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cripción general de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D2456"/>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D7E2C8-5F72-9644-AA00-59602CE0BB7C}" v="1" dt="2025-11-14T16:26:54.3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6327" autoAdjust="0"/>
  </p:normalViewPr>
  <p:slideViewPr>
    <p:cSldViewPr snapToGrid="0">
      <p:cViewPr varScale="1">
        <p:scale>
          <a:sx n="114" d="100"/>
          <a:sy n="114" d="100"/>
        </p:scale>
        <p:origin x="552"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S::mdeveaux@rtsl.org::9fc0be8f-9df8-4ccb-8fb2-ba99b4811463" providerId="AD" clId="Web-{54FD57BD-F99D-7324-19F0-6721F24744BC}"/>
    <pc:docChg chg="modSld">
      <pc:chgData name="Marie Deveaux" userId="S::mdeveaux@rtsl.org::9fc0be8f-9df8-4ccb-8fb2-ba99b4811463" providerId="AD" clId="Web-{54FD57BD-F99D-7324-19F0-6721F24744BC}" dt="2025-11-12T19:08:40.895" v="8"/>
      <pc:docMkLst>
        <pc:docMk/>
      </pc:docMkLst>
      <pc:sldChg chg="addSp delSp modSp">
        <pc:chgData name="Marie Deveaux" userId="S::mdeveaux@rtsl.org::9fc0be8f-9df8-4ccb-8fb2-ba99b4811463" providerId="AD" clId="Web-{54FD57BD-F99D-7324-19F0-6721F24744BC}" dt="2025-11-12T19:08:40.895" v="8"/>
        <pc:sldMkLst>
          <pc:docMk/>
          <pc:sldMk cId="3171439024" sldId="2145705926"/>
        </pc:sldMkLst>
        <pc:spChg chg="add mod">
          <ac:chgData name="Marie Deveaux" userId="S::mdeveaux@rtsl.org::9fc0be8f-9df8-4ccb-8fb2-ba99b4811463" providerId="AD" clId="Web-{54FD57BD-F99D-7324-19F0-6721F24744BC}" dt="2025-11-12T19:08:32.689" v="7" actId="14100"/>
          <ac:spMkLst>
            <pc:docMk/>
            <pc:sldMk cId="3171439024" sldId="2145705926"/>
            <ac:spMk id="4" creationId="{DD5C04E2-D7EF-3375-D0EE-25F003479FAC}"/>
          </ac:spMkLst>
        </pc:spChg>
        <pc:picChg chg="mod">
          <ac:chgData name="Marie Deveaux" userId="S::mdeveaux@rtsl.org::9fc0be8f-9df8-4ccb-8fb2-ba99b4811463" providerId="AD" clId="Web-{54FD57BD-F99D-7324-19F0-6721F24744BC}" dt="2025-11-12T19:08:40.895" v="8"/>
          <ac:picMkLst>
            <pc:docMk/>
            <pc:sldMk cId="3171439024" sldId="2145705926"/>
            <ac:picMk id="2" creationId="{FC95738B-4BD3-1F1B-AE76-4E0A20FCE1D9}"/>
          </ac:picMkLst>
        </pc:picChg>
      </pc:sldChg>
    </pc:docChg>
  </pc:docChgLst>
  <pc:docChgLst>
    <pc:chgData name="Graciela Avila" userId="S::gavila@rtsl.org::68151ae7-a015-40c3-bf08-61707d57ce90" providerId="AD" clId="Web-{DB3D8EC9-5C4D-2879-B256-3357B7C0CC8D}"/>
    <pc:docChg chg="modSld">
      <pc:chgData name="Graciela Avila" userId="S::gavila@rtsl.org::68151ae7-a015-40c3-bf08-61707d57ce90" providerId="AD" clId="Web-{DB3D8EC9-5C4D-2879-B256-3357B7C0CC8D}" dt="2025-11-05T11:26:47.256" v="407" actId="20577"/>
      <pc:docMkLst>
        <pc:docMk/>
      </pc:docMkLst>
      <pc:sldChg chg="modSp">
        <pc:chgData name="Graciela Avila" userId="S::gavila@rtsl.org::68151ae7-a015-40c3-bf08-61707d57ce90" providerId="AD" clId="Web-{DB3D8EC9-5C4D-2879-B256-3357B7C0CC8D}" dt="2025-11-05T11:06:09.404" v="128" actId="20577"/>
        <pc:sldMkLst>
          <pc:docMk/>
          <pc:sldMk cId="1618432502" sldId="258"/>
        </pc:sldMkLst>
        <pc:spChg chg="mod">
          <ac:chgData name="Graciela Avila" userId="S::gavila@rtsl.org::68151ae7-a015-40c3-bf08-61707d57ce90" providerId="AD" clId="Web-{DB3D8EC9-5C4D-2879-B256-3357B7C0CC8D}" dt="2025-11-05T11:06:09.404" v="128" actId="20577"/>
          <ac:spMkLst>
            <pc:docMk/>
            <pc:sldMk cId="1618432502" sldId="258"/>
            <ac:spMk id="3" creationId="{F6C76447-05CE-AA34-D342-D54080E72ADC}"/>
          </ac:spMkLst>
        </pc:spChg>
        <pc:spChg chg="mod">
          <ac:chgData name="Graciela Avila" userId="S::gavila@rtsl.org::68151ae7-a015-40c3-bf08-61707d57ce90" providerId="AD" clId="Web-{DB3D8EC9-5C4D-2879-B256-3357B7C0CC8D}" dt="2025-11-05T11:05:16.309" v="105" actId="20577"/>
          <ac:spMkLst>
            <pc:docMk/>
            <pc:sldMk cId="1618432502" sldId="258"/>
            <ac:spMk id="6" creationId="{CE0CBB17-0A32-A39F-BE62-3E171AD79132}"/>
          </ac:spMkLst>
        </pc:spChg>
      </pc:sldChg>
      <pc:sldChg chg="modSp">
        <pc:chgData name="Graciela Avila" userId="S::gavila@rtsl.org::68151ae7-a015-40c3-bf08-61707d57ce90" providerId="AD" clId="Web-{DB3D8EC9-5C4D-2879-B256-3357B7C0CC8D}" dt="2025-11-05T11:07:31.063" v="133" actId="20577"/>
        <pc:sldMkLst>
          <pc:docMk/>
          <pc:sldMk cId="3394067876" sldId="261"/>
        </pc:sldMkLst>
        <pc:spChg chg="mod">
          <ac:chgData name="Graciela Avila" userId="S::gavila@rtsl.org::68151ae7-a015-40c3-bf08-61707d57ce90" providerId="AD" clId="Web-{DB3D8EC9-5C4D-2879-B256-3357B7C0CC8D}" dt="2025-11-05T11:07:31.063" v="133" actId="20577"/>
          <ac:spMkLst>
            <pc:docMk/>
            <pc:sldMk cId="3394067876" sldId="261"/>
            <ac:spMk id="10" creationId="{6A9913B2-03DD-8D12-EA5D-B0450E083EE1}"/>
          </ac:spMkLst>
        </pc:spChg>
      </pc:sldChg>
      <pc:sldChg chg="modSp">
        <pc:chgData name="Graciela Avila" userId="S::gavila@rtsl.org::68151ae7-a015-40c3-bf08-61707d57ce90" providerId="AD" clId="Web-{DB3D8EC9-5C4D-2879-B256-3357B7C0CC8D}" dt="2025-11-05T10:59:35.351" v="6" actId="20577"/>
        <pc:sldMkLst>
          <pc:docMk/>
          <pc:sldMk cId="2714141053" sldId="2145705793"/>
        </pc:sldMkLst>
        <pc:spChg chg="mod">
          <ac:chgData name="Graciela Avila" userId="S::gavila@rtsl.org::68151ae7-a015-40c3-bf08-61707d57ce90" providerId="AD" clId="Web-{DB3D8EC9-5C4D-2879-B256-3357B7C0CC8D}" dt="2025-11-05T10:59:35.351" v="6" actId="20577"/>
          <ac:spMkLst>
            <pc:docMk/>
            <pc:sldMk cId="2714141053" sldId="2145705793"/>
            <ac:spMk id="3" creationId="{6FCB29A9-8F84-23F8-F74A-3915DFB6DB5A}"/>
          </ac:spMkLst>
        </pc:spChg>
      </pc:sldChg>
      <pc:sldChg chg="modSp">
        <pc:chgData name="Graciela Avila" userId="S::gavila@rtsl.org::68151ae7-a015-40c3-bf08-61707d57ce90" providerId="AD" clId="Web-{DB3D8EC9-5C4D-2879-B256-3357B7C0CC8D}" dt="2025-11-05T11:00:08.320" v="18" actId="20577"/>
        <pc:sldMkLst>
          <pc:docMk/>
          <pc:sldMk cId="3457506019" sldId="2145705816"/>
        </pc:sldMkLst>
        <pc:spChg chg="mod">
          <ac:chgData name="Graciela Avila" userId="S::gavila@rtsl.org::68151ae7-a015-40c3-bf08-61707d57ce90" providerId="AD" clId="Web-{DB3D8EC9-5C4D-2879-B256-3357B7C0CC8D}" dt="2025-11-05T11:00:08.320" v="18" actId="20577"/>
          <ac:spMkLst>
            <pc:docMk/>
            <pc:sldMk cId="3457506019" sldId="2145705816"/>
            <ac:spMk id="4" creationId="{5BE5100A-900B-06A2-8B58-50331332D230}"/>
          </ac:spMkLst>
        </pc:spChg>
        <pc:spChg chg="mod">
          <ac:chgData name="Graciela Avila" userId="S::gavila@rtsl.org::68151ae7-a015-40c3-bf08-61707d57ce90" providerId="AD" clId="Web-{DB3D8EC9-5C4D-2879-B256-3357B7C0CC8D}" dt="2025-11-05T11:00:01.429" v="9" actId="20577"/>
          <ac:spMkLst>
            <pc:docMk/>
            <pc:sldMk cId="3457506019" sldId="2145705816"/>
            <ac:spMk id="14" creationId="{BFB4CD8F-B17A-4207-2033-75718E68509A}"/>
          </ac:spMkLst>
        </pc:spChg>
      </pc:sldChg>
      <pc:sldChg chg="modSp">
        <pc:chgData name="Graciela Avila" userId="S::gavila@rtsl.org::68151ae7-a015-40c3-bf08-61707d57ce90" providerId="AD" clId="Web-{DB3D8EC9-5C4D-2879-B256-3357B7C0CC8D}" dt="2025-11-05T11:00:23.414" v="25" actId="20577"/>
        <pc:sldMkLst>
          <pc:docMk/>
          <pc:sldMk cId="2070795565" sldId="2145705829"/>
        </pc:sldMkLst>
        <pc:spChg chg="mod">
          <ac:chgData name="Graciela Avila" userId="S::gavila@rtsl.org::68151ae7-a015-40c3-bf08-61707d57ce90" providerId="AD" clId="Web-{DB3D8EC9-5C4D-2879-B256-3357B7C0CC8D}" dt="2025-11-05T11:00:23.414" v="25" actId="20577"/>
          <ac:spMkLst>
            <pc:docMk/>
            <pc:sldMk cId="2070795565" sldId="2145705829"/>
            <ac:spMk id="4" creationId="{43C6CE15-55E7-27B1-9DBB-43D7AA72D34C}"/>
          </ac:spMkLst>
        </pc:spChg>
      </pc:sldChg>
      <pc:sldChg chg="modSp">
        <pc:chgData name="Graciela Avila" userId="S::gavila@rtsl.org::68151ae7-a015-40c3-bf08-61707d57ce90" providerId="AD" clId="Web-{DB3D8EC9-5C4D-2879-B256-3357B7C0CC8D}" dt="2025-11-05T11:03:55.027" v="62" actId="20577"/>
        <pc:sldMkLst>
          <pc:docMk/>
          <pc:sldMk cId="389169868" sldId="2145705875"/>
        </pc:sldMkLst>
        <pc:spChg chg="mod">
          <ac:chgData name="Graciela Avila" userId="S::gavila@rtsl.org::68151ae7-a015-40c3-bf08-61707d57ce90" providerId="AD" clId="Web-{DB3D8EC9-5C4D-2879-B256-3357B7C0CC8D}" dt="2025-11-05T11:03:55.027" v="62" actId="20577"/>
          <ac:spMkLst>
            <pc:docMk/>
            <pc:sldMk cId="389169868" sldId="2145705875"/>
            <ac:spMk id="4" creationId="{CF78B1AB-B42F-7822-6046-47C459AF175C}"/>
          </ac:spMkLst>
        </pc:spChg>
      </pc:sldChg>
      <pc:sldChg chg="modSp">
        <pc:chgData name="Graciela Avila" userId="S::gavila@rtsl.org::68151ae7-a015-40c3-bf08-61707d57ce90" providerId="AD" clId="Web-{DB3D8EC9-5C4D-2879-B256-3357B7C0CC8D}" dt="2025-11-05T11:07:08.264" v="132" actId="20577"/>
        <pc:sldMkLst>
          <pc:docMk/>
          <pc:sldMk cId="3992317048" sldId="2145705877"/>
        </pc:sldMkLst>
        <pc:spChg chg="mod">
          <ac:chgData name="Graciela Avila" userId="S::gavila@rtsl.org::68151ae7-a015-40c3-bf08-61707d57ce90" providerId="AD" clId="Web-{DB3D8EC9-5C4D-2879-B256-3357B7C0CC8D}" dt="2025-11-05T11:07:08.264" v="132" actId="20577"/>
          <ac:spMkLst>
            <pc:docMk/>
            <pc:sldMk cId="3992317048" sldId="2145705877"/>
            <ac:spMk id="7" creationId="{EC13DF1D-886B-72F0-9AE7-CDD4E9FF967B}"/>
          </ac:spMkLst>
        </pc:spChg>
      </pc:sldChg>
      <pc:sldChg chg="modSp">
        <pc:chgData name="Graciela Avila" userId="S::gavila@rtsl.org::68151ae7-a015-40c3-bf08-61707d57ce90" providerId="AD" clId="Web-{DB3D8EC9-5C4D-2879-B256-3357B7C0CC8D}" dt="2025-11-05T11:04:36.621" v="83" actId="20577"/>
        <pc:sldMkLst>
          <pc:docMk/>
          <pc:sldMk cId="4050511177" sldId="2145705884"/>
        </pc:sldMkLst>
        <pc:spChg chg="mod">
          <ac:chgData name="Graciela Avila" userId="S::gavila@rtsl.org::68151ae7-a015-40c3-bf08-61707d57ce90" providerId="AD" clId="Web-{DB3D8EC9-5C4D-2879-B256-3357B7C0CC8D}" dt="2025-11-05T11:04:36.621" v="83" actId="20577"/>
          <ac:spMkLst>
            <pc:docMk/>
            <pc:sldMk cId="4050511177" sldId="2145705884"/>
            <ac:spMk id="4" creationId="{5BE5100A-900B-06A2-8B58-50331332D230}"/>
          </ac:spMkLst>
        </pc:spChg>
      </pc:sldChg>
      <pc:sldChg chg="modSp">
        <pc:chgData name="Graciela Avila" userId="S::gavila@rtsl.org::68151ae7-a015-40c3-bf08-61707d57ce90" providerId="AD" clId="Web-{DB3D8EC9-5C4D-2879-B256-3357B7C0CC8D}" dt="2025-11-05T11:06:42.248" v="130" actId="20577"/>
        <pc:sldMkLst>
          <pc:docMk/>
          <pc:sldMk cId="1677952567" sldId="2145705889"/>
        </pc:sldMkLst>
        <pc:spChg chg="mod">
          <ac:chgData name="Graciela Avila" userId="S::gavila@rtsl.org::68151ae7-a015-40c3-bf08-61707d57ce90" providerId="AD" clId="Web-{DB3D8EC9-5C4D-2879-B256-3357B7C0CC8D}" dt="2025-11-05T11:06:42.248" v="130" actId="20577"/>
          <ac:spMkLst>
            <pc:docMk/>
            <pc:sldMk cId="1677952567" sldId="2145705889"/>
            <ac:spMk id="6" creationId="{CE0CBB17-0A32-A39F-BE62-3E171AD79132}"/>
          </ac:spMkLst>
        </pc:spChg>
      </pc:sldChg>
      <pc:sldChg chg="modSp">
        <pc:chgData name="Graciela Avila" userId="S::gavila@rtsl.org::68151ae7-a015-40c3-bf08-61707d57ce90" providerId="AD" clId="Web-{DB3D8EC9-5C4D-2879-B256-3357B7C0CC8D}" dt="2025-11-05T11:04:15.215" v="80"/>
        <pc:sldMkLst>
          <pc:docMk/>
          <pc:sldMk cId="3183789703" sldId="2145705890"/>
        </pc:sldMkLst>
        <pc:spChg chg="mod">
          <ac:chgData name="Graciela Avila" userId="S::gavila@rtsl.org::68151ae7-a015-40c3-bf08-61707d57ce90" providerId="AD" clId="Web-{DB3D8EC9-5C4D-2879-B256-3357B7C0CC8D}" dt="2025-11-05T11:04:01.808" v="64" actId="20577"/>
          <ac:spMkLst>
            <pc:docMk/>
            <pc:sldMk cId="3183789703" sldId="2145705890"/>
            <ac:spMk id="4" creationId="{5BE5100A-900B-06A2-8B58-50331332D230}"/>
          </ac:spMkLst>
        </pc:spChg>
        <pc:graphicFrameChg chg="mod modGraphic">
          <ac:chgData name="Graciela Avila" userId="S::gavila@rtsl.org::68151ae7-a015-40c3-bf08-61707d57ce90" providerId="AD" clId="Web-{DB3D8EC9-5C4D-2879-B256-3357B7C0CC8D}" dt="2025-11-05T11:04:15.215" v="80"/>
          <ac:graphicFrameMkLst>
            <pc:docMk/>
            <pc:sldMk cId="3183789703" sldId="2145705890"/>
            <ac:graphicFrameMk id="2" creationId="{E7F17793-A8D9-D916-D39F-CF46088B224D}"/>
          </ac:graphicFrameMkLst>
        </pc:graphicFrameChg>
      </pc:sldChg>
      <pc:sldChg chg="modSp">
        <pc:chgData name="Graciela Avila" userId="S::gavila@rtsl.org::68151ae7-a015-40c3-bf08-61707d57ce90" providerId="AD" clId="Web-{DB3D8EC9-5C4D-2879-B256-3357B7C0CC8D}" dt="2025-11-05T11:04:58.059" v="103"/>
        <pc:sldMkLst>
          <pc:docMk/>
          <pc:sldMk cId="3977578613" sldId="2145705891"/>
        </pc:sldMkLst>
        <pc:spChg chg="mod">
          <ac:chgData name="Graciela Avila" userId="S::gavila@rtsl.org::68151ae7-a015-40c3-bf08-61707d57ce90" providerId="AD" clId="Web-{DB3D8EC9-5C4D-2879-B256-3357B7C0CC8D}" dt="2025-11-05T11:04:56.075" v="99" actId="20577"/>
          <ac:spMkLst>
            <pc:docMk/>
            <pc:sldMk cId="3977578613" sldId="2145705891"/>
            <ac:spMk id="4" creationId="{5BE5100A-900B-06A2-8B58-50331332D230}"/>
          </ac:spMkLst>
        </pc:spChg>
        <pc:graphicFrameChg chg="mod modGraphic">
          <ac:chgData name="Graciela Avila" userId="S::gavila@rtsl.org::68151ae7-a015-40c3-bf08-61707d57ce90" providerId="AD" clId="Web-{DB3D8EC9-5C4D-2879-B256-3357B7C0CC8D}" dt="2025-11-05T11:04:58.059" v="103"/>
          <ac:graphicFrameMkLst>
            <pc:docMk/>
            <pc:sldMk cId="3977578613" sldId="2145705891"/>
            <ac:graphicFrameMk id="2" creationId="{8ACA1872-7D15-E9DC-E7D1-1E88C1644F2F}"/>
          </ac:graphicFrameMkLst>
        </pc:graphicFrameChg>
      </pc:sldChg>
      <pc:sldChg chg="modSp">
        <pc:chgData name="Graciela Avila" userId="S::gavila@rtsl.org::68151ae7-a015-40c3-bf08-61707d57ce90" providerId="AD" clId="Web-{DB3D8EC9-5C4D-2879-B256-3357B7C0CC8D}" dt="2025-11-05T11:14:21.570" v="251" actId="20577"/>
        <pc:sldMkLst>
          <pc:docMk/>
          <pc:sldMk cId="2267842162" sldId="2145705893"/>
        </pc:sldMkLst>
        <pc:spChg chg="mod">
          <ac:chgData name="Graciela Avila" userId="S::gavila@rtsl.org::68151ae7-a015-40c3-bf08-61707d57ce90" providerId="AD" clId="Web-{DB3D8EC9-5C4D-2879-B256-3357B7C0CC8D}" dt="2025-11-05T11:14:21.570" v="251" actId="20577"/>
          <ac:spMkLst>
            <pc:docMk/>
            <pc:sldMk cId="2267842162" sldId="2145705893"/>
            <ac:spMk id="3" creationId="{C746DAFB-2BD3-C399-0E1D-C55D51FAE7D6}"/>
          </ac:spMkLst>
        </pc:spChg>
      </pc:sldChg>
      <pc:sldChg chg="modSp">
        <pc:chgData name="Graciela Avila" userId="S::gavila@rtsl.org::68151ae7-a015-40c3-bf08-61707d57ce90" providerId="AD" clId="Web-{DB3D8EC9-5C4D-2879-B256-3357B7C0CC8D}" dt="2025-11-05T11:17:17.699" v="280" actId="20577"/>
        <pc:sldMkLst>
          <pc:docMk/>
          <pc:sldMk cId="2564192540" sldId="2145705896"/>
        </pc:sldMkLst>
        <pc:spChg chg="mod">
          <ac:chgData name="Graciela Avila" userId="S::gavila@rtsl.org::68151ae7-a015-40c3-bf08-61707d57ce90" providerId="AD" clId="Web-{DB3D8EC9-5C4D-2879-B256-3357B7C0CC8D}" dt="2025-11-05T11:17:17.699" v="280" actId="20577"/>
          <ac:spMkLst>
            <pc:docMk/>
            <pc:sldMk cId="2564192540" sldId="2145705896"/>
            <ac:spMk id="3" creationId="{C746DAFB-2BD3-C399-0E1D-C55D51FAE7D6}"/>
          </ac:spMkLst>
        </pc:spChg>
      </pc:sldChg>
      <pc:sldChg chg="modSp">
        <pc:chgData name="Graciela Avila" userId="S::gavila@rtsl.org::68151ae7-a015-40c3-bf08-61707d57ce90" providerId="AD" clId="Web-{DB3D8EC9-5C4D-2879-B256-3357B7C0CC8D}" dt="2025-11-05T11:18:44.331" v="292" actId="20577"/>
        <pc:sldMkLst>
          <pc:docMk/>
          <pc:sldMk cId="2721922060" sldId="2145705897"/>
        </pc:sldMkLst>
        <pc:spChg chg="mod">
          <ac:chgData name="Graciela Avila" userId="S::gavila@rtsl.org::68151ae7-a015-40c3-bf08-61707d57ce90" providerId="AD" clId="Web-{DB3D8EC9-5C4D-2879-B256-3357B7C0CC8D}" dt="2025-11-05T11:18:44.331" v="292" actId="20577"/>
          <ac:spMkLst>
            <pc:docMk/>
            <pc:sldMk cId="2721922060" sldId="2145705897"/>
            <ac:spMk id="3" creationId="{C746DAFB-2BD3-C399-0E1D-C55D51FAE7D6}"/>
          </ac:spMkLst>
        </pc:spChg>
      </pc:sldChg>
      <pc:sldChg chg="modSp">
        <pc:chgData name="Graciela Avila" userId="S::gavila@rtsl.org::68151ae7-a015-40c3-bf08-61707d57ce90" providerId="AD" clId="Web-{DB3D8EC9-5C4D-2879-B256-3357B7C0CC8D}" dt="2025-11-05T11:10:15.841" v="211" actId="20577"/>
        <pc:sldMkLst>
          <pc:docMk/>
          <pc:sldMk cId="18565768" sldId="2145705905"/>
        </pc:sldMkLst>
        <pc:spChg chg="mod">
          <ac:chgData name="Graciela Avila" userId="S::gavila@rtsl.org::68151ae7-a015-40c3-bf08-61707d57ce90" providerId="AD" clId="Web-{DB3D8EC9-5C4D-2879-B256-3357B7C0CC8D}" dt="2025-11-05T11:10:15.841" v="211" actId="20577"/>
          <ac:spMkLst>
            <pc:docMk/>
            <pc:sldMk cId="18565768" sldId="2145705905"/>
            <ac:spMk id="3" creationId="{F6C76447-05CE-AA34-D342-D54080E72ADC}"/>
          </ac:spMkLst>
        </pc:spChg>
        <pc:spChg chg="mod">
          <ac:chgData name="Graciela Avila" userId="S::gavila@rtsl.org::68151ae7-a015-40c3-bf08-61707d57ce90" providerId="AD" clId="Web-{DB3D8EC9-5C4D-2879-B256-3357B7C0CC8D}" dt="2025-11-05T11:09:37.526" v="183" actId="20577"/>
          <ac:spMkLst>
            <pc:docMk/>
            <pc:sldMk cId="18565768" sldId="2145705905"/>
            <ac:spMk id="6" creationId="{CE0CBB17-0A32-A39F-BE62-3E171AD79132}"/>
          </ac:spMkLst>
        </pc:spChg>
        <pc:graphicFrameChg chg="mod modGraphic">
          <ac:chgData name="Graciela Avila" userId="S::gavila@rtsl.org::68151ae7-a015-40c3-bf08-61707d57ce90" providerId="AD" clId="Web-{DB3D8EC9-5C4D-2879-B256-3357B7C0CC8D}" dt="2025-11-05T11:09:53.434" v="209"/>
          <ac:graphicFrameMkLst>
            <pc:docMk/>
            <pc:sldMk cId="18565768" sldId="2145705905"/>
            <ac:graphicFrameMk id="4" creationId="{3A420808-2B9E-3D20-F3DA-E30B9DA779A4}"/>
          </ac:graphicFrameMkLst>
        </pc:graphicFrameChg>
      </pc:sldChg>
      <pc:sldChg chg="modSp">
        <pc:chgData name="Graciela Avila" userId="S::gavila@rtsl.org::68151ae7-a015-40c3-bf08-61707d57ce90" providerId="AD" clId="Web-{DB3D8EC9-5C4D-2879-B256-3357B7C0CC8D}" dt="2025-11-05T11:08:57.070" v="166"/>
        <pc:sldMkLst>
          <pc:docMk/>
          <pc:sldMk cId="2903633211" sldId="2145705912"/>
        </pc:sldMkLst>
        <pc:spChg chg="mod">
          <ac:chgData name="Graciela Avila" userId="S::gavila@rtsl.org::68151ae7-a015-40c3-bf08-61707d57ce90" providerId="AD" clId="Web-{DB3D8EC9-5C4D-2879-B256-3357B7C0CC8D}" dt="2025-11-05T11:08:35.897" v="150" actId="20577"/>
          <ac:spMkLst>
            <pc:docMk/>
            <pc:sldMk cId="2903633211" sldId="2145705912"/>
            <ac:spMk id="4" creationId="{5BE5100A-900B-06A2-8B58-50331332D230}"/>
          </ac:spMkLst>
        </pc:spChg>
        <pc:graphicFrameChg chg="mod modGraphic">
          <ac:chgData name="Graciela Avila" userId="S::gavila@rtsl.org::68151ae7-a015-40c3-bf08-61707d57ce90" providerId="AD" clId="Web-{DB3D8EC9-5C4D-2879-B256-3357B7C0CC8D}" dt="2025-11-05T11:08:57.070" v="166"/>
          <ac:graphicFrameMkLst>
            <pc:docMk/>
            <pc:sldMk cId="2903633211" sldId="2145705912"/>
            <ac:graphicFrameMk id="2" creationId="{AE8B81A9-41E4-A47B-468C-7E48D1673C41}"/>
          </ac:graphicFrameMkLst>
        </pc:graphicFrameChg>
      </pc:sldChg>
      <pc:sldChg chg="modSp">
        <pc:chgData name="Graciela Avila" userId="S::gavila@rtsl.org::68151ae7-a015-40c3-bf08-61707d57ce90" providerId="AD" clId="Web-{DB3D8EC9-5C4D-2879-B256-3357B7C0CC8D}" dt="2025-11-05T11:19:57.629" v="312" actId="14100"/>
        <pc:sldMkLst>
          <pc:docMk/>
          <pc:sldMk cId="3465892212" sldId="2145705920"/>
        </pc:sldMkLst>
        <pc:spChg chg="mod">
          <ac:chgData name="Graciela Avila" userId="S::gavila@rtsl.org::68151ae7-a015-40c3-bf08-61707d57ce90" providerId="AD" clId="Web-{DB3D8EC9-5C4D-2879-B256-3357B7C0CC8D}" dt="2025-11-05T11:19:57.629" v="312" actId="14100"/>
          <ac:spMkLst>
            <pc:docMk/>
            <pc:sldMk cId="3465892212" sldId="2145705920"/>
            <ac:spMk id="3" creationId="{C746DAFB-2BD3-C399-0E1D-C55D51FAE7D6}"/>
          </ac:spMkLst>
        </pc:spChg>
      </pc:sldChg>
      <pc:sldChg chg="modSp">
        <pc:chgData name="Graciela Avila" userId="S::gavila@rtsl.org::68151ae7-a015-40c3-bf08-61707d57ce90" providerId="AD" clId="Web-{DB3D8EC9-5C4D-2879-B256-3357B7C0CC8D}" dt="2025-11-05T11:21:04.428" v="351" actId="14100"/>
        <pc:sldMkLst>
          <pc:docMk/>
          <pc:sldMk cId="2799774396" sldId="2145705923"/>
        </pc:sldMkLst>
        <pc:spChg chg="mod">
          <ac:chgData name="Graciela Avila" userId="S::gavila@rtsl.org::68151ae7-a015-40c3-bf08-61707d57ce90" providerId="AD" clId="Web-{DB3D8EC9-5C4D-2879-B256-3357B7C0CC8D}" dt="2025-11-05T11:21:04.428" v="351" actId="14100"/>
          <ac:spMkLst>
            <pc:docMk/>
            <pc:sldMk cId="2799774396" sldId="2145705923"/>
            <ac:spMk id="3" creationId="{C746DAFB-2BD3-C399-0E1D-C55D51FAE7D6}"/>
          </ac:spMkLst>
        </pc:spChg>
      </pc:sldChg>
      <pc:sldChg chg="modSp">
        <pc:chgData name="Graciela Avila" userId="S::gavila@rtsl.org::68151ae7-a015-40c3-bf08-61707d57ce90" providerId="AD" clId="Web-{DB3D8EC9-5C4D-2879-B256-3357B7C0CC8D}" dt="2025-11-05T11:22:25.335" v="366" actId="20577"/>
        <pc:sldMkLst>
          <pc:docMk/>
          <pc:sldMk cId="2019647220" sldId="2145705924"/>
        </pc:sldMkLst>
        <pc:spChg chg="mod">
          <ac:chgData name="Graciela Avila" userId="S::gavila@rtsl.org::68151ae7-a015-40c3-bf08-61707d57ce90" providerId="AD" clId="Web-{DB3D8EC9-5C4D-2879-B256-3357B7C0CC8D}" dt="2025-11-05T11:22:25.335" v="366" actId="20577"/>
          <ac:spMkLst>
            <pc:docMk/>
            <pc:sldMk cId="2019647220" sldId="2145705924"/>
            <ac:spMk id="3" creationId="{C746DAFB-2BD3-C399-0E1D-C55D51FAE7D6}"/>
          </ac:spMkLst>
        </pc:spChg>
      </pc:sldChg>
      <pc:sldChg chg="modSp">
        <pc:chgData name="Graciela Avila" userId="S::gavila@rtsl.org::68151ae7-a015-40c3-bf08-61707d57ce90" providerId="AD" clId="Web-{DB3D8EC9-5C4D-2879-B256-3357B7C0CC8D}" dt="2025-11-05T11:22:53.367" v="384" actId="20577"/>
        <pc:sldMkLst>
          <pc:docMk/>
          <pc:sldMk cId="1458856768" sldId="2145705925"/>
        </pc:sldMkLst>
        <pc:spChg chg="mod">
          <ac:chgData name="Graciela Avila" userId="S::gavila@rtsl.org::68151ae7-a015-40c3-bf08-61707d57ce90" providerId="AD" clId="Web-{DB3D8EC9-5C4D-2879-B256-3357B7C0CC8D}" dt="2025-11-05T11:22:53.367" v="384" actId="20577"/>
          <ac:spMkLst>
            <pc:docMk/>
            <pc:sldMk cId="1458856768" sldId="2145705925"/>
            <ac:spMk id="3" creationId="{C746DAFB-2BD3-C399-0E1D-C55D51FAE7D6}"/>
          </ac:spMkLst>
        </pc:spChg>
      </pc:sldChg>
      <pc:sldChg chg="modSp">
        <pc:chgData name="Graciela Avila" userId="S::gavila@rtsl.org::68151ae7-a015-40c3-bf08-61707d57ce90" providerId="AD" clId="Web-{DB3D8EC9-5C4D-2879-B256-3357B7C0CC8D}" dt="2025-11-05T11:12:08.534" v="241"/>
        <pc:sldMkLst>
          <pc:docMk/>
          <pc:sldMk cId="679261831" sldId="2145705931"/>
        </pc:sldMkLst>
        <pc:spChg chg="mod">
          <ac:chgData name="Graciela Avila" userId="S::gavila@rtsl.org::68151ae7-a015-40c3-bf08-61707d57ce90" providerId="AD" clId="Web-{DB3D8EC9-5C4D-2879-B256-3357B7C0CC8D}" dt="2025-11-05T11:11:17.563" v="219" actId="20577"/>
          <ac:spMkLst>
            <pc:docMk/>
            <pc:sldMk cId="679261831" sldId="2145705931"/>
            <ac:spMk id="4" creationId="{5BE5100A-900B-06A2-8B58-50331332D230}"/>
          </ac:spMkLst>
        </pc:spChg>
        <pc:graphicFrameChg chg="mod modGraphic">
          <ac:chgData name="Graciela Avila" userId="S::gavila@rtsl.org::68151ae7-a015-40c3-bf08-61707d57ce90" providerId="AD" clId="Web-{DB3D8EC9-5C4D-2879-B256-3357B7C0CC8D}" dt="2025-11-05T11:12:08.534" v="241"/>
          <ac:graphicFrameMkLst>
            <pc:docMk/>
            <pc:sldMk cId="679261831" sldId="2145705931"/>
            <ac:graphicFrameMk id="3" creationId="{989F1107-58AE-EEC7-D622-2BD5338A9428}"/>
          </ac:graphicFrameMkLst>
        </pc:graphicFrameChg>
      </pc:sldChg>
      <pc:sldChg chg="modSp">
        <pc:chgData name="Graciela Avila" userId="S::gavila@rtsl.org::68151ae7-a015-40c3-bf08-61707d57ce90" providerId="AD" clId="Web-{DB3D8EC9-5C4D-2879-B256-3357B7C0CC8D}" dt="2025-11-05T11:26:47.256" v="407" actId="20577"/>
        <pc:sldMkLst>
          <pc:docMk/>
          <pc:sldMk cId="1836955738" sldId="2145705936"/>
        </pc:sldMkLst>
        <pc:spChg chg="mod">
          <ac:chgData name="Graciela Avila" userId="S::gavila@rtsl.org::68151ae7-a015-40c3-bf08-61707d57ce90" providerId="AD" clId="Web-{DB3D8EC9-5C4D-2879-B256-3357B7C0CC8D}" dt="2025-11-05T11:26:47.256" v="407" actId="20577"/>
          <ac:spMkLst>
            <pc:docMk/>
            <pc:sldMk cId="1836955738" sldId="2145705936"/>
            <ac:spMk id="3" creationId="{F6C76447-05CE-AA34-D342-D54080E72ADC}"/>
          </ac:spMkLst>
        </pc:spChg>
      </pc:sldChg>
      <pc:sldChg chg="modSp">
        <pc:chgData name="Graciela Avila" userId="S::gavila@rtsl.org::68151ae7-a015-40c3-bf08-61707d57ce90" providerId="AD" clId="Web-{DB3D8EC9-5C4D-2879-B256-3357B7C0CC8D}" dt="2025-11-05T11:03:13.917" v="56" actId="20577"/>
        <pc:sldMkLst>
          <pc:docMk/>
          <pc:sldMk cId="903335531" sldId="2147480987"/>
        </pc:sldMkLst>
        <pc:spChg chg="mod">
          <ac:chgData name="Graciela Avila" userId="S::gavila@rtsl.org::68151ae7-a015-40c3-bf08-61707d57ce90" providerId="AD" clId="Web-{DB3D8EC9-5C4D-2879-B256-3357B7C0CC8D}" dt="2025-11-05T11:03:13.917" v="56" actId="20577"/>
          <ac:spMkLst>
            <pc:docMk/>
            <pc:sldMk cId="903335531" sldId="2147480987"/>
            <ac:spMk id="81" creationId="{BBD240C7-D4ED-655F-25AD-2B63FD449143}"/>
          </ac:spMkLst>
        </pc:spChg>
        <pc:spChg chg="mod">
          <ac:chgData name="Graciela Avila" userId="S::gavila@rtsl.org::68151ae7-a015-40c3-bf08-61707d57ce90" providerId="AD" clId="Web-{DB3D8EC9-5C4D-2879-B256-3357B7C0CC8D}" dt="2025-11-05T11:03:00.261" v="45" actId="20577"/>
          <ac:spMkLst>
            <pc:docMk/>
            <pc:sldMk cId="903335531" sldId="2147480987"/>
            <ac:spMk id="82" creationId="{A40F2558-7C9A-CB2B-95E8-5D05163D3C35}"/>
          </ac:spMkLst>
        </pc:spChg>
      </pc:sldChg>
      <pc:sldChg chg="modSp">
        <pc:chgData name="Graciela Avila" userId="S::gavila@rtsl.org::68151ae7-a015-40c3-bf08-61707d57ce90" providerId="AD" clId="Web-{DB3D8EC9-5C4D-2879-B256-3357B7C0CC8D}" dt="2025-11-05T11:00:41.680" v="30" actId="20577"/>
        <pc:sldMkLst>
          <pc:docMk/>
          <pc:sldMk cId="1967748715" sldId="2147481261"/>
        </pc:sldMkLst>
        <pc:spChg chg="mod">
          <ac:chgData name="Graciela Avila" userId="S::gavila@rtsl.org::68151ae7-a015-40c3-bf08-61707d57ce90" providerId="AD" clId="Web-{DB3D8EC9-5C4D-2879-B256-3357B7C0CC8D}" dt="2025-11-05T11:00:41.680" v="30" actId="20577"/>
          <ac:spMkLst>
            <pc:docMk/>
            <pc:sldMk cId="1967748715" sldId="2147481261"/>
            <ac:spMk id="2" creationId="{13F89D0B-2808-52B4-A62C-8AA6C02DC233}"/>
          </ac:spMkLst>
        </pc:spChg>
      </pc:sldChg>
      <pc:sldChg chg="modSp">
        <pc:chgData name="Graciela Avila" userId="S::gavila@rtsl.org::68151ae7-a015-40c3-bf08-61707d57ce90" providerId="AD" clId="Web-{DB3D8EC9-5C4D-2879-B256-3357B7C0CC8D}" dt="2025-11-05T11:20:27.113" v="336" actId="14100"/>
        <pc:sldMkLst>
          <pc:docMk/>
          <pc:sldMk cId="3084539399" sldId="2147481398"/>
        </pc:sldMkLst>
        <pc:spChg chg="mod">
          <ac:chgData name="Graciela Avila" userId="S::gavila@rtsl.org::68151ae7-a015-40c3-bf08-61707d57ce90" providerId="AD" clId="Web-{DB3D8EC9-5C4D-2879-B256-3357B7C0CC8D}" dt="2025-11-05T11:20:27.113" v="336" actId="14100"/>
          <ac:spMkLst>
            <pc:docMk/>
            <pc:sldMk cId="3084539399" sldId="2147481398"/>
            <ac:spMk id="3" creationId="{C746DAFB-2BD3-C399-0E1D-C55D51FAE7D6}"/>
          </ac:spMkLst>
        </pc:spChg>
      </pc:sldChg>
      <pc:sldChg chg="modSp">
        <pc:chgData name="Graciela Avila" userId="S::gavila@rtsl.org::68151ae7-a015-40c3-bf08-61707d57ce90" providerId="AD" clId="Web-{DB3D8EC9-5C4D-2879-B256-3357B7C0CC8D}" dt="2025-11-05T11:15:18.181" v="277" actId="14100"/>
        <pc:sldMkLst>
          <pc:docMk/>
          <pc:sldMk cId="1568416281" sldId="2147481399"/>
        </pc:sldMkLst>
        <pc:spChg chg="mod">
          <ac:chgData name="Graciela Avila" userId="S::gavila@rtsl.org::68151ae7-a015-40c3-bf08-61707d57ce90" providerId="AD" clId="Web-{DB3D8EC9-5C4D-2879-B256-3357B7C0CC8D}" dt="2025-11-05T11:15:06.649" v="275" actId="20577"/>
          <ac:spMkLst>
            <pc:docMk/>
            <pc:sldMk cId="1568416281" sldId="2147481399"/>
            <ac:spMk id="3" creationId="{C746DAFB-2BD3-C399-0E1D-C55D51FAE7D6}"/>
          </ac:spMkLst>
        </pc:spChg>
        <pc:spChg chg="mod">
          <ac:chgData name="Graciela Avila" userId="S::gavila@rtsl.org::68151ae7-a015-40c3-bf08-61707d57ce90" providerId="AD" clId="Web-{DB3D8EC9-5C4D-2879-B256-3357B7C0CC8D}" dt="2025-11-05T11:15:11.993" v="276" actId="1076"/>
          <ac:spMkLst>
            <pc:docMk/>
            <pc:sldMk cId="1568416281" sldId="2147481399"/>
            <ac:spMk id="7" creationId="{9CC48FAA-AE89-1549-C7DA-9F715E8A7393}"/>
          </ac:spMkLst>
        </pc:spChg>
        <pc:cxnChg chg="mod">
          <ac:chgData name="Graciela Avila" userId="S::gavila@rtsl.org::68151ae7-a015-40c3-bf08-61707d57ce90" providerId="AD" clId="Web-{DB3D8EC9-5C4D-2879-B256-3357B7C0CC8D}" dt="2025-11-05T11:15:18.181" v="277" actId="14100"/>
          <ac:cxnSpMkLst>
            <pc:docMk/>
            <pc:sldMk cId="1568416281" sldId="2147481399"/>
            <ac:cxnSpMk id="13" creationId="{3541474F-816B-BEB2-1166-48C57BFB6258}"/>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moderador: esta capacitación para facilitadores se puede dar a las personas designadas como facilitadores de grupos pequeños para la actividad de mesa 7-1-7. Esta capacitación se centra en la actividad de mesa 7-1-7 sobre sarampión. Esta capacitación asume que hay un conocimiento limitado sobre el 7-1-7 y, por lo tanto, comienza con una introducción al objetivo de 7-1-7. </a:t>
            </a:r>
          </a:p>
          <a:p>
            <a:endParaRPr lang="en-US" dirty="0"/>
          </a:p>
          <a:p>
            <a:r>
              <a:rPr lang="es-419" dirty="0">
                <a:latin typeface="Arial"/>
                <a:cs typeface="Arial"/>
              </a:rPr>
              <a:t>Recomendamos tener un facilitador por cada 6 o 7 participantes (máximo 8 por grupo, si es necesario) y 1 o 2 facilitadores principales que puedan circular respondiendo preguntas y monitoreando el tiempo. También recomendamos, si es posible, capacitar a 1 o 2 facilitadores adicionales por si alguien abandona la formación. La guía del facilitador proporciona información detallada para los facilitadores, incluido qué decir al grupo pequeño durante cada parte de la actividad de mesa. Esta capacitación junto con una revisión exhaustiva de esa guía debería ayudar a familiarizar a los facilitadores con la actividad de mesa antes de realizar la actividad. </a:t>
            </a:r>
          </a:p>
          <a:p>
            <a:endParaRPr lang="en-US" dirty="0"/>
          </a:p>
          <a:p>
            <a:r>
              <a:rPr lang="es-419" dirty="0"/>
              <a:t>Esto se desarrolla como una capacitación para facilitadores de 2 horas, pero puede reducirse si es necesario (especialmente si los facilitadores ya están familiarizados con el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s-419" dirty="0">
                <a:latin typeface="Arial"/>
                <a:cs typeface="Arial"/>
              </a:rPr>
              <a:t>Ahora repasemos algunos términos clave que usamos regularmente al discutir el objetivo de 7-1-7 y el enfoque de mejora del desempeño. Los cuellos de botella de 7-1-7 son barreras, desafíos u otros obstáculos que retrasan la detección, la notificación o las medidas de respuesta temprana. Y la otra cara de la moneda es que los facilitadores son procesos, sistemas, relaciones u otros factores que facilitan la detección oportuna, la notificación o las medidas de respuesta temprana.</a:t>
            </a:r>
          </a:p>
          <a:p>
            <a:endParaRPr lang="en-US" dirty="0"/>
          </a:p>
          <a:p>
            <a:r>
              <a:rPr lang="es-419" dirty="0">
                <a:latin typeface="Arial"/>
                <a:cs typeface="Arial"/>
              </a:rPr>
              <a:t>[clic]</a:t>
            </a:r>
          </a:p>
          <a:p>
            <a:endParaRPr lang="en-US" dirty="0"/>
          </a:p>
          <a:p>
            <a:r>
              <a:rPr lang="es-419" dirty="0">
                <a:latin typeface="Arial"/>
                <a:cs typeface="Arial"/>
              </a:rPr>
              <a:t>Es importante tener en cuenta que estos cuellos de botella y facilitadores pueden ser técnicos, pueden ser operativos o pueden ser políticos. Esto y las acciones que vamos a discutir a continuación están en el corazón del uso de 7-1-7 para mejorar el desempeño.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s-419" dirty="0">
                <a:latin typeface="Arial"/>
                <a:cs typeface="Arial"/>
              </a:rPr>
              <a:t>Una vez que se identifican los cuellos de botella, se identifican medidas correctivas para abordarlos. </a:t>
            </a:r>
          </a:p>
          <a:p>
            <a:endParaRPr lang="en-US" dirty="0">
              <a:latin typeface="Arial"/>
              <a:cs typeface="Arial"/>
            </a:endParaRPr>
          </a:p>
          <a:p>
            <a:r>
              <a:rPr lang="es-419" dirty="0">
                <a:latin typeface="Arial"/>
                <a:cs typeface="Arial"/>
              </a:rPr>
              <a:t>Las medidas inmediatas de 7-1-7 son aquellas que pueden tomarse rápidamente con fondos, personal y programas ya disponibles. </a:t>
            </a:r>
          </a:p>
          <a:p>
            <a:endParaRPr lang="en-US" dirty="0">
              <a:latin typeface="Arial"/>
              <a:cs typeface="Arial"/>
            </a:endParaRPr>
          </a:p>
          <a:p>
            <a:r>
              <a:rPr lang="es-419" dirty="0">
                <a:latin typeface="Arial"/>
                <a:cs typeface="Arial"/>
              </a:rPr>
              <a:t>Por otra parte, las medidas a más largo plazo requieren recursos adicionales y dotación de personal. Pueden involucrar a diferentes niveles del gobierno, a socios externos, o cosas que llevan más tiempo.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Es esencial que las acciones propuestas aborden directamente los cuellos de botella detectados. Después de que un brote ha terminado, es fácil hacer una larga lista de cosas que salieron mal y hacer por separado una lista de lo que hay que arreglar. Pero realmente asegurarse de tomar lo que no funcionó bien, y con 7-1-7 esto está profundamente relacionado con los cuellos de botella en torno a la velocidad, y vincular cada uno de los cuellos de botella directamente a una acción correctiva es muy importante para fortalecer los sistemas asociados. </a:t>
            </a:r>
          </a:p>
          <a:p>
            <a:endParaRPr lang="en-US" dirty="0">
              <a:cs typeface="Arial"/>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s-419" sz="1200" b="0" i="0" noProof="0" dirty="0">
                <a:solidFill>
                  <a:schemeClr val="tx1"/>
                </a:solidFill>
                <a:latin typeface="Arial"/>
                <a:cs typeface="Arial"/>
                <a:sym typeface="Source Sans Pro"/>
              </a:rPr>
              <a:t>Hay tres maneras principales en que el </a:t>
            </a:r>
            <a:r>
              <a:rPr lang="es-419" dirty="0">
                <a:latin typeface="Arial"/>
                <a:cs typeface="Arial"/>
                <a:sym typeface="Source Sans Pro"/>
              </a:rPr>
              <a:t>objetivo del enfoque 7-1-7 mejora</a:t>
            </a:r>
            <a:r>
              <a:rPr lang="es-419" sz="1200" b="0" i="0" noProof="0" dirty="0">
                <a:solidFill>
                  <a:schemeClr val="tx1"/>
                </a:solidFill>
                <a:latin typeface="Arial"/>
                <a:cs typeface="Arial"/>
                <a:sym typeface="Source Sans Pro"/>
              </a:rPr>
              <a:t> la seguridad sanitaria.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El primero es la mejora continua del desempeño, que está en el corazón del 7-1-7. Con </a:t>
            </a:r>
            <a:r>
              <a:rPr lang="es-419" dirty="0">
                <a:latin typeface="Arial"/>
                <a:cs typeface="Arial"/>
                <a:sym typeface="Source Sans Pro"/>
              </a:rPr>
              <a:t>el objetivo</a:t>
            </a:r>
            <a:r>
              <a:rPr lang="es-419" sz="1200" b="0" i="0" noProof="0" dirty="0">
                <a:solidFill>
                  <a:schemeClr val="tx1"/>
                </a:solidFill>
                <a:latin typeface="Arial"/>
                <a:cs typeface="Arial"/>
                <a:sym typeface="Source Sans Pro"/>
              </a:rPr>
              <a:t>, se sigue un proceso claro para evaluar la puntualidad, determinar cuellos de botella e identificar las acciones que impulsan la mejora continua con cada brote.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A continuación, el análisis de los datos 7-1-7 proporciona hallazgos claros </a:t>
            </a:r>
            <a:r>
              <a:rPr lang="es-419" dirty="0">
                <a:latin typeface="Arial"/>
                <a:cs typeface="Arial"/>
                <a:sym typeface="Source Sans Pro"/>
              </a:rPr>
              <a:t>y simples </a:t>
            </a:r>
            <a:r>
              <a:rPr lang="es-419" sz="1200" b="0" i="0" noProof="0" dirty="0">
                <a:solidFill>
                  <a:schemeClr val="tx1"/>
                </a:solidFill>
                <a:latin typeface="Arial"/>
                <a:cs typeface="Arial"/>
                <a:sym typeface="Source Sans Pro"/>
              </a:rPr>
              <a:t>para fundamentar la priorización, y puede utilizarse para abogar por recursos e intervenciones políticas.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Por último, 7-1-7 se puede utilizar para la rendición de cuentas. Evaluar el desempeño con métricas simples simplifica el monitoreo y mejora la transparencia en los informes, lo que facilita la demostración del impacto de las intervenciones.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es-419" sz="1200" b="0" i="0" noProof="0" dirty="0">
                <a:solidFill>
                  <a:schemeClr val="tx1"/>
                </a:solidFill>
                <a:latin typeface="Arial"/>
                <a:cs typeface="Arial"/>
                <a:sym typeface="Source Sans Pro"/>
              </a:rPr>
              <a:t>En conjunto, todos ellos contribuyen a mejorar la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Veamos brevemente cómo los países y jurisdicciones pueden adoptar y utilizar el objetivo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Este gráfico muestra el ciclo de vida 7-1-7: los pasos requeridos para la implementación efectiva del enfoque 7-1-7. </a:t>
            </a:r>
          </a:p>
          <a:p>
            <a:endParaRPr lang="en-US" dirty="0"/>
          </a:p>
          <a:p>
            <a:r>
              <a:rPr lang="es-419" dirty="0">
                <a:latin typeface="Arial"/>
                <a:cs typeface="Arial"/>
              </a:rPr>
              <a:t>Para que el enfoque 7-1-7 se utilice de manera eficaz y sostenible, es importante que los países/jurisdicciones adopten el 7-1-7 en los sistemas existentes y obtengan la aceptación de las partes interesadas. </a:t>
            </a:r>
          </a:p>
          <a:p>
            <a:endParaRPr lang="en-US" dirty="0"/>
          </a:p>
          <a:p>
            <a:r>
              <a:rPr lang="es-419" dirty="0">
                <a:latin typeface="Arial"/>
                <a:cs typeface="Arial"/>
              </a:rPr>
              <a:t>El 7-1-7 es un proceso continuo de mejora del desempeño, desde la evaluación de la puntualidad en un brote hasta la síntesis de los hallazgos de 7-1-7 en los brotes para la planificación y financiamiento a más largo plazo y el apoyo a las mejoras del sistema. </a:t>
            </a:r>
          </a:p>
          <a:p>
            <a:endParaRPr lang="en-US" dirty="0"/>
          </a:p>
          <a:p>
            <a:r>
              <a:rPr lang="es-419" dirty="0">
                <a:latin typeface="Arial"/>
                <a:cs typeface="Arial"/>
              </a:rPr>
              <a:t>Por último, los hallazgos de 7-1-7 pueden utilizarse para abogar más ampliamente por la puntualidad y la mejora del desempeño en la seguridad sanitaria.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es-419" dirty="0"/>
              <a:t>Estos son los cinco pasos que acaban de ver en el centro de la última diapositiva sobre la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Esta actividad de mesa se centra en los tres primeros de ellos: recopilación de datos de puntualidad y cálculo del desempeño de 7-1-7, identificación de cuellos de botella y facilitadores, y determinación de acciones inmediatas y a largo plazo.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Repasemos cómo se ve en la práctica la implementación del enfoque 7-1-7 en un evento de brote único para esos tres pasos.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Primero, se capturan datos 7-1-7 y se evalúa el desempeño en comparación con el enfoque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dirty="0">
                <a:solidFill>
                  <a:srgbClr val="000000"/>
                </a:solidFill>
              </a:rPr>
            </a:b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Este primer paso se puede hacer en tiempo real durante una Revisión de acción temprana o retrospectivamente, como en el caso de utilizar los resultados de 7-1-7 para informar las discusiones durante una Revisión posterior a la acción.</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A continuación, se identifican cuellos de botella y facilitadores a partir del conocimiento sobre el terreno del brote.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Los cuellos de botella son aquellos factores que obstaculizan la puntualidad de las acciones de detección, notificación o respuesta temprana. Los facilitadores son útiles para desarrollar tareas de promoción, destacar las mejoras, ayudar a identificar buenas prácticas y mostrar casos exitosos.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A continuación, deben identificarse y aplicarse medidas correctivas para abordar esos cuellos de botella.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Las acciones inmediatas son aquellas que pueden implementarse lo antes posible con recursos y personal disponibles, mientras que las acciones a más largo plazo son aquellas que deben considerarse para las oportunidades de planificación y financiación porque requieren más tiempo, personal, apoyo o recursos.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s-419" dirty="0">
                <a:latin typeface="Arial"/>
                <a:cs typeface="Arial"/>
              </a:rPr>
              <a:t>Ahora repasaremos un ejemplo real de 7-1-7 en acción. Discutiremos cómo se aplicó el 7-1-7 en un brote de ébola en 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Aquí, los guiaremos a través de una diapositiva de resumen típica de 7-1-7 que muestra la puntualidad, el desempeño 7-1-7, los cuellos de botella y los facilitadores, y las acciones para un brote. </a:t>
            </a:r>
          </a:p>
          <a:p>
            <a:endParaRPr lang="en-US" dirty="0"/>
          </a:p>
          <a:p>
            <a:r>
              <a:rPr lang="es-419" dirty="0">
                <a:latin typeface="Arial"/>
                <a:cs typeface="Arial"/>
              </a:rPr>
              <a:t>Cuando Uganda se enfrentó a un brote de la </a:t>
            </a:r>
            <a:r>
              <a:rPr lang="es-419" b="1" dirty="0">
                <a:latin typeface="Arial"/>
                <a:cs typeface="Arial"/>
              </a:rPr>
              <a:t>enfermedad por el virus de Sudán </a:t>
            </a:r>
            <a:r>
              <a:rPr lang="es-419" dirty="0">
                <a:latin typeface="Arial"/>
                <a:cs typeface="Arial"/>
              </a:rPr>
              <a:t>en 2022, aplicaron por primera vez el 7-1-7 al brote durante una revisión de acción temprana a los pocos días de comenzar la respuesta. Inicialmente encontraron que les tomó 15 días entre la aparición y la detección, menos de 1 día para notificar, y la métrica de respuesta para el 7-1-7 todavía estaba por determinarse, porque solo llevaban unos días con la respuesta. </a:t>
            </a:r>
          </a:p>
          <a:p>
            <a:endParaRPr lang="en-US" dirty="0"/>
          </a:p>
          <a:p>
            <a:r>
              <a:rPr lang="es-419" dirty="0">
                <a:latin typeface="Arial"/>
                <a:cs typeface="Arial"/>
              </a:rPr>
              <a:t>Sin embargo, durante la investigación del brote, se dieron cuenta de que se habían perdido algunos casos iniciales, incluido el caso índice. Cuando el 7-1-7 se volvió a aplicar alrededor de 12 días de ya comenzada la respuesta, encontraron lo que se muestra en esta diapositiva: 46 días para detectar, menos de 1 para notificar y 9 días para completar las medidas de respuesta temprana 7-1-7 </a:t>
            </a:r>
          </a:p>
          <a:p>
            <a:endParaRPr lang="en-US" dirty="0"/>
          </a:p>
          <a:p>
            <a:pPr algn="l" rtl="0" fontAlgn="base"/>
            <a:r>
              <a:rPr lang="es-419" b="0" i="0" dirty="0">
                <a:solidFill>
                  <a:srgbClr val="444444"/>
                </a:solidFill>
                <a:effectLst/>
                <a:latin typeface="Arial"/>
                <a:cs typeface="Arial"/>
              </a:rPr>
              <a:t>​Usar 7-1-7 les ayudó a identificar </a:t>
            </a:r>
            <a:r>
              <a:rPr lang="es-419" dirty="0">
                <a:latin typeface="Arial"/>
                <a:cs typeface="Arial"/>
              </a:rPr>
              <a:t>un importante cuello de botella relacionado con la falta de conocimiento de las definiciones de casos sospechosos de IDSR en centros de salud privados. También tenían otros cuellos de botella en torno a la fatiga de la vigilancia comunitaria debido al COVID, y la falta de roles claros para la notificación en algunas situaciones relacionadas con casos sospechosos. En cuanto a la respuesta, descubrieron que no tenían unidades de aislamiento plenamente funcionales y que había demoras en el acceso a los fondos para que los equipos de respuesta rápida realizaran el rastreo de contactos.</a:t>
            </a:r>
          </a:p>
          <a:p>
            <a:endParaRPr lang="en-US" dirty="0"/>
          </a:p>
          <a:p>
            <a:r>
              <a:rPr lang="es-419" dirty="0">
                <a:latin typeface="Arial"/>
                <a:cs typeface="Arial"/>
              </a:rPr>
              <a:t>También encontraron facilitadores, o lo que estaba funcionando bien, en sus sistemas. A pesar de que la detección tomó 46 días, analizaron los facilitadores que permitieron que no tardara aún más, y encontraron varias fortalezas en los tres intervalos para el papel del hospital regional en la aceleración de la detección, notificación y respuesta. </a:t>
            </a:r>
          </a:p>
          <a:p>
            <a:endParaRPr lang="en-US" dirty="0"/>
          </a:p>
          <a:p>
            <a:r>
              <a:rPr lang="es-419" dirty="0">
                <a:latin typeface="Arial"/>
                <a:cs typeface="Arial"/>
              </a:rPr>
              <a:t>Una de las cosas que realmente hicieron mientras el brote estaba ocurriendo fue recurrir a los centros privados una vez que se dieron cuenta de la brecha en la comprensión de la definición de casos en estos centros. Este es el poder de las Revisiones de acciones tempranas, que facilitan la recalibración de la respuesta para el brote en curso en lugar de solo encontrar lecciones para ayudar con futuros brotes. </a:t>
            </a:r>
          </a:p>
          <a:p>
            <a:endParaRPr lang="en-US" dirty="0"/>
          </a:p>
          <a:p>
            <a:r>
              <a:rPr lang="es-419" dirty="0">
                <a:latin typeface="Arial"/>
                <a:cs typeface="Arial"/>
              </a:rPr>
              <a:t>Los funcionarios de salud pública en Uganda propusieron acciones inmediatas y a largo plazo para abordar los principales cuellos de botella que habían encontrado a nivel del sistema. Por ejemplo, una acción a más largo plazo se centró no solo en una sola instalación privada o en unas pocas que pueden haber estado asociadas con este brote específico, sino también en cómo aumentar la capacitación IDSR para instalaciones privadas en todo el país.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vamos a repasar la </a:t>
            </a:r>
            <a:r>
              <a:rPr lang="es-419" dirty="0">
                <a:latin typeface="Arial"/>
                <a:cs typeface="Arial"/>
              </a:rPr>
              <a:t>actividad de mesa</a:t>
            </a:r>
            <a:r>
              <a:rPr lang="es-419" dirty="0"/>
              <a:t> sobre sarampión.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El propósito de esta capacitación es </a:t>
            </a:r>
            <a:r>
              <a:rPr lang="es-419" b="0"/>
              <a:t>aprender </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cómo facilitar una actividad de mesa de </a:t>
            </a:r>
            <a:r>
              <a:rPr lang="es-419" sz="1200" b="0">
                <a:solidFill>
                  <a:schemeClr val="tx2"/>
                </a:solidFill>
              </a:rPr>
              <a:t>90</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 minutos sobre un brote </a:t>
            </a:r>
            <a:r>
              <a:rPr lang="es-419">
                <a:latin typeface="Arial"/>
                <a:cs typeface="Arial"/>
              </a:rPr>
              <a:t>que </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utiliza el objetivo 7-1-7 y el enfoque de mejora del desempeño.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Después de esta capacitación, </a:t>
            </a:r>
            <a:r>
              <a:rPr lang="es-419" b="0">
                <a:solidFill>
                  <a:schemeClr val="tx1"/>
                </a:solidFill>
              </a:rPr>
              <a:t>esperamos que usted sea capaz de e</a:t>
            </a:r>
            <a:r>
              <a:rPr kumimoji="0" lang="es-419" sz="1200" b="0" i="0" u="none" strike="noStrike" cap="none" normalizeH="0" baseline="0" noProof="0">
                <a:ln>
                  <a:noFill/>
                </a:ln>
                <a:solidFill>
                  <a:schemeClr val="tx1"/>
                </a:solidFill>
                <a:effectLst/>
                <a:uLnTx/>
                <a:uFillTx/>
                <a:latin typeface="Arial" panose="020B0604020202020204" pitchFamily="34" charset="0"/>
                <a:ea typeface="Arial"/>
                <a:cs typeface="+mn-cs"/>
              </a:rPr>
              <a:t>xplicar los conceptos y definiciones clave del 7-1-7, y fa</a:t>
            </a:r>
            <a:r>
              <a:rPr lang="es-419" sz="1200" b="0">
                <a:solidFill>
                  <a:schemeClr val="tx1"/>
                </a:solidFill>
              </a:rPr>
              <a:t>cilitar la </a:t>
            </a:r>
            <a:r>
              <a:rPr lang="es-419">
                <a:latin typeface="Arial"/>
                <a:cs typeface="Arial"/>
              </a:rPr>
              <a:t>actividad de mesa</a:t>
            </a:r>
            <a:r>
              <a:rPr lang="es-419" b="0"/>
              <a:t> 7-1-7 </a:t>
            </a:r>
            <a:r>
              <a:rPr lang="es-419" sz="1200" b="0">
                <a:solidFill>
                  <a:schemeClr val="tx1"/>
                </a:solidFill>
              </a:rPr>
              <a:t>para un grupo pequeño. </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ajuste esta diapositiva en función del programa final del taller con el que se llevará a cabo la actividad de mesa. La diapositiva actual se basa en el programa del taller de capacitación de orientación de 8 horas de muestra].</a:t>
            </a:r>
          </a:p>
          <a:p>
            <a:endParaRPr lang="en-US" dirty="0"/>
          </a:p>
          <a:p>
            <a:r>
              <a:rPr lang="es-419" dirty="0">
                <a:latin typeface="Arial"/>
                <a:cs typeface="Arial"/>
              </a:rPr>
              <a:t>Aquí está [parte] del programa del taller, incluidas las sesiones previas y posteriores de la actividad de mesa. Antes de la actividad de mesa nos centraremos en presentar el objetivo de 7-1-7 a los participantes del taller. Luego, comenzaremos la actividad de mesa.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ea typeface="Arial"/>
                <a:cs typeface="Arial"/>
              </a:rPr>
              <a:t>En esta diapositiva, pueden ver los objetivos de actividad de mesa que se comparten con los participantes. Los objetivos para los participantes son utilizar la herramienta de evaluación 7-1-7 y debatir para</a:t>
            </a:r>
            <a:r>
              <a:rPr lang="es-419" sz="1200" dirty="0">
                <a:solidFill>
                  <a:schemeClr val="tx1"/>
                </a:solidFill>
                <a:latin typeface="Arial"/>
                <a:ea typeface="Arial"/>
                <a:cs typeface="Arial"/>
              </a:rPr>
              <a:t> identificar y registrar las fechas de los hitos 7-1-7</a:t>
            </a:r>
            <a:r>
              <a:rPr kumimoji="0" lang="es-419" sz="1200" b="0" i="0" u="none" strike="noStrike" cap="none" normalizeH="0" baseline="0" noProof="0" dirty="0">
                <a:ln>
                  <a:noFill/>
                </a:ln>
                <a:solidFill>
                  <a:schemeClr val="tx1"/>
                </a:solidFill>
                <a:effectLst/>
                <a:uLnTx/>
                <a:uFillTx/>
                <a:latin typeface="Arial"/>
                <a:ea typeface="Arial"/>
                <a:cs typeface="Arial"/>
              </a:rPr>
              <a:t>; calcular el desempeño de 7-1-7 según los intervalos de detección, notificación y respuesta; e identificar cuellos de botella/facilitadores y traducirlos en acciones para mejorar el desempeño.</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Este es el programa que los participantes verán para la actividad. Presentaremos la actividad de mesa durante 5 minutos en el plenario, después de lo cual habrá 85 minutos dentro de los grupos pequeños para llevar a cabo la actividad de mesa y debatir.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La descripción general de la actividad de mesa que se compartirá en el plenario incluye esta diapositiva que explica la actividad de mesa. </a:t>
            </a:r>
          </a:p>
          <a:p>
            <a:endParaRPr lang="en-US" dirty="0"/>
          </a:p>
          <a:p>
            <a:pPr>
              <a:lnSpc>
                <a:spcPct val="114000"/>
              </a:lnSpc>
            </a:pPr>
            <a:r>
              <a:rPr lang="es-419" dirty="0"/>
              <a:t>Realizaremos una </a:t>
            </a:r>
            <a:r>
              <a:rPr lang="es-419" dirty="0">
                <a:latin typeface="Arial"/>
                <a:cs typeface="Arial"/>
              </a:rPr>
              <a:t>actividad de mesa </a:t>
            </a:r>
            <a:r>
              <a:rPr lang="es-419" dirty="0"/>
              <a:t>en pequeños grupos que aplica el 7-1-7 a un </a:t>
            </a:r>
            <a:r>
              <a:rPr lang="es-419" b="1" dirty="0"/>
              <a:t>evento y país ficticio</a:t>
            </a:r>
            <a:r>
              <a:rPr lang="es-419" dirty="0"/>
              <a:t>. Simularemos un brote de sarampión en </a:t>
            </a:r>
            <a:r>
              <a:rPr lang="es-419" dirty="0" err="1"/>
              <a:t>Epistán</a:t>
            </a:r>
            <a:r>
              <a:rPr lang="es-419" dirty="0"/>
              <a:t>. </a:t>
            </a:r>
          </a:p>
          <a:p>
            <a:pPr>
              <a:lnSpc>
                <a:spcPct val="114000"/>
              </a:lnSpc>
            </a:pPr>
            <a:endParaRPr lang="en-US" dirty="0"/>
          </a:p>
          <a:p>
            <a:pPr>
              <a:lnSpc>
                <a:spcPct val="114000"/>
              </a:lnSpc>
            </a:pPr>
            <a:r>
              <a:rPr lang="es-419" dirty="0">
                <a:latin typeface="Arial"/>
                <a:cs typeface="Arial"/>
              </a:rPr>
              <a:t>Hay dos partes principales de la actividad. La primera parte es identificar y registrar las fechas de hitos y calcular el objetivo de 7-1-7 y la segunda parte es identificar cuellos de botella, facilitadores y acciones. </a:t>
            </a:r>
          </a:p>
          <a:p>
            <a:pPr>
              <a:lnSpc>
                <a:spcPct val="114000"/>
              </a:lnSpc>
            </a:pPr>
            <a:endParaRPr lang="en-US" dirty="0"/>
          </a:p>
          <a:p>
            <a:pPr>
              <a:lnSpc>
                <a:spcPct val="114000"/>
              </a:lnSpc>
            </a:pPr>
            <a:r>
              <a:rPr lang="es-419" dirty="0">
                <a:latin typeface="Arial"/>
                <a:cs typeface="Arial"/>
              </a:rPr>
              <a:t>Muchas preguntas surgirán durante la actividad de mesa. Pueden conocer las respuestas de algunas y responder rápidamente. Las preguntas de aclaración son especialmente útiles para responder. Si no está seguro de la respuesta, llame a uno de los facilitadores principales. Si la pregunta no es urgente (es decir, no es necesaria para continuar con la actividad de mesa), también puede pedirle al participante que la escriba en la lista de preguntas pendientes (o puede hacerlo por ellos). </a:t>
            </a:r>
          </a:p>
          <a:p>
            <a:pPr>
              <a:lnSpc>
                <a:spcPct val="114000"/>
              </a:lnSpc>
            </a:pPr>
            <a:endParaRPr lang="en-US" dirty="0"/>
          </a:p>
          <a:p>
            <a:pPr>
              <a:lnSpc>
                <a:spcPct val="114000"/>
              </a:lnSpc>
            </a:pPr>
            <a:r>
              <a:rPr lang="es-419" dirty="0">
                <a:latin typeface="Arial"/>
                <a:cs typeface="Arial"/>
              </a:rPr>
              <a:t>Puede haber preguntas que son tangenciales a la actividad de mesa o que conducen a largas discusiones. En estos casos, anime a los participantes a ponerlas en la lista. </a:t>
            </a:r>
          </a:p>
          <a:p>
            <a:pPr>
              <a:lnSpc>
                <a:spcPct val="114000"/>
              </a:lnSpc>
            </a:pPr>
            <a:endParaRPr lang="en-US" dirty="0"/>
          </a:p>
          <a:p>
            <a:pPr>
              <a:lnSpc>
                <a:spcPct val="114000"/>
              </a:lnSpc>
            </a:pPr>
            <a:r>
              <a:rPr lang="es-419" dirty="0">
                <a:latin typeface="Arial"/>
                <a:cs typeface="Arial"/>
              </a:rPr>
              <a:t>Hemos descubierto que facilitar la actividad de mesa generalmente requiere un cierto equilibrio entre responder preguntas rápidas y relevantes y mantener a los participantes en el camino controlando el tiempo al mover algunas preguntas a la lista para responder más tarde. </a:t>
            </a:r>
          </a:p>
          <a:p>
            <a:pPr>
              <a:lnSpc>
                <a:spcPct val="114000"/>
              </a:lnSpc>
            </a:pPr>
            <a:endParaRPr lang="en-US" dirty="0"/>
          </a:p>
          <a:p>
            <a:pPr>
              <a:lnSpc>
                <a:spcPct val="114000"/>
              </a:lnSpc>
            </a:pPr>
            <a:r>
              <a:rPr lang="es-419" dirty="0">
                <a:latin typeface="Arial"/>
                <a:cs typeface="Arial"/>
              </a:rPr>
              <a:t>Los participantes reciben breves definiciones técnicas en el material de la Herramienta de evaluación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Para la actividad de mesa, nos dividiremos en pequeños grupos, idealmente con 6 o 7 personas en su grupo además de usted como facilitador, pero hasta 8. Estamos planeando tener a [PROPORCIONAR NOMBRES DE FACILITADORES PRINCIPALES] como facilitador principal. El facilitador principal recorrerá los diferentes grupos para ver si hay alguna pregunta.</a:t>
            </a:r>
          </a:p>
          <a:p>
            <a:endParaRPr lang="en-US" dirty="0"/>
          </a:p>
          <a:p>
            <a:r>
              <a:rPr lang="es-419" dirty="0"/>
              <a:t>Los facilitadores principales ubicarán a cada grupo pequeño en una parte diferente de la sala.</a:t>
            </a:r>
          </a:p>
          <a:p>
            <a:endParaRPr lang="en-US" dirty="0"/>
          </a:p>
          <a:p>
            <a:r>
              <a:rPr lang="es-419" dirty="0">
                <a:latin typeface="Arial"/>
                <a:cs typeface="Arial"/>
              </a:rPr>
              <a:t>Le proporcionaremos un paquete de facilitador y daremos a los participantes los materiales que necesitan para esta actividad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repasemos los materiales y métodos para la </a:t>
            </a:r>
            <a:r>
              <a:rPr lang="es-419" dirty="0">
                <a:latin typeface="Arial"/>
                <a:cs typeface="Arial"/>
              </a:rPr>
              <a:t>actividad de mesa</a:t>
            </a:r>
            <a:r>
              <a:rPr lang="es-419"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Se proporcionarán a los participantes dos documentos: </a:t>
            </a:r>
          </a:p>
          <a:p>
            <a:endParaRPr lang="en-US" dirty="0">
              <a:latin typeface="Arial"/>
              <a:cs typeface="Arial"/>
            </a:endParaRPr>
          </a:p>
          <a:p>
            <a:pPr marL="171450" indent="-171450">
              <a:buFont typeface="Calibri"/>
              <a:buChar char="-"/>
            </a:pPr>
            <a:r>
              <a:rPr lang="es-419" dirty="0">
                <a:latin typeface="Arial"/>
                <a:cs typeface="Arial"/>
              </a:rPr>
              <a:t>una guía para los participantes que describe la actividad de mesa y el escenario de brote </a:t>
            </a:r>
          </a:p>
          <a:p>
            <a:pPr marL="171450" indent="-171450">
              <a:buFont typeface="Calibri"/>
              <a:buChar char="-"/>
            </a:pPr>
            <a:r>
              <a:rPr lang="es-419" dirty="0">
                <a:latin typeface="Arial"/>
                <a:cs typeface="Arial"/>
              </a:rPr>
              <a:t>y la herramienta de evaluación 7-1-7, que utilizarán durante toda la actividad de mesa para registrar información.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Usted recibirá los dos tipos de materiales del paquete participante + 3 materiales adicionales:</a:t>
            </a:r>
          </a:p>
          <a:p>
            <a:pPr marL="171450" indent="-171450">
              <a:buFont typeface="Calibri"/>
              <a:buChar char="-"/>
            </a:pPr>
            <a:r>
              <a:rPr lang="es-419" dirty="0">
                <a:latin typeface="Arial"/>
                <a:cs typeface="Arial"/>
              </a:rPr>
              <a:t>Una guía detallada para el facilitador, que lo guía a través de la actividad de mesa con guiones, respuestas y consejos. Cada sección le dice lo que necesita hacer para esa sección, así como le proporciona guiones para lo que debe decir. Revisar esta guía en detalle antes de la actividad de mesa es importante.</a:t>
            </a:r>
          </a:p>
          <a:p>
            <a:pPr marL="171450" indent="-171450">
              <a:buFont typeface="Calibri"/>
              <a:buChar char="-"/>
            </a:pPr>
            <a:r>
              <a:rPr lang="es-419" dirty="0">
                <a:latin typeface="Arial"/>
                <a:cs typeface="Arial"/>
              </a:rPr>
              <a:t>El programa del facilitador puede ayudarle a rastrear el tiempo para cada subactividad. </a:t>
            </a:r>
          </a:p>
          <a:p>
            <a:pPr marL="171450" indent="-171450">
              <a:buFont typeface="Calibri"/>
              <a:buChar char="-"/>
            </a:pPr>
            <a:r>
              <a:rPr lang="es-419" dirty="0">
                <a:latin typeface="Arial"/>
                <a:cs typeface="Arial"/>
              </a:rPr>
              <a:t>La Guía sobre referencias de fechas de hitos de 7-1-7 proporciona ejemplos detallados para cada una de las fechas de hitos, incluidos diferentes tipos de vigilancia, tipos de medidas de respuesta temprana, etc. No proporcionamos esto a los participantes durante la actividad de mesa porque puede distraer y no es necesario para una actividad simplificada como esta, pero puede ser útil para usted como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pasemos por el programa de subactividades de mesa. Este programa está disponible en su guía del facilitador y en el programa del facilitador por separado. </a:t>
            </a:r>
          </a:p>
          <a:p>
            <a:endParaRPr lang="en-US" dirty="0"/>
          </a:p>
          <a:p>
            <a:r>
              <a:rPr lang="es-419" dirty="0"/>
              <a:t>Vamos a repasar cada uno de estos ahora.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actividad de mesa incluye dos formas principales en las que trabajarán dentro de los grupos pequeños:</a:t>
            </a:r>
          </a:p>
          <a:p>
            <a:pPr marL="171450" indent="-171450">
              <a:buFont typeface="Calibri"/>
              <a:buChar char="-"/>
            </a:pPr>
            <a:r>
              <a:rPr lang="es-419" dirty="0">
                <a:latin typeface="Arial"/>
                <a:cs typeface="Arial"/>
              </a:rPr>
              <a:t>El primero es el trabajo individual, que implica leer el escenario y completar las áreas relevantes de la Herramienta de evaluación 7-1-7 durante cada parte de la actividad de mesa. </a:t>
            </a:r>
          </a:p>
          <a:p>
            <a:pPr marL="171450" indent="-171450">
              <a:buFont typeface="Calibri"/>
              <a:buChar char="-"/>
            </a:pPr>
            <a:r>
              <a:rPr lang="es-419" dirty="0">
                <a:latin typeface="Arial"/>
                <a:cs typeface="Arial"/>
              </a:rPr>
              <a:t>El segundo son las discusiones grupales, que implican debatir las respuestas al trabajo individual y grupal, y luego hacer un breve informe al final si hay tiempo.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Hoy vamos a hacer una breve introducción al 7-1-7 para quienes no estén familiarizados con el objetivo de 7-1-7 y el enfoque para la mejora del desempeño, y como una actualización rápida para aquellos de ustedes que sí están familiarizados. </a:t>
            </a:r>
          </a:p>
          <a:p>
            <a:endParaRPr lang="en-US" dirty="0"/>
          </a:p>
          <a:p>
            <a:r>
              <a:rPr lang="es-419" dirty="0">
                <a:latin typeface="Arial"/>
                <a:cs typeface="Arial"/>
              </a:rPr>
              <a:t>Luego repasaremos la actividad de mesa 7-1-7 sobre sarampión. Daré una visión general, discutiremos los materiales y métodos de facilitación, recorreremos la actividad completa y repasaremos las respuestas. </a:t>
            </a:r>
            <a:br>
              <a:rPr lang="es-419" dirty="0"/>
            </a:br>
            <a:br>
              <a:rPr lang="es-419" dirty="0"/>
            </a:br>
            <a:r>
              <a:rPr lang="es-419" dirty="0">
                <a:latin typeface="Arial"/>
                <a:cs typeface="Arial"/>
              </a:rPr>
              <a:t>Tendrán materiales detallados, incluida una guía para el facilitador, que contiene esta información también y que usarán durante la actividad de mesa.</a:t>
            </a:r>
          </a:p>
          <a:p>
            <a:endParaRPr lang="en-US" dirty="0"/>
          </a:p>
          <a:p>
            <a:r>
              <a:rPr lang="es-419" dirty="0"/>
              <a:t>Luego, repasaremos cualquier pregunta que tengan.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moderador: recomendamos encarecidamente utilizar el método de nota autoadhesivas, que se describe en detalle en la guía del facilitador. Sin embargo, si esto no se va a utilizar para la actividad de mesa, entonces borre esta diapositiva al entrenar a los facilitadores].</a:t>
            </a:r>
          </a:p>
          <a:p>
            <a:endParaRPr lang="en-US" dirty="0"/>
          </a:p>
          <a:p>
            <a:r>
              <a:rPr lang="es-419" dirty="0">
                <a:latin typeface="Arial"/>
                <a:cs typeface="Arial"/>
              </a:rPr>
              <a:t>Ahora vamos a repasar uno de los métodos que usaremos para el trabajo en grupo. Colocaremos notas adhesivas [o pequeños trozos de papel y cinta adhesiva] en las mesas. Para algunas de las actividades, recomendamos usar este método de nota autoadhesiva, en el que los participantes escriben sus respuestas a las preguntas en las notas en lugar de decirlas en voz alta inicialmente. Estas notas autoadhesivas se añaden a una superficie designada [nota para el moderador: por ejemplo, rotafolios]. </a:t>
            </a:r>
          </a:p>
          <a:p>
            <a:endParaRPr lang="en-US" dirty="0"/>
          </a:p>
          <a:p>
            <a:r>
              <a:rPr lang="es-419" dirty="0">
                <a:latin typeface="Arial"/>
                <a:cs typeface="Arial"/>
              </a:rPr>
              <a:t>A continuación, puede utilizar las respuestas que ven en las notas autoadhesivas para guiar el debate buscando similitudes y diferencias. Por ejemplo, puede buscar respuestas erróneas y pedirle a alguien que proporcione fundamentos, y buscar una respuesta correcta y pedir los fundamentos. </a:t>
            </a:r>
          </a:p>
          <a:p>
            <a:endParaRPr lang="en-US" dirty="0"/>
          </a:p>
          <a:p>
            <a:r>
              <a:rPr lang="es-419" dirty="0"/>
              <a:t>Si ve varias notas autoadhesivas de color, sugiera a los participantes qué colores deben usar para cada respuesta cuando haya varias respuestas en la misma discusión, como sucederá al identificar las fechas de aparición, detección y notificación. </a:t>
            </a:r>
          </a:p>
          <a:p>
            <a:endParaRPr lang="en-US" dirty="0"/>
          </a:p>
          <a:p>
            <a:pPr>
              <a:defRPr/>
            </a:pPr>
            <a:r>
              <a:rPr lang="es-419" dirty="0">
                <a:latin typeface="Arial"/>
                <a:cs typeface="Arial"/>
              </a:rPr>
              <a:t>Como facilitador, </a:t>
            </a:r>
            <a:r>
              <a:rPr lang="es-419" sz="1200" dirty="0">
                <a:latin typeface="Arial"/>
                <a:cs typeface="Arial"/>
              </a:rPr>
              <a:t>ayudará si puede etiquetar las secciones del rotafolio con una palabra para describir la categoría de la pregunta</a:t>
            </a:r>
            <a:r>
              <a:rPr lang="es-419" dirty="0">
                <a:latin typeface="Arial"/>
                <a:cs typeface="Arial"/>
              </a:rPr>
              <a:t> </a:t>
            </a:r>
            <a:r>
              <a:rPr lang="es-419" sz="1200" dirty="0">
                <a:latin typeface="Arial"/>
                <a:cs typeface="Arial"/>
              </a:rPr>
              <a:t>(p. ej.</a:t>
            </a:r>
            <a:r>
              <a:rPr lang="es-419" dirty="0">
                <a:latin typeface="Arial"/>
                <a:cs typeface="Arial"/>
              </a:rPr>
              <a:t>,</a:t>
            </a:r>
            <a:r>
              <a:rPr lang="es-419" sz="1200" dirty="0">
                <a:latin typeface="Arial"/>
                <a:cs typeface="Arial"/>
              </a:rPr>
              <a:t> “Aparición”, “Detección”, “Cuello de botella”).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t>También siéntase libre de mover las notas en la superficie designada para categorizarlas.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método verbal es con lo que todos estamos familiarizados. Esto es cuando se les pide a los participantes que expongan sus respuestas durante el debate.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Por ejemplo, para una fecha de hito, pida que</a:t>
            </a:r>
            <a:r>
              <a:rPr lang="es-419" sz="1200" dirty="0">
                <a:effectLst/>
                <a:latin typeface="Arial"/>
                <a:cs typeface="Arial"/>
              </a:rPr>
              <a:t> alguien se ofrezca como voluntario para decir la fecha y el motivo para seleccionar esta fecha. Entonces puedes preguntar si alguien no está de acuerdo. </a:t>
            </a:r>
            <a:r>
              <a:rPr lang="es-419" sz="1200" dirty="0">
                <a:latin typeface="Arial"/>
                <a:cs typeface="Arial"/>
              </a:rPr>
              <a:t>En caso afirmativo</a:t>
            </a:r>
            <a:r>
              <a:rPr lang="es-419" sz="1200" dirty="0">
                <a:effectLst/>
                <a:latin typeface="Arial"/>
                <a:cs typeface="Arial"/>
              </a:rPr>
              <a:t>, anime a debatir brevemente los diferentes fundamentos. Deje que el grupo debata, pero guíe al grupo hacia las respuestas si/cuando sea necesario.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Arial"/>
                <a:cs typeface="Arial"/>
              </a:rPr>
              <a:t>Asegúrese de tratar de involucrar a todos los participantes y facilite activamente evitar tangentes largas. Pida a los participantes que agreguen preguntas no urgentes a la lista de preguntas pendientes.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vamos a recorrer la </a:t>
            </a:r>
            <a:r>
              <a:rPr lang="es-419" dirty="0">
                <a:latin typeface="Arial"/>
                <a:cs typeface="Arial"/>
              </a:rPr>
              <a:t>actividad de mesa</a:t>
            </a:r>
            <a:r>
              <a:rPr lang="es-419" dirty="0"/>
              <a:t> en sí y repasar las respuestas.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Aquí de nuevo está el programa de subactividades, vamos a revisar qué hacer en cada una de estas subsecciones ahora.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es-419" dirty="0"/>
              <a:t>He mencionado que tienen una guía de facilitador para esta actividad. </a:t>
            </a:r>
          </a:p>
          <a:p>
            <a:endParaRPr lang="en-US" dirty="0"/>
          </a:p>
          <a:p>
            <a:r>
              <a:rPr lang="es-419" dirty="0">
                <a:latin typeface="Arial"/>
                <a:cs typeface="Arial"/>
              </a:rPr>
              <a:t>Quiero señalar algunas cosas que encontrarán en esta guía. La guía se divide en las subactividades de la actividad de mesa, con algunos consejos al principio. Para cada subactividad, hay una cantidad sugerida de tiempo, un guion para lo que se puede decir, una lista de lo que se debe hacer durante este tiempo y respuestas para cuando sea relevante. Pueden ver un ejemplo de esto en esta diapositiva para la subactividad de debatir los cálculos para el objetivo de 7-1-7. </a:t>
            </a:r>
          </a:p>
          <a:p>
            <a:endParaRPr lang="en-US" dirty="0"/>
          </a:p>
          <a:p>
            <a:r>
              <a:rPr lang="es-419" dirty="0">
                <a:latin typeface="Arial"/>
                <a:cs typeface="Arial"/>
              </a:rPr>
              <a:t>Asegúrense de leer esto en detalle antes de llevar a cabo la actividad de mesa.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Lo primero que harán en su trabajo grupal es hacer breves presentaciones y compartir algunas instrucciones iniciales con su grupo. Este es un período de tiempo muy corto, traten de hacer esta parte en cinco minutos o menos si se puede. </a:t>
            </a:r>
          </a:p>
          <a:p>
            <a:endParaRPr lang="en-US" dirty="0"/>
          </a:p>
          <a:p>
            <a:r>
              <a:rPr lang="es-419" dirty="0"/>
              <a:t>Aquí también será cuando entreguen los paquetes para participantes a los de su grupo. </a:t>
            </a:r>
          </a:p>
          <a:p>
            <a:endParaRPr lang="en-US" dirty="0"/>
          </a:p>
          <a:p>
            <a:r>
              <a:rPr lang="es-419" dirty="0"/>
              <a:t>Detalles específicos de qué decir y hacer se incluyen en la guía del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la sección de notas aquí menciona el método de notas autoadhesivas varias veces. Si estas no están disponibles (incluso cinta + papel), hágale saber a los facilitadores que usará el método verbal]. </a:t>
            </a:r>
          </a:p>
          <a:p>
            <a:endParaRPr lang="en-US" dirty="0"/>
          </a:p>
          <a:p>
            <a:r>
              <a:rPr lang="es-419" dirty="0">
                <a:latin typeface="Arial"/>
                <a:cs typeface="Arial"/>
              </a:rPr>
              <a:t>La parte 1 de la actividad de mesa se centra en identificar las fechas de los hitos y calcular el desempeño en relación con el objetivo 7-1-7. Esto se divide en varias subactividades, que se describen en detalle en la Guía del facilitador. </a:t>
            </a:r>
          </a:p>
          <a:p>
            <a:endParaRPr lang="en-US" dirty="0"/>
          </a:p>
          <a:p>
            <a:r>
              <a:rPr lang="es-419" dirty="0">
                <a:latin typeface="Arial"/>
                <a:cs typeface="Arial"/>
              </a:rPr>
              <a:t>Esta sección debe tomar unos 45 minutos, aunque para algunos grupos toma menos tiempo y para otros más. Hay un margen de unos 10 minutos en esta actividad, pero tenga cuidado de no usar todo en esta parte si es posible, ya que puede necesitarlo para la Parte 2 también. </a:t>
            </a:r>
          </a:p>
          <a:p>
            <a:endParaRPr lang="en-US" dirty="0"/>
          </a:p>
          <a:p>
            <a:r>
              <a:rPr lang="es-419" dirty="0">
                <a:latin typeface="Arial"/>
                <a:cs typeface="Arial"/>
              </a:rPr>
              <a:t>La primera subactividad aquí es el momento de leer individualmente el escenario y completar la parte relevante de la herramienta de evaluación. Dadas las diferentes velocidades de lectura, especialmente dependiendo de si el idioma de la actividad de mesa está en el idioma nativo del participante, es posible que necesite más o menos tiempo aquí. Pídales a los participantes que dejen su escenario cuando hayan terminado. No necesita esperar a que todos terminen si está retrasado. Las sugerencias para esto se incluyen en la guía del facilitador. </a:t>
            </a:r>
          </a:p>
          <a:p>
            <a:endParaRPr lang="en-US" dirty="0"/>
          </a:p>
          <a:p>
            <a:r>
              <a:rPr lang="es-419" dirty="0">
                <a:latin typeface="Arial"/>
                <a:cs typeface="Arial"/>
              </a:rPr>
              <a:t>Después de eso, debatirán las fechas de los hitos, que recomendamos encarecidamente hacer con el método de notas autoadhesivas si es posible. Esto le ayudará como facilitador a ver rápidamente cuánta confusión hay (¡o no!) para cada una de las fechas y por lo tanto permitirá enfocarse en donde su facilitación es más necesaria.</a:t>
            </a:r>
          </a:p>
          <a:p>
            <a:endParaRPr lang="en-US" dirty="0"/>
          </a:p>
          <a:p>
            <a:r>
              <a:rPr lang="es-419" dirty="0"/>
              <a:t>Luego, para las medidas de respuesta temprana, recomendamos usar el método verbal, ya que hay varias fechas, y también porque los participantes generalmente están de acuerdo en estas fechas. </a:t>
            </a:r>
          </a:p>
          <a:p>
            <a:endParaRPr lang="en-US" dirty="0"/>
          </a:p>
          <a:p>
            <a:r>
              <a:rPr lang="es-419" dirty="0">
                <a:latin typeface="Arial"/>
                <a:cs typeface="Arial"/>
              </a:rPr>
              <a:t>Después de esas subactividades, los participantes volverán a hacer trabajo individual basado en las fechas de hitos acordadas para calcular el desempeño de 7-1-7. Tienen alrededor de 6 minutos para esto, después de lo cual usted facilitará un debate. Nuevamente recomendamos el método de notas autoadhesivas al comienzo de esta discusión para que compartan sus respuestas. </a:t>
            </a:r>
          </a:p>
          <a:p>
            <a:endParaRPr lang="en-US" dirty="0"/>
          </a:p>
          <a:p>
            <a:endParaRPr lang="en-US" dirty="0"/>
          </a:p>
          <a:p>
            <a:r>
              <a:rPr lang="es-419" dirty="0"/>
              <a:t>No se preocupe, encontrará toda esta guía y más en la guía del facilitador.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Recuerde, para el 7-1-7 hay 4 fechas clave: aparición, detección, notificación y finalización de medidas de respuesta temprana. Esta última se basa en las fechas de cada una de las 7 medidas de respuesta temprana.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Revisemos las definiciones con más detalles por un momento. </a:t>
            </a:r>
          </a:p>
          <a:p>
            <a:endParaRPr lang="en-US" dirty="0"/>
          </a:p>
          <a:p>
            <a:r>
              <a:rPr lang="es-419" dirty="0">
                <a:latin typeface="Arial"/>
                <a:ea typeface="Arial"/>
                <a:cs typeface="Arial"/>
              </a:rPr>
              <a:t>Para la fecha de aparición, esta actividad de sobremesa es para una enfermedad no endémica. Esto se indica en la guía del participante. Por lo tanto, para esto utilizaremos la definición no endémica, que es la </a:t>
            </a:r>
            <a:r>
              <a:rPr lang="es-419" sz="1200" dirty="0">
                <a:effectLst/>
                <a:latin typeface="Arial"/>
                <a:ea typeface="Arial"/>
                <a:cs typeface="Arial"/>
              </a:rPr>
              <a:t>fecha en la que el caso índice o el primer caso epidemiológicamente vinculado experimentó por primera vez los síntomas.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La fecha de detección </a:t>
            </a:r>
            <a:r>
              <a:rPr lang="es-419" sz="1200" dirty="0">
                <a:solidFill>
                  <a:srgbClr val="4C4C4F"/>
                </a:solidFill>
                <a:effectLst/>
                <a:latin typeface="Arial"/>
                <a:ea typeface="Arial"/>
                <a:cs typeface="Arial"/>
              </a:rPr>
              <a:t>es la fecha en que </a:t>
            </a:r>
            <a:r>
              <a:rPr lang="es-419" sz="1200" u="none" dirty="0">
                <a:solidFill>
                  <a:srgbClr val="4C4C4F"/>
                </a:solidFill>
                <a:effectLst/>
                <a:latin typeface="Arial"/>
                <a:ea typeface="Arial"/>
                <a:cs typeface="Arial"/>
              </a:rPr>
              <a:t>cualquier fuente o sistema registra el evento por primera vez. Verá en un momento que en esta </a:t>
            </a:r>
            <a:r>
              <a:rPr lang="es-419" dirty="0">
                <a:latin typeface="Arial"/>
                <a:ea typeface="Arial"/>
                <a:cs typeface="Arial"/>
              </a:rPr>
              <a:t>actividad de mesa</a:t>
            </a:r>
            <a:r>
              <a:rPr lang="es-419" sz="1200" u="none" dirty="0">
                <a:solidFill>
                  <a:srgbClr val="4C4C4F"/>
                </a:solidFill>
                <a:effectLst/>
                <a:latin typeface="Arial"/>
                <a:ea typeface="Arial"/>
                <a:cs typeface="Arial"/>
              </a:rPr>
              <a:t> esto ocurrió a nivel de centro de salud.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sesión presenta el objetivo del 7-1-7. Aquí se esbozan:</a:t>
            </a:r>
          </a:p>
          <a:p>
            <a:pPr marL="171450" indent="-171450">
              <a:buFont typeface="Calibri"/>
              <a:buChar char="-"/>
            </a:pPr>
            <a:r>
              <a:rPr lang="es-419" dirty="0">
                <a:latin typeface="Arial"/>
                <a:cs typeface="Arial"/>
              </a:rPr>
              <a:t>Qué es el enfoque 7-1-7 y su fundamentación.</a:t>
            </a:r>
          </a:p>
          <a:p>
            <a:pPr marL="171450" indent="-171450">
              <a:buFont typeface="Calibri"/>
              <a:buChar char="-"/>
            </a:pPr>
            <a:r>
              <a:rPr lang="es-419" dirty="0">
                <a:latin typeface="Arial"/>
                <a:cs typeface="Arial"/>
              </a:rPr>
              <a:t>Cómo encaja el enfoque 7-1-7 en el espacio de la seguridad sanitaria mundial. </a:t>
            </a:r>
          </a:p>
          <a:p>
            <a:pPr marL="171450" indent="-171450">
              <a:buFont typeface="Calibri"/>
              <a:buChar char="-"/>
            </a:pPr>
            <a:r>
              <a:rPr lang="es-419" dirty="0">
                <a:latin typeface="Arial"/>
                <a:cs typeface="Arial"/>
              </a:rPr>
              <a:t>Cómo pueden adoptarlo y utilizarlo los países/jurisdicciones. </a:t>
            </a:r>
          </a:p>
          <a:p>
            <a:pPr marL="171450" indent="-171450">
              <a:buFont typeface="Calibri"/>
              <a:buChar char="-"/>
            </a:pPr>
            <a:endParaRPr lang="en-US" dirty="0">
              <a:latin typeface="Arial"/>
              <a:cs typeface="Arial"/>
            </a:endParaRPr>
          </a:p>
          <a:p>
            <a:r>
              <a:rPr lang="es-419" dirty="0">
                <a:latin typeface="Arial"/>
                <a:cs typeface="Arial"/>
              </a:rPr>
              <a:t>El módulo termina con un ejemplo real de la aplicación del enfoque 7-1-7 a un brote.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La fecha de notificación es la </a:t>
            </a:r>
            <a:r>
              <a:rPr lang="es-419" sz="1200" dirty="0">
                <a:solidFill>
                  <a:srgbClr val="4C4C4F"/>
                </a:solidFill>
                <a:effectLst/>
                <a:latin typeface="Arial"/>
                <a:ea typeface="Arial"/>
                <a:cs typeface="Arial"/>
              </a:rPr>
              <a:t>fecha en que el </a:t>
            </a:r>
            <a:r>
              <a:rPr lang="es-419" sz="1200" u="none" dirty="0">
                <a:solidFill>
                  <a:srgbClr val="4C4C4F"/>
                </a:solidFill>
                <a:effectLst/>
                <a:latin typeface="Arial"/>
                <a:ea typeface="Arial"/>
                <a:cs typeface="Arial"/>
              </a:rPr>
              <a:t>evento se informa por primera vez a una autoridad de salud pública responsable de la medida. Recuerde, esto es a cualquier nivel, y a menudo es a nivel subnacional. En el caso de esta </a:t>
            </a:r>
            <a:r>
              <a:rPr lang="es-419" dirty="0">
                <a:latin typeface="Arial"/>
                <a:ea typeface="Arial"/>
                <a:cs typeface="Arial"/>
              </a:rPr>
              <a:t>actividad de mesa</a:t>
            </a:r>
            <a:r>
              <a:rPr lang="es-419" sz="1200" u="none" dirty="0">
                <a:solidFill>
                  <a:srgbClr val="4C4C4F"/>
                </a:solidFill>
                <a:effectLst/>
                <a:latin typeface="Arial"/>
                <a:ea typeface="Arial"/>
                <a:cs typeface="Arial"/>
              </a:rPr>
              <a:t>, esta fecha es cuando se notificó al funcionario de vigilancia del distrito.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Por último, la fecha de finalización de la respuesta temprana es la</a:t>
            </a:r>
            <a:r>
              <a:rPr lang="es-419" sz="1200" dirty="0">
                <a:solidFill>
                  <a:srgbClr val="4C4C4F"/>
                </a:solidFill>
                <a:effectLst/>
                <a:latin typeface="Arial"/>
                <a:ea typeface="Arial"/>
                <a:cs typeface="Arial"/>
              </a:rPr>
              <a:t> fecha en que </a:t>
            </a:r>
            <a:r>
              <a:rPr lang="es-419" sz="1200" u="none" dirty="0">
                <a:solidFill>
                  <a:srgbClr val="4C4C4F"/>
                </a:solidFill>
                <a:effectLst/>
                <a:latin typeface="Arial"/>
                <a:ea typeface="Arial"/>
                <a:cs typeface="Arial"/>
              </a:rPr>
              <a:t>se produjo</a:t>
            </a:r>
            <a:r>
              <a:rPr lang="es-419" sz="1200" dirty="0">
                <a:solidFill>
                  <a:srgbClr val="4C4C4F"/>
                </a:solidFill>
                <a:effectLst/>
                <a:latin typeface="Arial"/>
                <a:ea typeface="Arial"/>
                <a:cs typeface="Arial"/>
              </a:rPr>
              <a:t> la </a:t>
            </a:r>
            <a:r>
              <a:rPr lang="es-419" sz="1200" u="none" dirty="0">
                <a:solidFill>
                  <a:srgbClr val="4C4C4F"/>
                </a:solidFill>
                <a:effectLst/>
                <a:latin typeface="Arial"/>
                <a:ea typeface="Arial"/>
                <a:cs typeface="Arial"/>
              </a:rPr>
              <a:t>última de las medidas de respuesta temprana aplicables. Para ello, obtenemos fechas para cada una de las medidas de respuesta temprana que es aplicable, y luego elegimos la última de esas fechas para la fecha principal del hito.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u="none" dirty="0">
                <a:solidFill>
                  <a:srgbClr val="4C4C4F"/>
                </a:solidFill>
                <a:effectLst/>
                <a:latin typeface="Arial" panose="020B0604020202020204" pitchFamily="34" charset="0"/>
                <a:ea typeface="Arial"/>
              </a:rPr>
              <a:t>Recuerde que varias de las medidas de respuesta temprana 7-1-7 se basan en la iniciación de actividades.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Veamos el escenario del brote ahora. Esto se copió de la guía del participante. </a:t>
            </a:r>
          </a:p>
          <a:p>
            <a:endParaRPr lang="en-US" dirty="0"/>
          </a:p>
          <a:p>
            <a:r>
              <a:rPr lang="es-419" dirty="0"/>
              <a:t>Voy a compartir con ustedes las partes que son relevantes para las fechas de hitos aquí. </a:t>
            </a:r>
          </a:p>
          <a:p>
            <a:endParaRPr lang="en-US" dirty="0"/>
          </a:p>
          <a:p>
            <a:r>
              <a:rPr lang="es-419" dirty="0"/>
              <a:t>[CLIC]</a:t>
            </a:r>
          </a:p>
          <a:p>
            <a:endParaRPr lang="en-US" dirty="0"/>
          </a:p>
          <a:p>
            <a:r>
              <a:rPr lang="es-419" dirty="0">
                <a:latin typeface="Arial"/>
                <a:cs typeface="Arial"/>
              </a:rPr>
              <a:t>En la primera parte de la actividad de mesa, se puede ver que el 12 de diciembre es la fecha de respuesta temprana para cuando se inició el mecanismo de coordinación.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Mientras seguimos leyendo…</a:t>
            </a:r>
          </a:p>
          <a:p>
            <a:endParaRPr lang="en-US" dirty="0"/>
          </a:p>
          <a:p>
            <a:r>
              <a:rPr lang="es-419" dirty="0"/>
              <a:t>[CLIC]</a:t>
            </a:r>
          </a:p>
          <a:p>
            <a:endParaRPr lang="en-US" dirty="0"/>
          </a:p>
          <a:p>
            <a:r>
              <a:rPr lang="es-419" dirty="0"/>
              <a:t>Vemos que la fecha de la aparición es el 30 de noviembre, porque ahí es cuando comenzaron los síntomas del paciente. </a:t>
            </a:r>
          </a:p>
          <a:p>
            <a:endParaRPr lang="en-US" dirty="0"/>
          </a:p>
          <a:p>
            <a:r>
              <a:rPr lang="es-419" dirty="0"/>
              <a:t>[CLIC]</a:t>
            </a:r>
          </a:p>
          <a:p>
            <a:endParaRPr lang="en-US" dirty="0"/>
          </a:p>
          <a:p>
            <a:r>
              <a:rPr lang="es-419" dirty="0"/>
              <a:t>La fecha de detección es el 8 porque es cuando se registró la sospecha por primera vez, en este caso, en un formulario de investigación de caso en el centro de salud. </a:t>
            </a:r>
          </a:p>
          <a:p>
            <a:endParaRPr lang="en-US" dirty="0"/>
          </a:p>
          <a:p>
            <a:r>
              <a:rPr lang="es-419" dirty="0"/>
              <a:t>[CLIC]</a:t>
            </a:r>
          </a:p>
          <a:p>
            <a:endParaRPr lang="en-US" dirty="0"/>
          </a:p>
          <a:p>
            <a:r>
              <a:rPr lang="es-419" dirty="0"/>
              <a:t>La fecha de la notificación es el 9 de noviembre porque es cuando el médico llamó al funcionario de vigilancia del distrito sobre el caso.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Verá estas respuestas en una clave de respuesta para esta parte de la </a:t>
            </a:r>
            <a:r>
              <a:rPr lang="es-419" dirty="0">
                <a:latin typeface="Arial"/>
                <a:cs typeface="Arial"/>
              </a:rPr>
              <a:t>actividad de mesa</a:t>
            </a:r>
            <a:r>
              <a:rPr lang="es-419" dirty="0"/>
              <a:t>, con el motivo que acabamos de repasar.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Luego, mientras seguimos leyendo, vemos 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El 10 de diciembre se puso en acción la medida de respuesta temprana de “Iniciar una investigación o desplegar un equipo” porque fue cuando el equipo de respuesta del distrito inició su investigación con el rastreo de contactos.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El 12 de diciembre el laboratorio confirmó que la muestra era positiva, por lo que esta es la fecha de confirmación de la medida de respuesta temprana del laboratorio.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También el 12 de diciembre, el RRT completó su investigación epidemiológica inicial, por lo que esta es la fecha de esa medida de respuesta temprana.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Entonces, a medida que continuamos con el escenario…</a:t>
            </a:r>
          </a:p>
          <a:p>
            <a:endParaRPr lang="en-US" dirty="0"/>
          </a:p>
          <a:p>
            <a:r>
              <a:rPr lang="es-419" dirty="0"/>
              <a:t>[CLIC]</a:t>
            </a:r>
          </a:p>
          <a:p>
            <a:endParaRPr lang="en-US" dirty="0"/>
          </a:p>
          <a:p>
            <a:r>
              <a:rPr lang="es-419" dirty="0"/>
              <a:t>El RRT inició las actividades de prevención y control de infecciones (IPC) y gestión de casos el 15 de diciembre, por lo que esa es la fecha de esa medida de respuesta temprana. </a:t>
            </a:r>
          </a:p>
          <a:p>
            <a:endParaRPr lang="en-US" dirty="0"/>
          </a:p>
          <a:p>
            <a:r>
              <a:rPr lang="es-419" dirty="0"/>
              <a:t>[CLIC]</a:t>
            </a:r>
          </a:p>
          <a:p>
            <a:endParaRPr lang="en-US" dirty="0"/>
          </a:p>
          <a:p>
            <a:r>
              <a:rPr lang="es-419" dirty="0"/>
              <a:t>El 18 de diciembre, los RRT nacionales y distritales realizaron actividades de comunicación de riesgos y participación comunitaria, por lo que esa es la fecha de esa medida de respuesta temprana.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Entonces finalmente…</a:t>
            </a:r>
          </a:p>
          <a:p>
            <a:endParaRPr lang="en-US" dirty="0"/>
          </a:p>
          <a:p>
            <a:r>
              <a:rPr lang="es-419" dirty="0"/>
              <a:t>[CLIC]</a:t>
            </a:r>
          </a:p>
          <a:p>
            <a:endParaRPr lang="en-US" dirty="0"/>
          </a:p>
          <a:p>
            <a:r>
              <a:rPr lang="es-419" dirty="0"/>
              <a:t>El 19 de diciembre, se iniciaron contramedidas de salud pública cuando se envió al Ministerio de Salud la orden de solicitud de vacunas.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Aquí puede ver todas las fechas de acción de respuesta temprana que acabamos de discutir. Esta tabla está en su guía de facilitador. </a:t>
            </a:r>
          </a:p>
          <a:p>
            <a:endParaRPr lang="en-US" dirty="0"/>
          </a:p>
          <a:p>
            <a:r>
              <a:rPr lang="es-419" dirty="0"/>
              <a:t>[CLIC]</a:t>
            </a:r>
          </a:p>
          <a:p>
            <a:endParaRPr lang="en-US" dirty="0"/>
          </a:p>
          <a:p>
            <a:r>
              <a:rPr lang="es-419" dirty="0"/>
              <a:t>Y como hemos señalado, la fecha histórica para la finalización de las medidas de respuesta temprana es la última de las fechas de ese cuadro, por lo que es el 19 de diciembre.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También en su guía de facilitador está la tabla de cálculo de objetivos del 7-1-7. Puede ver aquí que hemos puesto las fechas de los hitos, y a través de eso encontrar que, para este brote, en lugar de 7-1-7 obtenemos 8-1-10. Esto significa que el objetivo de detección y los objetivos de medidas de respuesta temprana no se cumplieron, y se cumplió el objetivo de notificación. </a:t>
            </a:r>
          </a:p>
          <a:p>
            <a:endParaRPr lang="en-US" dirty="0"/>
          </a:p>
          <a:p>
            <a:r>
              <a:rPr lang="es-419" dirty="0"/>
              <a:t>Puede que le pregunten sobre lo que se considera un “día” para el 7-1-7. Si esto surge, puede dar el ejemplo que ve en la parte inferior aquí. Los cálculos se basan en la diferencia entre las fechas, por ejemplo, 3 de agosto - 1 de agosto = 2 días.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s-419" dirty="0">
                <a:latin typeface="Arial"/>
                <a:cs typeface="Arial"/>
              </a:rPr>
              <a:t>Un objetivo primordial de la salud pública es evitar que las enfermedades infecciosas se propaguen. Para la mayoría de las enfermedades infecciosas, la velocidad es un factor increíblemente importante para detener la propagación. Los mejores sistemas de salud del mundo no podrán impedir que una enfermedad se propague si no se detecta lo suficientemente rápido, si las autoridades de salud pública no se informan de los casos tempranos con la suficiente velocidad y si no responden lo suficientemente rápido como para controlarla.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Y ser capaz de detectar, notificar y responder lo suficientemente rápido de vez en cuando no es suficiente para que un país o jurisdicción se mantenga a salvo de brotes, incluidos los que se convierten en epidemias o pandemias. Los sistemas involucrados en la detección y detención de brotes deben funcionar bien y ser rápidos de</a:t>
            </a:r>
            <a:r>
              <a:rPr lang="es-419" b="1" dirty="0">
                <a:latin typeface="Arial"/>
                <a:cs typeface="Arial"/>
              </a:rPr>
              <a:t> manera consistente</a:t>
            </a:r>
            <a:r>
              <a:rPr lang="es-419" dirty="0">
                <a:latin typeface="Arial"/>
                <a:cs typeface="Arial"/>
              </a:rPr>
              <a:t>. </a:t>
            </a:r>
          </a:p>
          <a:p>
            <a:endParaRPr lang="en-US" dirty="0"/>
          </a:p>
          <a:p>
            <a:r>
              <a:rPr lang="es-419" dirty="0">
                <a:latin typeface="Arial"/>
                <a:cs typeface="Arial"/>
              </a:rPr>
              <a:t>De esto se trata el enfoque 7-1-7: mejorar continuamente la velocidad a la que funcionan los sistemas de detección de brotes, notificación y respuesta temprana.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estamos listos para pasar a la Parte 2. Asegúrese de dejar suficiente tiempo para esto, acelerando el ritmo del grupo en la primera parte si van muy lento. Esto se debe a que en esta parte realmente se llega al corazón del 7-1-7: cuellos de botella, facilitadores y acciones para mejorar el rendimiento. Idealmente tendrá unos 25 minutos para esta sección. </a:t>
            </a:r>
          </a:p>
          <a:p>
            <a:endParaRPr lang="en-US" dirty="0"/>
          </a:p>
          <a:p>
            <a:r>
              <a:rPr lang="es-419" dirty="0"/>
              <a:t>Los primeros 5 minutos involucran un trabajo individual donde los participantes escriben los cuellos de botella, los facilitadores y las medidas que identificaron. </a:t>
            </a:r>
          </a:p>
          <a:p>
            <a:endParaRPr lang="en-US" dirty="0"/>
          </a:p>
          <a:p>
            <a:r>
              <a:rPr lang="es-419" dirty="0"/>
              <a:t>Luego hay 10 minutos para discutir los cuellos de botella y facilitadores, y después 10 minutos para discutir las medidas inmediatas y a largo plazo. </a:t>
            </a:r>
          </a:p>
          <a:p>
            <a:endParaRPr lang="en-US" dirty="0"/>
          </a:p>
          <a:p>
            <a:r>
              <a:rPr lang="es-419" dirty="0"/>
              <a:t>Hemos descubierto que el método de notas autoadhesivas funciona bien para los cuellos de botella y los facilitadores, porque los individuos pueden escribir los cuellos de botella/facilitadores que identificaron y usted, como facilitador, puede agruparlos.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vamos a repasar el escenario de nuevo, pero esta vez buscando los cuellos de botella y los facilitadores. Recuerde que los participantes pueden encontrar respuestas ligeramente diferentes, esta parte es más abierta que la Parte 1. </a:t>
            </a:r>
            <a:br>
              <a:rPr lang="es-419" dirty="0"/>
            </a:br>
            <a:br>
              <a:rPr lang="es-419" dirty="0"/>
            </a:br>
            <a:r>
              <a:rPr lang="es-419" dirty="0">
                <a:latin typeface="Arial"/>
                <a:cs typeface="Arial"/>
              </a:rPr>
              <a:t>Hemos destacado cuellos de botella en verde y facilitadores en rosa/púrpura. </a:t>
            </a:r>
          </a:p>
          <a:p>
            <a:br>
              <a:rPr lang="es-419" dirty="0"/>
            </a:br>
            <a:r>
              <a:rPr lang="es-419" dirty="0"/>
              <a:t>No hay ninguno en estos dos primeros párrafos.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Uno de los cuellos de botella es que hubo una falta de sospecha clínica a pesar de la presencia de una </a:t>
            </a:r>
            <a:r>
              <a:rPr lang="es-419" sz="1200" dirty="0">
                <a:solidFill>
                  <a:schemeClr val="accent1"/>
                </a:solidFill>
                <a:effectLst/>
                <a:ea typeface=""/>
                <a:cs typeface="Arial" panose="020B0604020202020204" pitchFamily="34" charset="0"/>
              </a:rPr>
              <a:t>característica diagnóstica del sarampión. </a:t>
            </a:r>
          </a:p>
          <a:p>
            <a:endParaRPr lang="en-GB" sz="1200" dirty="0">
              <a:solidFill>
                <a:schemeClr val="accent1"/>
              </a:solidFill>
              <a:effectLst/>
              <a:cs typeface="Arial" panose="020B0604020202020204" pitchFamily="34" charset="0"/>
            </a:endParaRPr>
          </a:p>
          <a:p>
            <a:r>
              <a:rPr lang="es-419" sz="1200" dirty="0">
                <a:solidFill>
                  <a:schemeClr val="accent1"/>
                </a:solidFill>
                <a:effectLst/>
                <a:cs typeface="Arial" panose="020B0604020202020204" pitchFamily="34" charset="0"/>
              </a:rPr>
              <a:t>Un facilitador fue que el equipo clínico eventualmente sospechó el sarampión (aunque no lo sospecharon cuando la paciente fue por primera vez, fue la segunda vez, lo que fue un facilitador). </a:t>
            </a:r>
          </a:p>
          <a:p>
            <a:endParaRPr lang="en-GB" sz="1200" dirty="0">
              <a:solidFill>
                <a:schemeClr val="accent1"/>
              </a:solidFill>
              <a:effectLst/>
              <a:cs typeface="Arial" panose="020B0604020202020204" pitchFamily="34" charset="0"/>
            </a:endParaRPr>
          </a:p>
          <a:p>
            <a:r>
              <a:rPr lang="es-419" sz="1200" dirty="0">
                <a:solidFill>
                  <a:schemeClr val="accent1"/>
                </a:solidFill>
                <a:effectLst/>
                <a:cs typeface="Arial" panose="020B0604020202020204" pitchFamily="34" charset="0"/>
              </a:rPr>
              <a:t>Otro facilitador fue que el médico tratante haya recibido recientemente una formación de actualización sobre los protocolos de notificación.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Más tarde, un cuello de botella fue que la muestra llegó al laboratorio nacional el 10 de diciembre, pero se confirmó el 12 de diciembre. </a:t>
            </a:r>
            <a:br>
              <a:rPr lang="es-419" dirty="0"/>
            </a:br>
            <a:br>
              <a:rPr lang="es-419" dirty="0"/>
            </a:br>
            <a:r>
              <a:rPr lang="es-419" dirty="0"/>
              <a:t>Algunos participantes no marcan esto como un cuello de botella porque esto puede no parecer un retraso para ellos. Pero diferencias de tiempo como esta, por ejemplo, dos días entre la llegada de la muestra y la confirmación del laboratorio, justificarían preguntas para entender por qué esto no fue más rápido (podría haber sido 1 día o el mismo día y, si es así, qué llevó a la demora de que fueron 2 días). Estos son los tipos de discusiones que los participantes probablemente tengan en esta </a:t>
            </a:r>
            <a:r>
              <a:rPr lang="es-419" dirty="0">
                <a:latin typeface="Arial"/>
                <a:cs typeface="Arial"/>
              </a:rPr>
              <a:t>actividad de mesa</a:t>
            </a:r>
            <a:r>
              <a:rPr lang="es-419" dirty="0"/>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Luego, tenemos un par de cuellos de botella más para las medidas de respuesta temprana. </a:t>
            </a:r>
          </a:p>
          <a:p>
            <a:endParaRPr lang="en-US" dirty="0"/>
          </a:p>
          <a:p>
            <a:r>
              <a:rPr lang="es-419" dirty="0"/>
              <a:t>Uno es que hubo un ligero retraso debido a la falta de fondos para la compra de combustible. </a:t>
            </a:r>
          </a:p>
          <a:p>
            <a:endParaRPr lang="en-US" dirty="0"/>
          </a:p>
          <a:p>
            <a:r>
              <a:rPr lang="es-419" dirty="0"/>
              <a:t>El segundo es que hubo un retraso en la comunicación de riesgos porque </a:t>
            </a:r>
            <a:r>
              <a:rPr lang="es-419" sz="1200" dirty="0">
                <a:solidFill>
                  <a:schemeClr val="accent1"/>
                </a:solidFill>
                <a:effectLst/>
                <a:ea typeface=""/>
                <a:cs typeface="Arial" panose="020B0604020202020204" pitchFamily="34" charset="0"/>
              </a:rPr>
              <a:t>había confusión entre las autoridades del distrito y nacionales debido a retrasos en la traducción de materiales</a:t>
            </a:r>
            <a:r>
              <a:rPr lang="es-419" sz="1200" dirty="0">
                <a:solidFill>
                  <a:schemeClr val="tx1"/>
                </a:solidFill>
                <a:effectLst/>
                <a:ea typeface=""/>
                <a:cs typeface="Arial" panose="020B0604020202020204" pitchFamily="34" charset="0"/>
              </a:rPr>
              <a:t> </a:t>
            </a:r>
            <a:r>
              <a:rPr lang="es-419" sz="1200" b="0" dirty="0">
                <a:solidFill>
                  <a:schemeClr val="tx1"/>
                </a:solidFill>
                <a:effectLst/>
                <a:ea typeface=""/>
                <a:cs typeface="Arial" panose="020B0604020202020204" pitchFamily="34" charset="0"/>
              </a:rPr>
              <a:t>a varios idiomas locales hablados por las comunidades afectadas por el brote.</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 señalamos los principales cuellos de botella en el último par de párrafos, aunque los participantes pueden preguntarse correctamente por qué algunos de estos tomaron varios días. Esto sería algo que se investigaría más a fondo en un análisis del mundo real.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En su guía de facilitador, encontrará respuestas para estos cuellos de botella y facilitadores que acabamos de discutir. Recuerde, los participantes también pueden tener otras respuestas. Sin embargo, como facilitador, trate de guiarlos hacia las mencionadas aquí si se pierden alguna de ellas.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Sobre la base de los cuellos de botella, el grupo presentará algunas acciones inmediatas y a más largo plazo. Aquí hay algunas sugerencias, como se encuentra en la guía para el facilitador. No hay respuestas correctas o incorrectas aquí, y el punto clave es asegurarse de que están teniendo una discusión que vincule directamente las medidas con los cuellos de botella identificados.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Eso nos lleva al informe final de grupos pequeños. Hemos sugerido un par de preguntas que se centran en ideas clave, conclusiones y lo que los participantes encontraron útil o interesante sobre 7-1-7. </a:t>
            </a:r>
          </a:p>
          <a:p>
            <a:endParaRPr lang="en-US" dirty="0"/>
          </a:p>
          <a:p>
            <a:r>
              <a:rPr lang="es-419" dirty="0">
                <a:latin typeface="Arial"/>
                <a:cs typeface="Arial"/>
              </a:rPr>
              <a:t>Hay 10 minutos asignados para este informe. Sin embargo, esta sección también actúa como un margen de tiempo, y se puede omitir si las partes 1 o 2 se demoraron y se ha quedado sin tiempo en la actividad de mesa. </a:t>
            </a:r>
          </a:p>
          <a:p>
            <a:endParaRPr lang="en-US" dirty="0"/>
          </a:p>
          <a:p>
            <a:r>
              <a:rPr lang="es-419"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Aquí hay algunos consejos rápidos para la facilitación. </a:t>
            </a:r>
            <a:br>
              <a:rPr lang="es-419" dirty="0"/>
            </a:br>
            <a:br>
              <a:rPr lang="es-419" dirty="0"/>
            </a:br>
            <a:r>
              <a:rPr lang="es-419" dirty="0">
                <a:latin typeface="Arial"/>
                <a:cs typeface="Arial"/>
              </a:rPr>
              <a:t>Antes de realizar la actividad de mesa, asegúrese de familiarizarse con la guía del participante, la herramienta de evaluación 7-1-7, la guía del facilitador y el programa del facilitador. Si es posible, eche un vistazo a la Guía sobre referencias de fechas de hitos de 7-1-7. </a:t>
            </a:r>
          </a:p>
          <a:p>
            <a:endParaRPr lang="en-US" dirty="0"/>
          </a:p>
          <a:p>
            <a:r>
              <a:rPr lang="es-419" dirty="0"/>
              <a:t>La facilitación se trata tanto de las habilidades blandas como de saber cómo hacer la actividad misma. </a:t>
            </a:r>
          </a:p>
          <a:p>
            <a:endParaRPr lang="en-US" dirty="0"/>
          </a:p>
          <a:p>
            <a:r>
              <a:rPr lang="es-419" dirty="0">
                <a:latin typeface="Arial"/>
                <a:cs typeface="Arial"/>
              </a:rPr>
              <a:t>Por lo tanto, también es útil pensar con anticipación en cómo involucrará a los participantes para las discusiones. ¿Cómo hará que se involucren los participantes más callados? ¿Cómo manejará a los que participan activamente, pero no dejan espacio para que otros participen? ¿Qué hará cuando haya preguntas o debates que son tangenciales a la actividad de mesa, o que pueden ser útiles, pero están tomando demasiado tiempo? </a:t>
            </a:r>
          </a:p>
          <a:p>
            <a:endParaRPr lang="en-US" dirty="0"/>
          </a:p>
          <a:p>
            <a:r>
              <a:rPr lang="es-419" dirty="0">
                <a:latin typeface="Arial"/>
                <a:cs typeface="Arial"/>
              </a:rPr>
              <a:t>Durante la actividad de mesa, asegúrese de realizar un seguimiento de su tiempo y ser flexible en función de las necesidades del grupo. Hemos hallado que algunos grupos necesitan más tiempo para leer el escenario y otros necesitan más tiempo durante las discusiones. Los facilitadores principales también anunciarán cuándo idealmente deberían pasar a las siguientes secciones. </a:t>
            </a:r>
          </a:p>
          <a:p>
            <a:endParaRPr lang="en-US" dirty="0"/>
          </a:p>
          <a:p>
            <a:r>
              <a:rPr lang="es-419" dirty="0">
                <a:latin typeface="Arial"/>
                <a:cs typeface="Arial"/>
              </a:rPr>
              <a:t>Si las discusiones están yéndose hacia tangentes, trate de traer cortésmente la conversación de vuelta a la actividad de mesa. </a:t>
            </a:r>
          </a:p>
          <a:p>
            <a:endParaRPr lang="en-US" dirty="0"/>
          </a:p>
          <a:p>
            <a:r>
              <a:rPr lang="es-419" dirty="0">
                <a:latin typeface="Arial"/>
                <a:cs typeface="Arial"/>
              </a:rPr>
              <a:t>Y recuerde, los facilitadores principales están ahí para ayudarle. Así que hágales las preguntas que le resultan difíciles de responder.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s-419" b="0" i="0" dirty="0">
                <a:latin typeface="Arial"/>
                <a:cs typeface="Arial"/>
              </a:rPr>
              <a:t>El objetivo del enfoque 7-1-7 consiste en darnos la mejor oportunidad posible de encontrar y detener los brotes rápidamente. </a:t>
            </a:r>
          </a:p>
          <a:p>
            <a:pPr>
              <a:defRPr/>
            </a:pPr>
            <a:endParaRPr lang="en-US" b="0" i="0" kern="1200" dirty="0">
              <a:latin typeface="Arial"/>
              <a:cs typeface="Arial"/>
            </a:endParaRPr>
          </a:p>
          <a:p>
            <a:pPr>
              <a:defRPr/>
            </a:pPr>
            <a:r>
              <a:rPr lang="es-419" b="0" i="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latin typeface="Arial"/>
              <a:cs typeface="Arial"/>
            </a:endParaRPr>
          </a:p>
          <a:p>
            <a:pPr>
              <a:defRPr/>
            </a:pPr>
            <a:r>
              <a:rPr lang="es-419" sz="1200" b="0" i="0" dirty="0">
                <a:latin typeface="Arial"/>
                <a:cs typeface="Arial"/>
              </a:rPr>
              <a:t>L</a:t>
            </a:r>
            <a:r>
              <a:rPr lang="es-419" sz="1200" dirty="0">
                <a:latin typeface="Arial"/>
                <a:cs typeface="Arial"/>
              </a:rPr>
              <a:t>a velocidad es fundamental en el caso de las enfermedades infecciosas, debido a la naturaleza exponencial de su crecimiento. </a:t>
            </a:r>
            <a:r>
              <a:rPr lang="es-419" sz="1200" b="0" i="0" dirty="0">
                <a:latin typeface="Arial"/>
                <a:cs typeface="Arial"/>
              </a:rPr>
              <a:t>Esto significa que detectar y responder lo más rápido posible durante esos primeros días nos brinda la mejor oportunidad </a:t>
            </a:r>
            <a:r>
              <a:rPr lang="es-419" dirty="0">
                <a:latin typeface="Arial"/>
                <a:cs typeface="Arial"/>
              </a:rPr>
              <a:t>de contener</a:t>
            </a:r>
            <a:r>
              <a:rPr lang="es-419" sz="1200" b="0" i="0" dirty="0">
                <a:latin typeface="Arial"/>
                <a:cs typeface="Arial"/>
              </a:rPr>
              <a:t> el brote.</a:t>
            </a:r>
            <a:r>
              <a:rPr lang="es-419" sz="1200" dirty="0">
                <a:latin typeface="Arial"/>
                <a:cs typeface="Arial"/>
              </a:rPr>
              <a:t> </a:t>
            </a:r>
            <a:r>
              <a:rPr lang="es-419" sz="1200" b="0" i="0" dirty="0">
                <a:latin typeface="Arial"/>
                <a:cs typeface="Arial"/>
              </a:rPr>
              <a:t>Este crecimiento exponencial también significa que adaptar la respuesta en esos primeros días según </a:t>
            </a:r>
            <a:r>
              <a:rPr lang="es-419" sz="1200" dirty="0">
                <a:latin typeface="Arial"/>
                <a:cs typeface="Arial"/>
              </a:rPr>
              <a:t>la </a:t>
            </a:r>
            <a:r>
              <a:rPr lang="es-419" sz="1200" b="0" i="0" dirty="0">
                <a:latin typeface="Arial"/>
                <a:cs typeface="Arial"/>
              </a:rPr>
              <a:t>evaluación del desempeño en tiempo real </a:t>
            </a:r>
            <a:r>
              <a:rPr lang="es-419" sz="1200" dirty="0">
                <a:latin typeface="Arial"/>
                <a:cs typeface="Arial"/>
              </a:rPr>
              <a:t>durante el brote </a:t>
            </a:r>
            <a:r>
              <a:rPr lang="es-419" sz="1200" b="0" i="0" dirty="0">
                <a:latin typeface="Arial"/>
                <a:cs typeface="Arial"/>
              </a:rPr>
              <a:t>puede </a:t>
            </a:r>
            <a:r>
              <a:rPr lang="es-419" sz="1200" dirty="0">
                <a:latin typeface="Arial"/>
                <a:cs typeface="Arial"/>
              </a:rPr>
              <a:t>“</a:t>
            </a:r>
            <a:r>
              <a:rPr lang="es-419" sz="1200" b="0" i="0" dirty="0">
                <a:latin typeface="Arial"/>
                <a:cs typeface="Arial"/>
              </a:rPr>
              <a:t>hacer valer la inversión</a:t>
            </a:r>
            <a:r>
              <a:rPr lang="es-419" sz="1200" dirty="0">
                <a:latin typeface="Arial"/>
                <a:cs typeface="Arial"/>
              </a:rPr>
              <a:t>”</a:t>
            </a:r>
            <a:r>
              <a:rPr lang="es-419" sz="1200" b="0" i="0" dirty="0">
                <a:latin typeface="Arial"/>
                <a:cs typeface="Arial"/>
              </a:rPr>
              <a:t>.</a:t>
            </a:r>
            <a:r>
              <a:rPr lang="es-419" sz="1200" dirty="0">
                <a:latin typeface="Arial"/>
                <a:cs typeface="Arial"/>
              </a:rPr>
              <a:t> Es por eso que el </a:t>
            </a:r>
            <a:r>
              <a:rPr lang="es-419" dirty="0">
                <a:latin typeface="Arial"/>
                <a:cs typeface="Arial"/>
              </a:rPr>
              <a:t>enfoque 7-1-7 se centra</a:t>
            </a:r>
            <a:r>
              <a:rPr lang="es-419" sz="1200" dirty="0">
                <a:latin typeface="Arial"/>
                <a:cs typeface="Arial"/>
              </a:rPr>
              <a:t> en la velocidad: porque la velocidad en esos primeros días de un brote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a:defRPr/>
            </a:pPr>
            <a:r>
              <a:rPr lang="es-419" sz="1200" dirty="0">
                <a:latin typeface="Arial"/>
                <a:cs typeface="Arial"/>
              </a:rPr>
              <a:t>Un principio básico del enfoque 7-1-7</a:t>
            </a:r>
            <a:r>
              <a:rPr lang="es-419" dirty="0">
                <a:latin typeface="Arial"/>
                <a:cs typeface="Arial"/>
              </a:rPr>
              <a:t> </a:t>
            </a:r>
            <a:r>
              <a:rPr lang="es-419" sz="1200" dirty="0">
                <a:latin typeface="Arial"/>
                <a:cs typeface="Arial"/>
              </a:rPr>
              <a:t>es que evaluar el desempeño de los eventos del mundo real a medida que ocurren puede ayudarnos a fortalecer continuamente los sistemas necesarios para la detección, notificación y respuesta durante esos </a:t>
            </a:r>
            <a:r>
              <a:rPr lang="es-419" dirty="0">
                <a:latin typeface="Arial"/>
                <a:cs typeface="Arial"/>
              </a:rPr>
              <a:t>días iniciales</a:t>
            </a:r>
            <a:r>
              <a:rPr lang="es-419" sz="1200" dirty="0">
                <a:latin typeface="Arial"/>
                <a:cs typeface="Arial"/>
              </a:rPr>
              <a:t>. Muchos de estos sistemas se utilizan diariamente en países o jurisdicciones para brotes que van desde pequeños hasta grandes. El uso de cada brote como una oportunidad para aprender y mejorar hace que la mejora del sistema sea una parte integral del trabajo de salud pública de un país o jurisdicción.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Pasemos unos minutos en cualquier pregunta que puedan tener.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¡Gracias por asistir a esta capacitación de facilitación de</a:t>
            </a:r>
            <a:r>
              <a:rPr lang="es-419">
                <a:latin typeface="Arial"/>
                <a:cs typeface="Arial"/>
              </a:rPr>
              <a:t> actividades de mesa</a:t>
            </a:r>
            <a:r>
              <a:rPr lang="es-419"/>
              <a:t> 7-1-7!</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b="0" i="0" dirty="0">
                <a:latin typeface="Arial"/>
                <a:cs typeface="Arial"/>
              </a:rPr>
              <a:t>El 7-1-7 se centra en cómo mejorar la velocidad de detección, notificación y respuesta ante brotes mediante mejoras a nivel del sistema. Esto implica evaluar la puntualidad, identificar los cuellos de botella que provocaron retrasos y tomar las medidas necesarias.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effectLst/>
                <a:latin typeface="Helvetica Neue"/>
              </a:rPr>
              <a:t>Ahora veamos cuál es el objetivo de 7-1-7 y las métricas que lo componen. Hay cuatro fechas de hitos clave necesarias para calcular el desempeño de 7-1-7. </a:t>
            </a:r>
          </a:p>
          <a:p>
            <a:endParaRPr lang="en-US" dirty="0">
              <a:effectLst/>
              <a:latin typeface="Helvetica Neue" panose="02000503000000020004" pitchFamily="2" charset="0"/>
            </a:endParaRPr>
          </a:p>
          <a:p>
            <a:r>
              <a:rPr lang="es-419" dirty="0">
                <a:effectLst/>
                <a:latin typeface="Helvetica Neue"/>
              </a:rPr>
              <a:t>La primera es la fecha en que surgió la amenaza a la salud pública. Esto se basa en el inicio de los síntomas del primer caso de enfermedades no endémicas, o cuando </a:t>
            </a:r>
            <a:r>
              <a:rPr lang="es-419" dirty="0">
                <a:latin typeface="Arial"/>
                <a:cs typeface="Arial"/>
              </a:rPr>
              <a:t>se produjo</a:t>
            </a:r>
            <a:r>
              <a:rPr lang="es-419" dirty="0">
                <a:effectLst/>
                <a:latin typeface="Helvetica Neue"/>
              </a:rPr>
              <a:t> un </a:t>
            </a:r>
            <a:r>
              <a:rPr lang="es-419" dirty="0">
                <a:latin typeface="Arial"/>
                <a:cs typeface="Arial"/>
              </a:rPr>
              <a:t>aumento predeterminado de la incidencia sobre las tasas de referencia de enfermedades endémicas. </a:t>
            </a:r>
            <a:br>
              <a:rPr lang="es-419" dirty="0">
                <a:latin typeface="Arial"/>
                <a:cs typeface="Arial"/>
              </a:rPr>
            </a:br>
            <a:endParaRPr lang="es-419"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segunda fecha es la fecha de detección. </a:t>
            </a:r>
            <a:r>
              <a:rPr lang="es-419" dirty="0">
                <a:latin typeface="Arial"/>
                <a:cs typeface="Arial"/>
              </a:rPr>
              <a:t>La fecha de detección es la fecha en que cualquier fuente o sistema registró el evento por primera vez. Esto puede ocurrir a nivel de la comunidad o del centro de salud, a través de un laboratorio, mediante el sistema de vigilancia.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El tiempo entre la aparición y la detección debe ser de 7 días o menos.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tercera fecha es la fecha de notificación. </a:t>
            </a:r>
            <a:r>
              <a:rPr lang="es-419" dirty="0">
                <a:latin typeface="Arial"/>
                <a:cs typeface="Arial"/>
              </a:rPr>
              <a:t>Esta es la fecha en la que se informó por primera vez del evento a una autoridad de salud pública responsable de tomar medidas. Esto puede ser a cualquier nivel, y a menudo ocurre a nivel subnacional, como a nivel local o de distrito. Piense en un oficial de vigilancia del distrito al que un médico notifica sobre un posible acontecimiento.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El tiempo entre la detección y la notificación debe ser de un día o menos. </a:t>
            </a:r>
          </a:p>
          <a:p>
            <a:br>
              <a:rPr lang="es-419" dirty="0">
                <a:effectLst/>
                <a:latin typeface="Helvetica Neue" panose="02000503000000020004" pitchFamily="2" charset="0"/>
              </a:rPr>
            </a:br>
            <a:r>
              <a:rPr lang="es-419" dirty="0">
                <a:effectLst/>
                <a:latin typeface="Helvetica Neue"/>
              </a:rPr>
              <a:t>La cuarta fecha es la última fecha en la que ocurrieron todas las medidas de respuesta temprana de 7-1-7 aplicables. Para determinar esta fecha, </a:t>
            </a:r>
            <a:r>
              <a:rPr lang="es-419" dirty="0">
                <a:latin typeface="Arial"/>
                <a:cs typeface="Arial"/>
              </a:rPr>
              <a:t>debe evaluar las fechas de las siete medidas de respuesta temprana aquí y utilizar la última de esas fechas. Repasaremos las acciones en la siguiente diapositiva. </a:t>
            </a:r>
          </a:p>
          <a:p>
            <a:endParaRPr lang="en-US" dirty="0">
              <a:cs typeface="Arial"/>
            </a:endParaRPr>
          </a:p>
          <a:p>
            <a:r>
              <a:rPr lang="es-419" dirty="0">
                <a:latin typeface="Arial"/>
                <a:cs typeface="Arial"/>
              </a:rPr>
              <a:t>El tiempo transcurrido entre la notificación y la finalización de todas las medidas de respuesta temprana 7-1-7 aplicables debe ser de 7 días o menos. </a:t>
            </a:r>
          </a:p>
          <a:p>
            <a:br>
              <a:rPr lang="es-419" dirty="0">
                <a:effectLst/>
                <a:latin typeface="Helvetica Neue" panose="02000503000000020004" pitchFamily="2" charset="0"/>
              </a:rPr>
            </a:br>
            <a:r>
              <a:rPr lang="es-419" dirty="0">
                <a:effectLst/>
                <a:latin typeface="Helvetica Neue"/>
              </a:rPr>
              <a:t>Juntas, estas tres métricas forman el objetivo global del enfoque 7-1-7. Evaluar el desempeño real en comparación con el objetivo del enfoque 7-1-7 nos ayuda a identificar dónde creemos que están ocurriendo las demoras reales.</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0" i="0" u="none" strike="noStrike" dirty="0">
                <a:solidFill>
                  <a:srgbClr val="000000"/>
                </a:solidFill>
                <a:effectLst/>
                <a:latin typeface="Arial"/>
                <a:cs typeface="Arial"/>
              </a:rPr>
              <a:t>Las siete categorías de medidas de respuesta temprana 7-1-7</a:t>
            </a:r>
            <a:r>
              <a:rPr lang="es-419" dirty="0">
                <a:solidFill>
                  <a:srgbClr val="000000"/>
                </a:solidFill>
                <a:latin typeface="Arial"/>
                <a:cs typeface="Arial"/>
              </a:rPr>
              <a:t> </a:t>
            </a:r>
            <a:r>
              <a:rPr lang="es-419" b="0" i="0" u="none" strike="noStrike" dirty="0">
                <a:solidFill>
                  <a:srgbClr val="000000"/>
                </a:solidFill>
                <a:effectLst/>
                <a:latin typeface="Arial"/>
                <a:cs typeface="Arial"/>
              </a:rPr>
              <a:t>representan las funciones centrales de respuesta que se necesitan en la fase inicial de la mayoría de los brotes. Estos van desde iniciar una investigación o desplegar un equipo de investigación, llevar a cabo análisis epidemiológicos y evaluación de riesgos, obtener confirmación de laboratorio y establecer un mecanismo de coordinación para las medidas básicas de control que son necesarias para contener un brote, desde la prevención y el control de infecciones y la gestión de casos hasta las contramedidas de salud pública, la comunicación de riesgos y la participación comunitaria.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Estas acciones suelen estar en diferentes pilares de la respuesta a un brote y pueden llevarlas a cabo diferentes equipos, pero en conjunto constituyen acciones en las que la puntualidad puede tener un impacto importante en la capacidad de contener y controlar un brote.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Cabe señalar que 4 de estas medidas se centran en la iniciación de actividades. </a:t>
            </a:r>
          </a:p>
          <a:p>
            <a:endParaRPr lang="en-US" b="0" i="0" u="none" strike="noStrike" dirty="0">
              <a:solidFill>
                <a:srgbClr val="000000"/>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11/14/25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tiff"/><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18.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tif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093894"/>
            <a:ext cx="9436640" cy="1149334"/>
          </a:xfrm>
        </p:spPr>
        <p:txBody>
          <a:bodyPr vert="horz" lIns="91440" tIns="45720" rIns="91440" bIns="45720" rtlCol="0" anchor="t">
            <a:normAutofit fontScale="85000" lnSpcReduction="10000"/>
          </a:bodyPr>
          <a:lstStyle/>
          <a:p>
            <a:pPr>
              <a:lnSpc>
                <a:spcPct val="110000"/>
              </a:lnSpc>
            </a:pPr>
            <a:r>
              <a:rPr lang="es-419" sz="4400" dirty="0">
                <a:latin typeface="Arial"/>
                <a:cs typeface="Arial"/>
              </a:rPr>
              <a:t>Actividad grupal 7-1-7 sobre sarampión</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es-419" sz="2400"/>
              <a:t>Capacitación para facilitadores</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cuellos de botella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barreras, desafíos u otros obstáculos que retrasan la detección, la notificación o las medidas de respuesta temprana.</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facilitadores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procesos, sistemas, relaciones u otros factores que facilitan la detección oportuna, la notificación o las medidas de respuesta temprana.</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dirty="0">
                <a:ln>
                  <a:noFill/>
                </a:ln>
                <a:solidFill>
                  <a:schemeClr val="tx2"/>
                </a:solidFill>
                <a:effectLst/>
                <a:uLnTx/>
                <a:uFillTx/>
                <a:latin typeface="Arial"/>
                <a:cs typeface="Arial"/>
              </a:rPr>
              <a:t>Los cuellos de botella y los facilitadores pueden ser técnicos, operativos o políticos</a:t>
            </a:r>
            <a:r>
              <a:rPr lang="es-419"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s-419">
                <a:latin typeface="Arial"/>
                <a:cs typeface="Arial"/>
              </a:rPr>
              <a:t>Cuellos de botella y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Las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medidas inmediatas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se pueden tomar de inmediato con fondos, personal y programas ya disponibles.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es-419" sz="2000">
                <a:solidFill>
                  <a:srgbClr val="384D56"/>
                </a:solidFill>
                <a:latin typeface="Arial"/>
                <a:cs typeface="Arial"/>
              </a:rPr>
              <a:t>Las </a:t>
            </a:r>
            <a:r>
              <a:rPr kumimoji="0" lang="es-419" sz="2000" b="1" i="0" u="none" strike="noStrike" cap="none" normalizeH="0" baseline="0" noProof="0">
                <a:ln>
                  <a:noFill/>
                </a:ln>
                <a:solidFill>
                  <a:srgbClr val="384D56"/>
                </a:solidFill>
                <a:effectLst/>
                <a:uLnTx/>
                <a:uFillTx/>
                <a:latin typeface="Arial"/>
                <a:cs typeface="Arial"/>
              </a:rPr>
              <a:t>medidas a largo plazo de 7-1-7</a:t>
            </a:r>
            <a:r>
              <a:rPr kumimoji="0" lang="es-419" sz="2000" b="0" i="0" u="none" strike="noStrike" cap="none" normalizeH="0" baseline="0" noProof="0">
                <a:ln>
                  <a:noFill/>
                </a:ln>
                <a:solidFill>
                  <a:srgbClr val="384D56"/>
                </a:solidFill>
                <a:effectLst/>
                <a:uLnTx/>
                <a:uFillTx/>
                <a:latin typeface="Arial"/>
                <a:cs typeface="Arial"/>
              </a:rPr>
              <a:t> requieren recursos o </a:t>
            </a:r>
            <a:r>
              <a:rPr lang="es-419" sz="2000">
                <a:solidFill>
                  <a:srgbClr val="384D56"/>
                </a:solidFill>
                <a:latin typeface="Arial"/>
                <a:cs typeface="Arial"/>
              </a:rPr>
              <a:t>personal adicionales y</a:t>
            </a:r>
            <a:r>
              <a:rPr kumimoji="0" lang="es-419" sz="2000" b="0" i="0" u="none" strike="noStrike" cap="none" normalizeH="0" baseline="0" noProof="0">
                <a:ln>
                  <a:noFill/>
                </a:ln>
                <a:solidFill>
                  <a:srgbClr val="384D56"/>
                </a:solidFill>
                <a:effectLst/>
                <a:uLnTx/>
                <a:uFillTx/>
                <a:latin typeface="Arial"/>
                <a:cs typeface="Arial"/>
              </a:rPr>
              <a:t> pueden requerir la participación de diferentes niveles gubernamentales o socios externos.</a:t>
            </a:r>
            <a:r>
              <a:rPr lang="es-419" sz="200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s-419" sz="2400" b="1">
                <a:solidFill>
                  <a:schemeClr val="tx2"/>
                </a:solidFill>
                <a:latin typeface="Arial"/>
                <a:cs typeface="Arial"/>
              </a:rPr>
              <a:t>Las medidas propuestas deben abordar directamente los cuellos de botella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s-419">
                <a:latin typeface="Arial"/>
                <a:cs typeface="Arial"/>
              </a:rPr>
              <a:t>Acciones inmediatas y a largo plazo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Mejora del desempeño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44359"/>
            <a:ext cx="6201829" cy="862610"/>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a:ea typeface="Arial"/>
                <a:cs typeface="Arial"/>
              </a:rPr>
              <a:t>Los cuellos de botella se identifican fácilmente y las medidas a corto y largo plazo impulsan una mejora rápida y continua con cada brote.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Promoción</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18102"/>
            <a:ext cx="6201829" cy="882986"/>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Los datos claros basados en métricas simples informan la priorización y muestran la necesidad de recursos e intervenciones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Responsabilidad </a:t>
            </a:r>
            <a:b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br>
            <a:endPar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303393"/>
            <a:ext cx="6201828" cy="92268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Evaluar el desempeño con métricas simples simplifica el monitoreo y mejora la transparencia en los informes, lo que facilita la demostración del impacto de las intervenciones.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1330911" cy="1087808"/>
          </a:xfrm>
        </p:spPr>
        <p:txBody>
          <a:bodyPr>
            <a:normAutofit fontScale="90000"/>
          </a:bodyPr>
          <a:lstStyle/>
          <a:p>
            <a:r>
              <a:rPr lang="es-419" sz="3200" dirty="0">
                <a:latin typeface="Arial"/>
                <a:cs typeface="Arial"/>
              </a:rPr>
              <a:t>¿Cómo puede el </a:t>
            </a:r>
            <a:r>
              <a:rPr lang="es-419" dirty="0">
                <a:latin typeface="Arial"/>
                <a:cs typeface="Arial"/>
              </a:rPr>
              <a:t>enfoque 7-1-7 </a:t>
            </a:r>
            <a:r>
              <a:rPr lang="es-419" sz="3200" dirty="0">
                <a:latin typeface="Arial"/>
                <a:cs typeface="Arial"/>
              </a:rPr>
              <a:t>mejorar </a:t>
            </a:r>
            <a:r>
              <a:rPr lang="es-419" dirty="0">
                <a:latin typeface="Arial"/>
                <a:cs typeface="Arial"/>
              </a:rPr>
              <a:t>la seguridad sanitaria</a:t>
            </a:r>
            <a:r>
              <a:rPr lang="es-419" sz="3200" dirty="0">
                <a:latin typeface="Arial"/>
                <a:cs typeface="Arial"/>
              </a:rPr>
              <a:t>?</a:t>
            </a:r>
            <a:br>
              <a:rPr lang="es-419" sz="3200" dirty="0"/>
            </a:br>
            <a:endParaRPr lang="es-419" sz="3200" dirty="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139001"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dirty="0">
                <a:ln>
                  <a:noFill/>
                </a:ln>
                <a:solidFill>
                  <a:srgbClr val="3BB042"/>
                </a:solidFill>
                <a:effectLst/>
                <a:uLnTx/>
                <a:uFillTx/>
                <a:latin typeface="Arial"/>
                <a:ea typeface="Arial"/>
                <a:cs typeface="Arial"/>
              </a:rPr>
              <a:t>Adoptar y </a:t>
            </a:r>
            <a:r>
              <a:rPr lang="es-419" dirty="0">
                <a:latin typeface="Arial"/>
                <a:ea typeface="Arial"/>
                <a:cs typeface="Arial"/>
              </a:rPr>
              <a:t>usar </a:t>
            </a:r>
            <a:r>
              <a:rPr kumimoji="0" lang="es-419" sz="6000" b="1" i="0" u="none" strike="noStrike" cap="none" normalizeH="0" baseline="0" noProof="0" dirty="0">
                <a:ln>
                  <a:noFill/>
                </a:ln>
                <a:solidFill>
                  <a:srgbClr val="3BB042"/>
                </a:solidFill>
                <a:effectLst/>
                <a:uLnTx/>
                <a:uFillTx/>
                <a:latin typeface="Arial"/>
                <a:ea typeface="Arial"/>
                <a:cs typeface="Arial"/>
              </a:rPr>
              <a:t>el enfoque 7-1-7</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s-419">
                <a:latin typeface="Arial"/>
                <a:cs typeface="Arial"/>
              </a:rPr>
              <a:t>Pasos clave para usar el enfoque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a:t>
            </a:r>
            <a:br>
              <a:rPr lang="es-419" dirty="0">
                <a:solidFill>
                  <a:schemeClr val="bg1"/>
                </a:solidFill>
                <a:latin typeface="Arial"/>
                <a:ea typeface="Arial"/>
                <a:cs typeface="+mn-lt"/>
              </a:rPr>
            </a:br>
            <a:r>
              <a:rPr lang="es-419" dirty="0">
                <a:solidFill>
                  <a:schemeClr val="bg1"/>
                </a:solidFill>
                <a:latin typeface="Arial"/>
                <a:ea typeface="Arial"/>
                <a:cs typeface="+mn-lt"/>
              </a:rPr>
              <a:t>        las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a:t>
            </a:r>
            <a:br>
              <a:rPr lang="es-419" dirty="0">
                <a:solidFill>
                  <a:schemeClr val="bg1"/>
                </a:solidFill>
                <a:latin typeface="Arial"/>
                <a:ea typeface="Arial"/>
                <a:cs typeface="+mn-lt"/>
              </a:rPr>
            </a:br>
            <a:r>
              <a:rPr lang="es-419" dirty="0">
                <a:solidFill>
                  <a:schemeClr val="bg1"/>
                </a:solidFill>
                <a:latin typeface="Arial"/>
                <a:ea typeface="Arial"/>
                <a:cs typeface="+mn-lt"/>
              </a:rPr>
              <a:t>        el financiamiento y la concientización </a:t>
            </a: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44401" y="2027365"/>
            <a:ext cx="1631874" cy="1200329"/>
          </a:xfrm>
          <a:prstGeom prst="rect">
            <a:avLst/>
          </a:prstGeom>
          <a:noFill/>
        </p:spPr>
        <p:txBody>
          <a:bodyPr wrap="square" rtlCol="0">
            <a:spAutoFit/>
          </a:bodyPr>
          <a:lstStyle/>
          <a:p>
            <a:pPr algn="l"/>
            <a:r>
              <a:rPr lang="es-419" sz="2400" dirty="0"/>
              <a:t>Enfoque de la actividad de mesa</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Análisis retrospectivo </a:t>
            </a:r>
            <a:r>
              <a:rPr kumimoji="0" lang="es-419" sz="1400" b="0" i="0" u="none" strike="noStrike" cap="none" normalizeH="0" baseline="0" noProof="0">
                <a:ln>
                  <a:noFill/>
                </a:ln>
                <a:solidFill>
                  <a:prstClr val="black"/>
                </a:solidFill>
                <a:effectLst/>
                <a:uLnTx/>
                <a:uFillTx/>
                <a:latin typeface="Arial"/>
                <a:cs typeface="Arial"/>
              </a:rPr>
              <a:t>inmediatamente después de que concluye la respuesta o en AAR para eventos de mayor alcance.</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Aparición                 Detección  Notificación                                                Respuesta                                   Fin      Después del 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Medidas a largo plazo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751733" y="5742095"/>
            <a:ext cx="2891766"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Los recursos necesarios no están disponibles.</a:t>
            </a:r>
            <a:endParaRPr lang="es-419"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dirty="0">
                <a:ln>
                  <a:noFill/>
                </a:ln>
                <a:solidFill>
                  <a:srgbClr val="FFFFFF"/>
                </a:solidFill>
                <a:effectLst/>
                <a:uLnTx/>
                <a:uFillTx/>
                <a:latin typeface="Arial"/>
                <a:cs typeface="Arial"/>
              </a:rPr>
              <a:t>Registrar y evaluar el desempeño del enfoque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Usar el desempeño del enfoque 7-1-7 para identificar cuellos de botella y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Identificar e implementar medidas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Tenerlas en cuenta</a:t>
            </a:r>
            <a:r>
              <a:rPr kumimoji="0" lang="es-419" sz="1200" b="1" i="0" u="none" strike="noStrike" cap="none" normalizeH="0" noProof="0" dirty="0">
                <a:ln>
                  <a:noFill/>
                </a:ln>
                <a:solidFill>
                  <a:prstClr val="white"/>
                </a:solidFill>
                <a:effectLst/>
                <a:uLnTx/>
                <a:uFillTx/>
                <a:latin typeface="Arial"/>
                <a:cs typeface="Arial"/>
              </a:rPr>
              <a:t> </a:t>
            </a:r>
            <a:r>
              <a:rPr kumimoji="0" lang="es-419" sz="1200" b="1" i="0" u="none" strike="noStrike" cap="none" normalizeH="0" baseline="0" noProof="0" dirty="0">
                <a:ln>
                  <a:noFill/>
                </a:ln>
                <a:solidFill>
                  <a:prstClr val="white"/>
                </a:solidFill>
                <a:effectLst/>
                <a:uLnTx/>
                <a:uFillTx/>
                <a:latin typeface="Arial"/>
                <a:cs typeface="Arial"/>
              </a:rPr>
              <a:t>para oportunidades de financiación y planificación</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383643" y="3324293"/>
            <a:ext cx="9222382" cy="856850"/>
            <a:chOff x="2383643" y="3432779"/>
            <a:chExt cx="9222382" cy="856850"/>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383643" y="3956460"/>
              <a:ext cx="262611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Puntualidad obstaculizada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091944" y="3981852"/>
              <a:ext cx="236917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Puntualidad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2943535" y="3518133"/>
              <a:ext cx="169809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Cuellos de botella</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2" y="3438178"/>
              <a:ext cx="3787353"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0" i="1" u="none" strike="noStrike" cap="none" normalizeH="0" baseline="0" noProof="0" dirty="0">
                  <a:ln>
                    <a:noFill/>
                  </a:ln>
                  <a:solidFill>
                    <a:schemeClr val="tx2"/>
                  </a:solidFill>
                  <a:effectLst/>
                  <a:uLnTx/>
                  <a:uFillTx/>
                  <a:latin typeface="Arial"/>
                  <a:cs typeface="Arial"/>
                </a:rPr>
                <a:t>Se pueden usar para respaldar objetivos de promoción</a:t>
              </a:r>
              <a:r>
                <a:rPr kumimoji="0" lang="es-419" sz="1400" i="1" dirty="0">
                  <a:solidFill>
                    <a:schemeClr val="tx2"/>
                  </a:solidFill>
                  <a:latin typeface="Arial"/>
                  <a:cs typeface="Arial"/>
                </a:rPr>
                <a:t> </a:t>
              </a:r>
              <a:r>
                <a:rPr kumimoji="0" lang="es-419" sz="1400" b="0" i="1" u="none" strike="noStrike" cap="none" normalizeH="0" baseline="0" noProof="0" dirty="0">
                  <a:ln>
                    <a:noFill/>
                  </a:ln>
                  <a:solidFill>
                    <a:schemeClr val="tx2"/>
                  </a:solidFill>
                  <a:effectLst/>
                  <a:uLnTx/>
                  <a:uFillTx/>
                  <a:latin typeface="Arial"/>
                  <a:cs typeface="Arial"/>
                </a:rPr>
                <a:t>(buenas prácticas, mejoras,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En la práctica: uso del enfoque 7-1-7 en un brote único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Implementación en tiempo real </a:t>
            </a:r>
            <a:br>
              <a:rPr lang="es-419" sz="1400" b="0" i="0" u="none" strike="noStrike" cap="none" normalizeH="0" baseline="0" noProof="0">
                <a:ln>
                  <a:noFill/>
                </a:ln>
                <a:effectLst/>
                <a:uLnTx/>
                <a:uFillTx/>
                <a:latin typeface="Arial"/>
                <a:cs typeface="Arial" panose="020B0604020202020204" pitchFamily="34" charset="0"/>
              </a:rPr>
            </a:br>
            <a:r>
              <a:rPr kumimoji="0" lang="es-419" sz="1400" b="0" i="0" u="none" strike="noStrike" cap="none" normalizeH="0" baseline="0" noProof="0">
                <a:ln>
                  <a:noFill/>
                </a:ln>
                <a:solidFill>
                  <a:prstClr val="black"/>
                </a:solidFill>
                <a:effectLst/>
                <a:uLnTx/>
                <a:uFillTx/>
                <a:latin typeface="Arial"/>
                <a:cs typeface="Arial"/>
              </a:rPr>
              <a:t>durante un EAR para respaldar una respuesta continua inmediatamente después a que se detecta un evento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513919" y="4181143"/>
            <a:ext cx="3810019" cy="2074861"/>
            <a:chOff x="2513919" y="4181143"/>
            <a:chExt cx="3810019"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Medidas inmediatas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548502" y="5732784"/>
              <a:ext cx="2161272"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Los recursos necesarios ya están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Implementar lo antes posible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419">
                <a:latin typeface="Arial"/>
                <a:cs typeface="Arial"/>
              </a:rPr>
              <a:t>7-1-7 en acción:</a:t>
            </a:r>
          </a:p>
          <a:p>
            <a:pPr>
              <a:defRPr/>
            </a:pPr>
            <a:r>
              <a:rPr lang="es-419" sz="3600">
                <a:solidFill>
                  <a:schemeClr val="tx2"/>
                </a:solidFill>
                <a:latin typeface="Arial"/>
                <a:ea typeface="Arial"/>
                <a:cs typeface="Arial"/>
              </a:rPr>
              <a:t>Brote de</a:t>
            </a:r>
            <a:r>
              <a:rPr kumimoji="0" lang="es-419" sz="3600" b="1" i="0" u="none" strike="noStrike" cap="none" normalizeH="0" baseline="0" noProof="0">
                <a:ln>
                  <a:noFill/>
                </a:ln>
                <a:solidFill>
                  <a:schemeClr val="tx2"/>
                </a:solidFill>
                <a:effectLst/>
                <a:uLnTx/>
                <a:uFillTx/>
                <a:latin typeface="Arial"/>
                <a:ea typeface="Arial"/>
                <a:cs typeface="Arial"/>
              </a:rPr>
              <a:t> Ébola</a:t>
            </a:r>
            <a:r>
              <a:rPr lang="es-419" sz="3600">
                <a:solidFill>
                  <a:schemeClr val="tx2"/>
                </a:solidFill>
                <a:latin typeface="Arial"/>
                <a:ea typeface="Arial"/>
                <a:cs typeface="Arial"/>
              </a:rPr>
              <a:t>, Uganda</a:t>
            </a:r>
            <a:r>
              <a:rPr kumimoji="0" lang="es-419"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6"/>
                </a:solidFill>
                <a:latin typeface="Arial" panose="020B0604020202020204" pitchFamily="34" charset="0"/>
                <a:cs typeface="Arial" panose="020B0604020202020204" pitchFamily="34" charset="0"/>
              </a:rPr>
              <a:t>Fecha de aparición</a:t>
            </a:r>
          </a:p>
          <a:p>
            <a:pPr algn="ctr" defTabSz="914446">
              <a:defRPr/>
            </a:pPr>
            <a:r>
              <a:rPr lang="es-419"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es-419" sz="2000" dirty="0">
                <a:solidFill>
                  <a:schemeClr val="accent2"/>
                </a:solidFill>
                <a:latin typeface="Arial" panose="020B0604020202020204" pitchFamily="34" charset="0"/>
                <a:cs typeface="Arial" panose="020B0604020202020204" pitchFamily="34" charset="0"/>
              </a:rPr>
              <a:t>DETECCIÓN</a:t>
            </a:r>
          </a:p>
          <a:p>
            <a:pPr algn="ctr" defTabSz="914446">
              <a:defRPr/>
            </a:pPr>
            <a:r>
              <a:rPr lang="es-419" sz="1600" dirty="0">
                <a:solidFill>
                  <a:schemeClr val="accent2"/>
                </a:solidFill>
                <a:latin typeface="Arial" panose="020B0604020202020204" pitchFamily="34" charset="0"/>
                <a:cs typeface="Arial" panose="020B0604020202020204" pitchFamily="34" charset="0"/>
              </a:rPr>
              <a:t>Objetivo: 7 días</a:t>
            </a:r>
            <a:br>
              <a:rPr lang="es-419" sz="1600" dirty="0">
                <a:solidFill>
                  <a:schemeClr val="accent2"/>
                </a:solidFill>
                <a:latin typeface="Arial" panose="020B0604020202020204" pitchFamily="34" charset="0"/>
                <a:cs typeface="Arial" panose="020B0604020202020204" pitchFamily="34" charset="0"/>
              </a:rPr>
            </a:br>
            <a:endParaRPr lang="es-419" sz="1600" dirty="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390389" y="241034"/>
            <a:ext cx="2177376"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3"/>
                </a:solidFill>
                <a:latin typeface="Arial" panose="020B0604020202020204" pitchFamily="34" charset="0"/>
                <a:cs typeface="Arial" panose="020B0604020202020204" pitchFamily="34" charset="0"/>
              </a:rPr>
            </a:br>
            <a:r>
              <a:rPr lang="es-419" sz="2000" dirty="0">
                <a:solidFill>
                  <a:schemeClr val="accent3"/>
                </a:solidFill>
                <a:latin typeface="Arial" panose="020B0604020202020204" pitchFamily="34" charset="0"/>
                <a:cs typeface="Arial" panose="020B0604020202020204" pitchFamily="34" charset="0"/>
              </a:rPr>
              <a:t>NOTIFICACIÓN</a:t>
            </a:r>
          </a:p>
          <a:p>
            <a:pPr algn="ctr" defTabSz="914446">
              <a:defRPr/>
            </a:pPr>
            <a:r>
              <a:rPr lang="es-419" sz="1600" dirty="0">
                <a:solidFill>
                  <a:schemeClr val="accent3"/>
                </a:solidFill>
                <a:latin typeface="Arial" panose="020B0604020202020204" pitchFamily="34" charset="0"/>
                <a:cs typeface="Arial" panose="020B0604020202020204" pitchFamily="34" charset="0"/>
              </a:rPr>
              <a:t>Objetivo: 1 día</a:t>
            </a:r>
            <a:br>
              <a:rPr lang="es-419" sz="1600" dirty="0">
                <a:solidFill>
                  <a:schemeClr val="accent3"/>
                </a:solidFill>
                <a:latin typeface="Arial" panose="020B0604020202020204" pitchFamily="34" charset="0"/>
                <a:cs typeface="Arial" panose="020B0604020202020204" pitchFamily="34" charset="0"/>
              </a:rPr>
            </a:br>
            <a:endParaRPr lang="es-419"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s-419" sz="1600">
                <a:solidFill>
                  <a:schemeClr val="accent1"/>
                </a:solidFill>
                <a:latin typeface="Arial" panose="020B0604020202020204" pitchFamily="34" charset="0"/>
                <a:cs typeface="Arial" panose="020B0604020202020204" pitchFamily="34" charset="0"/>
              </a:rPr>
            </a:br>
            <a:r>
              <a:rPr lang="es-419" sz="2000">
                <a:solidFill>
                  <a:schemeClr val="accent1"/>
                </a:solidFill>
                <a:latin typeface="Arial" panose="020B0604020202020204" pitchFamily="34" charset="0"/>
                <a:cs typeface="Arial" panose="020B0604020202020204" pitchFamily="34" charset="0"/>
              </a:rPr>
              <a:t>RESPUESTA</a:t>
            </a:r>
          </a:p>
          <a:p>
            <a:pPr algn="ctr" defTabSz="914446">
              <a:defRPr/>
            </a:pPr>
            <a:r>
              <a:rPr lang="es-419" sz="1600">
                <a:solidFill>
                  <a:schemeClr val="accent1"/>
                </a:solidFill>
                <a:latin typeface="Arial" panose="020B0604020202020204" pitchFamily="34" charset="0"/>
                <a:cs typeface="Arial" panose="020B0604020202020204" pitchFamily="34" charset="0"/>
              </a:rPr>
              <a:t>Objetivo: 7 días</a:t>
            </a:r>
            <a:br>
              <a:rPr lang="es-419" sz="1600">
                <a:solidFill>
                  <a:schemeClr val="accent1"/>
                </a:solidFill>
                <a:latin typeface="Arial" panose="020B0604020202020204" pitchFamily="34" charset="0"/>
                <a:cs typeface="Arial" panose="020B0604020202020204" pitchFamily="34" charset="0"/>
              </a:rPr>
            </a:br>
            <a:endParaRPr lang="es-419"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26492" y="2155993"/>
            <a:ext cx="2316775"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2"/>
                </a:solidFill>
                <a:latin typeface="Arial" panose="020B0604020202020204" pitchFamily="34" charset="0"/>
                <a:cs typeface="Arial" panose="020B0604020202020204" pitchFamily="34" charset="0"/>
              </a:rPr>
              <a:t>Fecha de detección</a:t>
            </a:r>
          </a:p>
          <a:p>
            <a:pPr algn="ctr" defTabSz="914446">
              <a:defRPr/>
            </a:pPr>
            <a:r>
              <a:rPr lang="es-419" sz="1400" dirty="0">
                <a:solidFill>
                  <a:schemeClr val="accent2"/>
                </a:solidFill>
                <a:latin typeface="Arial"/>
                <a:cs typeface="Arial"/>
              </a:rPr>
              <a:t>17 de septiembre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031576" y="2155993"/>
            <a:ext cx="250818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3"/>
                </a:solidFill>
                <a:latin typeface="Arial" panose="020B0604020202020204" pitchFamily="34" charset="0"/>
                <a:cs typeface="Arial" panose="020B0604020202020204" pitchFamily="34" charset="0"/>
              </a:rPr>
              <a:t>Fecha de notificación</a:t>
            </a:r>
          </a:p>
          <a:p>
            <a:pPr algn="ctr" defTabSz="914446">
              <a:defRPr/>
            </a:pPr>
            <a:r>
              <a:rPr lang="es-419" sz="1400" dirty="0">
                <a:solidFill>
                  <a:schemeClr val="accent3"/>
                </a:solidFill>
                <a:latin typeface="Arial"/>
                <a:cs typeface="Arial"/>
              </a:rPr>
              <a:t>17 de septiembre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539757" y="2164781"/>
            <a:ext cx="272153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1"/>
                </a:solidFill>
                <a:latin typeface="Arial" panose="020B0604020202020204" pitchFamily="34" charset="0"/>
                <a:cs typeface="Arial" panose="020B0604020202020204" pitchFamily="34" charset="0"/>
              </a:rPr>
              <a:t>Fecha de respuesta temprana</a:t>
            </a:r>
          </a:p>
          <a:p>
            <a:pPr algn="ctr" defTabSz="914446">
              <a:defRPr/>
            </a:pPr>
            <a:r>
              <a:rPr lang="es-419" sz="1400" dirty="0">
                <a:solidFill>
                  <a:schemeClr val="accent1"/>
                </a:solidFill>
                <a:latin typeface="Arial"/>
                <a:cs typeface="Arial"/>
              </a:rPr>
              <a:t>26 de septiembre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46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&lt;1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9 DÍAS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a:ea typeface="Arial"/>
                <a:cs typeface="Arial"/>
              </a:rPr>
              <a:t>A partir del COVID, la vigilancia </a:t>
            </a:r>
            <a:br>
              <a:rPr lang="es-419" sz="900" dirty="0">
                <a:latin typeface="Arial" panose="020B0604020202020204" pitchFamily="34" charset="0"/>
                <a:ea typeface="Arial"/>
                <a:cs typeface="Arial" panose="020B0604020202020204" pitchFamily="34" charset="0"/>
              </a:rPr>
            </a:br>
            <a:r>
              <a:rPr lang="es-419" sz="900" dirty="0">
                <a:latin typeface="Arial"/>
                <a:ea typeface="Arial"/>
                <a:cs typeface="Arial"/>
              </a:rPr>
              <a:t>comunitaria se debilitó y no logró </a:t>
            </a:r>
            <a:br>
              <a:rPr lang="es-419" sz="900" dirty="0">
                <a:latin typeface="Arial" panose="020B0604020202020204" pitchFamily="34" charset="0"/>
                <a:ea typeface="Arial"/>
                <a:cs typeface="Arial" panose="020B0604020202020204" pitchFamily="34" charset="0"/>
              </a:rPr>
            </a:br>
            <a:r>
              <a:rPr lang="es-419" sz="900" dirty="0">
                <a:latin typeface="Arial"/>
                <a:ea typeface="Arial"/>
                <a:cs typeface="Arial"/>
              </a:rPr>
              <a:t>identificar el grupo inusual de muertes.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s-419" sz="900" dirty="0">
                <a:latin typeface="Arial"/>
                <a:ea typeface="Arial"/>
                <a:cs typeface="Arial"/>
              </a:rPr>
              <a:t>Falta de conocimiento sobre las definiciones </a:t>
            </a:r>
            <a:br>
              <a:rPr lang="es-419" sz="900" dirty="0">
                <a:latin typeface="Arial" panose="020B0604020202020204" pitchFamily="34" charset="0"/>
                <a:ea typeface="Arial"/>
                <a:cs typeface="Arial" panose="020B0604020202020204" pitchFamily="34" charset="0"/>
              </a:rPr>
            </a:br>
            <a:r>
              <a:rPr lang="es-419" sz="900" dirty="0">
                <a:latin typeface="Arial"/>
                <a:ea typeface="Arial"/>
                <a:cs typeface="Arial"/>
              </a:rPr>
              <a:t>de casos sospechosos de la vigilancia y </a:t>
            </a:r>
            <a:br>
              <a:rPr lang="es-419" sz="900" dirty="0">
                <a:latin typeface="Arial" panose="020B0604020202020204" pitchFamily="34" charset="0"/>
                <a:ea typeface="Arial"/>
                <a:cs typeface="Arial" panose="020B0604020202020204" pitchFamily="34" charset="0"/>
              </a:rPr>
            </a:br>
            <a:r>
              <a:rPr lang="es-419" sz="900" dirty="0">
                <a:latin typeface="Arial"/>
                <a:ea typeface="Arial"/>
                <a:cs typeface="Arial"/>
              </a:rPr>
              <a:t>respuesta integrada a las enfermedades (IDSR) en  prestadores  privados.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Infrautilización de SMS prepagos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para notificaciones al personal nuevo.</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cs typeface="Arial" panose="020B0604020202020204" pitchFamily="34" charset="0"/>
              </a:rPr>
              <a:t>Falta de funciones claras en la notificación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si se detecta un caso sospechoso en la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remisión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dirty="0">
                <a:latin typeface="Arial" panose="020B0604020202020204" pitchFamily="34" charset="0"/>
                <a:cs typeface="Arial" panose="020B0604020202020204" pitchFamily="34" charset="0"/>
              </a:rPr>
              <a:t>Demoras en el acceso a los fondos para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que el equipo de respuesta rápida lleve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a cabo el rastreo de contactos.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35890" y="1015177"/>
            <a:ext cx="1020750" cy="261610"/>
          </a:xfrm>
          <a:prstGeom prst="rect">
            <a:avLst/>
          </a:prstGeom>
          <a:noFill/>
        </p:spPr>
        <p:txBody>
          <a:bodyPr wrap="square">
            <a:spAutoFit/>
          </a:bodyPr>
          <a:lstStyle/>
          <a:p>
            <a:pPr defTabSz="914446">
              <a:defRPr/>
            </a:pPr>
            <a:r>
              <a:rPr lang="es-419" sz="1100" b="1" dirty="0">
                <a:solidFill>
                  <a:schemeClr val="tx2"/>
                </a:solidFill>
                <a:latin typeface="Arial" panose="020B0604020202020204" pitchFamily="34" charset="0"/>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35890" y="1536200"/>
            <a:ext cx="1223739" cy="261610"/>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430887"/>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CUELLOS DE BOTELLA</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35890" y="5722366"/>
            <a:ext cx="1304290" cy="430887"/>
          </a:xfrm>
          <a:prstGeom prst="rect">
            <a:avLst/>
          </a:prstGeom>
          <a:noFill/>
        </p:spPr>
        <p:txBody>
          <a:bodyPr wrap="square">
            <a:spAutoFit/>
          </a:bodyPr>
          <a:lstStyle/>
          <a:p>
            <a:pPr defTabSz="914446">
              <a:defRPr/>
            </a:pPr>
            <a:r>
              <a:rPr lang="es-419" sz="1100" b="1" dirty="0">
                <a:solidFill>
                  <a:schemeClr val="tx2"/>
                </a:solidFill>
                <a:latin typeface="Arial" panose="020B0604020202020204" pitchFamily="34" charset="0"/>
                <a:cs typeface="Arial" panose="020B0604020202020204" pitchFamily="34" charset="0"/>
              </a:rPr>
              <a:t>MEDIDAS CORRECTIVAS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dirty="0">
                <a:latin typeface="Arial" panose="020B0604020202020204" pitchFamily="34" charset="0"/>
                <a:ea typeface="Arial"/>
                <a:cs typeface="Arial" panose="020B0604020202020204" pitchFamily="34" charset="0"/>
              </a:rPr>
              <a:t>El hospital regional de referencia movilizó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recursos para la investigación inicial de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las muertes de la comunidad.</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0"/>
            <a:ext cx="8827197" cy="597659"/>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s-419" sz="1050" b="1" dirty="0">
                <a:latin typeface="Arial" panose="020B0604020202020204" pitchFamily="34" charset="0"/>
                <a:cs typeface="Arial" panose="020B0604020202020204" pitchFamily="34" charset="0"/>
              </a:rPr>
              <a:t>INMEDIATAS</a:t>
            </a:r>
            <a:r>
              <a:rPr lang="es-419" sz="1050" dirty="0">
                <a:latin typeface="Arial" panose="020B0604020202020204" pitchFamily="34" charset="0"/>
                <a:cs typeface="Arial" panose="020B0604020202020204" pitchFamily="34" charset="0"/>
              </a:rPr>
              <a:t>: Identificar un edificio con mejores instalaciones para una unidad de aislamiento; identificar socios con fondos disponibles para el rastreo de contactos. </a:t>
            </a:r>
          </a:p>
          <a:p>
            <a:pPr defTabSz="914446">
              <a:defRPr/>
            </a:pPr>
            <a:r>
              <a:rPr lang="es-419" sz="1050" b="1" dirty="0">
                <a:latin typeface="Arial" panose="020B0604020202020204" pitchFamily="34" charset="0"/>
                <a:cs typeface="Arial" panose="020B0604020202020204" pitchFamily="34" charset="0"/>
              </a:rPr>
              <a:t>A LARGO PLAZO</a:t>
            </a:r>
            <a:r>
              <a:rPr lang="es-419" sz="1050" dirty="0">
                <a:latin typeface="Arial" panose="020B0604020202020204" pitchFamily="34" charset="0"/>
                <a:cs typeface="Arial" panose="020B0604020202020204" pitchFamily="34" charset="0"/>
              </a:rPr>
              <a:t>: Aumentar la capacitación de IDSR a nivel nacional para proveedores en instalaciones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35890" y="4821463"/>
            <a:ext cx="1098507" cy="430887"/>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La unidad de aislamiento funcionaba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parcialmente sin instalaciones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saneamiento.</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El hospital regional de referencia llamó inmediatamente al equipo de respuesta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rápida del distrito y les alertó del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Vigilancia sindrómica de la enfermedad febril aguda en el Centro de Referencia Regional de </a:t>
            </a:r>
            <a:r>
              <a:rPr lang="es-419" sz="900" dirty="0" err="1">
                <a:latin typeface="Arial" panose="020B0604020202020204" pitchFamily="34" charset="0"/>
                <a:ea typeface="Arial"/>
                <a:cs typeface="Arial" panose="020B0604020202020204" pitchFamily="34" charset="0"/>
              </a:rPr>
              <a:t>Mubende</a:t>
            </a:r>
            <a:r>
              <a:rPr lang="es-419" sz="900" dirty="0">
                <a:latin typeface="Arial" panose="020B0604020202020204" pitchFamily="34" charset="0"/>
                <a:ea typeface="Arial"/>
                <a:cs typeface="Arial" panose="020B0604020202020204" pitchFamily="34" charset="0"/>
              </a:rPr>
              <a:t> que sospechó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fiebre hemorrágica viral (VHF)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y notificó al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a:xfrm>
            <a:off x="831849" y="1909720"/>
            <a:ext cx="10345231" cy="2148666"/>
          </a:xfrm>
        </p:spPr>
        <p:txBody>
          <a:bodyPr/>
          <a:lstStyle/>
          <a:p>
            <a:r>
              <a:rPr lang="es-419" sz="3800" dirty="0">
                <a:latin typeface="Arial"/>
                <a:cs typeface="Arial"/>
              </a:rPr>
              <a:t>Actividad grupal 7-1-7 sobre sarampión</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Descripción general</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092575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a:ea typeface="Arial"/>
                <a:cs typeface="Arial"/>
              </a:rPr>
              <a:t>Propósito: aprenda cómo facilitar una </a:t>
            </a:r>
            <a:r>
              <a:rPr lang="es-419" sz="2400" dirty="0">
                <a:solidFill>
                  <a:schemeClr val="tx2"/>
                </a:solidFill>
                <a:latin typeface="Arial"/>
                <a:cs typeface="Arial"/>
              </a:rPr>
              <a:t>actividad grupal de</a:t>
            </a:r>
            <a:r>
              <a:rPr kumimoji="0" lang="es-419" sz="2400" b="1" i="0" u="none" strike="noStrike" cap="none" normalizeH="0" baseline="0" noProof="0" dirty="0">
                <a:ln>
                  <a:noFill/>
                </a:ln>
                <a:solidFill>
                  <a:schemeClr val="tx2"/>
                </a:solidFill>
                <a:effectLst/>
                <a:uLnTx/>
                <a:uFillTx/>
                <a:latin typeface="Arial"/>
                <a:ea typeface="Arial"/>
                <a:cs typeface="Arial"/>
              </a:rPr>
              <a:t> </a:t>
            </a:r>
            <a:r>
              <a:rPr lang="es-419" sz="2400" dirty="0">
                <a:solidFill>
                  <a:schemeClr val="tx2"/>
                </a:solidFill>
                <a:latin typeface="Arial"/>
                <a:cs typeface="Arial"/>
              </a:rPr>
              <a:t>90</a:t>
            </a:r>
            <a:r>
              <a:rPr kumimoji="0" lang="es-419" sz="2400" b="1" i="0" u="none" strike="noStrike" cap="none" normalizeH="0" baseline="0" noProof="0" dirty="0">
                <a:ln>
                  <a:noFill/>
                </a:ln>
                <a:solidFill>
                  <a:schemeClr val="tx2"/>
                </a:solidFill>
                <a:effectLst/>
                <a:uLnTx/>
                <a:uFillTx/>
                <a:latin typeface="Arial"/>
                <a:ea typeface="Arial"/>
                <a:cs typeface="Arial"/>
              </a:rPr>
              <a:t> minutos sobre un brote que utiliza el objetivo de 7-1-7 y el enfoque de mejora del desempeño. </a:t>
            </a:r>
            <a:br>
              <a:rPr lang="es-419" sz="2400" b="1" i="0" u="none" strike="noStrike" cap="none" normalizeH="0" baseline="0" noProof="0" dirty="0">
                <a:ln>
                  <a:noFill/>
                </a:ln>
                <a:effectLst/>
                <a:uLnTx/>
                <a:uFillTx/>
                <a:latin typeface="Arial" panose="020B0604020202020204" pitchFamily="34" charset="0"/>
                <a:ea typeface="Arial"/>
              </a:rPr>
            </a:br>
            <a:endParaRPr kumimoji="0" lang="es-419" sz="2400" b="1"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es-419" b="1" dirty="0">
                <a:solidFill>
                  <a:schemeClr val="tx1"/>
                </a:solidFill>
              </a:rPr>
              <a:t>Después de esta capacitación, las personas</a:t>
            </a:r>
            <a:r>
              <a:rPr kumimoji="0" lang="es-419" b="1" i="0" u="none" strike="noStrike" cap="none" normalizeH="0" baseline="0" noProof="0" dirty="0">
                <a:ln>
                  <a:noFill/>
                </a:ln>
                <a:solidFill>
                  <a:schemeClr val="tx1"/>
                </a:solidFill>
                <a:effectLst/>
                <a:uLnTx/>
                <a:uFillTx/>
                <a:latin typeface="Arial" panose="020B0604020202020204" pitchFamily="34" charset="0"/>
                <a:ea typeface="Arial"/>
                <a:cs typeface="+mn-cs"/>
              </a:rPr>
              <a:t> deben ser capaces de lo siguiente:</a:t>
            </a:r>
            <a:br>
              <a:rPr kumimoji="0" lang="es-419" b="0"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es-419" b="0"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Explicar los conceptos y definiciones básicos de 7-1-7</a:t>
            </a: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lang="es-419" sz="2100" dirty="0">
                <a:solidFill>
                  <a:schemeClr val="tx1"/>
                </a:solidFill>
              </a:rPr>
              <a:t>Facilitar la actividad de mesa 7-1-7 para un grupo pequeño</a:t>
            </a:r>
          </a:p>
          <a:p>
            <a:pPr marL="187325" marR="0" lvl="1"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dirty="0">
                <a:latin typeface="Arial"/>
                <a:cs typeface="Arial"/>
              </a:rPr>
              <a:t>Capacitación para facilitadores para la “actividad grupal 7-1-7”: propósito y objetivos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dirty="0">
                <a:latin typeface="Arial"/>
                <a:cs typeface="Arial"/>
              </a:rPr>
              <a:t>Actividad grupal dentro del programa del taller</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836362321"/>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es-419" sz="2000" b="1" dirty="0">
                          <a:solidFill>
                            <a:schemeClr val="bg1"/>
                          </a:solidFill>
                          <a:effectLst/>
                          <a:latin typeface="Arial"/>
                          <a:cs typeface="Arial"/>
                        </a:rPr>
                        <a:t>Tiempo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dirty="0">
                          <a:solidFill>
                            <a:schemeClr val="bg1"/>
                          </a:solidFill>
                          <a:effectLst/>
                          <a:latin typeface="Arial"/>
                          <a:cs typeface="Arial"/>
                        </a:rPr>
                        <a:t>Sesiones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s-419" sz="2000" b="1" i="0" dirty="0">
                          <a:solidFill>
                            <a:srgbClr val="618393"/>
                          </a:solidFill>
                          <a:effectLst/>
                          <a:latin typeface="Arial"/>
                          <a:cs typeface="Arial"/>
                        </a:rPr>
                        <a:t>09:00 – 09:20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a:cs typeface="Arial"/>
                        </a:rPr>
                        <a:t>Bienvenida e introducciones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s-419" sz="2000" b="1" i="0" dirty="0">
                          <a:solidFill>
                            <a:srgbClr val="618393"/>
                          </a:solidFill>
                          <a:effectLst/>
                          <a:latin typeface="Arial"/>
                          <a:cs typeface="Arial"/>
                        </a:rPr>
                        <a:t>09:20 – 10:00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solidFill>
                            <a:schemeClr val="tx1"/>
                          </a:solidFill>
                          <a:effectLst/>
                          <a:latin typeface="Arial" panose="020B0604020202020204" pitchFamily="34" charset="0"/>
                          <a:cs typeface="Arial" panose="020B0604020202020204" pitchFamily="34" charset="0"/>
                        </a:rPr>
                        <a:t>Introducción al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s-419" sz="2000" b="1" i="0" dirty="0">
                          <a:solidFill>
                            <a:srgbClr val="618393"/>
                          </a:solidFill>
                          <a:effectLst/>
                          <a:latin typeface="Arial"/>
                          <a:cs typeface="Arial"/>
                        </a:rPr>
                        <a:t>10:00 – 10:05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solidFill>
                            <a:schemeClr val="tx1"/>
                          </a:solidFill>
                          <a:effectLst/>
                          <a:latin typeface="Arial"/>
                          <a:cs typeface="Arial"/>
                        </a:rPr>
                        <a:t>Pausa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s-419" sz="2000" b="1" i="0" dirty="0">
                          <a:solidFill>
                            <a:srgbClr val="618393"/>
                          </a:solidFill>
                          <a:effectLst/>
                          <a:latin typeface="Arial"/>
                          <a:cs typeface="Arial"/>
                        </a:rPr>
                        <a:t>10:05 – 10:10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a:cs typeface="Arial"/>
                        </a:rPr>
                        <a:t>Introducción al trabajo en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s-419" sz="2000" b="1" i="0" dirty="0">
                          <a:solidFill>
                            <a:srgbClr val="618393"/>
                          </a:solidFill>
                          <a:effectLst/>
                          <a:latin typeface="Arial"/>
                          <a:cs typeface="Arial"/>
                        </a:rPr>
                        <a:t>10:10 – 11:50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a:cs typeface="Arial"/>
                        </a:rPr>
                        <a:t>Actividad grupal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s-419" sz="2000" b="1" i="0" dirty="0">
                          <a:solidFill>
                            <a:srgbClr val="618393"/>
                          </a:solidFill>
                          <a:effectLst/>
                          <a:latin typeface="Arial"/>
                          <a:cs typeface="Arial"/>
                        </a:rPr>
                        <a:t>11:50 – 12:00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a:cs typeface="Arial"/>
                        </a:rPr>
                        <a:t>Información</a:t>
                      </a:r>
                      <a:r>
                        <a:rPr lang="es-419" sz="2000" dirty="0">
                          <a:latin typeface="Arial"/>
                          <a:cs typeface="Arial"/>
                        </a:rPr>
                        <a:t> sobre la actividad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s-419" sz="2000" b="1" i="0" dirty="0">
                          <a:solidFill>
                            <a:srgbClr val="618393"/>
                          </a:solidFill>
                          <a:effectLst/>
                          <a:latin typeface="Arial"/>
                          <a:cs typeface="Arial"/>
                        </a:rPr>
                        <a:t>12:00 – 13:00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panose="020B0604020202020204" pitchFamily="34" charset="0"/>
                          <a:cs typeface="Arial" panose="020B0604020202020204" pitchFamily="34" charset="0"/>
                        </a:rPr>
                        <a:t>Almuerzo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272174" cy="1087808"/>
          </a:xfrm>
        </p:spPr>
        <p:txBody>
          <a:bodyPr/>
          <a:lstStyle/>
          <a:p>
            <a:r>
              <a:rPr lang="es-419" dirty="0">
                <a:latin typeface="Arial"/>
                <a:cs typeface="Arial"/>
              </a:rPr>
              <a:t>Objetivos de la actividad grupal (para participantes)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Esta actividad simula el uso </a:t>
            </a:r>
            <a:r>
              <a:rPr lang="es-419" sz="2400" dirty="0">
                <a:solidFill>
                  <a:schemeClr val="tx2"/>
                </a:solidFill>
              </a:rPr>
              <a:t>del </a:t>
            </a: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objetivo de 7-1-7 y el enfoque de mejora del desempeño. </a:t>
            </a:r>
            <a:b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br>
            <a:endPar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s-419" sz="2200" b="1" i="0" u="none" strike="noStrike" cap="none" normalizeH="0" baseline="0" noProof="0" dirty="0">
                <a:ln>
                  <a:noFill/>
                </a:ln>
                <a:solidFill>
                  <a:schemeClr val="tx1"/>
                </a:solidFill>
                <a:effectLst/>
                <a:uLnTx/>
                <a:uFillTx/>
                <a:latin typeface="Arial" panose="020B0604020202020204" pitchFamily="34" charset="0"/>
                <a:ea typeface="Arial"/>
                <a:cs typeface="+mn-cs"/>
              </a:rPr>
              <a:t>Los participantes utilizarán la herramienta de evaluación 7-1-7 y participarán en discusiones para lograr lo siguiente: </a:t>
            </a:r>
            <a:b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644525" lvl="1" indent="-457200">
              <a:buFont typeface="+mj-lt"/>
              <a:buAutoNum type="arabicPeriod"/>
              <a:defRPr/>
            </a:pPr>
            <a:r>
              <a:rPr lang="es-419" sz="2100" dirty="0">
                <a:solidFill>
                  <a:schemeClr val="tx1"/>
                </a:solidFill>
                <a:latin typeface="Arial"/>
                <a:cs typeface="Arial"/>
              </a:rPr>
              <a:t>Identificar y registrar las fechas de los hitos de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Calcular el desempeño de 7-1-7 en función de los intervalos de detección, notificación y respuesta.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Identificar los cuellos de botella/facilitadores y traducirlos en medidas para mejorar el desempeño.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es-419" dirty="0">
                <a:latin typeface="Arial"/>
                <a:cs typeface="Arial"/>
              </a:rPr>
              <a:t>Agenda para una actividad grupal de 90 minutos (para participantes)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436402281"/>
              </p:ext>
            </p:extLst>
          </p:nvPr>
        </p:nvGraphicFramePr>
        <p:xfrm>
          <a:off x="635001" y="1550628"/>
          <a:ext cx="11017000" cy="3310932"/>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106309">
                  <a:extLst>
                    <a:ext uri="{9D8B030D-6E8A-4147-A177-3AD203B41FA5}">
                      <a16:colId xmlns:a16="http://schemas.microsoft.com/office/drawing/2014/main" val="2063295243"/>
                    </a:ext>
                  </a:extLst>
                </a:gridCol>
                <a:gridCol w="1379592">
                  <a:extLst>
                    <a:ext uri="{9D8B030D-6E8A-4147-A177-3AD203B41FA5}">
                      <a16:colId xmlns:a16="http://schemas.microsoft.com/office/drawing/2014/main" val="580508489"/>
                    </a:ext>
                  </a:extLst>
                </a:gridCol>
              </a:tblGrid>
              <a:tr h="30597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dirty="0">
                          <a:solidFill>
                            <a:schemeClr val="bg1"/>
                          </a:solidFill>
                          <a:effectLst/>
                          <a:latin typeface="Arial"/>
                          <a:cs typeface="Arial"/>
                        </a:rPr>
                        <a:t>Paso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dirty="0">
                          <a:solidFill>
                            <a:schemeClr val="bg1"/>
                          </a:solidFill>
                          <a:effectLst/>
                          <a:latin typeface="Arial"/>
                          <a:cs typeface="Arial"/>
                        </a:rPr>
                        <a:t>Ubicación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dirty="0">
                          <a:solidFill>
                            <a:schemeClr val="bg1"/>
                          </a:solidFill>
                          <a:effectLst/>
                          <a:latin typeface="Arial"/>
                          <a:cs typeface="Arial"/>
                        </a:rPr>
                        <a:t>Duración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s-419" sz="2000" b="1" i="0" dirty="0">
                          <a:solidFill>
                            <a:schemeClr val="tx2"/>
                          </a:solidFill>
                          <a:effectLst/>
                          <a:latin typeface="Arial"/>
                          <a:cs typeface="Arial"/>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a:cs typeface="Arial"/>
                        </a:rPr>
                        <a:t>Descripción general de la actividad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0" i="0" dirty="0">
                          <a:effectLst/>
                          <a:latin typeface="Arial"/>
                          <a:cs typeface="Arial"/>
                        </a:rPr>
                        <a:t>Sesión plenaria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0" i="0" dirty="0">
                          <a:effectLst/>
                          <a:latin typeface="Arial"/>
                          <a:cs typeface="Arial"/>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s-419" sz="2000" b="1" i="0" dirty="0">
                          <a:solidFill>
                            <a:schemeClr val="tx1"/>
                          </a:solidFill>
                          <a:effectLst/>
                          <a:latin typeface="Arial"/>
                          <a:cs typeface="Arial"/>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a:cs typeface="Arial"/>
                        </a:rPr>
                        <a:t>Presentaciones personales breves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dirty="0">
                          <a:solidFill>
                            <a:schemeClr val="tx1"/>
                          </a:solidFill>
                          <a:effectLst/>
                          <a:latin typeface="Arial"/>
                          <a:cs typeface="Arial"/>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dirty="0">
                          <a:solidFill>
                            <a:schemeClr val="tx1"/>
                          </a:solidFill>
                          <a:effectLst/>
                          <a:latin typeface="Arial"/>
                          <a:cs typeface="Arial"/>
                        </a:rPr>
                        <a:t>5 </a:t>
                      </a:r>
                      <a:r>
                        <a:rPr lang="es-419" sz="2000" b="0" i="0" dirty="0">
                          <a:solidFill>
                            <a:schemeClr val="tx1"/>
                          </a:solidFill>
                          <a:effectLst/>
                          <a:latin typeface="Arial"/>
                          <a:cs typeface="Arial"/>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s-419" sz="2000" b="1" i="0" dirty="0">
                          <a:solidFill>
                            <a:schemeClr val="tx1"/>
                          </a:solidFill>
                          <a:effectLst/>
                          <a:latin typeface="Arial"/>
                          <a:cs typeface="Arial"/>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panose="020B0604020202020204" pitchFamily="34" charset="0"/>
                          <a:cs typeface="Arial" panose="020B0604020202020204" pitchFamily="34" charset="0"/>
                        </a:rPr>
                        <a:t>Parte 1: registrar las fechas de los hitos y calcular el objetivo de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chemeClr val="tx1"/>
                          </a:solidFill>
                          <a:effectLst/>
                          <a:uLnTx/>
                          <a:uFillTx/>
                          <a:latin typeface="Arial"/>
                          <a:ea typeface="Arial"/>
                          <a:cs typeface="Arial"/>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1" i="0" dirty="0">
                          <a:solidFill>
                            <a:schemeClr val="tx1"/>
                          </a:solidFill>
                          <a:effectLst/>
                          <a:latin typeface="Arial"/>
                          <a:cs typeface="Arial"/>
                        </a:rPr>
                        <a:t>45 </a:t>
                      </a:r>
                      <a:r>
                        <a:rPr lang="es-419" sz="2000" b="0" i="0" dirty="0">
                          <a:solidFill>
                            <a:schemeClr val="tx1"/>
                          </a:solidFill>
                          <a:effectLst/>
                          <a:latin typeface="Arial"/>
                          <a:cs typeface="Arial"/>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s-419" sz="2000" b="1" i="0" dirty="0">
                          <a:solidFill>
                            <a:schemeClr val="tx1"/>
                          </a:solidFill>
                          <a:effectLst/>
                          <a:latin typeface="Arial"/>
                          <a:cs typeface="Arial"/>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a:cs typeface="Arial"/>
                        </a:rPr>
                        <a:t>Parte 2: identificar los cuellos de botella, los facilitadores y las medidas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chemeClr val="tx1"/>
                          </a:solidFill>
                          <a:effectLst/>
                          <a:uLnTx/>
                          <a:uFillTx/>
                          <a:latin typeface="Arial"/>
                          <a:ea typeface="Arial"/>
                          <a:cs typeface="Arial"/>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dirty="0">
                          <a:solidFill>
                            <a:schemeClr val="tx1"/>
                          </a:solidFill>
                          <a:effectLst/>
                          <a:latin typeface="Arial"/>
                          <a:cs typeface="Arial"/>
                        </a:rPr>
                        <a:t>35 </a:t>
                      </a:r>
                      <a:r>
                        <a:rPr lang="es-419" sz="2000" b="0" i="0" dirty="0">
                          <a:solidFill>
                            <a:schemeClr val="tx1"/>
                          </a:solidFill>
                          <a:effectLst/>
                          <a:latin typeface="Arial"/>
                          <a:cs typeface="Arial"/>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s-419" sz="2000" b="1" i="0" dirty="0">
                          <a:solidFill>
                            <a:schemeClr val="tx1"/>
                          </a:solidFill>
                          <a:effectLst/>
                          <a:latin typeface="Arial"/>
                          <a:cs typeface="Arial"/>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a:cs typeface="Arial"/>
                        </a:rPr>
                        <a:t>Debate en grupos pequeños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chemeClr val="tx1"/>
                          </a:solidFill>
                          <a:effectLst/>
                          <a:uLnTx/>
                          <a:uFillTx/>
                          <a:latin typeface="Arial"/>
                          <a:ea typeface="Arial"/>
                          <a:cs typeface="Arial"/>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1" i="0" dirty="0">
                          <a:solidFill>
                            <a:schemeClr val="tx1"/>
                          </a:solidFill>
                          <a:effectLst/>
                          <a:latin typeface="Arial" panose="020B0604020202020204" pitchFamily="34" charset="0"/>
                          <a:cs typeface="Arial" panose="020B0604020202020204" pitchFamily="34" charset="0"/>
                        </a:rPr>
                        <a:t>10 </a:t>
                      </a:r>
                      <a:r>
                        <a:rPr lang="es-419" sz="2000" b="0" i="0" dirty="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61098"/>
            <a:ext cx="11016999" cy="2400462"/>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199" y="1452934"/>
            <a:ext cx="10747443" cy="4351338"/>
          </a:xfrm>
        </p:spPr>
        <p:txBody>
          <a:bodyPr vert="horz" lIns="91440" tIns="45720" rIns="91440" bIns="45720" rtlCol="0" anchor="t">
            <a:noAutofit/>
          </a:bodyPr>
          <a:lstStyle/>
          <a:p>
            <a:pPr>
              <a:lnSpc>
                <a:spcPct val="114000"/>
              </a:lnSpc>
            </a:pPr>
            <a:r>
              <a:rPr lang="es-419" dirty="0">
                <a:latin typeface="Arial"/>
                <a:cs typeface="Arial"/>
              </a:rPr>
              <a:t>Realizaremos una actividad en pequeños grupos aplicando el 7-1-7 a un </a:t>
            </a:r>
            <a:r>
              <a:rPr lang="es-419" b="1" dirty="0">
                <a:latin typeface="Arial"/>
                <a:cs typeface="Arial"/>
              </a:rPr>
              <a:t>evento y país ficticio</a:t>
            </a:r>
            <a:r>
              <a:rPr lang="es-419" dirty="0">
                <a:latin typeface="Arial"/>
                <a:cs typeface="Arial"/>
              </a:rPr>
              <a:t>. Simularemos un brote de sarampión en </a:t>
            </a:r>
            <a:r>
              <a:rPr lang="es-419" dirty="0" err="1">
                <a:latin typeface="Arial"/>
                <a:cs typeface="Arial"/>
              </a:rPr>
              <a:t>Epistán</a:t>
            </a:r>
            <a:r>
              <a:rPr lang="es-419" dirty="0">
                <a:latin typeface="Arial"/>
                <a:cs typeface="Arial"/>
              </a:rPr>
              <a:t>.</a:t>
            </a:r>
          </a:p>
          <a:p>
            <a:pPr>
              <a:lnSpc>
                <a:spcPct val="114000"/>
              </a:lnSpc>
            </a:pPr>
            <a:r>
              <a:rPr lang="es-419" dirty="0"/>
              <a:t>La actividad se realizará en dos partes: </a:t>
            </a:r>
          </a:p>
          <a:p>
            <a:pPr lvl="1">
              <a:lnSpc>
                <a:spcPct val="114000"/>
              </a:lnSpc>
            </a:pPr>
            <a:r>
              <a:rPr lang="es-419" dirty="0"/>
              <a:t>Parte 1: Identificar y registrar las fechas de hitos y calcular el objetivo del 7-1-7</a:t>
            </a:r>
          </a:p>
          <a:p>
            <a:pPr lvl="1">
              <a:lnSpc>
                <a:spcPct val="114000"/>
              </a:lnSpc>
            </a:pPr>
            <a:r>
              <a:rPr lang="es-419" dirty="0">
                <a:latin typeface="Arial"/>
                <a:cs typeface="Arial"/>
              </a:rPr>
              <a:t>Parte 2: Identificar los cuellos de botella, los facilitadores y las medidas correctivas</a:t>
            </a:r>
          </a:p>
          <a:p>
            <a:pPr>
              <a:lnSpc>
                <a:spcPct val="114000"/>
              </a:lnSpc>
            </a:pPr>
            <a:r>
              <a:rPr lang="es-419" dirty="0">
                <a:latin typeface="Arial"/>
                <a:cs typeface="Arial"/>
              </a:rPr>
              <a:t>Discutiremos en el grupo pequeño y en el plenario cómo los conceptos de esta actividad  se relacionan con sus trabajos.</a:t>
            </a:r>
          </a:p>
          <a:p>
            <a:pPr>
              <a:lnSpc>
                <a:spcPct val="114000"/>
              </a:lnSpc>
            </a:pPr>
            <a:r>
              <a:rPr lang="es-419" dirty="0"/>
              <a:t>Haremos todo lo posible por responder a sus preguntas en los grupos pequeños, durante la sesión plenaria o en comunicaciones de seguimiento.</a:t>
            </a:r>
          </a:p>
          <a:p>
            <a:pPr>
              <a:lnSpc>
                <a:spcPct val="114000"/>
              </a:lnSpc>
            </a:pPr>
            <a:r>
              <a:rPr lang="es-419" dirty="0">
                <a:latin typeface="Arial"/>
                <a:cs typeface="Arial"/>
              </a:rPr>
              <a:t>Se incluyen breves </a:t>
            </a:r>
            <a:r>
              <a:rPr lang="es-419" b="1" dirty="0">
                <a:latin typeface="Arial"/>
                <a:cs typeface="Arial"/>
              </a:rPr>
              <a:t>definiciones técnicas </a:t>
            </a:r>
            <a:r>
              <a:rPr lang="es-419" dirty="0">
                <a:latin typeface="Arial"/>
                <a:cs typeface="Arial"/>
              </a:rPr>
              <a:t>en la "herramienta de evaluación 7-1-7".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0951161" cy="1087808"/>
          </a:xfrm>
        </p:spPr>
        <p:txBody>
          <a:bodyPr/>
          <a:lstStyle/>
          <a:p>
            <a:r>
              <a:rPr lang="es-419" dirty="0">
                <a:latin typeface="Arial"/>
                <a:cs typeface="Arial"/>
              </a:rPr>
              <a:t>Resumen de la actividad grupal (para participantes)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864174" cy="4475022"/>
          </a:xfrm>
        </p:spPr>
        <p:txBody>
          <a:bodyPr vert="horz" lIns="91440" tIns="45720" rIns="91440" bIns="45720" rtlCol="0" anchor="t">
            <a:noAutofit/>
          </a:bodyPr>
          <a:lstStyle/>
          <a:p>
            <a:pPr>
              <a:lnSpc>
                <a:spcPct val="114000"/>
              </a:lnSpc>
            </a:pPr>
            <a:r>
              <a:rPr lang="es-419" sz="2400" dirty="0">
                <a:latin typeface="Arial"/>
                <a:cs typeface="Arial"/>
              </a:rPr>
              <a:t>Los participantes se dividen en pequeños grupos:</a:t>
            </a:r>
          </a:p>
          <a:p>
            <a:pPr lvl="1">
              <a:lnSpc>
                <a:spcPct val="114000"/>
              </a:lnSpc>
            </a:pPr>
            <a:r>
              <a:rPr lang="es-419" sz="2200" dirty="0"/>
              <a:t>1 facilitador por grupo de 6 o 7 participantes [mín. = 6; máx. = 8]</a:t>
            </a:r>
          </a:p>
          <a:p>
            <a:pPr lvl="1">
              <a:lnSpc>
                <a:spcPct val="114000"/>
              </a:lnSpc>
            </a:pPr>
            <a:r>
              <a:rPr lang="es-419" sz="2200" dirty="0">
                <a:latin typeface="Arial"/>
                <a:cs typeface="Arial"/>
              </a:rPr>
              <a:t>1 o 2 facilitadores principales (si es posible)</a:t>
            </a:r>
          </a:p>
          <a:p>
            <a:pPr lvl="1">
              <a:lnSpc>
                <a:spcPct val="114000"/>
              </a:lnSpc>
            </a:pPr>
            <a:endParaRPr lang="en-US" sz="2200" dirty="0"/>
          </a:p>
          <a:p>
            <a:pPr>
              <a:lnSpc>
                <a:spcPct val="114000"/>
              </a:lnSpc>
            </a:pPr>
            <a:r>
              <a:rPr lang="es-419" sz="2400" dirty="0">
                <a:latin typeface="Arial"/>
                <a:cs typeface="Arial"/>
              </a:rPr>
              <a:t>Los facilitadores principales ubicarán a cada grupo pequeño en una parte diferente de la sala.</a:t>
            </a:r>
          </a:p>
          <a:p>
            <a:pPr lvl="1">
              <a:lnSpc>
                <a:spcPct val="114000"/>
              </a:lnSpc>
            </a:pPr>
            <a:endParaRPr lang="en-US" dirty="0"/>
          </a:p>
          <a:p>
            <a:pPr>
              <a:lnSpc>
                <a:spcPct val="114000"/>
              </a:lnSpc>
            </a:pPr>
            <a:r>
              <a:rPr lang="es-419" sz="2400" dirty="0">
                <a:latin typeface="Arial"/>
                <a:cs typeface="Arial"/>
              </a:rPr>
              <a:t>Los materiales de facilitación se proporcionarán a usted y a los participantes.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dirty="0">
                <a:latin typeface="Arial"/>
                <a:cs typeface="Arial"/>
              </a:rPr>
              <a:t>Logística para el facilitador de la actividad grupal</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Materiales y métodos de facilitación</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9434108"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s-419" sz="4500" dirty="0">
                <a:latin typeface="Arial"/>
                <a:cs typeface="Arial"/>
              </a:rPr>
              <a:t>Actividad grupal 7-1-7 sobre sarampión</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14831" y="2476688"/>
            <a:ext cx="2645363" cy="3750913"/>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692283"/>
            <a:ext cx="5157787" cy="823912"/>
          </a:xfrm>
        </p:spPr>
        <p:txBody>
          <a:bodyPr/>
          <a:lstStyle/>
          <a:p>
            <a:r>
              <a:rPr lang="es-419" dirty="0"/>
              <a:t>Guía del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540009"/>
            <a:ext cx="4316615" cy="823912"/>
          </a:xfrm>
        </p:spPr>
        <p:txBody>
          <a:bodyPr/>
          <a:lstStyle/>
          <a:p>
            <a:pPr marL="0" indent="0">
              <a:buNone/>
            </a:pPr>
            <a:r>
              <a:rPr lang="es-419" sz="1800" dirty="0">
                <a:solidFill>
                  <a:schemeClr val="accent1"/>
                </a:solidFill>
              </a:rPr>
              <a:t>Describe la actividad de mesa + escenario de brote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92283"/>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a:t>Herramienta de evaluación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516195"/>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800" dirty="0">
                <a:solidFill>
                  <a:schemeClr val="accent1"/>
                </a:solidFill>
              </a:rPr>
              <a:t>Herramienta principal para registrar fechas, calcular el objetivo del 7-1-7 y registrar cuellos de botella, habilitadores y acciones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s-419"/>
              <a:t>Materiales para los participantes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670351" y="2473460"/>
            <a:ext cx="2945604" cy="3763827"/>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731210"/>
            <a:ext cx="2791784" cy="3633299"/>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59417"/>
            <a:ext cx="5157787" cy="823912"/>
          </a:xfrm>
        </p:spPr>
        <p:txBody>
          <a:bodyPr/>
          <a:lstStyle/>
          <a:p>
            <a:r>
              <a:rPr lang="es-419" sz="2200">
                <a:latin typeface="Arial"/>
                <a:cs typeface="Arial"/>
              </a:rPr>
              <a:t>Guía del facilitador</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13641"/>
            <a:ext cx="3377367" cy="823912"/>
          </a:xfrm>
        </p:spPr>
        <p:txBody>
          <a:bodyPr vert="horz" lIns="91440" tIns="45720" rIns="91440" bIns="45720" rtlCol="0" anchor="t">
            <a:noAutofit/>
          </a:bodyPr>
          <a:lstStyle/>
          <a:p>
            <a:pPr marL="0" indent="0">
              <a:buNone/>
            </a:pPr>
            <a:r>
              <a:rPr lang="es-419" sz="1600" dirty="0">
                <a:solidFill>
                  <a:srgbClr val="384D56"/>
                </a:solidFill>
                <a:latin typeface="Arial"/>
                <a:cs typeface="Arial"/>
              </a:rPr>
              <a:t>Guía para los facilitadores para la actividad grupal con guiones, respuestas y consejos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75941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200">
                <a:latin typeface="Arial"/>
                <a:cs typeface="Arial"/>
              </a:rPr>
              <a:t>Programa del facilitador</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13641"/>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600" dirty="0">
                <a:solidFill>
                  <a:srgbClr val="384D56"/>
                </a:solidFill>
              </a:rPr>
              <a:t>Ayuda a los facilitadores a llevar el tiempo a través de subactividades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75941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200" dirty="0"/>
              <a:t>Guía sobre referencias de fechas de hitos </a:t>
            </a:r>
            <a:br>
              <a:rPr lang="es-419" sz="2200" dirty="0"/>
            </a:br>
            <a:r>
              <a:rPr lang="es-419" sz="2200" dirty="0"/>
              <a:t>de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13641"/>
            <a:ext cx="3568698"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600" dirty="0">
                <a:solidFill>
                  <a:srgbClr val="384D56"/>
                </a:solidFill>
              </a:rPr>
              <a:t>Definiciones y ejemplos detallados de hitos (si es necesario)</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es-419"/>
              <a:t>Materiales para facilitadores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98040" y="2456705"/>
            <a:ext cx="2584573"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30423" y="2786382"/>
            <a:ext cx="2463072"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689990" y="2411103"/>
            <a:ext cx="2690839"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281617" y="2795139"/>
            <a:ext cx="2444590"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164715" y="3058602"/>
            <a:ext cx="3862568" cy="2703424"/>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dirty="0">
                <a:latin typeface="Arial"/>
                <a:cs typeface="Arial"/>
              </a:rPr>
              <a:t>Subactividades del trabajo grupo</a:t>
            </a:r>
          </a:p>
        </p:txBody>
      </p:sp>
      <p:graphicFrame>
        <p:nvGraphicFramePr>
          <p:cNvPr id="2" name="Table 1">
            <a:extLst>
              <a:ext uri="{FF2B5EF4-FFF2-40B4-BE49-F238E27FC236}">
                <a16:creationId xmlns:a16="http://schemas.microsoft.com/office/drawing/2014/main" id="{AE8B81A9-41E4-A47B-468C-7E48D1673C41}"/>
              </a:ext>
            </a:extLst>
          </p:cNvPr>
          <p:cNvGraphicFramePr>
            <a:graphicFrameLocks noGrp="1"/>
          </p:cNvGraphicFramePr>
          <p:nvPr>
            <p:extLst>
              <p:ext uri="{D42A27DB-BD31-4B8C-83A1-F6EECF244321}">
                <p14:modId xmlns:p14="http://schemas.microsoft.com/office/powerpoint/2010/main" val="170196699"/>
              </p:ext>
            </p:extLst>
          </p:nvPr>
        </p:nvGraphicFramePr>
        <p:xfrm>
          <a:off x="314859" y="917009"/>
          <a:ext cx="11562281" cy="5537254"/>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5301907">
                  <a:extLst>
                    <a:ext uri="{9D8B030D-6E8A-4147-A177-3AD203B41FA5}">
                      <a16:colId xmlns:a16="http://schemas.microsoft.com/office/drawing/2014/main" val="2159568751"/>
                    </a:ext>
                  </a:extLst>
                </a:gridCol>
                <a:gridCol w="1206230">
                  <a:extLst>
                    <a:ext uri="{9D8B030D-6E8A-4147-A177-3AD203B41FA5}">
                      <a16:colId xmlns:a16="http://schemas.microsoft.com/office/drawing/2014/main" val="308047197"/>
                    </a:ext>
                  </a:extLst>
                </a:gridCol>
                <a:gridCol w="963038">
                  <a:extLst>
                    <a:ext uri="{9D8B030D-6E8A-4147-A177-3AD203B41FA5}">
                      <a16:colId xmlns:a16="http://schemas.microsoft.com/office/drawing/2014/main" val="1900322767"/>
                    </a:ext>
                  </a:extLst>
                </a:gridCol>
                <a:gridCol w="1137804">
                  <a:extLst>
                    <a:ext uri="{9D8B030D-6E8A-4147-A177-3AD203B41FA5}">
                      <a16:colId xmlns:a16="http://schemas.microsoft.com/office/drawing/2014/main" val="3923390308"/>
                    </a:ext>
                  </a:extLst>
                </a:gridCol>
              </a:tblGrid>
              <a:tr h="750058">
                <a:tc>
                  <a:txBody>
                    <a:bodyPr/>
                    <a:lstStyle/>
                    <a:p>
                      <a:pPr indent="203200">
                        <a:lnSpc>
                          <a:spcPct val="100000"/>
                        </a:lnSpc>
                        <a:spcBef>
                          <a:spcPts val="600"/>
                        </a:spcBef>
                        <a:spcAft>
                          <a:spcPts val="600"/>
                        </a:spcAft>
                        <a:buNone/>
                      </a:pPr>
                      <a:r>
                        <a:rPr lang="es-419" sz="1200" dirty="0">
                          <a:effectLst/>
                          <a:latin typeface="Arial" panose="020B0604020202020204" pitchFamily="34" charset="0"/>
                          <a:cs typeface="Arial" panose="020B0604020202020204" pitchFamily="34" charset="0"/>
                        </a:rPr>
                        <a:t>Paso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es-419" sz="1200" dirty="0">
                          <a:effectLst/>
                          <a:latin typeface="Arial"/>
                          <a:cs typeface="Arial"/>
                        </a:rPr>
                        <a:t>Subactividad</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Duración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Tiempo real (llenado por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76852">
                <a:tc rowSpan="2">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 personales breves e instrucciones (5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Presentaciones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36249">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Instrucciones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79602">
                <a:tc rowSpan="6">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1: Registrar las fechas de los hitos y calcular el desempeño de 7-1-7 (45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Leer el escenario y registrar las fechas de los hitos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nSpc>
                          <a:spcPct val="100000"/>
                        </a:lnSpc>
                        <a:spcBef>
                          <a:spcPts val="600"/>
                        </a:spcBef>
                        <a:spcAft>
                          <a:spcPts val="600"/>
                        </a:spcAft>
                        <a:buNone/>
                      </a:pPr>
                      <a:r>
                        <a:rPr lang="es-419" sz="1200" dirty="0">
                          <a:solidFill>
                            <a:srgbClr val="000000"/>
                          </a:solidFill>
                          <a:effectLst/>
                          <a:latin typeface="Arial"/>
                          <a:cs typeface="Arial"/>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Debatir las fechas de los hitos: aparición, detección, notificación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nSpc>
                          <a:spcPct val="100000"/>
                        </a:lnSpc>
                        <a:spcBef>
                          <a:spcPts val="600"/>
                        </a:spcBef>
                        <a:spcAft>
                          <a:spcPts val="600"/>
                        </a:spcAft>
                        <a:buNone/>
                      </a:pPr>
                      <a:r>
                        <a:rPr lang="es-419" sz="1200" dirty="0">
                          <a:solidFill>
                            <a:srgbClr val="000000"/>
                          </a:solidFill>
                          <a:effectLst/>
                          <a:latin typeface="Arial"/>
                          <a:cs typeface="Arial"/>
                        </a:rPr>
                        <a:t>Debate grupal</a:t>
                      </a:r>
                      <a:endParaRPr lang="es-419" sz="1200" dirty="0">
                        <a:solidFill>
                          <a:srgbClr val="000000"/>
                        </a:solidFill>
                        <a:effectLst/>
                        <a:latin typeface="Arial" panose="020B0604020202020204" pitchFamily="34" charset="0"/>
                        <a:cs typeface="Arial" panose="020B0604020202020204" pitchFamily="34" charset="0"/>
                      </a:endParaRP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Debatir las fechas de los hitos: medidas de respuesta temprana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66495">
                <a:tc vMerge="1">
                  <a:txBody>
                    <a:bodyPr/>
                    <a:lstStyle/>
                    <a:p>
                      <a:endParaRPr lang="en-IN"/>
                    </a:p>
                  </a:txBody>
                  <a:tcPr/>
                </a:tc>
                <a:tc>
                  <a:txBody>
                    <a:bodyPr/>
                    <a:lstStyle/>
                    <a:p>
                      <a:pPr marL="174625" indent="15875">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finalización de las medidas de respuesta temprana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Calcular el desempeño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nSpc>
                          <a:spcPct val="100000"/>
                        </a:lnSpc>
                        <a:spcBef>
                          <a:spcPts val="600"/>
                        </a:spcBef>
                        <a:spcAft>
                          <a:spcPts val="600"/>
                        </a:spcAft>
                        <a:buNone/>
                      </a:pPr>
                      <a:r>
                        <a:rPr lang="es-419" sz="1200" dirty="0">
                          <a:solidFill>
                            <a:srgbClr val="000000"/>
                          </a:solidFill>
                          <a:effectLst/>
                          <a:latin typeface="Arial"/>
                          <a:cs typeface="Arial"/>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79602">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Analizar el objetivo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nSpc>
                          <a:spcPct val="100000"/>
                        </a:lnSpc>
                        <a:spcBef>
                          <a:spcPts val="600"/>
                        </a:spcBef>
                        <a:spcAft>
                          <a:spcPts val="600"/>
                        </a:spcAft>
                        <a:buNone/>
                      </a:pPr>
                      <a:r>
                        <a:rPr lang="es-419" sz="1200" dirty="0">
                          <a:solidFill>
                            <a:srgbClr val="000000"/>
                          </a:solidFill>
                          <a:effectLst/>
                          <a:latin typeface="Arial"/>
                          <a:cs typeface="Arial"/>
                        </a:rPr>
                        <a:t>Debate grupal</a:t>
                      </a:r>
                      <a:endParaRPr lang="es-419" sz="1200" dirty="0">
                        <a:solidFill>
                          <a:srgbClr val="000000"/>
                        </a:solidFill>
                        <a:effectLst/>
                        <a:latin typeface="Arial" panose="020B0604020202020204" pitchFamily="34" charset="0"/>
                        <a:cs typeface="Arial" panose="020B0604020202020204" pitchFamily="34" charset="0"/>
                      </a:endParaRP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90607">
                <a:tc rowSpan="3">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2: identificar los cuellos de botella, los facilitadores y las medidas (25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Identificar los cuellos de botella, los facilitadores y las medidas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nSpc>
                          <a:spcPct val="100000"/>
                        </a:lnSpc>
                        <a:spcBef>
                          <a:spcPts val="600"/>
                        </a:spcBef>
                        <a:spcAft>
                          <a:spcPts val="600"/>
                        </a:spcAft>
                        <a:buNone/>
                      </a:pPr>
                      <a:r>
                        <a:rPr lang="es-419" sz="1200" dirty="0">
                          <a:solidFill>
                            <a:srgbClr val="000000"/>
                          </a:solidFill>
                          <a:effectLst/>
                          <a:latin typeface="Arial"/>
                          <a:cs typeface="Arial"/>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74101">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a:cs typeface="Arial"/>
                        </a:rPr>
                        <a:t>Debatir sobre los cuellos de botella y los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65100">
                        <a:lnSpc>
                          <a:spcPct val="100000"/>
                        </a:lnSpc>
                        <a:spcBef>
                          <a:spcPts val="600"/>
                        </a:spcBef>
                        <a:spcAft>
                          <a:spcPts val="600"/>
                        </a:spcAft>
                        <a:buNone/>
                      </a:pPr>
                      <a:r>
                        <a:rPr lang="es-419" sz="1200" dirty="0">
                          <a:solidFill>
                            <a:srgbClr val="000000"/>
                          </a:solidFill>
                          <a:effectLst/>
                          <a:latin typeface="Arial"/>
                          <a:cs typeface="Arial"/>
                        </a:rPr>
                        <a:t>Debate grupal</a:t>
                      </a:r>
                      <a:endParaRPr lang="es-419" sz="1200" dirty="0">
                        <a:solidFill>
                          <a:srgbClr val="000000"/>
                        </a:solidFill>
                        <a:effectLst/>
                        <a:latin typeface="Arial" panose="020B0604020202020204" pitchFamily="34" charset="0"/>
                        <a:cs typeface="Arial" panose="020B0604020202020204" pitchFamily="34" charset="0"/>
                      </a:endParaRP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906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las medidas inmediatas y a largo plazo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403750">
                <a:tc>
                  <a:txBody>
                    <a:bodyPr/>
                    <a:lstStyle/>
                    <a:p>
                      <a:pPr marL="203200" indent="12700" algn="l" defTabSz="914400" rtl="0" eaLnBrk="1" latinLnBrk="0" hangingPunct="1">
                        <a:lnSpc>
                          <a:spcPct val="100000"/>
                        </a:lnSpc>
                        <a:spcBef>
                          <a:spcPts val="600"/>
                        </a:spcBef>
                        <a:spcAft>
                          <a:spcPts val="600"/>
                        </a:spcAft>
                        <a:buNone/>
                      </a:pPr>
                      <a:r>
                        <a:rPr lang="es-419" sz="1200" b="1" kern="1200" dirty="0">
                          <a:solidFill>
                            <a:srgbClr val="000000"/>
                          </a:solidFill>
                          <a:effectLst/>
                          <a:latin typeface="Arial" panose="020B0604020202020204" pitchFamily="34" charset="0"/>
                          <a:ea typeface="+mn-ea"/>
                          <a:cs typeface="Arial" panose="020B0604020202020204" pitchFamily="34" charset="0"/>
                        </a:rPr>
                        <a:t>Informe final en grupos pequeños (10 min)</a:t>
                      </a:r>
                    </a:p>
                  </a:txBody>
                  <a:tcPr marL="4144" marR="18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314879" y="1692611"/>
            <a:ext cx="2947377" cy="4761652"/>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vert="horz" lIns="91440" tIns="45720" rIns="91440" bIns="45720" rtlCol="0" anchor="t">
            <a:noAutofit/>
          </a:bodyPr>
          <a:lstStyle/>
          <a:p>
            <a:pPr marL="0" indent="0">
              <a:lnSpc>
                <a:spcPct val="114000"/>
              </a:lnSpc>
              <a:buNone/>
            </a:pPr>
            <a:r>
              <a:rPr lang="es-419" b="1" dirty="0">
                <a:solidFill>
                  <a:schemeClr val="tx2"/>
                </a:solidFill>
              </a:rPr>
              <a:t>Trabajo individual</a:t>
            </a:r>
          </a:p>
          <a:p>
            <a:pPr>
              <a:lnSpc>
                <a:spcPct val="114000"/>
              </a:lnSpc>
            </a:pPr>
            <a:r>
              <a:rPr lang="es-419" dirty="0"/>
              <a:t>Leer el escenario</a:t>
            </a:r>
          </a:p>
          <a:p>
            <a:pPr>
              <a:lnSpc>
                <a:spcPct val="114000"/>
              </a:lnSpc>
            </a:pPr>
            <a:r>
              <a:rPr lang="es-419" dirty="0"/>
              <a:t>Completar las secciones de la Herramienta de evaluación</a:t>
            </a:r>
          </a:p>
          <a:p>
            <a:pPr marL="0" indent="0">
              <a:lnSpc>
                <a:spcPct val="114000"/>
              </a:lnSpc>
              <a:buNone/>
            </a:pPr>
            <a:endParaRPr lang="en-US" dirty="0"/>
          </a:p>
          <a:p>
            <a:pPr marL="0" indent="0">
              <a:lnSpc>
                <a:spcPct val="114000"/>
              </a:lnSpc>
              <a:buNone/>
            </a:pPr>
            <a:r>
              <a:rPr lang="es-419" b="1" dirty="0">
                <a:solidFill>
                  <a:schemeClr val="tx2"/>
                </a:solidFill>
              </a:rPr>
              <a:t>Debates grupales</a:t>
            </a:r>
          </a:p>
          <a:p>
            <a:pPr>
              <a:lnSpc>
                <a:spcPct val="114000"/>
              </a:lnSpc>
            </a:pPr>
            <a:r>
              <a:rPr lang="es-419" dirty="0">
                <a:latin typeface="Arial"/>
                <a:cs typeface="Arial"/>
              </a:rPr>
              <a:t>Debatir respuestas del trabajo individual y grupal</a:t>
            </a:r>
          </a:p>
          <a:p>
            <a:pPr>
              <a:lnSpc>
                <a:spcPct val="114000"/>
              </a:lnSpc>
            </a:pPr>
            <a:r>
              <a:rPr lang="es-419" dirty="0"/>
              <a:t>Debatir ideas/intereses con respecto al 7-1-7</a:t>
            </a: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dirty="0">
                <a:latin typeface="Arial"/>
                <a:cs typeface="Arial"/>
              </a:rPr>
              <a:t>Categorías clave de actividades grupales</a:t>
            </a:r>
          </a:p>
        </p:txBody>
      </p:sp>
      <p:graphicFrame>
        <p:nvGraphicFramePr>
          <p:cNvPr id="4" name="Table 3">
            <a:extLst>
              <a:ext uri="{FF2B5EF4-FFF2-40B4-BE49-F238E27FC236}">
                <a16:creationId xmlns:a16="http://schemas.microsoft.com/office/drawing/2014/main" id="{3A420808-2B9E-3D20-F3DA-E30B9DA779A4}"/>
              </a:ext>
            </a:extLst>
          </p:cNvPr>
          <p:cNvGraphicFramePr>
            <a:graphicFrameLocks noGrp="1"/>
          </p:cNvGraphicFramePr>
          <p:nvPr>
            <p:extLst>
              <p:ext uri="{D42A27DB-BD31-4B8C-83A1-F6EECF244321}">
                <p14:modId xmlns:p14="http://schemas.microsoft.com/office/powerpoint/2010/main" val="2505826044"/>
              </p:ext>
            </p:extLst>
          </p:nvPr>
        </p:nvGraphicFramePr>
        <p:xfrm>
          <a:off x="4689609" y="1380847"/>
          <a:ext cx="7121391" cy="4847071"/>
        </p:xfrm>
        <a:graphic>
          <a:graphicData uri="http://schemas.openxmlformats.org/drawingml/2006/table">
            <a:tbl>
              <a:tblPr firstRow="1" firstCol="1" bandRow="1">
                <a:tableStyleId>{5C22544A-7EE6-4342-B048-85BDC9FD1C3A}</a:tableStyleId>
              </a:tblPr>
              <a:tblGrid>
                <a:gridCol w="2351271">
                  <a:extLst>
                    <a:ext uri="{9D8B030D-6E8A-4147-A177-3AD203B41FA5}">
                      <a16:colId xmlns:a16="http://schemas.microsoft.com/office/drawing/2014/main" val="2641755556"/>
                    </a:ext>
                  </a:extLst>
                </a:gridCol>
                <a:gridCol w="3764280">
                  <a:extLst>
                    <a:ext uri="{9D8B030D-6E8A-4147-A177-3AD203B41FA5}">
                      <a16:colId xmlns:a16="http://schemas.microsoft.com/office/drawing/2014/main" val="1963678771"/>
                    </a:ext>
                  </a:extLst>
                </a:gridCol>
                <a:gridCol w="1005840">
                  <a:extLst>
                    <a:ext uri="{9D8B030D-6E8A-4147-A177-3AD203B41FA5}">
                      <a16:colId xmlns:a16="http://schemas.microsoft.com/office/drawing/2014/main" val="31990902"/>
                    </a:ext>
                  </a:extLst>
                </a:gridCol>
              </a:tblGrid>
              <a:tr h="669266">
                <a:tc>
                  <a:txBody>
                    <a:bodyPr/>
                    <a:lstStyle/>
                    <a:p>
                      <a:pPr indent="203200">
                        <a:buNone/>
                      </a:pPr>
                      <a:r>
                        <a:rPr lang="es-419" sz="1050" dirty="0">
                          <a:effectLst/>
                          <a:latin typeface="Arial"/>
                          <a:cs typeface="Arial"/>
                        </a:rPr>
                        <a:t>Paso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buNone/>
                      </a:pPr>
                      <a:r>
                        <a:rPr lang="es-419" sz="1050" dirty="0">
                          <a:effectLst/>
                          <a:latin typeface="Arial"/>
                          <a:cs typeface="Arial"/>
                        </a:rPr>
                        <a:t>Subactividad</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None/>
                      </a:pPr>
                      <a:r>
                        <a:rPr lang="es-419" sz="1050" dirty="0">
                          <a:effectLst/>
                          <a:latin typeface="Arial"/>
                          <a:cs typeface="Arial"/>
                        </a:rPr>
                        <a:t>Método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9626143"/>
                  </a:ext>
                </a:extLst>
              </a:tr>
              <a:tr h="304616">
                <a:tc rowSpan="2">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Presentaciones personales breves e instrucciones (5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Presentaciones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dirty="0">
                          <a:solidFill>
                            <a:srgbClr val="000000"/>
                          </a:solidFill>
                          <a:effectLst/>
                          <a:latin typeface="Arial"/>
                          <a:cs typeface="Arial"/>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345274"/>
                  </a:ext>
                </a:extLst>
              </a:tr>
              <a:tr h="315733">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Instrucciones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dirty="0">
                          <a:solidFill>
                            <a:srgbClr val="000000"/>
                          </a:solidFill>
                          <a:effectLst/>
                          <a:latin typeface="Arial"/>
                          <a:cs typeface="Arial"/>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284110"/>
                  </a:ext>
                </a:extLst>
              </a:tr>
              <a:tr h="306839">
                <a:tc rowSpan="6">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Parte 1: Registrar las fechas de los hitos y calcular el desempeño de 7-1-7 (45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Leer el escenario y registrar las fechas de los hitos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68254458"/>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aparición, detección, notificación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Debate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22114824"/>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medidas de respuesta temprana</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11867268"/>
                  </a:ext>
                </a:extLst>
              </a:tr>
              <a:tr h="302392">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finalización de las medidas de respuesta temprana</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6548089"/>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Calcular el desempeño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72565222"/>
                  </a:ext>
                </a:extLst>
              </a:tr>
              <a:tr h="306839">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Analizar el objetivo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a:cs typeface="Arial"/>
                        </a:rPr>
                        <a:t>Debate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65090148"/>
                  </a:ext>
                </a:extLst>
              </a:tr>
              <a:tr h="315733">
                <a:tc rowSpan="3">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Parte 2: identificar los cuellos </a:t>
                      </a:r>
                      <a:br>
                        <a:rPr lang="es-419" sz="1050" dirty="0">
                          <a:solidFill>
                            <a:srgbClr val="000000"/>
                          </a:solidFill>
                          <a:effectLst/>
                          <a:latin typeface="Arial" panose="020B0604020202020204" pitchFamily="34" charset="0"/>
                          <a:cs typeface="Arial" panose="020B0604020202020204" pitchFamily="34" charset="0"/>
                        </a:rPr>
                      </a:br>
                      <a:r>
                        <a:rPr lang="es-419" sz="1050" dirty="0">
                          <a:solidFill>
                            <a:srgbClr val="000000"/>
                          </a:solidFill>
                          <a:effectLst/>
                          <a:latin typeface="Arial" panose="020B0604020202020204" pitchFamily="34" charset="0"/>
                          <a:cs typeface="Arial" panose="020B0604020202020204" pitchFamily="34" charset="0"/>
                        </a:rPr>
                        <a:t>de botella, los facilitadores y las medidas (25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Identificar los cuellos de botella, los facilitadores y las medidas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dirty="0">
                          <a:solidFill>
                            <a:srgbClr val="000000"/>
                          </a:solidFill>
                          <a:effectLst/>
                          <a:latin typeface="Arial"/>
                          <a:cs typeface="Arial"/>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8593431"/>
                  </a:ext>
                </a:extLst>
              </a:tr>
              <a:tr h="30461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sobre los cuellos de botella y los facilitadores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dirty="0">
                          <a:solidFill>
                            <a:srgbClr val="000000"/>
                          </a:solidFill>
                          <a:effectLst/>
                          <a:latin typeface="Arial"/>
                          <a:cs typeface="Arial"/>
                        </a:rPr>
                        <a:t>Debate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0920616"/>
                  </a:ext>
                </a:extLst>
              </a:tr>
              <a:tr h="315733">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sobre las medidas inmediatas y a largo plazo</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dirty="0">
                          <a:solidFill>
                            <a:srgbClr val="000000"/>
                          </a:solidFill>
                          <a:effectLst/>
                          <a:latin typeface="Arial"/>
                          <a:cs typeface="Arial"/>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413636"/>
                  </a:ext>
                </a:extLst>
              </a:tr>
              <a:tr h="270901">
                <a:tc>
                  <a:txBody>
                    <a:bodyPr/>
                    <a:lstStyle/>
                    <a:p>
                      <a:pPr marL="203200" indent="12700" algn="l" defTabSz="914400" rtl="0" eaLnBrk="1" latinLnBrk="0" hangingPunct="1">
                        <a:lnSpc>
                          <a:spcPct val="122000"/>
                        </a:lnSpc>
                        <a:buNone/>
                      </a:pPr>
                      <a:r>
                        <a:rPr lang="es-419" sz="1050" b="1" kern="1200" dirty="0">
                          <a:solidFill>
                            <a:srgbClr val="000000"/>
                          </a:solidFill>
                          <a:effectLst/>
                          <a:latin typeface="Arial" panose="020B0604020202020204" pitchFamily="34" charset="0"/>
                          <a:ea typeface="+mn-ea"/>
                          <a:cs typeface="Arial" panose="020B0604020202020204" pitchFamily="34" charset="0"/>
                        </a:rPr>
                        <a:t>Informe final en grupos pequeños (10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Informe final en grupos pequeños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839212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632964"/>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Introducción al 7-1-7</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 (20 min)</a:t>
            </a: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lang="es-419" sz="2600" dirty="0">
                <a:solidFill>
                  <a:schemeClr val="tx1"/>
                </a:solidFill>
              </a:rPr>
              <a:t>Actividad de mesa 7-1-7 sobre sarampión</a:t>
            </a:r>
          </a:p>
          <a:p>
            <a:pPr marL="1314450" lvl="2" indent="-457200">
              <a:lnSpc>
                <a:spcPct val="100000"/>
              </a:lnSpc>
              <a:buClrTx/>
              <a:buSzTx/>
              <a:defRPr/>
            </a:pPr>
            <a:r>
              <a:rPr lang="es-419" sz="2600" dirty="0">
                <a:solidFill>
                  <a:schemeClr val="tx1"/>
                </a:solidFill>
              </a:rPr>
              <a:t>Descripción general (10 min)</a:t>
            </a:r>
          </a:p>
          <a:p>
            <a:pPr marL="1314450" lvl="2" indent="-457200">
              <a:lnSpc>
                <a:spcPct val="100000"/>
              </a:lnSpc>
              <a:buClrTx/>
              <a:buSzTx/>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Materiales y métodos de</a:t>
            </a:r>
            <a:r>
              <a:rPr lang="es-419" sz="2600" dirty="0">
                <a:solidFill>
                  <a:schemeClr val="tx1"/>
                </a:solidFill>
              </a:rPr>
              <a:t> facilitación</a:t>
            </a: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 (10 min)</a:t>
            </a:r>
          </a:p>
          <a:p>
            <a:pPr marL="1314450" lvl="2" indent="-457200">
              <a:lnSpc>
                <a:spcPct val="100000"/>
              </a:lnSpc>
              <a:buClrTx/>
              <a:buSzTx/>
              <a:defRPr/>
            </a:pPr>
            <a:r>
              <a:rPr lang="es-419" sz="2600" dirty="0">
                <a:solidFill>
                  <a:schemeClr val="tx1"/>
                </a:solidFill>
              </a:rPr>
              <a:t>Guía de actividad y respuestas </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(60 min)</a:t>
            </a:r>
          </a:p>
          <a:p>
            <a:pPr marL="1314450" lvl="2" indent="-457200">
              <a:lnSpc>
                <a:spcPct val="100000"/>
              </a:lnSpc>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Preguntas y respuestas adicionales </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(hasta 20 min)</a:t>
            </a: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2" y="241442"/>
            <a:ext cx="10707969" cy="1087808"/>
          </a:xfrm>
        </p:spPr>
        <p:txBody>
          <a:bodyPr/>
          <a:lstStyle/>
          <a:p>
            <a:r>
              <a:rPr lang="es-419" dirty="0">
                <a:latin typeface="Arial"/>
                <a:cs typeface="Arial"/>
              </a:rPr>
              <a:t>Capacitación para facilitadores de actividades grupal: agenda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339826" cy="1990837"/>
          </a:xfrm>
        </p:spPr>
        <p:txBody>
          <a:bodyPr/>
          <a:lstStyle/>
          <a:p>
            <a:pPr>
              <a:lnSpc>
                <a:spcPct val="114000"/>
              </a:lnSpc>
            </a:pPr>
            <a:r>
              <a:rPr lang="es-419" sz="1800" dirty="0"/>
              <a:t>Los participantes escriben respuestas cortas en notas autoadhesivas y las pegan en una superficie designada.</a:t>
            </a:r>
          </a:p>
          <a:p>
            <a:pPr>
              <a:lnSpc>
                <a:spcPct val="114000"/>
              </a:lnSpc>
            </a:pPr>
            <a:r>
              <a:rPr lang="es-419" sz="1800" dirty="0"/>
              <a:t>Usen las respuestas para guiar el debate</a:t>
            </a:r>
          </a:p>
          <a:p>
            <a:pPr lvl="1">
              <a:lnSpc>
                <a:spcPct val="114000"/>
              </a:lnSpc>
            </a:pPr>
            <a:r>
              <a:rPr lang="es-419" sz="1600" dirty="0"/>
              <a:t>Busquen similitudes/diferencias.</a:t>
            </a:r>
          </a:p>
          <a:p>
            <a:pPr lvl="1">
              <a:lnSpc>
                <a:spcPct val="114000"/>
              </a:lnSpc>
            </a:pPr>
            <a:r>
              <a:rPr lang="es-419" sz="1600" dirty="0"/>
              <a:t>Seleccionen respuestas correctas/incorrectas y pida fundamentaciones.</a:t>
            </a:r>
            <a:endParaRPr lang="en-US" sz="20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s-419" dirty="0"/>
              <a:t>Debate grupal: Método “notas autoadhesivas”</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s-419" sz="1800" b="1" dirty="0">
                <a:solidFill>
                  <a:schemeClr val="tx2"/>
                </a:solidFill>
                <a:latin typeface="Arial"/>
                <a:cs typeface="Arial"/>
              </a:rPr>
              <a:t>Consejos para facilitadores</a:t>
            </a:r>
          </a:p>
          <a:p>
            <a:pPr>
              <a:lnSpc>
                <a:spcPct val="114000"/>
              </a:lnSpc>
            </a:pPr>
            <a:r>
              <a:rPr lang="es-419" sz="1600" dirty="0">
                <a:latin typeface="Arial"/>
                <a:cs typeface="Arial"/>
              </a:rPr>
              <a:t>Utilicen el rotafolio si está disponible o una parte de una pared.</a:t>
            </a:r>
          </a:p>
          <a:p>
            <a:pPr>
              <a:lnSpc>
                <a:spcPct val="114000"/>
              </a:lnSpc>
            </a:pPr>
            <a:r>
              <a:rPr lang="es-419" sz="1600" dirty="0">
                <a:latin typeface="Arial"/>
                <a:cs typeface="Arial"/>
              </a:rPr>
              <a:t>Para múltiples respuestas en la misma discusión</a:t>
            </a:r>
          </a:p>
          <a:p>
            <a:pPr lvl="1">
              <a:lnSpc>
                <a:spcPct val="114000"/>
              </a:lnSpc>
            </a:pPr>
            <a:r>
              <a:rPr lang="es-419" sz="1400" dirty="0">
                <a:latin typeface="Arial"/>
                <a:cs typeface="Arial"/>
              </a:rPr>
              <a:t>Designen diferentes colores para diferentes respuestas (por ejemplo, “</a:t>
            </a:r>
            <a:r>
              <a:rPr lang="es-419" sz="1400" dirty="0">
                <a:solidFill>
                  <a:srgbClr val="0070C0"/>
                </a:solidFill>
                <a:latin typeface="Arial"/>
                <a:cs typeface="Arial"/>
              </a:rPr>
              <a:t>azul</a:t>
            </a:r>
            <a:r>
              <a:rPr lang="es-419" sz="1400" dirty="0">
                <a:latin typeface="Arial"/>
                <a:cs typeface="Arial"/>
              </a:rPr>
              <a:t>” para la fecha de aparición, “</a:t>
            </a:r>
            <a:r>
              <a:rPr lang="es-419" sz="1400" dirty="0">
                <a:solidFill>
                  <a:schemeClr val="accent3"/>
                </a:solidFill>
                <a:latin typeface="Arial"/>
                <a:cs typeface="Arial"/>
              </a:rPr>
              <a:t>amarillo</a:t>
            </a:r>
            <a:r>
              <a:rPr lang="es-419" sz="1400" dirty="0">
                <a:latin typeface="Arial"/>
                <a:cs typeface="Arial"/>
              </a:rPr>
              <a:t>” para la fecha de detección, “</a:t>
            </a:r>
            <a:r>
              <a:rPr lang="es-419" sz="1400" dirty="0">
                <a:solidFill>
                  <a:schemeClr val="accent1"/>
                </a:solidFill>
                <a:latin typeface="Arial"/>
                <a:cs typeface="Arial"/>
              </a:rPr>
              <a:t>verde</a:t>
            </a:r>
            <a:r>
              <a:rPr lang="es-419" sz="1400" dirty="0">
                <a:latin typeface="Arial"/>
                <a:cs typeface="Arial"/>
              </a:rPr>
              <a:t>” para la fecha de notificación </a:t>
            </a:r>
          </a:p>
          <a:p>
            <a:pPr lvl="1">
              <a:lnSpc>
                <a:spcPct val="114000"/>
              </a:lnSpc>
            </a:pPr>
            <a:r>
              <a:rPr lang="es-419" sz="1400" dirty="0">
                <a:latin typeface="Arial"/>
                <a:cs typeface="Arial"/>
              </a:rPr>
              <a:t>Etiqueten las secciones del rotafolio con una palabra para describir la categoría (por ejemplo, “Aparición”, “Detección”, “Cuello de botella”).</a:t>
            </a:r>
          </a:p>
          <a:p>
            <a:pPr>
              <a:lnSpc>
                <a:spcPct val="114000"/>
              </a:lnSpc>
            </a:pPr>
            <a:r>
              <a:rPr lang="es-419" sz="1600" dirty="0">
                <a:latin typeface="Arial"/>
                <a:cs typeface="Arial"/>
              </a:rPr>
              <a:t>Muevan las notas autoadhesivas para categorizarlas.</a:t>
            </a:r>
            <a:endParaRPr lang="en-US" sz="2000"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s-419" b="1">
                <a:solidFill>
                  <a:schemeClr val="accent1"/>
                </a:solidFill>
              </a:rPr>
              <a:t>(Páginas 1-2 de la guía del facilitador)</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7" y="1528182"/>
            <a:ext cx="5155996" cy="2377295"/>
          </a:xfrm>
        </p:spPr>
        <p:txBody>
          <a:bodyPr/>
          <a:lstStyle/>
          <a:p>
            <a:pPr>
              <a:lnSpc>
                <a:spcPct val="100000"/>
              </a:lnSpc>
            </a:pPr>
            <a:r>
              <a:rPr lang="es-419" sz="1600" dirty="0"/>
              <a:t>El debate se hace verbalmente (sin notas autoadhesivas)</a:t>
            </a:r>
          </a:p>
          <a:p>
            <a:pPr>
              <a:lnSpc>
                <a:spcPct val="100000"/>
              </a:lnSpc>
            </a:pPr>
            <a:r>
              <a:rPr lang="es-419" sz="1600" dirty="0"/>
              <a:t>Ejemplo para el debate de fechas de hitos</a:t>
            </a:r>
          </a:p>
          <a:p>
            <a:pPr lvl="1">
              <a:lnSpc>
                <a:spcPct val="100000"/>
              </a:lnSpc>
            </a:pPr>
            <a:r>
              <a:rPr lang="es-419" sz="1400" dirty="0">
                <a:effectLst/>
                <a:latin typeface="Arial" panose="020B0604020202020204" pitchFamily="34" charset="0"/>
              </a:rPr>
              <a:t>Pídanle a alguien que se ofrezca como voluntario que diga la fecha y el motivo para seleccionar esta fecha. </a:t>
            </a:r>
          </a:p>
          <a:p>
            <a:pPr lvl="1">
              <a:lnSpc>
                <a:spcPct val="100000"/>
              </a:lnSpc>
            </a:pPr>
            <a:r>
              <a:rPr lang="es-419" sz="1400" dirty="0">
                <a:effectLst/>
                <a:latin typeface="Arial" panose="020B0604020202020204" pitchFamily="34" charset="0"/>
              </a:rPr>
              <a:t>Pregunten si alguien no está de acuerdo. </a:t>
            </a:r>
            <a:r>
              <a:rPr lang="es-419" sz="1400" dirty="0"/>
              <a:t>En caso afirmativo</a:t>
            </a:r>
            <a:r>
              <a:rPr lang="es-419" sz="1400" dirty="0">
                <a:effectLst/>
                <a:latin typeface="Arial" panose="020B0604020202020204" pitchFamily="34" charset="0"/>
              </a:rPr>
              <a:t>, animen a debatir brevemente los diferentes fundamentos.</a:t>
            </a:r>
          </a:p>
          <a:p>
            <a:pPr lvl="1">
              <a:lnSpc>
                <a:spcPct val="100000"/>
              </a:lnSpc>
            </a:pPr>
            <a:r>
              <a:rPr lang="es-419" sz="1400" dirty="0">
                <a:effectLst/>
                <a:latin typeface="Arial" panose="020B0604020202020204" pitchFamily="34" charset="0"/>
              </a:rPr>
              <a:t>Guíen al grupo hacia las respuestas.</a:t>
            </a:r>
          </a:p>
          <a:p>
            <a:pPr>
              <a:lnSpc>
                <a:spcPct val="100000"/>
              </a:lnSpc>
            </a:pPr>
            <a:endParaRPr lang="en-US" sz="18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s-419">
                <a:latin typeface="Arial"/>
                <a:cs typeface="Arial"/>
              </a:rPr>
              <a:t>Debate grupal: método verbal</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s-419" sz="1800" b="1" dirty="0">
                <a:solidFill>
                  <a:schemeClr val="tx2"/>
                </a:solidFill>
              </a:rPr>
              <a:t>Consejos para facilitadores</a:t>
            </a:r>
          </a:p>
          <a:p>
            <a:r>
              <a:rPr lang="es-419" sz="1600" dirty="0"/>
              <a:t>Traten de involucrar a todos los participantes a lo largo de la capacitación.</a:t>
            </a:r>
          </a:p>
          <a:p>
            <a:r>
              <a:rPr lang="es-419" sz="1600" dirty="0"/>
              <a:t>Faciliten activamente evitar tangentes largas.</a:t>
            </a:r>
            <a:endParaRPr lang="en-US" sz="1800"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s-419" b="1">
                <a:solidFill>
                  <a:schemeClr val="accent1"/>
                </a:solidFill>
              </a:rPr>
              <a:t>(Guía del facilitador página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Paso a paso y respuestas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2" y="3225603"/>
            <a:ext cx="10085861"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s-419" sz="4500" dirty="0">
                <a:latin typeface="Arial"/>
                <a:cs typeface="Arial"/>
              </a:rPr>
              <a:t>Actividad de mesa 7-1-7 sobre sarampión</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311084" cy="1087808"/>
          </a:xfrm>
        </p:spPr>
        <p:txBody>
          <a:bodyPr/>
          <a:lstStyle/>
          <a:p>
            <a:r>
              <a:rPr lang="es-419" dirty="0">
                <a:latin typeface="Arial"/>
                <a:cs typeface="Arial"/>
              </a:rPr>
              <a:t>Subactividades de mesa</a:t>
            </a:r>
          </a:p>
        </p:txBody>
      </p:sp>
      <p:graphicFrame>
        <p:nvGraphicFramePr>
          <p:cNvPr id="3" name="Table 2">
            <a:extLst>
              <a:ext uri="{FF2B5EF4-FFF2-40B4-BE49-F238E27FC236}">
                <a16:creationId xmlns:a16="http://schemas.microsoft.com/office/drawing/2014/main" id="{989F1107-58AE-EEC7-D622-2BD5338A9428}"/>
              </a:ext>
            </a:extLst>
          </p:cNvPr>
          <p:cNvGraphicFramePr>
            <a:graphicFrameLocks noGrp="1"/>
          </p:cNvGraphicFramePr>
          <p:nvPr>
            <p:extLst>
              <p:ext uri="{D42A27DB-BD31-4B8C-83A1-F6EECF244321}">
                <p14:modId xmlns:p14="http://schemas.microsoft.com/office/powerpoint/2010/main" val="1460649855"/>
              </p:ext>
            </p:extLst>
          </p:nvPr>
        </p:nvGraphicFramePr>
        <p:xfrm>
          <a:off x="374616" y="901558"/>
          <a:ext cx="11562281" cy="5231885"/>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5048655">
                  <a:extLst>
                    <a:ext uri="{9D8B030D-6E8A-4147-A177-3AD203B41FA5}">
                      <a16:colId xmlns:a16="http://schemas.microsoft.com/office/drawing/2014/main" val="2159568751"/>
                    </a:ext>
                  </a:extLst>
                </a:gridCol>
                <a:gridCol w="1138136">
                  <a:extLst>
                    <a:ext uri="{9D8B030D-6E8A-4147-A177-3AD203B41FA5}">
                      <a16:colId xmlns:a16="http://schemas.microsoft.com/office/drawing/2014/main" val="308047197"/>
                    </a:ext>
                  </a:extLst>
                </a:gridCol>
                <a:gridCol w="1118681">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732689">
                <a:tc>
                  <a:txBody>
                    <a:bodyPr/>
                    <a:lstStyle/>
                    <a:p>
                      <a:pPr indent="203200">
                        <a:lnSpc>
                          <a:spcPct val="100000"/>
                        </a:lnSpc>
                        <a:spcBef>
                          <a:spcPts val="600"/>
                        </a:spcBef>
                        <a:spcAft>
                          <a:spcPts val="600"/>
                        </a:spcAft>
                        <a:buNone/>
                      </a:pPr>
                      <a:r>
                        <a:rPr lang="es-419" sz="1200" dirty="0">
                          <a:effectLst/>
                          <a:latin typeface="Arial" panose="020B0604020202020204" pitchFamily="34" charset="0"/>
                          <a:cs typeface="Arial" panose="020B0604020202020204" pitchFamily="34" charset="0"/>
                        </a:rPr>
                        <a:t>Paso</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es-419" sz="1200" dirty="0">
                          <a:effectLst/>
                          <a:latin typeface="Arial"/>
                          <a:cs typeface="Arial"/>
                        </a:rPr>
                        <a:t>Subactividad</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Método</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Duración sugerida (minutos)</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dirty="0">
                          <a:effectLst/>
                          <a:latin typeface="Arial"/>
                          <a:cs typeface="Arial"/>
                        </a:rPr>
                        <a:t>Tiempo real (llenado por facilitador)</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 personales breves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e instrucciones (5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3</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Instrucciones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2</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1: Registrar las fechas de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los hitos y calcular el desempeño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de 7-1-7 (45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Leer el escenario y registrar las fechas de los hitos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18</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aparición, detección, notificación</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a:cs typeface="Arial"/>
                        </a:rPr>
                        <a:t>Debate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8</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medidas de respuesta temprana</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6</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finalización de las medidas de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respuesta temprana</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2</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Calcular el desempeño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6</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Analizar el objetivo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a:cs typeface="Arial"/>
                        </a:rPr>
                        <a:t>Debate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5</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2: identificar los cuellos de botella, los facilitadores y las medidas (25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Identificar los cuellos de botella, los facilitadores y las medidas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5</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los cuellos de botella y los facilitadores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a:cs typeface="Arial"/>
                        </a:rPr>
                        <a:t>Debate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es-419" sz="1200" dirty="0">
                        <a:solidFill>
                          <a:srgbClr val="000000"/>
                        </a:solidFill>
                        <a:effectLst/>
                        <a:latin typeface="Arial"/>
                        <a:cs typeface="Arial"/>
                      </a:endParaRP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las medidas inmediatas y a largo plazo</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a:cs typeface="Arial"/>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11492">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 (10 min)</a:t>
                      </a:r>
                    </a:p>
                  </a:txBody>
                  <a:tcPr marL="144000" marR="144000" marT="72000" marB="72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es-419"/>
              <a:t>Guía del facilitador</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78322" y="215737"/>
            <a:ext cx="4525479"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818124"/>
            <a:ext cx="1565419" cy="276864"/>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628469" y="818124"/>
            <a:ext cx="2299447" cy="646331"/>
          </a:xfrm>
          <a:prstGeom prst="rect">
            <a:avLst/>
          </a:prstGeom>
          <a:noFill/>
        </p:spPr>
        <p:txBody>
          <a:bodyPr wrap="square" rtlCol="0">
            <a:spAutoFit/>
          </a:bodyPr>
          <a:lstStyle/>
          <a:p>
            <a:pPr algn="l"/>
            <a:r>
              <a:rPr lang="es-419" b="1">
                <a:latin typeface="Arial" panose="020B0604020202020204" pitchFamily="34" charset="0"/>
                <a:cs typeface="Arial" panose="020B0604020202020204" pitchFamily="34" charset="0"/>
              </a:rPr>
              <a:t>Subactividad + tiempo sugerido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847293" y="1021404"/>
            <a:ext cx="2323941" cy="1148311"/>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3628469" y="1901199"/>
            <a:ext cx="2026277" cy="646331"/>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Qué decir como facilitador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628469" y="3104422"/>
            <a:ext cx="1997522" cy="646331"/>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Qué hacer como facilitador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847293" y="2976664"/>
            <a:ext cx="2100205" cy="37481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628469" y="4638077"/>
            <a:ext cx="2002916" cy="923330"/>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Respuestas para cuando sea relevante</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241260"/>
            <a:ext cx="2213463" cy="676851"/>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596839" cy="2282808"/>
          </a:xfrm>
        </p:spPr>
        <p:txBody>
          <a:bodyPr/>
          <a:lstStyle/>
          <a:p>
            <a:r>
              <a:rPr lang="es-419" sz="2800" dirty="0"/>
              <a:t>Facilitación de ‘breves presentaciones personales + instrucciones’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781665" cy="3028361"/>
          </a:xfrm>
        </p:spPr>
        <p:txBody>
          <a:bodyPr/>
          <a:lstStyle/>
          <a:p>
            <a:r>
              <a:rPr lang="es-419" sz="1800" dirty="0"/>
              <a:t>Guía del facilitador: página 3</a:t>
            </a:r>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3118850206"/>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l" rtl="0"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1800" b="1" i="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8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8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es-419" sz="18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dirty="0">
                          <a:effectLst/>
                          <a:latin typeface="Arial" panose="020B0604020202020204" pitchFamily="34" charset="0"/>
                          <a:cs typeface="Arial" panose="020B0604020202020204" pitchFamily="34" charset="0"/>
                        </a:rPr>
                        <a:t>Presentaciones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es-419" sz="18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a:effectLst/>
                          <a:latin typeface="Arial" panose="020B0604020202020204" pitchFamily="34" charset="0"/>
                          <a:cs typeface="Arial" panose="020B0604020202020204" pitchFamily="34" charset="0"/>
                        </a:rPr>
                        <a:t>Instrucciones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dirty="0">
                          <a:effectLst/>
                          <a:latin typeface="Arial" panose="020B0604020202020204" pitchFamily="34" charset="0"/>
                          <a:ea typeface="Arial"/>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s-419" sz="2800" dirty="0">
                <a:latin typeface="Arial"/>
                <a:cs typeface="Arial"/>
              </a:rPr>
              <a:t>Facilitación de la Parte 1: fechas de hitos + desempeño de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s-419" sz="1800" dirty="0"/>
              <a:t>Guía del facilitador: páginas 4-7</a:t>
            </a:r>
          </a:p>
          <a:p>
            <a:r>
              <a:rPr lang="es-419" sz="1800" dirty="0"/>
              <a:t>(Escenario en la Guía del participante)</a:t>
            </a:r>
          </a:p>
          <a:p>
            <a:endParaRPr lang="en-US" sz="1800" dirty="0"/>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424755705"/>
              </p:ext>
            </p:extLst>
          </p:nvPr>
        </p:nvGraphicFramePr>
        <p:xfrm>
          <a:off x="4601065" y="1049323"/>
          <a:ext cx="7162799" cy="4956588"/>
        </p:xfrm>
        <a:graphic>
          <a:graphicData uri="http://schemas.openxmlformats.org/drawingml/2006/table">
            <a:tbl>
              <a:tblPr/>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l" rtl="0" fontAlgn="t">
                        <a:lnSpc>
                          <a:spcPct val="100000"/>
                        </a:lnSpc>
                      </a:pPr>
                      <a:endParaRPr lang="en-US" sz="16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Leer el escenario y registrar las fechas de los hitos de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Debatir las fechas de los hitos: detección, aparición, notificación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a:effectLst/>
                          <a:latin typeface="Arial" panose="020B0604020202020204" pitchFamily="34" charset="0"/>
                          <a:ea typeface="Arial"/>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00000"/>
                        </a:lnSpc>
                        <a:spcBef>
                          <a:spcPts val="0"/>
                        </a:spcBef>
                        <a:spcAft>
                          <a:spcPts val="100"/>
                        </a:spcAft>
                        <a:buClrTx/>
                        <a:buSzTx/>
                        <a:buFontTx/>
                        <a:buNone/>
                        <a:tabLst/>
                        <a:defRPr/>
                      </a:pPr>
                      <a:r>
                        <a:rPr lang="es-419" sz="1600" dirty="0">
                          <a:effectLst/>
                          <a:latin typeface="Arial" panose="020B0604020202020204" pitchFamily="34" charset="0"/>
                          <a:cs typeface="Arial" panose="020B0604020202020204" pitchFamily="34" charset="0"/>
                        </a:rPr>
                        <a:t>Debatir las fechas de los hitos: medidas de respuesta temprana</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00000"/>
                        </a:lnSpc>
                        <a:spcBef>
                          <a:spcPts val="0"/>
                        </a:spcBef>
                        <a:spcAft>
                          <a:spcPts val="100"/>
                        </a:spcAft>
                        <a:buClrTx/>
                        <a:buSzTx/>
                        <a:buFontTx/>
                        <a:buNone/>
                        <a:tabLst/>
                        <a:defRPr/>
                      </a:pPr>
                      <a:r>
                        <a:rPr lang="es-419" sz="1600" dirty="0">
                          <a:effectLst/>
                          <a:latin typeface="Arial" panose="020B0604020202020204" pitchFamily="34" charset="0"/>
                          <a:cs typeface="Arial" panose="020B0604020202020204" pitchFamily="34" charset="0"/>
                        </a:rPr>
                        <a:t>Debatir las fechas de los hitos: finalización de las medidas de respuesta temprana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Calcular el objetivo de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Debatir el objetivo 7-1-7 en el grupo pequeño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es-419" dirty="0"/>
              <a:t>Definiciones de fechas de hitos de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es-419" dirty="0"/>
              <a:t>Aparición</a:t>
            </a:r>
          </a:p>
          <a:p>
            <a:pPr>
              <a:lnSpc>
                <a:spcPct val="114000"/>
              </a:lnSpc>
            </a:pPr>
            <a:r>
              <a:rPr lang="es-419" dirty="0"/>
              <a:t>Detección</a:t>
            </a:r>
          </a:p>
          <a:p>
            <a:pPr>
              <a:lnSpc>
                <a:spcPct val="114000"/>
              </a:lnSpc>
            </a:pPr>
            <a:r>
              <a:rPr lang="es-419" dirty="0"/>
              <a:t>Notificación</a:t>
            </a:r>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es-419" dirty="0"/>
              <a:t>Medidas de respuesta temprana</a:t>
            </a:r>
          </a:p>
          <a:p>
            <a:pPr lvl="1">
              <a:lnSpc>
                <a:spcPct val="114000"/>
              </a:lnSpc>
            </a:pPr>
            <a:r>
              <a:rPr lang="es-419" dirty="0"/>
              <a:t>7 medidas de respuesta temprana</a:t>
            </a:r>
          </a:p>
          <a:p>
            <a:pPr lvl="1">
              <a:lnSpc>
                <a:spcPct val="114000"/>
              </a:lnSpc>
            </a:pPr>
            <a:r>
              <a:rPr lang="es-419" dirty="0"/>
              <a:t>Finalización de todas las medidas de respuesta temprana 7-1-7 aplicables</a:t>
            </a:r>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es-419"/>
              <a:t>Fecha de aparición</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842000"/>
            <a:ext cx="10788195" cy="616621"/>
          </a:xfrm>
        </p:spPr>
        <p:txBody>
          <a:bodyPr>
            <a:noAutofit/>
          </a:bodyPr>
          <a:lstStyle/>
          <a:p>
            <a:pPr marL="0" marR="0" indent="0">
              <a:lnSpc>
                <a:spcPct val="110000"/>
              </a:lnSpc>
              <a:spcBef>
                <a:spcPts val="0"/>
              </a:spcBef>
              <a:spcAft>
                <a:spcPts val="0"/>
              </a:spcAft>
              <a:buNone/>
            </a:pPr>
            <a:r>
              <a:rPr lang="es-419" sz="1200" b="1" dirty="0">
                <a:solidFill>
                  <a:schemeClr val="tx2"/>
                </a:solidFill>
                <a:effectLst/>
                <a:ea typeface=""/>
              </a:rPr>
              <a:t>Para enfermedades endémicas</a:t>
            </a:r>
            <a:r>
              <a:rPr lang="es-419" sz="1200" dirty="0">
                <a:solidFill>
                  <a:schemeClr val="tx2"/>
                </a:solidFill>
                <a:effectLst/>
                <a:ea typeface=""/>
              </a:rPr>
              <a:t>: fecha en la que se produjo un aumento predeterminado en la incidencia de casos sobre las tasas de referencia</a:t>
            </a:r>
          </a:p>
          <a:p>
            <a:pPr marL="0" marR="0" indent="0">
              <a:lnSpc>
                <a:spcPct val="110000"/>
              </a:lnSpc>
              <a:spcBef>
                <a:spcPts val="0"/>
              </a:spcBef>
              <a:spcAft>
                <a:spcPts val="0"/>
              </a:spcAft>
              <a:buNone/>
            </a:pPr>
            <a:r>
              <a:rPr lang="es-419" sz="1200" b="1" dirty="0">
                <a:solidFill>
                  <a:schemeClr val="tx2"/>
                </a:solidFill>
                <a:effectLst/>
                <a:ea typeface=""/>
              </a:rPr>
              <a:t>Para otros eventos de salud pública</a:t>
            </a:r>
            <a:r>
              <a:rPr lang="es-419" sz="1200" dirty="0">
                <a:solidFill>
                  <a:schemeClr val="tx2"/>
                </a:solidFill>
                <a:effectLst/>
                <a:ea typeface=""/>
              </a:rPr>
              <a:t>: la fecha en que la amenaza cumplió por primera vez con los criterios como evento </a:t>
            </a:r>
            <a:r>
              <a:rPr lang="es-419" sz="1200" dirty="0" err="1">
                <a:solidFill>
                  <a:schemeClr val="tx2"/>
                </a:solidFill>
                <a:effectLst/>
                <a:ea typeface=""/>
              </a:rPr>
              <a:t>notificable</a:t>
            </a:r>
            <a:r>
              <a:rPr lang="es-419" sz="1200" dirty="0">
                <a:solidFill>
                  <a:schemeClr val="tx2"/>
                </a:solidFill>
                <a:effectLst/>
                <a:ea typeface=""/>
              </a:rPr>
              <a:t>, según los estándares de notificación del país.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2724264"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015663"/>
          </a:xfrm>
          <a:prstGeom prst="rect">
            <a:avLst/>
          </a:prstGeom>
          <a:noFill/>
        </p:spPr>
        <p:txBody>
          <a:bodyPr wrap="square">
            <a:spAutoFit/>
          </a:bodyPr>
          <a:lstStyle/>
          <a:p>
            <a:pPr marL="0" marR="0" indent="0">
              <a:spcBef>
                <a:spcPts val="0"/>
              </a:spcBef>
              <a:spcAft>
                <a:spcPts val="0"/>
              </a:spcAft>
              <a:buNone/>
            </a:pPr>
            <a:r>
              <a:rPr lang="es-419" sz="2000" b="1" dirty="0">
                <a:effectLst/>
                <a:latin typeface="Arial" panose="020B0604020202020204" pitchFamily="34" charset="0"/>
                <a:ea typeface="Arial"/>
                <a:cs typeface="Arial" panose="020B0604020202020204" pitchFamily="34" charset="0"/>
              </a:rPr>
              <a:t>Para enfermedades no endémicas</a:t>
            </a:r>
            <a:r>
              <a:rPr lang="es-419" sz="2000" dirty="0">
                <a:effectLst/>
                <a:latin typeface="Arial" panose="020B0604020202020204" pitchFamily="34" charset="0"/>
                <a:ea typeface="Arial"/>
                <a:cs typeface="Arial" panose="020B0604020202020204" pitchFamily="34" charset="0"/>
              </a:rPr>
              <a:t>: fecha en la que el caso índice o el primer caso epidemiológicamente vinculado </a:t>
            </a:r>
            <a:r>
              <a:rPr lang="es-419" sz="2000" u="sng" dirty="0">
                <a:effectLst/>
                <a:latin typeface="Arial" panose="020B0604020202020204" pitchFamily="34" charset="0"/>
                <a:ea typeface="Arial"/>
                <a:cs typeface="Arial" panose="020B0604020202020204" pitchFamily="34" charset="0"/>
              </a:rPr>
              <a:t>experimentó por primera vez los síntomas.</a:t>
            </a:r>
            <a:br>
              <a:rPr lang="es-419" sz="2000" b="1" dirty="0">
                <a:effectLst/>
                <a:latin typeface="Arial" panose="020B0604020202020204" pitchFamily="34" charset="0"/>
                <a:ea typeface="Arial"/>
                <a:cs typeface="Arial" panose="020B0604020202020204" pitchFamily="34" charset="0"/>
              </a:rPr>
            </a:br>
            <a:endParaRPr lang="es-419" sz="2000" b="1" dirty="0">
              <a:effectLst/>
              <a:latin typeface="Arial" panose="020B0604020202020204" pitchFamily="34" charset="0"/>
              <a:ea typeface="Arial"/>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es-419"/>
              <a:t>Fecha de detección</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1601266" cy="4286602"/>
          </a:xfrm>
        </p:spPr>
        <p:txBody>
          <a:bodyPr vert="horz" lIns="91440" tIns="45720" rIns="91440" bIns="45720" rtlCol="0" anchor="t">
            <a:normAutofit/>
          </a:bodyPr>
          <a:lstStyle/>
          <a:p>
            <a:pPr marL="0" indent="0" algn="l">
              <a:buNone/>
            </a:pPr>
            <a:r>
              <a:rPr lang="es-419" sz="2000" dirty="0">
                <a:solidFill>
                  <a:srgbClr val="4C4C4F"/>
                </a:solidFill>
                <a:effectLst/>
                <a:ea typeface=""/>
              </a:rPr>
              <a:t>Fecha en la que </a:t>
            </a:r>
            <a:r>
              <a:rPr lang="es-419" sz="2000" u="sng" dirty="0">
                <a:solidFill>
                  <a:srgbClr val="4C4C4F"/>
                </a:solidFill>
                <a:effectLst/>
                <a:ea typeface=""/>
              </a:rPr>
              <a:t>el evento fue registrado por primera vez por cualquier fuente o en cualquier sistema</a:t>
            </a:r>
            <a:r>
              <a:rPr lang="es-419" sz="2000" dirty="0">
                <a:solidFill>
                  <a:srgbClr val="4C4C4F"/>
                </a:solidFill>
                <a:effectLst/>
                <a:ea typeface=""/>
              </a:rPr>
              <a:t>.</a:t>
            </a:r>
          </a:p>
          <a:p>
            <a:pPr marL="457200" indent="-457200">
              <a:buFont typeface="Arial" panose="020B0604020202020204" pitchFamily="34" charset="0"/>
              <a:buChar char="•"/>
            </a:pPr>
            <a:r>
              <a:rPr lang="es-419" sz="2000" dirty="0">
                <a:solidFill>
                  <a:srgbClr val="4C4C4F"/>
                </a:solidFill>
                <a:latin typeface="Arial"/>
                <a:cs typeface="Arial"/>
              </a:rPr>
              <a:t>La detección puede ocurrir en un entorno comunitario, en un centro de atención médica, en un laboratorio o a través de un sistema de vigilancia.</a:t>
            </a:r>
          </a:p>
          <a:p>
            <a:pPr algn="l"/>
            <a:endParaRPr lang="en-US" sz="24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3975277"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s-419" sz="5400"/>
              <a:t>Introducción al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s-419">
                <a:latin typeface="Arial"/>
                <a:cs typeface="Arial"/>
              </a:rPr>
              <a:t>Promoción de medidas tempranas y efectivas para contener brotes con el enfoque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es-419"/>
              <a:t>Fecha de notificación</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1325563"/>
          </a:xfrm>
        </p:spPr>
        <p:txBody>
          <a:bodyPr vert="horz" lIns="91440" tIns="45720" rIns="91440" bIns="45720" rtlCol="0" anchor="t">
            <a:normAutofit/>
          </a:bodyPr>
          <a:lstStyle/>
          <a:p>
            <a:pPr marL="0" indent="0" algn="l">
              <a:buNone/>
            </a:pPr>
            <a:r>
              <a:rPr lang="es-419" sz="2000" dirty="0">
                <a:solidFill>
                  <a:srgbClr val="4C4C4F"/>
                </a:solidFill>
                <a:effectLst/>
                <a:latin typeface="Arial" panose="020B0604020202020204" pitchFamily="34" charset="0"/>
                <a:ea typeface="Arial"/>
              </a:rPr>
              <a:t>Fecha en la que </a:t>
            </a:r>
            <a:r>
              <a:rPr lang="es-419" sz="2000" u="sng" dirty="0">
                <a:solidFill>
                  <a:srgbClr val="4C4C4F"/>
                </a:solidFill>
                <a:effectLst/>
                <a:latin typeface="Arial" panose="020B0604020202020204" pitchFamily="34" charset="0"/>
                <a:ea typeface="Arial"/>
              </a:rPr>
              <a:t>se informó por primera vez del evento a una autoridad de salud pública responsable de tomar medidas</a:t>
            </a:r>
            <a:r>
              <a:rPr lang="es-419" sz="2000" dirty="0">
                <a:solidFill>
                  <a:srgbClr val="4C4C4F"/>
                </a:solidFill>
                <a:effectLst/>
                <a:latin typeface="Arial" panose="020B0604020202020204" pitchFamily="34" charset="0"/>
                <a:ea typeface="Arial"/>
              </a:rPr>
              <a:t>.</a:t>
            </a:r>
          </a:p>
          <a:p>
            <a:pPr marL="457200" indent="-457200" algn="l">
              <a:buFont typeface="Arial" panose="020B0604020202020204" pitchFamily="34" charset="0"/>
              <a:buChar char="•"/>
            </a:pPr>
            <a:r>
              <a:rPr lang="es-419" sz="2000" dirty="0">
                <a:latin typeface="Arial"/>
                <a:cs typeface="Arial"/>
              </a:rPr>
              <a:t>La autoridad de salud pública puede estar en cualquier nivel (p. ej., municipal, distrital, estatal, regional o federal) si es responsable de la medida.</a:t>
            </a: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es-419"/>
              <a:t>Fecha de finalización de la respuesta temprana</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1" y="2147206"/>
            <a:ext cx="9241280" cy="4328297"/>
          </a:xfrm>
        </p:spPr>
        <p:txBody>
          <a:bodyPr>
            <a:noAutofit/>
          </a:bodyPr>
          <a:lstStyle/>
          <a:p>
            <a:pPr algn="l">
              <a:lnSpc>
                <a:spcPct val="100000"/>
              </a:lnSpc>
            </a:pPr>
            <a:r>
              <a:rPr lang="es-419" sz="1800" dirty="0">
                <a:solidFill>
                  <a:srgbClr val="4C4C4F"/>
                </a:solidFill>
                <a:ea typeface=""/>
              </a:rPr>
              <a:t>Iniciar una </a:t>
            </a:r>
            <a:r>
              <a:rPr lang="es-419" sz="1800" b="1" dirty="0">
                <a:solidFill>
                  <a:srgbClr val="4C4C4F"/>
                </a:solidFill>
                <a:ea typeface=""/>
              </a:rPr>
              <a:t>investigación</a:t>
            </a:r>
            <a:r>
              <a:rPr lang="es-419" sz="1800" dirty="0">
                <a:solidFill>
                  <a:srgbClr val="4C4C4F"/>
                </a:solidFill>
                <a:ea typeface=""/>
              </a:rPr>
              <a:t> o </a:t>
            </a:r>
            <a:r>
              <a:rPr lang="es-419" sz="1800" b="1" dirty="0">
                <a:solidFill>
                  <a:srgbClr val="4C4C4F"/>
                </a:solidFill>
                <a:ea typeface=""/>
              </a:rPr>
              <a:t>desplegar un equipo de investigación y respuesta</a:t>
            </a:r>
          </a:p>
          <a:p>
            <a:pPr algn="l">
              <a:lnSpc>
                <a:spcPct val="100000"/>
              </a:lnSpc>
            </a:pPr>
            <a:r>
              <a:rPr lang="es-419" sz="1800" dirty="0">
                <a:solidFill>
                  <a:srgbClr val="4C4C4F"/>
                </a:solidFill>
                <a:effectLst/>
                <a:latin typeface="Arial" panose="020B0604020202020204" pitchFamily="34" charset="0"/>
                <a:ea typeface="Arial"/>
              </a:rPr>
              <a:t>Realizar un </a:t>
            </a:r>
            <a:r>
              <a:rPr lang="es-419" sz="1800" b="1" dirty="0">
                <a:solidFill>
                  <a:srgbClr val="4C4C4F"/>
                </a:solidFill>
                <a:effectLst/>
                <a:latin typeface="Arial" panose="020B0604020202020204" pitchFamily="34" charset="0"/>
                <a:ea typeface="Arial"/>
              </a:rPr>
              <a:t>análisis</a:t>
            </a:r>
            <a:r>
              <a:rPr lang="es-419" sz="1800" dirty="0">
                <a:solidFill>
                  <a:srgbClr val="4C4C4F"/>
                </a:solidFill>
                <a:effectLst/>
                <a:latin typeface="Arial" panose="020B0604020202020204" pitchFamily="34" charset="0"/>
                <a:ea typeface="Arial"/>
              </a:rPr>
              <a:t> epidemiológico y </a:t>
            </a:r>
            <a:r>
              <a:rPr lang="es-419" sz="1800" b="1" dirty="0">
                <a:solidFill>
                  <a:srgbClr val="4C4C4F"/>
                </a:solidFill>
                <a:effectLst/>
                <a:latin typeface="Arial" panose="020B0604020202020204" pitchFamily="34" charset="0"/>
                <a:ea typeface="Arial"/>
              </a:rPr>
              <a:t>una evaluación inicial de riesgos</a:t>
            </a:r>
          </a:p>
          <a:p>
            <a:pPr algn="l">
              <a:lnSpc>
                <a:spcPct val="100000"/>
              </a:lnSpc>
            </a:pPr>
            <a:r>
              <a:rPr lang="es-419" sz="1800" dirty="0">
                <a:solidFill>
                  <a:srgbClr val="4C4C4F"/>
                </a:solidFill>
                <a:ea typeface=""/>
              </a:rPr>
              <a:t>Obtener la </a:t>
            </a:r>
            <a:r>
              <a:rPr lang="es-419" sz="1800" b="1" dirty="0">
                <a:solidFill>
                  <a:srgbClr val="4C4C4F"/>
                </a:solidFill>
                <a:ea typeface=""/>
              </a:rPr>
              <a:t>confirmación de laboratorio </a:t>
            </a:r>
            <a:r>
              <a:rPr lang="es-419" sz="1800" dirty="0">
                <a:solidFill>
                  <a:srgbClr val="4C4C4F"/>
                </a:solidFill>
                <a:ea typeface=""/>
              </a:rPr>
              <a:t>de la etiología del brote</a:t>
            </a:r>
          </a:p>
          <a:p>
            <a:pPr>
              <a:lnSpc>
                <a:spcPct val="100000"/>
              </a:lnSpc>
            </a:pPr>
            <a:r>
              <a:rPr lang="es-419" sz="1800" dirty="0">
                <a:solidFill>
                  <a:srgbClr val="4C4C4F"/>
                </a:solidFill>
                <a:effectLst/>
                <a:latin typeface="Arial" panose="020B0604020202020204" pitchFamily="34" charset="0"/>
                <a:ea typeface="Arial"/>
              </a:rPr>
              <a:t>Iniciar las </a:t>
            </a:r>
            <a:r>
              <a:rPr lang="es-419" sz="1800" b="1" dirty="0">
                <a:solidFill>
                  <a:srgbClr val="4C4C4F"/>
                </a:solidFill>
                <a:effectLst/>
                <a:latin typeface="Arial" panose="020B0604020202020204" pitchFamily="34" charset="0"/>
                <a:ea typeface="Arial"/>
              </a:rPr>
              <a:t>medidas adecuadas de gestión de casos</a:t>
            </a:r>
            <a:r>
              <a:rPr lang="es-419" sz="1800" dirty="0">
                <a:solidFill>
                  <a:srgbClr val="4C4C4F"/>
                </a:solidFill>
                <a:effectLst/>
                <a:latin typeface="Arial" panose="020B0604020202020204" pitchFamily="34" charset="0"/>
                <a:ea typeface="Arial"/>
              </a:rPr>
              <a:t> y </a:t>
            </a:r>
            <a:r>
              <a:rPr lang="es-419" sz="1800" b="1" dirty="0">
                <a:solidFill>
                  <a:srgbClr val="4C4C4F"/>
                </a:solidFill>
                <a:effectLst/>
                <a:latin typeface="Arial" panose="020B0604020202020204" pitchFamily="34" charset="0"/>
                <a:ea typeface="Arial"/>
              </a:rPr>
              <a:t>prevención y control de infecciones (PCI)</a:t>
            </a:r>
            <a:r>
              <a:rPr lang="es-419" sz="1800" dirty="0">
                <a:solidFill>
                  <a:srgbClr val="4C4C4F"/>
                </a:solidFill>
                <a:effectLst/>
                <a:latin typeface="Arial" panose="020B0604020202020204" pitchFamily="34" charset="0"/>
                <a:ea typeface="Arial"/>
              </a:rPr>
              <a:t> en los establecimientos de salud</a:t>
            </a:r>
          </a:p>
          <a:p>
            <a:pPr>
              <a:lnSpc>
                <a:spcPct val="100000"/>
              </a:lnSpc>
            </a:pPr>
            <a:r>
              <a:rPr lang="es-419" sz="1800" dirty="0">
                <a:solidFill>
                  <a:srgbClr val="4C4C4F"/>
                </a:solidFill>
                <a:ea typeface=""/>
              </a:rPr>
              <a:t>Iniciar </a:t>
            </a:r>
            <a:r>
              <a:rPr lang="es-419" sz="1800" b="1" dirty="0">
                <a:solidFill>
                  <a:srgbClr val="4C4C4F"/>
                </a:solidFill>
                <a:ea typeface=""/>
              </a:rPr>
              <a:t>contramedidas apropiadas de salud pública</a:t>
            </a:r>
            <a:r>
              <a:rPr lang="es-419" sz="1800" dirty="0">
                <a:solidFill>
                  <a:srgbClr val="4C4C4F"/>
                </a:solidFill>
                <a:ea typeface=""/>
              </a:rPr>
              <a:t> en las comunidades afectadas</a:t>
            </a:r>
          </a:p>
          <a:p>
            <a:pPr>
              <a:lnSpc>
                <a:spcPct val="100000"/>
              </a:lnSpc>
            </a:pPr>
            <a:r>
              <a:rPr lang="es-419" sz="1800" dirty="0">
                <a:solidFill>
                  <a:srgbClr val="4C4C4F"/>
                </a:solidFill>
                <a:ea typeface=""/>
              </a:rPr>
              <a:t>Iniciar actividades adecuadas de </a:t>
            </a:r>
            <a:r>
              <a:rPr lang="es-419" sz="1800" b="1" dirty="0">
                <a:solidFill>
                  <a:srgbClr val="4C4C4F"/>
                </a:solidFill>
                <a:ea typeface=""/>
              </a:rPr>
              <a:t>comunicación de riesgos y participación comunitaria</a:t>
            </a:r>
          </a:p>
          <a:p>
            <a:pPr>
              <a:lnSpc>
                <a:spcPct val="100000"/>
              </a:lnSpc>
            </a:pPr>
            <a:r>
              <a:rPr lang="es-419" sz="1800" dirty="0">
                <a:solidFill>
                  <a:srgbClr val="4C4C4F"/>
                </a:solidFill>
                <a:ea typeface=""/>
              </a:rPr>
              <a:t>Establecer un </a:t>
            </a:r>
            <a:r>
              <a:rPr lang="es-419" sz="1800" b="1" dirty="0">
                <a:solidFill>
                  <a:srgbClr val="4C4C4F"/>
                </a:solidFill>
                <a:ea typeface=""/>
              </a:rPr>
              <a:t>mecanismo de coordinación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528082" y="1123118"/>
            <a:ext cx="8401909" cy="707886"/>
          </a:xfrm>
          <a:prstGeom prst="rect">
            <a:avLst/>
          </a:prstGeom>
          <a:noFill/>
        </p:spPr>
        <p:txBody>
          <a:bodyPr wrap="square">
            <a:spAutoFit/>
          </a:bodyPr>
          <a:lstStyle/>
          <a:p>
            <a:pPr marL="0" indent="0" algn="l">
              <a:buNone/>
            </a:pPr>
            <a:r>
              <a:rPr lang="es-419" sz="2000" dirty="0">
                <a:solidFill>
                  <a:srgbClr val="4C4C4F"/>
                </a:solidFill>
                <a:effectLst/>
                <a:latin typeface="Arial" panose="020B0604020202020204" pitchFamily="34" charset="0"/>
                <a:ea typeface="Arial"/>
              </a:rPr>
              <a:t>Fecha en la que tuvo lugar </a:t>
            </a:r>
            <a:r>
              <a:rPr lang="es-419" sz="2000" u="sng" dirty="0">
                <a:solidFill>
                  <a:srgbClr val="4C4C4F"/>
                </a:solidFill>
                <a:effectLst/>
                <a:latin typeface="Arial" panose="020B0604020202020204" pitchFamily="34" charset="0"/>
                <a:ea typeface="Arial"/>
              </a:rPr>
              <a:t>la última de las medidas de respuesta temprana aplicables</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82462" y="333001"/>
            <a:ext cx="1952098" cy="5633634"/>
          </a:xfrm>
          <a:prstGeom prst="rect">
            <a:avLst/>
          </a:prstGeom>
        </p:spPr>
      </p:pic>
      <p:sp>
        <p:nvSpPr>
          <p:cNvPr id="7" name="Rectangle 6">
            <a:extLst>
              <a:ext uri="{FF2B5EF4-FFF2-40B4-BE49-F238E27FC236}">
                <a16:creationId xmlns:a16="http://schemas.microsoft.com/office/drawing/2014/main" id="{295CE900-AF16-92A9-F323-69C58691CF2A}"/>
              </a:ext>
            </a:extLst>
          </p:cNvPr>
          <p:cNvSpPr/>
          <p:nvPr/>
        </p:nvSpPr>
        <p:spPr>
          <a:xfrm>
            <a:off x="225513" y="5859678"/>
            <a:ext cx="85318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dirty="0">
                <a:solidFill>
                  <a:schemeClr val="accent1"/>
                </a:solidFill>
              </a:rPr>
              <a:t>Nota: Varias de las medidas de respuesta temprana 7-1-7 se basan en el </a:t>
            </a:r>
            <a:r>
              <a:rPr lang="es-419" sz="1600" b="1" dirty="0">
                <a:solidFill>
                  <a:schemeClr val="accent1"/>
                </a:solidFill>
              </a:rPr>
              <a:t>inicio de</a:t>
            </a:r>
            <a:r>
              <a:rPr lang="es-419" sz="1600" dirty="0">
                <a:solidFill>
                  <a:schemeClr val="accent1"/>
                </a:solidFill>
              </a:rPr>
              <a:t> las actividades</a:t>
            </a:r>
          </a:p>
        </p:txBody>
      </p:sp>
      <p:pic>
        <p:nvPicPr>
          <p:cNvPr id="10" name="Picture 9" descr="A diagram of a warning sign&#10;&#10;AI-generated content may be incorrect.">
            <a:extLst>
              <a:ext uri="{FF2B5EF4-FFF2-40B4-BE49-F238E27FC236}">
                <a16:creationId xmlns:a16="http://schemas.microsoft.com/office/drawing/2014/main" id="{5FBDB1F2-77A7-CB74-0ADF-F69E96D6FEF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15667" y="6054435"/>
            <a:ext cx="1604384" cy="376345"/>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196470"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s-419" sz="1800" dirty="0" err="1">
                <a:solidFill>
                  <a:schemeClr val="tx1"/>
                </a:solidFill>
                <a:latin typeface="Arial"/>
                <a:ea typeface=""/>
                <a:cs typeface="Arial"/>
              </a:rPr>
              <a:t>Epistán</a:t>
            </a:r>
            <a:r>
              <a:rPr lang="es-419" sz="1800" dirty="0">
                <a:solidFill>
                  <a:schemeClr val="tx1"/>
                </a:solidFill>
                <a:latin typeface="Arial"/>
                <a:ea typeface=""/>
                <a:cs typeface="Arial"/>
              </a:rPr>
              <a:t> </a:t>
            </a:r>
            <a:r>
              <a:rPr lang="es-419" sz="1800" b="0" dirty="0">
                <a:solidFill>
                  <a:schemeClr val="tx1"/>
                </a:solidFill>
                <a:latin typeface="Arial"/>
                <a:ea typeface=""/>
                <a:cs typeface="Arial"/>
              </a:rPr>
              <a:t>es una pequeña nación con 6 distritos. En los centros de salud se lleva a cabo un marco integral de vigilancia y respuesta a las enfermedades organizado por los distritos y coordinado por el Ministerio de Salud Nacional (</a:t>
            </a:r>
            <a:r>
              <a:rPr lang="es-419" sz="1800" b="0" dirty="0" err="1">
                <a:solidFill>
                  <a:schemeClr val="tx1"/>
                </a:solidFill>
                <a:latin typeface="Arial"/>
                <a:ea typeface=""/>
                <a:cs typeface="Arial"/>
              </a:rPr>
              <a:t>MoH</a:t>
            </a:r>
            <a:r>
              <a:rPr lang="es-419" sz="1800" b="0" dirty="0">
                <a:solidFill>
                  <a:schemeClr val="tx1"/>
                </a:solidFill>
                <a:latin typeface="Arial"/>
                <a:ea typeface=""/>
                <a:cs typeface="Arial"/>
              </a:rPr>
              <a:t>) y el Centro de Operaciones de Emergencia de Salud Pública (COE). Usted es un gerente de emergencias que trabaja en el COE.</a:t>
            </a:r>
            <a:br>
              <a:rPr lang="es-419" sz="1800" b="0" dirty="0">
                <a:ea typeface=""/>
                <a:cs typeface="Arial" panose="020B0604020202020204" pitchFamily="34" charset="0"/>
              </a:rPr>
            </a:br>
            <a:endParaRPr lang="es-419" sz="1800" b="0" dirty="0">
              <a:solidFill>
                <a:schemeClr val="tx1"/>
              </a:solidFill>
              <a:ea typeface=""/>
              <a:cs typeface="Arial" panose="020B0604020202020204" pitchFamily="34" charset="0"/>
            </a:endParaRPr>
          </a:p>
          <a:p>
            <a:pPr>
              <a:lnSpc>
                <a:spcPct val="115000"/>
              </a:lnSpc>
              <a:spcBef>
                <a:spcPts val="0"/>
              </a:spcBef>
              <a:spcAft>
                <a:spcPts val="100"/>
              </a:spcAft>
            </a:pPr>
            <a:r>
              <a:rPr lang="es-419" sz="1800" b="0" dirty="0">
                <a:solidFill>
                  <a:schemeClr val="tx1"/>
                </a:solidFill>
                <a:ea typeface=""/>
                <a:cs typeface="Arial" panose="020B0604020202020204" pitchFamily="34" charset="0"/>
              </a:rPr>
              <a:t>Hoy es </a:t>
            </a:r>
            <a:r>
              <a:rPr lang="es-419" sz="1800" dirty="0">
                <a:solidFill>
                  <a:schemeClr val="accent1"/>
                </a:solidFill>
                <a:ea typeface=""/>
                <a:cs typeface="Arial" panose="020B0604020202020204" pitchFamily="34" charset="0"/>
              </a:rPr>
              <a:t>12 de diciembre. </a:t>
            </a:r>
            <a:r>
              <a:rPr lang="es-419" sz="1800" b="0" dirty="0">
                <a:solidFill>
                  <a:schemeClr val="accent1"/>
                </a:solidFill>
                <a:ea typeface=""/>
                <a:cs typeface="Arial" panose="020B0604020202020204" pitchFamily="34" charset="0"/>
              </a:rPr>
              <a:t>El PHEOC se activó hoy</a:t>
            </a:r>
            <a:r>
              <a:rPr lang="es-419" sz="1800" b="0" dirty="0">
                <a:solidFill>
                  <a:schemeClr val="tx1"/>
                </a:solidFill>
                <a:ea typeface=""/>
                <a:cs typeface="Arial" panose="020B0604020202020204" pitchFamily="34" charset="0"/>
              </a:rPr>
              <a:t>. Se ha convocado una reunión en 20 minutos para discutir un nuevo caso confirmado de </a:t>
            </a:r>
            <a:r>
              <a:rPr lang="es-419" sz="1800" dirty="0">
                <a:solidFill>
                  <a:schemeClr val="tx1"/>
                </a:solidFill>
                <a:ea typeface=""/>
                <a:cs typeface="Arial" panose="020B0604020202020204" pitchFamily="34" charset="0"/>
              </a:rPr>
              <a:t>sarampión</a:t>
            </a:r>
            <a:r>
              <a:rPr lang="es-419" sz="1800" b="0" dirty="0">
                <a:solidFill>
                  <a:schemeClr val="tx1"/>
                </a:solidFill>
                <a:ea typeface=""/>
                <a:cs typeface="Arial" panose="020B0604020202020204" pitchFamily="34" charset="0"/>
              </a:rPr>
              <a:t>. El gestor de incidentes le ha solicitado que resuma la cronología del brote y proponga acciones prioritarias utilizando el enfoque 7-1-7.</a:t>
            </a:r>
          </a:p>
          <a:p>
            <a:pPr marL="171450"/>
            <a:endParaRPr lang="en-GB" sz="18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364573" y="3411553"/>
            <a:ext cx="184555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s-419"/>
              <a:t>Escenario de brote de sarampión</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12927" y="3779853"/>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790541" y="5097718"/>
            <a:ext cx="4209471" cy="400110"/>
          </a:xfrm>
          <a:prstGeom prst="rect">
            <a:avLst/>
          </a:prstGeom>
          <a:solidFill>
            <a:schemeClr val="accent5"/>
          </a:solidFill>
        </p:spPr>
        <p:txBody>
          <a:bodyPr wrap="square" rtlCol="0">
            <a:spAutoFit/>
          </a:bodyPr>
          <a:lstStyle/>
          <a:p>
            <a:pPr algn="l"/>
            <a:r>
              <a:rPr lang="es-419" sz="2000" b="1" dirty="0">
                <a:solidFill>
                  <a:schemeClr val="bg1"/>
                </a:solidFill>
              </a:rPr>
              <a:t>Inicio del mecanismo de coordinación</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344628"/>
            <a:ext cx="11194869" cy="480256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ea typeface="Arial"/>
                <a:cs typeface="Arial" panose="020B0604020202020204" pitchFamily="34" charset="0"/>
              </a:rPr>
              <a:t>Una mujer de 22 años, la “Sra. A”, se presentó en un hospital del distrito el </a:t>
            </a:r>
            <a:r>
              <a:rPr lang="es-419" sz="1800" dirty="0">
                <a:solidFill>
                  <a:srgbClr val="000000"/>
                </a:solidFill>
                <a:effectLst/>
                <a:ea typeface="Arial"/>
                <a:cs typeface="Arial" panose="020B0604020202020204" pitchFamily="34" charset="0"/>
              </a:rPr>
              <a:t>3 de diciembre </a:t>
            </a:r>
            <a:r>
              <a:rPr lang="es-419" sz="1800" b="0" dirty="0">
                <a:solidFill>
                  <a:srgbClr val="000000"/>
                </a:solidFill>
                <a:effectLst/>
                <a:ea typeface="Arial"/>
                <a:cs typeface="Arial" panose="020B0604020202020204" pitchFamily="34" charset="0"/>
              </a:rPr>
              <a:t>con fiebre, tos, coriza</a:t>
            </a:r>
            <a:r>
              <a:rPr lang="es-419" sz="1800" b="0" dirty="0">
                <a:solidFill>
                  <a:srgbClr val="000000"/>
                </a:solidFill>
                <a:effectLst/>
                <a:ea typeface="Calibri"/>
                <a:cs typeface="Arial" panose="020B0604020202020204" pitchFamily="34" charset="0"/>
              </a:rPr>
              <a:t> (inflamación de la membrana </a:t>
            </a:r>
            <a:r>
              <a:rPr lang="es-419" sz="1800" b="0" u="none" strike="noStrike" dirty="0">
                <a:solidFill>
                  <a:srgbClr val="000000"/>
                </a:solidFill>
                <a:effectLst/>
                <a:ea typeface="Calibri"/>
                <a:cs typeface="Arial" panose="020B0604020202020204" pitchFamily="34" charset="0"/>
                <a:hlinkClick r:id="rId3">
                  <a:extLst>
                    <a:ext uri="{A12FA001-AC4F-418D-AE19-62706E023703}">
                      <ahyp:hlinkClr xmlns:ahyp="http://schemas.microsoft.com/office/drawing/2018/hyperlinkcolor" val="tx"/>
                    </a:ext>
                  </a:extLst>
                </a:hlinkClick>
              </a:rPr>
              <a:t>mucosa</a:t>
            </a:r>
            <a:r>
              <a:rPr lang="es-419" sz="1800" b="0" dirty="0">
                <a:solidFill>
                  <a:srgbClr val="000000"/>
                </a:solidFill>
                <a:effectLst/>
                <a:ea typeface="Calibri"/>
                <a:cs typeface="Arial" panose="020B0604020202020204" pitchFamily="34" charset="0"/>
              </a:rPr>
              <a:t> de la nariz) y conjuntivitis (a menudo conocida como “ojo rojo”. Es una inflamación de la capa más externa de la parte blanca del ojo y la superficie interna del párpado). </a:t>
            </a:r>
            <a:r>
              <a:rPr lang="es-419" sz="1800" b="0" dirty="0">
                <a:solidFill>
                  <a:schemeClr val="accent1"/>
                </a:solidFill>
                <a:effectLst/>
                <a:ea typeface="Arial"/>
                <a:cs typeface="Arial" panose="020B0604020202020204" pitchFamily="34" charset="0"/>
              </a:rPr>
              <a:t>Sus síntomas comenzaron 3 días antes, el </a:t>
            </a:r>
            <a:r>
              <a:rPr lang="es-419" sz="1800" dirty="0">
                <a:solidFill>
                  <a:schemeClr val="accent1"/>
                </a:solidFill>
                <a:effectLst/>
                <a:ea typeface="Arial"/>
                <a:cs typeface="Arial" panose="020B0604020202020204" pitchFamily="34" charset="0"/>
              </a:rPr>
              <a:t>30 de noviembre</a:t>
            </a:r>
            <a:r>
              <a:rPr lang="es-419" sz="1800" dirty="0">
                <a:solidFill>
                  <a:srgbClr val="000000"/>
                </a:solidFill>
                <a:effectLst/>
                <a:ea typeface="Arial"/>
                <a:cs typeface="Arial" panose="020B0604020202020204" pitchFamily="34" charset="0"/>
              </a:rPr>
              <a:t>. </a:t>
            </a:r>
          </a:p>
          <a:p>
            <a:pPr marL="0" marR="0">
              <a:lnSpc>
                <a:spcPct val="115000"/>
              </a:lnSpc>
              <a:spcBef>
                <a:spcPts val="0"/>
              </a:spcBef>
              <a:spcAft>
                <a:spcPts val="100"/>
              </a:spcAft>
            </a:pPr>
            <a:endParaRPr lang="en-US" sz="1100" b="0" dirty="0">
              <a:solidFill>
                <a:srgbClr val="000000"/>
              </a:solidFill>
              <a:effectLst/>
              <a:ea typeface="Calibri" panose="020F0502020204030204" pitchFamily="34" charset="0"/>
              <a:cs typeface="Arial" panose="020B0604020202020204" pitchFamily="34" charset="0"/>
            </a:endParaRPr>
          </a:p>
          <a:p>
            <a:pPr>
              <a:lnSpc>
                <a:spcPct val="115000"/>
              </a:lnSpc>
              <a:spcBef>
                <a:spcPts val="0"/>
              </a:spcBef>
              <a:spcAft>
                <a:spcPts val="100"/>
              </a:spcAft>
            </a:pPr>
            <a:r>
              <a:rPr lang="es-419" sz="1800" b="0" dirty="0">
                <a:solidFill>
                  <a:srgbClr val="000000"/>
                </a:solidFill>
                <a:effectLst/>
                <a:latin typeface="Arial"/>
                <a:ea typeface=""/>
                <a:cs typeface="Arial"/>
              </a:rPr>
              <a:t>Después de que las pruebas de influenza, COVID-19 y virus sincicial respiratorio (VRS) dieron negativo, </a:t>
            </a:r>
            <a:r>
              <a:rPr lang="es-419" sz="1800" b="0" dirty="0">
                <a:solidFill>
                  <a:srgbClr val="000000"/>
                </a:solidFill>
                <a:latin typeface="Arial"/>
                <a:ea typeface=""/>
                <a:cs typeface="Arial"/>
              </a:rPr>
              <a:t>recibió tratamiento</a:t>
            </a:r>
            <a:r>
              <a:rPr lang="es-419" sz="1800" b="0" dirty="0">
                <a:solidFill>
                  <a:srgbClr val="000000"/>
                </a:solidFill>
                <a:effectLst/>
                <a:latin typeface="Arial"/>
                <a:ea typeface=""/>
                <a:cs typeface="Arial"/>
              </a:rPr>
              <a:t> para un virus respiratorio general y se la envió a casa, a pesar de la observación de las manchas de </a:t>
            </a:r>
            <a:r>
              <a:rPr lang="es-419" sz="1800" b="0" dirty="0" err="1">
                <a:solidFill>
                  <a:srgbClr val="000000"/>
                </a:solidFill>
                <a:effectLst/>
                <a:latin typeface="Arial"/>
                <a:ea typeface=""/>
                <a:cs typeface="Arial"/>
              </a:rPr>
              <a:t>Koplik</a:t>
            </a:r>
            <a:r>
              <a:rPr lang="es-419" sz="1800" b="0" dirty="0">
                <a:solidFill>
                  <a:srgbClr val="000000"/>
                </a:solidFill>
                <a:effectLst/>
                <a:latin typeface="Arial"/>
                <a:ea typeface=""/>
                <a:cs typeface="Arial"/>
              </a:rPr>
              <a:t>, que son una característica diagnóstica del sarampión. El 6 de diciembre, notó una erupción cerca de la cabeza. El </a:t>
            </a:r>
            <a:r>
              <a:rPr lang="es-419" sz="1800" dirty="0">
                <a:solidFill>
                  <a:schemeClr val="accent1"/>
                </a:solidFill>
                <a:effectLst/>
                <a:latin typeface="Arial"/>
                <a:ea typeface=""/>
                <a:cs typeface="Arial"/>
              </a:rPr>
              <a:t>8 de diciembre, </a:t>
            </a:r>
            <a:r>
              <a:rPr lang="es-419" sz="1800" b="0" dirty="0">
                <a:solidFill>
                  <a:srgbClr val="000000"/>
                </a:solidFill>
                <a:effectLst/>
                <a:latin typeface="Arial"/>
                <a:ea typeface=""/>
                <a:cs typeface="Arial"/>
              </a:rPr>
              <a:t>regresó al hospital, ya que la erupción se había extendido por todo el cuerpo. El equipo clínico sospechó que era sarampión, </a:t>
            </a:r>
            <a:r>
              <a:rPr lang="es-419" sz="1800" b="0" dirty="0">
                <a:solidFill>
                  <a:schemeClr val="accent1"/>
                </a:solidFill>
                <a:effectLst/>
                <a:latin typeface="Arial"/>
                <a:ea typeface=""/>
                <a:cs typeface="Arial"/>
              </a:rPr>
              <a:t>completó un formulario de investigación de casos </a:t>
            </a:r>
            <a:r>
              <a:rPr lang="es-419" sz="1800" b="0" dirty="0">
                <a:solidFill>
                  <a:srgbClr val="000000"/>
                </a:solidFill>
                <a:effectLst/>
                <a:latin typeface="Arial"/>
                <a:ea typeface=""/>
                <a:cs typeface="Arial"/>
              </a:rPr>
              <a:t>y recogió una muestra para enviarla al laboratorio nacional de referencia el </a:t>
            </a:r>
            <a:r>
              <a:rPr lang="es-419" sz="1800" dirty="0">
                <a:solidFill>
                  <a:srgbClr val="000000"/>
                </a:solidFill>
                <a:effectLst/>
                <a:latin typeface="Arial"/>
                <a:ea typeface=""/>
                <a:cs typeface="Arial"/>
              </a:rPr>
              <a:t>8 de diciembre</a:t>
            </a:r>
            <a:r>
              <a:rPr lang="es-419" sz="1800" b="0" dirty="0">
                <a:solidFill>
                  <a:srgbClr val="000000"/>
                </a:solidFill>
                <a:effectLst/>
                <a:latin typeface="Arial"/>
                <a:ea typeface=""/>
                <a:cs typeface="Arial"/>
              </a:rPr>
              <a:t>. </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9 de diciembre</a:t>
            </a:r>
            <a:r>
              <a:rPr lang="es-419" sz="1800" b="0" dirty="0">
                <a:solidFill>
                  <a:srgbClr val="000000"/>
                </a:solidFill>
                <a:effectLst/>
                <a:ea typeface=""/>
                <a:cs typeface="Arial" panose="020B0604020202020204" pitchFamily="34" charset="0"/>
              </a:rPr>
              <a:t>, el médico tratante que recientemente había recibido capacitación de actualización sobre los protocolos de escalada y notificación </a:t>
            </a:r>
            <a:r>
              <a:rPr lang="es-419" sz="1800" b="0" dirty="0">
                <a:solidFill>
                  <a:schemeClr val="accent1"/>
                </a:solidFill>
                <a:effectLst/>
                <a:ea typeface=""/>
                <a:cs typeface="Arial" panose="020B0604020202020204" pitchFamily="34" charset="0"/>
              </a:rPr>
              <a:t>llamó al funcionario de vigilancia </a:t>
            </a:r>
            <a:r>
              <a:rPr lang="es-419" sz="1800" b="0" dirty="0">
                <a:solidFill>
                  <a:srgbClr val="000000"/>
                </a:solidFill>
                <a:effectLst/>
                <a:ea typeface=""/>
                <a:cs typeface="Arial" panose="020B0604020202020204" pitchFamily="34" charset="0"/>
              </a:rPr>
              <a:t>del</a:t>
            </a:r>
            <a:r>
              <a:rPr lang="es-419" sz="1800" b="0" dirty="0">
                <a:solidFill>
                  <a:schemeClr val="accent1"/>
                </a:solidFill>
                <a:effectLst/>
                <a:ea typeface=""/>
                <a:cs typeface="Arial" panose="020B0604020202020204" pitchFamily="34" charset="0"/>
              </a:rPr>
              <a:t> distrito </a:t>
            </a:r>
            <a:r>
              <a:rPr lang="es-419" sz="1800" b="0" dirty="0">
                <a:solidFill>
                  <a:srgbClr val="000000"/>
                </a:solidFill>
                <a:effectLst/>
                <a:ea typeface=""/>
                <a:cs typeface="Arial" panose="020B0604020202020204" pitchFamily="34" charset="0"/>
              </a:rPr>
              <a:t>sobre el presunto caso de sarampión.</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V="1">
            <a:off x="3800640" y="4081059"/>
            <a:ext cx="216145" cy="859919"/>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4982058" y="2317789"/>
            <a:ext cx="1905124"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3835626" y="3745486"/>
            <a:ext cx="170206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5781668" y="1360526"/>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4699611" y="960416"/>
            <a:ext cx="2214463" cy="400110"/>
          </a:xfrm>
          <a:prstGeom prst="rect">
            <a:avLst/>
          </a:prstGeom>
          <a:solidFill>
            <a:schemeClr val="accent5"/>
          </a:solidFill>
        </p:spPr>
        <p:txBody>
          <a:bodyPr wrap="square" rtlCol="0">
            <a:spAutoFit/>
          </a:bodyPr>
          <a:lstStyle/>
          <a:p>
            <a:pPr algn="l"/>
            <a:r>
              <a:rPr lang="es-419" sz="2000" b="1" dirty="0">
                <a:solidFill>
                  <a:schemeClr val="bg1"/>
                </a:solidFill>
              </a:rPr>
              <a:t>Fecha de aparición</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725885"/>
            <a:ext cx="2238149" cy="400110"/>
          </a:xfrm>
          <a:prstGeom prst="rect">
            <a:avLst/>
          </a:prstGeom>
          <a:solidFill>
            <a:schemeClr val="accent5"/>
          </a:solidFill>
        </p:spPr>
        <p:txBody>
          <a:bodyPr wrap="square" rtlCol="0">
            <a:spAutoFit/>
          </a:bodyPr>
          <a:lstStyle/>
          <a:p>
            <a:pPr algn="l"/>
            <a:r>
              <a:rPr lang="es-419" sz="2000" b="1" dirty="0">
                <a:solidFill>
                  <a:schemeClr val="bg1"/>
                </a:solidFill>
              </a:rPr>
              <a:t>Fecha de detección</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dirty="0"/>
              <a:t>Escenario de brote de sarampión</a:t>
            </a:r>
          </a:p>
        </p:txBody>
      </p:sp>
      <p:sp>
        <p:nvSpPr>
          <p:cNvPr id="26" name="Rectangle 25">
            <a:extLst>
              <a:ext uri="{FF2B5EF4-FFF2-40B4-BE49-F238E27FC236}">
                <a16:creationId xmlns:a16="http://schemas.microsoft.com/office/drawing/2014/main" id="{9185CE83-1BEB-9411-3CA8-5D1A512194E4}"/>
              </a:ext>
            </a:extLst>
          </p:cNvPr>
          <p:cNvSpPr/>
          <p:nvPr/>
        </p:nvSpPr>
        <p:spPr>
          <a:xfrm>
            <a:off x="864983" y="5060350"/>
            <a:ext cx="168391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06796" y="5428650"/>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259399" y="5904260"/>
            <a:ext cx="2440211" cy="400110"/>
          </a:xfrm>
          <a:prstGeom prst="rect">
            <a:avLst/>
          </a:prstGeom>
          <a:solidFill>
            <a:schemeClr val="accent5"/>
          </a:solidFill>
        </p:spPr>
        <p:txBody>
          <a:bodyPr wrap="square" rtlCol="0">
            <a:spAutoFit/>
          </a:bodyPr>
          <a:lstStyle/>
          <a:p>
            <a:pPr algn="l"/>
            <a:r>
              <a:rPr lang="es-419" sz="2000" b="1" dirty="0">
                <a:solidFill>
                  <a:schemeClr val="bg1"/>
                </a:solidFill>
              </a:rPr>
              <a:t>Fecha de notificación</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a:t>Respuestas: aparición, detección, notificación </a:t>
            </a:r>
          </a:p>
        </p:txBody>
      </p:sp>
      <p:graphicFrame>
        <p:nvGraphicFramePr>
          <p:cNvPr id="2" name="Table 1">
            <a:extLst>
              <a:ext uri="{FF2B5EF4-FFF2-40B4-BE49-F238E27FC236}">
                <a16:creationId xmlns:a16="http://schemas.microsoft.com/office/drawing/2014/main" id="{3C029993-D18B-8BC2-3902-56C8271A16B7}"/>
              </a:ext>
            </a:extLst>
          </p:cNvPr>
          <p:cNvGraphicFramePr>
            <a:graphicFrameLocks noGrp="1"/>
          </p:cNvGraphicFramePr>
          <p:nvPr>
            <p:extLst>
              <p:ext uri="{D42A27DB-BD31-4B8C-83A1-F6EECF244321}">
                <p14:modId xmlns:p14="http://schemas.microsoft.com/office/powerpoint/2010/main" val="1986178249"/>
              </p:ext>
            </p:extLst>
          </p:nvPr>
        </p:nvGraphicFramePr>
        <p:xfrm>
          <a:off x="1924166" y="1713449"/>
          <a:ext cx="8016875" cy="3587756"/>
        </p:xfrm>
        <a:graphic>
          <a:graphicData uri="http://schemas.openxmlformats.org/drawingml/2006/table">
            <a:tbl>
              <a:tblPr firstRow="1" firstCol="1" bandRow="1">
                <a:tableStyleId>{5C22544A-7EE6-4342-B048-85BDC9FD1C3A}</a:tableStyleId>
              </a:tblPr>
              <a:tblGrid>
                <a:gridCol w="3549650">
                  <a:extLst>
                    <a:ext uri="{9D8B030D-6E8A-4147-A177-3AD203B41FA5}">
                      <a16:colId xmlns:a16="http://schemas.microsoft.com/office/drawing/2014/main" val="1542930892"/>
                    </a:ext>
                  </a:extLst>
                </a:gridCol>
                <a:gridCol w="990600">
                  <a:extLst>
                    <a:ext uri="{9D8B030D-6E8A-4147-A177-3AD203B41FA5}">
                      <a16:colId xmlns:a16="http://schemas.microsoft.com/office/drawing/2014/main" val="1716113125"/>
                    </a:ext>
                  </a:extLst>
                </a:gridCol>
                <a:gridCol w="3476625">
                  <a:extLst>
                    <a:ext uri="{9D8B030D-6E8A-4147-A177-3AD203B41FA5}">
                      <a16:colId xmlns:a16="http://schemas.microsoft.com/office/drawing/2014/main" val="882432031"/>
                    </a:ext>
                  </a:extLst>
                </a:gridCol>
              </a:tblGrid>
              <a:tr h="565058">
                <a:tc>
                  <a:txBody>
                    <a:bodyPr/>
                    <a:lstStyle/>
                    <a:p>
                      <a:pPr marL="152400" indent="152400">
                        <a:buNone/>
                      </a:pPr>
                      <a:r>
                        <a:rPr lang="es-419" sz="1600">
                          <a:effectLst/>
                          <a:latin typeface="Arial" panose="020B0604020202020204" pitchFamily="34" charset="0"/>
                          <a:cs typeface="Arial" panose="020B0604020202020204" pitchFamily="34" charset="0"/>
                        </a:rPr>
                        <a:t>Hito</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6350" algn="ctr">
                        <a:buNone/>
                      </a:pPr>
                      <a:r>
                        <a:rPr lang="es-419" sz="1600">
                          <a:effectLst/>
                          <a:latin typeface="Arial" panose="020B0604020202020204" pitchFamily="34" charset="0"/>
                          <a:cs typeface="Arial" panose="020B0604020202020204" pitchFamily="34" charset="0"/>
                        </a:rPr>
                        <a:t>Fecha</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152400">
                        <a:buNone/>
                      </a:pPr>
                      <a:r>
                        <a:rPr lang="es-419" sz="1600">
                          <a:effectLst/>
                          <a:latin typeface="Arial" panose="020B0604020202020204" pitchFamily="34" charset="0"/>
                          <a:cs typeface="Arial" panose="020B0604020202020204" pitchFamily="34" charset="0"/>
                        </a:rPr>
                        <a:t>Narrativa/Justificación</a:t>
                      </a:r>
                    </a:p>
                  </a:txBody>
                  <a:tcPr marL="6350" marR="635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1164684"/>
                  </a:ext>
                </a:extLst>
              </a:tr>
              <a:tr h="1140280">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aparición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Para enfermedades no endémicas: fecha en la que el caso índice o el primer caso epidemiológicamente vinculado experimentó por primera vez los síntomas.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30 de noviembre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dirty="0">
                          <a:solidFill>
                            <a:sysClr val="windowText" lastClr="000000"/>
                          </a:solidFill>
                          <a:effectLst/>
                          <a:latin typeface="Arial" panose="020B0604020202020204" pitchFamily="34" charset="0"/>
                          <a:cs typeface="Arial" panose="020B0604020202020204" pitchFamily="34" charset="0"/>
                        </a:rPr>
                        <a:t>Sus </a:t>
                      </a:r>
                      <a:r>
                        <a:rPr lang="es-419" sz="1200" b="1" dirty="0">
                          <a:solidFill>
                            <a:sysClr val="windowText" lastClr="000000"/>
                          </a:solidFill>
                          <a:effectLst/>
                          <a:latin typeface="Arial" panose="020B0604020202020204" pitchFamily="34" charset="0"/>
                          <a:cs typeface="Arial" panose="020B0604020202020204" pitchFamily="34" charset="0"/>
                        </a:rPr>
                        <a:t>síntomas comenzaron</a:t>
                      </a:r>
                      <a:r>
                        <a:rPr lang="es-419" sz="1200" dirty="0">
                          <a:solidFill>
                            <a:sysClr val="windowText" lastClr="000000"/>
                          </a:solidFill>
                          <a:effectLst/>
                          <a:latin typeface="Arial" panose="020B0604020202020204" pitchFamily="34" charset="0"/>
                          <a:cs typeface="Arial" panose="020B0604020202020204" pitchFamily="34" charset="0"/>
                        </a:rPr>
                        <a:t> el 30 de noviembre.</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473849"/>
                  </a:ext>
                </a:extLst>
              </a:tr>
              <a:tr h="1032508">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detección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Fecha en la que el evento fue registrado por primera vez por cualquier fuente o en cualquier sistema.</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8 de diciembre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a:solidFill>
                            <a:sysClr val="windowText" lastClr="000000"/>
                          </a:solidFill>
                          <a:effectLst/>
                          <a:latin typeface="Arial" panose="020B0604020202020204" pitchFamily="34" charset="0"/>
                          <a:cs typeface="Arial" panose="020B0604020202020204" pitchFamily="34" charset="0"/>
                        </a:rPr>
                        <a:t>El equipo clínico sospechó que era sarampión, </a:t>
                      </a:r>
                      <a:r>
                        <a:rPr lang="es-419" sz="1200" b="1">
                          <a:solidFill>
                            <a:sysClr val="windowText" lastClr="000000"/>
                          </a:solidFill>
                          <a:effectLst/>
                          <a:latin typeface="Arial" panose="020B0604020202020204" pitchFamily="34" charset="0"/>
                          <a:cs typeface="Arial" panose="020B0604020202020204" pitchFamily="34" charset="0"/>
                        </a:rPr>
                        <a:t>completó un formulario de investigación de caso</a:t>
                      </a:r>
                      <a:r>
                        <a:rPr lang="es-419" sz="1200">
                          <a:solidFill>
                            <a:sysClr val="windowText" lastClr="000000"/>
                          </a:solidFill>
                          <a:effectLst/>
                          <a:latin typeface="Arial" panose="020B0604020202020204" pitchFamily="34" charset="0"/>
                          <a:cs typeface="Arial" panose="020B0604020202020204" pitchFamily="34" charset="0"/>
                        </a:rPr>
                        <a:t> y envió la muestra al laboratorio nacional de referencia el 8 de diciembre.</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023342"/>
                  </a:ext>
                </a:extLst>
              </a:tr>
              <a:tr h="849910">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notificación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Fecha en la que se informó por primera vez del evento a una autoridad de salud pública responsable de tomar medidas.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9 de diciembre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dirty="0">
                          <a:solidFill>
                            <a:sysClr val="windowText" lastClr="000000"/>
                          </a:solidFill>
                          <a:effectLst/>
                          <a:latin typeface="Arial" panose="020B0604020202020204" pitchFamily="34" charset="0"/>
                          <a:cs typeface="Arial" panose="020B0604020202020204" pitchFamily="34" charset="0"/>
                        </a:rPr>
                        <a:t>El 9 de diciembre, el médico tratante </a:t>
                      </a:r>
                      <a:r>
                        <a:rPr lang="es-419" sz="1200" b="1" dirty="0">
                          <a:solidFill>
                            <a:sysClr val="windowText" lastClr="000000"/>
                          </a:solidFill>
                          <a:effectLst/>
                          <a:latin typeface="Arial" panose="020B0604020202020204" pitchFamily="34" charset="0"/>
                          <a:cs typeface="Arial" panose="020B0604020202020204" pitchFamily="34" charset="0"/>
                        </a:rPr>
                        <a:t>llamó al funcionario de vigilancia del distrito</a:t>
                      </a:r>
                      <a:r>
                        <a:rPr lang="es-419" sz="1200" dirty="0">
                          <a:solidFill>
                            <a:sysClr val="windowText" lastClr="000000"/>
                          </a:solidFill>
                          <a:effectLst/>
                          <a:latin typeface="Arial" panose="020B0604020202020204" pitchFamily="34" charset="0"/>
                          <a:cs typeface="Arial" panose="020B0604020202020204" pitchFamily="34" charset="0"/>
                        </a:rPr>
                        <a:t> sobre el presunto caso de sarampión.</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6481324"/>
                  </a:ext>
                </a:extLst>
              </a:tr>
            </a:tbl>
          </a:graphicData>
        </a:graphic>
      </p:graphicFrame>
      <p:sp>
        <p:nvSpPr>
          <p:cNvPr id="3" name="Title 1">
            <a:extLst>
              <a:ext uri="{FF2B5EF4-FFF2-40B4-BE49-F238E27FC236}">
                <a16:creationId xmlns:a16="http://schemas.microsoft.com/office/drawing/2014/main" id="{CDA4C0DC-6636-EF75-8CDC-C9082C4DDF78}"/>
              </a:ext>
            </a:extLst>
          </p:cNvPr>
          <p:cNvSpPr txBox="1">
            <a:spLocks/>
          </p:cNvSpPr>
          <p:nvPr/>
        </p:nvSpPr>
        <p:spPr>
          <a:xfrm>
            <a:off x="1819992" y="1365290"/>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800">
                <a:solidFill>
                  <a:srgbClr val="000000"/>
                </a:solidFill>
              </a:rPr>
              <a:t>Respuestas</a:t>
            </a:r>
          </a:p>
        </p:txBody>
      </p:sp>
      <p:sp>
        <p:nvSpPr>
          <p:cNvPr id="5" name="Title 1">
            <a:extLst>
              <a:ext uri="{FF2B5EF4-FFF2-40B4-BE49-F238E27FC236}">
                <a16:creationId xmlns:a16="http://schemas.microsoft.com/office/drawing/2014/main" id="{4D24ACD8-5291-BBD0-EC77-DE3AC03B539A}"/>
              </a:ext>
            </a:extLst>
          </p:cNvPr>
          <p:cNvSpPr txBox="1">
            <a:spLocks/>
          </p:cNvSpPr>
          <p:nvPr/>
        </p:nvSpPr>
        <p:spPr>
          <a:xfrm>
            <a:off x="1169842" y="5492710"/>
            <a:ext cx="9764047" cy="1014782"/>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500" b="0" i="1" dirty="0">
                <a:solidFill>
                  <a:srgbClr val="000000"/>
                </a:solidFill>
              </a:rPr>
              <a:t>Consejos: La fecha de detección no se establece a partir de la confirmación del laboratorio; este es un punto común de confusión. La confirmación de laboratorio se incluye como una medida de respuesta temprana.</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10 de diciembre</a:t>
            </a:r>
            <a:r>
              <a:rPr lang="es-419" sz="1800" b="0" dirty="0">
                <a:solidFill>
                  <a:srgbClr val="000000"/>
                </a:solidFill>
                <a:effectLst/>
                <a:ea typeface=""/>
                <a:cs typeface="Arial" panose="020B0604020202020204" pitchFamily="34" charset="0"/>
              </a:rPr>
              <a:t>, el equipo de respuesta rápida del distrito </a:t>
            </a:r>
            <a:r>
              <a:rPr lang="es-419" sz="1800" b="0" dirty="0">
                <a:solidFill>
                  <a:schemeClr val="accent1"/>
                </a:solidFill>
                <a:effectLst/>
                <a:ea typeface=""/>
                <a:cs typeface="Arial" panose="020B0604020202020204" pitchFamily="34" charset="0"/>
              </a:rPr>
              <a:t>inició el seguimiento </a:t>
            </a:r>
            <a:r>
              <a:rPr lang="es-419" sz="1800" b="0" dirty="0">
                <a:solidFill>
                  <a:srgbClr val="000000"/>
                </a:solidFill>
                <a:effectLst/>
                <a:ea typeface=""/>
                <a:cs typeface="Arial" panose="020B0604020202020204" pitchFamily="34" charset="0"/>
              </a:rPr>
              <a:t>de los contactos de la Sra. A y </a:t>
            </a:r>
            <a:r>
              <a:rPr lang="es-419" sz="1800" b="0" dirty="0">
                <a:solidFill>
                  <a:schemeClr val="accent1"/>
                </a:solidFill>
                <a:effectLst/>
                <a:ea typeface=""/>
                <a:cs typeface="Arial" panose="020B0604020202020204" pitchFamily="34" charset="0"/>
              </a:rPr>
              <a:t>comenzó a vigilar activamente a los trabajadores sanitarios </a:t>
            </a:r>
            <a:r>
              <a:rPr lang="es-419" sz="1800" b="0" dirty="0">
                <a:solidFill>
                  <a:srgbClr val="000000"/>
                </a:solidFill>
                <a:effectLst/>
                <a:ea typeface=""/>
                <a:cs typeface="Arial" panose="020B0604020202020204" pitchFamily="34" charset="0"/>
              </a:rPr>
              <a:t>del hospital del distrito. La muestra llegó al laboratorio nacional el </a:t>
            </a:r>
            <a:r>
              <a:rPr lang="es-419" sz="1800" dirty="0">
                <a:solidFill>
                  <a:srgbClr val="000000"/>
                </a:solidFill>
                <a:effectLst/>
                <a:ea typeface=""/>
                <a:cs typeface="Arial" panose="020B0604020202020204" pitchFamily="34" charset="0"/>
              </a:rPr>
              <a:t>10 de diciembre</a:t>
            </a:r>
            <a:r>
              <a:rPr lang="es-419" sz="1800" b="0" dirty="0">
                <a:solidFill>
                  <a:srgbClr val="000000"/>
                </a:solidFill>
                <a:effectLst/>
                <a:ea typeface=""/>
                <a:cs typeface="Arial" panose="020B0604020202020204" pitchFamily="34" charset="0"/>
              </a:rPr>
              <a:t>. El </a:t>
            </a:r>
            <a:r>
              <a:rPr lang="es-419" sz="1800" dirty="0">
                <a:solidFill>
                  <a:schemeClr val="accent1"/>
                </a:solidFill>
                <a:effectLst/>
                <a:ea typeface=""/>
                <a:cs typeface="Arial" panose="020B0604020202020204" pitchFamily="34" charset="0"/>
              </a:rPr>
              <a:t>12 de diciembre</a:t>
            </a:r>
            <a:r>
              <a:rPr lang="es-419" sz="1800" b="0" dirty="0">
                <a:solidFill>
                  <a:srgbClr val="000000"/>
                </a:solidFill>
                <a:effectLst/>
                <a:ea typeface=""/>
                <a:cs typeface="Arial" panose="020B0604020202020204" pitchFamily="34" charset="0"/>
              </a:rPr>
              <a:t>, el </a:t>
            </a:r>
            <a:r>
              <a:rPr lang="es-419" sz="1800" b="0" dirty="0">
                <a:solidFill>
                  <a:schemeClr val="accent1"/>
                </a:solidFill>
                <a:effectLst/>
                <a:ea typeface=""/>
                <a:cs typeface="Arial" panose="020B0604020202020204" pitchFamily="34" charset="0"/>
              </a:rPr>
              <a:t>laboratorio confirmó </a:t>
            </a:r>
            <a:r>
              <a:rPr lang="es-419" sz="1800" b="0" dirty="0">
                <a:solidFill>
                  <a:srgbClr val="000000"/>
                </a:solidFill>
                <a:effectLst/>
                <a:ea typeface=""/>
                <a:cs typeface="Arial" panose="020B0604020202020204" pitchFamily="34" charset="0"/>
              </a:rPr>
              <a:t>que la muestra era positiva para sarampión y notificó directamente al PHEOC nacional.</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12 de diciembre</a:t>
            </a:r>
            <a:r>
              <a:rPr lang="es-419" sz="1800" b="0" dirty="0">
                <a:solidFill>
                  <a:srgbClr val="000000"/>
                </a:solidFill>
                <a:effectLst/>
                <a:ea typeface=""/>
                <a:cs typeface="Arial" panose="020B0604020202020204" pitchFamily="34" charset="0"/>
              </a:rPr>
              <a:t>, el equipo de respuesta rápida del distrito (RRT) </a:t>
            </a:r>
            <a:r>
              <a:rPr lang="es-419" sz="1800" b="0" dirty="0">
                <a:solidFill>
                  <a:schemeClr val="accent1"/>
                </a:solidFill>
                <a:effectLst/>
                <a:ea typeface=""/>
                <a:cs typeface="Arial" panose="020B0604020202020204" pitchFamily="34" charset="0"/>
              </a:rPr>
              <a:t>completó su investigación epidemiológica inicial</a:t>
            </a:r>
            <a:r>
              <a:rPr lang="es-419" sz="1800" b="0" dirty="0">
                <a:solidFill>
                  <a:srgbClr val="000000"/>
                </a:solidFill>
                <a:effectLst/>
                <a:ea typeface=""/>
                <a:cs typeface="Arial" panose="020B0604020202020204" pitchFamily="34" charset="0"/>
              </a:rPr>
              <a:t>, identificó otro caso sospechoso y proporcionó una lista de líneas y una lista de contactos al PHEOC. Con base en esta información, el PHEOC nacional realizó una evaluación de riesgo el mismo día y evaluó este evento como de muy alto riesgo. El encargado de los incidentes compartió inmediatamente las recomendaciones de la evaluación con el ministro de Salud, que incluía una solicitud para desplegar un equipo nacional de respuesta rápida.</a:t>
            </a:r>
          </a:p>
        </p:txBody>
      </p:sp>
      <p:sp>
        <p:nvSpPr>
          <p:cNvPr id="17" name="Rectangle 16">
            <a:extLst>
              <a:ext uri="{FF2B5EF4-FFF2-40B4-BE49-F238E27FC236}">
                <a16:creationId xmlns:a16="http://schemas.microsoft.com/office/drawing/2014/main" id="{23057399-2585-94B2-7C04-F724FB4BCD15}"/>
              </a:ext>
            </a:extLst>
          </p:cNvPr>
          <p:cNvSpPr/>
          <p:nvPr/>
        </p:nvSpPr>
        <p:spPr>
          <a:xfrm>
            <a:off x="836575" y="1833562"/>
            <a:ext cx="1874452"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2" y="1035049"/>
            <a:ext cx="5204299" cy="400110"/>
          </a:xfrm>
          <a:prstGeom prst="rect">
            <a:avLst/>
          </a:prstGeom>
          <a:solidFill>
            <a:schemeClr val="accent5"/>
          </a:solidFill>
        </p:spPr>
        <p:txBody>
          <a:bodyPr wrap="square" rtlCol="0">
            <a:spAutoFit/>
          </a:bodyPr>
          <a:lstStyle/>
          <a:p>
            <a:pPr algn="ctr"/>
            <a:r>
              <a:rPr lang="es-419" sz="2000" b="1" dirty="0">
                <a:solidFill>
                  <a:schemeClr val="bg1"/>
                </a:solidFill>
              </a:rPr>
              <a:t>Iniciar una investigación o desplegar un equipo </a:t>
            </a:r>
          </a:p>
        </p:txBody>
      </p:sp>
      <p:sp>
        <p:nvSpPr>
          <p:cNvPr id="21" name="Rectangle 20">
            <a:extLst>
              <a:ext uri="{FF2B5EF4-FFF2-40B4-BE49-F238E27FC236}">
                <a16:creationId xmlns:a16="http://schemas.microsoft.com/office/drawing/2014/main" id="{B6D3DA31-6CE9-9559-7618-55DAC78B3F82}"/>
              </a:ext>
            </a:extLst>
          </p:cNvPr>
          <p:cNvSpPr/>
          <p:nvPr/>
        </p:nvSpPr>
        <p:spPr>
          <a:xfrm>
            <a:off x="5810852" y="2455272"/>
            <a:ext cx="182535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6965641" y="282357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6723531" y="3305736"/>
            <a:ext cx="3190029" cy="400110"/>
          </a:xfrm>
          <a:prstGeom prst="rect">
            <a:avLst/>
          </a:prstGeom>
          <a:solidFill>
            <a:schemeClr val="accent5"/>
          </a:solidFill>
        </p:spPr>
        <p:txBody>
          <a:bodyPr wrap="square" rtlCol="0">
            <a:spAutoFit/>
          </a:bodyPr>
          <a:lstStyle/>
          <a:p>
            <a:pPr algn="l"/>
            <a:r>
              <a:rPr lang="es-419" sz="2000" b="1" dirty="0">
                <a:solidFill>
                  <a:schemeClr val="bg1"/>
                </a:solidFill>
              </a:rPr>
              <a:t>Confirmación de laboratorio</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337619"/>
            <a:ext cx="3272535" cy="400110"/>
          </a:xfrm>
          <a:prstGeom prst="rect">
            <a:avLst/>
          </a:prstGeom>
          <a:solidFill>
            <a:schemeClr val="accent5"/>
          </a:solidFill>
        </p:spPr>
        <p:txBody>
          <a:bodyPr wrap="square" rtlCol="0">
            <a:spAutoFit/>
          </a:bodyPr>
          <a:lstStyle/>
          <a:p>
            <a:pPr algn="l"/>
            <a:r>
              <a:rPr lang="es-419" sz="2000" b="1" dirty="0">
                <a:solidFill>
                  <a:schemeClr val="bg1"/>
                </a:solidFill>
              </a:rPr>
              <a:t>Investigación epidemiológica</a:t>
            </a:r>
          </a:p>
        </p:txBody>
      </p:sp>
      <p:sp>
        <p:nvSpPr>
          <p:cNvPr id="27" name="Rectangle 26">
            <a:extLst>
              <a:ext uri="{FF2B5EF4-FFF2-40B4-BE49-F238E27FC236}">
                <a16:creationId xmlns:a16="http://schemas.microsoft.com/office/drawing/2014/main" id="{510F7E13-6F15-0B02-6DED-3F9BCD82079F}"/>
              </a:ext>
            </a:extLst>
          </p:cNvPr>
          <p:cNvSpPr/>
          <p:nvPr/>
        </p:nvSpPr>
        <p:spPr>
          <a:xfrm>
            <a:off x="875487" y="3756241"/>
            <a:ext cx="1845268"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711027" y="3629055"/>
            <a:ext cx="426966" cy="14664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latin typeface="Arial"/>
                <a:ea typeface=""/>
                <a:cs typeface="Arial"/>
              </a:rPr>
              <a:t>El </a:t>
            </a:r>
            <a:r>
              <a:rPr lang="es-419" sz="1800" b="0" dirty="0">
                <a:solidFill>
                  <a:srgbClr val="000000"/>
                </a:solidFill>
                <a:latin typeface="Arial"/>
                <a:ea typeface=""/>
                <a:cs typeface="Arial"/>
              </a:rPr>
              <a:t>ERR</a:t>
            </a:r>
            <a:r>
              <a:rPr lang="es-419" sz="1800" b="0" dirty="0">
                <a:solidFill>
                  <a:srgbClr val="000000"/>
                </a:solidFill>
                <a:effectLst/>
                <a:latin typeface="Arial"/>
                <a:ea typeface=""/>
                <a:cs typeface="Arial"/>
              </a:rPr>
              <a:t> nacional se desplegó el </a:t>
            </a:r>
            <a:r>
              <a:rPr lang="es-419" sz="1800" dirty="0">
                <a:solidFill>
                  <a:srgbClr val="000000"/>
                </a:solidFill>
                <a:effectLst/>
                <a:latin typeface="Arial"/>
                <a:ea typeface=""/>
                <a:cs typeface="Arial"/>
              </a:rPr>
              <a:t>14 de diciembre</a:t>
            </a:r>
            <a:r>
              <a:rPr lang="es-419" sz="1800" b="0" dirty="0">
                <a:solidFill>
                  <a:srgbClr val="000000"/>
                </a:solidFill>
                <a:effectLst/>
                <a:latin typeface="Arial"/>
                <a:ea typeface=""/>
                <a:cs typeface="Arial"/>
              </a:rPr>
              <a:t>, con un ligero retraso debido a la falta de fondos para la compra de combustible.</a:t>
            </a:r>
            <a:br>
              <a:rPr lang="es-419" sz="1800" b="0" dirty="0">
                <a:effectLst/>
                <a:ea typeface=""/>
                <a:cs typeface="Arial" panose="020B0604020202020204" pitchFamily="34" charset="0"/>
              </a:rPr>
            </a:br>
            <a:br>
              <a:rPr lang="es-419" sz="1800" b="0" dirty="0">
                <a:effectLst/>
                <a:ea typeface=""/>
                <a:cs typeface="Arial" panose="020B0604020202020204" pitchFamily="34" charset="0"/>
              </a:rPr>
            </a:br>
            <a:r>
              <a:rPr lang="es-419" sz="1800" b="0" dirty="0">
                <a:solidFill>
                  <a:srgbClr val="000000"/>
                </a:solidFill>
                <a:effectLst/>
                <a:latin typeface="Arial"/>
                <a:ea typeface=""/>
                <a:cs typeface="Arial"/>
              </a:rPr>
              <a:t>A partir </a:t>
            </a:r>
            <a:r>
              <a:rPr lang="es-419" sz="1800" b="0" dirty="0">
                <a:solidFill>
                  <a:srgbClr val="000000"/>
                </a:solidFill>
                <a:latin typeface="Arial"/>
                <a:cs typeface="Arial"/>
              </a:rPr>
              <a:t>del</a:t>
            </a:r>
            <a:r>
              <a:rPr lang="es-419" sz="1800" dirty="0">
                <a:solidFill>
                  <a:schemeClr val="accent1"/>
                </a:solidFill>
                <a:effectLst/>
                <a:latin typeface="Arial"/>
                <a:ea typeface=""/>
                <a:cs typeface="Arial"/>
              </a:rPr>
              <a:t> 15 de diciembre</a:t>
            </a:r>
            <a:r>
              <a:rPr lang="es-419" sz="1800" b="0" dirty="0">
                <a:solidFill>
                  <a:srgbClr val="000000"/>
                </a:solidFill>
                <a:effectLst/>
                <a:latin typeface="Arial"/>
                <a:ea typeface=""/>
                <a:cs typeface="Arial"/>
              </a:rPr>
              <a:t>, el RRT nacional llevó a cabo </a:t>
            </a:r>
            <a:r>
              <a:rPr lang="es-419" sz="1800" b="0" dirty="0">
                <a:solidFill>
                  <a:schemeClr val="accent1"/>
                </a:solidFill>
                <a:effectLst/>
                <a:latin typeface="Arial"/>
                <a:ea typeface=""/>
                <a:cs typeface="Arial"/>
              </a:rPr>
              <a:t>evaluaciones de prevención y control de infecciones (IPC)</a:t>
            </a:r>
            <a:r>
              <a:rPr lang="es-419" sz="1800" b="0" dirty="0">
                <a:solidFill>
                  <a:srgbClr val="000000"/>
                </a:solidFill>
                <a:effectLst/>
                <a:latin typeface="Arial"/>
                <a:ea typeface=""/>
                <a:cs typeface="Arial"/>
              </a:rPr>
              <a:t> en el hospital de distrito y </a:t>
            </a:r>
            <a:r>
              <a:rPr lang="es-419" sz="1800" b="0" dirty="0">
                <a:solidFill>
                  <a:schemeClr val="accent1"/>
                </a:solidFill>
                <a:effectLst/>
                <a:latin typeface="Arial"/>
                <a:ea typeface=""/>
                <a:cs typeface="Arial"/>
              </a:rPr>
              <a:t>capacitación en el manejo de casos de sarampión</a:t>
            </a:r>
            <a:r>
              <a:rPr lang="es-419" sz="1800" b="0" dirty="0">
                <a:solidFill>
                  <a:srgbClr val="000000"/>
                </a:solidFill>
                <a:effectLst/>
                <a:latin typeface="Arial"/>
                <a:ea typeface=""/>
                <a:cs typeface="Arial"/>
              </a:rPr>
              <a:t>.</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s-419" sz="1800" b="0" dirty="0">
                <a:solidFill>
                  <a:srgbClr val="000000"/>
                </a:solidFill>
                <a:effectLst/>
                <a:ea typeface=""/>
                <a:cs typeface="Arial" panose="020B0604020202020204" pitchFamily="34" charset="0"/>
              </a:rPr>
              <a:t>El equipo combinado del RRT nacional y del distrito comenzó </a:t>
            </a:r>
            <a:r>
              <a:rPr lang="es-419" sz="1800" b="0" dirty="0">
                <a:solidFill>
                  <a:schemeClr val="accent1"/>
                </a:solidFill>
                <a:effectLst/>
                <a:ea typeface=""/>
                <a:cs typeface="Arial" panose="020B0604020202020204" pitchFamily="34" charset="0"/>
              </a:rPr>
              <a:t>las actividades de comunicación de riesgos y participación comunitaria</a:t>
            </a:r>
            <a:r>
              <a:rPr lang="es-419" sz="1800" b="0" dirty="0">
                <a:solidFill>
                  <a:srgbClr val="000000"/>
                </a:solidFill>
                <a:effectLst/>
                <a:ea typeface=""/>
                <a:cs typeface="Arial" panose="020B0604020202020204" pitchFamily="34" charset="0"/>
              </a:rPr>
              <a:t> el </a:t>
            </a:r>
            <a:r>
              <a:rPr lang="es-419" sz="1800" dirty="0">
                <a:solidFill>
                  <a:schemeClr val="accent1"/>
                </a:solidFill>
                <a:effectLst/>
                <a:ea typeface=""/>
                <a:cs typeface="Arial" panose="020B0604020202020204" pitchFamily="34" charset="0"/>
              </a:rPr>
              <a:t>18 de diciembre</a:t>
            </a:r>
            <a:r>
              <a:rPr lang="es-419" sz="1800" b="0" dirty="0">
                <a:solidFill>
                  <a:srgbClr val="000000"/>
                </a:solidFill>
                <a:effectLst/>
                <a:ea typeface=""/>
                <a:cs typeface="Arial" panose="020B0604020202020204" pitchFamily="34" charset="0"/>
              </a:rPr>
              <a:t>, ya que había confusión entre las autoridades del distrito y nacionales debido a los retrasos en la traducción de materiales a varios idiomas locales hablados por las comunidades afectadas por el brote.</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6" name="Rectangle 5">
            <a:extLst>
              <a:ext uri="{FF2B5EF4-FFF2-40B4-BE49-F238E27FC236}">
                <a16:creationId xmlns:a16="http://schemas.microsoft.com/office/drawing/2014/main" id="{67C50E6F-6BB9-750F-C45F-D9B5E71BA91E}"/>
              </a:ext>
            </a:extLst>
          </p:cNvPr>
          <p:cNvSpPr/>
          <p:nvPr/>
        </p:nvSpPr>
        <p:spPr>
          <a:xfrm>
            <a:off x="1769320" y="2777160"/>
            <a:ext cx="178127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p:cNvCxnSpPr>
          <p:nvPr/>
        </p:nvCxnSpPr>
        <p:spPr>
          <a:xfrm flipH="1">
            <a:off x="3171217" y="2532062"/>
            <a:ext cx="486383" cy="24509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3657600" y="2303779"/>
            <a:ext cx="2295727" cy="400110"/>
          </a:xfrm>
          <a:prstGeom prst="rect">
            <a:avLst/>
          </a:prstGeom>
          <a:solidFill>
            <a:schemeClr val="accent5"/>
          </a:solidFill>
        </p:spPr>
        <p:txBody>
          <a:bodyPr wrap="square" rtlCol="0">
            <a:spAutoFit/>
          </a:bodyPr>
          <a:lstStyle/>
          <a:p>
            <a:pPr algn="l"/>
            <a:r>
              <a:rPr lang="es-419" sz="2000" b="1" dirty="0">
                <a:solidFill>
                  <a:schemeClr val="bg1"/>
                </a:solidFill>
              </a:rPr>
              <a:t>Gestión de casos/IP</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494553" y="5262871"/>
            <a:ext cx="5900416" cy="400110"/>
          </a:xfrm>
          <a:prstGeom prst="rect">
            <a:avLst/>
          </a:prstGeom>
          <a:solidFill>
            <a:schemeClr val="accent5"/>
          </a:solidFill>
        </p:spPr>
        <p:txBody>
          <a:bodyPr wrap="square" rtlCol="0">
            <a:spAutoFit/>
          </a:bodyPr>
          <a:lstStyle/>
          <a:p>
            <a:pPr algn="ctr"/>
            <a:r>
              <a:rPr lang="es-419" sz="2000" b="1" dirty="0">
                <a:solidFill>
                  <a:schemeClr val="bg1"/>
                </a:solidFill>
              </a:rPr>
              <a:t>Comunicaciones de riesgos/participación comunitaria</a:t>
            </a:r>
          </a:p>
        </p:txBody>
      </p:sp>
      <p:sp>
        <p:nvSpPr>
          <p:cNvPr id="13" name="Rectangle 12">
            <a:extLst>
              <a:ext uri="{FF2B5EF4-FFF2-40B4-BE49-F238E27FC236}">
                <a16:creationId xmlns:a16="http://schemas.microsoft.com/office/drawing/2014/main" id="{23FA9C08-957A-8AA8-02A6-B81DA3A69980}"/>
              </a:ext>
            </a:extLst>
          </p:cNvPr>
          <p:cNvSpPr/>
          <p:nvPr/>
        </p:nvSpPr>
        <p:spPr>
          <a:xfrm>
            <a:off x="4421381" y="4096561"/>
            <a:ext cx="1804321" cy="290613"/>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4861738" y="4387174"/>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lang="es-419" sz="1800" b="0" dirty="0">
                <a:solidFill>
                  <a:srgbClr val="000000"/>
                </a:solidFill>
                <a:latin typeface="Arial"/>
                <a:ea typeface="Arial"/>
                <a:cs typeface="Arial"/>
              </a:rPr>
              <a:t>Adicionalmente</a:t>
            </a:r>
            <a:r>
              <a:rPr kumimoji="0" lang="es-419" sz="1800" b="0" i="0" u="none" strike="noStrike" cap="none" normalizeH="0" baseline="0" noProof="0" dirty="0">
                <a:ln>
                  <a:noFill/>
                </a:ln>
                <a:solidFill>
                  <a:srgbClr val="000000"/>
                </a:solidFill>
                <a:effectLst/>
                <a:uLnTx/>
                <a:uFillTx/>
                <a:latin typeface="Arial"/>
                <a:ea typeface="Arial"/>
                <a:cs typeface="Arial"/>
              </a:rPr>
              <a:t> el </a:t>
            </a:r>
            <a:r>
              <a:rPr kumimoji="0" lang="es-419" sz="1800" b="1" i="0" u="none" strike="noStrike" cap="none" normalizeH="0" baseline="0" noProof="0" dirty="0">
                <a:ln>
                  <a:noFill/>
                </a:ln>
                <a:solidFill>
                  <a:schemeClr val="accent1"/>
                </a:solidFill>
                <a:effectLst/>
                <a:uLnTx/>
                <a:uFillTx/>
                <a:latin typeface="Arial"/>
                <a:ea typeface="Arial"/>
                <a:cs typeface="Arial"/>
              </a:rPr>
              <a:t>18 de diciembre</a:t>
            </a:r>
            <a:r>
              <a:rPr kumimoji="0" lang="es-419" sz="1800" b="0" i="0" u="none" strike="noStrike" cap="none" normalizeH="0" baseline="0" noProof="0" dirty="0">
                <a:ln>
                  <a:noFill/>
                </a:ln>
                <a:solidFill>
                  <a:srgbClr val="000000"/>
                </a:solidFill>
                <a:effectLst/>
                <a:uLnTx/>
                <a:uFillTx/>
                <a:latin typeface="Arial"/>
                <a:ea typeface="Arial"/>
                <a:cs typeface="Arial"/>
              </a:rPr>
              <a:t>, el </a:t>
            </a:r>
            <a:r>
              <a:rPr kumimoji="0" lang="es-419" sz="1800" b="0" i="0" u="none" strike="noStrike" cap="none" normalizeH="0" baseline="0" noProof="0" dirty="0">
                <a:ln>
                  <a:noFill/>
                </a:ln>
                <a:solidFill>
                  <a:schemeClr val="accent1"/>
                </a:solidFill>
                <a:effectLst/>
                <a:uLnTx/>
                <a:uFillTx/>
                <a:latin typeface="Arial"/>
                <a:ea typeface="Arial"/>
                <a:cs typeface="Arial"/>
              </a:rPr>
              <a:t>ministro ofreció una conferencia de prensa</a:t>
            </a:r>
            <a:r>
              <a:rPr kumimoji="0" lang="es-419" sz="1800" b="0" i="0" u="none" strike="noStrike" cap="none" normalizeH="0" baseline="0" noProof="0" dirty="0">
                <a:ln>
                  <a:noFill/>
                </a:ln>
                <a:solidFill>
                  <a:srgbClr val="000000"/>
                </a:solidFill>
                <a:effectLst/>
                <a:uLnTx/>
                <a:uFillTx/>
                <a:latin typeface="Arial"/>
                <a:ea typeface="Arial"/>
                <a:cs typeface="Arial"/>
              </a:rPr>
              <a:t>, y luego publicó una </a:t>
            </a:r>
            <a:r>
              <a:rPr lang="es-419" sz="1800" b="0" dirty="0">
                <a:solidFill>
                  <a:schemeClr val="accent1"/>
                </a:solidFill>
                <a:latin typeface="Arial"/>
                <a:ea typeface="Arial"/>
                <a:cs typeface="Arial"/>
              </a:rPr>
              <a:t>alerta</a:t>
            </a:r>
            <a:r>
              <a:rPr kumimoji="0" lang="es-419" sz="1800" b="0" i="0" u="none" strike="noStrike" cap="none" normalizeH="0" baseline="0" noProof="0" dirty="0">
                <a:ln>
                  <a:noFill/>
                </a:ln>
                <a:solidFill>
                  <a:schemeClr val="accent1"/>
                </a:solidFill>
                <a:effectLst/>
                <a:uLnTx/>
                <a:uFillTx/>
                <a:latin typeface="Arial"/>
                <a:ea typeface="Arial"/>
                <a:cs typeface="Arial"/>
              </a:rPr>
              <a:t> nacional </a:t>
            </a:r>
            <a:r>
              <a:rPr kumimoji="0" lang="es-419" sz="1800" b="0" i="0" u="none" strike="noStrike" cap="none" normalizeH="0" baseline="0" noProof="0" dirty="0">
                <a:ln>
                  <a:noFill/>
                </a:ln>
                <a:solidFill>
                  <a:srgbClr val="000000"/>
                </a:solidFill>
                <a:effectLst/>
                <a:uLnTx/>
                <a:uFillTx/>
                <a:latin typeface="Arial"/>
                <a:ea typeface="Arial"/>
                <a:cs typeface="Arial"/>
              </a:rPr>
              <a:t>sobre el brote confirmado a través de medios impresos y electrónicos. Las percepciones erróneas y los rumores sobre el brote comenzaron a circular en la comunidad, incluso que se trataba de un caso presentado en extranjeros que no estaban vacunados.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endPar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El informe de situación del equipo nacional del </a:t>
            </a:r>
            <a:r>
              <a:rPr kumimoji="0" lang="es-419" sz="1800" b="1"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18 de diciembre </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destacó que un número significativo de trabajadores sanitarios, pacientes hospitalizados y miembros de la comunidad eran contactos de alto riesgo. Al día siguiente, el </a:t>
            </a:r>
            <a:r>
              <a:rPr kumimoji="0" lang="es-419" sz="1800" b="1"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19 de diciembre</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el encargado de la gestión de incidentes envió al ministro de Salud una orden de solicitud de vacunas para la OMS, solicitando apoyo para una campaña rápida de vacunación en las comunidades afectadas.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6" name="TextBox 5">
            <a:extLst>
              <a:ext uri="{FF2B5EF4-FFF2-40B4-BE49-F238E27FC236}">
                <a16:creationId xmlns:a16="http://schemas.microsoft.com/office/drawing/2014/main" id="{191E475F-1D93-681A-A7DA-7D855061ED80}"/>
              </a:ext>
            </a:extLst>
          </p:cNvPr>
          <p:cNvSpPr txBox="1"/>
          <p:nvPr/>
        </p:nvSpPr>
        <p:spPr>
          <a:xfrm>
            <a:off x="2137686" y="5150912"/>
            <a:ext cx="3572447" cy="400110"/>
          </a:xfrm>
          <a:prstGeom prst="rect">
            <a:avLst/>
          </a:prstGeom>
          <a:solidFill>
            <a:schemeClr val="accent5"/>
          </a:solidFill>
        </p:spPr>
        <p:txBody>
          <a:bodyPr wrap="square" rtlCol="0">
            <a:spAutoFit/>
          </a:bodyPr>
          <a:lstStyle/>
          <a:p>
            <a:pPr algn="ctr"/>
            <a:r>
              <a:rPr lang="es-419" sz="2000" b="1" dirty="0">
                <a:solidFill>
                  <a:schemeClr val="bg1"/>
                </a:solidFill>
              </a:rPr>
              <a:t>Contramedidas de salud pública</a:t>
            </a:r>
          </a:p>
        </p:txBody>
      </p:sp>
      <p:sp>
        <p:nvSpPr>
          <p:cNvPr id="7" name="Rectangle 6">
            <a:extLst>
              <a:ext uri="{FF2B5EF4-FFF2-40B4-BE49-F238E27FC236}">
                <a16:creationId xmlns:a16="http://schemas.microsoft.com/office/drawing/2014/main" id="{5920DCD8-E3CF-89FF-015C-141AF4474538}"/>
              </a:ext>
            </a:extLst>
          </p:cNvPr>
          <p:cNvSpPr/>
          <p:nvPr/>
        </p:nvSpPr>
        <p:spPr>
          <a:xfrm>
            <a:off x="3255311" y="3937156"/>
            <a:ext cx="1822527"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3876272" y="430545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3"/>
            <a:ext cx="11741589" cy="469094"/>
          </a:xfrm>
        </p:spPr>
        <p:txBody>
          <a:bodyPr>
            <a:normAutofit fontScale="90000"/>
          </a:bodyPr>
          <a:lstStyle/>
          <a:p>
            <a:r>
              <a:rPr lang="es-419" sz="2600" dirty="0"/>
              <a:t>Respuestas: actividades de respuesta temprana (+ fecha de finalización)</a:t>
            </a:r>
          </a:p>
        </p:txBody>
      </p:sp>
      <p:sp>
        <p:nvSpPr>
          <p:cNvPr id="11" name="TextBox 10">
            <a:extLst>
              <a:ext uri="{FF2B5EF4-FFF2-40B4-BE49-F238E27FC236}">
                <a16:creationId xmlns:a16="http://schemas.microsoft.com/office/drawing/2014/main" id="{F86E05D4-CE06-121C-CB6B-AAE78F38A8B5}"/>
              </a:ext>
            </a:extLst>
          </p:cNvPr>
          <p:cNvSpPr txBox="1"/>
          <p:nvPr/>
        </p:nvSpPr>
        <p:spPr>
          <a:xfrm>
            <a:off x="8271316" y="3970142"/>
            <a:ext cx="3158683" cy="1200329"/>
          </a:xfrm>
          <a:prstGeom prst="rect">
            <a:avLst/>
          </a:prstGeom>
          <a:noFill/>
        </p:spPr>
        <p:txBody>
          <a:bodyPr wrap="square" lIns="91440" tIns="45720" rIns="91440" bIns="45720" rtlCol="0" anchor="t">
            <a:spAutoFit/>
          </a:bodyPr>
          <a:lstStyle/>
          <a:p>
            <a:r>
              <a:rPr lang="es-419" sz="2400" dirty="0">
                <a:latin typeface="Arial"/>
                <a:cs typeface="Arial"/>
              </a:rPr>
              <a:t>Fechas de acciones de respuesta temprana de 7-1-7</a:t>
            </a:r>
          </a:p>
        </p:txBody>
      </p:sp>
      <p:graphicFrame>
        <p:nvGraphicFramePr>
          <p:cNvPr id="4" name="Table 3">
            <a:extLst>
              <a:ext uri="{FF2B5EF4-FFF2-40B4-BE49-F238E27FC236}">
                <a16:creationId xmlns:a16="http://schemas.microsoft.com/office/drawing/2014/main" id="{C63B7947-49BB-7A66-678A-EAE70B727EF2}"/>
              </a:ext>
            </a:extLst>
          </p:cNvPr>
          <p:cNvGraphicFramePr>
            <a:graphicFrameLocks noGrp="1"/>
          </p:cNvGraphicFramePr>
          <p:nvPr>
            <p:extLst>
              <p:ext uri="{D42A27DB-BD31-4B8C-83A1-F6EECF244321}">
                <p14:modId xmlns:p14="http://schemas.microsoft.com/office/powerpoint/2010/main" val="772183724"/>
              </p:ext>
            </p:extLst>
          </p:nvPr>
        </p:nvGraphicFramePr>
        <p:xfrm>
          <a:off x="1212095" y="1186769"/>
          <a:ext cx="6066226" cy="5105225"/>
        </p:xfrm>
        <a:graphic>
          <a:graphicData uri="http://schemas.openxmlformats.org/drawingml/2006/table">
            <a:tbl>
              <a:tblPr firstRow="1" firstCol="1" bandRow="1">
                <a:tableStyleId>{5C22544A-7EE6-4342-B048-85BDC9FD1C3A}</a:tableStyleId>
              </a:tblPr>
              <a:tblGrid>
                <a:gridCol w="2325508">
                  <a:extLst>
                    <a:ext uri="{9D8B030D-6E8A-4147-A177-3AD203B41FA5}">
                      <a16:colId xmlns:a16="http://schemas.microsoft.com/office/drawing/2014/main" val="3150821659"/>
                    </a:ext>
                  </a:extLst>
                </a:gridCol>
                <a:gridCol w="718529">
                  <a:extLst>
                    <a:ext uri="{9D8B030D-6E8A-4147-A177-3AD203B41FA5}">
                      <a16:colId xmlns:a16="http://schemas.microsoft.com/office/drawing/2014/main" val="2372419744"/>
                    </a:ext>
                  </a:extLst>
                </a:gridCol>
                <a:gridCol w="3022189">
                  <a:extLst>
                    <a:ext uri="{9D8B030D-6E8A-4147-A177-3AD203B41FA5}">
                      <a16:colId xmlns:a16="http://schemas.microsoft.com/office/drawing/2014/main" val="1107895827"/>
                    </a:ext>
                  </a:extLst>
                </a:gridCol>
              </a:tblGrid>
              <a:tr h="382148">
                <a:tc>
                  <a:txBody>
                    <a:bodyPr/>
                    <a:lstStyle/>
                    <a:p>
                      <a:pPr marL="139700" indent="241300">
                        <a:spcBef>
                          <a:spcPts val="200"/>
                        </a:spcBef>
                        <a:spcAft>
                          <a:spcPts val="200"/>
                        </a:spcAft>
                        <a:buNone/>
                      </a:pPr>
                      <a:r>
                        <a:rPr lang="es-419" sz="900" dirty="0">
                          <a:solidFill>
                            <a:schemeClr val="bg1"/>
                          </a:solidFill>
                          <a:effectLst/>
                          <a:latin typeface="Arial" panose="020B0604020202020204" pitchFamily="34" charset="0"/>
                          <a:cs typeface="Arial" panose="020B0604020202020204" pitchFamily="34" charset="0"/>
                        </a:rPr>
                        <a:t>Hito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Bef>
                          <a:spcPts val="200"/>
                        </a:spcBef>
                        <a:spcAft>
                          <a:spcPts val="200"/>
                        </a:spcAft>
                        <a:buNone/>
                      </a:pPr>
                      <a:r>
                        <a:rPr lang="es-419" sz="900">
                          <a:solidFill>
                            <a:schemeClr val="bg1"/>
                          </a:solidFill>
                          <a:effectLst/>
                          <a:latin typeface="Arial" panose="020B0604020202020204" pitchFamily="34" charset="0"/>
                          <a:cs typeface="Arial" panose="020B0604020202020204" pitchFamily="34" charset="0"/>
                        </a:rPr>
                        <a:t>Fecha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indent="228600">
                        <a:spcBef>
                          <a:spcPts val="200"/>
                        </a:spcBef>
                        <a:spcAft>
                          <a:spcPts val="200"/>
                        </a:spcAft>
                        <a:buNone/>
                      </a:pPr>
                      <a:r>
                        <a:rPr lang="es-419" sz="900">
                          <a:solidFill>
                            <a:schemeClr val="bg1"/>
                          </a:solidFill>
                          <a:effectLst/>
                          <a:latin typeface="Arial" panose="020B0604020202020204" pitchFamily="34" charset="0"/>
                          <a:cs typeface="Arial" panose="020B0604020202020204" pitchFamily="34" charset="0"/>
                        </a:rPr>
                        <a:t>Narrativa/Justificación</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260128"/>
                  </a:ext>
                </a:extLst>
              </a:tr>
              <a:tr h="63842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una investigación o desplegar un equipo de investigación y respuesta</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dirty="0">
                          <a:solidFill>
                            <a:sysClr val="windowText" lastClr="000000"/>
                          </a:solidFill>
                          <a:effectLst/>
                          <a:latin typeface="Arial" panose="020B0604020202020204" pitchFamily="34" charset="0"/>
                          <a:cs typeface="Arial" panose="020B0604020202020204" pitchFamily="34" charset="0"/>
                        </a:rPr>
                        <a:t>10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10 de diciembre, el </a:t>
                      </a:r>
                      <a:r>
                        <a:rPr lang="es-419" sz="900" b="1" dirty="0">
                          <a:solidFill>
                            <a:sysClr val="windowText" lastClr="000000"/>
                          </a:solidFill>
                          <a:effectLst/>
                          <a:latin typeface="Arial" panose="020B0604020202020204" pitchFamily="34" charset="0"/>
                          <a:cs typeface="Arial" panose="020B0604020202020204" pitchFamily="34" charset="0"/>
                        </a:rPr>
                        <a:t>equipo de respuesta del distrito inició el seguimiento de los</a:t>
                      </a:r>
                      <a:r>
                        <a:rPr lang="es-419" sz="900" dirty="0">
                          <a:solidFill>
                            <a:sysClr val="windowText" lastClr="000000"/>
                          </a:solidFill>
                          <a:effectLst/>
                          <a:latin typeface="Arial" panose="020B0604020202020204" pitchFamily="34" charset="0"/>
                          <a:cs typeface="Arial" panose="020B0604020202020204" pitchFamily="34" charset="0"/>
                        </a:rPr>
                        <a:t> contactos de la Sra. A </a:t>
                      </a:r>
                      <a:r>
                        <a:rPr lang="es-419" sz="900" b="1" dirty="0">
                          <a:solidFill>
                            <a:sysClr val="windowText" lastClr="000000"/>
                          </a:solidFill>
                          <a:effectLst/>
                          <a:latin typeface="Arial" panose="020B0604020202020204" pitchFamily="34" charset="0"/>
                          <a:cs typeface="Arial" panose="020B0604020202020204" pitchFamily="34" charset="0"/>
                        </a:rPr>
                        <a:t>y comenzó a vigilar activamente a los trabajadores sanitarios</a:t>
                      </a:r>
                      <a:r>
                        <a:rPr lang="es-419" sz="900" dirty="0">
                          <a:solidFill>
                            <a:sysClr val="windowText" lastClr="000000"/>
                          </a:solidFill>
                          <a:effectLst/>
                          <a:latin typeface="Arial" panose="020B0604020202020204" pitchFamily="34" charset="0"/>
                          <a:cs typeface="Arial" panose="020B0604020202020204" pitchFamily="34" charset="0"/>
                        </a:rPr>
                        <a:t> del hospital del distrito.</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248978"/>
                  </a:ext>
                </a:extLst>
              </a:tr>
              <a:tr h="638421">
                <a:tc>
                  <a:txBody>
                    <a:bodyPr/>
                    <a:lstStyle/>
                    <a:p>
                      <a:pPr marL="152400" indent="12700">
                        <a:spcBef>
                          <a:spcPts val="200"/>
                        </a:spcBef>
                        <a:spcAft>
                          <a:spcPts val="200"/>
                        </a:spcAft>
                        <a:buNone/>
                      </a:pPr>
                      <a:r>
                        <a:rPr lang="es-419" sz="900" b="0">
                          <a:solidFill>
                            <a:sysClr val="windowText" lastClr="000000"/>
                          </a:solidFill>
                          <a:effectLst/>
                          <a:latin typeface="Arial" panose="020B0604020202020204" pitchFamily="34" charset="0"/>
                          <a:cs typeface="Arial" panose="020B0604020202020204" pitchFamily="34" charset="0"/>
                        </a:rPr>
                        <a:t>Llevar a cabo un análisis epidemiológico de la carga, la gravedad y los factores de riesgo, y realizar una evaluación inicial de riesgos</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12 de diciembre, el equipo de respuesta rápida del distrito (RRT) </a:t>
                      </a:r>
                      <a:r>
                        <a:rPr lang="es-419" sz="900" b="1" dirty="0">
                          <a:solidFill>
                            <a:sysClr val="windowText" lastClr="000000"/>
                          </a:solidFill>
                          <a:effectLst/>
                          <a:latin typeface="Arial" panose="020B0604020202020204" pitchFamily="34" charset="0"/>
                          <a:cs typeface="Arial" panose="020B0604020202020204" pitchFamily="34" charset="0"/>
                        </a:rPr>
                        <a:t>completó su investigación epidemiológica inicial...</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460139"/>
                  </a:ext>
                </a:extLst>
              </a:tr>
              <a:tr h="537125">
                <a:tc>
                  <a:txBody>
                    <a:bodyPr/>
                    <a:lstStyle/>
                    <a:p>
                      <a:pPr marL="152400" indent="12700">
                        <a:spcBef>
                          <a:spcPts val="200"/>
                        </a:spcBef>
                        <a:spcAft>
                          <a:spcPts val="200"/>
                        </a:spcAft>
                        <a:buNone/>
                      </a:pPr>
                      <a:r>
                        <a:rPr lang="es-419" sz="900" b="0">
                          <a:solidFill>
                            <a:sysClr val="windowText" lastClr="000000"/>
                          </a:solidFill>
                          <a:effectLst/>
                          <a:latin typeface="Arial" panose="020B0604020202020204" pitchFamily="34" charset="0"/>
                          <a:cs typeface="Arial" panose="020B0604020202020204" pitchFamily="34" charset="0"/>
                        </a:rPr>
                        <a:t>Obtener la confirmación de laboratorio de la etiología del brote</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12 de diciembre, </a:t>
                      </a:r>
                      <a:r>
                        <a:rPr lang="es-419" sz="900" b="1" dirty="0">
                          <a:solidFill>
                            <a:sysClr val="windowText" lastClr="000000"/>
                          </a:solidFill>
                          <a:effectLst/>
                          <a:latin typeface="Arial" panose="020B0604020202020204" pitchFamily="34" charset="0"/>
                          <a:cs typeface="Arial" panose="020B0604020202020204" pitchFamily="34" charset="0"/>
                        </a:rPr>
                        <a:t>el laboratorio confirmó que la muestra era positiva para sarampión y notificó directamente al PHEOC nacional.</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8720718"/>
                  </a:ext>
                </a:extLst>
              </a:tr>
              <a:tr h="772086">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las medidas adecuadas de gestión de casos y prevención y control de infecciones (PCI) en los establecimientos de salud</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15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A partir del 15 de diciembre, </a:t>
                      </a:r>
                      <a:r>
                        <a:rPr lang="es-419" sz="900" b="1" dirty="0">
                          <a:solidFill>
                            <a:sysClr val="windowText" lastClr="000000"/>
                          </a:solidFill>
                          <a:effectLst/>
                          <a:latin typeface="Arial" panose="020B0604020202020204" pitchFamily="34" charset="0"/>
                          <a:cs typeface="Arial" panose="020B0604020202020204" pitchFamily="34" charset="0"/>
                        </a:rPr>
                        <a:t>el RRT nacional llevó a cabo evaluaciones de las instalaciones de prevención y control de infecciones (IPC) y una capacitación sobre el manejo de casos de sarampión.</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098697"/>
                  </a:ext>
                </a:extLst>
              </a:tr>
              <a:tr h="84236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contramedidas apropiadas de salud pública en las comunidades afectadas</a:t>
                      </a:r>
                    </a:p>
                    <a:p>
                      <a:pPr marL="152400" indent="12700">
                        <a:spcBef>
                          <a:spcPts val="200"/>
                        </a:spcBef>
                        <a:spcAft>
                          <a:spcPts val="200"/>
                        </a:spcAft>
                        <a:buNone/>
                      </a:pPr>
                      <a:r>
                        <a:rPr lang="es-419" sz="900" b="1" dirty="0">
                          <a:solidFill>
                            <a:sysClr val="windowText" lastClr="000000"/>
                          </a:solidFill>
                          <a:effectLst/>
                          <a:latin typeface="Arial" panose="020B0604020202020204" pitchFamily="34" charset="0"/>
                          <a:cs typeface="Arial" panose="020B0604020202020204" pitchFamily="34" charset="0"/>
                        </a:rPr>
                        <a:t>(Nota del facilitador: fecha de finalización de la respuesta temprana)</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19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19 de diciembre, el encargado de la gestión de incidentes envió al ministro de Salud una </a:t>
                      </a:r>
                      <a:r>
                        <a:rPr lang="es-419" sz="900" b="1" dirty="0">
                          <a:solidFill>
                            <a:sysClr val="windowText" lastClr="000000"/>
                          </a:solidFill>
                          <a:effectLst/>
                          <a:latin typeface="Arial" panose="020B0604020202020204" pitchFamily="34" charset="0"/>
                          <a:cs typeface="Arial" panose="020B0604020202020204" pitchFamily="34" charset="0"/>
                        </a:rPr>
                        <a:t>orden de solicitud de vacunas para que la OMS apoyara una campaña rápida de vacunación en las comunidades afectadas.</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01249"/>
                  </a:ext>
                </a:extLst>
              </a:tr>
              <a:tr h="975452">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actividades apropiadas de comunicación de riesgos y participación comunitaria (RCEE).</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18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equipo combinado del </a:t>
                      </a:r>
                      <a:r>
                        <a:rPr lang="es-419" sz="900" b="1" dirty="0">
                          <a:solidFill>
                            <a:sysClr val="windowText" lastClr="000000"/>
                          </a:solidFill>
                          <a:effectLst/>
                          <a:latin typeface="Arial" panose="020B0604020202020204" pitchFamily="34" charset="0"/>
                          <a:cs typeface="Arial" panose="020B0604020202020204" pitchFamily="34" charset="0"/>
                        </a:rPr>
                        <a:t>RRT</a:t>
                      </a:r>
                      <a:r>
                        <a:rPr lang="es-419" sz="900" dirty="0">
                          <a:solidFill>
                            <a:sysClr val="windowText" lastClr="000000"/>
                          </a:solidFill>
                          <a:effectLst/>
                          <a:latin typeface="Arial" panose="020B0604020202020204" pitchFamily="34" charset="0"/>
                          <a:cs typeface="Arial" panose="020B0604020202020204" pitchFamily="34" charset="0"/>
                        </a:rPr>
                        <a:t> nacional y del distrito </a:t>
                      </a:r>
                      <a:r>
                        <a:rPr lang="es-419" sz="900" b="1" dirty="0">
                          <a:solidFill>
                            <a:sysClr val="windowText" lastClr="000000"/>
                          </a:solidFill>
                          <a:effectLst/>
                          <a:latin typeface="Arial" panose="020B0604020202020204" pitchFamily="34" charset="0"/>
                          <a:cs typeface="Arial" panose="020B0604020202020204" pitchFamily="34" charset="0"/>
                        </a:rPr>
                        <a:t>comenzó las actividades de comunicación de riesgos y participación comunitaria</a:t>
                      </a:r>
                      <a:r>
                        <a:rPr lang="es-419" sz="900" dirty="0">
                          <a:solidFill>
                            <a:sysClr val="windowText" lastClr="000000"/>
                          </a:solidFill>
                          <a:effectLst/>
                          <a:latin typeface="Arial" panose="020B0604020202020204" pitchFamily="34" charset="0"/>
                          <a:cs typeface="Arial" panose="020B0604020202020204" pitchFamily="34" charset="0"/>
                        </a:rPr>
                        <a:t> el 18 de diciembre... El ministro dio una conferencia de prensa, y luego publicó una advertencia nacional sobre el </a:t>
                      </a:r>
                      <a:r>
                        <a:rPr lang="es-419" sz="900" b="1" dirty="0">
                          <a:solidFill>
                            <a:sysClr val="windowText" lastClr="000000"/>
                          </a:solidFill>
                          <a:effectLst/>
                          <a:latin typeface="Arial" panose="020B0604020202020204" pitchFamily="34" charset="0"/>
                          <a:cs typeface="Arial" panose="020B0604020202020204" pitchFamily="34" charset="0"/>
                        </a:rPr>
                        <a:t>brote confirmado...</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062603"/>
                  </a:ext>
                </a:extLst>
              </a:tr>
              <a:tr h="31921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Establecer un mecanismo de coordinación</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Hoy es 12 de diciembre. El PHEOC se activó hoy...</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933767"/>
                  </a:ext>
                </a:extLst>
              </a:tr>
            </a:tbl>
          </a:graphicData>
        </a:graphic>
      </p:graphicFrame>
      <p:sp>
        <p:nvSpPr>
          <p:cNvPr id="10" name="Right Arrow 9">
            <a:extLst>
              <a:ext uri="{FF2B5EF4-FFF2-40B4-BE49-F238E27FC236}">
                <a16:creationId xmlns:a16="http://schemas.microsoft.com/office/drawing/2014/main" id="{DB81E874-C2F5-B943-CCF0-002ABCA51ED6}"/>
              </a:ext>
            </a:extLst>
          </p:cNvPr>
          <p:cNvSpPr/>
          <p:nvPr/>
        </p:nvSpPr>
        <p:spPr>
          <a:xfrm>
            <a:off x="4259484" y="4160052"/>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0FBA336-4DAB-4099-B181-BDD46E910ABF}"/>
              </a:ext>
            </a:extLst>
          </p:cNvPr>
          <p:cNvSpPr/>
          <p:nvPr/>
        </p:nvSpPr>
        <p:spPr>
          <a:xfrm>
            <a:off x="3556678" y="4160052"/>
            <a:ext cx="702806" cy="820511"/>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A7F3C42-9FFA-823B-82EA-0EC06F4AC7B8}"/>
              </a:ext>
            </a:extLst>
          </p:cNvPr>
          <p:cNvSpPr txBox="1">
            <a:spLocks/>
          </p:cNvSpPr>
          <p:nvPr/>
        </p:nvSpPr>
        <p:spPr>
          <a:xfrm>
            <a:off x="1154220" y="890444"/>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400">
                <a:solidFill>
                  <a:srgbClr val="000000"/>
                </a:solidFill>
              </a:rPr>
              <a:t>Respuestas</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s-419"/>
              <a:t>Respuestas: cálculo de objetivos del 7-1-7</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rcRect/>
          <a:stretch/>
        </p:blipFill>
        <p:spPr>
          <a:xfrm>
            <a:off x="600458" y="1137797"/>
            <a:ext cx="10706813"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s-419" sz="5000" dirty="0">
                <a:latin typeface="Arial"/>
                <a:cs typeface="Arial"/>
              </a:rPr>
              <a:t>¿Cómo podemos detectar y detener sistemáticamente los brotes de forma rápida?</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42754" cy="2282808"/>
          </a:xfrm>
        </p:spPr>
        <p:txBody>
          <a:bodyPr/>
          <a:lstStyle/>
          <a:p>
            <a:r>
              <a:rPr lang="es-419" sz="2800" dirty="0">
                <a:latin typeface="Arial"/>
                <a:cs typeface="Arial"/>
              </a:rPr>
              <a:t>Facilitación de la Parte 2: cuellos de botella, facilitadores y medidas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1"/>
            <a:ext cx="3865701" cy="1143000"/>
          </a:xfrm>
        </p:spPr>
        <p:txBody>
          <a:bodyPr/>
          <a:lstStyle/>
          <a:p>
            <a:r>
              <a:rPr lang="es-419" sz="1800" dirty="0"/>
              <a:t>Guía del facilitador: páginas 7-10</a:t>
            </a:r>
          </a:p>
          <a:p>
            <a:r>
              <a:rPr lang="es-419" sz="1800" dirty="0"/>
              <a:t>(Escenario en la Guía del participante)</a:t>
            </a:r>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812054843"/>
              </p:ext>
            </p:extLst>
          </p:nvPr>
        </p:nvGraphicFramePr>
        <p:xfrm>
          <a:off x="4601065" y="2142002"/>
          <a:ext cx="7162799" cy="2661375"/>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752060">
                  <a:extLst>
                    <a:ext uri="{9D8B030D-6E8A-4147-A177-3AD203B41FA5}">
                      <a16:colId xmlns:a16="http://schemas.microsoft.com/office/drawing/2014/main" val="1127294719"/>
                    </a:ext>
                  </a:extLst>
                </a:gridCol>
                <a:gridCol w="1121804">
                  <a:extLst>
                    <a:ext uri="{9D8B030D-6E8A-4147-A177-3AD203B41FA5}">
                      <a16:colId xmlns:a16="http://schemas.microsoft.com/office/drawing/2014/main" val="2063295243"/>
                    </a:ext>
                  </a:extLst>
                </a:gridCol>
              </a:tblGrid>
              <a:tr h="355891">
                <a:tc>
                  <a:txBody>
                    <a:bodyPr/>
                    <a:lstStyle/>
                    <a:p>
                      <a:pPr algn="l" rtl="0" fontAlgn="t"/>
                      <a:endParaRPr lang="en-US" sz="16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1600" b="1" i="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6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6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dirty="0">
                          <a:effectLst/>
                          <a:latin typeface="Arial" panose="020B0604020202020204" pitchFamily="34" charset="0"/>
                          <a:cs typeface="Arial" panose="020B0604020202020204" pitchFamily="34" charset="0"/>
                        </a:rPr>
                        <a:t>Identificar los cuellos de botella, los facilitadores y las medidas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a:effectLst/>
                          <a:latin typeface="Arial" panose="020B0604020202020204" pitchFamily="34" charset="0"/>
                          <a:cs typeface="Arial" panose="020B0604020202020204" pitchFamily="34" charset="0"/>
                        </a:rPr>
                        <a:t>Debatir sobre los cuellos de botella y los facilitadores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s-419" sz="1800">
                          <a:effectLst/>
                          <a:latin typeface="Arial" panose="020B0604020202020204" pitchFamily="34" charset="0"/>
                          <a:cs typeface="Arial" panose="020B0604020202020204" pitchFamily="34" charset="0"/>
                        </a:rPr>
                        <a:t>Debatir sobre las medidas inmediatas y a largo plazo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dirty="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1066665"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s-419" sz="2000" b="0" dirty="0" err="1">
                <a:solidFill>
                  <a:schemeClr val="tx1"/>
                </a:solidFill>
                <a:latin typeface="Arial"/>
                <a:ea typeface=""/>
                <a:cs typeface="Arial"/>
              </a:rPr>
              <a:t>Epistán</a:t>
            </a:r>
            <a:r>
              <a:rPr lang="es-419" sz="2000" b="0" dirty="0">
                <a:solidFill>
                  <a:schemeClr val="tx1"/>
                </a:solidFill>
                <a:latin typeface="Arial"/>
                <a:ea typeface=""/>
                <a:cs typeface="Arial"/>
              </a:rPr>
              <a:t> es una pequeña nación con 6 distritos. En los centros de salud se lleva a cabo un marco integral de vigilancia y respuesta a las enfermedades organizado por los distritos y coordinado por el Ministerio de Salud Nacional (MOH) y el Centro de Operaciones de Emergencia de Salud Pública (COE). Usted es un gerente de emergencias que trabaja en el COE.</a:t>
            </a:r>
            <a:br>
              <a:rPr lang="es-419" sz="2000" b="0" dirty="0">
                <a:ea typeface=""/>
                <a:cs typeface="Arial" panose="020B0604020202020204" pitchFamily="34" charset="0"/>
              </a:rPr>
            </a:br>
            <a:endParaRPr lang="es-419" sz="2000" b="0" dirty="0">
              <a:solidFill>
                <a:schemeClr val="tx1"/>
              </a:solidFill>
              <a:ea typeface=""/>
              <a:cs typeface="Arial" panose="020B0604020202020204" pitchFamily="34" charset="0"/>
            </a:endParaRPr>
          </a:p>
          <a:p>
            <a:pPr>
              <a:lnSpc>
                <a:spcPct val="115000"/>
              </a:lnSpc>
              <a:spcBef>
                <a:spcPts val="0"/>
              </a:spcBef>
              <a:spcAft>
                <a:spcPts val="100"/>
              </a:spcAft>
            </a:pPr>
            <a:r>
              <a:rPr lang="es-419" sz="2000" b="0" dirty="0">
                <a:solidFill>
                  <a:schemeClr val="tx1"/>
                </a:solidFill>
                <a:latin typeface="Arial"/>
                <a:ea typeface=""/>
                <a:cs typeface="Arial"/>
              </a:rPr>
              <a:t>Hoy es 12 de diciembre. El COE se activó hoy. Se ha convocado a una reunión en 20 minutos para discutir un nuevo caso confirmado de sarampión. El gestor de incidentes le ha solicitado que resuma la cronología del brote y proponga acciones prioritarias utilizando el enfoque 7-1-7.</a:t>
            </a:r>
            <a:endParaRPr lang="en-GB" sz="2000" b="0" dirty="0">
              <a:solidFill>
                <a:schemeClr val="tx1"/>
              </a:solidFill>
              <a:latin typeface="Arial"/>
              <a:cs typeface="Arial"/>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2" name="Rectangle 11">
            <a:extLst>
              <a:ext uri="{FF2B5EF4-FFF2-40B4-BE49-F238E27FC236}">
                <a16:creationId xmlns:a16="http://schemas.microsoft.com/office/drawing/2014/main" id="{80BBA50D-4840-DDBE-12A4-9212AFCF2560}"/>
              </a:ext>
            </a:extLst>
          </p:cNvPr>
          <p:cNvSpPr/>
          <p:nvPr/>
        </p:nvSpPr>
        <p:spPr>
          <a:xfrm>
            <a:off x="9542834" y="242504"/>
            <a:ext cx="2109166"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s-419" sz="2000" u="sng" dirty="0">
                <a:solidFill>
                  <a:schemeClr val="tx1"/>
                </a:solidFill>
              </a:rPr>
              <a:t>Leyenda de texto</a:t>
            </a:r>
          </a:p>
          <a:p>
            <a:r>
              <a:rPr lang="es-419" sz="2000" b="1" dirty="0">
                <a:solidFill>
                  <a:schemeClr val="accent1"/>
                </a:solidFill>
              </a:rPr>
              <a:t>Cuellos de botella</a:t>
            </a:r>
          </a:p>
          <a:p>
            <a:r>
              <a:rPr lang="es-419" sz="2000" b="1" dirty="0">
                <a:solidFill>
                  <a:schemeClr val="accent5"/>
                </a:solidFill>
              </a:rPr>
              <a:t>Facilitadores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054500"/>
            <a:ext cx="11179299" cy="507965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chemeClr val="tx1"/>
                </a:solidFill>
                <a:effectLst/>
                <a:ea typeface="Arial"/>
                <a:cs typeface="Arial" panose="020B0604020202020204" pitchFamily="34" charset="0"/>
              </a:rPr>
              <a:t>Una mujer de 22 años, la “Sra. A”, se presentó en un hospital del distrito el 3 de diciembre con fiebre, tos, coriza</a:t>
            </a:r>
            <a:r>
              <a:rPr lang="es-419" sz="1800" b="0" dirty="0">
                <a:solidFill>
                  <a:schemeClr val="tx1"/>
                </a:solidFill>
                <a:effectLst/>
                <a:ea typeface="Calibri"/>
                <a:cs typeface="Arial" panose="020B0604020202020204" pitchFamily="34" charset="0"/>
              </a:rPr>
              <a:t> (inflamación de la membrana </a:t>
            </a:r>
            <a:r>
              <a:rPr lang="es-419" sz="1800" b="0" u="none" strike="noStrike" dirty="0">
                <a:solidFill>
                  <a:schemeClr val="tx1"/>
                </a:solidFill>
                <a:effectLst/>
                <a:ea typeface="Calibri"/>
                <a:cs typeface="Arial" panose="020B0604020202020204" pitchFamily="34" charset="0"/>
                <a:hlinkClick r:id="rId3">
                  <a:extLst>
                    <a:ext uri="{A12FA001-AC4F-418D-AE19-62706E023703}">
                      <ahyp:hlinkClr xmlns:ahyp="http://schemas.microsoft.com/office/drawing/2018/hyperlinkcolor" val="tx"/>
                    </a:ext>
                  </a:extLst>
                </a:hlinkClick>
              </a:rPr>
              <a:t>mucosa</a:t>
            </a:r>
            <a:r>
              <a:rPr lang="es-419" sz="1800" b="0" dirty="0">
                <a:solidFill>
                  <a:schemeClr val="tx1"/>
                </a:solidFill>
                <a:effectLst/>
                <a:ea typeface="Calibri"/>
                <a:cs typeface="Arial" panose="020B0604020202020204" pitchFamily="34" charset="0"/>
              </a:rPr>
              <a:t> de la nariz) y conjuntivitis (a menudo conocida como “ojo rojo”. Es una inflamación de la capa más externa de la parte blanca del ojo y la superficie interna del párpado). </a:t>
            </a:r>
            <a:r>
              <a:rPr lang="es-419" sz="1800" b="0" dirty="0">
                <a:solidFill>
                  <a:schemeClr val="tx1"/>
                </a:solidFill>
                <a:effectLst/>
                <a:ea typeface="Arial"/>
                <a:cs typeface="Arial" panose="020B0604020202020204" pitchFamily="34" charset="0"/>
              </a:rPr>
              <a:t>Sus síntomas comenzaron 3 días antes, el 30 de noviembre. </a:t>
            </a:r>
          </a:p>
          <a:p>
            <a:pPr marL="0" marR="0">
              <a:lnSpc>
                <a:spcPct val="115000"/>
              </a:lnSpc>
              <a:spcBef>
                <a:spcPts val="0"/>
              </a:spcBef>
              <a:spcAft>
                <a:spcPts val="100"/>
              </a:spcAft>
            </a:pPr>
            <a:endParaRPr lang="en-US" sz="1100" b="0" dirty="0">
              <a:solidFill>
                <a:schemeClr val="tx1"/>
              </a:solidFill>
              <a:effectLst/>
              <a:ea typeface="Calibri" panose="020F0502020204030204" pitchFamily="34" charset="0"/>
              <a:cs typeface="Arial" panose="020B0604020202020204" pitchFamily="34" charset="0"/>
            </a:endParaRPr>
          </a:p>
          <a:p>
            <a:pPr>
              <a:lnSpc>
                <a:spcPct val="115000"/>
              </a:lnSpc>
              <a:spcBef>
                <a:spcPts val="0"/>
              </a:spcBef>
              <a:spcAft>
                <a:spcPts val="100"/>
              </a:spcAft>
            </a:pPr>
            <a:r>
              <a:rPr lang="es-419" sz="1800" b="0" dirty="0">
                <a:solidFill>
                  <a:schemeClr val="tx1"/>
                </a:solidFill>
                <a:effectLst/>
                <a:latin typeface="Arial"/>
                <a:ea typeface=""/>
                <a:cs typeface="Arial"/>
              </a:rPr>
              <a:t>Después de que las pruebas de influenza, COVID-19 y virus sincicial respiratorio (VRS) dieron negativo,</a:t>
            </a:r>
            <a:r>
              <a:rPr lang="es-419" sz="1800" dirty="0">
                <a:solidFill>
                  <a:schemeClr val="accent1"/>
                </a:solidFill>
                <a:effectLst/>
                <a:latin typeface="Arial"/>
                <a:ea typeface=""/>
                <a:cs typeface="Arial"/>
              </a:rPr>
              <a:t> se </a:t>
            </a:r>
            <a:r>
              <a:rPr lang="es-419" sz="1800" dirty="0">
                <a:solidFill>
                  <a:schemeClr val="accent1"/>
                </a:solidFill>
                <a:latin typeface="Arial"/>
                <a:ea typeface=""/>
                <a:cs typeface="Arial"/>
              </a:rPr>
              <a:t>administró un tratamiento </a:t>
            </a:r>
            <a:r>
              <a:rPr lang="es-419" sz="1800" dirty="0">
                <a:solidFill>
                  <a:schemeClr val="accent1"/>
                </a:solidFill>
                <a:effectLst/>
                <a:latin typeface="Arial"/>
                <a:ea typeface=""/>
                <a:cs typeface="Arial"/>
              </a:rPr>
              <a:t>para un virus respiratorio general y se la envió a casa, a pesar de la observación de las manchas de </a:t>
            </a:r>
            <a:r>
              <a:rPr lang="es-419" sz="1800" dirty="0" err="1">
                <a:solidFill>
                  <a:schemeClr val="accent1"/>
                </a:solidFill>
                <a:effectLst/>
                <a:latin typeface="Arial"/>
                <a:ea typeface=""/>
                <a:cs typeface="Arial"/>
              </a:rPr>
              <a:t>Koplik</a:t>
            </a:r>
            <a:r>
              <a:rPr lang="es-419" sz="1800" dirty="0">
                <a:solidFill>
                  <a:schemeClr val="accent1"/>
                </a:solidFill>
                <a:effectLst/>
                <a:latin typeface="Arial"/>
                <a:ea typeface=""/>
                <a:cs typeface="Arial"/>
              </a:rPr>
              <a:t>, que son una característica diagnóstica del sarampión</a:t>
            </a:r>
            <a:r>
              <a:rPr lang="es-419" sz="1800" b="0" dirty="0">
                <a:solidFill>
                  <a:schemeClr val="tx1"/>
                </a:solidFill>
                <a:effectLst/>
                <a:latin typeface="Arial"/>
                <a:ea typeface=""/>
                <a:cs typeface="Arial"/>
              </a:rPr>
              <a:t>. El 6 de diciembre, notó una erupción cerca de la cabeza. El 8 de diciembre, regresó al hospital, ya que la erupción se había extendido por todo el cuerpo. El </a:t>
            </a:r>
            <a:r>
              <a:rPr lang="es-419" sz="1800" dirty="0">
                <a:solidFill>
                  <a:srgbClr val="8D2456"/>
                </a:solidFill>
                <a:effectLst/>
                <a:latin typeface="Arial"/>
                <a:ea typeface=""/>
                <a:cs typeface="Arial"/>
              </a:rPr>
              <a:t>equipo clínico sospechó que era sarampión, </a:t>
            </a:r>
            <a:r>
              <a:rPr lang="es-419" sz="1800" b="0" dirty="0">
                <a:solidFill>
                  <a:schemeClr val="tx1"/>
                </a:solidFill>
                <a:effectLst/>
                <a:latin typeface="Arial"/>
                <a:ea typeface=""/>
                <a:cs typeface="Arial"/>
              </a:rPr>
              <a:t>completó un formulario de investigación de casos y recogió una muestra para enviarla al laboratorio nacional de referencia el 8 de diciembre. </a:t>
            </a:r>
          </a:p>
          <a:p>
            <a:pPr marL="0" marR="0">
              <a:lnSpc>
                <a:spcPct val="115000"/>
              </a:lnSpc>
              <a:spcBef>
                <a:spcPts val="0"/>
              </a:spcBef>
              <a:spcAft>
                <a:spcPts val="100"/>
              </a:spcAft>
            </a:pPr>
            <a:endParaRPr lang="en-GB" sz="18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chemeClr val="tx1"/>
                </a:solidFill>
                <a:effectLst/>
                <a:ea typeface=""/>
                <a:cs typeface="Arial" panose="020B0604020202020204" pitchFamily="34" charset="0"/>
              </a:rPr>
              <a:t>El 9 de diciembre</a:t>
            </a:r>
            <a:r>
              <a:rPr lang="es-419" sz="1800" dirty="0">
                <a:solidFill>
                  <a:srgbClr val="8D2456"/>
                </a:solidFill>
                <a:effectLst/>
                <a:ea typeface=""/>
                <a:cs typeface="Arial" panose="020B0604020202020204" pitchFamily="34" charset="0"/>
              </a:rPr>
              <a:t>, el médico tratante que recientemente había recibido capacitación de actualización sobre los protocolos de escalada y notificación </a:t>
            </a:r>
            <a:r>
              <a:rPr lang="es-419" sz="1800" b="0" dirty="0">
                <a:solidFill>
                  <a:schemeClr val="tx1"/>
                </a:solidFill>
                <a:effectLst/>
                <a:ea typeface=""/>
                <a:cs typeface="Arial" panose="020B0604020202020204" pitchFamily="34" charset="0"/>
              </a:rPr>
              <a:t>llamó al funcionario de vigilancia del distrito sobre el presunto caso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928119" cy="4697701"/>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2000" b="0" dirty="0">
                <a:solidFill>
                  <a:schemeClr val="tx1"/>
                </a:solidFill>
                <a:effectLst/>
                <a:latin typeface="Arial"/>
                <a:ea typeface="Arial"/>
                <a:cs typeface="Arial"/>
              </a:rPr>
              <a:t>El 10 de diciembre, el equipo de respuesta rápida del distrito inició el seguimiento de los contactos de la Sra. A y comenzó a vigilar activamente a los trabajadores sanitarios del hospital del distrito</a:t>
            </a:r>
            <a:r>
              <a:rPr lang="es-419" sz="2000" b="0" dirty="0">
                <a:solidFill>
                  <a:schemeClr val="accent1"/>
                </a:solidFill>
                <a:effectLst/>
                <a:latin typeface="Arial"/>
                <a:ea typeface="Arial"/>
                <a:cs typeface="Arial"/>
              </a:rPr>
              <a:t>. </a:t>
            </a:r>
            <a:r>
              <a:rPr lang="es-419" sz="2000" dirty="0">
                <a:solidFill>
                  <a:schemeClr val="accent1"/>
                </a:solidFill>
                <a:effectLst/>
                <a:latin typeface="Arial"/>
                <a:ea typeface="Arial"/>
                <a:cs typeface="Arial"/>
              </a:rPr>
              <a:t>La muestra llegó al laboratorio nacional el 10 de diciembre. El 12 de diciembre, el laboratorio confirmó que la muestra era positiva para sarampión y notificó directamente al PHEOC nacional.</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s-419" sz="2000" b="0" dirty="0">
                <a:solidFill>
                  <a:schemeClr val="tx1"/>
                </a:solidFill>
                <a:effectLst/>
                <a:latin typeface="Arial"/>
                <a:ea typeface=""/>
                <a:cs typeface="Arial"/>
              </a:rPr>
              <a:t>El 12 de diciembre, el equipo de respuesta rápida del distrito (</a:t>
            </a:r>
            <a:r>
              <a:rPr lang="es-419" sz="2000" b="0" dirty="0">
                <a:solidFill>
                  <a:schemeClr val="tx1"/>
                </a:solidFill>
                <a:latin typeface="Arial"/>
                <a:ea typeface=""/>
                <a:cs typeface="Arial"/>
              </a:rPr>
              <a:t>ERR</a:t>
            </a:r>
            <a:r>
              <a:rPr lang="es-419" sz="2000" b="0" dirty="0">
                <a:solidFill>
                  <a:schemeClr val="tx1"/>
                </a:solidFill>
                <a:effectLst/>
                <a:latin typeface="Arial"/>
                <a:ea typeface=""/>
                <a:cs typeface="Arial"/>
              </a:rPr>
              <a:t>) completó su investigación epidemiológica inicial, identificó otro caso sospechoso y proporcionó una lista de líneas y una lista de contactos al </a:t>
            </a:r>
            <a:r>
              <a:rPr lang="es-419" sz="2000" b="0" dirty="0">
                <a:solidFill>
                  <a:schemeClr val="tx1"/>
                </a:solidFill>
                <a:latin typeface="Arial"/>
                <a:ea typeface=""/>
                <a:cs typeface="Arial"/>
              </a:rPr>
              <a:t>COE</a:t>
            </a:r>
            <a:r>
              <a:rPr lang="es-419" sz="2000" b="0" dirty="0">
                <a:solidFill>
                  <a:schemeClr val="tx1"/>
                </a:solidFill>
                <a:effectLst/>
                <a:latin typeface="Arial"/>
                <a:ea typeface=""/>
                <a:cs typeface="Arial"/>
              </a:rPr>
              <a:t>. Con base en esta información, el </a:t>
            </a:r>
            <a:r>
              <a:rPr lang="es-419" sz="2000" b="0" dirty="0">
                <a:solidFill>
                  <a:schemeClr val="tx1"/>
                </a:solidFill>
                <a:latin typeface="Arial"/>
                <a:ea typeface=""/>
                <a:cs typeface="Arial"/>
              </a:rPr>
              <a:t>COE </a:t>
            </a:r>
            <a:r>
              <a:rPr lang="es-419" sz="2000" b="0" dirty="0">
                <a:solidFill>
                  <a:schemeClr val="tx1"/>
                </a:solidFill>
                <a:effectLst/>
                <a:latin typeface="Arial"/>
                <a:ea typeface=""/>
                <a:cs typeface="Arial"/>
              </a:rPr>
              <a:t>nacional realizó una evaluación de riesgo el mismo día y evaluó este evento como de muy alto riesgo. El encargado de los incidentes compartió inmediatamente las recomendaciones de la evaluación con el honorable ministro de Salud, que incluía una solicitud para desplegar un equipo nacional de respuesta rápida.</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s-419" sz="2000" b="0" dirty="0">
                <a:solidFill>
                  <a:schemeClr val="tx1"/>
                </a:solidFill>
                <a:effectLst/>
                <a:latin typeface="Arial"/>
                <a:ea typeface=""/>
                <a:cs typeface="Arial"/>
              </a:rPr>
              <a:t>El </a:t>
            </a:r>
            <a:r>
              <a:rPr lang="es-419" sz="2000" b="0" dirty="0">
                <a:solidFill>
                  <a:schemeClr val="tx1"/>
                </a:solidFill>
                <a:latin typeface="Arial"/>
                <a:ea typeface=""/>
                <a:cs typeface="Arial"/>
              </a:rPr>
              <a:t>ERR </a:t>
            </a:r>
            <a:r>
              <a:rPr lang="es-419" sz="2000" b="0" dirty="0">
                <a:solidFill>
                  <a:schemeClr val="tx1"/>
                </a:solidFill>
                <a:effectLst/>
                <a:latin typeface="Arial"/>
                <a:ea typeface=""/>
                <a:cs typeface="Arial"/>
              </a:rPr>
              <a:t>nacional se desplegó el 14 de diciembre</a:t>
            </a:r>
            <a:r>
              <a:rPr lang="es-419" sz="2000" dirty="0">
                <a:solidFill>
                  <a:schemeClr val="accent1"/>
                </a:solidFill>
                <a:effectLst/>
                <a:latin typeface="Arial"/>
                <a:ea typeface=""/>
                <a:cs typeface="Arial"/>
              </a:rPr>
              <a:t>, con un ligero retraso debido a la falta de fondos para la compra de combustible. </a:t>
            </a:r>
            <a:br>
              <a:rPr lang="es-419" sz="2000" b="0" dirty="0">
                <a:effectLst/>
                <a:ea typeface=""/>
                <a:cs typeface="Arial" panose="020B0604020202020204" pitchFamily="34" charset="0"/>
              </a:rPr>
            </a:br>
            <a:br>
              <a:rPr lang="es-419" sz="2000" b="0" dirty="0">
                <a:effectLst/>
                <a:ea typeface=""/>
                <a:cs typeface="Arial" panose="020B0604020202020204" pitchFamily="34" charset="0"/>
              </a:rPr>
            </a:br>
            <a:r>
              <a:rPr lang="es-419" sz="2000" b="0" dirty="0">
                <a:solidFill>
                  <a:schemeClr val="tx1"/>
                </a:solidFill>
                <a:effectLst/>
                <a:latin typeface="Arial"/>
                <a:ea typeface=""/>
                <a:cs typeface="Arial"/>
              </a:rPr>
              <a:t>A partir del 15 de diciembre, el </a:t>
            </a:r>
            <a:r>
              <a:rPr lang="es-419" sz="2000" b="0" dirty="0">
                <a:solidFill>
                  <a:schemeClr val="tx1"/>
                </a:solidFill>
                <a:latin typeface="Arial"/>
                <a:ea typeface=""/>
                <a:cs typeface="Arial"/>
              </a:rPr>
              <a:t>ERR </a:t>
            </a:r>
            <a:r>
              <a:rPr lang="es-419" sz="2000" b="0" dirty="0">
                <a:solidFill>
                  <a:schemeClr val="tx1"/>
                </a:solidFill>
                <a:effectLst/>
                <a:latin typeface="Arial"/>
                <a:ea typeface=""/>
                <a:cs typeface="Arial"/>
              </a:rPr>
              <a:t>nacional llevó a cabo evaluaciones de prevención y control de infecciones </a:t>
            </a:r>
            <a:r>
              <a:rPr lang="es-419" sz="2000" b="0" dirty="0">
                <a:solidFill>
                  <a:schemeClr val="tx1"/>
                </a:solidFill>
                <a:latin typeface="Arial"/>
                <a:ea typeface=""/>
                <a:cs typeface="Arial"/>
              </a:rPr>
              <a:t>(PCI)</a:t>
            </a:r>
            <a:r>
              <a:rPr lang="es-419" sz="2000" b="0" dirty="0">
                <a:solidFill>
                  <a:schemeClr val="tx1"/>
                </a:solidFill>
                <a:effectLst/>
                <a:latin typeface="Arial"/>
                <a:ea typeface=""/>
                <a:cs typeface="Arial"/>
              </a:rPr>
              <a:t> en el hospital de distrito y capacitación en el manejo de casos de sarampión.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s-419" sz="2000" b="0" dirty="0">
                <a:solidFill>
                  <a:schemeClr val="tx1"/>
                </a:solidFill>
                <a:effectLst/>
                <a:latin typeface="Arial"/>
                <a:ea typeface=""/>
                <a:cs typeface="Arial"/>
              </a:rPr>
              <a:t>El equipo combinado del </a:t>
            </a:r>
            <a:r>
              <a:rPr lang="es-419" sz="2000" b="0" dirty="0">
                <a:solidFill>
                  <a:schemeClr val="tx1"/>
                </a:solidFill>
                <a:latin typeface="Arial"/>
                <a:ea typeface=""/>
                <a:cs typeface="Arial"/>
              </a:rPr>
              <a:t>ERR </a:t>
            </a:r>
            <a:r>
              <a:rPr lang="es-419" sz="2000" b="0" dirty="0">
                <a:solidFill>
                  <a:schemeClr val="tx1"/>
                </a:solidFill>
                <a:effectLst/>
                <a:latin typeface="Arial"/>
                <a:ea typeface=""/>
                <a:cs typeface="Arial"/>
              </a:rPr>
              <a:t>nacional y del distrito comenzó las actividades de comunicación de riesgos y participación comunitaria el 18 de diciembre</a:t>
            </a:r>
            <a:r>
              <a:rPr lang="es-419" sz="2000" dirty="0">
                <a:solidFill>
                  <a:schemeClr val="accent1"/>
                </a:solidFill>
                <a:effectLst/>
                <a:latin typeface="Arial"/>
                <a:ea typeface=""/>
                <a:cs typeface="Arial"/>
              </a:rPr>
              <a:t>, ya que había confusión entre las autoridades del distrito y nacionales debido a los retrasos en la traducción de materiales</a:t>
            </a:r>
            <a:r>
              <a:rPr lang="es-419" sz="2000" dirty="0">
                <a:solidFill>
                  <a:schemeClr val="tx1"/>
                </a:solidFill>
                <a:effectLst/>
                <a:latin typeface="Arial"/>
                <a:ea typeface=""/>
                <a:cs typeface="Arial"/>
              </a:rPr>
              <a:t> </a:t>
            </a:r>
            <a:r>
              <a:rPr lang="es-419" sz="2000" b="0" dirty="0">
                <a:solidFill>
                  <a:schemeClr val="tx1"/>
                </a:solidFill>
                <a:effectLst/>
                <a:latin typeface="Arial"/>
                <a:ea typeface=""/>
                <a:cs typeface="Arial"/>
              </a:rPr>
              <a:t>a varios idiomas locales hablados por las comunidades afectadas por el brote. </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lang="es-419" sz="2000" b="0" dirty="0">
                <a:solidFill>
                  <a:schemeClr val="tx1"/>
                </a:solidFill>
                <a:latin typeface="Arial"/>
                <a:ea typeface="Arial"/>
                <a:cs typeface="Arial"/>
              </a:rPr>
              <a:t>Adicionalmente,</a:t>
            </a:r>
            <a:r>
              <a:rPr kumimoji="0" lang="es-419" sz="2000" b="0" i="0" u="none" strike="noStrike" cap="none" normalizeH="0" baseline="0" noProof="0" dirty="0">
                <a:ln>
                  <a:noFill/>
                </a:ln>
                <a:solidFill>
                  <a:schemeClr val="tx1"/>
                </a:solidFill>
                <a:effectLst/>
                <a:uLnTx/>
                <a:uFillTx/>
                <a:latin typeface="Arial"/>
                <a:ea typeface="Arial"/>
                <a:cs typeface="Arial"/>
              </a:rPr>
              <a:t> el 18 de diciembre, el ministro ofreció una conferencia de prensa, y luego publicó una </a:t>
            </a:r>
            <a:r>
              <a:rPr lang="es-419" sz="2000" b="0" dirty="0">
                <a:solidFill>
                  <a:schemeClr val="tx1"/>
                </a:solidFill>
                <a:latin typeface="Arial"/>
                <a:ea typeface="Arial"/>
                <a:cs typeface="Arial"/>
              </a:rPr>
              <a:t>alerta</a:t>
            </a:r>
            <a:r>
              <a:rPr kumimoji="0" lang="es-419" sz="2000" b="0" i="0" u="none" strike="noStrike" cap="none" normalizeH="0" baseline="0" noProof="0" dirty="0">
                <a:ln>
                  <a:noFill/>
                </a:ln>
                <a:solidFill>
                  <a:schemeClr val="tx1"/>
                </a:solidFill>
                <a:effectLst/>
                <a:uLnTx/>
                <a:uFillTx/>
                <a:latin typeface="Arial"/>
                <a:ea typeface="Arial"/>
                <a:cs typeface="Arial"/>
              </a:rPr>
              <a:t> nacional sobre el brote confirmado a través de medios impresos y electrónicos. Las percepciones erróneas y los rumores sobre el brote comenzaron a circular en la comunidad, incluso que se trataba de un caso presentado en extranjeros que no estaban vacunados.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endParaRPr kumimoji="0" lang="es-419" sz="12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El informe de situación del equipo nacional del 18 de diciembre destacó que un número significativo de trabajadores sanitarios, pacientes hospitalizados y miembros de la comunidad eran contactos de alto riesgo. Al día siguiente, el 19 de diciembre, el encargado de la gestión de incidentes envió al ministro de Salud una orden de solicitud de vacunas para la OMS, solicitando apoyo para una campaña rápida de vacunación en las comunidades afectadas.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s-419" dirty="0"/>
              <a:t>Respuestas: cuellos de botella y facilitadores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es-419"/>
              <a:t>Nota: Los participantes también pueden encontrar otras respuestas</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4752" y="906796"/>
            <a:ext cx="9798423" cy="5104856"/>
          </a:xfrm>
          <a:prstGeom prst="rect">
            <a:avLst/>
          </a:prstGeom>
          <a:ln>
            <a:noFill/>
          </a:ln>
        </p:spPr>
      </p:pic>
      <p:sp>
        <p:nvSpPr>
          <p:cNvPr id="4" name="Rectangle 3">
            <a:extLst>
              <a:ext uri="{FF2B5EF4-FFF2-40B4-BE49-F238E27FC236}">
                <a16:creationId xmlns:a16="http://schemas.microsoft.com/office/drawing/2014/main" id="{DD5C04E2-D7EF-3375-D0EE-25F003479FAC}"/>
              </a:ext>
            </a:extLst>
          </p:cNvPr>
          <p:cNvSpPr/>
          <p:nvPr/>
        </p:nvSpPr>
        <p:spPr>
          <a:xfrm>
            <a:off x="7895884" y="4831532"/>
            <a:ext cx="254454" cy="2995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normAutofit/>
          </a:bodyPr>
          <a:lstStyle/>
          <a:p>
            <a:r>
              <a:rPr lang="es-419" sz="3000" dirty="0"/>
              <a:t>Respuestas: acordar las medidas inmediatas y a largo plazo</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rcRect/>
          <a:stretch/>
        </p:blipFill>
        <p:spPr>
          <a:xfrm>
            <a:off x="1228165" y="1001083"/>
            <a:ext cx="8910915"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es-419"/>
              <a:t>Nota: Los participantes también pueden encontrar otras respuestas</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09400" y="490861"/>
            <a:ext cx="7208787"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23299" cy="2282808"/>
          </a:xfrm>
        </p:spPr>
        <p:txBody>
          <a:bodyPr/>
          <a:lstStyle/>
          <a:p>
            <a:r>
              <a:rPr lang="es-419" sz="3200" dirty="0">
                <a:latin typeface="Arial"/>
                <a:cs typeface="Arial"/>
              </a:rPr>
              <a:t>Facilitación del informe final de grupos pequeños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s-419"/>
              <a:t>Guía del facilitador: página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9" y="1922785"/>
            <a:ext cx="5016500"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5" y="4082711"/>
            <a:ext cx="6693029"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s-419" dirty="0"/>
              <a:t>Concéntrense en los conocimientos clave, las conclusiones y lo que es interesante/útil acerca del 7-1-7.</a:t>
            </a:r>
          </a:p>
          <a:p>
            <a:pPr>
              <a:lnSpc>
                <a:spcPct val="100000"/>
              </a:lnSpc>
            </a:pPr>
            <a:r>
              <a:rPr lang="es-419" dirty="0"/>
              <a:t>~10 minutos, dependiendo del progreso del grupo a través de actividades anteriores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700" y="1181100"/>
            <a:ext cx="10997960" cy="5435458"/>
          </a:xfrm>
        </p:spPr>
        <p:txBody>
          <a:bodyPr vert="horz" lIns="91440" tIns="45720" rIns="91440" bIns="45720" rtlCol="0" anchor="t">
            <a:noAutofit/>
          </a:bodyPr>
          <a:lstStyle/>
          <a:p>
            <a:pPr marL="0" indent="0">
              <a:lnSpc>
                <a:spcPct val="100000"/>
              </a:lnSpc>
              <a:buNone/>
            </a:pPr>
            <a:r>
              <a:rPr lang="es-419" sz="2000" b="1" dirty="0">
                <a:solidFill>
                  <a:schemeClr val="tx2"/>
                </a:solidFill>
              </a:rPr>
              <a:t>Antes</a:t>
            </a:r>
          </a:p>
          <a:p>
            <a:pPr>
              <a:lnSpc>
                <a:spcPct val="100000"/>
              </a:lnSpc>
            </a:pPr>
            <a:r>
              <a:rPr lang="es-419" sz="1800" dirty="0">
                <a:latin typeface="Arial"/>
                <a:cs typeface="Arial"/>
              </a:rPr>
              <a:t>Familiarícese con la Guía del participante, la Herramienta de evaluación 7-1-7, </a:t>
            </a:r>
            <a:r>
              <a:rPr lang="es-419" sz="1800" b="1" dirty="0">
                <a:latin typeface="Arial"/>
                <a:cs typeface="Arial"/>
              </a:rPr>
              <a:t>la Guía del</a:t>
            </a:r>
            <a:r>
              <a:rPr lang="es-419" sz="1800" dirty="0">
                <a:latin typeface="Arial"/>
                <a:cs typeface="Arial"/>
              </a:rPr>
              <a:t> facilitador y el Programa del facilitador.</a:t>
            </a:r>
          </a:p>
          <a:p>
            <a:pPr>
              <a:lnSpc>
                <a:spcPct val="100000"/>
              </a:lnSpc>
            </a:pPr>
            <a:r>
              <a:rPr lang="es-419" sz="1800" dirty="0">
                <a:latin typeface="Arial"/>
                <a:cs typeface="Arial"/>
              </a:rPr>
              <a:t>Recorra la Guía sobre referencias de fechas de hitos de 7-1-7 .</a:t>
            </a:r>
          </a:p>
          <a:p>
            <a:pPr>
              <a:lnSpc>
                <a:spcPct val="100000"/>
              </a:lnSpc>
            </a:pPr>
            <a:r>
              <a:rPr lang="es-419" sz="1800" dirty="0">
                <a:latin typeface="Arial"/>
                <a:cs typeface="Arial"/>
              </a:rPr>
              <a:t>Considere cómo involucrarán a los participantes para las discusiones.</a:t>
            </a:r>
          </a:p>
          <a:p>
            <a:pPr>
              <a:lnSpc>
                <a:spcPct val="100000"/>
              </a:lnSpc>
            </a:pPr>
            <a:endParaRPr lang="en-US" sz="900" dirty="0">
              <a:latin typeface="Arial"/>
              <a:cs typeface="Arial"/>
            </a:endParaRPr>
          </a:p>
          <a:p>
            <a:pPr marL="0" indent="0">
              <a:lnSpc>
                <a:spcPct val="100000"/>
              </a:lnSpc>
              <a:buNone/>
            </a:pPr>
            <a:r>
              <a:rPr lang="es-419" sz="2000" b="1" dirty="0">
                <a:solidFill>
                  <a:schemeClr val="tx2"/>
                </a:solidFill>
              </a:rPr>
              <a:t>Durante</a:t>
            </a:r>
          </a:p>
          <a:p>
            <a:pPr>
              <a:lnSpc>
                <a:spcPct val="100000"/>
              </a:lnSpc>
            </a:pPr>
            <a:r>
              <a:rPr lang="es-419" sz="1800" dirty="0">
                <a:latin typeface="Arial"/>
                <a:cs typeface="Arial"/>
              </a:rPr>
              <a:t>Realice un seguimiento de su tiempo y sea </a:t>
            </a:r>
            <a:r>
              <a:rPr lang="es-419" sz="1800" i="1" dirty="0">
                <a:latin typeface="Arial"/>
                <a:cs typeface="Arial"/>
              </a:rPr>
              <a:t>algo</a:t>
            </a:r>
            <a:r>
              <a:rPr lang="es-419" sz="1800" dirty="0">
                <a:latin typeface="Arial"/>
                <a:cs typeface="Arial"/>
              </a:rPr>
              <a:t> flexible en función de las necesidades del grupo.</a:t>
            </a:r>
          </a:p>
          <a:p>
            <a:pPr>
              <a:lnSpc>
                <a:spcPct val="100000"/>
              </a:lnSpc>
            </a:pPr>
            <a:r>
              <a:rPr lang="es-419" sz="1800" dirty="0">
                <a:latin typeface="Arial"/>
                <a:cs typeface="Arial"/>
              </a:rPr>
              <a:t>Involucre gentilmente a los participantes que están más callados.</a:t>
            </a:r>
          </a:p>
          <a:p>
            <a:pPr>
              <a:lnSpc>
                <a:spcPct val="100000"/>
              </a:lnSpc>
            </a:pPr>
            <a:r>
              <a:rPr lang="es-419" sz="1800" dirty="0">
                <a:latin typeface="Arial"/>
                <a:cs typeface="Arial"/>
              </a:rPr>
              <a:t>Si las discusiones están yéndose hacia  la tangente, conduzca cortésmente el debate de nuevo a la actividad </a:t>
            </a:r>
          </a:p>
          <a:p>
            <a:pPr>
              <a:lnSpc>
                <a:spcPct val="100000"/>
              </a:lnSpc>
            </a:pPr>
            <a:r>
              <a:rPr lang="es-419" sz="1800" dirty="0">
                <a:latin typeface="Arial"/>
                <a:cs typeface="Arial"/>
              </a:rPr>
              <a:t>Pregunte a los facilitadores principales sobre las respuestas para preguntas importantes en las que estén atascados.</a:t>
            </a:r>
            <a:endParaRPr lang="en-US" sz="20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a:t>Consejos para la facilitación</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fontScale="90000"/>
          </a:bodyPr>
          <a:lstStyle/>
          <a:p>
            <a:r>
              <a:rPr lang="es-419" sz="3600">
                <a:latin typeface="Arial"/>
                <a:cs typeface="Arial"/>
              </a:rPr>
              <a:t>El objetivo del enfoque 7-1-7 se trata de lo siguiente: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s-419" sz="3000" b="1">
                <a:solidFill>
                  <a:srgbClr val="4C4C4F"/>
                </a:solidFill>
                <a:latin typeface="Arial"/>
                <a:ea typeface="Arial"/>
                <a:cs typeface="Arial"/>
              </a:rPr>
              <a:t> Velocidad</a:t>
            </a:r>
            <a:r>
              <a:rPr lang="es-419" sz="3000">
                <a:solidFill>
                  <a:srgbClr val="4C4C4F"/>
                </a:solidFill>
                <a:latin typeface="Arial"/>
                <a:ea typeface="Arial"/>
                <a:cs typeface="Arial"/>
              </a:rPr>
              <a:t> durante los </a:t>
            </a:r>
            <a:r>
              <a:rPr lang="es-419" sz="3000" b="1">
                <a:solidFill>
                  <a:srgbClr val="4C4C4F"/>
                </a:solidFill>
                <a:latin typeface="Arial"/>
                <a:ea typeface="Arial"/>
                <a:cs typeface="Arial"/>
              </a:rPr>
              <a:t>primeros días </a:t>
            </a:r>
            <a:r>
              <a:rPr lang="es-419" sz="3000">
                <a:solidFill>
                  <a:srgbClr val="4C4C4F"/>
                </a:solidFill>
                <a:latin typeface="Arial"/>
                <a:ea typeface="Arial"/>
                <a:cs typeface="Arial"/>
              </a:rPr>
              <a:t>de un brote</a:t>
            </a:r>
          </a:p>
          <a:p>
            <a:pPr marL="0" indent="0">
              <a:lnSpc>
                <a:spcPct val="100000"/>
              </a:lnSpc>
              <a:buNone/>
            </a:pPr>
            <a:r>
              <a:rPr lang="es-419" sz="3000">
                <a:solidFill>
                  <a:srgbClr val="4C4C4F"/>
                </a:solidFill>
                <a:latin typeface="Arial"/>
                <a:ea typeface="Arial"/>
                <a:cs typeface="Arial"/>
              </a:rPr>
              <a:t>	…porque las enfermedades infecciosas crecen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s-419" sz="3000" b="1">
                <a:solidFill>
                  <a:srgbClr val="4C4C4F"/>
                </a:solidFill>
                <a:latin typeface="Arial"/>
                <a:ea typeface="Arial"/>
                <a:cs typeface="Arial"/>
              </a:rPr>
              <a:t> Mejora continua del desempeño</a:t>
            </a:r>
          </a:p>
          <a:p>
            <a:pPr marL="0" indent="0">
              <a:lnSpc>
                <a:spcPct val="100000"/>
              </a:lnSpc>
              <a:buNone/>
            </a:pPr>
            <a:r>
              <a:rPr lang="es-419" sz="3000">
                <a:solidFill>
                  <a:srgbClr val="4C4C4F"/>
                </a:solidFill>
                <a:latin typeface="Arial"/>
                <a:ea typeface="Arial"/>
                <a:cs typeface="Arial"/>
              </a:rPr>
              <a:t>	...porque cada brote se puede aprovechar como una oportunidad para aprender y mejorar.</a:t>
            </a: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s-419" dirty="0">
                <a:latin typeface="Arial"/>
                <a:cs typeface="Arial"/>
              </a:rPr>
              <a:t>Preguntas y respuestas adicionales</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es-419"/>
              <a:t>¡Gracias!</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Evaluar la puntualidad</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290707" y="4149339"/>
            <a:ext cx="3355234"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Identificar cuellos de botella</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5"/>
            <a:ext cx="11671009" cy="1363061"/>
          </a:xfrm>
        </p:spPr>
        <p:txBody>
          <a:bodyPr>
            <a:normAutofit/>
          </a:bodyPr>
          <a:lstStyle/>
          <a:p>
            <a:r>
              <a:rPr lang="es-419" dirty="0">
                <a:latin typeface="Arial"/>
                <a:cs typeface="Arial"/>
              </a:rPr>
              <a:t>El 7-1-7 es un enfoque basado en sistemas para mejorar la velocidad de detección, notificación y respuesta a brotes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s-419">
                <a:latin typeface="Arial"/>
                <a:cs typeface="Arial"/>
              </a:rPr>
              <a:t> Métricas de puntualidad e hitos de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7" y="1346322"/>
            <a:ext cx="10723676" cy="4941277"/>
          </a:xfrm>
        </p:spPr>
        <p:txBody>
          <a:bodyPr vert="horz" lIns="91440" tIns="45720" rIns="91440" bIns="45720" rtlCol="0" anchor="t">
            <a:noAutofit/>
          </a:bodyPr>
          <a:lstStyle/>
          <a:p>
            <a:pPr marL="514350" indent="-514350" algn="l">
              <a:lnSpc>
                <a:spcPct val="100000"/>
              </a:lnSpc>
              <a:buAutoNum type="arabicPeriod"/>
            </a:pPr>
            <a:r>
              <a:rPr lang="es-419" sz="2400" dirty="0">
                <a:solidFill>
                  <a:srgbClr val="4C4C4F"/>
                </a:solidFill>
                <a:ea typeface=""/>
              </a:rPr>
              <a:t>Iniciar una </a:t>
            </a:r>
            <a:r>
              <a:rPr lang="es-419" sz="2400" b="1" dirty="0">
                <a:solidFill>
                  <a:srgbClr val="4C4C4F"/>
                </a:solidFill>
                <a:ea typeface=""/>
              </a:rPr>
              <a:t>investigación</a:t>
            </a:r>
            <a:r>
              <a:rPr lang="es-419" sz="2400" dirty="0">
                <a:solidFill>
                  <a:srgbClr val="4C4C4F"/>
                </a:solidFill>
                <a:ea typeface=""/>
              </a:rPr>
              <a:t> o </a:t>
            </a:r>
            <a:r>
              <a:rPr lang="es-419" sz="2400" b="1" dirty="0">
                <a:solidFill>
                  <a:srgbClr val="4C4C4F"/>
                </a:solidFill>
                <a:ea typeface=""/>
              </a:rPr>
              <a:t>desplegar un equipo de investigación y respuesta</a:t>
            </a:r>
          </a:p>
          <a:p>
            <a:pPr marL="514350" indent="-514350" algn="l">
              <a:lnSpc>
                <a:spcPct val="100000"/>
              </a:lnSpc>
              <a:buAutoNum type="arabicPeriod"/>
            </a:pPr>
            <a:r>
              <a:rPr lang="es-419" sz="2400" dirty="0">
                <a:solidFill>
                  <a:srgbClr val="4C4C4F"/>
                </a:solidFill>
                <a:effectLst/>
                <a:latin typeface="Arial" panose="020B0604020202020204" pitchFamily="34" charset="0"/>
                <a:ea typeface="Arial"/>
              </a:rPr>
              <a:t>Realizar un </a:t>
            </a:r>
            <a:r>
              <a:rPr lang="es-419" sz="2400" b="1" dirty="0">
                <a:solidFill>
                  <a:srgbClr val="4C4C4F"/>
                </a:solidFill>
                <a:effectLst/>
                <a:latin typeface="Arial" panose="020B0604020202020204" pitchFamily="34" charset="0"/>
                <a:ea typeface="Arial"/>
              </a:rPr>
              <a:t>análisis</a:t>
            </a:r>
            <a:r>
              <a:rPr lang="es-419" sz="2400" dirty="0">
                <a:solidFill>
                  <a:srgbClr val="4C4C4F"/>
                </a:solidFill>
                <a:effectLst/>
                <a:latin typeface="Arial" panose="020B0604020202020204" pitchFamily="34" charset="0"/>
                <a:ea typeface="Arial"/>
              </a:rPr>
              <a:t> epidemiológico y </a:t>
            </a:r>
            <a:r>
              <a:rPr lang="es-419" sz="2400" b="1" dirty="0">
                <a:solidFill>
                  <a:srgbClr val="4C4C4F"/>
                </a:solidFill>
                <a:effectLst/>
                <a:latin typeface="Arial" panose="020B0604020202020204" pitchFamily="34" charset="0"/>
                <a:ea typeface="Arial"/>
              </a:rPr>
              <a:t>una evaluación inicial de riesgos</a:t>
            </a:r>
          </a:p>
          <a:p>
            <a:pPr marL="514350" indent="-514350" algn="l">
              <a:lnSpc>
                <a:spcPct val="100000"/>
              </a:lnSpc>
              <a:buAutoNum type="arabicPeriod"/>
            </a:pPr>
            <a:r>
              <a:rPr lang="es-419" sz="2400" dirty="0">
                <a:solidFill>
                  <a:srgbClr val="4C4C4F"/>
                </a:solidFill>
                <a:ea typeface=""/>
              </a:rPr>
              <a:t>Obtener la </a:t>
            </a:r>
            <a:r>
              <a:rPr lang="es-419" sz="2400" b="1" dirty="0">
                <a:solidFill>
                  <a:srgbClr val="4C4C4F"/>
                </a:solidFill>
                <a:ea typeface=""/>
              </a:rPr>
              <a:t>confirmación de laboratorio </a:t>
            </a:r>
            <a:r>
              <a:rPr lang="es-419" sz="2400" dirty="0">
                <a:solidFill>
                  <a:srgbClr val="4C4C4F"/>
                </a:solidFill>
                <a:ea typeface=""/>
              </a:rPr>
              <a:t>de la etiología del brote</a:t>
            </a:r>
          </a:p>
          <a:p>
            <a:pPr marL="514350" indent="-514350">
              <a:lnSpc>
                <a:spcPct val="100000"/>
              </a:lnSpc>
              <a:buAutoNum type="arabicPeriod"/>
            </a:pPr>
            <a:r>
              <a:rPr lang="es-419" sz="2400" dirty="0">
                <a:solidFill>
                  <a:srgbClr val="4C4C4F"/>
                </a:solidFill>
                <a:effectLst/>
                <a:latin typeface="Arial" panose="020B0604020202020204" pitchFamily="34" charset="0"/>
                <a:ea typeface="Arial"/>
              </a:rPr>
              <a:t>Iniciar las </a:t>
            </a:r>
            <a:r>
              <a:rPr lang="es-419" sz="2400" b="1" dirty="0">
                <a:solidFill>
                  <a:srgbClr val="4C4C4F"/>
                </a:solidFill>
                <a:effectLst/>
                <a:latin typeface="Arial" panose="020B0604020202020204" pitchFamily="34" charset="0"/>
                <a:ea typeface="Arial"/>
              </a:rPr>
              <a:t>medidas adecuadas de gestión de casos</a:t>
            </a:r>
            <a:r>
              <a:rPr lang="es-419" sz="2400" dirty="0">
                <a:solidFill>
                  <a:srgbClr val="4C4C4F"/>
                </a:solidFill>
                <a:effectLst/>
                <a:latin typeface="Arial" panose="020B0604020202020204" pitchFamily="34" charset="0"/>
                <a:ea typeface="Arial"/>
              </a:rPr>
              <a:t> y </a:t>
            </a:r>
            <a:r>
              <a:rPr lang="es-419" sz="2400" b="1" dirty="0">
                <a:solidFill>
                  <a:srgbClr val="4C4C4F"/>
                </a:solidFill>
                <a:effectLst/>
                <a:latin typeface="Arial" panose="020B0604020202020204" pitchFamily="34" charset="0"/>
                <a:ea typeface="Arial"/>
              </a:rPr>
              <a:t>prevención y control de infecciones (PCI)</a:t>
            </a:r>
            <a:r>
              <a:rPr lang="es-419" sz="2400" dirty="0">
                <a:solidFill>
                  <a:srgbClr val="4C4C4F"/>
                </a:solidFill>
                <a:effectLst/>
                <a:latin typeface="Arial" panose="020B0604020202020204" pitchFamily="34" charset="0"/>
                <a:ea typeface="Arial"/>
              </a:rPr>
              <a:t> en los establecimientos de salud</a:t>
            </a:r>
          </a:p>
          <a:p>
            <a:pPr marL="514350" indent="-514350">
              <a:lnSpc>
                <a:spcPct val="100000"/>
              </a:lnSpc>
              <a:buAutoNum type="arabicPeriod"/>
            </a:pPr>
            <a:r>
              <a:rPr lang="es-419" sz="2400" dirty="0">
                <a:solidFill>
                  <a:srgbClr val="4C4C4F"/>
                </a:solidFill>
                <a:ea typeface=""/>
              </a:rPr>
              <a:t>Iniciar </a:t>
            </a:r>
            <a:r>
              <a:rPr lang="es-419" sz="2400" b="1" dirty="0">
                <a:solidFill>
                  <a:srgbClr val="4C4C4F"/>
                </a:solidFill>
                <a:ea typeface=""/>
              </a:rPr>
              <a:t>contramedidas apropiadas de salud pública</a:t>
            </a:r>
            <a:r>
              <a:rPr lang="es-419" sz="2400" dirty="0">
                <a:solidFill>
                  <a:srgbClr val="4C4C4F"/>
                </a:solidFill>
                <a:ea typeface=""/>
              </a:rPr>
              <a:t> en las comunidades afectadas</a:t>
            </a:r>
          </a:p>
          <a:p>
            <a:pPr marL="514350" indent="-514350">
              <a:lnSpc>
                <a:spcPct val="100000"/>
              </a:lnSpc>
              <a:buAutoNum type="arabicPeriod"/>
            </a:pPr>
            <a:r>
              <a:rPr lang="es-419" sz="2400" dirty="0">
                <a:solidFill>
                  <a:srgbClr val="4C4C4F"/>
                </a:solidFill>
                <a:ea typeface=""/>
              </a:rPr>
              <a:t>Iniciar actividades adecuadas de </a:t>
            </a:r>
            <a:r>
              <a:rPr lang="es-419" sz="2400" b="1" dirty="0">
                <a:solidFill>
                  <a:srgbClr val="4C4C4F"/>
                </a:solidFill>
                <a:ea typeface=""/>
              </a:rPr>
              <a:t>comunicación de riesgos y participación comunitaria</a:t>
            </a:r>
          </a:p>
          <a:p>
            <a:pPr marL="514350" indent="-514350">
              <a:lnSpc>
                <a:spcPct val="100000"/>
              </a:lnSpc>
              <a:buAutoNum type="arabicPeriod"/>
            </a:pPr>
            <a:r>
              <a:rPr lang="es-419" sz="2400" dirty="0">
                <a:solidFill>
                  <a:srgbClr val="4C4C4F"/>
                </a:solidFill>
                <a:ea typeface=""/>
              </a:rPr>
              <a:t>Establecer un </a:t>
            </a:r>
            <a:r>
              <a:rPr lang="es-419" sz="2400" b="1" dirty="0">
                <a:solidFill>
                  <a:srgbClr val="4C4C4F"/>
                </a:solidFill>
                <a:ea typeface=""/>
              </a:rPr>
              <a:t>mecanismo de coordinación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s-419">
                <a:latin typeface="Arial"/>
                <a:cs typeface="Arial"/>
              </a:rPr>
              <a:t> Medidas de respuesta temprana de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schemas.microsoft.com/office/2006/metadata/properties"/>
    <ds:schemaRef ds:uri="http://purl.org/dc/terms/"/>
    <ds:schemaRef ds:uri="http://purl.org/dc/dcmitype/"/>
    <ds:schemaRef ds:uri="http://purl.org/dc/elements/1.1/"/>
    <ds:schemaRef ds:uri="ca299543-0ab4-429f-8927-bf8e8716a0c2"/>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d27c8f07-e503-4122-80c5-e52ee84151d4"/>
  </ds:schemaRefs>
</ds:datastoreItem>
</file>

<file path=customXml/itemProps3.xml><?xml version="1.0" encoding="utf-8"?>
<ds:datastoreItem xmlns:ds="http://schemas.openxmlformats.org/officeDocument/2006/customXml" ds:itemID="{5B012E68-3174-414D-A0E1-6DEF6A9E5E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20569</TotalTime>
  <Words>12394</Words>
  <Application>Microsoft Macintosh PowerPoint</Application>
  <PresentationFormat>Widescreen</PresentationFormat>
  <Paragraphs>959</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Capacitación para facilitadores para la “actividad grupal 7-1-7”: propósito y objetivos</vt:lpstr>
      <vt:lpstr>Capacitación para facilitadores de actividades grupal: agenda</vt:lpstr>
      <vt:lpstr>PowerPoint Presentation</vt:lpstr>
      <vt:lpstr>¿Cómo podemos detectar y detener sistemáticamente los brotes de forma rápida?</vt:lpstr>
      <vt:lpstr>El objetivo del enfoque 7-1-7 se trata de lo siguiente:</vt:lpstr>
      <vt:lpstr>El 7-1-7 es un enfoque basado en sistemas para mejorar la velocidad de detección, notificación y respuesta a brotes </vt:lpstr>
      <vt:lpstr> Métricas de puntualidad e hitos de 7-1-7  </vt:lpstr>
      <vt:lpstr> Medidas de respuesta temprana de 7-1-7 </vt:lpstr>
      <vt:lpstr>Cuellos de botella y facilitadores </vt:lpstr>
      <vt:lpstr>Acciones inmediatas y a largo plazo    </vt:lpstr>
      <vt:lpstr>¿Cómo puede el enfoque 7-1-7 mejorar la seguridad sanitaria? </vt:lpstr>
      <vt:lpstr>PowerPoint Presentation</vt:lpstr>
      <vt:lpstr>PowerPoint Presentation</vt:lpstr>
      <vt:lpstr>Pasos clave para usar el enfoque 7-1-7 </vt:lpstr>
      <vt:lpstr>PowerPoint Presentation</vt:lpstr>
      <vt:lpstr>PowerPoint Presentation</vt:lpstr>
      <vt:lpstr>PowerPoint Presentation</vt:lpstr>
      <vt:lpstr>Actividad grupal 7-1-7 sobre sarampión</vt:lpstr>
      <vt:lpstr>Actividad grupal dentro del programa del taller</vt:lpstr>
      <vt:lpstr>Objetivos de la actividad grupal (para participantes)</vt:lpstr>
      <vt:lpstr>Agenda para una actividad grupal de 90 minutos (para participantes)</vt:lpstr>
      <vt:lpstr>Resumen de la actividad grupal (para participantes)</vt:lpstr>
      <vt:lpstr>Logística para el facilitador de la actividad grupal</vt:lpstr>
      <vt:lpstr>PowerPoint Presentation</vt:lpstr>
      <vt:lpstr>Materiales para los participantes</vt:lpstr>
      <vt:lpstr>Materiales para facilitadores</vt:lpstr>
      <vt:lpstr>Subactividades del trabajo grupo</vt:lpstr>
      <vt:lpstr>Categorías clave de actividades grupales</vt:lpstr>
      <vt:lpstr>Debate grupal: Método “notas autoadhesivas”</vt:lpstr>
      <vt:lpstr>Debate grupal: método verbal</vt:lpstr>
      <vt:lpstr>PowerPoint Presentation</vt:lpstr>
      <vt:lpstr>Subactividades de mesa</vt:lpstr>
      <vt:lpstr>Guía del facilitador</vt:lpstr>
      <vt:lpstr>Facilitación de ‘breves presentaciones personales + instrucciones’</vt:lpstr>
      <vt:lpstr>Facilitación de la Parte 1: fechas de hitos + desempeño de 7-1-7</vt:lpstr>
      <vt:lpstr>Definiciones de fechas de hitos de 7-1-7</vt:lpstr>
      <vt:lpstr>Fecha de aparición</vt:lpstr>
      <vt:lpstr>Fecha de detección</vt:lpstr>
      <vt:lpstr>Fecha de notificación</vt:lpstr>
      <vt:lpstr>Fecha de finalización de la respuesta temprana</vt:lpstr>
      <vt:lpstr>Escenario de brote de sarampión</vt:lpstr>
      <vt:lpstr>Escenario de brote de sarampión</vt:lpstr>
      <vt:lpstr>Respuestas: aparición, detección, notificación </vt:lpstr>
      <vt:lpstr>Escenario de brote de sarampión</vt:lpstr>
      <vt:lpstr>Escenario de brote de sarampión</vt:lpstr>
      <vt:lpstr>Escenario de brote de sarampión</vt:lpstr>
      <vt:lpstr>Respuestas: actividades de respuesta temprana (+ fecha de finalización)</vt:lpstr>
      <vt:lpstr>Respuestas: cálculo de objetivos del 7-1-7</vt:lpstr>
      <vt:lpstr>Facilitación de la Parte 2: cuellos de botella, facilitadores y medidas</vt:lpstr>
      <vt:lpstr>Escenario de brote de sarampión</vt:lpstr>
      <vt:lpstr>Escenario de brote de sarampión</vt:lpstr>
      <vt:lpstr>Escenario de brote de sarampión</vt:lpstr>
      <vt:lpstr>Escenario de brote de sarampión</vt:lpstr>
      <vt:lpstr>Escenario de brote de sarampión</vt:lpstr>
      <vt:lpstr>Respuestas: cuellos de botella y facilitadores</vt:lpstr>
      <vt:lpstr>Respuestas: acordar las medidas inmediatas y a largo plazo</vt:lpstr>
      <vt:lpstr>Facilitación del informe final de grupos pequeños</vt:lpstr>
      <vt:lpstr>Consejos para la facilitación</vt:lpstr>
      <vt:lpstr>Preguntas y respuestas adicionales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538</cp:revision>
  <dcterms:created xsi:type="dcterms:W3CDTF">2023-01-09T02:59:24Z</dcterms:created>
  <dcterms:modified xsi:type="dcterms:W3CDTF">2025-11-14T16:27:04Z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53325a47-3ee7-4e92-a82c-078a06c9dd03</vt:lpwstr>
  </property>
</Properties>
</file>