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Lst>
  <p:notesMasterIdLst>
    <p:notesMasterId r:id="rId144"/>
  </p:notesMasterIdLst>
  <p:sldIdLst>
    <p:sldId id="2147480400" r:id="rId5"/>
    <p:sldId id="2147481218" r:id="rId6"/>
    <p:sldId id="2147481486" r:id="rId7"/>
    <p:sldId id="2147481203" r:id="rId8"/>
    <p:sldId id="2147481563" r:id="rId9"/>
    <p:sldId id="2147481195" r:id="rId10"/>
    <p:sldId id="2147481196" r:id="rId11"/>
    <p:sldId id="2147480426" r:id="rId12"/>
    <p:sldId id="2147481474" r:id="rId13"/>
    <p:sldId id="2147481475" r:id="rId14"/>
    <p:sldId id="2147481476" r:id="rId15"/>
    <p:sldId id="2147481477" r:id="rId16"/>
    <p:sldId id="279" r:id="rId17"/>
    <p:sldId id="2147481160" r:id="rId18"/>
    <p:sldId id="2147481481" r:id="rId19"/>
    <p:sldId id="2147481578" r:id="rId20"/>
    <p:sldId id="2147481564" r:id="rId21"/>
    <p:sldId id="2147480633" r:id="rId22"/>
    <p:sldId id="2147480636" r:id="rId23"/>
    <p:sldId id="2147481565" r:id="rId24"/>
    <p:sldId id="2147480960" r:id="rId25"/>
    <p:sldId id="2147480961" r:id="rId26"/>
    <p:sldId id="2147481568" r:id="rId27"/>
    <p:sldId id="2147481060" r:id="rId28"/>
    <p:sldId id="2147481569" r:id="rId29"/>
    <p:sldId id="2147481570" r:id="rId30"/>
    <p:sldId id="2147481571" r:id="rId31"/>
    <p:sldId id="2147481050" r:id="rId32"/>
    <p:sldId id="2147481567" r:id="rId33"/>
    <p:sldId id="2147480964" r:id="rId34"/>
    <p:sldId id="2147480702" r:id="rId35"/>
    <p:sldId id="2147480552" r:id="rId36"/>
    <p:sldId id="2147481566" r:id="rId37"/>
    <p:sldId id="2147481407" r:id="rId38"/>
    <p:sldId id="2147481579" r:id="rId39"/>
    <p:sldId id="2147481388" r:id="rId40"/>
    <p:sldId id="2147481572" r:id="rId41"/>
    <p:sldId id="2147481393" r:id="rId42"/>
    <p:sldId id="2147480431" r:id="rId43"/>
    <p:sldId id="2147480700" r:id="rId44"/>
    <p:sldId id="2147481573" r:id="rId45"/>
    <p:sldId id="2147480650" r:id="rId46"/>
    <p:sldId id="2147481013" r:id="rId47"/>
    <p:sldId id="2145706381" r:id="rId48"/>
    <p:sldId id="2147480704" r:id="rId49"/>
    <p:sldId id="2147480713" r:id="rId50"/>
    <p:sldId id="2147480978" r:id="rId51"/>
    <p:sldId id="2145706410" r:id="rId52"/>
    <p:sldId id="2147481275" r:id="rId53"/>
    <p:sldId id="2147480333" r:id="rId54"/>
    <p:sldId id="2147481276" r:id="rId55"/>
    <p:sldId id="2147480350" r:id="rId56"/>
    <p:sldId id="2147480351" r:id="rId57"/>
    <p:sldId id="2147480353" r:id="rId58"/>
    <p:sldId id="2147480348" r:id="rId59"/>
    <p:sldId id="2147480352" r:id="rId60"/>
    <p:sldId id="2147481614" r:id="rId61"/>
    <p:sldId id="2147481576" r:id="rId62"/>
    <p:sldId id="2147481577" r:id="rId63"/>
    <p:sldId id="2145706043" r:id="rId64"/>
    <p:sldId id="2147481466" r:id="rId65"/>
    <p:sldId id="2147481467" r:id="rId66"/>
    <p:sldId id="2147481362" r:id="rId67"/>
    <p:sldId id="2145706047" r:id="rId68"/>
    <p:sldId id="2147481583" r:id="rId69"/>
    <p:sldId id="2147481611" r:id="rId70"/>
    <p:sldId id="2147481071" r:id="rId71"/>
    <p:sldId id="2147481033" r:id="rId72"/>
    <p:sldId id="2147480600" r:id="rId73"/>
    <p:sldId id="2147480414" r:id="rId74"/>
    <p:sldId id="2147480372" r:id="rId75"/>
    <p:sldId id="2145706288" r:id="rId76"/>
    <p:sldId id="2147481297" r:id="rId77"/>
    <p:sldId id="2147481209" r:id="rId78"/>
    <p:sldId id="2145706157" r:id="rId79"/>
    <p:sldId id="2145706135" r:id="rId80"/>
    <p:sldId id="2147480929" r:id="rId81"/>
    <p:sldId id="2147481616" r:id="rId82"/>
    <p:sldId id="2147481584" r:id="rId83"/>
    <p:sldId id="2147480921" r:id="rId84"/>
    <p:sldId id="2147480464" r:id="rId85"/>
    <p:sldId id="264" r:id="rId86"/>
    <p:sldId id="2147480931" r:id="rId87"/>
    <p:sldId id="2147480888" r:id="rId88"/>
    <p:sldId id="2147480809" r:id="rId89"/>
    <p:sldId id="2145706241" r:id="rId90"/>
    <p:sldId id="2145706153" r:id="rId91"/>
    <p:sldId id="2147480932" r:id="rId92"/>
    <p:sldId id="2147480812" r:id="rId93"/>
    <p:sldId id="2147480889" r:id="rId94"/>
    <p:sldId id="2147481590" r:id="rId95"/>
    <p:sldId id="2147481587" r:id="rId96"/>
    <p:sldId id="2147481617" r:id="rId97"/>
    <p:sldId id="2147480828" r:id="rId98"/>
    <p:sldId id="2147480834" r:id="rId99"/>
    <p:sldId id="2147480933" r:id="rId100"/>
    <p:sldId id="2147481618" r:id="rId101"/>
    <p:sldId id="2147481622" r:id="rId102"/>
    <p:sldId id="2147481604" r:id="rId103"/>
    <p:sldId id="2147481595" r:id="rId104"/>
    <p:sldId id="2147481605" r:id="rId105"/>
    <p:sldId id="2147481606" r:id="rId106"/>
    <p:sldId id="2147481607" r:id="rId107"/>
    <p:sldId id="2147481608" r:id="rId108"/>
    <p:sldId id="2147481609" r:id="rId109"/>
    <p:sldId id="2147481600" r:id="rId110"/>
    <p:sldId id="2147481601" r:id="rId111"/>
    <p:sldId id="2147481278" r:id="rId112"/>
    <p:sldId id="2147480432" r:id="rId113"/>
    <p:sldId id="2145706289" r:id="rId114"/>
    <p:sldId id="2147481277" r:id="rId115"/>
    <p:sldId id="2147481615" r:id="rId116"/>
    <p:sldId id="2147481485" r:id="rId117"/>
    <p:sldId id="2147481619" r:id="rId118"/>
    <p:sldId id="2147480913" r:id="rId119"/>
    <p:sldId id="2147481082" r:id="rId120"/>
    <p:sldId id="2147480914" r:id="rId121"/>
    <p:sldId id="2147481623" r:id="rId122"/>
    <p:sldId id="2147481621" r:id="rId123"/>
    <p:sldId id="2147480868" r:id="rId124"/>
    <p:sldId id="2147480945" r:id="rId125"/>
    <p:sldId id="2147480820" r:id="rId126"/>
    <p:sldId id="258" r:id="rId127"/>
    <p:sldId id="2147481088" r:id="rId128"/>
    <p:sldId id="2147480871" r:id="rId129"/>
    <p:sldId id="2147481620" r:id="rId130"/>
    <p:sldId id="2147480875" r:id="rId131"/>
    <p:sldId id="2147481588" r:id="rId132"/>
    <p:sldId id="2147481589" r:id="rId133"/>
    <p:sldId id="2147481624" r:id="rId134"/>
    <p:sldId id="2147481625" r:id="rId135"/>
    <p:sldId id="2147481451" r:id="rId136"/>
    <p:sldId id="2147481460" r:id="rId137"/>
    <p:sldId id="2147481442" r:id="rId138"/>
    <p:sldId id="2147481524" r:id="rId139"/>
    <p:sldId id="2145705809" r:id="rId140"/>
    <p:sldId id="2147480516" r:id="rId141"/>
    <p:sldId id="2147481444" r:id="rId142"/>
    <p:sldId id="2145705821" r:id="rId1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ienvenida, objetivos de aprendizaje y actividad para romper el hielo" id="{CDF9D438-C8EA-8A42-9B34-E1EBE66B2E84}">
          <p14:sldIdLst>
            <p14:sldId id="2147480400"/>
            <p14:sldId id="2147481218"/>
            <p14:sldId id="2147481486"/>
            <p14:sldId id="2147481203"/>
            <p14:sldId id="2147481563"/>
            <p14:sldId id="2147481195"/>
            <p14:sldId id="2147481196"/>
            <p14:sldId id="2147480426"/>
            <p14:sldId id="2147481474"/>
            <p14:sldId id="2147481475"/>
          </p14:sldIdLst>
        </p14:section>
        <p14:section name="Lista de preguntas pendientes" id="{07DA9C2B-3979-B345-BF27-B27A501284CA}">
          <p14:sldIdLst>
            <p14:sldId id="2147481476"/>
            <p14:sldId id="2147481477"/>
          </p14:sldIdLst>
        </p14:section>
        <p14:section name="Resumen de pasos para usar 7-1-7" id="{B426AE03-E642-4E46-AA30-022637F6D7F4}">
          <p14:sldIdLst>
            <p14:sldId id="279"/>
            <p14:sldId id="2147481160"/>
            <p14:sldId id="2147481481"/>
          </p14:sldIdLst>
        </p14:section>
        <p14:section name="Paso 4: Consolidar datos de forma rutinaria y monitorear el progreso de las medidas" id="{4746D8C6-C7EF-0041-A969-DF5BDBED97C2}">
          <p14:sldIdLst>
            <p14:sldId id="2147481578"/>
            <p14:sldId id="2147481564"/>
            <p14:sldId id="2147480633"/>
            <p14:sldId id="2147480636"/>
            <p14:sldId id="2147481565"/>
            <p14:sldId id="2147480960"/>
            <p14:sldId id="2147480961"/>
            <p14:sldId id="2147481568"/>
            <p14:sldId id="2147481060"/>
            <p14:sldId id="2147481569"/>
            <p14:sldId id="2147481570"/>
            <p14:sldId id="2147481571"/>
            <p14:sldId id="2147481050"/>
            <p14:sldId id="2147481567"/>
            <p14:sldId id="2147480964"/>
            <p14:sldId id="2147480702"/>
            <p14:sldId id="2147480552"/>
            <p14:sldId id="2147481566"/>
          </p14:sldIdLst>
        </p14:section>
        <p14:section name="Pausa" id="{3EA4E4AA-1015-1D4F-9633-BF3E676BD0F0}">
          <p14:sldIdLst>
            <p14:sldId id="2147481407"/>
          </p14:sldIdLst>
        </p14:section>
        <p14:section name="Paso 5: Sintetizar y utilizar los resultados para la planificación y el financiamiento" id="{EAF6CDF8-AFBB-3645-AA26-60148FC68C89}">
          <p14:sldIdLst>
            <p14:sldId id="2147481579"/>
            <p14:sldId id="2147481388"/>
            <p14:sldId id="2147481572"/>
            <p14:sldId id="2147481393"/>
            <p14:sldId id="2147480431"/>
            <p14:sldId id="2147480700"/>
            <p14:sldId id="2147481573"/>
            <p14:sldId id="2147480650"/>
            <p14:sldId id="2147481013"/>
            <p14:sldId id="2145706381"/>
            <p14:sldId id="2147480704"/>
            <p14:sldId id="2147480713"/>
            <p14:sldId id="2147480978"/>
            <p14:sldId id="2145706410"/>
            <p14:sldId id="2147481275"/>
            <p14:sldId id="2147480333"/>
            <p14:sldId id="2147481276"/>
            <p14:sldId id="2147480350"/>
            <p14:sldId id="2147480351"/>
            <p14:sldId id="2147480353"/>
            <p14:sldId id="2147480348"/>
            <p14:sldId id="2147480352"/>
            <p14:sldId id="2147481614"/>
            <p14:sldId id="2147481576"/>
            <p14:sldId id="2147481577"/>
          </p14:sldIdLst>
        </p14:section>
        <p14:section name="Almuerzo" id="{87F4E8ED-ED25-0545-8DB8-464395E10AED}">
          <p14:sldIdLst>
            <p14:sldId id="2145706043"/>
          </p14:sldIdLst>
        </p14:section>
        <p14:section name="Actividad para romper el hielo de la tarde" id="{7FF07BD6-F027-1B48-BAF6-EBAA3F1EA269}">
          <p14:sldIdLst>
            <p14:sldId id="2147481466"/>
          </p14:sldIdLst>
        </p14:section>
        <p14:section name="Lista de preguntas pendientes/preguntas y respuestas" id="{35433E07-98DA-B444-81FF-AE0566142ABE}">
          <p14:sldIdLst>
            <p14:sldId id="2147481467"/>
            <p14:sldId id="2147481362"/>
          </p14:sldIdLst>
        </p14:section>
        <p14:section name="Introducción a la adopción del 7-1-7 (6 componentes)" id="{7D5B990A-FD15-7F4D-A88C-39E9F7712AF4}">
          <p14:sldIdLst>
            <p14:sldId id="2145706047"/>
            <p14:sldId id="2147481583"/>
            <p14:sldId id="2147481611"/>
            <p14:sldId id="2147481071"/>
            <p14:sldId id="2147481033"/>
            <p14:sldId id="2147480600"/>
            <p14:sldId id="2147480414"/>
            <p14:sldId id="2147480372"/>
            <p14:sldId id="2145706288"/>
            <p14:sldId id="2147481297"/>
          </p14:sldIdLst>
        </p14:section>
        <p14:section name="1. Situar 7-1-7 dentro del sistema de salud pública" id="{5016C6B1-3C29-F14B-9D6F-0E72B38F72D5}">
          <p14:sldIdLst>
            <p14:sldId id="2147481209"/>
            <p14:sldId id="2145706157"/>
            <p14:sldId id="2145706135"/>
            <p14:sldId id="2147480929"/>
          </p14:sldIdLst>
        </p14:section>
        <p14:section name="2. Mapeo de las partes interesadas y los sistemas existentes" id="{A6E117A4-B889-7645-8A17-9746197D6C24}">
          <p14:sldIdLst>
            <p14:sldId id="2147481616"/>
            <p14:sldId id="2147481584"/>
            <p14:sldId id="2147480921"/>
            <p14:sldId id="2147480464"/>
            <p14:sldId id="264"/>
            <p14:sldId id="2147480931"/>
            <p14:sldId id="2147480888"/>
            <p14:sldId id="2147480809"/>
            <p14:sldId id="2145706241"/>
            <p14:sldId id="2145706153"/>
            <p14:sldId id="2147480932"/>
            <p14:sldId id="2147480812"/>
            <p14:sldId id="2147480889"/>
            <p14:sldId id="2147481590"/>
            <p14:sldId id="2147481587"/>
          </p14:sldIdLst>
        </p14:section>
        <p14:section name="3. Involucrar a las partes interesadas" id="{4C808039-389D-B04A-94D1-7481795BF2C7}">
          <p14:sldIdLst>
            <p14:sldId id="2147481617"/>
            <p14:sldId id="2147480828"/>
            <p14:sldId id="2147480834"/>
            <p14:sldId id="2147480933"/>
          </p14:sldIdLst>
        </p14:section>
        <p14:section name="4. Integrar en los flujos de trabajo" id="{77C981DC-0322-BD49-AF8B-B85E3F0228A8}">
          <p14:sldIdLst>
            <p14:sldId id="2147481618"/>
            <p14:sldId id="2147481622"/>
            <p14:sldId id="2147481604"/>
            <p14:sldId id="2147481595"/>
            <p14:sldId id="2147481605"/>
            <p14:sldId id="2147481606"/>
            <p14:sldId id="2147481607"/>
            <p14:sldId id="2147481608"/>
            <p14:sldId id="2147481609"/>
            <p14:sldId id="2147481600"/>
            <p14:sldId id="2147481601"/>
            <p14:sldId id="2147481278"/>
            <p14:sldId id="2147480432"/>
            <p14:sldId id="2145706289"/>
            <p14:sldId id="2147481277"/>
            <p14:sldId id="2147481615"/>
          </p14:sldIdLst>
        </p14:section>
        <p14:section name="Pausa" id="{4E6F375E-C71A-9C48-B320-DA07AE741D84}">
          <p14:sldIdLst>
            <p14:sldId id="2147481485"/>
          </p14:sldIdLst>
        </p14:section>
        <p14:section name="5. Capacitar personal" id="{6B8171CC-9EA3-5D41-8904-85339C79C7C8}">
          <p14:sldIdLst>
            <p14:sldId id="2147481619"/>
            <p14:sldId id="2147480913"/>
            <p14:sldId id="2147481082"/>
            <p14:sldId id="2147480914"/>
            <p14:sldId id="2147481623"/>
          </p14:sldIdLst>
        </p14:section>
        <p14:section name="6. Realizar un uso piloto" id="{832C7C40-842D-0648-9546-9578838D8B64}">
          <p14:sldIdLst>
            <p14:sldId id="2147481621"/>
            <p14:sldId id="2147480868"/>
            <p14:sldId id="2147480945"/>
            <p14:sldId id="2147480820"/>
            <p14:sldId id="258"/>
            <p14:sldId id="2147481088"/>
            <p14:sldId id="2147480871"/>
            <p14:sldId id="2147481620"/>
          </p14:sldIdLst>
        </p14:section>
        <p14:section name="Lanzamiento de 7-1-7" id="{E842393E-18CB-9644-855E-51480BD92DBA}">
          <p14:sldIdLst>
            <p14:sldId id="2147480875"/>
            <p14:sldId id="2147481588"/>
          </p14:sldIdLst>
        </p14:section>
        <p14:section name="Financiación para 7-1-7" id="{8A4ECCF8-858E-F347-8B33-8E9984AB910C}">
          <p14:sldIdLst>
            <p14:sldId id="2147481589"/>
            <p14:sldId id="2147481624"/>
            <p14:sldId id="2147481625"/>
          </p14:sldIdLst>
        </p14:section>
        <p14:section name="Debate grupal" id="{EFA7C81C-7772-614B-9F9D-FC8F83B1361A}">
          <p14:sldIdLst>
            <p14:sldId id="2147481451"/>
            <p14:sldId id="2147481460"/>
          </p14:sldIdLst>
        </p14:section>
        <p14:section name="Cierre y próximos pasos" id="{44489C46-C638-B646-B8F8-C57711FB7609}">
          <p14:sldIdLst>
            <p14:sldId id="2147481442"/>
            <p14:sldId id="2147481524"/>
            <p14:sldId id="2145705809"/>
            <p14:sldId id="2147480516"/>
            <p14:sldId id="2147481444"/>
            <p14:sldId id="2145705821"/>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745B44-E52C-3C9B-F550-CF8BD8940271}" name="caitlynbradburn@gmail.com" initials="ca" userId="S::urn:spo:guest#caitlynbradburn@gmail.com::" providerId="AD"/>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A68219A6-A213-2528-E14A-CCFEF55C2A3F}" name="Caitlyn Bradburn" initials="CB" userId="S::cbradburn@rtsl.org::fbf6e58d-f431-4c1d-a40b-11815d7b2a7a"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864C8"/>
    <a:srgbClr val="E18F5F"/>
    <a:srgbClr val="E38181"/>
    <a:srgbClr val="ABA142"/>
    <a:srgbClr val="0192BC"/>
    <a:srgbClr val="DC749F"/>
    <a:srgbClr val="F79736"/>
    <a:srgbClr val="DA9932"/>
    <a:srgbClr val="B1A0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398C38-5C7D-4C4F-83DE-8294E6DF999B}" v="2" dt="2025-11-14T16:25:01.4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15" autoAdjust="0"/>
    <p:restoredTop sz="96327" autoAdjust="0"/>
  </p:normalViewPr>
  <p:slideViewPr>
    <p:cSldViewPr snapToGrid="0">
      <p:cViewPr varScale="1">
        <p:scale>
          <a:sx n="114" d="100"/>
          <a:sy n="114" d="100"/>
        </p:scale>
        <p:origin x="456" y="4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microsoft.com/office/2016/11/relationships/changesInfo" Target="changesInfos/changesInfo1.xml"/><Relationship Id="rId5" Type="http://schemas.openxmlformats.org/officeDocument/2006/relationships/slide" Target="slides/slide1.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microsoft.com/office/2015/10/relationships/revisionInfo" Target="revisionInfo.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microsoft.com/office/2018/10/relationships/authors" Target="author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notesMaster" Target="notesMasters/notesMaster1.xml"/><Relationship Id="rId90" Type="http://schemas.openxmlformats.org/officeDocument/2006/relationships/slide" Target="slides/slide8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 Deveaux" userId="9fc0be8f-9df8-4ccb-8fb2-ba99b4811463" providerId="ADAL" clId="{494C91AC-F37A-5A9C-B1D8-605409247DBC}"/>
    <pc:docChg chg="modSld delMainMaster">
      <pc:chgData name="Marie Deveaux" userId="9fc0be8f-9df8-4ccb-8fb2-ba99b4811463" providerId="ADAL" clId="{494C91AC-F37A-5A9C-B1D8-605409247DBC}" dt="2025-11-14T16:25:04.700" v="5"/>
      <pc:docMkLst>
        <pc:docMk/>
      </pc:docMkLst>
      <pc:sldChg chg="addSp delSp modSp mod">
        <pc:chgData name="Marie Deveaux" userId="9fc0be8f-9df8-4ccb-8fb2-ba99b4811463" providerId="ADAL" clId="{494C91AC-F37A-5A9C-B1D8-605409247DBC}" dt="2025-11-14T16:25:04.700" v="5"/>
        <pc:sldMkLst>
          <pc:docMk/>
          <pc:sldMk cId="1119122011" sldId="2147480400"/>
        </pc:sldMkLst>
        <pc:spChg chg="add del mod">
          <ac:chgData name="Marie Deveaux" userId="9fc0be8f-9df8-4ccb-8fb2-ba99b4811463" providerId="ADAL" clId="{494C91AC-F37A-5A9C-B1D8-605409247DBC}" dt="2025-11-14T16:25:04.700" v="5"/>
          <ac:spMkLst>
            <pc:docMk/>
            <pc:sldMk cId="1119122011" sldId="2147480400"/>
            <ac:spMk id="4" creationId="{930E0CAA-BDD1-3387-ED05-AA3F8D3A765A}"/>
          </ac:spMkLst>
        </pc:spChg>
      </pc:sldChg>
      <pc:sldMasterChg chg="del">
        <pc:chgData name="Marie Deveaux" userId="9fc0be8f-9df8-4ccb-8fb2-ba99b4811463" providerId="ADAL" clId="{494C91AC-F37A-5A9C-B1D8-605409247DBC}" dt="2025-11-14T16:24:43.203" v="0" actId="2696"/>
        <pc:sldMasterMkLst>
          <pc:docMk/>
          <pc:sldMasterMk cId="3601369137" sldId="2147483983"/>
        </pc:sldMasterMkLst>
      </pc:sldMasterChg>
      <pc:sldMasterChg chg="del">
        <pc:chgData name="Marie Deveaux" userId="9fc0be8f-9df8-4ccb-8fb2-ba99b4811463" providerId="ADAL" clId="{494C91AC-F37A-5A9C-B1D8-605409247DBC}" dt="2025-11-14T16:24:46.366" v="1" actId="2696"/>
        <pc:sldMasterMkLst>
          <pc:docMk/>
          <pc:sldMasterMk cId="1977825953" sldId="2147484012"/>
        </pc:sldMasterMkLst>
      </pc:sldMasterChg>
      <pc:sldMasterChg chg="del">
        <pc:chgData name="Marie Deveaux" userId="9fc0be8f-9df8-4ccb-8fb2-ba99b4811463" providerId="ADAL" clId="{494C91AC-F37A-5A9C-B1D8-605409247DBC}" dt="2025-11-14T16:24:49.128" v="2" actId="2696"/>
        <pc:sldMasterMkLst>
          <pc:docMk/>
          <pc:sldMasterMk cId="3852036476" sldId="2147484046"/>
        </pc:sldMasterMkLst>
      </pc:sldMasterChg>
    </pc:docChg>
  </pc:docChgLst>
  <pc:docChgLst>
    <pc:chgData name="Graciela Avila" userId="S::gavila@rtsl.org::68151ae7-a015-40c3-bf08-61707d57ce90" providerId="AD" clId="Web-{8C2FF4C2-7D20-4559-B075-F2CB44AF0F3B}"/>
    <pc:docChg chg="modSld">
      <pc:chgData name="Graciela Avila" userId="S::gavila@rtsl.org::68151ae7-a015-40c3-bf08-61707d57ce90" providerId="AD" clId="Web-{8C2FF4C2-7D20-4559-B075-F2CB44AF0F3B}" dt="2025-11-04T13:32:46.769" v="509" actId="20577"/>
      <pc:docMkLst>
        <pc:docMk/>
      </pc:docMkLst>
      <pc:sldChg chg="modSp">
        <pc:chgData name="Graciela Avila" userId="S::gavila@rtsl.org::68151ae7-a015-40c3-bf08-61707d57ce90" providerId="AD" clId="Web-{8C2FF4C2-7D20-4559-B075-F2CB44AF0F3B}" dt="2025-11-04T13:26:47.497" v="436" actId="20577"/>
        <pc:sldMkLst>
          <pc:docMk/>
          <pc:sldMk cId="1618432502" sldId="258"/>
        </pc:sldMkLst>
        <pc:spChg chg="mod">
          <ac:chgData name="Graciela Avila" userId="S::gavila@rtsl.org::68151ae7-a015-40c3-bf08-61707d57ce90" providerId="AD" clId="Web-{8C2FF4C2-7D20-4559-B075-F2CB44AF0F3B}" dt="2025-11-04T13:26:47.497" v="436" actId="20577"/>
          <ac:spMkLst>
            <pc:docMk/>
            <pc:sldMk cId="1618432502" sldId="258"/>
            <ac:spMk id="3" creationId="{F6C76447-05CE-AA34-D342-D54080E72ADC}"/>
          </ac:spMkLst>
        </pc:spChg>
      </pc:sldChg>
      <pc:sldChg chg="modSp">
        <pc:chgData name="Graciela Avila" userId="S::gavila@rtsl.org::68151ae7-a015-40c3-bf08-61707d57ce90" providerId="AD" clId="Web-{8C2FF4C2-7D20-4559-B075-F2CB44AF0F3B}" dt="2025-11-04T13:03:58.073" v="233" actId="20577"/>
        <pc:sldMkLst>
          <pc:docMk/>
          <pc:sldMk cId="2948868882" sldId="2145706043"/>
        </pc:sldMkLst>
        <pc:spChg chg="mod">
          <ac:chgData name="Graciela Avila" userId="S::gavila@rtsl.org::68151ae7-a015-40c3-bf08-61707d57ce90" providerId="AD" clId="Web-{8C2FF4C2-7D20-4559-B075-F2CB44AF0F3B}" dt="2025-11-04T13:03:58.073" v="233" actId="20577"/>
          <ac:spMkLst>
            <pc:docMk/>
            <pc:sldMk cId="2948868882" sldId="2145706043"/>
            <ac:spMk id="5" creationId="{90D10B52-2608-DDC2-3D5F-7C08FF28F87F}"/>
          </ac:spMkLst>
        </pc:spChg>
      </pc:sldChg>
      <pc:sldChg chg="modSp">
        <pc:chgData name="Graciela Avila" userId="S::gavila@rtsl.org::68151ae7-a015-40c3-bf08-61707d57ce90" providerId="AD" clId="Web-{8C2FF4C2-7D20-4559-B075-F2CB44AF0F3B}" dt="2025-11-04T12:50:51.227" v="201" actId="20577"/>
        <pc:sldMkLst>
          <pc:docMk/>
          <pc:sldMk cId="861435058" sldId="2145706410"/>
        </pc:sldMkLst>
        <pc:spChg chg="mod">
          <ac:chgData name="Graciela Avila" userId="S::gavila@rtsl.org::68151ae7-a015-40c3-bf08-61707d57ce90" providerId="AD" clId="Web-{8C2FF4C2-7D20-4559-B075-F2CB44AF0F3B}" dt="2025-11-04T12:50:51.227" v="201" actId="20577"/>
          <ac:spMkLst>
            <pc:docMk/>
            <pc:sldMk cId="861435058" sldId="2145706410"/>
            <ac:spMk id="2" creationId="{5B7EA5FD-F527-1821-559A-6B46543F74D2}"/>
          </ac:spMkLst>
        </pc:spChg>
      </pc:sldChg>
      <pc:sldChg chg="modSp">
        <pc:chgData name="Graciela Avila" userId="S::gavila@rtsl.org::68151ae7-a015-40c3-bf08-61707d57ce90" providerId="AD" clId="Web-{8C2FF4C2-7D20-4559-B075-F2CB44AF0F3B}" dt="2025-11-04T12:56:30.901" v="210" actId="20577"/>
        <pc:sldMkLst>
          <pc:docMk/>
          <pc:sldMk cId="3545079418" sldId="2147480333"/>
        </pc:sldMkLst>
        <pc:spChg chg="mod">
          <ac:chgData name="Graciela Avila" userId="S::gavila@rtsl.org::68151ae7-a015-40c3-bf08-61707d57ce90" providerId="AD" clId="Web-{8C2FF4C2-7D20-4559-B075-F2CB44AF0F3B}" dt="2025-11-04T12:56:30.901" v="210" actId="20577"/>
          <ac:spMkLst>
            <pc:docMk/>
            <pc:sldMk cId="3545079418" sldId="2147480333"/>
            <ac:spMk id="3" creationId="{BBEE22E1-0B35-7C88-723D-00BDAA33A43D}"/>
          </ac:spMkLst>
        </pc:spChg>
      </pc:sldChg>
      <pc:sldChg chg="modSp">
        <pc:chgData name="Graciela Avila" userId="S::gavila@rtsl.org::68151ae7-a015-40c3-bf08-61707d57ce90" providerId="AD" clId="Web-{8C2FF4C2-7D20-4559-B075-F2CB44AF0F3B}" dt="2025-11-04T12:03:44.592" v="38" actId="20577"/>
        <pc:sldMkLst>
          <pc:docMk/>
          <pc:sldMk cId="1383627889" sldId="2147480426"/>
        </pc:sldMkLst>
        <pc:spChg chg="mod">
          <ac:chgData name="Graciela Avila" userId="S::gavila@rtsl.org::68151ae7-a015-40c3-bf08-61707d57ce90" providerId="AD" clId="Web-{8C2FF4C2-7D20-4559-B075-F2CB44AF0F3B}" dt="2025-11-04T12:03:44.592" v="38" actId="20577"/>
          <ac:spMkLst>
            <pc:docMk/>
            <pc:sldMk cId="1383627889" sldId="2147480426"/>
            <ac:spMk id="5" creationId="{C4410E2F-38C3-1EC3-AD0D-DE081871FB76}"/>
          </ac:spMkLst>
        </pc:spChg>
      </pc:sldChg>
      <pc:sldChg chg="modSp">
        <pc:chgData name="Graciela Avila" userId="S::gavila@rtsl.org::68151ae7-a015-40c3-bf08-61707d57ce90" providerId="AD" clId="Web-{8C2FF4C2-7D20-4559-B075-F2CB44AF0F3B}" dt="2025-11-04T12:42:57.085" v="179" actId="20577"/>
        <pc:sldMkLst>
          <pc:docMk/>
          <pc:sldMk cId="216575987" sldId="2147480431"/>
        </pc:sldMkLst>
        <pc:spChg chg="mod">
          <ac:chgData name="Graciela Avila" userId="S::gavila@rtsl.org::68151ae7-a015-40c3-bf08-61707d57ce90" providerId="AD" clId="Web-{8C2FF4C2-7D20-4559-B075-F2CB44AF0F3B}" dt="2025-11-04T12:42:57.085" v="179" actId="20577"/>
          <ac:spMkLst>
            <pc:docMk/>
            <pc:sldMk cId="216575987" sldId="2147480431"/>
            <ac:spMk id="5" creationId="{93C27042-4064-525D-D773-38BD604BC0BF}"/>
          </ac:spMkLst>
        </pc:spChg>
      </pc:sldChg>
      <pc:sldChg chg="modSp">
        <pc:chgData name="Graciela Avila" userId="S::gavila@rtsl.org::68151ae7-a015-40c3-bf08-61707d57ce90" providerId="AD" clId="Web-{8C2FF4C2-7D20-4559-B075-F2CB44AF0F3B}" dt="2025-11-04T12:39:32.787" v="128" actId="20577"/>
        <pc:sldMkLst>
          <pc:docMk/>
          <pc:sldMk cId="913591824" sldId="2147480552"/>
        </pc:sldMkLst>
        <pc:spChg chg="mod">
          <ac:chgData name="Graciela Avila" userId="S::gavila@rtsl.org::68151ae7-a015-40c3-bf08-61707d57ce90" providerId="AD" clId="Web-{8C2FF4C2-7D20-4559-B075-F2CB44AF0F3B}" dt="2025-11-04T12:39:32.787" v="128" actId="20577"/>
          <ac:spMkLst>
            <pc:docMk/>
            <pc:sldMk cId="913591824" sldId="2147480552"/>
            <ac:spMk id="14" creationId="{349A7BC4-9499-FA32-0631-351B1E5C9869}"/>
          </ac:spMkLst>
        </pc:spChg>
      </pc:sldChg>
      <pc:sldChg chg="modSp">
        <pc:chgData name="Graciela Avila" userId="S::gavila@rtsl.org::68151ae7-a015-40c3-bf08-61707d57ce90" providerId="AD" clId="Web-{8C2FF4C2-7D20-4559-B075-F2CB44AF0F3B}" dt="2025-11-04T12:24:57.347" v="92" actId="20577"/>
        <pc:sldMkLst>
          <pc:docMk/>
          <pc:sldMk cId="2816238319" sldId="2147480633"/>
        </pc:sldMkLst>
        <pc:spChg chg="mod">
          <ac:chgData name="Graciela Avila" userId="S::gavila@rtsl.org::68151ae7-a015-40c3-bf08-61707d57ce90" providerId="AD" clId="Web-{8C2FF4C2-7D20-4559-B075-F2CB44AF0F3B}" dt="2025-11-04T12:24:57.347" v="92" actId="20577"/>
          <ac:spMkLst>
            <pc:docMk/>
            <pc:sldMk cId="2816238319" sldId="2147480633"/>
            <ac:spMk id="18" creationId="{645E308A-7834-808A-2BDC-E65AF7B77CE8}"/>
          </ac:spMkLst>
        </pc:spChg>
      </pc:sldChg>
      <pc:sldChg chg="modSp">
        <pc:chgData name="Graciela Avila" userId="S::gavila@rtsl.org::68151ae7-a015-40c3-bf08-61707d57ce90" providerId="AD" clId="Web-{8C2FF4C2-7D20-4559-B075-F2CB44AF0F3B}" dt="2025-11-04T12:38:14.458" v="114" actId="20577"/>
        <pc:sldMkLst>
          <pc:docMk/>
          <pc:sldMk cId="3813239905" sldId="2147480702"/>
        </pc:sldMkLst>
        <pc:spChg chg="mod">
          <ac:chgData name="Graciela Avila" userId="S::gavila@rtsl.org::68151ae7-a015-40c3-bf08-61707d57ce90" providerId="AD" clId="Web-{8C2FF4C2-7D20-4559-B075-F2CB44AF0F3B}" dt="2025-11-04T12:38:14.458" v="114" actId="20577"/>
          <ac:spMkLst>
            <pc:docMk/>
            <pc:sldMk cId="3813239905" sldId="2147480702"/>
            <ac:spMk id="7" creationId="{2A06732A-2EBF-38AF-877C-0432BC67E984}"/>
          </ac:spMkLst>
        </pc:spChg>
        <pc:spChg chg="mod">
          <ac:chgData name="Graciela Avila" userId="S::gavila@rtsl.org::68151ae7-a015-40c3-bf08-61707d57ce90" providerId="AD" clId="Web-{8C2FF4C2-7D20-4559-B075-F2CB44AF0F3B}" dt="2025-11-04T12:37:20.348" v="111" actId="20577"/>
          <ac:spMkLst>
            <pc:docMk/>
            <pc:sldMk cId="3813239905" sldId="2147480702"/>
            <ac:spMk id="13" creationId="{0D1F3353-5662-6CDD-79B7-CA4E632D1C1D}"/>
          </ac:spMkLst>
        </pc:spChg>
      </pc:sldChg>
      <pc:sldChg chg="modSp">
        <pc:chgData name="Graciela Avila" userId="S::gavila@rtsl.org::68151ae7-a015-40c3-bf08-61707d57ce90" providerId="AD" clId="Web-{8C2FF4C2-7D20-4559-B075-F2CB44AF0F3B}" dt="2025-11-04T12:45:18.796" v="187" actId="20577"/>
        <pc:sldMkLst>
          <pc:docMk/>
          <pc:sldMk cId="1494303411" sldId="2147480704"/>
        </pc:sldMkLst>
        <pc:spChg chg="mod">
          <ac:chgData name="Graciela Avila" userId="S::gavila@rtsl.org::68151ae7-a015-40c3-bf08-61707d57ce90" providerId="AD" clId="Web-{8C2FF4C2-7D20-4559-B075-F2CB44AF0F3B}" dt="2025-11-04T12:45:18.796" v="187" actId="20577"/>
          <ac:spMkLst>
            <pc:docMk/>
            <pc:sldMk cId="1494303411" sldId="2147480704"/>
            <ac:spMk id="5" creationId="{A5A79E24-A716-9C11-0DE0-DDE3E8B2C2B7}"/>
          </ac:spMkLst>
        </pc:spChg>
      </pc:sldChg>
      <pc:sldChg chg="modSp">
        <pc:chgData name="Graciela Avila" userId="S::gavila@rtsl.org::68151ae7-a015-40c3-bf08-61707d57ce90" providerId="AD" clId="Web-{8C2FF4C2-7D20-4559-B075-F2CB44AF0F3B}" dt="2025-11-04T13:13:44.454" v="297" actId="14100"/>
        <pc:sldMkLst>
          <pc:docMk/>
          <pc:sldMk cId="3167509153" sldId="2147480812"/>
        </pc:sldMkLst>
        <pc:spChg chg="mod">
          <ac:chgData name="Graciela Avila" userId="S::gavila@rtsl.org::68151ae7-a015-40c3-bf08-61707d57ce90" providerId="AD" clId="Web-{8C2FF4C2-7D20-4559-B075-F2CB44AF0F3B}" dt="2025-11-04T13:13:36.032" v="295" actId="14100"/>
          <ac:spMkLst>
            <pc:docMk/>
            <pc:sldMk cId="3167509153" sldId="2147480812"/>
            <ac:spMk id="3" creationId="{D11AE30E-73D4-2876-8123-A246A066F681}"/>
          </ac:spMkLst>
        </pc:spChg>
        <pc:spChg chg="mod">
          <ac:chgData name="Graciela Avila" userId="S::gavila@rtsl.org::68151ae7-a015-40c3-bf08-61707d57ce90" providerId="AD" clId="Web-{8C2FF4C2-7D20-4559-B075-F2CB44AF0F3B}" dt="2025-11-04T13:13:44.454" v="297" actId="14100"/>
          <ac:spMkLst>
            <pc:docMk/>
            <pc:sldMk cId="3167509153" sldId="2147480812"/>
            <ac:spMk id="4" creationId="{EBF54E4B-85B6-5171-B37A-9B237967FC2E}"/>
          </ac:spMkLst>
        </pc:spChg>
        <pc:spChg chg="mod">
          <ac:chgData name="Graciela Avila" userId="S::gavila@rtsl.org::68151ae7-a015-40c3-bf08-61707d57ce90" providerId="AD" clId="Web-{8C2FF4C2-7D20-4559-B075-F2CB44AF0F3B}" dt="2025-11-04T13:13:18.125" v="290" actId="14100"/>
          <ac:spMkLst>
            <pc:docMk/>
            <pc:sldMk cId="3167509153" sldId="2147480812"/>
            <ac:spMk id="5" creationId="{43A4408F-93D7-EC8D-87E2-2C3221F9A72D}"/>
          </ac:spMkLst>
        </pc:spChg>
        <pc:spChg chg="mod">
          <ac:chgData name="Graciela Avila" userId="S::gavila@rtsl.org::68151ae7-a015-40c3-bf08-61707d57ce90" providerId="AD" clId="Web-{8C2FF4C2-7D20-4559-B075-F2CB44AF0F3B}" dt="2025-11-04T13:13:40.829" v="296" actId="14100"/>
          <ac:spMkLst>
            <pc:docMk/>
            <pc:sldMk cId="3167509153" sldId="2147480812"/>
            <ac:spMk id="10" creationId="{53678B9C-290C-55E7-D2B8-464EBD7E65D8}"/>
          </ac:spMkLst>
        </pc:spChg>
      </pc:sldChg>
      <pc:sldChg chg="modSp">
        <pc:chgData name="Graciela Avila" userId="S::gavila@rtsl.org::68151ae7-a015-40c3-bf08-61707d57ce90" providerId="AD" clId="Web-{8C2FF4C2-7D20-4559-B075-F2CB44AF0F3B}" dt="2025-11-04T13:25:31.152" v="424" actId="20577"/>
        <pc:sldMkLst>
          <pc:docMk/>
          <pc:sldMk cId="2573583231" sldId="2147480820"/>
        </pc:sldMkLst>
        <pc:spChg chg="mod">
          <ac:chgData name="Graciela Avila" userId="S::gavila@rtsl.org::68151ae7-a015-40c3-bf08-61707d57ce90" providerId="AD" clId="Web-{8C2FF4C2-7D20-4559-B075-F2CB44AF0F3B}" dt="2025-11-04T13:25:31.152" v="424" actId="20577"/>
          <ac:spMkLst>
            <pc:docMk/>
            <pc:sldMk cId="2573583231" sldId="2147480820"/>
            <ac:spMk id="13" creationId="{2DF6E106-9E04-C35C-B136-4ED6D4D299B3}"/>
          </ac:spMkLst>
        </pc:spChg>
      </pc:sldChg>
      <pc:sldChg chg="modSp">
        <pc:chgData name="Graciela Avila" userId="S::gavila@rtsl.org::68151ae7-a015-40c3-bf08-61707d57ce90" providerId="AD" clId="Web-{8C2FF4C2-7D20-4559-B075-F2CB44AF0F3B}" dt="2025-11-04T13:15:58.879" v="329" actId="20577"/>
        <pc:sldMkLst>
          <pc:docMk/>
          <pc:sldMk cId="3997665548" sldId="2147480834"/>
        </pc:sldMkLst>
        <pc:spChg chg="mod">
          <ac:chgData name="Graciela Avila" userId="S::gavila@rtsl.org::68151ae7-a015-40c3-bf08-61707d57ce90" providerId="AD" clId="Web-{8C2FF4C2-7D20-4559-B075-F2CB44AF0F3B}" dt="2025-11-04T13:15:02.753" v="309" actId="20577"/>
          <ac:spMkLst>
            <pc:docMk/>
            <pc:sldMk cId="3997665548" sldId="2147480834"/>
            <ac:spMk id="5" creationId="{06CB0202-6724-68E4-54CC-61A09F001D88}"/>
          </ac:spMkLst>
        </pc:spChg>
        <pc:spChg chg="mod">
          <ac:chgData name="Graciela Avila" userId="S::gavila@rtsl.org::68151ae7-a015-40c3-bf08-61707d57ce90" providerId="AD" clId="Web-{8C2FF4C2-7D20-4559-B075-F2CB44AF0F3B}" dt="2025-11-04T13:15:58.879" v="329" actId="20577"/>
          <ac:spMkLst>
            <pc:docMk/>
            <pc:sldMk cId="3997665548" sldId="2147480834"/>
            <ac:spMk id="19" creationId="{97509C36-1C60-F9A4-FC7A-2333993AD6B7}"/>
          </ac:spMkLst>
        </pc:spChg>
      </pc:sldChg>
      <pc:sldChg chg="modSp">
        <pc:chgData name="Graciela Avila" userId="S::gavila@rtsl.org::68151ae7-a015-40c3-bf08-61707d57ce90" providerId="AD" clId="Web-{8C2FF4C2-7D20-4559-B075-F2CB44AF0F3B}" dt="2025-11-04T13:22:52.429" v="420" actId="20577"/>
        <pc:sldMkLst>
          <pc:docMk/>
          <pc:sldMk cId="408131714" sldId="2147480868"/>
        </pc:sldMkLst>
        <pc:spChg chg="mod">
          <ac:chgData name="Graciela Avila" userId="S::gavila@rtsl.org::68151ae7-a015-40c3-bf08-61707d57ce90" providerId="AD" clId="Web-{8C2FF4C2-7D20-4559-B075-F2CB44AF0F3B}" dt="2025-11-04T13:22:37.960" v="413" actId="20577"/>
          <ac:spMkLst>
            <pc:docMk/>
            <pc:sldMk cId="408131714" sldId="2147480868"/>
            <ac:spMk id="2" creationId="{71D0F7E7-E27C-C296-7DBF-83F2563FF8BB}"/>
          </ac:spMkLst>
        </pc:spChg>
        <pc:spChg chg="mod">
          <ac:chgData name="Graciela Avila" userId="S::gavila@rtsl.org::68151ae7-a015-40c3-bf08-61707d57ce90" providerId="AD" clId="Web-{8C2FF4C2-7D20-4559-B075-F2CB44AF0F3B}" dt="2025-11-04T13:22:52.429" v="420" actId="20577"/>
          <ac:spMkLst>
            <pc:docMk/>
            <pc:sldMk cId="408131714" sldId="2147480868"/>
            <ac:spMk id="3" creationId="{4709B5DB-9AC0-D349-F7FA-962D79943640}"/>
          </ac:spMkLst>
        </pc:spChg>
      </pc:sldChg>
      <pc:sldChg chg="modSp">
        <pc:chgData name="Graciela Avila" userId="S::gavila@rtsl.org::68151ae7-a015-40c3-bf08-61707d57ce90" providerId="AD" clId="Web-{8C2FF4C2-7D20-4559-B075-F2CB44AF0F3B}" dt="2025-11-04T13:28:31.265" v="473" actId="20577"/>
        <pc:sldMkLst>
          <pc:docMk/>
          <pc:sldMk cId="2398740883" sldId="2147480871"/>
        </pc:sldMkLst>
        <pc:spChg chg="mod">
          <ac:chgData name="Graciela Avila" userId="S::gavila@rtsl.org::68151ae7-a015-40c3-bf08-61707d57ce90" providerId="AD" clId="Web-{8C2FF4C2-7D20-4559-B075-F2CB44AF0F3B}" dt="2025-11-04T13:28:31.265" v="473" actId="20577"/>
          <ac:spMkLst>
            <pc:docMk/>
            <pc:sldMk cId="2398740883" sldId="2147480871"/>
            <ac:spMk id="15" creationId="{0957EAAE-F89B-4020-82F1-489514191846}"/>
          </ac:spMkLst>
        </pc:spChg>
      </pc:sldChg>
      <pc:sldChg chg="modSp">
        <pc:chgData name="Graciela Avila" userId="S::gavila@rtsl.org::68151ae7-a015-40c3-bf08-61707d57ce90" providerId="AD" clId="Web-{8C2FF4C2-7D20-4559-B075-F2CB44AF0F3B}" dt="2025-11-04T13:29:11.110" v="486" actId="20577"/>
        <pc:sldMkLst>
          <pc:docMk/>
          <pc:sldMk cId="180779225" sldId="2147480875"/>
        </pc:sldMkLst>
        <pc:spChg chg="mod">
          <ac:chgData name="Graciela Avila" userId="S::gavila@rtsl.org::68151ae7-a015-40c3-bf08-61707d57ce90" providerId="AD" clId="Web-{8C2FF4C2-7D20-4559-B075-F2CB44AF0F3B}" dt="2025-11-04T13:29:11.110" v="486" actId="20577"/>
          <ac:spMkLst>
            <pc:docMk/>
            <pc:sldMk cId="180779225" sldId="2147480875"/>
            <ac:spMk id="3" creationId="{6F82F049-3FF1-8BBA-B85E-B4AB09A40EA7}"/>
          </ac:spMkLst>
        </pc:spChg>
      </pc:sldChg>
      <pc:sldChg chg="modSp">
        <pc:chgData name="Graciela Avila" userId="S::gavila@rtsl.org::68151ae7-a015-40c3-bf08-61707d57ce90" providerId="AD" clId="Web-{8C2FF4C2-7D20-4559-B075-F2CB44AF0F3B}" dt="2025-11-04T13:12:27.795" v="287" actId="20577"/>
        <pc:sldMkLst>
          <pc:docMk/>
          <pc:sldMk cId="3181676168" sldId="2147480888"/>
        </pc:sldMkLst>
        <pc:spChg chg="mod">
          <ac:chgData name="Graciela Avila" userId="S::gavila@rtsl.org::68151ae7-a015-40c3-bf08-61707d57ce90" providerId="AD" clId="Web-{8C2FF4C2-7D20-4559-B075-F2CB44AF0F3B}" dt="2025-11-04T13:12:27.795" v="287" actId="20577"/>
          <ac:spMkLst>
            <pc:docMk/>
            <pc:sldMk cId="3181676168" sldId="2147480888"/>
            <ac:spMk id="5" creationId="{80760D79-B4DB-9B8B-AD9D-926BE11BB98F}"/>
          </ac:spMkLst>
        </pc:spChg>
      </pc:sldChg>
      <pc:sldChg chg="modSp">
        <pc:chgData name="Graciela Avila" userId="S::gavila@rtsl.org::68151ae7-a015-40c3-bf08-61707d57ce90" providerId="AD" clId="Web-{8C2FF4C2-7D20-4559-B075-F2CB44AF0F3B}" dt="2025-11-04T13:20:58.831" v="373" actId="1076"/>
        <pc:sldMkLst>
          <pc:docMk/>
          <pc:sldMk cId="3184162620" sldId="2147480914"/>
        </pc:sldMkLst>
        <pc:spChg chg="mod">
          <ac:chgData name="Graciela Avila" userId="S::gavila@rtsl.org::68151ae7-a015-40c3-bf08-61707d57ce90" providerId="AD" clId="Web-{8C2FF4C2-7D20-4559-B075-F2CB44AF0F3B}" dt="2025-11-04T13:20:58.831" v="373" actId="1076"/>
          <ac:spMkLst>
            <pc:docMk/>
            <pc:sldMk cId="3184162620" sldId="2147480914"/>
            <ac:spMk id="11" creationId="{191AA34D-940C-5BAC-02ED-ADB87C16E10F}"/>
          </ac:spMkLst>
        </pc:spChg>
      </pc:sldChg>
      <pc:sldChg chg="modSp">
        <pc:chgData name="Graciela Avila" userId="S::gavila@rtsl.org::68151ae7-a015-40c3-bf08-61707d57ce90" providerId="AD" clId="Web-{8C2FF4C2-7D20-4559-B075-F2CB44AF0F3B}" dt="2025-11-04T13:11:57.638" v="285" actId="20577"/>
        <pc:sldMkLst>
          <pc:docMk/>
          <pc:sldMk cId="3267236453" sldId="2147480931"/>
        </pc:sldMkLst>
        <pc:spChg chg="mod">
          <ac:chgData name="Graciela Avila" userId="S::gavila@rtsl.org::68151ae7-a015-40c3-bf08-61707d57ce90" providerId="AD" clId="Web-{8C2FF4C2-7D20-4559-B075-F2CB44AF0F3B}" dt="2025-11-04T13:11:57.638" v="285" actId="20577"/>
          <ac:spMkLst>
            <pc:docMk/>
            <pc:sldMk cId="3267236453" sldId="2147480931"/>
            <ac:spMk id="5" creationId="{63B51365-521D-9BCF-5456-D29CE7955750}"/>
          </ac:spMkLst>
        </pc:spChg>
      </pc:sldChg>
      <pc:sldChg chg="modSp">
        <pc:chgData name="Graciela Avila" userId="S::gavila@rtsl.org::68151ae7-a015-40c3-bf08-61707d57ce90" providerId="AD" clId="Web-{8C2FF4C2-7D20-4559-B075-F2CB44AF0F3B}" dt="2025-11-04T13:25:27.183" v="423" actId="20577"/>
        <pc:sldMkLst>
          <pc:docMk/>
          <pc:sldMk cId="311771315" sldId="2147480945"/>
        </pc:sldMkLst>
        <pc:spChg chg="mod">
          <ac:chgData name="Graciela Avila" userId="S::gavila@rtsl.org::68151ae7-a015-40c3-bf08-61707d57ce90" providerId="AD" clId="Web-{8C2FF4C2-7D20-4559-B075-F2CB44AF0F3B}" dt="2025-11-04T13:25:27.183" v="423" actId="20577"/>
          <ac:spMkLst>
            <pc:docMk/>
            <pc:sldMk cId="311771315" sldId="2147480945"/>
            <ac:spMk id="14" creationId="{4467A5A2-A426-D1C7-F3FF-D3904032CD4B}"/>
          </ac:spMkLst>
        </pc:spChg>
      </pc:sldChg>
      <pc:sldChg chg="modSp">
        <pc:chgData name="Graciela Avila" userId="S::gavila@rtsl.org::68151ae7-a015-40c3-bf08-61707d57ce90" providerId="AD" clId="Web-{8C2FF4C2-7D20-4559-B075-F2CB44AF0F3B}" dt="2025-11-04T12:32:33.041" v="108" actId="20577"/>
        <pc:sldMkLst>
          <pc:docMk/>
          <pc:sldMk cId="1770448859" sldId="2147480964"/>
        </pc:sldMkLst>
        <pc:spChg chg="mod">
          <ac:chgData name="Graciela Avila" userId="S::gavila@rtsl.org::68151ae7-a015-40c3-bf08-61707d57ce90" providerId="AD" clId="Web-{8C2FF4C2-7D20-4559-B075-F2CB44AF0F3B}" dt="2025-11-04T12:32:33.041" v="108" actId="20577"/>
          <ac:spMkLst>
            <pc:docMk/>
            <pc:sldMk cId="1770448859" sldId="2147480964"/>
            <ac:spMk id="5" creationId="{3B83F37D-E334-6F38-65E5-1285A2CEF267}"/>
          </ac:spMkLst>
        </pc:spChg>
        <pc:spChg chg="mod">
          <ac:chgData name="Graciela Avila" userId="S::gavila@rtsl.org::68151ae7-a015-40c3-bf08-61707d57ce90" providerId="AD" clId="Web-{8C2FF4C2-7D20-4559-B075-F2CB44AF0F3B}" dt="2025-11-04T12:32:20.650" v="101" actId="20577"/>
          <ac:spMkLst>
            <pc:docMk/>
            <pc:sldMk cId="1770448859" sldId="2147480964"/>
            <ac:spMk id="10" creationId="{37E63E3C-6C59-8EE0-C049-15CB7B45A24B}"/>
          </ac:spMkLst>
        </pc:spChg>
      </pc:sldChg>
      <pc:sldChg chg="modSp">
        <pc:chgData name="Graciela Avila" userId="S::gavila@rtsl.org::68151ae7-a015-40c3-bf08-61707d57ce90" providerId="AD" clId="Web-{8C2FF4C2-7D20-4559-B075-F2CB44AF0F3B}" dt="2025-11-04T12:50:32.430" v="199" actId="20577"/>
        <pc:sldMkLst>
          <pc:docMk/>
          <pc:sldMk cId="3464966165" sldId="2147480978"/>
        </pc:sldMkLst>
        <pc:spChg chg="mod">
          <ac:chgData name="Graciela Avila" userId="S::gavila@rtsl.org::68151ae7-a015-40c3-bf08-61707d57ce90" providerId="AD" clId="Web-{8C2FF4C2-7D20-4559-B075-F2CB44AF0F3B}" dt="2025-11-04T12:50:32.430" v="199" actId="20577"/>
          <ac:spMkLst>
            <pc:docMk/>
            <pc:sldMk cId="3464966165" sldId="2147480978"/>
            <ac:spMk id="5" creationId="{93C27042-4064-525D-D773-38BD604BC0BF}"/>
          </ac:spMkLst>
        </pc:spChg>
      </pc:sldChg>
      <pc:sldChg chg="modSp">
        <pc:chgData name="Graciela Avila" userId="S::gavila@rtsl.org::68151ae7-a015-40c3-bf08-61707d57ce90" providerId="AD" clId="Web-{8C2FF4C2-7D20-4559-B075-F2CB44AF0F3B}" dt="2025-11-04T12:44:56.435" v="182" actId="20577"/>
        <pc:sldMkLst>
          <pc:docMk/>
          <pc:sldMk cId="3682225985" sldId="2147481013"/>
        </pc:sldMkLst>
        <pc:spChg chg="mod">
          <ac:chgData name="Graciela Avila" userId="S::gavila@rtsl.org::68151ae7-a015-40c3-bf08-61707d57ce90" providerId="AD" clId="Web-{8C2FF4C2-7D20-4559-B075-F2CB44AF0F3B}" dt="2025-11-04T12:44:56.435" v="182" actId="20577"/>
          <ac:spMkLst>
            <pc:docMk/>
            <pc:sldMk cId="3682225985" sldId="2147481013"/>
            <ac:spMk id="39" creationId="{66FED45E-1255-B3B2-7079-6E4C9A3A6B6E}"/>
          </ac:spMkLst>
        </pc:spChg>
      </pc:sldChg>
      <pc:sldChg chg="modSp">
        <pc:chgData name="Graciela Avila" userId="S::gavila@rtsl.org::68151ae7-a015-40c3-bf08-61707d57ce90" providerId="AD" clId="Web-{8C2FF4C2-7D20-4559-B075-F2CB44AF0F3B}" dt="2025-11-04T13:06:07.672" v="262" actId="20577"/>
        <pc:sldMkLst>
          <pc:docMk/>
          <pc:sldMk cId="1976217300" sldId="2147481033"/>
        </pc:sldMkLst>
        <pc:spChg chg="mod">
          <ac:chgData name="Graciela Avila" userId="S::gavila@rtsl.org::68151ae7-a015-40c3-bf08-61707d57ce90" providerId="AD" clId="Web-{8C2FF4C2-7D20-4559-B075-F2CB44AF0F3B}" dt="2025-11-04T13:06:07.672" v="262" actId="20577"/>
          <ac:spMkLst>
            <pc:docMk/>
            <pc:sldMk cId="1976217300" sldId="2147481033"/>
            <ac:spMk id="7" creationId="{E486E320-C311-29C7-4D2B-6E5D44CD0117}"/>
          </ac:spMkLst>
        </pc:spChg>
      </pc:sldChg>
      <pc:sldChg chg="modSp">
        <pc:chgData name="Graciela Avila" userId="S::gavila@rtsl.org::68151ae7-a015-40c3-bf08-61707d57ce90" providerId="AD" clId="Web-{8C2FF4C2-7D20-4559-B075-F2CB44AF0F3B}" dt="2025-11-04T13:05:49.546" v="256" actId="20577"/>
        <pc:sldMkLst>
          <pc:docMk/>
          <pc:sldMk cId="2794853418" sldId="2147481071"/>
        </pc:sldMkLst>
        <pc:spChg chg="mod">
          <ac:chgData name="Graciela Avila" userId="S::gavila@rtsl.org::68151ae7-a015-40c3-bf08-61707d57ce90" providerId="AD" clId="Web-{8C2FF4C2-7D20-4559-B075-F2CB44AF0F3B}" dt="2025-11-04T13:05:49.546" v="256" actId="20577"/>
          <ac:spMkLst>
            <pc:docMk/>
            <pc:sldMk cId="2794853418" sldId="2147481071"/>
            <ac:spMk id="5" creationId="{63B51365-521D-9BCF-5456-D29CE7955750}"/>
          </ac:spMkLst>
        </pc:spChg>
      </pc:sldChg>
      <pc:sldChg chg="modSp">
        <pc:chgData name="Graciela Avila" userId="S::gavila@rtsl.org::68151ae7-a015-40c3-bf08-61707d57ce90" providerId="AD" clId="Web-{8C2FF4C2-7D20-4559-B075-F2CB44AF0F3B}" dt="2025-11-04T13:20:32.408" v="351" actId="1076"/>
        <pc:sldMkLst>
          <pc:docMk/>
          <pc:sldMk cId="1797731088" sldId="2147481082"/>
        </pc:sldMkLst>
        <pc:spChg chg="mod">
          <ac:chgData name="Graciela Avila" userId="S::gavila@rtsl.org::68151ae7-a015-40c3-bf08-61707d57ce90" providerId="AD" clId="Web-{8C2FF4C2-7D20-4559-B075-F2CB44AF0F3B}" dt="2025-11-04T13:20:32.408" v="351" actId="1076"/>
          <ac:spMkLst>
            <pc:docMk/>
            <pc:sldMk cId="1797731088" sldId="2147481082"/>
            <ac:spMk id="18" creationId="{E7CF9E54-D790-FB9B-1EB3-12FD6D1C75FA}"/>
          </ac:spMkLst>
        </pc:spChg>
      </pc:sldChg>
      <pc:sldChg chg="modSp">
        <pc:chgData name="Graciela Avila" userId="S::gavila@rtsl.org::68151ae7-a015-40c3-bf08-61707d57ce90" providerId="AD" clId="Web-{8C2FF4C2-7D20-4559-B075-F2CB44AF0F3B}" dt="2025-11-04T13:28:15.452" v="470" actId="20577"/>
        <pc:sldMkLst>
          <pc:docMk/>
          <pc:sldMk cId="2281065973" sldId="2147481088"/>
        </pc:sldMkLst>
        <pc:spChg chg="mod">
          <ac:chgData name="Graciela Avila" userId="S::gavila@rtsl.org::68151ae7-a015-40c3-bf08-61707d57ce90" providerId="AD" clId="Web-{8C2FF4C2-7D20-4559-B075-F2CB44AF0F3B}" dt="2025-11-04T13:28:03.874" v="466" actId="20577"/>
          <ac:spMkLst>
            <pc:docMk/>
            <pc:sldMk cId="2281065973" sldId="2147481088"/>
            <ac:spMk id="16" creationId="{BECB6101-18E5-37E0-F88A-17C6307B1686}"/>
          </ac:spMkLst>
        </pc:spChg>
        <pc:spChg chg="mod">
          <ac:chgData name="Graciela Avila" userId="S::gavila@rtsl.org::68151ae7-a015-40c3-bf08-61707d57ce90" providerId="AD" clId="Web-{8C2FF4C2-7D20-4559-B075-F2CB44AF0F3B}" dt="2025-11-04T13:27:29.514" v="446" actId="20577"/>
          <ac:spMkLst>
            <pc:docMk/>
            <pc:sldMk cId="2281065973" sldId="2147481088"/>
            <ac:spMk id="82" creationId="{A40F2558-7C9A-CB2B-95E8-5D05163D3C35}"/>
          </ac:spMkLst>
        </pc:spChg>
        <pc:spChg chg="mod">
          <ac:chgData name="Graciela Avila" userId="S::gavila@rtsl.org::68151ae7-a015-40c3-bf08-61707d57ce90" providerId="AD" clId="Web-{8C2FF4C2-7D20-4559-B075-F2CB44AF0F3B}" dt="2025-11-04T13:28:15.452" v="470" actId="20577"/>
          <ac:spMkLst>
            <pc:docMk/>
            <pc:sldMk cId="2281065973" sldId="2147481088"/>
            <ac:spMk id="96" creationId="{B8689A5B-0625-4824-6C45-9DA4ACE3779E}"/>
          </ac:spMkLst>
        </pc:spChg>
      </pc:sldChg>
      <pc:sldChg chg="modSp">
        <pc:chgData name="Graciela Avila" userId="S::gavila@rtsl.org::68151ae7-a015-40c3-bf08-61707d57ce90" providerId="AD" clId="Web-{8C2FF4C2-7D20-4559-B075-F2CB44AF0F3B}" dt="2025-11-04T12:03:23.139" v="27" actId="14100"/>
        <pc:sldMkLst>
          <pc:docMk/>
          <pc:sldMk cId="3286916522" sldId="2147481196"/>
        </pc:sldMkLst>
        <pc:spChg chg="mod">
          <ac:chgData name="Graciela Avila" userId="S::gavila@rtsl.org::68151ae7-a015-40c3-bf08-61707d57ce90" providerId="AD" clId="Web-{8C2FF4C2-7D20-4559-B075-F2CB44AF0F3B}" dt="2025-11-04T12:03:23.139" v="27" actId="14100"/>
          <ac:spMkLst>
            <pc:docMk/>
            <pc:sldMk cId="3286916522" sldId="2147481196"/>
            <ac:spMk id="4" creationId="{65A2F0DB-B18D-9869-E1BC-E32C5AAA2B8C}"/>
          </ac:spMkLst>
        </pc:spChg>
      </pc:sldChg>
      <pc:sldChg chg="modSp">
        <pc:chgData name="Graciela Avila" userId="S::gavila@rtsl.org::68151ae7-a015-40c3-bf08-61707d57ce90" providerId="AD" clId="Web-{8C2FF4C2-7D20-4559-B075-F2CB44AF0F3B}" dt="2025-11-04T12:02:37.279" v="17" actId="20577"/>
        <pc:sldMkLst>
          <pc:docMk/>
          <pc:sldMk cId="459369758" sldId="2147481218"/>
        </pc:sldMkLst>
        <pc:spChg chg="mod">
          <ac:chgData name="Graciela Avila" userId="S::gavila@rtsl.org::68151ae7-a015-40c3-bf08-61707d57ce90" providerId="AD" clId="Web-{8C2FF4C2-7D20-4559-B075-F2CB44AF0F3B}" dt="2025-11-04T12:02:37.279" v="17" actId="20577"/>
          <ac:spMkLst>
            <pc:docMk/>
            <pc:sldMk cId="459369758" sldId="2147481218"/>
            <ac:spMk id="2" creationId="{979B2CF6-04B8-F707-42E2-F81EFD66AAFE}"/>
          </ac:spMkLst>
        </pc:spChg>
      </pc:sldChg>
      <pc:sldChg chg="modSp">
        <pc:chgData name="Graciela Avila" userId="S::gavila@rtsl.org::68151ae7-a015-40c3-bf08-61707d57ce90" providerId="AD" clId="Web-{8C2FF4C2-7D20-4559-B075-F2CB44AF0F3B}" dt="2025-11-04T12:57:23.637" v="220" actId="20577"/>
        <pc:sldMkLst>
          <pc:docMk/>
          <pc:sldMk cId="3805556006" sldId="2147481275"/>
        </pc:sldMkLst>
        <pc:spChg chg="mod">
          <ac:chgData name="Graciela Avila" userId="S::gavila@rtsl.org::68151ae7-a015-40c3-bf08-61707d57ce90" providerId="AD" clId="Web-{8C2FF4C2-7D20-4559-B075-F2CB44AF0F3B}" dt="2025-11-04T12:57:23.637" v="220" actId="20577"/>
          <ac:spMkLst>
            <pc:docMk/>
            <pc:sldMk cId="3805556006" sldId="2147481275"/>
            <ac:spMk id="5" creationId="{337E7407-EF8F-91C9-B5F5-9A3A80F7A05D}"/>
          </ac:spMkLst>
        </pc:spChg>
        <pc:spChg chg="mod">
          <ac:chgData name="Graciela Avila" userId="S::gavila@rtsl.org::68151ae7-a015-40c3-bf08-61707d57ce90" providerId="AD" clId="Web-{8C2FF4C2-7D20-4559-B075-F2CB44AF0F3B}" dt="2025-11-04T12:55:30.837" v="204" actId="20577"/>
          <ac:spMkLst>
            <pc:docMk/>
            <pc:sldMk cId="3805556006" sldId="2147481275"/>
            <ac:spMk id="7" creationId="{D166EC97-C947-F9C2-B96A-9E89A6F29D1D}"/>
          </ac:spMkLst>
        </pc:spChg>
      </pc:sldChg>
      <pc:sldChg chg="modSp">
        <pc:chgData name="Graciela Avila" userId="S::gavila@rtsl.org::68151ae7-a015-40c3-bf08-61707d57ce90" providerId="AD" clId="Web-{8C2FF4C2-7D20-4559-B075-F2CB44AF0F3B}" dt="2025-11-04T12:57:16.856" v="217" actId="14100"/>
        <pc:sldMkLst>
          <pc:docMk/>
          <pc:sldMk cId="2402410030" sldId="2147481276"/>
        </pc:sldMkLst>
        <pc:spChg chg="mod">
          <ac:chgData name="Graciela Avila" userId="S::gavila@rtsl.org::68151ae7-a015-40c3-bf08-61707d57ce90" providerId="AD" clId="Web-{8C2FF4C2-7D20-4559-B075-F2CB44AF0F3B}" dt="2025-11-04T12:57:16.856" v="217" actId="14100"/>
          <ac:spMkLst>
            <pc:docMk/>
            <pc:sldMk cId="2402410030" sldId="2147481276"/>
            <ac:spMk id="3" creationId="{BBEE22E1-0B35-7C88-723D-00BDAA33A43D}"/>
          </ac:spMkLst>
        </pc:spChg>
      </pc:sldChg>
      <pc:sldChg chg="modSp">
        <pc:chgData name="Graciela Avila" userId="S::gavila@rtsl.org::68151ae7-a015-40c3-bf08-61707d57ce90" providerId="AD" clId="Web-{8C2FF4C2-7D20-4559-B075-F2CB44AF0F3B}" dt="2025-11-04T12:41:06.694" v="156" actId="20577"/>
        <pc:sldMkLst>
          <pc:docMk/>
          <pc:sldMk cId="594574113" sldId="2147481407"/>
        </pc:sldMkLst>
        <pc:spChg chg="mod">
          <ac:chgData name="Graciela Avila" userId="S::gavila@rtsl.org::68151ae7-a015-40c3-bf08-61707d57ce90" providerId="AD" clId="Web-{8C2FF4C2-7D20-4559-B075-F2CB44AF0F3B}" dt="2025-11-04T12:41:02.975" v="150" actId="20577"/>
          <ac:spMkLst>
            <pc:docMk/>
            <pc:sldMk cId="594574113" sldId="2147481407"/>
            <ac:spMk id="3" creationId="{F3983394-FDBD-2DB4-4686-3809CCDF8B86}"/>
          </ac:spMkLst>
        </pc:spChg>
        <pc:spChg chg="mod">
          <ac:chgData name="Graciela Avila" userId="S::gavila@rtsl.org::68151ae7-a015-40c3-bf08-61707d57ce90" providerId="AD" clId="Web-{8C2FF4C2-7D20-4559-B075-F2CB44AF0F3B}" dt="2025-11-04T12:41:06.694" v="156" actId="20577"/>
          <ac:spMkLst>
            <pc:docMk/>
            <pc:sldMk cId="594574113" sldId="2147481407"/>
            <ac:spMk id="4" creationId="{9F5FB49C-C19C-6906-5FFE-481BE1806653}"/>
          </ac:spMkLst>
        </pc:spChg>
      </pc:sldChg>
      <pc:sldChg chg="modSp">
        <pc:chgData name="Graciela Avila" userId="S::gavila@rtsl.org::68151ae7-a015-40c3-bf08-61707d57ce90" providerId="AD" clId="Web-{8C2FF4C2-7D20-4559-B075-F2CB44AF0F3B}" dt="2025-11-04T13:32:46.769" v="509" actId="20577"/>
        <pc:sldMkLst>
          <pc:docMk/>
          <pc:sldMk cId="2545578653" sldId="2147481460"/>
        </pc:sldMkLst>
        <pc:spChg chg="mod">
          <ac:chgData name="Graciela Avila" userId="S::gavila@rtsl.org::68151ae7-a015-40c3-bf08-61707d57ce90" providerId="AD" clId="Web-{8C2FF4C2-7D20-4559-B075-F2CB44AF0F3B}" dt="2025-11-04T13:32:46.769" v="509" actId="20577"/>
          <ac:spMkLst>
            <pc:docMk/>
            <pc:sldMk cId="2545578653" sldId="2147481460"/>
            <ac:spMk id="2" creationId="{84F6AEA8-F2ED-3CE6-6A3B-FBB79C475D28}"/>
          </ac:spMkLst>
        </pc:spChg>
      </pc:sldChg>
      <pc:sldChg chg="modSp">
        <pc:chgData name="Graciela Avila" userId="S::gavila@rtsl.org::68151ae7-a015-40c3-bf08-61707d57ce90" providerId="AD" clId="Web-{8C2FF4C2-7D20-4559-B075-F2CB44AF0F3B}" dt="2025-11-04T13:04:08.167" v="236" actId="20577"/>
        <pc:sldMkLst>
          <pc:docMk/>
          <pc:sldMk cId="2798098744" sldId="2147481466"/>
        </pc:sldMkLst>
        <pc:spChg chg="mod">
          <ac:chgData name="Graciela Avila" userId="S::gavila@rtsl.org::68151ae7-a015-40c3-bf08-61707d57ce90" providerId="AD" clId="Web-{8C2FF4C2-7D20-4559-B075-F2CB44AF0F3B}" dt="2025-11-04T13:04:08.167" v="236" actId="20577"/>
          <ac:spMkLst>
            <pc:docMk/>
            <pc:sldMk cId="2798098744" sldId="2147481466"/>
            <ac:spMk id="2" creationId="{08332EB5-E90F-64B5-A7D3-D58DA427F85D}"/>
          </ac:spMkLst>
        </pc:spChg>
      </pc:sldChg>
      <pc:sldChg chg="modSp">
        <pc:chgData name="Graciela Avila" userId="S::gavila@rtsl.org::68151ae7-a015-40c3-bf08-61707d57ce90" providerId="AD" clId="Web-{8C2FF4C2-7D20-4559-B075-F2CB44AF0F3B}" dt="2025-11-04T13:04:28.278" v="255" actId="14100"/>
        <pc:sldMkLst>
          <pc:docMk/>
          <pc:sldMk cId="3768407813" sldId="2147481467"/>
        </pc:sldMkLst>
        <pc:spChg chg="mod">
          <ac:chgData name="Graciela Avila" userId="S::gavila@rtsl.org::68151ae7-a015-40c3-bf08-61707d57ce90" providerId="AD" clId="Web-{8C2FF4C2-7D20-4559-B075-F2CB44AF0F3B}" dt="2025-11-04T13:04:28.278" v="255" actId="14100"/>
          <ac:spMkLst>
            <pc:docMk/>
            <pc:sldMk cId="3768407813" sldId="2147481467"/>
            <ac:spMk id="2" creationId="{2556BD3F-A662-C6CF-98D1-E4B76C38091B}"/>
          </ac:spMkLst>
        </pc:spChg>
      </pc:sldChg>
      <pc:sldChg chg="modSp">
        <pc:chgData name="Graciela Avila" userId="S::gavila@rtsl.org::68151ae7-a015-40c3-bf08-61707d57ce90" providerId="AD" clId="Web-{8C2FF4C2-7D20-4559-B075-F2CB44AF0F3B}" dt="2025-11-04T12:03:51.780" v="39" actId="14100"/>
        <pc:sldMkLst>
          <pc:docMk/>
          <pc:sldMk cId="1456028842" sldId="2147481474"/>
        </pc:sldMkLst>
        <pc:spChg chg="mod">
          <ac:chgData name="Graciela Avila" userId="S::gavila@rtsl.org::68151ae7-a015-40c3-bf08-61707d57ce90" providerId="AD" clId="Web-{8C2FF4C2-7D20-4559-B075-F2CB44AF0F3B}" dt="2025-11-04T12:03:51.780" v="39" actId="14100"/>
          <ac:spMkLst>
            <pc:docMk/>
            <pc:sldMk cId="1456028842" sldId="2147481474"/>
            <ac:spMk id="23" creationId="{9328D7B5-194F-55E3-F28F-328DC2B5E39D}"/>
          </ac:spMkLst>
        </pc:spChg>
      </pc:sldChg>
      <pc:sldChg chg="modSp">
        <pc:chgData name="Graciela Avila" userId="S::gavila@rtsl.org::68151ae7-a015-40c3-bf08-61707d57ce90" providerId="AD" clId="Web-{8C2FF4C2-7D20-4559-B075-F2CB44AF0F3B}" dt="2025-11-04T12:05:53.671" v="68" actId="20577"/>
        <pc:sldMkLst>
          <pc:docMk/>
          <pc:sldMk cId="2575116639" sldId="2147481475"/>
        </pc:sldMkLst>
        <pc:spChg chg="mod">
          <ac:chgData name="Graciela Avila" userId="S::gavila@rtsl.org::68151ae7-a015-40c3-bf08-61707d57ce90" providerId="AD" clId="Web-{8C2FF4C2-7D20-4559-B075-F2CB44AF0F3B}" dt="2025-11-04T12:05:53.671" v="68" actId="20577"/>
          <ac:spMkLst>
            <pc:docMk/>
            <pc:sldMk cId="2575116639" sldId="2147481475"/>
            <ac:spMk id="5" creationId="{328A298E-33E8-79D5-FBDC-CB2F22D3FAD9}"/>
          </ac:spMkLst>
        </pc:spChg>
      </pc:sldChg>
      <pc:sldChg chg="modSp">
        <pc:chgData name="Graciela Avila" userId="S::gavila@rtsl.org::68151ae7-a015-40c3-bf08-61707d57ce90" providerId="AD" clId="Web-{8C2FF4C2-7D20-4559-B075-F2CB44AF0F3B}" dt="2025-11-04T12:06:02.358" v="70" actId="20577"/>
        <pc:sldMkLst>
          <pc:docMk/>
          <pc:sldMk cId="1821848623" sldId="2147481476"/>
        </pc:sldMkLst>
        <pc:spChg chg="mod">
          <ac:chgData name="Graciela Avila" userId="S::gavila@rtsl.org::68151ae7-a015-40c3-bf08-61707d57ce90" providerId="AD" clId="Web-{8C2FF4C2-7D20-4559-B075-F2CB44AF0F3B}" dt="2025-11-04T12:06:02.358" v="70" actId="20577"/>
          <ac:spMkLst>
            <pc:docMk/>
            <pc:sldMk cId="1821848623" sldId="2147481476"/>
            <ac:spMk id="2" creationId="{4525550D-F8B9-586E-3553-8A99B0BE6ADF}"/>
          </ac:spMkLst>
        </pc:spChg>
      </pc:sldChg>
      <pc:sldChg chg="modSp">
        <pc:chgData name="Graciela Avila" userId="S::gavila@rtsl.org::68151ae7-a015-40c3-bf08-61707d57ce90" providerId="AD" clId="Web-{8C2FF4C2-7D20-4559-B075-F2CB44AF0F3B}" dt="2025-11-04T12:12:38.705" v="73" actId="20577"/>
        <pc:sldMkLst>
          <pc:docMk/>
          <pc:sldMk cId="1845589056" sldId="2147481481"/>
        </pc:sldMkLst>
        <pc:spChg chg="mod">
          <ac:chgData name="Graciela Avila" userId="S::gavila@rtsl.org::68151ae7-a015-40c3-bf08-61707d57ce90" providerId="AD" clId="Web-{8C2FF4C2-7D20-4559-B075-F2CB44AF0F3B}" dt="2025-11-04T12:12:38.705" v="73" actId="20577"/>
          <ac:spMkLst>
            <pc:docMk/>
            <pc:sldMk cId="1845589056" sldId="2147481481"/>
            <ac:spMk id="3" creationId="{A6336362-D20A-7A08-41C4-AACD7F61C1D1}"/>
          </ac:spMkLst>
        </pc:spChg>
      </pc:sldChg>
      <pc:sldChg chg="modSp">
        <pc:chgData name="Graciela Avila" userId="S::gavila@rtsl.org::68151ae7-a015-40c3-bf08-61707d57ce90" providerId="AD" clId="Web-{8C2FF4C2-7D20-4559-B075-F2CB44AF0F3B}" dt="2025-11-04T13:19:03.184" v="347" actId="20577"/>
        <pc:sldMkLst>
          <pc:docMk/>
          <pc:sldMk cId="361136714" sldId="2147481485"/>
        </pc:sldMkLst>
        <pc:spChg chg="mod">
          <ac:chgData name="Graciela Avila" userId="S::gavila@rtsl.org::68151ae7-a015-40c3-bf08-61707d57ce90" providerId="AD" clId="Web-{8C2FF4C2-7D20-4559-B075-F2CB44AF0F3B}" dt="2025-11-04T13:19:03.184" v="347" actId="20577"/>
          <ac:spMkLst>
            <pc:docMk/>
            <pc:sldMk cId="361136714" sldId="2147481485"/>
            <ac:spMk id="4" creationId="{679F274D-139D-E9F5-5022-7286F48AE81A}"/>
          </ac:spMkLst>
        </pc:spChg>
      </pc:sldChg>
      <pc:sldChg chg="modSp">
        <pc:chgData name="Graciela Avila" userId="S::gavila@rtsl.org::68151ae7-a015-40c3-bf08-61707d57ce90" providerId="AD" clId="Web-{8C2FF4C2-7D20-4559-B075-F2CB44AF0F3B}" dt="2025-11-04T12:40:42.037" v="135" actId="20577"/>
        <pc:sldMkLst>
          <pc:docMk/>
          <pc:sldMk cId="1181127314" sldId="2147481566"/>
        </pc:sldMkLst>
        <pc:spChg chg="mod">
          <ac:chgData name="Graciela Avila" userId="S::gavila@rtsl.org::68151ae7-a015-40c3-bf08-61707d57ce90" providerId="AD" clId="Web-{8C2FF4C2-7D20-4559-B075-F2CB44AF0F3B}" dt="2025-11-04T12:40:42.037" v="135" actId="20577"/>
          <ac:spMkLst>
            <pc:docMk/>
            <pc:sldMk cId="1181127314" sldId="2147481566"/>
            <ac:spMk id="5" creationId="{98467EEF-E140-1034-5FF6-DF1FC755E002}"/>
          </ac:spMkLst>
        </pc:spChg>
      </pc:sldChg>
      <pc:sldChg chg="modSp">
        <pc:chgData name="Graciela Avila" userId="S::gavila@rtsl.org::68151ae7-a015-40c3-bf08-61707d57ce90" providerId="AD" clId="Web-{8C2FF4C2-7D20-4559-B075-F2CB44AF0F3B}" dt="2025-11-04T12:32:12.290" v="93" actId="20577"/>
        <pc:sldMkLst>
          <pc:docMk/>
          <pc:sldMk cId="1314738424" sldId="2147481567"/>
        </pc:sldMkLst>
        <pc:spChg chg="mod">
          <ac:chgData name="Graciela Avila" userId="S::gavila@rtsl.org::68151ae7-a015-40c3-bf08-61707d57ce90" providerId="AD" clId="Web-{8C2FF4C2-7D20-4559-B075-F2CB44AF0F3B}" dt="2025-11-04T12:32:12.290" v="93" actId="20577"/>
          <ac:spMkLst>
            <pc:docMk/>
            <pc:sldMk cId="1314738424" sldId="2147481567"/>
            <ac:spMk id="43" creationId="{9B1E5B70-FE0D-C21C-FA9D-93837922F169}"/>
          </ac:spMkLst>
        </pc:spChg>
      </pc:sldChg>
      <pc:sldChg chg="modSp">
        <pc:chgData name="Graciela Avila" userId="S::gavila@rtsl.org::68151ae7-a015-40c3-bf08-61707d57ce90" providerId="AD" clId="Web-{8C2FF4C2-7D20-4559-B075-F2CB44AF0F3B}" dt="2025-11-04T12:42:37.319" v="178" actId="20577"/>
        <pc:sldMkLst>
          <pc:docMk/>
          <pc:sldMk cId="4190971755" sldId="2147481572"/>
        </pc:sldMkLst>
        <pc:spChg chg="mod">
          <ac:chgData name="Graciela Avila" userId="S::gavila@rtsl.org::68151ae7-a015-40c3-bf08-61707d57ce90" providerId="AD" clId="Web-{8C2FF4C2-7D20-4559-B075-F2CB44AF0F3B}" dt="2025-11-04T12:42:37.319" v="178" actId="20577"/>
          <ac:spMkLst>
            <pc:docMk/>
            <pc:sldMk cId="4190971755" sldId="2147481572"/>
            <ac:spMk id="16" creationId="{8EF98838-8C17-FDFF-8F92-C7266ACDDC39}"/>
          </ac:spMkLst>
        </pc:spChg>
      </pc:sldChg>
      <pc:sldChg chg="modSp">
        <pc:chgData name="Graciela Avila" userId="S::gavila@rtsl.org::68151ae7-a015-40c3-bf08-61707d57ce90" providerId="AD" clId="Web-{8C2FF4C2-7D20-4559-B075-F2CB44AF0F3B}" dt="2025-11-04T12:41:14.069" v="158" actId="20577"/>
        <pc:sldMkLst>
          <pc:docMk/>
          <pc:sldMk cId="426418114" sldId="2147481579"/>
        </pc:sldMkLst>
        <pc:spChg chg="mod">
          <ac:chgData name="Graciela Avila" userId="S::gavila@rtsl.org::68151ae7-a015-40c3-bf08-61707d57ce90" providerId="AD" clId="Web-{8C2FF4C2-7D20-4559-B075-F2CB44AF0F3B}" dt="2025-11-04T12:41:14.069" v="158" actId="20577"/>
          <ac:spMkLst>
            <pc:docMk/>
            <pc:sldMk cId="426418114" sldId="2147481579"/>
            <ac:spMk id="3" creationId="{2E87A5BF-E62C-6D1D-3797-359F53366222}"/>
          </ac:spMkLst>
        </pc:spChg>
      </pc:sldChg>
      <pc:sldChg chg="modSp">
        <pc:chgData name="Graciela Avila" userId="S::gavila@rtsl.org::68151ae7-a015-40c3-bf08-61707d57ce90" providerId="AD" clId="Web-{8C2FF4C2-7D20-4559-B075-F2CB44AF0F3B}" dt="2025-11-04T13:02:46.335" v="228" actId="20577"/>
        <pc:sldMkLst>
          <pc:docMk/>
          <pc:sldMk cId="3658353053" sldId="2147481614"/>
        </pc:sldMkLst>
        <pc:spChg chg="mod">
          <ac:chgData name="Graciela Avila" userId="S::gavila@rtsl.org::68151ae7-a015-40c3-bf08-61707d57ce90" providerId="AD" clId="Web-{8C2FF4C2-7D20-4559-B075-F2CB44AF0F3B}" dt="2025-11-04T13:02:46.335" v="228" actId="20577"/>
          <ac:spMkLst>
            <pc:docMk/>
            <pc:sldMk cId="3658353053" sldId="2147481614"/>
            <ac:spMk id="10" creationId="{3B7D95F9-19F1-C335-A994-814DB400835F}"/>
          </ac:spMkLst>
        </pc:spChg>
      </pc:sldChg>
      <pc:sldChg chg="modSp">
        <pc:chgData name="Graciela Avila" userId="S::gavila@rtsl.org::68151ae7-a015-40c3-bf08-61707d57ce90" providerId="AD" clId="Web-{8C2FF4C2-7D20-4559-B075-F2CB44AF0F3B}" dt="2025-11-04T13:18:48.729" v="340" actId="20577"/>
        <pc:sldMkLst>
          <pc:docMk/>
          <pc:sldMk cId="2416948130" sldId="2147481615"/>
        </pc:sldMkLst>
        <pc:spChg chg="mod">
          <ac:chgData name="Graciela Avila" userId="S::gavila@rtsl.org::68151ae7-a015-40c3-bf08-61707d57ce90" providerId="AD" clId="Web-{8C2FF4C2-7D20-4559-B075-F2CB44AF0F3B}" dt="2025-11-04T13:18:48.729" v="340" actId="20577"/>
          <ac:spMkLst>
            <pc:docMk/>
            <pc:sldMk cId="2416948130" sldId="2147481615"/>
            <ac:spMk id="5" creationId="{44F0E09E-B46C-D739-6A37-EEEFEC731421}"/>
          </ac:spMkLst>
        </pc:spChg>
        <pc:spChg chg="mod">
          <ac:chgData name="Graciela Avila" userId="S::gavila@rtsl.org::68151ae7-a015-40c3-bf08-61707d57ce90" providerId="AD" clId="Web-{8C2FF4C2-7D20-4559-B075-F2CB44AF0F3B}" dt="2025-11-04T13:18:43.182" v="335" actId="20577"/>
          <ac:spMkLst>
            <pc:docMk/>
            <pc:sldMk cId="2416948130" sldId="2147481615"/>
            <ac:spMk id="10" creationId="{356937DB-DEF9-400D-9EFF-281B28C451EC}"/>
          </ac:spMkLst>
        </pc:spChg>
      </pc:sldChg>
      <pc:sldChg chg="modSp">
        <pc:chgData name="Graciela Avila" userId="S::gavila@rtsl.org::68151ae7-a015-40c3-bf08-61707d57ce90" providerId="AD" clId="Web-{8C2FF4C2-7D20-4559-B075-F2CB44AF0F3B}" dt="2025-11-04T13:28:39.359" v="474" actId="20577"/>
        <pc:sldMkLst>
          <pc:docMk/>
          <pc:sldMk cId="1976909533" sldId="2147481620"/>
        </pc:sldMkLst>
        <pc:spChg chg="mod">
          <ac:chgData name="Graciela Avila" userId="S::gavila@rtsl.org::68151ae7-a015-40c3-bf08-61707d57ce90" providerId="AD" clId="Web-{8C2FF4C2-7D20-4559-B075-F2CB44AF0F3B}" dt="2025-11-04T13:28:39.359" v="474" actId="20577"/>
          <ac:spMkLst>
            <pc:docMk/>
            <pc:sldMk cId="1976909533" sldId="2147481620"/>
            <ac:spMk id="29" creationId="{CD2FBF4B-C3C2-C333-07EA-AE3010B7BCB7}"/>
          </ac:spMkLst>
        </pc:spChg>
      </pc:sldChg>
      <pc:sldChg chg="modSp">
        <pc:chgData name="Graciela Avila" userId="S::gavila@rtsl.org::68151ae7-a015-40c3-bf08-61707d57ce90" providerId="AD" clId="Web-{8C2FF4C2-7D20-4559-B075-F2CB44AF0F3B}" dt="2025-11-04T13:21:37.676" v="409" actId="20577"/>
        <pc:sldMkLst>
          <pc:docMk/>
          <pc:sldMk cId="882494151" sldId="2147481621"/>
        </pc:sldMkLst>
        <pc:spChg chg="mod">
          <ac:chgData name="Graciela Avila" userId="S::gavila@rtsl.org::68151ae7-a015-40c3-bf08-61707d57ce90" providerId="AD" clId="Web-{8C2FF4C2-7D20-4559-B075-F2CB44AF0F3B}" dt="2025-11-04T13:21:37.676" v="409" actId="20577"/>
          <ac:spMkLst>
            <pc:docMk/>
            <pc:sldMk cId="882494151" sldId="2147481621"/>
            <ac:spMk id="29" creationId="{13A262D4-653E-B554-7FD7-ABB3A854E0CC}"/>
          </ac:spMkLst>
        </pc:spChg>
      </pc:sldChg>
      <pc:sldChg chg="modSp">
        <pc:chgData name="Graciela Avila" userId="S::gavila@rtsl.org::68151ae7-a015-40c3-bf08-61707d57ce90" providerId="AD" clId="Web-{8C2FF4C2-7D20-4559-B075-F2CB44AF0F3B}" dt="2025-11-04T13:21:27.520" v="408" actId="1076"/>
        <pc:sldMkLst>
          <pc:docMk/>
          <pc:sldMk cId="3619728233" sldId="2147481623"/>
        </pc:sldMkLst>
        <pc:spChg chg="mod">
          <ac:chgData name="Graciela Avila" userId="S::gavila@rtsl.org::68151ae7-a015-40c3-bf08-61707d57ce90" providerId="AD" clId="Web-{8C2FF4C2-7D20-4559-B075-F2CB44AF0F3B}" dt="2025-11-04T13:21:27.520" v="408" actId="1076"/>
          <ac:spMkLst>
            <pc:docMk/>
            <pc:sldMk cId="3619728233" sldId="2147481623"/>
            <ac:spMk id="11" creationId="{F5633090-2101-851D-E5F9-EDB4CFA52983}"/>
          </ac:spMkLst>
        </pc:spChg>
      </pc:sldChg>
      <pc:sldChg chg="modSp">
        <pc:chgData name="Graciela Avila" userId="S::gavila@rtsl.org::68151ae7-a015-40c3-bf08-61707d57ce90" providerId="AD" clId="Web-{8C2FF4C2-7D20-4559-B075-F2CB44AF0F3B}" dt="2025-11-04T13:32:25.378" v="488" actId="20577"/>
        <pc:sldMkLst>
          <pc:docMk/>
          <pc:sldMk cId="3374770198" sldId="2147481625"/>
        </pc:sldMkLst>
        <pc:spChg chg="mod">
          <ac:chgData name="Graciela Avila" userId="S::gavila@rtsl.org::68151ae7-a015-40c3-bf08-61707d57ce90" providerId="AD" clId="Web-{8C2FF4C2-7D20-4559-B075-F2CB44AF0F3B}" dt="2025-11-04T13:32:25.378" v="488" actId="20577"/>
          <ac:spMkLst>
            <pc:docMk/>
            <pc:sldMk cId="3374770198" sldId="2147481625"/>
            <ac:spMk id="16" creationId="{245F288E-77FB-5BFE-0EBF-541F466C5E31}"/>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7"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Detección </c:v>
                </c:pt>
              </c:strCache>
            </c:strRef>
          </c:tx>
          <c:spPr>
            <a:solidFill>
              <a:srgbClr val="EC544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Trebuchet MS" panose="020B0703020202090204" pitchFamily="34"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Disponibilidad limitada de contramedidas o equipo de protección personal </c:v>
                </c:pt>
                <c:pt idx="1">
                  <c:v>Déficit de recursos humanos en la salud pública. </c:v>
                </c:pt>
                <c:pt idx="2">
                  <c:v>Prioridades en competencia (incluido el COVID-19) </c:v>
                </c:pt>
                <c:pt idx="3">
                  <c:v>Problemas de acceso (entornos remotos, frágiles y en conflicto) </c:v>
                </c:pt>
                <c:pt idx="4">
                  <c:v>Fallo en el informe </c:v>
                </c:pt>
                <c:pt idx="5">
                  <c:v>Disponibilidad de recursos para el inicio de la respuesta o la rápida movilización de recursos </c:v>
                </c:pt>
                <c:pt idx="6">
                  <c:v>Poco conocimiento o sospecha clínica por parte de los trabajadores de la salud. </c:v>
                </c:pt>
                <c:pt idx="7">
                  <c:v>Confirmación de laboratorio </c:v>
                </c:pt>
              </c:strCache>
            </c:strRef>
          </c:cat>
          <c:val>
            <c:numRef>
              <c:f>Sheet1!$B$2:$B$9</c:f>
              <c:numCache>
                <c:formatCode>General</c:formatCode>
                <c:ptCount val="8"/>
                <c:pt idx="1">
                  <c:v>1</c:v>
                </c:pt>
                <c:pt idx="2">
                  <c:v>3</c:v>
                </c:pt>
                <c:pt idx="3">
                  <c:v>2</c:v>
                </c:pt>
                <c:pt idx="4">
                  <c:v>1</c:v>
                </c:pt>
                <c:pt idx="6">
                  <c:v>12</c:v>
                </c:pt>
                <c:pt idx="7">
                  <c:v>4</c:v>
                </c:pt>
              </c:numCache>
            </c:numRef>
          </c:val>
          <c:extLst>
            <c:ext xmlns:c16="http://schemas.microsoft.com/office/drawing/2014/chart" uri="{C3380CC4-5D6E-409C-BE32-E72D297353CC}">
              <c16:uniqueId val="{00000000-F5DB-2842-A37E-AE6EF15DA477}"/>
            </c:ext>
          </c:extLst>
        </c:ser>
        <c:ser>
          <c:idx val="1"/>
          <c:order val="1"/>
          <c:tx>
            <c:strRef>
              <c:f>Sheet1!$C$1</c:f>
              <c:strCache>
                <c:ptCount val="1"/>
                <c:pt idx="0">
                  <c:v>Notificación </c:v>
                </c:pt>
              </c:strCache>
            </c:strRef>
          </c:tx>
          <c:spPr>
            <a:solidFill>
              <a:srgbClr val="F7973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Trebuchet MS" panose="020B0703020202090204" pitchFamily="34"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Disponibilidad limitada de contramedidas o equipo de protección personal </c:v>
                </c:pt>
                <c:pt idx="1">
                  <c:v>Déficit de recursos humanos en la salud pública. </c:v>
                </c:pt>
                <c:pt idx="2">
                  <c:v>Prioridades en competencia (incluido el COVID-19) </c:v>
                </c:pt>
                <c:pt idx="3">
                  <c:v>Problemas de acceso (entornos remotos, frágiles y en conflicto) </c:v>
                </c:pt>
                <c:pt idx="4">
                  <c:v>Fallo en el informe </c:v>
                </c:pt>
                <c:pt idx="5">
                  <c:v>Disponibilidad de recursos para el inicio de la respuesta o la rápida movilización de recursos </c:v>
                </c:pt>
                <c:pt idx="6">
                  <c:v>Poco conocimiento o sospecha clínica por parte de los trabajadores de la salud. </c:v>
                </c:pt>
                <c:pt idx="7">
                  <c:v>Confirmación de laboratorio </c:v>
                </c:pt>
              </c:strCache>
            </c:strRef>
          </c:cat>
          <c:val>
            <c:numRef>
              <c:f>Sheet1!$C$2:$C$9</c:f>
              <c:numCache>
                <c:formatCode>General</c:formatCode>
                <c:ptCount val="8"/>
                <c:pt idx="1">
                  <c:v>3</c:v>
                </c:pt>
                <c:pt idx="3">
                  <c:v>1</c:v>
                </c:pt>
                <c:pt idx="4">
                  <c:v>7</c:v>
                </c:pt>
                <c:pt idx="5">
                  <c:v>1</c:v>
                </c:pt>
                <c:pt idx="7">
                  <c:v>2</c:v>
                </c:pt>
              </c:numCache>
            </c:numRef>
          </c:val>
          <c:extLst>
            <c:ext xmlns:c16="http://schemas.microsoft.com/office/drawing/2014/chart" uri="{C3380CC4-5D6E-409C-BE32-E72D297353CC}">
              <c16:uniqueId val="{00000001-F5DB-2842-A37E-AE6EF15DA477}"/>
            </c:ext>
          </c:extLst>
        </c:ser>
        <c:ser>
          <c:idx val="2"/>
          <c:order val="2"/>
          <c:tx>
            <c:strRef>
              <c:f>Sheet1!$D$1</c:f>
              <c:strCache>
                <c:ptCount val="1"/>
                <c:pt idx="0">
                  <c:v>Respuesta </c:v>
                </c:pt>
              </c:strCache>
            </c:strRef>
          </c:tx>
          <c:spPr>
            <a:solidFill>
              <a:srgbClr val="40BE5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Trebuchet MS" panose="020B0703020202090204" pitchFamily="34"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Disponibilidad limitada de contramedidas o equipo de protección personal </c:v>
                </c:pt>
                <c:pt idx="1">
                  <c:v>Déficit de recursos humanos en la salud pública. </c:v>
                </c:pt>
                <c:pt idx="2">
                  <c:v>Prioridades en competencia (incluido el COVID-19) </c:v>
                </c:pt>
                <c:pt idx="3">
                  <c:v>Problemas de acceso (entornos remotos, frágiles y en conflicto) </c:v>
                </c:pt>
                <c:pt idx="4">
                  <c:v>Fallo en el informe </c:v>
                </c:pt>
                <c:pt idx="5">
                  <c:v>Disponibilidad de recursos para el inicio de la respuesta o la rápida movilización de recursos </c:v>
                </c:pt>
                <c:pt idx="6">
                  <c:v>Poco conocimiento o sospecha clínica por parte de los trabajadores de la salud. </c:v>
                </c:pt>
                <c:pt idx="7">
                  <c:v>Confirmación de laboratorio </c:v>
                </c:pt>
              </c:strCache>
            </c:strRef>
          </c:cat>
          <c:val>
            <c:numRef>
              <c:f>Sheet1!$D$2:$D$9</c:f>
              <c:numCache>
                <c:formatCode>General</c:formatCode>
                <c:ptCount val="8"/>
                <c:pt idx="0">
                  <c:v>7</c:v>
                </c:pt>
                <c:pt idx="1">
                  <c:v>3</c:v>
                </c:pt>
                <c:pt idx="2">
                  <c:v>5</c:v>
                </c:pt>
                <c:pt idx="3">
                  <c:v>5</c:v>
                </c:pt>
                <c:pt idx="4">
                  <c:v>1</c:v>
                </c:pt>
                <c:pt idx="5">
                  <c:v>9</c:v>
                </c:pt>
                <c:pt idx="7">
                  <c:v>7</c:v>
                </c:pt>
              </c:numCache>
            </c:numRef>
          </c:val>
          <c:extLst>
            <c:ext xmlns:c16="http://schemas.microsoft.com/office/drawing/2014/chart" uri="{C3380CC4-5D6E-409C-BE32-E72D297353CC}">
              <c16:uniqueId val="{00000002-F5DB-2842-A37E-AE6EF15DA477}"/>
            </c:ext>
          </c:extLst>
        </c:ser>
        <c:dLbls>
          <c:dLblPos val="inEnd"/>
          <c:showLegendKey val="0"/>
          <c:showVal val="1"/>
          <c:showCatName val="0"/>
          <c:showSerName val="0"/>
          <c:showPercent val="0"/>
          <c:showBubbleSize val="0"/>
        </c:dLbls>
        <c:gapWidth val="39"/>
        <c:overlap val="100"/>
        <c:axId val="236190623"/>
        <c:axId val="236192351"/>
      </c:barChart>
      <c:catAx>
        <c:axId val="2361906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rebuchet MS" panose="020B0703020202090204" pitchFamily="34" charset="0"/>
                <a:ea typeface="+mn-ea"/>
                <a:cs typeface="+mn-cs"/>
              </a:defRPr>
            </a:pPr>
            <a:endParaRPr lang="en-US"/>
          </a:p>
        </c:txPr>
        <c:crossAx val="236192351"/>
        <c:crosses val="autoZero"/>
        <c:auto val="1"/>
        <c:lblAlgn val="ctr"/>
        <c:lblOffset val="100"/>
        <c:noMultiLvlLbl val="0"/>
      </c:catAx>
      <c:valAx>
        <c:axId val="236192351"/>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rebuchet MS" panose="020B0703020202090204" pitchFamily="34" charset="0"/>
                <a:ea typeface="+mn-ea"/>
                <a:cs typeface="+mn-cs"/>
              </a:defRPr>
            </a:pPr>
            <a:endParaRPr lang="en-US"/>
          </a:p>
        </c:txPr>
        <c:crossAx val="236190623"/>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rebuchet MS" panose="020B0703020202090204" pitchFamily="34" charset="0"/>
              <a:ea typeface="+mn-ea"/>
              <a:cs typeface="+mn-cs"/>
            </a:defRPr>
          </a:pPr>
          <a:endParaRPr lang="en-US"/>
        </a:p>
      </c:txPr>
    </c:legend>
    <c:plotVisOnly val="1"/>
    <c:dispBlanksAs val="gap"/>
    <c:showDLblsOverMax val="0"/>
  </c:chart>
  <c:spPr>
    <a:noFill/>
    <a:ln>
      <a:noFill/>
    </a:ln>
    <a:effectLst/>
  </c:spPr>
  <c:txPr>
    <a:bodyPr/>
    <a:lstStyle/>
    <a:p>
      <a:pPr>
        <a:defRPr>
          <a:latin typeface="Trebuchet MS" panose="020B070302020209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5BFB233-8FC1-7547-B71A-F40D086B6A69}" type="doc">
      <dgm:prSet loTypeId="urn:microsoft.com/office/officeart/2005/8/layout/chevron2" loCatId="process" qsTypeId="urn:microsoft.com/office/officeart/2005/8/quickstyle/simple1" qsCatId="simple" csTypeId="urn:microsoft.com/office/officeart/2005/8/colors/accent0_3" csCatId="mainScheme" phldr="1"/>
      <dgm:spPr/>
      <dgm:t>
        <a:bodyPr/>
        <a:lstStyle/>
        <a:p>
          <a:endParaRPr lang="en-US"/>
        </a:p>
      </dgm:t>
    </dgm:pt>
    <dgm:pt modelId="{AE0B31D3-D86B-044E-ACBB-60795AD4EBB9}">
      <dgm:prSet phldrT="[Text]" custT="1"/>
      <dgm:spPr/>
      <dgm:t>
        <a:bodyPr/>
        <a:lstStyle/>
        <a:p>
          <a:r>
            <a:rPr lang="es-419" sz="2700">
              <a:latin typeface="Arial"/>
              <a:cs typeface="Arial"/>
            </a:rPr>
            <a:t> </a:t>
          </a:r>
        </a:p>
      </dgm:t>
    </dgm:pt>
    <dgm:pt modelId="{97A148E2-D4BB-3445-9BA8-582EA6D7983A}" type="parTrans" cxnId="{C822E423-0BB7-1945-9F7E-F433DB46AD47}">
      <dgm:prSet/>
      <dgm:spPr/>
      <dgm:t>
        <a:bodyPr/>
        <a:lstStyle/>
        <a:p>
          <a:endParaRPr lang="en-US">
            <a:latin typeface="Arial" panose="020B0604020202020204" pitchFamily="34" charset="0"/>
            <a:cs typeface="Arial" panose="020B0604020202020204" pitchFamily="34" charset="0"/>
          </a:endParaRPr>
        </a:p>
      </dgm:t>
    </dgm:pt>
    <dgm:pt modelId="{9D928FA6-7F1F-BC46-9417-C38A02EAD312}" type="sibTrans" cxnId="{C822E423-0BB7-1945-9F7E-F433DB46AD47}">
      <dgm:prSet/>
      <dgm:spPr/>
      <dgm:t>
        <a:bodyPr/>
        <a:lstStyle/>
        <a:p>
          <a:endParaRPr lang="en-US">
            <a:latin typeface="Arial" panose="020B0604020202020204" pitchFamily="34" charset="0"/>
            <a:cs typeface="Arial" panose="020B0604020202020204" pitchFamily="34" charset="0"/>
          </a:endParaRPr>
        </a:p>
      </dgm:t>
    </dgm:pt>
    <dgm:pt modelId="{B78C4112-9AAD-C74A-9D95-01C5CC3C71B3}">
      <dgm:prSet phldrT="[Text]" custT="1"/>
      <dgm:spPr/>
      <dgm:t>
        <a:bodyPr/>
        <a:lstStyle/>
        <a:p>
          <a:pPr rtl="0"/>
          <a:r>
            <a:rPr lang="es-419" sz="2400" dirty="0">
              <a:latin typeface="Arial"/>
              <a:cs typeface="Arial"/>
            </a:rPr>
            <a:t>Consolidar los datos de 7-1-7 de todos los brotes en una única </a:t>
          </a:r>
          <a:br>
            <a:rPr lang="es-419" sz="2400" dirty="0">
              <a:latin typeface="Arial"/>
              <a:cs typeface="Arial"/>
            </a:rPr>
          </a:br>
          <a:r>
            <a:rPr lang="es-419" sz="2400" dirty="0">
              <a:latin typeface="Arial"/>
              <a:cs typeface="Arial"/>
            </a:rPr>
            <a:t>base de datos</a:t>
          </a:r>
        </a:p>
      </dgm:t>
    </dgm:pt>
    <dgm:pt modelId="{6A2DD3FF-3604-B64A-9CFD-F047FC4DF8F7}" type="parTrans" cxnId="{FB008A8D-8A09-4546-9064-C2691182F031}">
      <dgm:prSet/>
      <dgm:spPr/>
      <dgm:t>
        <a:bodyPr/>
        <a:lstStyle/>
        <a:p>
          <a:endParaRPr lang="en-US">
            <a:latin typeface="Arial" panose="020B0604020202020204" pitchFamily="34" charset="0"/>
            <a:cs typeface="Arial" panose="020B0604020202020204" pitchFamily="34" charset="0"/>
          </a:endParaRPr>
        </a:p>
      </dgm:t>
    </dgm:pt>
    <dgm:pt modelId="{61B0812E-B309-7A40-B2BC-00A10799B73B}" type="sibTrans" cxnId="{FB008A8D-8A09-4546-9064-C2691182F031}">
      <dgm:prSet/>
      <dgm:spPr/>
      <dgm:t>
        <a:bodyPr/>
        <a:lstStyle/>
        <a:p>
          <a:endParaRPr lang="en-US">
            <a:latin typeface="Arial" panose="020B0604020202020204" pitchFamily="34" charset="0"/>
            <a:cs typeface="Arial" panose="020B0604020202020204" pitchFamily="34" charset="0"/>
          </a:endParaRPr>
        </a:p>
      </dgm:t>
    </dgm:pt>
    <dgm:pt modelId="{F9F21958-ED80-204D-BF0D-58CB767B7FDD}">
      <dgm:prSet phldrT="[Text]" custT="1"/>
      <dgm:spPr/>
      <dgm:t>
        <a:bodyPr/>
        <a:lstStyle/>
        <a:p>
          <a:r>
            <a:rPr lang="es-419" sz="2700">
              <a:latin typeface="Arial"/>
              <a:cs typeface="Arial"/>
            </a:rPr>
            <a:t> </a:t>
          </a:r>
        </a:p>
      </dgm:t>
    </dgm:pt>
    <dgm:pt modelId="{041AF626-76DF-7048-86C9-D72F368AFA47}" type="parTrans" cxnId="{75BAB4CC-4234-4C44-94C5-87948E9D1B15}">
      <dgm:prSet/>
      <dgm:spPr/>
      <dgm:t>
        <a:bodyPr/>
        <a:lstStyle/>
        <a:p>
          <a:endParaRPr lang="en-US">
            <a:latin typeface="Arial" panose="020B0604020202020204" pitchFamily="34" charset="0"/>
            <a:cs typeface="Arial" panose="020B0604020202020204" pitchFamily="34" charset="0"/>
          </a:endParaRPr>
        </a:p>
      </dgm:t>
    </dgm:pt>
    <dgm:pt modelId="{2CD6879D-B4A0-E14F-8C88-F10F26CE8EB8}" type="sibTrans" cxnId="{75BAB4CC-4234-4C44-94C5-87948E9D1B15}">
      <dgm:prSet/>
      <dgm:spPr/>
      <dgm:t>
        <a:bodyPr/>
        <a:lstStyle/>
        <a:p>
          <a:endParaRPr lang="en-US">
            <a:latin typeface="Arial" panose="020B0604020202020204" pitchFamily="34" charset="0"/>
            <a:cs typeface="Arial" panose="020B0604020202020204" pitchFamily="34" charset="0"/>
          </a:endParaRPr>
        </a:p>
      </dgm:t>
    </dgm:pt>
    <dgm:pt modelId="{D5002075-4D98-7F41-9120-5588F9CC7DCF}">
      <dgm:prSet phldrT="[Text]" custT="1"/>
      <dgm:spPr/>
      <dgm:t>
        <a:bodyPr/>
        <a:lstStyle/>
        <a:p>
          <a:r>
            <a:rPr lang="es-419" sz="2400" dirty="0">
              <a:latin typeface="Arial"/>
              <a:cs typeface="Arial"/>
            </a:rPr>
            <a:t>Verificar los datos</a:t>
          </a:r>
        </a:p>
      </dgm:t>
    </dgm:pt>
    <dgm:pt modelId="{1852D31B-D3B9-C946-BF02-CE06E1D94F48}" type="parTrans" cxnId="{9B78B139-E499-4C4F-AFA2-A8A88D5606D5}">
      <dgm:prSet/>
      <dgm:spPr/>
      <dgm:t>
        <a:bodyPr/>
        <a:lstStyle/>
        <a:p>
          <a:endParaRPr lang="en-US">
            <a:latin typeface="Arial" panose="020B0604020202020204" pitchFamily="34" charset="0"/>
            <a:cs typeface="Arial" panose="020B0604020202020204" pitchFamily="34" charset="0"/>
          </a:endParaRPr>
        </a:p>
      </dgm:t>
    </dgm:pt>
    <dgm:pt modelId="{72778BB0-A533-354B-B8C1-622FE7FC7581}" type="sibTrans" cxnId="{9B78B139-E499-4C4F-AFA2-A8A88D5606D5}">
      <dgm:prSet/>
      <dgm:spPr/>
      <dgm:t>
        <a:bodyPr/>
        <a:lstStyle/>
        <a:p>
          <a:endParaRPr lang="en-US">
            <a:latin typeface="Arial" panose="020B0604020202020204" pitchFamily="34" charset="0"/>
            <a:cs typeface="Arial" panose="020B0604020202020204" pitchFamily="34" charset="0"/>
          </a:endParaRPr>
        </a:p>
      </dgm:t>
    </dgm:pt>
    <dgm:pt modelId="{4CA228C5-D5B8-244B-87E8-D6EE5AF63471}">
      <dgm:prSet phldrT="[Text]" custT="1"/>
      <dgm:spPr/>
      <dgm:t>
        <a:bodyPr/>
        <a:lstStyle/>
        <a:p>
          <a:r>
            <a:rPr lang="es-419" sz="2700">
              <a:latin typeface="Arial"/>
              <a:cs typeface="Arial"/>
            </a:rPr>
            <a:t> </a:t>
          </a:r>
        </a:p>
      </dgm:t>
    </dgm:pt>
    <dgm:pt modelId="{652CA08C-14A7-9747-8AAF-36ACC3048303}" type="parTrans" cxnId="{19328A45-6A1F-3D4B-999E-C02DD7884A44}">
      <dgm:prSet/>
      <dgm:spPr/>
      <dgm:t>
        <a:bodyPr/>
        <a:lstStyle/>
        <a:p>
          <a:endParaRPr lang="en-US">
            <a:latin typeface="Arial" panose="020B0604020202020204" pitchFamily="34" charset="0"/>
            <a:cs typeface="Arial" panose="020B0604020202020204" pitchFamily="34" charset="0"/>
          </a:endParaRPr>
        </a:p>
      </dgm:t>
    </dgm:pt>
    <dgm:pt modelId="{77157822-2F6C-CF42-A43A-6EFAF1FD390E}" type="sibTrans" cxnId="{19328A45-6A1F-3D4B-999E-C02DD7884A44}">
      <dgm:prSet/>
      <dgm:spPr/>
      <dgm:t>
        <a:bodyPr/>
        <a:lstStyle/>
        <a:p>
          <a:endParaRPr lang="en-US">
            <a:latin typeface="Arial" panose="020B0604020202020204" pitchFamily="34" charset="0"/>
            <a:cs typeface="Arial" panose="020B0604020202020204" pitchFamily="34" charset="0"/>
          </a:endParaRPr>
        </a:p>
      </dgm:t>
    </dgm:pt>
    <dgm:pt modelId="{9BF6ECDF-77E3-1F4A-940D-419025FD6100}">
      <dgm:prSet phldrT="[Text]" custT="1"/>
      <dgm:spPr/>
      <dgm:t>
        <a:bodyPr/>
        <a:lstStyle/>
        <a:p>
          <a:r>
            <a:rPr lang="es-419" sz="2400" dirty="0">
              <a:latin typeface="Arial" panose="020B0604020202020204" pitchFamily="34" charset="0"/>
              <a:cs typeface="Arial" panose="020B0604020202020204" pitchFamily="34" charset="0"/>
            </a:rPr>
            <a:t>Monitorear el progreso de las medidas</a:t>
          </a:r>
        </a:p>
      </dgm:t>
    </dgm:pt>
    <dgm:pt modelId="{954E3C23-0006-594D-9650-2A59CE2AE533}" type="parTrans" cxnId="{AE171370-8B26-3543-96A6-404D8EB03B4D}">
      <dgm:prSet/>
      <dgm:spPr/>
      <dgm:t>
        <a:bodyPr/>
        <a:lstStyle/>
        <a:p>
          <a:endParaRPr lang="en-US">
            <a:latin typeface="Arial" panose="020B0604020202020204" pitchFamily="34" charset="0"/>
            <a:cs typeface="Arial" panose="020B0604020202020204" pitchFamily="34" charset="0"/>
          </a:endParaRPr>
        </a:p>
      </dgm:t>
    </dgm:pt>
    <dgm:pt modelId="{EA23FD46-EE1D-0545-89C1-03C1C171E6BA}" type="sibTrans" cxnId="{AE171370-8B26-3543-96A6-404D8EB03B4D}">
      <dgm:prSet/>
      <dgm:spPr/>
      <dgm:t>
        <a:bodyPr/>
        <a:lstStyle/>
        <a:p>
          <a:endParaRPr lang="en-US">
            <a:latin typeface="Arial" panose="020B0604020202020204" pitchFamily="34" charset="0"/>
            <a:cs typeface="Arial" panose="020B0604020202020204" pitchFamily="34" charset="0"/>
          </a:endParaRPr>
        </a:p>
      </dgm:t>
    </dgm:pt>
    <dgm:pt modelId="{7C7FF80B-C149-044E-8AA8-F0AD7B42B598}">
      <dgm:prSet custT="1"/>
      <dgm:spPr/>
      <dgm:t>
        <a:bodyPr/>
        <a:lstStyle/>
        <a:p>
          <a:endParaRPr lang="en-US" sz="2700">
            <a:latin typeface="Arial" panose="020B0604020202020204" pitchFamily="34" charset="0"/>
            <a:cs typeface="Arial" panose="020B0604020202020204" pitchFamily="34" charset="0"/>
          </a:endParaRPr>
        </a:p>
      </dgm:t>
    </dgm:pt>
    <dgm:pt modelId="{FB53B88C-4A98-B945-8EEC-70587EFCCD22}" type="parTrans" cxnId="{E70858AC-3BB2-DF48-A504-FC57067B83FE}">
      <dgm:prSet/>
      <dgm:spPr/>
      <dgm:t>
        <a:bodyPr/>
        <a:lstStyle/>
        <a:p>
          <a:endParaRPr lang="en-US">
            <a:latin typeface="Arial" panose="020B0604020202020204" pitchFamily="34" charset="0"/>
            <a:cs typeface="Arial" panose="020B0604020202020204" pitchFamily="34" charset="0"/>
          </a:endParaRPr>
        </a:p>
      </dgm:t>
    </dgm:pt>
    <dgm:pt modelId="{8281D32C-CA1E-CE4C-A815-91B1C26DCE1F}" type="sibTrans" cxnId="{E70858AC-3BB2-DF48-A504-FC57067B83FE}">
      <dgm:prSet/>
      <dgm:spPr/>
      <dgm:t>
        <a:bodyPr/>
        <a:lstStyle/>
        <a:p>
          <a:endParaRPr lang="en-US">
            <a:latin typeface="Arial" panose="020B0604020202020204" pitchFamily="34" charset="0"/>
            <a:cs typeface="Arial" panose="020B0604020202020204" pitchFamily="34" charset="0"/>
          </a:endParaRPr>
        </a:p>
      </dgm:t>
    </dgm:pt>
    <dgm:pt modelId="{412EB22B-EBE8-304F-9F3A-DF65D62BF30D}">
      <dgm:prSet custT="1"/>
      <dgm:spPr/>
      <dgm:t>
        <a:bodyPr/>
        <a:lstStyle/>
        <a:p>
          <a:r>
            <a:rPr lang="es-419" sz="2400" dirty="0">
              <a:latin typeface="Arial"/>
              <a:cs typeface="Arial"/>
            </a:rPr>
            <a:t>Debatir el progreso con las partes interesadas</a:t>
          </a:r>
        </a:p>
      </dgm:t>
    </dgm:pt>
    <dgm:pt modelId="{DA994D9E-D2A5-524B-B87B-EC12A4CDD3C5}" type="parTrans" cxnId="{5165E26E-F1E8-064D-9160-25C1A2B74FB0}">
      <dgm:prSet/>
      <dgm:spPr/>
      <dgm:t>
        <a:bodyPr/>
        <a:lstStyle/>
        <a:p>
          <a:endParaRPr lang="en-US">
            <a:latin typeface="Arial" panose="020B0604020202020204" pitchFamily="34" charset="0"/>
            <a:cs typeface="Arial" panose="020B0604020202020204" pitchFamily="34" charset="0"/>
          </a:endParaRPr>
        </a:p>
      </dgm:t>
    </dgm:pt>
    <dgm:pt modelId="{447612E5-EBBC-A243-9A15-FA86EEC84968}" type="sibTrans" cxnId="{5165E26E-F1E8-064D-9160-25C1A2B74FB0}">
      <dgm:prSet/>
      <dgm:spPr/>
      <dgm:t>
        <a:bodyPr/>
        <a:lstStyle/>
        <a:p>
          <a:endParaRPr lang="en-US">
            <a:latin typeface="Arial" panose="020B0604020202020204" pitchFamily="34" charset="0"/>
            <a:cs typeface="Arial" panose="020B0604020202020204" pitchFamily="34" charset="0"/>
          </a:endParaRPr>
        </a:p>
      </dgm:t>
    </dgm:pt>
    <dgm:pt modelId="{62929BA3-ABF9-2749-830A-106EF90E60BB}" type="pres">
      <dgm:prSet presAssocID="{E5BFB233-8FC1-7547-B71A-F40D086B6A69}" presName="linearFlow" presStyleCnt="0">
        <dgm:presLayoutVars>
          <dgm:dir/>
          <dgm:animLvl val="lvl"/>
          <dgm:resizeHandles val="exact"/>
        </dgm:presLayoutVars>
      </dgm:prSet>
      <dgm:spPr/>
    </dgm:pt>
    <dgm:pt modelId="{9C2DF0B0-0484-5147-915D-EE3EB13F1DB9}" type="pres">
      <dgm:prSet presAssocID="{AE0B31D3-D86B-044E-ACBB-60795AD4EBB9}" presName="composite" presStyleCnt="0"/>
      <dgm:spPr/>
    </dgm:pt>
    <dgm:pt modelId="{8D7C1866-D1E4-984D-9877-72A57719EF86}" type="pres">
      <dgm:prSet presAssocID="{AE0B31D3-D86B-044E-ACBB-60795AD4EBB9}" presName="parentText" presStyleLbl="alignNode1" presStyleIdx="0" presStyleCnt="4">
        <dgm:presLayoutVars>
          <dgm:chMax val="1"/>
          <dgm:bulletEnabled val="1"/>
        </dgm:presLayoutVars>
      </dgm:prSet>
      <dgm:spPr>
        <a:solidFill>
          <a:srgbClr val="D864C8"/>
        </a:solidFill>
      </dgm:spPr>
    </dgm:pt>
    <dgm:pt modelId="{EE89A7A2-E64D-6A4B-B1A0-1E1A96DF03C0}" type="pres">
      <dgm:prSet presAssocID="{AE0B31D3-D86B-044E-ACBB-60795AD4EBB9}" presName="descendantText" presStyleLbl="alignAcc1" presStyleIdx="0" presStyleCnt="4">
        <dgm:presLayoutVars>
          <dgm:bulletEnabled val="1"/>
        </dgm:presLayoutVars>
      </dgm:prSet>
      <dgm:spPr/>
    </dgm:pt>
    <dgm:pt modelId="{F6E3CA2A-EBAE-4843-A98A-CF38FC26E044}" type="pres">
      <dgm:prSet presAssocID="{9D928FA6-7F1F-BC46-9417-C38A02EAD312}" presName="sp" presStyleCnt="0"/>
      <dgm:spPr/>
    </dgm:pt>
    <dgm:pt modelId="{B5E7CBA7-B089-F743-8D0E-C66EB3F12D9B}" type="pres">
      <dgm:prSet presAssocID="{F9F21958-ED80-204D-BF0D-58CB767B7FDD}" presName="composite" presStyleCnt="0"/>
      <dgm:spPr/>
    </dgm:pt>
    <dgm:pt modelId="{ED992852-B25F-CC4D-BB2A-507626F39A5C}" type="pres">
      <dgm:prSet presAssocID="{F9F21958-ED80-204D-BF0D-58CB767B7FDD}" presName="parentText" presStyleLbl="alignNode1" presStyleIdx="1" presStyleCnt="4">
        <dgm:presLayoutVars>
          <dgm:chMax val="1"/>
          <dgm:bulletEnabled val="1"/>
        </dgm:presLayoutVars>
      </dgm:prSet>
      <dgm:spPr>
        <a:solidFill>
          <a:srgbClr val="D864C8"/>
        </a:solidFill>
      </dgm:spPr>
    </dgm:pt>
    <dgm:pt modelId="{E3E1DC55-C9EB-0D4D-A79F-1D71FB6E0C16}" type="pres">
      <dgm:prSet presAssocID="{F9F21958-ED80-204D-BF0D-58CB767B7FDD}" presName="descendantText" presStyleLbl="alignAcc1" presStyleIdx="1" presStyleCnt="4">
        <dgm:presLayoutVars>
          <dgm:bulletEnabled val="1"/>
        </dgm:presLayoutVars>
      </dgm:prSet>
      <dgm:spPr/>
    </dgm:pt>
    <dgm:pt modelId="{4725FCB7-86E7-CB4C-BD24-6244892BFAE9}" type="pres">
      <dgm:prSet presAssocID="{2CD6879D-B4A0-E14F-8C88-F10F26CE8EB8}" presName="sp" presStyleCnt="0"/>
      <dgm:spPr/>
    </dgm:pt>
    <dgm:pt modelId="{E6E03AF3-0820-D149-A2AE-9A9981E8F1D7}" type="pres">
      <dgm:prSet presAssocID="{4CA228C5-D5B8-244B-87E8-D6EE5AF63471}" presName="composite" presStyleCnt="0"/>
      <dgm:spPr/>
    </dgm:pt>
    <dgm:pt modelId="{B6CE859C-A988-C941-8EC6-EAEFEAEA467C}" type="pres">
      <dgm:prSet presAssocID="{4CA228C5-D5B8-244B-87E8-D6EE5AF63471}" presName="parentText" presStyleLbl="alignNode1" presStyleIdx="2" presStyleCnt="4">
        <dgm:presLayoutVars>
          <dgm:chMax val="1"/>
          <dgm:bulletEnabled val="1"/>
        </dgm:presLayoutVars>
      </dgm:prSet>
      <dgm:spPr>
        <a:solidFill>
          <a:srgbClr val="D864C8"/>
        </a:solidFill>
      </dgm:spPr>
    </dgm:pt>
    <dgm:pt modelId="{D60FB4AA-DB64-2445-930E-47408A52A888}" type="pres">
      <dgm:prSet presAssocID="{4CA228C5-D5B8-244B-87E8-D6EE5AF63471}" presName="descendantText" presStyleLbl="alignAcc1" presStyleIdx="2" presStyleCnt="4">
        <dgm:presLayoutVars>
          <dgm:bulletEnabled val="1"/>
        </dgm:presLayoutVars>
      </dgm:prSet>
      <dgm:spPr/>
    </dgm:pt>
    <dgm:pt modelId="{E3844708-C40C-524E-999D-D26C5584CB5D}" type="pres">
      <dgm:prSet presAssocID="{77157822-2F6C-CF42-A43A-6EFAF1FD390E}" presName="sp" presStyleCnt="0"/>
      <dgm:spPr/>
    </dgm:pt>
    <dgm:pt modelId="{353041AE-2E42-D240-ABBA-D4F5A3D89D30}" type="pres">
      <dgm:prSet presAssocID="{7C7FF80B-C149-044E-8AA8-F0AD7B42B598}" presName="composite" presStyleCnt="0"/>
      <dgm:spPr/>
    </dgm:pt>
    <dgm:pt modelId="{415EB6F8-E693-A94E-AD0E-86AFB10521C8}" type="pres">
      <dgm:prSet presAssocID="{7C7FF80B-C149-044E-8AA8-F0AD7B42B598}" presName="parentText" presStyleLbl="alignNode1" presStyleIdx="3" presStyleCnt="4">
        <dgm:presLayoutVars>
          <dgm:chMax val="1"/>
          <dgm:bulletEnabled val="1"/>
        </dgm:presLayoutVars>
      </dgm:prSet>
      <dgm:spPr>
        <a:solidFill>
          <a:srgbClr val="D864C8"/>
        </a:solidFill>
      </dgm:spPr>
    </dgm:pt>
    <dgm:pt modelId="{53AC1F71-E60D-3B42-8D56-30AE12C79F42}" type="pres">
      <dgm:prSet presAssocID="{7C7FF80B-C149-044E-8AA8-F0AD7B42B598}" presName="descendantText" presStyleLbl="alignAcc1" presStyleIdx="3" presStyleCnt="4">
        <dgm:presLayoutVars>
          <dgm:bulletEnabled val="1"/>
        </dgm:presLayoutVars>
      </dgm:prSet>
      <dgm:spPr/>
    </dgm:pt>
  </dgm:ptLst>
  <dgm:cxnLst>
    <dgm:cxn modelId="{8F8ADA0E-892E-42FC-A6B5-4C8611DA3481}" type="presOf" srcId="{4CA228C5-D5B8-244B-87E8-D6EE5AF63471}" destId="{B6CE859C-A988-C941-8EC6-EAEFEAEA467C}" srcOrd="0" destOrd="0" presId="urn:microsoft.com/office/officeart/2005/8/layout/chevron2"/>
    <dgm:cxn modelId="{658D5018-7C07-4B5E-BB19-7EBFF3041FF6}" type="presOf" srcId="{9BF6ECDF-77E3-1F4A-940D-419025FD6100}" destId="{D60FB4AA-DB64-2445-930E-47408A52A888}" srcOrd="0" destOrd="0" presId="urn:microsoft.com/office/officeart/2005/8/layout/chevron2"/>
    <dgm:cxn modelId="{C822E423-0BB7-1945-9F7E-F433DB46AD47}" srcId="{E5BFB233-8FC1-7547-B71A-F40D086B6A69}" destId="{AE0B31D3-D86B-044E-ACBB-60795AD4EBB9}" srcOrd="0" destOrd="0" parTransId="{97A148E2-D4BB-3445-9BA8-582EA6D7983A}" sibTransId="{9D928FA6-7F1F-BC46-9417-C38A02EAD312}"/>
    <dgm:cxn modelId="{DD649033-50C7-462C-9C4A-37C754EFA308}" type="presOf" srcId="{B78C4112-9AAD-C74A-9D95-01C5CC3C71B3}" destId="{EE89A7A2-E64D-6A4B-B1A0-1E1A96DF03C0}" srcOrd="0" destOrd="0" presId="urn:microsoft.com/office/officeart/2005/8/layout/chevron2"/>
    <dgm:cxn modelId="{9B78B139-E499-4C4F-AFA2-A8A88D5606D5}" srcId="{F9F21958-ED80-204D-BF0D-58CB767B7FDD}" destId="{D5002075-4D98-7F41-9120-5588F9CC7DCF}" srcOrd="0" destOrd="0" parTransId="{1852D31B-D3B9-C946-BF02-CE06E1D94F48}" sibTransId="{72778BB0-A533-354B-B8C1-622FE7FC7581}"/>
    <dgm:cxn modelId="{19328A45-6A1F-3D4B-999E-C02DD7884A44}" srcId="{E5BFB233-8FC1-7547-B71A-F40D086B6A69}" destId="{4CA228C5-D5B8-244B-87E8-D6EE5AF63471}" srcOrd="2" destOrd="0" parTransId="{652CA08C-14A7-9747-8AAF-36ACC3048303}" sibTransId="{77157822-2F6C-CF42-A43A-6EFAF1FD390E}"/>
    <dgm:cxn modelId="{9FE20E48-69D8-624B-B3B6-4C21C7DA6879}" type="presOf" srcId="{E5BFB233-8FC1-7547-B71A-F40D086B6A69}" destId="{62929BA3-ABF9-2749-830A-106EF90E60BB}" srcOrd="0" destOrd="0" presId="urn:microsoft.com/office/officeart/2005/8/layout/chevron2"/>
    <dgm:cxn modelId="{96F4F749-BA8B-48C2-95B0-66515510D3BF}" type="presOf" srcId="{F9F21958-ED80-204D-BF0D-58CB767B7FDD}" destId="{ED992852-B25F-CC4D-BB2A-507626F39A5C}" srcOrd="0" destOrd="0" presId="urn:microsoft.com/office/officeart/2005/8/layout/chevron2"/>
    <dgm:cxn modelId="{042C5856-20DB-4BAD-9A27-1F382CC98787}" type="presOf" srcId="{412EB22B-EBE8-304F-9F3A-DF65D62BF30D}" destId="{53AC1F71-E60D-3B42-8D56-30AE12C79F42}" srcOrd="0" destOrd="0" presId="urn:microsoft.com/office/officeart/2005/8/layout/chevron2"/>
    <dgm:cxn modelId="{5165E26E-F1E8-064D-9160-25C1A2B74FB0}" srcId="{7C7FF80B-C149-044E-8AA8-F0AD7B42B598}" destId="{412EB22B-EBE8-304F-9F3A-DF65D62BF30D}" srcOrd="0" destOrd="0" parTransId="{DA994D9E-D2A5-524B-B87B-EC12A4CDD3C5}" sibTransId="{447612E5-EBBC-A243-9A15-FA86EEC84968}"/>
    <dgm:cxn modelId="{AE171370-8B26-3543-96A6-404D8EB03B4D}" srcId="{4CA228C5-D5B8-244B-87E8-D6EE5AF63471}" destId="{9BF6ECDF-77E3-1F4A-940D-419025FD6100}" srcOrd="0" destOrd="0" parTransId="{954E3C23-0006-594D-9650-2A59CE2AE533}" sibTransId="{EA23FD46-EE1D-0545-89C1-03C1C171E6BA}"/>
    <dgm:cxn modelId="{FB008A8D-8A09-4546-9064-C2691182F031}" srcId="{AE0B31D3-D86B-044E-ACBB-60795AD4EBB9}" destId="{B78C4112-9AAD-C74A-9D95-01C5CC3C71B3}" srcOrd="0" destOrd="0" parTransId="{6A2DD3FF-3604-B64A-9CFD-F047FC4DF8F7}" sibTransId="{61B0812E-B309-7A40-B2BC-00A10799B73B}"/>
    <dgm:cxn modelId="{6CB01E96-BE68-416A-A422-D42D6C2B8903}" type="presOf" srcId="{AE0B31D3-D86B-044E-ACBB-60795AD4EBB9}" destId="{8D7C1866-D1E4-984D-9877-72A57719EF86}" srcOrd="0" destOrd="0" presId="urn:microsoft.com/office/officeart/2005/8/layout/chevron2"/>
    <dgm:cxn modelId="{E70858AC-3BB2-DF48-A504-FC57067B83FE}" srcId="{E5BFB233-8FC1-7547-B71A-F40D086B6A69}" destId="{7C7FF80B-C149-044E-8AA8-F0AD7B42B598}" srcOrd="3" destOrd="0" parTransId="{FB53B88C-4A98-B945-8EEC-70587EFCCD22}" sibTransId="{8281D32C-CA1E-CE4C-A815-91B1C26DCE1F}"/>
    <dgm:cxn modelId="{10BF1ABB-ADFF-4307-9D6A-82EE7DD63919}" type="presOf" srcId="{D5002075-4D98-7F41-9120-5588F9CC7DCF}" destId="{E3E1DC55-C9EB-0D4D-A79F-1D71FB6E0C16}" srcOrd="0" destOrd="0" presId="urn:microsoft.com/office/officeart/2005/8/layout/chevron2"/>
    <dgm:cxn modelId="{ECF807C6-4DC3-4952-ABFD-D980E2F2930E}" type="presOf" srcId="{7C7FF80B-C149-044E-8AA8-F0AD7B42B598}" destId="{415EB6F8-E693-A94E-AD0E-86AFB10521C8}" srcOrd="0" destOrd="0" presId="urn:microsoft.com/office/officeart/2005/8/layout/chevron2"/>
    <dgm:cxn modelId="{75BAB4CC-4234-4C44-94C5-87948E9D1B15}" srcId="{E5BFB233-8FC1-7547-B71A-F40D086B6A69}" destId="{F9F21958-ED80-204D-BF0D-58CB767B7FDD}" srcOrd="1" destOrd="0" parTransId="{041AF626-76DF-7048-86C9-D72F368AFA47}" sibTransId="{2CD6879D-B4A0-E14F-8C88-F10F26CE8EB8}"/>
    <dgm:cxn modelId="{A259BEAD-3306-4566-A0B2-D4600A29FD83}" type="presParOf" srcId="{62929BA3-ABF9-2749-830A-106EF90E60BB}" destId="{9C2DF0B0-0484-5147-915D-EE3EB13F1DB9}" srcOrd="0" destOrd="0" presId="urn:microsoft.com/office/officeart/2005/8/layout/chevron2"/>
    <dgm:cxn modelId="{09F139C2-0E5B-4487-B1E8-5638F0D8EC15}" type="presParOf" srcId="{9C2DF0B0-0484-5147-915D-EE3EB13F1DB9}" destId="{8D7C1866-D1E4-984D-9877-72A57719EF86}" srcOrd="0" destOrd="0" presId="urn:microsoft.com/office/officeart/2005/8/layout/chevron2"/>
    <dgm:cxn modelId="{A8201641-D42D-49C1-BFF5-FE654D8CB4D5}" type="presParOf" srcId="{9C2DF0B0-0484-5147-915D-EE3EB13F1DB9}" destId="{EE89A7A2-E64D-6A4B-B1A0-1E1A96DF03C0}" srcOrd="1" destOrd="0" presId="urn:microsoft.com/office/officeart/2005/8/layout/chevron2"/>
    <dgm:cxn modelId="{C00E29CF-E638-4B63-AD86-22AE5A8A632C}" type="presParOf" srcId="{62929BA3-ABF9-2749-830A-106EF90E60BB}" destId="{F6E3CA2A-EBAE-4843-A98A-CF38FC26E044}" srcOrd="1" destOrd="0" presId="urn:microsoft.com/office/officeart/2005/8/layout/chevron2"/>
    <dgm:cxn modelId="{1546D808-42A6-4BB7-AB49-07A649ED43E6}" type="presParOf" srcId="{62929BA3-ABF9-2749-830A-106EF90E60BB}" destId="{B5E7CBA7-B089-F743-8D0E-C66EB3F12D9B}" srcOrd="2" destOrd="0" presId="urn:microsoft.com/office/officeart/2005/8/layout/chevron2"/>
    <dgm:cxn modelId="{F6325B61-EFAA-4C62-9F4B-3A4813F47F07}" type="presParOf" srcId="{B5E7CBA7-B089-F743-8D0E-C66EB3F12D9B}" destId="{ED992852-B25F-CC4D-BB2A-507626F39A5C}" srcOrd="0" destOrd="0" presId="urn:microsoft.com/office/officeart/2005/8/layout/chevron2"/>
    <dgm:cxn modelId="{4E39BF9C-4F61-451C-9DD3-0CAC0AA3B3C3}" type="presParOf" srcId="{B5E7CBA7-B089-F743-8D0E-C66EB3F12D9B}" destId="{E3E1DC55-C9EB-0D4D-A79F-1D71FB6E0C16}" srcOrd="1" destOrd="0" presId="urn:microsoft.com/office/officeart/2005/8/layout/chevron2"/>
    <dgm:cxn modelId="{68368131-1EB9-42A2-B586-B2E872709CBA}" type="presParOf" srcId="{62929BA3-ABF9-2749-830A-106EF90E60BB}" destId="{4725FCB7-86E7-CB4C-BD24-6244892BFAE9}" srcOrd="3" destOrd="0" presId="urn:microsoft.com/office/officeart/2005/8/layout/chevron2"/>
    <dgm:cxn modelId="{8DA1B804-19D6-4EAC-A0BD-E3322D3C8B59}" type="presParOf" srcId="{62929BA3-ABF9-2749-830A-106EF90E60BB}" destId="{E6E03AF3-0820-D149-A2AE-9A9981E8F1D7}" srcOrd="4" destOrd="0" presId="urn:microsoft.com/office/officeart/2005/8/layout/chevron2"/>
    <dgm:cxn modelId="{D0E86945-1DB1-4460-B686-70CB4721F57E}" type="presParOf" srcId="{E6E03AF3-0820-D149-A2AE-9A9981E8F1D7}" destId="{B6CE859C-A988-C941-8EC6-EAEFEAEA467C}" srcOrd="0" destOrd="0" presId="urn:microsoft.com/office/officeart/2005/8/layout/chevron2"/>
    <dgm:cxn modelId="{1C61AF20-03B1-4137-83FF-4D2320A92D8C}" type="presParOf" srcId="{E6E03AF3-0820-D149-A2AE-9A9981E8F1D7}" destId="{D60FB4AA-DB64-2445-930E-47408A52A888}" srcOrd="1" destOrd="0" presId="urn:microsoft.com/office/officeart/2005/8/layout/chevron2"/>
    <dgm:cxn modelId="{C7822A42-465D-481E-A619-3C54105D9C13}" type="presParOf" srcId="{62929BA3-ABF9-2749-830A-106EF90E60BB}" destId="{E3844708-C40C-524E-999D-D26C5584CB5D}" srcOrd="5" destOrd="0" presId="urn:microsoft.com/office/officeart/2005/8/layout/chevron2"/>
    <dgm:cxn modelId="{BD8A7987-4D5B-412A-9D0F-4C9FABB584D1}" type="presParOf" srcId="{62929BA3-ABF9-2749-830A-106EF90E60BB}" destId="{353041AE-2E42-D240-ABBA-D4F5A3D89D30}" srcOrd="6" destOrd="0" presId="urn:microsoft.com/office/officeart/2005/8/layout/chevron2"/>
    <dgm:cxn modelId="{9BA151C4-B132-4D52-9C2F-F5331305BF66}" type="presParOf" srcId="{353041AE-2E42-D240-ABBA-D4F5A3D89D30}" destId="{415EB6F8-E693-A94E-AD0E-86AFB10521C8}" srcOrd="0" destOrd="0" presId="urn:microsoft.com/office/officeart/2005/8/layout/chevron2"/>
    <dgm:cxn modelId="{E1816B29-CD55-4BD2-965F-16448E334CA6}" type="presParOf" srcId="{353041AE-2E42-D240-ABBA-D4F5A3D89D30}" destId="{53AC1F71-E60D-3B42-8D56-30AE12C79F42}"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647B8FF-4065-B340-A0BF-54FD95B6E32B}" type="doc">
      <dgm:prSet loTypeId="urn:microsoft.com/office/officeart/2005/8/layout/process2" loCatId="" qsTypeId="urn:microsoft.com/office/officeart/2005/8/quickstyle/simple1" qsCatId="simple" csTypeId="urn:microsoft.com/office/officeart/2005/8/colors/accent1_2" csCatId="accent1" phldr="1"/>
      <dgm:spPr/>
      <dgm:t>
        <a:bodyPr/>
        <a:lstStyle/>
        <a:p>
          <a:endParaRPr lang="en-US"/>
        </a:p>
      </dgm:t>
    </dgm:pt>
    <dgm:pt modelId="{58099EAA-D3ED-A84D-813F-3E29A164D96E}">
      <dgm:prSet phldrT="[Text]" custT="1"/>
      <dgm:spPr>
        <a:solidFill>
          <a:schemeClr val="accent1"/>
        </a:solidFill>
      </dgm:spPr>
      <dgm:t>
        <a:bodyPr/>
        <a:lstStyle/>
        <a:p>
          <a:pPr rtl="0"/>
          <a:r>
            <a:rPr lang="es-419" sz="1500" b="0" i="0">
              <a:solidFill>
                <a:schemeClr val="bg1"/>
              </a:solidFill>
              <a:latin typeface="Arial"/>
              <a:cs typeface="Arial"/>
            </a:rPr>
            <a:t>Sintetizar</a:t>
          </a:r>
        </a:p>
        <a:p>
          <a:pPr rtl="0"/>
          <a:r>
            <a:rPr lang="es-419" sz="1500" b="0" i="0">
              <a:solidFill>
                <a:schemeClr val="bg1"/>
              </a:solidFill>
              <a:latin typeface="Arial"/>
              <a:cs typeface="Arial"/>
            </a:rPr>
            <a:t>datos de 7-1-7</a:t>
          </a:r>
        </a:p>
      </dgm:t>
    </dgm:pt>
    <dgm:pt modelId="{8F87B8FA-9A43-6840-B89F-DB0A82C63BFA}" type="parTrans" cxnId="{5832C367-4742-644F-8FE8-D146586E8490}">
      <dgm:prSet/>
      <dgm:spPr/>
      <dgm:t>
        <a:bodyPr/>
        <a:lstStyle/>
        <a:p>
          <a:endParaRPr lang="en-US" sz="1500">
            <a:latin typeface="Arial" panose="020B0604020202020204" pitchFamily="34" charset="0"/>
            <a:cs typeface="Arial" panose="020B0604020202020204" pitchFamily="34" charset="0"/>
          </a:endParaRPr>
        </a:p>
      </dgm:t>
    </dgm:pt>
    <dgm:pt modelId="{E45849DE-81E1-B248-8B27-598F92D9A282}" type="sibTrans" cxnId="{5832C367-4742-644F-8FE8-D146586E8490}">
      <dgm:prSet custT="1"/>
      <dgm:spPr>
        <a:solidFill>
          <a:schemeClr val="tx2">
            <a:lumMod val="60000"/>
            <a:lumOff val="40000"/>
          </a:schemeClr>
        </a:solidFill>
      </dgm:spPr>
      <dgm:t>
        <a:bodyPr/>
        <a:lstStyle/>
        <a:p>
          <a:endParaRPr lang="en-US" sz="1500">
            <a:latin typeface="Arial" panose="020B0604020202020204" pitchFamily="34" charset="0"/>
            <a:cs typeface="Arial" panose="020B0604020202020204" pitchFamily="34" charset="0"/>
          </a:endParaRPr>
        </a:p>
      </dgm:t>
    </dgm:pt>
    <dgm:pt modelId="{33E7D148-3FA1-5948-A6B9-EB15579FEAC3}">
      <dgm:prSet phldrT="[Text]" custT="1"/>
      <dgm:spPr>
        <a:solidFill>
          <a:schemeClr val="accent1"/>
        </a:solidFill>
      </dgm:spPr>
      <dgm:t>
        <a:bodyPr/>
        <a:lstStyle/>
        <a:p>
          <a:pPr rtl="0"/>
          <a:r>
            <a:rPr lang="es-419" sz="1500" b="0" i="0">
              <a:solidFill>
                <a:schemeClr val="bg1"/>
              </a:solidFill>
              <a:latin typeface="Arial"/>
              <a:cs typeface="Arial"/>
            </a:rPr>
            <a:t>Referencia de datos de 7-1-7 con otras evaluaciones + herramientas</a:t>
          </a:r>
        </a:p>
      </dgm:t>
    </dgm:pt>
    <dgm:pt modelId="{CC7994AD-D843-6D48-864A-FA0B3C272FDD}" type="parTrans" cxnId="{0BD39EAB-2BEC-3449-93FE-F913410C66ED}">
      <dgm:prSet/>
      <dgm:spPr/>
      <dgm:t>
        <a:bodyPr/>
        <a:lstStyle/>
        <a:p>
          <a:endParaRPr lang="en-US" sz="1500">
            <a:latin typeface="Arial" panose="020B0604020202020204" pitchFamily="34" charset="0"/>
            <a:cs typeface="Arial" panose="020B0604020202020204" pitchFamily="34" charset="0"/>
          </a:endParaRPr>
        </a:p>
      </dgm:t>
    </dgm:pt>
    <dgm:pt modelId="{5F98829D-8B90-D648-93E3-B74A5BEBAA61}" type="sibTrans" cxnId="{0BD39EAB-2BEC-3449-93FE-F913410C66ED}">
      <dgm:prSet custT="1"/>
      <dgm:spPr>
        <a:solidFill>
          <a:schemeClr val="tx2">
            <a:lumMod val="60000"/>
            <a:lumOff val="40000"/>
          </a:schemeClr>
        </a:solidFill>
      </dgm:spPr>
      <dgm:t>
        <a:bodyPr/>
        <a:lstStyle/>
        <a:p>
          <a:endParaRPr lang="en-US" sz="1500">
            <a:latin typeface="Arial" panose="020B0604020202020204" pitchFamily="34" charset="0"/>
            <a:cs typeface="Arial" panose="020B0604020202020204" pitchFamily="34" charset="0"/>
          </a:endParaRPr>
        </a:p>
      </dgm:t>
    </dgm:pt>
    <dgm:pt modelId="{40BFD5C6-F887-CD47-8202-77C59EC71991}">
      <dgm:prSet phldrT="[Text]" custT="1"/>
      <dgm:spPr>
        <a:solidFill>
          <a:schemeClr val="accent1"/>
        </a:solidFill>
      </dgm:spPr>
      <dgm:t>
        <a:bodyPr/>
        <a:lstStyle/>
        <a:p>
          <a:r>
            <a:rPr lang="es-419" sz="1400" b="0" i="0" dirty="0">
              <a:solidFill>
                <a:schemeClr val="bg1"/>
              </a:solidFill>
              <a:latin typeface="Arial"/>
              <a:cs typeface="Arial"/>
            </a:rPr>
            <a:t>Añada o reestablezca prioridades en los planes nacionales, por ejemplo, en los NAPHS</a:t>
          </a:r>
        </a:p>
      </dgm:t>
    </dgm:pt>
    <dgm:pt modelId="{A1109BD9-30BD-C345-B70E-635E77E280E9}" type="parTrans" cxnId="{9488E48E-B034-8445-9125-B99A7BF7392A}">
      <dgm:prSet/>
      <dgm:spPr/>
      <dgm:t>
        <a:bodyPr/>
        <a:lstStyle/>
        <a:p>
          <a:endParaRPr lang="en-US" sz="1500">
            <a:latin typeface="Arial" panose="020B0604020202020204" pitchFamily="34" charset="0"/>
            <a:cs typeface="Arial" panose="020B0604020202020204" pitchFamily="34" charset="0"/>
          </a:endParaRPr>
        </a:p>
      </dgm:t>
    </dgm:pt>
    <dgm:pt modelId="{B24EABFF-2400-FE46-BA37-EBB7E8649236}" type="sibTrans" cxnId="{9488E48E-B034-8445-9125-B99A7BF7392A}">
      <dgm:prSet/>
      <dgm:spPr/>
      <dgm:t>
        <a:bodyPr/>
        <a:lstStyle/>
        <a:p>
          <a:endParaRPr lang="en-US" sz="1500">
            <a:latin typeface="Arial" panose="020B0604020202020204" pitchFamily="34" charset="0"/>
            <a:cs typeface="Arial" panose="020B0604020202020204" pitchFamily="34" charset="0"/>
          </a:endParaRPr>
        </a:p>
      </dgm:t>
    </dgm:pt>
    <dgm:pt modelId="{EB01F8C4-0D4C-3C46-89C3-09BD58638931}" type="pres">
      <dgm:prSet presAssocID="{E647B8FF-4065-B340-A0BF-54FD95B6E32B}" presName="linearFlow" presStyleCnt="0">
        <dgm:presLayoutVars>
          <dgm:resizeHandles val="exact"/>
        </dgm:presLayoutVars>
      </dgm:prSet>
      <dgm:spPr/>
    </dgm:pt>
    <dgm:pt modelId="{EA0E6312-D1DF-4D4D-86A6-963524CF6B21}" type="pres">
      <dgm:prSet presAssocID="{58099EAA-D3ED-A84D-813F-3E29A164D96E}" presName="node" presStyleLbl="node1" presStyleIdx="0" presStyleCnt="3" custScaleY="119956">
        <dgm:presLayoutVars>
          <dgm:bulletEnabled val="1"/>
        </dgm:presLayoutVars>
      </dgm:prSet>
      <dgm:spPr/>
    </dgm:pt>
    <dgm:pt modelId="{1336D54E-0990-4548-80F7-8E957AE39774}" type="pres">
      <dgm:prSet presAssocID="{E45849DE-81E1-B248-8B27-598F92D9A282}" presName="sibTrans" presStyleLbl="sibTrans2D1" presStyleIdx="0" presStyleCnt="2"/>
      <dgm:spPr/>
    </dgm:pt>
    <dgm:pt modelId="{06A8C328-E9B7-0447-91D4-A2184355958D}" type="pres">
      <dgm:prSet presAssocID="{E45849DE-81E1-B248-8B27-598F92D9A282}" presName="connectorText" presStyleLbl="sibTrans2D1" presStyleIdx="0" presStyleCnt="2"/>
      <dgm:spPr/>
    </dgm:pt>
    <dgm:pt modelId="{78F16142-32F1-DC4B-BC94-8015CDCE326D}" type="pres">
      <dgm:prSet presAssocID="{33E7D148-3FA1-5948-A6B9-EB15579FEAC3}" presName="node" presStyleLbl="node1" presStyleIdx="1" presStyleCnt="3">
        <dgm:presLayoutVars>
          <dgm:bulletEnabled val="1"/>
        </dgm:presLayoutVars>
      </dgm:prSet>
      <dgm:spPr/>
    </dgm:pt>
    <dgm:pt modelId="{C812B9BB-49BE-AD43-9D9C-F479D9DDCC66}" type="pres">
      <dgm:prSet presAssocID="{5F98829D-8B90-D648-93E3-B74A5BEBAA61}" presName="sibTrans" presStyleLbl="sibTrans2D1" presStyleIdx="1" presStyleCnt="2"/>
      <dgm:spPr/>
    </dgm:pt>
    <dgm:pt modelId="{3B269891-9EA3-194C-B513-BD22E34C9FC5}" type="pres">
      <dgm:prSet presAssocID="{5F98829D-8B90-D648-93E3-B74A5BEBAA61}" presName="connectorText" presStyleLbl="sibTrans2D1" presStyleIdx="1" presStyleCnt="2"/>
      <dgm:spPr/>
    </dgm:pt>
    <dgm:pt modelId="{C9BD687E-BA67-4643-8957-9EA5AD4C0D6E}" type="pres">
      <dgm:prSet presAssocID="{40BFD5C6-F887-CD47-8202-77C59EC71991}" presName="node" presStyleLbl="node1" presStyleIdx="2" presStyleCnt="3">
        <dgm:presLayoutVars>
          <dgm:bulletEnabled val="1"/>
        </dgm:presLayoutVars>
      </dgm:prSet>
      <dgm:spPr/>
    </dgm:pt>
  </dgm:ptLst>
  <dgm:cxnLst>
    <dgm:cxn modelId="{1E2A4F00-B56E-744D-9106-0B3A0C8963DA}" type="presOf" srcId="{E647B8FF-4065-B340-A0BF-54FD95B6E32B}" destId="{EB01F8C4-0D4C-3C46-89C3-09BD58638931}" srcOrd="0" destOrd="0" presId="urn:microsoft.com/office/officeart/2005/8/layout/process2"/>
    <dgm:cxn modelId="{3094F50D-8A3C-124D-A26D-5A102F0706CC}" type="presOf" srcId="{E45849DE-81E1-B248-8B27-598F92D9A282}" destId="{1336D54E-0990-4548-80F7-8E957AE39774}" srcOrd="0" destOrd="0" presId="urn:microsoft.com/office/officeart/2005/8/layout/process2"/>
    <dgm:cxn modelId="{5832C367-4742-644F-8FE8-D146586E8490}" srcId="{E647B8FF-4065-B340-A0BF-54FD95B6E32B}" destId="{58099EAA-D3ED-A84D-813F-3E29A164D96E}" srcOrd="0" destOrd="0" parTransId="{8F87B8FA-9A43-6840-B89F-DB0A82C63BFA}" sibTransId="{E45849DE-81E1-B248-8B27-598F92D9A282}"/>
    <dgm:cxn modelId="{8C3B1471-CA4C-2444-8D37-F65D0FE867C2}" type="presOf" srcId="{5F98829D-8B90-D648-93E3-B74A5BEBAA61}" destId="{3B269891-9EA3-194C-B513-BD22E34C9FC5}" srcOrd="1" destOrd="0" presId="urn:microsoft.com/office/officeart/2005/8/layout/process2"/>
    <dgm:cxn modelId="{39119084-C1AB-4F4B-8D93-613E342E9A62}" type="presOf" srcId="{5F98829D-8B90-D648-93E3-B74A5BEBAA61}" destId="{C812B9BB-49BE-AD43-9D9C-F479D9DDCC66}" srcOrd="0" destOrd="0" presId="urn:microsoft.com/office/officeart/2005/8/layout/process2"/>
    <dgm:cxn modelId="{9488E48E-B034-8445-9125-B99A7BF7392A}" srcId="{E647B8FF-4065-B340-A0BF-54FD95B6E32B}" destId="{40BFD5C6-F887-CD47-8202-77C59EC71991}" srcOrd="2" destOrd="0" parTransId="{A1109BD9-30BD-C345-B70E-635E77E280E9}" sibTransId="{B24EABFF-2400-FE46-BA37-EBB7E8649236}"/>
    <dgm:cxn modelId="{0BD39EAB-2BEC-3449-93FE-F913410C66ED}" srcId="{E647B8FF-4065-B340-A0BF-54FD95B6E32B}" destId="{33E7D148-3FA1-5948-A6B9-EB15579FEAC3}" srcOrd="1" destOrd="0" parTransId="{CC7994AD-D843-6D48-864A-FA0B3C272FDD}" sibTransId="{5F98829D-8B90-D648-93E3-B74A5BEBAA61}"/>
    <dgm:cxn modelId="{9358BEB9-8061-EA43-AEBA-474FE1D4E193}" type="presOf" srcId="{58099EAA-D3ED-A84D-813F-3E29A164D96E}" destId="{EA0E6312-D1DF-4D4D-86A6-963524CF6B21}" srcOrd="0" destOrd="0" presId="urn:microsoft.com/office/officeart/2005/8/layout/process2"/>
    <dgm:cxn modelId="{A01A17BB-817B-1445-9AE8-65F380C8A27B}" type="presOf" srcId="{33E7D148-3FA1-5948-A6B9-EB15579FEAC3}" destId="{78F16142-32F1-DC4B-BC94-8015CDCE326D}" srcOrd="0" destOrd="0" presId="urn:microsoft.com/office/officeart/2005/8/layout/process2"/>
    <dgm:cxn modelId="{913C09BF-EBD1-DB45-8F93-4074F4026A7F}" type="presOf" srcId="{40BFD5C6-F887-CD47-8202-77C59EC71991}" destId="{C9BD687E-BA67-4643-8957-9EA5AD4C0D6E}" srcOrd="0" destOrd="0" presId="urn:microsoft.com/office/officeart/2005/8/layout/process2"/>
    <dgm:cxn modelId="{B25C81D3-2501-AB42-9CC7-FD33E9AA6CBB}" type="presOf" srcId="{E45849DE-81E1-B248-8B27-598F92D9A282}" destId="{06A8C328-E9B7-0447-91D4-A2184355958D}" srcOrd="1" destOrd="0" presId="urn:microsoft.com/office/officeart/2005/8/layout/process2"/>
    <dgm:cxn modelId="{F39C36D6-9181-F34C-B078-75DAF50EDC14}" type="presParOf" srcId="{EB01F8C4-0D4C-3C46-89C3-09BD58638931}" destId="{EA0E6312-D1DF-4D4D-86A6-963524CF6B21}" srcOrd="0" destOrd="0" presId="urn:microsoft.com/office/officeart/2005/8/layout/process2"/>
    <dgm:cxn modelId="{60093B01-6486-D44E-B904-FDF14D7755DA}" type="presParOf" srcId="{EB01F8C4-0D4C-3C46-89C3-09BD58638931}" destId="{1336D54E-0990-4548-80F7-8E957AE39774}" srcOrd="1" destOrd="0" presId="urn:microsoft.com/office/officeart/2005/8/layout/process2"/>
    <dgm:cxn modelId="{4CED853E-BD9B-A644-9BFE-8395916AC40C}" type="presParOf" srcId="{1336D54E-0990-4548-80F7-8E957AE39774}" destId="{06A8C328-E9B7-0447-91D4-A2184355958D}" srcOrd="0" destOrd="0" presId="urn:microsoft.com/office/officeart/2005/8/layout/process2"/>
    <dgm:cxn modelId="{563F896B-1B72-134F-832C-F38350163FCD}" type="presParOf" srcId="{EB01F8C4-0D4C-3C46-89C3-09BD58638931}" destId="{78F16142-32F1-DC4B-BC94-8015CDCE326D}" srcOrd="2" destOrd="0" presId="urn:microsoft.com/office/officeart/2005/8/layout/process2"/>
    <dgm:cxn modelId="{86F41884-0F99-CE49-85C0-4080FA9ED50F}" type="presParOf" srcId="{EB01F8C4-0D4C-3C46-89C3-09BD58638931}" destId="{C812B9BB-49BE-AD43-9D9C-F479D9DDCC66}" srcOrd="3" destOrd="0" presId="urn:microsoft.com/office/officeart/2005/8/layout/process2"/>
    <dgm:cxn modelId="{DF798FE1-11ED-2647-A27D-0FD3FCD95BDD}" type="presParOf" srcId="{C812B9BB-49BE-AD43-9D9C-F479D9DDCC66}" destId="{3B269891-9EA3-194C-B513-BD22E34C9FC5}" srcOrd="0" destOrd="0" presId="urn:microsoft.com/office/officeart/2005/8/layout/process2"/>
    <dgm:cxn modelId="{2463FD69-B40B-F842-B636-C5629E82B3B3}" type="presParOf" srcId="{EB01F8C4-0D4C-3C46-89C3-09BD58638931}" destId="{C9BD687E-BA67-4643-8957-9EA5AD4C0D6E}" srcOrd="4" destOrd="0" presId="urn:microsoft.com/office/officeart/2005/8/layout/process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5FC766B-E036-014B-84E5-07E9DA8247DD}" type="doc">
      <dgm:prSet loTypeId="urn:microsoft.com/office/officeart/2005/8/layout/process1" loCatId="" qsTypeId="urn:microsoft.com/office/officeart/2005/8/quickstyle/simple1" qsCatId="simple" csTypeId="urn:microsoft.com/office/officeart/2005/8/colors/accent1_2" csCatId="accent1" phldr="1"/>
      <dgm:spPr/>
      <dgm:t>
        <a:bodyPr/>
        <a:lstStyle/>
        <a:p>
          <a:endParaRPr lang="en-US"/>
        </a:p>
      </dgm:t>
    </dgm:pt>
    <dgm:pt modelId="{D855D1C0-13B3-4A4F-B790-D9C4FB3FF43D}">
      <dgm:prSet phldrT="[Text]" custT="1"/>
      <dgm:spPr>
        <a:solidFill>
          <a:schemeClr val="tx2"/>
        </a:solidFill>
      </dgm:spPr>
      <dgm:t>
        <a:bodyPr anchor="ctr"/>
        <a:lstStyle/>
        <a:p>
          <a:pPr algn="ctr" rtl="0"/>
          <a:r>
            <a:rPr lang="es-419" sz="1400" dirty="0">
              <a:latin typeface="Arial"/>
              <a:cs typeface="Arial"/>
            </a:rPr>
            <a:t>Compilar cuellos </a:t>
          </a:r>
          <a:br>
            <a:rPr lang="es-419" sz="1400" dirty="0">
              <a:latin typeface="Arial"/>
              <a:cs typeface="Arial"/>
            </a:rPr>
          </a:br>
          <a:r>
            <a:rPr lang="es-419" sz="1400" dirty="0">
              <a:latin typeface="Arial"/>
              <a:cs typeface="Arial"/>
            </a:rPr>
            <a:t>de botella</a:t>
          </a:r>
        </a:p>
      </dgm:t>
    </dgm:pt>
    <dgm:pt modelId="{8E493A4F-670E-C44B-BE60-BF1D808E069C}" type="parTrans" cxnId="{0638F1A5-F84A-F448-9DBF-0EC72437B686}">
      <dgm:prSet/>
      <dgm:spPr/>
      <dgm:t>
        <a:bodyPr/>
        <a:lstStyle/>
        <a:p>
          <a:pPr algn="ctr"/>
          <a:endParaRPr lang="en-US" sz="2000">
            <a:latin typeface="Arial" panose="020B0604020202020204" pitchFamily="34" charset="0"/>
            <a:cs typeface="Arial" panose="020B0604020202020204" pitchFamily="34" charset="0"/>
          </a:endParaRPr>
        </a:p>
      </dgm:t>
    </dgm:pt>
    <dgm:pt modelId="{77EF973E-AD0D-5D4C-AF2B-49C66AD23567}" type="sibTrans" cxnId="{0638F1A5-F84A-F448-9DBF-0EC72437B686}">
      <dgm:prSet custT="1"/>
      <dgm:spPr>
        <a:solidFill>
          <a:schemeClr val="tx2">
            <a:lumMod val="40000"/>
            <a:lumOff val="60000"/>
          </a:schemeClr>
        </a:solidFill>
      </dgm:spPr>
      <dgm:t>
        <a:bodyPr/>
        <a:lstStyle/>
        <a:p>
          <a:pPr algn="ctr"/>
          <a:endParaRPr lang="en-US" sz="2000">
            <a:latin typeface="Arial" panose="020B0604020202020204" pitchFamily="34" charset="0"/>
            <a:cs typeface="Arial" panose="020B0604020202020204" pitchFamily="34" charset="0"/>
          </a:endParaRPr>
        </a:p>
      </dgm:t>
    </dgm:pt>
    <dgm:pt modelId="{13E966A8-DF35-7346-A987-0F47C4030E26}">
      <dgm:prSet phldrT="[Text]" custT="1"/>
      <dgm:spPr>
        <a:solidFill>
          <a:schemeClr val="tx2"/>
        </a:solidFill>
      </dgm:spPr>
      <dgm:t>
        <a:bodyPr anchor="ctr"/>
        <a:lstStyle/>
        <a:p>
          <a:pPr algn="ctr"/>
          <a:r>
            <a:rPr lang="es-419" sz="1400" dirty="0">
              <a:latin typeface="Arial" panose="020B0604020202020204" pitchFamily="34" charset="0"/>
              <a:cs typeface="Arial" panose="020B0604020202020204" pitchFamily="34" charset="0"/>
            </a:rPr>
            <a:t>Asignar cuellos de botella a las áreas técnicas</a:t>
          </a:r>
        </a:p>
      </dgm:t>
    </dgm:pt>
    <dgm:pt modelId="{B110901A-559F-DA4B-B841-514C25C57439}" type="parTrans" cxnId="{B2E6EAE2-3FAC-8440-9113-865F057D31C8}">
      <dgm:prSet/>
      <dgm:spPr/>
      <dgm:t>
        <a:bodyPr/>
        <a:lstStyle/>
        <a:p>
          <a:pPr algn="ctr"/>
          <a:endParaRPr lang="en-US" sz="2000">
            <a:latin typeface="Arial" panose="020B0604020202020204" pitchFamily="34" charset="0"/>
            <a:cs typeface="Arial" panose="020B0604020202020204" pitchFamily="34" charset="0"/>
          </a:endParaRPr>
        </a:p>
      </dgm:t>
    </dgm:pt>
    <dgm:pt modelId="{927D2B3E-7989-2E47-9884-86B4D7E4D417}" type="sibTrans" cxnId="{B2E6EAE2-3FAC-8440-9113-865F057D31C8}">
      <dgm:prSet custT="1"/>
      <dgm:spPr>
        <a:solidFill>
          <a:schemeClr val="tx2">
            <a:lumMod val="40000"/>
            <a:lumOff val="60000"/>
          </a:schemeClr>
        </a:solidFill>
      </dgm:spPr>
      <dgm:t>
        <a:bodyPr/>
        <a:lstStyle/>
        <a:p>
          <a:pPr algn="ctr"/>
          <a:endParaRPr lang="en-US" sz="2000">
            <a:latin typeface="Arial" panose="020B0604020202020204" pitchFamily="34" charset="0"/>
            <a:cs typeface="Arial" panose="020B0604020202020204" pitchFamily="34" charset="0"/>
          </a:endParaRPr>
        </a:p>
      </dgm:t>
    </dgm:pt>
    <dgm:pt modelId="{A6C23B55-B888-1841-9843-5033B88365AF}">
      <dgm:prSet custT="1"/>
      <dgm:spPr>
        <a:solidFill>
          <a:schemeClr val="tx2"/>
        </a:solidFill>
      </dgm:spPr>
      <dgm:t>
        <a:bodyPr anchor="ctr"/>
        <a:lstStyle/>
        <a:p>
          <a:pPr algn="ctr"/>
          <a:r>
            <a:rPr lang="es-419" sz="1400" dirty="0">
              <a:latin typeface="Arial" panose="020B0604020202020204" pitchFamily="34" charset="0"/>
              <a:cs typeface="Arial" panose="020B0604020202020204" pitchFamily="34" charset="0"/>
            </a:rPr>
            <a:t>Identificar las recomendaciones por cuello de botella </a:t>
          </a:r>
        </a:p>
      </dgm:t>
    </dgm:pt>
    <dgm:pt modelId="{DDB06F09-5A14-BA46-9221-112CFFB83D68}" type="parTrans" cxnId="{BF28C61F-1A0F-1648-9991-DE7B3B181362}">
      <dgm:prSet/>
      <dgm:spPr/>
      <dgm:t>
        <a:bodyPr/>
        <a:lstStyle/>
        <a:p>
          <a:pPr algn="ctr"/>
          <a:endParaRPr lang="en-US" sz="2000">
            <a:latin typeface="Arial" panose="020B0604020202020204" pitchFamily="34" charset="0"/>
            <a:cs typeface="Arial" panose="020B0604020202020204" pitchFamily="34" charset="0"/>
          </a:endParaRPr>
        </a:p>
      </dgm:t>
    </dgm:pt>
    <dgm:pt modelId="{60B0CA49-87E5-9A4A-A7AF-11DF74635074}" type="sibTrans" cxnId="{BF28C61F-1A0F-1648-9991-DE7B3B181362}">
      <dgm:prSet custT="1"/>
      <dgm:spPr>
        <a:solidFill>
          <a:schemeClr val="tx2">
            <a:lumMod val="40000"/>
            <a:lumOff val="60000"/>
          </a:schemeClr>
        </a:solidFill>
      </dgm:spPr>
      <dgm:t>
        <a:bodyPr/>
        <a:lstStyle/>
        <a:p>
          <a:pPr algn="ctr"/>
          <a:endParaRPr lang="en-US" sz="2000">
            <a:latin typeface="Arial" panose="020B0604020202020204" pitchFamily="34" charset="0"/>
            <a:cs typeface="Arial" panose="020B0604020202020204" pitchFamily="34" charset="0"/>
          </a:endParaRPr>
        </a:p>
      </dgm:t>
    </dgm:pt>
    <dgm:pt modelId="{02E85B08-4B7D-F940-B3A9-84690D4A1C66}">
      <dgm:prSet custT="1"/>
      <dgm:spPr>
        <a:solidFill>
          <a:schemeClr val="tx2"/>
        </a:solidFill>
      </dgm:spPr>
      <dgm:t>
        <a:bodyPr anchor="ctr"/>
        <a:lstStyle/>
        <a:p>
          <a:pPr algn="ctr"/>
          <a:r>
            <a:rPr lang="es-419" sz="1400" dirty="0">
              <a:latin typeface="Arial" panose="020B0604020202020204" pitchFamily="34" charset="0"/>
              <a:cs typeface="Arial" panose="020B0604020202020204" pitchFamily="34" charset="0"/>
            </a:rPr>
            <a:t>Proponer actividades por recomendación</a:t>
          </a:r>
        </a:p>
      </dgm:t>
    </dgm:pt>
    <dgm:pt modelId="{D28E296E-7562-F049-AA06-868435010A05}" type="parTrans" cxnId="{AB96DC49-ABA8-8C4E-A140-3D4042B7C5AC}">
      <dgm:prSet/>
      <dgm:spPr/>
      <dgm:t>
        <a:bodyPr/>
        <a:lstStyle/>
        <a:p>
          <a:pPr algn="ctr"/>
          <a:endParaRPr lang="en-US" sz="2000">
            <a:latin typeface="Arial" panose="020B0604020202020204" pitchFamily="34" charset="0"/>
            <a:cs typeface="Arial" panose="020B0604020202020204" pitchFamily="34" charset="0"/>
          </a:endParaRPr>
        </a:p>
      </dgm:t>
    </dgm:pt>
    <dgm:pt modelId="{2B0290A8-9B0D-4942-B134-A7BDFD9A5FA3}" type="sibTrans" cxnId="{AB96DC49-ABA8-8C4E-A140-3D4042B7C5AC}">
      <dgm:prSet custT="1"/>
      <dgm:spPr>
        <a:solidFill>
          <a:schemeClr val="tx2">
            <a:lumMod val="40000"/>
            <a:lumOff val="60000"/>
          </a:schemeClr>
        </a:solidFill>
      </dgm:spPr>
      <dgm:t>
        <a:bodyPr/>
        <a:lstStyle/>
        <a:p>
          <a:pPr algn="ctr"/>
          <a:endParaRPr lang="en-US" sz="2000">
            <a:latin typeface="Arial" panose="020B0604020202020204" pitchFamily="34" charset="0"/>
            <a:cs typeface="Arial" panose="020B0604020202020204" pitchFamily="34" charset="0"/>
          </a:endParaRPr>
        </a:p>
      </dgm:t>
    </dgm:pt>
    <dgm:pt modelId="{DB90429E-5B03-2045-B507-4235C1699E83}">
      <dgm:prSet phldrT="[Text]" custT="1"/>
      <dgm:spPr>
        <a:solidFill>
          <a:schemeClr val="tx2"/>
        </a:solidFill>
      </dgm:spPr>
      <dgm:t>
        <a:bodyPr anchor="ctr"/>
        <a:lstStyle/>
        <a:p>
          <a:pPr algn="ctr"/>
          <a:r>
            <a:rPr lang="es-419" sz="1400" dirty="0">
              <a:latin typeface="Arial" panose="020B0604020202020204" pitchFamily="34" charset="0"/>
              <a:cs typeface="Arial" panose="020B0604020202020204" pitchFamily="34" charset="0"/>
            </a:rPr>
            <a:t>Verificar y vincular la actividad con el NAPHS o el plan operacional</a:t>
          </a:r>
        </a:p>
      </dgm:t>
    </dgm:pt>
    <dgm:pt modelId="{6246AE9B-339A-B843-9A7F-FA6994433E8F}" type="sibTrans" cxnId="{7FA2FB28-3A0F-2245-99A3-AFCC50D6A037}">
      <dgm:prSet/>
      <dgm:spPr/>
      <dgm:t>
        <a:bodyPr/>
        <a:lstStyle/>
        <a:p>
          <a:pPr algn="ctr"/>
          <a:endParaRPr lang="en-US" sz="2000">
            <a:latin typeface="Arial" panose="020B0604020202020204" pitchFamily="34" charset="0"/>
            <a:cs typeface="Arial" panose="020B0604020202020204" pitchFamily="34" charset="0"/>
          </a:endParaRPr>
        </a:p>
      </dgm:t>
    </dgm:pt>
    <dgm:pt modelId="{288F61CA-C740-CC4A-9CB1-F87CC5F78E7C}" type="parTrans" cxnId="{7FA2FB28-3A0F-2245-99A3-AFCC50D6A037}">
      <dgm:prSet/>
      <dgm:spPr/>
      <dgm:t>
        <a:bodyPr/>
        <a:lstStyle/>
        <a:p>
          <a:pPr algn="ctr"/>
          <a:endParaRPr lang="en-US" sz="2000">
            <a:latin typeface="Arial" panose="020B0604020202020204" pitchFamily="34" charset="0"/>
            <a:cs typeface="Arial" panose="020B0604020202020204" pitchFamily="34" charset="0"/>
          </a:endParaRPr>
        </a:p>
      </dgm:t>
    </dgm:pt>
    <dgm:pt modelId="{E831EE32-E167-D144-A7E0-C949A86C6473}" type="pres">
      <dgm:prSet presAssocID="{A5FC766B-E036-014B-84E5-07E9DA8247DD}" presName="Name0" presStyleCnt="0">
        <dgm:presLayoutVars>
          <dgm:dir/>
          <dgm:resizeHandles val="exact"/>
        </dgm:presLayoutVars>
      </dgm:prSet>
      <dgm:spPr/>
    </dgm:pt>
    <dgm:pt modelId="{17406A11-AC92-DF43-BE9A-A276AAD08215}" type="pres">
      <dgm:prSet presAssocID="{D855D1C0-13B3-4A4F-B790-D9C4FB3FF43D}" presName="node" presStyleLbl="node1" presStyleIdx="0" presStyleCnt="5" custScaleX="127988">
        <dgm:presLayoutVars>
          <dgm:bulletEnabled val="1"/>
        </dgm:presLayoutVars>
      </dgm:prSet>
      <dgm:spPr/>
    </dgm:pt>
    <dgm:pt modelId="{16BAFFB6-F5AD-C94C-864B-9E829D177CAA}" type="pres">
      <dgm:prSet presAssocID="{77EF973E-AD0D-5D4C-AF2B-49C66AD23567}" presName="sibTrans" presStyleLbl="sibTrans2D1" presStyleIdx="0" presStyleCnt="4"/>
      <dgm:spPr/>
    </dgm:pt>
    <dgm:pt modelId="{FE249EB2-CE16-1146-AC0B-8AF0D9EDEB4D}" type="pres">
      <dgm:prSet presAssocID="{77EF973E-AD0D-5D4C-AF2B-49C66AD23567}" presName="connectorText" presStyleLbl="sibTrans2D1" presStyleIdx="0" presStyleCnt="4"/>
      <dgm:spPr/>
    </dgm:pt>
    <dgm:pt modelId="{5DCC1D2A-6B04-FC41-9B05-F8F3C1BF8121}" type="pres">
      <dgm:prSet presAssocID="{13E966A8-DF35-7346-A987-0F47C4030E26}" presName="node" presStyleLbl="node1" presStyleIdx="1" presStyleCnt="5" custScaleX="123451">
        <dgm:presLayoutVars>
          <dgm:bulletEnabled val="1"/>
        </dgm:presLayoutVars>
      </dgm:prSet>
      <dgm:spPr/>
    </dgm:pt>
    <dgm:pt modelId="{147B6DFF-8FB8-0A46-90F0-D437541BBB4C}" type="pres">
      <dgm:prSet presAssocID="{927D2B3E-7989-2E47-9884-86B4D7E4D417}" presName="sibTrans" presStyleLbl="sibTrans2D1" presStyleIdx="1" presStyleCnt="4"/>
      <dgm:spPr/>
    </dgm:pt>
    <dgm:pt modelId="{198BA495-53E2-3E40-AEB6-0D1604D5CDE3}" type="pres">
      <dgm:prSet presAssocID="{927D2B3E-7989-2E47-9884-86B4D7E4D417}" presName="connectorText" presStyleLbl="sibTrans2D1" presStyleIdx="1" presStyleCnt="4"/>
      <dgm:spPr/>
    </dgm:pt>
    <dgm:pt modelId="{1D8654B4-9E73-0146-B51F-62F8DF8F5C41}" type="pres">
      <dgm:prSet presAssocID="{A6C23B55-B888-1841-9843-5033B88365AF}" presName="node" presStyleLbl="node1" presStyleIdx="2" presStyleCnt="5" custScaleX="126279">
        <dgm:presLayoutVars>
          <dgm:bulletEnabled val="1"/>
        </dgm:presLayoutVars>
      </dgm:prSet>
      <dgm:spPr/>
    </dgm:pt>
    <dgm:pt modelId="{6207E4FA-0F8A-144D-B5DB-DA904F8E178C}" type="pres">
      <dgm:prSet presAssocID="{60B0CA49-87E5-9A4A-A7AF-11DF74635074}" presName="sibTrans" presStyleLbl="sibTrans2D1" presStyleIdx="2" presStyleCnt="4"/>
      <dgm:spPr/>
    </dgm:pt>
    <dgm:pt modelId="{56FF272F-D078-A54D-9C37-FF1D277D5EE4}" type="pres">
      <dgm:prSet presAssocID="{60B0CA49-87E5-9A4A-A7AF-11DF74635074}" presName="connectorText" presStyleLbl="sibTrans2D1" presStyleIdx="2" presStyleCnt="4"/>
      <dgm:spPr/>
    </dgm:pt>
    <dgm:pt modelId="{16EBC836-ECF2-1341-87FC-648CD7F03A41}" type="pres">
      <dgm:prSet presAssocID="{02E85B08-4B7D-F940-B3A9-84690D4A1C66}" presName="node" presStyleLbl="node1" presStyleIdx="3" presStyleCnt="5" custScaleX="126279">
        <dgm:presLayoutVars>
          <dgm:bulletEnabled val="1"/>
        </dgm:presLayoutVars>
      </dgm:prSet>
      <dgm:spPr/>
    </dgm:pt>
    <dgm:pt modelId="{2DEE26A0-7B5C-BD40-9733-80420A40415C}" type="pres">
      <dgm:prSet presAssocID="{2B0290A8-9B0D-4942-B134-A7BDFD9A5FA3}" presName="sibTrans" presStyleLbl="sibTrans2D1" presStyleIdx="3" presStyleCnt="4"/>
      <dgm:spPr/>
    </dgm:pt>
    <dgm:pt modelId="{6E962084-A0F6-9646-9D35-DDB33562905D}" type="pres">
      <dgm:prSet presAssocID="{2B0290A8-9B0D-4942-B134-A7BDFD9A5FA3}" presName="connectorText" presStyleLbl="sibTrans2D1" presStyleIdx="3" presStyleCnt="4"/>
      <dgm:spPr/>
    </dgm:pt>
    <dgm:pt modelId="{8DE9D50E-F58E-4542-8B78-062E825F660D}" type="pres">
      <dgm:prSet presAssocID="{DB90429E-5B03-2045-B507-4235C1699E83}" presName="node" presStyleLbl="node1" presStyleIdx="4" presStyleCnt="5" custScaleX="127741">
        <dgm:presLayoutVars>
          <dgm:bulletEnabled val="1"/>
        </dgm:presLayoutVars>
      </dgm:prSet>
      <dgm:spPr/>
    </dgm:pt>
  </dgm:ptLst>
  <dgm:cxnLst>
    <dgm:cxn modelId="{AB76940E-FB17-CE46-9C46-A8C0A603B2A2}" type="presOf" srcId="{DB90429E-5B03-2045-B507-4235C1699E83}" destId="{8DE9D50E-F58E-4542-8B78-062E825F660D}" srcOrd="0" destOrd="0" presId="urn:microsoft.com/office/officeart/2005/8/layout/process1"/>
    <dgm:cxn modelId="{39753612-ABB9-174E-943C-6EE23D8B2817}" type="presOf" srcId="{A6C23B55-B888-1841-9843-5033B88365AF}" destId="{1D8654B4-9E73-0146-B51F-62F8DF8F5C41}" srcOrd="0" destOrd="0" presId="urn:microsoft.com/office/officeart/2005/8/layout/process1"/>
    <dgm:cxn modelId="{BF28C61F-1A0F-1648-9991-DE7B3B181362}" srcId="{A5FC766B-E036-014B-84E5-07E9DA8247DD}" destId="{A6C23B55-B888-1841-9843-5033B88365AF}" srcOrd="2" destOrd="0" parTransId="{DDB06F09-5A14-BA46-9221-112CFFB83D68}" sibTransId="{60B0CA49-87E5-9A4A-A7AF-11DF74635074}"/>
    <dgm:cxn modelId="{7FA2FB28-3A0F-2245-99A3-AFCC50D6A037}" srcId="{A5FC766B-E036-014B-84E5-07E9DA8247DD}" destId="{DB90429E-5B03-2045-B507-4235C1699E83}" srcOrd="4" destOrd="0" parTransId="{288F61CA-C740-CC4A-9CB1-F87CC5F78E7C}" sibTransId="{6246AE9B-339A-B843-9A7F-FA6994433E8F}"/>
    <dgm:cxn modelId="{BA667A2B-75FC-4244-AABB-981E57E6CFED}" type="presOf" srcId="{927D2B3E-7989-2E47-9884-86B4D7E4D417}" destId="{147B6DFF-8FB8-0A46-90F0-D437541BBB4C}" srcOrd="0" destOrd="0" presId="urn:microsoft.com/office/officeart/2005/8/layout/process1"/>
    <dgm:cxn modelId="{DC905E31-C1B4-544A-96D2-92AF99F31D87}" type="presOf" srcId="{2B0290A8-9B0D-4942-B134-A7BDFD9A5FA3}" destId="{2DEE26A0-7B5C-BD40-9733-80420A40415C}" srcOrd="0" destOrd="0" presId="urn:microsoft.com/office/officeart/2005/8/layout/process1"/>
    <dgm:cxn modelId="{05B44632-BD1D-1A46-9C1D-260E144BD236}" type="presOf" srcId="{77EF973E-AD0D-5D4C-AF2B-49C66AD23567}" destId="{FE249EB2-CE16-1146-AC0B-8AF0D9EDEB4D}" srcOrd="1" destOrd="0" presId="urn:microsoft.com/office/officeart/2005/8/layout/process1"/>
    <dgm:cxn modelId="{99BFC83B-DDC2-AC4B-A7DE-57A4DE0BA4EC}" type="presOf" srcId="{A5FC766B-E036-014B-84E5-07E9DA8247DD}" destId="{E831EE32-E167-D144-A7E0-C949A86C6473}" srcOrd="0" destOrd="0" presId="urn:microsoft.com/office/officeart/2005/8/layout/process1"/>
    <dgm:cxn modelId="{C66E0842-C96B-4C4C-BB4B-3996996BBE41}" type="presOf" srcId="{927D2B3E-7989-2E47-9884-86B4D7E4D417}" destId="{198BA495-53E2-3E40-AEB6-0D1604D5CDE3}" srcOrd="1" destOrd="0" presId="urn:microsoft.com/office/officeart/2005/8/layout/process1"/>
    <dgm:cxn modelId="{AB96DC49-ABA8-8C4E-A140-3D4042B7C5AC}" srcId="{A5FC766B-E036-014B-84E5-07E9DA8247DD}" destId="{02E85B08-4B7D-F940-B3A9-84690D4A1C66}" srcOrd="3" destOrd="0" parTransId="{D28E296E-7562-F049-AA06-868435010A05}" sibTransId="{2B0290A8-9B0D-4942-B134-A7BDFD9A5FA3}"/>
    <dgm:cxn modelId="{3F76276D-62CB-3F48-9732-13BA3851685B}" type="presOf" srcId="{2B0290A8-9B0D-4942-B134-A7BDFD9A5FA3}" destId="{6E962084-A0F6-9646-9D35-DDB33562905D}" srcOrd="1" destOrd="0" presId="urn:microsoft.com/office/officeart/2005/8/layout/process1"/>
    <dgm:cxn modelId="{DF17C66F-D377-0440-B341-DC2F0C97C880}" type="presOf" srcId="{13E966A8-DF35-7346-A987-0F47C4030E26}" destId="{5DCC1D2A-6B04-FC41-9B05-F8F3C1BF8121}" srcOrd="0" destOrd="0" presId="urn:microsoft.com/office/officeart/2005/8/layout/process1"/>
    <dgm:cxn modelId="{A69D4878-A8A3-B740-8DEE-0BD4F12A2FCB}" type="presOf" srcId="{02E85B08-4B7D-F940-B3A9-84690D4A1C66}" destId="{16EBC836-ECF2-1341-87FC-648CD7F03A41}" srcOrd="0" destOrd="0" presId="urn:microsoft.com/office/officeart/2005/8/layout/process1"/>
    <dgm:cxn modelId="{53D8CF80-26BA-A240-BF16-26E5FB592189}" type="presOf" srcId="{77EF973E-AD0D-5D4C-AF2B-49C66AD23567}" destId="{16BAFFB6-F5AD-C94C-864B-9E829D177CAA}" srcOrd="0" destOrd="0" presId="urn:microsoft.com/office/officeart/2005/8/layout/process1"/>
    <dgm:cxn modelId="{0638F1A5-F84A-F448-9DBF-0EC72437B686}" srcId="{A5FC766B-E036-014B-84E5-07E9DA8247DD}" destId="{D855D1C0-13B3-4A4F-B790-D9C4FB3FF43D}" srcOrd="0" destOrd="0" parTransId="{8E493A4F-670E-C44B-BE60-BF1D808E069C}" sibTransId="{77EF973E-AD0D-5D4C-AF2B-49C66AD23567}"/>
    <dgm:cxn modelId="{E8D249D0-FD86-B64B-AB1E-8A59629861D2}" type="presOf" srcId="{60B0CA49-87E5-9A4A-A7AF-11DF74635074}" destId="{6207E4FA-0F8A-144D-B5DB-DA904F8E178C}" srcOrd="0" destOrd="0" presId="urn:microsoft.com/office/officeart/2005/8/layout/process1"/>
    <dgm:cxn modelId="{275571DD-D676-7646-B670-D9658FF30553}" type="presOf" srcId="{60B0CA49-87E5-9A4A-A7AF-11DF74635074}" destId="{56FF272F-D078-A54D-9C37-FF1D277D5EE4}" srcOrd="1" destOrd="0" presId="urn:microsoft.com/office/officeart/2005/8/layout/process1"/>
    <dgm:cxn modelId="{B2E6EAE2-3FAC-8440-9113-865F057D31C8}" srcId="{A5FC766B-E036-014B-84E5-07E9DA8247DD}" destId="{13E966A8-DF35-7346-A987-0F47C4030E26}" srcOrd="1" destOrd="0" parTransId="{B110901A-559F-DA4B-B841-514C25C57439}" sibTransId="{927D2B3E-7989-2E47-9884-86B4D7E4D417}"/>
    <dgm:cxn modelId="{AA4BF7E3-0E12-E646-88BC-B7A8BA7DA80B}" type="presOf" srcId="{D855D1C0-13B3-4A4F-B790-D9C4FB3FF43D}" destId="{17406A11-AC92-DF43-BE9A-A276AAD08215}" srcOrd="0" destOrd="0" presId="urn:microsoft.com/office/officeart/2005/8/layout/process1"/>
    <dgm:cxn modelId="{EC651906-50C0-4A47-88F0-E78BD2F6CEF7}" type="presParOf" srcId="{E831EE32-E167-D144-A7E0-C949A86C6473}" destId="{17406A11-AC92-DF43-BE9A-A276AAD08215}" srcOrd="0" destOrd="0" presId="urn:microsoft.com/office/officeart/2005/8/layout/process1"/>
    <dgm:cxn modelId="{96D9F348-7808-564F-BD5A-FAB9448926B3}" type="presParOf" srcId="{E831EE32-E167-D144-A7E0-C949A86C6473}" destId="{16BAFFB6-F5AD-C94C-864B-9E829D177CAA}" srcOrd="1" destOrd="0" presId="urn:microsoft.com/office/officeart/2005/8/layout/process1"/>
    <dgm:cxn modelId="{717BED0F-E412-6343-A2E6-60EDCA039848}" type="presParOf" srcId="{16BAFFB6-F5AD-C94C-864B-9E829D177CAA}" destId="{FE249EB2-CE16-1146-AC0B-8AF0D9EDEB4D}" srcOrd="0" destOrd="0" presId="urn:microsoft.com/office/officeart/2005/8/layout/process1"/>
    <dgm:cxn modelId="{936210AD-EA51-584B-9B7B-317E02E55426}" type="presParOf" srcId="{E831EE32-E167-D144-A7E0-C949A86C6473}" destId="{5DCC1D2A-6B04-FC41-9B05-F8F3C1BF8121}" srcOrd="2" destOrd="0" presId="urn:microsoft.com/office/officeart/2005/8/layout/process1"/>
    <dgm:cxn modelId="{859E30E4-A2AB-5B4B-A8A9-9D292058BBA4}" type="presParOf" srcId="{E831EE32-E167-D144-A7E0-C949A86C6473}" destId="{147B6DFF-8FB8-0A46-90F0-D437541BBB4C}" srcOrd="3" destOrd="0" presId="urn:microsoft.com/office/officeart/2005/8/layout/process1"/>
    <dgm:cxn modelId="{B4A05155-E789-5648-AC6E-690B6618EEC4}" type="presParOf" srcId="{147B6DFF-8FB8-0A46-90F0-D437541BBB4C}" destId="{198BA495-53E2-3E40-AEB6-0D1604D5CDE3}" srcOrd="0" destOrd="0" presId="urn:microsoft.com/office/officeart/2005/8/layout/process1"/>
    <dgm:cxn modelId="{5A02486A-0223-3A46-892B-252ECC4A666A}" type="presParOf" srcId="{E831EE32-E167-D144-A7E0-C949A86C6473}" destId="{1D8654B4-9E73-0146-B51F-62F8DF8F5C41}" srcOrd="4" destOrd="0" presId="urn:microsoft.com/office/officeart/2005/8/layout/process1"/>
    <dgm:cxn modelId="{A7A6F98D-E039-0649-ADE1-DC7310CE47BC}" type="presParOf" srcId="{E831EE32-E167-D144-A7E0-C949A86C6473}" destId="{6207E4FA-0F8A-144D-B5DB-DA904F8E178C}" srcOrd="5" destOrd="0" presId="urn:microsoft.com/office/officeart/2005/8/layout/process1"/>
    <dgm:cxn modelId="{6DFED976-933A-E34D-B362-772C65F16198}" type="presParOf" srcId="{6207E4FA-0F8A-144D-B5DB-DA904F8E178C}" destId="{56FF272F-D078-A54D-9C37-FF1D277D5EE4}" srcOrd="0" destOrd="0" presId="urn:microsoft.com/office/officeart/2005/8/layout/process1"/>
    <dgm:cxn modelId="{4AFD7197-3C4E-9542-B71B-029068D98918}" type="presParOf" srcId="{E831EE32-E167-D144-A7E0-C949A86C6473}" destId="{16EBC836-ECF2-1341-87FC-648CD7F03A41}" srcOrd="6" destOrd="0" presId="urn:microsoft.com/office/officeart/2005/8/layout/process1"/>
    <dgm:cxn modelId="{DF72AB7D-F86B-3D41-A205-843A8235BC71}" type="presParOf" srcId="{E831EE32-E167-D144-A7E0-C949A86C6473}" destId="{2DEE26A0-7B5C-BD40-9733-80420A40415C}" srcOrd="7" destOrd="0" presId="urn:microsoft.com/office/officeart/2005/8/layout/process1"/>
    <dgm:cxn modelId="{FC077429-CB9D-6E44-ABA6-33AE6AFFE920}" type="presParOf" srcId="{2DEE26A0-7B5C-BD40-9733-80420A40415C}" destId="{6E962084-A0F6-9646-9D35-DDB33562905D}" srcOrd="0" destOrd="0" presId="urn:microsoft.com/office/officeart/2005/8/layout/process1"/>
    <dgm:cxn modelId="{DE1F5C83-9660-5948-B6B2-E08D2FBEC5D3}" type="presParOf" srcId="{E831EE32-E167-D144-A7E0-C949A86C6473}" destId="{8DE9D50E-F58E-4542-8B78-062E825F660D}"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E0174D5-D1CD-B344-B721-A0A544D9D17A}" type="doc">
      <dgm:prSet loTypeId="urn:microsoft.com/office/officeart/2005/8/layout/hChevron3" loCatId="" qsTypeId="urn:microsoft.com/office/officeart/2005/8/quickstyle/simple1" qsCatId="simple" csTypeId="urn:microsoft.com/office/officeart/2005/8/colors/accent1_2" csCatId="accent1" phldr="1"/>
      <dgm:spPr/>
    </dgm:pt>
    <dgm:pt modelId="{ADFE91F0-7675-6046-9313-22943F65FFFA}">
      <dgm:prSet phldrT="[Text]" custT="1"/>
      <dgm:spPr/>
      <dgm:t>
        <a:bodyPr/>
        <a:lstStyle/>
        <a:p>
          <a:r>
            <a:rPr lang="es-419" sz="1600" dirty="0">
              <a:latin typeface="Arial" panose="020B0604020202020204" pitchFamily="34" charset="0"/>
              <a:cs typeface="Arial" panose="020B0604020202020204" pitchFamily="34" charset="0"/>
            </a:rPr>
            <a:t>Cuellos de botella </a:t>
          </a:r>
          <a:br>
            <a:rPr lang="es-419" sz="1600" dirty="0">
              <a:latin typeface="Arial" panose="020B0604020202020204" pitchFamily="34" charset="0"/>
              <a:cs typeface="Arial" panose="020B0604020202020204" pitchFamily="34" charset="0"/>
            </a:rPr>
          </a:br>
          <a:r>
            <a:rPr lang="es-419" sz="1600" dirty="0">
              <a:latin typeface="Arial" panose="020B0604020202020204" pitchFamily="34" charset="0"/>
              <a:cs typeface="Arial" panose="020B0604020202020204" pitchFamily="34" charset="0"/>
            </a:rPr>
            <a:t>de 7-1-7</a:t>
          </a:r>
        </a:p>
      </dgm:t>
    </dgm:pt>
    <dgm:pt modelId="{F5747209-ACE8-8A4A-B71D-6D30A20CDA5F}" type="parTrans" cxnId="{C6FE8660-8E75-A345-B3FA-64A87F337CD6}">
      <dgm:prSet/>
      <dgm:spPr/>
      <dgm:t>
        <a:bodyPr/>
        <a:lstStyle/>
        <a:p>
          <a:endParaRPr lang="en-US">
            <a:latin typeface="Arial" panose="020B0604020202020204" pitchFamily="34" charset="0"/>
            <a:cs typeface="Arial" panose="020B0604020202020204" pitchFamily="34" charset="0"/>
          </a:endParaRPr>
        </a:p>
      </dgm:t>
    </dgm:pt>
    <dgm:pt modelId="{08AF77E0-7855-A549-B0FE-87F122C64E78}" type="sibTrans" cxnId="{C6FE8660-8E75-A345-B3FA-64A87F337CD6}">
      <dgm:prSet/>
      <dgm:spPr/>
      <dgm:t>
        <a:bodyPr/>
        <a:lstStyle/>
        <a:p>
          <a:endParaRPr lang="en-US">
            <a:latin typeface="Arial" panose="020B0604020202020204" pitchFamily="34" charset="0"/>
            <a:cs typeface="Arial" panose="020B0604020202020204" pitchFamily="34" charset="0"/>
          </a:endParaRPr>
        </a:p>
      </dgm:t>
    </dgm:pt>
    <dgm:pt modelId="{FF6B0D22-ADF4-D544-B83B-CAB2C19E48A6}">
      <dgm:prSet phldrT="[Text]" custT="1"/>
      <dgm:spPr/>
      <dgm:t>
        <a:bodyPr/>
        <a:lstStyle/>
        <a:p>
          <a:r>
            <a:rPr lang="es-419" sz="1600" dirty="0">
              <a:latin typeface="Arial" panose="020B0604020202020204" pitchFamily="34" charset="0"/>
              <a:cs typeface="Arial" panose="020B0604020202020204" pitchFamily="34" charset="0"/>
            </a:rPr>
            <a:t>Área técnica</a:t>
          </a:r>
        </a:p>
      </dgm:t>
    </dgm:pt>
    <dgm:pt modelId="{DFA8E464-5100-9B40-B786-7C8831AB9302}" type="parTrans" cxnId="{18DD43C7-DD12-E54E-8DE5-F959065B9C9D}">
      <dgm:prSet/>
      <dgm:spPr/>
      <dgm:t>
        <a:bodyPr/>
        <a:lstStyle/>
        <a:p>
          <a:endParaRPr lang="en-US">
            <a:latin typeface="Arial" panose="020B0604020202020204" pitchFamily="34" charset="0"/>
            <a:cs typeface="Arial" panose="020B0604020202020204" pitchFamily="34" charset="0"/>
          </a:endParaRPr>
        </a:p>
      </dgm:t>
    </dgm:pt>
    <dgm:pt modelId="{5BAEC204-BB71-EA44-8ADD-2D731C61CE72}" type="sibTrans" cxnId="{18DD43C7-DD12-E54E-8DE5-F959065B9C9D}">
      <dgm:prSet/>
      <dgm:spPr/>
      <dgm:t>
        <a:bodyPr/>
        <a:lstStyle/>
        <a:p>
          <a:endParaRPr lang="en-US">
            <a:latin typeface="Arial" panose="020B0604020202020204" pitchFamily="34" charset="0"/>
            <a:cs typeface="Arial" panose="020B0604020202020204" pitchFamily="34" charset="0"/>
          </a:endParaRPr>
        </a:p>
      </dgm:t>
    </dgm:pt>
    <dgm:pt modelId="{FA19DA18-E3E4-8944-B4F7-419ED3959EA5}">
      <dgm:prSet phldrT="[Text]" custT="1"/>
      <dgm:spPr/>
      <dgm:t>
        <a:bodyPr/>
        <a:lstStyle/>
        <a:p>
          <a:r>
            <a:rPr lang="es-419" sz="1600" dirty="0">
              <a:latin typeface="Arial" panose="020B0604020202020204" pitchFamily="34" charset="0"/>
              <a:cs typeface="Arial" panose="020B0604020202020204" pitchFamily="34" charset="0"/>
            </a:rPr>
            <a:t>Recomendación de 7-1-7 para abordar el cuello de botella</a:t>
          </a:r>
        </a:p>
      </dgm:t>
    </dgm:pt>
    <dgm:pt modelId="{0EF0DCDE-DCB0-6C47-A764-81CD8C2722D1}" type="parTrans" cxnId="{0B449FB1-D2E0-1448-AD11-7A0DC7E8EF2B}">
      <dgm:prSet/>
      <dgm:spPr/>
      <dgm:t>
        <a:bodyPr/>
        <a:lstStyle/>
        <a:p>
          <a:endParaRPr lang="en-US">
            <a:latin typeface="Arial" panose="020B0604020202020204" pitchFamily="34" charset="0"/>
            <a:cs typeface="Arial" panose="020B0604020202020204" pitchFamily="34" charset="0"/>
          </a:endParaRPr>
        </a:p>
      </dgm:t>
    </dgm:pt>
    <dgm:pt modelId="{CF5BFCC9-E575-7046-AAB7-C0F98356F19E}" type="sibTrans" cxnId="{0B449FB1-D2E0-1448-AD11-7A0DC7E8EF2B}">
      <dgm:prSet/>
      <dgm:spPr/>
      <dgm:t>
        <a:bodyPr/>
        <a:lstStyle/>
        <a:p>
          <a:endParaRPr lang="en-US">
            <a:latin typeface="Arial" panose="020B0604020202020204" pitchFamily="34" charset="0"/>
            <a:cs typeface="Arial" panose="020B0604020202020204" pitchFamily="34" charset="0"/>
          </a:endParaRPr>
        </a:p>
      </dgm:t>
    </dgm:pt>
    <dgm:pt modelId="{93E5273A-BF5F-0647-B884-61F2325DB56C}">
      <dgm:prSet custT="1"/>
      <dgm:spPr/>
      <dgm:t>
        <a:bodyPr/>
        <a:lstStyle/>
        <a:p>
          <a:r>
            <a:rPr lang="es-419" sz="1600" dirty="0">
              <a:latin typeface="Arial" panose="020B0604020202020204" pitchFamily="34" charset="0"/>
              <a:cs typeface="Arial" panose="020B0604020202020204" pitchFamily="34" charset="0"/>
            </a:rPr>
            <a:t>¿Actividad existente en el plan estratégico u operativo anterior?</a:t>
          </a:r>
        </a:p>
      </dgm:t>
    </dgm:pt>
    <dgm:pt modelId="{0E4049EF-8309-4546-A82A-A310186C7B3C}" type="parTrans" cxnId="{2126813E-DA7D-C74F-BDF0-7B970E2FEB39}">
      <dgm:prSet/>
      <dgm:spPr/>
      <dgm:t>
        <a:bodyPr/>
        <a:lstStyle/>
        <a:p>
          <a:endParaRPr lang="en-US">
            <a:latin typeface="Arial" panose="020B0604020202020204" pitchFamily="34" charset="0"/>
            <a:cs typeface="Arial" panose="020B0604020202020204" pitchFamily="34" charset="0"/>
          </a:endParaRPr>
        </a:p>
      </dgm:t>
    </dgm:pt>
    <dgm:pt modelId="{4FC38878-DD0F-9441-B2D8-ED12BCB30EDE}" type="sibTrans" cxnId="{2126813E-DA7D-C74F-BDF0-7B970E2FEB39}">
      <dgm:prSet/>
      <dgm:spPr/>
      <dgm:t>
        <a:bodyPr/>
        <a:lstStyle/>
        <a:p>
          <a:endParaRPr lang="en-US">
            <a:latin typeface="Arial" panose="020B0604020202020204" pitchFamily="34" charset="0"/>
            <a:cs typeface="Arial" panose="020B0604020202020204" pitchFamily="34" charset="0"/>
          </a:endParaRPr>
        </a:p>
      </dgm:t>
    </dgm:pt>
    <dgm:pt modelId="{4CAC3065-E1B4-5241-A7CC-517E4152C673}">
      <dgm:prSet/>
      <dgm:spPr/>
      <dgm:t>
        <a:bodyPr/>
        <a:lstStyle/>
        <a:p>
          <a:r>
            <a:rPr lang="es-419">
              <a:latin typeface="Arial" panose="020B0604020202020204" pitchFamily="34" charset="0"/>
              <a:cs typeface="Arial" panose="020B0604020202020204" pitchFamily="34" charset="0"/>
            </a:rPr>
            <a:t>  </a:t>
          </a:r>
        </a:p>
      </dgm:t>
    </dgm:pt>
    <dgm:pt modelId="{19D445BE-A6D9-EB40-94D8-5404ED7C29BD}" type="sibTrans" cxnId="{2F778323-D62C-F247-9892-1FD3042BD34F}">
      <dgm:prSet/>
      <dgm:spPr/>
      <dgm:t>
        <a:bodyPr/>
        <a:lstStyle/>
        <a:p>
          <a:endParaRPr lang="en-US">
            <a:latin typeface="Arial" panose="020B0604020202020204" pitchFamily="34" charset="0"/>
            <a:cs typeface="Arial" panose="020B0604020202020204" pitchFamily="34" charset="0"/>
          </a:endParaRPr>
        </a:p>
      </dgm:t>
    </dgm:pt>
    <dgm:pt modelId="{F0F1A55D-CE65-374B-A26E-F74D04D57DF9}" type="parTrans" cxnId="{2F778323-D62C-F247-9892-1FD3042BD34F}">
      <dgm:prSet/>
      <dgm:spPr/>
      <dgm:t>
        <a:bodyPr/>
        <a:lstStyle/>
        <a:p>
          <a:endParaRPr lang="en-US">
            <a:latin typeface="Arial" panose="020B0604020202020204" pitchFamily="34" charset="0"/>
            <a:cs typeface="Arial" panose="020B0604020202020204" pitchFamily="34" charset="0"/>
          </a:endParaRPr>
        </a:p>
      </dgm:t>
    </dgm:pt>
    <dgm:pt modelId="{3EB1EBD3-E3A7-D34C-951E-1FB1113C9998}" type="pres">
      <dgm:prSet presAssocID="{0E0174D5-D1CD-B344-B721-A0A544D9D17A}" presName="Name0" presStyleCnt="0">
        <dgm:presLayoutVars>
          <dgm:dir/>
          <dgm:resizeHandles val="exact"/>
        </dgm:presLayoutVars>
      </dgm:prSet>
      <dgm:spPr/>
    </dgm:pt>
    <dgm:pt modelId="{64B9B65A-DD2E-3B46-AA58-F1BFFBA25B28}" type="pres">
      <dgm:prSet presAssocID="{ADFE91F0-7675-6046-9313-22943F65FFFA}" presName="parTxOnly" presStyleLbl="node1" presStyleIdx="0" presStyleCnt="5">
        <dgm:presLayoutVars>
          <dgm:bulletEnabled val="1"/>
        </dgm:presLayoutVars>
      </dgm:prSet>
      <dgm:spPr/>
    </dgm:pt>
    <dgm:pt modelId="{CB192DBC-24F3-6741-8BEE-D339B3DD5E3C}" type="pres">
      <dgm:prSet presAssocID="{08AF77E0-7855-A549-B0FE-87F122C64E78}" presName="parSpace" presStyleCnt="0"/>
      <dgm:spPr/>
    </dgm:pt>
    <dgm:pt modelId="{FBF8E2E2-113D-5D41-8BC1-640248FA2999}" type="pres">
      <dgm:prSet presAssocID="{FF6B0D22-ADF4-D544-B83B-CAB2C19E48A6}" presName="parTxOnly" presStyleLbl="node1" presStyleIdx="1" presStyleCnt="5">
        <dgm:presLayoutVars>
          <dgm:bulletEnabled val="1"/>
        </dgm:presLayoutVars>
      </dgm:prSet>
      <dgm:spPr/>
    </dgm:pt>
    <dgm:pt modelId="{7B4042DC-F299-9142-B4A6-2A804C775A58}" type="pres">
      <dgm:prSet presAssocID="{5BAEC204-BB71-EA44-8ADD-2D731C61CE72}" presName="parSpace" presStyleCnt="0"/>
      <dgm:spPr/>
    </dgm:pt>
    <dgm:pt modelId="{230FFAF5-8237-8D41-B13D-98E6F557CB58}" type="pres">
      <dgm:prSet presAssocID="{FA19DA18-E3E4-8944-B4F7-419ED3959EA5}" presName="parTxOnly" presStyleLbl="node1" presStyleIdx="2" presStyleCnt="5">
        <dgm:presLayoutVars>
          <dgm:bulletEnabled val="1"/>
        </dgm:presLayoutVars>
      </dgm:prSet>
      <dgm:spPr/>
    </dgm:pt>
    <dgm:pt modelId="{513C811C-7A74-8C4A-8602-D215616E6EB8}" type="pres">
      <dgm:prSet presAssocID="{CF5BFCC9-E575-7046-AAB7-C0F98356F19E}" presName="parSpace" presStyleCnt="0"/>
      <dgm:spPr/>
    </dgm:pt>
    <dgm:pt modelId="{0051DFC9-608A-F149-A5A0-508843FE1AA0}" type="pres">
      <dgm:prSet presAssocID="{93E5273A-BF5F-0647-B884-61F2325DB56C}" presName="parTxOnly" presStyleLbl="node1" presStyleIdx="3" presStyleCnt="5">
        <dgm:presLayoutVars>
          <dgm:bulletEnabled val="1"/>
        </dgm:presLayoutVars>
      </dgm:prSet>
      <dgm:spPr/>
    </dgm:pt>
    <dgm:pt modelId="{8D443939-AFF2-A141-AC95-A3896EBAA7BA}" type="pres">
      <dgm:prSet presAssocID="{4FC38878-DD0F-9441-B2D8-ED12BCB30EDE}" presName="parSpace" presStyleCnt="0"/>
      <dgm:spPr/>
    </dgm:pt>
    <dgm:pt modelId="{255BEEDA-CF9C-FC47-AA8A-4BDD8F1C7F7E}" type="pres">
      <dgm:prSet presAssocID="{4CAC3065-E1B4-5241-A7CC-517E4152C673}" presName="parTxOnly" presStyleLbl="node1" presStyleIdx="4" presStyleCnt="5">
        <dgm:presLayoutVars>
          <dgm:bulletEnabled val="1"/>
        </dgm:presLayoutVars>
      </dgm:prSet>
      <dgm:spPr/>
    </dgm:pt>
  </dgm:ptLst>
  <dgm:cxnLst>
    <dgm:cxn modelId="{21581B01-3B9E-C440-9C63-9EC589BD1485}" type="presOf" srcId="{4CAC3065-E1B4-5241-A7CC-517E4152C673}" destId="{255BEEDA-CF9C-FC47-AA8A-4BDD8F1C7F7E}" srcOrd="0" destOrd="0" presId="urn:microsoft.com/office/officeart/2005/8/layout/hChevron3"/>
    <dgm:cxn modelId="{F464FA09-B341-1944-ADC1-CC29F13974E0}" type="presOf" srcId="{FA19DA18-E3E4-8944-B4F7-419ED3959EA5}" destId="{230FFAF5-8237-8D41-B13D-98E6F557CB58}" srcOrd="0" destOrd="0" presId="urn:microsoft.com/office/officeart/2005/8/layout/hChevron3"/>
    <dgm:cxn modelId="{0A661E1D-F0E2-7749-B085-D16FDED8DC3F}" type="presOf" srcId="{ADFE91F0-7675-6046-9313-22943F65FFFA}" destId="{64B9B65A-DD2E-3B46-AA58-F1BFFBA25B28}" srcOrd="0" destOrd="0" presId="urn:microsoft.com/office/officeart/2005/8/layout/hChevron3"/>
    <dgm:cxn modelId="{2F778323-D62C-F247-9892-1FD3042BD34F}" srcId="{0E0174D5-D1CD-B344-B721-A0A544D9D17A}" destId="{4CAC3065-E1B4-5241-A7CC-517E4152C673}" srcOrd="4" destOrd="0" parTransId="{F0F1A55D-CE65-374B-A26E-F74D04D57DF9}" sibTransId="{19D445BE-A6D9-EB40-94D8-5404ED7C29BD}"/>
    <dgm:cxn modelId="{7B3CCA2A-3285-9C48-88E7-6614384560B9}" type="presOf" srcId="{93E5273A-BF5F-0647-B884-61F2325DB56C}" destId="{0051DFC9-608A-F149-A5A0-508843FE1AA0}" srcOrd="0" destOrd="0" presId="urn:microsoft.com/office/officeart/2005/8/layout/hChevron3"/>
    <dgm:cxn modelId="{2126813E-DA7D-C74F-BDF0-7B970E2FEB39}" srcId="{0E0174D5-D1CD-B344-B721-A0A544D9D17A}" destId="{93E5273A-BF5F-0647-B884-61F2325DB56C}" srcOrd="3" destOrd="0" parTransId="{0E4049EF-8309-4546-A82A-A310186C7B3C}" sibTransId="{4FC38878-DD0F-9441-B2D8-ED12BCB30EDE}"/>
    <dgm:cxn modelId="{C6FE8660-8E75-A345-B3FA-64A87F337CD6}" srcId="{0E0174D5-D1CD-B344-B721-A0A544D9D17A}" destId="{ADFE91F0-7675-6046-9313-22943F65FFFA}" srcOrd="0" destOrd="0" parTransId="{F5747209-ACE8-8A4A-B71D-6D30A20CDA5F}" sibTransId="{08AF77E0-7855-A549-B0FE-87F122C64E78}"/>
    <dgm:cxn modelId="{E55CF87B-8245-1441-B773-3133DC6A6759}" type="presOf" srcId="{FF6B0D22-ADF4-D544-B83B-CAB2C19E48A6}" destId="{FBF8E2E2-113D-5D41-8BC1-640248FA2999}" srcOrd="0" destOrd="0" presId="urn:microsoft.com/office/officeart/2005/8/layout/hChevron3"/>
    <dgm:cxn modelId="{730EAF82-F0E0-4346-BA75-4628066B75FB}" type="presOf" srcId="{0E0174D5-D1CD-B344-B721-A0A544D9D17A}" destId="{3EB1EBD3-E3A7-D34C-951E-1FB1113C9998}" srcOrd="0" destOrd="0" presId="urn:microsoft.com/office/officeart/2005/8/layout/hChevron3"/>
    <dgm:cxn modelId="{0B449FB1-D2E0-1448-AD11-7A0DC7E8EF2B}" srcId="{0E0174D5-D1CD-B344-B721-A0A544D9D17A}" destId="{FA19DA18-E3E4-8944-B4F7-419ED3959EA5}" srcOrd="2" destOrd="0" parTransId="{0EF0DCDE-DCB0-6C47-A764-81CD8C2722D1}" sibTransId="{CF5BFCC9-E575-7046-AAB7-C0F98356F19E}"/>
    <dgm:cxn modelId="{18DD43C7-DD12-E54E-8DE5-F959065B9C9D}" srcId="{0E0174D5-D1CD-B344-B721-A0A544D9D17A}" destId="{FF6B0D22-ADF4-D544-B83B-CAB2C19E48A6}" srcOrd="1" destOrd="0" parTransId="{DFA8E464-5100-9B40-B786-7C8831AB9302}" sibTransId="{5BAEC204-BB71-EA44-8ADD-2D731C61CE72}"/>
    <dgm:cxn modelId="{76DDDC2C-8A99-C542-8294-2EB0AB31DF24}" type="presParOf" srcId="{3EB1EBD3-E3A7-D34C-951E-1FB1113C9998}" destId="{64B9B65A-DD2E-3B46-AA58-F1BFFBA25B28}" srcOrd="0" destOrd="0" presId="urn:microsoft.com/office/officeart/2005/8/layout/hChevron3"/>
    <dgm:cxn modelId="{FD85CDEF-319A-8245-9A22-B4795AB4C4C6}" type="presParOf" srcId="{3EB1EBD3-E3A7-D34C-951E-1FB1113C9998}" destId="{CB192DBC-24F3-6741-8BEE-D339B3DD5E3C}" srcOrd="1" destOrd="0" presId="urn:microsoft.com/office/officeart/2005/8/layout/hChevron3"/>
    <dgm:cxn modelId="{260F0BB2-3213-8544-9C72-CC96D1DF64D1}" type="presParOf" srcId="{3EB1EBD3-E3A7-D34C-951E-1FB1113C9998}" destId="{FBF8E2E2-113D-5D41-8BC1-640248FA2999}" srcOrd="2" destOrd="0" presId="urn:microsoft.com/office/officeart/2005/8/layout/hChevron3"/>
    <dgm:cxn modelId="{53E9B787-4DC3-7745-A9DE-D85D21E3828D}" type="presParOf" srcId="{3EB1EBD3-E3A7-D34C-951E-1FB1113C9998}" destId="{7B4042DC-F299-9142-B4A6-2A804C775A58}" srcOrd="3" destOrd="0" presId="urn:microsoft.com/office/officeart/2005/8/layout/hChevron3"/>
    <dgm:cxn modelId="{F5F31D07-9045-F844-A5C9-0F9ED2DAFEAE}" type="presParOf" srcId="{3EB1EBD3-E3A7-D34C-951E-1FB1113C9998}" destId="{230FFAF5-8237-8D41-B13D-98E6F557CB58}" srcOrd="4" destOrd="0" presId="urn:microsoft.com/office/officeart/2005/8/layout/hChevron3"/>
    <dgm:cxn modelId="{0BD4EAC7-69E6-6848-AB58-016C49E92F6A}" type="presParOf" srcId="{3EB1EBD3-E3A7-D34C-951E-1FB1113C9998}" destId="{513C811C-7A74-8C4A-8602-D215616E6EB8}" srcOrd="5" destOrd="0" presId="urn:microsoft.com/office/officeart/2005/8/layout/hChevron3"/>
    <dgm:cxn modelId="{E3827158-C18B-4649-998C-E778C02DA3BE}" type="presParOf" srcId="{3EB1EBD3-E3A7-D34C-951E-1FB1113C9998}" destId="{0051DFC9-608A-F149-A5A0-508843FE1AA0}" srcOrd="6" destOrd="0" presId="urn:microsoft.com/office/officeart/2005/8/layout/hChevron3"/>
    <dgm:cxn modelId="{E1984A34-F78C-C148-97A4-50E63CEEC84C}" type="presParOf" srcId="{3EB1EBD3-E3A7-D34C-951E-1FB1113C9998}" destId="{8D443939-AFF2-A141-AC95-A3896EBAA7BA}" srcOrd="7" destOrd="0" presId="urn:microsoft.com/office/officeart/2005/8/layout/hChevron3"/>
    <dgm:cxn modelId="{F8DA7693-C871-0849-928C-77B2621B65A6}" type="presParOf" srcId="{3EB1EBD3-E3A7-D34C-951E-1FB1113C9998}" destId="{255BEEDA-CF9C-FC47-AA8A-4BDD8F1C7F7E}" srcOrd="8" destOrd="0" presId="urn:microsoft.com/office/officeart/2005/8/layout/hChevron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146C1E8-816F-2340-BA0A-98C1C507C31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9654C1FC-509F-7B4B-8C02-E6D0C6E0473E}">
      <dgm:prSet phldrT="[Text]" custT="1"/>
      <dgm:spPr/>
      <dgm:t>
        <a:bodyPr/>
        <a:lstStyle/>
        <a:p>
          <a:r>
            <a:rPr lang="es-419" sz="1800" dirty="0">
              <a:latin typeface="Arial" panose="020B0604020202020204" pitchFamily="34" charset="0"/>
              <a:cs typeface="Arial" panose="020B0604020202020204" pitchFamily="34" charset="0"/>
            </a:rPr>
            <a:t>Coordinación</a:t>
          </a:r>
        </a:p>
      </dgm:t>
    </dgm:pt>
    <dgm:pt modelId="{FE1D3B05-354E-7546-8F8A-A1762FE00AC1}" type="parTrans" cxnId="{010D4EAF-1A96-FA4D-9470-B0E18C215065}">
      <dgm:prSet/>
      <dgm:spPr/>
      <dgm:t>
        <a:bodyPr/>
        <a:lstStyle/>
        <a:p>
          <a:endParaRPr lang="en-US" sz="1600"/>
        </a:p>
      </dgm:t>
    </dgm:pt>
    <dgm:pt modelId="{C4A15862-4A10-294D-BA0F-8EF77C8B35CE}" type="sibTrans" cxnId="{010D4EAF-1A96-FA4D-9470-B0E18C215065}">
      <dgm:prSet/>
      <dgm:spPr/>
      <dgm:t>
        <a:bodyPr/>
        <a:lstStyle/>
        <a:p>
          <a:endParaRPr lang="en-US" sz="1600"/>
        </a:p>
      </dgm:t>
    </dgm:pt>
    <dgm:pt modelId="{0FC37145-8954-4547-98AB-E4EFD24E15B0}">
      <dgm:prSet phldrT="[Text]" custT="1"/>
      <dgm:spPr/>
      <dgm:t>
        <a:bodyPr/>
        <a:lstStyle/>
        <a:p>
          <a:r>
            <a:rPr lang="es-419" sz="1400" dirty="0">
              <a:latin typeface="Arial" panose="020B0604020202020204" pitchFamily="34" charset="0"/>
              <a:cs typeface="Arial" panose="020B0604020202020204" pitchFamily="34" charset="0"/>
            </a:rPr>
            <a:t>Supervisar la adopción y el uso de 7-1-7</a:t>
          </a:r>
        </a:p>
      </dgm:t>
    </dgm:pt>
    <dgm:pt modelId="{58C1D5D9-8DF6-774B-AAF4-EAD74BE9D625}" type="parTrans" cxnId="{BA4A6AE4-9CDD-2148-B121-BD1853AC6F20}">
      <dgm:prSet/>
      <dgm:spPr/>
      <dgm:t>
        <a:bodyPr/>
        <a:lstStyle/>
        <a:p>
          <a:endParaRPr lang="en-US" sz="1600"/>
        </a:p>
      </dgm:t>
    </dgm:pt>
    <dgm:pt modelId="{74FA26A2-3044-4245-AFDD-B38B750A1E95}" type="sibTrans" cxnId="{BA4A6AE4-9CDD-2148-B121-BD1853AC6F20}">
      <dgm:prSet/>
      <dgm:spPr/>
      <dgm:t>
        <a:bodyPr/>
        <a:lstStyle/>
        <a:p>
          <a:endParaRPr lang="en-US" sz="1600"/>
        </a:p>
      </dgm:t>
    </dgm:pt>
    <dgm:pt modelId="{3546DD94-A8A0-FF40-8984-2B0A459ADCDD}">
      <dgm:prSet phldrT="[Text]" custT="1"/>
      <dgm:spPr/>
      <dgm:t>
        <a:bodyPr/>
        <a:lstStyle/>
        <a:p>
          <a:r>
            <a:rPr lang="es-419" sz="1800" dirty="0">
              <a:latin typeface="Arial" panose="020B0604020202020204" pitchFamily="34" charset="0"/>
              <a:cs typeface="Arial" panose="020B0604020202020204" pitchFamily="34" charset="0"/>
            </a:rPr>
            <a:t>Recopilación y análisis de datos</a:t>
          </a:r>
        </a:p>
      </dgm:t>
    </dgm:pt>
    <dgm:pt modelId="{672E4FE3-96BE-4448-A7E1-A5FE275EB68C}" type="parTrans" cxnId="{B20214AC-5DB2-4F45-B615-A943A775A17B}">
      <dgm:prSet/>
      <dgm:spPr/>
      <dgm:t>
        <a:bodyPr/>
        <a:lstStyle/>
        <a:p>
          <a:endParaRPr lang="en-US" sz="1600"/>
        </a:p>
      </dgm:t>
    </dgm:pt>
    <dgm:pt modelId="{842A1BA0-E19E-D943-A349-D1FA371865F4}" type="sibTrans" cxnId="{B20214AC-5DB2-4F45-B615-A943A775A17B}">
      <dgm:prSet/>
      <dgm:spPr/>
      <dgm:t>
        <a:bodyPr/>
        <a:lstStyle/>
        <a:p>
          <a:endParaRPr lang="en-US" sz="1600"/>
        </a:p>
      </dgm:t>
    </dgm:pt>
    <dgm:pt modelId="{A859320C-E3E8-B84D-B119-65C728D92A4A}">
      <dgm:prSet phldrT="[Text]" custT="1"/>
      <dgm:spPr/>
      <dgm:t>
        <a:bodyPr/>
        <a:lstStyle/>
        <a:p>
          <a:r>
            <a:rPr lang="es-419" sz="1400" dirty="0">
              <a:latin typeface="Arial" panose="020B0604020202020204" pitchFamily="34" charset="0"/>
              <a:cs typeface="Arial" panose="020B0604020202020204" pitchFamily="34" charset="0"/>
            </a:rPr>
            <a:t>Registrar, consolidar, analizar, sintetizar e informar datos y resultados de 7-1-7</a:t>
          </a:r>
        </a:p>
      </dgm:t>
    </dgm:pt>
    <dgm:pt modelId="{FCBFEAD4-58DC-B949-AF3A-708452F0A529}" type="parTrans" cxnId="{722872CE-071B-FA4B-AF0E-01006EF5C54F}">
      <dgm:prSet/>
      <dgm:spPr/>
      <dgm:t>
        <a:bodyPr/>
        <a:lstStyle/>
        <a:p>
          <a:endParaRPr lang="en-US" sz="1600"/>
        </a:p>
      </dgm:t>
    </dgm:pt>
    <dgm:pt modelId="{A2933680-1F72-1D40-8157-15C5602EBE4A}" type="sibTrans" cxnId="{722872CE-071B-FA4B-AF0E-01006EF5C54F}">
      <dgm:prSet/>
      <dgm:spPr/>
      <dgm:t>
        <a:bodyPr/>
        <a:lstStyle/>
        <a:p>
          <a:endParaRPr lang="en-US" sz="1600"/>
        </a:p>
      </dgm:t>
    </dgm:pt>
    <dgm:pt modelId="{0E29939F-9A5B-0741-A561-4CF383A24455}">
      <dgm:prSet phldrT="[Text]" custT="1"/>
      <dgm:spPr/>
      <dgm:t>
        <a:bodyPr/>
        <a:lstStyle/>
        <a:p>
          <a:r>
            <a:rPr lang="es-419" sz="1800" dirty="0">
              <a:latin typeface="Arial" panose="020B0604020202020204" pitchFamily="34" charset="0"/>
              <a:cs typeface="Arial" panose="020B0604020202020204" pitchFamily="34" charset="0"/>
            </a:rPr>
            <a:t>Mejora del desempeño</a:t>
          </a:r>
        </a:p>
      </dgm:t>
    </dgm:pt>
    <dgm:pt modelId="{EDA51026-EF76-504E-8A1A-1836E79A0E4C}" type="parTrans" cxnId="{7FFF581B-DF17-C641-923B-44825DC73C3D}">
      <dgm:prSet/>
      <dgm:spPr/>
      <dgm:t>
        <a:bodyPr/>
        <a:lstStyle/>
        <a:p>
          <a:endParaRPr lang="en-US" sz="1600"/>
        </a:p>
      </dgm:t>
    </dgm:pt>
    <dgm:pt modelId="{F32D64AE-A886-494E-9678-39D93C39D189}" type="sibTrans" cxnId="{7FFF581B-DF17-C641-923B-44825DC73C3D}">
      <dgm:prSet/>
      <dgm:spPr/>
      <dgm:t>
        <a:bodyPr/>
        <a:lstStyle/>
        <a:p>
          <a:endParaRPr lang="en-US" sz="1600"/>
        </a:p>
      </dgm:t>
    </dgm:pt>
    <dgm:pt modelId="{F7837266-CD29-0E42-A752-DA264A2438D4}">
      <dgm:prSet phldrT="[Text]" custT="1"/>
      <dgm:spPr/>
      <dgm:t>
        <a:bodyPr/>
        <a:lstStyle/>
        <a:p>
          <a:r>
            <a:rPr lang="es-419" sz="1400">
              <a:latin typeface="Arial" panose="020B0604020202020204" pitchFamily="34" charset="0"/>
              <a:cs typeface="Arial" panose="020B0604020202020204" pitchFamily="34" charset="0"/>
            </a:rPr>
            <a:t>Identificar los cuellos de botella y facilitadores</a:t>
          </a:r>
        </a:p>
      </dgm:t>
    </dgm:pt>
    <dgm:pt modelId="{E8B3D7ED-1A4E-7A49-850F-2F689A55B422}" type="parTrans" cxnId="{88C3537E-8A49-1A45-8A7B-E2B38CFA9DC5}">
      <dgm:prSet/>
      <dgm:spPr/>
      <dgm:t>
        <a:bodyPr/>
        <a:lstStyle/>
        <a:p>
          <a:endParaRPr lang="en-US" sz="1600"/>
        </a:p>
      </dgm:t>
    </dgm:pt>
    <dgm:pt modelId="{24F2D5DD-2D4A-7E41-8FF4-3FF10741EDCD}" type="sibTrans" cxnId="{88C3537E-8A49-1A45-8A7B-E2B38CFA9DC5}">
      <dgm:prSet/>
      <dgm:spPr/>
      <dgm:t>
        <a:bodyPr/>
        <a:lstStyle/>
        <a:p>
          <a:endParaRPr lang="en-US" sz="1600"/>
        </a:p>
      </dgm:t>
    </dgm:pt>
    <dgm:pt modelId="{41402FFC-AFB8-844C-BC52-0E4749B14DE6}">
      <dgm:prSet custT="1"/>
      <dgm:spPr/>
      <dgm:t>
        <a:bodyPr/>
        <a:lstStyle/>
        <a:p>
          <a:r>
            <a:rPr lang="es-419" sz="1800" dirty="0">
              <a:latin typeface="Arial" panose="020B0604020202020204" pitchFamily="34" charset="0"/>
              <a:cs typeface="Arial" panose="020B0604020202020204" pitchFamily="34" charset="0"/>
            </a:rPr>
            <a:t>Planificación y financiamiento</a:t>
          </a:r>
        </a:p>
      </dgm:t>
    </dgm:pt>
    <dgm:pt modelId="{4E4150A5-2E57-F042-BAF6-877A5F4A0C1C}" type="parTrans" cxnId="{12CCCC07-5423-BF44-AB3E-9200EA3DED31}">
      <dgm:prSet/>
      <dgm:spPr/>
      <dgm:t>
        <a:bodyPr/>
        <a:lstStyle/>
        <a:p>
          <a:endParaRPr lang="en-US" sz="1600"/>
        </a:p>
      </dgm:t>
    </dgm:pt>
    <dgm:pt modelId="{FC0284DD-E49D-1B4E-9666-9AF9CF2A18A9}" type="sibTrans" cxnId="{12CCCC07-5423-BF44-AB3E-9200EA3DED31}">
      <dgm:prSet/>
      <dgm:spPr/>
      <dgm:t>
        <a:bodyPr/>
        <a:lstStyle/>
        <a:p>
          <a:endParaRPr lang="en-US" sz="1600"/>
        </a:p>
      </dgm:t>
    </dgm:pt>
    <dgm:pt modelId="{91CDCB4E-6A31-794D-8205-66775591E61C}">
      <dgm:prSet custT="1"/>
      <dgm:spPr/>
      <dgm:t>
        <a:bodyPr/>
        <a:lstStyle/>
        <a:p>
          <a:r>
            <a:rPr lang="es-419" sz="1800" dirty="0">
              <a:latin typeface="Arial" panose="020B0604020202020204" pitchFamily="34" charset="0"/>
              <a:cs typeface="Arial" panose="020B0604020202020204" pitchFamily="34" charset="0"/>
            </a:rPr>
            <a:t>Comunicación y promoción</a:t>
          </a:r>
        </a:p>
      </dgm:t>
    </dgm:pt>
    <dgm:pt modelId="{5B9BD932-32A1-D940-A26F-D2D26F3D3F8E}" type="parTrans" cxnId="{7AB4DDB2-2D3A-3E42-A600-FCA06DB6AA34}">
      <dgm:prSet/>
      <dgm:spPr/>
      <dgm:t>
        <a:bodyPr/>
        <a:lstStyle/>
        <a:p>
          <a:endParaRPr lang="en-US" sz="1600"/>
        </a:p>
      </dgm:t>
    </dgm:pt>
    <dgm:pt modelId="{3B4B3504-660B-604A-8C3C-CE1B17D53C39}" type="sibTrans" cxnId="{7AB4DDB2-2D3A-3E42-A600-FCA06DB6AA34}">
      <dgm:prSet/>
      <dgm:spPr/>
      <dgm:t>
        <a:bodyPr/>
        <a:lstStyle/>
        <a:p>
          <a:endParaRPr lang="en-US" sz="1600"/>
        </a:p>
      </dgm:t>
    </dgm:pt>
    <dgm:pt modelId="{6ADE8C16-25D1-E543-AAC4-29BF5C55D5E9}">
      <dgm:prSet phldrT="[Text]" custT="1"/>
      <dgm:spPr/>
      <dgm:t>
        <a:bodyPr/>
        <a:lstStyle/>
        <a:p>
          <a:r>
            <a:rPr lang="es-419" sz="1400" dirty="0">
              <a:latin typeface="Arial" panose="020B0604020202020204" pitchFamily="34" charset="0"/>
              <a:cs typeface="Arial" panose="020B0604020202020204" pitchFamily="34" charset="0"/>
            </a:rPr>
            <a:t>Coordinar a las partes interesadas multisectoriales y multinivel</a:t>
          </a:r>
        </a:p>
      </dgm:t>
    </dgm:pt>
    <dgm:pt modelId="{A72EB967-5826-9E41-ABCA-32D3E65A4A5F}" type="sibTrans" cxnId="{04C15A3F-D164-AF40-9566-938A715E320F}">
      <dgm:prSet/>
      <dgm:spPr/>
      <dgm:t>
        <a:bodyPr/>
        <a:lstStyle/>
        <a:p>
          <a:endParaRPr lang="en-US" sz="1600"/>
        </a:p>
      </dgm:t>
    </dgm:pt>
    <dgm:pt modelId="{23AC06A5-2BEF-744B-9C9F-29937953985C}" type="parTrans" cxnId="{04C15A3F-D164-AF40-9566-938A715E320F}">
      <dgm:prSet/>
      <dgm:spPr/>
      <dgm:t>
        <a:bodyPr/>
        <a:lstStyle/>
        <a:p>
          <a:endParaRPr lang="en-US" sz="1600"/>
        </a:p>
      </dgm:t>
    </dgm:pt>
    <dgm:pt modelId="{42A89DBD-A0BD-7441-BF57-ED182EF9F719}">
      <dgm:prSet phldrT="[Text]" custT="1"/>
      <dgm:spPr/>
      <dgm:t>
        <a:bodyPr/>
        <a:lstStyle/>
        <a:p>
          <a:r>
            <a:rPr lang="es-419" sz="1400" dirty="0">
              <a:latin typeface="Arial" panose="020B0604020202020204" pitchFamily="34" charset="0"/>
              <a:cs typeface="Arial" panose="020B0604020202020204" pitchFamily="34" charset="0"/>
            </a:rPr>
            <a:t>Hacer responsables a los diferentes equipos</a:t>
          </a:r>
        </a:p>
      </dgm:t>
    </dgm:pt>
    <dgm:pt modelId="{0CFB84EA-B319-AF4C-A8F2-823FC4E97B2A}" type="parTrans" cxnId="{19F8630F-CD4C-264E-A2E3-22706DC74E17}">
      <dgm:prSet/>
      <dgm:spPr/>
      <dgm:t>
        <a:bodyPr/>
        <a:lstStyle/>
        <a:p>
          <a:endParaRPr lang="en-US" sz="1600"/>
        </a:p>
      </dgm:t>
    </dgm:pt>
    <dgm:pt modelId="{DB5E116D-7AE7-BD44-A33F-3EB7346C3F10}" type="sibTrans" cxnId="{19F8630F-CD4C-264E-A2E3-22706DC74E17}">
      <dgm:prSet/>
      <dgm:spPr/>
      <dgm:t>
        <a:bodyPr/>
        <a:lstStyle/>
        <a:p>
          <a:endParaRPr lang="en-US" sz="1600"/>
        </a:p>
      </dgm:t>
    </dgm:pt>
    <dgm:pt modelId="{B39A4775-419B-3A4B-9E63-D02AF45C152F}">
      <dgm:prSet phldrT="[Text]" custT="1"/>
      <dgm:spPr/>
      <dgm:t>
        <a:bodyPr/>
        <a:lstStyle/>
        <a:p>
          <a:r>
            <a:rPr lang="es-419" sz="1400">
              <a:latin typeface="Arial" panose="020B0604020202020204" pitchFamily="34" charset="0"/>
              <a:cs typeface="Arial" panose="020B0604020202020204" pitchFamily="34" charset="0"/>
            </a:rPr>
            <a:t>Determinar acciones correctivas </a:t>
          </a:r>
        </a:p>
      </dgm:t>
    </dgm:pt>
    <dgm:pt modelId="{050E4590-D319-ED48-867E-8618570188B0}" type="parTrans" cxnId="{37794358-C77D-7641-93CA-36052F5817D2}">
      <dgm:prSet/>
      <dgm:spPr/>
      <dgm:t>
        <a:bodyPr/>
        <a:lstStyle/>
        <a:p>
          <a:endParaRPr lang="en-US" sz="1600"/>
        </a:p>
      </dgm:t>
    </dgm:pt>
    <dgm:pt modelId="{93C98FE7-4024-DB4B-BFD7-27D82949D9B5}" type="sibTrans" cxnId="{37794358-C77D-7641-93CA-36052F5817D2}">
      <dgm:prSet/>
      <dgm:spPr/>
      <dgm:t>
        <a:bodyPr/>
        <a:lstStyle/>
        <a:p>
          <a:endParaRPr lang="en-US" sz="1600"/>
        </a:p>
      </dgm:t>
    </dgm:pt>
    <dgm:pt modelId="{4F489A22-434B-7646-9F63-57F321352AC0}">
      <dgm:prSet phldrT="[Text]" custT="1"/>
      <dgm:spPr/>
      <dgm:t>
        <a:bodyPr/>
        <a:lstStyle/>
        <a:p>
          <a:r>
            <a:rPr lang="es-419" sz="1400">
              <a:latin typeface="Arial" panose="020B0604020202020204" pitchFamily="34" charset="0"/>
              <a:cs typeface="Arial" panose="020B0604020202020204" pitchFamily="34" charset="0"/>
            </a:rPr>
            <a:t>Implementar acciones que puedan abarcar sectores y niveles</a:t>
          </a:r>
        </a:p>
      </dgm:t>
    </dgm:pt>
    <dgm:pt modelId="{934AD1CB-8E13-1C4A-94BF-8815CF5CD5C6}" type="parTrans" cxnId="{87B57D5C-C523-BB4B-AD64-6ECC759AE544}">
      <dgm:prSet/>
      <dgm:spPr/>
      <dgm:t>
        <a:bodyPr/>
        <a:lstStyle/>
        <a:p>
          <a:endParaRPr lang="en-US" sz="1600"/>
        </a:p>
      </dgm:t>
    </dgm:pt>
    <dgm:pt modelId="{D5757DFE-6E1A-F347-B90D-C1D69755A76E}" type="sibTrans" cxnId="{87B57D5C-C523-BB4B-AD64-6ECC759AE544}">
      <dgm:prSet/>
      <dgm:spPr/>
      <dgm:t>
        <a:bodyPr/>
        <a:lstStyle/>
        <a:p>
          <a:endParaRPr lang="en-US" sz="1600"/>
        </a:p>
      </dgm:t>
    </dgm:pt>
    <dgm:pt modelId="{C0E998E3-D4BA-4C4F-9704-0E40C3B98D2F}">
      <dgm:prSet custT="1"/>
      <dgm:spPr/>
      <dgm:t>
        <a:bodyPr/>
        <a:lstStyle/>
        <a:p>
          <a:r>
            <a:rPr lang="es-419" sz="1400" dirty="0">
              <a:latin typeface="Arial" panose="020B0604020202020204" pitchFamily="34" charset="0"/>
              <a:cs typeface="Arial" panose="020B0604020202020204" pitchFamily="34" charset="0"/>
            </a:rPr>
            <a:t>Utilizar los resultados de 7-1-7 para fundamentar las actividades de planificación a largo plazo, las prioridades de financiamiento y otras actividades pertinentes en materia de seguridad sanitaria</a:t>
          </a:r>
        </a:p>
      </dgm:t>
    </dgm:pt>
    <dgm:pt modelId="{D1F5FC7B-156F-6148-913E-F0BDE9E33BAB}" type="parTrans" cxnId="{EA95A10B-F197-A747-A4FB-86DB170E7E63}">
      <dgm:prSet/>
      <dgm:spPr/>
      <dgm:t>
        <a:bodyPr/>
        <a:lstStyle/>
        <a:p>
          <a:endParaRPr lang="en-US" sz="1600"/>
        </a:p>
      </dgm:t>
    </dgm:pt>
    <dgm:pt modelId="{3FA8DB37-176F-E245-9EA5-2FC47F09A598}" type="sibTrans" cxnId="{EA95A10B-F197-A747-A4FB-86DB170E7E63}">
      <dgm:prSet/>
      <dgm:spPr/>
      <dgm:t>
        <a:bodyPr/>
        <a:lstStyle/>
        <a:p>
          <a:endParaRPr lang="en-US" sz="1600"/>
        </a:p>
      </dgm:t>
    </dgm:pt>
    <dgm:pt modelId="{61B6B7DB-D86F-044C-99F7-B66FB98111A2}">
      <dgm:prSet custT="1"/>
      <dgm:spPr/>
      <dgm:t>
        <a:bodyPr/>
        <a:lstStyle/>
        <a:p>
          <a:r>
            <a:rPr lang="es-419" sz="1400">
              <a:latin typeface="Arial" panose="020B0604020202020204" pitchFamily="34" charset="0"/>
              <a:cs typeface="Arial" panose="020B0604020202020204" pitchFamily="34" charset="0"/>
            </a:rPr>
            <a:t>Utilizar los resultados de 7-1-7 para priorizar las actividades de promoción y movilización de recursos</a:t>
          </a:r>
        </a:p>
      </dgm:t>
    </dgm:pt>
    <dgm:pt modelId="{E800CAED-C820-4C41-834D-9CDBF5BCE4C2}" type="parTrans" cxnId="{2A81AFC7-37F4-CB42-BDDE-B19103C460A0}">
      <dgm:prSet/>
      <dgm:spPr/>
      <dgm:t>
        <a:bodyPr/>
        <a:lstStyle/>
        <a:p>
          <a:endParaRPr lang="en-US" sz="1600"/>
        </a:p>
      </dgm:t>
    </dgm:pt>
    <dgm:pt modelId="{F4AD46E7-6D2F-CC43-948B-DE7E89B1ACC6}" type="sibTrans" cxnId="{2A81AFC7-37F4-CB42-BDDE-B19103C460A0}">
      <dgm:prSet/>
      <dgm:spPr/>
      <dgm:t>
        <a:bodyPr/>
        <a:lstStyle/>
        <a:p>
          <a:endParaRPr lang="en-US" sz="1600"/>
        </a:p>
      </dgm:t>
    </dgm:pt>
    <dgm:pt modelId="{56F9B926-0549-5643-A11D-364385F4F52E}">
      <dgm:prSet phldrT="[Text]" custT="1"/>
      <dgm:spPr/>
      <dgm:t>
        <a:bodyPr/>
        <a:lstStyle/>
        <a:p>
          <a:r>
            <a:rPr lang="es-419" sz="1400">
              <a:latin typeface="Arial" panose="020B0604020202020204" pitchFamily="34" charset="0"/>
              <a:cs typeface="Arial" panose="020B0604020202020204" pitchFamily="34" charset="0"/>
            </a:rPr>
            <a:t>Seguimiento del progreso de la acción</a:t>
          </a:r>
        </a:p>
      </dgm:t>
    </dgm:pt>
    <dgm:pt modelId="{14BCC415-0316-4B48-957C-CB6B81F86986}" type="parTrans" cxnId="{FAD844B5-F256-BF4F-A7FC-2BCD7CD6C287}">
      <dgm:prSet/>
      <dgm:spPr/>
      <dgm:t>
        <a:bodyPr/>
        <a:lstStyle/>
        <a:p>
          <a:endParaRPr lang="en-US" sz="1600"/>
        </a:p>
      </dgm:t>
    </dgm:pt>
    <dgm:pt modelId="{A3328036-DF0F-0A47-AD71-7241A4289EE4}" type="sibTrans" cxnId="{FAD844B5-F256-BF4F-A7FC-2BCD7CD6C287}">
      <dgm:prSet/>
      <dgm:spPr/>
      <dgm:t>
        <a:bodyPr/>
        <a:lstStyle/>
        <a:p>
          <a:endParaRPr lang="en-US" sz="1600"/>
        </a:p>
      </dgm:t>
    </dgm:pt>
    <dgm:pt modelId="{584B7121-0225-4398-958D-9111BB1387DB}" type="pres">
      <dgm:prSet presAssocID="{C146C1E8-816F-2340-BA0A-98C1C507C318}" presName="linear" presStyleCnt="0">
        <dgm:presLayoutVars>
          <dgm:dir/>
          <dgm:animLvl val="lvl"/>
          <dgm:resizeHandles val="exact"/>
        </dgm:presLayoutVars>
      </dgm:prSet>
      <dgm:spPr/>
    </dgm:pt>
    <dgm:pt modelId="{FDCBA8BD-1485-44AB-A28D-145F6FBD8215}" type="pres">
      <dgm:prSet presAssocID="{9654C1FC-509F-7B4B-8C02-E6D0C6E0473E}" presName="parentLin" presStyleCnt="0"/>
      <dgm:spPr/>
    </dgm:pt>
    <dgm:pt modelId="{30748FF2-6AE2-4D3D-B70A-9E68DF4E2503}" type="pres">
      <dgm:prSet presAssocID="{9654C1FC-509F-7B4B-8C02-E6D0C6E0473E}" presName="parentLeftMargin" presStyleLbl="node1" presStyleIdx="0" presStyleCnt="5"/>
      <dgm:spPr/>
    </dgm:pt>
    <dgm:pt modelId="{B5834E92-BB7B-4CB8-890D-3E90ECE2EAD0}" type="pres">
      <dgm:prSet presAssocID="{9654C1FC-509F-7B4B-8C02-E6D0C6E0473E}" presName="parentText" presStyleLbl="node1" presStyleIdx="0" presStyleCnt="5">
        <dgm:presLayoutVars>
          <dgm:chMax val="0"/>
          <dgm:bulletEnabled val="1"/>
        </dgm:presLayoutVars>
      </dgm:prSet>
      <dgm:spPr/>
    </dgm:pt>
    <dgm:pt modelId="{2A504217-64AB-4497-802A-3B33538D90CC}" type="pres">
      <dgm:prSet presAssocID="{9654C1FC-509F-7B4B-8C02-E6D0C6E0473E}" presName="negativeSpace" presStyleCnt="0"/>
      <dgm:spPr/>
    </dgm:pt>
    <dgm:pt modelId="{00E2F223-DDCF-41F6-B795-0C95E79E872D}" type="pres">
      <dgm:prSet presAssocID="{9654C1FC-509F-7B4B-8C02-E6D0C6E0473E}" presName="childText" presStyleLbl="conFgAcc1" presStyleIdx="0" presStyleCnt="5">
        <dgm:presLayoutVars>
          <dgm:bulletEnabled val="1"/>
        </dgm:presLayoutVars>
      </dgm:prSet>
      <dgm:spPr/>
    </dgm:pt>
    <dgm:pt modelId="{1D035DD3-66DE-4070-84EF-ABA536CBC059}" type="pres">
      <dgm:prSet presAssocID="{C4A15862-4A10-294D-BA0F-8EF77C8B35CE}" presName="spaceBetweenRectangles" presStyleCnt="0"/>
      <dgm:spPr/>
    </dgm:pt>
    <dgm:pt modelId="{7D1355B5-E89F-4A5D-B86B-F3190E87976A}" type="pres">
      <dgm:prSet presAssocID="{3546DD94-A8A0-FF40-8984-2B0A459ADCDD}" presName="parentLin" presStyleCnt="0"/>
      <dgm:spPr/>
    </dgm:pt>
    <dgm:pt modelId="{831385AD-4C20-4688-9EB6-4E1D634670E1}" type="pres">
      <dgm:prSet presAssocID="{3546DD94-A8A0-FF40-8984-2B0A459ADCDD}" presName="parentLeftMargin" presStyleLbl="node1" presStyleIdx="0" presStyleCnt="5"/>
      <dgm:spPr/>
    </dgm:pt>
    <dgm:pt modelId="{B377CBE8-7D9C-419A-AF31-64D4069E175D}" type="pres">
      <dgm:prSet presAssocID="{3546DD94-A8A0-FF40-8984-2B0A459ADCDD}" presName="parentText" presStyleLbl="node1" presStyleIdx="1" presStyleCnt="5">
        <dgm:presLayoutVars>
          <dgm:chMax val="0"/>
          <dgm:bulletEnabled val="1"/>
        </dgm:presLayoutVars>
      </dgm:prSet>
      <dgm:spPr/>
    </dgm:pt>
    <dgm:pt modelId="{F7CF8916-78F1-4D58-A85D-FD546A690E34}" type="pres">
      <dgm:prSet presAssocID="{3546DD94-A8A0-FF40-8984-2B0A459ADCDD}" presName="negativeSpace" presStyleCnt="0"/>
      <dgm:spPr/>
    </dgm:pt>
    <dgm:pt modelId="{02A896E6-458C-4737-AAC3-E042C8C69BAF}" type="pres">
      <dgm:prSet presAssocID="{3546DD94-A8A0-FF40-8984-2B0A459ADCDD}" presName="childText" presStyleLbl="conFgAcc1" presStyleIdx="1" presStyleCnt="5">
        <dgm:presLayoutVars>
          <dgm:bulletEnabled val="1"/>
        </dgm:presLayoutVars>
      </dgm:prSet>
      <dgm:spPr/>
    </dgm:pt>
    <dgm:pt modelId="{E176603A-0158-4676-B086-B43792981616}" type="pres">
      <dgm:prSet presAssocID="{842A1BA0-E19E-D943-A349-D1FA371865F4}" presName="spaceBetweenRectangles" presStyleCnt="0"/>
      <dgm:spPr/>
    </dgm:pt>
    <dgm:pt modelId="{54DB8B95-E882-44B8-A9CC-60BF7DB9B974}" type="pres">
      <dgm:prSet presAssocID="{0E29939F-9A5B-0741-A561-4CF383A24455}" presName="parentLin" presStyleCnt="0"/>
      <dgm:spPr/>
    </dgm:pt>
    <dgm:pt modelId="{F79E5739-CF67-4CF4-8669-6783143E06EE}" type="pres">
      <dgm:prSet presAssocID="{0E29939F-9A5B-0741-A561-4CF383A24455}" presName="parentLeftMargin" presStyleLbl="node1" presStyleIdx="1" presStyleCnt="5"/>
      <dgm:spPr/>
    </dgm:pt>
    <dgm:pt modelId="{6705016C-A399-41F7-A1E4-7B3B36C883D2}" type="pres">
      <dgm:prSet presAssocID="{0E29939F-9A5B-0741-A561-4CF383A24455}" presName="parentText" presStyleLbl="node1" presStyleIdx="2" presStyleCnt="5">
        <dgm:presLayoutVars>
          <dgm:chMax val="0"/>
          <dgm:bulletEnabled val="1"/>
        </dgm:presLayoutVars>
      </dgm:prSet>
      <dgm:spPr/>
    </dgm:pt>
    <dgm:pt modelId="{FF4EA555-5CAE-4BD4-BCA2-AA6D72EA4274}" type="pres">
      <dgm:prSet presAssocID="{0E29939F-9A5B-0741-A561-4CF383A24455}" presName="negativeSpace" presStyleCnt="0"/>
      <dgm:spPr/>
    </dgm:pt>
    <dgm:pt modelId="{34DF019F-1535-4382-BBEA-83CDFA6A4A49}" type="pres">
      <dgm:prSet presAssocID="{0E29939F-9A5B-0741-A561-4CF383A24455}" presName="childText" presStyleLbl="conFgAcc1" presStyleIdx="2" presStyleCnt="5">
        <dgm:presLayoutVars>
          <dgm:bulletEnabled val="1"/>
        </dgm:presLayoutVars>
      </dgm:prSet>
      <dgm:spPr/>
    </dgm:pt>
    <dgm:pt modelId="{E18421AB-F37D-4D6D-8895-FC205FEAD07A}" type="pres">
      <dgm:prSet presAssocID="{F32D64AE-A886-494E-9678-39D93C39D189}" presName="spaceBetweenRectangles" presStyleCnt="0"/>
      <dgm:spPr/>
    </dgm:pt>
    <dgm:pt modelId="{5A7ECC7F-62C3-40F9-974F-C11C1604C787}" type="pres">
      <dgm:prSet presAssocID="{41402FFC-AFB8-844C-BC52-0E4749B14DE6}" presName="parentLin" presStyleCnt="0"/>
      <dgm:spPr/>
    </dgm:pt>
    <dgm:pt modelId="{48628E21-C946-4C36-9D07-4BFB420D6B2F}" type="pres">
      <dgm:prSet presAssocID="{41402FFC-AFB8-844C-BC52-0E4749B14DE6}" presName="parentLeftMargin" presStyleLbl="node1" presStyleIdx="2" presStyleCnt="5"/>
      <dgm:spPr/>
    </dgm:pt>
    <dgm:pt modelId="{34EE295A-A9AB-40C2-8F58-1E653AD3E287}" type="pres">
      <dgm:prSet presAssocID="{41402FFC-AFB8-844C-BC52-0E4749B14DE6}" presName="parentText" presStyleLbl="node1" presStyleIdx="3" presStyleCnt="5">
        <dgm:presLayoutVars>
          <dgm:chMax val="0"/>
          <dgm:bulletEnabled val="1"/>
        </dgm:presLayoutVars>
      </dgm:prSet>
      <dgm:spPr/>
    </dgm:pt>
    <dgm:pt modelId="{ECC223A2-CD71-4F5F-9F2E-D06BF2FA5B47}" type="pres">
      <dgm:prSet presAssocID="{41402FFC-AFB8-844C-BC52-0E4749B14DE6}" presName="negativeSpace" presStyleCnt="0"/>
      <dgm:spPr/>
    </dgm:pt>
    <dgm:pt modelId="{E392D61E-F76C-4AC7-B6E8-3A313501A57B}" type="pres">
      <dgm:prSet presAssocID="{41402FFC-AFB8-844C-BC52-0E4749B14DE6}" presName="childText" presStyleLbl="conFgAcc1" presStyleIdx="3" presStyleCnt="5">
        <dgm:presLayoutVars>
          <dgm:bulletEnabled val="1"/>
        </dgm:presLayoutVars>
      </dgm:prSet>
      <dgm:spPr/>
    </dgm:pt>
    <dgm:pt modelId="{4C19C4C5-CC0C-4E3B-8590-8775D87D14A9}" type="pres">
      <dgm:prSet presAssocID="{FC0284DD-E49D-1B4E-9666-9AF9CF2A18A9}" presName="spaceBetweenRectangles" presStyleCnt="0"/>
      <dgm:spPr/>
    </dgm:pt>
    <dgm:pt modelId="{1EAB352C-BA78-465A-8C9E-4567B4D0B4C3}" type="pres">
      <dgm:prSet presAssocID="{91CDCB4E-6A31-794D-8205-66775591E61C}" presName="parentLin" presStyleCnt="0"/>
      <dgm:spPr/>
    </dgm:pt>
    <dgm:pt modelId="{6501744D-A602-428E-A158-1D7C7179158E}" type="pres">
      <dgm:prSet presAssocID="{91CDCB4E-6A31-794D-8205-66775591E61C}" presName="parentLeftMargin" presStyleLbl="node1" presStyleIdx="3" presStyleCnt="5"/>
      <dgm:spPr/>
    </dgm:pt>
    <dgm:pt modelId="{CC39B5E8-6C07-4E06-BC7F-D2967B044D1A}" type="pres">
      <dgm:prSet presAssocID="{91CDCB4E-6A31-794D-8205-66775591E61C}" presName="parentText" presStyleLbl="node1" presStyleIdx="4" presStyleCnt="5">
        <dgm:presLayoutVars>
          <dgm:chMax val="0"/>
          <dgm:bulletEnabled val="1"/>
        </dgm:presLayoutVars>
      </dgm:prSet>
      <dgm:spPr/>
    </dgm:pt>
    <dgm:pt modelId="{D545461D-8920-4AA0-81F3-DA3EED221F20}" type="pres">
      <dgm:prSet presAssocID="{91CDCB4E-6A31-794D-8205-66775591E61C}" presName="negativeSpace" presStyleCnt="0"/>
      <dgm:spPr/>
    </dgm:pt>
    <dgm:pt modelId="{E7A05813-6423-4201-8557-B3B685050F81}" type="pres">
      <dgm:prSet presAssocID="{91CDCB4E-6A31-794D-8205-66775591E61C}" presName="childText" presStyleLbl="conFgAcc1" presStyleIdx="4" presStyleCnt="5">
        <dgm:presLayoutVars>
          <dgm:bulletEnabled val="1"/>
        </dgm:presLayoutVars>
      </dgm:prSet>
      <dgm:spPr/>
    </dgm:pt>
  </dgm:ptLst>
  <dgm:cxnLst>
    <dgm:cxn modelId="{12CCCC07-5423-BF44-AB3E-9200EA3DED31}" srcId="{C146C1E8-816F-2340-BA0A-98C1C507C318}" destId="{41402FFC-AFB8-844C-BC52-0E4749B14DE6}" srcOrd="3" destOrd="0" parTransId="{4E4150A5-2E57-F042-BAF6-877A5F4A0C1C}" sibTransId="{FC0284DD-E49D-1B4E-9666-9AF9CF2A18A9}"/>
    <dgm:cxn modelId="{EA95A10B-F197-A747-A4FB-86DB170E7E63}" srcId="{41402FFC-AFB8-844C-BC52-0E4749B14DE6}" destId="{C0E998E3-D4BA-4C4F-9704-0E40C3B98D2F}" srcOrd="0" destOrd="0" parTransId="{D1F5FC7B-156F-6148-913E-F0BDE9E33BAB}" sibTransId="{3FA8DB37-176F-E245-9EA5-2FC47F09A598}"/>
    <dgm:cxn modelId="{19F8630F-CD4C-264E-A2E3-22706DC74E17}" srcId="{9654C1FC-509F-7B4B-8C02-E6D0C6E0473E}" destId="{42A89DBD-A0BD-7441-BF57-ED182EF9F719}" srcOrd="2" destOrd="0" parTransId="{0CFB84EA-B319-AF4C-A8F2-823FC4E97B2A}" sibTransId="{DB5E116D-7AE7-BD44-A33F-3EB7346C3F10}"/>
    <dgm:cxn modelId="{0A196815-BFE2-4C78-A10D-4217291BAFD8}" type="presOf" srcId="{41402FFC-AFB8-844C-BC52-0E4749B14DE6}" destId="{34EE295A-A9AB-40C2-8F58-1E653AD3E287}" srcOrd="1" destOrd="0" presId="urn:microsoft.com/office/officeart/2005/8/layout/list1"/>
    <dgm:cxn modelId="{7FFF581B-DF17-C641-923B-44825DC73C3D}" srcId="{C146C1E8-816F-2340-BA0A-98C1C507C318}" destId="{0E29939F-9A5B-0741-A561-4CF383A24455}" srcOrd="2" destOrd="0" parTransId="{EDA51026-EF76-504E-8A1A-1836E79A0E4C}" sibTransId="{F32D64AE-A886-494E-9678-39D93C39D189}"/>
    <dgm:cxn modelId="{74945A1B-F9B0-46AF-BB92-3B13756F9380}" type="presOf" srcId="{9654C1FC-509F-7B4B-8C02-E6D0C6E0473E}" destId="{30748FF2-6AE2-4D3D-B70A-9E68DF4E2503}" srcOrd="0" destOrd="0" presId="urn:microsoft.com/office/officeart/2005/8/layout/list1"/>
    <dgm:cxn modelId="{179B6B21-34F6-4F0A-8015-D4B98503E6EA}" type="presOf" srcId="{4F489A22-434B-7646-9F63-57F321352AC0}" destId="{34DF019F-1535-4382-BBEA-83CDFA6A4A49}" srcOrd="0" destOrd="2" presId="urn:microsoft.com/office/officeart/2005/8/layout/list1"/>
    <dgm:cxn modelId="{72614B2C-E60D-477E-96B1-0AA4C7CE723E}" type="presOf" srcId="{0E29939F-9A5B-0741-A561-4CF383A24455}" destId="{6705016C-A399-41F7-A1E4-7B3B36C883D2}" srcOrd="1" destOrd="0" presId="urn:microsoft.com/office/officeart/2005/8/layout/list1"/>
    <dgm:cxn modelId="{04C15A3F-D164-AF40-9566-938A715E320F}" srcId="{9654C1FC-509F-7B4B-8C02-E6D0C6E0473E}" destId="{6ADE8C16-25D1-E543-AAC4-29BF5C55D5E9}" srcOrd="1" destOrd="0" parTransId="{23AC06A5-2BEF-744B-9C9F-29937953985C}" sibTransId="{A72EB967-5826-9E41-ABCA-32D3E65A4A5F}"/>
    <dgm:cxn modelId="{6D602B57-1D16-4838-90C4-6FDF0F96F66C}" type="presOf" srcId="{B39A4775-419B-3A4B-9E63-D02AF45C152F}" destId="{34DF019F-1535-4382-BBEA-83CDFA6A4A49}" srcOrd="0" destOrd="1" presId="urn:microsoft.com/office/officeart/2005/8/layout/list1"/>
    <dgm:cxn modelId="{37794358-C77D-7641-93CA-36052F5817D2}" srcId="{0E29939F-9A5B-0741-A561-4CF383A24455}" destId="{B39A4775-419B-3A4B-9E63-D02AF45C152F}" srcOrd="1" destOrd="0" parTransId="{050E4590-D319-ED48-867E-8618570188B0}" sibTransId="{93C98FE7-4024-DB4B-BFD7-27D82949D9B5}"/>
    <dgm:cxn modelId="{87B57D5C-C523-BB4B-AD64-6ECC759AE544}" srcId="{0E29939F-9A5B-0741-A561-4CF383A24455}" destId="{4F489A22-434B-7646-9F63-57F321352AC0}" srcOrd="2" destOrd="0" parTransId="{934AD1CB-8E13-1C4A-94BF-8815CF5CD5C6}" sibTransId="{D5757DFE-6E1A-F347-B90D-C1D69755A76E}"/>
    <dgm:cxn modelId="{5D477160-E916-45E4-9A8E-49CB2DC80CF0}" type="presOf" srcId="{91CDCB4E-6A31-794D-8205-66775591E61C}" destId="{6501744D-A602-428E-A158-1D7C7179158E}" srcOrd="0" destOrd="0" presId="urn:microsoft.com/office/officeart/2005/8/layout/list1"/>
    <dgm:cxn modelId="{29C7A76F-6930-4EB2-AD8A-744C2C73D788}" type="presOf" srcId="{0FC37145-8954-4547-98AB-E4EFD24E15B0}" destId="{00E2F223-DDCF-41F6-B795-0C95E79E872D}" srcOrd="0" destOrd="0" presId="urn:microsoft.com/office/officeart/2005/8/layout/list1"/>
    <dgm:cxn modelId="{88C3537E-8A49-1A45-8A7B-E2B38CFA9DC5}" srcId="{0E29939F-9A5B-0741-A561-4CF383A24455}" destId="{F7837266-CD29-0E42-A752-DA264A2438D4}" srcOrd="0" destOrd="0" parTransId="{E8B3D7ED-1A4E-7A49-850F-2F689A55B422}" sibTransId="{24F2D5DD-2D4A-7E41-8FF4-3FF10741EDCD}"/>
    <dgm:cxn modelId="{8715BC80-9B47-4469-9F5B-9FF25CE61838}" type="presOf" srcId="{9654C1FC-509F-7B4B-8C02-E6D0C6E0473E}" destId="{B5834E92-BB7B-4CB8-890D-3E90ECE2EAD0}" srcOrd="1" destOrd="0" presId="urn:microsoft.com/office/officeart/2005/8/layout/list1"/>
    <dgm:cxn modelId="{95295B87-6BA3-4B9C-8B15-83D12D01AE7A}" type="presOf" srcId="{56F9B926-0549-5643-A11D-364385F4F52E}" destId="{34DF019F-1535-4382-BBEA-83CDFA6A4A49}" srcOrd="0" destOrd="3" presId="urn:microsoft.com/office/officeart/2005/8/layout/list1"/>
    <dgm:cxn modelId="{2F9E8A95-A2AD-4AA6-9D2F-054211FB5190}" type="presOf" srcId="{3546DD94-A8A0-FF40-8984-2B0A459ADCDD}" destId="{B377CBE8-7D9C-419A-AF31-64D4069E175D}" srcOrd="1" destOrd="0" presId="urn:microsoft.com/office/officeart/2005/8/layout/list1"/>
    <dgm:cxn modelId="{ACF58E96-4944-43AE-8644-742C70D9B25F}" type="presOf" srcId="{0E29939F-9A5B-0741-A561-4CF383A24455}" destId="{F79E5739-CF67-4CF4-8669-6783143E06EE}" srcOrd="0" destOrd="0" presId="urn:microsoft.com/office/officeart/2005/8/layout/list1"/>
    <dgm:cxn modelId="{F380E89B-5C2C-4EED-8A01-3F8F5FF4E5BB}" type="presOf" srcId="{61B6B7DB-D86F-044C-99F7-B66FB98111A2}" destId="{E7A05813-6423-4201-8557-B3B685050F81}" srcOrd="0" destOrd="0" presId="urn:microsoft.com/office/officeart/2005/8/layout/list1"/>
    <dgm:cxn modelId="{FC865FA7-4DCB-46B2-9A97-088552382699}" type="presOf" srcId="{91CDCB4E-6A31-794D-8205-66775591E61C}" destId="{CC39B5E8-6C07-4E06-BC7F-D2967B044D1A}" srcOrd="1" destOrd="0" presId="urn:microsoft.com/office/officeart/2005/8/layout/list1"/>
    <dgm:cxn modelId="{B20214AC-5DB2-4F45-B615-A943A775A17B}" srcId="{C146C1E8-816F-2340-BA0A-98C1C507C318}" destId="{3546DD94-A8A0-FF40-8984-2B0A459ADCDD}" srcOrd="1" destOrd="0" parTransId="{672E4FE3-96BE-4448-A7E1-A5FE275EB68C}" sibTransId="{842A1BA0-E19E-D943-A349-D1FA371865F4}"/>
    <dgm:cxn modelId="{010D4EAF-1A96-FA4D-9470-B0E18C215065}" srcId="{C146C1E8-816F-2340-BA0A-98C1C507C318}" destId="{9654C1FC-509F-7B4B-8C02-E6D0C6E0473E}" srcOrd="0" destOrd="0" parTransId="{FE1D3B05-354E-7546-8F8A-A1762FE00AC1}" sibTransId="{C4A15862-4A10-294D-BA0F-8EF77C8B35CE}"/>
    <dgm:cxn modelId="{FA687BAF-A22C-4938-BCAF-51D3C701A265}" type="presOf" srcId="{6ADE8C16-25D1-E543-AAC4-29BF5C55D5E9}" destId="{00E2F223-DDCF-41F6-B795-0C95E79E872D}" srcOrd="0" destOrd="1" presId="urn:microsoft.com/office/officeart/2005/8/layout/list1"/>
    <dgm:cxn modelId="{7AB4DDB2-2D3A-3E42-A600-FCA06DB6AA34}" srcId="{C146C1E8-816F-2340-BA0A-98C1C507C318}" destId="{91CDCB4E-6A31-794D-8205-66775591E61C}" srcOrd="4" destOrd="0" parTransId="{5B9BD932-32A1-D940-A26F-D2D26F3D3F8E}" sibTransId="{3B4B3504-660B-604A-8C3C-CE1B17D53C39}"/>
    <dgm:cxn modelId="{FAD844B5-F256-BF4F-A7FC-2BCD7CD6C287}" srcId="{0E29939F-9A5B-0741-A561-4CF383A24455}" destId="{56F9B926-0549-5643-A11D-364385F4F52E}" srcOrd="3" destOrd="0" parTransId="{14BCC415-0316-4B48-957C-CB6B81F86986}" sibTransId="{A3328036-DF0F-0A47-AD71-7241A4289EE4}"/>
    <dgm:cxn modelId="{AC9C58C4-54DA-4249-86F5-1D3D56CC7F3A}" type="presOf" srcId="{C0E998E3-D4BA-4C4F-9704-0E40C3B98D2F}" destId="{E392D61E-F76C-4AC7-B6E8-3A313501A57B}" srcOrd="0" destOrd="0" presId="urn:microsoft.com/office/officeart/2005/8/layout/list1"/>
    <dgm:cxn modelId="{2A81AFC7-37F4-CB42-BDDE-B19103C460A0}" srcId="{91CDCB4E-6A31-794D-8205-66775591E61C}" destId="{61B6B7DB-D86F-044C-99F7-B66FB98111A2}" srcOrd="0" destOrd="0" parTransId="{E800CAED-C820-4C41-834D-9CDBF5BCE4C2}" sibTransId="{F4AD46E7-6D2F-CC43-948B-DE7E89B1ACC6}"/>
    <dgm:cxn modelId="{722872CE-071B-FA4B-AF0E-01006EF5C54F}" srcId="{3546DD94-A8A0-FF40-8984-2B0A459ADCDD}" destId="{A859320C-E3E8-B84D-B119-65C728D92A4A}" srcOrd="0" destOrd="0" parTransId="{FCBFEAD4-58DC-B949-AF3A-708452F0A529}" sibTransId="{A2933680-1F72-1D40-8157-15C5602EBE4A}"/>
    <dgm:cxn modelId="{186D28D2-F101-4997-BFFD-7E08CF1574A0}" type="presOf" srcId="{42A89DBD-A0BD-7441-BF57-ED182EF9F719}" destId="{00E2F223-DDCF-41F6-B795-0C95E79E872D}" srcOrd="0" destOrd="2" presId="urn:microsoft.com/office/officeart/2005/8/layout/list1"/>
    <dgm:cxn modelId="{112527DC-B81C-4695-82FA-833C1D9AB1AB}" type="presOf" srcId="{A859320C-E3E8-B84D-B119-65C728D92A4A}" destId="{02A896E6-458C-4737-AAC3-E042C8C69BAF}" srcOrd="0" destOrd="0" presId="urn:microsoft.com/office/officeart/2005/8/layout/list1"/>
    <dgm:cxn modelId="{DF210AE3-1D9A-45A5-9787-C56C3543140A}" type="presOf" srcId="{3546DD94-A8A0-FF40-8984-2B0A459ADCDD}" destId="{831385AD-4C20-4688-9EB6-4E1D634670E1}" srcOrd="0" destOrd="0" presId="urn:microsoft.com/office/officeart/2005/8/layout/list1"/>
    <dgm:cxn modelId="{BA4A6AE4-9CDD-2148-B121-BD1853AC6F20}" srcId="{9654C1FC-509F-7B4B-8C02-E6D0C6E0473E}" destId="{0FC37145-8954-4547-98AB-E4EFD24E15B0}" srcOrd="0" destOrd="0" parTransId="{58C1D5D9-8DF6-774B-AAF4-EAD74BE9D625}" sibTransId="{74FA26A2-3044-4245-AFDD-B38B750A1E95}"/>
    <dgm:cxn modelId="{7A2407EB-3010-4DAD-B629-CE9FD889BEEA}" type="presOf" srcId="{41402FFC-AFB8-844C-BC52-0E4749B14DE6}" destId="{48628E21-C946-4C36-9D07-4BFB420D6B2F}" srcOrd="0" destOrd="0" presId="urn:microsoft.com/office/officeart/2005/8/layout/list1"/>
    <dgm:cxn modelId="{00C41CED-0794-4020-8903-1CEBBA40A9A8}" type="presOf" srcId="{C146C1E8-816F-2340-BA0A-98C1C507C318}" destId="{584B7121-0225-4398-958D-9111BB1387DB}" srcOrd="0" destOrd="0" presId="urn:microsoft.com/office/officeart/2005/8/layout/list1"/>
    <dgm:cxn modelId="{12B3B1FD-679A-4452-A692-74ACE90BEFEF}" type="presOf" srcId="{F7837266-CD29-0E42-A752-DA264A2438D4}" destId="{34DF019F-1535-4382-BBEA-83CDFA6A4A49}" srcOrd="0" destOrd="0" presId="urn:microsoft.com/office/officeart/2005/8/layout/list1"/>
    <dgm:cxn modelId="{8A6357DA-FD61-4DEE-973A-DF8B3B41D722}" type="presParOf" srcId="{584B7121-0225-4398-958D-9111BB1387DB}" destId="{FDCBA8BD-1485-44AB-A28D-145F6FBD8215}" srcOrd="0" destOrd="0" presId="urn:microsoft.com/office/officeart/2005/8/layout/list1"/>
    <dgm:cxn modelId="{0C2762A5-7C09-422D-9EDA-DC475FF3EBF4}" type="presParOf" srcId="{FDCBA8BD-1485-44AB-A28D-145F6FBD8215}" destId="{30748FF2-6AE2-4D3D-B70A-9E68DF4E2503}" srcOrd="0" destOrd="0" presId="urn:microsoft.com/office/officeart/2005/8/layout/list1"/>
    <dgm:cxn modelId="{E7A72835-3CB2-40B6-B2B9-7988C2E115B9}" type="presParOf" srcId="{FDCBA8BD-1485-44AB-A28D-145F6FBD8215}" destId="{B5834E92-BB7B-4CB8-890D-3E90ECE2EAD0}" srcOrd="1" destOrd="0" presId="urn:microsoft.com/office/officeart/2005/8/layout/list1"/>
    <dgm:cxn modelId="{CF7F0A03-25C7-41E5-981C-2633CA3197F1}" type="presParOf" srcId="{584B7121-0225-4398-958D-9111BB1387DB}" destId="{2A504217-64AB-4497-802A-3B33538D90CC}" srcOrd="1" destOrd="0" presId="urn:microsoft.com/office/officeart/2005/8/layout/list1"/>
    <dgm:cxn modelId="{DEC2A0AC-6BBA-4358-B8B2-61BF6F9C20EF}" type="presParOf" srcId="{584B7121-0225-4398-958D-9111BB1387DB}" destId="{00E2F223-DDCF-41F6-B795-0C95E79E872D}" srcOrd="2" destOrd="0" presId="urn:microsoft.com/office/officeart/2005/8/layout/list1"/>
    <dgm:cxn modelId="{230886BF-AB69-47D1-B25B-73046C295558}" type="presParOf" srcId="{584B7121-0225-4398-958D-9111BB1387DB}" destId="{1D035DD3-66DE-4070-84EF-ABA536CBC059}" srcOrd="3" destOrd="0" presId="urn:microsoft.com/office/officeart/2005/8/layout/list1"/>
    <dgm:cxn modelId="{E05D268B-5F41-4BEE-B524-A42A155E9F97}" type="presParOf" srcId="{584B7121-0225-4398-958D-9111BB1387DB}" destId="{7D1355B5-E89F-4A5D-B86B-F3190E87976A}" srcOrd="4" destOrd="0" presId="urn:microsoft.com/office/officeart/2005/8/layout/list1"/>
    <dgm:cxn modelId="{8F82198A-7B5C-47E6-97FF-25E4D240090B}" type="presParOf" srcId="{7D1355B5-E89F-4A5D-B86B-F3190E87976A}" destId="{831385AD-4C20-4688-9EB6-4E1D634670E1}" srcOrd="0" destOrd="0" presId="urn:microsoft.com/office/officeart/2005/8/layout/list1"/>
    <dgm:cxn modelId="{8420BA56-6BE4-4B21-A262-C9D234F0E0A9}" type="presParOf" srcId="{7D1355B5-E89F-4A5D-B86B-F3190E87976A}" destId="{B377CBE8-7D9C-419A-AF31-64D4069E175D}" srcOrd="1" destOrd="0" presId="urn:microsoft.com/office/officeart/2005/8/layout/list1"/>
    <dgm:cxn modelId="{00AA220C-CD42-41F5-921E-6E6483B7119C}" type="presParOf" srcId="{584B7121-0225-4398-958D-9111BB1387DB}" destId="{F7CF8916-78F1-4D58-A85D-FD546A690E34}" srcOrd="5" destOrd="0" presId="urn:microsoft.com/office/officeart/2005/8/layout/list1"/>
    <dgm:cxn modelId="{3FB87704-6987-4D9F-8741-3C3F9C417FE6}" type="presParOf" srcId="{584B7121-0225-4398-958D-9111BB1387DB}" destId="{02A896E6-458C-4737-AAC3-E042C8C69BAF}" srcOrd="6" destOrd="0" presId="urn:microsoft.com/office/officeart/2005/8/layout/list1"/>
    <dgm:cxn modelId="{5C37058F-694B-4101-8C2B-7C6ECC72D2D5}" type="presParOf" srcId="{584B7121-0225-4398-958D-9111BB1387DB}" destId="{E176603A-0158-4676-B086-B43792981616}" srcOrd="7" destOrd="0" presId="urn:microsoft.com/office/officeart/2005/8/layout/list1"/>
    <dgm:cxn modelId="{A0E1FC6A-F375-4D61-8F21-49F95037D6F1}" type="presParOf" srcId="{584B7121-0225-4398-958D-9111BB1387DB}" destId="{54DB8B95-E882-44B8-A9CC-60BF7DB9B974}" srcOrd="8" destOrd="0" presId="urn:microsoft.com/office/officeart/2005/8/layout/list1"/>
    <dgm:cxn modelId="{B94FA451-2184-4E34-B8F0-A1B605847DBD}" type="presParOf" srcId="{54DB8B95-E882-44B8-A9CC-60BF7DB9B974}" destId="{F79E5739-CF67-4CF4-8669-6783143E06EE}" srcOrd="0" destOrd="0" presId="urn:microsoft.com/office/officeart/2005/8/layout/list1"/>
    <dgm:cxn modelId="{BE452E02-369E-4DE7-B56C-883895975096}" type="presParOf" srcId="{54DB8B95-E882-44B8-A9CC-60BF7DB9B974}" destId="{6705016C-A399-41F7-A1E4-7B3B36C883D2}" srcOrd="1" destOrd="0" presId="urn:microsoft.com/office/officeart/2005/8/layout/list1"/>
    <dgm:cxn modelId="{CB6E2D4F-B0D4-48B9-9CFB-B78675BAD233}" type="presParOf" srcId="{584B7121-0225-4398-958D-9111BB1387DB}" destId="{FF4EA555-5CAE-4BD4-BCA2-AA6D72EA4274}" srcOrd="9" destOrd="0" presId="urn:microsoft.com/office/officeart/2005/8/layout/list1"/>
    <dgm:cxn modelId="{65CC4AC5-30F6-49BB-A9E0-AA67E583D8E1}" type="presParOf" srcId="{584B7121-0225-4398-958D-9111BB1387DB}" destId="{34DF019F-1535-4382-BBEA-83CDFA6A4A49}" srcOrd="10" destOrd="0" presId="urn:microsoft.com/office/officeart/2005/8/layout/list1"/>
    <dgm:cxn modelId="{EBCBC644-219D-4E1C-8E18-F11134F0C650}" type="presParOf" srcId="{584B7121-0225-4398-958D-9111BB1387DB}" destId="{E18421AB-F37D-4D6D-8895-FC205FEAD07A}" srcOrd="11" destOrd="0" presId="urn:microsoft.com/office/officeart/2005/8/layout/list1"/>
    <dgm:cxn modelId="{58446392-B073-45E6-B23E-BE8A11A1F343}" type="presParOf" srcId="{584B7121-0225-4398-958D-9111BB1387DB}" destId="{5A7ECC7F-62C3-40F9-974F-C11C1604C787}" srcOrd="12" destOrd="0" presId="urn:microsoft.com/office/officeart/2005/8/layout/list1"/>
    <dgm:cxn modelId="{81523A67-1B01-4827-944B-FF665B5C7738}" type="presParOf" srcId="{5A7ECC7F-62C3-40F9-974F-C11C1604C787}" destId="{48628E21-C946-4C36-9D07-4BFB420D6B2F}" srcOrd="0" destOrd="0" presId="urn:microsoft.com/office/officeart/2005/8/layout/list1"/>
    <dgm:cxn modelId="{97749092-12F9-4910-A692-D84B5EDA98DB}" type="presParOf" srcId="{5A7ECC7F-62C3-40F9-974F-C11C1604C787}" destId="{34EE295A-A9AB-40C2-8F58-1E653AD3E287}" srcOrd="1" destOrd="0" presId="urn:microsoft.com/office/officeart/2005/8/layout/list1"/>
    <dgm:cxn modelId="{E54078DA-F776-47A1-9659-4CA50842B91D}" type="presParOf" srcId="{584B7121-0225-4398-958D-9111BB1387DB}" destId="{ECC223A2-CD71-4F5F-9F2E-D06BF2FA5B47}" srcOrd="13" destOrd="0" presId="urn:microsoft.com/office/officeart/2005/8/layout/list1"/>
    <dgm:cxn modelId="{63F73EC8-C167-4007-8462-2EB373BB9547}" type="presParOf" srcId="{584B7121-0225-4398-958D-9111BB1387DB}" destId="{E392D61E-F76C-4AC7-B6E8-3A313501A57B}" srcOrd="14" destOrd="0" presId="urn:microsoft.com/office/officeart/2005/8/layout/list1"/>
    <dgm:cxn modelId="{87D215B3-898F-4A87-BF72-07E044D989E6}" type="presParOf" srcId="{584B7121-0225-4398-958D-9111BB1387DB}" destId="{4C19C4C5-CC0C-4E3B-8590-8775D87D14A9}" srcOrd="15" destOrd="0" presId="urn:microsoft.com/office/officeart/2005/8/layout/list1"/>
    <dgm:cxn modelId="{1280F88A-16C1-4B03-83AB-A5C6233B3E0A}" type="presParOf" srcId="{584B7121-0225-4398-958D-9111BB1387DB}" destId="{1EAB352C-BA78-465A-8C9E-4567B4D0B4C3}" srcOrd="16" destOrd="0" presId="urn:microsoft.com/office/officeart/2005/8/layout/list1"/>
    <dgm:cxn modelId="{93355AA9-1B5B-4D62-8E7A-FF137D2EFBAC}" type="presParOf" srcId="{1EAB352C-BA78-465A-8C9E-4567B4D0B4C3}" destId="{6501744D-A602-428E-A158-1D7C7179158E}" srcOrd="0" destOrd="0" presId="urn:microsoft.com/office/officeart/2005/8/layout/list1"/>
    <dgm:cxn modelId="{FFA9D2C6-6186-462C-AE91-D4292E042953}" type="presParOf" srcId="{1EAB352C-BA78-465A-8C9E-4567B4D0B4C3}" destId="{CC39B5E8-6C07-4E06-BC7F-D2967B044D1A}" srcOrd="1" destOrd="0" presId="urn:microsoft.com/office/officeart/2005/8/layout/list1"/>
    <dgm:cxn modelId="{0315E675-45BE-42D2-A6C3-9EE661C5A8E1}" type="presParOf" srcId="{584B7121-0225-4398-958D-9111BB1387DB}" destId="{D545461D-8920-4AA0-81F3-DA3EED221F20}" srcOrd="17" destOrd="0" presId="urn:microsoft.com/office/officeart/2005/8/layout/list1"/>
    <dgm:cxn modelId="{47A9F1B4-913D-45E4-A6B9-49D7A7ADFF27}" type="presParOf" srcId="{584B7121-0225-4398-958D-9111BB1387DB}" destId="{E7A05813-6423-4201-8557-B3B685050F81}"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7C1866-D1E4-984D-9877-72A57719EF86}">
      <dsp:nvSpPr>
        <dsp:cNvPr id="0" name=""/>
        <dsp:cNvSpPr/>
      </dsp:nvSpPr>
      <dsp:spPr>
        <a:xfrm rot="5400000">
          <a:off x="-179572" y="182011"/>
          <a:ext cx="1197147" cy="838003"/>
        </a:xfrm>
        <a:prstGeom prst="chevron">
          <a:avLst/>
        </a:prstGeom>
        <a:solidFill>
          <a:srgbClr val="D864C8"/>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s-419" sz="2700" kern="1200">
              <a:latin typeface="Arial"/>
              <a:cs typeface="Arial"/>
            </a:rPr>
            <a:t> </a:t>
          </a:r>
        </a:p>
      </dsp:txBody>
      <dsp:txXfrm rot="-5400000">
        <a:off x="1" y="421441"/>
        <a:ext cx="838003" cy="359144"/>
      </dsp:txXfrm>
    </dsp:sp>
    <dsp:sp modelId="{EE89A7A2-E64D-6A4B-B1A0-1E1A96DF03C0}">
      <dsp:nvSpPr>
        <dsp:cNvPr id="0" name=""/>
        <dsp:cNvSpPr/>
      </dsp:nvSpPr>
      <dsp:spPr>
        <a:xfrm rot="5400000">
          <a:off x="5554927" y="-4714484"/>
          <a:ext cx="778555" cy="10212402"/>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rtl="0">
            <a:lnSpc>
              <a:spcPct val="90000"/>
            </a:lnSpc>
            <a:spcBef>
              <a:spcPct val="0"/>
            </a:spcBef>
            <a:spcAft>
              <a:spcPct val="15000"/>
            </a:spcAft>
            <a:buChar char="•"/>
          </a:pPr>
          <a:r>
            <a:rPr lang="es-419" sz="2400" kern="1200" dirty="0">
              <a:latin typeface="Arial"/>
              <a:cs typeface="Arial"/>
            </a:rPr>
            <a:t>Consolidar los datos de 7-1-7 de todos los brotes en una única </a:t>
          </a:r>
          <a:br>
            <a:rPr lang="es-419" sz="2400" kern="1200" dirty="0">
              <a:latin typeface="Arial"/>
              <a:cs typeface="Arial"/>
            </a:rPr>
          </a:br>
          <a:r>
            <a:rPr lang="es-419" sz="2400" kern="1200" dirty="0">
              <a:latin typeface="Arial"/>
              <a:cs typeface="Arial"/>
            </a:rPr>
            <a:t>base de datos</a:t>
          </a:r>
        </a:p>
      </dsp:txBody>
      <dsp:txXfrm rot="-5400000">
        <a:off x="838004" y="40445"/>
        <a:ext cx="10174396" cy="702543"/>
      </dsp:txXfrm>
    </dsp:sp>
    <dsp:sp modelId="{ED992852-B25F-CC4D-BB2A-507626F39A5C}">
      <dsp:nvSpPr>
        <dsp:cNvPr id="0" name=""/>
        <dsp:cNvSpPr/>
      </dsp:nvSpPr>
      <dsp:spPr>
        <a:xfrm rot="5400000">
          <a:off x="-179572" y="1231782"/>
          <a:ext cx="1197147" cy="838003"/>
        </a:xfrm>
        <a:prstGeom prst="chevron">
          <a:avLst/>
        </a:prstGeom>
        <a:solidFill>
          <a:srgbClr val="D864C8"/>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s-419" sz="2700" kern="1200">
              <a:latin typeface="Arial"/>
              <a:cs typeface="Arial"/>
            </a:rPr>
            <a:t> </a:t>
          </a:r>
        </a:p>
      </dsp:txBody>
      <dsp:txXfrm rot="-5400000">
        <a:off x="1" y="1471212"/>
        <a:ext cx="838003" cy="359144"/>
      </dsp:txXfrm>
    </dsp:sp>
    <dsp:sp modelId="{E3E1DC55-C9EB-0D4D-A79F-1D71FB6E0C16}">
      <dsp:nvSpPr>
        <dsp:cNvPr id="0" name=""/>
        <dsp:cNvSpPr/>
      </dsp:nvSpPr>
      <dsp:spPr>
        <a:xfrm rot="5400000">
          <a:off x="5555131" y="-3664918"/>
          <a:ext cx="778145" cy="10212402"/>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s-419" sz="2400" kern="1200" dirty="0">
              <a:latin typeface="Arial"/>
              <a:cs typeface="Arial"/>
            </a:rPr>
            <a:t>Verificar los datos</a:t>
          </a:r>
        </a:p>
      </dsp:txBody>
      <dsp:txXfrm rot="-5400000">
        <a:off x="838003" y="1090196"/>
        <a:ext cx="10174416" cy="702173"/>
      </dsp:txXfrm>
    </dsp:sp>
    <dsp:sp modelId="{B6CE859C-A988-C941-8EC6-EAEFEAEA467C}">
      <dsp:nvSpPr>
        <dsp:cNvPr id="0" name=""/>
        <dsp:cNvSpPr/>
      </dsp:nvSpPr>
      <dsp:spPr>
        <a:xfrm rot="5400000">
          <a:off x="-179572" y="2281552"/>
          <a:ext cx="1197147" cy="838003"/>
        </a:xfrm>
        <a:prstGeom prst="chevron">
          <a:avLst/>
        </a:prstGeom>
        <a:solidFill>
          <a:srgbClr val="D864C8"/>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s-419" sz="2700" kern="1200">
              <a:latin typeface="Arial"/>
              <a:cs typeface="Arial"/>
            </a:rPr>
            <a:t> </a:t>
          </a:r>
        </a:p>
      </dsp:txBody>
      <dsp:txXfrm rot="-5400000">
        <a:off x="1" y="2520982"/>
        <a:ext cx="838003" cy="359144"/>
      </dsp:txXfrm>
    </dsp:sp>
    <dsp:sp modelId="{D60FB4AA-DB64-2445-930E-47408A52A888}">
      <dsp:nvSpPr>
        <dsp:cNvPr id="0" name=""/>
        <dsp:cNvSpPr/>
      </dsp:nvSpPr>
      <dsp:spPr>
        <a:xfrm rot="5400000">
          <a:off x="5555131" y="-2615148"/>
          <a:ext cx="778145" cy="10212402"/>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s-419" sz="2400" kern="1200" dirty="0">
              <a:latin typeface="Arial" panose="020B0604020202020204" pitchFamily="34" charset="0"/>
              <a:cs typeface="Arial" panose="020B0604020202020204" pitchFamily="34" charset="0"/>
            </a:rPr>
            <a:t>Monitorear el progreso de las medidas</a:t>
          </a:r>
        </a:p>
      </dsp:txBody>
      <dsp:txXfrm rot="-5400000">
        <a:off x="838003" y="2139966"/>
        <a:ext cx="10174416" cy="702173"/>
      </dsp:txXfrm>
    </dsp:sp>
    <dsp:sp modelId="{415EB6F8-E693-A94E-AD0E-86AFB10521C8}">
      <dsp:nvSpPr>
        <dsp:cNvPr id="0" name=""/>
        <dsp:cNvSpPr/>
      </dsp:nvSpPr>
      <dsp:spPr>
        <a:xfrm rot="5400000">
          <a:off x="-179572" y="3331322"/>
          <a:ext cx="1197147" cy="838003"/>
        </a:xfrm>
        <a:prstGeom prst="chevron">
          <a:avLst/>
        </a:prstGeom>
        <a:solidFill>
          <a:srgbClr val="D864C8"/>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endParaRPr lang="en-US" sz="2700" kern="1200">
            <a:latin typeface="Arial" panose="020B0604020202020204" pitchFamily="34" charset="0"/>
            <a:cs typeface="Arial" panose="020B0604020202020204" pitchFamily="34" charset="0"/>
          </a:endParaRPr>
        </a:p>
      </dsp:txBody>
      <dsp:txXfrm rot="-5400000">
        <a:off x="1" y="3570752"/>
        <a:ext cx="838003" cy="359144"/>
      </dsp:txXfrm>
    </dsp:sp>
    <dsp:sp modelId="{53AC1F71-E60D-3B42-8D56-30AE12C79F42}">
      <dsp:nvSpPr>
        <dsp:cNvPr id="0" name=""/>
        <dsp:cNvSpPr/>
      </dsp:nvSpPr>
      <dsp:spPr>
        <a:xfrm rot="5400000">
          <a:off x="5555131" y="-1565377"/>
          <a:ext cx="778145" cy="10212402"/>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s-419" sz="2400" kern="1200" dirty="0">
              <a:latin typeface="Arial"/>
              <a:cs typeface="Arial"/>
            </a:rPr>
            <a:t>Debatir el progreso con las partes interesadas</a:t>
          </a:r>
        </a:p>
      </dsp:txBody>
      <dsp:txXfrm rot="-5400000">
        <a:off x="838003" y="3189737"/>
        <a:ext cx="10174416" cy="70217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0E6312-D1DF-4D4D-86A6-963524CF6B21}">
      <dsp:nvSpPr>
        <dsp:cNvPr id="0" name=""/>
        <dsp:cNvSpPr/>
      </dsp:nvSpPr>
      <dsp:spPr>
        <a:xfrm>
          <a:off x="0" y="3296"/>
          <a:ext cx="1828614" cy="1419381"/>
        </a:xfrm>
        <a:prstGeom prst="roundRect">
          <a:avLst>
            <a:gd name="adj" fmla="val 10000"/>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es-419" sz="1500" b="0" i="0" kern="1200">
              <a:solidFill>
                <a:schemeClr val="bg1"/>
              </a:solidFill>
              <a:latin typeface="Arial"/>
              <a:cs typeface="Arial"/>
            </a:rPr>
            <a:t>Sintetizar</a:t>
          </a:r>
        </a:p>
        <a:p>
          <a:pPr marL="0" lvl="0" indent="0" algn="ctr" defTabSz="666750" rtl="0">
            <a:lnSpc>
              <a:spcPct val="90000"/>
            </a:lnSpc>
            <a:spcBef>
              <a:spcPct val="0"/>
            </a:spcBef>
            <a:spcAft>
              <a:spcPct val="35000"/>
            </a:spcAft>
            <a:buNone/>
          </a:pPr>
          <a:r>
            <a:rPr lang="es-419" sz="1500" b="0" i="0" kern="1200">
              <a:solidFill>
                <a:schemeClr val="bg1"/>
              </a:solidFill>
              <a:latin typeface="Arial"/>
              <a:cs typeface="Arial"/>
            </a:rPr>
            <a:t>datos de 7-1-7</a:t>
          </a:r>
        </a:p>
      </dsp:txBody>
      <dsp:txXfrm>
        <a:off x="41572" y="44868"/>
        <a:ext cx="1745470" cy="1336237"/>
      </dsp:txXfrm>
    </dsp:sp>
    <dsp:sp modelId="{1336D54E-0990-4548-80F7-8E957AE39774}">
      <dsp:nvSpPr>
        <dsp:cNvPr id="0" name=""/>
        <dsp:cNvSpPr/>
      </dsp:nvSpPr>
      <dsp:spPr>
        <a:xfrm rot="5400000">
          <a:off x="692447" y="1452259"/>
          <a:ext cx="443719" cy="532463"/>
        </a:xfrm>
        <a:prstGeom prst="rightArrow">
          <a:avLst>
            <a:gd name="adj1" fmla="val 60000"/>
            <a:gd name="adj2" fmla="val 50000"/>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latin typeface="Arial" panose="020B0604020202020204" pitchFamily="34" charset="0"/>
            <a:cs typeface="Arial" panose="020B0604020202020204" pitchFamily="34" charset="0"/>
          </a:endParaRPr>
        </a:p>
      </dsp:txBody>
      <dsp:txXfrm rot="-5400000">
        <a:off x="754568" y="1496631"/>
        <a:ext cx="319477" cy="310603"/>
      </dsp:txXfrm>
    </dsp:sp>
    <dsp:sp modelId="{78F16142-32F1-DC4B-BC94-8015CDCE326D}">
      <dsp:nvSpPr>
        <dsp:cNvPr id="0" name=""/>
        <dsp:cNvSpPr/>
      </dsp:nvSpPr>
      <dsp:spPr>
        <a:xfrm>
          <a:off x="0" y="2014304"/>
          <a:ext cx="1828614" cy="1183251"/>
        </a:xfrm>
        <a:prstGeom prst="roundRect">
          <a:avLst>
            <a:gd name="adj" fmla="val 10000"/>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es-419" sz="1500" b="0" i="0" kern="1200">
              <a:solidFill>
                <a:schemeClr val="bg1"/>
              </a:solidFill>
              <a:latin typeface="Arial"/>
              <a:cs typeface="Arial"/>
            </a:rPr>
            <a:t>Referencia de datos de 7-1-7 con otras evaluaciones + herramientas</a:t>
          </a:r>
        </a:p>
      </dsp:txBody>
      <dsp:txXfrm>
        <a:off x="34656" y="2048960"/>
        <a:ext cx="1759302" cy="1113939"/>
      </dsp:txXfrm>
    </dsp:sp>
    <dsp:sp modelId="{C812B9BB-49BE-AD43-9D9C-F479D9DDCC66}">
      <dsp:nvSpPr>
        <dsp:cNvPr id="0" name=""/>
        <dsp:cNvSpPr/>
      </dsp:nvSpPr>
      <dsp:spPr>
        <a:xfrm rot="5400000">
          <a:off x="692447" y="3227137"/>
          <a:ext cx="443719" cy="532463"/>
        </a:xfrm>
        <a:prstGeom prst="rightArrow">
          <a:avLst>
            <a:gd name="adj1" fmla="val 60000"/>
            <a:gd name="adj2" fmla="val 50000"/>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latin typeface="Arial" panose="020B0604020202020204" pitchFamily="34" charset="0"/>
            <a:cs typeface="Arial" panose="020B0604020202020204" pitchFamily="34" charset="0"/>
          </a:endParaRPr>
        </a:p>
      </dsp:txBody>
      <dsp:txXfrm rot="-5400000">
        <a:off x="754568" y="3271509"/>
        <a:ext cx="319477" cy="310603"/>
      </dsp:txXfrm>
    </dsp:sp>
    <dsp:sp modelId="{C9BD687E-BA67-4643-8957-9EA5AD4C0D6E}">
      <dsp:nvSpPr>
        <dsp:cNvPr id="0" name=""/>
        <dsp:cNvSpPr/>
      </dsp:nvSpPr>
      <dsp:spPr>
        <a:xfrm>
          <a:off x="0" y="3789182"/>
          <a:ext cx="1828614" cy="1183251"/>
        </a:xfrm>
        <a:prstGeom prst="roundRect">
          <a:avLst>
            <a:gd name="adj" fmla="val 10000"/>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419" sz="1400" b="0" i="0" kern="1200" dirty="0">
              <a:solidFill>
                <a:schemeClr val="bg1"/>
              </a:solidFill>
              <a:latin typeface="Arial"/>
              <a:cs typeface="Arial"/>
            </a:rPr>
            <a:t>Añada o reestablezca prioridades en los planes nacionales, por ejemplo, en los NAPHS</a:t>
          </a:r>
        </a:p>
      </dsp:txBody>
      <dsp:txXfrm>
        <a:off x="34656" y="3823838"/>
        <a:ext cx="1759302" cy="11139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406A11-AC92-DF43-BE9A-A276AAD08215}">
      <dsp:nvSpPr>
        <dsp:cNvPr id="0" name=""/>
        <dsp:cNvSpPr/>
      </dsp:nvSpPr>
      <dsp:spPr>
        <a:xfrm>
          <a:off x="9308" y="510975"/>
          <a:ext cx="1833503" cy="900705"/>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rtl="0">
            <a:lnSpc>
              <a:spcPct val="90000"/>
            </a:lnSpc>
            <a:spcBef>
              <a:spcPct val="0"/>
            </a:spcBef>
            <a:spcAft>
              <a:spcPct val="35000"/>
            </a:spcAft>
            <a:buNone/>
          </a:pPr>
          <a:r>
            <a:rPr lang="es-419" sz="1400" kern="1200" dirty="0">
              <a:latin typeface="Arial"/>
              <a:cs typeface="Arial"/>
            </a:rPr>
            <a:t>Compilar cuellos </a:t>
          </a:r>
          <a:br>
            <a:rPr lang="es-419" sz="1400" kern="1200" dirty="0">
              <a:latin typeface="Arial"/>
              <a:cs typeface="Arial"/>
            </a:rPr>
          </a:br>
          <a:r>
            <a:rPr lang="es-419" sz="1400" kern="1200" dirty="0">
              <a:latin typeface="Arial"/>
              <a:cs typeface="Arial"/>
            </a:rPr>
            <a:t>de botella</a:t>
          </a:r>
        </a:p>
      </dsp:txBody>
      <dsp:txXfrm>
        <a:off x="35689" y="537356"/>
        <a:ext cx="1780741" cy="847943"/>
      </dsp:txXfrm>
    </dsp:sp>
    <dsp:sp modelId="{16BAFFB6-F5AD-C94C-864B-9E829D177CAA}">
      <dsp:nvSpPr>
        <dsp:cNvPr id="0" name=""/>
        <dsp:cNvSpPr/>
      </dsp:nvSpPr>
      <dsp:spPr>
        <a:xfrm>
          <a:off x="1986067" y="783691"/>
          <a:ext cx="303702" cy="355274"/>
        </a:xfrm>
        <a:prstGeom prst="rightArrow">
          <a:avLst>
            <a:gd name="adj1" fmla="val 60000"/>
            <a:gd name="adj2" fmla="val 50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dsp:txBody>
      <dsp:txXfrm>
        <a:off x="1986067" y="854746"/>
        <a:ext cx="212591" cy="213164"/>
      </dsp:txXfrm>
    </dsp:sp>
    <dsp:sp modelId="{5DCC1D2A-6B04-FC41-9B05-F8F3C1BF8121}">
      <dsp:nvSpPr>
        <dsp:cNvPr id="0" name=""/>
        <dsp:cNvSpPr/>
      </dsp:nvSpPr>
      <dsp:spPr>
        <a:xfrm>
          <a:off x="2415834" y="510975"/>
          <a:ext cx="1768508" cy="900705"/>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419" sz="1400" kern="1200" dirty="0">
              <a:latin typeface="Arial" panose="020B0604020202020204" pitchFamily="34" charset="0"/>
              <a:cs typeface="Arial" panose="020B0604020202020204" pitchFamily="34" charset="0"/>
            </a:rPr>
            <a:t>Asignar cuellos de botella a las áreas técnicas</a:t>
          </a:r>
        </a:p>
      </dsp:txBody>
      <dsp:txXfrm>
        <a:off x="2442215" y="537356"/>
        <a:ext cx="1715746" cy="847943"/>
      </dsp:txXfrm>
    </dsp:sp>
    <dsp:sp modelId="{147B6DFF-8FB8-0A46-90F0-D437541BBB4C}">
      <dsp:nvSpPr>
        <dsp:cNvPr id="0" name=""/>
        <dsp:cNvSpPr/>
      </dsp:nvSpPr>
      <dsp:spPr>
        <a:xfrm>
          <a:off x="4327598" y="783691"/>
          <a:ext cx="303702" cy="355274"/>
        </a:xfrm>
        <a:prstGeom prst="rightArrow">
          <a:avLst>
            <a:gd name="adj1" fmla="val 60000"/>
            <a:gd name="adj2" fmla="val 50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dsp:txBody>
      <dsp:txXfrm>
        <a:off x="4327598" y="854746"/>
        <a:ext cx="212591" cy="213164"/>
      </dsp:txXfrm>
    </dsp:sp>
    <dsp:sp modelId="{1D8654B4-9E73-0146-B51F-62F8DF8F5C41}">
      <dsp:nvSpPr>
        <dsp:cNvPr id="0" name=""/>
        <dsp:cNvSpPr/>
      </dsp:nvSpPr>
      <dsp:spPr>
        <a:xfrm>
          <a:off x="4757366" y="510975"/>
          <a:ext cx="1809020" cy="900705"/>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419" sz="1400" kern="1200" dirty="0">
              <a:latin typeface="Arial" panose="020B0604020202020204" pitchFamily="34" charset="0"/>
              <a:cs typeface="Arial" panose="020B0604020202020204" pitchFamily="34" charset="0"/>
            </a:rPr>
            <a:t>Identificar las recomendaciones por cuello de botella </a:t>
          </a:r>
        </a:p>
      </dsp:txBody>
      <dsp:txXfrm>
        <a:off x="4783747" y="537356"/>
        <a:ext cx="1756258" cy="847943"/>
      </dsp:txXfrm>
    </dsp:sp>
    <dsp:sp modelId="{6207E4FA-0F8A-144D-B5DB-DA904F8E178C}">
      <dsp:nvSpPr>
        <dsp:cNvPr id="0" name=""/>
        <dsp:cNvSpPr/>
      </dsp:nvSpPr>
      <dsp:spPr>
        <a:xfrm>
          <a:off x="6709643" y="783691"/>
          <a:ext cx="303702" cy="355274"/>
        </a:xfrm>
        <a:prstGeom prst="rightArrow">
          <a:avLst>
            <a:gd name="adj1" fmla="val 60000"/>
            <a:gd name="adj2" fmla="val 50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dsp:txBody>
      <dsp:txXfrm>
        <a:off x="6709643" y="854746"/>
        <a:ext cx="212591" cy="213164"/>
      </dsp:txXfrm>
    </dsp:sp>
    <dsp:sp modelId="{16EBC836-ECF2-1341-87FC-648CD7F03A41}">
      <dsp:nvSpPr>
        <dsp:cNvPr id="0" name=""/>
        <dsp:cNvSpPr/>
      </dsp:nvSpPr>
      <dsp:spPr>
        <a:xfrm>
          <a:off x="7139410" y="510975"/>
          <a:ext cx="1809020" cy="900705"/>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419" sz="1400" kern="1200" dirty="0">
              <a:latin typeface="Arial" panose="020B0604020202020204" pitchFamily="34" charset="0"/>
              <a:cs typeface="Arial" panose="020B0604020202020204" pitchFamily="34" charset="0"/>
            </a:rPr>
            <a:t>Proponer actividades por recomendación</a:t>
          </a:r>
        </a:p>
      </dsp:txBody>
      <dsp:txXfrm>
        <a:off x="7165791" y="537356"/>
        <a:ext cx="1756258" cy="847943"/>
      </dsp:txXfrm>
    </dsp:sp>
    <dsp:sp modelId="{2DEE26A0-7B5C-BD40-9733-80420A40415C}">
      <dsp:nvSpPr>
        <dsp:cNvPr id="0" name=""/>
        <dsp:cNvSpPr/>
      </dsp:nvSpPr>
      <dsp:spPr>
        <a:xfrm>
          <a:off x="9091687" y="783691"/>
          <a:ext cx="303702" cy="355274"/>
        </a:xfrm>
        <a:prstGeom prst="rightArrow">
          <a:avLst>
            <a:gd name="adj1" fmla="val 60000"/>
            <a:gd name="adj2" fmla="val 50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dsp:txBody>
      <dsp:txXfrm>
        <a:off x="9091687" y="854746"/>
        <a:ext cx="212591" cy="213164"/>
      </dsp:txXfrm>
    </dsp:sp>
    <dsp:sp modelId="{8DE9D50E-F58E-4542-8B78-062E825F660D}">
      <dsp:nvSpPr>
        <dsp:cNvPr id="0" name=""/>
        <dsp:cNvSpPr/>
      </dsp:nvSpPr>
      <dsp:spPr>
        <a:xfrm>
          <a:off x="9521455" y="510975"/>
          <a:ext cx="1829964" cy="900705"/>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419" sz="1400" kern="1200" dirty="0">
              <a:latin typeface="Arial" panose="020B0604020202020204" pitchFamily="34" charset="0"/>
              <a:cs typeface="Arial" panose="020B0604020202020204" pitchFamily="34" charset="0"/>
            </a:rPr>
            <a:t>Verificar y vincular la actividad con el NAPHS o el plan operacional</a:t>
          </a:r>
        </a:p>
      </dsp:txBody>
      <dsp:txXfrm>
        <a:off x="9547836" y="537356"/>
        <a:ext cx="1777202" cy="84794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B9B65A-DD2E-3B46-AA58-F1BFFBA25B28}">
      <dsp:nvSpPr>
        <dsp:cNvPr id="0" name=""/>
        <dsp:cNvSpPr/>
      </dsp:nvSpPr>
      <dsp:spPr>
        <a:xfrm>
          <a:off x="1386" y="823899"/>
          <a:ext cx="2704274" cy="108170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2672" rIns="21336" bIns="42672" numCol="1" spcCol="1270" anchor="ctr" anchorCtr="0">
          <a:noAutofit/>
        </a:bodyPr>
        <a:lstStyle/>
        <a:p>
          <a:pPr marL="0" lvl="0" indent="0" algn="ctr" defTabSz="711200">
            <a:lnSpc>
              <a:spcPct val="90000"/>
            </a:lnSpc>
            <a:spcBef>
              <a:spcPct val="0"/>
            </a:spcBef>
            <a:spcAft>
              <a:spcPct val="35000"/>
            </a:spcAft>
            <a:buNone/>
          </a:pPr>
          <a:r>
            <a:rPr lang="es-419" sz="1600" kern="1200" dirty="0">
              <a:latin typeface="Arial" panose="020B0604020202020204" pitchFamily="34" charset="0"/>
              <a:cs typeface="Arial" panose="020B0604020202020204" pitchFamily="34" charset="0"/>
            </a:rPr>
            <a:t>Cuellos de botella </a:t>
          </a:r>
          <a:br>
            <a:rPr lang="es-419" sz="1600" kern="1200" dirty="0">
              <a:latin typeface="Arial" panose="020B0604020202020204" pitchFamily="34" charset="0"/>
              <a:cs typeface="Arial" panose="020B0604020202020204" pitchFamily="34" charset="0"/>
            </a:rPr>
          </a:br>
          <a:r>
            <a:rPr lang="es-419" sz="1600" kern="1200" dirty="0">
              <a:latin typeface="Arial" panose="020B0604020202020204" pitchFamily="34" charset="0"/>
              <a:cs typeface="Arial" panose="020B0604020202020204" pitchFamily="34" charset="0"/>
            </a:rPr>
            <a:t>de 7-1-7</a:t>
          </a:r>
        </a:p>
      </dsp:txBody>
      <dsp:txXfrm>
        <a:off x="1386" y="823899"/>
        <a:ext cx="2433847" cy="1081709"/>
      </dsp:txXfrm>
    </dsp:sp>
    <dsp:sp modelId="{FBF8E2E2-113D-5D41-8BC1-640248FA2999}">
      <dsp:nvSpPr>
        <dsp:cNvPr id="0" name=""/>
        <dsp:cNvSpPr/>
      </dsp:nvSpPr>
      <dsp:spPr>
        <a:xfrm>
          <a:off x="2164806" y="823899"/>
          <a:ext cx="2704274" cy="108170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es-419" sz="1600" kern="1200" dirty="0">
              <a:latin typeface="Arial" panose="020B0604020202020204" pitchFamily="34" charset="0"/>
              <a:cs typeface="Arial" panose="020B0604020202020204" pitchFamily="34" charset="0"/>
            </a:rPr>
            <a:t>Área técnica</a:t>
          </a:r>
        </a:p>
      </dsp:txBody>
      <dsp:txXfrm>
        <a:off x="2705661" y="823899"/>
        <a:ext cx="1622565" cy="1081709"/>
      </dsp:txXfrm>
    </dsp:sp>
    <dsp:sp modelId="{230FFAF5-8237-8D41-B13D-98E6F557CB58}">
      <dsp:nvSpPr>
        <dsp:cNvPr id="0" name=""/>
        <dsp:cNvSpPr/>
      </dsp:nvSpPr>
      <dsp:spPr>
        <a:xfrm>
          <a:off x="4328226" y="823899"/>
          <a:ext cx="2704274" cy="108170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es-419" sz="1600" kern="1200" dirty="0">
              <a:latin typeface="Arial" panose="020B0604020202020204" pitchFamily="34" charset="0"/>
              <a:cs typeface="Arial" panose="020B0604020202020204" pitchFamily="34" charset="0"/>
            </a:rPr>
            <a:t>Recomendación de 7-1-7 para abordar el cuello de botella</a:t>
          </a:r>
        </a:p>
      </dsp:txBody>
      <dsp:txXfrm>
        <a:off x="4869081" y="823899"/>
        <a:ext cx="1622565" cy="1081709"/>
      </dsp:txXfrm>
    </dsp:sp>
    <dsp:sp modelId="{0051DFC9-608A-F149-A5A0-508843FE1AA0}">
      <dsp:nvSpPr>
        <dsp:cNvPr id="0" name=""/>
        <dsp:cNvSpPr/>
      </dsp:nvSpPr>
      <dsp:spPr>
        <a:xfrm>
          <a:off x="6491646" y="823899"/>
          <a:ext cx="2704274" cy="108170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es-419" sz="1600" kern="1200" dirty="0">
              <a:latin typeface="Arial" panose="020B0604020202020204" pitchFamily="34" charset="0"/>
              <a:cs typeface="Arial" panose="020B0604020202020204" pitchFamily="34" charset="0"/>
            </a:rPr>
            <a:t>¿Actividad existente en el plan estratégico u operativo anterior?</a:t>
          </a:r>
        </a:p>
      </dsp:txBody>
      <dsp:txXfrm>
        <a:off x="7032501" y="823899"/>
        <a:ext cx="1622565" cy="1081709"/>
      </dsp:txXfrm>
    </dsp:sp>
    <dsp:sp modelId="{255BEEDA-CF9C-FC47-AA8A-4BDD8F1C7F7E}">
      <dsp:nvSpPr>
        <dsp:cNvPr id="0" name=""/>
        <dsp:cNvSpPr/>
      </dsp:nvSpPr>
      <dsp:spPr>
        <a:xfrm>
          <a:off x="8655066" y="823899"/>
          <a:ext cx="2704274" cy="108170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6030" tIns="157353" rIns="78677" bIns="157353" numCol="1" spcCol="1270" anchor="ctr" anchorCtr="0">
          <a:noAutofit/>
        </a:bodyPr>
        <a:lstStyle/>
        <a:p>
          <a:pPr marL="0" lvl="0" indent="0" algn="ctr" defTabSz="2622550">
            <a:lnSpc>
              <a:spcPct val="90000"/>
            </a:lnSpc>
            <a:spcBef>
              <a:spcPct val="0"/>
            </a:spcBef>
            <a:spcAft>
              <a:spcPct val="35000"/>
            </a:spcAft>
            <a:buNone/>
          </a:pPr>
          <a:r>
            <a:rPr lang="es-419" sz="5900" kern="1200">
              <a:latin typeface="Arial" panose="020B0604020202020204" pitchFamily="34" charset="0"/>
              <a:cs typeface="Arial" panose="020B0604020202020204" pitchFamily="34" charset="0"/>
            </a:rPr>
            <a:t>  </a:t>
          </a:r>
        </a:p>
      </dsp:txBody>
      <dsp:txXfrm>
        <a:off x="9195921" y="823899"/>
        <a:ext cx="1622565" cy="108170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E2F223-DDCF-41F6-B795-0C95E79E872D}">
      <dsp:nvSpPr>
        <dsp:cNvPr id="0" name=""/>
        <dsp:cNvSpPr/>
      </dsp:nvSpPr>
      <dsp:spPr>
        <a:xfrm>
          <a:off x="0" y="230906"/>
          <a:ext cx="6692255" cy="9135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208280" rIns="519393" bIns="99568" numCol="1" spcCol="1270" anchor="t" anchorCtr="0">
          <a:noAutofit/>
        </a:bodyPr>
        <a:lstStyle/>
        <a:p>
          <a:pPr marL="114300" lvl="1" indent="-114300" algn="l" defTabSz="622300">
            <a:lnSpc>
              <a:spcPct val="90000"/>
            </a:lnSpc>
            <a:spcBef>
              <a:spcPct val="0"/>
            </a:spcBef>
            <a:spcAft>
              <a:spcPct val="15000"/>
            </a:spcAft>
            <a:buChar char="•"/>
          </a:pPr>
          <a:r>
            <a:rPr lang="es-419" sz="1400" kern="1200" dirty="0">
              <a:latin typeface="Arial" panose="020B0604020202020204" pitchFamily="34" charset="0"/>
              <a:cs typeface="Arial" panose="020B0604020202020204" pitchFamily="34" charset="0"/>
            </a:rPr>
            <a:t>Supervisar la adopción y el uso de 7-1-7</a:t>
          </a:r>
        </a:p>
        <a:p>
          <a:pPr marL="114300" lvl="1" indent="-114300" algn="l" defTabSz="622300">
            <a:lnSpc>
              <a:spcPct val="90000"/>
            </a:lnSpc>
            <a:spcBef>
              <a:spcPct val="0"/>
            </a:spcBef>
            <a:spcAft>
              <a:spcPct val="15000"/>
            </a:spcAft>
            <a:buChar char="•"/>
          </a:pPr>
          <a:r>
            <a:rPr lang="es-419" sz="1400" kern="1200" dirty="0">
              <a:latin typeface="Arial" panose="020B0604020202020204" pitchFamily="34" charset="0"/>
              <a:cs typeface="Arial" panose="020B0604020202020204" pitchFamily="34" charset="0"/>
            </a:rPr>
            <a:t>Coordinar a las partes interesadas multisectoriales y multinivel</a:t>
          </a:r>
        </a:p>
        <a:p>
          <a:pPr marL="114300" lvl="1" indent="-114300" algn="l" defTabSz="622300">
            <a:lnSpc>
              <a:spcPct val="90000"/>
            </a:lnSpc>
            <a:spcBef>
              <a:spcPct val="0"/>
            </a:spcBef>
            <a:spcAft>
              <a:spcPct val="15000"/>
            </a:spcAft>
            <a:buChar char="•"/>
          </a:pPr>
          <a:r>
            <a:rPr lang="es-419" sz="1400" kern="1200" dirty="0">
              <a:latin typeface="Arial" panose="020B0604020202020204" pitchFamily="34" charset="0"/>
              <a:cs typeface="Arial" panose="020B0604020202020204" pitchFamily="34" charset="0"/>
            </a:rPr>
            <a:t>Hacer responsables a los diferentes equipos</a:t>
          </a:r>
        </a:p>
      </dsp:txBody>
      <dsp:txXfrm>
        <a:off x="0" y="230906"/>
        <a:ext cx="6692255" cy="913500"/>
      </dsp:txXfrm>
    </dsp:sp>
    <dsp:sp modelId="{B5834E92-BB7B-4CB8-890D-3E90ECE2EAD0}">
      <dsp:nvSpPr>
        <dsp:cNvPr id="0" name=""/>
        <dsp:cNvSpPr/>
      </dsp:nvSpPr>
      <dsp:spPr>
        <a:xfrm>
          <a:off x="334612" y="83306"/>
          <a:ext cx="4684579" cy="295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l" defTabSz="800100">
            <a:lnSpc>
              <a:spcPct val="90000"/>
            </a:lnSpc>
            <a:spcBef>
              <a:spcPct val="0"/>
            </a:spcBef>
            <a:spcAft>
              <a:spcPct val="35000"/>
            </a:spcAft>
            <a:buNone/>
          </a:pPr>
          <a:r>
            <a:rPr lang="es-419" sz="1800" kern="1200" dirty="0">
              <a:latin typeface="Arial" panose="020B0604020202020204" pitchFamily="34" charset="0"/>
              <a:cs typeface="Arial" panose="020B0604020202020204" pitchFamily="34" charset="0"/>
            </a:rPr>
            <a:t>Coordinación</a:t>
          </a:r>
        </a:p>
      </dsp:txBody>
      <dsp:txXfrm>
        <a:off x="349022" y="97716"/>
        <a:ext cx="4655759" cy="266380"/>
      </dsp:txXfrm>
    </dsp:sp>
    <dsp:sp modelId="{02A896E6-458C-4737-AAC3-E042C8C69BAF}">
      <dsp:nvSpPr>
        <dsp:cNvPr id="0" name=""/>
        <dsp:cNvSpPr/>
      </dsp:nvSpPr>
      <dsp:spPr>
        <a:xfrm>
          <a:off x="0" y="1346006"/>
          <a:ext cx="6692255" cy="6772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208280" rIns="519393" bIns="99568" numCol="1" spcCol="1270" anchor="t" anchorCtr="0">
          <a:noAutofit/>
        </a:bodyPr>
        <a:lstStyle/>
        <a:p>
          <a:pPr marL="114300" lvl="1" indent="-114300" algn="l" defTabSz="622300">
            <a:lnSpc>
              <a:spcPct val="90000"/>
            </a:lnSpc>
            <a:spcBef>
              <a:spcPct val="0"/>
            </a:spcBef>
            <a:spcAft>
              <a:spcPct val="15000"/>
            </a:spcAft>
            <a:buChar char="•"/>
          </a:pPr>
          <a:r>
            <a:rPr lang="es-419" sz="1400" kern="1200" dirty="0">
              <a:latin typeface="Arial" panose="020B0604020202020204" pitchFamily="34" charset="0"/>
              <a:cs typeface="Arial" panose="020B0604020202020204" pitchFamily="34" charset="0"/>
            </a:rPr>
            <a:t>Registrar, consolidar, analizar, sintetizar e informar datos y resultados de 7-1-7</a:t>
          </a:r>
        </a:p>
      </dsp:txBody>
      <dsp:txXfrm>
        <a:off x="0" y="1346006"/>
        <a:ext cx="6692255" cy="677250"/>
      </dsp:txXfrm>
    </dsp:sp>
    <dsp:sp modelId="{B377CBE8-7D9C-419A-AF31-64D4069E175D}">
      <dsp:nvSpPr>
        <dsp:cNvPr id="0" name=""/>
        <dsp:cNvSpPr/>
      </dsp:nvSpPr>
      <dsp:spPr>
        <a:xfrm>
          <a:off x="334612" y="1198406"/>
          <a:ext cx="4684579" cy="295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l" defTabSz="800100">
            <a:lnSpc>
              <a:spcPct val="90000"/>
            </a:lnSpc>
            <a:spcBef>
              <a:spcPct val="0"/>
            </a:spcBef>
            <a:spcAft>
              <a:spcPct val="35000"/>
            </a:spcAft>
            <a:buNone/>
          </a:pPr>
          <a:r>
            <a:rPr lang="es-419" sz="1800" kern="1200" dirty="0">
              <a:latin typeface="Arial" panose="020B0604020202020204" pitchFamily="34" charset="0"/>
              <a:cs typeface="Arial" panose="020B0604020202020204" pitchFamily="34" charset="0"/>
            </a:rPr>
            <a:t>Recopilación y análisis de datos</a:t>
          </a:r>
        </a:p>
      </dsp:txBody>
      <dsp:txXfrm>
        <a:off x="349022" y="1212816"/>
        <a:ext cx="4655759" cy="266380"/>
      </dsp:txXfrm>
    </dsp:sp>
    <dsp:sp modelId="{34DF019F-1535-4382-BBEA-83CDFA6A4A49}">
      <dsp:nvSpPr>
        <dsp:cNvPr id="0" name=""/>
        <dsp:cNvSpPr/>
      </dsp:nvSpPr>
      <dsp:spPr>
        <a:xfrm>
          <a:off x="0" y="2224856"/>
          <a:ext cx="6692255" cy="1134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208280" rIns="519393" bIns="99568" numCol="1" spcCol="1270" anchor="t" anchorCtr="0">
          <a:noAutofit/>
        </a:bodyPr>
        <a:lstStyle/>
        <a:p>
          <a:pPr marL="114300" lvl="1" indent="-114300" algn="l" defTabSz="622300">
            <a:lnSpc>
              <a:spcPct val="90000"/>
            </a:lnSpc>
            <a:spcBef>
              <a:spcPct val="0"/>
            </a:spcBef>
            <a:spcAft>
              <a:spcPct val="15000"/>
            </a:spcAft>
            <a:buChar char="•"/>
          </a:pPr>
          <a:r>
            <a:rPr lang="es-419" sz="1400" kern="1200">
              <a:latin typeface="Arial" panose="020B0604020202020204" pitchFamily="34" charset="0"/>
              <a:cs typeface="Arial" panose="020B0604020202020204" pitchFamily="34" charset="0"/>
            </a:rPr>
            <a:t>Identificar los cuellos de botella y facilitadores</a:t>
          </a:r>
        </a:p>
        <a:p>
          <a:pPr marL="114300" lvl="1" indent="-114300" algn="l" defTabSz="622300">
            <a:lnSpc>
              <a:spcPct val="90000"/>
            </a:lnSpc>
            <a:spcBef>
              <a:spcPct val="0"/>
            </a:spcBef>
            <a:spcAft>
              <a:spcPct val="15000"/>
            </a:spcAft>
            <a:buChar char="•"/>
          </a:pPr>
          <a:r>
            <a:rPr lang="es-419" sz="1400" kern="1200">
              <a:latin typeface="Arial" panose="020B0604020202020204" pitchFamily="34" charset="0"/>
              <a:cs typeface="Arial" panose="020B0604020202020204" pitchFamily="34" charset="0"/>
            </a:rPr>
            <a:t>Determinar acciones correctivas </a:t>
          </a:r>
        </a:p>
        <a:p>
          <a:pPr marL="114300" lvl="1" indent="-114300" algn="l" defTabSz="622300">
            <a:lnSpc>
              <a:spcPct val="90000"/>
            </a:lnSpc>
            <a:spcBef>
              <a:spcPct val="0"/>
            </a:spcBef>
            <a:spcAft>
              <a:spcPct val="15000"/>
            </a:spcAft>
            <a:buChar char="•"/>
          </a:pPr>
          <a:r>
            <a:rPr lang="es-419" sz="1400" kern="1200">
              <a:latin typeface="Arial" panose="020B0604020202020204" pitchFamily="34" charset="0"/>
              <a:cs typeface="Arial" panose="020B0604020202020204" pitchFamily="34" charset="0"/>
            </a:rPr>
            <a:t>Implementar acciones que puedan abarcar sectores y niveles</a:t>
          </a:r>
        </a:p>
        <a:p>
          <a:pPr marL="114300" lvl="1" indent="-114300" algn="l" defTabSz="622300">
            <a:lnSpc>
              <a:spcPct val="90000"/>
            </a:lnSpc>
            <a:spcBef>
              <a:spcPct val="0"/>
            </a:spcBef>
            <a:spcAft>
              <a:spcPct val="15000"/>
            </a:spcAft>
            <a:buChar char="•"/>
          </a:pPr>
          <a:r>
            <a:rPr lang="es-419" sz="1400" kern="1200">
              <a:latin typeface="Arial" panose="020B0604020202020204" pitchFamily="34" charset="0"/>
              <a:cs typeface="Arial" panose="020B0604020202020204" pitchFamily="34" charset="0"/>
            </a:rPr>
            <a:t>Seguimiento del progreso de la acción</a:t>
          </a:r>
        </a:p>
      </dsp:txBody>
      <dsp:txXfrm>
        <a:off x="0" y="2224856"/>
        <a:ext cx="6692255" cy="1134000"/>
      </dsp:txXfrm>
    </dsp:sp>
    <dsp:sp modelId="{6705016C-A399-41F7-A1E4-7B3B36C883D2}">
      <dsp:nvSpPr>
        <dsp:cNvPr id="0" name=""/>
        <dsp:cNvSpPr/>
      </dsp:nvSpPr>
      <dsp:spPr>
        <a:xfrm>
          <a:off x="334612" y="2077256"/>
          <a:ext cx="4684579" cy="295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l" defTabSz="800100">
            <a:lnSpc>
              <a:spcPct val="90000"/>
            </a:lnSpc>
            <a:spcBef>
              <a:spcPct val="0"/>
            </a:spcBef>
            <a:spcAft>
              <a:spcPct val="35000"/>
            </a:spcAft>
            <a:buNone/>
          </a:pPr>
          <a:r>
            <a:rPr lang="es-419" sz="1800" kern="1200" dirty="0">
              <a:latin typeface="Arial" panose="020B0604020202020204" pitchFamily="34" charset="0"/>
              <a:cs typeface="Arial" panose="020B0604020202020204" pitchFamily="34" charset="0"/>
            </a:rPr>
            <a:t>Mejora del desempeño</a:t>
          </a:r>
        </a:p>
      </dsp:txBody>
      <dsp:txXfrm>
        <a:off x="349022" y="2091666"/>
        <a:ext cx="4655759" cy="266380"/>
      </dsp:txXfrm>
    </dsp:sp>
    <dsp:sp modelId="{E392D61E-F76C-4AC7-B6E8-3A313501A57B}">
      <dsp:nvSpPr>
        <dsp:cNvPr id="0" name=""/>
        <dsp:cNvSpPr/>
      </dsp:nvSpPr>
      <dsp:spPr>
        <a:xfrm>
          <a:off x="0" y="3560457"/>
          <a:ext cx="6692255" cy="8505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208280" rIns="519393" bIns="99568" numCol="1" spcCol="1270" anchor="t" anchorCtr="0">
          <a:noAutofit/>
        </a:bodyPr>
        <a:lstStyle/>
        <a:p>
          <a:pPr marL="114300" lvl="1" indent="-114300" algn="l" defTabSz="622300">
            <a:lnSpc>
              <a:spcPct val="90000"/>
            </a:lnSpc>
            <a:spcBef>
              <a:spcPct val="0"/>
            </a:spcBef>
            <a:spcAft>
              <a:spcPct val="15000"/>
            </a:spcAft>
            <a:buChar char="•"/>
          </a:pPr>
          <a:r>
            <a:rPr lang="es-419" sz="1400" kern="1200" dirty="0">
              <a:latin typeface="Arial" panose="020B0604020202020204" pitchFamily="34" charset="0"/>
              <a:cs typeface="Arial" panose="020B0604020202020204" pitchFamily="34" charset="0"/>
            </a:rPr>
            <a:t>Utilizar los resultados de 7-1-7 para fundamentar las actividades de planificación a largo plazo, las prioridades de financiamiento y otras actividades pertinentes en materia de seguridad sanitaria</a:t>
          </a:r>
        </a:p>
      </dsp:txBody>
      <dsp:txXfrm>
        <a:off x="0" y="3560457"/>
        <a:ext cx="6692255" cy="850500"/>
      </dsp:txXfrm>
    </dsp:sp>
    <dsp:sp modelId="{34EE295A-A9AB-40C2-8F58-1E653AD3E287}">
      <dsp:nvSpPr>
        <dsp:cNvPr id="0" name=""/>
        <dsp:cNvSpPr/>
      </dsp:nvSpPr>
      <dsp:spPr>
        <a:xfrm>
          <a:off x="334612" y="3412857"/>
          <a:ext cx="4684579" cy="295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l" defTabSz="800100">
            <a:lnSpc>
              <a:spcPct val="90000"/>
            </a:lnSpc>
            <a:spcBef>
              <a:spcPct val="0"/>
            </a:spcBef>
            <a:spcAft>
              <a:spcPct val="35000"/>
            </a:spcAft>
            <a:buNone/>
          </a:pPr>
          <a:r>
            <a:rPr lang="es-419" sz="1800" kern="1200" dirty="0">
              <a:latin typeface="Arial" panose="020B0604020202020204" pitchFamily="34" charset="0"/>
              <a:cs typeface="Arial" panose="020B0604020202020204" pitchFamily="34" charset="0"/>
            </a:rPr>
            <a:t>Planificación y financiamiento</a:t>
          </a:r>
        </a:p>
      </dsp:txBody>
      <dsp:txXfrm>
        <a:off x="349022" y="3427267"/>
        <a:ext cx="4655759" cy="266380"/>
      </dsp:txXfrm>
    </dsp:sp>
    <dsp:sp modelId="{E7A05813-6423-4201-8557-B3B685050F81}">
      <dsp:nvSpPr>
        <dsp:cNvPr id="0" name=""/>
        <dsp:cNvSpPr/>
      </dsp:nvSpPr>
      <dsp:spPr>
        <a:xfrm>
          <a:off x="0" y="4612557"/>
          <a:ext cx="6692255" cy="6772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208280" rIns="519393" bIns="99568" numCol="1" spcCol="1270" anchor="t" anchorCtr="0">
          <a:noAutofit/>
        </a:bodyPr>
        <a:lstStyle/>
        <a:p>
          <a:pPr marL="114300" lvl="1" indent="-114300" algn="l" defTabSz="622300">
            <a:lnSpc>
              <a:spcPct val="90000"/>
            </a:lnSpc>
            <a:spcBef>
              <a:spcPct val="0"/>
            </a:spcBef>
            <a:spcAft>
              <a:spcPct val="15000"/>
            </a:spcAft>
            <a:buChar char="•"/>
          </a:pPr>
          <a:r>
            <a:rPr lang="es-419" sz="1400" kern="1200">
              <a:latin typeface="Arial" panose="020B0604020202020204" pitchFamily="34" charset="0"/>
              <a:cs typeface="Arial" panose="020B0604020202020204" pitchFamily="34" charset="0"/>
            </a:rPr>
            <a:t>Utilizar los resultados de 7-1-7 para priorizar las actividades de promoción y movilización de recursos</a:t>
          </a:r>
        </a:p>
      </dsp:txBody>
      <dsp:txXfrm>
        <a:off x="0" y="4612557"/>
        <a:ext cx="6692255" cy="677250"/>
      </dsp:txXfrm>
    </dsp:sp>
    <dsp:sp modelId="{CC39B5E8-6C07-4E06-BC7F-D2967B044D1A}">
      <dsp:nvSpPr>
        <dsp:cNvPr id="0" name=""/>
        <dsp:cNvSpPr/>
      </dsp:nvSpPr>
      <dsp:spPr>
        <a:xfrm>
          <a:off x="334612" y="4464957"/>
          <a:ext cx="4684579" cy="295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l" defTabSz="800100">
            <a:lnSpc>
              <a:spcPct val="90000"/>
            </a:lnSpc>
            <a:spcBef>
              <a:spcPct val="0"/>
            </a:spcBef>
            <a:spcAft>
              <a:spcPct val="35000"/>
            </a:spcAft>
            <a:buNone/>
          </a:pPr>
          <a:r>
            <a:rPr lang="es-419" sz="1800" kern="1200" dirty="0">
              <a:latin typeface="Arial" panose="020B0604020202020204" pitchFamily="34" charset="0"/>
              <a:cs typeface="Arial" panose="020B0604020202020204" pitchFamily="34" charset="0"/>
            </a:rPr>
            <a:t>Comunicación y promoción</a:t>
          </a:r>
        </a:p>
      </dsp:txBody>
      <dsp:txXfrm>
        <a:off x="349022" y="4479367"/>
        <a:ext cx="4655759" cy="266380"/>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11/14/25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a:latin typeface="Arial"/>
                <a:cs typeface="Arial"/>
              </a:rPr>
              <a:t>[Nota para el moderador: Esta presentación de diapositivas es parte de un Paquete de capacitación de capacitación técnica 7-1-7, que es un archivo zip con un archivo de lectura, y carpetas para presentaciones (es decir, estas diapositivas), actividades que se incluyen en estas diapositivas, un programa de ejemplo que se puede dar a los participantes, y un programa de ejemplo detallado que puede ser utilizada por los anfitriones/moderadores. Revise los programas y las correspondientes diapositivas/actividades para su contexto y necesidades. </a:t>
            </a:r>
          </a:p>
          <a:p>
            <a:endParaRPr lang="en-US" i="1" dirty="0">
              <a:latin typeface="Arial"/>
              <a:cs typeface="Arial"/>
            </a:endParaRPr>
          </a:p>
          <a:p>
            <a:r>
              <a:rPr lang="es-419" i="1">
                <a:latin typeface="Arial"/>
                <a:cs typeface="Arial"/>
              </a:rPr>
              <a:t>Esta presentación de diapositivas contiene diapositivas para el día 3 de una muestra de capacitación técnica de 4 días. Las diapositivas del día 3 se centran en 1) los últimos 2 de los 5 pasos para usar 7-1-7 y 2) Adoptar 7-1-7 para el uso rutinario. Estas diapositivas están separadas en secciones que corresponden al programa de ejemplo asociado del día 3 en el archivo Excel del programa del taller técnico. </a:t>
            </a:r>
          </a:p>
          <a:p>
            <a:endParaRPr lang="en-US" i="1" dirty="0">
              <a:latin typeface="Arial"/>
              <a:cs typeface="Arial"/>
            </a:endParaRPr>
          </a:p>
          <a:p>
            <a:r>
              <a:rPr lang="es-419" i="1">
                <a:latin typeface="Arial"/>
                <a:cs typeface="Arial"/>
              </a:rPr>
              <a:t>Las secciones clave 7-1-7 en esta presentación de diapositivas incluyen las siguientes: </a:t>
            </a:r>
          </a:p>
          <a:p>
            <a:r>
              <a:rPr lang="es-419" i="1">
                <a:latin typeface="Arial"/>
                <a:cs typeface="Arial"/>
              </a:rPr>
              <a:t>1. Bienvenida, objetivos de aprendizaje y actividad para romper el hielo </a:t>
            </a:r>
            <a:br>
              <a:rPr lang="es-419" i="1">
                <a:latin typeface="Arial"/>
                <a:cs typeface="Arial"/>
              </a:rPr>
            </a:br>
            <a:r>
              <a:rPr lang="es-419" i="1">
                <a:latin typeface="Arial"/>
                <a:cs typeface="Arial"/>
              </a:rPr>
              <a:t>2. Lista de preguntas pendientes de la mañana </a:t>
            </a:r>
          </a:p>
          <a:p>
            <a:r>
              <a:rPr lang="es-419" i="1">
                <a:latin typeface="Arial"/>
                <a:cs typeface="Arial"/>
              </a:rPr>
              <a:t>3. Resumen de pasos para usar 7-1-7</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4. Paso 4: Consolidar datos de forma rutinaria y monitorear el progreso de las medidas</a:t>
            </a:r>
          </a:p>
          <a:p>
            <a:r>
              <a:rPr lang="es-419" i="1">
                <a:latin typeface="Arial"/>
                <a:cs typeface="Arial"/>
              </a:rPr>
              <a:t>5. Paso 5: Sintetizar y utilizar los resultados para la planificación y el financiamiento</a:t>
            </a:r>
          </a:p>
          <a:p>
            <a:r>
              <a:rPr lang="es-419" i="1">
                <a:latin typeface="Arial"/>
                <a:cs typeface="Arial"/>
              </a:rPr>
              <a:t>6. 7-1-7 y planificación anual</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7. Introducción a la adopción del 7-1-7 para uso rutinario</a:t>
            </a:r>
          </a:p>
          <a:p>
            <a:r>
              <a:rPr lang="es-419" i="1">
                <a:latin typeface="Arial"/>
                <a:cs typeface="Arial"/>
              </a:rPr>
              <a:t>8. Situar el enfoque 7-1-7 en el sistema de salud pública</a:t>
            </a:r>
          </a:p>
          <a:p>
            <a:r>
              <a:rPr lang="es-419" i="1">
                <a:latin typeface="Arial"/>
                <a:cs typeface="Arial"/>
              </a:rPr>
              <a:t>9. Mapeo de las partes interesadas y los sistemas existentes</a:t>
            </a:r>
          </a:p>
          <a:p>
            <a:r>
              <a:rPr lang="es-419" i="1">
                <a:latin typeface="Arial"/>
                <a:cs typeface="Arial"/>
              </a:rPr>
              <a:t>10. Involucrar a las partes interesadas</a:t>
            </a:r>
          </a:p>
          <a:p>
            <a:r>
              <a:rPr lang="es-419" i="1">
                <a:latin typeface="Arial"/>
                <a:cs typeface="Arial"/>
              </a:rPr>
              <a:t>11. Integrar 7-1-7 en flujos de trabajo</a:t>
            </a:r>
          </a:p>
          <a:p>
            <a:r>
              <a:rPr lang="es-419" i="1">
                <a:latin typeface="Arial"/>
                <a:cs typeface="Arial"/>
              </a:rPr>
              <a:t>12. Capacitar personal</a:t>
            </a:r>
          </a:p>
          <a:p>
            <a:r>
              <a:rPr lang="es-419" i="1">
                <a:latin typeface="Arial"/>
                <a:cs typeface="Arial"/>
              </a:rPr>
              <a:t>13. Realizar un uso piloto</a:t>
            </a:r>
          </a:p>
          <a:p>
            <a:r>
              <a:rPr lang="es-419" i="1">
                <a:latin typeface="Arial"/>
                <a:cs typeface="Arial"/>
              </a:rPr>
              <a:t>14. Lanzamiento de 7-1-7</a:t>
            </a:r>
          </a:p>
          <a:p>
            <a:r>
              <a:rPr lang="es-419" i="1">
                <a:latin typeface="Arial"/>
                <a:cs typeface="Arial"/>
              </a:rPr>
              <a:t>15. Financiación para 7-1-7</a:t>
            </a:r>
          </a:p>
          <a:p>
            <a:r>
              <a:rPr lang="es-419" i="1">
                <a:latin typeface="Arial"/>
                <a:cs typeface="Arial"/>
              </a:rPr>
              <a:t>16. Sesiones de debate</a:t>
            </a:r>
          </a:p>
          <a:p>
            <a:endParaRPr lang="en-US" i="1" dirty="0">
              <a:latin typeface="Arial"/>
              <a:cs typeface="Arial"/>
            </a:endParaRPr>
          </a:p>
          <a:p>
            <a:r>
              <a:rPr lang="es-419" i="1">
                <a:latin typeface="Arial"/>
                <a:cs typeface="Arial"/>
              </a:rPr>
              <a:t>Se incluyen las diapositivas de descansos (almuerzo + dos pausas para café) y las actividades para romper el hielo. </a:t>
            </a:r>
          </a:p>
          <a:p>
            <a:endParaRPr lang="en-US" i="1" dirty="0">
              <a:latin typeface="Arial"/>
              <a:cs typeface="Arial"/>
            </a:endParaRPr>
          </a:p>
          <a:p>
            <a:r>
              <a:rPr lang="es-419" i="1">
                <a:latin typeface="Arial"/>
                <a:cs typeface="Arial"/>
              </a:rPr>
              <a:t>En cada diapositiva se incluyen notas que pueden leerse a la audiencia, con comentarios al moderador/presentador escritos como “[NOTA PARA EL MODERADOR: xxx]”. </a:t>
            </a:r>
          </a:p>
          <a:p>
            <a:endParaRPr lang="en-US" i="1" dirty="0">
              <a:latin typeface="Arial"/>
              <a:cs typeface="Arial"/>
            </a:endParaRPr>
          </a:p>
          <a:p>
            <a:endParaRPr lang="en-US" i="1" dirty="0">
              <a:latin typeface="Arial"/>
              <a:cs typeface="Arial"/>
            </a:endParaRPr>
          </a:p>
          <a:p>
            <a:endParaRPr lang="en-US" i="1" dirty="0">
              <a:latin typeface="Arial"/>
              <a:cs typeface="Arial"/>
            </a:endParaRPr>
          </a:p>
          <a:p>
            <a:r>
              <a:rPr lang="es-419" i="1">
                <a:latin typeface="Arial"/>
                <a:cs typeface="Arial"/>
              </a:rPr>
              <a:t> </a:t>
            </a:r>
          </a:p>
          <a:p>
            <a:endParaRPr lang="en-US" i="1" dirty="0">
              <a:latin typeface="Arial"/>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216914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Seguiremos utilizando la lista de preguntas pendientes para recopilar sus preguntas e ideas, y responderlas a través de las presentaciones y sesiones de preguntas y respuestas específicas.  </a:t>
            </a:r>
          </a:p>
          <a:p>
            <a:r>
              <a:rPr lang="es-419">
                <a:latin typeface="Arial"/>
                <a:cs typeface="Arial"/>
              </a:rPr>
              <a:t> </a:t>
            </a:r>
          </a:p>
          <a:p>
            <a:r>
              <a:rPr lang="es-419">
                <a:latin typeface="Arial"/>
                <a:cs typeface="Arial"/>
              </a:rPr>
              <a:t>Agreguen cualquier pregunta que tengan sobre el enfoque 7-1-7 a la lista de preguntas pendientes a lo largo del día. </a:t>
            </a: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10</a:t>
            </a:fld>
            <a:endParaRPr lang="en-US"/>
          </a:p>
        </p:txBody>
      </p:sp>
    </p:spTree>
    <p:extLst>
      <p:ext uri="{BB962C8B-B14F-4D97-AF65-F5344CB8AC3E}">
        <p14:creationId xmlns:p14="http://schemas.microsoft.com/office/powerpoint/2010/main" val="197958488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7145C-E2FD-5CB0-1437-3EAE035D22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921B79-B89A-2D59-F3C3-BF59E186B3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2C80D9-25FD-8A64-5108-A6D5F3D61CF6}"/>
              </a:ext>
            </a:extLst>
          </p:cNvPr>
          <p:cNvSpPr>
            <a:spLocks noGrp="1"/>
          </p:cNvSpPr>
          <p:nvPr>
            <p:ph type="body" idx="1"/>
          </p:nvPr>
        </p:nvSpPr>
        <p:spPr/>
        <p:txBody>
          <a:bodyPr/>
          <a:lstStyle/>
          <a:p>
            <a:pPr marL="0" indent="0">
              <a:buFont typeface="Arial" panose="020B0604020202020204" pitchFamily="34" charset="0"/>
              <a:buNone/>
            </a:pPr>
            <a:r>
              <a:rPr lang="es-419" sz="1200" b="0" i="0" u="none" strike="noStrike">
                <a:solidFill>
                  <a:srgbClr val="000000"/>
                </a:solidFill>
                <a:effectLst/>
                <a:latin typeface="Arial"/>
                <a:cs typeface="Arial"/>
              </a:rPr>
              <a:t>Para la recopilación de datos, esto significaría pensar detenidamente cómo se recopilan y se reúnen los distintos elementos de la información 7-1-7. ¿Los datos almacenados en diferentes bases de datos están relacionados con la vigilancia y la respuesta? ¿Las herramientas existentes recopilan toda la información necesaria o es necesario añadir campos como los narrativos? ¿Las definiciones de fechas de hitos coinciden con lo que se está utilizando en el país? Si no es así, hay que pensarlo detenidamente. </a:t>
            </a:r>
          </a:p>
          <a:p>
            <a:pPr marL="0" indent="0">
              <a:buFont typeface="Arial" panose="020B0604020202020204" pitchFamily="34" charset="0"/>
              <a:buNone/>
            </a:pPr>
            <a:endParaRPr lang="en-US" sz="1200" b="0" i="0" u="none" strike="noStrike" dirty="0">
              <a:solidFill>
                <a:srgbClr val="000000"/>
              </a:solidFill>
              <a:effectLst/>
              <a:latin typeface="Arial" panose="020B0604020202020204" pitchFamily="34" charset="0"/>
            </a:endParaRPr>
          </a:p>
          <a:p>
            <a:pPr marL="0" indent="0">
              <a:buFont typeface="Arial" panose="020B0604020202020204" pitchFamily="34" charset="0"/>
              <a:buNone/>
            </a:pPr>
            <a:r>
              <a:rPr lang="es-419" sz="1200" b="0" i="0" u="none" strike="noStrike">
                <a:solidFill>
                  <a:srgbClr val="000000"/>
                </a:solidFill>
                <a:effectLst/>
                <a:latin typeface="Arial"/>
                <a:cs typeface="Arial"/>
              </a:rPr>
              <a:t>¿Quién está coordinando este trabajo y qué apoyo, recursos y herramientas necesitan para llevarlo a cabo? </a:t>
            </a:r>
          </a:p>
          <a:p>
            <a:pPr marL="0" indent="0">
              <a:buFont typeface="Arial" panose="020B0604020202020204" pitchFamily="34" charset="0"/>
              <a:buNone/>
            </a:pPr>
            <a:endParaRPr lang="en-US" sz="1200" b="0" i="0" u="none" strike="noStrike" dirty="0">
              <a:solidFill>
                <a:srgbClr val="000000"/>
              </a:solidFill>
              <a:effectLst/>
              <a:latin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6EB3ECDB-7D11-11AF-7540-A1C80E94164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3787436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8F54B-CCE2-839E-CB12-DA29E106AB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E69CA3-EB25-D713-B9DD-36AA3D5448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238D2D-9E52-17C0-BD25-E1A7404E034C}"/>
              </a:ext>
            </a:extLst>
          </p:cNvPr>
          <p:cNvSpPr>
            <a:spLocks noGrp="1"/>
          </p:cNvSpPr>
          <p:nvPr>
            <p:ph type="body" idx="1"/>
          </p:nvPr>
        </p:nvSpPr>
        <p:spPr/>
        <p:txBody>
          <a:bodyPr/>
          <a:lstStyle/>
          <a:p>
            <a:pPr marL="0" indent="0">
              <a:buFont typeface="Arial" panose="020B0604020202020204" pitchFamily="34" charset="0"/>
              <a:buNone/>
            </a:pPr>
            <a:r>
              <a:rPr lang="es-419" sz="1200" b="0" i="0" u="none" strike="noStrike">
                <a:solidFill>
                  <a:srgbClr val="000000"/>
                </a:solidFill>
                <a:effectLst/>
                <a:latin typeface="Arial"/>
                <a:cs typeface="Arial"/>
              </a:rPr>
              <a:t>Para la verificación y consolidación de datos, ¿quién tomará la información de todos los brotes y la colocará en un solo lugar? ¿Utilizarán la herramienta de hoja de cálculo de consolidación de datos 7-1-7 disponible o alguna otra cosa que ya exista? ¿Qué proceso se utilizará para la verificación de datos? ¿Habrá múltiples pasos de verificación de datos en diferentes niveles, como subnacional y nacional?</a:t>
            </a:r>
          </a:p>
        </p:txBody>
      </p:sp>
      <p:sp>
        <p:nvSpPr>
          <p:cNvPr id="4" name="Slide Number Placeholder 3">
            <a:extLst>
              <a:ext uri="{FF2B5EF4-FFF2-40B4-BE49-F238E27FC236}">
                <a16:creationId xmlns:a16="http://schemas.microsoft.com/office/drawing/2014/main" id="{356064A7-D879-C276-7B2B-622D48E2AC7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6363800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478854-99A5-1234-F8F9-498ED873C4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4B38DB-2DA7-6166-A8CB-5B6FB2EF7F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495E5F-57C6-53E1-5277-241780F349EE}"/>
              </a:ext>
            </a:extLst>
          </p:cNvPr>
          <p:cNvSpPr>
            <a:spLocks noGrp="1"/>
          </p:cNvSpPr>
          <p:nvPr>
            <p:ph type="body" idx="1"/>
          </p:nvPr>
        </p:nvSpPr>
        <p:spPr/>
        <p:txBody>
          <a:bodyPr/>
          <a:lstStyle/>
          <a:p>
            <a:r>
              <a:rPr lang="es-419" b="0">
                <a:effectLst/>
                <a:latin typeface="Helvetica Neue" panose="02000503000000020004" pitchFamily="2" charset="0"/>
              </a:rPr>
              <a:t>Las reuniones con las partes interesadas son oportunidades para presentar datos del enfoque 7-1-7 para la acción </a:t>
            </a:r>
            <a:r>
              <a:rPr lang="es-419">
                <a:effectLst/>
                <a:latin typeface="Helvetica Neue" panose="02000503000000020004" pitchFamily="2" charset="0"/>
              </a:rPr>
              <a:t>Es útil reflexionar sobre cuáles son los tipos de reunión más adecuados en función de quién participa en ellas, con qué frecuencia se celebran y cuál es el objetivo de la reunión.  La manera más eficaz de integrar el enfoque 7-1-7 es revisar presentaciones de 7-1-7 en las reuniones regulares como temas de la agenda. </a:t>
            </a:r>
          </a:p>
          <a:p>
            <a:pPr>
              <a:defRPr/>
            </a:pPr>
            <a:endParaRPr lang="en-US" dirty="0">
              <a:cs typeface="Arial" panose="020B0604020202020204" pitchFamily="34" charset="0"/>
            </a:endParaRPr>
          </a:p>
          <a:p>
            <a:pPr>
              <a:defRPr/>
            </a:pPr>
            <a:r>
              <a:rPr lang="es-419"/>
              <a:t>Para las reuniones de partes interesadas, ¿quién será el encargado de incluir 7-1-7 en la agenda de las reuniones pertinentes? ¿Necesitarán el respaldo del defensor o de otras partes interesadas de alto nivel? ¿A qué reuniones debe añadirse el 7-1-7 como un tema único o regular de la agenda?</a:t>
            </a:r>
          </a:p>
          <a:p>
            <a:pPr>
              <a:defRPr/>
            </a:pPr>
            <a:endParaRPr lang="en-US" dirty="0">
              <a:cs typeface="Arial" panose="020B0604020202020204" pitchFamily="34" charset="0"/>
            </a:endParaRPr>
          </a:p>
          <a:p>
            <a:pPr>
              <a:defRPr/>
            </a:pPr>
            <a:r>
              <a:rPr lang="es-419"/>
              <a:t>Una vez más, no se trata de una lista exhaustiva de preguntas que se deben plantear, pero esperamos que les dé una idea de lo que deben tener en cuenta para la integración del flujo de trabajo. </a:t>
            </a:r>
          </a:p>
        </p:txBody>
      </p:sp>
      <p:sp>
        <p:nvSpPr>
          <p:cNvPr id="4" name="Slide Number Placeholder 3">
            <a:extLst>
              <a:ext uri="{FF2B5EF4-FFF2-40B4-BE49-F238E27FC236}">
                <a16:creationId xmlns:a16="http://schemas.microsoft.com/office/drawing/2014/main" id="{49252B90-25D2-19A8-B01F-AB4028A6314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1150330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6A017-D1C3-942F-277F-E15321EA0F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050341-A729-3787-5CBC-EFF3E860DA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C63092-6BE6-8206-E81A-BA08F96E0533}"/>
              </a:ext>
            </a:extLst>
          </p:cNvPr>
          <p:cNvSpPr>
            <a:spLocks noGrp="1"/>
          </p:cNvSpPr>
          <p:nvPr>
            <p:ph type="body" idx="1"/>
          </p:nvPr>
        </p:nvSpPr>
        <p:spPr/>
        <p:txBody>
          <a:bodyPr/>
          <a:lstStyle/>
          <a:p>
            <a:r>
              <a:rPr lang="es-419"/>
              <a:t>Para el seguimiento del progreso, ¿quién será responsable de coordinar esto y cómo lo hará? ¿Qué tendrá que hacer el defensor para garantizar que esto se mantenga en el buen camino y cuente con el apoyo de las partes interesadas? </a:t>
            </a:r>
          </a:p>
        </p:txBody>
      </p:sp>
      <p:sp>
        <p:nvSpPr>
          <p:cNvPr id="4" name="Slide Number Placeholder 3">
            <a:extLst>
              <a:ext uri="{FF2B5EF4-FFF2-40B4-BE49-F238E27FC236}">
                <a16:creationId xmlns:a16="http://schemas.microsoft.com/office/drawing/2014/main" id="{A0EA6861-F6F8-41DB-2349-02014FD99DA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0370554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2A9F4B-3243-7F1D-C565-EB881FCEE2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9B0FFC-B15F-970F-0575-C3597BF0C4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47114A-ECD2-957D-EC68-DC99BDC73277}"/>
              </a:ext>
            </a:extLst>
          </p:cNvPr>
          <p:cNvSpPr>
            <a:spLocks noGrp="1"/>
          </p:cNvSpPr>
          <p:nvPr>
            <p:ph type="body" idx="1"/>
          </p:nvPr>
        </p:nvSpPr>
        <p:spPr/>
        <p:txBody>
          <a:bodyPr/>
          <a:lstStyle/>
          <a:p>
            <a:r>
              <a:rPr lang="es-419">
                <a:latin typeface="Arial"/>
                <a:cs typeface="Arial"/>
              </a:rPr>
              <a:t>Para la síntesis de los resultados, ¿qué programa o plataforma se utilizará y quién llevará a cabo la síntesis? ¿Cómo se difundirá la síntesis de los resultados, cuándo y a quién? ¿Quién tendrá que participar para que los resultados se difundan a un amplio conjunto de partes interesadas, incluidas las de alto nivel?</a:t>
            </a: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941AD092-B854-8F8E-BFBA-269D17E0F23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3722500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2E10E6-E8E8-A16F-FD0C-44C4445183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B53E3E-0F9A-4F3F-EBEB-7E25CEB764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56D060-1E80-8C84-5B3D-8D35EF3E4E7F}"/>
              </a:ext>
            </a:extLst>
          </p:cNvPr>
          <p:cNvSpPr>
            <a:spLocks noGrp="1"/>
          </p:cNvSpPr>
          <p:nvPr>
            <p:ph type="body" idx="1"/>
          </p:nvPr>
        </p:nvSpPr>
        <p:spPr/>
        <p:txBody>
          <a:bodyPr/>
          <a:lstStyle/>
          <a:p>
            <a:r>
              <a:rPr lang="es-419">
                <a:latin typeface="Arial"/>
                <a:cs typeface="Arial"/>
              </a:rPr>
              <a:t>Al considerar cómo 7-1-7 puede informar sistemáticamente a otras evaluaciones y herramientas, es útil pensar en lo que se necesita hacer para agregar los resultados del 7-1-7 y de la Revisión de Acción Temprana en la agenda de otras reuniones pertinentes como las AAR, las discusiones de JEE, y así sucesivamente. ¿Quién será responsable de hacer esto? ¿De quién necesitarán apoyo para poder agregar los resultados 7-1-7 a estas reuniones? </a:t>
            </a:r>
          </a:p>
        </p:txBody>
      </p:sp>
      <p:sp>
        <p:nvSpPr>
          <p:cNvPr id="4" name="Slide Number Placeholder 3">
            <a:extLst>
              <a:ext uri="{FF2B5EF4-FFF2-40B4-BE49-F238E27FC236}">
                <a16:creationId xmlns:a16="http://schemas.microsoft.com/office/drawing/2014/main" id="{AF773CB9-5FEF-6246-B7AA-1ECC19E891B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9420975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317B10-079E-5608-20F6-877A5A77D9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F3722F-7F13-A97E-4696-F1A406C336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5C1E9A-9104-AD4C-FD8D-A9F26FE2C6B4}"/>
              </a:ext>
            </a:extLst>
          </p:cNvPr>
          <p:cNvSpPr>
            <a:spLocks noGrp="1"/>
          </p:cNvSpPr>
          <p:nvPr>
            <p:ph type="body" idx="1"/>
          </p:nvPr>
        </p:nvSpPr>
        <p:spPr/>
        <p:txBody>
          <a:bodyPr/>
          <a:lstStyle/>
          <a:p>
            <a:r>
              <a:rPr lang="es-419">
                <a:latin typeface="Arial"/>
                <a:cs typeface="Arial"/>
              </a:rPr>
              <a:t>¿Será el mismo proceso para agregar conclusiones a las reuniones nacionales de planificación que para otras reuniones de partes interesadas o requiere un proceso diferente? ¿Quién se encargará de esto y qué necesitará? </a:t>
            </a:r>
          </a:p>
          <a:p>
            <a:endParaRPr lang="en-US" dirty="0">
              <a:cs typeface="Arial" panose="020B0604020202020204" pitchFamily="34" charset="0"/>
            </a:endParaRPr>
          </a:p>
          <a:p>
            <a:pPr marL="0" indent="0">
              <a:buFont typeface="Arial" panose="020B0604020202020204" pitchFamily="34" charset="0"/>
              <a:buNone/>
            </a:pPr>
            <a:r>
              <a:rPr lang="es-419">
                <a:solidFill>
                  <a:srgbClr val="000000"/>
                </a:solidFill>
                <a:latin typeface="Arial"/>
                <a:cs typeface="Arial"/>
              </a:rPr>
              <a:t>Este</a:t>
            </a:r>
            <a:r>
              <a:rPr lang="es-419" sz="1200" b="0" i="0" u="none" strike="noStrike">
                <a:solidFill>
                  <a:srgbClr val="000000"/>
                </a:solidFill>
                <a:effectLst/>
                <a:latin typeface="Arial"/>
                <a:cs typeface="Arial"/>
              </a:rPr>
              <a:t> tipo de preguntas son solo para darles una idea de los tipos de cosas en las que será importante pensar, y sin las cuales la implementación 7-1-7 puede ser ineficiente y menos efectiva. </a:t>
            </a:r>
          </a:p>
        </p:txBody>
      </p:sp>
      <p:sp>
        <p:nvSpPr>
          <p:cNvPr id="4" name="Slide Number Placeholder 3">
            <a:extLst>
              <a:ext uri="{FF2B5EF4-FFF2-40B4-BE49-F238E27FC236}">
                <a16:creationId xmlns:a16="http://schemas.microsoft.com/office/drawing/2014/main" id="{89E8EBB2-06A8-6C87-2A91-F3B6C462C87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7140255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00DE8-7603-9ED5-C150-10D7D67A4A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AD48F0-00E6-27E1-584F-C1A015D98B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B360FB-DA05-39D9-9AB4-A79E74E67C08}"/>
              </a:ext>
            </a:extLst>
          </p:cNvPr>
          <p:cNvSpPr>
            <a:spLocks noGrp="1"/>
          </p:cNvSpPr>
          <p:nvPr>
            <p:ph type="body" idx="1"/>
          </p:nvPr>
        </p:nvSpPr>
        <p:spPr/>
        <p:txBody>
          <a:bodyPr/>
          <a:lstStyle/>
          <a:p>
            <a:r>
              <a:rPr lang="es-419">
                <a:latin typeface="Arial"/>
                <a:cs typeface="Arial"/>
              </a:rPr>
              <a:t>Por último, a través de todas estas áreas, pensar: </a:t>
            </a:r>
          </a:p>
          <a:p>
            <a:pPr marL="171450" indent="-171450">
              <a:buFont typeface="Arial" panose="020B0604020202020204" pitchFamily="34" charset="0"/>
              <a:buChar char="•"/>
            </a:pPr>
            <a:r>
              <a:rPr lang="es-419">
                <a:latin typeface="Arial"/>
                <a:cs typeface="Arial"/>
              </a:rPr>
              <a:t>¿Cómo y dónde se superponen los procesos?</a:t>
            </a:r>
          </a:p>
          <a:p>
            <a:pPr marL="171450" indent="-171450">
              <a:buFont typeface="Arial" panose="020B0604020202020204" pitchFamily="34" charset="0"/>
              <a:buChar char="•"/>
            </a:pPr>
            <a:r>
              <a:rPr lang="es-419">
                <a:latin typeface="Arial"/>
                <a:cs typeface="Arial"/>
              </a:rPr>
              <a:t>¿Qué transferencia es necesaria entre los pasos?</a:t>
            </a:r>
          </a:p>
          <a:p>
            <a:endParaRPr lang="en-US" dirty="0"/>
          </a:p>
          <a:p>
            <a:r>
              <a:rPr lang="es-419">
                <a:solidFill>
                  <a:srgbClr val="29373D"/>
                </a:solidFill>
                <a:latin typeface="Arial"/>
                <a:cs typeface="Arial"/>
              </a:rPr>
              <a:t>Permítanme compartir un ejemplo de Uganda. Allí, los equipos de respuesta rápida de distrito recopilan información sobre los brotes en sus distritos. Una vez que obtienen información sobre un brote, la envían al PHEOC regional, que apoya directamente a los distritos. Una vez que el PHEOC regional ha trabajado con el distrito y revisado y verificado los datos a nivel regional, estos se envían al PHEOC nacional. El equipo de coordinación de 7-1-7 del PHEOC nacional ingresa la información en la base de datos de consolidación de eventos. A continuación, este equipo realiza comprobaciones adicionales de verificación de datos. </a:t>
            </a:r>
          </a:p>
          <a:p>
            <a:pPr algn="l">
              <a:buNone/>
            </a:pPr>
            <a:endParaRPr lang="en-US" b="0" i="0" dirty="0">
              <a:solidFill>
                <a:srgbClr val="29373D"/>
              </a:solidFill>
              <a:effectLst/>
              <a:latin typeface="InterVariable"/>
            </a:endParaRPr>
          </a:p>
          <a:p>
            <a:pPr algn="l">
              <a:buNone/>
            </a:pPr>
            <a:r>
              <a:rPr lang="es-419" b="0" i="0">
                <a:solidFill>
                  <a:srgbClr val="29373D"/>
                </a:solidFill>
                <a:effectLst/>
                <a:latin typeface="InterVariable"/>
              </a:rPr>
              <a:t>[CLIC]</a:t>
            </a:r>
          </a:p>
          <a:p>
            <a:pPr algn="l">
              <a:buNone/>
            </a:pPr>
            <a:endParaRPr lang="en-US" b="0" i="0" dirty="0">
              <a:solidFill>
                <a:srgbClr val="29373D"/>
              </a:solidFill>
              <a:effectLst/>
              <a:latin typeface="InterVariable"/>
            </a:endParaRPr>
          </a:p>
          <a:p>
            <a:r>
              <a:rPr lang="es-419">
                <a:latin typeface="Arial"/>
                <a:cs typeface="Arial"/>
              </a:rPr>
              <a:t>En este ejemplo, hay varias áreas de superposición entre diferentes flujos de trabajo, y varias áreas donde se necesita un traspaso. Por lo tanto, también es útil pensar en qué se necesita para garantizar que estas transferencias sean eficientes y tengan éxito. </a:t>
            </a:r>
          </a:p>
          <a:p>
            <a:endParaRPr lang="en-US" dirty="0"/>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5F7271D1-B1BC-E063-9F00-F50E09C44FC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8654728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3512BD-414F-B5F7-5571-50548664D0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23FF7A-D88E-3850-7874-D7B90A3452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FDC1EF-4422-5348-2058-1C5706416CF5}"/>
              </a:ext>
            </a:extLst>
          </p:cNvPr>
          <p:cNvSpPr>
            <a:spLocks noGrp="1"/>
          </p:cNvSpPr>
          <p:nvPr>
            <p:ph type="body" idx="1"/>
          </p:nvPr>
        </p:nvSpPr>
        <p:spPr/>
        <p:txBody>
          <a:bodyPr/>
          <a:lstStyle/>
          <a:p>
            <a:r>
              <a:rPr lang="es-419">
                <a:latin typeface="Arial"/>
                <a:cs typeface="Arial"/>
              </a:rPr>
              <a:t>Como dije, lo que les he mostrado hoy es una visión general de qué pensar cuando empiecen a planificar la integración del flujo de trabajo. </a:t>
            </a:r>
          </a:p>
          <a:p>
            <a:endParaRPr lang="en-US" dirty="0">
              <a:cs typeface="Arial" panose="020B0604020202020204" pitchFamily="34" charset="0"/>
            </a:endParaRPr>
          </a:p>
          <a:p>
            <a:r>
              <a:rPr lang="es-419">
                <a:latin typeface="Arial"/>
                <a:cs typeface="Arial"/>
              </a:rPr>
              <a:t>Una guía más detallada para cada una de las siete áreas de integración de flujo de trabajo mencionadas aquí está disponible en el kit de herramientas digitales 7-1-7 en el sitio web de 7-1-7 Alliance. Por ejemplo, la sección de reuniones de partes interesadas incluye una tabla de posibles tipos de reuniones existentes, desde reuniones de pilares de respuesta hasta reuniones de revisión rutinarias y reuniones de planificación, con ejemplos y qué información 7-1-7 deben presentar en cada una de ellas. </a:t>
            </a:r>
          </a:p>
        </p:txBody>
      </p:sp>
      <p:sp>
        <p:nvSpPr>
          <p:cNvPr id="4" name="Slide Number Placeholder 3">
            <a:extLst>
              <a:ext uri="{FF2B5EF4-FFF2-40B4-BE49-F238E27FC236}">
                <a16:creationId xmlns:a16="http://schemas.microsoft.com/office/drawing/2014/main" id="{20528BAE-EC46-454E-4E4D-DD88171F000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5778331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mantenga el debate hasta un máximo de 3 minutos]</a:t>
            </a:r>
          </a:p>
          <a:p>
            <a:endParaRPr lang="en-US" dirty="0"/>
          </a:p>
          <a:p>
            <a:r>
              <a:rPr lang="es-419">
                <a:latin typeface="Arial"/>
                <a:cs typeface="Arial"/>
              </a:rPr>
              <a:t>Hagamos un breve debate. </a:t>
            </a:r>
          </a:p>
          <a:p>
            <a:endParaRPr lang="en-US" dirty="0"/>
          </a:p>
          <a:p>
            <a:r>
              <a:rPr lang="es-419" sz="1200">
                <a:latin typeface="Arial"/>
                <a:cs typeface="Arial"/>
              </a:rPr>
              <a:t>Según su experiencia, ¿dónde y cómo podría integrarse el enfoque 7-1-7 en los flujos de trabajo existentes?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a:latin typeface="Arial"/>
                <a:cs typeface="Arial"/>
              </a:rPr>
              <a:t>¿Qué problemas podrían esperar?</a:t>
            </a:r>
          </a:p>
          <a:p>
            <a:endParaRPr lang="en-US" dirty="0"/>
          </a:p>
          <a:p>
            <a:endParaRPr lang="en-US" dirty="0"/>
          </a:p>
          <a:p>
            <a:endParaRPr lang="en-US" sz="1200" dirty="0">
              <a:solidFill>
                <a:schemeClr val="tx2"/>
              </a:solidFill>
              <a:cs typeface="Arial" panose="020B0604020202020204" pitchFamily="34" charset="0"/>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109</a:t>
            </a:fld>
            <a:endParaRPr lang="en-US"/>
          </a:p>
        </p:txBody>
      </p:sp>
    </p:spTree>
    <p:extLst>
      <p:ext uri="{BB962C8B-B14F-4D97-AF65-F5344CB8AC3E}">
        <p14:creationId xmlns:p14="http://schemas.microsoft.com/office/powerpoint/2010/main" val="35535315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F9D8E-6508-2791-EA0D-DFA6B3464A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AB9884-1E42-58D6-EDB5-3EBF3D75C7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7B9E3A-3368-E168-71FC-59CF50ABB2B5}"/>
              </a:ext>
            </a:extLst>
          </p:cNvPr>
          <p:cNvSpPr>
            <a:spLocks noGrp="1"/>
          </p:cNvSpPr>
          <p:nvPr>
            <p:ph type="body" idx="1"/>
          </p:nvPr>
        </p:nvSpPr>
        <p:spPr/>
        <p:txBody>
          <a:bodyPr/>
          <a:lstStyle/>
          <a:p>
            <a:r>
              <a:rPr lang="es-419" i="1">
                <a:latin typeface="Arial"/>
                <a:cs typeface="Arial"/>
              </a:rPr>
              <a:t>[Nota para el moderador: priorice las respuestas a las preguntas que hicieron los participantes en la sesión del día anterior. Recomendamos unificar las preguntas de la lista si hay varias similares. Puede permanecer en esta diapositiva mientras responde las preguntas de la lista verbalmente. Después de esta diapositiva, hay una diapositiva que puede usar con preguntas frecuentes en caso de que no haya o haya pocas preguntas]. </a:t>
            </a:r>
          </a:p>
          <a:p>
            <a:endParaRPr lang="en-US" dirty="0"/>
          </a:p>
          <a:p>
            <a:r>
              <a:rPr lang="es-419">
                <a:latin typeface="Arial"/>
                <a:cs typeface="Arial"/>
              </a:rPr>
              <a:t>Ahora repasemos algunas de las preguntas que hay en la lista o que hemos escuchado aparecer durante las discusiones. </a:t>
            </a:r>
          </a:p>
          <a:p>
            <a:endParaRPr lang="en-US" dirty="0"/>
          </a:p>
          <a:p>
            <a:endParaRPr lang="en-US" dirty="0">
              <a:latin typeface="Arial"/>
              <a:cs typeface="Arial"/>
            </a:endParaRP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19989D9E-7E36-208A-EC6E-8559ED60C5E1}"/>
              </a:ext>
            </a:extLst>
          </p:cNvPr>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222080585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a:latin typeface="Arial"/>
                <a:cs typeface="Arial"/>
              </a:rPr>
              <a:t>[Nota para el moderador: esta es una actividad basada en rotafolios que se centra en pensar en la integración del flujo de trabajo. Esta actividad tiene una asignación de 35 minutos: unos minutos para que introduzca la actividad y reúna a la gente en grupos, 15 minutos para que los grupos hagan una lluvia de ideas y escriban, 10 minutos para una caminata en la galería y 5 minutos para una sesión plenaria. Si un informe más largo es útil basado en su audiencia y objetivos para esta sesión, considere ajustar el programa para extender esta sesión]. </a:t>
            </a:r>
          </a:p>
          <a:p>
            <a:endParaRPr lang="en-US" dirty="0"/>
          </a:p>
          <a:p>
            <a:r>
              <a:rPr lang="es-419">
                <a:latin typeface="Arial"/>
                <a:cs typeface="Arial"/>
              </a:rPr>
              <a:t>Ahora vamos a hacer una actividad en la que pueden pensar en los consejos que pueden dar para la integración del flujo de trabajo 7-1-7. </a:t>
            </a:r>
          </a:p>
          <a:p>
            <a:endParaRPr lang="en-US" dirty="0"/>
          </a:p>
          <a:p>
            <a:r>
              <a:rPr lang="es-419" i="1">
                <a:latin typeface="Arial"/>
                <a:cs typeface="Arial"/>
              </a:rPr>
              <a:t>[Nota al moderador: divida a los participantes en grupos de 6 a 8, cada uno con un rotafolio y marcadores].</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110</a:t>
            </a:fld>
            <a:endParaRPr lang="en-US"/>
          </a:p>
        </p:txBody>
      </p:sp>
    </p:spTree>
    <p:extLst>
      <p:ext uri="{BB962C8B-B14F-4D97-AF65-F5344CB8AC3E}">
        <p14:creationId xmlns:p14="http://schemas.microsoft.com/office/powerpoint/2010/main" val="240422556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a:t>[Nota para el moderador: en las notas aquí se asume que los participantes realizaron el ejercicio de mapeo del sistema existente. Si no, entonces modifique las notas en consecuencia]. </a:t>
            </a:r>
          </a:p>
          <a:p>
            <a:endParaRPr lang="en-US" dirty="0"/>
          </a:p>
          <a:p>
            <a:r>
              <a:rPr lang="es-419"/>
              <a:t>Ahora que están en sus grupos, comencemos. Ya han hecho un mapeo de los sistemas existentes, lo que les ayudará durante este ejercicio. </a:t>
            </a:r>
          </a:p>
          <a:p>
            <a:endParaRPr lang="en-US" dirty="0"/>
          </a:p>
          <a:p>
            <a:r>
              <a:rPr lang="es-419"/>
              <a:t>Primero, piensen en las diferentes áreas de integración de flujo de trabajo. Piense en esto tanto en el contexto de donde trabaja ahora como en la integración del 7-1-7. En relación con algunos o todos ellos, ¿qué consejo darían ahora que su país/jurisdicción comienza la integración 7-1-7? En sus rotafolios, escriban cómo 7-1-7 puede integrarse en las áreas en las que eligieron enfocarse. </a:t>
            </a:r>
          </a:p>
          <a:p>
            <a:endParaRPr lang="en-US" dirty="0"/>
          </a:p>
          <a:p>
            <a:r>
              <a:rPr lang="es-419"/>
              <a:t>Por ejemplo, piensen en qué sistemas o plataformas de recopilación de datos se utilizan para los brotes en los que trabaja, y qué se necesitaría para integrar 7-1-7. Solo tienen 15 minutos para esto, así que traten de hacer tantas de las siete áreas como puedan, pero no se preocupen si no pueden llegar a todas ellas. Puede elegir cualquier orden que desee: no tiene que comenzar con la recopilación de datos y no tiene que terminar con la planificación. Escriban sus pensamientos en el rotafolio </a:t>
            </a:r>
          </a:p>
          <a:p>
            <a:endParaRPr lang="en-US" dirty="0"/>
          </a:p>
          <a:p>
            <a:r>
              <a:rPr lang="es-419"/>
              <a:t>En el lado derecho de esta diapositiva, hemos incluido una lista de las siete áreas de integración de flujo de trabajo a considerar. </a:t>
            </a:r>
          </a:p>
          <a:p>
            <a:br>
              <a:rPr lang="es-419"/>
            </a:br>
            <a:r>
              <a:rPr lang="es-419"/>
              <a:t>Después de esos 15 minutos, tendrán 10 minutos para caminar mirando los rotafolios de cada uno para ver qué se les ha ocurrido. </a:t>
            </a:r>
          </a:p>
          <a:p>
            <a:endParaRPr lang="en-US" dirty="0"/>
          </a:p>
          <a:p>
            <a:r>
              <a:rPr lang="es-419">
                <a:latin typeface="Arial"/>
                <a:cs typeface="Arial"/>
              </a:rPr>
              <a:t>Empecemos.</a:t>
            </a:r>
          </a:p>
          <a:p>
            <a:endParaRPr lang="en-US" dirty="0">
              <a:latin typeface="Calibri"/>
              <a:cs typeface="Calibri"/>
            </a:endParaRPr>
          </a:p>
          <a:p>
            <a:endParaRPr lang="en-US" dirty="0">
              <a:latin typeface="Calibri"/>
              <a:cs typeface="Calibri"/>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111</a:t>
            </a:fld>
            <a:endParaRPr lang="en-US"/>
          </a:p>
        </p:txBody>
      </p:sp>
    </p:spTree>
    <p:extLst>
      <p:ext uri="{BB962C8B-B14F-4D97-AF65-F5344CB8AC3E}">
        <p14:creationId xmlns:p14="http://schemas.microsoft.com/office/powerpoint/2010/main" val="415277362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DE72D4-51DE-DFA6-3336-8CC91CBF99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B0F186-5910-B3C2-B62B-1DE7A4D1A0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55CAC5-DE84-65FC-3B11-69B567C63F9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b="0" i="1" u="none" strike="noStrike">
                <a:solidFill>
                  <a:srgbClr val="000000"/>
                </a:solidFill>
                <a:effectLst/>
                <a:latin typeface="Arial"/>
                <a:cs typeface="Arial"/>
              </a:rPr>
              <a:t>[Nota para el moderador: si hay tiempo</a:t>
            </a:r>
            <a:r>
              <a:rPr lang="es-419" i="1">
                <a:solidFill>
                  <a:srgbClr val="000000"/>
                </a:solidFill>
                <a:latin typeface="Arial"/>
                <a:cs typeface="Arial"/>
              </a:rPr>
              <a:t> </a:t>
            </a:r>
            <a:r>
              <a:rPr lang="es-419" b="0" i="1" u="none" strike="noStrike">
                <a:solidFill>
                  <a:srgbClr val="000000"/>
                </a:solidFill>
                <a:effectLst/>
                <a:latin typeface="Arial"/>
                <a:cs typeface="Arial"/>
              </a:rPr>
              <a:t>para un informe plenario de ~5 minutos, considere la posibilidad de utilizar las preguntas enumeradas aquí como sugerencias para el debate].</a:t>
            </a:r>
          </a:p>
        </p:txBody>
      </p:sp>
      <p:sp>
        <p:nvSpPr>
          <p:cNvPr id="4" name="Slide Number Placeholder 3">
            <a:extLst>
              <a:ext uri="{FF2B5EF4-FFF2-40B4-BE49-F238E27FC236}">
                <a16:creationId xmlns:a16="http://schemas.microsoft.com/office/drawing/2014/main" id="{B0B1C8FC-0F33-91B1-4410-21EB0B1C9A9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0680451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94FC55-6882-3417-0325-55B9958A5B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6455A9-CCF7-EEA1-880D-D53309A8FE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43B7F3-6329-C3AC-EE6B-50845074E195}"/>
              </a:ext>
            </a:extLst>
          </p:cNvPr>
          <p:cNvSpPr>
            <a:spLocks noGrp="1"/>
          </p:cNvSpPr>
          <p:nvPr>
            <p:ph type="body" idx="1"/>
          </p:nvPr>
        </p:nvSpPr>
        <p:spPr/>
        <p:txBody>
          <a:bodyPr/>
          <a:lstStyle/>
          <a:p>
            <a:r>
              <a:rPr lang="es-419">
                <a:latin typeface="Arial"/>
                <a:cs typeface="Arial"/>
              </a:rPr>
              <a:t>Tendremos 15 minutos de descanso ahora. </a:t>
            </a:r>
          </a:p>
          <a:p>
            <a:endParaRPr lang="en-US" dirty="0">
              <a:latin typeface="Arial"/>
              <a:cs typeface="Arial"/>
            </a:endParaRPr>
          </a:p>
          <a:p>
            <a:r>
              <a:rPr lang="es-419">
                <a:latin typeface="Arial"/>
                <a:cs typeface="Arial"/>
              </a:rPr>
              <a:t>Agreguen cualquier pregunta que tengan sobre el enfoque 7-1-7 a la lista de preguntas pendientes para que podamos continuar respondiendo a sus preguntas.  </a:t>
            </a:r>
          </a:p>
        </p:txBody>
      </p:sp>
      <p:sp>
        <p:nvSpPr>
          <p:cNvPr id="4" name="Slide Number Placeholder 3">
            <a:extLst>
              <a:ext uri="{FF2B5EF4-FFF2-40B4-BE49-F238E27FC236}">
                <a16:creationId xmlns:a16="http://schemas.microsoft.com/office/drawing/2014/main" id="{28F0B6F0-FEE1-805C-1A85-5B1DB9EA2B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861820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FD622-8AE9-9158-3234-9D4AC9085F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405141-C0DD-8F8C-C355-A6A0FEB1DD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7A9B3C-F52A-518C-5D49-73442DC754E6}"/>
              </a:ext>
            </a:extLst>
          </p:cNvPr>
          <p:cNvSpPr>
            <a:spLocks noGrp="1"/>
          </p:cNvSpPr>
          <p:nvPr>
            <p:ph type="body" idx="1"/>
          </p:nvPr>
        </p:nvSpPr>
        <p:spPr/>
        <p:txBody>
          <a:bodyPr/>
          <a:lstStyle/>
          <a:p>
            <a:r>
              <a:rPr lang="es-419"/>
              <a:t>Hablemos ahora sobre la capacitación del personal en 7-1-7. </a:t>
            </a:r>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ADA5A264-5849-1EC1-76F9-CD08322B1A3A}"/>
              </a:ext>
            </a:extLst>
          </p:cNvPr>
          <p:cNvSpPr>
            <a:spLocks noGrp="1"/>
          </p:cNvSpPr>
          <p:nvPr>
            <p:ph type="sldNum" sz="quarter" idx="5"/>
          </p:nvPr>
        </p:nvSpPr>
        <p:spPr/>
        <p:txBody>
          <a:bodyPr/>
          <a:lstStyle/>
          <a:p>
            <a:fld id="{A1E75C25-C22B-D14A-8C88-D3C1CFA09A77}" type="slidenum">
              <a:rPr lang="en-US" smtClean="0"/>
              <a:pPr/>
              <a:t>114</a:t>
            </a:fld>
            <a:endParaRPr lang="en-US"/>
          </a:p>
        </p:txBody>
      </p:sp>
    </p:spTree>
    <p:extLst>
      <p:ext uri="{BB962C8B-B14F-4D97-AF65-F5344CB8AC3E}">
        <p14:creationId xmlns:p14="http://schemas.microsoft.com/office/powerpoint/2010/main" val="230251766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02A7E1-E6FA-BDDD-D049-A5186BC76D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AECF5D-36C0-72A9-39BE-218AEDF223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494F2B-D7F1-2DE8-67D8-EFA936BBF280}"/>
              </a:ext>
            </a:extLst>
          </p:cNvPr>
          <p:cNvSpPr>
            <a:spLocks noGrp="1"/>
          </p:cNvSpPr>
          <p:nvPr>
            <p:ph type="body" idx="1"/>
          </p:nvPr>
        </p:nvSpPr>
        <p:spPr/>
        <p:txBody>
          <a:bodyPr/>
          <a:lstStyle/>
          <a:p>
            <a:pPr algn="just"/>
            <a:r>
              <a:rPr lang="es-419">
                <a:latin typeface="Arial"/>
                <a:cs typeface="Arial"/>
              </a:rPr>
              <a:t>Entender lo que es 7-1-7 y su valor es útil para un amplio conjunto de partes interesadas, mientras que la profundización en la adopción y el uso del 7-1-7 son más pertinentes para los equipos técnicos y de primera línea. Por esta razón, las necesidades de capacitación de 7-1-7 dependen de la audiencia. </a:t>
            </a:r>
          </a:p>
          <a:p>
            <a:pPr algn="just"/>
            <a:endParaRPr lang="en-US" dirty="0">
              <a:cs typeface="Arial"/>
            </a:endParaRPr>
          </a:p>
          <a:p>
            <a:pPr algn="just"/>
            <a:r>
              <a:rPr lang="es-419">
                <a:latin typeface="Arial"/>
                <a:cs typeface="Arial"/>
              </a:rPr>
              <a:t>[CLIC]</a:t>
            </a:r>
          </a:p>
          <a:p>
            <a:pPr algn="just"/>
            <a:endParaRPr lang="en-US" dirty="0">
              <a:cs typeface="Arial"/>
            </a:endParaRPr>
          </a:p>
          <a:p>
            <a:pPr algn="just">
              <a:defRPr/>
            </a:pPr>
            <a:r>
              <a:rPr lang="es-419">
                <a:latin typeface="Arial"/>
                <a:cs typeface="Arial"/>
              </a:rPr>
              <a:t>Una orientación 7-1-7 es pertinente para una amplia gama de audiencias, incluidos las de alto nivel y entre sectores y niveles.</a:t>
            </a:r>
          </a:p>
          <a:p>
            <a:pPr marL="0" marR="0" lvl="0" indent="0" algn="just" defTabSz="914400">
              <a:lnSpc>
                <a:spcPct val="100000"/>
              </a:lnSpc>
              <a:spcBef>
                <a:spcPts val="0"/>
              </a:spcBef>
              <a:spcAft>
                <a:spcPts val="0"/>
              </a:spcAft>
              <a:buClrTx/>
              <a:buSzTx/>
              <a:buFontTx/>
              <a:buNone/>
              <a:tabLst/>
              <a:defRPr/>
            </a:pPr>
            <a:endParaRPr lang="en-US" dirty="0">
              <a:solidFill>
                <a:srgbClr val="000000"/>
              </a:solidFill>
              <a:latin typeface="Arial"/>
              <a:cs typeface="Arial"/>
            </a:endParaRPr>
          </a:p>
          <a:p>
            <a:pPr algn="just"/>
            <a:r>
              <a:rPr lang="es-419">
                <a:latin typeface="Arial"/>
                <a:cs typeface="Arial"/>
              </a:rPr>
              <a:t>[CLIC]</a:t>
            </a:r>
          </a:p>
          <a:p>
            <a:pPr algn="just"/>
            <a:endParaRPr lang="en-US" b="1" dirty="0">
              <a:cs typeface="Arial"/>
            </a:endParaRPr>
          </a:p>
          <a:p>
            <a:pPr algn="just">
              <a:defRPr/>
            </a:pPr>
            <a:r>
              <a:rPr lang="es-419" b="0">
                <a:latin typeface="Arial"/>
                <a:cs typeface="Arial"/>
              </a:rPr>
              <a:t>Una capacitación técnica más detallada del 7-1-7 centrada en el uso del 7-1-7 con flujos de trabajo y </a:t>
            </a:r>
            <a:r>
              <a:rPr lang="es-419">
                <a:latin typeface="Arial"/>
                <a:cs typeface="Arial"/>
              </a:rPr>
              <a:t>herramientas</a:t>
            </a:r>
            <a:r>
              <a:rPr lang="es-419" b="0">
                <a:latin typeface="Arial"/>
                <a:cs typeface="Arial"/>
              </a:rPr>
              <a:t> adecuadas </a:t>
            </a:r>
            <a:r>
              <a:rPr lang="es-419">
                <a:latin typeface="Arial"/>
                <a:cs typeface="Arial"/>
              </a:rPr>
              <a:t>es pertinente para los equipos técnicos y el personal de primera línea. Esta capacitación también es útil para el personal que capacitará a otros en 7-1-7. Esto es importante tanto para que el personal pueda capacitarse cuando hay rotación, como también cuando hay expansión a otros niveles, como a equipos subnacionales.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a:latin typeface="Arial"/>
                <a:cs typeface="Arial"/>
              </a:rPr>
              <a:t>[CLIC]</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algn="just"/>
            <a:r>
              <a:rPr lang="es-419">
                <a:latin typeface="Arial"/>
                <a:cs typeface="Arial"/>
              </a:rPr>
              <a:t>Algunos países han agregado capacitaciones 7-1-7 a las capacitaciones existentes sobre temas diferentes, pero pertinentes o relacionados. Esto ha ayudado a reducir costos y ha ayudado a relacionar 7-1-7 con otros temas pertinentes. </a:t>
            </a:r>
          </a:p>
          <a:p>
            <a:pPr algn="just"/>
            <a:endParaRPr lang="en-US" dirty="0">
              <a:cs typeface="Arial"/>
            </a:endParaRPr>
          </a:p>
          <a:p>
            <a:pPr algn="just"/>
            <a:endParaRPr lang="en-US" dirty="0">
              <a:cs typeface="Arial"/>
            </a:endParaRPr>
          </a:p>
        </p:txBody>
      </p:sp>
      <p:sp>
        <p:nvSpPr>
          <p:cNvPr id="4" name="Slide Number Placeholder 3">
            <a:extLst>
              <a:ext uri="{FF2B5EF4-FFF2-40B4-BE49-F238E27FC236}">
                <a16:creationId xmlns:a16="http://schemas.microsoft.com/office/drawing/2014/main" id="{36176B8D-836E-B482-22A5-898E834A980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0854298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02A7E1-E6FA-BDDD-D049-A5186BC76D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AECF5D-36C0-72A9-39BE-218AEDF223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494F2B-D7F1-2DE8-67D8-EFA936BBF280}"/>
              </a:ext>
            </a:extLst>
          </p:cNvPr>
          <p:cNvSpPr>
            <a:spLocks noGrp="1"/>
          </p:cNvSpPr>
          <p:nvPr>
            <p:ph type="body" idx="1"/>
          </p:nvPr>
        </p:nvSpPr>
        <p:spPr/>
        <p:txBody>
          <a:bodyPr/>
          <a:lstStyle/>
          <a:p>
            <a:pPr algn="just"/>
            <a:r>
              <a:rPr lang="es-419">
                <a:latin typeface="Arial"/>
                <a:cs typeface="Arial"/>
              </a:rPr>
              <a:t>Permítanme mostrarles un ejemplo de los tipos de capacitación que Sudán del Sur llevó a cabo cuando adoptaron el 7-1-7. </a:t>
            </a:r>
          </a:p>
          <a:p>
            <a:pPr algn="just"/>
            <a:endParaRPr lang="en-US" dirty="0">
              <a:cs typeface="Arial"/>
            </a:endParaRPr>
          </a:p>
          <a:p>
            <a:pPr algn="just"/>
            <a:r>
              <a:rPr lang="es-419">
                <a:latin typeface="Arial"/>
                <a:cs typeface="Arial"/>
              </a:rPr>
              <a:t>[CLIC]</a:t>
            </a:r>
          </a:p>
          <a:p>
            <a:pPr algn="just"/>
            <a:endParaRPr lang="en-US" dirty="0">
              <a:cs typeface="Arial"/>
            </a:endParaRPr>
          </a:p>
          <a:p>
            <a:pPr algn="just">
              <a:defRPr/>
            </a:pPr>
            <a:r>
              <a:rPr lang="es-419">
                <a:latin typeface="Arial"/>
                <a:cs typeface="Arial"/>
              </a:rPr>
              <a:t>Comenzaron con una orientación de liderazgo de 3 días, donde sensibilizaron al liderazgo de diferentes ministerios y socios sobre 7-1-7. Esta capacitación se centró en gran medida en ministros, subsecretarios y directores generales de todos los ministerios. El equipo de coordinación de 7-1-7 incluyó 7-1-7 junto con otros temas de seguridad y planificación de la salud, incluidas la capacidad de emergencia, Una sola salud y la planificación de acción nacional para la seguridad de la salud, lo que ayudó a incorporarlo en la amplia gama de trabajo que estos ministerios estaban realizando. </a:t>
            </a:r>
            <a:r>
              <a:rPr lang="es-419">
                <a:solidFill>
                  <a:srgbClr val="394D56"/>
                </a:solidFill>
                <a:latin typeface="Arial"/>
                <a:cs typeface="Arial"/>
              </a:rPr>
              <a:t>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algn="just">
              <a:defRPr/>
            </a:pPr>
            <a:r>
              <a:rPr lang="es-419"/>
              <a:t>[CLIC]</a:t>
            </a:r>
          </a:p>
          <a:p>
            <a:pPr algn="just">
              <a:defRPr/>
            </a:pPr>
            <a:endParaRPr lang="en-US" dirty="0"/>
          </a:p>
          <a:p>
            <a:pPr algn="just">
              <a:defRPr/>
            </a:pPr>
            <a:r>
              <a:rPr lang="es-419">
                <a:latin typeface="Arial"/>
                <a:cs typeface="Arial"/>
              </a:rPr>
              <a:t>Luego, realizaron una orientación de 3 días para el liderazgo técnico, que incluyó </a:t>
            </a:r>
            <a:r>
              <a:rPr lang="es-419">
                <a:effectLst/>
                <a:latin typeface="Helvetica Neue"/>
              </a:rPr>
              <a:t>directores, puntos focales de Una sola salud y del centro de operaciones de emergencia, equipos integrados de vigilancia y respuesta a enfermedades, equipos de respuesta rápida, hospitales públicos y más.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a:effectLst/>
                <a:latin typeface="Helvetica Neue"/>
              </a:rPr>
              <a:t>[CLIC]</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a:defRPr/>
            </a:pPr>
            <a:r>
              <a:rPr lang="es-419">
                <a:effectLst/>
                <a:latin typeface="Helvetica Neue"/>
              </a:rPr>
              <a:t>Finalmente, se llevó adelante una capacitación técnica de siete días</a:t>
            </a:r>
            <a:r>
              <a:rPr lang="es-419"/>
              <a:t> para funcionarios técnicos involucrados en la detección y respuesta a brotes. Incluyeron un ejercicio de simulación de campo y aplicaron 7-1-7 a brotes anteriores durante esta capacitación. </a:t>
            </a:r>
          </a:p>
          <a:p>
            <a:pPr marL="0" marR="0" lvl="0" indent="0" algn="l" defTabSz="914400">
              <a:lnSpc>
                <a:spcPct val="100000"/>
              </a:lnSpc>
              <a:spcBef>
                <a:spcPts val="0"/>
              </a:spcBef>
              <a:spcAft>
                <a:spcPts val="0"/>
              </a:spcAft>
              <a:buClrTx/>
              <a:buSzTx/>
              <a:buFontTx/>
              <a:buNone/>
              <a:tabLst/>
              <a:defRPr/>
            </a:pPr>
            <a:endParaRPr lang="en-US" dirty="0">
              <a:solidFill>
                <a:srgbClr val="000000"/>
              </a:solidFill>
              <a:effectLst/>
              <a:latin typeface="Helvetica Neue"/>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sz="1200">
                <a:effectLst/>
                <a:latin typeface="Helvetica Neue"/>
              </a:rPr>
              <a:t>Este es un ejemplo de cómo un país capacitó a varios niveles de líderes de salud pública y personal técnico en 7-1-7 en un par de meses. </a:t>
            </a:r>
          </a:p>
          <a:p>
            <a:pPr algn="just"/>
            <a:endParaRPr lang="en-US" dirty="0">
              <a:cs typeface="Arial"/>
            </a:endParaRPr>
          </a:p>
        </p:txBody>
      </p:sp>
      <p:sp>
        <p:nvSpPr>
          <p:cNvPr id="4" name="Slide Number Placeholder 3">
            <a:extLst>
              <a:ext uri="{FF2B5EF4-FFF2-40B4-BE49-F238E27FC236}">
                <a16:creationId xmlns:a16="http://schemas.microsoft.com/office/drawing/2014/main" id="{36176B8D-836E-B482-22A5-898E834A980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6108877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D8282-3F95-6F2B-9967-B424F28A79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D054F3-A244-C95F-B698-1EF6B6C519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5DFD0B-E129-CE8B-01B5-AE557F634FE0}"/>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419">
                <a:effectLst/>
                <a:latin typeface="Helvetica Neue"/>
              </a:rPr>
              <a:t>7-1-7 Alliance ha desarrollado varios paquetes de capacitación para apoyar a los países y jurisdicciones que tienen como objetivo adoptar y utilizar el 7-1-7.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a:effectLst/>
                <a:latin typeface="Helvetica Neue"/>
              </a:rPr>
              <a:t>[CLIC]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a:effectLst/>
                <a:latin typeface="Helvetica Neue"/>
              </a:rPr>
              <a:t>El sitio web de 7-1-7 Alliance tiene paquetes de capacitación descargables y adaptables con orientación y materiales para organizar talleres de capacitación 7-1-7 que incluyen programas, diapositivas, actividades y plantillas de encuestas. Los paquetes </a:t>
            </a:r>
            <a:r>
              <a:rPr lang="es-419">
                <a:latin typeface="Helvetica Neue"/>
              </a:rPr>
              <a:t>incluyen</a:t>
            </a:r>
            <a:r>
              <a:rPr lang="es-419">
                <a:effectLst/>
                <a:latin typeface="Helvetica Neue"/>
              </a:rPr>
              <a:t> un paquete de orientación con materiales para talleres de orientación de medio día y día completo; un material de capacitación técnica para un taller de 4 días que proporciona una profundización técnica en la adopción y el uso del 7-1-7, y un paquete de capacitación de instructores para ayudar a aquellos que organizarán talleres de 7-1-7. Estos paquetes de capacitación son altamente interactivos, con un enfoque en el aprendizaje activo.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algn="just">
              <a:defRPr/>
            </a:pPr>
            <a:r>
              <a:rPr lang="es-419">
                <a:effectLst/>
                <a:latin typeface="Helvetica Neue"/>
              </a:rPr>
              <a:t>Los países han llegado a la conclusión de que el paquete de orientación es útil para una amplia gama de interesados, incluidos los de alto nivel.</a:t>
            </a:r>
            <a:r>
              <a:rPr lang="es-419">
                <a:latin typeface="Helvetica Neue"/>
              </a:rPr>
              <a:t> </a:t>
            </a:r>
            <a:r>
              <a:rPr lang="es-419">
                <a:effectLst/>
                <a:latin typeface="Helvetica Neue"/>
              </a:rPr>
              <a:t>El paquete de capacitación técnica es útil para los equipos técnicos que adoptarán o usarán 7-1-7.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algn="just"/>
            <a:r>
              <a:rPr lang="es-419">
                <a:latin typeface="Arial"/>
                <a:cs typeface="Arial"/>
              </a:rPr>
              <a:t>[CLIC]</a:t>
            </a:r>
          </a:p>
          <a:p>
            <a:pPr algn="just"/>
            <a:endParaRPr lang="en-US" dirty="0">
              <a:cs typeface="Arial"/>
            </a:endParaRPr>
          </a:p>
          <a:p>
            <a:pPr algn="just"/>
            <a:r>
              <a:rPr lang="es-419">
                <a:latin typeface="Arial"/>
                <a:cs typeface="Arial"/>
              </a:rPr>
              <a:t>Los paquetes de capacitación se construyen a partir de módulos cortos de presentaciones y actividades. Han visto muchos de esos módulos en esta capacitación. Estos módulos se pueden ajustar según sea necesario. </a:t>
            </a:r>
          </a:p>
          <a:p>
            <a:pPr algn="just"/>
            <a:endParaRPr lang="en-US" dirty="0">
              <a:cs typeface="Arial"/>
            </a:endParaRPr>
          </a:p>
        </p:txBody>
      </p:sp>
      <p:sp>
        <p:nvSpPr>
          <p:cNvPr id="4" name="Slide Number Placeholder 3">
            <a:extLst>
              <a:ext uri="{FF2B5EF4-FFF2-40B4-BE49-F238E27FC236}">
                <a16:creationId xmlns:a16="http://schemas.microsoft.com/office/drawing/2014/main" id="{9BB20497-22B4-4628-DD28-85DC241F57C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5876795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189DA1-EF66-1CA7-C20D-35B9AB2A6F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F24179-F16E-400E-0366-E1702FEEE9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3B246C-248F-F28D-C917-C20A1F1958C7}"/>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419">
                <a:effectLst/>
                <a:latin typeface="Helvetica Neue"/>
              </a:rPr>
              <a:t>7-1-7 Alliance también ha desarrollado cursos en línea sobre orientación, adopción y uso de 7-1-7.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algn="just">
              <a:defRPr/>
            </a:pPr>
            <a:r>
              <a:rPr lang="es-419">
                <a:effectLst/>
                <a:latin typeface="Helvetica Neue"/>
              </a:rPr>
              <a:t>Estos están disponibles </a:t>
            </a:r>
            <a:r>
              <a:rPr lang="es-419">
                <a:latin typeface="Helvetica Neue"/>
              </a:rPr>
              <a:t>en una</a:t>
            </a:r>
            <a:r>
              <a:rPr lang="es-419">
                <a:effectLst/>
                <a:latin typeface="Helvetica Neue"/>
              </a:rPr>
              <a:t> plataforma de capacitación </a:t>
            </a:r>
            <a:r>
              <a:rPr lang="es-419">
                <a:latin typeface="Helvetica Neue"/>
              </a:rPr>
              <a:t>en línea y </a:t>
            </a:r>
            <a:r>
              <a:rPr lang="es-419">
                <a:latin typeface="Arial"/>
                <a:cs typeface="Arial"/>
              </a:rPr>
              <a:t>enlazados en el sitio web de 7-1-7 Alliance</a:t>
            </a:r>
            <a:r>
              <a:rPr lang="es-419">
                <a:latin typeface="Helvetica Neue"/>
              </a:rPr>
              <a:t> </a:t>
            </a:r>
            <a:r>
              <a:rPr lang="es-419">
                <a:effectLst/>
                <a:latin typeface="Helvetica Neue"/>
              </a:rPr>
              <a:t>a partir del verano </a:t>
            </a:r>
            <a:r>
              <a:rPr lang="es-419">
                <a:latin typeface="Helvetica Neue"/>
              </a:rPr>
              <a:t>de 2025</a:t>
            </a:r>
            <a:r>
              <a:rPr lang="es-419">
                <a:effectLst/>
                <a:latin typeface="Helvetica Neue"/>
              </a:rPr>
              <a:t>. Estos cursos permiten a </a:t>
            </a:r>
            <a:r>
              <a:rPr lang="es-419">
                <a:latin typeface="Helvetica Neue"/>
              </a:rPr>
              <a:t>los usuarios individuales</a:t>
            </a:r>
            <a:r>
              <a:rPr lang="es-419">
                <a:effectLst/>
                <a:latin typeface="Helvetica Neue"/>
              </a:rPr>
              <a:t> capacitarse en 7-1-7 </a:t>
            </a:r>
            <a:r>
              <a:rPr lang="es-419">
                <a:latin typeface="Helvetica Neue"/>
              </a:rPr>
              <a:t>a su propio ritmo y a través de módulos</a:t>
            </a:r>
            <a:r>
              <a:rPr lang="es-419">
                <a:effectLst/>
                <a:latin typeface="Helvetica Neue"/>
              </a:rPr>
              <a:t> interactivos en línea. </a:t>
            </a:r>
          </a:p>
          <a:p>
            <a:pPr algn="just"/>
            <a:endParaRPr lang="en-US" dirty="0">
              <a:cs typeface="Arial"/>
            </a:endParaRPr>
          </a:p>
        </p:txBody>
      </p:sp>
      <p:sp>
        <p:nvSpPr>
          <p:cNvPr id="4" name="Slide Number Placeholder 3">
            <a:extLst>
              <a:ext uri="{FF2B5EF4-FFF2-40B4-BE49-F238E27FC236}">
                <a16:creationId xmlns:a16="http://schemas.microsoft.com/office/drawing/2014/main" id="{A67B7D44-6FE4-0A25-DCD9-0F26D4B556F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3577794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32BBB-CCA4-CB1C-7235-305BA782B3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4ACAB8-E8E4-C10D-F914-EB254B456D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69803C-ABB0-C96A-B6E3-61F4618E45B0}"/>
              </a:ext>
            </a:extLst>
          </p:cNvPr>
          <p:cNvSpPr>
            <a:spLocks noGrp="1"/>
          </p:cNvSpPr>
          <p:nvPr>
            <p:ph type="body" idx="1"/>
          </p:nvPr>
        </p:nvSpPr>
        <p:spPr/>
        <p:txBody>
          <a:bodyPr/>
          <a:lstStyle/>
          <a:p>
            <a:r>
              <a:rPr lang="es-419"/>
              <a:t>Por último, vamos a debatir acerca del uso de prueba de 7-1-7. </a:t>
            </a:r>
          </a:p>
          <a:p>
            <a:endParaRPr lang="en-US">
              <a:cs typeface="Arial"/>
            </a:endParaRPr>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F2B4B411-85F9-6DAA-7B7A-CC2E2F1277F5}"/>
              </a:ext>
            </a:extLst>
          </p:cNvPr>
          <p:cNvSpPr>
            <a:spLocks noGrp="1"/>
          </p:cNvSpPr>
          <p:nvPr>
            <p:ph type="sldNum" sz="quarter" idx="5"/>
          </p:nvPr>
        </p:nvSpPr>
        <p:spPr/>
        <p:txBody>
          <a:bodyPr/>
          <a:lstStyle/>
          <a:p>
            <a:fld id="{A1E75C25-C22B-D14A-8C88-D3C1CFA09A77}" type="slidenum">
              <a:rPr lang="en-US" smtClean="0"/>
              <a:pPr/>
              <a:t>119</a:t>
            </a:fld>
            <a:endParaRPr lang="en-US"/>
          </a:p>
        </p:txBody>
      </p:sp>
    </p:spTree>
    <p:extLst>
      <p:ext uri="{BB962C8B-B14F-4D97-AF65-F5344CB8AC3E}">
        <p14:creationId xmlns:p14="http://schemas.microsoft.com/office/powerpoint/2010/main" val="23381753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6CDF9-248F-4017-501F-CE6C5DE084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3D3CB5-5FA0-12C7-CE4C-77E4D3EE6D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8F66A6-1CC5-83D0-2983-FF05C2B89155}"/>
              </a:ext>
            </a:extLst>
          </p:cNvPr>
          <p:cNvSpPr>
            <a:spLocks noGrp="1"/>
          </p:cNvSpPr>
          <p:nvPr>
            <p:ph type="body" idx="1"/>
          </p:nvPr>
        </p:nvSpPr>
        <p:spPr/>
        <p:txBody>
          <a:bodyPr/>
          <a:lstStyle/>
          <a:p>
            <a:pPr>
              <a:defRPr/>
            </a:pPr>
            <a:r>
              <a:rPr lang="es-419" i="1">
                <a:latin typeface="Arial"/>
                <a:cs typeface="Arial"/>
              </a:rPr>
              <a:t>[Nota al moderador: solo muestre estas preguntas si aún hay tiempo después de que las preguntas pendientes se hayan respondido. Si algunas de estas se repiten, saltéelas].</a:t>
            </a:r>
          </a:p>
          <a:p>
            <a:pPr>
              <a:defRPr/>
            </a:pPr>
            <a:endParaRPr lang="en-US" dirty="0">
              <a:latin typeface="Calibri"/>
              <a:ea typeface="Calibri"/>
              <a:cs typeface="Calibri"/>
            </a:endParaRPr>
          </a:p>
          <a:p>
            <a:pPr>
              <a:defRPr/>
            </a:pPr>
            <a:r>
              <a:rPr lang="es-419" b="0">
                <a:latin typeface="Arial"/>
                <a:ea typeface="Arial"/>
                <a:cs typeface="Arial"/>
              </a:rPr>
              <a:t>Vamos a repasar algunas preguntas comunes que han surgido en los talleres anteriores sobre 7-1-7. </a:t>
            </a:r>
          </a:p>
          <a:p>
            <a:pPr>
              <a:defRPr/>
            </a:pPr>
            <a:endParaRPr lang="en-US" dirty="0">
              <a:latin typeface="Arial"/>
              <a:ea typeface="Calibri"/>
              <a:cs typeface="Arial"/>
            </a:endParaRPr>
          </a:p>
          <a:p>
            <a:pPr>
              <a:defRPr/>
            </a:pPr>
            <a:r>
              <a:rPr lang="es-419">
                <a:latin typeface="Arial"/>
                <a:ea typeface="Arial"/>
                <a:cs typeface="Arial"/>
              </a:rPr>
              <a:t>[CLIC] </a:t>
            </a:r>
          </a:p>
          <a:p>
            <a:pPr>
              <a:defRPr/>
            </a:pPr>
            <a:endParaRPr lang="en-US" b="1"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b="1">
                <a:latin typeface="Arial"/>
                <a:cs typeface="Arial"/>
              </a:rPr>
              <a:t>En primer lugar, </a:t>
            </a:r>
            <a:r>
              <a:rPr lang="es-419" b="1">
                <a:solidFill>
                  <a:srgbClr val="000000"/>
                </a:solidFill>
              </a:rPr>
              <a:t>¿en qué se diferencia el objetivo 7-1-7 de una revisión posterior a la acción (AAR)?</a:t>
            </a:r>
          </a:p>
          <a:p>
            <a:pPr>
              <a:defRPr/>
            </a:pPr>
            <a:endParaRPr lang="en-US" dirty="0">
              <a:latin typeface="Arial"/>
              <a:cs typeface="Arial"/>
            </a:endParaRPr>
          </a:p>
          <a:p>
            <a:r>
              <a:rPr lang="es-419">
                <a:solidFill>
                  <a:srgbClr val="29373D"/>
                </a:solidFill>
              </a:rPr>
              <a:t>[Respuesta] Una Revisión de acción temprana (EAR), que aprovecha el objetivo 7-1-7, tiene similitudes con una AAR en la medida en que ambos se centran en la mejora del desempeño al tratar de entender lo que funcionó y lo que no funcionó durante un brote y lo que se puede mejorar en el futuro. La EAR y 7-1-7 se centran en acciones de detección, notificación y respuesta en la fase temprana de un brote. Se pueden utilizar para la evaluación inmediata y en tiempo real de eventos pequeños y grandes, mientras que las AAR generalmente solo se llevan a cabo para eventos grandes y después de que el evento ha terminado.</a:t>
            </a:r>
          </a:p>
          <a:p>
            <a:endParaRPr lang="en-US" dirty="0">
              <a:solidFill>
                <a:srgbClr val="29373D"/>
              </a:solidFill>
            </a:endParaRPr>
          </a:p>
          <a:p>
            <a:r>
              <a:rPr lang="es-419">
                <a:solidFill>
                  <a:srgbClr val="29373D"/>
                </a:solidFill>
              </a:rPr>
              <a:t>7-1-7 y AAR son complementarios y ambos pueden realizarse en el mismo evento. Los resultados del 7-1-7 se pueden utilizar para informar los debates de AAR sobre la fase temprana del brote. La guía de la OMS para la implementación de las AAR en los países incluye las métricas de puntualidad en las que se basó el objetivo 7-1-7. Lo que es más importante, las recomendaciones de ambos tipos de exámenes del desempeño deberían incluirse en la planificación nacional para establecer prioridades y acelerar la aplicación de medidas correctivas.</a:t>
            </a:r>
          </a:p>
          <a:p>
            <a:endParaRPr lang="en-US" dirty="0">
              <a:solidFill>
                <a:srgbClr val="29373D"/>
              </a:solidFill>
            </a:endParaRPr>
          </a:p>
          <a:p>
            <a:r>
              <a:rPr lang="es-419">
                <a:solidFill>
                  <a:srgbClr val="29373D"/>
                </a:solidFill>
                <a:latin typeface="Arial"/>
                <a:cs typeface="Arial"/>
              </a:rPr>
              <a:t>El uso de 7-1-7 permite mejorar la documentación de los eventos que condujeron a un brote mayor. Ayuda a superar las barreras tempranas para la detección, notificación y respuesta en eventos que dieron lugar a una emergencia a mayor escala que requiere una AAR. Las métricas de desempeño para 7-1-7 permiten priorizar tipos específicos de cuellos de botella y medidas para discutirlos durante la AAR y su posterior integración en la planificación de seguimiento.</a:t>
            </a:r>
          </a:p>
          <a:p>
            <a:pPr>
              <a:defRPr/>
            </a:pPr>
            <a:endParaRPr lang="en-US" dirty="0">
              <a:ea typeface="Calibri"/>
              <a:cs typeface="Arial" panose="020B0604020202020204" pitchFamily="34" charset="0"/>
            </a:endParaRPr>
          </a:p>
          <a:p>
            <a:pPr>
              <a:defRPr/>
            </a:pPr>
            <a:r>
              <a:rPr lang="es-419">
                <a:latin typeface="Arial"/>
                <a:cs typeface="Arial"/>
              </a:rPr>
              <a:t>[CLIC] </a:t>
            </a:r>
          </a:p>
          <a:p>
            <a:pPr>
              <a:defRPr/>
            </a:pPr>
            <a:endParaRPr lang="en-US" dirty="0">
              <a:latin typeface="Calibri"/>
              <a:ea typeface="Calibri"/>
              <a:cs typeface="Calibri"/>
            </a:endParaRPr>
          </a:p>
          <a:p>
            <a:pPr>
              <a:defRPr/>
            </a:pPr>
            <a:r>
              <a:rPr lang="es-419" b="1">
                <a:solidFill>
                  <a:srgbClr val="000000"/>
                </a:solidFill>
                <a:latin typeface="Arial"/>
                <a:cs typeface="Arial"/>
              </a:rPr>
              <a:t>A continuación,</a:t>
            </a:r>
            <a:r>
              <a:rPr lang="es-419" b="1">
                <a:effectLst/>
                <a:latin typeface="Helvetica Neue"/>
                <a:cs typeface="Arial"/>
              </a:rPr>
              <a:t> si un equipo de respuesta rápida recopila información sobre los plazos al comienzo</a:t>
            </a:r>
            <a:r>
              <a:rPr lang="es-419" b="1">
                <a:latin typeface="Helvetica Neue"/>
                <a:cs typeface="Arial"/>
              </a:rPr>
              <a:t> </a:t>
            </a:r>
            <a:r>
              <a:rPr lang="es-419" b="1">
                <a:effectLst/>
                <a:latin typeface="Helvetica Neue"/>
                <a:cs typeface="Arial"/>
              </a:rPr>
              <a:t>de</a:t>
            </a:r>
            <a:r>
              <a:rPr lang="es-419" b="1">
                <a:latin typeface="Helvetica Neue"/>
                <a:cs typeface="Arial"/>
              </a:rPr>
              <a:t> </a:t>
            </a:r>
            <a:r>
              <a:rPr lang="es-419" b="1">
                <a:effectLst/>
                <a:latin typeface="Helvetica Neue"/>
                <a:cs typeface="Arial"/>
              </a:rPr>
              <a:t>un brote, pero el brote termina varios meses después, ¿qué fecha</a:t>
            </a:r>
            <a:r>
              <a:rPr lang="es-419" b="1">
                <a:latin typeface="Helvetica Neue"/>
                <a:cs typeface="Arial"/>
              </a:rPr>
              <a:t> </a:t>
            </a:r>
            <a:r>
              <a:rPr lang="es-419" b="1">
                <a:effectLst/>
                <a:latin typeface="Helvetica Neue"/>
                <a:cs typeface="Arial"/>
              </a:rPr>
              <a:t>debe utilizarse como fecha real para la</a:t>
            </a:r>
            <a:r>
              <a:rPr lang="es-419" b="1">
                <a:latin typeface="Helvetica Neue"/>
                <a:cs typeface="Arial"/>
              </a:rPr>
              <a:t> </a:t>
            </a:r>
            <a:r>
              <a:rPr lang="es-419" b="1">
                <a:effectLst/>
                <a:latin typeface="Helvetica Neue"/>
                <a:cs typeface="Arial"/>
              </a:rPr>
              <a:t>finalización de la respuesta temprana?  </a:t>
            </a:r>
          </a:p>
          <a:p>
            <a:pPr marL="0" indent="0">
              <a:buNone/>
            </a:pPr>
            <a:endParaRPr lang="en-US" dirty="0">
              <a:solidFill>
                <a:srgbClr val="000000"/>
              </a:solidFill>
              <a:latin typeface="Arial"/>
              <a:cs typeface="Arial"/>
            </a:endParaRPr>
          </a:p>
          <a:p>
            <a:r>
              <a:rPr lang="es-419">
                <a:solidFill>
                  <a:srgbClr val="000000"/>
                </a:solidFill>
                <a:latin typeface="Arial"/>
                <a:cs typeface="Arial"/>
              </a:rPr>
              <a:t>[Respuesta] La fecha sería cuando la última de las medidas de respuesta temprana 7-1-7 se completara en la fase inicial del brote.  El enfoque revisión de acción temprana y el objetivo de 7-1-7 se diseñó intencionalmente para centrarse en mejorar el subconjunto de sistemas necesarios para detectar e iniciar una respuesta temprana efectiva a un evento de salud pública. Para eventos de mayor envergadura que requieren una respuesta sostenida, la mejor práctica es llevar a cabo una revisión de acción temprana, que aproveche el objetivo 7-1-7 en tiempo real poco después de la notificación. Los resultados de esto se pueden utilizar para informar las discusiones sobre la detección, notificación y respuesta temprana durante las revisiones posteriores, incluidas las revisiones durante o posteriores a la acción. </a:t>
            </a:r>
          </a:p>
          <a:p>
            <a:endParaRPr lang="en-US" b="0" i="0" dirty="0">
              <a:solidFill>
                <a:srgbClr val="29373D"/>
              </a:solidFill>
              <a:effectLst/>
              <a:latin typeface="InterVariable"/>
              <a:cs typeface="Arial"/>
            </a:endParaRPr>
          </a:p>
          <a:p>
            <a:r>
              <a:rPr lang="es-419" b="0" i="0">
                <a:solidFill>
                  <a:srgbClr val="29373D"/>
                </a:solidFill>
                <a:effectLst/>
                <a:latin typeface="InterVariable"/>
                <a:cs typeface="Arial"/>
              </a:rPr>
              <a:t>[CLIC]</a:t>
            </a:r>
          </a:p>
          <a:p>
            <a:endParaRPr lang="en-US" b="0" i="0" dirty="0">
              <a:solidFill>
                <a:srgbClr val="29373D"/>
              </a:solidFill>
              <a:effectLst/>
              <a:latin typeface="InterVariable"/>
              <a:cs typeface="Arial"/>
            </a:endParaRPr>
          </a:p>
          <a:p>
            <a:pPr>
              <a:defRPr/>
            </a:pPr>
            <a:r>
              <a:rPr lang="es-419" b="1">
                <a:solidFill>
                  <a:srgbClr val="29373D"/>
                </a:solidFill>
                <a:latin typeface="Helvetica Neue"/>
                <a:cs typeface="Arial"/>
              </a:rPr>
              <a:t>Finalmente,</a:t>
            </a:r>
            <a:r>
              <a:rPr lang="es-419" b="1">
                <a:effectLst/>
                <a:latin typeface="Helvetica Neue"/>
                <a:cs typeface="Arial"/>
              </a:rPr>
              <a:t> ¿qué debe hacer si se desconocen las fechas de algunas de las medidas de respuesta efectivas?</a:t>
            </a:r>
          </a:p>
          <a:p>
            <a:endParaRPr lang="en-US" dirty="0">
              <a:cs typeface="Arial"/>
            </a:endParaRPr>
          </a:p>
          <a:p>
            <a:r>
              <a:rPr lang="es-419">
                <a:latin typeface="Arial"/>
                <a:cs typeface="Arial"/>
              </a:rPr>
              <a:t>[Respuesta] </a:t>
            </a:r>
            <a:r>
              <a:rPr lang="es-419"/>
              <a:t>Siempre que sea posible, las estimaciones de cuándo se tomaron las medidas deben basarse en los datos disponibles. Si no se dispone de estimaciones, la respuesta temprana debe considerarse completada en la última fecha conocida en que se completó una medida de respuesta temprana. Sin embargo, en los documentos y presentaciones del evento, será importante documentar que no se pudo determinar una fecha, a fin de promover el debate sobre cómo mejorar la recopilación de datos.  </a:t>
            </a:r>
            <a:r>
              <a:rPr lang="es-419">
                <a:latin typeface="Arial"/>
                <a:cs typeface="Arial"/>
              </a:rPr>
              <a:t> </a:t>
            </a:r>
          </a:p>
          <a:p>
            <a:pPr algn="l"/>
            <a:br>
              <a:rPr lang="es-419" b="1">
                <a:effectLst/>
              </a:rPr>
            </a:br>
            <a:endParaRPr lang="es-419" b="1">
              <a:effectLst/>
            </a:endParaRPr>
          </a:p>
          <a:p>
            <a:endParaRPr lang="en-US" dirty="0">
              <a:cs typeface="Arial"/>
            </a:endParaRPr>
          </a:p>
          <a:p>
            <a:pPr>
              <a:defRPr/>
            </a:pPr>
            <a:br>
              <a:rPr lang="es-419"/>
            </a:br>
            <a:endParaRPr lang="es-419"/>
          </a:p>
        </p:txBody>
      </p:sp>
      <p:sp>
        <p:nvSpPr>
          <p:cNvPr id="4" name="Slide Number Placeholder 3">
            <a:extLst>
              <a:ext uri="{FF2B5EF4-FFF2-40B4-BE49-F238E27FC236}">
                <a16:creationId xmlns:a16="http://schemas.microsoft.com/office/drawing/2014/main" id="{3294F0A6-35D8-07EE-4DAE-001B71BFB09E}"/>
              </a:ext>
            </a:extLst>
          </p:cNvPr>
          <p:cNvSpPr>
            <a:spLocks noGrp="1"/>
          </p:cNvSpPr>
          <p:nvPr>
            <p:ph type="sldNum" sz="quarter" idx="5"/>
          </p:nvPr>
        </p:nvSpPr>
        <p:spPr/>
        <p:txBody>
          <a:bodyPr/>
          <a:lstStyle/>
          <a:p>
            <a:fld id="{A1E75C25-C22B-D14A-8C88-D3C1CFA09A77}" type="slidenum">
              <a:rPr lang="en-US" smtClean="0"/>
              <a:pPr/>
              <a:t>12</a:t>
            </a:fld>
            <a:endParaRPr lang="en-US"/>
          </a:p>
        </p:txBody>
      </p:sp>
    </p:spTree>
    <p:extLst>
      <p:ext uri="{BB962C8B-B14F-4D97-AF65-F5344CB8AC3E}">
        <p14:creationId xmlns:p14="http://schemas.microsoft.com/office/powerpoint/2010/main" val="247111235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C9D05-5B61-CB38-C68C-0CE4CEAEC1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05E040-9D06-FE01-1F34-3C2942EC1E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0CD0EA-7C1C-A701-68B9-E46178C72546}"/>
              </a:ext>
            </a:extLst>
          </p:cNvPr>
          <p:cNvSpPr>
            <a:spLocks noGrp="1"/>
          </p:cNvSpPr>
          <p:nvPr>
            <p:ph type="body" idx="1"/>
          </p:nvPr>
        </p:nvSpPr>
        <p:spPr/>
        <p:txBody>
          <a:bodyPr/>
          <a:lstStyle/>
          <a:p>
            <a:r>
              <a:rPr lang="es-419">
                <a:effectLst/>
                <a:latin typeface="Helvetica Neue"/>
              </a:rPr>
              <a:t>Muchos de los países y jurisdicciones que utilizan 7-1-7 encontraron útil probar 7-1-7 en algunos brotes. </a:t>
            </a:r>
          </a:p>
          <a:p>
            <a:endParaRPr lang="en-US" dirty="0">
              <a:effectLst/>
              <a:latin typeface="Helvetica Neue" panose="02000503000000020004" pitchFamily="2" charset="0"/>
            </a:endParaRPr>
          </a:p>
          <a:p>
            <a:r>
              <a:rPr lang="es-419">
                <a:effectLst/>
                <a:latin typeface="Helvetica Neue"/>
              </a:rPr>
              <a:t>[CLIC]</a:t>
            </a:r>
          </a:p>
          <a:p>
            <a:endParaRPr lang="en-US" dirty="0">
              <a:effectLst/>
              <a:latin typeface="Helvetica Neue" panose="02000503000000020004" pitchFamily="2" charset="0"/>
            </a:endParaRPr>
          </a:p>
          <a:p>
            <a:r>
              <a:rPr lang="es-419">
                <a:effectLst/>
                <a:latin typeface="Helvetica Neue"/>
              </a:rPr>
              <a:t>Poner a prueba 7-1-7 ayuda a probar la integración del flujo de trabajo y permite la iteración, según sea necesario. Por ejemplo, durante la prueba de 7-1-7, algunos países detectaron deficiencias en la recolección de datos de 7-1-7 y problemas con el flujo de información hacia el equipo de coordinación 7-1-7. </a:t>
            </a:r>
          </a:p>
          <a:p>
            <a:endParaRPr lang="en-US" dirty="0">
              <a:effectLst/>
              <a:latin typeface="Helvetica Neue" panose="02000503000000020004" pitchFamily="2" charset="0"/>
            </a:endParaRPr>
          </a:p>
          <a:p>
            <a:r>
              <a:rPr lang="es-419">
                <a:effectLst/>
                <a:latin typeface="Helvetica Neue"/>
              </a:rPr>
              <a:t>[CLIC]</a:t>
            </a:r>
            <a:br>
              <a:rPr lang="es-419">
                <a:effectLst/>
                <a:latin typeface="Helvetica Neue" panose="02000503000000020004" pitchFamily="2" charset="0"/>
              </a:rPr>
            </a:br>
            <a:endParaRPr lang="es-419">
              <a:effectLst/>
              <a:latin typeface="Helvetica Neue" panose="02000503000000020004" pitchFamily="2" charset="0"/>
            </a:endParaRPr>
          </a:p>
          <a:p>
            <a:r>
              <a:rPr lang="es-419">
                <a:effectLst/>
                <a:latin typeface="Helvetica Neue"/>
              </a:rPr>
              <a:t>Poner a prueba 7-1-7 es realmente una gran capacitación práctica, especialmente para el equipo técnico que coordinará el uso y dirigirá muchas de las actividades de forma regular.</a:t>
            </a:r>
            <a:br>
              <a:rPr lang="es-419">
                <a:effectLst/>
                <a:latin typeface="Helvetica Neue" panose="02000503000000020004" pitchFamily="2" charset="0"/>
              </a:rPr>
            </a:br>
            <a:endParaRPr lang="es-419">
              <a:effectLst/>
              <a:latin typeface="Helvetica Neue" panose="02000503000000020004" pitchFamily="2" charset="0"/>
            </a:endParaRPr>
          </a:p>
          <a:p>
            <a:r>
              <a:rPr lang="es-419">
                <a:effectLst/>
                <a:latin typeface="Helvetica Neue"/>
              </a:rPr>
              <a:t>[CLIC]</a:t>
            </a:r>
            <a:br>
              <a:rPr lang="es-419">
                <a:effectLst/>
                <a:latin typeface="Helvetica Neue" panose="02000503000000020004" pitchFamily="2" charset="0"/>
              </a:rPr>
            </a:br>
            <a:endParaRPr lang="es-419">
              <a:effectLst/>
              <a:latin typeface="Helvetica Neue" panose="02000503000000020004" pitchFamily="2" charset="0"/>
            </a:endParaRPr>
          </a:p>
          <a:p>
            <a:r>
              <a:rPr lang="es-419">
                <a:effectLst/>
                <a:latin typeface="Helvetica Neue"/>
              </a:rPr>
              <a:t>También ha sido muy útil para conseguir la aceptación de las partes interesadas. Al mostrar los resultados de la prueba piloto, los equipos han podido demostrar rápidamente a los directivos el poder y el potencial de 7-1-7, y han conseguido impulsar el apoyo para seguir utilizándolo.  </a:t>
            </a:r>
          </a:p>
          <a:p>
            <a:br>
              <a:rPr lang="es-419">
                <a:effectLst/>
                <a:latin typeface="Helvetica Neue" panose="02000503000000020004" pitchFamily="2" charset="0"/>
              </a:rPr>
            </a:br>
            <a:r>
              <a:rPr lang="es-419">
                <a:effectLst/>
                <a:latin typeface="Helvetica Neue"/>
              </a:rPr>
              <a:t>[CLIC]</a:t>
            </a:r>
            <a:br>
              <a:rPr lang="es-419">
                <a:effectLst/>
                <a:latin typeface="Helvetica Neue" panose="02000503000000020004" pitchFamily="2" charset="0"/>
              </a:rPr>
            </a:br>
            <a:endParaRPr lang="es-419">
              <a:effectLst/>
              <a:latin typeface="Helvetica Neue" panose="02000503000000020004" pitchFamily="2" charset="0"/>
            </a:endParaRPr>
          </a:p>
          <a:p>
            <a:r>
              <a:rPr lang="es-419">
                <a:effectLst/>
                <a:latin typeface="Helvetica Neue"/>
              </a:rPr>
              <a:t>Y al presentar algunas conclusiones tan pronto en el proceso, justo cuando se está completando la adopción, se ha contribuido a generar impulso al contar ya con medidas en las que las partes interesadas ven la necesidad de trabajar. </a:t>
            </a:r>
          </a:p>
          <a:p>
            <a:endParaRPr lang="en-US" dirty="0">
              <a:effectLst/>
              <a:latin typeface="Helvetica Neue" panose="02000503000000020004" pitchFamily="2" charset="0"/>
            </a:endParaRPr>
          </a:p>
          <a:p>
            <a:r>
              <a:rPr lang="es-419">
                <a:effectLst/>
                <a:latin typeface="Helvetica Neue"/>
              </a:rPr>
              <a:t> </a:t>
            </a:r>
          </a:p>
          <a:p>
            <a:endParaRPr lang="en-US" dirty="0">
              <a:effectLst/>
              <a:latin typeface="Helvetica Neue" panose="02000503000000020004" pitchFamily="2" charset="0"/>
            </a:endParaRPr>
          </a:p>
        </p:txBody>
      </p:sp>
      <p:sp>
        <p:nvSpPr>
          <p:cNvPr id="4" name="Slide Number Placeholder 3">
            <a:extLst>
              <a:ext uri="{FF2B5EF4-FFF2-40B4-BE49-F238E27FC236}">
                <a16:creationId xmlns:a16="http://schemas.microsoft.com/office/drawing/2014/main" id="{63690B0E-EADA-CFF8-469F-6415691B3EB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5497171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006A1-5524-33CB-1395-3D73465CFD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239ED5-EA0C-9D86-732B-B434FF739C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C92744-43FA-0630-DBA4-4846A0A1DD6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effectLst/>
                <a:latin typeface="Helvetica Neue"/>
              </a:rPr>
              <a:t>El uso piloto de 7-1-7 se puede poner a prueba tanto en una Revisión de Acción Temprana como de forma retrospectiva. Ambos son valiosos y ofrecen diferentes perspectivas. Hablemos brevemente sobre poner a prueba 7-1-7 retrospectivamente.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effectLst/>
                <a:latin typeface="Helvetica Neue"/>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r>
              <a:rPr lang="es-419">
                <a:effectLst/>
                <a:latin typeface="Helvetica Neue"/>
              </a:rPr>
              <a:t>Aquí hay un ejemplo retrospectivo de Recife en Brasil. Realizaron una revisión retrospectiva de varios brotes y presentaron los resultados a un amplio grupo de interesados. Esto fue exitoso: las partes interesadas acordaron acciones y alentaron el uso de 7-1-7 para futuros eventos de salud pública. Fue genial tener este tipo de impulso ya creado cerca del inicio del proceso de adopción.  </a:t>
            </a:r>
          </a:p>
          <a:p>
            <a:endParaRPr lang="en-US" dirty="0">
              <a:effectLst/>
              <a:latin typeface="Helvetica Neue" panose="02000503000000020004" pitchFamily="2" charset="0"/>
            </a:endParaRPr>
          </a:p>
          <a:p>
            <a:r>
              <a:rPr lang="es-419">
                <a:effectLst/>
                <a:latin typeface="Helvetica Neue"/>
              </a:rPr>
              <a:t>[CLIC]</a:t>
            </a:r>
          </a:p>
          <a:p>
            <a:endParaRPr lang="en-US" dirty="0">
              <a:effectLst/>
              <a:latin typeface="Helvetica Neue" panose="02000503000000020004" pitchFamily="2" charset="0"/>
            </a:endParaRPr>
          </a:p>
          <a:p>
            <a:r>
              <a:rPr lang="es-419">
                <a:effectLst/>
                <a:latin typeface="Helvetica Neue"/>
              </a:rPr>
              <a:t>Si realiza una revisión retrospectiva como parte de una prueba piloto, utilice los brotes recientes con datos relativamente completos. Esto facilitará el análisis porque la información será más completa y la información faltante será más fácil de obtener para los brotes recientes. Es importante destacar que esto también garantizará que los cuellos de botella y las acciones sigan siendo pertinentes y oportunas. </a:t>
            </a:r>
          </a:p>
          <a:p>
            <a:endParaRPr lang="en-US" dirty="0">
              <a:effectLst/>
              <a:latin typeface="Helvetica Neue" panose="02000503000000020004" pitchFamily="2" charset="0"/>
            </a:endParaRPr>
          </a:p>
          <a:p>
            <a:r>
              <a:rPr lang="es-419">
                <a:effectLst/>
                <a:latin typeface="Helvetica Neue"/>
              </a:rPr>
              <a:t>[CLIC]</a:t>
            </a:r>
          </a:p>
          <a:p>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effectLst/>
                <a:latin typeface="Helvetica Neue"/>
              </a:rPr>
              <a:t>Incluso aplicar 7-1-7 a uno o algunos brotes recientes (idealmente los que se produjeron en los últimos meses) puede ayudar a probar cómo aplicar 7-1-7 y puede ayudar a identificar las lagunas existentes en la recopilación de datos, lo que a su vez puede ayudar a informar parte del trabajo sobre la integración del flujo de trabajo. Aquí es donde el valor de una puesta a prueba retrospectiva realmente entra en juego para 7-1-7. Es una oportunidad para identificar problemas sistemáticos o lagunas en la recolección de datos para que estos puedan ser investigados durante la fase de adopción.</a:t>
            </a:r>
          </a:p>
          <a:p>
            <a:endParaRPr lang="en-US" dirty="0">
              <a:effectLst/>
              <a:latin typeface="Helvetica Neue" panose="02000503000000020004" pitchFamily="2" charset="0"/>
            </a:endParaRPr>
          </a:p>
          <a:p>
            <a:r>
              <a:rPr lang="es-419">
                <a:effectLst/>
                <a:latin typeface="Helvetica Neue"/>
              </a:rPr>
              <a:t>[CLIC]</a:t>
            </a:r>
            <a:br>
              <a:rPr lang="es-419">
                <a:effectLst/>
                <a:latin typeface="Helvetica Neue" panose="02000503000000020004" pitchFamily="2" charset="0"/>
              </a:rPr>
            </a:br>
            <a:endParaRPr lang="es-419">
              <a:effectLst/>
              <a:latin typeface="Helvetica Neue" panose="02000503000000020004" pitchFamily="2" charset="0"/>
            </a:endParaRPr>
          </a:p>
          <a:p>
            <a:r>
              <a:rPr lang="es-419">
                <a:effectLst/>
                <a:latin typeface="Helvetica Neue"/>
              </a:rPr>
              <a:t>Y, finalmente, utilice esta experiencia para generar impulso y aceptación para las revisiones de acción temprana para que el 7-1-7 pueda usarse en tiempo real. </a:t>
            </a:r>
          </a:p>
          <a:p>
            <a:endParaRPr lang="en-US" dirty="0">
              <a:cs typeface="Arial"/>
            </a:endParaRPr>
          </a:p>
          <a:p>
            <a:endParaRPr lang="en-US" dirty="0">
              <a:cs typeface="Arial"/>
            </a:endParaRPr>
          </a:p>
          <a:p>
            <a:endParaRPr lang="en-US" dirty="0">
              <a:cs typeface="Arial"/>
            </a:endParaRPr>
          </a:p>
          <a:p>
            <a:endParaRPr lang="en-US" dirty="0">
              <a:cs typeface="Arial"/>
            </a:endParaRPr>
          </a:p>
          <a:p>
            <a:endParaRPr lang="en-US" dirty="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45255D0A-44CE-92DD-FD94-EEEBEB01DBA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7036340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9EF97-CDE7-2909-2FDA-C03A6A52C4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614A08-F4A4-C214-572D-AF84DF36B8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A6B77A-B735-8313-CC1C-8768534BA0F1}"/>
              </a:ext>
            </a:extLst>
          </p:cNvPr>
          <p:cNvSpPr>
            <a:spLocks noGrp="1"/>
          </p:cNvSpPr>
          <p:nvPr>
            <p:ph type="body" idx="1"/>
          </p:nvPr>
        </p:nvSpPr>
        <p:spPr/>
        <p:txBody>
          <a:bodyPr/>
          <a:lstStyle/>
          <a:p>
            <a:r>
              <a:rPr lang="es-419">
                <a:effectLst/>
                <a:latin typeface="Helvetica Neue"/>
              </a:rPr>
              <a:t>Lo que las revisiones retrospectivas no le permiten hacer es probar la integración de su flujo de trabajo para el uso</a:t>
            </a:r>
            <a:r>
              <a:rPr lang="es-419">
                <a:latin typeface="Helvetica Neue"/>
              </a:rPr>
              <a:t> rutinario</a:t>
            </a:r>
            <a:r>
              <a:rPr lang="es-419">
                <a:effectLst/>
                <a:latin typeface="Helvetica Neue"/>
              </a:rPr>
              <a:t> de 7-1-7. Esto se puede hacer a través de revisiones de acción temprana, o EAR, sin embargo. Estas también son poderosas para generar impulso y obtener la aceptación. </a:t>
            </a:r>
          </a:p>
          <a:p>
            <a:endParaRPr lang="en-US">
              <a:effectLst/>
              <a:latin typeface="Helvetica Neue" panose="02000503000000020004" pitchFamily="2" charset="0"/>
            </a:endParaRPr>
          </a:p>
          <a:p>
            <a:r>
              <a:rPr lang="es-419">
                <a:effectLst/>
                <a:latin typeface="Helvetica Neue"/>
              </a:rPr>
              <a:t>[CLIC] </a:t>
            </a:r>
          </a:p>
          <a:p>
            <a:endParaRPr lang="en-US">
              <a:effectLst/>
              <a:latin typeface="Helvetica Neue" panose="02000503000000020004" pitchFamily="2" charset="0"/>
            </a:endParaRPr>
          </a:p>
          <a:p>
            <a:r>
              <a:rPr lang="es-419">
                <a:effectLst/>
                <a:latin typeface="Helvetica Neue"/>
              </a:rPr>
              <a:t>Permítanme compartir una </a:t>
            </a:r>
            <a:r>
              <a:rPr lang="es-419">
                <a:latin typeface="Arial"/>
                <a:cs typeface="Arial"/>
              </a:rPr>
              <a:t>revisión de acción temprana de un brote de fiebre amarilla en Sudán del Sur que se realizó como parte de su uso piloto. Este fue el primer EAR que llevaron adelante.</a:t>
            </a:r>
          </a:p>
        </p:txBody>
      </p:sp>
      <p:sp>
        <p:nvSpPr>
          <p:cNvPr id="4" name="Slide Number Placeholder 3">
            <a:extLst>
              <a:ext uri="{FF2B5EF4-FFF2-40B4-BE49-F238E27FC236}">
                <a16:creationId xmlns:a16="http://schemas.microsoft.com/office/drawing/2014/main" id="{0B8FA0BF-8DC7-6926-04F4-52CBD7CC3EA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4186872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En diciembre de 2023, un joven de 18 años fue llevado a un centro de salud con varios síntomas. Le diagnosticaron fiebre tifoidea y le recetaron un tratamiento, pero este no estaba surtiendo efecto. </a:t>
            </a:r>
          </a:p>
          <a:p>
            <a:endParaRPr lang="en-US" dirty="0"/>
          </a:p>
          <a:p>
            <a:r>
              <a:rPr lang="es-419">
                <a:latin typeface="Arial"/>
                <a:cs typeface="Arial"/>
              </a:rPr>
              <a:t>Una semana más tarde, se lo evaluó en un centro de salud después de que su estado empeorara. Sospecharon una fiebre hemorrágica viral, aislaron al paciente y tomaron una muestra. También notificaron inmediatamente al responsable de vigilancia estatal, que luego notificó al nivel nacional. </a:t>
            </a:r>
          </a:p>
          <a:p>
            <a:endParaRPr lang="en-US" dirty="0"/>
          </a:p>
          <a:p>
            <a:r>
              <a:rPr lang="es-419">
                <a:latin typeface="Arial"/>
                <a:cs typeface="Arial"/>
              </a:rPr>
              <a:t>Un par de días después, la muestra resultó positiva para fiebre amarilla. </a:t>
            </a:r>
          </a:p>
          <a:p>
            <a:endParaRPr lang="en-US" dirty="0"/>
          </a:p>
          <a:p>
            <a:r>
              <a:rPr lang="es-419">
                <a:latin typeface="Arial"/>
                <a:cs typeface="Arial"/>
              </a:rPr>
              <a:t>Tres días después de esto, se desplegó el equipo nacional de respuesta rápida. En el momento de su EAR, este era un brote en curso.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2318857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Aquí se muestra un resumen de su EAR. </a:t>
            </a:r>
          </a:p>
          <a:p>
            <a:endParaRPr lang="en-US" dirty="0"/>
          </a:p>
          <a:p>
            <a:r>
              <a:rPr lang="es-419">
                <a:latin typeface="Arial"/>
                <a:cs typeface="Arial"/>
              </a:rPr>
              <a:t>Cuando el equipo de coordinación 7-1-7 llevó a cabo la EAR, encontraron algunos cuellos de botella y algunos facilitadores que les dieron una idea de lo bien que estaban funcionando sus sistemas, y recuerden, este es su primer uso del 7-1-7. Presentaron estos resultados en 4 o 5 reuniones importantes de partes interesadas a mediados de enero, incluidas muchas de las partes interesadas a las que les habían presentado el 7-1-7 unos meses antes. En algunas de estas reuniones participaron interesados de alto nivel de todos los ministerios y asociados. </a:t>
            </a:r>
          </a:p>
          <a:p>
            <a:endParaRPr lang="en-US" dirty="0"/>
          </a:p>
          <a:p>
            <a:r>
              <a:rPr lang="es-419">
                <a:latin typeface="Arial"/>
                <a:cs typeface="Arial"/>
              </a:rPr>
              <a:t>Hubo dos resultados de estas reuniones que quiero destacar. La primera es que inicialmente habían puesto las vacunas como una acción a largo plazo en su EAR, debido a los retrasos que habían visto históricamente en la obtención de vacunas que no estaban disponibles en el país. Cuando presentaron este análisis 7-1-7 y las medidas en las reuniones de las partes interesadas, algunos funcionarios ministeriales, la OMS y UNICEF se reunieron y trabajaron rápidamente para introducir vacunas en el país, con el sorprendente resultado de que pudieron obtener y distribuir vacunas en la zona afectada 3 semanas después de la reunión de las partes interesadas. </a:t>
            </a:r>
          </a:p>
          <a:p>
            <a:endParaRPr lang="en-US" dirty="0"/>
          </a:p>
          <a:p>
            <a:r>
              <a:rPr lang="es-419">
                <a:latin typeface="Arial"/>
                <a:cs typeface="Arial"/>
              </a:rPr>
              <a:t>El segundo resultado fue que, a lo largo de las reuniones, las partes interesadas consideraron que el enfoque 7-1-7 y la presentación de la plantilla de diapositivas de revisión de eventos eran bastante convincentes. Pidieron que se les siguiera informando de brotes futuros de esta manera durante esas reuniones. Esto realmente impulsó el apoyo a la adopción y el uso continuado del 7-1-7.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9353459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90F114-1293-BE6A-9F62-6CE8EDAE86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68C324-0C3C-91AF-0B0A-43CAEA413E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DC81AB-780B-B88B-0F43-3011D7751332}"/>
              </a:ext>
            </a:extLst>
          </p:cNvPr>
          <p:cNvSpPr>
            <a:spLocks noGrp="1"/>
          </p:cNvSpPr>
          <p:nvPr>
            <p:ph type="body" idx="1"/>
          </p:nvPr>
        </p:nvSpPr>
        <p:spPr/>
        <p:txBody>
          <a:bodyPr/>
          <a:lstStyle/>
          <a:p>
            <a:r>
              <a:rPr lang="es-419" sz="1200">
                <a:latin typeface="Arial"/>
                <a:cs typeface="Arial"/>
              </a:rPr>
              <a:t>Puede ver que el uso piloto de </a:t>
            </a:r>
            <a:r>
              <a:rPr lang="es-419">
                <a:latin typeface="Arial"/>
                <a:cs typeface="Arial"/>
              </a:rPr>
              <a:t>7-1-7</a:t>
            </a:r>
            <a:r>
              <a:rPr lang="es-419" sz="1200">
                <a:latin typeface="Arial"/>
                <a:cs typeface="Arial"/>
              </a:rPr>
              <a:t> y presentar los resultados a un amplio conjunto de partes interesadas ayudó a impulsar las medidas y creó un mayor apoyo para el uso de 7-1-7 en el futuro. Los dos países probaron el uso del 7-1-7 de diferentes maneras: uno a través de una revisión retrospectiva mostrada durante un taller de partes interesadas y el otro a través de un EAR que se presentó en varias reuniones regulares de partes interesadas, pero terminaron teniendo resultados similares en este sentido. </a:t>
            </a:r>
          </a:p>
          <a:p>
            <a:endParaRPr lang="en-US" sz="1200" dirty="0">
              <a:cs typeface="Arial" panose="020B0604020202020204" pitchFamily="34" charset="0"/>
            </a:endParaRPr>
          </a:p>
          <a:p>
            <a:r>
              <a:rPr lang="es-419" sz="1200">
                <a:latin typeface="Arial"/>
                <a:cs typeface="Arial"/>
              </a:rPr>
              <a:t>Varios países han realizado una pequeña y rápida prueba piloto retrospectiva de uno o varios brotes recientes antes del proceso de adopción para identificar las lagunas de datos existentes y ver cómo se utiliza el 7-1-7, seguido de una revisión de acción temprana para probar sus flujos de trabajo 7-1-7 e iterar según sea necesario. </a:t>
            </a:r>
          </a:p>
          <a:p>
            <a:endParaRPr lang="en-US" dirty="0">
              <a:cs typeface="Arial"/>
            </a:endParaRPr>
          </a:p>
        </p:txBody>
      </p:sp>
      <p:sp>
        <p:nvSpPr>
          <p:cNvPr id="4" name="Slide Number Placeholder 3">
            <a:extLst>
              <a:ext uri="{FF2B5EF4-FFF2-40B4-BE49-F238E27FC236}">
                <a16:creationId xmlns:a16="http://schemas.microsoft.com/office/drawing/2014/main" id="{0ED4EEED-CF1E-925F-03CE-45E1E5C8A33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7005322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843609-40E4-6B5C-A345-DB40BA8BA4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FB2B88-DC97-8BCB-7B33-E70609CF31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0DF6B5-DCB0-C23E-AA59-BBFC35DD6829}"/>
              </a:ext>
            </a:extLst>
          </p:cNvPr>
          <p:cNvSpPr>
            <a:spLocks noGrp="1"/>
          </p:cNvSpPr>
          <p:nvPr>
            <p:ph type="body" idx="1"/>
          </p:nvPr>
        </p:nvSpPr>
        <p:spPr/>
        <p:txBody>
          <a:bodyPr/>
          <a:lstStyle/>
          <a:p>
            <a:r>
              <a:rPr lang="es-419">
                <a:latin typeface="Arial"/>
                <a:cs typeface="Arial"/>
              </a:rPr>
              <a:t>Hemos revisado los seis componentes clave para la adopción del objetivo 7-1-7. </a:t>
            </a:r>
          </a:p>
          <a:p>
            <a:endParaRPr lang="en-US">
              <a:cs typeface="Arial"/>
            </a:endParaRPr>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B66004FB-6EC4-7B73-F9EB-189D0C9BCAE9}"/>
              </a:ext>
            </a:extLst>
          </p:cNvPr>
          <p:cNvSpPr>
            <a:spLocks noGrp="1"/>
          </p:cNvSpPr>
          <p:nvPr>
            <p:ph type="sldNum" sz="quarter" idx="5"/>
          </p:nvPr>
        </p:nvSpPr>
        <p:spPr/>
        <p:txBody>
          <a:bodyPr/>
          <a:lstStyle/>
          <a:p>
            <a:fld id="{A1E75C25-C22B-D14A-8C88-D3C1CFA09A77}" type="slidenum">
              <a:rPr lang="en-US" smtClean="0"/>
              <a:pPr/>
              <a:t>126</a:t>
            </a:fld>
            <a:endParaRPr lang="en-US"/>
          </a:p>
        </p:txBody>
      </p:sp>
    </p:spTree>
    <p:extLst>
      <p:ext uri="{BB962C8B-B14F-4D97-AF65-F5344CB8AC3E}">
        <p14:creationId xmlns:p14="http://schemas.microsoft.com/office/powerpoint/2010/main" val="3751416980"/>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D0BDC-F854-9710-79D4-ECA9BD3118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B2B604-0F11-0F43-13EC-1C7101FDDE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39FCAA-94E7-17F3-08B7-12D32777D5E5}"/>
              </a:ext>
            </a:extLst>
          </p:cNvPr>
          <p:cNvSpPr>
            <a:spLocks noGrp="1"/>
          </p:cNvSpPr>
          <p:nvPr>
            <p:ph type="body" idx="1"/>
          </p:nvPr>
        </p:nvSpPr>
        <p:spPr/>
        <p:txBody>
          <a:bodyPr/>
          <a:lstStyle/>
          <a:p>
            <a:r>
              <a:rPr lang="es-419"/>
              <a:t>En algún momento, durante esta fase de adopción, a medida que implementen esos componentes de adopción, será importante crear un plan de trabajo. </a:t>
            </a:r>
          </a:p>
          <a:p>
            <a:br>
              <a:rPr lang="es-419"/>
            </a:br>
            <a:r>
              <a:rPr lang="es-419"/>
              <a:t>[CLIC]</a:t>
            </a:r>
          </a:p>
          <a:p>
            <a:endParaRPr lang="en-US" dirty="0"/>
          </a:p>
          <a:p>
            <a:r>
              <a:rPr lang="es-419">
                <a:latin typeface="Arial"/>
                <a:cs typeface="Arial"/>
              </a:rPr>
              <a:t>Idealmente, lo creará el equipo técnico seleccionado para liderar la adopción y el uso de 7-1-7. Para el plan de trabajo, ese equipo debería:</a:t>
            </a:r>
          </a:p>
          <a:p>
            <a:endParaRPr lang="en-US" dirty="0"/>
          </a:p>
          <a:p>
            <a:r>
              <a:rPr lang="es-419">
                <a:latin typeface="Arial"/>
                <a:cs typeface="Arial"/>
              </a:rPr>
              <a:t>[CLIC]</a:t>
            </a:r>
          </a:p>
          <a:p>
            <a:endParaRPr lang="en-US" dirty="0"/>
          </a:p>
          <a:p>
            <a:r>
              <a:rPr lang="es-419">
                <a:latin typeface="Arial"/>
                <a:cs typeface="Arial"/>
              </a:rPr>
              <a:t>Desarrollar un plan de trabajo que incluya algunos detalles clave, entre otros: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a:ea typeface="Calibri"/>
              <a:cs typeface="Calibri"/>
            </a:endParaRPr>
          </a:p>
          <a:p>
            <a:pPr marL="171450" lvl="0" indent="-171450">
              <a:lnSpc>
                <a:spcPct val="100000"/>
              </a:lnSpc>
              <a:buFont typeface="Arial" panose="020B0604020202020204" pitchFamily="34" charset="0"/>
              <a:buChar char="•"/>
            </a:pPr>
            <a:r>
              <a:rPr lang="es-419">
                <a:latin typeface="Arial"/>
                <a:cs typeface="Arial"/>
              </a:rPr>
              <a:t>Roles y responsabilidades de las partes. interesadas</a:t>
            </a:r>
          </a:p>
          <a:p>
            <a:pPr marL="171450" lvl="0" indent="-171450">
              <a:lnSpc>
                <a:spcPct val="100000"/>
              </a:lnSpc>
              <a:buFont typeface="Arial" panose="020B0604020202020204" pitchFamily="34" charset="0"/>
              <a:buChar char="•"/>
            </a:pPr>
            <a:r>
              <a:rPr lang="es-419">
                <a:latin typeface="Arial"/>
                <a:cs typeface="Arial"/>
              </a:rPr>
              <a:t>Todas las actividades y procesos importantes que serán necesarios para la implementación, incluidos los plazos.</a:t>
            </a:r>
          </a:p>
          <a:p>
            <a:pPr marL="171450" lvl="0" indent="-171450">
              <a:lnSpc>
                <a:spcPct val="100000"/>
              </a:lnSpc>
              <a:buFont typeface="Arial" panose="020B0604020202020204" pitchFamily="34" charset="0"/>
              <a:buChar char="•"/>
            </a:pPr>
            <a:r>
              <a:rPr lang="es-419">
                <a:latin typeface="Arial"/>
                <a:cs typeface="Arial"/>
              </a:rPr>
              <a:t>Mecanismos de seguimiento y evaluación. </a:t>
            </a:r>
          </a:p>
          <a:p>
            <a:pPr marL="171450" lvl="0" indent="-171450">
              <a:lnSpc>
                <a:spcPct val="100000"/>
              </a:lnSpc>
              <a:buFont typeface="Arial" panose="020B0604020202020204" pitchFamily="34" charset="0"/>
              <a:buChar char="•"/>
            </a:pPr>
            <a:r>
              <a:rPr lang="es-419">
                <a:latin typeface="Arial"/>
                <a:cs typeface="Arial"/>
              </a:rPr>
              <a:t>Y los mecanismos de financiación propuestos para apoyar la mejora del desempeño. Es importante pensar en esto desde el principio: a medida que se descubren cuellos de botella inmediatos y a más largo plazo, qué mecanismos de financiación podrían aprovecharse para ayudar a abordar estos cuellos de botella.</a:t>
            </a:r>
          </a:p>
          <a:p>
            <a:pPr marL="171450" lvl="0" indent="-171450">
              <a:lnSpc>
                <a:spcPct val="100000"/>
              </a:lnSpc>
              <a:buFont typeface="Arial" panose="020B0604020202020204" pitchFamily="34" charset="0"/>
              <a:buChar char="•"/>
            </a:pPr>
            <a:endParaRPr lang="en-US" sz="800" dirty="0"/>
          </a:p>
          <a:p>
            <a:pPr>
              <a:defRPr/>
            </a:pPr>
            <a:r>
              <a:rPr lang="es-419"/>
              <a:t>[CLIC]</a:t>
            </a:r>
          </a:p>
          <a:p>
            <a:pPr>
              <a:defRPr/>
            </a:pPr>
            <a:endParaRPr lang="en-US" dirty="0"/>
          </a:p>
          <a:p>
            <a:pPr>
              <a:defRPr/>
            </a:pPr>
            <a:r>
              <a:rPr lang="es-419"/>
              <a:t>Este plan de trabajo debería difundirse ampliamente para recabar información de las partes interesadas pertinentes. Esta es una forma especialmente eficaz de mantener el compromiso y la concienciación de las partes interesadas, y de permitirles participar en el proceso de adopción, como mínimo mediante la revisión del plan. </a:t>
            </a:r>
          </a:p>
          <a:p>
            <a:pPr>
              <a:defRPr/>
            </a:pPr>
            <a:endParaRPr lang="en-US" dirty="0"/>
          </a:p>
          <a:p>
            <a:pPr>
              <a:defRPr/>
            </a:pPr>
            <a:r>
              <a:rPr lang="es-419"/>
              <a:t>[CLIC]</a:t>
            </a:r>
          </a:p>
          <a:p>
            <a:pPr>
              <a:defRPr/>
            </a:pPr>
            <a:endParaRPr lang="en-US" dirty="0"/>
          </a:p>
          <a:p>
            <a:pPr>
              <a:defRPr/>
            </a:pPr>
            <a:r>
              <a:rPr lang="es-419">
                <a:latin typeface="Arial"/>
                <a:cs typeface="Arial"/>
              </a:rPr>
              <a:t>A continuación, el equipo debería finalizar el plan de trabajo sobre la base de la retroalimentación de quienes lo examinaron.</a:t>
            </a:r>
          </a:p>
          <a:p>
            <a:pPr>
              <a:defRPr/>
            </a:pPr>
            <a:endParaRPr lang="en-US" dirty="0"/>
          </a:p>
          <a:p>
            <a:pPr>
              <a:defRPr/>
            </a:pPr>
            <a:r>
              <a:rPr lang="es-419">
                <a:latin typeface="Arial"/>
                <a:cs typeface="Arial"/>
              </a:rPr>
              <a:t>[CLIC]</a:t>
            </a:r>
          </a:p>
          <a:p>
            <a:pPr marL="0" marR="0" lvl="0" indent="0" algn="l" defTabSz="914400">
              <a:lnSpc>
                <a:spcPct val="100000"/>
              </a:lnSpc>
              <a:spcBef>
                <a:spcPts val="0"/>
              </a:spcBef>
              <a:spcAft>
                <a:spcPts val="0"/>
              </a:spcAft>
              <a:buClrTx/>
              <a:buSzTx/>
              <a:buFontTx/>
              <a:buNone/>
              <a:tabLst/>
              <a:defRPr/>
            </a:pPr>
            <a:endParaRPr lang="en-US" dirty="0">
              <a:latin typeface="Arial"/>
              <a:ea typeface="Calibri"/>
              <a:cs typeface="Arial"/>
            </a:endParaRPr>
          </a:p>
          <a:p>
            <a:r>
              <a:rPr lang="es-419">
                <a:latin typeface="Arial"/>
                <a:cs typeface="Arial"/>
              </a:rPr>
              <a:t>Por último, varios países que han adoptado el 7-1-7 han considerado útil celebrar un acto oficial de presentación, de una duración que puede variar entre unas pocas horas y más tiempo, o una comunicación de alto nivel para recabar más apoyo y motivar a las partes interesadas sobre el próximo uso del 7-1-7. </a:t>
            </a: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Calibri"/>
              <a:ea typeface="Calibri"/>
              <a:cs typeface="Calibri"/>
            </a:endParaRPr>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A3424DB4-7C2E-85C2-F7C9-EFDE7585ED3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9007500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B9753-75D9-4091-09E6-C6A54C607B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8D79A8-575C-1C05-31A4-635C40686C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0D9DCB-640C-4C81-0BDE-6939EC7282C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mantenga el debate hasta un máximo de 3 minutos]</a:t>
            </a:r>
          </a:p>
          <a:p>
            <a:endParaRPr lang="en-US" dirty="0"/>
          </a:p>
          <a:p>
            <a:r>
              <a:rPr lang="es-419">
                <a:latin typeface="Arial"/>
                <a:cs typeface="Arial"/>
              </a:rPr>
              <a:t>Hagamos un breve debate. </a:t>
            </a:r>
          </a:p>
          <a:p>
            <a:endParaRPr lang="en-US" dirty="0"/>
          </a:p>
          <a:p>
            <a:r>
              <a:rPr lang="es-419" sz="1200">
                <a:latin typeface="Arial"/>
                <a:cs typeface="Arial"/>
              </a:rPr>
              <a:t>¿Cómo podrían ser útiles las estrategias para presentar eficazmente el programa 7-1-7 donde trabajas?</a:t>
            </a:r>
          </a:p>
          <a:p>
            <a:endParaRPr lang="en-US" dirty="0"/>
          </a:p>
          <a:p>
            <a:endParaRPr lang="en-US" sz="1200" dirty="0">
              <a:solidFill>
                <a:schemeClr val="tx2"/>
              </a:solidFill>
              <a:cs typeface="Arial" panose="020B0604020202020204" pitchFamily="34" charset="0"/>
            </a:endParaRP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73AE1C29-E64B-FCDA-A6C3-19D791CF947C}"/>
              </a:ext>
            </a:extLst>
          </p:cNvPr>
          <p:cNvSpPr>
            <a:spLocks noGrp="1"/>
          </p:cNvSpPr>
          <p:nvPr>
            <p:ph type="sldNum" sz="quarter" idx="5"/>
          </p:nvPr>
        </p:nvSpPr>
        <p:spPr/>
        <p:txBody>
          <a:bodyPr/>
          <a:lstStyle/>
          <a:p>
            <a:fld id="{A1E75C25-C22B-D14A-8C88-D3C1CFA09A77}" type="slidenum">
              <a:rPr lang="en-US" smtClean="0"/>
              <a:pPr/>
              <a:t>128</a:t>
            </a:fld>
            <a:endParaRPr lang="en-US"/>
          </a:p>
        </p:txBody>
      </p:sp>
    </p:spTree>
    <p:extLst>
      <p:ext uri="{BB962C8B-B14F-4D97-AF65-F5344CB8AC3E}">
        <p14:creationId xmlns:p14="http://schemas.microsoft.com/office/powerpoint/2010/main" val="407643151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B5353-D80E-6C7A-3140-77793492B8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AB6266-B145-4732-8B32-C32C5935A5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BF1CA6-B78E-C264-B354-C8DBB38EBA34}"/>
              </a:ext>
            </a:extLst>
          </p:cNvPr>
          <p:cNvSpPr>
            <a:spLocks noGrp="1"/>
          </p:cNvSpPr>
          <p:nvPr>
            <p:ph type="body" idx="1"/>
          </p:nvPr>
        </p:nvSpPr>
        <p:spPr/>
        <p:txBody>
          <a:bodyPr/>
          <a:lstStyle/>
          <a:p>
            <a:r>
              <a:rPr lang="es-419"/>
              <a:t>Empezar a adoptar y utilizar el método 7-1-7 no tiene por qué ser una tarea difícil. Repasemos brevemente las necesidades de recursos y personal del 7-1-7. </a:t>
            </a:r>
          </a:p>
          <a:p>
            <a:endParaRPr lang="en-US" dirty="0"/>
          </a:p>
          <a:p>
            <a:r>
              <a:rPr lang="es-419"/>
              <a:t>El objetivo en los primeros meses del año es llevar a cabo algunas de las actividades básicas de adopción 7-1-7 en torno a involucrar a las partes interesadas e integrar 7-1-7 en flujos de trabajo y sistemas existentes, y luego comenzar a usar 7-1-7, idealmente para revisiones de acción temprana.</a:t>
            </a:r>
          </a:p>
          <a:p>
            <a:endParaRPr lang="en-US" dirty="0"/>
          </a:p>
          <a:p>
            <a:r>
              <a:rPr lang="es-419"/>
              <a:t>Los diferentes países han dotado de personal y de recursos a 7-1-7 de manera diferente. Basándonos en lo que hemos aprendido de ellos, vamos a compartir con ustedes algunas ideas sobre cuáles pueden ser sus prioridades de financiamiento para el 7-1-7 en el primer año y después. Pero recuerde que esto es altamente variable, y debe basarse en lo que tiene sentido en su entorno. </a:t>
            </a:r>
          </a:p>
          <a:p>
            <a:endParaRPr lang="en-US" dirty="0"/>
          </a:p>
          <a:p>
            <a:r>
              <a:rPr lang="es-419"/>
              <a:t>[CLIC]</a:t>
            </a:r>
          </a:p>
          <a:p>
            <a:endParaRPr lang="en-US" dirty="0"/>
          </a:p>
          <a:p>
            <a:r>
              <a:rPr lang="es-419"/>
              <a:t>Los países han descubierto que tener al menos una persona dedicada a actividades de adopción de 7-1-7 es útil. Algunos lugares han utilizado equipos pequeños, pero al menos tener un individuo asignado a tareas de adopción es útil. Estas variarán según el plan específico para su adopción, pero algunas de las actividades probablemente incluirán:</a:t>
            </a:r>
          </a:p>
          <a:p>
            <a:endParaRPr lang="en-US" sz="1800" dirty="0">
              <a:latin typeface="Arial"/>
              <a:cs typeface="Arial"/>
            </a:endParaRPr>
          </a:p>
          <a:p>
            <a:pPr marL="285750" indent="-285750">
              <a:buFont typeface="Arial" panose="020B0604020202020204" pitchFamily="34" charset="0"/>
              <a:buChar char="•"/>
            </a:pPr>
            <a:r>
              <a:rPr lang="es-419" sz="1800">
                <a:latin typeface="Arial"/>
                <a:cs typeface="Arial"/>
              </a:rPr>
              <a:t>Coordinación</a:t>
            </a:r>
          </a:p>
          <a:p>
            <a:pPr marL="285750" lvl="0" indent="-285750">
              <a:buFont typeface="Arial" panose="020B0604020202020204" pitchFamily="34" charset="0"/>
              <a:buChar char="•"/>
            </a:pPr>
            <a:r>
              <a:rPr lang="es-419" sz="1800" b="0">
                <a:latin typeface="Arial"/>
                <a:cs typeface="Arial"/>
              </a:rPr>
              <a:t>Involucrar a diversas partes interesadas: esto es en negrita porque a menudo es donde va la mayor parte del esfuerzo</a:t>
            </a:r>
          </a:p>
          <a:p>
            <a:pPr marL="285750" lvl="0" indent="-285750">
              <a:buFont typeface="Arial" panose="020B0604020202020204" pitchFamily="34" charset="0"/>
              <a:buChar char="•"/>
            </a:pPr>
            <a:r>
              <a:rPr lang="es-419" sz="1800">
                <a:latin typeface="Arial"/>
                <a:cs typeface="Arial"/>
              </a:rPr>
              <a:t>Servir como un “experto técnico” para preguntas y apoyo.</a:t>
            </a:r>
          </a:p>
          <a:p>
            <a:pPr marL="285750" lvl="0" indent="-285750">
              <a:buFont typeface="Arial" panose="020B0604020202020204" pitchFamily="34" charset="0"/>
              <a:buChar char="•"/>
            </a:pPr>
            <a:r>
              <a:rPr lang="es-419" sz="1800">
                <a:latin typeface="Arial"/>
                <a:cs typeface="Arial"/>
              </a:rPr>
              <a:t>Liderar un evento de presentación de 7-1-7 o comunicación de alto nivel. </a:t>
            </a:r>
          </a:p>
          <a:p>
            <a:pPr marL="285750" lvl="0" indent="-285750">
              <a:buFont typeface="Arial" panose="020B0604020202020204" pitchFamily="34" charset="0"/>
              <a:buChar char="•"/>
            </a:pPr>
            <a:r>
              <a:rPr lang="es-419" sz="1800">
                <a:latin typeface="Arial"/>
                <a:cs typeface="Arial"/>
              </a:rPr>
              <a:t>Realizar actividades de integración de flujo de trabajo.</a:t>
            </a:r>
          </a:p>
          <a:p>
            <a:pPr marL="285750" lvl="0" indent="-285750">
              <a:buFont typeface="Arial" panose="020B0604020202020204" pitchFamily="34" charset="0"/>
              <a:buChar char="•"/>
            </a:pPr>
            <a:r>
              <a:rPr lang="es-419" sz="1800">
                <a:latin typeface="Arial"/>
                <a:cs typeface="Arial"/>
              </a:rPr>
              <a:t>Y las actividades iniciales de uso de 7-1-7 pueden incluir la gestión de las puestas a prueba iniciales 7-1-7 de datos retrospectivos o revisiones de acción temprana, el seguimiento con equipos de respuesta rápida u otros para obtener datos pertinentes, la realización de consolidación de datos iniciales, la presentación de datos de 7-1-7 a las partes interesadas, y así sucesivamente. </a:t>
            </a:r>
          </a:p>
          <a:p>
            <a:endParaRPr lang="en-US" dirty="0">
              <a:latin typeface="Calibri"/>
              <a:ea typeface="Calibri"/>
              <a:cs typeface="Calibri"/>
            </a:endParaRPr>
          </a:p>
          <a:p>
            <a:r>
              <a:rPr lang="es-419"/>
              <a:t>[CLIC]</a:t>
            </a:r>
          </a:p>
          <a:p>
            <a:endParaRPr lang="en-US" dirty="0"/>
          </a:p>
          <a:p>
            <a:r>
              <a:rPr lang="es-419">
                <a:latin typeface="Arial"/>
                <a:cs typeface="Arial"/>
              </a:rPr>
              <a:t>Un administrador de proyectos también puede ser útil.</a:t>
            </a:r>
          </a:p>
          <a:p>
            <a:endParaRPr lang="en-US" dirty="0"/>
          </a:p>
          <a:p>
            <a:r>
              <a:rPr lang="es-419"/>
              <a:t>[CLIC]</a:t>
            </a:r>
          </a:p>
          <a:p>
            <a:endParaRPr lang="en-US" dirty="0"/>
          </a:p>
          <a:p>
            <a:r>
              <a:rPr lang="es-419">
                <a:latin typeface="Arial"/>
                <a:cs typeface="Arial"/>
              </a:rPr>
              <a:t>Para los recursos no relacionados con el personal durante la adopción inicial, la mayoría de los recursos probablemente se destinarán a involucrar a las partes interesadas, incluidos los materiales de comunicación, los costos de transporte, los costos de traducción, etc. </a:t>
            </a:r>
          </a:p>
          <a:p>
            <a:endParaRPr lang="en-US" dirty="0"/>
          </a:p>
          <a:p>
            <a:r>
              <a:rPr lang="es-419">
                <a:latin typeface="Arial"/>
                <a:cs typeface="Arial"/>
              </a:rPr>
              <a:t>Otros costos pueden incluir los costos de capacitación, que se pueden minimizar agregando capacitaciones a las ya existentes. </a:t>
            </a:r>
          </a:p>
          <a:p>
            <a:endParaRPr lang="en-US" dirty="0"/>
          </a:p>
          <a:p>
            <a:r>
              <a:rPr lang="es-419">
                <a:latin typeface="Arial"/>
                <a:cs typeface="Arial"/>
              </a:rPr>
              <a:t>[CLIC]</a:t>
            </a:r>
          </a:p>
          <a:p>
            <a:endParaRPr lang="en-US" dirty="0"/>
          </a:p>
          <a:p>
            <a:r>
              <a:rPr lang="es-419">
                <a:latin typeface="Arial"/>
                <a:cs typeface="Arial"/>
              </a:rPr>
              <a:t>Si es posible, es útil contar con fondos para abordar algunos cuellos de botella iniciales, ya que esto realmente puede ayudar a generar impulso y mostrar el impacto de 7-1-7 y la mejora del desempeño a las partes interesadas. </a:t>
            </a:r>
          </a:p>
          <a:p>
            <a:endParaRPr lang="en-US" dirty="0"/>
          </a:p>
          <a:p>
            <a:endParaRPr lang="en-US" dirty="0">
              <a:latin typeface="Calibri"/>
              <a:ea typeface="Calibri"/>
              <a:cs typeface="Calibri"/>
            </a:endParaRPr>
          </a:p>
          <a:p>
            <a:endParaRPr lang="en-US" dirty="0">
              <a:latin typeface="Calibri"/>
              <a:ea typeface="Calibri"/>
              <a:cs typeface="Calibri"/>
            </a:endParaRPr>
          </a:p>
          <a:p>
            <a:endParaRPr lang="en-US" dirty="0">
              <a:latin typeface="Calibri"/>
              <a:ea typeface="Calibri"/>
              <a:cs typeface="Calibri"/>
            </a:endParaRPr>
          </a:p>
          <a:p>
            <a:endParaRPr lang="en-US" dirty="0">
              <a:latin typeface="Calibri"/>
              <a:ea typeface="Calibri"/>
              <a:cs typeface="Calibri"/>
            </a:endParaRPr>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AE7EDE30-3A95-6C80-1FA4-EA53F34BD20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55736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Ahora hagamos un resumen rápido de cómo usar 7-1-7.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0242617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DDE9B0-CFDB-5C92-5EAC-CD830B153B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0765AB-DEED-B3D2-E722-D7B2EA1821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8BFAA5-A36B-681D-99C8-6720EB822191}"/>
              </a:ext>
            </a:extLst>
          </p:cNvPr>
          <p:cNvSpPr>
            <a:spLocks noGrp="1"/>
          </p:cNvSpPr>
          <p:nvPr>
            <p:ph type="body" idx="1"/>
          </p:nvPr>
        </p:nvSpPr>
        <p:spPr/>
        <p:txBody>
          <a:bodyPr/>
          <a:lstStyle/>
          <a:p>
            <a:r>
              <a:rPr lang="es-419">
                <a:latin typeface="Arial"/>
                <a:cs typeface="Arial"/>
              </a:rPr>
              <a:t>Una vez completadas o, al menos, iniciadas esas actividades iniciales de adopción, los países han mantenido la dotación de personal y recursos 7-1-7 de diferentes maneras. </a:t>
            </a:r>
          </a:p>
          <a:p>
            <a:endParaRPr lang="en-US" dirty="0"/>
          </a:p>
          <a:p>
            <a:r>
              <a:rPr lang="es-419">
                <a:latin typeface="Arial"/>
                <a:cs typeface="Arial"/>
              </a:rPr>
              <a:t>[CLIC]</a:t>
            </a:r>
          </a:p>
          <a:p>
            <a:endParaRPr lang="en-US" dirty="0">
              <a:latin typeface="Calibri"/>
              <a:ea typeface="Calibri"/>
              <a:cs typeface="Calibri"/>
            </a:endParaRPr>
          </a:p>
          <a:p>
            <a:pPr>
              <a:defRPr/>
            </a:pPr>
            <a:r>
              <a:rPr lang="es-419">
                <a:latin typeface="Arial"/>
                <a:ea typeface="Arial"/>
                <a:cs typeface="Arial"/>
              </a:rPr>
              <a:t>Para la dotación de personal, tener un líder de equipo técnico dedicado a conducir la coordinación de 7-1-7 ha sido importante para el uso rutinario de 7-1-7. Puede haber otro personal bajo ese jefe de equipo que trabaje en la</a:t>
            </a:r>
            <a:r>
              <a:rPr lang="es-419" sz="1200">
                <a:latin typeface="Arial"/>
                <a:ea typeface="Arial"/>
                <a:cs typeface="Arial"/>
              </a:rPr>
              <a:t> verificación y consolidación</a:t>
            </a:r>
            <a:r>
              <a:rPr lang="es-419">
                <a:latin typeface="Arial"/>
                <a:ea typeface="Arial"/>
                <a:cs typeface="Arial"/>
              </a:rPr>
              <a:t> de datos</a:t>
            </a:r>
            <a:r>
              <a:rPr lang="es-419" sz="1200">
                <a:latin typeface="Arial"/>
                <a:ea typeface="Arial"/>
                <a:cs typeface="Arial"/>
              </a:rPr>
              <a:t>, el análisis de datos, la participación de las partes interesadas, la difusión de los resultados, y así sucesivamente. Las personas en este equipo de coordinación de 7-1-7 no necesitan estar trabajando en 7-1-7 a tiempo completo, pero, para la sostenibilidad, deben haber dedicado tiempo a trabajar en 7-1-7 cada semana.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a:latin typeface="Arial"/>
                <a:cs typeface="Aria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a:latin typeface="Arial"/>
                <a:cs typeface="Arial"/>
              </a:rPr>
              <a:t>Para otros recursos, probablemente será necesario seguir impartiendo cursos de formación, ya sea como cursos independientes o como complemento de otros cursos. La participación de las partes interesadas sigue siendo importante a lo largo del trabajo con 7-1-7 y, de nuevo, tener fondos para abordar algunos cuellos de botella puede ayudar. También puede haber pasos de integración del flujo de trabajo que cuestan tiempo o dinero, como la integración de variables 7-1-7 en sistemas de gestión electrónica, que pueden hacerse después de que los componentes de adopción inicial estén en marcha.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a:latin typeface="Arial"/>
                <a:cs typeface="Arial"/>
              </a:rPr>
              <a:t>7-1-7 no requiere mucha financiación, pero es más eficaz cuando al menos una persona ha dedicado tiempo a coordinar actividades de 7-1-7. Si es posible, que las personas que forman parte del equipo de coordinación 7-1-7 le dediquen un tiempo específico ha contribuido a que este sea eficaz.  </a:t>
            </a:r>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4F9360A3-6263-0A0A-A65C-BE45DA714C2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52711323"/>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52A76-70F5-91B7-864A-07E87A0EBE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6A45BF-2726-DA3D-1900-90E83FA30B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3F85AF-DFD6-3BAB-C3A0-F93F263E809B}"/>
              </a:ext>
            </a:extLst>
          </p:cNvPr>
          <p:cNvSpPr>
            <a:spLocks noGrp="1"/>
          </p:cNvSpPr>
          <p:nvPr>
            <p:ph type="body" idx="1"/>
          </p:nvPr>
        </p:nvSpPr>
        <p:spPr/>
        <p:txBody>
          <a:bodyPr/>
          <a:lstStyle/>
          <a:p>
            <a:r>
              <a:rPr lang="es-419">
                <a:latin typeface="Arial"/>
                <a:cs typeface="Arial"/>
              </a:rPr>
              <a:t>Cada vez se reconoce más que la puntualidad es un factor importante para medir el desempeño de los sistemas de detección y respuesta temprana a los brotes de enfermedades infecciosas, incluso en los mecanismos de financiación mundiales y regionales.</a:t>
            </a:r>
          </a:p>
          <a:p>
            <a:endParaRPr lang="en-US" dirty="0"/>
          </a:p>
          <a:p>
            <a:r>
              <a:rPr lang="es-419">
                <a:latin typeface="Arial"/>
                <a:cs typeface="Arial"/>
              </a:rPr>
              <a:t>[CLIC]</a:t>
            </a:r>
          </a:p>
          <a:p>
            <a:endParaRPr lang="en-US" dirty="0"/>
          </a:p>
          <a:p>
            <a:r>
              <a:rPr lang="es-419">
                <a:latin typeface="Arial"/>
                <a:cs typeface="Arial"/>
              </a:rPr>
              <a:t>El 7-1-7 ha sido adoptado por grandes donantes y mecanismos de financiación, incluido el Fondo para la Pandemia, el Mecanismo de Respuesta a la COVID-19 del Fondo Mundial y el Enfoque Programático Multifásico del Banco Mundial.</a:t>
            </a:r>
          </a:p>
          <a:p>
            <a:endParaRPr lang="en-US" dirty="0">
              <a:latin typeface="Calibri"/>
              <a:ea typeface="Calibri"/>
              <a:cs typeface="Calibri"/>
            </a:endParaRPr>
          </a:p>
          <a:p>
            <a:r>
              <a:rPr lang="es-419">
                <a:latin typeface="Calibri"/>
                <a:ea typeface="Calibri"/>
                <a:cs typeface="Calibri"/>
              </a:rPr>
              <a:t>[CLIC]</a:t>
            </a:r>
          </a:p>
          <a:p>
            <a:endParaRPr lang="en-US" dirty="0">
              <a:latin typeface="Calibri"/>
              <a:ea typeface="Calibri"/>
              <a:cs typeface="Calibri"/>
            </a:endParaRPr>
          </a:p>
          <a:p>
            <a:r>
              <a:rPr lang="es-419"/>
              <a:t>7-1-7 Alliance ha desarrollado un informe titulado</a:t>
            </a:r>
            <a:r>
              <a:rPr lang="es-419">
                <a:latin typeface="Calibri"/>
                <a:ea typeface="Calibri"/>
                <a:cs typeface="Calibri"/>
              </a:rPr>
              <a:t> “</a:t>
            </a:r>
            <a:r>
              <a:rPr lang="es-419" i="1">
                <a:latin typeface="Arial"/>
                <a:cs typeface="Arial"/>
              </a:rPr>
              <a:t>Utilización del objetivo 7-1-7 como parte de los mecanismos de financiación de la seguridad sanitaria mundial” </a:t>
            </a:r>
            <a:r>
              <a:rPr lang="es-419" i="0">
                <a:latin typeface="Arial"/>
                <a:cs typeface="Arial"/>
              </a:rPr>
              <a:t>para proporcionar:</a:t>
            </a:r>
          </a:p>
          <a:p>
            <a:pPr marL="171450" indent="-171450">
              <a:buFontTx/>
              <a:buChar char="-"/>
            </a:pPr>
            <a:r>
              <a:rPr lang="es-419">
                <a:latin typeface="Arial"/>
                <a:cs typeface="Arial"/>
              </a:rPr>
              <a:t>Orientación viable sobre la incorporación del 7-1-7 en las propuestas</a:t>
            </a:r>
          </a:p>
          <a:p>
            <a:pPr marL="171450" indent="-171450">
              <a:buFontTx/>
              <a:buChar char="-"/>
            </a:pPr>
            <a:r>
              <a:rPr lang="es-419">
                <a:latin typeface="Arial"/>
                <a:cs typeface="Arial"/>
              </a:rPr>
              <a:t>Estimaciones de gastos</a:t>
            </a:r>
          </a:p>
          <a:p>
            <a:pPr marL="171450" indent="-171450">
              <a:buFontTx/>
              <a:buChar char="-"/>
            </a:pPr>
            <a:r>
              <a:rPr lang="es-419">
                <a:latin typeface="Arial"/>
                <a:cs typeface="Arial"/>
              </a:rPr>
              <a:t>Y recomendaciones sobre el uso de fondos para adoptar y utilizar el objetivo 7-1-7</a:t>
            </a:r>
          </a:p>
          <a:p>
            <a:pPr marL="171450" indent="-171450">
              <a:buFontTx/>
              <a:buChar char="-"/>
            </a:pPr>
            <a:endParaRPr lang="en-US" dirty="0">
              <a:cs typeface="Arial" panose="020B0604020202020204" pitchFamily="34" charset="0"/>
            </a:endParaRPr>
          </a:p>
          <a:p>
            <a:pPr marL="0" indent="0">
              <a:buFontTx/>
              <a:buNone/>
            </a:pPr>
            <a:r>
              <a:rPr lang="es-419">
                <a:latin typeface="Arial"/>
                <a:cs typeface="Arial"/>
              </a:rPr>
              <a:t>Este informe está disponible en el sitio web de 7-1-7 Alliance. </a:t>
            </a:r>
          </a:p>
          <a:p>
            <a:endParaRPr lang="en-US" i="0" dirty="0">
              <a:latin typeface="Calibri"/>
              <a:ea typeface="Calibri"/>
              <a:cs typeface="Calibri"/>
            </a:endParaRPr>
          </a:p>
        </p:txBody>
      </p:sp>
      <p:sp>
        <p:nvSpPr>
          <p:cNvPr id="4" name="Slide Number Placeholder 3">
            <a:extLst>
              <a:ext uri="{FF2B5EF4-FFF2-40B4-BE49-F238E27FC236}">
                <a16:creationId xmlns:a16="http://schemas.microsoft.com/office/drawing/2014/main" id="{76054185-45EC-AE6A-0A7E-C2DB37FF541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289980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a:latin typeface="Arial"/>
                <a:cs typeface="Arial"/>
              </a:rPr>
              <a:t>[Nota al moderador: La siguiente diapositiva incluye temas de debate en grupo para un debate en grupo pequeño de 30 minutos. Siéntase libre de cambiar las preguntas en función de la audiencia. Lo ideal sería dividir a los participantes en grupos de 6 a 8 personas si es posible. Ajuste el tiempo para el debate en grupos pequeños + plenario en función de la cantidad de grupos]. </a:t>
            </a:r>
          </a:p>
          <a:p>
            <a:endParaRPr lang="en-US" dirty="0"/>
          </a:p>
          <a:p>
            <a:r>
              <a:rPr lang="es-419">
                <a:latin typeface="Arial"/>
                <a:cs typeface="Arial"/>
              </a:rPr>
              <a:t>Ahora vamos a dividirnos en unos pocos grupos pequeños para discutir 7-1-7 y sus trabajos, y volveremos al plenario para un debate grupal más grande. </a:t>
            </a:r>
          </a:p>
          <a:p>
            <a:endParaRPr lang="en-US" dirty="0"/>
          </a:p>
          <a:p>
            <a:r>
              <a:rPr lang="es-419" i="1">
                <a:latin typeface="Arial"/>
                <a:cs typeface="Arial"/>
              </a:rPr>
              <a:t>[Nota al moderador: haga que los participantes se dividan en grupos, ya sea asignándolos al azar (por ejemplo, que las personas digan un número del 1 al 3, si habrá tres grupos, y se vayan acomodando en esos grupos) o que elijan sus propios grupos].</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132</a:t>
            </a:fld>
            <a:endParaRPr lang="en-US"/>
          </a:p>
        </p:txBody>
      </p:sp>
    </p:spTree>
    <p:extLst>
      <p:ext uri="{BB962C8B-B14F-4D97-AF65-F5344CB8AC3E}">
        <p14:creationId xmlns:p14="http://schemas.microsoft.com/office/powerpoint/2010/main" val="404910250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D99D6-EB3C-BDE0-35CE-7743553F8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7CB3F-26E3-C7C0-39C6-D9CAA792C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0E7FE-7F6B-7265-10A7-AE001CF3D08D}"/>
              </a:ext>
            </a:extLst>
          </p:cNvPr>
          <p:cNvSpPr>
            <a:spLocks noGrp="1"/>
          </p:cNvSpPr>
          <p:nvPr>
            <p:ph type="body" idx="1"/>
          </p:nvPr>
        </p:nvSpPr>
        <p:spPr/>
        <p:txBody>
          <a:bodyPr/>
          <a:lstStyle/>
          <a:p>
            <a:pPr>
              <a:defRPr/>
            </a:pPr>
            <a:r>
              <a:rPr lang="es-419">
                <a:latin typeface="Arial"/>
                <a:cs typeface="Arial"/>
              </a:rPr>
              <a:t>Entonces, esto es lo que nos gustaría que hicieran. Tengan en cuenta que este es </a:t>
            </a:r>
            <a:r>
              <a:rPr lang="es-419" b="0">
                <a:latin typeface="Arial"/>
                <a:cs typeface="Arial"/>
              </a:rPr>
              <a:t>su tiempo para </a:t>
            </a:r>
            <a:r>
              <a:rPr lang="es-419" b="0">
                <a:solidFill>
                  <a:schemeClr val="tx1"/>
                </a:solidFill>
                <a:latin typeface="Arial"/>
                <a:cs typeface="Arial"/>
              </a:rPr>
              <a:t>un debate abierto sobre 7-1-7 </a:t>
            </a:r>
            <a:r>
              <a:rPr lang="es-419">
                <a:solidFill>
                  <a:schemeClr val="tx1"/>
                </a:solidFill>
                <a:latin typeface="Arial"/>
                <a:cs typeface="Arial"/>
              </a:rPr>
              <a:t>y cómo se relaciona con sus trabajos. En sus grupos, preséntense</a:t>
            </a:r>
            <a:r>
              <a:rPr lang="es-419">
                <a:latin typeface="Arial"/>
                <a:cs typeface="Arial"/>
              </a:rPr>
              <a:t> </a:t>
            </a:r>
            <a:r>
              <a:rPr lang="es-419">
                <a:solidFill>
                  <a:schemeClr val="tx1"/>
                </a:solidFill>
                <a:latin typeface="Arial"/>
                <a:cs typeface="Arial"/>
              </a:rPr>
              <a:t>y debatan: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indent="0">
              <a:buNone/>
            </a:pPr>
            <a:r>
              <a:rPr lang="es-419" sz="1200" b="1">
                <a:solidFill>
                  <a:schemeClr val="tx2"/>
                </a:solidFill>
                <a:effectLst/>
                <a:latin typeface="Arial"/>
                <a:cs typeface="Arial"/>
              </a:rPr>
              <a:t>¿Cuáles son algunas oportunidades y desafíos que anticipan al </a:t>
            </a:r>
            <a:r>
              <a:rPr lang="es-419" sz="1200" b="1" u="sng">
                <a:solidFill>
                  <a:schemeClr val="tx2"/>
                </a:solidFill>
                <a:effectLst/>
                <a:latin typeface="Arial"/>
                <a:cs typeface="Arial"/>
              </a:rPr>
              <a:t>adoptar</a:t>
            </a:r>
            <a:r>
              <a:rPr lang="es-419" sz="1200" b="1">
                <a:solidFill>
                  <a:schemeClr val="tx2"/>
                </a:solidFill>
                <a:effectLst/>
                <a:latin typeface="Arial"/>
                <a:cs typeface="Arial"/>
              </a:rPr>
              <a:t> 7-1-7 en sus lugares de trabajo?   </a:t>
            </a:r>
          </a:p>
          <a:p>
            <a:pPr marL="0" indent="0">
              <a:buNone/>
            </a:pPr>
            <a:endParaRPr lang="en-US" sz="200" dirty="0">
              <a:solidFill>
                <a:schemeClr val="tx2"/>
              </a:solidFill>
              <a:effectLst/>
              <a:cs typeface="Arial" panose="020B0604020202020204" pitchFamily="34" charset="0"/>
            </a:endParaRPr>
          </a:p>
          <a:p>
            <a:pPr marL="0" indent="0">
              <a:buNone/>
            </a:pPr>
            <a:r>
              <a:rPr lang="es-419" sz="1200" b="1">
                <a:solidFill>
                  <a:schemeClr val="tx2"/>
                </a:solidFill>
                <a:effectLst/>
                <a:latin typeface="Arial"/>
                <a:cs typeface="Arial"/>
              </a:rPr>
              <a:t>¿Qué recursos creen que se necesitan para adoptar y usar 7-1-7 donde trabajan?</a:t>
            </a:r>
          </a:p>
          <a:p>
            <a:pPr marL="0" indent="0">
              <a:lnSpc>
                <a:spcPct val="115000"/>
              </a:lnSpc>
              <a:spcBef>
                <a:spcPts val="0"/>
              </a:spcBef>
              <a:spcAft>
                <a:spcPts val="100"/>
              </a:spcAft>
              <a:buNone/>
              <a:defRPr/>
            </a:pPr>
            <a:endParaRPr lang="en-US"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solidFill>
                  <a:schemeClr val="tx1"/>
                </a:solidFill>
                <a:latin typeface="Arial"/>
                <a:cs typeface="Arial"/>
              </a:rPr>
              <a:t>Tienen 30 minutos para este ejercicio. En la primera mitad aproximadamente [nota al moderador: dar tiempo exacto, por ejemplo, 15, 20 minutos, en función de la cantidad de grupos, si puede], debatirán estas preguntas en el grupo. Luego, en la sesión plenaria, dispondremos de un breve período de 2 minutos o menos, para que cada grupo exponga sus conclusiones.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solidFill>
                  <a:schemeClr val="tx1"/>
                </a:solidFill>
                <a:latin typeface="Arial"/>
                <a:cs typeface="Arial"/>
              </a:rPr>
              <a:t>¡Espero que tengan buenas conversaciones!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endParaRPr lang="en-US" dirty="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24E8AF97-F41A-83AE-3F58-783D6B77C3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2837106"/>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Gracias por participar durante todo este día. Tenemos unas cuantas diapositivas más como cierre.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134</a:t>
            </a:fld>
            <a:endParaRPr lang="en-US"/>
          </a:p>
        </p:txBody>
      </p:sp>
    </p:spTree>
    <p:extLst>
      <p:ext uri="{BB962C8B-B14F-4D97-AF65-F5344CB8AC3E}">
        <p14:creationId xmlns:p14="http://schemas.microsoft.com/office/powerpoint/2010/main" val="2641266835"/>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B8243-843B-AFD6-493E-0C8CEE5525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7C6A50-A9EF-BA48-A82D-89F4B96B8D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09D4FD-AC13-828A-1E67-7A588C3B0E8C}"/>
              </a:ext>
            </a:extLst>
          </p:cNvPr>
          <p:cNvSpPr>
            <a:spLocks noGrp="1"/>
          </p:cNvSpPr>
          <p:nvPr>
            <p:ph type="body" idx="1"/>
          </p:nvPr>
        </p:nvSpPr>
        <p:spPr/>
        <p:txBody>
          <a:bodyPr/>
          <a:lstStyle/>
          <a:p>
            <a:r>
              <a:rPr lang="es-419"/>
              <a:t>Ahora, revisemos los objetivos de aprendizaje de nuevo y veamos si creen que los hemos logrado. </a:t>
            </a:r>
          </a:p>
          <a:p>
            <a:endParaRPr lang="en-US" dirty="0"/>
          </a:p>
          <a:p>
            <a:r>
              <a:rPr lang="es-419">
                <a:latin typeface="Arial"/>
                <a:cs typeface="Arial"/>
              </a:rPr>
              <a:t>Los tres primeros objetivos que hemos estado cubriendo desde que comenzamos a presentarles el objetivo 7-1-7. Durante los dos últimos días, nos centramos en el cuarto objetivo. Ayer y hoy repasamos los pasos clave y las prácticas modelo para usar 7-1-7, y hoy nos centramos en los componentes de adopción 7-1-7. </a:t>
            </a:r>
          </a:p>
          <a:p>
            <a:endParaRPr lang="en-US" sz="1200" b="0" dirty="0">
              <a:latin typeface="Calibri"/>
              <a:cs typeface="Calibri"/>
            </a:endParaRPr>
          </a:p>
          <a:p>
            <a:pPr algn="just"/>
            <a:r>
              <a:rPr lang="es-419">
                <a:latin typeface="Arial"/>
                <a:cs typeface="Arial"/>
              </a:rPr>
              <a:t>Mañana vamos a trabajar en los próximos pasos para adoptar y usar el 7-1-7. </a:t>
            </a:r>
          </a:p>
          <a:p>
            <a:pPr algn="just"/>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E41E8660-9D3A-7F89-3EA5-FCA45A31E305}"/>
              </a:ext>
            </a:extLst>
          </p:cNvPr>
          <p:cNvSpPr>
            <a:spLocks noGrp="1"/>
          </p:cNvSpPr>
          <p:nvPr>
            <p:ph type="sldNum" sz="quarter" idx="5"/>
          </p:nvPr>
        </p:nvSpPr>
        <p:spPr/>
        <p:txBody>
          <a:bodyPr/>
          <a:lstStyle/>
          <a:p>
            <a:fld id="{A1E75C25-C22B-D14A-8C88-D3C1CFA09A77}" type="slidenum">
              <a:rPr lang="en-US" smtClean="0"/>
              <a:pPr/>
              <a:t>135</a:t>
            </a:fld>
            <a:endParaRPr lang="en-US"/>
          </a:p>
        </p:txBody>
      </p:sp>
    </p:spTree>
    <p:extLst>
      <p:ext uri="{BB962C8B-B14F-4D97-AF65-F5344CB8AC3E}">
        <p14:creationId xmlns:p14="http://schemas.microsoft.com/office/powerpoint/2010/main" val="91796968"/>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Un recordatorio, en el sitio web de 7-1-7 Alliance pueden encontrar una amplia gama de recursos para entender el enfoque 7-1-7 y empezar a adoptarlo y usarlo. En el kit de herramientas digitales encontrarán información detallada sobre los pasos para utilizar el método 7-1-7 y los componentes de adopción que hemos visto hoy.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136</a:t>
            </a:fld>
            <a:endParaRPr lang="en-US"/>
          </a:p>
        </p:txBody>
      </p:sp>
    </p:spTree>
    <p:extLst>
      <p:ext uri="{BB962C8B-B14F-4D97-AF65-F5344CB8AC3E}">
        <p14:creationId xmlns:p14="http://schemas.microsoft.com/office/powerpoint/2010/main" val="1461296657"/>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a:t>[Nota al moderador: ajuste esta diapositiva en función del programa final del taller, incluidos el número de días, los títulos/contenidos de los días y los gráficos, según sea necesario]</a:t>
            </a:r>
          </a:p>
          <a:p>
            <a:endParaRPr lang="en-US" dirty="0"/>
          </a:p>
          <a:p>
            <a:r>
              <a:rPr lang="es-419"/>
              <a:t>Mañana vamos a entrar en la planificación para la adopción y el uso del 7-1-7, actividades de enseñar lo aprendido y debatiremos los próximos pasos.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7851252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pídales a los oradores que pronuncien sus observaciones finales del día].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138</a:t>
            </a:fld>
            <a:endParaRPr lang="en-US"/>
          </a:p>
        </p:txBody>
      </p:sp>
    </p:spTree>
    <p:extLst>
      <p:ext uri="{BB962C8B-B14F-4D97-AF65-F5344CB8AC3E}">
        <p14:creationId xmlns:p14="http://schemas.microsoft.com/office/powerpoint/2010/main" val="210501380"/>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Estamos muy agradecidos por su participación en este taller de capacitación técnica 7-1-7. ¡Gracias y nos vemos mañana!</a:t>
            </a:r>
          </a:p>
        </p:txBody>
      </p:sp>
      <p:sp>
        <p:nvSpPr>
          <p:cNvPr id="4" name="Slide Number Placeholder 3"/>
          <p:cNvSpPr>
            <a:spLocks noGrp="1"/>
          </p:cNvSpPr>
          <p:nvPr>
            <p:ph type="sldNum" sz="quarter" idx="5"/>
          </p:nvPr>
        </p:nvSpPr>
        <p:spPr/>
        <p:txBody>
          <a:bodyPr/>
          <a:lstStyle/>
          <a:p>
            <a:fld id="{A1E75C25-C22B-D14A-8C88-D3C1CFA09A77}" type="slidenum">
              <a:rPr lang="en-US" smtClean="0"/>
              <a:pPr/>
              <a:t>139</a:t>
            </a:fld>
            <a:endParaRPr lang="en-US"/>
          </a:p>
        </p:txBody>
      </p:sp>
    </p:spTree>
    <p:extLst>
      <p:ext uri="{BB962C8B-B14F-4D97-AF65-F5344CB8AC3E}">
        <p14:creationId xmlns:p14="http://schemas.microsoft.com/office/powerpoint/2010/main" val="24809756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Pueden ver que los cinco pasos principales para usar 7-1-7 forman un círculo en el medio del ciclo de vida. </a:t>
            </a:r>
          </a:p>
          <a:p>
            <a:endParaRPr lang="en-US" dirty="0">
              <a:latin typeface="Arial"/>
              <a:cs typeface="Arial"/>
            </a:endParaRPr>
          </a:p>
          <a:p>
            <a:r>
              <a:rPr lang="es-419">
                <a:latin typeface="Arial"/>
                <a:cs typeface="Arial"/>
              </a:rPr>
              <a:t>Ayer repasamos los pasos 1, 2 y 3 de este ciclo de mejora continua del desempeño para 7-1-7. </a:t>
            </a:r>
          </a:p>
          <a:p>
            <a:endParaRPr lang="en-US" dirty="0">
              <a:latin typeface="Arial"/>
              <a:cs typeface="Arial"/>
            </a:endParaRPr>
          </a:p>
          <a:p>
            <a:r>
              <a:rPr lang="es-419">
                <a:latin typeface="Arial"/>
                <a:cs typeface="Arial"/>
              </a:rPr>
              <a:t>El paso 1 está enfocado en recopilar datos de puntualidad y calcular el desempeño de 7-1-7. La Guía de referencia de fechas de hitos 7-1-7 es un recurso importante a medida que comienza, ya que proporciona ejemplos en una variedad de contextos diferentes sobre cómo seleccionar esas fechas de los hitos. El paso 2 se centra en identificar los cuellos de botella y los facilitadores que afectaron a la puntualidad. Para este paso, recordar hacer un buen análisis de los 5 porqués para llegar a cuellos de botella bien redactados que sean específicos, accionables, causa raíz y nivel de sistema es crucial. Luego, para el paso 3, analizamos cómo determinar medidas inmediatas y a largo plazo que aborden directamente esos cuellos de botella, y cómo escribir medidas SMART que sean específicas, medibles, alcanzables, pertinentes y con tiempo determinado. </a:t>
            </a:r>
          </a:p>
          <a:p>
            <a:endParaRPr lang="en-US" dirty="0">
              <a:latin typeface="Arial"/>
              <a:cs typeface="Arial"/>
            </a:endParaRPr>
          </a:p>
          <a:p>
            <a:endParaRPr lang="en-US" dirty="0">
              <a:latin typeface="Arial"/>
              <a:cs typeface="Arial"/>
            </a:endParaRPr>
          </a:p>
          <a:p>
            <a:endParaRPr lang="en-US" dirty="0">
              <a:latin typeface="Arial"/>
              <a:cs typeface="Arial"/>
            </a:endParaRPr>
          </a:p>
          <a:p>
            <a:r>
              <a:rPr lang="es-419">
                <a:latin typeface="Arial"/>
                <a:cs typeface="Arial"/>
              </a:rPr>
              <a:t>Hoy nos vamos a centrar en los pasos 4 y 5.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961104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Los tres primeros pasos se centraron realmente en cómo aplicar el 7-1-7 a brotes individuales: calcular el desempeño en comparación con el objetivo del 7-1-7 para un brote, usar la información de ese brote para comprender los cuellos de botella y los factores que facilitan la puntualidad, e identificar medidas para abordar esos cuellos de botella. Estos son pasos muy importantes para la mejora del desempeño. </a:t>
            </a:r>
            <a:br>
              <a:rPr lang="es-419"/>
            </a:br>
            <a:br>
              <a:rPr lang="es-419"/>
            </a:br>
            <a:r>
              <a:rPr lang="es-419">
                <a:latin typeface="Arial"/>
                <a:cs typeface="Arial"/>
              </a:rPr>
              <a:t>Pero lo que hace que 7-1-7 sea aún más poderoso como enfoque de mejora del desempeño es cuando reúne información a través de los brotes. </a:t>
            </a:r>
          </a:p>
          <a:p>
            <a:endParaRPr lang="en-US" dirty="0"/>
          </a:p>
          <a:p>
            <a:r>
              <a:rPr lang="es-419">
                <a:latin typeface="Arial"/>
                <a:cs typeface="Arial"/>
              </a:rPr>
              <a:t>En primer lugar, los datos consolidados de 7-1-7 de todos los brotes son útiles para hacer un seguimiento eficiente del progreso de las medidas que se están implementando en todos los brotes. Discutiremos esta consolidación de datos y monitorearemos el progreso de las medidas en el paso 4. </a:t>
            </a:r>
          </a:p>
          <a:p>
            <a:br>
              <a:rPr lang="es-419"/>
            </a:br>
            <a:r>
              <a:rPr lang="es-419">
                <a:latin typeface="Arial"/>
                <a:cs typeface="Arial"/>
              </a:rPr>
              <a:t>A continuación, podemos sintetizar estos datos consolidados de 7-1-7 de todos los brotes para obtener una comprensión más amplia del desempeño del brote en el país o la jurisdicción, incluidos los patrones y necesidades que informan los esfuerzos de fortalecimiento del sistema, y utilizar estos resultados para ayudar a priorizar los esfuerzos de planificación, financiamiento y promoción.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Así que estos dos últimos pasos realmente se centran en asegurarse de que los datos 7-1-7 puedan impulsar la mejora del desempeño basada en la evidencia de los sistemas de brotes.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Comencemos. </a:t>
            </a:r>
          </a:p>
          <a:p>
            <a:pPr marL="0" marR="0" lvl="0" indent="0" algn="l" defTabSz="914400">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a:lnSpc>
                <a:spcPct val="100000"/>
              </a:lnSpc>
              <a:spcBef>
                <a:spcPts val="0"/>
              </a:spcBef>
              <a:spcAft>
                <a:spcPts val="0"/>
              </a:spcAft>
              <a:buClrTx/>
              <a:buSzTx/>
              <a:buFontTx/>
              <a:buNone/>
              <a:tabLst/>
              <a:defRPr/>
            </a:pPr>
            <a:endParaRPr lang="en-US" dirty="0">
              <a:latin typeface="Arial"/>
              <a:cs typeface="Arial"/>
            </a:endParaRPr>
          </a:p>
          <a:p>
            <a:pPr>
              <a:defRPr/>
            </a:pPr>
            <a:endParaRPr lang="en-US" dirty="0">
              <a:latin typeface="Arial"/>
              <a:cs typeface="Arial"/>
            </a:endParaRPr>
          </a:p>
          <a:p>
            <a:pPr>
              <a:defRPr/>
            </a:pPr>
            <a:endParaRPr lang="en-US" dirty="0">
              <a:latin typeface="Arial"/>
              <a:cs typeface="Arial"/>
            </a:endParaRPr>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15</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3B34D-2F17-7930-1E38-6AA1B5DCF9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BC82F3-AB19-AD4F-6166-AE9F0DA126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96DF2C-55B7-9F04-3229-BF60AB9F1AD9}"/>
              </a:ext>
            </a:extLst>
          </p:cNvPr>
          <p:cNvSpPr>
            <a:spLocks noGrp="1"/>
          </p:cNvSpPr>
          <p:nvPr>
            <p:ph type="body" idx="1"/>
          </p:nvPr>
        </p:nvSpPr>
        <p:spPr/>
        <p:txBody>
          <a:bodyPr/>
          <a:lstStyle/>
          <a:p>
            <a:pPr>
              <a:defRPr/>
            </a:pPr>
            <a:r>
              <a:rPr lang="es-419">
                <a:latin typeface="Arial"/>
                <a:cs typeface="Arial"/>
              </a:rPr>
              <a:t>Comencemos con el cuarto paso 7-1-7, consolidar los datos de forma rutinaria y monitorear el progreso de las medidas. </a:t>
            </a:r>
          </a:p>
          <a:p>
            <a:pPr marL="0" marR="0" lvl="0" indent="0" algn="l" defTabSz="914400">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p:txBody>
      </p:sp>
      <p:sp>
        <p:nvSpPr>
          <p:cNvPr id="4" name="Slide Number Placeholder 3">
            <a:extLst>
              <a:ext uri="{FF2B5EF4-FFF2-40B4-BE49-F238E27FC236}">
                <a16:creationId xmlns:a16="http://schemas.microsoft.com/office/drawing/2014/main" id="{FB04EA19-0EE7-4E1B-BAC5-0BECB2827498}"/>
              </a:ext>
            </a:extLst>
          </p:cNvPr>
          <p:cNvSpPr>
            <a:spLocks noGrp="1"/>
          </p:cNvSpPr>
          <p:nvPr>
            <p:ph type="sldNum" sz="quarter" idx="5"/>
          </p:nvPr>
        </p:nvSpPr>
        <p:spPr/>
        <p:txBody>
          <a:bodyPr/>
          <a:lstStyle/>
          <a:p>
            <a:fld id="{A1E75C25-C22B-D14A-8C88-D3C1CFA09A77}" type="slidenum">
              <a:rPr lang="en-US" smtClean="0"/>
              <a:pPr/>
              <a:t>16</a:t>
            </a:fld>
            <a:endParaRPr lang="en-US"/>
          </a:p>
        </p:txBody>
      </p:sp>
    </p:spTree>
    <p:extLst>
      <p:ext uri="{BB962C8B-B14F-4D97-AF65-F5344CB8AC3E}">
        <p14:creationId xmlns:p14="http://schemas.microsoft.com/office/powerpoint/2010/main" val="590371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1E674-60B0-C855-C717-24E01DA857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58AE47-B9A0-825E-3245-73DD42986B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054854-5740-C533-FD92-A7062FFC3CDA}"/>
              </a:ext>
            </a:extLst>
          </p:cNvPr>
          <p:cNvSpPr>
            <a:spLocks noGrp="1"/>
          </p:cNvSpPr>
          <p:nvPr>
            <p:ph type="body" idx="1"/>
          </p:nvPr>
        </p:nvSpPr>
        <p:spPr/>
        <p:txBody>
          <a:bodyPr/>
          <a:lstStyle/>
          <a:p>
            <a:r>
              <a:rPr lang="es-419"/>
              <a:t>Este paso tiene algunas partes en las que vamos a entrar. </a:t>
            </a:r>
          </a:p>
          <a:p>
            <a:endParaRPr lang="en-US" dirty="0"/>
          </a:p>
          <a:p>
            <a:r>
              <a:rPr lang="es-419">
                <a:latin typeface="Arial"/>
                <a:cs typeface="Arial"/>
              </a:rPr>
              <a:t>Las dos primeras partes se centran en asegurar que los datos 7-1-7 de los brotes se registren en un solo lugar, minimizando los errores. El primer paso es tener una única base de datos donde se puedan consolidar datos 7-1-7 de diferentes brotes. Ya sea que se trate de una base de datos independiente o parte de un sistema de registro electrónico existente, lo crucial es que los datos 7-1-7 de los brotes estén en un solo lugar.</a:t>
            </a:r>
          </a:p>
          <a:p>
            <a:endParaRPr lang="en-US" dirty="0"/>
          </a:p>
          <a:p>
            <a:r>
              <a:rPr lang="es-419"/>
              <a:t>A continuación, se lleva a cabo la verificación de los datos para garantizar que estos sean de la mayor calidad posible.</a:t>
            </a:r>
          </a:p>
          <a:p>
            <a:endParaRPr lang="en-US" dirty="0"/>
          </a:p>
          <a:p>
            <a:r>
              <a:rPr lang="es-419"/>
              <a:t>Una vez que los datos 7-1-7 de los brotes están en un solo lugar, es más fácil monitorear el progreso de las medidas en los diferentes brotes. </a:t>
            </a:r>
          </a:p>
          <a:p>
            <a:endParaRPr lang="en-US" dirty="0">
              <a:cs typeface="Arial"/>
            </a:endParaRPr>
          </a:p>
          <a:p>
            <a:br>
              <a:rPr lang="es-419"/>
            </a:br>
            <a:r>
              <a:rPr lang="es-419"/>
              <a:t>Vamos a revisar cada uno de estos con más detalle ahora. </a:t>
            </a:r>
          </a:p>
        </p:txBody>
      </p:sp>
      <p:sp>
        <p:nvSpPr>
          <p:cNvPr id="4" name="Slide Number Placeholder 3">
            <a:extLst>
              <a:ext uri="{FF2B5EF4-FFF2-40B4-BE49-F238E27FC236}">
                <a16:creationId xmlns:a16="http://schemas.microsoft.com/office/drawing/2014/main" id="{48974351-CB6F-A5A1-922F-7E16B1E94AC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90790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17BB5-3123-0C3B-629B-AB0A74979F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93FADA-EF30-A1AD-0E8F-2DE9D22661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E34D2A-ABA3-E672-179D-3A62E47EA13A}"/>
              </a:ext>
            </a:extLst>
          </p:cNvPr>
          <p:cNvSpPr>
            <a:spLocks noGrp="1"/>
          </p:cNvSpPr>
          <p:nvPr>
            <p:ph type="body" idx="1"/>
          </p:nvPr>
        </p:nvSpPr>
        <p:spPr/>
        <p:txBody>
          <a:bodyPr/>
          <a:lstStyle/>
          <a:p>
            <a:pPr>
              <a:defRPr/>
            </a:pPr>
            <a:r>
              <a:rPr lang="es-419"/>
              <a:t>Tener una base de datos única en la que se consoliden los datos 7-1-7 de los brotes es uno de los pasos más importantes para hacer efectivo el 7-1-7.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Idealmente, se puede utilizar un sistema existente para esta consolidación de datos. Pero hacer cambios en estos sistemas puede llevar tiempo y dinero, y estos no tienen por qué ser barreras para iniciar una base de datos de este tipo. </a:t>
            </a:r>
          </a:p>
          <a:p>
            <a:pPr>
              <a:defRPr/>
            </a:pPr>
            <a:endParaRPr lang="en-US" dirty="0">
              <a:cs typeface="Arial"/>
            </a:endParaRPr>
          </a:p>
          <a:p>
            <a:pPr>
              <a:defRPr/>
            </a:pPr>
            <a:r>
              <a:rPr lang="es-419"/>
              <a:t>[CLIC]</a:t>
            </a:r>
          </a:p>
          <a:p>
            <a:pPr>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t>Una herramienta de hoja de cálculo para la consolidación de datos basada en Excel está disponible a través del sitio web de 7-1-7 Alliance. Varios países han utilizado esta herramienta, ya sea tal cual o adaptada a su contexto, para consolidar sus datos de 7-1-7. Cualquier herramienta futura de consolidación de datos hecha por 7-1-7 Alliance también estará disponible a través del sitio web. </a:t>
            </a:r>
          </a:p>
          <a:p>
            <a:pPr>
              <a:defRPr/>
            </a:pPr>
            <a:endParaRPr lang="en-US" dirty="0">
              <a:cs typeface="Arial"/>
            </a:endParaRPr>
          </a:p>
          <a:p>
            <a:pPr>
              <a:defRPr/>
            </a:pPr>
            <a:r>
              <a:rPr lang="es-419"/>
              <a:t>[CLIC]</a:t>
            </a:r>
          </a:p>
          <a:p>
            <a:pPr>
              <a:defRPr/>
            </a:pPr>
            <a:endParaRPr lang="en-US" dirty="0">
              <a:cs typeface="Arial"/>
            </a:endParaRPr>
          </a:p>
          <a:p>
            <a:pPr>
              <a:defRPr/>
            </a:pPr>
            <a:r>
              <a:rPr lang="es-419">
                <a:latin typeface="Arial"/>
                <a:cs typeface="Arial"/>
              </a:rPr>
              <a:t>Lo importante es que, independientemente del tipo de base de datos utilizada para consolidar datos de 7-1-7, debe relevar</a:t>
            </a:r>
            <a:r>
              <a:rPr lang="es-419">
                <a:solidFill>
                  <a:srgbClr val="000000"/>
                </a:solidFill>
                <a:latin typeface="Arial"/>
                <a:cs typeface="Arial"/>
              </a:rPr>
              <a:t> fechas de los hitos</a:t>
            </a:r>
            <a:r>
              <a:rPr lang="es-419">
                <a:latin typeface="Arial"/>
                <a:cs typeface="Arial"/>
              </a:rPr>
              <a:t> 7-1-7,</a:t>
            </a:r>
            <a:r>
              <a:rPr lang="es-419">
                <a:solidFill>
                  <a:srgbClr val="000000"/>
                </a:solidFill>
                <a:latin typeface="Arial"/>
                <a:cs typeface="Arial"/>
              </a:rPr>
              <a:t> narrativas, cuellos de botella, facilitadores y medidas, y variables para monitorear el progreso de las medidas.  </a:t>
            </a:r>
            <a:r>
              <a:rPr lang="es-419">
                <a:solidFill>
                  <a:srgbClr val="384D56"/>
                </a:solidFill>
                <a:latin typeface="Arial"/>
                <a:cs typeface="Arial"/>
              </a:rPr>
              <a:t> </a:t>
            </a:r>
          </a:p>
        </p:txBody>
      </p:sp>
      <p:sp>
        <p:nvSpPr>
          <p:cNvPr id="4" name="Slide Number Placeholder 3">
            <a:extLst>
              <a:ext uri="{FF2B5EF4-FFF2-40B4-BE49-F238E27FC236}">
                <a16:creationId xmlns:a16="http://schemas.microsoft.com/office/drawing/2014/main" id="{2B3AC652-CDBF-C50A-D845-6F557E9E098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70500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0319E-DAAE-DE90-6641-341111D4CA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D79358-F0AE-60DE-3C46-0F54439869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77A7EC-FD8C-28D8-66D6-C96C03FD9A5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El siguiente paso es verificar los datos que se ingresan en la base de datos consolidada. La verificación inicial de los datos puede haberse hecho ya en el campo o en un paso anterior, antes de que los datos se introdujeran en la base de datos consolidada. Esto dependerá de los flujos de trabajo del país o jurisdicción. Pero una vez ingresada en la base de datos consolidada, la información también debe verificarse.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t>Esto significa comprobarlo para detectar información faltante o incompleta, así como errores.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t>Y entonces, obtener información adicional o corregida de personas con conocimientos sobre el brote, según sea necesario, sea personal subnacional, equipos de respuesta rápida u otras personas que conozcan esta información.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Y como suele ser </a:t>
            </a:r>
            <a:r>
              <a:rPr lang="es-419" b="0">
                <a:latin typeface="Arial"/>
                <a:cs typeface="Arial"/>
              </a:rPr>
              <a:t>el caso, </a:t>
            </a:r>
            <a:r>
              <a:rPr lang="es-419" sz="1200" b="0">
                <a:solidFill>
                  <a:schemeClr val="tx1"/>
                </a:solidFill>
                <a:latin typeface="Arial"/>
                <a:cs typeface="Arial"/>
              </a:rPr>
              <a:t>cuanto antes se haga la verificación, más fácil será obtener información corregida. Por eso también recomendamos mantener una base de datos consolidada activa, de modo que a medida que se evalúen nuevos brotes utilizando el 7-1-7, su información pueda ser ingresada y verificada rápidamente en esta base de datos central.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1"/>
              </a:solidFill>
              <a:latin typeface="Arial"/>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2B92E025-3612-50A6-D685-1C898592CF6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17421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Bef>
                <a:spcPts val="1000"/>
              </a:spcBef>
              <a:buFont typeface="Arial"/>
              <a:buNone/>
            </a:pPr>
            <a:r>
              <a:rPr lang="es-419" i="1">
                <a:latin typeface="Arial"/>
                <a:cs typeface="Arial"/>
              </a:rPr>
              <a:t>[Nota al moderador: incluya cualquier cuestión administrativa. Si no es necesario, elimine esta diapositiva].</a:t>
            </a:r>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1627084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2E5904-3409-259F-58E2-B094D410A0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B31399-73C0-87B4-6436-76596806EA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A47276-ED2C-B5B0-41A7-B2AA737F3EA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mantenga el debate hasta un máximo de 3 minutos]</a:t>
            </a:r>
          </a:p>
          <a:p>
            <a:endParaRPr lang="en-US" dirty="0"/>
          </a:p>
          <a:p>
            <a:r>
              <a:rPr lang="es-419">
                <a:latin typeface="Arial"/>
                <a:cs typeface="Arial"/>
              </a:rPr>
              <a:t>Hagamos un breve debate. </a:t>
            </a:r>
          </a:p>
          <a:p>
            <a:endParaRPr lang="en-US" dirty="0">
              <a:latin typeface="Arial"/>
              <a:cs typeface="Arial"/>
            </a:endParaRPr>
          </a:p>
          <a:p>
            <a:r>
              <a:rPr lang="es-419">
                <a:latin typeface="Arial"/>
                <a:cs typeface="Arial"/>
              </a:rPr>
              <a:t>Piensen en todo el proceso, desde la recolección de datos 7-1-7 hasta una base de datos consolidada, incluyendo el flujo de información. </a:t>
            </a:r>
          </a:p>
          <a:p>
            <a:r>
              <a:rPr lang="es-419">
                <a:latin typeface="Arial"/>
                <a:cs typeface="Arial"/>
              </a:rPr>
              <a:t> </a:t>
            </a:r>
          </a:p>
          <a:p>
            <a:r>
              <a:rPr lang="es-419">
                <a:latin typeface="Arial"/>
                <a:cs typeface="Arial"/>
              </a:rPr>
              <a:t>¿Qué estrategias podrían funcionar mejor en donde están ustedes para minimizar los errores en esa base de datos consolidada? </a:t>
            </a:r>
          </a:p>
          <a:p>
            <a:endParaRPr lang="en-US" dirty="0"/>
          </a:p>
        </p:txBody>
      </p:sp>
      <p:sp>
        <p:nvSpPr>
          <p:cNvPr id="4" name="Slide Number Placeholder 3">
            <a:extLst>
              <a:ext uri="{FF2B5EF4-FFF2-40B4-BE49-F238E27FC236}">
                <a16:creationId xmlns:a16="http://schemas.microsoft.com/office/drawing/2014/main" id="{BF95D235-B4C1-4C7B-B1A4-227C56922B7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939659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s-419" i="1">
                <a:latin typeface="Arial"/>
                <a:cs typeface="Arial"/>
              </a:rPr>
              <a:t>[Nota al moderador: esta es una actividad de grupo pequeño. La hoja de cálculo de consolidación de datos 7-1-7 para esta actividad, que se encuentra en la carpeta Actividades del Paquete de capacitación técnica 7-1-7 debe ponerse a disposición de los participantes (por ejemplo, enviarse por correo electrónico antes del día del taller, enviarse a un chat de WhatsApp para los participantes o un enlace compartido antes o durante el taller donde pueden descargar una copia). Asegúrese de enviar solo la hoja de cálculo de consolidación de datos 7-1-7 de la carpeta de actividades del paquete de capacitación, ya que está prellenada con información sobre brotes, incluidos los errores que deben corregirse durante la actividad. Hay 30 minutos asignados a esta actividad: unos minutos para explicar la actividad y hacer que los participantes trabajen en grupos; 15 minutos para que encuentren errores y 10 minutos para revisar errores en el plenario. Nota: Si está utilizando una herramienta diferente a la herramienta de consolidación de datos 7-1-7, puede hacer esta misma actividad con su herramienta con un poco de preparación. Consulte el archivo instrucciones del Paquete de capacitación técnica 7-1-7 para obtener más orientación].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Ahora vamos a hacer una actividad usando la hoja de cálculo de consolidación de datos de 7-1-7. Esta actividad le dará la oportunidad de explorar las cuatro pestañas de la hoja de cálculo y verificar los datos identificando los errores que hemos incluido en la hoja de cálculo.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dividir a los participantes en grupos de 2, si es posible].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21</a:t>
            </a:fld>
            <a:endParaRPr lang="en-US"/>
          </a:p>
        </p:txBody>
      </p:sp>
    </p:spTree>
    <p:extLst>
      <p:ext uri="{BB962C8B-B14F-4D97-AF65-F5344CB8AC3E}">
        <p14:creationId xmlns:p14="http://schemas.microsoft.com/office/powerpoint/2010/main" val="29897163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En esta actividad, una persona de cada grupo va a sacar la ‘Hoja de cálculo de consolidación de datos de 7-1-7’ en una computadora portátil. El resto del grupo se reunirá alrededor de la hoja de cálculo en esta computadora. La hoja de cálculo está prellenada con datos de 7-1-7 y tiene 4 pestañas. Hemos introducido aproximadamente 20 errores en toda la hoja de cálculo, con algunos errores en cada pestaña.  </a:t>
            </a:r>
          </a:p>
          <a:p>
            <a:r>
              <a:rPr lang="es-419">
                <a:latin typeface="Arial"/>
                <a:cs typeface="Arial"/>
              </a:rPr>
              <a:t> </a:t>
            </a:r>
          </a:p>
          <a:p>
            <a:r>
              <a:rPr lang="es-419">
                <a:latin typeface="Arial"/>
                <a:cs typeface="Arial"/>
              </a:rPr>
              <a:t>Tendrán 15 minutos en su grupo para revisar cada pestaña y encontrar tantos errores como sea posible. Cuando encuentren un error, resalten esas celdas en amarillo.  </a:t>
            </a:r>
          </a:p>
          <a:p>
            <a:r>
              <a:rPr lang="es-419">
                <a:latin typeface="Arial"/>
                <a:cs typeface="Arial"/>
              </a:rPr>
              <a:t> </a:t>
            </a:r>
          </a:p>
          <a:p>
            <a:r>
              <a:rPr lang="es-419">
                <a:latin typeface="Arial"/>
                <a:cs typeface="Arial"/>
              </a:rPr>
              <a:t>Luego revisaremos los errores en sesión plenaria.  </a:t>
            </a:r>
          </a:p>
          <a:p>
            <a:r>
              <a:rPr lang="es-419">
                <a:latin typeface="Arial"/>
                <a:cs typeface="Arial"/>
              </a:rPr>
              <a:t> </a:t>
            </a:r>
          </a:p>
          <a:p>
            <a:r>
              <a:rPr lang="es-419">
                <a:latin typeface="Arial"/>
                <a:cs typeface="Arial"/>
              </a:rPr>
              <a:t>¡Diviértanse! </a:t>
            </a:r>
          </a:p>
          <a:p>
            <a:r>
              <a:rPr lang="es-419">
                <a:latin typeface="Arial"/>
                <a:cs typeface="Arial"/>
              </a:rPr>
              <a:t> </a:t>
            </a:r>
          </a:p>
          <a:p>
            <a:r>
              <a:rPr lang="es-419" i="1">
                <a:latin typeface="Arial"/>
                <a:cs typeface="Arial"/>
              </a:rPr>
              <a:t>[Nota al moderador: una vez que hayan terminado los 15 minutos, pídales a los participantes que detengan la actividad porque luego revisarán las respuestas en el plenario].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22</a:t>
            </a:fld>
            <a:endParaRPr lang="en-US"/>
          </a:p>
        </p:txBody>
      </p:sp>
    </p:spTree>
    <p:extLst>
      <p:ext uri="{BB962C8B-B14F-4D97-AF65-F5344CB8AC3E}">
        <p14:creationId xmlns:p14="http://schemas.microsoft.com/office/powerpoint/2010/main" val="8296429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079E8D-9AD4-9358-8288-CBB3A2CDF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E054A8-1F44-765E-A2CF-DE92C87099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8D2F04-1BF8-BBFA-9EF6-0D034B8D73FE}"/>
              </a:ext>
            </a:extLst>
          </p:cNvPr>
          <p:cNvSpPr>
            <a:spLocks noGrp="1"/>
          </p:cNvSpPr>
          <p:nvPr>
            <p:ph type="body" idx="1"/>
          </p:nvPr>
        </p:nvSpPr>
        <p:spPr/>
        <p:txBody>
          <a:bodyPr/>
          <a:lstStyle/>
          <a:p>
            <a:r>
              <a:rPr lang="es-419">
                <a:latin typeface="Arial"/>
                <a:cs typeface="Arial"/>
              </a:rPr>
              <a:t>¡Fantástico!  Ahora vamos a repasar las respuestas juntos. Su hoja de cálculo puede verse un poco como esto. Revisemos cada error y veremos si los encontraron.  </a:t>
            </a:r>
          </a:p>
        </p:txBody>
      </p:sp>
      <p:sp>
        <p:nvSpPr>
          <p:cNvPr id="4" name="Slide Number Placeholder 3">
            <a:extLst>
              <a:ext uri="{FF2B5EF4-FFF2-40B4-BE49-F238E27FC236}">
                <a16:creationId xmlns:a16="http://schemas.microsoft.com/office/drawing/2014/main" id="{8A9C277E-24E8-D311-1401-42E04E20FF5E}"/>
              </a:ext>
            </a:extLst>
          </p:cNvPr>
          <p:cNvSpPr>
            <a:spLocks noGrp="1"/>
          </p:cNvSpPr>
          <p:nvPr>
            <p:ph type="sldNum" sz="quarter" idx="5"/>
          </p:nvPr>
        </p:nvSpPr>
        <p:spPr/>
        <p:txBody>
          <a:bodyPr/>
          <a:lstStyle/>
          <a:p>
            <a:fld id="{A1E75C25-C22B-D14A-8C88-D3C1CFA09A77}" type="slidenum">
              <a:rPr lang="en-US" smtClean="0"/>
              <a:pPr/>
              <a:t>23</a:t>
            </a:fld>
            <a:endParaRPr lang="en-US"/>
          </a:p>
        </p:txBody>
      </p:sp>
    </p:spTree>
    <p:extLst>
      <p:ext uri="{BB962C8B-B14F-4D97-AF65-F5344CB8AC3E}">
        <p14:creationId xmlns:p14="http://schemas.microsoft.com/office/powerpoint/2010/main" val="31187255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En la pestaña “Ingrese datos de puntualidad”, que es la primera pestaña de la hoja de cálculo, hay tres errores entre las columnas I y P.  </a:t>
            </a:r>
          </a:p>
          <a:p>
            <a:r>
              <a:rPr lang="es-419">
                <a:latin typeface="Arial"/>
                <a:cs typeface="Arial"/>
              </a:rPr>
              <a:t> </a:t>
            </a:r>
          </a:p>
          <a:p>
            <a:r>
              <a:rPr lang="es-419">
                <a:latin typeface="Arial"/>
                <a:cs typeface="Arial"/>
              </a:rPr>
              <a:t>[CLIC]</a:t>
            </a:r>
          </a:p>
          <a:p>
            <a:endParaRPr lang="en-US" dirty="0">
              <a:latin typeface="Arial"/>
              <a:cs typeface="Arial"/>
            </a:endParaRPr>
          </a:p>
          <a:p>
            <a:r>
              <a:rPr lang="es-419">
                <a:latin typeface="Arial"/>
                <a:cs typeface="Arial"/>
              </a:rPr>
              <a:t>El primer error está en la Columna I, donde dice que la fecha de detección fue el 18 de junio. Esto debería ser julio en lugar de junio, basado en la fecha de aparición y la narrativa. Debido a que se trata de un error de fecha, esto también afecta el cálculo de las métricas 7-1-7. </a:t>
            </a:r>
          </a:p>
          <a:p>
            <a:r>
              <a:rPr lang="es-419">
                <a:latin typeface="Arial"/>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[CLIC]</a:t>
            </a:r>
          </a:p>
          <a:p>
            <a:endParaRPr lang="en-US" dirty="0">
              <a:latin typeface="Arial"/>
              <a:cs typeface="Arial"/>
            </a:endParaRPr>
          </a:p>
          <a:p>
            <a:r>
              <a:rPr lang="es-419"/>
              <a:t>El segundo error está en la columna M, donde un facilitador (“Paciente rápidamente llevado a la clínica”) está en la columna de cuello de botella.  </a:t>
            </a:r>
          </a:p>
          <a:p>
            <a:r>
              <a:rPr lang="es-419">
                <a:latin typeface="Arial"/>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[CLIC]</a:t>
            </a:r>
          </a:p>
          <a:p>
            <a:endParaRPr lang="en-US" dirty="0">
              <a:latin typeface="Arial"/>
              <a:cs typeface="Arial"/>
            </a:endParaRPr>
          </a:p>
          <a:p>
            <a:r>
              <a:rPr lang="es-419">
                <a:latin typeface="Arial"/>
                <a:cs typeface="Arial"/>
              </a:rPr>
              <a:t>Luego hay un error en la columna P. Se dice que el trabajador de salud de la comunidad notificó al clínico en el centro de salud local. No se trata de una notificación 7-1-7 que se trata de notificar a la autoridad de salud pública responsable de la medida, sino que se trata de una notificación al centro de salud. A menos que el centro de salud notifique a la autoridad de salud pública en la misma fecha, corregir este error también cambiará la fecha de notificación.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24</a:t>
            </a:fld>
            <a:endParaRPr lang="en-US"/>
          </a:p>
        </p:txBody>
      </p:sp>
    </p:spTree>
    <p:extLst>
      <p:ext uri="{BB962C8B-B14F-4D97-AF65-F5344CB8AC3E}">
        <p14:creationId xmlns:p14="http://schemas.microsoft.com/office/powerpoint/2010/main" val="38733196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1020BD-8433-451E-F3FC-D27AAD71A2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9AE4EE-5DD7-1897-9C86-1223FF0154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288AFC-2FC6-45F5-0B2C-01E750DBCAF1}"/>
              </a:ext>
            </a:extLst>
          </p:cNvPr>
          <p:cNvSpPr>
            <a:spLocks noGrp="1"/>
          </p:cNvSpPr>
          <p:nvPr>
            <p:ph type="body" idx="1"/>
          </p:nvPr>
        </p:nvSpPr>
        <p:spPr/>
        <p:txBody>
          <a:bodyPr/>
          <a:lstStyle/>
          <a:p>
            <a:r>
              <a:rPr lang="es-419">
                <a:latin typeface="Arial"/>
                <a:cs typeface="Arial"/>
              </a:rPr>
              <a:t>Ahora, si nos movemos a la derecha en la misma pestaña, podemos ver que en las columnas AC, AD y AG, falta información sobre la narrativa, cuellos de botella y facilitadores para las medidas de respuesta temprana.  Es importante detectar los datos que faltan como este porque es mucho más fácil verificarlos y arreglarlos en el momento de la entrada en la base de datos que más tarde.  </a:t>
            </a:r>
          </a:p>
        </p:txBody>
      </p:sp>
      <p:sp>
        <p:nvSpPr>
          <p:cNvPr id="4" name="Slide Number Placeholder 3">
            <a:extLst>
              <a:ext uri="{FF2B5EF4-FFF2-40B4-BE49-F238E27FC236}">
                <a16:creationId xmlns:a16="http://schemas.microsoft.com/office/drawing/2014/main" id="{6C469B34-3A0B-4B89-F9C3-599DE11A4E91}"/>
              </a:ext>
            </a:extLst>
          </p:cNvPr>
          <p:cNvSpPr>
            <a:spLocks noGrp="1"/>
          </p:cNvSpPr>
          <p:nvPr>
            <p:ph type="sldNum" sz="quarter" idx="5"/>
          </p:nvPr>
        </p:nvSpPr>
        <p:spPr/>
        <p:txBody>
          <a:bodyPr/>
          <a:lstStyle/>
          <a:p>
            <a:fld id="{A1E75C25-C22B-D14A-8C88-D3C1CFA09A77}" type="slidenum">
              <a:rPr lang="en-US" smtClean="0"/>
              <a:pPr/>
              <a:t>25</a:t>
            </a:fld>
            <a:endParaRPr lang="en-US"/>
          </a:p>
        </p:txBody>
      </p:sp>
    </p:spTree>
    <p:extLst>
      <p:ext uri="{BB962C8B-B14F-4D97-AF65-F5344CB8AC3E}">
        <p14:creationId xmlns:p14="http://schemas.microsoft.com/office/powerpoint/2010/main" val="8388950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Ahora pasemos a la siguiente pestaña, llamada “Evaluar resultados de 7-1-7”. En esta pestaña, hay dos errores que fueron introducidos intencionalmente. El primero es que, en la sección de notas en la columna G, dice “el RRT completó rápidamente las medidas de respuesta temprana”.  Este es un habilitador que debería haber sido incluido en la pestaña anterior en lugar de aquí.  </a:t>
            </a:r>
          </a:p>
          <a:p>
            <a:endParaRPr lang="en-US" dirty="0"/>
          </a:p>
          <a:p>
            <a:r>
              <a:rPr lang="es-419"/>
              <a:t>[CLIC]</a:t>
            </a:r>
          </a:p>
          <a:p>
            <a:r>
              <a:rPr lang="es-419">
                <a:latin typeface="Arial"/>
                <a:cs typeface="Arial"/>
              </a:rPr>
              <a:t> </a:t>
            </a:r>
          </a:p>
          <a:p>
            <a:r>
              <a:rPr lang="es-419">
                <a:latin typeface="Arial"/>
                <a:cs typeface="Arial"/>
              </a:rPr>
              <a:t>En segundo lugar, si nos fijamos en la columna F, el número de eventos enumerados allí es 15. El texto a la izquierda de ese número, le recuerda que este número debe actualizarse según sea necesario para el número total de eventos incluidos en la hoja de cálculo. Tuvimos 3 eventos, no 15. Este número es el denominador para los cálculos de desempeño de 7-1-7, por lo que es importante asegurarse de que es correcto. Una vez ajustado este número, las casillas debajo incluían los cálculos de desempeño y el gráfico debajo se actualizará automáticamente para reflejar los cálculos correctos.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26</a:t>
            </a:fld>
            <a:endParaRPr lang="en-US"/>
          </a:p>
        </p:txBody>
      </p:sp>
    </p:spTree>
    <p:extLst>
      <p:ext uri="{BB962C8B-B14F-4D97-AF65-F5344CB8AC3E}">
        <p14:creationId xmlns:p14="http://schemas.microsoft.com/office/powerpoint/2010/main" val="39126969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5D766-2E34-9CD0-40BE-7590E96F1F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561F65-2615-4327-8188-5C7FF1A7DF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4367B7-9A0E-FA5A-AAD4-DBBF96B47D82}"/>
              </a:ext>
            </a:extLst>
          </p:cNvPr>
          <p:cNvSpPr>
            <a:spLocks noGrp="1"/>
          </p:cNvSpPr>
          <p:nvPr>
            <p:ph type="body" idx="1"/>
          </p:nvPr>
        </p:nvSpPr>
        <p:spPr/>
        <p:txBody>
          <a:bodyPr/>
          <a:lstStyle/>
          <a:p>
            <a:r>
              <a:rPr lang="es-419">
                <a:latin typeface="Arial"/>
                <a:cs typeface="Arial"/>
              </a:rPr>
              <a:t>Una cosa más a notar en esta pestaña. No he resaltado algunas de las celdas que aparecen en rojo en las columnas G a P, pero esas son importantes para verificar también para la validación. La información que falta está en amarillo. Las métricas que no cumplen con el objetivo, como la notificación en menos de un día, tienen automáticamente un recuadro rojo. Las métricas que cumplen con el objetivo tienen una caja verde automáticamente. Los valores inusuales, como los números negativos, tienen un pequeño ícono de exclamación a la izquierda.  </a:t>
            </a:r>
          </a:p>
          <a:p>
            <a:endParaRPr lang="en-US" dirty="0">
              <a:latin typeface="Arial"/>
              <a:cs typeface="Arial"/>
            </a:endParaRPr>
          </a:p>
          <a:p>
            <a:r>
              <a:rPr lang="es-419">
                <a:latin typeface="Arial"/>
                <a:cs typeface="Arial"/>
              </a:rPr>
              <a:t>[CLIC]</a:t>
            </a:r>
          </a:p>
          <a:p>
            <a:r>
              <a:rPr lang="es-419">
                <a:latin typeface="Arial"/>
                <a:cs typeface="Arial"/>
              </a:rPr>
              <a:t> </a:t>
            </a:r>
          </a:p>
          <a:p>
            <a:r>
              <a:rPr lang="es-419">
                <a:latin typeface="Arial"/>
                <a:cs typeface="Arial"/>
              </a:rPr>
              <a:t>Pensemos de nuevo en el error de fecha en la pestaña anterior. La fecha de aparición fue el 17 de julio. La fecha de detección debería haber sido el 18 de julio, pero se consignó el 18 de junio. Este error se muestra de dos maneras diferentes en esta siguiente pestaña en los cálculos automáticos.  En la columna G, verán el icono de signo de exclamación porque la métrica de detección es negativa por 29 días debido al error de entrada de datos. Y la fecha de notificación en la siguiente columna es de 30 días en lugar de 1 día por la misma razón. Es por eso que siempre es importante verificar estos valores calculados automáticamente, ya que pueden ayudarles a detectar errores de entrada de datos en la pestaña anterior.  </a:t>
            </a:r>
          </a:p>
        </p:txBody>
      </p:sp>
      <p:sp>
        <p:nvSpPr>
          <p:cNvPr id="4" name="Slide Number Placeholder 3">
            <a:extLst>
              <a:ext uri="{FF2B5EF4-FFF2-40B4-BE49-F238E27FC236}">
                <a16:creationId xmlns:a16="http://schemas.microsoft.com/office/drawing/2014/main" id="{D39BC543-4277-9193-0718-98B4FE8B79B2}"/>
              </a:ext>
            </a:extLst>
          </p:cNvPr>
          <p:cNvSpPr>
            <a:spLocks noGrp="1"/>
          </p:cNvSpPr>
          <p:nvPr>
            <p:ph type="sldNum" sz="quarter" idx="5"/>
          </p:nvPr>
        </p:nvSpPr>
        <p:spPr/>
        <p:txBody>
          <a:bodyPr/>
          <a:lstStyle/>
          <a:p>
            <a:fld id="{A1E75C25-C22B-D14A-8C88-D3C1CFA09A77}" type="slidenum">
              <a:rPr lang="en-US" smtClean="0"/>
              <a:pPr/>
              <a:t>27</a:t>
            </a:fld>
            <a:endParaRPr lang="en-US"/>
          </a:p>
        </p:txBody>
      </p:sp>
    </p:spTree>
    <p:extLst>
      <p:ext uri="{BB962C8B-B14F-4D97-AF65-F5344CB8AC3E}">
        <p14:creationId xmlns:p14="http://schemas.microsoft.com/office/powerpoint/2010/main" val="34368861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Ahora echemos un vistazo a la pestaña “Medidas de seguimiento”, que es la tercera pestaña en la hoja de cálculo. Hay varios lugares donde falta información importante.  </a:t>
            </a:r>
          </a:p>
          <a:p>
            <a:r>
              <a:rPr lang="es-419">
                <a:latin typeface="Arial"/>
                <a:cs typeface="Arial"/>
              </a:rPr>
              <a:t> </a:t>
            </a:r>
          </a:p>
          <a:p>
            <a:r>
              <a:rPr lang="es-419">
                <a:latin typeface="Arial"/>
                <a:cs typeface="Arial"/>
              </a:rPr>
              <a:t>[CLIC]</a:t>
            </a:r>
          </a:p>
          <a:p>
            <a:endParaRPr lang="en-US" dirty="0">
              <a:latin typeface="Arial"/>
              <a:cs typeface="Arial"/>
            </a:endParaRPr>
          </a:p>
          <a:p>
            <a:r>
              <a:rPr lang="es-419">
                <a:latin typeface="Arial"/>
                <a:cs typeface="Arial"/>
              </a:rPr>
              <a:t>En la columna D, las medidas inmediatas frente a las de largo plazo no se selecciona para la columna priorización. Esto resulta útil tanto para realizar un seguimiento de las acciones como para llevar a cabo análisis.  </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[CLIC]</a:t>
            </a:r>
          </a:p>
          <a:p>
            <a:endParaRPr lang="en-US" dirty="0">
              <a:latin typeface="Arial"/>
              <a:cs typeface="Arial"/>
            </a:endParaRPr>
          </a:p>
          <a:p>
            <a:r>
              <a:rPr lang="es-419">
                <a:latin typeface="Arial"/>
                <a:cs typeface="Arial"/>
              </a:rPr>
              <a:t>En la columna E, no se ha designado ninguna autoridad responsable para ninguna de las medidas. Esta información es crucial para poder actualizar el progreso de las medidas y para la rendición de cuentas.  </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[CLIC]</a:t>
            </a:r>
          </a:p>
          <a:p>
            <a:r>
              <a:rPr lang="es-419">
                <a:latin typeface="Arial"/>
                <a:cs typeface="Arial"/>
              </a:rPr>
              <a:t> </a:t>
            </a:r>
          </a:p>
          <a:p>
            <a:r>
              <a:rPr lang="es-419">
                <a:latin typeface="Arial"/>
                <a:cs typeface="Arial"/>
              </a:rPr>
              <a:t>En las columnas F y G, para una de las medidas no hay fechas de inicio o fin, aunque se categorice como una medida inmediata. Es difícil saber si una medida está encaminada o atascada, por ejemplo, si no hay fechas aquí. Otra medida tiene el estado de Completado, pero no tiene fecha de finalización.  Es importante mantener esta hoja de cálculo actualizada, incluso después de que se complete una medida, para que haya evidencia de cuánto tiempo se tomaron las acciones y cuándo se implementaron. </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[CLIC]</a:t>
            </a:r>
          </a:p>
          <a:p>
            <a:r>
              <a:rPr lang="es-419">
                <a:latin typeface="Arial"/>
                <a:cs typeface="Arial"/>
              </a:rPr>
              <a:t> </a:t>
            </a:r>
          </a:p>
          <a:p>
            <a:r>
              <a:rPr lang="es-419">
                <a:latin typeface="Arial"/>
                <a:cs typeface="Arial"/>
              </a:rPr>
              <a:t>Finalmente, en la Columna I, una de las medidas está “atascada”, pero no hay pasos siguientes listados. Es útil tener los siguientes pasos para las medidas atascadas, ya que esto ayuda con el monitoreo regular.  </a:t>
            </a:r>
          </a:p>
          <a:p>
            <a:r>
              <a:rPr lang="es-419">
                <a:latin typeface="Arial"/>
                <a:cs typeface="Arial"/>
              </a:rPr>
              <a:t> </a:t>
            </a:r>
          </a:p>
          <a:p>
            <a:r>
              <a:rPr lang="es-419">
                <a:latin typeface="Arial"/>
                <a:cs typeface="Arial"/>
              </a:rPr>
              <a:t>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a:p>
        </p:txBody>
      </p:sp>
    </p:spTree>
    <p:extLst>
      <p:ext uri="{BB962C8B-B14F-4D97-AF65-F5344CB8AC3E}">
        <p14:creationId xmlns:p14="http://schemas.microsoft.com/office/powerpoint/2010/main" val="8916663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solidFill>
                  <a:srgbClr val="000000"/>
                </a:solidFill>
                <a:latin typeface="Arial"/>
                <a:cs typeface="Arial"/>
              </a:rPr>
              <a:t>Finalmente, vamos a la pestaña final titulada “Categorizar cuellos de botella”. En esta pestaña, incluimos 3 errores.  </a:t>
            </a:r>
          </a:p>
          <a:p>
            <a:endParaRPr lang="en-US" dirty="0">
              <a:solidFill>
                <a:srgbClr val="000000"/>
              </a:solidFill>
              <a:latin typeface="Arial"/>
              <a:cs typeface="Arial"/>
            </a:endParaRPr>
          </a:p>
          <a:p>
            <a:r>
              <a:rPr lang="es-419">
                <a:solidFill>
                  <a:srgbClr val="000000"/>
                </a:solidFill>
                <a:latin typeface="Arial"/>
                <a:cs typeface="Arial"/>
              </a:rPr>
              <a:t>[CLIC]</a:t>
            </a:r>
          </a:p>
          <a:p>
            <a:r>
              <a:rPr lang="es-419">
                <a:solidFill>
                  <a:srgbClr val="000000"/>
                </a:solidFill>
                <a:latin typeface="Arial"/>
                <a:cs typeface="Arial"/>
              </a:rPr>
              <a:t> </a:t>
            </a:r>
          </a:p>
          <a:p>
            <a:r>
              <a:rPr lang="es-419">
                <a:solidFill>
                  <a:srgbClr val="000000"/>
                </a:solidFill>
                <a:latin typeface="Arial"/>
                <a:cs typeface="Arial"/>
              </a:rPr>
              <a:t>En primer lugar, hay un cuello de botella de “el equipo de respuesta rápida se retrasó debido a los múltiples brotes en curso a los que estaban respondiendo los RRT en el estado”. Este es un cuello de botella de respuesta, pero en la Columna C para este, se asignó al intervalo de “detección”. Este tipo de error dará lugar a errores en análisis posteriores.  </a:t>
            </a:r>
          </a:p>
          <a:p>
            <a:endParaRPr lang="en-US" dirty="0">
              <a:solidFill>
                <a:srgbClr val="000000"/>
              </a:solidFill>
              <a:latin typeface="Arial"/>
              <a:cs typeface="Arial"/>
            </a:endParaRPr>
          </a:p>
          <a:p>
            <a:r>
              <a:rPr lang="es-419">
                <a:solidFill>
                  <a:srgbClr val="000000"/>
                </a:solidFill>
                <a:latin typeface="Arial"/>
                <a:cs typeface="Arial"/>
              </a:rPr>
              <a:t>[CLIC]</a:t>
            </a:r>
          </a:p>
          <a:p>
            <a:r>
              <a:rPr lang="es-419">
                <a:solidFill>
                  <a:srgbClr val="000000"/>
                </a:solidFill>
                <a:latin typeface="Arial"/>
                <a:cs typeface="Arial"/>
              </a:rPr>
              <a:t> </a:t>
            </a:r>
          </a:p>
          <a:p>
            <a:r>
              <a:rPr lang="es-419">
                <a:solidFill>
                  <a:srgbClr val="000000"/>
                </a:solidFill>
                <a:latin typeface="Arial"/>
                <a:cs typeface="Arial"/>
              </a:rPr>
              <a:t>Entonces, uno de los cuellos de botella se categoriza incorrectamente. El primer cuello de botella: “El servicio de mensajería para el transporte de muestras de laboratorio no es confiable y ha cometido errores recientes” debe ser “transporte retrasado de muestras”, pero en su lugar se seleccionó “falta de datos de vigilancia oportunos o completos”. </a:t>
            </a:r>
          </a:p>
          <a:p>
            <a:endParaRPr lang="en-US" dirty="0">
              <a:solidFill>
                <a:srgbClr val="000000"/>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solidFill>
                  <a:srgbClr val="000000"/>
                </a:solidFill>
                <a:latin typeface="Arial"/>
                <a:cs typeface="Arial"/>
              </a:rPr>
              <a:t>[CLIC]</a:t>
            </a:r>
          </a:p>
          <a:p>
            <a:r>
              <a:rPr lang="es-419">
                <a:solidFill>
                  <a:srgbClr val="000000"/>
                </a:solidFill>
                <a:latin typeface="Arial"/>
                <a:cs typeface="Arial"/>
              </a:rPr>
              <a:t> </a:t>
            </a:r>
          </a:p>
          <a:p>
            <a:r>
              <a:rPr lang="es-419">
                <a:solidFill>
                  <a:srgbClr val="000000"/>
                </a:solidFill>
                <a:latin typeface="Arial"/>
                <a:cs typeface="Arial"/>
              </a:rPr>
              <a:t>Finalmente, el último cuello de botella no tiene ninguna categoría identificada.  </a:t>
            </a:r>
          </a:p>
          <a:p>
            <a:r>
              <a:rPr lang="es-419">
                <a:solidFill>
                  <a:srgbClr val="000000"/>
                </a:solidFill>
                <a:latin typeface="Arial"/>
                <a:cs typeface="Arial"/>
              </a:rPr>
              <a:t> </a:t>
            </a:r>
          </a:p>
          <a:p>
            <a:r>
              <a:rPr lang="es-419">
                <a:solidFill>
                  <a:srgbClr val="000000"/>
                </a:solidFill>
                <a:latin typeface="Arial"/>
                <a:cs typeface="Arial"/>
              </a:rPr>
              <a:t>Vamos a entrar en detalles sobre las categorías de cuellos de botella en la siguiente sección, y discutiremos por qué es importante asegurarse de que estos datos sean correctos y estén completos.  </a:t>
            </a:r>
          </a:p>
          <a:p>
            <a:r>
              <a:rPr lang="es-419">
                <a:solidFill>
                  <a:srgbClr val="000000"/>
                </a:solidFill>
                <a:latin typeface="Arial"/>
                <a:cs typeface="Arial"/>
              </a:rPr>
              <a:t> </a:t>
            </a:r>
          </a:p>
          <a:p>
            <a:r>
              <a:rPr lang="es-419">
                <a:solidFill>
                  <a:srgbClr val="000000"/>
                </a:solidFill>
                <a:latin typeface="Arial"/>
                <a:cs typeface="Arial"/>
              </a:rPr>
              <a:t>¡Así concluye nuestra actividad! </a:t>
            </a:r>
          </a:p>
          <a:p>
            <a:r>
              <a:rPr lang="es-419">
                <a:solidFill>
                  <a:srgbClr val="000000"/>
                </a:solidFill>
                <a:latin typeface="Arial"/>
                <a:cs typeface="Arial"/>
              </a:rPr>
              <a:t> </a:t>
            </a:r>
          </a:p>
          <a:p>
            <a:r>
              <a:rPr lang="es-419">
                <a:solidFill>
                  <a:srgbClr val="000000"/>
                </a:solidFill>
                <a:latin typeface="Arial"/>
                <a:cs typeface="Arial"/>
              </a:rPr>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29</a:t>
            </a:fld>
            <a:endParaRPr lang="en-US"/>
          </a:p>
        </p:txBody>
      </p:sp>
    </p:spTree>
    <p:extLst>
      <p:ext uri="{BB962C8B-B14F-4D97-AF65-F5344CB8AC3E}">
        <p14:creationId xmlns:p14="http://schemas.microsoft.com/office/powerpoint/2010/main" val="19602005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5F880-54B6-DB40-B0AA-E54AC4A827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874945-BEF4-5ACA-8B99-6682FAD1D7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10CED3-D6CE-7765-D8D8-4D8ADF0FEDA2}"/>
              </a:ext>
            </a:extLst>
          </p:cNvPr>
          <p:cNvSpPr>
            <a:spLocks noGrp="1"/>
          </p:cNvSpPr>
          <p:nvPr>
            <p:ph type="body" idx="1"/>
          </p:nvPr>
        </p:nvSpPr>
        <p:spPr/>
        <p:txBody>
          <a:bodyPr/>
          <a:lstStyle/>
          <a:p>
            <a:r>
              <a:rPr lang="es-419" i="1">
                <a:latin typeface="Arial"/>
                <a:cs typeface="Arial"/>
              </a:rPr>
              <a:t>[Nota al moderador: recomendamos mucho las actividades para romper el hielo de la mañana y la tarde. Estas son útiles como dinamizadoras y para que los participantes se conozcan entre sí. Incluido aquí hay un conjunto de diapositivas para una actividad para romper el hielo que consideramos que es una manera rápida y divertida para que los participantes se conozcan un poco. Siéntase libre de revisarla para su contexto]. </a:t>
            </a: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824EE96E-7390-66E6-4B7F-B6E8F4AAFCD1}"/>
              </a:ext>
            </a:extLst>
          </p:cNvPr>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5587316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b="0" i="1" u="none" strike="noStrike">
                <a:solidFill>
                  <a:srgbClr val="000000"/>
                </a:solidFill>
                <a:effectLst/>
                <a:latin typeface="Arial"/>
                <a:cs typeface="Arial"/>
              </a:rPr>
              <a:t>[Nota para el moderador: si hay tiempo</a:t>
            </a:r>
            <a:r>
              <a:rPr lang="es-419" i="1">
                <a:solidFill>
                  <a:srgbClr val="000000"/>
                </a:solidFill>
                <a:latin typeface="Arial"/>
                <a:cs typeface="Arial"/>
              </a:rPr>
              <a:t> </a:t>
            </a:r>
            <a:r>
              <a:rPr lang="es-419" b="0" i="1" u="none" strike="noStrike">
                <a:solidFill>
                  <a:srgbClr val="000000"/>
                </a:solidFill>
                <a:effectLst/>
                <a:latin typeface="Arial"/>
                <a:cs typeface="Arial"/>
              </a:rPr>
              <a:t>para un informe plenario de ~5 minutos, considere la posibilidad de utilizar las preguntas enumeradas aquí como sugerencias para el debate].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66694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9E0966-A945-89E0-8A9D-E13DFC0034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F6E0AE-E063-959D-78CF-E675F88DEB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3819E8-F95E-5FCB-A00B-A13664E6FC8A}"/>
              </a:ext>
            </a:extLst>
          </p:cNvPr>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s-419">
                <a:latin typeface="Arial"/>
                <a:cs typeface="Arial"/>
              </a:rPr>
              <a:t>¡Fantástico! Volvamos a la consolidación de datos. Ahora tenemos una base de datos actualizada con información de 7-1-7 consolidada en los brotes, y hemos comprobado los datos recién introducidos para detectar errores. </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s-419">
                <a:latin typeface="Arial"/>
                <a:cs typeface="Arial"/>
              </a:rPr>
              <a:t>[CLIC]</a:t>
            </a:r>
          </a:p>
          <a:p>
            <a:pPr marL="0" marR="0" lvl="0" indent="0" algn="l" defTabSz="914400" rtl="0" eaLnBrk="1" fontAlgn="auto" latinLnBrk="0" hangingPunct="1">
              <a:lnSpc>
                <a:spcPct val="107000"/>
              </a:lnSpc>
              <a:spcBef>
                <a:spcPts val="0"/>
              </a:spcBef>
              <a:spcAft>
                <a:spcPts val="0"/>
              </a:spcAft>
              <a:buClrTx/>
              <a:buSzTx/>
              <a:buFontTx/>
              <a:buNone/>
              <a:tabLst/>
              <a:defRPr/>
            </a:pPr>
            <a:br>
              <a:rPr lang="es-419">
                <a:latin typeface="Arial"/>
                <a:cs typeface="Arial"/>
              </a:rPr>
            </a:br>
            <a:r>
              <a:rPr lang="es-419">
                <a:latin typeface="Arial"/>
                <a:cs typeface="Arial"/>
              </a:rPr>
              <a:t>Esta base de datos es una herramienta muy útil para </a:t>
            </a:r>
            <a:r>
              <a:rPr lang="es-419" b="1">
                <a:latin typeface="Arial"/>
                <a:cs typeface="Arial"/>
              </a:rPr>
              <a:t>agilizar</a:t>
            </a:r>
            <a:r>
              <a:rPr lang="es-419">
                <a:latin typeface="Arial"/>
                <a:cs typeface="Arial"/>
              </a:rPr>
              <a:t> el proceso de seguimiento de las medidas inmediatas y a largo plazo planificadas en los brotes. Le permite ver en un solo lugar todas las medidas correctivas planificadas, sus fechas de inicio y fin, las autoridades de responsabilidad y el estado del progreso en los brotes. ¡Esto es mucho más eficiente que la alternativa! Imagínense si estuvieran tratando de rastrear múltiples medidas por brote, para múltiples brotes, sin tener todo en un solo lugar. Tal ineficiencia hace que la mejora del desempeño sea más difícil de lograr. </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s-419">
                <a:latin typeface="Arial"/>
                <a:cs typeface="Arial"/>
              </a:rPr>
              <a:t>[CLIC]</a:t>
            </a:r>
          </a:p>
          <a:p>
            <a:pPr>
              <a:lnSpc>
                <a:spcPct val="107000"/>
              </a:lnSpc>
            </a:pPr>
            <a:endParaRPr lang="en-US" dirty="0">
              <a:latin typeface="Arial"/>
              <a:cs typeface="Arial"/>
            </a:endParaRPr>
          </a:p>
          <a:p>
            <a:pPr>
              <a:lnSpc>
                <a:spcPct val="107000"/>
              </a:lnSpc>
            </a:pPr>
            <a:r>
              <a:rPr lang="es-419">
                <a:latin typeface="Arial"/>
                <a:cs typeface="Arial"/>
              </a:rPr>
              <a:t>El equipo que coordina el 7-1-7 puede monitorear regularmente el estado de implementación de las medidas, como si las medidas se completan, están en curso, se aplazan o se atascan. Los países han descubierto que contar con una persona designada encargada de supervisar las medidas y hacer un seguimiento cuando se encuentran atascadas es clave para que el ciclo de mejora del desempeño funcione bien. </a:t>
            </a:r>
          </a:p>
          <a:p>
            <a:pPr>
              <a:lnSpc>
                <a:spcPct val="107000"/>
              </a:lnSpc>
            </a:pPr>
            <a:endParaRPr lang="en-US" dirty="0">
              <a:latin typeface="Arial"/>
              <a:cs typeface="Arial"/>
            </a:endParaRPr>
          </a:p>
          <a:p>
            <a:pPr>
              <a:lnSpc>
                <a:spcPct val="107000"/>
              </a:lnSpc>
            </a:pPr>
            <a:r>
              <a:rPr lang="es-419">
                <a:latin typeface="Arial"/>
                <a:cs typeface="Arial"/>
              </a:rPr>
              <a:t>[CLIC]</a:t>
            </a:r>
          </a:p>
          <a:p>
            <a:pPr>
              <a:lnSpc>
                <a:spcPct val="107000"/>
              </a:lnSpc>
            </a:pPr>
            <a:endParaRPr lang="en-US" dirty="0">
              <a:latin typeface="Arial"/>
              <a:cs typeface="Arial"/>
            </a:endParaRPr>
          </a:p>
          <a:p>
            <a:pPr>
              <a:lnSpc>
                <a:spcPct val="107000"/>
              </a:lnSpc>
            </a:pPr>
            <a:r>
              <a:rPr lang="es-419">
                <a:latin typeface="Arial"/>
                <a:cs typeface="Arial"/>
              </a:rPr>
              <a:t>Llevar regularmente el progreso de la implementación de las medidas a las partes interesadas significa que se pueden discutir soluciones para las medidas que se retrasan o se atascan. Algunos países que están utilizando el 7-1-7 han descubierto que actualizar regularmente al defensor, y otros aliados o partes interesadas que tienen aceptación política, ha ayudado a que se desatasquen las medidas. Aquí es realmente donde la participación de las partes interesadas, que discutimos al adoptar 7-1-7, da sus frutos, y a menudo donde los defensores de alto nivel 7-1-7 pueden tener más impacto. </a:t>
            </a:r>
          </a:p>
          <a:p>
            <a:pPr>
              <a:lnSpc>
                <a:spcPct val="107000"/>
              </a:lnSpc>
            </a:pPr>
            <a:endParaRPr lang="en-US" dirty="0">
              <a:latin typeface="Arial"/>
              <a:cs typeface="Arial"/>
            </a:endParaRPr>
          </a:p>
          <a:p>
            <a:pPr>
              <a:lnSpc>
                <a:spcPct val="107000"/>
              </a:lnSpc>
            </a:pPr>
            <a:r>
              <a:rPr lang="es-419">
                <a:latin typeface="Arial"/>
                <a:cs typeface="Arial"/>
              </a:rPr>
              <a:t>Aunque revisar el progreso de las medidas resulta útil durante las reuniones periódicas con las partes interesadas, lo ideal es que el miembro del equipo encargado de supervisar las medidas se ocupe de desatascarlas de la forma que mejor funcione, ya sea mediante reuniones individuales, llamadas telefónicas o debates en otras reuniones. </a:t>
            </a:r>
          </a:p>
          <a:p>
            <a:pPr>
              <a:lnSpc>
                <a:spcPct val="107000"/>
              </a:lnSpc>
            </a:pPr>
            <a:endParaRPr lang="en-US" dirty="0">
              <a:latin typeface="Arial"/>
              <a:cs typeface="Arial"/>
            </a:endParaRPr>
          </a:p>
          <a:p>
            <a:pPr>
              <a:lnSpc>
                <a:spcPct val="107000"/>
              </a:lnSpc>
            </a:pPr>
            <a:r>
              <a:rPr lang="es-419">
                <a:latin typeface="Arial"/>
                <a:cs typeface="Arial"/>
              </a:rPr>
              <a:t>Una lección importante que hemos aprendido de los países que utilizan el 7-1-7 es que plantear las medidas que no avanzan de forma repetida, y a diferentes partes interesadas si es necesario, puede ser útil para impulsar las medidas. </a:t>
            </a:r>
          </a:p>
          <a:p>
            <a:pPr>
              <a:lnSpc>
                <a:spcPct val="107000"/>
              </a:lnSpc>
            </a:pPr>
            <a:endParaRPr lang="en-US" dirty="0">
              <a:latin typeface="Arial"/>
              <a:cs typeface="Arial"/>
            </a:endParaRPr>
          </a:p>
          <a:p>
            <a:pPr>
              <a:lnSpc>
                <a:spcPct val="107000"/>
              </a:lnSpc>
            </a:pPr>
            <a:endParaRPr lang="en-US" sz="2800" dirty="0">
              <a:effectLst/>
              <a:latin typeface="Helvetica Neue" panose="02000503000000020004" pitchFamily="2" charset="0"/>
            </a:endParaRPr>
          </a:p>
          <a:p>
            <a:pPr>
              <a:lnSpc>
                <a:spcPct val="107000"/>
              </a:lnSpc>
            </a:pPr>
            <a:endParaRPr lang="en-US" sz="1800" dirty="0">
              <a:ea typeface="Calibri"/>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CE99A6F2-F2A2-A6C5-3BFA-F5E45266200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964351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Quiero subrayar la importancia de supervisar el progreso de las medidas aquí. Creo que todos hemos visto ejemplos de medidas importantes que se han identificado durante un brote, pero poco después de que termine ese brote, esas medidas se despriorizan o se pierden. Este tipo de seguimiento activo hace que sea más difícil que las medidas sean olvidadas o despriorizadas pasivamente. Y lo que es igualmente importante, sirve como registro de cuándo y cómo avanza o se estanca la mejora del desempeño.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983310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2FFD0C-9EB7-7E9A-DC94-7D823868F0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322BF8-635F-E9F4-FE5D-3BFBD98B14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2A54E4-B6C0-F997-F27A-75464F20322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mantenga el debate hasta un máximo de 3 minutos]</a:t>
            </a:r>
          </a:p>
          <a:p>
            <a:endParaRPr lang="en-US" dirty="0"/>
          </a:p>
          <a:p>
            <a:r>
              <a:rPr lang="es-419">
                <a:latin typeface="Arial"/>
                <a:cs typeface="Arial"/>
              </a:rPr>
              <a:t>Tengamos otro debate. </a:t>
            </a:r>
          </a:p>
          <a:p>
            <a:endParaRPr lang="en-US" dirty="0"/>
          </a:p>
          <a:p>
            <a:r>
              <a:rPr lang="es-419"/>
              <a:t>¿Qué factores han detectado que contribuyen más a que las medidas planificadas o la implementación se detengan/atasquen? </a:t>
            </a:r>
          </a:p>
          <a:p>
            <a:r>
              <a:rPr lang="es-419">
                <a:latin typeface="Arial"/>
                <a:cs typeface="Arial"/>
              </a:rPr>
              <a:t> </a:t>
            </a:r>
          </a:p>
          <a:p>
            <a:r>
              <a:rPr lang="es-419">
                <a:latin typeface="Arial"/>
                <a:cs typeface="Arial"/>
              </a:rPr>
              <a:t>¿Qué ha funcionado para que estas medidas o implementación se “desatasquen”? </a:t>
            </a:r>
          </a:p>
          <a:p>
            <a:endParaRPr lang="en-US" dirty="0"/>
          </a:p>
          <a:p>
            <a:endParaRPr lang="en-US" sz="1200" dirty="0">
              <a:solidFill>
                <a:schemeClr val="tx2"/>
              </a:solidFill>
              <a:cs typeface="Arial" panose="020B0604020202020204" pitchFamily="34" charset="0"/>
            </a:endParaRPr>
          </a:p>
        </p:txBody>
      </p:sp>
      <p:sp>
        <p:nvSpPr>
          <p:cNvPr id="4" name="Slide Number Placeholder 3">
            <a:extLst>
              <a:ext uri="{FF2B5EF4-FFF2-40B4-BE49-F238E27FC236}">
                <a16:creationId xmlns:a16="http://schemas.microsoft.com/office/drawing/2014/main" id="{AF8EF940-89B5-F15E-EF7F-B643226B304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069638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Tendremos 15 minutos de descanso ahora. </a:t>
            </a:r>
          </a:p>
          <a:p>
            <a:endParaRPr lang="en-US" dirty="0">
              <a:latin typeface="Arial"/>
              <a:cs typeface="Arial"/>
            </a:endParaRPr>
          </a:p>
          <a:p>
            <a:r>
              <a:rPr lang="es-419">
                <a:latin typeface="Arial"/>
                <a:cs typeface="Arial"/>
              </a:rPr>
              <a:t>Agreguen cualquier pregunta que tengan sobre el enfoque 7-1-7. Responderemos sus preguntas más tarde en el día.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1068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28118-05BC-5C80-01FA-E00D407EBC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FEA465-4FF0-063D-8655-4C9D9B56B0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DF4EB3-A18C-E8FA-3152-5408186F9FE8}"/>
              </a:ext>
            </a:extLst>
          </p:cNvPr>
          <p:cNvSpPr>
            <a:spLocks noGrp="1"/>
          </p:cNvSpPr>
          <p:nvPr>
            <p:ph type="body" idx="1"/>
          </p:nvPr>
        </p:nvSpPr>
        <p:spPr/>
        <p:txBody>
          <a:bodyPr/>
          <a:lstStyle/>
          <a:p>
            <a:pPr>
              <a:defRPr/>
            </a:pPr>
            <a:r>
              <a:rPr lang="es-419">
                <a:latin typeface="Arial"/>
                <a:cs typeface="Arial"/>
              </a:rPr>
              <a:t>Ahora pasaremos al paso final: sintetizar y utilizar los resultados de 7-1-7 para la planificación, el financiamiento y la promoción. </a:t>
            </a:r>
          </a:p>
          <a:p>
            <a:pPr>
              <a:defRPr/>
            </a:pPr>
            <a:endParaRPr lang="en-US"/>
          </a:p>
          <a:p>
            <a:pPr>
              <a:defRPr/>
            </a:pPr>
            <a:r>
              <a:rPr lang="es-419">
                <a:latin typeface="Arial"/>
                <a:cs typeface="Arial"/>
              </a:rPr>
              <a:t>A medida que apliquen 7-1-7 a más brotes y añadan esa información a la base de datos consolidada de 7-1-7, más aprenderán acerca de cómo funcionan los sistemas relacionados con la detección, notificación y respuesta temprana y utilizarán esa información para priorizar más acciones.  </a:t>
            </a:r>
          </a:p>
          <a:p>
            <a:pPr marL="0" marR="0" lvl="0" indent="0" algn="l" defTabSz="914400">
              <a:lnSpc>
                <a:spcPct val="100000"/>
              </a:lnSpc>
              <a:spcBef>
                <a:spcPts val="0"/>
              </a:spcBef>
              <a:spcAft>
                <a:spcPts val="0"/>
              </a:spcAft>
              <a:buNone/>
              <a:tabLst/>
              <a:defRPr/>
            </a:pPr>
            <a:endParaRPr lang="en-US"/>
          </a:p>
          <a:p>
            <a:pPr marL="0" marR="0" lvl="0" indent="0" algn="l" defTabSz="914400">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p:txBody>
      </p:sp>
      <p:sp>
        <p:nvSpPr>
          <p:cNvPr id="4" name="Slide Number Placeholder 3">
            <a:extLst>
              <a:ext uri="{FF2B5EF4-FFF2-40B4-BE49-F238E27FC236}">
                <a16:creationId xmlns:a16="http://schemas.microsoft.com/office/drawing/2014/main" id="{1100F4E8-8C52-ECE4-AD66-4C1598979241}"/>
              </a:ext>
            </a:extLst>
          </p:cNvPr>
          <p:cNvSpPr>
            <a:spLocks noGrp="1"/>
          </p:cNvSpPr>
          <p:nvPr>
            <p:ph type="sldNum" sz="quarter" idx="5"/>
          </p:nvPr>
        </p:nvSpPr>
        <p:spPr/>
        <p:txBody>
          <a:bodyPr/>
          <a:lstStyle/>
          <a:p>
            <a:fld id="{A1E75C25-C22B-D14A-8C88-D3C1CFA09A77}" type="slidenum">
              <a:rPr lang="en-US" smtClean="0"/>
              <a:pPr/>
              <a:t>35</a:t>
            </a:fld>
            <a:endParaRPr lang="en-US"/>
          </a:p>
        </p:txBody>
      </p:sp>
    </p:spTree>
    <p:extLst>
      <p:ext uri="{BB962C8B-B14F-4D97-AF65-F5344CB8AC3E}">
        <p14:creationId xmlns:p14="http://schemas.microsoft.com/office/powerpoint/2010/main" val="38901109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3A1E2-172B-E4C2-5A0A-C25CDD333A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1108D-1D45-D7C5-6459-1A5FB15A56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64DEE2-09E9-C3B9-5F97-28263ADA0D3F}"/>
              </a:ext>
            </a:extLst>
          </p:cNvPr>
          <p:cNvSpPr>
            <a:spLocks noGrp="1"/>
          </p:cNvSpPr>
          <p:nvPr>
            <p:ph type="body" idx="1"/>
          </p:nvPr>
        </p:nvSpPr>
        <p:spPr/>
        <p:txBody>
          <a:bodyPr/>
          <a:lstStyle/>
          <a:p>
            <a:r>
              <a:rPr lang="es-419" b="0">
                <a:latin typeface="Arial"/>
                <a:cs typeface="Arial"/>
              </a:rPr>
              <a:t>El uso de 7-1-7 en brotes múltiples produce información valiosa basada en evidencia sobre lo que está funcionando bien y lo que no. </a:t>
            </a:r>
          </a:p>
          <a:p>
            <a:endParaRPr lang="en-US" b="0" dirty="0"/>
          </a:p>
          <a:p>
            <a:r>
              <a:rPr lang="es-419" b="0">
                <a:latin typeface="Arial"/>
                <a:cs typeface="Arial"/>
              </a:rPr>
              <a:t>[CLIC]</a:t>
            </a:r>
          </a:p>
          <a:p>
            <a:endParaRPr lang="en-US" b="0" dirty="0"/>
          </a:p>
          <a:p>
            <a:r>
              <a:rPr lang="es-419">
                <a:latin typeface="Arial"/>
                <a:cs typeface="Arial"/>
              </a:rPr>
              <a:t>Una vez que dispongan de la información 7-1-7 sobre varios brotes en una base de datos, podrán empezar a utilizar la información de esta base de datos para evaluar la puntualidad en los brotes, los cuellos de botella y los facilitadores comunes, así como las medidas que pueden ayudar a abordar los cuellos de botella a nivel del sistema que se observan en múltiples brotes. Pueden empezar a pensar en qué variables les interesa desglosar la información: ¿les interesan los puntos en común y las diferencias en la puntualidad y los cuellos de botella en diferentes geografías? ¿en los diferentes niveles del sistema de salud? ¿a lo largo del tiempo? ¿entre diferentes enfermedades?  </a:t>
            </a:r>
          </a:p>
          <a:p>
            <a:endParaRPr lang="en-US" dirty="0"/>
          </a:p>
          <a:p>
            <a:r>
              <a:rPr lang="es-419">
                <a:latin typeface="Arial"/>
                <a:cs typeface="Arial"/>
              </a:rPr>
              <a:t>[CLIC]</a:t>
            </a:r>
          </a:p>
          <a:p>
            <a:endParaRPr lang="en-US" dirty="0"/>
          </a:p>
          <a:p>
            <a:r>
              <a:rPr lang="es-419">
                <a:latin typeface="Arial"/>
                <a:cs typeface="Arial"/>
              </a:rPr>
              <a:t>Aplicar 7-1-7 regularmente frente a brotes, permite aumentar la base de evidencia sobre el qué, el dónde y el porqué de los cuellos de botella y facilitadores para la detección, notificación y respuesta temprana oportunas. Esto, a su vez, puede servir de base para la planificación anual, la financiación, las solicitudes de los donantes, etc. para el fortalecimiento del sistema de salud. </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1F2D6710-9547-708E-60E7-1B7669BACB8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71941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E81F1-EAD0-66BD-E2EA-5EF1FB5A23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52282B-C8F9-7632-08FE-D1420C4A7C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3854C7-BFE4-E0E3-FF54-CE910DB35621}"/>
              </a:ext>
            </a:extLst>
          </p:cNvPr>
          <p:cNvSpPr>
            <a:spLocks noGrp="1"/>
          </p:cNvSpPr>
          <p:nvPr>
            <p:ph type="body" idx="1"/>
          </p:nvPr>
        </p:nvSpPr>
        <p:spPr/>
        <p:txBody>
          <a:bodyPr/>
          <a:lstStyle/>
          <a:p>
            <a:r>
              <a:rPr lang="es-419" noProof="0"/>
              <a:t>Hablemos de los datos centrales a monitorear cuando se usa 7-1-7. </a:t>
            </a:r>
            <a:br>
              <a:rPr lang="es-419" noProof="0"/>
            </a:br>
            <a:br>
              <a:rPr lang="es-419" noProof="0"/>
            </a:br>
            <a:r>
              <a:rPr lang="es-419" noProof="0"/>
              <a:t>Hemos creado un conjunto simple de datos básicos de 7-1-7 que sirven como base para la mayoría de los análisis 7-1-7. </a:t>
            </a:r>
          </a:p>
          <a:p>
            <a:endParaRPr lang="en-US" noProof="0" dirty="0"/>
          </a:p>
          <a:p>
            <a:r>
              <a:rPr lang="es-419" noProof="0"/>
              <a:t>[CLIC]</a:t>
            </a:r>
          </a:p>
          <a:p>
            <a:endParaRPr lang="en-US" noProof="0" dirty="0"/>
          </a:p>
          <a:p>
            <a:r>
              <a:rPr lang="es-419" noProof="0">
                <a:latin typeface="Arial"/>
                <a:cs typeface="Arial"/>
              </a:rPr>
              <a:t>En la base están las métricas de puntualidad. Esto incluye el número de brotes analizados, y luego el </a:t>
            </a:r>
            <a:r>
              <a:rPr lang="es-419">
                <a:latin typeface="Arial"/>
                <a:cs typeface="Arial"/>
              </a:rPr>
              <a:t>porcentaje de </a:t>
            </a:r>
            <a:r>
              <a:rPr lang="es-419" noProof="0">
                <a:latin typeface="Arial"/>
                <a:cs typeface="Arial"/>
              </a:rPr>
              <a:t>los eventos que cumplieron con los objetivos de detección, notificación y respuesta temprana, así como el objetivo general de 7-1-7. Esta es información fundamental que les permite ver qué tan bien están funcionando sus sistemas de brotes en términos de puntualidad.</a:t>
            </a:r>
          </a:p>
          <a:p>
            <a:endParaRPr lang="en-US" b="1" noProof="0" dirty="0"/>
          </a:p>
          <a:p>
            <a:r>
              <a:rPr lang="es-419" b="0" noProof="0"/>
              <a:t>[CLIC]</a:t>
            </a:r>
          </a:p>
          <a:p>
            <a:endParaRPr lang="en-US" b="1" noProof="0" dirty="0"/>
          </a:p>
          <a:p>
            <a:r>
              <a:rPr lang="es-419" b="0" noProof="0">
                <a:latin typeface="Arial"/>
                <a:cs typeface="Arial"/>
              </a:rPr>
              <a:t>Después vienen los cuellos de botella y facilitadores. Para ello, recomendamos como mínimo tener datos sobre las categorías de cuellos de botella más comunes y los facilitadores más comunes. </a:t>
            </a:r>
          </a:p>
          <a:p>
            <a:endParaRPr lang="en-US" b="0" noProof="0" dirty="0"/>
          </a:p>
          <a:p>
            <a:r>
              <a:rPr lang="es-419" b="0" noProof="0"/>
              <a:t>[CLIC]</a:t>
            </a:r>
          </a:p>
          <a:p>
            <a:endParaRPr lang="en-US" b="0" noProof="0" dirty="0"/>
          </a:p>
          <a:p>
            <a:r>
              <a:rPr lang="es-419" b="0" noProof="0"/>
              <a:t>Y para las medidas, recomendamos monitorear la proporción de medidas inmediatas completadas, la proporción de medidas a más largo plazo incluidas en la planificación, financiación o promoción (incluidos planes como el NAPHS o los Planes de Acción Nacionales para la Seguridad Sanitaria), y la proporción de medidas a más largo plazo completadas. </a:t>
            </a:r>
          </a:p>
          <a:p>
            <a:endParaRPr lang="en-US" b="0" noProof="0" dirty="0"/>
          </a:p>
          <a:p>
            <a:r>
              <a:rPr lang="es-419" b="0" noProof="0"/>
              <a:t>[CLIC]</a:t>
            </a:r>
          </a:p>
          <a:p>
            <a:endParaRPr lang="en-US" b="0" noProof="0" dirty="0"/>
          </a:p>
          <a:p>
            <a:r>
              <a:rPr lang="es-419" b="0" noProof="0">
                <a:latin typeface="Arial"/>
                <a:cs typeface="Arial"/>
              </a:rPr>
              <a:t>Todos estos datos básicos pueden desagregarse por variables de interés, y es en estos análisis adicionales donde realmente se manifiestan el poder y el potencial del 7-1-7. Algunas desagregaciones clave que los países han encontrado particularmente útiles incluyen por nivel del sistema de salud, como nacional frente a subnacional; por categoría de enfermedad; por intervalos de detección, notificación y respuesta temprana de 7-1-7; por geografía, como a través de provincias u otros niveles subnacionales; por categoría de cuello de botella, que vamos a analizar en breve, y a lo largo del tiempo. </a:t>
            </a:r>
          </a:p>
          <a:p>
            <a:endParaRPr lang="en-US" b="0" noProof="0" dirty="0"/>
          </a:p>
          <a:p>
            <a:r>
              <a:rPr lang="es-419" b="0" noProof="0"/>
              <a:t>Analizar los datos 7-1-7 en la hoja de cálculo consolidada a través de estos tipos de variables les proporciona una gran cantidad de información basada en evidencia y matizada sobre lo que está funcionando o no, dónde y cuándo, dentro de sus sistemas relacionados con brotes. </a:t>
            </a:r>
          </a:p>
          <a:p>
            <a:endParaRPr lang="en-US" b="0" noProof="0" dirty="0"/>
          </a:p>
          <a:p>
            <a:endParaRPr lang="en-US" dirty="0">
              <a:cs typeface="Arial"/>
            </a:endParaRPr>
          </a:p>
          <a:p>
            <a:endParaRPr lang="en-US" dirty="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CAD77274-4AB9-C124-974A-12F1CC8BC8F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585044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Revisemos nuevamente lo que estos tipos de análisis pueden mostrarle. </a:t>
            </a:r>
          </a:p>
          <a:p>
            <a:endParaRPr lang="en-US" dirty="0"/>
          </a:p>
          <a:p>
            <a:pPr>
              <a:defRPr/>
            </a:pPr>
            <a:r>
              <a:rPr lang="es-419">
                <a:latin typeface="Arial"/>
                <a:cs typeface="Arial"/>
              </a:rPr>
              <a:t>Nuevamente, un ejemplo de esto es observar el porcentaje de brotes de diferentes tipos de enfermedades que logran la detección en 7 días o menos, la notificación en 1 día o menos y las medidas de respuesta temprana en 7 días o menos. Hicimos este análisis en 5 países y 41 eventos, pero los países han estado haciendo este tipo de análisis utilizando sus propios datos.  </a:t>
            </a:r>
          </a:p>
          <a:p>
            <a:r>
              <a:rPr lang="es-419">
                <a:latin typeface="Arial"/>
                <a:cs typeface="Arial"/>
              </a:rPr>
              <a:t>  </a:t>
            </a:r>
          </a:p>
          <a:p>
            <a:r>
              <a:rPr lang="es-419"/>
              <a:t>Al observar esta desagregación, podemos empezar a hacer observaciones útiles. </a:t>
            </a:r>
          </a:p>
          <a:p>
            <a:endParaRPr lang="en-US" dirty="0"/>
          </a:p>
          <a:p>
            <a:r>
              <a:rPr lang="es-419"/>
              <a:t>[CLIC]</a:t>
            </a:r>
          </a:p>
          <a:p>
            <a:endParaRPr lang="en-US" dirty="0"/>
          </a:p>
          <a:p>
            <a:r>
              <a:rPr lang="es-419">
                <a:latin typeface="Arial"/>
                <a:cs typeface="Arial"/>
              </a:rPr>
              <a:t>En este conjunto de datos, parece que la detección de las enfermedades transmitidas por alimentos y agua es relativamente rápida, pero en ninguno de los brotes se pudo alcanzar el objetivo de 7 días para las medidas de respuesta temprana. Este tipo de información puede ayudar a los responsables de tomar decisiones a ver de una manera más matizada dónde pueden ser necesarias mejoras.    </a:t>
            </a:r>
          </a:p>
          <a:p>
            <a:endParaRPr lang="en-US" dirty="0"/>
          </a:p>
          <a:p>
            <a:r>
              <a:rPr lang="es-419"/>
              <a:t>[CLIC]</a:t>
            </a:r>
          </a:p>
          <a:p>
            <a:r>
              <a:rPr lang="es-419">
                <a:latin typeface="Arial"/>
                <a:cs typeface="Arial"/>
              </a:rPr>
              <a:t>  </a:t>
            </a:r>
          </a:p>
          <a:p>
            <a:r>
              <a:rPr lang="es-419">
                <a:latin typeface="Arial"/>
                <a:cs typeface="Arial"/>
              </a:rPr>
              <a:t>Como otro ejemplo, veamos el intervalo de respuesta temprana. En este análisis se pueden observar grandes diferencias para la respuesta temprana de la puntualidad en las fiebres hemorrágicas virales frente a las enfermedades prevenibles por vacunas. Una vez más, esto comienza a proporcionar matices útiles; la puntualidad de las medidas de respuesta temprana parece diferir drásticamente según el tipo de enfermedad aquí, y ese tipo de información puede ser utilizada por los líderes de salud pública para identificar más específicamente dónde los sistemas podrían beneficiarse de la mejora.    </a:t>
            </a:r>
          </a:p>
          <a:p>
            <a:r>
              <a:rPr lang="es-419">
                <a:latin typeface="Arial"/>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a:solidFill>
                  <a:srgbClr val="F4775C"/>
                </a:solidFill>
                <a:latin typeface="Arial"/>
                <a:cs typeface="Arial"/>
              </a:rPr>
              <a:t>Y recuerden, pueden hacer un análisis similar a esto mientras observan otras variables en lugar de categoría de enfermedad; por ejemplo, pueden hacer tablas similares por geografía o nivel del sistema de salud. </a:t>
            </a:r>
          </a:p>
          <a:p>
            <a:endParaRPr lang="en-US" dirty="0">
              <a:latin typeface="Arial"/>
              <a:cs typeface="Arial"/>
            </a:endParaRPr>
          </a:p>
          <a:p>
            <a:endParaRPr lang="en-US" dirty="0">
              <a:cs typeface="Arial"/>
            </a:endParaRPr>
          </a:p>
          <a:p>
            <a:endParaRPr lang="en-US" dirty="0">
              <a:cs typeface="Arial"/>
            </a:endParaRPr>
          </a:p>
          <a:p>
            <a:endParaRPr lang="en-US" dirty="0">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45249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mantenga el debate hasta un máximo de 3 minutos]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a:t>Vamos a discutir la categorización del cuello de botella en un momento, pero primero, tengo curiosidad por saber: </a:t>
            </a:r>
            <a:r>
              <a:rPr lang="es-419" sz="1200">
                <a:latin typeface="Arial"/>
                <a:cs typeface="Arial"/>
              </a:rPr>
              <a:t>¿Cuáles son algunas de las categorías de cuellos de botella que han visto ralentizar la detección de brotes, la notificación o la respuesta temprana?</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63691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t>[Nota al moderador: Siéntase libre de revisar para la audiencia que está esperando].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a:t>
            </a:fld>
            <a:endParaRPr lang="en-US"/>
          </a:p>
        </p:txBody>
      </p:sp>
    </p:spTree>
    <p:extLst>
      <p:ext uri="{BB962C8B-B14F-4D97-AF65-F5344CB8AC3E}">
        <p14:creationId xmlns:p14="http://schemas.microsoft.com/office/powerpoint/2010/main" val="37556681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B7D0F5-8E84-0F1A-D8AE-D38EF24D4B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56B91C-F841-007C-C652-17D704BCA3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26D75D-F5DD-5C65-5B1C-6BE88B744EF8}"/>
              </a:ext>
            </a:extLst>
          </p:cNvPr>
          <p:cNvSpPr>
            <a:spLocks noGrp="1"/>
          </p:cNvSpPr>
          <p:nvPr>
            <p:ph type="body" idx="1"/>
          </p:nvPr>
        </p:nvSpPr>
        <p:spPr/>
        <p:txBody>
          <a:bodyPr/>
          <a:lstStyle/>
          <a:p>
            <a:r>
              <a:rPr lang="es-419">
                <a:effectLst/>
                <a:latin typeface="Helvetica Neue"/>
              </a:rPr>
              <a:t>Pasamos mucho tiempo hablando sobre la importancia de identificar cuellos de botella que son específicos de un brote individual. Entonces, ¿cómo podemos tomar estos cuellos de botella específicos que hemos creado para identificar medidas útiles para un brote concreto y agruparlos en categorías que sean útiles para comprender los retos comunes? Para ello, realizamos un análisis basado en datos de países que utilizan el modelo 7-1-7 y elaboramos una taxonomía que ayuda a clasificar los obstáculos en ocho temas clave.  </a:t>
            </a:r>
            <a:br>
              <a:rPr lang="es-419">
                <a:effectLst/>
                <a:latin typeface="Helvetica Neue" panose="02000503000000020004" pitchFamily="2" charset="0"/>
              </a:rPr>
            </a:br>
            <a:endParaRPr lang="es-419">
              <a:effectLst/>
              <a:latin typeface="Helvetica Neue" panose="02000503000000020004" pitchFamily="2" charset="0"/>
            </a:endParaRPr>
          </a:p>
          <a:p>
            <a:r>
              <a:rPr lang="es-419">
                <a:effectLst/>
                <a:latin typeface="Helvetica Neue" panose="02000503000000020004" pitchFamily="2" charset="0"/>
              </a:rPr>
              <a:t>[CLIC]</a:t>
            </a:r>
          </a:p>
          <a:p>
            <a:endParaRPr lang="en-US" dirty="0">
              <a:effectLst/>
              <a:latin typeface="Helvetica Neue" panose="02000503000000020004" pitchFamily="2" charset="0"/>
            </a:endParaRPr>
          </a:p>
          <a:p>
            <a:r>
              <a:rPr lang="es-419">
                <a:effectLst/>
                <a:latin typeface="Helvetica Neue"/>
              </a:rPr>
              <a:t>Estos ocho temas que se muestran aquí, recogen las principales áreas que pueden permitir o dificultar la detección, notificación y respuesta temprana. Dentro de cada uno de estos temas hay un conjunto de categorías de cuellos de botella.  </a:t>
            </a:r>
          </a:p>
          <a:p>
            <a:endParaRPr lang="en-US" dirty="0">
              <a:effectLst/>
              <a:latin typeface="Helvetica Neue" panose="02000503000000020004" pitchFamily="2" charset="0"/>
            </a:endParaRPr>
          </a:p>
          <a:p>
            <a:r>
              <a:rPr lang="es-419">
                <a:effectLst/>
                <a:latin typeface="Helvetica Neue" panose="02000503000000020004" pitchFamily="2" charset="0"/>
              </a:rPr>
              <a:t>[CLIC]</a:t>
            </a:r>
          </a:p>
          <a:p>
            <a:endParaRPr lang="en-US" dirty="0">
              <a:effectLst/>
              <a:latin typeface="Helvetica Neue" panose="02000503000000020004" pitchFamily="2" charset="0"/>
            </a:endParaRPr>
          </a:p>
          <a:p>
            <a:r>
              <a:rPr lang="es-419">
                <a:effectLst/>
                <a:latin typeface="Helvetica Neue"/>
              </a:rPr>
              <a:t>Como ejemplo, las seis categorías de cuellos de botella dentro del tema del laboratorio se muestran aquí. Incluyen</a:t>
            </a:r>
          </a:p>
          <a:p>
            <a:pPr marL="457200" indent="-285750">
              <a:buFont typeface="Arial,Sans-Serif"/>
              <a:buChar char="•"/>
              <a:defRPr/>
            </a:pPr>
            <a:r>
              <a:rPr lang="es-419"/>
              <a:t>Capacidad de diagnóstico de laboratorio inadecuada.</a:t>
            </a:r>
          </a:p>
          <a:p>
            <a:pPr marL="457200" indent="-285750">
              <a:buFont typeface="Arial,Sans-Serif"/>
              <a:buChar char="•"/>
              <a:defRPr/>
            </a:pPr>
            <a:r>
              <a:rPr lang="es-419">
                <a:latin typeface="Arial"/>
                <a:cs typeface="Arial"/>
              </a:rPr>
              <a:t>Demoras en la recolección de muestras.</a:t>
            </a:r>
          </a:p>
          <a:p>
            <a:pPr marL="457200" indent="-285750">
              <a:buFont typeface="Arial,Sans-Serif"/>
              <a:buChar char="•"/>
              <a:defRPr/>
            </a:pPr>
            <a:r>
              <a:rPr lang="es-419">
                <a:latin typeface="Arial"/>
                <a:cs typeface="Arial"/>
              </a:rPr>
              <a:t>Transporte de las muestras retrasado.</a:t>
            </a:r>
          </a:p>
          <a:p>
            <a:pPr marL="457200" indent="-285750">
              <a:buFont typeface="Arial,Sans-Serif"/>
              <a:buChar char="•"/>
              <a:defRPr/>
            </a:pPr>
            <a:r>
              <a:rPr lang="es-419">
                <a:latin typeface="Arial"/>
                <a:cs typeface="Arial"/>
              </a:rPr>
              <a:t>Insumos insuficientes para diagnósticos (reactivos de laboratorio, pruebas de diagnóstico rápido, kits para la recolección de muestras).</a:t>
            </a:r>
          </a:p>
          <a:p>
            <a:pPr marL="457200" indent="-285750">
              <a:buFont typeface="Arial,Sans-Serif"/>
              <a:buChar char="•"/>
              <a:defRPr/>
            </a:pPr>
            <a:r>
              <a:rPr lang="es-419">
                <a:latin typeface="Arial"/>
                <a:cs typeface="Arial"/>
              </a:rPr>
              <a:t>Retraso o falta de notificación del laboratorio.</a:t>
            </a:r>
          </a:p>
          <a:p>
            <a:pPr marL="457200" indent="-285750">
              <a:buFont typeface="Arial,Sans-Serif"/>
              <a:buChar char="•"/>
              <a:defRPr/>
            </a:pPr>
            <a:r>
              <a:rPr lang="es-419">
                <a:latin typeface="Arial"/>
                <a:cs typeface="Arial"/>
              </a:rPr>
              <a:t>Tiempo prolongado de entrega en el laboratorio interno.</a:t>
            </a:r>
          </a:p>
          <a:p>
            <a:pPr marL="457200" indent="-285750">
              <a:buClr>
                <a:srgbClr val="3BB041"/>
              </a:buClr>
              <a:buFont typeface="Arial" panose="020B0604020202020204" pitchFamily="34" charset="0"/>
              <a:buChar char="•"/>
            </a:pPr>
            <a:endParaRPr lang="en-US" dirty="0">
              <a:solidFill>
                <a:srgbClr val="384D56"/>
              </a:solidFill>
              <a:effectLst/>
              <a:latin typeface="Arial"/>
              <a:cs typeface="Arial"/>
            </a:endParaRPr>
          </a:p>
          <a:p>
            <a:r>
              <a:rPr lang="es-419">
                <a:effectLst/>
                <a:latin typeface="Helvetica Neue" panose="02000503000000020004" pitchFamily="2" charset="0"/>
              </a:rPr>
              <a:t>[CLIC]</a:t>
            </a:r>
          </a:p>
          <a:p>
            <a:endParaRPr lang="en-US" dirty="0">
              <a:effectLst/>
              <a:latin typeface="Helvetica Neue" panose="02000503000000020004" pitchFamily="2" charset="0"/>
            </a:endParaRPr>
          </a:p>
          <a:p>
            <a:r>
              <a:rPr lang="es-419">
                <a:latin typeface="Helvetica Neue"/>
              </a:rPr>
              <a:t>Se puede encontrar la guía sobre las categorías de cuellos de botella para el objetivo del 7-1-7 en el </a:t>
            </a:r>
            <a:r>
              <a:rPr lang="es-419">
                <a:effectLst/>
                <a:latin typeface="Helvetica Neue"/>
              </a:rPr>
              <a:t>sitio web de 7-1-7 Alliance</a:t>
            </a:r>
            <a:r>
              <a:rPr lang="es-419">
                <a:latin typeface="Helvetica Neue"/>
              </a:rPr>
              <a:t>.</a:t>
            </a:r>
            <a:r>
              <a:rPr lang="es-419">
                <a:effectLst/>
                <a:latin typeface="Helvetica Neue"/>
              </a:rPr>
              <a:t> </a:t>
            </a:r>
          </a:p>
          <a:p>
            <a:endParaRPr lang="en-US" dirty="0">
              <a:effectLst/>
              <a:latin typeface="Helvetica Neue" panose="02000503000000020004" pitchFamily="2" charset="0"/>
            </a:endParaRPr>
          </a:p>
          <a:p>
            <a:endParaRPr lang="en-US" dirty="0">
              <a:latin typeface="Helvetica Neue" panose="02000503000000020004" pitchFamily="2" charset="0"/>
              <a:cs typeface="Arial"/>
            </a:endParaRPr>
          </a:p>
          <a:p>
            <a:endParaRPr lang="en-US" dirty="0">
              <a:latin typeface="Helvetica Neue" panose="02000503000000020004" pitchFamily="2" charset="0"/>
              <a:cs typeface="Arial"/>
            </a:endParaRPr>
          </a:p>
          <a:p>
            <a:endParaRPr lang="en-US" dirty="0">
              <a:latin typeface="Helvetica Neue" panose="02000503000000020004" pitchFamily="2" charset="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8131CBD6-9E5C-CE92-0969-7727F236DEB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541688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61269-0498-3738-28AB-45712A2EAB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32B63C-693A-B4B6-EBE2-167A92EF8B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3F41A0-8913-F264-9086-5641098AAD4C}"/>
              </a:ext>
            </a:extLst>
          </p:cNvPr>
          <p:cNvSpPr>
            <a:spLocks noGrp="1"/>
          </p:cNvSpPr>
          <p:nvPr>
            <p:ph type="body" idx="1"/>
          </p:nvPr>
        </p:nvSpPr>
        <p:spPr/>
        <p:txBody>
          <a:bodyPr/>
          <a:lstStyle/>
          <a:p>
            <a:r>
              <a:rPr lang="es-419"/>
              <a:t>Aquí hay un análisis que hicimos en más de 500 cuellos de botella de casi 150 brotes analizados utilizando el método 7-1-7 en 18 países. </a:t>
            </a:r>
          </a:p>
          <a:p>
            <a:endParaRPr lang="en-US" dirty="0">
              <a:cs typeface="Arial"/>
            </a:endParaRPr>
          </a:p>
          <a:p>
            <a:r>
              <a:rPr lang="es-419">
                <a:latin typeface="Arial"/>
                <a:cs typeface="Arial"/>
              </a:rPr>
              <a:t>Estos análisis le ayudan a visualizar qué categorías de cuellos de botella son más comunes y dónde se concentran, y le permiten presentar los resultados con claridad. En este análisis, el 45 % de los cuellos de botella afectaron las actividades de respuesta. Y podemos ver que los cuellos de botella más comunes eran los mismos en todos los países y brotes, e incluían:</a:t>
            </a:r>
          </a:p>
          <a:p>
            <a:r>
              <a:rPr lang="es-419">
                <a:latin typeface="Arial"/>
                <a:cs typeface="Arial"/>
              </a:rPr>
              <a:t>•    disponibilidad inadecuada de recursos (para el 30 % de los brotes) </a:t>
            </a:r>
          </a:p>
          <a:p>
            <a:r>
              <a:rPr lang="es-419">
                <a:latin typeface="Arial"/>
                <a:cs typeface="Arial"/>
              </a:rPr>
              <a:t>•    poco conocimiento o sospecha clínica por parte de los trabajadores de la salud (28 %) </a:t>
            </a:r>
          </a:p>
          <a:p>
            <a:r>
              <a:rPr lang="es-419">
                <a:latin typeface="Arial"/>
                <a:cs typeface="Arial"/>
              </a:rPr>
              <a:t>•    confirmación de laboratorio (27 %)</a:t>
            </a:r>
          </a:p>
          <a:p>
            <a:endParaRPr lang="en-US" dirty="0">
              <a:latin typeface="Arial"/>
              <a:cs typeface="Arial"/>
            </a:endParaRPr>
          </a:p>
        </p:txBody>
      </p:sp>
      <p:sp>
        <p:nvSpPr>
          <p:cNvPr id="4" name="Slide Number Placeholder 3">
            <a:extLst>
              <a:ext uri="{FF2B5EF4-FFF2-40B4-BE49-F238E27FC236}">
                <a16:creationId xmlns:a16="http://schemas.microsoft.com/office/drawing/2014/main" id="{96275AE2-8D7D-0216-76A5-1E88AA51A2E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1904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F87EFF-1AF1-C620-1300-047F261163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496CA4-4D8D-4A4D-730C-6E1D3BD525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3A956C-8CC3-02C6-536D-7A93A1370651}"/>
              </a:ext>
            </a:extLst>
          </p:cNvPr>
          <p:cNvSpPr>
            <a:spLocks noGrp="1"/>
          </p:cNvSpPr>
          <p:nvPr>
            <p:ph type="body" idx="1"/>
          </p:nvPr>
        </p:nvSpPr>
        <p:spPr/>
        <p:txBody>
          <a:bodyPr/>
          <a:lstStyle/>
          <a:p>
            <a:r>
              <a:rPr lang="es-419">
                <a:effectLst/>
                <a:latin typeface="Helvetica Neue" panose="02000503000000020004" pitchFamily="2" charset="0"/>
              </a:rPr>
              <a:t>Una de las cosas clave que hemos aprendido con el tiempo es lo útil que es conocer los cuellos de botella comunes en múltiples brotes para ayudar a priorizar medidas e inversiones.  </a:t>
            </a:r>
          </a:p>
          <a:p>
            <a:endParaRPr lang="en-US" dirty="0">
              <a:effectLst/>
              <a:latin typeface="Helvetica Neue" panose="02000503000000020004" pitchFamily="2" charset="0"/>
            </a:endParaRPr>
          </a:p>
          <a:p>
            <a:r>
              <a:rPr lang="es-419">
                <a:effectLst/>
                <a:latin typeface="Helvetica Neue" panose="02000503000000020004" pitchFamily="2" charset="0"/>
              </a:rPr>
              <a:t>[CLIC]</a:t>
            </a:r>
          </a:p>
          <a:p>
            <a:endParaRPr lang="en-US" dirty="0">
              <a:effectLst/>
              <a:latin typeface="Helvetica Neue" panose="02000503000000020004" pitchFamily="2" charset="0"/>
            </a:endParaRPr>
          </a:p>
          <a:p>
            <a:r>
              <a:rPr lang="es-419">
                <a:effectLst/>
                <a:latin typeface="Helvetica Neue"/>
              </a:rPr>
              <a:t>Aquí hay un ejemplo de ese análisis que hicimos en 41 eventos en cinco países que muestra las ocho categorías principales de cuello de botella en estos brotes.  Esto se divide por los intervalos de 7-1-7 </a:t>
            </a:r>
            <a:r>
              <a:rPr lang="es-419">
                <a:latin typeface="Helvetica Neue"/>
              </a:rPr>
              <a:t>de </a:t>
            </a:r>
            <a:r>
              <a:rPr lang="es-419">
                <a:effectLst/>
                <a:latin typeface="Helvetica Neue"/>
              </a:rPr>
              <a:t>detección, notificación y respuesta temprana. A medida que comiencen a agrupar los cuellos de botella, pueden comenzar a pensar cuáles son los que más se repiten y dónde se producen.</a:t>
            </a:r>
            <a:br>
              <a:rPr lang="es-419">
                <a:effectLst/>
                <a:latin typeface="Helvetica Neue" panose="02000503000000020004" pitchFamily="2" charset="0"/>
              </a:rPr>
            </a:br>
            <a:endParaRPr lang="es-419">
              <a:effectLst/>
              <a:latin typeface="Helvetica Neue" panose="02000503000000020004" pitchFamily="2" charset="0"/>
            </a:endParaRPr>
          </a:p>
          <a:p>
            <a:r>
              <a:rPr lang="es-419">
                <a:effectLst/>
                <a:latin typeface="Helvetica Neue" panose="02000503000000020004" pitchFamily="2" charset="0"/>
              </a:rPr>
              <a:t>[CLIC]</a:t>
            </a:r>
          </a:p>
          <a:p>
            <a:endParaRPr lang="en-US" dirty="0">
              <a:effectLst/>
              <a:latin typeface="Helvetica Neue" panose="02000503000000020004" pitchFamily="2" charset="0"/>
            </a:endParaRPr>
          </a:p>
          <a:p>
            <a:r>
              <a:rPr lang="es-419">
                <a:effectLst/>
                <a:latin typeface="Helvetica Neue"/>
              </a:rPr>
              <a:t>En este análisis, vimos que muchos de los cuellos de botella a nivel de los establecimientos de salud estaban relacionados con que los trabajadores de la salud no reconocían la enfermedad.  Cuando empiezan a ver resultados como este en los brotes, esto puede ayudar a priorizar las medidas y hacerlas más eficientes. Por ejemplo, tal vez una capacitación de repaso sea útil a nivel de los centros de salud para ayudar a abordar este cuello de botella común, y se centrará no en una enfermedad, sino en varias enfermedades clave y sus definiciones de casos. Y les ayuda a pensar</a:t>
            </a:r>
            <a:r>
              <a:rPr lang="es-419">
                <a:latin typeface="Helvetica Neue"/>
              </a:rPr>
              <a:t>: </a:t>
            </a:r>
            <a:r>
              <a:rPr lang="es-419">
                <a:effectLst/>
                <a:latin typeface="Helvetica Neue"/>
              </a:rPr>
              <a:t>¿Qué partes interesadas son las adecuadas para apoyar esta medida a nivel de los establecimientos de salud? ¿O en estas múltiples áreas del país?</a:t>
            </a:r>
          </a:p>
          <a:p>
            <a:endParaRPr lang="en-US" dirty="0">
              <a:effectLst/>
              <a:latin typeface="Helvetica Neue" panose="02000503000000020004" pitchFamily="2" charset="0"/>
            </a:endParaRPr>
          </a:p>
          <a:p>
            <a:r>
              <a:rPr lang="es-419">
                <a:effectLst/>
                <a:latin typeface="Helvetica Neue" panose="02000503000000020004" pitchFamily="2" charset="0"/>
              </a:rPr>
              <a:t>[CLIC]</a:t>
            </a:r>
            <a:br>
              <a:rPr lang="es-419">
                <a:effectLst/>
                <a:latin typeface="Helvetica Neue" panose="02000503000000020004" pitchFamily="2" charset="0"/>
              </a:rPr>
            </a:br>
            <a:endParaRPr lang="es-419">
              <a:effectLst/>
              <a:latin typeface="Helvetica Neue" panose="02000503000000020004" pitchFamily="2" charset="0"/>
            </a:endParaRPr>
          </a:p>
          <a:p>
            <a:r>
              <a:rPr lang="es-419">
                <a:effectLst/>
                <a:latin typeface="Helvetica Neue"/>
              </a:rPr>
              <a:t>En este análisis, encontramos que la mayoría de los cuellos de botella de las notificaciones se produjeron a nivel subnacional, y que un tema común eran los fallos en las cadenas de comunicación. Esto vuelve a tener implicaciones en cuanto a dónde se necesita más actuar y quién debe participar en la acción. Es importante destacar que a veces estos cuellos de botella en torno a la comunicación se pueden arreglar de forma gratuita con algunos protocolos revisados y construcción de relaciones.  </a:t>
            </a:r>
            <a:br>
              <a:rPr lang="es-419">
                <a:effectLst/>
                <a:latin typeface="Helvetica Neue" panose="02000503000000020004" pitchFamily="2" charset="0"/>
              </a:rPr>
            </a:br>
            <a:endParaRPr lang="es-419">
              <a:effectLst/>
              <a:latin typeface="Helvetica Neue" panose="02000503000000020004" pitchFamily="2" charset="0"/>
            </a:endParaRPr>
          </a:p>
          <a:p>
            <a:r>
              <a:rPr lang="es-419">
                <a:effectLst/>
                <a:latin typeface="Helvetica Neue" panose="02000503000000020004" pitchFamily="2" charset="0"/>
              </a:rPr>
              <a:t>[CLIC]</a:t>
            </a:r>
          </a:p>
          <a:p>
            <a:endParaRPr lang="en-US" dirty="0">
              <a:effectLst/>
              <a:latin typeface="Helvetica Neue" panose="02000503000000020004" pitchFamily="2" charset="0"/>
            </a:endParaRPr>
          </a:p>
          <a:p>
            <a:r>
              <a:rPr lang="es-419">
                <a:effectLst/>
                <a:latin typeface="Helvetica Neue"/>
              </a:rPr>
              <a:t>Y finalmente, descubrimos que los cuellos de botella de la medida de respuesta temprana a menudo se produjeron a nivel subnacional o nacional, y que de nuevo hubo cuellos de botella comunes en muchos de estos brotes. Para un país o jurisdicción, este tipo de información agregada puede ser muy útil para priorizar acciones e inversiones, y determinar quiénes son las partes interesadas adecuadas para involucrarse. También hemos encontrado que este tipo de información puede ser bastante poderosa para la promoción.    </a:t>
            </a:r>
          </a:p>
          <a:p>
            <a:endParaRPr lang="en-US" dirty="0">
              <a:cs typeface="Arial"/>
            </a:endParaRPr>
          </a:p>
        </p:txBody>
      </p:sp>
      <p:sp>
        <p:nvSpPr>
          <p:cNvPr id="4" name="Slide Number Placeholder 3">
            <a:extLst>
              <a:ext uri="{FF2B5EF4-FFF2-40B4-BE49-F238E27FC236}">
                <a16:creationId xmlns:a16="http://schemas.microsoft.com/office/drawing/2014/main" id="{1A726419-9079-D041-1CC4-74ABA0F678E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Public Sans"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Public Sans" pitchFamily="2" charset="77"/>
              <a:ea typeface="+mn-ea"/>
              <a:cs typeface="+mn-cs"/>
            </a:endParaRPr>
          </a:p>
        </p:txBody>
      </p:sp>
    </p:spTree>
    <p:extLst>
      <p:ext uri="{BB962C8B-B14F-4D97-AF65-F5344CB8AC3E}">
        <p14:creationId xmlns:p14="http://schemas.microsoft.com/office/powerpoint/2010/main" val="38206974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s-419">
                <a:solidFill>
                  <a:srgbClr val="000000"/>
                </a:solidFill>
                <a:latin typeface="Arial"/>
                <a:ea typeface="Arial"/>
                <a:cs typeface="Arial"/>
              </a:rPr>
              <a:t>Ahora veamos cómo algunos países han identificado medidas después de descubrir cuellos de botella comunes en múltiples brotes mientras utilizaban el enfoque 7-1-7.</a:t>
            </a:r>
          </a:p>
          <a:p>
            <a:pPr>
              <a:defRPr/>
            </a:pPr>
            <a:endParaRPr lang="en-US" dirty="0">
              <a:solidFill>
                <a:srgbClr val="000000"/>
              </a:solidFill>
              <a:ea typeface="Calibri"/>
              <a:cs typeface="Arial" panose="020B0604020202020204" pitchFamily="34" charset="0"/>
            </a:endParaRPr>
          </a:p>
          <a:p>
            <a:pPr>
              <a:defRPr/>
            </a:pPr>
            <a:r>
              <a:rPr lang="es-419">
                <a:solidFill>
                  <a:srgbClr val="000000"/>
                </a:solidFill>
                <a:latin typeface="Arial"/>
                <a:ea typeface="Arial"/>
                <a:cs typeface="Arial"/>
              </a:rPr>
              <a:t>[CLIC] </a:t>
            </a:r>
          </a:p>
          <a:p>
            <a:pPr>
              <a:defRPr/>
            </a:pPr>
            <a:endParaRPr lang="en-US" dirty="0">
              <a:solidFill>
                <a:srgbClr val="000000"/>
              </a:solidFill>
            </a:endParaRPr>
          </a:p>
          <a:p>
            <a:pPr>
              <a:defRPr/>
            </a:pPr>
            <a:r>
              <a:rPr lang="es-419">
                <a:solidFill>
                  <a:srgbClr val="000000"/>
                </a:solidFill>
                <a:latin typeface="Arial"/>
                <a:cs typeface="Arial"/>
              </a:rPr>
              <a:t>En noviembre de 2022, Sierra Leona aplicó 7-1-7 de manera retrospectiva para evaluar 16 eventos e identificó varios cuellos de botella</a:t>
            </a:r>
            <a:r>
              <a:rPr lang="es-419" u="sng">
                <a:solidFill>
                  <a:srgbClr val="000000"/>
                </a:solidFill>
                <a:latin typeface="Arial"/>
                <a:cs typeface="Arial"/>
              </a:rPr>
              <a:t>,</a:t>
            </a:r>
            <a:r>
              <a:rPr lang="es-419">
                <a:solidFill>
                  <a:srgbClr val="000000"/>
                </a:solidFill>
                <a:latin typeface="Arial"/>
                <a:cs typeface="Arial"/>
              </a:rPr>
              <a:t> como las limitaciones de comunicación entre el nivel comunitario y el nivel central. Estos incluían desafíos consistentes y continuos relacionados con el centro de llamadas, como falta de financiamiento, línea directa caída, etc. Como resultado, el Ministerio de Salud desarrolló medidas con Jhpiego para fortalecer los centros de llamadas y sus protocolos operativos para mejorar la vigilancia de enfermedades (por ejemplo, incluir el desarrollo procedimientos operativos estándar, ayudas de trabajo, etc.) </a:t>
            </a:r>
          </a:p>
          <a:p>
            <a:pPr>
              <a:defRPr/>
            </a:pPr>
            <a:endParaRPr lang="en-US" dirty="0">
              <a:solidFill>
                <a:srgbClr val="000000"/>
              </a:solidFill>
              <a:latin typeface="Arial"/>
              <a:ea typeface="Calibri"/>
              <a:cs typeface="Arial"/>
            </a:endParaRPr>
          </a:p>
          <a:p>
            <a:pPr>
              <a:defRPr/>
            </a:pPr>
            <a:r>
              <a:rPr lang="es-419">
                <a:solidFill>
                  <a:srgbClr val="000000"/>
                </a:solidFill>
                <a:latin typeface="Arial"/>
                <a:ea typeface="Arial"/>
                <a:cs typeface="Arial"/>
              </a:rPr>
              <a:t>[CLIC] </a:t>
            </a:r>
          </a:p>
          <a:p>
            <a:pPr>
              <a:defRPr/>
            </a:pPr>
            <a:endParaRPr lang="en-US" dirty="0">
              <a:solidFill>
                <a:srgbClr val="000000"/>
              </a:solidFill>
              <a:latin typeface="Arial"/>
              <a:ea typeface="Calibri"/>
              <a:cs typeface="Arial"/>
            </a:endParaRPr>
          </a:p>
          <a:p>
            <a:pPr>
              <a:defRPr/>
            </a:pPr>
            <a:r>
              <a:rPr lang="es-419">
                <a:solidFill>
                  <a:srgbClr val="000000"/>
                </a:solidFill>
                <a:latin typeface="Arial"/>
                <a:ea typeface="Arial"/>
                <a:cs typeface="Arial"/>
              </a:rPr>
              <a:t>Camboya aplicó el enfoque 7-1-7 a seis brotes de H5N1 en 12 meses cuando el virus reapareció después de años sin casos en el país. Descubrieron cuellos de botella comunes relacionados con la baja conciencia comunitaria y clínica, lo cual no es inusual para enfermedades nuevas o reemergentes. También encontraron lagunas en la colaboración multisectorial que afectaron a la puntualidad. Desarrollaron medidas inmediatas y a largo plazo para abordar los cuellos de botella. </a:t>
            </a:r>
          </a:p>
          <a:p>
            <a:pPr>
              <a:defRPr/>
            </a:pPr>
            <a:endParaRPr lang="en-US" dirty="0">
              <a:solidFill>
                <a:srgbClr val="000000"/>
              </a:solidFill>
              <a:latin typeface="Arial"/>
              <a:ea typeface="Calibri"/>
              <a:cs typeface="Arial"/>
            </a:endParaRPr>
          </a:p>
          <a:p>
            <a:pPr>
              <a:defRPr/>
            </a:pPr>
            <a:r>
              <a:rPr lang="es-419">
                <a:solidFill>
                  <a:srgbClr val="000000"/>
                </a:solidFill>
                <a:latin typeface="Arial"/>
                <a:ea typeface="Arial"/>
                <a:cs typeface="Arial"/>
              </a:rPr>
              <a:t>[CLIC]</a:t>
            </a:r>
          </a:p>
          <a:p>
            <a:pPr>
              <a:defRPr/>
            </a:pPr>
            <a:endParaRPr lang="en-US" dirty="0">
              <a:solidFill>
                <a:srgbClr val="000000"/>
              </a:solidFill>
              <a:latin typeface="Arial"/>
              <a:ea typeface="Calibri"/>
              <a:cs typeface="Arial"/>
            </a:endParaRPr>
          </a:p>
          <a:p>
            <a:pPr>
              <a:defRPr/>
            </a:pPr>
            <a:r>
              <a:rPr lang="es-419">
                <a:solidFill>
                  <a:srgbClr val="000000"/>
                </a:solidFill>
                <a:latin typeface="Arial"/>
                <a:ea typeface="Arial"/>
                <a:cs typeface="Arial"/>
              </a:rPr>
              <a:t>En Nigeria, el estado de Kano integró revisiones 7-1-7 en sus reuniones de coordinación a nivel estatal y aplicó 7-1-7 para evaluar múltiples brotes. Al hacerlo, identificaron una limitación constante en torno a los procedimientos burocráticos que retrasan la liberación de fondos para apoyar la respuesta a los brotes epidémicos. Como medida correctiva, establecieron un fondo epidemiológico específico para poder distribuir más rápidamente los fondos destinados a apoyar la detección y respuesta de brotes. </a:t>
            </a:r>
          </a:p>
          <a:p>
            <a:pPr>
              <a:defRPr/>
            </a:pPr>
            <a:endParaRPr lang="en-US" dirty="0">
              <a:solidFill>
                <a:srgbClr val="000000"/>
              </a:solidFill>
              <a:latin typeface="Arial"/>
              <a:ea typeface="Calibri"/>
              <a:cs typeface="Arial"/>
            </a:endParaRPr>
          </a:p>
          <a:p>
            <a:pPr>
              <a:defRPr/>
            </a:pPr>
            <a:r>
              <a:rPr lang="es-419">
                <a:solidFill>
                  <a:srgbClr val="000000"/>
                </a:solidFill>
                <a:latin typeface="Arial"/>
                <a:ea typeface="Arial"/>
                <a:cs typeface="Arial"/>
              </a:rPr>
              <a:t>[CLIC]</a:t>
            </a:r>
          </a:p>
          <a:p>
            <a:pPr>
              <a:defRPr/>
            </a:pPr>
            <a:endParaRPr lang="en-US" dirty="0">
              <a:solidFill>
                <a:srgbClr val="000000"/>
              </a:solidFill>
              <a:latin typeface="Arial"/>
              <a:ea typeface="Calibri"/>
              <a:cs typeface="Arial"/>
            </a:endParaRPr>
          </a:p>
          <a:p>
            <a:pPr>
              <a:defRPr/>
            </a:pPr>
            <a:r>
              <a:rPr lang="es-419">
                <a:solidFill>
                  <a:srgbClr val="000000"/>
                </a:solidFill>
                <a:latin typeface="Arial"/>
                <a:ea typeface="Arial"/>
                <a:cs typeface="Arial"/>
              </a:rPr>
              <a:t>Cuando Zambia comenzó a adoptar el 7-1-7 en 2023, realizaron tres revisiones de acción temprana (dos para el cólera y uno para el ántrax) cada uno en un distrito diferente. A través de estas primeras EAR, encontraron 3 categorías de cuellos de botella consistentes: brechas de recursos humanos, poca conciencia o sospecha clínica por parte de los trabajadores de la salud, y falta de recursos disponibles para iniciar la respuesta. Los equipos del Instituto Nacional de Salud Pública de Zambia y de comunicación de riesgos y compromiso comunitario (RCCE) del distrito identificaron las medidas correctivas correspondientes. Rápidamente implementaron varias de las medidas, incluido el desarrollo de materiales de información, educación y comunicación (IEC) para su distribución en comunidades y radio, la capacitación de trabajadores de la salud en la vigilancia y respuesta integradas a las enfermedades (IDSR), la capacitación “Just in Time” en el Sistema de Gestión de Incidentes, y más. </a:t>
            </a:r>
          </a:p>
          <a:p>
            <a:pPr>
              <a:defRPr/>
            </a:pPr>
            <a:r>
              <a:rPr lang="es-419">
                <a:solidFill>
                  <a:srgbClr val="000000"/>
                </a:solidFill>
                <a:latin typeface="Arial"/>
                <a:cs typeface="Arial"/>
              </a:rPr>
              <a:t> </a:t>
            </a:r>
          </a:p>
          <a:p>
            <a:pPr>
              <a:defRPr/>
            </a:pPr>
            <a:r>
              <a:rPr lang="es-419">
                <a:solidFill>
                  <a:srgbClr val="000000"/>
                </a:solidFill>
                <a:latin typeface="Arial"/>
                <a:ea typeface="Arial"/>
                <a:cs typeface="Arial"/>
              </a:rPr>
              <a:t>Estos ejemplos demuestran el poder de aplicar 7-1-7 a más y más brotes; ayuda a identificar cuellos de botella comunes que están afectando a múltiples brotes, lo que puede ayudar a priorizar y fundamentar las medidas que probablemente tendrán un impacto en muchos brotes futuros. </a:t>
            </a:r>
          </a:p>
          <a:p>
            <a:endParaRPr lang="en-US" b="1" dirty="0"/>
          </a:p>
          <a:p>
            <a:endParaRPr lang="en-US" b="1" dirty="0"/>
          </a:p>
          <a:p>
            <a:endParaRPr lang="en-US" b="1" dirty="0"/>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182831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Como recordatorio, si está utilizando la hoja de cálculo de consolidación de datos de 7-1-7, la cuarta pestaña le permite categorizar los cuellos de botella utilizando la taxonomía de categorización de cuello de botella que mencioné anteriormente.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322202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7DC5D-DC3C-3056-077F-453E06D0D1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0D9B02-ED38-B291-1878-CC5AC3F97B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C969DF-BF16-25F7-6A43-2A154E1A929D}"/>
              </a:ext>
            </a:extLst>
          </p:cNvPr>
          <p:cNvSpPr>
            <a:spLocks noGrp="1"/>
          </p:cNvSpPr>
          <p:nvPr>
            <p:ph type="body" idx="1"/>
          </p:nvPr>
        </p:nvSpPr>
        <p:spPr/>
        <p:txBody>
          <a:bodyPr/>
          <a:lstStyle/>
          <a:p>
            <a:r>
              <a:rPr lang="es-419">
                <a:latin typeface="Arial"/>
                <a:cs typeface="Arial"/>
              </a:rPr>
              <a:t>Ahora, una vez que hayan sintetizado sus resultados 7-1-7, difundir los resultados a un amplio conjunto de partes interesadas tiene algunos grandes beneficios. </a:t>
            </a:r>
          </a:p>
          <a:p>
            <a:endParaRPr lang="en-US" dirty="0"/>
          </a:p>
          <a:p>
            <a:r>
              <a:rPr lang="es-419"/>
              <a:t>[CLIC]</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El enfoque 7-1-7 es más eficaz cuando un amplio conjunto de partes interesadas son conscientes y participan, especialmente porque diferentes partes interesadas son útiles en diferentes momentos según el tipo de brote, los cuellos de botella y las medidas involucradas, y así sucesivamente. Pero su nivel de compromiso será diferente. Así que hemos encontrado que este tipo de difusión regular de los resultados clave ha sido bastante útil. La información que debe incluirse en dicho informe incluye lo siguiente:</a:t>
            </a:r>
          </a:p>
          <a:p>
            <a:pPr marL="228600" marR="0" lvl="0" indent="-228600" algn="l" defTabSz="914400">
              <a:lnSpc>
                <a:spcPct val="90000"/>
              </a:lnSpc>
              <a:spcBef>
                <a:spcPts val="1000"/>
              </a:spcBef>
              <a:spcAft>
                <a:spcPts val="0"/>
              </a:spcAft>
              <a:buSzTx/>
              <a:buFont typeface="Arial,Sans-Serif"/>
              <a:buChar char="•"/>
              <a:tabLst/>
              <a:defRPr/>
            </a:pPr>
            <a:endParaRPr lang="en-US" sz="1200" b="0" i="0" u="none" strike="noStrike" kern="1200" cap="none" spc="0" normalizeH="0" baseline="0" noProof="0" dirty="0">
              <a:ln>
                <a:noFill/>
              </a:ln>
              <a:solidFill>
                <a:srgbClr val="000000"/>
              </a:solidFill>
              <a:effectLst/>
              <a:uLnTx/>
              <a:uFillTx/>
              <a:cs typeface="Arial" panose="020B0604020202020204" pitchFamily="34" charset="0"/>
            </a:endParaRPr>
          </a:p>
          <a:p>
            <a:pPr marL="228600" indent="-228600">
              <a:lnSpc>
                <a:spcPct val="90000"/>
              </a:lnSpc>
              <a:spcBef>
                <a:spcPts val="1000"/>
              </a:spcBef>
              <a:buFont typeface="Arial,Sans-Serif"/>
              <a:buChar char="•"/>
              <a:defRPr/>
            </a:pPr>
            <a:r>
              <a:rPr lang="es-419"/>
              <a:t>Proporcionar un resumen de alto nivel de los aprendizajes más importantes.</a:t>
            </a:r>
          </a:p>
          <a:p>
            <a:pPr marL="228600" indent="-228600">
              <a:lnSpc>
                <a:spcPct val="90000"/>
              </a:lnSpc>
              <a:spcBef>
                <a:spcPts val="1000"/>
              </a:spcBef>
              <a:buFont typeface="Arial,Sans-Serif"/>
              <a:buChar char="•"/>
              <a:defRPr/>
            </a:pPr>
            <a:endParaRPr lang="en-US" dirty="0"/>
          </a:p>
          <a:p>
            <a:pPr marL="228600" indent="-228600">
              <a:lnSpc>
                <a:spcPct val="90000"/>
              </a:lnSpc>
              <a:spcBef>
                <a:spcPts val="1000"/>
              </a:spcBef>
              <a:buFont typeface="Arial,Sans-Serif"/>
              <a:buChar char="•"/>
              <a:defRPr/>
            </a:pPr>
            <a:r>
              <a:rPr lang="es-419"/>
              <a:t>Informar a las partes interesadas sobre el desempeño frente al objetivo de 7-1-7.</a:t>
            </a:r>
          </a:p>
          <a:p>
            <a:pPr marL="228600" indent="-228600">
              <a:lnSpc>
                <a:spcPct val="90000"/>
              </a:lnSpc>
              <a:spcBef>
                <a:spcPts val="1000"/>
              </a:spcBef>
              <a:buFont typeface="Arial,Sans-Serif"/>
              <a:buChar char="•"/>
              <a:defRPr/>
            </a:pPr>
            <a:endParaRPr lang="en-US" dirty="0"/>
          </a:p>
          <a:p>
            <a:pPr marL="228600" indent="-228600">
              <a:lnSpc>
                <a:spcPct val="90000"/>
              </a:lnSpc>
              <a:spcBef>
                <a:spcPts val="1000"/>
              </a:spcBef>
              <a:buFont typeface="Arial,Sans-Serif"/>
              <a:buChar char="•"/>
              <a:defRPr/>
            </a:pPr>
            <a:r>
              <a:rPr lang="es-419"/>
              <a:t>Revisar el progreso en la finalización de medidas inmediatas. </a:t>
            </a:r>
          </a:p>
          <a:p>
            <a:pPr marL="228600" indent="-228600">
              <a:lnSpc>
                <a:spcPct val="90000"/>
              </a:lnSpc>
              <a:spcBef>
                <a:spcPts val="1000"/>
              </a:spcBef>
              <a:buFont typeface="Arial,Sans-Serif"/>
              <a:buChar char="•"/>
              <a:defRPr/>
            </a:pPr>
            <a:endParaRPr lang="en-US" dirty="0"/>
          </a:p>
          <a:p>
            <a:pPr marL="228600" indent="-228600">
              <a:lnSpc>
                <a:spcPct val="90000"/>
              </a:lnSpc>
              <a:spcBef>
                <a:spcPts val="1000"/>
              </a:spcBef>
              <a:buFont typeface="Arial,Sans-Serif"/>
              <a:buChar char="•"/>
              <a:defRPr/>
            </a:pPr>
            <a:r>
              <a:rPr lang="es-419">
                <a:latin typeface="Arial"/>
                <a:cs typeface="Arial"/>
              </a:rPr>
              <a:t>Y consolidar y destacar las medidas a largo plazo para informar la planificación, el financiamiento y la promoción</a:t>
            </a:r>
          </a:p>
          <a:p>
            <a:pPr marR="0" lvl="0" algn="l" defTabSz="914400" rtl="0" eaLnBrk="1" fontAlgn="auto" latinLnBrk="0" hangingPunct="1">
              <a:spcAft>
                <a:spcPts val="0"/>
              </a:spcAft>
              <a:buSzTx/>
              <a:tabLst/>
              <a:defRPr/>
            </a:pPr>
            <a:endParaRPr lang="en-US" dirty="0">
              <a:solidFill>
                <a:srgbClr val="000000"/>
              </a:solidFill>
              <a:cs typeface="Arial" panose="020B0604020202020204" pitchFamily="34" charset="0"/>
            </a:endParaRPr>
          </a:p>
          <a:p>
            <a:r>
              <a:rPr lang="es-419"/>
              <a:t>[CLIC] </a:t>
            </a:r>
          </a:p>
          <a:p>
            <a:endParaRPr lang="en-US" dirty="0"/>
          </a:p>
          <a:p>
            <a:r>
              <a:rPr lang="es-419">
                <a:latin typeface="Arial"/>
                <a:cs typeface="Arial"/>
              </a:rPr>
              <a:t>Hemos visto a los países hacer esto al menos anualmente, a través de un informe, pero también opcionalmente durante reuniones o talleres de partes interesadas. Pueden crear sus propios informes o utilizar la plantilla de informe de síntesis 7-1-7 que se encuentra en el sitio web de 7-1-7 Alliance.  </a:t>
            </a:r>
          </a:p>
          <a:p>
            <a:endParaRPr lang="en-US" dirty="0"/>
          </a:p>
          <a:p>
            <a:endParaRPr lang="en-US" dirty="0"/>
          </a:p>
          <a:p>
            <a:endParaRPr lang="en-US"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A45C34FD-E1A1-D4EA-788B-BE3CDC7733B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29819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17311B-B950-2332-DEF2-120137AA6C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0F7BD2-08C5-DCD9-F544-2545F86E21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061E33-034B-8C90-6895-7FC694F8482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t>Y eso nos lleva al panorama general de cómo estas medidas a largo plazo pueden informar e integrarse en la planificación, la financiación y la promoción a nivel nacional.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a:t>Como hemos comentado, la síntesis de resultados ayuda a identificar cuellos de botella comunes y prioridades para la acción. </a:t>
            </a:r>
          </a:p>
          <a:p>
            <a:endParaRPr lang="en-US" dirty="0"/>
          </a:p>
          <a:p>
            <a:r>
              <a:rPr lang="es-419"/>
              <a:t>[CLIC]</a:t>
            </a:r>
          </a:p>
          <a:p>
            <a:endParaRPr lang="en-US" dirty="0"/>
          </a:p>
          <a:p>
            <a:r>
              <a:rPr lang="es-419"/>
              <a:t>Estos resultados pueden utilizarse para ayudar a informar o complementar las evaluaciones y herramientas existentes para la seguridad sanitaria, como las Evaluaciones Externas Conjuntas (JEE), el Informe Anual de Autoevaluación de los Estados Parte (SPAR), las revisiones posteriores a la acción, etc. </a:t>
            </a:r>
          </a:p>
          <a:p>
            <a:endParaRPr lang="en-US" dirty="0"/>
          </a:p>
          <a:p>
            <a:endParaRPr lang="en-US" dirty="0"/>
          </a:p>
          <a:p>
            <a:r>
              <a:rPr lang="es-419"/>
              <a:t>[CLIC]</a:t>
            </a:r>
          </a:p>
          <a:p>
            <a:endParaRPr lang="en-US" dirty="0"/>
          </a:p>
          <a:p>
            <a:r>
              <a:rPr lang="es-419">
                <a:latin typeface="Arial"/>
                <a:cs typeface="Arial"/>
              </a:rPr>
              <a:t>Por último, los resultados pueden añadirse o repriorizarse en los planes nacionales, como los planes de acción nacionales para la seguridad sanitaria, o utilizarse para otras discusiones de financiamiento y promoción.</a:t>
            </a:r>
          </a:p>
          <a:p>
            <a:br>
              <a:rPr lang="es-419"/>
            </a:br>
            <a:br>
              <a:rPr lang="es-419"/>
            </a:br>
            <a:endParaRPr lang="es-419"/>
          </a:p>
        </p:txBody>
      </p:sp>
      <p:sp>
        <p:nvSpPr>
          <p:cNvPr id="4" name="Slide Number Placeholder 3">
            <a:extLst>
              <a:ext uri="{FF2B5EF4-FFF2-40B4-BE49-F238E27FC236}">
                <a16:creationId xmlns:a16="http://schemas.microsoft.com/office/drawing/2014/main" id="{FEB5E377-B6BE-54FE-DFDF-25A15BFD173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692341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mantenga el debate hasta un máximo de 3 minutos]</a:t>
            </a:r>
          </a:p>
          <a:p>
            <a:endParaRPr lang="en-US" dirty="0"/>
          </a:p>
          <a:p>
            <a:r>
              <a:rPr lang="es-419">
                <a:latin typeface="Arial"/>
                <a:cs typeface="Arial"/>
              </a:rPr>
              <a:t>Hagamos un breve debate. </a:t>
            </a:r>
          </a:p>
          <a:p>
            <a:endParaRPr lang="en-US" dirty="0">
              <a:latin typeface="Arial"/>
              <a:cs typeface="Arial"/>
            </a:endParaRPr>
          </a:p>
          <a:p>
            <a:r>
              <a:rPr lang="es-419">
                <a:latin typeface="Arial"/>
                <a:cs typeface="Arial"/>
              </a:rPr>
              <a:t>¿Qué actividades de planificación y financiación pueden verse influidas por el 7-1-7 en los países a los que prestan apoyo o en el trabajo que realizan?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504052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a:latin typeface="Arial"/>
                <a:cs typeface="Arial"/>
              </a:rPr>
              <a:t>[Nota al moderador: Para esta actividad, tenemos 7 escenarios escritos de antemano que deben imprimirse antes del taller. Recomendamos grupos de 6-8 participantes, aunque esto se puede ajustar en función del tamaño de la audiencia. Idealmente no necesitará más de 7 grupos – si hay más de 7 grupos para un taller grande, entonces haga que más de un grupo reciba el mismo escenario, según sea necesario. Puede que sea necesario añadir más tiempo a la actividad para más de 7 grupos, debido a que cada grupo debe presentar un informe al final de la actividad. Para esta actividad recomendamos usar rotafolios y marcadores, o como mínimo hojas grandes de papel que se pueden colocar encima de las mesas. No hay un facilitador designado dentro de los grupos pequeños]. </a:t>
            </a:r>
          </a:p>
          <a:p>
            <a:endParaRPr lang="en-US" dirty="0"/>
          </a:p>
          <a:p>
            <a:r>
              <a:rPr lang="es-419"/>
              <a:t>Ahora vamos a hacer una actividad en grupos pequeños para que se familiaricen con la categorización de cuellos de botella, y también para que piensen de manera crítica y creativamente sobre la planificación a largo plazo. </a:t>
            </a:r>
          </a:p>
          <a:p>
            <a:endParaRPr lang="en-US" dirty="0"/>
          </a:p>
          <a:p>
            <a:endParaRPr lang="en-US" dirty="0"/>
          </a:p>
          <a:p>
            <a:r>
              <a:rPr lang="es-419" i="1"/>
              <a:t>[Nota al moderador: haga que los participantes se reúnan en sus grupos pequeños ahora].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48</a:t>
            </a:fld>
            <a:endParaRPr lang="en-US"/>
          </a:p>
        </p:txBody>
      </p:sp>
    </p:spTree>
    <p:extLst>
      <p:ext uri="{BB962C8B-B14F-4D97-AF65-F5344CB8AC3E}">
        <p14:creationId xmlns:p14="http://schemas.microsoft.com/office/powerpoint/2010/main" val="39305758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Ahora que están en sus grupos, comencemos. </a:t>
            </a:r>
          </a:p>
          <a:p>
            <a:r>
              <a:rPr lang="es-419">
                <a:latin typeface="Arial"/>
                <a:cs typeface="Arial"/>
              </a:rPr>
              <a:t> </a:t>
            </a:r>
          </a:p>
          <a:p>
            <a:r>
              <a:rPr lang="es-419">
                <a:latin typeface="Arial"/>
                <a:cs typeface="Arial"/>
              </a:rPr>
              <a:t>Vamos a pasarle un breve escenario a cada grupo, así como una copia de la guía de Categorías de cuellos de botella para 7-1-7. Este escenario incluye instrucciones sobre lo que van a hacer durante esta actividad. Tendrán 20 minutos dentro de sus grupos para realizar la actividad, y luego cada grupo presentará un informe. En sus grupos, leerán las instrucciones para esta actividad y el escenario. Queremos que revisen la Guía sobre categorías de cuellos de botella para 7-1-7 durante unos minutos. A continuación, queremos que determinen qué tema y categoría de cuello de botella de ese documento se aplica al cuello de botella en su escenario.  </a:t>
            </a:r>
          </a:p>
          <a:p>
            <a:r>
              <a:rPr lang="es-419">
                <a:latin typeface="Arial"/>
                <a:cs typeface="Arial"/>
              </a:rPr>
              <a:t> </a:t>
            </a:r>
          </a:p>
          <a:p>
            <a:r>
              <a:rPr lang="es-419">
                <a:latin typeface="Arial"/>
                <a:cs typeface="Arial"/>
              </a:rPr>
              <a:t>Una vez que hayan hecho esto, tendrán unos 15 minutos para hacer lo siguiente:</a:t>
            </a:r>
          </a:p>
          <a:p>
            <a:pPr marL="742950" marR="283210" lvl="1" indent="-285750">
              <a:lnSpc>
                <a:spcPct val="120000"/>
              </a:lnSpc>
              <a:spcBef>
                <a:spcPts val="0"/>
              </a:spcBef>
              <a:buFont typeface="Courier New" panose="02070309020205020404" pitchFamily="49" charset="0"/>
              <a:buChar char="o"/>
            </a:pPr>
            <a:r>
              <a:rPr lang="es-419">
                <a:effectLst/>
                <a:latin typeface="Arial" panose="020B0604020202020204" pitchFamily="34" charset="0"/>
                <a:ea typeface="Arial"/>
              </a:rPr>
              <a:t>Identifiquen acciones a más largo plazo para abordar el cuello de botella.</a:t>
            </a:r>
          </a:p>
          <a:p>
            <a:pPr marL="742950" marR="283210" lvl="1" indent="-285750">
              <a:lnSpc>
                <a:spcPct val="120000"/>
              </a:lnSpc>
              <a:spcBef>
                <a:spcPts val="0"/>
              </a:spcBef>
              <a:buFont typeface="Courier New" panose="02070309020205020404" pitchFamily="49" charset="0"/>
              <a:buChar char="o"/>
            </a:pPr>
            <a:r>
              <a:rPr lang="es-419">
                <a:effectLst/>
                <a:latin typeface="Arial" panose="020B0604020202020204" pitchFamily="34" charset="0"/>
                <a:ea typeface="Arial"/>
              </a:rPr>
              <a:t>Hagan una lluvia de ideas sobre un plan para la inclusión en la planificación nacional u oportunidades de financiamiento.</a:t>
            </a:r>
          </a:p>
          <a:p>
            <a:pPr marL="742950" marR="283210" lvl="1" indent="-285750">
              <a:lnSpc>
                <a:spcPct val="120000"/>
              </a:lnSpc>
              <a:spcBef>
                <a:spcPts val="0"/>
              </a:spcBef>
              <a:buFont typeface="Courier New" panose="02070309020205020404" pitchFamily="49" charset="0"/>
              <a:buChar char="o"/>
            </a:pPr>
            <a:r>
              <a:rPr lang="es-419">
                <a:effectLst/>
                <a:latin typeface="Arial" panose="020B0604020202020204" pitchFamily="34" charset="0"/>
                <a:ea typeface="Arial"/>
              </a:rPr>
              <a:t>Hagan una lluvia de ideas sobre un plan para la promoción, según sea necesario</a:t>
            </a:r>
          </a:p>
          <a:p>
            <a:endParaRPr lang="en-US" dirty="0">
              <a:latin typeface="Arial"/>
              <a:cs typeface="Arial"/>
            </a:endParaRPr>
          </a:p>
          <a:p>
            <a:r>
              <a:rPr lang="es-419">
                <a:latin typeface="Arial"/>
                <a:cs typeface="Arial"/>
              </a:rPr>
              <a:t>Usen sus rotafolios para esta parte de la actividad y su imaginación y experiencias previas para ayudarse a completar esta parte de la actividad. </a:t>
            </a:r>
          </a:p>
          <a:p>
            <a:r>
              <a:rPr lang="es-419">
                <a:latin typeface="Arial"/>
                <a:cs typeface="Arial"/>
              </a:rPr>
              <a:t> </a:t>
            </a:r>
          </a:p>
          <a:p>
            <a:r>
              <a:rPr lang="es-419">
                <a:latin typeface="Arial"/>
                <a:cs typeface="Arial"/>
              </a:rPr>
              <a:t>Asegúrense de designar a un informante de su grupo. Al final de la actividad, cada grupo hará una breve presentación (de unos dos minutos por grupo) sobre la categoría de cuellos de botella que haya elegido y sus ideas para la planificación a largo plazo.  </a:t>
            </a:r>
          </a:p>
          <a:p>
            <a:r>
              <a:rPr lang="es-419">
                <a:latin typeface="Arial"/>
                <a:cs typeface="Arial"/>
              </a:rPr>
              <a:t> </a:t>
            </a:r>
          </a:p>
          <a:p>
            <a:r>
              <a:rPr lang="es-419">
                <a:latin typeface="Arial"/>
                <a:cs typeface="Arial"/>
              </a:rPr>
              <a:t>Empecemos.  </a:t>
            </a:r>
          </a:p>
          <a:p>
            <a:r>
              <a:rPr lang="es-419">
                <a:latin typeface="Arial"/>
                <a:cs typeface="Arial"/>
              </a:rPr>
              <a:t> </a:t>
            </a:r>
          </a:p>
          <a:p>
            <a:r>
              <a:rPr lang="es-419" i="1">
                <a:latin typeface="Arial"/>
                <a:cs typeface="Arial"/>
              </a:rPr>
              <a:t>[Nota al moderador: haga anuncios en cada uno de los intervalos de tiempo mencionados en la diapositiva para ayudar a los participantes a mantenerse al día. Una vez que se acabe el tiempo, pídales a los participantes que detengan la actividad porque luego revisarán las respuestas en el plenario].  </a:t>
            </a:r>
          </a:p>
          <a:p>
            <a:r>
              <a:rPr lang="es-419">
                <a:latin typeface="Arial"/>
                <a:cs typeface="Arial"/>
              </a:rPr>
              <a:t> </a:t>
            </a:r>
          </a:p>
          <a:p>
            <a:r>
              <a:rPr lang="es-419">
                <a:latin typeface="Arial"/>
                <a:cs typeface="Arial"/>
              </a:rPr>
              <a:t>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49</a:t>
            </a:fld>
            <a:endParaRPr lang="en-US"/>
          </a:p>
        </p:txBody>
      </p:sp>
    </p:spTree>
    <p:extLst>
      <p:ext uri="{BB962C8B-B14F-4D97-AF65-F5344CB8AC3E}">
        <p14:creationId xmlns:p14="http://schemas.microsoft.com/office/powerpoint/2010/main" val="10048422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B6427-D1E2-3631-A916-307FDD99E2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AD7A26-F200-1B1F-28D1-7B3E990F03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1B259B-6BFD-C1A3-9B50-A82540DE9BC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t>[Nota al moderador: Siéntase libre de revisar para la audiencia que está esperando]. </a:t>
            </a:r>
          </a:p>
          <a:p>
            <a:endParaRPr lang="en-US" dirty="0"/>
          </a:p>
        </p:txBody>
      </p:sp>
      <p:sp>
        <p:nvSpPr>
          <p:cNvPr id="4" name="Slide Number Placeholder 3">
            <a:extLst>
              <a:ext uri="{FF2B5EF4-FFF2-40B4-BE49-F238E27FC236}">
                <a16:creationId xmlns:a16="http://schemas.microsoft.com/office/drawing/2014/main" id="{03C6164F-47E6-152C-9D86-464D55FCF069}"/>
              </a:ext>
            </a:extLst>
          </p:cNvPr>
          <p:cNvSpPr>
            <a:spLocks noGrp="1"/>
          </p:cNvSpPr>
          <p:nvPr>
            <p:ph type="sldNum" sz="quarter" idx="5"/>
          </p:nvPr>
        </p:nvSpPr>
        <p:spPr/>
        <p:txBody>
          <a:bodyPr/>
          <a:lstStyle/>
          <a:p>
            <a:fld id="{A1E75C25-C22B-D14A-8C88-D3C1CFA09A77}" type="slidenum">
              <a:rPr lang="en-US" smtClean="0"/>
              <a:pPr/>
              <a:t>5</a:t>
            </a:fld>
            <a:endParaRPr lang="en-US"/>
          </a:p>
        </p:txBody>
      </p:sp>
    </p:spTree>
    <p:extLst>
      <p:ext uri="{BB962C8B-B14F-4D97-AF65-F5344CB8AC3E}">
        <p14:creationId xmlns:p14="http://schemas.microsoft.com/office/powerpoint/2010/main" val="4437143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a:latin typeface="Arial"/>
                <a:cs typeface="Arial"/>
              </a:rPr>
              <a:t>[Nota al moderador: llame al grupo que trabajó en el escenario 1. El tiempo para hacer el informe es corto, así que educada, pero activamente, pídale al grupo que termine si es necesario]. </a:t>
            </a:r>
          </a:p>
          <a:p>
            <a:endParaRPr lang="en-US" dirty="0"/>
          </a:p>
          <a:p>
            <a:r>
              <a:rPr lang="es-419">
                <a:latin typeface="Arial"/>
                <a:cs typeface="Arial"/>
              </a:rPr>
              <a:t>Que el grupo 1 presente su escenario, que se muestra en esta diapositiva. Indiquen qué categoría de cuello de botella han elegido y por qué, y hagan un breve resumen de su propuesta a largo plazo. Recuerden que su informe debe ser breve, ¡de unos 2 minutos!</a:t>
            </a:r>
          </a:p>
        </p:txBody>
      </p:sp>
      <p:sp>
        <p:nvSpPr>
          <p:cNvPr id="4" name="Slide Number Placeholder 3"/>
          <p:cNvSpPr>
            <a:spLocks noGrp="1"/>
          </p:cNvSpPr>
          <p:nvPr>
            <p:ph type="sldNum" sz="quarter" idx="5"/>
          </p:nvPr>
        </p:nvSpPr>
        <p:spPr/>
        <p:txBody>
          <a:bodyPr/>
          <a:lstStyle/>
          <a:p>
            <a:fld id="{A1E75C25-C22B-D14A-8C88-D3C1CFA09A77}" type="slidenum">
              <a:rPr lang="en-US" smtClean="0"/>
              <a:pPr/>
              <a:t>50</a:t>
            </a:fld>
            <a:endParaRPr lang="en-US"/>
          </a:p>
        </p:txBody>
      </p:sp>
    </p:spTree>
    <p:extLst>
      <p:ext uri="{BB962C8B-B14F-4D97-AF65-F5344CB8AC3E}">
        <p14:creationId xmlns:p14="http://schemas.microsoft.com/office/powerpoint/2010/main" val="16056368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a:latin typeface="Arial"/>
                <a:cs typeface="Arial"/>
              </a:rPr>
              <a:t>[Nota al moderador: llame al grupo que trabajó en el escenario 2. El tiempo para hacer el informe es corto, así que educada, pero activamente, pídale al grupo que termine si es necesario]. </a:t>
            </a:r>
          </a:p>
          <a:p>
            <a:endParaRPr lang="en-US" dirty="0"/>
          </a:p>
          <a:p>
            <a:r>
              <a:rPr lang="es-419">
                <a:latin typeface="Arial"/>
                <a:cs typeface="Arial"/>
              </a:rPr>
              <a:t>¡Gracias! Ahora vamos a pedir al grupo 2 que presente su escenario. Cuenten qué categoría de cuello de botella eligieron y por qué, y un breve resumen de su propuesta a largo plazo. Recuerden que su informe debe ser breve, ¡de unos 2 minutos!</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51</a:t>
            </a:fld>
            <a:endParaRPr lang="en-US"/>
          </a:p>
        </p:txBody>
      </p:sp>
    </p:spTree>
    <p:extLst>
      <p:ext uri="{BB962C8B-B14F-4D97-AF65-F5344CB8AC3E}">
        <p14:creationId xmlns:p14="http://schemas.microsoft.com/office/powerpoint/2010/main" val="149361497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a:latin typeface="Arial"/>
                <a:cs typeface="Arial"/>
              </a:rPr>
              <a:t>[Nota al moderador: llame al grupo que trabajó en el escenario 3. El tiempo para hacer el informe es corto, así que educada, pero activamente, pídale al grupo que termine si es necesario]. </a:t>
            </a:r>
          </a:p>
          <a:p>
            <a:endParaRPr lang="en-US" dirty="0"/>
          </a:p>
          <a:p>
            <a:r>
              <a:rPr lang="es-419">
                <a:latin typeface="Arial"/>
                <a:cs typeface="Arial"/>
              </a:rPr>
              <a:t>¡Gracias! Ahora vamos a pedir al grupo 3 que presente su escenario. Cuenten qué categoría de cuello de botella eligieron y por qué, y un breve resumen de su propuesta a largo plazo. Recuerden que su informe debe ser breve, ¡de unos 2 minutos!</a:t>
            </a:r>
          </a:p>
          <a:p>
            <a:endParaRPr lang="en-US" dirty="0"/>
          </a:p>
          <a:p>
            <a:endParaRPr lang="en-US" dirty="0"/>
          </a:p>
          <a:p>
            <a:r>
              <a:rPr lang="es-419" i="1"/>
              <a:t>[Nota al moderador: si este es el último grupo que presenta, diga lo siguiente y luego pase a la siguiente sesión del taller…]</a:t>
            </a:r>
          </a:p>
          <a:p>
            <a:endParaRPr lang="en-US" dirty="0"/>
          </a:p>
          <a:p>
            <a:r>
              <a:rPr lang="es-419">
                <a:latin typeface="Arial"/>
                <a:cs typeface="Arial"/>
              </a:rPr>
              <a:t>¡Fantástico! Gracias a todos por participar en esta actividad y presentar sus resultados. Espero que este ejercicio les haya ayudado a entender parte de lo que hemos aprendido esta mañana sobre cómo se puede utilizar la información sintetizada, incluida la relativa a las categorías de cuellos de botella, para la planificación a largo plazo.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52</a:t>
            </a:fld>
            <a:endParaRPr lang="en-US"/>
          </a:p>
        </p:txBody>
      </p:sp>
    </p:spTree>
    <p:extLst>
      <p:ext uri="{BB962C8B-B14F-4D97-AF65-F5344CB8AC3E}">
        <p14:creationId xmlns:p14="http://schemas.microsoft.com/office/powerpoint/2010/main" val="40779796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a:latin typeface="Arial"/>
                <a:cs typeface="Arial"/>
              </a:rPr>
              <a:t>[Nota al moderador: llame al grupo que trabajó en el escenario 4. El tiempo para hacer el informe es corto, así que educada, pero activamente, pídale al grupo que termine si es necesario]. </a:t>
            </a:r>
          </a:p>
          <a:p>
            <a:endParaRPr lang="en-US" dirty="0"/>
          </a:p>
          <a:p>
            <a:r>
              <a:rPr lang="es-419">
                <a:latin typeface="Arial"/>
                <a:cs typeface="Arial"/>
              </a:rPr>
              <a:t>¡Gracias! Ahora vamos a pedir al grupo 4 que presente su escenario. Cuenten qué categoría de cuello de botella eligieron y por qué, y un breve resumen de su propuesta a largo plazo. Recuerden que su informe debe ser breve, ¡de unos 2 minutos!</a:t>
            </a:r>
          </a:p>
          <a:p>
            <a:endParaRPr lang="en-US" dirty="0"/>
          </a:p>
          <a:p>
            <a:endParaRPr lang="en-US" dirty="0"/>
          </a:p>
          <a:p>
            <a:r>
              <a:rPr lang="es-419" i="1"/>
              <a:t>[Nota al moderador: si este es el último grupo que presenta, diga lo siguiente y luego pase a la siguiente sesión del taller…]</a:t>
            </a:r>
          </a:p>
          <a:p>
            <a:endParaRPr lang="en-US" dirty="0"/>
          </a:p>
          <a:p>
            <a:r>
              <a:rPr lang="es-419">
                <a:latin typeface="Arial"/>
                <a:cs typeface="Arial"/>
              </a:rPr>
              <a:t>¡Fantástico! Gracias a todos por participar en esta actividad y presentar sus resultados. Espero que este ejercicio les haya ayudado a entender parte de lo que hemos aprendido esta mañana sobre cómo se puede utilizar la información sintetizada, incluida la relativa a las categorías de cuellos de botella, para la planificación a largo plazo.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53</a:t>
            </a:fld>
            <a:endParaRPr lang="en-US"/>
          </a:p>
        </p:txBody>
      </p:sp>
    </p:spTree>
    <p:extLst>
      <p:ext uri="{BB962C8B-B14F-4D97-AF65-F5344CB8AC3E}">
        <p14:creationId xmlns:p14="http://schemas.microsoft.com/office/powerpoint/2010/main" val="412908123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a:latin typeface="Arial"/>
                <a:cs typeface="Arial"/>
              </a:rPr>
              <a:t>[Nota al moderador: llame al grupo que trabajó en el escenario 5. El tiempo para hacer el informe es corto, así que educada, pero activamente, pídale al grupo que termine si es necesario]. </a:t>
            </a:r>
          </a:p>
          <a:p>
            <a:endParaRPr lang="en-US" dirty="0"/>
          </a:p>
          <a:p>
            <a:r>
              <a:rPr lang="es-419">
                <a:latin typeface="Arial"/>
                <a:cs typeface="Arial"/>
              </a:rPr>
              <a:t>¡Gracias! Ahora vamos a pedir al grupo 5 que presente su escenario. Cuenten qué categoría de cuello de botella eligieron y por qué, y un breve resumen de su propuesta a largo plazo. Recuerden que su informe debe ser breve, ¡de unos 2 minutos!</a:t>
            </a:r>
          </a:p>
          <a:p>
            <a:endParaRPr lang="en-US" dirty="0"/>
          </a:p>
          <a:p>
            <a:endParaRPr lang="en-US" dirty="0"/>
          </a:p>
          <a:p>
            <a:r>
              <a:rPr lang="es-419" i="1"/>
              <a:t>[Nota al moderador: si este es el último grupo que presenta, diga lo siguiente y luego pase a la siguiente sesión del taller…]</a:t>
            </a:r>
          </a:p>
          <a:p>
            <a:endParaRPr lang="en-US" dirty="0"/>
          </a:p>
          <a:p>
            <a:r>
              <a:rPr lang="es-419">
                <a:latin typeface="Arial"/>
                <a:cs typeface="Arial"/>
              </a:rPr>
              <a:t>¡Fantástico! Gracias a todos por participar en esta actividad y presentar sus resultados. Espero que este ejercicio les haya ayudado a entender parte de lo que hemos aprendido esta mañana sobre cómo se puede utilizar la información sintetizada, incluida la relativa a las categorías de cuellos de botella, para la planificación a largo plazo.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54</a:t>
            </a:fld>
            <a:endParaRPr lang="en-US"/>
          </a:p>
        </p:txBody>
      </p:sp>
    </p:spTree>
    <p:extLst>
      <p:ext uri="{BB962C8B-B14F-4D97-AF65-F5344CB8AC3E}">
        <p14:creationId xmlns:p14="http://schemas.microsoft.com/office/powerpoint/2010/main" val="351479097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a:latin typeface="Arial"/>
                <a:cs typeface="Arial"/>
              </a:rPr>
              <a:t>[Nota al moderador: llame al grupo que trabajó en el escenario 6. El tiempo para hacer el informe es corto, así que educada, pero activamente, pídale al grupo que termine si es necesario]. </a:t>
            </a:r>
          </a:p>
          <a:p>
            <a:endParaRPr lang="en-US" dirty="0"/>
          </a:p>
          <a:p>
            <a:r>
              <a:rPr lang="es-419">
                <a:latin typeface="Arial"/>
                <a:cs typeface="Arial"/>
              </a:rPr>
              <a:t>¡Gracias! Ahora vamos a pedir al grupo 6 que presente su escenario. Cuenten qué categoría de cuello de botella eligieron y por qué, y un breve resumen de su propuesta a largo plazo. Recuerden que su informe debe ser breve, ¡de unos 2 minutos!</a:t>
            </a:r>
          </a:p>
          <a:p>
            <a:endParaRPr lang="en-US" dirty="0"/>
          </a:p>
          <a:p>
            <a:endParaRPr lang="en-US" dirty="0"/>
          </a:p>
          <a:p>
            <a:r>
              <a:rPr lang="es-419" i="1"/>
              <a:t>[Nota al moderador: si este es el último grupo que presenta, diga lo siguiente y luego pase a la siguiente sesión del taller…]</a:t>
            </a:r>
          </a:p>
          <a:p>
            <a:endParaRPr lang="en-US" dirty="0"/>
          </a:p>
          <a:p>
            <a:r>
              <a:rPr lang="es-419">
                <a:latin typeface="Arial"/>
                <a:cs typeface="Arial"/>
              </a:rPr>
              <a:t>¡Fantástico! Gracias a todos por participar en esta actividad y presentar sus resultados. Espero que este ejercicio les haya ayudado a entender parte de lo que hemos aprendido esta mañana sobre cómo se puede utilizar la información sintetizada, incluida la relativa a las categorías de cuellos de botella, para la planificación a largo plazo.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55</a:t>
            </a:fld>
            <a:endParaRPr lang="en-US"/>
          </a:p>
        </p:txBody>
      </p:sp>
    </p:spTree>
    <p:extLst>
      <p:ext uri="{BB962C8B-B14F-4D97-AF65-F5344CB8AC3E}">
        <p14:creationId xmlns:p14="http://schemas.microsoft.com/office/powerpoint/2010/main" val="26623436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a:latin typeface="Arial"/>
                <a:cs typeface="Arial"/>
              </a:rPr>
              <a:t>[Nota al moderador: llame al grupo que trabajó en el escenario 7. El tiempo para hacer el informe es corto, así que educada, pero activamente, pídale al grupo que termine si es necesario]. </a:t>
            </a:r>
          </a:p>
          <a:p>
            <a:endParaRPr lang="en-US" dirty="0"/>
          </a:p>
          <a:p>
            <a:r>
              <a:rPr lang="es-419">
                <a:latin typeface="Arial"/>
                <a:cs typeface="Arial"/>
              </a:rPr>
              <a:t>¡Gracias! Ahora vamos a pedir al grupo 7 que presente su escenario. Cuenten qué categoría de cuello de botella eligieron y por qué, y un breve resumen de su propuesta a largo plazo. Recuerden que su informe debe ser breve, ¡de unos 2 minutos!</a:t>
            </a:r>
          </a:p>
          <a:p>
            <a:endParaRPr lang="en-US" dirty="0"/>
          </a:p>
          <a:p>
            <a:endParaRPr lang="en-US" dirty="0"/>
          </a:p>
          <a:p>
            <a:r>
              <a:rPr lang="es-419" i="1"/>
              <a:t>[Nota al moderador: si este es el último grupo que presenta, diga lo siguiente y luego pase a la siguiente sesión del taller…]</a:t>
            </a:r>
          </a:p>
          <a:p>
            <a:endParaRPr lang="en-US" dirty="0"/>
          </a:p>
          <a:p>
            <a:r>
              <a:rPr lang="es-419">
                <a:latin typeface="Arial"/>
                <a:cs typeface="Arial"/>
              </a:rPr>
              <a:t>¡Fantástico! Gracias a todos por participar en esta actividad y presentar sus resultados. Espero que este ejercicio les haya ayudado a entender parte de lo que hemos aprendido esta mañana sobre cómo se puede utilizar la información sintetizada, incluida la relativa a las categorías de cuellos de botella, para la planificación a largo plazo.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56</a:t>
            </a:fld>
            <a:endParaRPr lang="en-US"/>
          </a:p>
        </p:txBody>
      </p:sp>
    </p:spTree>
    <p:extLst>
      <p:ext uri="{BB962C8B-B14F-4D97-AF65-F5344CB8AC3E}">
        <p14:creationId xmlns:p14="http://schemas.microsoft.com/office/powerpoint/2010/main" val="9328026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3E1C3-D4F3-29AA-803C-3754747D40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DF18CF-6D2F-DDBE-5F58-7DAAB1A98B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1BF70F-74C8-F68F-5BAC-9AADDB8CB61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b="0" i="1" u="none" strike="noStrike">
                <a:solidFill>
                  <a:srgbClr val="000000"/>
                </a:solidFill>
                <a:effectLst/>
                <a:latin typeface="Arial"/>
                <a:cs typeface="Arial"/>
              </a:rPr>
              <a:t>[Nota para el moderador: si hay tiempo</a:t>
            </a:r>
            <a:r>
              <a:rPr lang="es-419" i="1">
                <a:solidFill>
                  <a:srgbClr val="000000"/>
                </a:solidFill>
                <a:latin typeface="Arial"/>
                <a:cs typeface="Arial"/>
              </a:rPr>
              <a:t> </a:t>
            </a:r>
            <a:r>
              <a:rPr lang="es-419" b="0" i="1" u="none" strike="noStrike">
                <a:solidFill>
                  <a:srgbClr val="000000"/>
                </a:solidFill>
                <a:effectLst/>
                <a:latin typeface="Arial"/>
                <a:cs typeface="Arial"/>
              </a:rPr>
              <a:t>para un informe plenario de ~5 minutos, considere la posibilidad de utilizar las preguntas enumeradas aquí como sugerencias para el debate].</a:t>
            </a:r>
          </a:p>
        </p:txBody>
      </p:sp>
      <p:sp>
        <p:nvSpPr>
          <p:cNvPr id="4" name="Slide Number Placeholder 3">
            <a:extLst>
              <a:ext uri="{FF2B5EF4-FFF2-40B4-BE49-F238E27FC236}">
                <a16:creationId xmlns:a16="http://schemas.microsoft.com/office/drawing/2014/main" id="{4C86735B-DEFF-0063-4B61-C22A4E5C55A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421060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Permítanme darles ahora un ejemplo de Uganda, que ha estado utilizando los resultados del 7-1-7 durante los últimos años para ayudar a priorizar las acciones en la planificación anual. Este ejemplo está documentado en un estudio de caso en el sitio web de 7-1-7 Alliance. </a:t>
            </a:r>
          </a:p>
          <a:p>
            <a:endParaRPr lang="en-US" dirty="0"/>
          </a:p>
          <a:p>
            <a:r>
              <a:rPr lang="es-419"/>
              <a:t>[CLIC]</a:t>
            </a:r>
          </a:p>
          <a:p>
            <a:endParaRPr lang="en-US" dirty="0"/>
          </a:p>
          <a:p>
            <a:r>
              <a:rPr lang="es-419"/>
              <a:t>Uganda elaboró un Plan de Acción Nacional para la Seguridad Sanitaria (NAPHS) de 5 años en 2019, que fue efectivamente un plan de acción utilizado para identificar y planificar actividades prioritarias para “intensificar” la preparación ante epidemias. Pero no es raro que un NAPHS tenga más de 500 actividades, lo que puede hacer que la priorización y la acción sean laboriosas. A pesar del fuerte apoyo político, en Uganda (como en muchos otros países) resultó difícil poner en práctica el NAPHS con prioridades anuales claras y la rendición de cuentas por parte de las partes interesadas. Después de tres años, se había aplicado poco del NAPHS. La mayoría de las actividades se financiaron solo parcialmente; muchas no se financiaron en absoluto. Las autoridades sanitarias de Uganda querían abordar los obstáculos para la implementación y priorizar mejor los recursos con el fin de mejorar la seguridad sanitaria del país. </a:t>
            </a:r>
          </a:p>
          <a:p>
            <a:endParaRPr lang="en-US" dirty="0"/>
          </a:p>
          <a:p>
            <a:r>
              <a:rPr lang="es-419"/>
              <a:t>[CLIC]</a:t>
            </a:r>
          </a:p>
          <a:p>
            <a:endParaRPr lang="en-US" dirty="0"/>
          </a:p>
          <a:p>
            <a:r>
              <a:rPr lang="es-419"/>
              <a:t>A partir de septiembre de 2021, los funcionarios de Uganda comenzaron a dividir el NAPHS quinquenal en planes operativos de un año más prácticos y orientados a la acción. Para poner en marcha el proceso anual, los participantes revisaron los avances en la implementación del plan operativo del NAPHS 2021-2022 mediante visitas de seguimiento a los ministerios, departamentos y organismos involucrados en la implementación del NAPHS. </a:t>
            </a:r>
          </a:p>
          <a:p>
            <a:endParaRPr lang="en-US" dirty="0">
              <a:cs typeface="Arial" panose="020B0604020202020204" pitchFamily="34" charset="0"/>
            </a:endParaRPr>
          </a:p>
          <a:p>
            <a:r>
              <a:rPr lang="es-419">
                <a:latin typeface="Arial"/>
                <a:cs typeface="Arial"/>
              </a:rPr>
              <a:t>Como parte del ejercicio de planificación, Uganda examinó los resultados del 7-1-7 de 45 brotes epidémicos. Los cuellos de botella y las medidas correctivas identificadas a partir de la revisión 7-1-7 proporcionaron datos tangibles para la integración inaugural de Uganda del enfoque 7-1-7 en la planificación del NAPHS, que, en última instancia, mejoró la priorización. </a:t>
            </a:r>
          </a:p>
          <a:p>
            <a:endParaRPr lang="en-US" dirty="0"/>
          </a:p>
          <a:p>
            <a:r>
              <a:rPr lang="es-419"/>
              <a:t>[CLIC]</a:t>
            </a:r>
          </a:p>
          <a:p>
            <a:endParaRPr lang="en-US" dirty="0"/>
          </a:p>
          <a:p>
            <a:r>
              <a:rPr lang="es-419"/>
              <a:t>El resultado de este trabajo fue que Uganda creó un plan operacional del Plan Nacional de Acción para el período 2022-2023, en el que cada actividad se centraba en las deficiencias prioritarias, incluidas las que se habían detectado en la revisión 7-1-7. Cada paso del proceso de redacción incluyó e involucró a los diferentes ministerios involucrados en la seguridad sanitaria mundial en Uganda. Juntos, estos ministerios determinaron un calendario para la implementación en el plazo de un año, identificaron puntos de contacto responsables de la implementación de las actividades y determinaron las fuentes de financiación. </a:t>
            </a:r>
          </a:p>
          <a:p>
            <a:r>
              <a:rPr lang="es-419">
                <a:latin typeface="Arial"/>
                <a:cs typeface="Arial"/>
              </a:rPr>
              <a:t> </a:t>
            </a:r>
          </a:p>
          <a:p>
            <a:r>
              <a:rPr lang="es-419">
                <a:latin typeface="Arial"/>
                <a:cs typeface="Arial"/>
              </a:rPr>
              <a:t>Para 2024-2025, el plan operacional del NAPHS incluyó actividades prioritarias basadas en recomendaciones de 7-1-7 en </a:t>
            </a:r>
          </a:p>
          <a:p>
            <a:pPr marL="171450" indent="-171450">
              <a:buFont typeface="Calibri"/>
              <a:buChar char="-"/>
            </a:pPr>
            <a:r>
              <a:rPr lang="es-419">
                <a:latin typeface="Arial"/>
                <a:cs typeface="Arial"/>
              </a:rPr>
              <a:t>19 de las 152 actividades principales (12 %) </a:t>
            </a:r>
          </a:p>
          <a:p>
            <a:pPr marL="171450" indent="-171450">
              <a:buFont typeface="Calibri"/>
              <a:buChar char="-"/>
            </a:pPr>
            <a:r>
              <a:rPr lang="es-419">
                <a:latin typeface="Arial"/>
                <a:cs typeface="Arial"/>
              </a:rPr>
              <a:t>37 de las 365 subactividades (10 %) </a:t>
            </a:r>
          </a:p>
          <a:p>
            <a:endParaRPr lang="en-US" dirty="0">
              <a:cs typeface="Arial" panose="020B0604020202020204" pitchFamily="34" charset="0"/>
            </a:endParaRPr>
          </a:p>
          <a:p>
            <a:endParaRPr lang="en-US" dirty="0">
              <a:cs typeface="Arial"/>
            </a:endParaRPr>
          </a:p>
          <a:p>
            <a:endParaRPr lang="en-US" dirty="0">
              <a:cs typeface="Arial"/>
            </a:endParaRPr>
          </a:p>
          <a:p>
            <a:endParaRPr lang="en-US" dirty="0">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58</a:t>
            </a:fld>
            <a:endParaRPr lang="en-US"/>
          </a:p>
        </p:txBody>
      </p:sp>
    </p:spTree>
    <p:extLst>
      <p:ext uri="{BB962C8B-B14F-4D97-AF65-F5344CB8AC3E}">
        <p14:creationId xmlns:p14="http://schemas.microsoft.com/office/powerpoint/2010/main" val="23289906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Entonces, ¿cómo integraron específicamente los cuellos de botella 7-1-7 y las acciones en este proceso de planificación?</a:t>
            </a:r>
          </a:p>
          <a:p>
            <a:endParaRPr lang="en-US" dirty="0"/>
          </a:p>
          <a:p>
            <a:r>
              <a:rPr lang="es-419">
                <a:latin typeface="Arial"/>
                <a:cs typeface="Arial"/>
              </a:rPr>
              <a:t>Los responsables técnicos analizaron el plan estratégico y operativo actual de NAPHS en relación con los cuellos de botella y las medidas derivadas de la revisión 7-1-7 para identificar: 1) actividades en el marco del NAPHS que abordarían los cuellos de botella identificados; 2) dónde las acciones de la revisión 7-1-7 se alinearon con las actividades existentes y 3) qué actividades del 7-1-7 deberían incluirse en el NAPHS estratégico o en el plan operativo. La aplicación del 7-1-7 al actual NAPHS ayudó a priorizar las actividades más urgentes para su inclusión en el plan operacional de 2022-2023. Por ejemplo, basándose en su análisis 7-1-7 se identificó que la falta de suministros médicos era un cuello de botella para los esfuerzos de respuesta de Uganda, por lo que los funcionarios agregaron “llevar a cabo una evaluación de las necesidades de reservas a nivel regional y nacional” como una actividad prioritaria para el próximo año. </a:t>
            </a:r>
          </a:p>
          <a:p>
            <a:endParaRPr lang="en-US" dirty="0"/>
          </a:p>
          <a:p>
            <a:r>
              <a:rPr lang="es-419"/>
              <a:t>[CLIC]</a:t>
            </a:r>
          </a:p>
          <a:p>
            <a:endParaRPr lang="en-US" dirty="0"/>
          </a:p>
          <a:p>
            <a:r>
              <a:rPr lang="es-419">
                <a:latin typeface="Arial"/>
                <a:cs typeface="Arial"/>
              </a:rPr>
              <a:t>En resumen, primero compilaron cuellos de botella a partir de los análisis 7-1-7. Luego asignaron esos cuellos de botella a las áreas técnicas de NAHPS. Luego identificaron las recomendaciones y actividades (lo que llamamos las acciones correctivas) para cada cuello de botella. Por último, verificaron y vincularon las actividades con el plan operativo. </a:t>
            </a:r>
          </a:p>
          <a:p>
            <a:endParaRPr lang="en-US" dirty="0"/>
          </a:p>
          <a:p>
            <a:r>
              <a:rPr lang="es-419"/>
              <a:t>[CLIC]</a:t>
            </a:r>
          </a:p>
          <a:p>
            <a:br>
              <a:rPr lang="es-419"/>
            </a:br>
            <a:r>
              <a:rPr lang="es-419">
                <a:latin typeface="Arial"/>
                <a:cs typeface="Arial"/>
              </a:rPr>
              <a:t>Veamos un ejemplo de su trabajo. Identificaron un cuello de botella a través del análisis 7-1-7 acerca de la incapacidad del personal para aplicar definiciones de casos en centros de salud públicos y privados. Este cuello de botella encaja en el área técnica de “vigilancia” del NAPHS. La recomendación 7-1-7 para esto es “mejorar los conocimientos de los trabajadores sanitarios en materia de vigilancia y respuesta integradas ante enfermedades”. Esta fue una actividad que se incluyó en el plan operativo anterior. Volvieron a priorizar la actividad existente en el nuevo plan operativo de 1 año como “capacitación y tutoría sobre IDSR a nivel nacional, regional, de distrito y comunitario”.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a:t>Este enfoque sistemático que Uganda utilizó para su planificación operacional demuestra la capacidad de utilizar el aprendizaje del mundo real, incluido el 7-1-7, para mejorar rápidamente la calidad. Las lecciones aprendidas de este ejercicio pueden ser utilizadas por otros países que tratan de lograr progresos significativos en el mejoramiento de sus capacidades mundiales de seguridad sanitaria.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59</a:t>
            </a:fld>
            <a:endParaRPr lang="en-US"/>
          </a:p>
        </p:txBody>
      </p:sp>
    </p:spTree>
    <p:extLst>
      <p:ext uri="{BB962C8B-B14F-4D97-AF65-F5344CB8AC3E}">
        <p14:creationId xmlns:p14="http://schemas.microsoft.com/office/powerpoint/2010/main" val="764022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2D02D-F7FB-4E08-DE14-F99146A887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9A548B-6EAE-65B6-F382-39A6F178E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4F4494-66BF-C35D-0D70-DD6846CFE38E}"/>
              </a:ext>
            </a:extLst>
          </p:cNvPr>
          <p:cNvSpPr>
            <a:spLocks noGrp="1"/>
          </p:cNvSpPr>
          <p:nvPr>
            <p:ph type="body" idx="1"/>
          </p:nvPr>
        </p:nvSpPr>
        <p:spPr/>
        <p:txBody>
          <a:bodyPr/>
          <a:lstStyle/>
          <a:p>
            <a:pPr fontAlgn="base"/>
            <a:r>
              <a:rPr lang="es-419" i="1">
                <a:solidFill>
                  <a:srgbClr val="000000"/>
                </a:solidFill>
                <a:latin typeface="Arial"/>
                <a:cs typeface="Arial"/>
              </a:rPr>
              <a:t>[Nota al moderador: ajuste esta diapositiva según sea necesario, incluso edite el día 4 si la planificación o las actividades de enseñar lo aprendido no están incluidas en el taller].  </a:t>
            </a:r>
          </a:p>
          <a:p>
            <a:r>
              <a:rPr lang="es-419">
                <a:solidFill>
                  <a:srgbClr val="000000"/>
                </a:solidFill>
                <a:latin typeface="Arial"/>
                <a:cs typeface="Arial"/>
              </a:rPr>
              <a:t> </a:t>
            </a:r>
          </a:p>
          <a:p>
            <a:r>
              <a:rPr lang="es-419">
                <a:solidFill>
                  <a:srgbClr val="000000"/>
                </a:solidFill>
                <a:latin typeface="Arial"/>
                <a:cs typeface="Arial"/>
              </a:rPr>
              <a:t>¡Bienvenido al día 3 de nuestra capacitación!  </a:t>
            </a:r>
          </a:p>
          <a:p>
            <a:endParaRPr lang="en-US" dirty="0">
              <a:solidFill>
                <a:srgbClr val="000000"/>
              </a:solidFill>
              <a:latin typeface="Arial"/>
              <a:cs typeface="Arial"/>
            </a:endParaRPr>
          </a:p>
          <a:p>
            <a:r>
              <a:rPr lang="es-419">
                <a:solidFill>
                  <a:srgbClr val="000000"/>
                </a:solidFill>
                <a:latin typeface="Arial"/>
                <a:cs typeface="Arial"/>
              </a:rPr>
              <a:t>Hoy</a:t>
            </a:r>
            <a:r>
              <a:rPr lang="es-419" b="0" i="0" u="none" strike="noStrike">
                <a:solidFill>
                  <a:srgbClr val="000000"/>
                </a:solidFill>
                <a:effectLst/>
                <a:latin typeface="Arial"/>
                <a:cs typeface="Arial"/>
              </a:rPr>
              <a:t> vamos a discutir los dos últimos pasos para utilizar el objetivo 7-1-7. Revisaremos cómo consolidar los datos 7-1-7 en los brotes y monitorear el progreso de las acciones, y cómo sintetizar y usar los resultados 7-1-7 para la planificación y el financiamiento. También vamos a entrar en los seis componentes clave involucrados en la adopción de 7-1-7 para </a:t>
            </a:r>
            <a:r>
              <a:rPr lang="es-419">
                <a:solidFill>
                  <a:srgbClr val="000000"/>
                </a:solidFill>
                <a:latin typeface="Arial"/>
                <a:cs typeface="Arial"/>
              </a:rPr>
              <a:t>el uso rutinario</a:t>
            </a:r>
            <a:r>
              <a:rPr lang="es-419" b="0" i="0" u="none" strike="noStrike">
                <a:solidFill>
                  <a:srgbClr val="000000"/>
                </a:solidFill>
                <a:effectLst/>
                <a:latin typeface="Arial"/>
                <a:cs typeface="Arial"/>
              </a:rPr>
              <a:t>. </a:t>
            </a:r>
          </a:p>
          <a:p>
            <a:pPr algn="l" rtl="0" fontAlgn="base">
              <a:buNone/>
            </a:pPr>
            <a:endParaRPr lang="en-US" b="0" i="0" dirty="0">
              <a:solidFill>
                <a:srgbClr val="444444"/>
              </a:solidFill>
              <a:effectLst/>
              <a:latin typeface="Arial" panose="020B0604020202020204" pitchFamily="34" charset="0"/>
            </a:endParaRPr>
          </a:p>
          <a:p>
            <a:pPr algn="l" rtl="0" fontAlgn="base">
              <a:buNone/>
            </a:pPr>
            <a:r>
              <a:rPr lang="es-419" b="0" i="0">
                <a:solidFill>
                  <a:srgbClr val="444444"/>
                </a:solidFill>
                <a:effectLst/>
                <a:latin typeface="Arial"/>
                <a:cs typeface="Arial"/>
              </a:rPr>
              <a:t>Mañana, </a:t>
            </a:r>
            <a:r>
              <a:rPr lang="es-419" b="0" i="0" u="none" strike="noStrike">
                <a:solidFill>
                  <a:srgbClr val="000000"/>
                </a:solidFill>
                <a:effectLst/>
                <a:latin typeface="Arial"/>
                <a:cs typeface="Arial"/>
              </a:rPr>
              <a:t>nos centraremos en la planificación para la adopción y el uso del 7-1-7, las sesiones de enseñar lo aprendido y los próximos pasos. </a:t>
            </a:r>
          </a:p>
          <a:p>
            <a:pPr algn="l" rtl="0" fontAlgn="base">
              <a:buNone/>
            </a:pPr>
            <a:r>
              <a:rPr lang="es-419" b="0" i="0">
                <a:solidFill>
                  <a:srgbClr val="444444"/>
                </a:solidFill>
                <a:effectLst/>
                <a:latin typeface="Arial"/>
                <a:cs typeface="Arial"/>
              </a:rPr>
              <a:t>​​</a:t>
            </a:r>
          </a:p>
          <a:p>
            <a:pPr fontAlgn="base"/>
            <a:r>
              <a:rPr lang="es-419" b="0" i="0" u="none" strike="noStrike">
                <a:solidFill>
                  <a:srgbClr val="000000"/>
                </a:solidFill>
                <a:effectLst/>
                <a:latin typeface="Arial"/>
                <a:cs typeface="Arial"/>
              </a:rPr>
              <a:t>A lo largo de las sesiones, hemos incorporado lecciones de países y jurisdicciones</a:t>
            </a:r>
            <a:r>
              <a:rPr lang="es-419">
                <a:solidFill>
                  <a:srgbClr val="000000"/>
                </a:solidFill>
                <a:latin typeface="Arial"/>
                <a:cs typeface="Arial"/>
              </a:rPr>
              <a:t> </a:t>
            </a:r>
            <a:r>
              <a:rPr lang="es-419" b="0" i="0" u="none" strike="noStrike">
                <a:solidFill>
                  <a:srgbClr val="000000"/>
                </a:solidFill>
                <a:effectLst/>
                <a:latin typeface="Arial"/>
                <a:cs typeface="Arial"/>
              </a:rPr>
              <a:t>que han adoptado y utilizado el 7-1-7 en los últimos años.</a:t>
            </a:r>
          </a:p>
          <a:p>
            <a:endParaRPr lang="en-US" dirty="0">
              <a:solidFill>
                <a:srgbClr val="000000"/>
              </a:solidFill>
              <a:latin typeface="Arial"/>
              <a:cs typeface="Arial"/>
            </a:endParaRPr>
          </a:p>
          <a:p>
            <a:endParaRPr lang="en-US" dirty="0">
              <a:solidFill>
                <a:srgbClr val="000000"/>
              </a:solidFill>
              <a:latin typeface="Arial"/>
              <a:cs typeface="Arial"/>
            </a:endParaRPr>
          </a:p>
          <a:p>
            <a:r>
              <a:rPr lang="es-419">
                <a:solidFill>
                  <a:srgbClr val="000000"/>
                </a:solidFill>
                <a:latin typeface="Arial"/>
                <a:cs typeface="Arial"/>
              </a:rPr>
              <a:t> </a:t>
            </a:r>
            <a:r>
              <a:rPr lang="es-419" b="0" i="0">
                <a:solidFill>
                  <a:srgbClr val="444444"/>
                </a:solidFill>
                <a:effectLst/>
                <a:latin typeface="Arial"/>
                <a:cs typeface="Arial"/>
              </a:rPr>
              <a:t>​</a:t>
            </a:r>
          </a:p>
          <a:p>
            <a:pPr algn="l" rtl="0" fontAlgn="base"/>
            <a:r>
              <a:rPr lang="es-419" b="0" i="0">
                <a:solidFill>
                  <a:srgbClr val="444444"/>
                </a:solidFill>
                <a:effectLst/>
                <a:latin typeface="Arial"/>
                <a:cs typeface="Aria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7E572A1-B946-F0F8-100B-E457CDFB6C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0027870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a:latin typeface="Arial"/>
                <a:cs typeface="Arial"/>
              </a:rPr>
              <a:t>[Nota al moderador: ajuste el tiempo en la viñeta superior si es diferente de 13:00]</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Espero que hayan disfrutado de la sesión matutina. Tendremos una pausa para el almuerzo ahora. Regresen puntualmente a más tardar a la [1 p. m. (u otra hora)]. </a:t>
            </a:r>
          </a:p>
          <a:p>
            <a:pPr>
              <a:defRPr/>
            </a:pPr>
            <a:br>
              <a:rPr lang="es-419"/>
            </a:br>
            <a:r>
              <a:rPr lang="es-419">
                <a:latin typeface="Arial"/>
                <a:cs typeface="Arial"/>
              </a:rPr>
              <a:t>Además, no se olviden de la lista de preguntas pendientes. Agreguen cualquier pregunta que tengan sobre el objetivo 7-1-7. Responderemos a sus preguntas justo después del almuerzo y más tarde en el día.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74071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D577-7B4C-7BF4-51FB-71F4E6D73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43BA0-B3BF-C09B-AED9-791A6FA0DF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1DD4E-56DA-C9A2-095A-6CB958820EFD}"/>
              </a:ext>
            </a:extLst>
          </p:cNvPr>
          <p:cNvSpPr>
            <a:spLocks noGrp="1"/>
          </p:cNvSpPr>
          <p:nvPr>
            <p:ph type="body" idx="1"/>
          </p:nvPr>
        </p:nvSpPr>
        <p:spPr/>
        <p:txBody>
          <a:bodyPr/>
          <a:lstStyle/>
          <a:p>
            <a:r>
              <a:rPr lang="es-419" i="1">
                <a:latin typeface="Arial"/>
                <a:cs typeface="Arial"/>
              </a:rPr>
              <a:t>[Nota al moderador: hemos incluido una actividad para romper el hielo de movimiento donde los participantes agregarán músicos/álbumes/canciones a un rotafolio. También puede considerar escribir la lista y enviarla a los participantes como una lista de reproducción del taller]. </a:t>
            </a: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CB5964F2-4860-1A3C-1BC9-7A5AF9E0361E}"/>
              </a:ext>
            </a:extLst>
          </p:cNvPr>
          <p:cNvSpPr>
            <a:spLocks noGrp="1"/>
          </p:cNvSpPr>
          <p:nvPr>
            <p:ph type="sldNum" sz="quarter" idx="5"/>
          </p:nvPr>
        </p:nvSpPr>
        <p:spPr/>
        <p:txBody>
          <a:bodyPr/>
          <a:lstStyle/>
          <a:p>
            <a:fld id="{A1E75C25-C22B-D14A-8C88-D3C1CFA09A77}" type="slidenum">
              <a:rPr lang="en-US" smtClean="0"/>
              <a:pPr/>
              <a:t>61</a:t>
            </a:fld>
            <a:endParaRPr lang="en-US"/>
          </a:p>
        </p:txBody>
      </p:sp>
    </p:spTree>
    <p:extLst>
      <p:ext uri="{BB962C8B-B14F-4D97-AF65-F5344CB8AC3E}">
        <p14:creationId xmlns:p14="http://schemas.microsoft.com/office/powerpoint/2010/main" val="398112623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8B044-701F-F196-F631-7636F30EF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953CA-DC70-D387-88CA-F4AC6769A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86A4D-618F-29CB-7D61-0E4FDDA13F40}"/>
              </a:ext>
            </a:extLst>
          </p:cNvPr>
          <p:cNvSpPr>
            <a:spLocks noGrp="1"/>
          </p:cNvSpPr>
          <p:nvPr>
            <p:ph type="body" idx="1"/>
          </p:nvPr>
        </p:nvSpPr>
        <p:spPr/>
        <p:txBody>
          <a:bodyPr/>
          <a:lstStyle/>
          <a:p>
            <a:r>
              <a:rPr lang="es-419" i="1">
                <a:latin typeface="Arial"/>
                <a:cs typeface="Arial"/>
              </a:rPr>
              <a:t>[Nota para el moderador: priorice las respuestas a las preguntas que hicieron los participantes durante la sesión matutina. Recomendamos unificar las preguntas de la lista si hay varias similares. Puede permanecer en esta diapositiva mientras responde las preguntas de la lista verbalmente. Después de esta diapositiva, hay una diapositiva que puede usar con preguntas frecuentes en caso de que no haya o haya pocas preguntas]. </a:t>
            </a:r>
          </a:p>
          <a:p>
            <a:endParaRPr lang="en-US" dirty="0"/>
          </a:p>
          <a:p>
            <a:r>
              <a:rPr lang="es-419">
                <a:latin typeface="Arial"/>
                <a:cs typeface="Arial"/>
              </a:rPr>
              <a:t>Ahora repasemos algunas de las preguntas que hay en la lista o que hemos escuchado aparecer durante las discusiones. </a:t>
            </a:r>
          </a:p>
          <a:p>
            <a:endParaRPr lang="en-US" dirty="0"/>
          </a:p>
          <a:p>
            <a:endParaRPr lang="en-US" dirty="0">
              <a:latin typeface="Arial"/>
              <a:cs typeface="Arial"/>
            </a:endParaRP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1CEB5B93-9BDD-62A2-7A6D-0BC82A0BBAC4}"/>
              </a:ext>
            </a:extLst>
          </p:cNvPr>
          <p:cNvSpPr>
            <a:spLocks noGrp="1"/>
          </p:cNvSpPr>
          <p:nvPr>
            <p:ph type="sldNum" sz="quarter" idx="5"/>
          </p:nvPr>
        </p:nvSpPr>
        <p:spPr/>
        <p:txBody>
          <a:bodyPr/>
          <a:lstStyle/>
          <a:p>
            <a:fld id="{A1E75C25-C22B-D14A-8C88-D3C1CFA09A77}" type="slidenum">
              <a:rPr lang="en-US" smtClean="0"/>
              <a:pPr/>
              <a:t>62</a:t>
            </a:fld>
            <a:endParaRPr lang="en-US"/>
          </a:p>
        </p:txBody>
      </p:sp>
    </p:spTree>
    <p:extLst>
      <p:ext uri="{BB962C8B-B14F-4D97-AF65-F5344CB8AC3E}">
        <p14:creationId xmlns:p14="http://schemas.microsoft.com/office/powerpoint/2010/main" val="1451947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2BC4-E237-098F-513E-9859C28851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7E4C25-7114-0D70-975F-6C5598020A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4BC7B9-CADE-294C-DF09-2251632DDA73}"/>
              </a:ext>
            </a:extLst>
          </p:cNvPr>
          <p:cNvSpPr>
            <a:spLocks noGrp="1"/>
          </p:cNvSpPr>
          <p:nvPr>
            <p:ph type="body" idx="1"/>
          </p:nvPr>
        </p:nvSpPr>
        <p:spPr/>
        <p:txBody>
          <a:bodyPr/>
          <a:lstStyle/>
          <a:p>
            <a:r>
              <a:rPr lang="es-419" i="1" u="none" strike="noStrike">
                <a:solidFill>
                  <a:srgbClr val="000000"/>
                </a:solidFill>
                <a:effectLst/>
                <a:latin typeface="Arial"/>
                <a:cs typeface="Arial"/>
              </a:rPr>
              <a:t>[</a:t>
            </a:r>
            <a:r>
              <a:rPr lang="es-419" i="1">
                <a:solidFill>
                  <a:srgbClr val="000000"/>
                </a:solidFill>
                <a:latin typeface="Arial"/>
                <a:cs typeface="Arial"/>
              </a:rPr>
              <a:t>Nota al moderador: solo muestre estas preguntas si aún hay tiempo después de que las preguntas pendientes se hayan respondido. Si algunas de estas se repiten, saltéelas].</a:t>
            </a:r>
          </a:p>
          <a:p>
            <a:endParaRPr lang="en-US" dirty="0">
              <a:solidFill>
                <a:srgbClr val="000000"/>
              </a:solidFill>
            </a:endParaRPr>
          </a:p>
          <a:p>
            <a:r>
              <a:rPr lang="es-419">
                <a:solidFill>
                  <a:srgbClr val="000000"/>
                </a:solidFill>
                <a:latin typeface="Arial"/>
                <a:cs typeface="Arial"/>
              </a:rPr>
              <a:t>Vamos a repasar algunas preguntas comunes que han surgido en los talleres anteriores sobre 7-1-7. </a:t>
            </a:r>
          </a:p>
          <a:p>
            <a:endParaRPr lang="en-US" dirty="0">
              <a:solidFill>
                <a:srgbClr val="000000"/>
              </a:solidFill>
            </a:endParaRPr>
          </a:p>
          <a:p>
            <a:r>
              <a:rPr lang="es-419">
                <a:solidFill>
                  <a:srgbClr val="000000"/>
                </a:solidFill>
                <a:latin typeface="Arial"/>
                <a:cs typeface="Arial"/>
              </a:rPr>
              <a:t>[CLIC]</a:t>
            </a:r>
          </a:p>
          <a:p>
            <a:endParaRPr lang="en-US" dirty="0">
              <a:solidFill>
                <a:srgbClr val="000000"/>
              </a:solidFill>
            </a:endParaRPr>
          </a:p>
          <a:p>
            <a:r>
              <a:rPr lang="es-419" b="1">
                <a:solidFill>
                  <a:srgbClr val="000000"/>
                </a:solidFill>
                <a:latin typeface="Arial"/>
                <a:cs typeface="Arial"/>
              </a:rPr>
              <a:t>En primer lugar, ¿</a:t>
            </a:r>
            <a:r>
              <a:rPr lang="es-419" b="1">
                <a:solidFill>
                  <a:srgbClr val="000000"/>
                </a:solidFill>
                <a:effectLst/>
                <a:latin typeface="Helvetica Neue"/>
                <a:cs typeface="Arial"/>
              </a:rPr>
              <a:t>q</a:t>
            </a:r>
            <a:r>
              <a:rPr lang="es-419" b="1">
                <a:effectLst/>
                <a:latin typeface="Helvetica Neue"/>
              </a:rPr>
              <a:t>ué se debe hacer si los protocolos de un país indican que un evento detectado a nivel local debe ser reportado inmediatamente a múltiples niveles de gobierno (por ejemplo, distrital, regional y nacional)?</a:t>
            </a:r>
          </a:p>
          <a:p>
            <a:endParaRPr lang="en-US" dirty="0">
              <a:solidFill>
                <a:srgbClr val="000000"/>
              </a:solidFill>
              <a:latin typeface="Arial"/>
              <a:cs typeface="Arial"/>
            </a:endParaRPr>
          </a:p>
          <a:p>
            <a:r>
              <a:rPr lang="es-419">
                <a:solidFill>
                  <a:srgbClr val="000000"/>
                </a:solidFill>
                <a:latin typeface="Arial"/>
                <a:cs typeface="Arial"/>
              </a:rPr>
              <a:t>[</a:t>
            </a:r>
            <a:r>
              <a:rPr lang="es-419" i="0" u="none" strike="noStrike">
                <a:solidFill>
                  <a:srgbClr val="000000"/>
                </a:solidFill>
                <a:effectLst/>
                <a:latin typeface="Arial"/>
                <a:cs typeface="Arial"/>
              </a:rPr>
              <a:t>Respuesta</a:t>
            </a:r>
            <a:r>
              <a:rPr lang="es-419">
                <a:solidFill>
                  <a:srgbClr val="000000"/>
                </a:solidFill>
                <a:latin typeface="Arial"/>
                <a:cs typeface="Arial"/>
              </a:rPr>
              <a:t>] </a:t>
            </a:r>
            <a:r>
              <a:rPr lang="es-419">
                <a:solidFill>
                  <a:srgbClr val="000000"/>
                </a:solidFill>
              </a:rPr>
              <a:t>La fecha de notificación es la fecha en la cual el evento se informa por primera vez a una autoridad de salud pública responsable de tomar medidas. Las pautas de presentación de informes de cada jurisdicción determinan qué niveles gubernamentales deben ser notificados inmediatamente de un evento. Si los protocolos nacionales indican que los niveles distrital, regional y nacional deben ser notificados inmediatamente y tomar las medidas apropiadas, la fecha de notificación sería la fecha en que se notifica el primero de estos niveles. </a:t>
            </a:r>
          </a:p>
          <a:p>
            <a:r>
              <a:rPr lang="es-419">
                <a:solidFill>
                  <a:srgbClr val="000000"/>
                </a:solidFill>
                <a:latin typeface="Arial"/>
                <a:cs typeface="Arial"/>
              </a:rPr>
              <a:t> </a:t>
            </a:r>
          </a:p>
          <a:p>
            <a:r>
              <a:rPr lang="es-419">
                <a:solidFill>
                  <a:srgbClr val="000000"/>
                </a:solidFill>
                <a:latin typeface="Arial"/>
                <a:cs typeface="Arial"/>
              </a:rPr>
              <a:t>En el caso de las jurisdicciones cuyas directrices requieren notificación simultánea inmediata a múltiples niveles de gobierno, la revisión de si la notificación a todos los niveles cumple con el objetivo de un día puede ser útil para identificar cuellos de botella adicionales y medidas correctivas. Sin embargo, al calcular el desempeño 7-1-7 debe utilizarse la fecha más temprana en la que se notificó a un nivel de gobierno responsable de la acción.</a:t>
            </a:r>
          </a:p>
          <a:p>
            <a:br>
              <a:rPr lang="es-419"/>
            </a:br>
            <a:r>
              <a:rPr lang="es-419">
                <a:solidFill>
                  <a:srgbClr val="000000"/>
                </a:solidFill>
                <a:latin typeface="Arial"/>
                <a:cs typeface="Arial"/>
              </a:rPr>
              <a:t>[CLIC]</a:t>
            </a:r>
          </a:p>
          <a:p>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b="1">
                <a:solidFill>
                  <a:srgbClr val="000000"/>
                </a:solidFill>
                <a:latin typeface="Arial"/>
                <a:cs typeface="Arial"/>
              </a:rPr>
              <a:t>A continuación, </a:t>
            </a:r>
            <a:r>
              <a:rPr lang="es-419" b="1">
                <a:solidFill>
                  <a:srgbClr val="000000"/>
                </a:solidFill>
                <a:effectLst/>
                <a:latin typeface="Helvetica Neue"/>
                <a:cs typeface="Arial"/>
              </a:rPr>
              <a:t>e</a:t>
            </a:r>
            <a:r>
              <a:rPr lang="es-419" b="1">
                <a:effectLst/>
                <a:latin typeface="Helvetica Neue"/>
              </a:rPr>
              <a:t>n el caso de brotes que afecten a más de un lugar, ¿debería tratarse el primer caso en cada lugar como un evento único y evaluarse por separado en relación con el objetivo 7-1-7</a:t>
            </a:r>
            <a:r>
              <a:rPr lang="es-419" b="1">
                <a:latin typeface="Helvetica Neue"/>
              </a:rPr>
              <a:t>?</a:t>
            </a:r>
          </a:p>
          <a:p>
            <a:endParaRPr lang="en-US" dirty="0">
              <a:solidFill>
                <a:srgbClr val="000000"/>
              </a:solidFill>
            </a:endParaRPr>
          </a:p>
          <a:p>
            <a:r>
              <a:rPr lang="es-419">
                <a:solidFill>
                  <a:srgbClr val="000000"/>
                </a:solidFill>
                <a:latin typeface="Arial"/>
                <a:cs typeface="Arial"/>
              </a:rPr>
              <a:t>[Respuesta] </a:t>
            </a:r>
            <a:r>
              <a:rPr lang="es-419">
                <a:solidFill>
                  <a:srgbClr val="000000"/>
                </a:solidFill>
              </a:rPr>
              <a:t>Para los brotes que afectan a múltiples lugares, como mínimo, los países deben evaluar las métricas 7-1-7 en el lugar (por ejemplo, distrito, estado, condado, ciudad) donde surgió el evento inicialmente. Si hay interés en comprender la eficacia con la que se produjo la detección, notificación y respuesta temprana de eventos cuando el evento se propagó a ubicaciones adicionales, el objetivo 7-1-7 puede aplicarse al primer caso en estas ubicaciones adicionales (por ejemplo, el primer caso en un nuevo distrito). Cada instancia en la que se utiliza 7-1-7 crea una oportunidad para identificar cuellos de botella y acciones correctivas que pueden conducir a la mejora del desempeño. </a:t>
            </a:r>
          </a:p>
          <a:p>
            <a:r>
              <a:rPr lang="es-419">
                <a:solidFill>
                  <a:srgbClr val="000000"/>
                </a:solidFill>
                <a:latin typeface="Arial"/>
                <a:cs typeface="Arial"/>
              </a:rPr>
              <a:t> </a:t>
            </a:r>
          </a:p>
          <a:p>
            <a:r>
              <a:rPr lang="es-419">
                <a:solidFill>
                  <a:srgbClr val="000000"/>
                </a:solidFill>
                <a:latin typeface="Arial"/>
                <a:cs typeface="Arial"/>
              </a:rPr>
              <a:t>Esto es especialmente pertinente, ya que los países que han adoptado el 7-1-7 a nivel nacional lo implementan a nivel subnacional. Los países que han aplicado el sistema 7-1-7 por separado en diferentes jurisdicciones para el mismo brote a medida que se ha propagado han encontrado diferencias importantes en cuanto a la rapidez y los cuellos de botella entre las jurisdicciones, lo que añade matices a las medidas correctivas que se necesitan y dónde se necesitan. </a:t>
            </a:r>
          </a:p>
          <a:p>
            <a:endParaRPr lang="en-US" dirty="0">
              <a:latin typeface="var( --e-global-typography-text-font-family )"/>
              <a:cs typeface="Arial"/>
            </a:endParaRPr>
          </a:p>
          <a:p>
            <a:pPr>
              <a:defRPr/>
            </a:pPr>
            <a:r>
              <a:rPr lang="es-419">
                <a:latin typeface="Arial"/>
                <a:cs typeface="Arial"/>
              </a:rPr>
              <a:t>[CLIC] </a:t>
            </a:r>
          </a:p>
          <a:p>
            <a:pPr>
              <a:defRPr/>
            </a:pPr>
            <a:endParaRPr lang="en-US" dirty="0">
              <a:latin typeface="Arial"/>
              <a:cs typeface="Arial"/>
            </a:endParaRPr>
          </a:p>
          <a:p>
            <a:pPr marL="0" indent="0">
              <a:lnSpc>
                <a:spcPct val="100000"/>
              </a:lnSpc>
              <a:spcBef>
                <a:spcPts val="0"/>
              </a:spcBef>
              <a:buClrTx/>
              <a:buNone/>
              <a:defRPr/>
            </a:pPr>
            <a:r>
              <a:rPr lang="es-419" b="1">
                <a:solidFill>
                  <a:srgbClr val="000000"/>
                </a:solidFill>
                <a:latin typeface="Arial"/>
                <a:cs typeface="Arial"/>
              </a:rPr>
              <a:t>Finalmente, ¿qué hacemos si descubrimos que hay otro caso vinculado que se había iniciado antes del caso índice?</a:t>
            </a:r>
          </a:p>
          <a:p>
            <a:pPr>
              <a:defRPr/>
            </a:pPr>
            <a:endParaRPr lang="en-US" dirty="0"/>
          </a:p>
          <a:p>
            <a:pPr>
              <a:defRPr/>
            </a:pPr>
            <a:r>
              <a:rPr lang="es-419">
                <a:latin typeface="Arial"/>
                <a:cs typeface="Arial"/>
              </a:rPr>
              <a:t>Modificar las fechas de los hitos 7-1-7, los cuellos de botella y los facilitadores basados en nueva información no es infrecuente, especialmente para las Revisiones de acción temprana que se llevan a cabo idealmente durante la fase inicial del brote. Ha habido varios ejemplos en los que se ha comprobado que la fecha de aparición fue en realidad anterior, basándose, por ejemplo, en la investigación del brote. Cuando esto suceda, deben actualizar los datos pertinentes y asegurarse de que la herramienta de consolidación de datos también está actualizada. Si se cambia la fecha de un hito, aprovechen esta oportunidad para identificar cuellos de botella y facilitadores adicionales; en algunos casos, esos cuellos de botella adicionales han sido algunos de los más importantes a abordar. </a:t>
            </a:r>
          </a:p>
          <a:p>
            <a:pPr>
              <a:defRPr/>
            </a:pPr>
            <a:endParaRPr lang="en-US" dirty="0">
              <a:cs typeface="Arial"/>
            </a:endParaRPr>
          </a:p>
          <a:p>
            <a:pPr>
              <a:defRPr/>
            </a:pPr>
            <a:endParaRPr lang="en-US" dirty="0">
              <a:cs typeface="Arial"/>
            </a:endParaRPr>
          </a:p>
          <a:p>
            <a:pPr>
              <a:defRPr/>
            </a:pPr>
            <a:endParaRPr lang="en-US" dirty="0">
              <a:cs typeface="Arial"/>
            </a:endParaRPr>
          </a:p>
          <a:p>
            <a:pPr>
              <a:defRPr/>
            </a:pPr>
            <a:endParaRPr lang="en-US" dirty="0">
              <a:cs typeface="Arial"/>
            </a:endParaRPr>
          </a:p>
          <a:p>
            <a:pPr>
              <a:defRPr/>
            </a:pPr>
            <a:endParaRPr lang="en-US" dirty="0">
              <a:cs typeface="Arial"/>
            </a:endParaRPr>
          </a:p>
          <a:p>
            <a:pPr>
              <a:defRPr/>
            </a:pPr>
            <a:endParaRPr lang="en-US" dirty="0">
              <a:cs typeface="Arial"/>
            </a:endParaRPr>
          </a:p>
        </p:txBody>
      </p:sp>
      <p:sp>
        <p:nvSpPr>
          <p:cNvPr id="4" name="Slide Number Placeholder 3">
            <a:extLst>
              <a:ext uri="{FF2B5EF4-FFF2-40B4-BE49-F238E27FC236}">
                <a16:creationId xmlns:a16="http://schemas.microsoft.com/office/drawing/2014/main" id="{1441835F-28A7-2704-B88A-E551483F9D0F}"/>
              </a:ext>
            </a:extLst>
          </p:cNvPr>
          <p:cNvSpPr>
            <a:spLocks noGrp="1"/>
          </p:cNvSpPr>
          <p:nvPr>
            <p:ph type="sldNum" sz="quarter" idx="5"/>
          </p:nvPr>
        </p:nvSpPr>
        <p:spPr/>
        <p:txBody>
          <a:bodyPr/>
          <a:lstStyle/>
          <a:p>
            <a:fld id="{A1E75C25-C22B-D14A-8C88-D3C1CFA09A77}" type="slidenum">
              <a:rPr lang="en-US" smtClean="0"/>
              <a:pPr/>
              <a:t>63</a:t>
            </a:fld>
            <a:endParaRPr lang="en-US"/>
          </a:p>
        </p:txBody>
      </p:sp>
    </p:spTree>
    <p:extLst>
      <p:ext uri="{BB962C8B-B14F-4D97-AF65-F5344CB8AC3E}">
        <p14:creationId xmlns:p14="http://schemas.microsoft.com/office/powerpoint/2010/main" val="212664643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Ahora vamos a profundizar en cómo se puede adoptar 7-1-7 para el uso rutinario en un país o jurisdicción.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6917710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7545C-009B-5460-789D-3999EB6AAC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152425-FAB8-AC4C-CB9B-88E9F984D8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93F0B6-A072-A81F-11C4-3BEBC44A28B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b="0"/>
              <a:t>Hay algunas cosas a considerar antes de planificar la adopción de 7-1-7.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b="0"/>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b="0"/>
              <a:t>Los brotes son fenómenos locales; se producen a nivel local, afectan a las personas y comunidades a nivel local e idealmente se detectan y se responde a ellos a nivel local. La mejor manera de prevenir epidemias y pandemias es detener los brotes localmente antes de que se propaguen.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b="0"/>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b="0"/>
              <a:t>Sin embargo, los sistemas, las directrices y las reglas para apoyar la detección, notificación y respuesta de brotes a menudo se gestionan a niveles más altos, como los distritales, provinciales, regionales o nacionales. Esto significa que podría ser necesario mejorar el desempeño de los sistemas relacionados con brotes en diferentes niveles de gobierno.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b="0"/>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b="0"/>
              <a:t>Por estas razones, es útil pensar en cómo el 7-1-7 encaja en diferentes niveles, desde el local hasta el nacional, en el contexto específico del país. Y también tener en cuenta que el nivel local es muy importante para 7-1-7 porque es clave para los brotes.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endParaRPr lang="en-US" dirty="0"/>
          </a:p>
          <a:p>
            <a:endParaRPr lang="en-US"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89F86FFB-5CFE-C2CA-3ECA-EFC35E63FBB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5392726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2333D-89D0-3349-8ABE-3FABA835B6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70E01F-7ACA-DAA0-CAD4-2330BDEA32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DF0239-EA63-B504-2295-544FB7970E40}"/>
              </a:ext>
            </a:extLst>
          </p:cNvPr>
          <p:cNvSpPr>
            <a:spLocks noGrp="1"/>
          </p:cNvSpPr>
          <p:nvPr>
            <p:ph type="body" idx="1"/>
          </p:nvPr>
        </p:nvSpPr>
        <p:spPr/>
        <p:txBody>
          <a:bodyPr/>
          <a:lstStyle/>
          <a:p>
            <a:pPr>
              <a:defRPr/>
            </a:pPr>
            <a:r>
              <a:rPr lang="es-419" b="0">
                <a:latin typeface="Arial"/>
                <a:cs typeface="Arial"/>
              </a:rPr>
              <a:t>El hecho de que el 7-1-7 se adopte por primera vez a nivel nacional o en una jurisdicción subnacional depende del contexto, en particular, quién está motivado para adoptar y utilizar </a:t>
            </a:r>
            <a:r>
              <a:rPr lang="es-419">
                <a:latin typeface="Arial"/>
                <a:cs typeface="Arial"/>
              </a:rPr>
              <a:t>el objetivo</a:t>
            </a:r>
            <a:r>
              <a:rPr lang="es-419" b="0">
                <a:latin typeface="Arial"/>
                <a:cs typeface="Arial"/>
              </a:rPr>
              <a:t> y tiene autoridad para ello. </a:t>
            </a:r>
          </a:p>
          <a:p>
            <a:endParaRPr lang="en-US" b="0" dirty="0"/>
          </a:p>
          <a:p>
            <a:r>
              <a:rPr lang="es-419" b="0">
                <a:latin typeface="Arial"/>
                <a:cs typeface="Arial"/>
              </a:rPr>
              <a:t>[CLIC]</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b="0">
                <a:latin typeface="Arial"/>
                <a:cs typeface="Arial"/>
              </a:rPr>
              <a:t>Los diferentes países han abordado esto de manera diferente, lo que es posible porque la adopción 7-1-7 es flexible. Voy a compartir ejemplos de dos países que adoptaron el 7-1-7 de diferentes maneras: Uganda y Brasil. </a:t>
            </a:r>
          </a:p>
          <a:p>
            <a:endParaRPr lang="en-US" b="0" dirty="0"/>
          </a:p>
          <a:p>
            <a:r>
              <a:rPr lang="es-419" b="0">
                <a:latin typeface="Arial"/>
                <a:cs typeface="Arial"/>
              </a:rPr>
              <a:t>[CLIC]</a:t>
            </a:r>
          </a:p>
          <a:p>
            <a:endParaRPr lang="en-US" b="0" dirty="0"/>
          </a:p>
          <a:p>
            <a:r>
              <a:rPr lang="es-419" b="0">
                <a:latin typeface="Arial"/>
                <a:cs typeface="Arial"/>
              </a:rPr>
              <a:t>En Uganda, el 7-1-7 se instituyó por primera vez a nivel nacional. Una vez que se estableció a nivel nacional, se escaló al subnacional, desde el nivel regional hasta el nivel de distrito. Esto permitió al equipo de coordinación 7-1-7, que operaba a nivel nacional, utilizar el sistema 7-1-7 y, al mismo tiempo, contribuir a su ampliación dentro de las estructuras existentes en Uganda a diferentes niveles para la gestión de brotes. Integran 7-1-7 en los sistemas y flujos de trabajo existentes utilizados en los distintos niveles del sistema sanitario. </a:t>
            </a:r>
          </a:p>
          <a:p>
            <a:endParaRPr lang="en-US" dirty="0"/>
          </a:p>
          <a:p>
            <a:r>
              <a:rPr lang="es-419" b="0">
                <a:latin typeface="Arial"/>
                <a:cs typeface="Arial"/>
              </a:rPr>
              <a:t>[CLIC]</a:t>
            </a:r>
          </a:p>
          <a:p>
            <a:endParaRPr lang="en-US" dirty="0"/>
          </a:p>
          <a:p>
            <a:r>
              <a:rPr lang="es-419">
                <a:latin typeface="Arial"/>
                <a:cs typeface="Arial"/>
              </a:rPr>
              <a:t>Por otro lado, en Brasil comenzaron</a:t>
            </a:r>
            <a:r>
              <a:rPr lang="es-419"/>
              <a:t> </a:t>
            </a:r>
            <a:r>
              <a:rPr lang="es-419">
                <a:effectLst/>
                <a:latin typeface="Helvetica Neue"/>
              </a:rPr>
              <a:t>a nivel municipal en Recife porque allí fue donde pudieron obtener apoyo político y aceptación. Esto les funcionó muy bien porque, en Brasil, el nivel municipal es el responsable de gestionar la mayoría de los brotes epidémicos. La experiencia de adoptar el 7-1-7 en Recife ayudó al equipo de coordinación del 7-1-7 a comprender la importancia de ganar la confianza política de sus socios. Contaron con un fuerte apoyo del departamento de salud municipal, que los ayudó en los debates con los trabajadores de nivel medio, el personal técnico local y las partes interesadas locales. </a:t>
            </a:r>
          </a:p>
          <a:p>
            <a:endParaRPr lang="en-US" dirty="0">
              <a:effectLst/>
              <a:latin typeface="Helvetica Neue" panose="02000503000000020004" pitchFamily="2" charset="0"/>
            </a:endParaRPr>
          </a:p>
          <a:p>
            <a:r>
              <a:rPr lang="es-419">
                <a:effectLst/>
                <a:latin typeface="Helvetica Neue"/>
              </a:rPr>
              <a:t>Luego de esto, empezaron el diálogo con el gobierno federal sobre cómo ampliar 7-1-7 a escala nacional. Algo que les ayudó mucho en estos debates fue que empezar a nivel municipal les permitió</a:t>
            </a:r>
            <a:r>
              <a:rPr lang="es-419">
                <a:latin typeface="Helvetica Neue"/>
              </a:rPr>
              <a:t> aprender mejor los retos </a:t>
            </a:r>
            <a:r>
              <a:rPr lang="es-419">
                <a:effectLst/>
                <a:latin typeface="Helvetica Neue"/>
              </a:rPr>
              <a:t>a los que se enfrentan los equipos locales responsables de la gestión de brotes. Su trabajo </a:t>
            </a:r>
            <a:r>
              <a:rPr lang="es-419">
                <a:latin typeface="Helvetica Neue"/>
              </a:rPr>
              <a:t>en</a:t>
            </a:r>
            <a:r>
              <a:rPr lang="es-419">
                <a:effectLst/>
                <a:latin typeface="Helvetica Neue"/>
              </a:rPr>
              <a:t> Recife les ayudó a prepararse para pensar concretamente en lo que podría suponer ampliarlo a nivel nacional.</a:t>
            </a:r>
          </a:p>
          <a:p>
            <a:endParaRPr lang="en-US" dirty="0"/>
          </a:p>
          <a:p>
            <a:r>
              <a:rPr lang="es-419">
                <a:latin typeface="Arial"/>
                <a:cs typeface="Arial"/>
              </a:rPr>
              <a:t>[CLIC]</a:t>
            </a:r>
          </a:p>
          <a:p>
            <a:endParaRPr lang="en-US" dirty="0"/>
          </a:p>
          <a:p>
            <a:r>
              <a:rPr lang="es-419">
                <a:latin typeface="Arial"/>
                <a:cs typeface="Arial"/>
              </a:rPr>
              <a:t>En ambos ejemplos, 7-1-7 se escaló más allá de la implementación inicial, ya sea de nacional a subnacional o subnacional a nacional, a lo largo del tiempo. Los países han descubierto que tener en cuenta el papel que desempeñan los diferentes niveles de gobierno para los brotes es útil porque puede ayudar incluso a informar la implementación inicial y hacer que la futura escala sea más eficiente. </a:t>
            </a:r>
            <a:br>
              <a:rPr lang="es-419"/>
            </a:br>
            <a:br>
              <a:rPr lang="es-419"/>
            </a:br>
            <a:endParaRPr lang="es-419"/>
          </a:p>
        </p:txBody>
      </p:sp>
      <p:sp>
        <p:nvSpPr>
          <p:cNvPr id="4" name="Slide Number Placeholder 3">
            <a:extLst>
              <a:ext uri="{FF2B5EF4-FFF2-40B4-BE49-F238E27FC236}">
                <a16:creationId xmlns:a16="http://schemas.microsoft.com/office/drawing/2014/main" id="{1F5CF3C9-CD4E-370E-8418-0EE53BA3F16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876614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mantenga el debate hasta un máximo de 3 minutos]</a:t>
            </a:r>
          </a:p>
          <a:p>
            <a:endParaRPr lang="en-US" dirty="0"/>
          </a:p>
          <a:p>
            <a:r>
              <a:rPr lang="es-419">
                <a:latin typeface="Arial"/>
                <a:cs typeface="Arial"/>
              </a:rPr>
              <a:t>Hagamos un breve debate. </a:t>
            </a:r>
          </a:p>
          <a:p>
            <a:endParaRPr lang="en-US" dirty="0"/>
          </a:p>
          <a:p>
            <a:r>
              <a:rPr lang="es-419" sz="1200">
                <a:latin typeface="Arial"/>
                <a:cs typeface="Arial"/>
              </a:rPr>
              <a:t>¿Qué factores consideraría al planificar la adopción inicial del 7-1-7, teniendo en cuenta la ampliación nacional/subnacional?</a:t>
            </a:r>
          </a:p>
          <a:p>
            <a:endParaRPr lang="en-US" sz="1200" dirty="0">
              <a:solidFill>
                <a:schemeClr val="tx2"/>
              </a:solidFill>
              <a:cs typeface="Arial" panose="020B060402020202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67</a:t>
            </a:fld>
            <a:endParaRPr lang="en-US"/>
          </a:p>
        </p:txBody>
      </p:sp>
    </p:spTree>
    <p:extLst>
      <p:ext uri="{BB962C8B-B14F-4D97-AF65-F5344CB8AC3E}">
        <p14:creationId xmlns:p14="http://schemas.microsoft.com/office/powerpoint/2010/main" val="39239680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Por último, consideremos el modelo de gobernanza que se está utilizando en el país. ¿Quién tiene autoridad para tomar decisiones? ¿Quién es responsable de las acciones? ¿Quién es responsable de la supervisión? Pasemos por algunas preguntas específicas a considerar al pensar en el modelo de gobernanza en lo que se refiere al 7-1-7. </a:t>
            </a:r>
          </a:p>
          <a:p>
            <a:endParaRPr lang="en-US" dirty="0"/>
          </a:p>
          <a:p>
            <a:r>
              <a:rPr lang="es-419">
                <a:latin typeface="Arial"/>
                <a:cs typeface="Arial"/>
              </a:rPr>
              <a:t>[CLIC]</a:t>
            </a:r>
          </a:p>
          <a:p>
            <a:endParaRPr lang="en-US" dirty="0"/>
          </a:p>
          <a:p>
            <a:r>
              <a:rPr lang="es-419">
                <a:latin typeface="Arial"/>
                <a:cs typeface="Arial"/>
              </a:rPr>
              <a:t>¿Hasta qué punto está centralizada o descentralizada la gobernanza en el país o jurisdicción? </a:t>
            </a:r>
          </a:p>
          <a:p>
            <a:endParaRPr lang="en-US" dirty="0"/>
          </a:p>
          <a:p>
            <a:r>
              <a:rPr lang="es-419">
                <a:latin typeface="Arial"/>
                <a:cs typeface="Arial"/>
              </a:rPr>
              <a:t>[CLIC]</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¿Qué poder de decisión tienen los distintos niveles de gobierno en materia de salud pública?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[CLIC]</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¿A qué nivel de gobierno se realizan y coordinan las actividades clave de detección, notificación y respuesta temprana a los brotes?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Comprender el modelo de gobernanza puede hacer que 7-1-7 sea mucho más eficiente y efectivo, por lo que es útil tener esto en cuenta al planificar su adopción y ampliación.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2080990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s-419">
                <a:latin typeface="Arial"/>
                <a:cs typeface="Arial"/>
              </a:rPr>
              <a:t>Ahora que hemos pasado por algunas de esas primeras consideraciones, vamos a profundizar en los 6 componentes clave de la adopción de 7-1-7 para el uso rutinario. Vamos a tratar cada uno de estos con más detalle en las siguientes sesiones. </a:t>
            </a:r>
          </a:p>
          <a:p>
            <a:endParaRPr lang="en-US" dirty="0">
              <a:cs typeface="Arial"/>
            </a:endParaRPr>
          </a:p>
          <a:p>
            <a:r>
              <a:rPr lang="es-419">
                <a:latin typeface="Arial"/>
                <a:cs typeface="Arial"/>
              </a:rPr>
              <a:t>Los componentes de adopción 7-1-7 incluyen lo siguiente:</a:t>
            </a:r>
          </a:p>
          <a:p>
            <a:r>
              <a:rPr lang="es-419">
                <a:latin typeface="Arial"/>
                <a:cs typeface="Arial"/>
              </a:rPr>
              <a:t>- Situar 7-1-7 dentro del sistema de salud pública, o identificar quién dirigirá y coordinará las actividades clave de adopción y uso del 7-1-7 y dónde se basan dentro del sistema de salud. </a:t>
            </a:r>
          </a:p>
          <a:p>
            <a:r>
              <a:rPr lang="es-419">
                <a:latin typeface="Arial"/>
                <a:cs typeface="Arial"/>
              </a:rPr>
              <a:t>- Mapear las partes interesadas y los sistemas existentes para comprender cuáles son pertinentes para 7-1-7.</a:t>
            </a:r>
          </a:p>
          <a:p>
            <a:r>
              <a:rPr lang="es-419">
                <a:latin typeface="Arial"/>
                <a:cs typeface="Arial"/>
              </a:rPr>
              <a:t>- Hacer participar a las partes interesadas pertinentes en 7-1-7. </a:t>
            </a:r>
          </a:p>
          <a:p>
            <a:r>
              <a:rPr lang="es-419">
                <a:latin typeface="Arial"/>
                <a:cs typeface="Arial"/>
              </a:rPr>
              <a:t>- Integrar 7-1-7 en los flujos de trabajo existentes pertinentes. </a:t>
            </a:r>
          </a:p>
          <a:p>
            <a:r>
              <a:rPr lang="es-419">
                <a:latin typeface="Arial"/>
                <a:cs typeface="Arial"/>
              </a:rPr>
              <a:t>- Capacitar al personal en el uso de 7-1-7.</a:t>
            </a:r>
          </a:p>
          <a:p>
            <a:r>
              <a:rPr lang="es-419">
                <a:latin typeface="Arial"/>
                <a:cs typeface="Arial"/>
              </a:rPr>
              <a:t>- Poner a prueba el uso de 7-1-7. </a:t>
            </a:r>
          </a:p>
          <a:p>
            <a:endParaRPr lang="en-US" dirty="0">
              <a:cs typeface="Arial"/>
            </a:endParaRPr>
          </a:p>
          <a:p>
            <a:r>
              <a:rPr lang="es-419">
                <a:latin typeface="Arial"/>
                <a:cs typeface="Arial"/>
              </a:rPr>
              <a:t>Si bien estos seis constituyen la base de la adopción 7-1-7 hemos encontrado que la forma en que los países o jurisdicciones implementan específicamente cada uno de estos componentes de adopción varía según el contexto. La adopción del 7-1-7 es un proceso flexible, que ha ayudado a aumentar su viabilidad. </a:t>
            </a:r>
          </a:p>
          <a:p>
            <a:pPr marL="0" indent="0">
              <a:buFont typeface="Arial"/>
              <a:buNone/>
            </a:pPr>
            <a:endParaRPr lang="en-US" dirty="0">
              <a:cs typeface="Arial"/>
            </a:endParaRPr>
          </a:p>
          <a:p>
            <a:pPr marL="0" indent="0">
              <a:buFont typeface="Arial"/>
              <a:buNone/>
            </a:pPr>
            <a:endParaRPr lang="en-US" dirty="0">
              <a:cs typeface="Arial"/>
            </a:endParaRPr>
          </a:p>
          <a:p>
            <a:pPr marL="0" indent="0">
              <a:buFont typeface="Arial"/>
              <a:buNone/>
            </a:pPr>
            <a:endParaRPr lang="en-US" dirty="0">
              <a:cs typeface="Arial"/>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69</a:t>
            </a:fld>
            <a:endParaRPr lang="en-US"/>
          </a:p>
        </p:txBody>
      </p:sp>
    </p:spTree>
    <p:extLst>
      <p:ext uri="{BB962C8B-B14F-4D97-AF65-F5344CB8AC3E}">
        <p14:creationId xmlns:p14="http://schemas.microsoft.com/office/powerpoint/2010/main" val="1603075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s-419" b="0" i="0" u="none" strike="noStrike">
                <a:solidFill>
                  <a:srgbClr val="000000"/>
                </a:solidFill>
                <a:effectLst/>
                <a:latin typeface="Arial"/>
                <a:cs typeface="Arial"/>
              </a:rPr>
              <a:t>Repasemos nuestros objetivos de aprendizaje del taller de nuevo. </a:t>
            </a:r>
            <a:r>
              <a:rPr lang="es-419">
                <a:latin typeface="Arial"/>
                <a:cs typeface="Arial"/>
              </a:rPr>
              <a:t>Al final de la capacitación, deben ser capaces de lo siguiente: </a:t>
            </a:r>
          </a:p>
          <a:p>
            <a:endParaRPr lang="en-US" dirty="0">
              <a:latin typeface="Arial"/>
              <a:cs typeface="Arial"/>
            </a:endParaRPr>
          </a:p>
          <a:p>
            <a:pPr marL="342900" indent="-342900">
              <a:lnSpc>
                <a:spcPct val="113999"/>
              </a:lnSpc>
              <a:buAutoNum type="arabicPeriod"/>
            </a:pPr>
            <a:r>
              <a:rPr lang="es-419" sz="1200" b="0">
                <a:latin typeface="Arial"/>
                <a:cs typeface="Arial"/>
              </a:rPr>
              <a:t>Comprender el objetivo 7-1-7 </a:t>
            </a:r>
            <a:r>
              <a:rPr lang="es-419">
                <a:latin typeface="Arial"/>
                <a:cs typeface="Arial"/>
              </a:rPr>
              <a:t>y el enfoque de mejora</a:t>
            </a:r>
            <a:r>
              <a:rPr lang="es-419" sz="1200" b="0">
                <a:latin typeface="Arial"/>
                <a:cs typeface="Arial"/>
              </a:rPr>
              <a:t> del desempeño, y las revisiones de acción temprana para la detección, notificación y respuesta de brotes </a:t>
            </a:r>
          </a:p>
          <a:p>
            <a:pPr marL="342900" indent="-342900">
              <a:lnSpc>
                <a:spcPct val="113999"/>
              </a:lnSpc>
              <a:buFont typeface="+mj-lt"/>
              <a:buAutoNum type="arabicPeriod"/>
            </a:pPr>
            <a:r>
              <a:rPr lang="es-419" sz="1100" b="0">
                <a:latin typeface="Arial"/>
                <a:cs typeface="Arial"/>
              </a:rPr>
              <a:t>Explicar cómo el enfoque 7-1-7 impulsa la mejora del desempeño de los sistemas de brotes.</a:t>
            </a:r>
          </a:p>
          <a:p>
            <a:pPr marL="342900" indent="-342900">
              <a:lnSpc>
                <a:spcPct val="113999"/>
              </a:lnSpc>
              <a:buFont typeface="+mj-lt"/>
              <a:buAutoNum type="arabicPeriod"/>
            </a:pPr>
            <a:r>
              <a:rPr lang="es-419" sz="1100" b="0">
                <a:latin typeface="Arial"/>
                <a:cs typeface="Arial"/>
              </a:rPr>
              <a:t>Identificar oportunidades y desafíos para apoyar la concientización, la adopción y el uso del enfoque 7-1-7 en sus trabajos</a:t>
            </a:r>
          </a:p>
          <a:p>
            <a:pPr marL="342900" indent="-342900">
              <a:lnSpc>
                <a:spcPct val="113999"/>
              </a:lnSpc>
              <a:buFont typeface="+mj-lt"/>
              <a:buAutoNum type="arabicPeriod"/>
            </a:pPr>
            <a:r>
              <a:rPr lang="es-419" sz="1200" b="0">
                <a:latin typeface="Arial"/>
                <a:cs typeface="Arial"/>
              </a:rPr>
              <a:t>Aplicar pasos clave y prácticas modelo para apoyar la adopción del enfoque 7-1-7 y su uso en todos los programas y contextos.</a:t>
            </a:r>
          </a:p>
          <a:p>
            <a:pPr marL="342900" indent="-342900">
              <a:lnSpc>
                <a:spcPct val="113999"/>
              </a:lnSpc>
              <a:buFont typeface="+mj-lt"/>
              <a:buAutoNum type="arabicPeriod"/>
            </a:pPr>
            <a:r>
              <a:rPr lang="es-419" sz="1200" b="0">
                <a:latin typeface="Arial"/>
                <a:cs typeface="Arial"/>
              </a:rPr>
              <a:t>Planificar la adopción y el uso</a:t>
            </a:r>
            <a:r>
              <a:rPr lang="es-419">
                <a:latin typeface="Arial"/>
                <a:cs typeface="Arial"/>
              </a:rPr>
              <a:t> rutinario</a:t>
            </a:r>
            <a:r>
              <a:rPr lang="es-419" sz="1200" b="0">
                <a:latin typeface="Arial"/>
                <a:cs typeface="Arial"/>
              </a:rPr>
              <a:t> del objetivo 7-1-7 en su país/jurisdicción</a:t>
            </a:r>
            <a:r>
              <a:rPr lang="es-419">
                <a:latin typeface="Arial"/>
                <a:cs typeface="Arial"/>
              </a:rPr>
              <a:t> </a:t>
            </a:r>
          </a:p>
          <a:p>
            <a:pPr marL="342900" indent="-342900">
              <a:lnSpc>
                <a:spcPct val="113999"/>
              </a:lnSpc>
              <a:buAutoNum type="arabicPeriod"/>
            </a:pPr>
            <a:endParaRPr lang="en-US" sz="1200" b="0" i="0" dirty="0">
              <a:solidFill>
                <a:srgbClr val="000000"/>
              </a:solidFill>
              <a:effectLst/>
              <a:latin typeface="Arial"/>
              <a:cs typeface="Arial"/>
            </a:endParaRPr>
          </a:p>
          <a:p>
            <a:pPr>
              <a:lnSpc>
                <a:spcPct val="113999"/>
              </a:lnSpc>
            </a:pPr>
            <a:r>
              <a:rPr lang="es-419">
                <a:latin typeface="Arial"/>
                <a:cs typeface="Arial"/>
              </a:rPr>
              <a:t>Los dos primeros objetivos los cubrimos en los materiales introductorios y seguirán reforzándose durante el resto del taller, y el tercer objetivo está entretejido a lo largo del taller. Ya empezamos a entrar en ese cuarto objetivo, y hoy vamos a repasar los dos últimos pasos de uso y discutir los componentes y las prácticas modelo para adoptar el 7-1-7 para el uso rutinario en diferentes contextos. </a:t>
            </a:r>
          </a:p>
          <a:p>
            <a:pPr>
              <a:lnSpc>
                <a:spcPct val="113999"/>
              </a:lnSpc>
            </a:pPr>
            <a:endParaRPr lang="en-US" b="0" i="0" dirty="0">
              <a:solidFill>
                <a:srgbClr val="444444"/>
              </a:solidFill>
              <a:effectLst/>
              <a:latin typeface="Arial"/>
              <a:ea typeface="Calibri"/>
              <a:cs typeface="Arial"/>
            </a:endParaRPr>
          </a:p>
          <a:p>
            <a:pPr>
              <a:lnSpc>
                <a:spcPct val="113999"/>
              </a:lnSpc>
            </a:pPr>
            <a:endParaRPr lang="en-US" b="0" i="0" dirty="0">
              <a:solidFill>
                <a:srgbClr val="444444"/>
              </a:solidFill>
              <a:effectLst/>
              <a:latin typeface="Arial"/>
              <a:ea typeface="Calibri"/>
              <a:cs typeface="Arial"/>
            </a:endParaRPr>
          </a:p>
          <a:p>
            <a:pPr algn="just"/>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7</a:t>
            </a:fld>
            <a:endParaRPr lang="en-US"/>
          </a:p>
        </p:txBody>
      </p:sp>
    </p:spTree>
    <p:extLst>
      <p:ext uri="{BB962C8B-B14F-4D97-AF65-F5344CB8AC3E}">
        <p14:creationId xmlns:p14="http://schemas.microsoft.com/office/powerpoint/2010/main" val="94041361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a:latin typeface="Arial"/>
                <a:cs typeface="Arial"/>
              </a:rPr>
              <a:t>[Nota para el moderador: esta es una actividad muy rápida en grupos pequeños. Si es posible, tenga un rotafolio (o papel grande) para cada grupo. A diferencia de los pasos de uso, los componentes de adopción no son estrictamente lineales. El enfoque de esta actividad es que los participantes comprendan esto rápidamente. En talleres anteriores, hemos observado que los diferentes grupos terminan con ordenaciones diferentes. Esto es muy útil porque lleva a un debate de cómo los componentes no están destinados a ser implementados en un orden exacto y que son iterativos. Los grupos tendrán 5 minutos para establecer su orden. Después de eso, tendrá 2 minutos en el plenario para señalar cómo no tienen exactamente el mismo orden. Puede señalar algunas similitudes y diferencias que vea en los grupos]. </a:t>
            </a:r>
          </a:p>
          <a:p>
            <a:endParaRPr lang="en-US" dirty="0"/>
          </a:p>
          <a:p>
            <a:r>
              <a:rPr lang="es-419">
                <a:latin typeface="Arial"/>
                <a:cs typeface="Arial"/>
              </a:rPr>
              <a:t>Hagamos una actividad rápida antes de sumergirnos en cada componente. Esta actividad está destinada a ayudarles a empezar a pensar en el proceso de adopción 7-1-7.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para el moderador: divida en grupos pequeños, idealmente con 6 a 8 participantes por grupo].</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6359179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solidFill>
                  <a:srgbClr val="000000"/>
                </a:solidFill>
              </a:rPr>
              <a:t>Genial, ahora que están en sus grupos, ¡comencemos!</a:t>
            </a:r>
          </a:p>
          <a:p>
            <a:endParaRPr lang="en-US">
              <a:solidFill>
                <a:srgbClr val="000000"/>
              </a:solidFill>
            </a:endParaRPr>
          </a:p>
          <a:p>
            <a:r>
              <a:rPr lang="es-419">
                <a:solidFill>
                  <a:srgbClr val="000000"/>
                </a:solidFill>
              </a:rPr>
              <a:t>En el lado derecho de esta diapositiva, pueden ver los 6 componentes para adoptar 7-1-7. Su trabajo es decidir cuál creen que es el mejor orden para llevar a cabo estos componentes. </a:t>
            </a:r>
          </a:p>
          <a:p>
            <a:endParaRPr lang="en-US">
              <a:solidFill>
                <a:srgbClr val="000000"/>
              </a:solidFill>
            </a:endParaRPr>
          </a:p>
          <a:p>
            <a:r>
              <a:rPr lang="es-419">
                <a:solidFill>
                  <a:srgbClr val="000000"/>
                </a:solidFill>
                <a:latin typeface="Arial"/>
                <a:cs typeface="Arial"/>
              </a:rPr>
              <a:t>En su rotafolio, clasifiquen los componentes en el orden en que creen que deben realizarse escribiendo las letras correspondientes (ver lado derecho de la diapositiva) de arriba a abajo en su hoja. Por ejemplo, si piensan que el personal debe ser entrenado primero, tendrían que escribir F en la parte superior de su hoja, seguido de las letras correspondientes para los 5 componentes restantes en el orden que piensan que deben hacerse. </a:t>
            </a:r>
          </a:p>
          <a:p>
            <a:endParaRPr lang="en-US">
              <a:solidFill>
                <a:srgbClr val="000000"/>
              </a:solidFill>
            </a:endParaRPr>
          </a:p>
          <a:p>
            <a:r>
              <a:rPr lang="es-419">
                <a:solidFill>
                  <a:srgbClr val="000000"/>
                </a:solidFill>
                <a:latin typeface="Arial"/>
                <a:cs typeface="Arial"/>
              </a:rPr>
              <a:t>Esta es una actividad corta: tendrán 5 minutos para ordenar los pasos en sus grupos, y luego haremos una revisión plenaria durante un par de minutos. </a:t>
            </a:r>
          </a:p>
          <a:p>
            <a:endParaRPr lang="en-US">
              <a:latin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1191522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Espero que ahora comprendan que los componentes de la adopción 7-1-7 no están pensados para implementarse de forma puramente lineal, ni en un orden estricto uno tras otro.  Así que, un poco menos así…</a:t>
            </a:r>
          </a:p>
          <a:p>
            <a:br>
              <a:rPr lang="es-419">
                <a:latin typeface="Arial"/>
                <a:cs typeface="Arial"/>
              </a:rPr>
            </a:br>
            <a:r>
              <a:rPr lang="es-419">
                <a:latin typeface="Arial"/>
                <a:cs typeface="Arial"/>
              </a:rPr>
              <a:t>[CLIC]</a:t>
            </a:r>
          </a:p>
          <a:p>
            <a:endParaRPr lang="en-US" dirty="0">
              <a:latin typeface="Arial"/>
              <a:cs typeface="Arial"/>
            </a:endParaRPr>
          </a:p>
          <a:p>
            <a:r>
              <a:rPr lang="es-419">
                <a:latin typeface="Arial"/>
                <a:cs typeface="Arial"/>
              </a:rPr>
              <a:t>Y un poco más así…</a:t>
            </a:r>
          </a:p>
          <a:p>
            <a:endParaRPr lang="en-US" dirty="0">
              <a:latin typeface="Arial"/>
              <a:cs typeface="Arial"/>
            </a:endParaRPr>
          </a:p>
          <a:p>
            <a:r>
              <a:rPr lang="es-419">
                <a:latin typeface="Arial"/>
                <a:cs typeface="Arial"/>
              </a:rPr>
              <a:t>[CLIC]</a:t>
            </a:r>
          </a:p>
          <a:p>
            <a:endParaRPr lang="en-US" dirty="0">
              <a:latin typeface="Arial"/>
              <a:cs typeface="Arial"/>
            </a:endParaRPr>
          </a:p>
          <a:p>
            <a:r>
              <a:rPr lang="es-419">
                <a:latin typeface="Arial"/>
                <a:cs typeface="Arial"/>
              </a:rPr>
              <a:t>Es posible que en el proceso de adopción encuentren varios puntos en los que uno de los componentes le ayude a fundamentar o a volver sobre un componentes anterior que haya implementado o empezado a implementar. Les daré algunos ejemplos:</a:t>
            </a:r>
          </a:p>
          <a:p>
            <a:endParaRPr lang="en-US" dirty="0">
              <a:latin typeface="Arial"/>
              <a:cs typeface="Arial"/>
            </a:endParaRPr>
          </a:p>
          <a:p>
            <a:pPr>
              <a:defRPr/>
            </a:pPr>
            <a:r>
              <a:rPr lang="es-419">
                <a:latin typeface="Arial"/>
                <a:cs typeface="Arial"/>
              </a:rPr>
              <a:t>A través del proceso de integración en los flujos de trabajo, es posible que descubran que había partes interesadas adicionales que se les pasaron por alto en el mapeo inicial de partes interesadas o en la fase de participación.  </a:t>
            </a:r>
          </a:p>
          <a:p>
            <a:r>
              <a:rPr lang="es-419">
                <a:latin typeface="Arial"/>
                <a:cs typeface="Arial"/>
              </a:rPr>
              <a:t>¿Quizás tengan que volver a capacitar al personal en función de lo que aprendan del uso experimental del enfoque 7-1-7? ¿O tal vez necesitarán volver sobre los flujos de trabajo?</a:t>
            </a:r>
          </a:p>
          <a:p>
            <a:r>
              <a:rPr lang="es-419">
                <a:latin typeface="Arial"/>
                <a:cs typeface="Arial"/>
              </a:rPr>
              <a:t>¿Quizá tengan que rehacer partes de sus mapeos de las partes interesadas y de los sistemas existentes cuando los sistemas se actualicen o cambien con el tiempo? ¿O después de cambios clave de liderazgo?  </a:t>
            </a:r>
          </a:p>
          <a:p>
            <a:endParaRPr lang="en-US" dirty="0">
              <a:cs typeface="Arial"/>
            </a:endParaRPr>
          </a:p>
          <a:p>
            <a:r>
              <a:rPr lang="es-419">
                <a:latin typeface="Arial"/>
                <a:cs typeface="Arial"/>
              </a:rPr>
              <a:t>Estos son solo algunos ejemplos para que piensen sobre cómo algunos de los pasos de adopción se alimentarán unos a otros, y cómo volver atrás o revisar sobre la marcha también hará que la adopción sea más sólida.  </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Recuerden que el enfoque 7-1-7 puede adoptarse de forma sistemática y flexible. Implementar estos componentes los ayudará a guiar a un país o jurisdicción de forma sistemática a través del proceso de adopción. Sin embargo, los detalles concretos de la adopción serán diferentes en cada lugar según los sistemas que se utilicen, el contexto de implementación, etc. </a:t>
            </a: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3542901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3512BD-414F-B5F7-5571-50548664D0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23FF7A-D88E-3850-7874-D7B90A3452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FDC1EF-4422-5348-2058-1C5706416CF5}"/>
              </a:ext>
            </a:extLst>
          </p:cNvPr>
          <p:cNvSpPr>
            <a:spLocks noGrp="1"/>
          </p:cNvSpPr>
          <p:nvPr>
            <p:ph type="body" idx="1"/>
          </p:nvPr>
        </p:nvSpPr>
        <p:spPr/>
        <p:txBody>
          <a:bodyPr/>
          <a:lstStyle/>
          <a:p>
            <a:r>
              <a:rPr lang="es-419">
                <a:latin typeface="Arial"/>
                <a:cs typeface="Arial"/>
              </a:rPr>
              <a:t>Revisaremos una visión general de cada componente de adopción durante esta capacitación. Se incluye una guía detallada en el kit de herramientas digitales 7-1-7 que se encuentra en el sitio web de 7-1-7 Alliance. Este kit de herramientas está disponible en inglés, español, portugués, francés y árabe. </a:t>
            </a:r>
          </a:p>
        </p:txBody>
      </p:sp>
      <p:sp>
        <p:nvSpPr>
          <p:cNvPr id="4" name="Slide Number Placeholder 3">
            <a:extLst>
              <a:ext uri="{FF2B5EF4-FFF2-40B4-BE49-F238E27FC236}">
                <a16:creationId xmlns:a16="http://schemas.microsoft.com/office/drawing/2014/main" id="{20528BAE-EC46-454E-4E4D-DD88171F000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6643962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Ahora, comencemos a discutir el primer componente enumerado aquí: situar 7-1-7 dentro del sistema de salud pública. </a:t>
            </a:r>
          </a:p>
          <a:p>
            <a:endParaRPr lang="en-US" dirty="0">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74</a:t>
            </a:fld>
            <a:endParaRPr lang="en-US"/>
          </a:p>
        </p:txBody>
      </p:sp>
    </p:spTree>
    <p:extLst>
      <p:ext uri="{BB962C8B-B14F-4D97-AF65-F5344CB8AC3E}">
        <p14:creationId xmlns:p14="http://schemas.microsoft.com/office/powerpoint/2010/main" val="199918225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Lo que queremos decir aquí con “situar el enfoque 7-1-7” es que hay que encontrarle un lugar dentro del sistema de salud. Esto se refiere en gran medida al liderazgo y al equipo central involucrado en la coordinación de la adopción de 7-1-7 y las actividades de uso. </a:t>
            </a:r>
          </a:p>
          <a:p>
            <a:endParaRPr lang="en-US" dirty="0">
              <a:latin typeface="Arial"/>
              <a:cs typeface="Arial"/>
            </a:endParaRPr>
          </a:p>
          <a:p>
            <a:r>
              <a:rPr lang="es-419">
                <a:latin typeface="Arial"/>
                <a:cs typeface="Arial"/>
              </a:rPr>
              <a:t>[CLIC]</a:t>
            </a:r>
          </a:p>
          <a:p>
            <a:endParaRPr lang="en-US" dirty="0">
              <a:latin typeface="Arial"/>
              <a:cs typeface="Arial"/>
            </a:endParaRPr>
          </a:p>
          <a:p>
            <a:r>
              <a:rPr lang="es-419">
                <a:latin typeface="Arial"/>
                <a:cs typeface="Arial"/>
              </a:rPr>
              <a:t>Lo primero que aconsejamos en la adopción del enfoque 7-1-7 es encontrar un defensor gubernamental. Sin un defensor eficaz, las actividades posteriores no serán sencillas. Este defensor debe tener un nivel lo suficientemente alto como para poder: </a:t>
            </a:r>
          </a:p>
          <a:p>
            <a:pPr marL="171450" indent="-171450">
              <a:buFont typeface="Arial"/>
              <a:buChar char="•"/>
            </a:pPr>
            <a:r>
              <a:rPr lang="es-419">
                <a:latin typeface="Arial"/>
                <a:cs typeface="Arial"/>
              </a:rPr>
              <a:t>promocionar la adopción y el uso de 7-1-7;</a:t>
            </a:r>
          </a:p>
          <a:p>
            <a:pPr marL="171450" indent="-171450">
              <a:buFont typeface="Arial"/>
              <a:buChar char="•"/>
            </a:pPr>
            <a:r>
              <a:rPr lang="es-419">
                <a:latin typeface="Arial"/>
                <a:cs typeface="Arial"/>
              </a:rPr>
              <a:t>proporcionar supervisión de alto nivel;</a:t>
            </a:r>
          </a:p>
          <a:p>
            <a:pPr marL="171450" indent="-171450">
              <a:buFont typeface="Arial"/>
              <a:buChar char="•"/>
            </a:pPr>
            <a:r>
              <a:rPr lang="es-419">
                <a:latin typeface="Arial"/>
                <a:cs typeface="Arial"/>
              </a:rPr>
              <a:t>iniciar el mapeo y la participación de las partes interesadas;</a:t>
            </a:r>
          </a:p>
          <a:p>
            <a:pPr marL="171450" indent="-171450">
              <a:buFont typeface="Arial"/>
              <a:buChar char="•"/>
            </a:pPr>
            <a:r>
              <a:rPr lang="es-419">
                <a:latin typeface="Arial"/>
                <a:cs typeface="Arial"/>
              </a:rPr>
              <a:t>convocar a las partes interesadas para revisar el progreso hacia las metas; y</a:t>
            </a:r>
          </a:p>
          <a:p>
            <a:pPr marL="171450" indent="-171450">
              <a:buFont typeface="Arial"/>
              <a:buChar char="•"/>
            </a:pPr>
            <a:r>
              <a:rPr lang="es-419">
                <a:latin typeface="Arial"/>
                <a:cs typeface="Arial"/>
              </a:rPr>
              <a:t>elevar a los líderes los resultados y las prioridades de alto nivel que surjan de la implementación del enfoque 7-1-7.</a:t>
            </a:r>
          </a:p>
          <a:p>
            <a:br>
              <a:rPr lang="es-419"/>
            </a:br>
            <a:r>
              <a:rPr lang="es-419">
                <a:latin typeface="Arial"/>
                <a:cs typeface="Arial"/>
              </a:rPr>
              <a:t>También debe ser alguien que conozca muy bien los diferentes sistemas que son importantes para la detección, notificación y respuesta a los brotes. </a:t>
            </a:r>
          </a:p>
          <a:p>
            <a:endParaRPr lang="en-US" dirty="0"/>
          </a:p>
          <a:p>
            <a:r>
              <a:rPr lang="es-419">
                <a:latin typeface="Arial"/>
                <a:cs typeface="Arial"/>
              </a:rPr>
              <a:t>Si bien proporcionará cierta supervisión e incluso ayudaría a iniciar algunas de esas actividades, es el equipo bajo su mando el que realizará la mayoría de las tareas para la adopción y el uso del</a:t>
            </a:r>
            <a:r>
              <a:rPr lang="es-419"/>
              <a:t> enfoque 7-1-7. Así pues, este defensor debe ser capaz tanto de llegar a niveles de gobierno incluso por encima de su nivel como de ayudar a coordinar a los que están por debajo del suyo. </a:t>
            </a:r>
          </a:p>
          <a:p>
            <a:endParaRPr lang="en-US" dirty="0"/>
          </a:p>
          <a:p>
            <a:r>
              <a:rPr lang="es-419"/>
              <a:t>[CLIC]</a:t>
            </a:r>
          </a:p>
          <a:p>
            <a:endParaRPr lang="en-US" dirty="0"/>
          </a:p>
          <a:p>
            <a:r>
              <a:rPr lang="es-419"/>
              <a:t>No hay una respuesta correcta a la pregunta de quién debe ser el defensor o qué tipo de cargo debe ocupar. Estas son algunas características que creemos que hacen a un defensor realmente bueno. Tiene que estar interesado tanto en la seguridad sanitaria como en el enfoque 7-1-7. Esto a veces implica, por supuesto, orientar al posible defensor sobre el enfoque 7-1-7. </a:t>
            </a:r>
          </a:p>
          <a:p>
            <a:endParaRPr lang="en-US" dirty="0"/>
          </a:p>
          <a:p>
            <a:r>
              <a:rPr lang="es-419"/>
              <a:t>Lo ideal es que este defensor sea alguien muy conocido en el país y un líder de opinión en salud pública. </a:t>
            </a:r>
          </a:p>
          <a:p>
            <a:endParaRPr lang="en-US" dirty="0"/>
          </a:p>
          <a:p>
            <a:r>
              <a:rPr lang="es-419"/>
              <a:t>Debe ser capaz de trabajar y colaborar con un amplio conjunto de partes interesadas de diferentes sectores. Esto significa que su experiencia, sus relaciones e incluso su reputación serán importantes para que pueda ser un comunicador sólido y persuasivo capaz de promocionar y negociar la mejora del desempeño que impulsa la eficacia del enfoque 7-1-7. </a:t>
            </a:r>
          </a:p>
          <a:p>
            <a:endParaRPr lang="en-US" dirty="0"/>
          </a:p>
          <a:p>
            <a:r>
              <a:rPr lang="es-419"/>
              <a:t>[CLIC]</a:t>
            </a:r>
          </a:p>
          <a:p>
            <a:endParaRPr lang="en-US" dirty="0"/>
          </a:p>
          <a:p>
            <a:r>
              <a:rPr lang="es-419"/>
              <a:t>Para que se hagan una idea de los tipos de cargos y funciones que pueden desempeñar estos defensores gubernamentales, he aquí algunos ejemplos de algunos defensores de alto nivel del enfoque 7-1-7. </a:t>
            </a:r>
          </a:p>
          <a:p>
            <a:endParaRPr lang="en-US" dirty="0"/>
          </a:p>
          <a:p>
            <a:r>
              <a:rPr lang="es-419"/>
              <a:t>[CLIC]</a:t>
            </a:r>
          </a:p>
          <a:p>
            <a:endParaRPr lang="en-US" dirty="0"/>
          </a:p>
          <a:p>
            <a:r>
              <a:rPr lang="es-419">
                <a:solidFill>
                  <a:srgbClr val="29373D"/>
                </a:solidFill>
                <a:latin typeface="Arial"/>
                <a:cs typeface="Arial"/>
              </a:rPr>
              <a:t>En Uganda, el defensor era alguien que ejercía tanto como director adjunto del Instituto Nacional de Salud Pública y director del COE a nivel nacional. </a:t>
            </a:r>
          </a:p>
          <a:p>
            <a:endParaRPr lang="en-US" dirty="0">
              <a:solidFill>
                <a:srgbClr val="29373D"/>
              </a:solidFill>
            </a:endParaRPr>
          </a:p>
          <a:p>
            <a:r>
              <a:rPr lang="es-419">
                <a:solidFill>
                  <a:srgbClr val="29373D"/>
                </a:solidFill>
              </a:rPr>
              <a:t>[CLIC]</a:t>
            </a:r>
          </a:p>
          <a:p>
            <a:endParaRPr lang="en-US" dirty="0">
              <a:solidFill>
                <a:srgbClr val="29373D"/>
              </a:solidFill>
            </a:endParaRPr>
          </a:p>
          <a:p>
            <a:r>
              <a:rPr lang="es-419">
                <a:solidFill>
                  <a:srgbClr val="29373D"/>
                </a:solidFill>
              </a:rPr>
              <a:t>En Camboya, el defensor fue el director del departamento principal del Ministerio de Salud que se centra en las enfermedades infecciosas, y también ha sido un portavoz del país sobre enfermedades infecciosas a través del Ministerio de Salud. </a:t>
            </a:r>
          </a:p>
          <a:p>
            <a:endParaRPr lang="en-US" dirty="0">
              <a:solidFill>
                <a:srgbClr val="29373D"/>
              </a:solidFill>
            </a:endParaRPr>
          </a:p>
          <a:p>
            <a:r>
              <a:rPr lang="es-419">
                <a:solidFill>
                  <a:srgbClr val="29373D"/>
                </a:solidFill>
              </a:rPr>
              <a:t>[CLIC]</a:t>
            </a:r>
          </a:p>
          <a:p>
            <a:endParaRPr lang="en-US" dirty="0">
              <a:solidFill>
                <a:srgbClr val="29373D"/>
              </a:solidFill>
            </a:endParaRPr>
          </a:p>
          <a:p>
            <a:r>
              <a:rPr lang="es-419">
                <a:solidFill>
                  <a:srgbClr val="29373D"/>
                </a:solidFill>
                <a:latin typeface="Arial"/>
                <a:cs typeface="Arial"/>
              </a:rPr>
              <a:t>En Sudán del Sur, el defensor de 7-1-7 era el director general de salud internacional y coordinación del país.  </a:t>
            </a: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467598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effectLst/>
                <a:latin typeface="Helvetica Neue"/>
              </a:rPr>
              <a:t>Una vez que se identifica al defensor, es muy importante seleccionar un líder técnico fuerte y cualquier equipo adicional bajo el mando de esta persona que coordine la adopción y el uso del enfoque 7-1-7.  En los países que ya utilizan el modelo 7-1-7, el tamaño y la composición de este equipo han variado en función de las necesidades, la disponibilidad de personal y la financiación; ha oscilado entre una persona y varias. </a:t>
            </a:r>
          </a:p>
          <a:p>
            <a:endParaRPr lang="en-US" dirty="0">
              <a:effectLst/>
              <a:latin typeface="Helvetica Neue" panose="02000503000000020004" pitchFamily="2" charset="0"/>
            </a:endParaRPr>
          </a:p>
          <a:p>
            <a:r>
              <a:rPr lang="es-419">
                <a:effectLst/>
                <a:latin typeface="Helvetica Neue"/>
              </a:rPr>
              <a:t>[CLIC]</a:t>
            </a:r>
            <a:br>
              <a:rPr lang="es-419">
                <a:effectLst/>
                <a:latin typeface="Helvetica Neue" panose="02000503000000020004" pitchFamily="2" charset="0"/>
              </a:rPr>
            </a:br>
            <a:endParaRPr lang="es-419">
              <a:effectLst/>
              <a:latin typeface="Helvetica Neue" panose="02000503000000020004" pitchFamily="2" charset="0"/>
            </a:endParaRPr>
          </a:p>
          <a:p>
            <a:r>
              <a:rPr lang="es-419">
                <a:effectLst/>
                <a:latin typeface="Helvetica Neue"/>
              </a:rPr>
              <a:t>Para ser eficaz, este equipo debe poseer: </a:t>
            </a:r>
          </a:p>
          <a:p>
            <a:r>
              <a:rPr lang="es-419">
                <a:effectLst/>
                <a:latin typeface="Helvetica Neue"/>
              </a:rPr>
              <a:t>- Poder de convocatoria entre diferentes partes interesadas</a:t>
            </a:r>
          </a:p>
          <a:p>
            <a:r>
              <a:rPr lang="es-419">
                <a:effectLst/>
                <a:latin typeface="Helvetica Neue"/>
              </a:rPr>
              <a:t>- Responsabilidad claramente asignada</a:t>
            </a:r>
          </a:p>
          <a:p>
            <a:r>
              <a:rPr lang="es-419">
                <a:effectLst/>
                <a:latin typeface="Helvetica Neue"/>
              </a:rPr>
              <a:t>- Y personal</a:t>
            </a:r>
            <a:r>
              <a:rPr lang="es-419">
                <a:latin typeface="Helvetica Neue"/>
              </a:rPr>
              <a:t> adecuado</a:t>
            </a:r>
          </a:p>
          <a:p>
            <a:endParaRPr lang="en-US" dirty="0">
              <a:effectLst/>
              <a:latin typeface="Helvetica Neue" panose="02000503000000020004" pitchFamily="2" charset="0"/>
            </a:endParaRPr>
          </a:p>
          <a:p>
            <a:r>
              <a:rPr lang="es-419">
                <a:effectLst/>
                <a:latin typeface="Helvetica Neue"/>
              </a:rPr>
              <a:t>El hecho de que sean los designados para coordinar la adopción y uso del enfoque 7-1-7 debe ser conocido, ya que necesitarán esta credibilidad para ayudar a convocar a un amplio conjunto de partes interesadas. </a:t>
            </a:r>
            <a:br>
              <a:rPr lang="es-419">
                <a:effectLst/>
                <a:latin typeface="Helvetica Neue" panose="02000503000000020004" pitchFamily="2" charset="0"/>
              </a:rPr>
            </a:br>
            <a:endParaRPr lang="es-419">
              <a:effectLst/>
              <a:latin typeface="Helvetica Neue" panose="02000503000000020004" pitchFamily="2" charset="0"/>
            </a:endParaRPr>
          </a:p>
          <a:p>
            <a:r>
              <a:rPr lang="es-419">
                <a:effectLst/>
                <a:latin typeface="Helvetica Neue"/>
              </a:rPr>
              <a:t>[CLIC]</a:t>
            </a:r>
          </a:p>
          <a:p>
            <a:endParaRPr lang="en-US" dirty="0">
              <a:effectLst/>
              <a:latin typeface="Helvetica Neue" panose="02000503000000020004" pitchFamily="2" charset="0"/>
            </a:endParaRPr>
          </a:p>
          <a:p>
            <a:r>
              <a:rPr lang="es-419">
                <a:effectLst/>
                <a:latin typeface="Helvetica Neue"/>
              </a:rPr>
              <a:t>Para la adopción del enfoque 7-1-7, este equipo será el encargado de:</a:t>
            </a:r>
          </a:p>
          <a:p>
            <a:endParaRPr lang="en-US" dirty="0">
              <a:effectLst/>
              <a:latin typeface="Helvetica Neue" panose="02000503000000020004" pitchFamily="2" charset="0"/>
            </a:endParaRPr>
          </a:p>
          <a:p>
            <a:r>
              <a:rPr lang="es-419">
                <a:effectLst/>
                <a:latin typeface="Helvetica Neue"/>
              </a:rPr>
              <a:t>• Dirigir o coordinar las actividades clave</a:t>
            </a:r>
          </a:p>
          <a:p>
            <a:r>
              <a:rPr lang="es-419">
                <a:effectLst/>
                <a:latin typeface="Helvetica Neue"/>
              </a:rPr>
              <a:t>• Identificar funciones y responsabilidades de diferentes partes interesadas</a:t>
            </a:r>
          </a:p>
          <a:p>
            <a:r>
              <a:rPr lang="es-419">
                <a:effectLst/>
                <a:latin typeface="Helvetica Neue"/>
              </a:rPr>
              <a:t>• Y monitorear el progreso</a:t>
            </a:r>
          </a:p>
          <a:p>
            <a:endParaRPr lang="en-US" dirty="0">
              <a:effectLst/>
              <a:latin typeface="Helvetica Neue" panose="02000503000000020004" pitchFamily="2" charset="0"/>
            </a:endParaRPr>
          </a:p>
          <a:p>
            <a:r>
              <a:rPr lang="es-419">
                <a:effectLst/>
                <a:latin typeface="Helvetica Neue"/>
              </a:rPr>
              <a:t>[CLIC]</a:t>
            </a:r>
            <a:br>
              <a:rPr lang="es-419">
                <a:effectLst/>
                <a:latin typeface="Helvetica Neue" panose="02000503000000020004" pitchFamily="2" charset="0"/>
              </a:rPr>
            </a:br>
            <a:endParaRPr lang="es-419">
              <a:effectLst/>
              <a:latin typeface="Helvetica Neue" panose="02000503000000020004" pitchFamily="2" charset="0"/>
            </a:endParaRPr>
          </a:p>
          <a:p>
            <a:r>
              <a:rPr lang="es-419">
                <a:effectLst/>
                <a:latin typeface="Helvetica Neue"/>
              </a:rPr>
              <a:t>Al usar el enfoque 7-1-7, este equipo será el que lleve a cabo o coordine las actividades clave, desde la coordinación de la recopilación de datos y la consolidación de la información en una única base de datos, hasta convocar a las partes interesadas y mantenerlas involucradas, hasta ayudar a rastrear el progreso de la implementación de las medidas correctivas.  </a:t>
            </a:r>
            <a:br>
              <a:rPr lang="es-419">
                <a:effectLst/>
                <a:latin typeface="Helvetica Neue" panose="02000503000000020004" pitchFamily="2" charset="0"/>
              </a:rPr>
            </a:br>
            <a:endParaRPr lang="es-419">
              <a:effectLst/>
              <a:latin typeface="Helvetica Neue" panose="02000503000000020004" pitchFamily="2" charset="0"/>
            </a:endParaRPr>
          </a:p>
          <a:p>
            <a:r>
              <a:rPr lang="es-419">
                <a:solidFill>
                  <a:srgbClr val="000000"/>
                </a:solidFill>
                <a:effectLst/>
                <a:latin typeface="Helvetica Neue"/>
                <a:cs typeface="Arial" panose="020B0604020202020204" pitchFamily="34" charset="0"/>
              </a:rPr>
              <a:t>[CLIC]</a:t>
            </a:r>
          </a:p>
          <a:p>
            <a:pPr>
              <a:lnSpc>
                <a:spcPct val="107000"/>
              </a:lnSpc>
            </a:pPr>
            <a:endParaRPr lang="en-US" dirty="0">
              <a:solidFill>
                <a:srgbClr val="000000"/>
              </a:solidFill>
              <a:cs typeface="Arial" panose="020B0604020202020204" pitchFamily="34" charset="0"/>
            </a:endParaRPr>
          </a:p>
          <a:p>
            <a:pPr>
              <a:lnSpc>
                <a:spcPct val="107000"/>
              </a:lnSpc>
            </a:pPr>
            <a:r>
              <a:rPr lang="es-419">
                <a:solidFill>
                  <a:srgbClr val="000000"/>
                </a:solidFill>
                <a:latin typeface="Arial"/>
                <a:cs typeface="Arial"/>
              </a:rPr>
              <a:t>El lugar que ocupan en el sistema de salud el defensor gubernamental y el equipo técnico es importante. Como hemos señalado, la detección, la notificación y la respuesta temprana son cruciales para el control efectivo de brotes. Sin embargo, los sistemas de recopilación de datos, las partes interesadas necesarias para la mejora del desempeño, los tipos de medidas necesarias, y más, pueden ser diferentes e implicar a distintos actores en estos tres intervalos. Entonces, el defensor y el equipo técnico deben ser capaces de trabajar eficazmente con todos estos elementos. </a:t>
            </a:r>
          </a:p>
          <a:p>
            <a:pPr>
              <a:lnSpc>
                <a:spcPct val="107000"/>
              </a:lnSpc>
            </a:pPr>
            <a:endParaRPr lang="en-US" dirty="0">
              <a:solidFill>
                <a:srgbClr val="000000"/>
              </a:solidFill>
              <a:cs typeface="Arial" panose="020B0604020202020204" pitchFamily="34" charset="0"/>
            </a:endParaRPr>
          </a:p>
          <a:p>
            <a:pPr>
              <a:lnSpc>
                <a:spcPct val="107000"/>
              </a:lnSpc>
            </a:pPr>
            <a:r>
              <a:rPr lang="es-419">
                <a:solidFill>
                  <a:srgbClr val="000000"/>
                </a:solidFill>
                <a:latin typeface="Arial"/>
                <a:cs typeface="Arial"/>
              </a:rPr>
              <a:t>Dependiendo de quién termine siendo el defensor y qué estructuras organizativas existan, es posible que el equipo técnico termine situándose más en el lado de la vigilancia o en el lado de la respuesta. Si este es el caso, para una mejora eficaz del desempeño, este equipo puede tener que trabajar más duro para construir las relaciones necesarias y asegurarse de incluir a las personas y los procesos clave que utilizan quienes se enfocan en los otros intervalos. </a:t>
            </a:r>
          </a:p>
          <a:p>
            <a:pPr>
              <a:lnSpc>
                <a:spcPct val="107000"/>
              </a:lnSpc>
            </a:pPr>
            <a:endParaRPr lang="en-US" dirty="0">
              <a:solidFill>
                <a:srgbClr val="000000"/>
              </a:solidFill>
              <a:cs typeface="Arial" panose="020B0604020202020204" pitchFamily="34" charset="0"/>
            </a:endParaRPr>
          </a:p>
          <a:p>
            <a:pPr>
              <a:lnSpc>
                <a:spcPct val="107000"/>
              </a:lnSpc>
            </a:pPr>
            <a:r>
              <a:rPr lang="es-419">
                <a:solidFill>
                  <a:srgbClr val="000000"/>
                </a:solidFill>
                <a:latin typeface="Arial"/>
                <a:cs typeface="Arial"/>
              </a:rPr>
              <a:t>Este es en parte el motivo por el que varios países han descubierto que ha funcionado bien ubicar la coordinación del enfoque 7-1-7 en el Centro de Operaciones de Emergencia, los Institutos Nacionales de Salud Pública, las unidades que despliegan equipos de respuesta rápida o en estructuras similares, donde la detección, la notificación y la respuesta temprana a menudo pueden combinarse, donde las personas ya están centradas en la preparación y la respuesta. </a:t>
            </a:r>
          </a:p>
          <a:p>
            <a:pPr>
              <a:lnSpc>
                <a:spcPct val="107000"/>
              </a:lnSpc>
            </a:pPr>
            <a:endParaRPr lang="en-US" dirty="0">
              <a:solidFill>
                <a:srgbClr val="000000"/>
              </a:solidFill>
              <a:cs typeface="Arial" panose="020B0604020202020204" pitchFamily="34" charset="0"/>
            </a:endParaRPr>
          </a:p>
          <a:p>
            <a:endParaRPr lang="en-US" dirty="0">
              <a:cs typeface="Arial" panose="020B0604020202020204" pitchFamily="34" charset="0"/>
            </a:endParaRPr>
          </a:p>
          <a:p>
            <a:pPr>
              <a:lnSpc>
                <a:spcPct val="107000"/>
              </a:lnSpc>
            </a:pPr>
            <a:endParaRPr lang="en-US" dirty="0"/>
          </a:p>
          <a:p>
            <a:pPr>
              <a:lnSpc>
                <a:spcPct val="107000"/>
              </a:lnSpc>
            </a:pPr>
            <a:endParaRPr lang="en-US" dirty="0">
              <a:solidFill>
                <a:srgbClr val="000000"/>
              </a:solidFill>
              <a:cs typeface="Arial" panose="020B0604020202020204" pitchFamily="34" charset="0"/>
            </a:endParaRPr>
          </a:p>
          <a:p>
            <a:pPr>
              <a:lnSpc>
                <a:spcPct val="150000"/>
              </a:lnSpc>
            </a:pPr>
            <a:endParaRPr lang="en-US" dirty="0">
              <a:solidFill>
                <a:srgbClr val="29373D"/>
              </a:solidFill>
              <a:cs typeface="Arial" panose="020B0604020202020204" pitchFamily="34" charset="0"/>
            </a:endParaRP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6873058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mantenga el debate hasta un máximo de 3 minutos]</a:t>
            </a:r>
          </a:p>
          <a:p>
            <a:endParaRPr lang="en-US" dirty="0"/>
          </a:p>
          <a:p>
            <a:r>
              <a:rPr lang="es-419">
                <a:latin typeface="Arial"/>
                <a:cs typeface="Arial"/>
              </a:rPr>
              <a:t>Tengamos otro debate. </a:t>
            </a:r>
          </a:p>
          <a:p>
            <a:endParaRPr lang="en-US" dirty="0"/>
          </a:p>
          <a:p>
            <a:r>
              <a:rPr lang="es-419" sz="1200">
                <a:latin typeface="Arial"/>
                <a:cs typeface="Arial"/>
              </a:rPr>
              <a:t>Supongamos que están liderando el equipo de coordinación 7-1-7. </a:t>
            </a:r>
          </a:p>
          <a:p>
            <a:pPr marL="0" marR="0" lvl="0" indent="0" algn="l" defTabSz="914400" rtl="0" eaLnBrk="1" fontAlgn="auto" latinLnBrk="0" hangingPunct="1">
              <a:lnSpc>
                <a:spcPct val="100000"/>
              </a:lnSpc>
              <a:spcBef>
                <a:spcPts val="0"/>
              </a:spcBef>
              <a:spcAft>
                <a:spcPts val="0"/>
              </a:spcAft>
              <a:buClrTx/>
              <a:buSzTx/>
              <a:buFontTx/>
              <a:buNone/>
              <a:tabLst/>
              <a:defRPr/>
            </a:pPr>
            <a:br>
              <a:rPr lang="es-419" sz="1200">
                <a:latin typeface="Arial"/>
                <a:cs typeface="Arial"/>
              </a:rPr>
            </a:br>
            <a:r>
              <a:rPr lang="es-419" sz="1200">
                <a:latin typeface="Arial"/>
                <a:cs typeface="Arial"/>
              </a:rPr>
              <a:t>¿Qué estrategias usarían para asegurarse de que no se descuide involuntariamente ningún intervalo 7-1-7 (detección, notificación o respuesta temprana)?</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77</a:t>
            </a:fld>
            <a:endParaRPr lang="en-US"/>
          </a:p>
        </p:txBody>
      </p:sp>
    </p:spTree>
    <p:extLst>
      <p:ext uri="{BB962C8B-B14F-4D97-AF65-F5344CB8AC3E}">
        <p14:creationId xmlns:p14="http://schemas.microsoft.com/office/powerpoint/2010/main" val="33228131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97FE59-AC9A-B1C8-3488-603B1D46E1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8C8668-373C-B9ED-4893-4387EF1BEA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496910-AE83-90A8-B46F-526A931566A1}"/>
              </a:ext>
            </a:extLst>
          </p:cNvPr>
          <p:cNvSpPr>
            <a:spLocks noGrp="1"/>
          </p:cNvSpPr>
          <p:nvPr>
            <p:ph type="body" idx="1"/>
          </p:nvPr>
        </p:nvSpPr>
        <p:spPr/>
        <p:txBody>
          <a:bodyPr/>
          <a:lstStyle/>
          <a:p>
            <a:r>
              <a:rPr lang="es-419"/>
              <a:t>Otra actividad clave de adopción es trazar los grupos de interés y los sistemas que ya existen en el país o jurisdicción y que son pertinentes para el 7-1-7. </a:t>
            </a:r>
          </a:p>
          <a:p>
            <a:endParaRPr lang="en-US">
              <a:latin typeface="Arial"/>
              <a:cs typeface="Arial"/>
            </a:endParaRPr>
          </a:p>
          <a:p>
            <a:endParaRPr lang="en-US">
              <a:cs typeface="Arial"/>
            </a:endParaRPr>
          </a:p>
        </p:txBody>
      </p:sp>
      <p:sp>
        <p:nvSpPr>
          <p:cNvPr id="4" name="Slide Number Placeholder 3">
            <a:extLst>
              <a:ext uri="{FF2B5EF4-FFF2-40B4-BE49-F238E27FC236}">
                <a16:creationId xmlns:a16="http://schemas.microsoft.com/office/drawing/2014/main" id="{829EBA44-D8ED-93E3-739A-DE5505E57CB3}"/>
              </a:ext>
            </a:extLst>
          </p:cNvPr>
          <p:cNvSpPr>
            <a:spLocks noGrp="1"/>
          </p:cNvSpPr>
          <p:nvPr>
            <p:ph type="sldNum" sz="quarter" idx="5"/>
          </p:nvPr>
        </p:nvSpPr>
        <p:spPr/>
        <p:txBody>
          <a:bodyPr/>
          <a:lstStyle/>
          <a:p>
            <a:fld id="{A1E75C25-C22B-D14A-8C88-D3C1CFA09A77}" type="slidenum">
              <a:rPr lang="en-US" smtClean="0"/>
              <a:pPr/>
              <a:t>78</a:t>
            </a:fld>
            <a:endParaRPr lang="en-US"/>
          </a:p>
        </p:txBody>
      </p:sp>
    </p:spTree>
    <p:extLst>
      <p:ext uri="{BB962C8B-B14F-4D97-AF65-F5344CB8AC3E}">
        <p14:creationId xmlns:p14="http://schemas.microsoft.com/office/powerpoint/2010/main" val="360850726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3D734-B5BA-C7CC-3996-BCF7CDBB59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4A82DE-1B5B-95A0-3D76-3A6451533B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603C78-1965-F4AC-5F26-24A1BCEABC06}"/>
              </a:ext>
            </a:extLst>
          </p:cNvPr>
          <p:cNvSpPr>
            <a:spLocks noGrp="1"/>
          </p:cNvSpPr>
          <p:nvPr>
            <p:ph type="body" idx="1"/>
          </p:nvPr>
        </p:nvSpPr>
        <p:spPr/>
        <p:txBody>
          <a:bodyPr/>
          <a:lstStyle/>
          <a:p>
            <a:pPr marL="0" indent="0">
              <a:buFont typeface="Arial" panose="020B0604020202020204" pitchFamily="34" charset="0"/>
              <a:buNone/>
            </a:pPr>
            <a:r>
              <a:rPr lang="es-419" sz="1200" b="0">
                <a:solidFill>
                  <a:schemeClr val="dk1"/>
                </a:solidFill>
                <a:latin typeface="Arial"/>
                <a:cs typeface="Arial"/>
              </a:rPr>
              <a:t>Comencemos con el mapeo de las partes interesadas. Para entender mejor qué partes interesadas son necesarias para hacer efectivo el 7-1-7 (tanto para la adopción como para la mejora continua del desempeño) primero veamos las áreas de trabajo clave del 7-1-7.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a:latin typeface="Arial"/>
                <a:cs typeface="Aria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dk1"/>
              </a:solidFill>
              <a:latin typeface="Arial"/>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0">
                <a:solidFill>
                  <a:schemeClr val="dk1"/>
                </a:solidFill>
                <a:latin typeface="Arial"/>
                <a:cs typeface="Arial"/>
              </a:rPr>
              <a:t>Voy a repasar cinco áreas de trabajo clave 7-1-7 y, mientras lo hago, traten de pensar en los tipos de partes interesadas que serían pertinentes para esas áreas en las que trabajan. </a:t>
            </a:r>
          </a:p>
          <a:p>
            <a:pPr marL="285750" indent="-285750">
              <a:buFont typeface="Arial" panose="020B0604020202020204" pitchFamily="34" charset="0"/>
              <a:buChar char="•"/>
            </a:pPr>
            <a:endParaRPr lang="en-US" sz="1200" dirty="0">
              <a:cs typeface="Arial"/>
            </a:endParaRPr>
          </a:p>
          <a:p>
            <a:pPr marL="0" indent="0">
              <a:buFont typeface="Arial" panose="020B0604020202020204" pitchFamily="34" charset="0"/>
              <a:buNone/>
            </a:pPr>
            <a:r>
              <a:rPr lang="es-419" sz="1200" b="0">
                <a:solidFill>
                  <a:schemeClr val="dk1"/>
                </a:solidFill>
                <a:latin typeface="Arial"/>
                <a:cs typeface="Arial"/>
              </a:rPr>
              <a:t>[CLIC]</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es-419" sz="1200" b="0">
                <a:solidFill>
                  <a:schemeClr val="dk1"/>
                </a:solidFill>
                <a:latin typeface="Arial"/>
                <a:cs typeface="Arial"/>
              </a:rPr>
              <a:t>La primera área de trabajo es la ‘Coordinación’. </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es-419" sz="1200" b="0">
                <a:solidFill>
                  <a:schemeClr val="dk1"/>
                </a:solidFill>
                <a:latin typeface="Arial"/>
                <a:cs typeface="Arial"/>
              </a:rPr>
              <a:t>Esto implica</a:t>
            </a:r>
            <a:r>
              <a:rPr lang="es-419">
                <a:solidFill>
                  <a:schemeClr val="dk1"/>
                </a:solidFill>
                <a:latin typeface="Arial"/>
                <a:cs typeface="Arial"/>
              </a:rPr>
              <a:t>:</a:t>
            </a:r>
          </a:p>
          <a:p>
            <a:pPr marL="171450" lvl="0" indent="-171450">
              <a:buFont typeface="Arial" panose="020B0604020202020204" pitchFamily="34" charset="0"/>
              <a:buChar char="•"/>
            </a:pPr>
            <a:r>
              <a:rPr lang="es-419" sz="1200">
                <a:latin typeface="Arial"/>
                <a:cs typeface="Arial"/>
              </a:rPr>
              <a:t>Supervisar la adopción y el uso de 7-1-7</a:t>
            </a:r>
          </a:p>
          <a:p>
            <a:pPr marL="171450" lvl="0" indent="-171450">
              <a:buFont typeface="Arial" panose="020B0604020202020204" pitchFamily="34" charset="0"/>
              <a:buChar char="•"/>
            </a:pPr>
            <a:r>
              <a:rPr lang="es-419" sz="1200">
                <a:latin typeface="Arial"/>
                <a:cs typeface="Arial"/>
              </a:rPr>
              <a:t>Coordinar a las partes interesadas multisectoriales y multinivel</a:t>
            </a:r>
          </a:p>
          <a:p>
            <a:pPr marL="171450" lvl="0" indent="-171450">
              <a:buFont typeface="Arial" panose="020B0604020202020204" pitchFamily="34" charset="0"/>
              <a:buChar char="•"/>
            </a:pPr>
            <a:r>
              <a:rPr lang="es-419" sz="1200">
                <a:latin typeface="Arial"/>
                <a:cs typeface="Arial"/>
              </a:rPr>
              <a:t>Hacer responsables a los diferentes equipos</a:t>
            </a:r>
          </a:p>
          <a:p>
            <a:pPr marL="171450" lvl="0" indent="-171450">
              <a:buFont typeface="Arial" panose="020B0604020202020204" pitchFamily="34" charset="0"/>
              <a:buChar char="•"/>
            </a:pPr>
            <a:endParaRPr lang="en-US" sz="1200" dirty="0">
              <a:latin typeface="Arial" panose="020B0604020202020204" pitchFamily="34" charset="0"/>
              <a:cs typeface="Arial" panose="020B0604020202020204" pitchFamily="34" charset="0"/>
            </a:endParaRPr>
          </a:p>
          <a:p>
            <a:pPr marL="0" lvl="0" indent="0">
              <a:buFont typeface="Arial" panose="020B0604020202020204" pitchFamily="34" charset="0"/>
              <a:buNone/>
            </a:pPr>
            <a:r>
              <a:rPr lang="es-419" sz="1200">
                <a:latin typeface="Arial"/>
                <a:cs typeface="Arial"/>
              </a:rPr>
              <a:t>Esta área está cubierta típicamente por el equipo técnico designado para coordinar las actividades 7-1-7. </a:t>
            </a:r>
          </a:p>
          <a:p>
            <a:pPr marL="0" indent="0">
              <a:buFont typeface="Arial" panose="020B0604020202020204" pitchFamily="34" charset="0"/>
              <a:buNone/>
            </a:pPr>
            <a:endParaRPr lang="en-US" sz="1200" b="0" dirty="0">
              <a:solidFill>
                <a:schemeClr val="dk1"/>
              </a:solidFill>
              <a:latin typeface="Arial"/>
              <a:cs typeface="Arial"/>
            </a:endParaRPr>
          </a:p>
          <a:p>
            <a:r>
              <a:rPr lang="es-419">
                <a:latin typeface="Arial"/>
                <a:cs typeface="Arial"/>
              </a:rPr>
              <a:t>[CLIC]</a:t>
            </a:r>
          </a:p>
          <a:p>
            <a:endParaRPr lang="en-US" dirty="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La siguiente área de trabajo es ‘Recopilación y análisis de datos’. Esto implica </a:t>
            </a:r>
            <a:r>
              <a:rPr lang="es-419" sz="1200">
                <a:latin typeface="Arial"/>
                <a:cs typeface="Arial"/>
              </a:rPr>
              <a:t>registrar, analizar, sintetizar e informar datos y resultados de 7-1-7.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a:latin typeface="Arial"/>
                <a:cs typeface="Aria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a:latin typeface="Arial"/>
                <a:cs typeface="Arial"/>
              </a:rPr>
              <a:t>Un área de trabajo muy importante es la “mejora del desempeño”. Esto implica</a:t>
            </a:r>
            <a:r>
              <a:rPr lang="es-419">
                <a:latin typeface="Arial"/>
                <a:cs typeface="Arial"/>
              </a:rPr>
              <a:t>:</a:t>
            </a:r>
          </a:p>
          <a:p>
            <a:pPr marL="171450" lvl="0" indent="-171450">
              <a:buFont typeface="Arial" panose="020B0604020202020204" pitchFamily="34" charset="0"/>
              <a:buChar char="•"/>
            </a:pPr>
            <a:r>
              <a:rPr lang="es-419" sz="1200">
                <a:latin typeface="Arial"/>
                <a:cs typeface="Arial"/>
              </a:rPr>
              <a:t>Identificar los cuellos de botella y facilitadores</a:t>
            </a:r>
          </a:p>
          <a:p>
            <a:pPr marL="171450" lvl="0" indent="-171450">
              <a:buFont typeface="Arial" panose="020B0604020202020204" pitchFamily="34" charset="0"/>
              <a:buChar char="•"/>
            </a:pPr>
            <a:r>
              <a:rPr lang="es-419" sz="1200">
                <a:latin typeface="Arial"/>
                <a:cs typeface="Arial"/>
              </a:rPr>
              <a:t>Determinar acciones correctivas </a:t>
            </a:r>
          </a:p>
          <a:p>
            <a:pPr marL="171450" lvl="0" indent="-171450">
              <a:buFont typeface="Arial" panose="020B0604020202020204" pitchFamily="34" charset="0"/>
              <a:buChar char="•"/>
            </a:pPr>
            <a:r>
              <a:rPr lang="es-419" sz="1200">
                <a:latin typeface="Arial"/>
                <a:cs typeface="Arial"/>
              </a:rPr>
              <a:t>Implementar acciones que puedan abarcar sectores y niveles</a:t>
            </a:r>
          </a:p>
          <a:p>
            <a:pPr marL="171450" lvl="0" indent="-171450">
              <a:buFont typeface="Arial" panose="020B0604020202020204" pitchFamily="34" charset="0"/>
              <a:buChar char="•"/>
            </a:pPr>
            <a:r>
              <a:rPr lang="es-419" sz="1200">
                <a:latin typeface="Arial"/>
                <a:cs typeface="Arial"/>
              </a:rPr>
              <a:t>Y hacer seguimiento del progreso de la acción</a:t>
            </a:r>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lvl="0" indent="0">
              <a:buFont typeface="Arial" panose="020B0604020202020204" pitchFamily="34" charset="0"/>
              <a:buNone/>
            </a:pPr>
            <a:r>
              <a:rPr lang="es-419" sz="1200">
                <a:latin typeface="Arial"/>
                <a:cs typeface="Arial"/>
              </a:rPr>
              <a:t>[CLIC]</a:t>
            </a:r>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lvl="0" indent="0">
              <a:buFont typeface="Arial" panose="020B0604020202020204" pitchFamily="34" charset="0"/>
              <a:buNone/>
            </a:pPr>
            <a:r>
              <a:rPr lang="es-419" sz="1200">
                <a:latin typeface="Arial"/>
                <a:cs typeface="Arial"/>
              </a:rPr>
              <a:t>Lo siguiente es “planificación y financiación”. Esto implica utilizar los resultados de 7-1-7 para fundamentar la planificación nacional y subnacional a largo plazo, las prioridades de financiamiento y otras actividades pertinentes en materia de seguridad sanitaria. </a:t>
            </a:r>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lvl="0" indent="0">
              <a:buFont typeface="Arial" panose="020B0604020202020204" pitchFamily="34" charset="0"/>
              <a:buNone/>
            </a:pPr>
            <a:r>
              <a:rPr lang="es-419" sz="1200">
                <a:latin typeface="Arial"/>
                <a:cs typeface="Arial"/>
              </a:rPr>
              <a:t>[CLIC]</a:t>
            </a:r>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a:latin typeface="Arial"/>
                <a:cs typeface="Arial"/>
              </a:rPr>
              <a:t>Finalmente, la última área de trabajo clave es la “comunicación y promoción”. Esto supone utilizar los resultados de 7-1-7 para priorizar las actividades de promoción y movilización de recursos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sz="1200" b="0" dirty="0">
              <a:solidFill>
                <a:schemeClr val="dk1"/>
              </a:solidFill>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sz="1200" b="0" dirty="0">
              <a:solidFill>
                <a:schemeClr val="dk1"/>
              </a:solidFill>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CE4B121B-D80E-8DD5-3206-C8E2573FAB2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092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mantenga el debate hasta un máximo de 3 minutos. A</a:t>
            </a:r>
            <a:r>
              <a:rPr lang="es-419" sz="1200" b="0" i="1">
                <a:latin typeface="Arial"/>
                <a:cs typeface="Arial"/>
              </a:rPr>
              <a:t>liente una respuesta y espere las réplicas. Si nadie levanta la mano, llame gentilmente a 1 o 2 </a:t>
            </a:r>
            <a:r>
              <a:rPr lang="es-419" i="1">
                <a:latin typeface="Arial"/>
                <a:cs typeface="Arial"/>
              </a:rPr>
              <a:t>participantes</a:t>
            </a:r>
            <a:r>
              <a:rPr lang="es-419" sz="1200" b="0" i="1">
                <a:latin typeface="Arial"/>
                <a:cs typeface="Arial"/>
              </a:rPr>
              <a:t> para comenzar el debate. Esto es importante, especialmente para estas preguntas anteriores, para establecer el tono del taller para la participación activa</a:t>
            </a:r>
            <a:r>
              <a:rPr lang="es-419" i="1">
                <a:latin typeface="Arial"/>
                <a:cs typeface="Arial"/>
              </a:rPr>
              <a:t>].</a:t>
            </a:r>
          </a:p>
          <a:p>
            <a:endParaRPr lang="en-US" dirty="0"/>
          </a:p>
          <a:p>
            <a:r>
              <a:rPr lang="es-419">
                <a:latin typeface="Arial"/>
                <a:cs typeface="Arial"/>
              </a:rPr>
              <a:t>Ahora, quiero saber cuáles fueron sus conclusiones principales de ayer.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5890968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2962E-2F05-397F-F693-4321D11694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BCFAC1-7D4E-736A-EE83-3346DFF8C8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935B5E-89F0-873D-ECFD-7E8C693A2B03}"/>
              </a:ext>
            </a:extLst>
          </p:cNvPr>
          <p:cNvSpPr>
            <a:spLocks noGrp="1"/>
          </p:cNvSpPr>
          <p:nvPr>
            <p:ph type="body" idx="1"/>
          </p:nvPr>
        </p:nvSpPr>
        <p:spPr/>
        <p:txBody>
          <a:bodyPr/>
          <a:lstStyle/>
          <a:p>
            <a:pPr marL="0" indent="0">
              <a:buFont typeface="Arial" panose="020B0604020202020204" pitchFamily="34" charset="0"/>
              <a:buNone/>
            </a:pPr>
            <a:r>
              <a:rPr lang="es-419" sz="1200" b="0">
                <a:solidFill>
                  <a:schemeClr val="dk1"/>
                </a:solidFill>
                <a:latin typeface="Arial"/>
                <a:cs typeface="Arial"/>
              </a:rPr>
              <a:t>Ahora que hemos discutido las áreas de trabajo 7-1-7, pensemos en las partes interesadas pertinentes para estas áreas de trabajo. La lista de partes interesadas para 7-1-7 es y debería ser amplia porque los sistemas relacionados con la detección, notificación y respuesta temprana son amplios. </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es-419" sz="1200" b="0">
                <a:solidFill>
                  <a:schemeClr val="dk1"/>
                </a:solidFill>
                <a:latin typeface="Arial"/>
                <a:cs typeface="Arial"/>
              </a:rPr>
              <a:t>7-1-7 involucra a las partes interesadas de todos los sectores y niveles: aquellos que pueden ayudar a encontrar problemas y aquellos que pueden ayudar a solucionarlos, aquellos que pueden ayudar a coordinar 7-1-7 y aquellos que pueden ayudar a informar los esfuerzos de planificación nacional utilizando los resultados de 7-1-7.  </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es-419" sz="1200" b="0">
                <a:solidFill>
                  <a:schemeClr val="dk1"/>
                </a:solidFill>
                <a:latin typeface="Arial"/>
                <a:cs typeface="Arial"/>
              </a:rPr>
              <a:t>[CLIC]</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es-419" sz="1200" b="0">
                <a:solidFill>
                  <a:schemeClr val="dk1"/>
                </a:solidFill>
                <a:latin typeface="Arial"/>
                <a:cs typeface="Arial"/>
              </a:rPr>
              <a:t>Las partes interesadas pueden incluir:</a:t>
            </a:r>
          </a:p>
          <a:p>
            <a:pPr marL="742950" lvl="1" indent="-285750">
              <a:buFont typeface="Arial,Sans-Serif"/>
              <a:buChar char="•"/>
            </a:pPr>
            <a:r>
              <a:rPr lang="es-419">
                <a:solidFill>
                  <a:schemeClr val="dk1"/>
                </a:solidFill>
              </a:rPr>
              <a:t>Partes interesadas en la vigilancia y la respuesta en todos los pilares clave de respuesta a brotes de los sectores de salud humana, animal y ambiental.</a:t>
            </a:r>
          </a:p>
          <a:p>
            <a:pPr marL="742950" lvl="1" indent="-285750">
              <a:spcBef>
                <a:spcPts val="527"/>
              </a:spcBef>
              <a:buFont typeface="Arial,Sans-Serif"/>
              <a:buChar char="•"/>
            </a:pPr>
            <a:r>
              <a:rPr lang="es-419">
                <a:solidFill>
                  <a:schemeClr val="dk1"/>
                </a:solidFill>
              </a:rPr>
              <a:t>Equipos de preparación, planificación o monitoreo y evaluación que faciliten las evaluaciones y la planificación del Reglamento Sanitario Internacional (RSI).</a:t>
            </a:r>
          </a:p>
          <a:p>
            <a:pPr marL="742950" lvl="1" indent="-285750">
              <a:spcBef>
                <a:spcPts val="527"/>
              </a:spcBef>
              <a:buFont typeface="Arial,Sans-Serif"/>
              <a:buChar char="•"/>
            </a:pPr>
            <a:r>
              <a:rPr lang="es-419">
                <a:solidFill>
                  <a:schemeClr val="dk1"/>
                </a:solidFill>
                <a:latin typeface="Arial"/>
                <a:cs typeface="Arial"/>
              </a:rPr>
              <a:t>Partes interesadas gubernamentales responsables de la coordinación multisectorial, responsables políticos y parlamentarios.</a:t>
            </a:r>
          </a:p>
          <a:p>
            <a:pPr marL="742950" lvl="1" indent="-285750">
              <a:spcBef>
                <a:spcPts val="527"/>
              </a:spcBef>
              <a:buFont typeface="Arial,Sans-Serif"/>
              <a:buChar char="•"/>
            </a:pPr>
            <a:r>
              <a:rPr lang="es-419">
                <a:solidFill>
                  <a:schemeClr val="dk1"/>
                </a:solidFill>
                <a:latin typeface="Arial"/>
                <a:cs typeface="Arial"/>
              </a:rPr>
              <a:t>Partes interesadas en el financiamiento, incluidos representantes de los ministerios de finanzas (para el financiamiento interno), bancos multilaterales de desarrollo y socios bilaterales.</a:t>
            </a:r>
          </a:p>
          <a:p>
            <a:pPr marL="742950" lvl="1" indent="-285750">
              <a:spcBef>
                <a:spcPts val="527"/>
              </a:spcBef>
              <a:buFont typeface="Arial,Sans-Serif"/>
              <a:buChar char="•"/>
            </a:pPr>
            <a:r>
              <a:rPr lang="es-419">
                <a:solidFill>
                  <a:schemeClr val="dk1"/>
                </a:solidFill>
                <a:latin typeface="Arial"/>
                <a:cs typeface="Arial"/>
              </a:rPr>
              <a:t>Partes interesadas académicas y de investigación, como universidades e institutos de investigación.</a:t>
            </a:r>
          </a:p>
          <a:p>
            <a:pPr marL="742950" lvl="1" indent="-285750">
              <a:spcBef>
                <a:spcPts val="527"/>
              </a:spcBef>
              <a:buFont typeface="Arial,Sans-Serif"/>
              <a:buChar char="•"/>
            </a:pPr>
            <a:r>
              <a:rPr lang="es-419">
                <a:solidFill>
                  <a:schemeClr val="dk1"/>
                </a:solidFill>
                <a:latin typeface="Arial"/>
                <a:cs typeface="Arial"/>
              </a:rPr>
              <a:t>Otras partes interesadas pertinentes, incluidos los grupos de promoción, la sociedad civil y los representantes de la comunidad.</a:t>
            </a:r>
          </a:p>
          <a:p>
            <a:pPr lvl="1">
              <a:buFont typeface="Arial" panose="020B0604020202020204" pitchFamily="34" charset="0"/>
              <a:buChar char="•"/>
            </a:pPr>
            <a:endParaRPr lang="en-US" sz="1200" dirty="0">
              <a:solidFill>
                <a:srgbClr val="29373D"/>
              </a:solidFill>
              <a:latin typeface="InterVariable"/>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a:latin typeface="Arial"/>
                <a:cs typeface="Arial"/>
              </a:rPr>
              <a:t>Y pensemos en términos generales: estamos hablando de quienes participan en la vigilancia, quienes participan en la logística y las cadenas de suministro, quienes participan en la capacidad de los laboratorios, quienes participan en cada medida de respuesta temprana, quienes participan en el flujo de información entre las personas y los sistemas, etcétera. </a:t>
            </a:r>
            <a:br>
              <a:rPr lang="es-419" sz="1200">
                <a:latin typeface="Arial"/>
                <a:cs typeface="Arial" panose="020B0604020202020204" pitchFamily="34" charset="0"/>
              </a:rPr>
            </a:br>
            <a:endParaRPr lang="es-419" sz="1200">
              <a:latin typeface="Arial"/>
              <a:cs typeface="Arial" panose="020B0604020202020204" pitchFamily="34" charset="0"/>
            </a:endParaRP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endParaRPr lang="en-US" sz="1200" b="0" dirty="0">
              <a:solidFill>
                <a:schemeClr val="dk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0DB29BED-0328-148F-25E9-ECB1BE07338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014460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Para ver la diversidad de partes interesadas que puede ser necesaria para un brote, veamos un ejemplo de 7-1-7 para el brote de tripanosomiasis africana humana, o HAT, en Etiopía. </a:t>
            </a:r>
          </a:p>
          <a:p>
            <a:endParaRPr lang="en-US" dirty="0">
              <a:cs typeface="Arial"/>
            </a:endParaRPr>
          </a:p>
          <a:p>
            <a:r>
              <a:rPr lang="es-419">
                <a:latin typeface="Arial"/>
                <a:cs typeface="Arial"/>
              </a:rPr>
              <a:t>[CLIC]</a:t>
            </a:r>
          </a:p>
          <a:p>
            <a:endParaRPr lang="en-US" dirty="0">
              <a:cs typeface="Arial"/>
            </a:endParaRPr>
          </a:p>
          <a:p>
            <a:r>
              <a:rPr lang="es-419">
                <a:latin typeface="Arial"/>
                <a:cs typeface="Arial"/>
              </a:rPr>
              <a:t>La HAT se transmite por moscas tsé-tsé, y provoca síntomas inespecíficos en las personas infectadas.</a:t>
            </a:r>
          </a:p>
          <a:p>
            <a:endParaRPr lang="en-US" dirty="0">
              <a:cs typeface="Arial"/>
            </a:endParaRPr>
          </a:p>
          <a:p>
            <a:r>
              <a:rPr lang="es-419">
                <a:latin typeface="Arial"/>
                <a:cs typeface="Arial"/>
              </a:rPr>
              <a:t>[CLIC]</a:t>
            </a:r>
          </a:p>
          <a:p>
            <a:endParaRPr lang="en-US" dirty="0">
              <a:cs typeface="Arial"/>
            </a:endParaRPr>
          </a:p>
          <a:p>
            <a:r>
              <a:rPr lang="es-419">
                <a:latin typeface="Arial"/>
                <a:cs typeface="Arial"/>
              </a:rPr>
              <a:t>Etiopía tuvo casos esporádicos entre 1967 y 1991. </a:t>
            </a:r>
          </a:p>
          <a:p>
            <a:endParaRPr lang="en-US" dirty="0">
              <a:cs typeface="Arial"/>
            </a:endParaRPr>
          </a:p>
          <a:p>
            <a:r>
              <a:rPr lang="es-419">
                <a:latin typeface="Arial"/>
                <a:cs typeface="Arial"/>
              </a:rPr>
              <a:t>[CLIC]</a:t>
            </a:r>
          </a:p>
          <a:p>
            <a:endParaRPr lang="en-US" dirty="0">
              <a:cs typeface="Arial"/>
            </a:endParaRPr>
          </a:p>
          <a:p>
            <a:r>
              <a:rPr lang="es-419">
                <a:latin typeface="Arial"/>
                <a:cs typeface="Arial"/>
              </a:rPr>
              <a:t>Pero no tuvieron casos hasta que la HAT resurgió después de 31 años en 2022.</a:t>
            </a:r>
          </a:p>
          <a:p>
            <a:endParaRPr lang="en-US" dirty="0">
              <a:cs typeface="Arial"/>
            </a:endParaRPr>
          </a:p>
          <a:p>
            <a:r>
              <a:rPr lang="es-419">
                <a:latin typeface="Arial"/>
                <a:cs typeface="Arial"/>
              </a:rPr>
              <a:t>[CLIC]</a:t>
            </a:r>
          </a:p>
          <a:p>
            <a:endParaRPr lang="en-US" dirty="0">
              <a:cs typeface="Arial"/>
            </a:endParaRPr>
          </a:p>
          <a:p>
            <a:r>
              <a:rPr lang="es-419">
                <a:latin typeface="Arial"/>
                <a:cs typeface="Arial"/>
              </a:rPr>
              <a:t>No solo hubo una brecha de más de 3 décadas desde la última infección conocida, sino que el brote se produjo en una región diferente en comparación con las infecciones anteriores.</a:t>
            </a:r>
          </a:p>
          <a:p>
            <a:endParaRPr lang="en-US" dirty="0">
              <a:cs typeface="Arial"/>
            </a:endParaRPr>
          </a:p>
          <a:p>
            <a:endParaRPr lang="en-US" dirty="0">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955034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Aunque ninguno de los intervalos 7-1-7 se cumplió para este brote, aprendieron mucho cuando le aplicaron el enfoque 7-1-7. </a:t>
            </a:r>
            <a:br>
              <a:rPr lang="es-419"/>
            </a:br>
            <a:endParaRPr lang="es-419"/>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Un tema clave de cuello de botella en los tres intervalos fue alrededor de que esto fuera una enfermedad reemergente, incluida la poca conciencia entre la comunidad y los trabajadores de la salud, falta de capacidad de laboratorio, falta de directrices de vigilancia y falta de disponibilidad de medicamentos. </a:t>
            </a:r>
          </a:p>
          <a:p>
            <a:endParaRPr lang="en-US" dirty="0"/>
          </a:p>
          <a:p>
            <a:r>
              <a:rPr lang="es-419">
                <a:latin typeface="Arial"/>
                <a:cs typeface="Arial"/>
              </a:rPr>
              <a:t>El examen del cuello de botella también ayudó a identificar las lagunas de comunicación para la notificación y la respuesta temprana en todos los niveles del gobierno.</a:t>
            </a:r>
          </a:p>
          <a:p>
            <a:endParaRPr lang="en-US" dirty="0"/>
          </a:p>
          <a:p>
            <a:r>
              <a:rPr lang="es-419">
                <a:latin typeface="Arial"/>
                <a:cs typeface="Arial"/>
              </a:rPr>
              <a:t>Desarrollaron una amplia gama de acciones para abordar estos diferentes cuellos de botella, que van desde capacitaciones hasta directrices provisionales de vigilancia sobre la enfermedad y la mejora de la capacidad de los laboratorios. </a:t>
            </a:r>
          </a:p>
          <a:p>
            <a:endParaRPr lang="en-US" dirty="0"/>
          </a:p>
          <a:p>
            <a:r>
              <a:rPr lang="es-419">
                <a:latin typeface="Arial"/>
                <a:cs typeface="Arial"/>
              </a:rPr>
              <a:t>Este brote dio lugar a una investigación y respuesta conjuntas exhaustivas del brote utilizando un enfoque de Una sola salud, que reúne la salud humana, la salud animal y el medio ambiente.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8504235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mantenga el debate hasta un máximo de 2 minutos]</a:t>
            </a:r>
          </a:p>
          <a:p>
            <a:endParaRPr lang="en-US" dirty="0"/>
          </a:p>
          <a:p>
            <a:r>
              <a:rPr lang="es-419">
                <a:latin typeface="Arial"/>
                <a:cs typeface="Arial"/>
              </a:rPr>
              <a:t>Hagamos un breve debate. </a:t>
            </a:r>
          </a:p>
          <a:p>
            <a:endParaRPr lang="en-US" dirty="0"/>
          </a:p>
          <a:p>
            <a:r>
              <a:rPr lang="es-419" sz="1200">
                <a:latin typeface="Arial"/>
                <a:cs typeface="Arial"/>
              </a:rPr>
              <a:t>Si estuvieran realizando actividades 7-1-7 en Etiopía, ¿quién querrían que formara parte del grupo de partes interesadas para este brote?</a:t>
            </a:r>
          </a:p>
          <a:p>
            <a:endParaRPr lang="en-US" dirty="0"/>
          </a:p>
          <a:p>
            <a:endParaRPr lang="en-US" sz="1200" dirty="0">
              <a:solidFill>
                <a:schemeClr val="tx2"/>
              </a:solidFill>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83</a:t>
            </a:fld>
            <a:endParaRPr lang="en-US"/>
          </a:p>
        </p:txBody>
      </p:sp>
    </p:spTree>
    <p:extLst>
      <p:ext uri="{BB962C8B-B14F-4D97-AF65-F5344CB8AC3E}">
        <p14:creationId xmlns:p14="http://schemas.microsoft.com/office/powerpoint/2010/main" val="301049645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0D4AA3-11BF-1AC2-9307-6D91F4E845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0E6ED4-9A92-DBA0-11F3-4E5FE202E8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BACCA9-28E4-0737-64CA-64870AF083F3}"/>
              </a:ext>
            </a:extLst>
          </p:cNvPr>
          <p:cNvSpPr>
            <a:spLocks noGrp="1"/>
          </p:cNvSpPr>
          <p:nvPr>
            <p:ph type="body" idx="1"/>
          </p:nvPr>
        </p:nvSpPr>
        <p:spPr/>
        <p:txBody>
          <a:bodyPr/>
          <a:lstStyle/>
          <a:p>
            <a:r>
              <a:rPr lang="es-419">
                <a:effectLst/>
                <a:latin typeface="Helvetica Neue"/>
              </a:rPr>
              <a:t>Les voy a mostrar ahora una lista de las partes interesadas para este brote de Una sola salud HAT en Etiopía.</a:t>
            </a:r>
          </a:p>
          <a:p>
            <a:endParaRPr lang="en-US" dirty="0">
              <a:effectLst/>
              <a:latin typeface="Helvetica Neue" panose="02000503000000020004" pitchFamily="2" charset="0"/>
            </a:endParaRPr>
          </a:p>
          <a:p>
            <a:r>
              <a:rPr lang="es-419">
                <a:effectLst/>
                <a:latin typeface="Helvetica Neue"/>
              </a:rPr>
              <a:t>[CLIC]</a:t>
            </a:r>
          </a:p>
          <a:p>
            <a:endParaRPr lang="en-US" dirty="0">
              <a:effectLst/>
              <a:latin typeface="Helvetica Neue" panose="02000503000000020004" pitchFamily="2" charset="0"/>
            </a:endParaRPr>
          </a:p>
          <a:p>
            <a:r>
              <a:rPr lang="es-419">
                <a:effectLst/>
                <a:latin typeface="Helvetica Neue"/>
              </a:rPr>
              <a:t>Esta respuesta al brote fue multisectorial e incluyó: </a:t>
            </a:r>
          </a:p>
          <a:p>
            <a:r>
              <a:rPr lang="es-419">
                <a:effectLst/>
                <a:latin typeface="Helvetica Neue"/>
              </a:rPr>
              <a:t>• Entidades de salud pública</a:t>
            </a:r>
          </a:p>
          <a:p>
            <a:r>
              <a:rPr lang="es-419">
                <a:effectLst/>
                <a:latin typeface="Helvetica Neue"/>
              </a:rPr>
              <a:t>• Entidades agrícolas</a:t>
            </a:r>
          </a:p>
          <a:p>
            <a:r>
              <a:rPr lang="es-419">
                <a:effectLst/>
                <a:latin typeface="Helvetica Neue"/>
              </a:rPr>
              <a:t>• Entidades ambientales</a:t>
            </a:r>
          </a:p>
          <a:p>
            <a:r>
              <a:rPr lang="es-419">
                <a:effectLst/>
                <a:latin typeface="Helvetica Neue"/>
              </a:rPr>
              <a:t>• Una sola salud </a:t>
            </a:r>
          </a:p>
          <a:p>
            <a:r>
              <a:rPr lang="es-419">
                <a:effectLst/>
                <a:latin typeface="Helvetica Neue"/>
              </a:rPr>
              <a:t>• Laboratorio</a:t>
            </a:r>
          </a:p>
          <a:p>
            <a:r>
              <a:rPr lang="es-419">
                <a:latin typeface="Helvetica Neue"/>
              </a:rPr>
              <a:t>• Instituciones académicas</a:t>
            </a:r>
          </a:p>
          <a:p>
            <a:endParaRPr lang="en-US" dirty="0">
              <a:effectLst/>
              <a:latin typeface="Helvetica Neue" panose="02000503000000020004" pitchFamily="2" charset="0"/>
            </a:endParaRPr>
          </a:p>
          <a:p>
            <a:r>
              <a:rPr lang="es-419">
                <a:effectLst/>
                <a:latin typeface="Helvetica Neue"/>
              </a:rPr>
              <a:t>[CLIC]</a:t>
            </a:r>
          </a:p>
          <a:p>
            <a:endParaRPr lang="en-US" dirty="0">
              <a:effectLst/>
              <a:latin typeface="Helvetica Neue" panose="02000503000000020004" pitchFamily="2" charset="0"/>
            </a:endParaRPr>
          </a:p>
          <a:p>
            <a:r>
              <a:rPr lang="es-419">
                <a:effectLst/>
                <a:latin typeface="Helvetica Neue"/>
              </a:rPr>
              <a:t>También involucró a agencias y organizaciones en múltiples niveles, desde el nivel de la zona local, hasta el nivel de distrito, nacional e internacional.  Así, por ejemplo, las agencias de salud pública a nivel nacional y subnacional estuvieron involucradas, y es importante recordar que estos son grupos diferentes con diferentes roles y responsabilidades cuando se piensa en el mapeo de los actores 7-1-7.  </a:t>
            </a:r>
            <a:br>
              <a:rPr lang="es-419">
                <a:effectLst/>
                <a:latin typeface="Helvetica Neue" panose="02000503000000020004" pitchFamily="2" charset="0"/>
              </a:rPr>
            </a:br>
            <a:endParaRPr lang="es-419">
              <a:effectLst/>
              <a:latin typeface="Helvetica Neue" panose="02000503000000020004" pitchFamily="2" charset="0"/>
            </a:endParaRPr>
          </a:p>
          <a:p>
            <a:r>
              <a:rPr lang="es-419">
                <a:effectLst/>
                <a:latin typeface="Helvetica Neue"/>
              </a:rPr>
              <a:t>[CLIC]</a:t>
            </a:r>
            <a:br>
              <a:rPr lang="es-419">
                <a:effectLst/>
                <a:latin typeface="Helvetica Neue" panose="02000503000000020004" pitchFamily="2" charset="0"/>
              </a:rPr>
            </a:br>
            <a:endParaRPr lang="es-419">
              <a:effectLst/>
              <a:latin typeface="Helvetica Neue" panose="02000503000000020004" pitchFamily="2" charset="0"/>
            </a:endParaRPr>
          </a:p>
          <a:p>
            <a:r>
              <a:rPr lang="es-419">
                <a:effectLst/>
                <a:latin typeface="Helvetica Neue"/>
              </a:rPr>
              <a:t>Pueden ver aquí que había individuos con una amplia gama de roles, provenientes de diferentes agencias, para ayudar con la respuesta. Para este brote de salud, la lista incluía</a:t>
            </a:r>
            <a:r>
              <a:rPr lang="es-419">
                <a:latin typeface="Helvetica Neue"/>
              </a:rPr>
              <a:t>:</a:t>
            </a:r>
          </a:p>
          <a:p>
            <a:pPr marL="171450" indent="-171450">
              <a:buFont typeface="Arial" panose="020B0604020202020204" pitchFamily="34" charset="0"/>
              <a:buChar char="•"/>
            </a:pPr>
            <a:r>
              <a:rPr lang="es-419" sz="1200">
                <a:solidFill>
                  <a:schemeClr val="tx1"/>
                </a:solidFill>
                <a:latin typeface="Arial"/>
                <a:cs typeface="Arial"/>
              </a:rPr>
              <a:t>Expertos en salud pública</a:t>
            </a:r>
          </a:p>
          <a:p>
            <a:pPr marL="171450" indent="-171450">
              <a:buFont typeface="Arial" panose="020B0604020202020204" pitchFamily="34" charset="0"/>
              <a:buChar char="•"/>
            </a:pPr>
            <a:r>
              <a:rPr lang="es-419" sz="1200">
                <a:solidFill>
                  <a:schemeClr val="tx1"/>
                </a:solidFill>
                <a:latin typeface="Arial"/>
                <a:cs typeface="Arial"/>
              </a:rPr>
              <a:t>Epidemiólogos/epidemiólogos de campo</a:t>
            </a:r>
          </a:p>
          <a:p>
            <a:pPr marL="171450" indent="-171450">
              <a:buFont typeface="Arial" panose="020B0604020202020204" pitchFamily="34" charset="0"/>
              <a:buChar char="•"/>
            </a:pPr>
            <a:r>
              <a:rPr lang="es-419" sz="1200">
                <a:solidFill>
                  <a:schemeClr val="tx1"/>
                </a:solidFill>
                <a:latin typeface="Arial"/>
                <a:cs typeface="Arial"/>
              </a:rPr>
              <a:t>Veterinarios</a:t>
            </a:r>
          </a:p>
          <a:p>
            <a:pPr marL="171450" indent="-171450">
              <a:buFont typeface="Arial" panose="020B0604020202020204" pitchFamily="34" charset="0"/>
              <a:buChar char="•"/>
            </a:pPr>
            <a:r>
              <a:rPr lang="es-419" sz="1200">
                <a:solidFill>
                  <a:schemeClr val="tx1"/>
                </a:solidFill>
                <a:latin typeface="Arial"/>
                <a:cs typeface="Arial"/>
              </a:rPr>
              <a:t>Tecnólogos médicos</a:t>
            </a:r>
          </a:p>
          <a:p>
            <a:pPr marL="171450" indent="-171450">
              <a:buFont typeface="Arial" panose="020B0604020202020204" pitchFamily="34" charset="0"/>
              <a:buChar char="•"/>
            </a:pPr>
            <a:r>
              <a:rPr lang="es-419">
                <a:latin typeface="Arial"/>
                <a:cs typeface="Arial"/>
              </a:rPr>
              <a:t>Tecnólogos de </a:t>
            </a:r>
            <a:r>
              <a:rPr lang="es-419" sz="1200">
                <a:solidFill>
                  <a:schemeClr val="tx1"/>
                </a:solidFill>
                <a:latin typeface="Arial"/>
                <a:cs typeface="Arial"/>
              </a:rPr>
              <a:t>laboratorio veterinario</a:t>
            </a:r>
          </a:p>
          <a:p>
            <a:pPr marL="171450" indent="-171450">
              <a:buFont typeface="Arial" panose="020B0604020202020204" pitchFamily="34" charset="0"/>
              <a:buChar char="•"/>
            </a:pPr>
            <a:r>
              <a:rPr lang="es-419">
                <a:latin typeface="Arial"/>
                <a:cs typeface="Arial"/>
              </a:rPr>
              <a:t>Entomólogos veterinarios</a:t>
            </a:r>
          </a:p>
          <a:p>
            <a:pPr marL="171450" indent="-171450">
              <a:buFont typeface="Arial" panose="020B0604020202020204" pitchFamily="34" charset="0"/>
              <a:buChar char="•"/>
            </a:pPr>
            <a:r>
              <a:rPr lang="es-419">
                <a:latin typeface="Arial"/>
                <a:cs typeface="Arial"/>
              </a:rPr>
              <a:t>Entomólogos médicos</a:t>
            </a:r>
          </a:p>
          <a:p>
            <a:pPr marL="171450" indent="-171450">
              <a:buFont typeface="Arial,Sans-Serif" panose="020B0604020202020204" pitchFamily="34" charset="0"/>
              <a:buChar char="•"/>
            </a:pPr>
            <a:r>
              <a:rPr lang="es-419">
                <a:latin typeface="Arial"/>
                <a:cs typeface="Arial"/>
              </a:rPr>
              <a:t>Un antropólogo médico</a:t>
            </a:r>
          </a:p>
          <a:p>
            <a:pPr marL="171450" indent="-171450">
              <a:buFont typeface="Arial,Sans-Serif" panose="020B0604020202020204" pitchFamily="34" charset="0"/>
              <a:buChar char="•"/>
            </a:pPr>
            <a:r>
              <a:rPr lang="es-419">
                <a:latin typeface="Arial"/>
                <a:cs typeface="Arial"/>
              </a:rPr>
              <a:t>Ambientalistas</a:t>
            </a:r>
          </a:p>
          <a:p>
            <a:pPr marL="171450" indent="-171450">
              <a:buFont typeface="Arial,Sans-Serif" panose="020B0604020202020204" pitchFamily="34" charset="0"/>
              <a:buChar char="•"/>
            </a:pPr>
            <a:r>
              <a:rPr lang="es-419">
                <a:latin typeface="Arial"/>
                <a:cs typeface="Arial"/>
              </a:rPr>
              <a:t>Expertos en vida silvestre</a:t>
            </a:r>
          </a:p>
          <a:p>
            <a:pPr marL="171450" indent="-171450">
              <a:buFont typeface="Arial,Sans-Serif" panose="020B0604020202020204" pitchFamily="34" charset="0"/>
              <a:buChar char="•"/>
            </a:pPr>
            <a:r>
              <a:rPr lang="es-419">
                <a:latin typeface="Arial"/>
                <a:cs typeface="Arial"/>
              </a:rPr>
              <a:t>Expertos en comunicación de riesgos</a:t>
            </a:r>
          </a:p>
          <a:p>
            <a:pPr marL="171450" indent="-171450">
              <a:buFont typeface="Arial,Sans-Serif" panose="020B0604020202020204" pitchFamily="34" charset="0"/>
              <a:buChar char="•"/>
            </a:pPr>
            <a:r>
              <a:rPr lang="es-419">
                <a:latin typeface="Arial"/>
                <a:cs typeface="Arial"/>
              </a:rPr>
              <a:t>Y más</a:t>
            </a:r>
          </a:p>
          <a:p>
            <a:pPr marL="171450" indent="-171450">
              <a:buFont typeface="Arial" panose="020B0604020202020204" pitchFamily="34" charset="0"/>
              <a:buChar char="•"/>
            </a:pPr>
            <a:endParaRPr lang="en-US" dirty="0">
              <a:latin typeface="Helvetica Neue"/>
            </a:endParaRPr>
          </a:p>
          <a:p>
            <a:pPr>
              <a:lnSpc>
                <a:spcPct val="90000"/>
              </a:lnSpc>
              <a:spcBef>
                <a:spcPts val="1000"/>
              </a:spcBef>
              <a:defRPr/>
            </a:pPr>
            <a:r>
              <a:rPr lang="es-419">
                <a:effectLst/>
                <a:latin typeface="Helvetica Neue"/>
              </a:rPr>
              <a:t>Esperemos que esto </a:t>
            </a:r>
            <a:r>
              <a:rPr lang="es-419">
                <a:latin typeface="Helvetica Neue"/>
              </a:rPr>
              <a:t>les </a:t>
            </a:r>
            <a:r>
              <a:rPr lang="es-419">
                <a:effectLst/>
                <a:latin typeface="Helvetica Neue"/>
              </a:rPr>
              <a:t>dé una idea de la amplia variedad </a:t>
            </a:r>
            <a:r>
              <a:rPr lang="es-419">
                <a:latin typeface="Helvetica Neue"/>
              </a:rPr>
              <a:t>de partes interesadas</a:t>
            </a:r>
            <a:r>
              <a:rPr lang="es-419">
                <a:effectLst/>
                <a:latin typeface="Helvetica Neue"/>
              </a:rPr>
              <a:t> que pueden ser útiles, incluso para un solo brote. </a:t>
            </a: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p:txBody>
      </p:sp>
      <p:sp>
        <p:nvSpPr>
          <p:cNvPr id="4" name="Slide Number Placeholder 3">
            <a:extLst>
              <a:ext uri="{FF2B5EF4-FFF2-40B4-BE49-F238E27FC236}">
                <a16:creationId xmlns:a16="http://schemas.microsoft.com/office/drawing/2014/main" id="{9CD37B8C-6547-5982-C5B0-8673D9A4504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416850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D5A8D-4542-2CA7-C0F5-7177BB8B0C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1C4C51-F3DB-D5D8-68DE-E1F909D060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AD7144-A77C-D56F-0CD7-48079B261989}"/>
              </a:ext>
            </a:extLst>
          </p:cNvPr>
          <p:cNvSpPr>
            <a:spLocks noGrp="1"/>
          </p:cNvSpPr>
          <p:nvPr>
            <p:ph type="body" idx="1"/>
          </p:nvPr>
        </p:nvSpPr>
        <p:spPr/>
        <p:txBody>
          <a:bodyPr/>
          <a:lstStyle/>
          <a:p>
            <a:r>
              <a:rPr lang="es-419">
                <a:effectLst/>
                <a:latin typeface="Helvetica Neue"/>
              </a:rPr>
              <a:t>Volvamos a esa lista de áreas de trabajo para la adopción y uso del 7-1-7 mientras debatimos cómo llevar a cabo un mapeo de partes interesadas para el 7-1-7. Este tipo de mapeo les ayuda a priorizar sus esfuerzos de compromiso y sensibilización desde el principio. </a:t>
            </a:r>
          </a:p>
          <a:p>
            <a:endParaRPr lang="en-US" dirty="0">
              <a:effectLst/>
              <a:latin typeface="Helvetica Neue" panose="02000503000000020004" pitchFamily="2" charset="0"/>
            </a:endParaRPr>
          </a:p>
          <a:p>
            <a:r>
              <a:rPr lang="es-419">
                <a:effectLst/>
                <a:latin typeface="Helvetica Neue"/>
              </a:rPr>
              <a:t>[CLIC]</a:t>
            </a:r>
          </a:p>
          <a:p>
            <a:endParaRPr lang="en-US" dirty="0">
              <a:effectLst/>
              <a:latin typeface="Helvetica Neue" panose="02000503000000020004" pitchFamily="2" charset="0"/>
            </a:endParaRPr>
          </a:p>
          <a:p>
            <a:r>
              <a:rPr lang="es-419">
                <a:effectLst/>
                <a:latin typeface="Helvetica Neue"/>
              </a:rPr>
              <a:t>Es importante a través de estas áreas de trabajo pensar en las partes interesadas en su país o jurisdicción que pueden tener una gran influencia en esa área.  Y con eso me refiero a las partes interesadas que son responsables de la toma de decisiones o que tienen responsabilidades pertinentes en ese área de trabajo.  Por ejemplo, el jefe de vigilancia puede estar muy involucrado y tener mucha influencia en el relevamiento de datos 7-1-7. </a:t>
            </a:r>
          </a:p>
          <a:p>
            <a:endParaRPr lang="en-US" dirty="0">
              <a:effectLst/>
              <a:latin typeface="Helvetica Neue" panose="02000503000000020004" pitchFamily="2" charset="0"/>
            </a:endParaRPr>
          </a:p>
          <a:p>
            <a:r>
              <a:rPr lang="es-419">
                <a:effectLst/>
                <a:latin typeface="Helvetica Neue"/>
              </a:rPr>
              <a:t>Para estas partes interesadas, es importante evaluar su nivel de conocimiento e interés en 7-1-7. Aquellos que están interesados pueden convertirse en algunos de sus defensores y aliados más fuertes, y pueden ayudar a impulsar el cambio.  Aquellos que no están interesados, pero tienen influencia serán aquellos con los que realmente tendrán que trabajar para mejorar su comprensión del 7-1-7 y construir una relación.  Preséntenles ejemplos pertinentes, consigan su apoyo, porque sin ellos, la mejora del desempeño será menos eficaz.  </a:t>
            </a:r>
          </a:p>
          <a:p>
            <a:endParaRPr lang="en-US" dirty="0">
              <a:effectLst/>
              <a:latin typeface="Helvetica Neue" panose="02000503000000020004" pitchFamily="2" charset="0"/>
            </a:endParaRPr>
          </a:p>
          <a:p>
            <a:r>
              <a:rPr lang="es-419">
                <a:effectLst/>
                <a:latin typeface="Helvetica Neue"/>
              </a:rPr>
              <a:t>[CLIC]</a:t>
            </a:r>
            <a:br>
              <a:rPr lang="es-419">
                <a:effectLst/>
                <a:latin typeface="Helvetica Neue" panose="02000503000000020004" pitchFamily="2" charset="0"/>
              </a:rPr>
            </a:br>
            <a:endParaRPr lang="es-419">
              <a:effectLst/>
              <a:latin typeface="Helvetica Neue" panose="02000503000000020004" pitchFamily="2" charset="0"/>
            </a:endParaRPr>
          </a:p>
          <a:p>
            <a:r>
              <a:rPr lang="es-419">
                <a:effectLst/>
                <a:latin typeface="Helvetica Neue"/>
              </a:rPr>
              <a:t>Es posible que ya usen una herramienta de mapeo de partes interesadas. Si no, tenemos una herramienta de mapeo de partes interesadas disponible en el sitio web de 7-1-7 Alliance que les ayuda a identificar las partes interesadas clave, su nivel de influencia en las áreas de trabajo 7-1-7 y su nivel de interés en 7-1-7.  </a:t>
            </a:r>
          </a:p>
          <a:p>
            <a:endParaRPr lang="en-US" dirty="0">
              <a:effectLst/>
              <a:latin typeface="Helvetica Neue" panose="02000503000000020004" pitchFamily="2" charset="0"/>
            </a:endParaRPr>
          </a:p>
          <a:p>
            <a:br>
              <a:rPr lang="es-419">
                <a:effectLst/>
                <a:latin typeface="Helvetica Neue" panose="02000503000000020004" pitchFamily="2" charset="0"/>
              </a:rPr>
            </a:br>
            <a:endParaRPr lang="es-419">
              <a:effectLst/>
              <a:latin typeface="Helvetica Neue" panose="02000503000000020004" pitchFamily="2"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B8AA28C5-5EE1-0104-3DA2-A09C51636EA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358242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[Nota para el moderador: esta es una actividad de mapeo basada en rotafolios. La actividad es muy rápida: 10 minutos para hacer una lluvia de ideas y escribir, seguidos de 5 minutos de grupos haciendo una caminata en la galería y mirando las listas de los demás. No hemos incluido tiempo para un informe, pero si considera que sería útil en función de su público y los objetivos de esta sesión, considere la posibilidad de ajustar la agenda para prolongar la sesión]. </a:t>
            </a:r>
          </a:p>
          <a:p>
            <a:endParaRPr lang="en-US" dirty="0"/>
          </a:p>
          <a:p>
            <a:r>
              <a:rPr lang="es-419">
                <a:latin typeface="Arial"/>
                <a:cs typeface="Arial"/>
              </a:rPr>
              <a:t>Ahora vamos a hacer una actividad de mapeo de partes interesadas en grupos pequeños. </a:t>
            </a:r>
          </a:p>
          <a:p>
            <a:endParaRPr lang="en-US" dirty="0"/>
          </a:p>
          <a:p>
            <a:r>
              <a:rPr lang="es-419" i="1">
                <a:latin typeface="Arial"/>
                <a:cs typeface="Arial"/>
              </a:rPr>
              <a:t>[Nota al moderador: divida a los participantes en grupos de 6 a 8, cada uno con un rotafolio y marcadores].</a:t>
            </a:r>
          </a:p>
        </p:txBody>
      </p:sp>
      <p:sp>
        <p:nvSpPr>
          <p:cNvPr id="4" name="Slide Number Placeholder 3"/>
          <p:cNvSpPr>
            <a:spLocks noGrp="1"/>
          </p:cNvSpPr>
          <p:nvPr>
            <p:ph type="sldNum" sz="quarter" idx="5"/>
          </p:nvPr>
        </p:nvSpPr>
        <p:spPr/>
        <p:txBody>
          <a:bodyPr/>
          <a:lstStyle/>
          <a:p>
            <a:fld id="{A1E75C25-C22B-D14A-8C88-D3C1CFA09A77}" type="slidenum">
              <a:rPr lang="en-US" smtClean="0"/>
              <a:pPr/>
              <a:t>86</a:t>
            </a:fld>
            <a:endParaRPr lang="en-US"/>
          </a:p>
        </p:txBody>
      </p:sp>
    </p:spTree>
    <p:extLst>
      <p:ext uri="{BB962C8B-B14F-4D97-AF65-F5344CB8AC3E}">
        <p14:creationId xmlns:p14="http://schemas.microsoft.com/office/powerpoint/2010/main" val="409625762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Ahora que están en sus grupos, comencemos. Lo que van a hacer en sus grupos es pensar en las partes interesadas relacionados con los lugares en los que trabajan que pueden ser pertinentes para 7-1-7. En sus rotafolios, enumeren algunas partes interesadas que puedan imaginar en el área de trabajo 7-1-7. Las áreas de trabajo, que mantendremos al día en esta diapositiva durante la actividad, son:</a:t>
            </a:r>
          </a:p>
          <a:p>
            <a:endParaRPr lang="en-US" dirty="0">
              <a:latin typeface="Calibri"/>
              <a:ea typeface="Calibri"/>
              <a:cs typeface="Calibri"/>
            </a:endParaRPr>
          </a:p>
          <a:p>
            <a:pPr marL="342900" indent="-342900">
              <a:buFont typeface="Arial" panose="020B0604020202020204" pitchFamily="34" charset="0"/>
              <a:buChar char="•"/>
            </a:pPr>
            <a:r>
              <a:rPr lang="es-419" b="0">
                <a:latin typeface="Arial"/>
                <a:cs typeface="Arial"/>
              </a:rPr>
              <a:t>Coordinación de actividades 7-1-7</a:t>
            </a:r>
          </a:p>
          <a:p>
            <a:pPr marL="342900" lvl="0" indent="-342900">
              <a:buFont typeface="Arial" panose="020B0604020202020204" pitchFamily="34" charset="0"/>
              <a:buChar char="•"/>
            </a:pPr>
            <a:r>
              <a:rPr lang="es-419" b="0">
                <a:latin typeface="Arial"/>
                <a:cs typeface="Arial"/>
              </a:rPr>
              <a:t>Recopilación y análisis de datos</a:t>
            </a:r>
          </a:p>
          <a:p>
            <a:pPr marL="342900" lvl="0" indent="-342900">
              <a:buFont typeface="Arial" panose="020B0604020202020204" pitchFamily="34" charset="0"/>
              <a:buChar char="•"/>
            </a:pPr>
            <a:r>
              <a:rPr lang="es-419" b="0">
                <a:latin typeface="Arial"/>
                <a:cs typeface="Arial"/>
              </a:rPr>
              <a:t>Mejora del desempeño</a:t>
            </a:r>
          </a:p>
          <a:p>
            <a:pPr marL="342900" lvl="0" indent="-342900">
              <a:buFont typeface="Arial" panose="020B0604020202020204" pitchFamily="34" charset="0"/>
              <a:buChar char="•"/>
            </a:pPr>
            <a:r>
              <a:rPr lang="es-419" b="0">
                <a:latin typeface="Arial"/>
                <a:cs typeface="Arial"/>
              </a:rPr>
              <a:t>Planificación y financiamiento</a:t>
            </a:r>
          </a:p>
          <a:p>
            <a:pPr marL="342900" lvl="0" indent="-342900">
              <a:buFont typeface="Arial" panose="020B0604020202020204" pitchFamily="34" charset="0"/>
              <a:buChar char="•"/>
            </a:pPr>
            <a:r>
              <a:rPr lang="es-419" b="0">
                <a:latin typeface="Arial"/>
                <a:cs typeface="Arial"/>
              </a:rPr>
              <a:t>Comunicación y promoción</a:t>
            </a:r>
          </a:p>
          <a:p>
            <a:endParaRPr lang="en-US" dirty="0">
              <a:latin typeface="Calibri"/>
              <a:cs typeface="Calibri"/>
            </a:endParaRPr>
          </a:p>
          <a:p>
            <a:r>
              <a:rPr lang="es-419"/>
              <a:t>Al considerar a las partes interesadas, asegúrense de considerar a aquellos que deberían estar involucrados en todos los niveles. Consideren su propia experiencia y las actividades del taller 7-1-7 a medida que creen su lista. Habrá partes interesadas que completarán acciones para mejorar el desempeño, financiadores, consumidores de los resultados del 7-1-7 y así sucesivamente. </a:t>
            </a:r>
          </a:p>
          <a:p>
            <a:endParaRPr lang="en-US" dirty="0"/>
          </a:p>
          <a:p>
            <a:r>
              <a:rPr lang="es-419">
                <a:latin typeface="Arial"/>
                <a:cs typeface="Arial"/>
              </a:rPr>
              <a:t>Sabemos que el mapeo de las partes interesadas puede convertirse en un ejercicio de diplomacia, así que haga lo mejor posible en el limitado tiempo que estamos ofreciendo. ¡No esperamos la perfección!</a:t>
            </a:r>
          </a:p>
          <a:p>
            <a:endParaRPr lang="en-US" dirty="0"/>
          </a:p>
          <a:p>
            <a:r>
              <a:rPr lang="es-419">
                <a:latin typeface="Arial"/>
                <a:cs typeface="Arial"/>
              </a:rPr>
              <a:t>Tendrán 10 minutos en sus grupos para hacer una lluvia de ideas y escribir, ¡así que trabajen rápidamente! Luego tendrán 5 minutos para caminar mirando los rotafolios de cada uno para ver qué partes interesadas se les ocurrieron a otros grupos. </a:t>
            </a:r>
          </a:p>
          <a:p>
            <a:endParaRPr lang="en-US" dirty="0"/>
          </a:p>
          <a:p>
            <a:r>
              <a:rPr lang="es-419">
                <a:latin typeface="Arial"/>
                <a:cs typeface="Arial"/>
              </a:rPr>
              <a:t>[CLIC]</a:t>
            </a:r>
          </a:p>
          <a:p>
            <a:endParaRPr lang="en-US" dirty="0"/>
          </a:p>
          <a:p>
            <a:r>
              <a:rPr lang="es-419">
                <a:latin typeface="Arial"/>
                <a:cs typeface="Arial"/>
              </a:rPr>
              <a:t>En el lado derecho de esta diapositiva, hemos incluido una lista de posibles tipos de partes interesadas a considerar. Pero esta lista no es exhaustiva. </a:t>
            </a:r>
          </a:p>
          <a:p>
            <a:endParaRPr lang="en-US" dirty="0"/>
          </a:p>
          <a:p>
            <a:r>
              <a:rPr lang="es-419">
                <a:latin typeface="Arial"/>
                <a:cs typeface="Arial"/>
              </a:rPr>
              <a:t>Empecemos.</a:t>
            </a:r>
          </a:p>
          <a:p>
            <a:endParaRPr lang="en-US" dirty="0"/>
          </a:p>
          <a:p>
            <a:endParaRPr lang="en-US" dirty="0">
              <a:latin typeface="Calibri"/>
              <a:ea typeface="Calibri"/>
              <a:cs typeface="Calibri"/>
            </a:endParaRPr>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87</a:t>
            </a:fld>
            <a:endParaRPr lang="en-US"/>
          </a:p>
        </p:txBody>
      </p:sp>
    </p:spTree>
    <p:extLst>
      <p:ext uri="{BB962C8B-B14F-4D97-AF65-F5344CB8AC3E}">
        <p14:creationId xmlns:p14="http://schemas.microsoft.com/office/powerpoint/2010/main" val="74800576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mantenga el debate hasta un máximo de 3 minutos]</a:t>
            </a:r>
          </a:p>
          <a:p>
            <a:endParaRPr lang="en-US" dirty="0"/>
          </a:p>
          <a:p>
            <a:r>
              <a:rPr lang="es-419">
                <a:latin typeface="Arial"/>
                <a:cs typeface="Arial"/>
              </a:rPr>
              <a:t>Hagamos un breve debate. </a:t>
            </a:r>
          </a:p>
          <a:p>
            <a:endParaRPr lang="en-US" dirty="0">
              <a:cs typeface="Arial"/>
            </a:endParaRPr>
          </a:p>
          <a:p>
            <a:r>
              <a:rPr lang="es-419">
                <a:latin typeface="Arial"/>
                <a:cs typeface="Arial"/>
              </a:rPr>
              <a:t>¿Qué podría suceder si se omite la inclusión de las partes interesadas clave durante la adopción del 7-1-7?</a:t>
            </a:r>
          </a:p>
          <a:p>
            <a:endParaRPr lang="en-US" dirty="0">
              <a:cs typeface="Arial"/>
            </a:endParaRPr>
          </a:p>
          <a:p>
            <a:endParaRPr lang="en-US" sz="1200" dirty="0">
              <a:solidFill>
                <a:srgbClr val="000000"/>
              </a:solidFill>
              <a:cs typeface="Arial" panose="020B0604020202020204" pitchFamily="34" charset="0"/>
            </a:endParaRPr>
          </a:p>
          <a:p>
            <a:endParaRPr lang="en-US" dirty="0">
              <a:solidFill>
                <a:srgbClr val="000000"/>
              </a:solidFill>
              <a:cs typeface="Arial" panose="020B0604020202020204" pitchFamily="34" charset="0"/>
            </a:endParaRPr>
          </a:p>
          <a:p>
            <a:endParaRPr lang="en-US" dirty="0">
              <a:solidFill>
                <a:srgbClr val="44546A"/>
              </a:solidFill>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88</a:t>
            </a:fld>
            <a:endParaRPr lang="en-US"/>
          </a:p>
        </p:txBody>
      </p:sp>
    </p:spTree>
    <p:extLst>
      <p:ext uri="{BB962C8B-B14F-4D97-AF65-F5344CB8AC3E}">
        <p14:creationId xmlns:p14="http://schemas.microsoft.com/office/powerpoint/2010/main" val="32306899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0CFB0-40E7-E36F-3C5F-F3DE9FF98F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3FAEAB-6BC8-7716-B953-9D30F73BBF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0BB0AA-CF6D-C543-703F-C4E170537C46}"/>
              </a:ext>
            </a:extLst>
          </p:cNvPr>
          <p:cNvSpPr>
            <a:spLocks noGrp="1"/>
          </p:cNvSpPr>
          <p:nvPr>
            <p:ph type="body" idx="1"/>
          </p:nvPr>
        </p:nvSpPr>
        <p:spPr/>
        <p:txBody>
          <a:bodyPr/>
          <a:lstStyle/>
          <a:p>
            <a:r>
              <a:rPr lang="es-419">
                <a:latin typeface="Arial"/>
                <a:cs typeface="Arial"/>
              </a:rPr>
              <a:t>Ahora, hablemos del mapeo de los sistemas existentes. Con esto, me refiero a plataformas, herramientas, reuniones y estructuras que ya existen en el país o jurisdicción que son pertinentes para 7-1-7. Lo que realmente queremos aquí, como debatimos en uno de los principios básicos para una implementación efectiva, es conseguir que 7-1-7 se integre en los sistemas y procesos existentes en lugar de crear otros nuevos. </a:t>
            </a:r>
          </a:p>
          <a:p>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Veamos de nuevo los pasos para usar 7-1-7. ¿Qué plataformas y herramientas se están utilizando para recopilar datos pertinentes? ¿Qué tipo de reuniones existen donde las partes interesadas pertinentes se reúnen? ¿Cómo se realiza la planificación nacional en el país y qué reuniones ya existen para esto? Estos son algunos de los tipos de preguntas que pediríamos para este tipo de mapeo. A medida que hacen el mapeo de sistemas existentes, piensen en cada uno de estos cinco pasos de uso de 7-1-7 y qué sistemas pueden ser pertinentes para ellos.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p:txBody>
      </p:sp>
      <p:sp>
        <p:nvSpPr>
          <p:cNvPr id="4" name="Slide Number Placeholder 3">
            <a:extLst>
              <a:ext uri="{FF2B5EF4-FFF2-40B4-BE49-F238E27FC236}">
                <a16:creationId xmlns:a16="http://schemas.microsoft.com/office/drawing/2014/main" id="{28BE5FC0-EFE7-C824-19F9-79ECB4080E9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86346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23597-935E-8183-26C1-179E6DAC2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85B31-58AF-E2D3-0649-AFC92BBB2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93946E-68EA-F9B9-42A1-E7E90D2B38B4}"/>
              </a:ext>
            </a:extLst>
          </p:cNvPr>
          <p:cNvSpPr>
            <a:spLocks noGrp="1"/>
          </p:cNvSpPr>
          <p:nvPr>
            <p:ph type="body" idx="1"/>
          </p:nvPr>
        </p:nvSpPr>
        <p:spPr/>
        <p:txBody>
          <a:bodyPr/>
          <a:lstStyle/>
          <a:p>
            <a:r>
              <a:rPr lang="es-419">
                <a:latin typeface="Arial"/>
                <a:cs typeface="Arial"/>
              </a:rPr>
              <a:t>Un recordatorio rápido de que hemos diseñado esta capacitación para que sea altamente interactiva, y para eso necesitamos su participación activa. </a:t>
            </a:r>
          </a:p>
          <a:p>
            <a:endParaRPr lang="en-US">
              <a:latin typeface="Arial"/>
              <a:cs typeface="Arial"/>
            </a:endParaRPr>
          </a:p>
          <a:p>
            <a:r>
              <a:rPr lang="es-419">
                <a:latin typeface="Arial"/>
                <a:cs typeface="Arial"/>
              </a:rPr>
              <a:t>Así que únanse a nosotros siendo estudiantes activos y participativos durante nuestras actividades prácticas, debates y sesiones de preguntas y respuestas.</a:t>
            </a:r>
          </a:p>
          <a:p>
            <a:pPr algn="just"/>
            <a:endParaRPr lang="en-US">
              <a:cs typeface="Arial"/>
            </a:endParaRP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7B412-72BB-EC73-7B57-018B6F5D8590}"/>
              </a:ext>
            </a:extLst>
          </p:cNvPr>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355382499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05F89D-9FA4-53D9-2DAA-CF057D136C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555378-3258-B2DC-1DDD-A2F742E22A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9D429F-3A40-9E56-ABC7-345C5AE5666E}"/>
              </a:ext>
            </a:extLst>
          </p:cNvPr>
          <p:cNvSpPr>
            <a:spLocks noGrp="1"/>
          </p:cNvSpPr>
          <p:nvPr>
            <p:ph type="body" idx="1"/>
          </p:nvPr>
        </p:nvSpPr>
        <p:spPr/>
        <p:txBody>
          <a:bodyPr/>
          <a:lstStyle/>
          <a:p>
            <a:r>
              <a:rPr lang="es-419">
                <a:latin typeface="Arial"/>
                <a:cs typeface="Arial"/>
              </a:rPr>
              <a:t>Para el análisis de sistemas existentes, será útil si pueden mapear plataformas, herramientas, reuniones y estructuras existentes utilizadas para: </a:t>
            </a:r>
          </a:p>
          <a:p>
            <a:endParaRPr lang="en-US" dirty="0">
              <a:latin typeface="Arial"/>
            </a:endParaRPr>
          </a:p>
          <a:p>
            <a:pPr marL="285750" indent="-285750">
              <a:buFont typeface="Arial" panose="020B0604020202020204" pitchFamily="34" charset="0"/>
              <a:buChar char="•"/>
            </a:pPr>
            <a:r>
              <a:rPr lang="es-419" sz="1200">
                <a:latin typeface="Arial"/>
              </a:rPr>
              <a:t>Detección de brotes: esto incluiría sistemas de vigilancia utilizados para detectar o recopilar datos sobre brotes.</a:t>
            </a:r>
          </a:p>
          <a:p>
            <a:pPr marL="285750" indent="-285750">
              <a:buFont typeface="Arial" panose="020B0604020202020204" pitchFamily="34" charset="0"/>
              <a:buChar char="•"/>
            </a:pPr>
            <a:r>
              <a:rPr lang="es-419" sz="1200">
                <a:latin typeface="Arial"/>
              </a:rPr>
              <a:t>Notificación a las partes interesadas cuando se detecta un brote: esto incluiría sistemas de notificación, estructuras, herramientas, etc.</a:t>
            </a:r>
            <a:r>
              <a:rPr lang="es-419">
                <a:latin typeface="Arial"/>
              </a:rPr>
              <a:t>,</a:t>
            </a:r>
            <a:r>
              <a:rPr lang="es-419" sz="1200">
                <a:latin typeface="Arial"/>
              </a:rPr>
              <a:t> que se utilizan para la notificación</a:t>
            </a:r>
          </a:p>
          <a:p>
            <a:pPr marL="285750" indent="-285750">
              <a:buFont typeface="Arial" panose="020B0604020202020204" pitchFamily="34" charset="0"/>
              <a:buChar char="•"/>
            </a:pPr>
            <a:r>
              <a:rPr lang="es-419" sz="1200">
                <a:latin typeface="Arial"/>
              </a:rPr>
              <a:t>Recopilación de información sobre las medidas de respuesta temprana: esto incluye las plataformas electrónicas o en papel existentes, como sistemas, bases de datos, informes, herramientas, que se utilizan para recopilar información sobre las medidas de respuesta temprana.</a:t>
            </a:r>
          </a:p>
          <a:p>
            <a:pPr marL="285750" indent="-285750">
              <a:buFont typeface="Arial" panose="020B0604020202020204" pitchFamily="34" charset="0"/>
              <a:buChar char="•"/>
            </a:pPr>
            <a:r>
              <a:rPr lang="es-419" sz="1200">
                <a:latin typeface="Arial"/>
              </a:rPr>
              <a:t>Convocatoria de las partes interesadas en la detección, notificación y respuesta: por ejemplo, reuniones que se utilizan para coordinar y convocar a las partes interesadas </a:t>
            </a:r>
          </a:p>
          <a:p>
            <a:pPr marL="285750" indent="-285750">
              <a:buFont typeface="Arial" panose="020B0604020202020204" pitchFamily="34" charset="0"/>
              <a:buChar char="•"/>
            </a:pPr>
            <a:r>
              <a:rPr lang="es-419" sz="1200">
                <a:latin typeface="Arial"/>
                <a:ea typeface="Arial"/>
                <a:cs typeface="Arial"/>
              </a:rPr>
              <a:t>Planificación, financiamiento y promoción: </a:t>
            </a:r>
            <a:r>
              <a:rPr lang="es-419" sz="1800">
                <a:effectLst/>
                <a:latin typeface="Arial"/>
                <a:ea typeface="Arial"/>
                <a:cs typeface="Arial"/>
              </a:rPr>
              <a:t>esto incluye las reuniones existentes u otras plataformas para la planificación y el financiamiento (planes operativos anuales, revisiones mensuales, reuniones de presupuestación, Planes de Acción Nacionales para la Seguridad en Salud o NAPHS.</a:t>
            </a:r>
          </a:p>
          <a:p>
            <a:pPr marL="285750" indent="-285750">
              <a:buFont typeface="Arial" panose="020B0604020202020204" pitchFamily="34" charset="0"/>
              <a:buChar char="•"/>
            </a:pP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s-419" sz="1800">
                <a:effectLst/>
                <a:latin typeface="Arial"/>
                <a:ea typeface="Arial"/>
                <a:cs typeface="Arial"/>
              </a:rPr>
              <a:t>Es probable que haya múltiples herramientas, plataformas, reuniones y estructuras para cada una de estas 5 categorías. </a:t>
            </a:r>
          </a:p>
          <a:p>
            <a:endParaRPr lang="en-US" dirty="0">
              <a:cs typeface="Arial"/>
            </a:endParaRPr>
          </a:p>
          <a:p>
            <a:r>
              <a:rPr lang="es-419">
                <a:latin typeface="Arial"/>
                <a:cs typeface="Arial"/>
              </a:rPr>
              <a:t>[CLIC]</a:t>
            </a:r>
          </a:p>
          <a:p>
            <a:endParaRPr lang="en-US" dirty="0">
              <a:cs typeface="Arial"/>
            </a:endParaRPr>
          </a:p>
          <a:p>
            <a:r>
              <a:rPr lang="es-419">
                <a:latin typeface="Arial"/>
                <a:cs typeface="Arial"/>
              </a:rPr>
              <a:t>Es posible que ya tengan una herramienta para este tipo de análisis. Si no, entonces tenemos una “Herramienta de mapeo de sistemas existente” disponible en el sitio web de 7-1-7 Alliance que puede guiarlos a través de este proceso de mapeo. </a:t>
            </a:r>
          </a:p>
        </p:txBody>
      </p:sp>
      <p:sp>
        <p:nvSpPr>
          <p:cNvPr id="4" name="Slide Number Placeholder 3">
            <a:extLst>
              <a:ext uri="{FF2B5EF4-FFF2-40B4-BE49-F238E27FC236}">
                <a16:creationId xmlns:a16="http://schemas.microsoft.com/office/drawing/2014/main" id="{B4D7BA02-8F62-23CE-01E0-7188F732220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008545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B92C40-1011-CED6-6231-A78D18B2CD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5A6252-C85A-7E81-B69F-081A10B2A5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D69463-83FF-C35B-CC22-75539157BEE8}"/>
              </a:ext>
            </a:extLst>
          </p:cNvPr>
          <p:cNvSpPr>
            <a:spLocks noGrp="1"/>
          </p:cNvSpPr>
          <p:nvPr>
            <p:ph type="body" idx="1"/>
          </p:nvPr>
        </p:nvSpPr>
        <p:spPr/>
        <p:txBody>
          <a:bodyPr/>
          <a:lstStyle/>
          <a:p>
            <a:r>
              <a:rPr lang="es-419" i="1">
                <a:latin typeface="Arial"/>
                <a:cs typeface="Arial"/>
              </a:rPr>
              <a:t>[Nota para el moderador: esta es una actividad de mapeo de sistemas existentes basada en rotafolios que es muy similar a la actividad de mapeo de partes interesadas. La actividad es muy rápida: 10 minutos para hacer una lluvia de ideas y escribir, seguidos de 5 minutos de grupos haciendo una caminata en la galería y mirando las listas de los demás. No hemos incluido tiempo para un informe, pero si considera que sería útil en función de su público y los objetivos de esta sesión, considere la posibilidad de ajustar la agenda para prolongar la sesión]. </a:t>
            </a:r>
          </a:p>
          <a:p>
            <a:endParaRPr lang="en-US" dirty="0"/>
          </a:p>
          <a:p>
            <a:r>
              <a:rPr lang="es-419">
                <a:latin typeface="Arial"/>
                <a:cs typeface="Arial"/>
              </a:rPr>
              <a:t>Ahora vamos a hacer una actividad similar a la que acabamos de hacer para las partes interesadas, pero esta se centra en mapear los sistemas existentes en grupos pequeños. </a:t>
            </a:r>
          </a:p>
          <a:p>
            <a:endParaRPr lang="en-US" dirty="0"/>
          </a:p>
          <a:p>
            <a:r>
              <a:rPr lang="es-419" i="1">
                <a:latin typeface="Arial"/>
                <a:cs typeface="Arial"/>
              </a:rPr>
              <a:t>[Nota al moderador: divida a los participantes en grupos de 6 a 8, cada uno con un rotafolio y marcadores].</a:t>
            </a:r>
          </a:p>
        </p:txBody>
      </p:sp>
      <p:sp>
        <p:nvSpPr>
          <p:cNvPr id="4" name="Slide Number Placeholder 3">
            <a:extLst>
              <a:ext uri="{FF2B5EF4-FFF2-40B4-BE49-F238E27FC236}">
                <a16:creationId xmlns:a16="http://schemas.microsoft.com/office/drawing/2014/main" id="{802893BE-87D0-C2A1-A4DD-918B80E135AB}"/>
              </a:ext>
            </a:extLst>
          </p:cNvPr>
          <p:cNvSpPr>
            <a:spLocks noGrp="1"/>
          </p:cNvSpPr>
          <p:nvPr>
            <p:ph type="sldNum" sz="quarter" idx="5"/>
          </p:nvPr>
        </p:nvSpPr>
        <p:spPr/>
        <p:txBody>
          <a:bodyPr/>
          <a:lstStyle/>
          <a:p>
            <a:fld id="{A1E75C25-C22B-D14A-8C88-D3C1CFA09A77}" type="slidenum">
              <a:rPr lang="en-US" smtClean="0"/>
              <a:pPr/>
              <a:t>91</a:t>
            </a:fld>
            <a:endParaRPr lang="en-US"/>
          </a:p>
        </p:txBody>
      </p:sp>
    </p:spTree>
    <p:extLst>
      <p:ext uri="{BB962C8B-B14F-4D97-AF65-F5344CB8AC3E}">
        <p14:creationId xmlns:p14="http://schemas.microsoft.com/office/powerpoint/2010/main" val="246629358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3E23D-8749-E7A1-0FC8-6D785656BE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C89179-7192-445E-3607-293B204943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1A30CD-9F8D-FB9C-1ED9-939A308C2544}"/>
              </a:ext>
            </a:extLst>
          </p:cNvPr>
          <p:cNvSpPr>
            <a:spLocks noGrp="1"/>
          </p:cNvSpPr>
          <p:nvPr>
            <p:ph type="body" idx="1"/>
          </p:nvPr>
        </p:nvSpPr>
        <p:spPr/>
        <p:txBody>
          <a:bodyPr/>
          <a:lstStyle/>
          <a:p>
            <a:r>
              <a:rPr lang="es-419">
                <a:latin typeface="Arial"/>
                <a:cs typeface="Arial"/>
              </a:rPr>
              <a:t>Ahora que están en sus grupos, comencemos. Lo que van a hacer en sus grupos es pensar en los sistemas que ya están en uso relacionados con los brotes en los que trabaja que pueden ser pertinentes para 7-1-7. En sus rotafolios, enumeren algunos sistemas que puedan imaginar en las 5 categorías enumeradas aquí, que son:</a:t>
            </a:r>
          </a:p>
          <a:p>
            <a:endParaRPr lang="en-US" dirty="0">
              <a:latin typeface="Calibri"/>
              <a:ea typeface="Calibri"/>
              <a:cs typeface="Calibri"/>
            </a:endParaRPr>
          </a:p>
          <a:p>
            <a:pPr marL="285750" indent="-285750">
              <a:buFont typeface="Arial" panose="020B0604020202020204" pitchFamily="34" charset="0"/>
              <a:buChar char="•"/>
            </a:pPr>
            <a:r>
              <a:rPr lang="es-419" b="0">
                <a:latin typeface="Arial"/>
              </a:rPr>
              <a:t>Detección de brotes</a:t>
            </a:r>
          </a:p>
          <a:p>
            <a:pPr marL="285750" lvl="0" indent="-285750">
              <a:buFont typeface="Arial" panose="020B0604020202020204" pitchFamily="34" charset="0"/>
              <a:buChar char="•"/>
            </a:pPr>
            <a:r>
              <a:rPr lang="es-419" b="0">
                <a:latin typeface="Arial"/>
              </a:rPr>
              <a:t>Notificación a las partes interesadas sobre los brotes</a:t>
            </a:r>
          </a:p>
          <a:p>
            <a:pPr marL="285750" lvl="0" indent="-285750">
              <a:buFont typeface="Arial" panose="020B0604020202020204" pitchFamily="34" charset="0"/>
              <a:buChar char="•"/>
            </a:pPr>
            <a:r>
              <a:rPr lang="es-419" b="0">
                <a:latin typeface="Arial"/>
              </a:rPr>
              <a:t>Recopilación de información sobre medidas de respuesta temprana</a:t>
            </a:r>
          </a:p>
          <a:p>
            <a:pPr marL="285750" lvl="0" indent="-285750">
              <a:buFont typeface="Arial" panose="020B0604020202020204" pitchFamily="34" charset="0"/>
              <a:buChar char="•"/>
            </a:pPr>
            <a:r>
              <a:rPr lang="es-419" b="0">
                <a:latin typeface="Arial"/>
              </a:rPr>
              <a:t>Convocatoria de las partes interesadas en la detección, notificación y respuesta</a:t>
            </a:r>
          </a:p>
          <a:p>
            <a:pPr marL="285750" lvl="0" indent="-285750">
              <a:buFont typeface="Arial" panose="020B0604020202020204" pitchFamily="34" charset="0"/>
              <a:buChar char="•"/>
            </a:pPr>
            <a:r>
              <a:rPr lang="es-419" b="0">
                <a:latin typeface="Arial"/>
              </a:rPr>
              <a:t>Planificación, financiamiento y promoción</a:t>
            </a:r>
          </a:p>
          <a:p>
            <a:endParaRPr lang="en-US" dirty="0">
              <a:latin typeface="Calibri"/>
              <a:cs typeface="Calibri"/>
            </a:endParaRPr>
          </a:p>
          <a:p>
            <a:r>
              <a:rPr lang="es-419">
                <a:latin typeface="Arial"/>
                <a:cs typeface="Arial"/>
              </a:rPr>
              <a:t>Al considerar los sistemas, asegúrese de considerarlos en diferentes niveles. Por ejemplo, ¿qué se utiliza para la recopilación de datos sobre el terreno? ¿se hace en papel? ¿Qué tipo de sistema se utiliza para reunir datos en diferentes jurisdicciones? Consideren su propia experiencia y las actividades del taller 7-1-7 a medida que creen su lista. </a:t>
            </a:r>
          </a:p>
          <a:p>
            <a:endParaRPr lang="en-US" dirty="0">
              <a:latin typeface="Calibri"/>
              <a:ea typeface="Calibri"/>
              <a:cs typeface="Calibri"/>
            </a:endParaRPr>
          </a:p>
          <a:p>
            <a:r>
              <a:rPr lang="es-419">
                <a:latin typeface="Arial"/>
                <a:cs typeface="Arial"/>
              </a:rPr>
              <a:t>Tendrán 10 minutos en sus grupos para hacer una lluvia de ideas y escribir, ¡así que trabajen rápidamente! Luego tendrán 5 minutos para caminar mirando los rotafolios de cada uno para ver qué sistemas se les ocurrieron a otros grupos. </a:t>
            </a:r>
          </a:p>
          <a:p>
            <a:endParaRPr lang="en-US" dirty="0"/>
          </a:p>
          <a:p>
            <a:r>
              <a:rPr lang="es-419"/>
              <a:t>En el lado derecho de esta diapositiva, hemos incluido una lista de posibles tipos de sistemas a considerar. Esta lista no es exhaustiva. </a:t>
            </a:r>
          </a:p>
          <a:p>
            <a:endParaRPr lang="en-US" dirty="0"/>
          </a:p>
          <a:p>
            <a:r>
              <a:rPr lang="es-419">
                <a:latin typeface="Arial"/>
                <a:cs typeface="Arial"/>
              </a:rPr>
              <a:t>Empecemos.</a:t>
            </a:r>
          </a:p>
          <a:p>
            <a:endParaRPr lang="en-US" dirty="0">
              <a:latin typeface="Calibri"/>
              <a:ea typeface="Calibri"/>
              <a:cs typeface="Calibri"/>
            </a:endParaRPr>
          </a:p>
          <a:p>
            <a:endParaRPr lang="en-US" dirty="0">
              <a:latin typeface="Calibri"/>
              <a:cs typeface="Calibri"/>
            </a:endParaRPr>
          </a:p>
        </p:txBody>
      </p:sp>
      <p:sp>
        <p:nvSpPr>
          <p:cNvPr id="4" name="Slide Number Placeholder 3">
            <a:extLst>
              <a:ext uri="{FF2B5EF4-FFF2-40B4-BE49-F238E27FC236}">
                <a16:creationId xmlns:a16="http://schemas.microsoft.com/office/drawing/2014/main" id="{CCCE8EE8-6A87-CD3F-F334-CB95380B2A37}"/>
              </a:ext>
            </a:extLst>
          </p:cNvPr>
          <p:cNvSpPr>
            <a:spLocks noGrp="1"/>
          </p:cNvSpPr>
          <p:nvPr>
            <p:ph type="sldNum" sz="quarter" idx="5"/>
          </p:nvPr>
        </p:nvSpPr>
        <p:spPr/>
        <p:txBody>
          <a:bodyPr/>
          <a:lstStyle/>
          <a:p>
            <a:fld id="{A1E75C25-C22B-D14A-8C88-D3C1CFA09A77}" type="slidenum">
              <a:rPr lang="en-US" smtClean="0"/>
              <a:pPr/>
              <a:t>92</a:t>
            </a:fld>
            <a:endParaRPr lang="en-US"/>
          </a:p>
        </p:txBody>
      </p:sp>
    </p:spTree>
    <p:extLst>
      <p:ext uri="{BB962C8B-B14F-4D97-AF65-F5344CB8AC3E}">
        <p14:creationId xmlns:p14="http://schemas.microsoft.com/office/powerpoint/2010/main" val="260771073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F4CB4A-F692-EC20-A75A-26F9D24B7B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31257E-9F8D-EFF4-9B44-036A5C259D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742D00-9DB0-339C-1648-D236995A2EDA}"/>
              </a:ext>
            </a:extLst>
          </p:cNvPr>
          <p:cNvSpPr>
            <a:spLocks noGrp="1"/>
          </p:cNvSpPr>
          <p:nvPr>
            <p:ph type="body" idx="1"/>
          </p:nvPr>
        </p:nvSpPr>
        <p:spPr/>
        <p:txBody>
          <a:bodyPr/>
          <a:lstStyle/>
          <a:p>
            <a:r>
              <a:rPr lang="es-419"/>
              <a:t>Ahora vamos a discutir cómo involucrar a las partes interesadas al adoptar 7-1-7. </a:t>
            </a:r>
          </a:p>
          <a:p>
            <a:endParaRPr lang="en-US">
              <a:cs typeface="Arial"/>
            </a:endParaRPr>
          </a:p>
          <a:p>
            <a:endParaRPr lang="en-US">
              <a:latin typeface="Arial"/>
              <a:cs typeface="Arial"/>
            </a:endParaRPr>
          </a:p>
          <a:p>
            <a:endParaRPr lang="en-US">
              <a:cs typeface="Arial"/>
            </a:endParaRPr>
          </a:p>
        </p:txBody>
      </p:sp>
      <p:sp>
        <p:nvSpPr>
          <p:cNvPr id="4" name="Slide Number Placeholder 3">
            <a:extLst>
              <a:ext uri="{FF2B5EF4-FFF2-40B4-BE49-F238E27FC236}">
                <a16:creationId xmlns:a16="http://schemas.microsoft.com/office/drawing/2014/main" id="{5E894294-AF1E-7699-8D22-C1740567DE22}"/>
              </a:ext>
            </a:extLst>
          </p:cNvPr>
          <p:cNvSpPr>
            <a:spLocks noGrp="1"/>
          </p:cNvSpPr>
          <p:nvPr>
            <p:ph type="sldNum" sz="quarter" idx="5"/>
          </p:nvPr>
        </p:nvSpPr>
        <p:spPr/>
        <p:txBody>
          <a:bodyPr/>
          <a:lstStyle/>
          <a:p>
            <a:fld id="{A1E75C25-C22B-D14A-8C88-D3C1CFA09A77}" type="slidenum">
              <a:rPr lang="en-US" smtClean="0"/>
              <a:pPr/>
              <a:t>93</a:t>
            </a:fld>
            <a:endParaRPr lang="en-US"/>
          </a:p>
        </p:txBody>
      </p:sp>
    </p:spTree>
    <p:extLst>
      <p:ext uri="{BB962C8B-B14F-4D97-AF65-F5344CB8AC3E}">
        <p14:creationId xmlns:p14="http://schemas.microsoft.com/office/powerpoint/2010/main" val="154271228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CB7D3-99D6-6CD5-6449-F0B54BE6B8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C69D09-A787-2447-7F11-C9BD9C7813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B72F7F-1E57-27B2-CD9B-8E6C6BB9FF76}"/>
              </a:ext>
            </a:extLst>
          </p:cNvPr>
          <p:cNvSpPr>
            <a:spLocks noGrp="1"/>
          </p:cNvSpPr>
          <p:nvPr>
            <p:ph type="body" idx="1"/>
          </p:nvPr>
        </p:nvSpPr>
        <p:spPr/>
        <p:txBody>
          <a:bodyPr/>
          <a:lstStyle/>
          <a:p>
            <a:r>
              <a:rPr lang="es-419">
                <a:effectLst/>
                <a:latin typeface="Helvetica Neue"/>
              </a:rPr>
              <a:t>Involucrar a las partes interesadas es una de las partes más importantes de la adopción del 7-1-7 y realmente puede afectar su efectividad. Es útil sensibilizar a una amplia gama de partes interesadas e iniciar este proceso muy pronto en la fase de adopción.  </a:t>
            </a:r>
          </a:p>
          <a:p>
            <a:endParaRPr lang="en-US" dirty="0">
              <a:effectLst/>
              <a:latin typeface="Helvetica Neue" panose="02000503000000020004" pitchFamily="2" charset="0"/>
            </a:endParaRPr>
          </a:p>
          <a:p>
            <a:r>
              <a:rPr lang="es-419">
                <a:effectLst/>
                <a:latin typeface="Helvetica Neue"/>
              </a:rPr>
              <a:t>He aquí algunos consejos que hemos aprendido en el camino de los países que han adoptado y usan el enfoque 7-1-7.  </a:t>
            </a:r>
          </a:p>
          <a:p>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effectLst/>
                <a:latin typeface="Helvetica Neue"/>
              </a:rPr>
              <a:t>[CLIC]</a:t>
            </a:r>
            <a:br>
              <a:rPr lang="es-419">
                <a:effectLst/>
                <a:latin typeface="Helvetica Neue" panose="02000503000000020004" pitchFamily="2" charset="0"/>
              </a:rPr>
            </a:br>
            <a:endParaRPr lang="es-419">
              <a:effectLst/>
              <a:latin typeface="Helvetica Neue" panose="02000503000000020004" pitchFamily="2" charset="0"/>
            </a:endParaRPr>
          </a:p>
          <a:p>
            <a:r>
              <a:rPr lang="es-419">
                <a:effectLst/>
                <a:latin typeface="Helvetica Neue"/>
              </a:rPr>
              <a:t>Involucren intencionadamente a las partes interesadas basándose en el ejercicio de mapeo de partes interesadas. Cuanto más exhaustivo sea el mapeo de las partes interesadas, podrán planificar el involucramiento de las partes interesadas de manera más eficiente y eficaz. </a:t>
            </a:r>
          </a:p>
          <a:p>
            <a:endParaRPr lang="en-US" dirty="0">
              <a:effectLst/>
              <a:latin typeface="Helvetica Neue" panose="02000503000000020004" pitchFamily="2" charset="0"/>
            </a:endParaRPr>
          </a:p>
          <a:p>
            <a:r>
              <a:rPr lang="es-419">
                <a:effectLst/>
                <a:latin typeface="Helvetica Neue"/>
              </a:rPr>
              <a:t>[CLIC]</a:t>
            </a:r>
          </a:p>
          <a:p>
            <a:endParaRPr lang="en-US" dirty="0">
              <a:effectLst/>
              <a:latin typeface="Helvetica Neue" panose="02000503000000020004" pitchFamily="2" charset="0"/>
            </a:endParaRPr>
          </a:p>
          <a:p>
            <a:r>
              <a:rPr lang="es-419">
                <a:effectLst/>
                <a:latin typeface="Helvetica Neue"/>
              </a:rPr>
              <a:t>Después, oriente el enfoque 7-1-7 hacia sus intereses y deberes. Si van a hablar con el departamento de administración de un hospital, comente cómo pueden aplicarse 7-1-7 a las infecciones nosocomiales. Si están tratando con alguien preocupado por las enfermedades prevenibles mediante vacunación, céntrense en el papel que puede desempeñar el 7-1-7 en el control de los brotes prevenibles mediante vacunación. Si van a hablar con el director de un programa de capacitación en epidemiología de campo (PEEC), coméntenle cómo los estudiantes y antiguos estudiantes del PEEC pueden desempeñar un papel importante en la recopilación de datos y la identificación de cuellos de botella. Y así sucesivamente.  </a:t>
            </a:r>
            <a:br>
              <a:rPr lang="es-419">
                <a:effectLst/>
                <a:latin typeface="Helvetica Neue" panose="02000503000000020004" pitchFamily="2" charset="0"/>
              </a:rPr>
            </a:br>
            <a:endParaRPr lang="es-419">
              <a:effectLst/>
              <a:latin typeface="Helvetica Neue" panose="02000503000000020004" pitchFamily="2" charset="0"/>
            </a:endParaRPr>
          </a:p>
          <a:p>
            <a:r>
              <a:rPr lang="es-419">
                <a:effectLst/>
                <a:latin typeface="Helvetica Neue"/>
              </a:rPr>
              <a:t>[CLIC] </a:t>
            </a:r>
          </a:p>
          <a:p>
            <a:endParaRPr lang="en-US" dirty="0">
              <a:effectLst/>
              <a:latin typeface="Helvetica Neue" panose="02000503000000020004" pitchFamily="2" charset="0"/>
            </a:endParaRPr>
          </a:p>
          <a:p>
            <a:r>
              <a:rPr lang="es-419">
                <a:effectLst/>
                <a:latin typeface="Helvetica Neue"/>
              </a:rPr>
              <a:t>Luego, identifiquen funciones y responsabilidades. Es posible que algunas partes interesadas solo se involucren cuando se produzca un brote que los afecte o se necesite tomar una medida relacionada con su área. Otros pueden estar involucrados en la mayoría de los brotes, y es importante identificar claramente cuál será su función en el enfoque 7-1-7.  </a:t>
            </a:r>
            <a:br>
              <a:rPr lang="es-419">
                <a:effectLst/>
                <a:latin typeface="Helvetica Neue" panose="02000503000000020004" pitchFamily="2" charset="0"/>
              </a:rPr>
            </a:br>
            <a:endParaRPr lang="es-419">
              <a:effectLst/>
              <a:latin typeface="Helvetica Neue" panose="02000503000000020004" pitchFamily="2" charset="0"/>
            </a:endParaRPr>
          </a:p>
          <a:p>
            <a:r>
              <a:rPr lang="es-419">
                <a:effectLst/>
                <a:latin typeface="Helvetica Neue"/>
              </a:rPr>
              <a:t>[CLIC]</a:t>
            </a:r>
          </a:p>
          <a:p>
            <a:endParaRPr lang="en-US" dirty="0">
              <a:effectLst/>
              <a:latin typeface="Helvetica Neue" panose="02000503000000020004" pitchFamily="2" charset="0"/>
            </a:endParaRPr>
          </a:p>
          <a:p>
            <a:r>
              <a:rPr lang="es-419">
                <a:effectLst/>
                <a:latin typeface="Helvetica Neue"/>
              </a:rPr>
              <a:t>A continuación, planifiquen cómo y con qué frecuencia se involucrará a la parte interesada, y basen esto en su función anticipada en el enfoque 7-1-7. Incluso en el caso de las partes interesadas más distantes, es útil mantenerlas regularmente informadas de los resultados de 7-1-7 para que puedan participar rápidamente cuando se necesite su compromiso. Aquí es donde un informe de síntesis regular 7-1-7, como se discute en el paso 5 de usar 7-1-7, es útil. Este informe puede enviarse a un amplio conjunto de partes interesadas para mantenerlos actualizados, incluidas a las partes interesadas más distantes que discutimos. </a:t>
            </a:r>
            <a:br>
              <a:rPr lang="es-419">
                <a:effectLst/>
                <a:latin typeface="Helvetica Neue" panose="02000503000000020004" pitchFamily="2" charset="0"/>
              </a:rPr>
            </a:br>
            <a:endParaRPr lang="es-419">
              <a:effectLst/>
              <a:latin typeface="Helvetica Neue" panose="02000503000000020004" pitchFamily="2" charset="0"/>
            </a:endParaRPr>
          </a:p>
          <a:p>
            <a:r>
              <a:rPr lang="es-419">
                <a:effectLst/>
                <a:latin typeface="Helvetica Neue"/>
              </a:rPr>
              <a:t>[CLIC]</a:t>
            </a:r>
          </a:p>
          <a:p>
            <a:endParaRPr lang="en-US" dirty="0">
              <a:effectLst/>
              <a:latin typeface="Helvetica Neue" panose="02000503000000020004" pitchFamily="2" charset="0"/>
            </a:endParaRPr>
          </a:p>
          <a:p>
            <a:r>
              <a:rPr lang="es-419">
                <a:effectLst/>
                <a:latin typeface="Helvetica Neue"/>
              </a:rPr>
              <a:t>Por último, actualicen el mapeo de partes interesadas según sea necesario. Puede que descubran nuevas partes interesadas o que estas cambien con el tiempo.  </a:t>
            </a:r>
            <a:br>
              <a:rPr lang="es-419">
                <a:effectLst/>
                <a:latin typeface="Helvetica Neue" panose="02000503000000020004" pitchFamily="2" charset="0"/>
              </a:rPr>
            </a:br>
            <a:br>
              <a:rPr lang="es-419">
                <a:effectLst/>
                <a:latin typeface="Helvetica Neue" panose="02000503000000020004" pitchFamily="2" charset="0"/>
              </a:rPr>
            </a:br>
            <a:br>
              <a:rPr lang="es-419">
                <a:effectLst/>
                <a:latin typeface="Helvetica Neue" panose="02000503000000020004" pitchFamily="2" charset="0"/>
              </a:rPr>
            </a:br>
            <a:endParaRPr lang="es-419">
              <a:effectLst/>
              <a:latin typeface="Helvetica Neue" panose="02000503000000020004" pitchFamily="2" charset="0"/>
            </a:endParaRPr>
          </a:p>
        </p:txBody>
      </p:sp>
      <p:sp>
        <p:nvSpPr>
          <p:cNvPr id="4" name="Slide Number Placeholder 3">
            <a:extLst>
              <a:ext uri="{FF2B5EF4-FFF2-40B4-BE49-F238E27FC236}">
                <a16:creationId xmlns:a16="http://schemas.microsoft.com/office/drawing/2014/main" id="{FF160717-F026-E025-2BB4-F4735F655CD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9235998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EE7D1-7420-C8E8-F308-B7034A5208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35C2E5-3C1B-35B6-2528-A8681D8849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614B85-18DE-A381-B461-0CD5C723E872}"/>
              </a:ext>
            </a:extLst>
          </p:cNvPr>
          <p:cNvSpPr>
            <a:spLocks noGrp="1"/>
          </p:cNvSpPr>
          <p:nvPr>
            <p:ph type="body" idx="1"/>
          </p:nvPr>
        </p:nvSpPr>
        <p:spPr/>
        <p:txBody>
          <a:bodyPr/>
          <a:lstStyle/>
          <a:p>
            <a:r>
              <a:rPr lang="es-419">
                <a:effectLst/>
                <a:latin typeface="Helvetica Neue"/>
              </a:rPr>
              <a:t>Hemos descubierto que resulta útil usar diversos métodos de sensibilización e involucramiento de partes interesadas para 7-1-7.  </a:t>
            </a:r>
            <a:br>
              <a:rPr lang="es-419">
                <a:effectLst/>
                <a:latin typeface="Helvetica Neue" panose="02000503000000020004" pitchFamily="2" charset="0"/>
              </a:rPr>
            </a:br>
            <a:endParaRPr lang="es-419">
              <a:effectLst/>
              <a:latin typeface="Helvetica Neue" panose="02000503000000020004" pitchFamily="2" charset="0"/>
            </a:endParaRPr>
          </a:p>
          <a:p>
            <a:r>
              <a:rPr lang="es-419">
                <a:effectLst/>
                <a:latin typeface="Helvetica Neue"/>
              </a:rPr>
              <a:t>[CLIC]</a:t>
            </a:r>
          </a:p>
          <a:p>
            <a:endParaRPr lang="en-US" dirty="0">
              <a:effectLst/>
              <a:latin typeface="Helvetica Neue" panose="02000503000000020004" pitchFamily="2" charset="0"/>
            </a:endParaRPr>
          </a:p>
          <a:p>
            <a:r>
              <a:rPr lang="es-419">
                <a:effectLst/>
                <a:latin typeface="Helvetica Neue"/>
              </a:rPr>
              <a:t>Aquí hemos incluido algunos ejemplos de participación de las partes interesadas en Camboya durante su fase inicial de adopción de 7-1-7.  </a:t>
            </a:r>
          </a:p>
          <a:p>
            <a:endParaRPr lang="en-US" dirty="0">
              <a:effectLst/>
              <a:latin typeface="Helvetica Neue" panose="02000503000000020004" pitchFamily="2" charset="0"/>
            </a:endParaRPr>
          </a:p>
          <a:p>
            <a:r>
              <a:rPr lang="es-419">
                <a:effectLst/>
                <a:latin typeface="Helvetica Neue"/>
              </a:rPr>
              <a:t>[CLIC]</a:t>
            </a:r>
          </a:p>
          <a:p>
            <a:endParaRPr lang="en-US" dirty="0">
              <a:effectLst/>
              <a:latin typeface="Helvetica Neue" panose="02000503000000020004" pitchFamily="2" charset="0"/>
            </a:endParaRPr>
          </a:p>
          <a:p>
            <a:r>
              <a:rPr lang="es-419">
                <a:effectLst/>
                <a:latin typeface="Helvetica Neue"/>
              </a:rPr>
              <a:t>Se celebraron varias reuniones puntuales, que permitieron mantener conversaciones detalladas con las principales partes interesadas y ayudaron a adaptar la conversación a las cuestiones más pertinentes e interesantes sobre el enfoque 7-1-7 para esas partes interesadas. Con el tiempo, hemos descubierto que este tipo de reuniones son una de las mejores formas de establecer relaciones para el enfoque 7-1-7. También les permiten adaptar el mensaje a la persona con la que se reúnen. Por ejemplo, en Camboya, cuando nos reunimos con el liderazgo del departamento de administración de un hospital, llevamos un ejemplo del enfoque 7-1-7 en un entorno hospitalario a fin de demostrar cómo podría ser útil para el trabajo que él y sus colegas realizan. </a:t>
            </a:r>
            <a:br>
              <a:rPr lang="es-419">
                <a:effectLst/>
                <a:latin typeface="Helvetica Neue" panose="02000503000000020004" pitchFamily="2" charset="0"/>
              </a:rPr>
            </a:br>
            <a:endParaRPr lang="es-419">
              <a:effectLst/>
              <a:latin typeface="Helvetica Neue" panose="02000503000000020004" pitchFamily="2" charset="0"/>
            </a:endParaRPr>
          </a:p>
          <a:p>
            <a:r>
              <a:rPr lang="es-419">
                <a:effectLst/>
                <a:latin typeface="Helvetica Neue"/>
              </a:rPr>
              <a:t>[CLIC]</a:t>
            </a:r>
          </a:p>
          <a:p>
            <a:endParaRPr lang="en-US" dirty="0">
              <a:effectLst/>
              <a:latin typeface="Helvetica Neue" panose="02000503000000020004" pitchFamily="2" charset="0"/>
            </a:endParaRPr>
          </a:p>
          <a:p>
            <a:r>
              <a:rPr lang="es-419">
                <a:latin typeface="Helvetica Neue"/>
              </a:rPr>
              <a:t>También es útil convocar pequeñas reuniones técnicas para entrar en los detalles de la adopción y el uso del enfoque 7-1-7, especialmente con las partes interesadas cruciales que desempeñarán funciones importantes en el uso regular.</a:t>
            </a:r>
            <a:r>
              <a:rPr lang="es-419">
                <a:effectLst/>
                <a:latin typeface="Helvetica Neue"/>
              </a:rPr>
              <a:t>  </a:t>
            </a:r>
          </a:p>
          <a:p>
            <a:br>
              <a:rPr lang="es-419">
                <a:effectLst/>
                <a:latin typeface="Helvetica Neue" panose="02000503000000020004" pitchFamily="2" charset="0"/>
              </a:rPr>
            </a:br>
            <a:r>
              <a:rPr lang="es-419">
                <a:effectLst/>
                <a:latin typeface="Helvetica Neue"/>
              </a:rPr>
              <a:t>[CLIC]</a:t>
            </a:r>
            <a:br>
              <a:rPr lang="es-419">
                <a:effectLst/>
                <a:latin typeface="Helvetica Neue" panose="02000503000000020004" pitchFamily="2" charset="0"/>
              </a:rPr>
            </a:br>
            <a:endParaRPr lang="es-419">
              <a:effectLst/>
              <a:latin typeface="Helvetica Neue" panose="02000503000000020004" pitchFamily="2" charset="0"/>
            </a:endParaRPr>
          </a:p>
          <a:p>
            <a:r>
              <a:rPr lang="es-419">
                <a:effectLst/>
                <a:latin typeface="Helvetica Neue"/>
              </a:rPr>
              <a:t>Finalmente, reunir a una amplia gama de partes interesadas, desde distintos departamentos gubernamentales a socios no gubernamentales, es una forma eficaz de conseguir que las distintas entidades estén en la misma sintonía acerca de qué es el enfoque 7-1-7 y cómo se puede desplegar y utilizar en un país.  </a:t>
            </a:r>
          </a:p>
          <a:p>
            <a:endParaRPr lang="en-US" dirty="0">
              <a:effectLst/>
              <a:latin typeface="Helvetica Neue" panose="02000503000000020004" pitchFamily="2" charset="0"/>
            </a:endParaRPr>
          </a:p>
          <a:p>
            <a:r>
              <a:rPr lang="es-419">
                <a:effectLst/>
                <a:latin typeface="Helvetica Neue"/>
              </a:rPr>
              <a:t>[CLIC]</a:t>
            </a:r>
          </a:p>
          <a:p>
            <a:endParaRPr lang="en-US" dirty="0">
              <a:effectLst/>
              <a:latin typeface="Helvetica Neue" panose="02000503000000020004" pitchFamily="2" charset="0"/>
            </a:endParaRPr>
          </a:p>
          <a:p>
            <a:r>
              <a:rPr lang="es-419">
                <a:effectLst/>
                <a:latin typeface="Helvetica Neue"/>
              </a:rPr>
              <a:t>Al decidir cómo involucrar a diferentes partes interesadas, considere el valor frente al tiempo y los recursos para diferentes compromisos. </a:t>
            </a:r>
          </a:p>
          <a:p>
            <a:endParaRPr lang="en-US" dirty="0">
              <a:effectLst/>
              <a:latin typeface="Helvetica Neue" panose="02000503000000020004" pitchFamily="2" charset="0"/>
            </a:endParaRPr>
          </a:p>
          <a:p>
            <a:r>
              <a:rPr lang="es-419">
                <a:effectLst/>
                <a:latin typeface="Helvetica Neue"/>
              </a:rPr>
              <a:t>[CLIC]</a:t>
            </a:r>
          </a:p>
          <a:p>
            <a:endParaRPr lang="en-US" dirty="0">
              <a:effectLst/>
              <a:latin typeface="Helvetica Neue" panose="02000503000000020004" pitchFamily="2" charset="0"/>
            </a:endParaRPr>
          </a:p>
          <a:p>
            <a:r>
              <a:rPr lang="es-419">
                <a:effectLst/>
                <a:latin typeface="Helvetica Neue"/>
              </a:rPr>
              <a:t>Países y jurisdicciones han encontrado que el ejercicio de mesa</a:t>
            </a:r>
            <a:r>
              <a:rPr lang="es-419">
                <a:latin typeface="Helvetica Neue"/>
              </a:rPr>
              <a:t> 7-1-7</a:t>
            </a:r>
            <a:r>
              <a:rPr lang="es-419">
                <a:effectLst/>
                <a:latin typeface="Helvetica Neue"/>
              </a:rPr>
              <a:t> es una gran herramienta en los talleres de partes interesadas para orientar rápida y concretamente a las personas a lo que es 7-1-7, incluso con partes interesadas de alto nivel.  </a:t>
            </a:r>
          </a:p>
          <a:p>
            <a:br>
              <a:rPr lang="es-419">
                <a:effectLst/>
                <a:latin typeface="Helvetica Neue" panose="02000503000000020004" pitchFamily="2" charset="0"/>
              </a:rPr>
            </a:br>
            <a:endParaRPr lang="es-419">
              <a:effectLst/>
              <a:latin typeface="Helvetica Neue" panose="02000503000000020004" pitchFamily="2" charset="0"/>
            </a:endParaRPr>
          </a:p>
          <a:p>
            <a:br>
              <a:rPr lang="es-419">
                <a:effectLst/>
                <a:latin typeface="Helvetica Neue" panose="02000503000000020004" pitchFamily="2" charset="0"/>
              </a:rPr>
            </a:br>
            <a:endParaRPr lang="es-419">
              <a:effectLst/>
              <a:latin typeface="Helvetica Neue" panose="02000503000000020004" pitchFamily="2" charset="0"/>
            </a:endParaRPr>
          </a:p>
        </p:txBody>
      </p:sp>
      <p:sp>
        <p:nvSpPr>
          <p:cNvPr id="4" name="Slide Number Placeholder 3">
            <a:extLst>
              <a:ext uri="{FF2B5EF4-FFF2-40B4-BE49-F238E27FC236}">
                <a16:creationId xmlns:a16="http://schemas.microsoft.com/office/drawing/2014/main" id="{68453165-1A07-367D-B697-E9DB191669C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6504382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a:latin typeface="Arial"/>
                <a:cs typeface="Arial"/>
              </a:rPr>
              <a:t>[Nota al moderador: mantenga el debate hasta un máximo de 3 minutos]</a:t>
            </a:r>
          </a:p>
          <a:p>
            <a:endParaRPr lang="en-US" dirty="0"/>
          </a:p>
          <a:p>
            <a:r>
              <a:rPr lang="es-419">
                <a:latin typeface="Arial"/>
                <a:cs typeface="Arial"/>
              </a:rPr>
              <a:t>Hagamos un breve debate. </a:t>
            </a:r>
          </a:p>
          <a:p>
            <a:endParaRPr lang="en-US" dirty="0"/>
          </a:p>
          <a:p>
            <a:r>
              <a:rPr lang="es-419"/>
              <a:t>¿Cuáles son algunas otras formas en las que pueden involucrar a las partes interesadas para obtener la participación de 7-1-7?</a:t>
            </a:r>
          </a:p>
          <a:p>
            <a:pPr>
              <a:lnSpc>
                <a:spcPct val="100000"/>
              </a:lnSpc>
              <a:spcBef>
                <a:spcPts val="0"/>
              </a:spcBef>
            </a:pPr>
            <a:endParaRPr lang="en-US" dirty="0">
              <a:cs typeface="Arial"/>
            </a:endParaRPr>
          </a:p>
          <a:p>
            <a:endParaRPr lang="en-US" sz="1200" dirty="0">
              <a:solidFill>
                <a:schemeClr val="tx2"/>
              </a:solidFill>
              <a:cs typeface="Arial" panose="020B0604020202020204" pitchFamily="34" charset="0"/>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96</a:t>
            </a:fld>
            <a:endParaRPr lang="en-US"/>
          </a:p>
        </p:txBody>
      </p:sp>
    </p:spTree>
    <p:extLst>
      <p:ext uri="{BB962C8B-B14F-4D97-AF65-F5344CB8AC3E}">
        <p14:creationId xmlns:p14="http://schemas.microsoft.com/office/powerpoint/2010/main" val="351128834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45B7AD-82E5-CAB9-0EDE-A1E5060C76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43BF8B-33F8-F8D9-01B3-C3E57059A1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7FBB9C-2774-CDF6-07DF-ED853778FD28}"/>
              </a:ext>
            </a:extLst>
          </p:cNvPr>
          <p:cNvSpPr>
            <a:spLocks noGrp="1"/>
          </p:cNvSpPr>
          <p:nvPr>
            <p:ph type="body" idx="1"/>
          </p:nvPr>
        </p:nvSpPr>
        <p:spPr/>
        <p:txBody>
          <a:bodyPr/>
          <a:lstStyle/>
          <a:p>
            <a:r>
              <a:rPr lang="es-419"/>
              <a:t>Uno de los componentes más importantes de la adopción del 7-1-7 es integrarlo en los flujos de trabajo. Este es un proceso que puede llevar tiempo completar, y es probable que se produzca cierta integración incluso cuando el 7-1-7 comience a utilizarse de forma más habitual en el país o jurisdicción. Pero comenzar con la integración en los flujos de trabajo es una pieza crítica al comenzar la adopción de 7-1-7. </a:t>
            </a:r>
          </a:p>
          <a:p>
            <a:endParaRPr lang="en-US"/>
          </a:p>
          <a:p>
            <a:r>
              <a:rPr lang="es-419">
                <a:latin typeface="Arial"/>
                <a:cs typeface="Arial"/>
              </a:rPr>
              <a:t>Hablaremos de esto aquí, incluida la necesidad de entender los procesos y herramientas que ya existen, y asegurándonos de que el 7-1-7 se integre en ellos, para aumentar la probabilidad de que el 7-1-7 se convierta en una parte rutinaria del sistema sanitario. Esto, a su vez, aumenta la probabilidad de sostenibilidad.  </a:t>
            </a:r>
          </a:p>
          <a:p>
            <a:endParaRPr lang="en-US">
              <a:cs typeface="Arial"/>
            </a:endParaRPr>
          </a:p>
          <a:p>
            <a:endParaRPr lang="en-US">
              <a:cs typeface="Arial"/>
            </a:endParaRPr>
          </a:p>
          <a:p>
            <a:endParaRPr lang="en-US">
              <a:latin typeface="Arial"/>
              <a:cs typeface="Arial"/>
            </a:endParaRPr>
          </a:p>
          <a:p>
            <a:endParaRPr lang="en-US">
              <a:cs typeface="Arial"/>
            </a:endParaRPr>
          </a:p>
        </p:txBody>
      </p:sp>
      <p:sp>
        <p:nvSpPr>
          <p:cNvPr id="4" name="Slide Number Placeholder 3">
            <a:extLst>
              <a:ext uri="{FF2B5EF4-FFF2-40B4-BE49-F238E27FC236}">
                <a16:creationId xmlns:a16="http://schemas.microsoft.com/office/drawing/2014/main" id="{160F92D5-8DFF-A916-4D89-B2EC4DD75BD3}"/>
              </a:ext>
            </a:extLst>
          </p:cNvPr>
          <p:cNvSpPr>
            <a:spLocks noGrp="1"/>
          </p:cNvSpPr>
          <p:nvPr>
            <p:ph type="sldNum" sz="quarter" idx="5"/>
          </p:nvPr>
        </p:nvSpPr>
        <p:spPr/>
        <p:txBody>
          <a:bodyPr/>
          <a:lstStyle/>
          <a:p>
            <a:fld id="{A1E75C25-C22B-D14A-8C88-D3C1CFA09A77}" type="slidenum">
              <a:rPr lang="en-US" smtClean="0"/>
              <a:pPr/>
              <a:t>97</a:t>
            </a:fld>
            <a:endParaRPr lang="en-US"/>
          </a:p>
        </p:txBody>
      </p:sp>
    </p:spTree>
    <p:extLst>
      <p:ext uri="{BB962C8B-B14F-4D97-AF65-F5344CB8AC3E}">
        <p14:creationId xmlns:p14="http://schemas.microsoft.com/office/powerpoint/2010/main" val="364061637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4A7191-4ED1-28C6-DF68-6E83C23BA7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D8131C-FCE7-A3E3-4514-BB977C1C69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B9DE42-91F2-0A55-7911-136F3C5E8B06}"/>
              </a:ext>
            </a:extLst>
          </p:cNvPr>
          <p:cNvSpPr>
            <a:spLocks noGrp="1"/>
          </p:cNvSpPr>
          <p:nvPr>
            <p:ph type="body" idx="1"/>
          </p:nvPr>
        </p:nvSpPr>
        <p:spPr/>
        <p:txBody>
          <a:bodyPr/>
          <a:lstStyle/>
          <a:p>
            <a:r>
              <a:rPr lang="es-419">
                <a:latin typeface="Arial"/>
                <a:cs typeface="Arial"/>
              </a:rPr>
              <a:t>Hemos seleccionado 7 áreas en las que pensar al planificar la integración de 7-1-7 en flujos de trabajo existentes y rutinarios. En esta sesión, discutiremos estos temas a un alto nivel, con un enfoque en lo que otros países y jurisdicciones han encontrado útil considerar para estas áreas de integración al flujo de trabajo. Una guía más detallada al respecto está disponible en el kit de herramientas digitales en el sitio web de 7-1-7 Alliance. </a:t>
            </a:r>
          </a:p>
          <a:p>
            <a:endParaRPr lang="en-US" dirty="0">
              <a:cs typeface="Arial" panose="020B0604020202020204" pitchFamily="34" charset="0"/>
            </a:endParaRPr>
          </a:p>
          <a:p>
            <a:r>
              <a:rPr lang="es-419">
                <a:latin typeface="Arial"/>
                <a:cs typeface="Arial"/>
              </a:rPr>
              <a:t>[CLIC]</a:t>
            </a:r>
          </a:p>
          <a:p>
            <a:endParaRPr lang="en-US" dirty="0">
              <a:cs typeface="Arial" panose="020B0604020202020204" pitchFamily="34" charset="0"/>
            </a:endParaRPr>
          </a:p>
          <a:p>
            <a:r>
              <a:rPr lang="es-419">
                <a:latin typeface="Arial"/>
                <a:cs typeface="Arial"/>
              </a:rPr>
              <a:t>Las 7 áreas de integración al flujo de trabajo que voy a tocar son: </a:t>
            </a:r>
          </a:p>
          <a:p>
            <a:pPr marL="628650" lvl="1" indent="-171450">
              <a:buFont typeface="Arial,Sans-Serif" panose="020B0604020202020204" pitchFamily="34" charset="0"/>
              <a:buChar char="•"/>
            </a:pPr>
            <a:r>
              <a:rPr lang="es-419">
                <a:solidFill>
                  <a:srgbClr val="29373D"/>
                </a:solidFill>
              </a:rPr>
              <a:t>Recopilación de datos</a:t>
            </a:r>
          </a:p>
          <a:p>
            <a:pPr marL="628650" lvl="1" indent="-171450">
              <a:spcBef>
                <a:spcPts val="527"/>
              </a:spcBef>
              <a:buFont typeface="Arial,Sans-Serif" panose="020B0604020202020204" pitchFamily="34" charset="0"/>
              <a:buChar char="•"/>
            </a:pPr>
            <a:r>
              <a:rPr lang="es-419">
                <a:solidFill>
                  <a:srgbClr val="29373D"/>
                </a:solidFill>
              </a:rPr>
              <a:t>Verificación y consolidación de datos </a:t>
            </a:r>
          </a:p>
          <a:p>
            <a:pPr marL="628650" lvl="1" indent="-171450">
              <a:spcBef>
                <a:spcPts val="527"/>
              </a:spcBef>
              <a:buFont typeface="Arial,Sans-Serif" panose="020B0604020202020204" pitchFamily="34" charset="0"/>
              <a:buChar char="•"/>
            </a:pPr>
            <a:r>
              <a:rPr lang="es-419">
                <a:solidFill>
                  <a:srgbClr val="29373D"/>
                </a:solidFill>
              </a:rPr>
              <a:t>Reuniones con las partes interesadas</a:t>
            </a:r>
          </a:p>
          <a:p>
            <a:pPr marL="628650" lvl="1" indent="-171450">
              <a:spcBef>
                <a:spcPts val="527"/>
              </a:spcBef>
              <a:buFont typeface="Arial,Sans-Serif" panose="020B0604020202020204" pitchFamily="34" charset="0"/>
              <a:buChar char="•"/>
            </a:pPr>
            <a:r>
              <a:rPr lang="es-419">
                <a:solidFill>
                  <a:srgbClr val="29373D"/>
                </a:solidFill>
              </a:rPr>
              <a:t>Seguimiento del progreso</a:t>
            </a:r>
          </a:p>
          <a:p>
            <a:pPr marL="628650" lvl="1" indent="-171450">
              <a:spcBef>
                <a:spcPts val="527"/>
              </a:spcBef>
              <a:buFont typeface="Arial,Sans-Serif" panose="020B0604020202020204" pitchFamily="34" charset="0"/>
              <a:buChar char="•"/>
            </a:pPr>
            <a:r>
              <a:rPr lang="es-419">
                <a:solidFill>
                  <a:srgbClr val="29373D"/>
                </a:solidFill>
              </a:rPr>
              <a:t>Síntesis de los resultados</a:t>
            </a:r>
          </a:p>
          <a:p>
            <a:pPr marL="628650" lvl="1" indent="-171450">
              <a:spcBef>
                <a:spcPts val="527"/>
              </a:spcBef>
              <a:buFont typeface="Arial,Sans-Serif" panose="020B0604020202020204" pitchFamily="34" charset="0"/>
              <a:buChar char="•"/>
            </a:pPr>
            <a:r>
              <a:rPr lang="es-419">
                <a:solidFill>
                  <a:srgbClr val="29373D"/>
                </a:solidFill>
              </a:rPr>
              <a:t>Conformar otras evaluaciones y herramientas </a:t>
            </a:r>
          </a:p>
          <a:p>
            <a:pPr marL="628650" lvl="1" indent="-171450">
              <a:spcBef>
                <a:spcPts val="527"/>
              </a:spcBef>
              <a:buFont typeface="Arial,Sans-Serif" panose="020B0604020202020204" pitchFamily="34" charset="0"/>
              <a:buChar char="•"/>
            </a:pPr>
            <a:r>
              <a:rPr lang="es-419">
                <a:solidFill>
                  <a:srgbClr val="29373D"/>
                </a:solidFill>
                <a:latin typeface="Arial"/>
                <a:cs typeface="Arial"/>
              </a:rPr>
              <a:t>Planificación, financiamiento y promoción</a:t>
            </a:r>
          </a:p>
          <a:p>
            <a:endParaRPr lang="en-US" dirty="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effectLst/>
                <a:latin typeface="Helvetica Neue"/>
              </a:rPr>
              <a:t>Recuerden que el mapeo de los sistemas existentes puede servir como una guía útil para ello, ya que las plataformas, herramientas, reuniones y estructuras pertinentes ya deberían estar mapeadas a través de ese proceso. </a:t>
            </a:r>
            <a:br>
              <a:rPr lang="es-419">
                <a:effectLst/>
                <a:latin typeface="Helvetica Neue" panose="02000503000000020004" pitchFamily="2" charset="0"/>
              </a:rPr>
            </a:br>
            <a:endParaRPr lang="es-419">
              <a:effectLst/>
              <a:latin typeface="Helvetica Neue" panose="02000503000000020004" pitchFamily="2"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BADF644E-DD78-A61E-8D5A-C375DA921B8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7896055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49340-2355-DD57-6EA4-D0EFE7AAFE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B4A2A8-6866-BD11-7B89-34E34A2647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0F63E9-8310-BC5E-0A0B-06BD2F409A0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La integración al flujo de trabajo será diferente en cada una de estas siete áreas, pero es útil pensar primero en algunas preguntas clave del proceso. </a:t>
            </a:r>
            <a:r>
              <a:rPr lang="es-419" b="0">
                <a:latin typeface="Arial"/>
                <a:cs typeface="Arial"/>
              </a:rPr>
              <a:t>Los procesos son pertinentes para todas estas áreas, desde la recopilación de datos hasta la planificación nacional, por lo que se puede ver que todos los círculos están en verde aquí.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Arial"/>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b="0">
                <a:latin typeface="Arial"/>
                <a:cs typeface="Aria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b="0">
                <a:latin typeface="Arial"/>
                <a:cs typeface="Arial"/>
              </a:rPr>
              <a:t>¿A qué me refiero con “procesos”? Aquí me centro en gran medida en estas tres preguntas: </a:t>
            </a:r>
          </a:p>
          <a:p>
            <a:pPr marL="171450" indent="-171450">
              <a:buFont typeface="Arial" panose="020B0604020202020204" pitchFamily="34" charset="0"/>
              <a:buChar char="•"/>
            </a:pPr>
            <a:r>
              <a:rPr lang="es-419">
                <a:latin typeface="Arial"/>
                <a:cs typeface="Arial"/>
              </a:rPr>
              <a:t>¿Qué hay que hacer?</a:t>
            </a:r>
          </a:p>
          <a:p>
            <a:pPr marL="171450" indent="-171450">
              <a:buFont typeface="Arial" panose="020B0604020202020204" pitchFamily="34" charset="0"/>
              <a:buChar char="•"/>
            </a:pPr>
            <a:r>
              <a:rPr lang="es-419">
                <a:latin typeface="Arial"/>
                <a:cs typeface="Arial"/>
              </a:rPr>
              <a:t>¿Quién es el funcionario responsable de ello?</a:t>
            </a:r>
          </a:p>
          <a:p>
            <a:pPr marL="171450" indent="-171450">
              <a:buFont typeface="Arial" panose="020B0604020202020204" pitchFamily="34" charset="0"/>
              <a:buChar char="•"/>
            </a:pPr>
            <a:r>
              <a:rPr lang="es-419">
                <a:latin typeface="Arial"/>
                <a:cs typeface="Arial"/>
              </a:rPr>
              <a:t>¿Qué apoyo necesita para lograrlo?</a:t>
            </a:r>
          </a:p>
          <a:p>
            <a:pPr marL="171450" indent="-171450">
              <a:buFont typeface="Arial" panose="020B0604020202020204" pitchFamily="34" charset="0"/>
              <a:buChar char="•"/>
            </a:pPr>
            <a:endParaRPr lang="en-US" b="1" dirty="0"/>
          </a:p>
          <a:p>
            <a:pPr marL="0" indent="0">
              <a:buFont typeface="Arial" panose="020B0604020202020204" pitchFamily="34" charset="0"/>
              <a:buNone/>
            </a:pPr>
            <a:endParaRPr lang="en-US" b="0" dirty="0">
              <a:cs typeface="Arial" panose="020B0604020202020204" pitchFamily="34" charset="0"/>
            </a:endParaRPr>
          </a:p>
          <a:p>
            <a:pPr marL="0" indent="0">
              <a:buFont typeface="Arial" panose="020B0604020202020204" pitchFamily="34" charset="0"/>
              <a:buNone/>
            </a:pPr>
            <a:r>
              <a:rPr lang="es-419" b="0">
                <a:latin typeface="Arial"/>
                <a:cs typeface="Arial"/>
              </a:rPr>
              <a:t>No voy a ser exhaustivo aquí, como se mencionó, hay una guía más detallada en el kit de herramientas</a:t>
            </a:r>
            <a:r>
              <a:rPr lang="es-419">
                <a:latin typeface="Arial"/>
                <a:cs typeface="Arial"/>
              </a:rPr>
              <a:t> digitales</a:t>
            </a:r>
            <a:r>
              <a:rPr lang="es-419" b="0">
                <a:latin typeface="Arial"/>
                <a:cs typeface="Arial"/>
              </a:rPr>
              <a:t> </a:t>
            </a:r>
            <a:r>
              <a:rPr lang="es-419">
                <a:latin typeface="Arial"/>
                <a:cs typeface="Arial"/>
              </a:rPr>
              <a:t>en</a:t>
            </a:r>
            <a:r>
              <a:rPr lang="es-419" b="0">
                <a:latin typeface="Arial"/>
                <a:cs typeface="Arial"/>
              </a:rPr>
              <a:t> el sitio</a:t>
            </a:r>
            <a:r>
              <a:rPr lang="es-419">
                <a:latin typeface="Arial"/>
                <a:cs typeface="Arial"/>
              </a:rPr>
              <a:t> web </a:t>
            </a:r>
            <a:r>
              <a:rPr lang="es-419" b="0">
                <a:latin typeface="Arial"/>
                <a:cs typeface="Arial"/>
              </a:rPr>
              <a:t>7-1-7 Alliance. Pero aquí vamos a revisar cada uno de estos con algunos ejemplos de los tipos de procesos que pueden ser útiles para reflexionar. </a:t>
            </a:r>
          </a:p>
          <a:p>
            <a:pPr marL="0" indent="0">
              <a:buFont typeface="Arial" panose="020B0604020202020204" pitchFamily="34" charset="0"/>
              <a:buNone/>
            </a:pPr>
            <a:endParaRPr lang="en-US" b="0" dirty="0">
              <a:cs typeface="Arial" panose="020B0604020202020204" pitchFamily="34" charset="0"/>
            </a:endParaRPr>
          </a:p>
          <a:p>
            <a:pPr marL="0" indent="0">
              <a:buFont typeface="Arial" panose="020B0604020202020204" pitchFamily="34" charset="0"/>
              <a:buNone/>
            </a:pPr>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E0EF30B6-8F69-2FD3-B94C-C3E2FD78FEB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90143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248838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B1C-2964-6B5A-899C-D4EBF25EE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E567AB-48BE-745D-1F90-6E4CDB27C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633911-0050-32FF-8A58-D1E88AA10B9F}"/>
              </a:ext>
            </a:extLst>
          </p:cNvPr>
          <p:cNvSpPr>
            <a:spLocks noGrp="1"/>
          </p:cNvSpPr>
          <p:nvPr>
            <p:ph type="dt" sz="half" idx="10"/>
          </p:nvPr>
        </p:nvSpPr>
        <p:spPr/>
        <p:txBody>
          <a:bodyPr/>
          <a:lstStyle/>
          <a:p>
            <a:fld id="{968D1374-C761-4E40-A249-E2537E59768E}" type="datetimeFigureOut">
              <a:rPr lang="en-US" smtClean="0"/>
              <a:t>11/14/25</a:t>
            </a:fld>
            <a:endParaRPr lang="en-US"/>
          </a:p>
        </p:txBody>
      </p:sp>
      <p:sp>
        <p:nvSpPr>
          <p:cNvPr id="5" name="Footer Placeholder 4">
            <a:extLst>
              <a:ext uri="{FF2B5EF4-FFF2-40B4-BE49-F238E27FC236}">
                <a16:creationId xmlns:a16="http://schemas.microsoft.com/office/drawing/2014/main" id="{69671390-47D9-41CD-E044-10DCFCD78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26067-EA67-5E20-51D5-7C6256FC4C4B}"/>
              </a:ext>
            </a:extLst>
          </p:cNvPr>
          <p:cNvSpPr>
            <a:spLocks noGrp="1"/>
          </p:cNvSpPr>
          <p:nvPr>
            <p:ph type="sldNum" sz="quarter" idx="12"/>
          </p:nvPr>
        </p:nvSpPr>
        <p:spPr/>
        <p:txBody>
          <a:bodyPr/>
          <a:lstStyle/>
          <a:p>
            <a:fld id="{242C6251-E309-CF45-8B84-851F86C671C0}" type="slidenum">
              <a:rPr lang="en-US" smtClean="0"/>
              <a:t>‹#›</a:t>
            </a:fld>
            <a:endParaRPr lang="en-US"/>
          </a:p>
        </p:txBody>
      </p:sp>
    </p:spTree>
    <p:extLst>
      <p:ext uri="{BB962C8B-B14F-4D97-AF65-F5344CB8AC3E}">
        <p14:creationId xmlns:p14="http://schemas.microsoft.com/office/powerpoint/2010/main" val="374179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6">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1" r:id="rId22"/>
    <p:sldLayoutId id="2147483671" r:id="rId23"/>
    <p:sldLayoutId id="2147484051" r:id="rId24"/>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0.xml"/><Relationship Id="rId1" Type="http://schemas.openxmlformats.org/officeDocument/2006/relationships/slideLayout" Target="../slideLayouts/slideLayout16.xml"/><Relationship Id="rId4" Type="http://schemas.openxmlformats.org/officeDocument/2006/relationships/image" Target="../media/image74.svg"/></Relationships>
</file>

<file path=ppt/slides/_rels/slide10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1.xml"/><Relationship Id="rId1" Type="http://schemas.openxmlformats.org/officeDocument/2006/relationships/slideLayout" Target="../slideLayouts/slideLayout16.xml"/><Relationship Id="rId4" Type="http://schemas.openxmlformats.org/officeDocument/2006/relationships/image" Target="../media/image74.svg"/></Relationships>
</file>

<file path=ppt/slides/_rels/slide10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2.xml"/><Relationship Id="rId1" Type="http://schemas.openxmlformats.org/officeDocument/2006/relationships/slideLayout" Target="../slideLayouts/slideLayout16.xml"/><Relationship Id="rId4" Type="http://schemas.openxmlformats.org/officeDocument/2006/relationships/image" Target="../media/image74.svg"/></Relationships>
</file>

<file path=ppt/slides/_rels/slide10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3.xml"/><Relationship Id="rId1" Type="http://schemas.openxmlformats.org/officeDocument/2006/relationships/slideLayout" Target="../slideLayouts/slideLayout16.xml"/><Relationship Id="rId4" Type="http://schemas.openxmlformats.org/officeDocument/2006/relationships/image" Target="../media/image74.svg"/></Relationships>
</file>

<file path=ppt/slides/_rels/slide10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4.xml"/><Relationship Id="rId1" Type="http://schemas.openxmlformats.org/officeDocument/2006/relationships/slideLayout" Target="../slideLayouts/slideLayout16.xml"/><Relationship Id="rId4" Type="http://schemas.openxmlformats.org/officeDocument/2006/relationships/image" Target="../media/image74.svg"/></Relationships>
</file>

<file path=ppt/slides/_rels/slide10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5.xml"/><Relationship Id="rId1" Type="http://schemas.openxmlformats.org/officeDocument/2006/relationships/slideLayout" Target="../slideLayouts/slideLayout16.xml"/><Relationship Id="rId4" Type="http://schemas.openxmlformats.org/officeDocument/2006/relationships/image" Target="../media/image74.svg"/></Relationships>
</file>

<file path=ppt/slides/_rels/slide10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6.xml"/><Relationship Id="rId1" Type="http://schemas.openxmlformats.org/officeDocument/2006/relationships/slideLayout" Target="../slideLayouts/slideLayout16.xml"/><Relationship Id="rId4" Type="http://schemas.openxmlformats.org/officeDocument/2006/relationships/image" Target="../media/image74.svg"/></Relationships>
</file>

<file path=ppt/slides/_rels/slide10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07.xml"/><Relationship Id="rId1" Type="http://schemas.openxmlformats.org/officeDocument/2006/relationships/slideLayout" Target="../slideLayouts/slideLayout16.xml"/><Relationship Id="rId6" Type="http://schemas.openxmlformats.org/officeDocument/2006/relationships/image" Target="../media/image74.svg"/><Relationship Id="rId5" Type="http://schemas.openxmlformats.org/officeDocument/2006/relationships/image" Target="../media/image73.png"/><Relationship Id="rId4" Type="http://schemas.openxmlformats.org/officeDocument/2006/relationships/image" Target="../media/image97.svg"/></Relationships>
</file>

<file path=ppt/slides/_rels/slide108.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74.svg"/><Relationship Id="rId2" Type="http://schemas.openxmlformats.org/officeDocument/2006/relationships/notesSlide" Target="../notesSlides/notesSlide108.xml"/><Relationship Id="rId1" Type="http://schemas.openxmlformats.org/officeDocument/2006/relationships/slideLayout" Target="../slideLayouts/slideLayout16.xml"/><Relationship Id="rId6" Type="http://schemas.openxmlformats.org/officeDocument/2006/relationships/image" Target="../media/image73.png"/><Relationship Id="rId5" Type="http://schemas.openxmlformats.org/officeDocument/2006/relationships/image" Target="../media/image81.png"/><Relationship Id="rId4" Type="http://schemas.openxmlformats.org/officeDocument/2006/relationships/image" Target="../media/image80.png"/></Relationships>
</file>

<file path=ppt/slides/_rels/slide1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9.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2.xml"/><Relationship Id="rId1" Type="http://schemas.openxmlformats.org/officeDocument/2006/relationships/slideLayout" Target="../slideLayouts/slideLayout16.xml"/><Relationship Id="rId4" Type="http://schemas.openxmlformats.org/officeDocument/2006/relationships/image" Target="../media/image37.svg"/></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6.xml"/></Relationships>
</file>

<file path=ppt/slides/_rels/slide114.xml.rels><?xml version="1.0" encoding="UTF-8" standalone="yes"?>
<Relationships xmlns="http://schemas.openxmlformats.org/package/2006/relationships"><Relationship Id="rId8" Type="http://schemas.openxmlformats.org/officeDocument/2006/relationships/image" Target="../media/image72.svg"/><Relationship Id="rId13" Type="http://schemas.openxmlformats.org/officeDocument/2006/relationships/image" Target="../media/image77.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76.svg"/><Relationship Id="rId2" Type="http://schemas.openxmlformats.org/officeDocument/2006/relationships/notesSlide" Target="../notesSlides/notesSlide114.xml"/><Relationship Id="rId1" Type="http://schemas.openxmlformats.org/officeDocument/2006/relationships/slideLayout" Target="../slideLayouts/slideLayout15.xml"/><Relationship Id="rId6" Type="http://schemas.openxmlformats.org/officeDocument/2006/relationships/image" Target="../media/image27.svg"/><Relationship Id="rId11" Type="http://schemas.openxmlformats.org/officeDocument/2006/relationships/image" Target="../media/image75.png"/><Relationship Id="rId5" Type="http://schemas.openxmlformats.org/officeDocument/2006/relationships/image" Target="../media/image26.png"/><Relationship Id="rId10" Type="http://schemas.openxmlformats.org/officeDocument/2006/relationships/image" Target="../media/image74.svg"/><Relationship Id="rId4" Type="http://schemas.openxmlformats.org/officeDocument/2006/relationships/image" Target="../media/image68.svg"/><Relationship Id="rId9" Type="http://schemas.openxmlformats.org/officeDocument/2006/relationships/image" Target="../media/image73.png"/><Relationship Id="rId14" Type="http://schemas.openxmlformats.org/officeDocument/2006/relationships/image" Target="../media/image78.svg"/></Relationships>
</file>

<file path=ppt/slides/_rels/slide11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5.xml"/><Relationship Id="rId1" Type="http://schemas.openxmlformats.org/officeDocument/2006/relationships/slideLayout" Target="../slideLayouts/slideLayout16.xml"/><Relationship Id="rId4" Type="http://schemas.openxmlformats.org/officeDocument/2006/relationships/image" Target="../media/image76.svg"/></Relationships>
</file>

<file path=ppt/slides/_rels/slide116.xml.rels><?xml version="1.0" encoding="UTF-8" standalone="yes"?>
<Relationships xmlns="http://schemas.openxmlformats.org/package/2006/relationships"><Relationship Id="rId3" Type="http://schemas.openxmlformats.org/officeDocument/2006/relationships/image" Target="../media/image98.png"/><Relationship Id="rId7" Type="http://schemas.openxmlformats.org/officeDocument/2006/relationships/image" Target="../media/image76.svg"/><Relationship Id="rId2" Type="http://schemas.openxmlformats.org/officeDocument/2006/relationships/notesSlide" Target="../notesSlides/notesSlide116.xml"/><Relationship Id="rId1" Type="http://schemas.openxmlformats.org/officeDocument/2006/relationships/slideLayout" Target="../slideLayouts/slideLayout16.xml"/><Relationship Id="rId6" Type="http://schemas.openxmlformats.org/officeDocument/2006/relationships/image" Target="../media/image75.png"/><Relationship Id="rId5" Type="http://schemas.openxmlformats.org/officeDocument/2006/relationships/image" Target="../media/image100.png"/><Relationship Id="rId4" Type="http://schemas.openxmlformats.org/officeDocument/2006/relationships/image" Target="../media/image99.png"/></Relationships>
</file>

<file path=ppt/slides/_rels/slide11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7.xml"/><Relationship Id="rId1" Type="http://schemas.openxmlformats.org/officeDocument/2006/relationships/slideLayout" Target="../slideLayouts/slideLayout16.xml"/><Relationship Id="rId4" Type="http://schemas.openxmlformats.org/officeDocument/2006/relationships/image" Target="../media/image76.svg"/></Relationships>
</file>

<file path=ppt/slides/_rels/slide118.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103.png"/><Relationship Id="rId2" Type="http://schemas.openxmlformats.org/officeDocument/2006/relationships/notesSlide" Target="../notesSlides/notesSlide118.xml"/><Relationship Id="rId1" Type="http://schemas.openxmlformats.org/officeDocument/2006/relationships/slideLayout" Target="../slideLayouts/slideLayout16.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76.svg"/></Relationships>
</file>

<file path=ppt/slides/_rels/slide119.xml.rels><?xml version="1.0" encoding="UTF-8" standalone="yes"?>
<Relationships xmlns="http://schemas.openxmlformats.org/package/2006/relationships"><Relationship Id="rId8" Type="http://schemas.openxmlformats.org/officeDocument/2006/relationships/image" Target="../media/image72.svg"/><Relationship Id="rId13" Type="http://schemas.openxmlformats.org/officeDocument/2006/relationships/image" Target="../media/image77.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76.svg"/><Relationship Id="rId2" Type="http://schemas.openxmlformats.org/officeDocument/2006/relationships/notesSlide" Target="../notesSlides/notesSlide119.xml"/><Relationship Id="rId1" Type="http://schemas.openxmlformats.org/officeDocument/2006/relationships/slideLayout" Target="../slideLayouts/slideLayout15.xml"/><Relationship Id="rId6" Type="http://schemas.openxmlformats.org/officeDocument/2006/relationships/image" Target="../media/image27.svg"/><Relationship Id="rId11" Type="http://schemas.openxmlformats.org/officeDocument/2006/relationships/image" Target="../media/image75.png"/><Relationship Id="rId5" Type="http://schemas.openxmlformats.org/officeDocument/2006/relationships/image" Target="../media/image26.png"/><Relationship Id="rId10" Type="http://schemas.openxmlformats.org/officeDocument/2006/relationships/image" Target="../media/image74.svg"/><Relationship Id="rId4" Type="http://schemas.openxmlformats.org/officeDocument/2006/relationships/image" Target="../media/image68.svg"/><Relationship Id="rId9" Type="http://schemas.openxmlformats.org/officeDocument/2006/relationships/image" Target="../media/image73.png"/><Relationship Id="rId14" Type="http://schemas.openxmlformats.org/officeDocument/2006/relationships/image" Target="../media/image78.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2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20.xml"/><Relationship Id="rId1" Type="http://schemas.openxmlformats.org/officeDocument/2006/relationships/slideLayout" Target="../slideLayouts/slideLayout16.xml"/><Relationship Id="rId4" Type="http://schemas.openxmlformats.org/officeDocument/2006/relationships/image" Target="../media/image78.svg"/></Relationships>
</file>

<file path=ppt/slides/_rels/slide121.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21.xml"/><Relationship Id="rId1" Type="http://schemas.openxmlformats.org/officeDocument/2006/relationships/slideLayout" Target="../slideLayouts/slideLayout16.xml"/><Relationship Id="rId5" Type="http://schemas.openxmlformats.org/officeDocument/2006/relationships/image" Target="../media/image78.svg"/><Relationship Id="rId4" Type="http://schemas.openxmlformats.org/officeDocument/2006/relationships/image" Target="../media/image77.png"/></Relationships>
</file>

<file path=ppt/slides/_rels/slide122.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22.xml"/><Relationship Id="rId1" Type="http://schemas.openxmlformats.org/officeDocument/2006/relationships/slideLayout" Target="../slideLayouts/slideLayout16.xml"/><Relationship Id="rId5" Type="http://schemas.openxmlformats.org/officeDocument/2006/relationships/image" Target="../media/image78.svg"/><Relationship Id="rId4" Type="http://schemas.openxmlformats.org/officeDocument/2006/relationships/image" Target="../media/image77.png"/></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6.xml"/></Relationships>
</file>

<file path=ppt/slides/_rels/slide124.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24.xml"/><Relationship Id="rId1" Type="http://schemas.openxmlformats.org/officeDocument/2006/relationships/slideLayout" Target="../slideLayouts/slideLayout15.xml"/><Relationship Id="rId6" Type="http://schemas.openxmlformats.org/officeDocument/2006/relationships/image" Target="../media/image86.emf"/><Relationship Id="rId5" Type="http://schemas.openxmlformats.org/officeDocument/2006/relationships/image" Target="../media/image108.png"/><Relationship Id="rId4" Type="http://schemas.openxmlformats.org/officeDocument/2006/relationships/image" Target="../media/image107.tiff"/></Relationships>
</file>

<file path=ppt/slides/_rels/slide12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25.xml"/><Relationship Id="rId1" Type="http://schemas.openxmlformats.org/officeDocument/2006/relationships/slideLayout" Target="../slideLayouts/slideLayout16.xml"/><Relationship Id="rId5" Type="http://schemas.openxmlformats.org/officeDocument/2006/relationships/image" Target="../media/image78.svg"/><Relationship Id="rId4" Type="http://schemas.openxmlformats.org/officeDocument/2006/relationships/image" Target="../media/image77.png"/></Relationships>
</file>

<file path=ppt/slides/_rels/slide126.xml.rels><?xml version="1.0" encoding="UTF-8" standalone="yes"?>
<Relationships xmlns="http://schemas.openxmlformats.org/package/2006/relationships"><Relationship Id="rId8" Type="http://schemas.openxmlformats.org/officeDocument/2006/relationships/image" Target="../media/image72.svg"/><Relationship Id="rId13" Type="http://schemas.openxmlformats.org/officeDocument/2006/relationships/image" Target="../media/image77.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76.svg"/><Relationship Id="rId2" Type="http://schemas.openxmlformats.org/officeDocument/2006/relationships/notesSlide" Target="../notesSlides/notesSlide126.xml"/><Relationship Id="rId1" Type="http://schemas.openxmlformats.org/officeDocument/2006/relationships/slideLayout" Target="../slideLayouts/slideLayout15.xml"/><Relationship Id="rId6" Type="http://schemas.openxmlformats.org/officeDocument/2006/relationships/image" Target="../media/image27.svg"/><Relationship Id="rId11" Type="http://schemas.openxmlformats.org/officeDocument/2006/relationships/image" Target="../media/image75.png"/><Relationship Id="rId5" Type="http://schemas.openxmlformats.org/officeDocument/2006/relationships/image" Target="../media/image26.png"/><Relationship Id="rId10" Type="http://schemas.openxmlformats.org/officeDocument/2006/relationships/image" Target="../media/image74.svg"/><Relationship Id="rId4" Type="http://schemas.openxmlformats.org/officeDocument/2006/relationships/image" Target="../media/image68.svg"/><Relationship Id="rId9" Type="http://schemas.openxmlformats.org/officeDocument/2006/relationships/image" Target="../media/image73.png"/><Relationship Id="rId14" Type="http://schemas.openxmlformats.org/officeDocument/2006/relationships/image" Target="../media/image78.svg"/></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8.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2.xml"/><Relationship Id="rId1" Type="http://schemas.openxmlformats.org/officeDocument/2006/relationships/slideLayout" Target="../slideLayouts/slideLayout3.xml"/><Relationship Id="rId4" Type="http://schemas.openxmlformats.org/officeDocument/2006/relationships/image" Target="../media/image6.svg"/></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6.xml"/></Relationships>
</file>

<file path=ppt/slides/_rels/slide136.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hyperlink" Target="http://717alliance.org/" TargetMode="External"/><Relationship Id="rId7" Type="http://schemas.openxmlformats.org/officeDocument/2006/relationships/hyperlink" Target="https://717alliance.org/faq/" TargetMode="External"/><Relationship Id="rId2" Type="http://schemas.openxmlformats.org/officeDocument/2006/relationships/notesSlide" Target="../notesSlides/notesSlide136.xml"/><Relationship Id="rId1" Type="http://schemas.openxmlformats.org/officeDocument/2006/relationships/slideLayout" Target="../slideLayouts/slideLayout17.xml"/><Relationship Id="rId6" Type="http://schemas.openxmlformats.org/officeDocument/2006/relationships/hyperlink" Target="https://717alliance.org/resource-library/?category=advocacy-briefs" TargetMode="External"/><Relationship Id="rId5" Type="http://schemas.openxmlformats.org/officeDocument/2006/relationships/hyperlink" Target="https://717alliance.org/digital-toolkit/" TargetMode="External"/><Relationship Id="rId4" Type="http://schemas.openxmlformats.org/officeDocument/2006/relationships/hyperlink" Target="https://717alliance.org/get-started/" TargetMode="External"/><Relationship Id="rId9" Type="http://schemas.openxmlformats.org/officeDocument/2006/relationships/image" Target="../media/image111.png"/></Relationships>
</file>

<file path=ppt/slides/_rels/slide13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15.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16.xml"/><Relationship Id="rId4" Type="http://schemas.openxmlformats.org/officeDocument/2006/relationships/image" Target="../media/image37.svg"/></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15.xml"/><Relationship Id="rId4" Type="http://schemas.openxmlformats.org/officeDocument/2006/relationships/image" Target="../media/image40.sv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44.sv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svg"/><Relationship Id="rId4" Type="http://schemas.openxmlformats.org/officeDocument/2006/relationships/image" Target="../media/image42.svg"/><Relationship Id="rId9" Type="http://schemas.openxmlformats.org/officeDocument/2006/relationships/image" Target="../media/image47.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0.xml"/><Relationship Id="rId1" Type="http://schemas.openxmlformats.org/officeDocument/2006/relationships/slideLayout" Target="../slideLayouts/slideLayout15.xml"/><Relationship Id="rId4" Type="http://schemas.openxmlformats.org/officeDocument/2006/relationships/image" Target="../media/image51.png"/></Relationships>
</file>

<file path=ppt/slides/_rels/slide4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2.xml"/><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3.xml"/><Relationship Id="rId1" Type="http://schemas.openxmlformats.org/officeDocument/2006/relationships/slideLayout" Target="../slideLayouts/slideLayout15.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4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5.xml"/><Relationship Id="rId1" Type="http://schemas.openxmlformats.org/officeDocument/2006/relationships/slideLayout" Target="../slideLayouts/slideLayout15.xml"/><Relationship Id="rId4" Type="http://schemas.openxmlformats.org/officeDocument/2006/relationships/image" Target="../media/image59.png"/></Relationships>
</file>

<file path=ppt/slides/_rels/slide46.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6.xml"/><Relationship Id="rId1" Type="http://schemas.openxmlformats.org/officeDocument/2006/relationships/slideLayout" Target="../slideLayouts/slideLayout15.xml"/><Relationship Id="rId6" Type="http://schemas.openxmlformats.org/officeDocument/2006/relationships/diagramColors" Target="../diagrams/colors2.xml"/><Relationship Id="rId11" Type="http://schemas.openxmlformats.org/officeDocument/2006/relationships/image" Target="../media/image63.png"/><Relationship Id="rId5" Type="http://schemas.openxmlformats.org/officeDocument/2006/relationships/diagramQuickStyle" Target="../diagrams/quickStyle2.xml"/><Relationship Id="rId10" Type="http://schemas.openxmlformats.org/officeDocument/2006/relationships/image" Target="../media/image62.png"/><Relationship Id="rId4" Type="http://schemas.openxmlformats.org/officeDocument/2006/relationships/diagramLayout" Target="../diagrams/layout2.xml"/><Relationship Id="rId9" Type="http://schemas.openxmlformats.org/officeDocument/2006/relationships/image" Target="../media/image61.jpeg"/></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7.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4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7.xml"/><Relationship Id="rId1" Type="http://schemas.openxmlformats.org/officeDocument/2006/relationships/slideLayout" Target="../slideLayouts/slideLayout16.xml"/><Relationship Id="rId4" Type="http://schemas.openxmlformats.org/officeDocument/2006/relationships/image" Target="../media/image37.svg"/></Relationships>
</file>

<file path=ppt/slides/_rels/slide5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68.svg"/><Relationship Id="rId5" Type="http://schemas.openxmlformats.org/officeDocument/2006/relationships/image" Target="../media/image67.png"/><Relationship Id="rId4" Type="http://schemas.openxmlformats.org/officeDocument/2006/relationships/image" Target="../media/image66.svg"/></Relationships>
</file>

<file path=ppt/slides/_rels/slide6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image" Target="../media/image70.png"/><Relationship Id="rId4" Type="http://schemas.microsoft.com/office/2007/relationships/hdphoto" Target="../media/hdphoto1.wdp"/></Relationships>
</file>

<file path=ppt/slides/_rels/slide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7.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8" Type="http://schemas.openxmlformats.org/officeDocument/2006/relationships/image" Target="../media/image72.svg"/><Relationship Id="rId13" Type="http://schemas.openxmlformats.org/officeDocument/2006/relationships/image" Target="../media/image77.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76.svg"/><Relationship Id="rId2" Type="http://schemas.openxmlformats.org/officeDocument/2006/relationships/notesSlide" Target="../notesSlides/notesSlide69.xml"/><Relationship Id="rId1" Type="http://schemas.openxmlformats.org/officeDocument/2006/relationships/slideLayout" Target="../slideLayouts/slideLayout15.xml"/><Relationship Id="rId6" Type="http://schemas.openxmlformats.org/officeDocument/2006/relationships/image" Target="../media/image27.svg"/><Relationship Id="rId11" Type="http://schemas.openxmlformats.org/officeDocument/2006/relationships/image" Target="../media/image75.png"/><Relationship Id="rId5" Type="http://schemas.openxmlformats.org/officeDocument/2006/relationships/image" Target="../media/image26.png"/><Relationship Id="rId10" Type="http://schemas.openxmlformats.org/officeDocument/2006/relationships/image" Target="../media/image74.svg"/><Relationship Id="rId4" Type="http://schemas.openxmlformats.org/officeDocument/2006/relationships/image" Target="../media/image68.svg"/><Relationship Id="rId9" Type="http://schemas.openxmlformats.org/officeDocument/2006/relationships/image" Target="../media/image73.png"/><Relationship Id="rId14" Type="http://schemas.openxmlformats.org/officeDocument/2006/relationships/image" Target="../media/image78.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8" Type="http://schemas.openxmlformats.org/officeDocument/2006/relationships/image" Target="../media/image27.svg"/><Relationship Id="rId13" Type="http://schemas.openxmlformats.org/officeDocument/2006/relationships/image" Target="../media/image77.png"/><Relationship Id="rId3" Type="http://schemas.openxmlformats.org/officeDocument/2006/relationships/image" Target="../media/image67.png"/><Relationship Id="rId7" Type="http://schemas.openxmlformats.org/officeDocument/2006/relationships/image" Target="../media/image26.png"/><Relationship Id="rId12" Type="http://schemas.openxmlformats.org/officeDocument/2006/relationships/image" Target="../media/image76.svg"/><Relationship Id="rId2" Type="http://schemas.openxmlformats.org/officeDocument/2006/relationships/notesSlide" Target="../notesSlides/notesSlide72.xml"/><Relationship Id="rId1" Type="http://schemas.openxmlformats.org/officeDocument/2006/relationships/slideLayout" Target="../slideLayouts/slideLayout15.xml"/><Relationship Id="rId6" Type="http://schemas.openxmlformats.org/officeDocument/2006/relationships/image" Target="../media/image72.svg"/><Relationship Id="rId11" Type="http://schemas.openxmlformats.org/officeDocument/2006/relationships/image" Target="../media/image75.png"/><Relationship Id="rId5" Type="http://schemas.openxmlformats.org/officeDocument/2006/relationships/image" Target="../media/image71.png"/><Relationship Id="rId10" Type="http://schemas.openxmlformats.org/officeDocument/2006/relationships/image" Target="../media/image74.svg"/><Relationship Id="rId4" Type="http://schemas.openxmlformats.org/officeDocument/2006/relationships/image" Target="../media/image68.svg"/><Relationship Id="rId9" Type="http://schemas.openxmlformats.org/officeDocument/2006/relationships/image" Target="../media/image73.png"/><Relationship Id="rId14" Type="http://schemas.openxmlformats.org/officeDocument/2006/relationships/image" Target="../media/image78.svg"/></Relationships>
</file>

<file path=ppt/slides/_rels/slide7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3.xml"/><Relationship Id="rId1" Type="http://schemas.openxmlformats.org/officeDocument/2006/relationships/slideLayout" Target="../slideLayouts/slideLayout16.xml"/><Relationship Id="rId5" Type="http://schemas.openxmlformats.org/officeDocument/2006/relationships/image" Target="../media/image81.png"/><Relationship Id="rId4" Type="http://schemas.openxmlformats.org/officeDocument/2006/relationships/image" Target="../media/image80.png"/></Relationships>
</file>

<file path=ppt/slides/_rels/slide74.xml.rels><?xml version="1.0" encoding="UTF-8" standalone="yes"?>
<Relationships xmlns="http://schemas.openxmlformats.org/package/2006/relationships"><Relationship Id="rId8" Type="http://schemas.openxmlformats.org/officeDocument/2006/relationships/image" Target="../media/image72.svg"/><Relationship Id="rId13" Type="http://schemas.openxmlformats.org/officeDocument/2006/relationships/image" Target="../media/image77.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76.svg"/><Relationship Id="rId2" Type="http://schemas.openxmlformats.org/officeDocument/2006/relationships/notesSlide" Target="../notesSlides/notesSlide74.xml"/><Relationship Id="rId1" Type="http://schemas.openxmlformats.org/officeDocument/2006/relationships/slideLayout" Target="../slideLayouts/slideLayout15.xml"/><Relationship Id="rId6" Type="http://schemas.openxmlformats.org/officeDocument/2006/relationships/image" Target="../media/image27.svg"/><Relationship Id="rId11" Type="http://schemas.openxmlformats.org/officeDocument/2006/relationships/image" Target="../media/image75.png"/><Relationship Id="rId5" Type="http://schemas.openxmlformats.org/officeDocument/2006/relationships/image" Target="../media/image26.png"/><Relationship Id="rId10" Type="http://schemas.openxmlformats.org/officeDocument/2006/relationships/image" Target="../media/image74.svg"/><Relationship Id="rId4" Type="http://schemas.openxmlformats.org/officeDocument/2006/relationships/image" Target="../media/image68.svg"/><Relationship Id="rId9" Type="http://schemas.openxmlformats.org/officeDocument/2006/relationships/image" Target="../media/image73.png"/><Relationship Id="rId14" Type="http://schemas.openxmlformats.org/officeDocument/2006/relationships/image" Target="../media/image78.svg"/></Relationships>
</file>

<file path=ppt/slides/_rels/slide7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5.xml"/><Relationship Id="rId1" Type="http://schemas.openxmlformats.org/officeDocument/2006/relationships/slideLayout" Target="../slideLayouts/slideLayout16.xml"/><Relationship Id="rId4" Type="http://schemas.openxmlformats.org/officeDocument/2006/relationships/image" Target="../media/image68.svg"/></Relationships>
</file>

<file path=ppt/slides/_rels/slide7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6.xml"/><Relationship Id="rId1" Type="http://schemas.openxmlformats.org/officeDocument/2006/relationships/slideLayout" Target="../slideLayouts/slideLayout16.xml"/><Relationship Id="rId4" Type="http://schemas.openxmlformats.org/officeDocument/2006/relationships/image" Target="../media/image68.svg"/></Relationships>
</file>

<file path=ppt/slides/_rels/slide7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7.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78.xml.rels><?xml version="1.0" encoding="UTF-8" standalone="yes"?>
<Relationships xmlns="http://schemas.openxmlformats.org/package/2006/relationships"><Relationship Id="rId8" Type="http://schemas.openxmlformats.org/officeDocument/2006/relationships/image" Target="../media/image72.svg"/><Relationship Id="rId13" Type="http://schemas.openxmlformats.org/officeDocument/2006/relationships/image" Target="../media/image77.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76.svg"/><Relationship Id="rId2" Type="http://schemas.openxmlformats.org/officeDocument/2006/relationships/notesSlide" Target="../notesSlides/notesSlide78.xml"/><Relationship Id="rId1" Type="http://schemas.openxmlformats.org/officeDocument/2006/relationships/slideLayout" Target="../slideLayouts/slideLayout15.xml"/><Relationship Id="rId6" Type="http://schemas.openxmlformats.org/officeDocument/2006/relationships/image" Target="../media/image27.svg"/><Relationship Id="rId11" Type="http://schemas.openxmlformats.org/officeDocument/2006/relationships/image" Target="../media/image75.png"/><Relationship Id="rId5" Type="http://schemas.openxmlformats.org/officeDocument/2006/relationships/image" Target="../media/image26.png"/><Relationship Id="rId10" Type="http://schemas.openxmlformats.org/officeDocument/2006/relationships/image" Target="../media/image74.svg"/><Relationship Id="rId4" Type="http://schemas.openxmlformats.org/officeDocument/2006/relationships/image" Target="../media/image68.svg"/><Relationship Id="rId9" Type="http://schemas.openxmlformats.org/officeDocument/2006/relationships/image" Target="../media/image73.png"/><Relationship Id="rId14" Type="http://schemas.openxmlformats.org/officeDocument/2006/relationships/image" Target="../media/image78.svg"/></Relationships>
</file>

<file path=ppt/slides/_rels/slide79.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9.xml"/><Relationship Id="rId1" Type="http://schemas.openxmlformats.org/officeDocument/2006/relationships/slideLayout" Target="../slideLayouts/slideLayout1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image" Target="../media/image72.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8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0.xml"/><Relationship Id="rId1" Type="http://schemas.openxmlformats.org/officeDocument/2006/relationships/slideLayout" Target="../slideLayouts/slideLayout16.xml"/><Relationship Id="rId4" Type="http://schemas.openxmlformats.org/officeDocument/2006/relationships/image" Target="../media/image72.svg"/></Relationships>
</file>

<file path=ppt/slides/_rels/slide8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8" Type="http://schemas.openxmlformats.org/officeDocument/2006/relationships/image" Target="../media/image88.emf"/><Relationship Id="rId3" Type="http://schemas.openxmlformats.org/officeDocument/2006/relationships/image" Target="../media/image83.png"/><Relationship Id="rId7" Type="http://schemas.openxmlformats.org/officeDocument/2006/relationships/image" Target="../media/image87.emf"/><Relationship Id="rId2" Type="http://schemas.openxmlformats.org/officeDocument/2006/relationships/notesSlide" Target="../notesSlides/notesSlide82.xml"/><Relationship Id="rId1" Type="http://schemas.openxmlformats.org/officeDocument/2006/relationships/slideLayout" Target="../slideLayouts/slideLayout15.xml"/><Relationship Id="rId6" Type="http://schemas.openxmlformats.org/officeDocument/2006/relationships/image" Target="../media/image86.emf"/><Relationship Id="rId5" Type="http://schemas.openxmlformats.org/officeDocument/2006/relationships/image" Target="../media/image85.png"/><Relationship Id="rId4" Type="http://schemas.openxmlformats.org/officeDocument/2006/relationships/image" Target="../media/image84.tiff"/></Relationships>
</file>

<file path=ppt/slides/_rels/slide8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3.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8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4.xml"/><Relationship Id="rId1" Type="http://schemas.openxmlformats.org/officeDocument/2006/relationships/slideLayout" Target="../slideLayouts/slideLayout16.xml"/><Relationship Id="rId4" Type="http://schemas.openxmlformats.org/officeDocument/2006/relationships/image" Target="../media/image72.svg"/></Relationships>
</file>

<file path=ppt/slides/_rels/slide8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5.xml"/><Relationship Id="rId1" Type="http://schemas.openxmlformats.org/officeDocument/2006/relationships/slideLayout" Target="../slideLayouts/slideLayout16.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90.png"/></Relationships>
</file>

<file path=ppt/slides/_rels/slide8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8.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8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9.xml"/><Relationship Id="rId1" Type="http://schemas.openxmlformats.org/officeDocument/2006/relationships/slideLayout" Target="../slideLayouts/slideLayout16.xml"/><Relationship Id="rId4" Type="http://schemas.openxmlformats.org/officeDocument/2006/relationships/image" Target="../media/image72.svg"/></Relationships>
</file>

<file path=ppt/slides/_rels/slide9.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slides/_rels/slide9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0.xml"/><Relationship Id="rId1" Type="http://schemas.openxmlformats.org/officeDocument/2006/relationships/slideLayout" Target="../slideLayouts/slideLayout16.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92.png"/></Relationships>
</file>

<file path=ppt/slides/_rels/slide9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8" Type="http://schemas.openxmlformats.org/officeDocument/2006/relationships/image" Target="../media/image72.svg"/><Relationship Id="rId13" Type="http://schemas.openxmlformats.org/officeDocument/2006/relationships/image" Target="../media/image77.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76.svg"/><Relationship Id="rId2" Type="http://schemas.openxmlformats.org/officeDocument/2006/relationships/notesSlide" Target="../notesSlides/notesSlide93.xml"/><Relationship Id="rId1" Type="http://schemas.openxmlformats.org/officeDocument/2006/relationships/slideLayout" Target="../slideLayouts/slideLayout15.xml"/><Relationship Id="rId6" Type="http://schemas.openxmlformats.org/officeDocument/2006/relationships/image" Target="../media/image27.svg"/><Relationship Id="rId11" Type="http://schemas.openxmlformats.org/officeDocument/2006/relationships/image" Target="../media/image75.png"/><Relationship Id="rId5" Type="http://schemas.openxmlformats.org/officeDocument/2006/relationships/image" Target="../media/image26.png"/><Relationship Id="rId10" Type="http://schemas.openxmlformats.org/officeDocument/2006/relationships/image" Target="../media/image74.svg"/><Relationship Id="rId4" Type="http://schemas.openxmlformats.org/officeDocument/2006/relationships/image" Target="../media/image68.svg"/><Relationship Id="rId9" Type="http://schemas.openxmlformats.org/officeDocument/2006/relationships/image" Target="../media/image73.png"/><Relationship Id="rId14" Type="http://schemas.openxmlformats.org/officeDocument/2006/relationships/image" Target="../media/image78.svg"/></Relationships>
</file>

<file path=ppt/slides/_rels/slide9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4.xml"/><Relationship Id="rId1" Type="http://schemas.openxmlformats.org/officeDocument/2006/relationships/slideLayout" Target="../slideLayouts/slideLayout16.xml"/><Relationship Id="rId4" Type="http://schemas.openxmlformats.org/officeDocument/2006/relationships/image" Target="../media/image27.svg"/></Relationships>
</file>

<file path=ppt/slides/_rels/slide95.xml.rels><?xml version="1.0" encoding="UTF-8" standalone="yes"?>
<Relationships xmlns="http://schemas.openxmlformats.org/package/2006/relationships"><Relationship Id="rId3" Type="http://schemas.openxmlformats.org/officeDocument/2006/relationships/image" Target="../media/image93.jpeg"/><Relationship Id="rId7" Type="http://schemas.openxmlformats.org/officeDocument/2006/relationships/image" Target="../media/image27.svg"/><Relationship Id="rId2" Type="http://schemas.openxmlformats.org/officeDocument/2006/relationships/notesSlide" Target="../notesSlides/notesSlide95.xml"/><Relationship Id="rId1" Type="http://schemas.openxmlformats.org/officeDocument/2006/relationships/slideLayout" Target="../slideLayouts/slideLayout16.xml"/><Relationship Id="rId6" Type="http://schemas.openxmlformats.org/officeDocument/2006/relationships/image" Target="../media/image26.png"/><Relationship Id="rId5" Type="http://schemas.openxmlformats.org/officeDocument/2006/relationships/image" Target="../media/image95.jpeg"/><Relationship Id="rId4" Type="http://schemas.openxmlformats.org/officeDocument/2006/relationships/image" Target="../media/image94.jpeg"/></Relationships>
</file>

<file path=ppt/slides/_rels/slide9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6.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97.xml.rels><?xml version="1.0" encoding="UTF-8" standalone="yes"?>
<Relationships xmlns="http://schemas.openxmlformats.org/package/2006/relationships"><Relationship Id="rId8" Type="http://schemas.openxmlformats.org/officeDocument/2006/relationships/image" Target="../media/image72.svg"/><Relationship Id="rId13" Type="http://schemas.openxmlformats.org/officeDocument/2006/relationships/image" Target="../media/image77.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76.svg"/><Relationship Id="rId2" Type="http://schemas.openxmlformats.org/officeDocument/2006/relationships/notesSlide" Target="../notesSlides/notesSlide97.xml"/><Relationship Id="rId1" Type="http://schemas.openxmlformats.org/officeDocument/2006/relationships/slideLayout" Target="../slideLayouts/slideLayout15.xml"/><Relationship Id="rId6" Type="http://schemas.openxmlformats.org/officeDocument/2006/relationships/image" Target="../media/image27.svg"/><Relationship Id="rId11" Type="http://schemas.openxmlformats.org/officeDocument/2006/relationships/image" Target="../media/image75.png"/><Relationship Id="rId5" Type="http://schemas.openxmlformats.org/officeDocument/2006/relationships/image" Target="../media/image26.png"/><Relationship Id="rId10" Type="http://schemas.openxmlformats.org/officeDocument/2006/relationships/image" Target="../media/image74.svg"/><Relationship Id="rId4" Type="http://schemas.openxmlformats.org/officeDocument/2006/relationships/image" Target="../media/image68.svg"/><Relationship Id="rId9" Type="http://schemas.openxmlformats.org/officeDocument/2006/relationships/image" Target="../media/image73.png"/><Relationship Id="rId14" Type="http://schemas.openxmlformats.org/officeDocument/2006/relationships/image" Target="../media/image78.svg"/></Relationships>
</file>

<file path=ppt/slides/_rels/slide9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8.xml"/><Relationship Id="rId1" Type="http://schemas.openxmlformats.org/officeDocument/2006/relationships/slideLayout" Target="../slideLayouts/slideLayout16.xml"/><Relationship Id="rId4" Type="http://schemas.openxmlformats.org/officeDocument/2006/relationships/image" Target="../media/image74.svg"/></Relationships>
</file>

<file path=ppt/slides/_rels/slide9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9.xml"/><Relationship Id="rId1" Type="http://schemas.openxmlformats.org/officeDocument/2006/relationships/slideLayout" Target="../slideLayouts/slideLayout16.xml"/><Relationship Id="rId4" Type="http://schemas.openxmlformats.org/officeDocument/2006/relationships/image" Target="../media/image7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74725" y="2734590"/>
            <a:ext cx="9005854" cy="1749696"/>
          </a:xfrm>
        </p:spPr>
        <p:txBody>
          <a:bodyPr vert="horz" lIns="91440" tIns="45720" rIns="91440" bIns="45720" rtlCol="0" anchor="t">
            <a:noAutofit/>
          </a:bodyPr>
          <a:lstStyle/>
          <a:p>
            <a:pPr>
              <a:lnSpc>
                <a:spcPct val="110000"/>
              </a:lnSpc>
            </a:pPr>
            <a:r>
              <a:rPr lang="es-419" sz="5000" dirty="0">
                <a:latin typeface="Arial"/>
                <a:cs typeface="Arial"/>
              </a:rPr>
              <a:t>Taller de capacitación técnica 7-1-7 </a:t>
            </a:r>
          </a:p>
        </p:txBody>
      </p:sp>
      <p:sp>
        <p:nvSpPr>
          <p:cNvPr id="5" name="Text Placeholder 4">
            <a:extLst>
              <a:ext uri="{FF2B5EF4-FFF2-40B4-BE49-F238E27FC236}">
                <a16:creationId xmlns:a16="http://schemas.microsoft.com/office/drawing/2014/main" id="{E6971593-170C-A362-34EF-AE33984F13B7}"/>
              </a:ext>
            </a:extLst>
          </p:cNvPr>
          <p:cNvSpPr>
            <a:spLocks noGrp="1"/>
          </p:cNvSpPr>
          <p:nvPr>
            <p:ph type="body" sz="quarter" idx="14"/>
          </p:nvPr>
        </p:nvSpPr>
        <p:spPr>
          <a:xfrm>
            <a:off x="974725" y="4493924"/>
            <a:ext cx="9144000" cy="539750"/>
          </a:xfrm>
        </p:spPr>
        <p:txBody>
          <a:bodyPr>
            <a:normAutofit/>
          </a:bodyPr>
          <a:lstStyle/>
          <a:p>
            <a:r>
              <a:rPr lang="es-419">
                <a:latin typeface="Arial"/>
                <a:cs typeface="Arial"/>
              </a:rPr>
              <a:t>Adoptar y usar el enfoque 7-1-7</a:t>
            </a:r>
          </a:p>
        </p:txBody>
      </p:sp>
      <p:sp>
        <p:nvSpPr>
          <p:cNvPr id="2" name="TextBox 1">
            <a:extLst>
              <a:ext uri="{FF2B5EF4-FFF2-40B4-BE49-F238E27FC236}">
                <a16:creationId xmlns:a16="http://schemas.microsoft.com/office/drawing/2014/main" id="{799E6524-07EE-19D4-30F0-185242CFF8B7}"/>
              </a:ext>
            </a:extLst>
          </p:cNvPr>
          <p:cNvSpPr txBox="1"/>
          <p:nvPr/>
        </p:nvSpPr>
        <p:spPr>
          <a:xfrm>
            <a:off x="13292667" y="508000"/>
            <a:ext cx="184731" cy="369332"/>
          </a:xfrm>
          <a:prstGeom prst="rect">
            <a:avLst/>
          </a:prstGeom>
          <a:noFill/>
        </p:spPr>
        <p:txBody>
          <a:bodyPr wrap="none" rtlCol="0">
            <a:spAutoFit/>
          </a:bodyPr>
          <a:lstStyle/>
          <a:p>
            <a:pPr algn="l"/>
            <a:endParaRPr lang="en-US" dirty="0"/>
          </a:p>
        </p:txBody>
      </p:sp>
    </p:spTree>
    <p:extLst>
      <p:ext uri="{BB962C8B-B14F-4D97-AF65-F5344CB8AC3E}">
        <p14:creationId xmlns:p14="http://schemas.microsoft.com/office/powerpoint/2010/main" val="111912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D91E695-B811-EF58-E167-44D6FA68CD4B}"/>
              </a:ext>
            </a:extLst>
          </p:cNvPr>
          <p:cNvPicPr>
            <a:picLocks noGrp="1" noChangeAspect="1"/>
          </p:cNvPicPr>
          <p:nvPr>
            <p:ph idx="1"/>
          </p:nvPr>
        </p:nvPicPr>
        <p:blipFill>
          <a:blip r:embed="rId3"/>
          <a:srcRect/>
          <a:stretch/>
        </p:blipFill>
        <p:spPr>
          <a:xfrm>
            <a:off x="391510" y="341066"/>
            <a:ext cx="5326117" cy="5993524"/>
          </a:xfrm>
          <a:ln>
            <a:noFill/>
          </a:ln>
        </p:spPr>
      </p:pic>
      <p:sp>
        <p:nvSpPr>
          <p:cNvPr id="5" name="TextBox 4">
            <a:extLst>
              <a:ext uri="{FF2B5EF4-FFF2-40B4-BE49-F238E27FC236}">
                <a16:creationId xmlns:a16="http://schemas.microsoft.com/office/drawing/2014/main" id="{328A298E-33E8-79D5-FBDC-CB2F22D3FAD9}"/>
              </a:ext>
            </a:extLst>
          </p:cNvPr>
          <p:cNvSpPr txBox="1"/>
          <p:nvPr/>
        </p:nvSpPr>
        <p:spPr>
          <a:xfrm>
            <a:off x="6019724" y="1012496"/>
            <a:ext cx="5643740" cy="52937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600" dirty="0">
                <a:latin typeface="Arial"/>
                <a:ea typeface="Arial"/>
                <a:cs typeface="Arial"/>
              </a:rPr>
              <a:t>Escriban sus preguntas e ideas en la </a:t>
            </a:r>
            <a:r>
              <a:rPr lang="es-419" sz="2600" b="1" dirty="0">
                <a:solidFill>
                  <a:schemeClr val="accent1"/>
                </a:solidFill>
                <a:latin typeface="Arial"/>
                <a:ea typeface="Arial"/>
                <a:cs typeface="Arial"/>
              </a:rPr>
              <a:t>lista de preguntas pendientes</a:t>
            </a:r>
            <a:r>
              <a:rPr lang="es-419" sz="2600" dirty="0">
                <a:latin typeface="Arial"/>
                <a:ea typeface="Arial"/>
                <a:cs typeface="Arial"/>
              </a:rPr>
              <a:t>.</a:t>
            </a:r>
          </a:p>
          <a:p>
            <a:endParaRPr lang="en-US" sz="2600" dirty="0">
              <a:latin typeface="Arial"/>
              <a:ea typeface="Calibri"/>
              <a:cs typeface="Arial"/>
            </a:endParaRPr>
          </a:p>
          <a:p>
            <a:r>
              <a:rPr lang="es-419" sz="2600" dirty="0">
                <a:latin typeface="Arial"/>
                <a:ea typeface="Arial"/>
                <a:cs typeface="Arial"/>
              </a:rPr>
              <a:t>Se responderán:</a:t>
            </a:r>
          </a:p>
          <a:p>
            <a:pPr marL="285750" indent="-285750">
              <a:buFont typeface="Arial"/>
              <a:buChar char="•"/>
            </a:pPr>
            <a:r>
              <a:rPr lang="es-419" sz="2600" dirty="0">
                <a:latin typeface="Arial"/>
                <a:ea typeface="Arial"/>
                <a:cs typeface="Arial"/>
              </a:rPr>
              <a:t>En momentos específicos durante la capacitación</a:t>
            </a:r>
          </a:p>
          <a:p>
            <a:pPr marL="285750" indent="-285750">
              <a:buFont typeface="Arial"/>
              <a:buChar char="•"/>
            </a:pPr>
            <a:r>
              <a:rPr lang="es-419" sz="2600" dirty="0">
                <a:latin typeface="Arial"/>
                <a:ea typeface="Arial"/>
                <a:cs typeface="Arial"/>
              </a:rPr>
              <a:t>Durante las presentaciones de los  expertos </a:t>
            </a:r>
          </a:p>
          <a:p>
            <a:pPr marL="285750" indent="-285750">
              <a:buFont typeface="Arial"/>
              <a:buChar char="•"/>
            </a:pPr>
            <a:r>
              <a:rPr lang="es-419" sz="2600" dirty="0">
                <a:latin typeface="Arial"/>
                <a:ea typeface="Arial"/>
                <a:cs typeface="Arial"/>
              </a:rPr>
              <a:t>Después de la capacitación </a:t>
            </a:r>
            <a:br>
              <a:rPr lang="es-419" sz="2600" dirty="0">
                <a:latin typeface="Arial"/>
                <a:ea typeface="Arial"/>
                <a:cs typeface="Arial"/>
              </a:rPr>
            </a:br>
            <a:r>
              <a:rPr lang="es-419" sz="2600" dirty="0">
                <a:latin typeface="Arial"/>
                <a:ea typeface="Arial"/>
                <a:cs typeface="Arial"/>
              </a:rPr>
              <a:t>(por ejemplo, a través del correo electrónico), según sea necesario</a:t>
            </a:r>
            <a:endParaRPr lang="es-419"/>
          </a:p>
          <a:p>
            <a:endParaRPr lang="en-US" sz="2600" dirty="0">
              <a:latin typeface="Arial"/>
              <a:ea typeface="Calibri"/>
              <a:cs typeface="Arial"/>
            </a:endParaRPr>
          </a:p>
          <a:p>
            <a:endParaRPr lang="en-US" sz="2600" dirty="0">
              <a:latin typeface="Arial"/>
              <a:ea typeface="Calibri"/>
              <a:cs typeface="Arial"/>
            </a:endParaRPr>
          </a:p>
        </p:txBody>
      </p:sp>
    </p:spTree>
    <p:extLst>
      <p:ext uri="{BB962C8B-B14F-4D97-AF65-F5344CB8AC3E}">
        <p14:creationId xmlns:p14="http://schemas.microsoft.com/office/powerpoint/2010/main" val="257511663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6A8860-9BDE-5639-17D1-90C79FDE4A67}"/>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E49D78CD-2EB0-E6A7-431C-0699A290DEED}"/>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a:ln>
                  <a:noFill/>
                </a:ln>
                <a:solidFill>
                  <a:srgbClr val="628393"/>
                </a:solidFill>
                <a:effectLst/>
                <a:uLnTx/>
                <a:uFillTx/>
                <a:latin typeface="Arial"/>
                <a:ea typeface="Arial"/>
                <a:cs typeface="Arial"/>
              </a:rPr>
              <a:t>Procesos</a:t>
            </a:r>
          </a:p>
        </p:txBody>
      </p:sp>
      <p:sp>
        <p:nvSpPr>
          <p:cNvPr id="6" name="Content Placeholder 11">
            <a:extLst>
              <a:ext uri="{FF2B5EF4-FFF2-40B4-BE49-F238E27FC236}">
                <a16:creationId xmlns:a16="http://schemas.microsoft.com/office/drawing/2014/main" id="{D140295F-4D4E-436E-3B90-FE26709F3C20}"/>
              </a:ext>
            </a:extLst>
          </p:cNvPr>
          <p:cNvSpPr>
            <a:spLocks noGrp="1"/>
          </p:cNvSpPr>
          <p:nvPr>
            <p:ph idx="1"/>
          </p:nvPr>
        </p:nvSpPr>
        <p:spPr>
          <a:xfrm>
            <a:off x="4835951" y="826051"/>
            <a:ext cx="6693029" cy="5529709"/>
          </a:xfrm>
        </p:spPr>
        <p:txBody>
          <a:bodyPr/>
          <a:lstStyle/>
          <a:p>
            <a:r>
              <a:rPr lang="es-419"/>
              <a:t>¿Qué hay que hacer?</a:t>
            </a:r>
          </a:p>
          <a:p>
            <a:r>
              <a:rPr lang="es-419"/>
              <a:t>¿Quién es el funcionario responsable de ello?</a:t>
            </a:r>
          </a:p>
          <a:p>
            <a:r>
              <a:rPr lang="es-419"/>
              <a:t>¿Qué apoyo necesita para lograrlo?</a:t>
            </a:r>
          </a:p>
        </p:txBody>
      </p:sp>
      <p:pic>
        <p:nvPicPr>
          <p:cNvPr id="59" name="Graphic 58">
            <a:extLst>
              <a:ext uri="{FF2B5EF4-FFF2-40B4-BE49-F238E27FC236}">
                <a16:creationId xmlns:a16="http://schemas.microsoft.com/office/drawing/2014/main" id="{9E11F83A-584D-5023-E208-3AFC4A0EE58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DE181E52-0F9C-1BFA-565D-43E56C003F53}"/>
              </a:ext>
            </a:extLst>
          </p:cNvPr>
          <p:cNvSpPr txBox="1">
            <a:spLocks/>
          </p:cNvSpPr>
          <p:nvPr/>
        </p:nvSpPr>
        <p:spPr>
          <a:xfrm>
            <a:off x="489557" y="2819227"/>
            <a:ext cx="3467083" cy="1259154"/>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s-419"/>
              <a:t>Integrar en los flujos de trabajo</a:t>
            </a:r>
          </a:p>
        </p:txBody>
      </p:sp>
      <p:grpSp>
        <p:nvGrpSpPr>
          <p:cNvPr id="39" name="Group 38">
            <a:extLst>
              <a:ext uri="{FF2B5EF4-FFF2-40B4-BE49-F238E27FC236}">
                <a16:creationId xmlns:a16="http://schemas.microsoft.com/office/drawing/2014/main" id="{8C02626A-9859-6777-D869-F78C8047E9E1}"/>
              </a:ext>
            </a:extLst>
          </p:cNvPr>
          <p:cNvGrpSpPr/>
          <p:nvPr/>
        </p:nvGrpSpPr>
        <p:grpSpPr>
          <a:xfrm>
            <a:off x="5695301" y="2338703"/>
            <a:ext cx="4838882" cy="4094096"/>
            <a:chOff x="5202779" y="672216"/>
            <a:chExt cx="6143233" cy="5370290"/>
          </a:xfrm>
        </p:grpSpPr>
        <p:sp>
          <p:nvSpPr>
            <p:cNvPr id="23" name="Oval 22">
              <a:extLst>
                <a:ext uri="{FF2B5EF4-FFF2-40B4-BE49-F238E27FC236}">
                  <a16:creationId xmlns:a16="http://schemas.microsoft.com/office/drawing/2014/main" id="{FB26B38C-A343-DAF9-CF7B-B995F528C2B7}"/>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Oval 23">
              <a:extLst>
                <a:ext uri="{FF2B5EF4-FFF2-40B4-BE49-F238E27FC236}">
                  <a16:creationId xmlns:a16="http://schemas.microsoft.com/office/drawing/2014/main" id="{DF400D47-3BF4-330A-00DA-DDDCA2F3CD10}"/>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F3507912-1788-20C9-8768-4E775B93B433}"/>
                </a:ext>
              </a:extLst>
            </p:cNvPr>
            <p:cNvSpPr txBox="1"/>
            <p:nvPr/>
          </p:nvSpPr>
          <p:spPr>
            <a:xfrm>
              <a:off x="5934821" y="1775522"/>
              <a:ext cx="1309055"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Planificación/financiación/promoción </a:t>
              </a:r>
            </a:p>
          </p:txBody>
        </p:sp>
        <p:sp>
          <p:nvSpPr>
            <p:cNvPr id="26" name="Oval 25">
              <a:extLst>
                <a:ext uri="{FF2B5EF4-FFF2-40B4-BE49-F238E27FC236}">
                  <a16:creationId xmlns:a16="http://schemas.microsoft.com/office/drawing/2014/main" id="{7B60020D-F685-2FA5-DDA4-CDE93E7BB1FF}"/>
                </a:ext>
              </a:extLst>
            </p:cNvPr>
            <p:cNvSpPr/>
            <p:nvPr/>
          </p:nvSpPr>
          <p:spPr>
            <a:xfrm>
              <a:off x="7556570" y="672216"/>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26761FB-159C-ED95-8EC0-24A38F7539EF}"/>
                </a:ext>
              </a:extLst>
            </p:cNvPr>
            <p:cNvSpPr txBox="1"/>
            <p:nvPr/>
          </p:nvSpPr>
          <p:spPr>
            <a:xfrm>
              <a:off x="7611326" y="982546"/>
              <a:ext cx="1309055"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a:solidFill>
                    <a:schemeClr val="bg1"/>
                  </a:solidFill>
                  <a:latin typeface="Arial"/>
                  <a:cs typeface="Arial"/>
                </a:rPr>
                <a:t>Recopilación de datos</a:t>
              </a:r>
            </a:p>
          </p:txBody>
        </p:sp>
        <p:sp>
          <p:nvSpPr>
            <p:cNvPr id="28" name="Oval 27">
              <a:extLst>
                <a:ext uri="{FF2B5EF4-FFF2-40B4-BE49-F238E27FC236}">
                  <a16:creationId xmlns:a16="http://schemas.microsoft.com/office/drawing/2014/main" id="{811D799F-36B3-40ED-7C94-F954E48F9EC7}"/>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979CD7E0-B134-0358-16F9-8BDF4AB67841}"/>
                </a:ext>
              </a:extLst>
            </p:cNvPr>
            <p:cNvSpPr txBox="1"/>
            <p:nvPr/>
          </p:nvSpPr>
          <p:spPr>
            <a:xfrm>
              <a:off x="8827940" y="5008651"/>
              <a:ext cx="1309055"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a:solidFill>
                    <a:srgbClr val="444444"/>
                  </a:solidFill>
                  <a:latin typeface="Arial"/>
                  <a:ea typeface="Arial"/>
                  <a:cs typeface="Arial"/>
                </a:rPr>
                <a:t>Seguimiento del progreso </a:t>
              </a:r>
            </a:p>
          </p:txBody>
        </p:sp>
        <p:sp>
          <p:nvSpPr>
            <p:cNvPr id="30" name="Oval 29">
              <a:extLst>
                <a:ext uri="{FF2B5EF4-FFF2-40B4-BE49-F238E27FC236}">
                  <a16:creationId xmlns:a16="http://schemas.microsoft.com/office/drawing/2014/main" id="{83DB765A-F54B-FC35-D9E8-61EB25499179}"/>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8EAB1BDC-CE94-0B25-BCB2-8A2403250F24}"/>
                </a:ext>
              </a:extLst>
            </p:cNvPr>
            <p:cNvSpPr txBox="1"/>
            <p:nvPr/>
          </p:nvSpPr>
          <p:spPr>
            <a:xfrm>
              <a:off x="5202779" y="3549432"/>
              <a:ext cx="1712223"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Conformar otras evaluaciones y herramientas </a:t>
              </a:r>
            </a:p>
          </p:txBody>
        </p:sp>
        <p:sp>
          <p:nvSpPr>
            <p:cNvPr id="32" name="Oval 31">
              <a:extLst>
                <a:ext uri="{FF2B5EF4-FFF2-40B4-BE49-F238E27FC236}">
                  <a16:creationId xmlns:a16="http://schemas.microsoft.com/office/drawing/2014/main" id="{4A4C0BE4-6F89-6AFB-993F-4CB87091BBFE}"/>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F763D537-F146-5535-1378-9057D0558DE2}"/>
                </a:ext>
              </a:extLst>
            </p:cNvPr>
            <p:cNvSpPr txBox="1"/>
            <p:nvPr/>
          </p:nvSpPr>
          <p:spPr>
            <a:xfrm>
              <a:off x="9810596" y="3466792"/>
              <a:ext cx="1535416"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a:solidFill>
                    <a:srgbClr val="444444"/>
                  </a:solidFill>
                  <a:latin typeface="Arial"/>
                  <a:ea typeface="Arial"/>
                  <a:cs typeface="Arial"/>
                </a:rPr>
                <a:t>Reuniones con las partes interesadas </a:t>
              </a:r>
            </a:p>
          </p:txBody>
        </p:sp>
        <p:sp>
          <p:nvSpPr>
            <p:cNvPr id="34" name="Oval 33">
              <a:extLst>
                <a:ext uri="{FF2B5EF4-FFF2-40B4-BE49-F238E27FC236}">
                  <a16:creationId xmlns:a16="http://schemas.microsoft.com/office/drawing/2014/main" id="{CC28B72E-A70E-466E-EE2C-722EBA089DDE}"/>
                </a:ext>
              </a:extLst>
            </p:cNvPr>
            <p:cNvSpPr/>
            <p:nvPr/>
          </p:nvSpPr>
          <p:spPr>
            <a:xfrm>
              <a:off x="9314746" y="132146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D86EC481-56FC-0BB2-CA5A-BB545427B173}"/>
                </a:ext>
              </a:extLst>
            </p:cNvPr>
            <p:cNvSpPr txBox="1"/>
            <p:nvPr/>
          </p:nvSpPr>
          <p:spPr>
            <a:xfrm>
              <a:off x="9239045" y="1599840"/>
              <a:ext cx="1535418"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Verificación + consolidación de datos </a:t>
              </a:r>
            </a:p>
          </p:txBody>
        </p:sp>
        <p:sp>
          <p:nvSpPr>
            <p:cNvPr id="36" name="Oval 35">
              <a:extLst>
                <a:ext uri="{FF2B5EF4-FFF2-40B4-BE49-F238E27FC236}">
                  <a16:creationId xmlns:a16="http://schemas.microsoft.com/office/drawing/2014/main" id="{0BA0975F-7BAB-730A-2D5E-2F75A4351E00}"/>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7C78B758-BEE6-1431-C129-BD539C742C7E}"/>
                </a:ext>
              </a:extLst>
            </p:cNvPr>
            <p:cNvSpPr txBox="1"/>
            <p:nvPr/>
          </p:nvSpPr>
          <p:spPr>
            <a:xfrm>
              <a:off x="6479990" y="5145669"/>
              <a:ext cx="1454882"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a:solidFill>
                    <a:srgbClr val="444444"/>
                  </a:solidFill>
                  <a:latin typeface="Arial"/>
                  <a:ea typeface="Arial"/>
                  <a:cs typeface="Arial"/>
                </a:rPr>
                <a:t>Síntesis de los resultados </a:t>
              </a:r>
            </a:p>
          </p:txBody>
        </p:sp>
        <p:sp>
          <p:nvSpPr>
            <p:cNvPr id="38" name="TextBox 37">
              <a:extLst>
                <a:ext uri="{FF2B5EF4-FFF2-40B4-BE49-F238E27FC236}">
                  <a16:creationId xmlns:a16="http://schemas.microsoft.com/office/drawing/2014/main" id="{B93AB76B-C2DD-2B5D-A0E0-51788FC4A3AF}"/>
                </a:ext>
              </a:extLst>
            </p:cNvPr>
            <p:cNvSpPr txBox="1"/>
            <p:nvPr/>
          </p:nvSpPr>
          <p:spPr>
            <a:xfrm>
              <a:off x="7611327" y="3356407"/>
              <a:ext cx="1504175" cy="4037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400" b="1">
                  <a:solidFill>
                    <a:srgbClr val="444444"/>
                  </a:solidFill>
                  <a:latin typeface="Arial"/>
                  <a:ea typeface="Arial"/>
                  <a:cs typeface="+mn-lt"/>
                </a:rPr>
                <a:t>Flujos de trabajo</a:t>
              </a:r>
            </a:p>
          </p:txBody>
        </p:sp>
      </p:grpSp>
    </p:spTree>
    <p:extLst>
      <p:ext uri="{BB962C8B-B14F-4D97-AF65-F5344CB8AC3E}">
        <p14:creationId xmlns:p14="http://schemas.microsoft.com/office/powerpoint/2010/main" val="43075325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B1D7E4-21C0-5470-F433-B4D1445AFE9D}"/>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E1175F24-392C-5145-F688-76B6A4641702}"/>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a:ln>
                  <a:noFill/>
                </a:ln>
                <a:solidFill>
                  <a:srgbClr val="628393"/>
                </a:solidFill>
                <a:effectLst/>
                <a:uLnTx/>
                <a:uFillTx/>
                <a:latin typeface="Arial"/>
                <a:ea typeface="Arial"/>
                <a:cs typeface="Arial"/>
              </a:rPr>
              <a:t>Procesos</a:t>
            </a:r>
          </a:p>
        </p:txBody>
      </p:sp>
      <p:sp>
        <p:nvSpPr>
          <p:cNvPr id="6" name="Content Placeholder 11">
            <a:extLst>
              <a:ext uri="{FF2B5EF4-FFF2-40B4-BE49-F238E27FC236}">
                <a16:creationId xmlns:a16="http://schemas.microsoft.com/office/drawing/2014/main" id="{D17595CB-E182-AE8D-7BE1-75D88349B919}"/>
              </a:ext>
            </a:extLst>
          </p:cNvPr>
          <p:cNvSpPr>
            <a:spLocks noGrp="1"/>
          </p:cNvSpPr>
          <p:nvPr>
            <p:ph idx="1"/>
          </p:nvPr>
        </p:nvSpPr>
        <p:spPr>
          <a:xfrm>
            <a:off x="4835951" y="826051"/>
            <a:ext cx="6693029" cy="5529709"/>
          </a:xfrm>
        </p:spPr>
        <p:txBody>
          <a:bodyPr/>
          <a:lstStyle/>
          <a:p>
            <a:r>
              <a:rPr lang="es-419"/>
              <a:t>¿Qué hay que hacer?</a:t>
            </a:r>
          </a:p>
          <a:p>
            <a:r>
              <a:rPr lang="es-419"/>
              <a:t>¿Quién es el funcionario responsable de ello?</a:t>
            </a:r>
          </a:p>
          <a:p>
            <a:r>
              <a:rPr lang="es-419"/>
              <a:t>¿Qué apoyo necesita para lograrlo?</a:t>
            </a:r>
          </a:p>
        </p:txBody>
      </p:sp>
      <p:pic>
        <p:nvPicPr>
          <p:cNvPr id="59" name="Graphic 58">
            <a:extLst>
              <a:ext uri="{FF2B5EF4-FFF2-40B4-BE49-F238E27FC236}">
                <a16:creationId xmlns:a16="http://schemas.microsoft.com/office/drawing/2014/main" id="{1DB3DD1E-9E5C-C29E-E4F3-6DCF7BD138F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EF91DC2B-C0E4-0ADB-9EA6-3FCCC9EDCBDA}"/>
              </a:ext>
            </a:extLst>
          </p:cNvPr>
          <p:cNvSpPr txBox="1">
            <a:spLocks/>
          </p:cNvSpPr>
          <p:nvPr/>
        </p:nvSpPr>
        <p:spPr>
          <a:xfrm>
            <a:off x="489557" y="2819227"/>
            <a:ext cx="3467083" cy="1259154"/>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s-419"/>
              <a:t>Integrar en los flujos de trabajo</a:t>
            </a:r>
          </a:p>
        </p:txBody>
      </p:sp>
      <p:grpSp>
        <p:nvGrpSpPr>
          <p:cNvPr id="39" name="Group 38">
            <a:extLst>
              <a:ext uri="{FF2B5EF4-FFF2-40B4-BE49-F238E27FC236}">
                <a16:creationId xmlns:a16="http://schemas.microsoft.com/office/drawing/2014/main" id="{FA416AEB-48AD-F9CC-D440-C1080A90F990}"/>
              </a:ext>
            </a:extLst>
          </p:cNvPr>
          <p:cNvGrpSpPr/>
          <p:nvPr/>
        </p:nvGrpSpPr>
        <p:grpSpPr>
          <a:xfrm>
            <a:off x="5695301" y="2338703"/>
            <a:ext cx="4838882" cy="4094096"/>
            <a:chOff x="5202779" y="672216"/>
            <a:chExt cx="6143233" cy="5370290"/>
          </a:xfrm>
        </p:grpSpPr>
        <p:sp>
          <p:nvSpPr>
            <p:cNvPr id="23" name="Oval 22">
              <a:extLst>
                <a:ext uri="{FF2B5EF4-FFF2-40B4-BE49-F238E27FC236}">
                  <a16:creationId xmlns:a16="http://schemas.microsoft.com/office/drawing/2014/main" id="{8B7D2796-A118-9E2D-794D-D09DE394F188}"/>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Oval 23">
              <a:extLst>
                <a:ext uri="{FF2B5EF4-FFF2-40B4-BE49-F238E27FC236}">
                  <a16:creationId xmlns:a16="http://schemas.microsoft.com/office/drawing/2014/main" id="{DAE97C4A-D5AE-8502-F8E4-946771E2F054}"/>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55BB751D-BEAC-9721-E332-EFDBD535C7F8}"/>
                </a:ext>
              </a:extLst>
            </p:cNvPr>
            <p:cNvSpPr txBox="1"/>
            <p:nvPr/>
          </p:nvSpPr>
          <p:spPr>
            <a:xfrm>
              <a:off x="5934821" y="1775522"/>
              <a:ext cx="1309055"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a:solidFill>
                    <a:srgbClr val="444444"/>
                  </a:solidFill>
                  <a:latin typeface="Arial"/>
                  <a:ea typeface="Arial"/>
                  <a:cs typeface="Arial"/>
                </a:rPr>
                <a:t>Planificación/financiación/promoción </a:t>
              </a:r>
            </a:p>
          </p:txBody>
        </p:sp>
        <p:sp>
          <p:nvSpPr>
            <p:cNvPr id="26" name="Oval 25">
              <a:extLst>
                <a:ext uri="{FF2B5EF4-FFF2-40B4-BE49-F238E27FC236}">
                  <a16:creationId xmlns:a16="http://schemas.microsoft.com/office/drawing/2014/main" id="{0E5D3465-EDCA-E07C-B2FB-1737297549A6}"/>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DEDE8C60-E75E-F47F-3C4A-9C3DA79A1547}"/>
                </a:ext>
              </a:extLst>
            </p:cNvPr>
            <p:cNvSpPr txBox="1"/>
            <p:nvPr/>
          </p:nvSpPr>
          <p:spPr>
            <a:xfrm>
              <a:off x="7611326" y="982546"/>
              <a:ext cx="1309055"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cs typeface="Arial"/>
                </a:rPr>
                <a:t>Recopilación de datos</a:t>
              </a:r>
            </a:p>
          </p:txBody>
        </p:sp>
        <p:sp>
          <p:nvSpPr>
            <p:cNvPr id="28" name="Oval 27">
              <a:extLst>
                <a:ext uri="{FF2B5EF4-FFF2-40B4-BE49-F238E27FC236}">
                  <a16:creationId xmlns:a16="http://schemas.microsoft.com/office/drawing/2014/main" id="{8FAEDFD1-D0EF-7E68-E310-AD5805CFF83C}"/>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7303DDB4-6CEA-927A-D8D1-1DA58A194B5A}"/>
                </a:ext>
              </a:extLst>
            </p:cNvPr>
            <p:cNvSpPr txBox="1"/>
            <p:nvPr/>
          </p:nvSpPr>
          <p:spPr>
            <a:xfrm>
              <a:off x="8827940" y="5008651"/>
              <a:ext cx="1309055"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a:solidFill>
                    <a:srgbClr val="444444"/>
                  </a:solidFill>
                  <a:latin typeface="Arial"/>
                  <a:ea typeface="Arial"/>
                  <a:cs typeface="Arial"/>
                </a:rPr>
                <a:t>Seguimiento del progreso </a:t>
              </a:r>
            </a:p>
          </p:txBody>
        </p:sp>
        <p:sp>
          <p:nvSpPr>
            <p:cNvPr id="30" name="Oval 29">
              <a:extLst>
                <a:ext uri="{FF2B5EF4-FFF2-40B4-BE49-F238E27FC236}">
                  <a16:creationId xmlns:a16="http://schemas.microsoft.com/office/drawing/2014/main" id="{45D6D720-AA6F-5B0B-6E66-93813F1A8FA5}"/>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1E50BA24-2D07-F62A-A9C9-6C9A00238448}"/>
                </a:ext>
              </a:extLst>
            </p:cNvPr>
            <p:cNvSpPr txBox="1"/>
            <p:nvPr/>
          </p:nvSpPr>
          <p:spPr>
            <a:xfrm>
              <a:off x="5202779" y="3576086"/>
              <a:ext cx="1712223"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Conformar otras evaluaciones y herramientas </a:t>
              </a:r>
            </a:p>
          </p:txBody>
        </p:sp>
        <p:sp>
          <p:nvSpPr>
            <p:cNvPr id="32" name="Oval 31">
              <a:extLst>
                <a:ext uri="{FF2B5EF4-FFF2-40B4-BE49-F238E27FC236}">
                  <a16:creationId xmlns:a16="http://schemas.microsoft.com/office/drawing/2014/main" id="{B571BC46-9993-2780-30C3-64DD9D8EFFF4}"/>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A077F1FB-A48B-027A-A54C-C4DA10EA225B}"/>
                </a:ext>
              </a:extLst>
            </p:cNvPr>
            <p:cNvSpPr txBox="1"/>
            <p:nvPr/>
          </p:nvSpPr>
          <p:spPr>
            <a:xfrm>
              <a:off x="9810596" y="3466792"/>
              <a:ext cx="1535416"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a:solidFill>
                    <a:srgbClr val="444444"/>
                  </a:solidFill>
                  <a:latin typeface="Arial"/>
                  <a:ea typeface="Arial"/>
                  <a:cs typeface="Arial"/>
                </a:rPr>
                <a:t>Reuniones con las partes interesadas </a:t>
              </a:r>
            </a:p>
          </p:txBody>
        </p:sp>
        <p:sp>
          <p:nvSpPr>
            <p:cNvPr id="34" name="Oval 33">
              <a:extLst>
                <a:ext uri="{FF2B5EF4-FFF2-40B4-BE49-F238E27FC236}">
                  <a16:creationId xmlns:a16="http://schemas.microsoft.com/office/drawing/2014/main" id="{FC081637-0573-65AF-5B67-6344EB16C53F}"/>
                </a:ext>
              </a:extLst>
            </p:cNvPr>
            <p:cNvSpPr/>
            <p:nvPr/>
          </p:nvSpPr>
          <p:spPr>
            <a:xfrm>
              <a:off x="9314746" y="1321466"/>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4CE1D67D-C329-EE24-03DB-879E567B8F33}"/>
                </a:ext>
              </a:extLst>
            </p:cNvPr>
            <p:cNvSpPr txBox="1"/>
            <p:nvPr/>
          </p:nvSpPr>
          <p:spPr>
            <a:xfrm>
              <a:off x="9226146" y="1639821"/>
              <a:ext cx="1535418"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chemeClr val="bg1"/>
                  </a:solidFill>
                  <a:latin typeface="Arial"/>
                  <a:ea typeface="Arial"/>
                  <a:cs typeface="Arial"/>
                </a:rPr>
                <a:t>Verificación + consolidación de datos </a:t>
              </a:r>
            </a:p>
          </p:txBody>
        </p:sp>
        <p:sp>
          <p:nvSpPr>
            <p:cNvPr id="36" name="Oval 35">
              <a:extLst>
                <a:ext uri="{FF2B5EF4-FFF2-40B4-BE49-F238E27FC236}">
                  <a16:creationId xmlns:a16="http://schemas.microsoft.com/office/drawing/2014/main" id="{C01E8340-E29F-0734-2965-C2C1DFB7365F}"/>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8EF5F89E-B610-2D73-4854-F8D124B48FE1}"/>
                </a:ext>
              </a:extLst>
            </p:cNvPr>
            <p:cNvSpPr txBox="1"/>
            <p:nvPr/>
          </p:nvSpPr>
          <p:spPr>
            <a:xfrm>
              <a:off x="6479990" y="5145669"/>
              <a:ext cx="1454882"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a:solidFill>
                    <a:srgbClr val="444444"/>
                  </a:solidFill>
                  <a:latin typeface="Arial"/>
                  <a:ea typeface="Arial"/>
                  <a:cs typeface="Arial"/>
                </a:rPr>
                <a:t>Síntesis de los resultados </a:t>
              </a:r>
            </a:p>
          </p:txBody>
        </p:sp>
        <p:sp>
          <p:nvSpPr>
            <p:cNvPr id="38" name="TextBox 37">
              <a:extLst>
                <a:ext uri="{FF2B5EF4-FFF2-40B4-BE49-F238E27FC236}">
                  <a16:creationId xmlns:a16="http://schemas.microsoft.com/office/drawing/2014/main" id="{FE4557FF-FD91-8F1B-4DAF-C5E0D48F6809}"/>
                </a:ext>
              </a:extLst>
            </p:cNvPr>
            <p:cNvSpPr txBox="1"/>
            <p:nvPr/>
          </p:nvSpPr>
          <p:spPr>
            <a:xfrm>
              <a:off x="7611327" y="3356407"/>
              <a:ext cx="1504175" cy="4037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400" b="1">
                  <a:solidFill>
                    <a:srgbClr val="444444"/>
                  </a:solidFill>
                  <a:latin typeface="Arial"/>
                  <a:ea typeface="Arial"/>
                  <a:cs typeface="+mn-lt"/>
                </a:rPr>
                <a:t>Flujos de trabajo</a:t>
              </a:r>
            </a:p>
          </p:txBody>
        </p:sp>
      </p:grpSp>
    </p:spTree>
    <p:extLst>
      <p:ext uri="{BB962C8B-B14F-4D97-AF65-F5344CB8AC3E}">
        <p14:creationId xmlns:p14="http://schemas.microsoft.com/office/powerpoint/2010/main" val="364750143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24338D-82EF-1EF8-FAC6-5F95D7A18A82}"/>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896A9165-7D26-1878-AAD9-CD0B3DAE6867}"/>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a:ln>
                  <a:noFill/>
                </a:ln>
                <a:solidFill>
                  <a:srgbClr val="628393"/>
                </a:solidFill>
                <a:effectLst/>
                <a:uLnTx/>
                <a:uFillTx/>
                <a:latin typeface="Arial"/>
                <a:ea typeface="Arial"/>
                <a:cs typeface="Arial"/>
              </a:rPr>
              <a:t>Procesos</a:t>
            </a:r>
          </a:p>
        </p:txBody>
      </p:sp>
      <p:sp>
        <p:nvSpPr>
          <p:cNvPr id="6" name="Content Placeholder 11">
            <a:extLst>
              <a:ext uri="{FF2B5EF4-FFF2-40B4-BE49-F238E27FC236}">
                <a16:creationId xmlns:a16="http://schemas.microsoft.com/office/drawing/2014/main" id="{DF69B026-2AD6-107E-AF9A-1FE1B24C5030}"/>
              </a:ext>
            </a:extLst>
          </p:cNvPr>
          <p:cNvSpPr>
            <a:spLocks noGrp="1"/>
          </p:cNvSpPr>
          <p:nvPr>
            <p:ph idx="1"/>
          </p:nvPr>
        </p:nvSpPr>
        <p:spPr>
          <a:xfrm>
            <a:off x="4835951" y="826051"/>
            <a:ext cx="6693029" cy="5529709"/>
          </a:xfrm>
        </p:spPr>
        <p:txBody>
          <a:bodyPr/>
          <a:lstStyle/>
          <a:p>
            <a:r>
              <a:rPr lang="es-419"/>
              <a:t>¿Qué hay que hacer?</a:t>
            </a:r>
          </a:p>
          <a:p>
            <a:r>
              <a:rPr lang="es-419"/>
              <a:t>¿Quién es el funcionario responsable de ello?</a:t>
            </a:r>
          </a:p>
          <a:p>
            <a:r>
              <a:rPr lang="es-419"/>
              <a:t>¿Qué apoyo necesita para lograrlo?</a:t>
            </a:r>
          </a:p>
        </p:txBody>
      </p:sp>
      <p:pic>
        <p:nvPicPr>
          <p:cNvPr id="59" name="Graphic 58">
            <a:extLst>
              <a:ext uri="{FF2B5EF4-FFF2-40B4-BE49-F238E27FC236}">
                <a16:creationId xmlns:a16="http://schemas.microsoft.com/office/drawing/2014/main" id="{1CA762F6-9FA0-B45F-FCC8-45EF16F4E7C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212F6909-A96F-A1A2-BB67-A60FBC243EDD}"/>
              </a:ext>
            </a:extLst>
          </p:cNvPr>
          <p:cNvSpPr txBox="1">
            <a:spLocks/>
          </p:cNvSpPr>
          <p:nvPr/>
        </p:nvSpPr>
        <p:spPr>
          <a:xfrm>
            <a:off x="489557" y="2819227"/>
            <a:ext cx="3467083" cy="1259154"/>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s-419"/>
              <a:t>Integrar en los flujos de trabajo</a:t>
            </a:r>
          </a:p>
        </p:txBody>
      </p:sp>
      <p:grpSp>
        <p:nvGrpSpPr>
          <p:cNvPr id="39" name="Group 38">
            <a:extLst>
              <a:ext uri="{FF2B5EF4-FFF2-40B4-BE49-F238E27FC236}">
                <a16:creationId xmlns:a16="http://schemas.microsoft.com/office/drawing/2014/main" id="{604C9D2C-500B-24CC-0D5D-EFDFE6A0081A}"/>
              </a:ext>
            </a:extLst>
          </p:cNvPr>
          <p:cNvGrpSpPr/>
          <p:nvPr/>
        </p:nvGrpSpPr>
        <p:grpSpPr>
          <a:xfrm>
            <a:off x="5695301" y="2338703"/>
            <a:ext cx="4798242" cy="4094096"/>
            <a:chOff x="5202779" y="672216"/>
            <a:chExt cx="6091637" cy="5370290"/>
          </a:xfrm>
        </p:grpSpPr>
        <p:sp>
          <p:nvSpPr>
            <p:cNvPr id="23" name="Oval 22">
              <a:extLst>
                <a:ext uri="{FF2B5EF4-FFF2-40B4-BE49-F238E27FC236}">
                  <a16:creationId xmlns:a16="http://schemas.microsoft.com/office/drawing/2014/main" id="{DCD7B84B-E79C-6D00-D4DD-3D89BAB1C9A2}"/>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Oval 23">
              <a:extLst>
                <a:ext uri="{FF2B5EF4-FFF2-40B4-BE49-F238E27FC236}">
                  <a16:creationId xmlns:a16="http://schemas.microsoft.com/office/drawing/2014/main" id="{E6371387-7403-B735-40A6-73280F6B68B6}"/>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CEC2DE1C-E743-66A7-A6A8-09ED5770C13C}"/>
                </a:ext>
              </a:extLst>
            </p:cNvPr>
            <p:cNvSpPr txBox="1"/>
            <p:nvPr/>
          </p:nvSpPr>
          <p:spPr>
            <a:xfrm>
              <a:off x="5934821" y="1775522"/>
              <a:ext cx="1309055"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Planificación/financiación/promoción </a:t>
              </a:r>
            </a:p>
          </p:txBody>
        </p:sp>
        <p:sp>
          <p:nvSpPr>
            <p:cNvPr id="26" name="Oval 25">
              <a:extLst>
                <a:ext uri="{FF2B5EF4-FFF2-40B4-BE49-F238E27FC236}">
                  <a16:creationId xmlns:a16="http://schemas.microsoft.com/office/drawing/2014/main" id="{F84759A8-24D3-AA11-F136-E255608167DF}"/>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1CEDACA4-FC8C-7563-4B9F-CF318DEE7B47}"/>
                </a:ext>
              </a:extLst>
            </p:cNvPr>
            <p:cNvSpPr txBox="1"/>
            <p:nvPr/>
          </p:nvSpPr>
          <p:spPr>
            <a:xfrm>
              <a:off x="7611326" y="982546"/>
              <a:ext cx="1309055"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a:solidFill>
                    <a:srgbClr val="444444"/>
                  </a:solidFill>
                  <a:latin typeface="Arial"/>
                  <a:cs typeface="Arial"/>
                </a:rPr>
                <a:t>Recopilación de datos</a:t>
              </a:r>
            </a:p>
          </p:txBody>
        </p:sp>
        <p:sp>
          <p:nvSpPr>
            <p:cNvPr id="28" name="Oval 27">
              <a:extLst>
                <a:ext uri="{FF2B5EF4-FFF2-40B4-BE49-F238E27FC236}">
                  <a16:creationId xmlns:a16="http://schemas.microsoft.com/office/drawing/2014/main" id="{FC3729BB-DAE0-98FD-92DC-080AB6BA0AEC}"/>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80E8912D-6ACA-0F23-8642-7D9CB3E7A860}"/>
                </a:ext>
              </a:extLst>
            </p:cNvPr>
            <p:cNvSpPr txBox="1"/>
            <p:nvPr/>
          </p:nvSpPr>
          <p:spPr>
            <a:xfrm>
              <a:off x="8827940" y="5008651"/>
              <a:ext cx="1309055"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a:solidFill>
                    <a:srgbClr val="444444"/>
                  </a:solidFill>
                  <a:latin typeface="Arial"/>
                  <a:ea typeface="Arial"/>
                  <a:cs typeface="Arial"/>
                </a:rPr>
                <a:t>Seguimiento del progreso </a:t>
              </a:r>
            </a:p>
          </p:txBody>
        </p:sp>
        <p:sp>
          <p:nvSpPr>
            <p:cNvPr id="30" name="Oval 29">
              <a:extLst>
                <a:ext uri="{FF2B5EF4-FFF2-40B4-BE49-F238E27FC236}">
                  <a16:creationId xmlns:a16="http://schemas.microsoft.com/office/drawing/2014/main" id="{2BD4071D-7407-05A1-2F47-97DD8ABD05A2}"/>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F500068D-1C83-008D-97E2-5EB5E095AC14}"/>
                </a:ext>
              </a:extLst>
            </p:cNvPr>
            <p:cNvSpPr txBox="1"/>
            <p:nvPr/>
          </p:nvSpPr>
          <p:spPr>
            <a:xfrm>
              <a:off x="5202779" y="3522778"/>
              <a:ext cx="1712222"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Conformar otras evaluaciones y herramientas </a:t>
              </a:r>
            </a:p>
          </p:txBody>
        </p:sp>
        <p:sp>
          <p:nvSpPr>
            <p:cNvPr id="32" name="Oval 31">
              <a:extLst>
                <a:ext uri="{FF2B5EF4-FFF2-40B4-BE49-F238E27FC236}">
                  <a16:creationId xmlns:a16="http://schemas.microsoft.com/office/drawing/2014/main" id="{3FAFDE07-DB72-2B6C-543F-AFB2A7B1350A}"/>
                </a:ext>
              </a:extLst>
            </p:cNvPr>
            <p:cNvSpPr/>
            <p:nvPr/>
          </p:nvSpPr>
          <p:spPr>
            <a:xfrm>
              <a:off x="9856200" y="3089553"/>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5175BA3C-429D-A6C5-DE26-07F2DC7FCE1D}"/>
                </a:ext>
              </a:extLst>
            </p:cNvPr>
            <p:cNvSpPr txBox="1"/>
            <p:nvPr/>
          </p:nvSpPr>
          <p:spPr>
            <a:xfrm>
              <a:off x="9759000" y="3453465"/>
              <a:ext cx="1535416"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chemeClr val="bg1"/>
                  </a:solidFill>
                  <a:latin typeface="Arial"/>
                  <a:ea typeface="Arial"/>
                  <a:cs typeface="Arial"/>
                </a:rPr>
                <a:t>Reuniones con las partes interesadas </a:t>
              </a:r>
            </a:p>
          </p:txBody>
        </p:sp>
        <p:sp>
          <p:nvSpPr>
            <p:cNvPr id="34" name="Oval 33">
              <a:extLst>
                <a:ext uri="{FF2B5EF4-FFF2-40B4-BE49-F238E27FC236}">
                  <a16:creationId xmlns:a16="http://schemas.microsoft.com/office/drawing/2014/main" id="{6DEE098D-C763-D84C-5713-B4F93EA6E331}"/>
                </a:ext>
              </a:extLst>
            </p:cNvPr>
            <p:cNvSpPr/>
            <p:nvPr/>
          </p:nvSpPr>
          <p:spPr>
            <a:xfrm>
              <a:off x="9314746" y="132146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10A2DD46-1A82-0B90-516B-F12CB181714C}"/>
                </a:ext>
              </a:extLst>
            </p:cNvPr>
            <p:cNvSpPr txBox="1"/>
            <p:nvPr/>
          </p:nvSpPr>
          <p:spPr>
            <a:xfrm>
              <a:off x="9251944" y="1613167"/>
              <a:ext cx="1535418"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Verificación + consolidación de datos </a:t>
              </a:r>
            </a:p>
          </p:txBody>
        </p:sp>
        <p:sp>
          <p:nvSpPr>
            <p:cNvPr id="36" name="Oval 35">
              <a:extLst>
                <a:ext uri="{FF2B5EF4-FFF2-40B4-BE49-F238E27FC236}">
                  <a16:creationId xmlns:a16="http://schemas.microsoft.com/office/drawing/2014/main" id="{9CE27B25-7B6F-0276-574B-3966ECFDAF65}"/>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E5FA1FCF-04B5-4ED8-DCE0-BD218B889B80}"/>
                </a:ext>
              </a:extLst>
            </p:cNvPr>
            <p:cNvSpPr txBox="1"/>
            <p:nvPr/>
          </p:nvSpPr>
          <p:spPr>
            <a:xfrm>
              <a:off x="6479990" y="5145669"/>
              <a:ext cx="1454882"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a:solidFill>
                    <a:srgbClr val="444444"/>
                  </a:solidFill>
                  <a:latin typeface="Arial"/>
                  <a:ea typeface="Arial"/>
                  <a:cs typeface="Arial"/>
                </a:rPr>
                <a:t>Síntesis de los resultados </a:t>
              </a:r>
            </a:p>
          </p:txBody>
        </p:sp>
        <p:sp>
          <p:nvSpPr>
            <p:cNvPr id="38" name="TextBox 37">
              <a:extLst>
                <a:ext uri="{FF2B5EF4-FFF2-40B4-BE49-F238E27FC236}">
                  <a16:creationId xmlns:a16="http://schemas.microsoft.com/office/drawing/2014/main" id="{D6BAE1ED-81D1-9924-6E98-4B5DD11103AD}"/>
                </a:ext>
              </a:extLst>
            </p:cNvPr>
            <p:cNvSpPr txBox="1"/>
            <p:nvPr/>
          </p:nvSpPr>
          <p:spPr>
            <a:xfrm>
              <a:off x="7611327" y="3356407"/>
              <a:ext cx="1504175" cy="4037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400" b="1">
                  <a:solidFill>
                    <a:srgbClr val="444444"/>
                  </a:solidFill>
                  <a:latin typeface="Arial"/>
                  <a:ea typeface="Arial"/>
                  <a:cs typeface="+mn-lt"/>
                </a:rPr>
                <a:t>Flujos de trabajo</a:t>
              </a:r>
            </a:p>
          </p:txBody>
        </p:sp>
      </p:grpSp>
    </p:spTree>
    <p:extLst>
      <p:ext uri="{BB962C8B-B14F-4D97-AF65-F5344CB8AC3E}">
        <p14:creationId xmlns:p14="http://schemas.microsoft.com/office/powerpoint/2010/main" val="267825908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950403-74F8-4BAB-3E67-6656696F6B51}"/>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AB02E9BD-CD4C-D2D1-DC63-30BF73AF2158}"/>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a:ln>
                  <a:noFill/>
                </a:ln>
                <a:solidFill>
                  <a:srgbClr val="628393"/>
                </a:solidFill>
                <a:effectLst/>
                <a:uLnTx/>
                <a:uFillTx/>
                <a:latin typeface="Arial"/>
                <a:ea typeface="Arial"/>
                <a:cs typeface="Arial"/>
              </a:rPr>
              <a:t>Procesos</a:t>
            </a:r>
          </a:p>
        </p:txBody>
      </p:sp>
      <p:sp>
        <p:nvSpPr>
          <p:cNvPr id="6" name="Content Placeholder 11">
            <a:extLst>
              <a:ext uri="{FF2B5EF4-FFF2-40B4-BE49-F238E27FC236}">
                <a16:creationId xmlns:a16="http://schemas.microsoft.com/office/drawing/2014/main" id="{9C3B3294-632F-3F9E-034C-48CCB75EC1E7}"/>
              </a:ext>
            </a:extLst>
          </p:cNvPr>
          <p:cNvSpPr>
            <a:spLocks noGrp="1"/>
          </p:cNvSpPr>
          <p:nvPr>
            <p:ph idx="1"/>
          </p:nvPr>
        </p:nvSpPr>
        <p:spPr>
          <a:xfrm>
            <a:off x="4835951" y="826051"/>
            <a:ext cx="6693029" cy="5529709"/>
          </a:xfrm>
        </p:spPr>
        <p:txBody>
          <a:bodyPr/>
          <a:lstStyle/>
          <a:p>
            <a:r>
              <a:rPr lang="es-419"/>
              <a:t>¿Qué hay que hacer?</a:t>
            </a:r>
          </a:p>
          <a:p>
            <a:r>
              <a:rPr lang="es-419"/>
              <a:t>¿Quién es el funcionario responsable de ello?</a:t>
            </a:r>
          </a:p>
          <a:p>
            <a:r>
              <a:rPr lang="es-419"/>
              <a:t>¿Qué apoyo necesita para lograrlo?</a:t>
            </a:r>
          </a:p>
        </p:txBody>
      </p:sp>
      <p:pic>
        <p:nvPicPr>
          <p:cNvPr id="59" name="Graphic 58">
            <a:extLst>
              <a:ext uri="{FF2B5EF4-FFF2-40B4-BE49-F238E27FC236}">
                <a16:creationId xmlns:a16="http://schemas.microsoft.com/office/drawing/2014/main" id="{16030FB6-C111-C625-FC86-651F5C1BCC6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53A4C6D1-F745-908D-3958-56C692EEB6D3}"/>
              </a:ext>
            </a:extLst>
          </p:cNvPr>
          <p:cNvSpPr txBox="1">
            <a:spLocks/>
          </p:cNvSpPr>
          <p:nvPr/>
        </p:nvSpPr>
        <p:spPr>
          <a:xfrm>
            <a:off x="489557" y="2819227"/>
            <a:ext cx="3467083" cy="1259154"/>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s-419"/>
              <a:t>Integrar en los flujos de trabajo</a:t>
            </a:r>
          </a:p>
        </p:txBody>
      </p:sp>
      <p:grpSp>
        <p:nvGrpSpPr>
          <p:cNvPr id="39" name="Group 38">
            <a:extLst>
              <a:ext uri="{FF2B5EF4-FFF2-40B4-BE49-F238E27FC236}">
                <a16:creationId xmlns:a16="http://schemas.microsoft.com/office/drawing/2014/main" id="{01A63811-3A4A-B5EC-B583-F2E62F3F422D}"/>
              </a:ext>
            </a:extLst>
          </p:cNvPr>
          <p:cNvGrpSpPr/>
          <p:nvPr/>
        </p:nvGrpSpPr>
        <p:grpSpPr>
          <a:xfrm>
            <a:off x="5705461" y="2338703"/>
            <a:ext cx="4808402" cy="4094096"/>
            <a:chOff x="5215678" y="672216"/>
            <a:chExt cx="6104536" cy="5370290"/>
          </a:xfrm>
        </p:grpSpPr>
        <p:sp>
          <p:nvSpPr>
            <p:cNvPr id="23" name="Oval 22">
              <a:extLst>
                <a:ext uri="{FF2B5EF4-FFF2-40B4-BE49-F238E27FC236}">
                  <a16:creationId xmlns:a16="http://schemas.microsoft.com/office/drawing/2014/main" id="{F20F2D5F-6404-546C-EDB7-B81079EF2FE9}"/>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Oval 23">
              <a:extLst>
                <a:ext uri="{FF2B5EF4-FFF2-40B4-BE49-F238E27FC236}">
                  <a16:creationId xmlns:a16="http://schemas.microsoft.com/office/drawing/2014/main" id="{EEB84D82-61F6-A30B-35A2-5C0E7AF48F21}"/>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D584C176-8B00-AB41-3687-1C73CDC9A4DB}"/>
                </a:ext>
              </a:extLst>
            </p:cNvPr>
            <p:cNvSpPr txBox="1"/>
            <p:nvPr/>
          </p:nvSpPr>
          <p:spPr>
            <a:xfrm>
              <a:off x="5934821" y="1775522"/>
              <a:ext cx="1309055"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Planificación/financiación/promoción </a:t>
              </a:r>
            </a:p>
          </p:txBody>
        </p:sp>
        <p:sp>
          <p:nvSpPr>
            <p:cNvPr id="26" name="Oval 25">
              <a:extLst>
                <a:ext uri="{FF2B5EF4-FFF2-40B4-BE49-F238E27FC236}">
                  <a16:creationId xmlns:a16="http://schemas.microsoft.com/office/drawing/2014/main" id="{913C305B-FD88-4590-BACB-A65244089E2A}"/>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F60A7918-9C03-4C8F-5093-5DE5628FF59E}"/>
                </a:ext>
              </a:extLst>
            </p:cNvPr>
            <p:cNvSpPr txBox="1"/>
            <p:nvPr/>
          </p:nvSpPr>
          <p:spPr>
            <a:xfrm>
              <a:off x="7611326" y="982546"/>
              <a:ext cx="1309055"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a:solidFill>
                    <a:srgbClr val="444444"/>
                  </a:solidFill>
                  <a:latin typeface="Arial"/>
                  <a:cs typeface="Arial"/>
                </a:rPr>
                <a:t>Recopilación de datos</a:t>
              </a:r>
            </a:p>
          </p:txBody>
        </p:sp>
        <p:sp>
          <p:nvSpPr>
            <p:cNvPr id="28" name="Oval 27">
              <a:extLst>
                <a:ext uri="{FF2B5EF4-FFF2-40B4-BE49-F238E27FC236}">
                  <a16:creationId xmlns:a16="http://schemas.microsoft.com/office/drawing/2014/main" id="{CFEFDCEC-C0CA-E1EF-16C6-4CE2567643F9}"/>
                </a:ext>
              </a:extLst>
            </p:cNvPr>
            <p:cNvSpPr/>
            <p:nvPr/>
          </p:nvSpPr>
          <p:spPr>
            <a:xfrm>
              <a:off x="8814179" y="4661875"/>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7194E72C-C39E-4C3F-6006-325596617A3C}"/>
                </a:ext>
              </a:extLst>
            </p:cNvPr>
            <p:cNvSpPr txBox="1"/>
            <p:nvPr/>
          </p:nvSpPr>
          <p:spPr>
            <a:xfrm>
              <a:off x="8827940" y="5008651"/>
              <a:ext cx="1309055"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a:solidFill>
                    <a:schemeClr val="bg1"/>
                  </a:solidFill>
                  <a:latin typeface="Arial"/>
                  <a:ea typeface="Arial"/>
                  <a:cs typeface="Arial"/>
                </a:rPr>
                <a:t>Seguimiento del progreso </a:t>
              </a:r>
            </a:p>
          </p:txBody>
        </p:sp>
        <p:sp>
          <p:nvSpPr>
            <p:cNvPr id="30" name="Oval 29">
              <a:extLst>
                <a:ext uri="{FF2B5EF4-FFF2-40B4-BE49-F238E27FC236}">
                  <a16:creationId xmlns:a16="http://schemas.microsoft.com/office/drawing/2014/main" id="{0EBDC3D6-04A5-0DEC-468B-F7F95F716399}"/>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4DE1731-0E30-6734-61CA-6F54BD189DB5}"/>
                </a:ext>
              </a:extLst>
            </p:cNvPr>
            <p:cNvSpPr txBox="1"/>
            <p:nvPr/>
          </p:nvSpPr>
          <p:spPr>
            <a:xfrm>
              <a:off x="5215678" y="3549432"/>
              <a:ext cx="1712222"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Conformar otras evaluaciones y herramientas </a:t>
              </a:r>
            </a:p>
          </p:txBody>
        </p:sp>
        <p:sp>
          <p:nvSpPr>
            <p:cNvPr id="32" name="Oval 31">
              <a:extLst>
                <a:ext uri="{FF2B5EF4-FFF2-40B4-BE49-F238E27FC236}">
                  <a16:creationId xmlns:a16="http://schemas.microsoft.com/office/drawing/2014/main" id="{574A425A-0337-FFC8-6D70-9B1D33584472}"/>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01B4F28A-BA1E-ACCA-BC53-CB9B9FFF0338}"/>
                </a:ext>
              </a:extLst>
            </p:cNvPr>
            <p:cNvSpPr txBox="1"/>
            <p:nvPr/>
          </p:nvSpPr>
          <p:spPr>
            <a:xfrm>
              <a:off x="9784798" y="3413484"/>
              <a:ext cx="1535416"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Reuniones con las partes interesadas </a:t>
              </a:r>
            </a:p>
          </p:txBody>
        </p:sp>
        <p:sp>
          <p:nvSpPr>
            <p:cNvPr id="34" name="Oval 33">
              <a:extLst>
                <a:ext uri="{FF2B5EF4-FFF2-40B4-BE49-F238E27FC236}">
                  <a16:creationId xmlns:a16="http://schemas.microsoft.com/office/drawing/2014/main" id="{379FFA49-AB31-A7D3-3034-84DA124BA02A}"/>
                </a:ext>
              </a:extLst>
            </p:cNvPr>
            <p:cNvSpPr/>
            <p:nvPr/>
          </p:nvSpPr>
          <p:spPr>
            <a:xfrm>
              <a:off x="9314746" y="132146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34EB652B-B81C-2420-3394-E5B2F7AEFE5C}"/>
                </a:ext>
              </a:extLst>
            </p:cNvPr>
            <p:cNvSpPr txBox="1"/>
            <p:nvPr/>
          </p:nvSpPr>
          <p:spPr>
            <a:xfrm>
              <a:off x="9226441" y="1653408"/>
              <a:ext cx="1535418"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Verificación + consolidación de datos </a:t>
              </a:r>
            </a:p>
          </p:txBody>
        </p:sp>
        <p:sp>
          <p:nvSpPr>
            <p:cNvPr id="36" name="Oval 35">
              <a:extLst>
                <a:ext uri="{FF2B5EF4-FFF2-40B4-BE49-F238E27FC236}">
                  <a16:creationId xmlns:a16="http://schemas.microsoft.com/office/drawing/2014/main" id="{378DE4EC-7593-654B-3497-765028630059}"/>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F30BCF78-5774-4E2D-5676-C8017E803E08}"/>
                </a:ext>
              </a:extLst>
            </p:cNvPr>
            <p:cNvSpPr txBox="1"/>
            <p:nvPr/>
          </p:nvSpPr>
          <p:spPr>
            <a:xfrm>
              <a:off x="6479990" y="5145669"/>
              <a:ext cx="1454882"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a:solidFill>
                    <a:srgbClr val="444444"/>
                  </a:solidFill>
                  <a:latin typeface="Arial"/>
                  <a:ea typeface="Arial"/>
                  <a:cs typeface="Arial"/>
                </a:rPr>
                <a:t>Síntesis de los resultados </a:t>
              </a:r>
            </a:p>
          </p:txBody>
        </p:sp>
        <p:sp>
          <p:nvSpPr>
            <p:cNvPr id="38" name="TextBox 37">
              <a:extLst>
                <a:ext uri="{FF2B5EF4-FFF2-40B4-BE49-F238E27FC236}">
                  <a16:creationId xmlns:a16="http://schemas.microsoft.com/office/drawing/2014/main" id="{2D2231CC-A748-4897-5ACA-1A7650B2D453}"/>
                </a:ext>
              </a:extLst>
            </p:cNvPr>
            <p:cNvSpPr txBox="1"/>
            <p:nvPr/>
          </p:nvSpPr>
          <p:spPr>
            <a:xfrm>
              <a:off x="7611327" y="3356407"/>
              <a:ext cx="1504175" cy="4037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400" b="1">
                  <a:solidFill>
                    <a:srgbClr val="444444"/>
                  </a:solidFill>
                  <a:latin typeface="Arial"/>
                  <a:ea typeface="Arial"/>
                  <a:cs typeface="+mn-lt"/>
                </a:rPr>
                <a:t>Flujos de trabajo</a:t>
              </a:r>
            </a:p>
          </p:txBody>
        </p:sp>
      </p:grpSp>
    </p:spTree>
    <p:extLst>
      <p:ext uri="{BB962C8B-B14F-4D97-AF65-F5344CB8AC3E}">
        <p14:creationId xmlns:p14="http://schemas.microsoft.com/office/powerpoint/2010/main" val="119656894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D3C8C2-911B-F14F-155B-F70940EAC129}"/>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B5F4BAF5-5AAF-CAC3-231F-6914362E97E5}"/>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a:ln>
                  <a:noFill/>
                </a:ln>
                <a:solidFill>
                  <a:srgbClr val="628393"/>
                </a:solidFill>
                <a:effectLst/>
                <a:uLnTx/>
                <a:uFillTx/>
                <a:latin typeface="Arial"/>
                <a:ea typeface="Arial"/>
                <a:cs typeface="Arial"/>
              </a:rPr>
              <a:t>Procesos</a:t>
            </a:r>
          </a:p>
        </p:txBody>
      </p:sp>
      <p:sp>
        <p:nvSpPr>
          <p:cNvPr id="6" name="Content Placeholder 11">
            <a:extLst>
              <a:ext uri="{FF2B5EF4-FFF2-40B4-BE49-F238E27FC236}">
                <a16:creationId xmlns:a16="http://schemas.microsoft.com/office/drawing/2014/main" id="{3EAD0952-4640-E0B4-CF32-F5D6DB8B97BC}"/>
              </a:ext>
            </a:extLst>
          </p:cNvPr>
          <p:cNvSpPr>
            <a:spLocks noGrp="1"/>
          </p:cNvSpPr>
          <p:nvPr>
            <p:ph idx="1"/>
          </p:nvPr>
        </p:nvSpPr>
        <p:spPr>
          <a:xfrm>
            <a:off x="4835951" y="826051"/>
            <a:ext cx="6693029" cy="5529709"/>
          </a:xfrm>
        </p:spPr>
        <p:txBody>
          <a:bodyPr/>
          <a:lstStyle/>
          <a:p>
            <a:r>
              <a:rPr lang="es-419"/>
              <a:t>¿Qué hay que hacer?</a:t>
            </a:r>
          </a:p>
          <a:p>
            <a:r>
              <a:rPr lang="es-419"/>
              <a:t>¿Quién es el funcionario responsable de ello?</a:t>
            </a:r>
          </a:p>
          <a:p>
            <a:r>
              <a:rPr lang="es-419"/>
              <a:t>¿Qué apoyo necesita para lograrlo?</a:t>
            </a:r>
          </a:p>
        </p:txBody>
      </p:sp>
      <p:pic>
        <p:nvPicPr>
          <p:cNvPr id="59" name="Graphic 58">
            <a:extLst>
              <a:ext uri="{FF2B5EF4-FFF2-40B4-BE49-F238E27FC236}">
                <a16:creationId xmlns:a16="http://schemas.microsoft.com/office/drawing/2014/main" id="{A591F5A3-4326-1BEB-CCE8-BBDD8DB00B7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4E8ECB28-EA9F-28F2-FB6F-8B6E900103A1}"/>
              </a:ext>
            </a:extLst>
          </p:cNvPr>
          <p:cNvSpPr>
            <a:spLocks noGrp="1"/>
          </p:cNvSpPr>
          <p:nvPr>
            <p:ph type="title"/>
          </p:nvPr>
        </p:nvSpPr>
        <p:spPr>
          <a:xfrm>
            <a:off x="489557" y="2819227"/>
            <a:ext cx="3467083" cy="1259154"/>
          </a:xfrm>
        </p:spPr>
        <p:txBody>
          <a:bodyPr/>
          <a:lstStyle/>
          <a:p>
            <a:pPr algn="ctr"/>
            <a:r>
              <a:rPr lang="es-419"/>
              <a:t>Integrar en los flujos de trabajo</a:t>
            </a:r>
          </a:p>
        </p:txBody>
      </p:sp>
      <p:grpSp>
        <p:nvGrpSpPr>
          <p:cNvPr id="39" name="Group 38">
            <a:extLst>
              <a:ext uri="{FF2B5EF4-FFF2-40B4-BE49-F238E27FC236}">
                <a16:creationId xmlns:a16="http://schemas.microsoft.com/office/drawing/2014/main" id="{C29B8647-ACE0-964E-161C-FCD352D5DCA7}"/>
              </a:ext>
            </a:extLst>
          </p:cNvPr>
          <p:cNvGrpSpPr/>
          <p:nvPr/>
        </p:nvGrpSpPr>
        <p:grpSpPr>
          <a:xfrm>
            <a:off x="6284495" y="2338703"/>
            <a:ext cx="4228763" cy="4094096"/>
            <a:chOff x="5950794" y="672216"/>
            <a:chExt cx="5368651" cy="5370290"/>
          </a:xfrm>
        </p:grpSpPr>
        <p:sp>
          <p:nvSpPr>
            <p:cNvPr id="23" name="Oval 22">
              <a:extLst>
                <a:ext uri="{FF2B5EF4-FFF2-40B4-BE49-F238E27FC236}">
                  <a16:creationId xmlns:a16="http://schemas.microsoft.com/office/drawing/2014/main" id="{00B2FE18-E5EA-5DFA-27FB-64C939AA91EE}"/>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Oval 25">
              <a:extLst>
                <a:ext uri="{FF2B5EF4-FFF2-40B4-BE49-F238E27FC236}">
                  <a16:creationId xmlns:a16="http://schemas.microsoft.com/office/drawing/2014/main" id="{C20B20ED-E09F-E9C1-3B7E-6DE0D9BCD733}"/>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4E7C4A6C-E776-93FB-0F75-71E0C1AD702A}"/>
                </a:ext>
              </a:extLst>
            </p:cNvPr>
            <p:cNvSpPr txBox="1"/>
            <p:nvPr/>
          </p:nvSpPr>
          <p:spPr>
            <a:xfrm>
              <a:off x="7611326" y="982546"/>
              <a:ext cx="1309054"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cs typeface="Arial"/>
                </a:rPr>
                <a:t>Recopilación de datos</a:t>
              </a:r>
            </a:p>
          </p:txBody>
        </p:sp>
        <p:sp>
          <p:nvSpPr>
            <p:cNvPr id="28" name="Oval 27">
              <a:extLst>
                <a:ext uri="{FF2B5EF4-FFF2-40B4-BE49-F238E27FC236}">
                  <a16:creationId xmlns:a16="http://schemas.microsoft.com/office/drawing/2014/main" id="{54302F9E-CE88-A969-ACC7-C67EFA873F5A}"/>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435C4383-1696-A2EF-6606-8C442883CB2D}"/>
                </a:ext>
              </a:extLst>
            </p:cNvPr>
            <p:cNvSpPr txBox="1"/>
            <p:nvPr/>
          </p:nvSpPr>
          <p:spPr>
            <a:xfrm>
              <a:off x="8827940" y="5008651"/>
              <a:ext cx="1309056"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Seguimiento del progreso </a:t>
              </a:r>
            </a:p>
          </p:txBody>
        </p:sp>
        <p:sp>
          <p:nvSpPr>
            <p:cNvPr id="32" name="Oval 31">
              <a:extLst>
                <a:ext uri="{FF2B5EF4-FFF2-40B4-BE49-F238E27FC236}">
                  <a16:creationId xmlns:a16="http://schemas.microsoft.com/office/drawing/2014/main" id="{0DCF789F-6AD5-2A3E-8D8A-E5DD3C274C9C}"/>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7B72FC64-9684-3EB0-7C0E-4D237E6CAD9B}"/>
                </a:ext>
              </a:extLst>
            </p:cNvPr>
            <p:cNvSpPr txBox="1"/>
            <p:nvPr/>
          </p:nvSpPr>
          <p:spPr>
            <a:xfrm>
              <a:off x="9784028" y="3409134"/>
              <a:ext cx="1535417"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Reuniones con las partes interesadas </a:t>
              </a:r>
            </a:p>
          </p:txBody>
        </p:sp>
        <p:sp>
          <p:nvSpPr>
            <p:cNvPr id="36" name="Oval 35">
              <a:extLst>
                <a:ext uri="{FF2B5EF4-FFF2-40B4-BE49-F238E27FC236}">
                  <a16:creationId xmlns:a16="http://schemas.microsoft.com/office/drawing/2014/main" id="{9B4E6667-956B-CD54-65D4-5BBD819B23FD}"/>
                </a:ext>
              </a:extLst>
            </p:cNvPr>
            <p:cNvSpPr/>
            <p:nvPr/>
          </p:nvSpPr>
          <p:spPr>
            <a:xfrm>
              <a:off x="6536853" y="4769670"/>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46F7274B-58CB-38F3-21A2-1683072FCE19}"/>
                </a:ext>
              </a:extLst>
            </p:cNvPr>
            <p:cNvSpPr txBox="1"/>
            <p:nvPr/>
          </p:nvSpPr>
          <p:spPr>
            <a:xfrm>
              <a:off x="6479991" y="5145669"/>
              <a:ext cx="1454882"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chemeClr val="bg1"/>
                  </a:solidFill>
                  <a:latin typeface="Arial"/>
                  <a:ea typeface="Arial"/>
                  <a:cs typeface="Arial"/>
                </a:rPr>
                <a:t>Síntesis de los resultados </a:t>
              </a:r>
            </a:p>
          </p:txBody>
        </p:sp>
        <p:sp>
          <p:nvSpPr>
            <p:cNvPr id="38" name="TextBox 37">
              <a:extLst>
                <a:ext uri="{FF2B5EF4-FFF2-40B4-BE49-F238E27FC236}">
                  <a16:creationId xmlns:a16="http://schemas.microsoft.com/office/drawing/2014/main" id="{D04B57F0-7564-D5CD-EEED-8BA0BBB76C5D}"/>
                </a:ext>
              </a:extLst>
            </p:cNvPr>
            <p:cNvSpPr txBox="1"/>
            <p:nvPr/>
          </p:nvSpPr>
          <p:spPr>
            <a:xfrm>
              <a:off x="7611327" y="3356407"/>
              <a:ext cx="1504175" cy="4037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400" b="1" dirty="0">
                  <a:solidFill>
                    <a:srgbClr val="444444"/>
                  </a:solidFill>
                  <a:latin typeface="Arial"/>
                  <a:ea typeface="Arial"/>
                  <a:cs typeface="+mn-lt"/>
                </a:rPr>
                <a:t>Flujos de trabajo</a:t>
              </a:r>
            </a:p>
          </p:txBody>
        </p:sp>
      </p:grpSp>
      <p:sp>
        <p:nvSpPr>
          <p:cNvPr id="4" name="Oval 3">
            <a:extLst>
              <a:ext uri="{FF2B5EF4-FFF2-40B4-BE49-F238E27FC236}">
                <a16:creationId xmlns:a16="http://schemas.microsoft.com/office/drawing/2014/main" id="{620295AA-A94A-C47C-D777-26475CCC59DE}"/>
              </a:ext>
            </a:extLst>
          </p:cNvPr>
          <p:cNvSpPr/>
          <p:nvPr/>
        </p:nvSpPr>
        <p:spPr>
          <a:xfrm>
            <a:off x="6263024" y="3011247"/>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E77303D1-3842-F375-65C5-0BA1CB1D4F94}"/>
              </a:ext>
            </a:extLst>
          </p:cNvPr>
          <p:cNvSpPr txBox="1"/>
          <p:nvPr/>
        </p:nvSpPr>
        <p:spPr>
          <a:xfrm>
            <a:off x="6271913" y="3179820"/>
            <a:ext cx="103111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Planificación/financiación/promoción </a:t>
            </a:r>
          </a:p>
        </p:txBody>
      </p:sp>
      <p:sp>
        <p:nvSpPr>
          <p:cNvPr id="9" name="Oval 8">
            <a:extLst>
              <a:ext uri="{FF2B5EF4-FFF2-40B4-BE49-F238E27FC236}">
                <a16:creationId xmlns:a16="http://schemas.microsoft.com/office/drawing/2014/main" id="{2367CA51-087C-0EFB-A87D-EFC288D0EBCB}"/>
              </a:ext>
            </a:extLst>
          </p:cNvPr>
          <p:cNvSpPr/>
          <p:nvPr/>
        </p:nvSpPr>
        <p:spPr>
          <a:xfrm>
            <a:off x="5849222" y="4282655"/>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1C4C8C90-D599-23D4-7C83-71D90440AAEF}"/>
              </a:ext>
            </a:extLst>
          </p:cNvPr>
          <p:cNvSpPr txBox="1"/>
          <p:nvPr/>
        </p:nvSpPr>
        <p:spPr>
          <a:xfrm>
            <a:off x="5715621" y="4450898"/>
            <a:ext cx="1348678"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Conformar otras evaluaciones y herramientas </a:t>
            </a:r>
          </a:p>
        </p:txBody>
      </p:sp>
      <p:sp>
        <p:nvSpPr>
          <p:cNvPr id="13" name="Oval 12">
            <a:extLst>
              <a:ext uri="{FF2B5EF4-FFF2-40B4-BE49-F238E27FC236}">
                <a16:creationId xmlns:a16="http://schemas.microsoft.com/office/drawing/2014/main" id="{B6719B79-BCC8-C681-9EBB-B07785BC8BF9}"/>
              </a:ext>
            </a:extLst>
          </p:cNvPr>
          <p:cNvSpPr/>
          <p:nvPr/>
        </p:nvSpPr>
        <p:spPr>
          <a:xfrm>
            <a:off x="8934202" y="2833665"/>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2D481578-1CCD-4CA8-2617-8721725012B4}"/>
              </a:ext>
            </a:extLst>
          </p:cNvPr>
          <p:cNvSpPr txBox="1"/>
          <p:nvPr/>
        </p:nvSpPr>
        <p:spPr>
          <a:xfrm>
            <a:off x="8864647" y="3052935"/>
            <a:ext cx="1209413"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Verificación + consolidación de datos </a:t>
            </a:r>
          </a:p>
        </p:txBody>
      </p:sp>
    </p:spTree>
    <p:extLst>
      <p:ext uri="{BB962C8B-B14F-4D97-AF65-F5344CB8AC3E}">
        <p14:creationId xmlns:p14="http://schemas.microsoft.com/office/powerpoint/2010/main" val="277033537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7FDBD-3E3E-3176-BD34-139BE1356462}"/>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BFA1AAF8-29DE-A600-EC8A-4F0877A0780C}"/>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a:ln>
                  <a:noFill/>
                </a:ln>
                <a:solidFill>
                  <a:srgbClr val="628393"/>
                </a:solidFill>
                <a:effectLst/>
                <a:uLnTx/>
                <a:uFillTx/>
                <a:latin typeface="Arial"/>
                <a:ea typeface="Arial"/>
                <a:cs typeface="Arial"/>
              </a:rPr>
              <a:t>Procesos</a:t>
            </a:r>
          </a:p>
        </p:txBody>
      </p:sp>
      <p:sp>
        <p:nvSpPr>
          <p:cNvPr id="6" name="Content Placeholder 11">
            <a:extLst>
              <a:ext uri="{FF2B5EF4-FFF2-40B4-BE49-F238E27FC236}">
                <a16:creationId xmlns:a16="http://schemas.microsoft.com/office/drawing/2014/main" id="{DFBE9F58-95AD-0AB3-4295-222A5446742F}"/>
              </a:ext>
            </a:extLst>
          </p:cNvPr>
          <p:cNvSpPr>
            <a:spLocks noGrp="1"/>
          </p:cNvSpPr>
          <p:nvPr>
            <p:ph idx="1"/>
          </p:nvPr>
        </p:nvSpPr>
        <p:spPr>
          <a:xfrm>
            <a:off x="4835951" y="826051"/>
            <a:ext cx="6693029" cy="5529709"/>
          </a:xfrm>
        </p:spPr>
        <p:txBody>
          <a:bodyPr vert="horz" lIns="91440" tIns="45720" rIns="91440" bIns="45720" rtlCol="0" anchor="t">
            <a:noAutofit/>
          </a:bodyPr>
          <a:lstStyle/>
          <a:p>
            <a:r>
              <a:rPr lang="es-419">
                <a:latin typeface="Arial"/>
                <a:cs typeface="Arial"/>
              </a:rPr>
              <a:t>¿Qué hay que hacer?</a:t>
            </a:r>
          </a:p>
          <a:p>
            <a:r>
              <a:rPr lang="es-419">
                <a:latin typeface="Arial"/>
                <a:cs typeface="Arial"/>
              </a:rPr>
              <a:t>¿Quién es el funcionario responsable de ello?</a:t>
            </a:r>
          </a:p>
          <a:p>
            <a:r>
              <a:rPr lang="es-419">
                <a:latin typeface="Arial"/>
                <a:cs typeface="Arial"/>
              </a:rPr>
              <a:t>¿Qué apoyo necesita para lograrlo?</a:t>
            </a:r>
          </a:p>
        </p:txBody>
      </p:sp>
      <p:pic>
        <p:nvPicPr>
          <p:cNvPr id="59" name="Graphic 58">
            <a:extLst>
              <a:ext uri="{FF2B5EF4-FFF2-40B4-BE49-F238E27FC236}">
                <a16:creationId xmlns:a16="http://schemas.microsoft.com/office/drawing/2014/main" id="{956F2201-F2A2-600F-4881-CE88E4CFEA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BD7284FD-7D20-0C55-95E5-28E81AF9B9B5}"/>
              </a:ext>
            </a:extLst>
          </p:cNvPr>
          <p:cNvSpPr txBox="1">
            <a:spLocks/>
          </p:cNvSpPr>
          <p:nvPr/>
        </p:nvSpPr>
        <p:spPr>
          <a:xfrm>
            <a:off x="489557" y="2819227"/>
            <a:ext cx="3467083" cy="1259154"/>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s-419"/>
              <a:t>Integrar en los flujos de trabajo</a:t>
            </a:r>
          </a:p>
        </p:txBody>
      </p:sp>
      <p:grpSp>
        <p:nvGrpSpPr>
          <p:cNvPr id="643" name="Group 642">
            <a:extLst>
              <a:ext uri="{FF2B5EF4-FFF2-40B4-BE49-F238E27FC236}">
                <a16:creationId xmlns:a16="http://schemas.microsoft.com/office/drawing/2014/main" id="{C70A47C5-8E1D-B3CF-F1D1-F9A18E256A4E}"/>
              </a:ext>
            </a:extLst>
          </p:cNvPr>
          <p:cNvGrpSpPr/>
          <p:nvPr/>
        </p:nvGrpSpPr>
        <p:grpSpPr>
          <a:xfrm>
            <a:off x="5715620" y="2338703"/>
            <a:ext cx="4818562" cy="4094097"/>
            <a:chOff x="5228577" y="672216"/>
            <a:chExt cx="6117435" cy="5370290"/>
          </a:xfrm>
        </p:grpSpPr>
        <p:sp>
          <p:nvSpPr>
            <p:cNvPr id="627" name="Oval 626">
              <a:extLst>
                <a:ext uri="{FF2B5EF4-FFF2-40B4-BE49-F238E27FC236}">
                  <a16:creationId xmlns:a16="http://schemas.microsoft.com/office/drawing/2014/main" id="{A0E370EC-9B5B-F85A-FEE6-D24A520F7AA4}"/>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0" name="Oval 629">
              <a:extLst>
                <a:ext uri="{FF2B5EF4-FFF2-40B4-BE49-F238E27FC236}">
                  <a16:creationId xmlns:a16="http://schemas.microsoft.com/office/drawing/2014/main" id="{47C3A5F1-C1DF-D06B-551B-F6CDA244B48A}"/>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1" name="TextBox 630">
              <a:extLst>
                <a:ext uri="{FF2B5EF4-FFF2-40B4-BE49-F238E27FC236}">
                  <a16:creationId xmlns:a16="http://schemas.microsoft.com/office/drawing/2014/main" id="{4EDBA0B0-4B25-F7C7-1A24-3EC7C189C315}"/>
                </a:ext>
              </a:extLst>
            </p:cNvPr>
            <p:cNvSpPr txBox="1"/>
            <p:nvPr/>
          </p:nvSpPr>
          <p:spPr>
            <a:xfrm>
              <a:off x="7611326" y="982546"/>
              <a:ext cx="1309055" cy="5248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a:solidFill>
                    <a:srgbClr val="444444"/>
                  </a:solidFill>
                  <a:latin typeface="Arial"/>
                  <a:cs typeface="Arial"/>
                </a:rPr>
                <a:t>Recopilación de datos</a:t>
              </a:r>
            </a:p>
          </p:txBody>
        </p:sp>
        <p:sp>
          <p:nvSpPr>
            <p:cNvPr id="632" name="Oval 631">
              <a:extLst>
                <a:ext uri="{FF2B5EF4-FFF2-40B4-BE49-F238E27FC236}">
                  <a16:creationId xmlns:a16="http://schemas.microsoft.com/office/drawing/2014/main" id="{30BF4CC9-672D-3CB5-E4B9-B89B57B77F5E}"/>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3" name="TextBox 632">
              <a:extLst>
                <a:ext uri="{FF2B5EF4-FFF2-40B4-BE49-F238E27FC236}">
                  <a16:creationId xmlns:a16="http://schemas.microsoft.com/office/drawing/2014/main" id="{1E8F3A75-D1A1-692E-ABF2-6262A5D07BBE}"/>
                </a:ext>
              </a:extLst>
            </p:cNvPr>
            <p:cNvSpPr txBox="1"/>
            <p:nvPr/>
          </p:nvSpPr>
          <p:spPr>
            <a:xfrm>
              <a:off x="8827940" y="5008651"/>
              <a:ext cx="1309055" cy="5248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Seguimiento del progreso </a:t>
              </a:r>
            </a:p>
          </p:txBody>
        </p:sp>
        <p:sp>
          <p:nvSpPr>
            <p:cNvPr id="634" name="Oval 633">
              <a:extLst>
                <a:ext uri="{FF2B5EF4-FFF2-40B4-BE49-F238E27FC236}">
                  <a16:creationId xmlns:a16="http://schemas.microsoft.com/office/drawing/2014/main" id="{78F76ADF-692A-2B47-EB65-4381520084C5}"/>
                </a:ext>
              </a:extLst>
            </p:cNvPr>
            <p:cNvSpPr/>
            <p:nvPr/>
          </p:nvSpPr>
          <p:spPr>
            <a:xfrm>
              <a:off x="5429652" y="3173371"/>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5" name="TextBox 634">
              <a:extLst>
                <a:ext uri="{FF2B5EF4-FFF2-40B4-BE49-F238E27FC236}">
                  <a16:creationId xmlns:a16="http://schemas.microsoft.com/office/drawing/2014/main" id="{F50C3D74-7945-F414-3970-FA24C991C1AC}"/>
                </a:ext>
              </a:extLst>
            </p:cNvPr>
            <p:cNvSpPr txBox="1"/>
            <p:nvPr/>
          </p:nvSpPr>
          <p:spPr>
            <a:xfrm>
              <a:off x="5228577" y="3509450"/>
              <a:ext cx="1712222" cy="6964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950" b="1" dirty="0">
                  <a:solidFill>
                    <a:schemeClr val="bg1"/>
                  </a:solidFill>
                  <a:latin typeface="Arial"/>
                  <a:ea typeface="Arial"/>
                  <a:cs typeface="Arial"/>
                </a:rPr>
                <a:t>Conformar otras evaluaciones y herramientas </a:t>
              </a:r>
            </a:p>
          </p:txBody>
        </p:sp>
        <p:sp>
          <p:nvSpPr>
            <p:cNvPr id="636" name="Oval 635">
              <a:extLst>
                <a:ext uri="{FF2B5EF4-FFF2-40B4-BE49-F238E27FC236}">
                  <a16:creationId xmlns:a16="http://schemas.microsoft.com/office/drawing/2014/main" id="{B0EC9077-A614-234D-4BC3-828900A7AFCF}"/>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7" name="TextBox 636">
              <a:extLst>
                <a:ext uri="{FF2B5EF4-FFF2-40B4-BE49-F238E27FC236}">
                  <a16:creationId xmlns:a16="http://schemas.microsoft.com/office/drawing/2014/main" id="{DB6C657E-48AD-340B-E4E2-EF07CBEEF9F6}"/>
                </a:ext>
              </a:extLst>
            </p:cNvPr>
            <p:cNvSpPr txBox="1"/>
            <p:nvPr/>
          </p:nvSpPr>
          <p:spPr>
            <a:xfrm>
              <a:off x="9810596" y="3466792"/>
              <a:ext cx="1535416"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Reuniones con las partes interesadas </a:t>
              </a:r>
            </a:p>
          </p:txBody>
        </p:sp>
        <p:sp>
          <p:nvSpPr>
            <p:cNvPr id="640" name="Oval 639">
              <a:extLst>
                <a:ext uri="{FF2B5EF4-FFF2-40B4-BE49-F238E27FC236}">
                  <a16:creationId xmlns:a16="http://schemas.microsoft.com/office/drawing/2014/main" id="{98487A5A-C5D3-8122-E596-01CC466CFCA6}"/>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41" name="TextBox 640">
              <a:extLst>
                <a:ext uri="{FF2B5EF4-FFF2-40B4-BE49-F238E27FC236}">
                  <a16:creationId xmlns:a16="http://schemas.microsoft.com/office/drawing/2014/main" id="{727E2EEB-CE37-DD45-01C8-885AF73FFE8D}"/>
                </a:ext>
              </a:extLst>
            </p:cNvPr>
            <p:cNvSpPr txBox="1"/>
            <p:nvPr/>
          </p:nvSpPr>
          <p:spPr>
            <a:xfrm>
              <a:off x="6479990" y="5145669"/>
              <a:ext cx="1454882" cy="5248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latin typeface="Arial"/>
                  <a:ea typeface="Arial"/>
                  <a:cs typeface="Arial"/>
                </a:rPr>
                <a:t>Síntesis de los resultados </a:t>
              </a:r>
            </a:p>
          </p:txBody>
        </p:sp>
        <p:sp>
          <p:nvSpPr>
            <p:cNvPr id="642" name="TextBox 641">
              <a:extLst>
                <a:ext uri="{FF2B5EF4-FFF2-40B4-BE49-F238E27FC236}">
                  <a16:creationId xmlns:a16="http://schemas.microsoft.com/office/drawing/2014/main" id="{1A73DDE5-1686-4078-018D-B5A3890C0631}"/>
                </a:ext>
              </a:extLst>
            </p:cNvPr>
            <p:cNvSpPr txBox="1"/>
            <p:nvPr/>
          </p:nvSpPr>
          <p:spPr>
            <a:xfrm>
              <a:off x="7611327" y="3356407"/>
              <a:ext cx="1504175" cy="6863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400" b="1" dirty="0">
                  <a:solidFill>
                    <a:srgbClr val="444444"/>
                  </a:solidFill>
                  <a:latin typeface="Arial"/>
                  <a:ea typeface="Arial"/>
                  <a:cs typeface="+mn-lt"/>
                </a:rPr>
                <a:t>Flujos de trabajo</a:t>
              </a:r>
            </a:p>
          </p:txBody>
        </p:sp>
      </p:grpSp>
      <p:sp>
        <p:nvSpPr>
          <p:cNvPr id="645" name="Oval 644">
            <a:extLst>
              <a:ext uri="{FF2B5EF4-FFF2-40B4-BE49-F238E27FC236}">
                <a16:creationId xmlns:a16="http://schemas.microsoft.com/office/drawing/2014/main" id="{4865F781-5EB6-3F51-47B6-6113EC20FD4E}"/>
              </a:ext>
            </a:extLst>
          </p:cNvPr>
          <p:cNvSpPr/>
          <p:nvPr/>
        </p:nvSpPr>
        <p:spPr>
          <a:xfrm>
            <a:off x="8934202" y="2833665"/>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47" name="TextBox 646">
            <a:extLst>
              <a:ext uri="{FF2B5EF4-FFF2-40B4-BE49-F238E27FC236}">
                <a16:creationId xmlns:a16="http://schemas.microsoft.com/office/drawing/2014/main" id="{E7AB6485-2777-4F1E-E7CD-0FC1E14E2B30}"/>
              </a:ext>
            </a:extLst>
          </p:cNvPr>
          <p:cNvSpPr txBox="1"/>
          <p:nvPr/>
        </p:nvSpPr>
        <p:spPr>
          <a:xfrm>
            <a:off x="8872993" y="3086223"/>
            <a:ext cx="1209413"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Verificación + consolidación de datos </a:t>
            </a:r>
          </a:p>
        </p:txBody>
      </p:sp>
      <p:sp>
        <p:nvSpPr>
          <p:cNvPr id="649" name="Oval 648">
            <a:extLst>
              <a:ext uri="{FF2B5EF4-FFF2-40B4-BE49-F238E27FC236}">
                <a16:creationId xmlns:a16="http://schemas.microsoft.com/office/drawing/2014/main" id="{B5493C7D-7E68-2AD2-BA9F-A0C954FE0640}"/>
              </a:ext>
            </a:extLst>
          </p:cNvPr>
          <p:cNvSpPr/>
          <p:nvPr/>
        </p:nvSpPr>
        <p:spPr>
          <a:xfrm>
            <a:off x="6263024" y="3011247"/>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51" name="TextBox 650">
            <a:extLst>
              <a:ext uri="{FF2B5EF4-FFF2-40B4-BE49-F238E27FC236}">
                <a16:creationId xmlns:a16="http://schemas.microsoft.com/office/drawing/2014/main" id="{E58945C0-15F3-D0F3-DA7F-7F7549D5404C}"/>
              </a:ext>
            </a:extLst>
          </p:cNvPr>
          <p:cNvSpPr txBox="1"/>
          <p:nvPr/>
        </p:nvSpPr>
        <p:spPr>
          <a:xfrm>
            <a:off x="6271913" y="3179820"/>
            <a:ext cx="103111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Planificación/financiación/promoción </a:t>
            </a:r>
          </a:p>
        </p:txBody>
      </p:sp>
    </p:spTree>
    <p:extLst>
      <p:ext uri="{BB962C8B-B14F-4D97-AF65-F5344CB8AC3E}">
        <p14:creationId xmlns:p14="http://schemas.microsoft.com/office/powerpoint/2010/main" val="106934212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7C68FD-F2D1-7AA7-967C-4B5F833E6E47}"/>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E559CE65-3D5F-2FD5-89AE-966105A886A0}"/>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a:ln>
                  <a:noFill/>
                </a:ln>
                <a:solidFill>
                  <a:srgbClr val="628393"/>
                </a:solidFill>
                <a:effectLst/>
                <a:uLnTx/>
                <a:uFillTx/>
                <a:latin typeface="Arial"/>
                <a:ea typeface="Arial"/>
                <a:cs typeface="Arial"/>
              </a:rPr>
              <a:t>Procesos</a:t>
            </a:r>
          </a:p>
        </p:txBody>
      </p:sp>
      <p:sp>
        <p:nvSpPr>
          <p:cNvPr id="6" name="Content Placeholder 11">
            <a:extLst>
              <a:ext uri="{FF2B5EF4-FFF2-40B4-BE49-F238E27FC236}">
                <a16:creationId xmlns:a16="http://schemas.microsoft.com/office/drawing/2014/main" id="{D620B557-75B4-19F0-3181-8C12C8DE474A}"/>
              </a:ext>
            </a:extLst>
          </p:cNvPr>
          <p:cNvSpPr>
            <a:spLocks noGrp="1"/>
          </p:cNvSpPr>
          <p:nvPr>
            <p:ph idx="1"/>
          </p:nvPr>
        </p:nvSpPr>
        <p:spPr>
          <a:xfrm>
            <a:off x="4835951" y="826051"/>
            <a:ext cx="6693029" cy="5529709"/>
          </a:xfrm>
        </p:spPr>
        <p:txBody>
          <a:bodyPr/>
          <a:lstStyle/>
          <a:p>
            <a:r>
              <a:rPr lang="es-419"/>
              <a:t>¿Qué hay que hacer?</a:t>
            </a:r>
          </a:p>
          <a:p>
            <a:r>
              <a:rPr lang="es-419"/>
              <a:t>¿Quién es el funcionario responsable de ello?</a:t>
            </a:r>
          </a:p>
          <a:p>
            <a:r>
              <a:rPr lang="es-419"/>
              <a:t>¿Qué apoyo necesita para lograrlo?</a:t>
            </a:r>
          </a:p>
        </p:txBody>
      </p:sp>
      <p:pic>
        <p:nvPicPr>
          <p:cNvPr id="56" name="Graphic 55">
            <a:extLst>
              <a:ext uri="{FF2B5EF4-FFF2-40B4-BE49-F238E27FC236}">
                <a16:creationId xmlns:a16="http://schemas.microsoft.com/office/drawing/2014/main" id="{690C2216-BB3B-CAA8-1840-D4F11D736BC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58" name="Title 1">
            <a:extLst>
              <a:ext uri="{FF2B5EF4-FFF2-40B4-BE49-F238E27FC236}">
                <a16:creationId xmlns:a16="http://schemas.microsoft.com/office/drawing/2014/main" id="{A9C54645-A117-7338-FC46-E01C5F0B2E87}"/>
              </a:ext>
            </a:extLst>
          </p:cNvPr>
          <p:cNvSpPr>
            <a:spLocks noGrp="1"/>
          </p:cNvSpPr>
          <p:nvPr>
            <p:ph type="title"/>
          </p:nvPr>
        </p:nvSpPr>
        <p:spPr>
          <a:xfrm>
            <a:off x="489557" y="2819227"/>
            <a:ext cx="3467083" cy="1259154"/>
          </a:xfrm>
        </p:spPr>
        <p:txBody>
          <a:bodyPr/>
          <a:lstStyle/>
          <a:p>
            <a:pPr algn="ctr"/>
            <a:r>
              <a:rPr lang="es-419"/>
              <a:t>Integrar en los flujos de trabajo</a:t>
            </a:r>
          </a:p>
        </p:txBody>
      </p:sp>
      <p:grpSp>
        <p:nvGrpSpPr>
          <p:cNvPr id="310" name="Group 309">
            <a:extLst>
              <a:ext uri="{FF2B5EF4-FFF2-40B4-BE49-F238E27FC236}">
                <a16:creationId xmlns:a16="http://schemas.microsoft.com/office/drawing/2014/main" id="{87185312-A7E4-252C-EB4A-C9379248E42B}"/>
              </a:ext>
            </a:extLst>
          </p:cNvPr>
          <p:cNvGrpSpPr/>
          <p:nvPr/>
        </p:nvGrpSpPr>
        <p:grpSpPr>
          <a:xfrm>
            <a:off x="5715620" y="2338703"/>
            <a:ext cx="4799212" cy="4094097"/>
            <a:chOff x="5228577" y="672216"/>
            <a:chExt cx="6092869" cy="5370290"/>
          </a:xfrm>
        </p:grpSpPr>
        <p:sp>
          <p:nvSpPr>
            <p:cNvPr id="294" name="Oval 293">
              <a:extLst>
                <a:ext uri="{FF2B5EF4-FFF2-40B4-BE49-F238E27FC236}">
                  <a16:creationId xmlns:a16="http://schemas.microsoft.com/office/drawing/2014/main" id="{83F7E539-3A59-F8EC-85C0-58D16C3F69FE}"/>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5" name="Oval 294">
              <a:extLst>
                <a:ext uri="{FF2B5EF4-FFF2-40B4-BE49-F238E27FC236}">
                  <a16:creationId xmlns:a16="http://schemas.microsoft.com/office/drawing/2014/main" id="{1D20B72F-6055-2C63-23FE-DEF4B2A96B0C}"/>
                </a:ext>
              </a:extLst>
            </p:cNvPr>
            <p:cNvSpPr/>
            <p:nvPr/>
          </p:nvSpPr>
          <p:spPr>
            <a:xfrm>
              <a:off x="5939266" y="1465014"/>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6" name="TextBox 295">
              <a:extLst>
                <a:ext uri="{FF2B5EF4-FFF2-40B4-BE49-F238E27FC236}">
                  <a16:creationId xmlns:a16="http://schemas.microsoft.com/office/drawing/2014/main" id="{25114BFB-CA53-7790-1661-3428850530D3}"/>
                </a:ext>
              </a:extLst>
            </p:cNvPr>
            <p:cNvSpPr txBox="1"/>
            <p:nvPr/>
          </p:nvSpPr>
          <p:spPr>
            <a:xfrm>
              <a:off x="5934821" y="1678008"/>
              <a:ext cx="1309055"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a:solidFill>
                    <a:schemeClr val="bg1"/>
                  </a:solidFill>
                  <a:latin typeface="Arial"/>
                  <a:ea typeface="Arial"/>
                  <a:cs typeface="Arial"/>
                </a:rPr>
                <a:t>Planificación/financiación/promoción </a:t>
              </a:r>
            </a:p>
          </p:txBody>
        </p:sp>
        <p:sp>
          <p:nvSpPr>
            <p:cNvPr id="297" name="Oval 296">
              <a:extLst>
                <a:ext uri="{FF2B5EF4-FFF2-40B4-BE49-F238E27FC236}">
                  <a16:creationId xmlns:a16="http://schemas.microsoft.com/office/drawing/2014/main" id="{A095F270-C7D9-BB6A-822C-30771B466854}"/>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8" name="TextBox 297">
              <a:extLst>
                <a:ext uri="{FF2B5EF4-FFF2-40B4-BE49-F238E27FC236}">
                  <a16:creationId xmlns:a16="http://schemas.microsoft.com/office/drawing/2014/main" id="{37B62423-F8EE-DBAA-1D53-9E570F01E4FC}"/>
                </a:ext>
              </a:extLst>
            </p:cNvPr>
            <p:cNvSpPr txBox="1"/>
            <p:nvPr/>
          </p:nvSpPr>
          <p:spPr>
            <a:xfrm>
              <a:off x="7611326" y="982546"/>
              <a:ext cx="1309055" cy="5248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a:solidFill>
                    <a:srgbClr val="444444"/>
                  </a:solidFill>
                  <a:latin typeface="Arial"/>
                  <a:cs typeface="Arial"/>
                </a:rPr>
                <a:t>Recopilación de datos</a:t>
              </a:r>
            </a:p>
          </p:txBody>
        </p:sp>
        <p:sp>
          <p:nvSpPr>
            <p:cNvPr id="299" name="Oval 298">
              <a:extLst>
                <a:ext uri="{FF2B5EF4-FFF2-40B4-BE49-F238E27FC236}">
                  <a16:creationId xmlns:a16="http://schemas.microsoft.com/office/drawing/2014/main" id="{CB696AE5-6F9B-9D61-4502-6E3F364A0B7F}"/>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00" name="TextBox 299">
              <a:extLst>
                <a:ext uri="{FF2B5EF4-FFF2-40B4-BE49-F238E27FC236}">
                  <a16:creationId xmlns:a16="http://schemas.microsoft.com/office/drawing/2014/main" id="{78B45E6C-5EC4-21B7-4D79-BD7DB8464739}"/>
                </a:ext>
              </a:extLst>
            </p:cNvPr>
            <p:cNvSpPr txBox="1"/>
            <p:nvPr/>
          </p:nvSpPr>
          <p:spPr>
            <a:xfrm>
              <a:off x="8827940" y="5008651"/>
              <a:ext cx="1309055" cy="5248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a:solidFill>
                    <a:srgbClr val="444444"/>
                  </a:solidFill>
                  <a:latin typeface="Arial"/>
                  <a:ea typeface="Arial"/>
                  <a:cs typeface="Arial"/>
                </a:rPr>
                <a:t>Seguimiento del progreso </a:t>
              </a:r>
            </a:p>
          </p:txBody>
        </p:sp>
        <p:sp>
          <p:nvSpPr>
            <p:cNvPr id="301" name="Oval 300">
              <a:extLst>
                <a:ext uri="{FF2B5EF4-FFF2-40B4-BE49-F238E27FC236}">
                  <a16:creationId xmlns:a16="http://schemas.microsoft.com/office/drawing/2014/main" id="{C639C004-FA60-A448-2365-47AD8CAE37B6}"/>
                </a:ext>
              </a:extLst>
            </p:cNvPr>
            <p:cNvSpPr/>
            <p:nvPr/>
          </p:nvSpPr>
          <p:spPr>
            <a:xfrm>
              <a:off x="5429652" y="3173371"/>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02" name="TextBox 301">
              <a:extLst>
                <a:ext uri="{FF2B5EF4-FFF2-40B4-BE49-F238E27FC236}">
                  <a16:creationId xmlns:a16="http://schemas.microsoft.com/office/drawing/2014/main" id="{7E242A65-9246-CBE2-5BC3-77C8B59E80FB}"/>
                </a:ext>
              </a:extLst>
            </p:cNvPr>
            <p:cNvSpPr txBox="1"/>
            <p:nvPr/>
          </p:nvSpPr>
          <p:spPr>
            <a:xfrm>
              <a:off x="5228577" y="3442815"/>
              <a:ext cx="1712222"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latin typeface="Arial"/>
                  <a:ea typeface="Arial"/>
                  <a:cs typeface="Arial"/>
                </a:rPr>
                <a:t>Conformar otras evaluaciones y herramientas </a:t>
              </a:r>
            </a:p>
          </p:txBody>
        </p:sp>
        <p:sp>
          <p:nvSpPr>
            <p:cNvPr id="303" name="Oval 302">
              <a:extLst>
                <a:ext uri="{FF2B5EF4-FFF2-40B4-BE49-F238E27FC236}">
                  <a16:creationId xmlns:a16="http://schemas.microsoft.com/office/drawing/2014/main" id="{050885D9-E225-C590-207F-2AF647B263E1}"/>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04" name="TextBox 303">
              <a:extLst>
                <a:ext uri="{FF2B5EF4-FFF2-40B4-BE49-F238E27FC236}">
                  <a16:creationId xmlns:a16="http://schemas.microsoft.com/office/drawing/2014/main" id="{2519220D-6707-7676-68D1-03E6E530C13E}"/>
                </a:ext>
              </a:extLst>
            </p:cNvPr>
            <p:cNvSpPr txBox="1"/>
            <p:nvPr/>
          </p:nvSpPr>
          <p:spPr>
            <a:xfrm>
              <a:off x="9786030" y="3409135"/>
              <a:ext cx="1535416"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Reuniones con las partes interesadas </a:t>
              </a:r>
            </a:p>
          </p:txBody>
        </p:sp>
        <p:sp>
          <p:nvSpPr>
            <p:cNvPr id="307" name="Oval 306">
              <a:extLst>
                <a:ext uri="{FF2B5EF4-FFF2-40B4-BE49-F238E27FC236}">
                  <a16:creationId xmlns:a16="http://schemas.microsoft.com/office/drawing/2014/main" id="{C2438A21-F3D1-ADF0-5789-E10E7F68EBB7}"/>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08" name="TextBox 307">
              <a:extLst>
                <a:ext uri="{FF2B5EF4-FFF2-40B4-BE49-F238E27FC236}">
                  <a16:creationId xmlns:a16="http://schemas.microsoft.com/office/drawing/2014/main" id="{658CB857-0AB3-7A1A-1B59-B49D53358E3B}"/>
                </a:ext>
              </a:extLst>
            </p:cNvPr>
            <p:cNvSpPr txBox="1"/>
            <p:nvPr/>
          </p:nvSpPr>
          <p:spPr>
            <a:xfrm>
              <a:off x="6479990" y="5145669"/>
              <a:ext cx="1454882" cy="5248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a:latin typeface="Arial"/>
                  <a:ea typeface="Arial"/>
                  <a:cs typeface="Arial"/>
                </a:rPr>
                <a:t>Síntesis de los resultados </a:t>
              </a:r>
            </a:p>
          </p:txBody>
        </p:sp>
        <p:sp>
          <p:nvSpPr>
            <p:cNvPr id="309" name="TextBox 308">
              <a:extLst>
                <a:ext uri="{FF2B5EF4-FFF2-40B4-BE49-F238E27FC236}">
                  <a16:creationId xmlns:a16="http://schemas.microsoft.com/office/drawing/2014/main" id="{A4DE8F94-E76D-F80D-7A47-1BB17CD342A0}"/>
                </a:ext>
              </a:extLst>
            </p:cNvPr>
            <p:cNvSpPr txBox="1"/>
            <p:nvPr/>
          </p:nvSpPr>
          <p:spPr>
            <a:xfrm>
              <a:off x="7611327" y="3356407"/>
              <a:ext cx="1504175" cy="6863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400" b="1" dirty="0">
                  <a:solidFill>
                    <a:srgbClr val="444444"/>
                  </a:solidFill>
                  <a:latin typeface="Arial"/>
                  <a:ea typeface="Arial"/>
                  <a:cs typeface="+mn-lt"/>
                </a:rPr>
                <a:t>Flujos de trabajo</a:t>
              </a:r>
            </a:p>
          </p:txBody>
        </p:sp>
      </p:grpSp>
      <p:sp>
        <p:nvSpPr>
          <p:cNvPr id="312" name="Oval 311">
            <a:extLst>
              <a:ext uri="{FF2B5EF4-FFF2-40B4-BE49-F238E27FC236}">
                <a16:creationId xmlns:a16="http://schemas.microsoft.com/office/drawing/2014/main" id="{F65D9B8F-096A-0728-168C-8FA77FB40CD2}"/>
              </a:ext>
            </a:extLst>
          </p:cNvPr>
          <p:cNvSpPr/>
          <p:nvPr/>
        </p:nvSpPr>
        <p:spPr>
          <a:xfrm>
            <a:off x="8934202" y="2833665"/>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4" name="TextBox 313">
            <a:extLst>
              <a:ext uri="{FF2B5EF4-FFF2-40B4-BE49-F238E27FC236}">
                <a16:creationId xmlns:a16="http://schemas.microsoft.com/office/drawing/2014/main" id="{7AB32F35-7993-A0DD-97CB-A08E340EC1CC}"/>
              </a:ext>
            </a:extLst>
          </p:cNvPr>
          <p:cNvSpPr txBox="1"/>
          <p:nvPr/>
        </p:nvSpPr>
        <p:spPr>
          <a:xfrm>
            <a:off x="8844094" y="3064590"/>
            <a:ext cx="1209413"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Verificación + consolidación de datos </a:t>
            </a:r>
          </a:p>
        </p:txBody>
      </p:sp>
    </p:spTree>
    <p:extLst>
      <p:ext uri="{BB962C8B-B14F-4D97-AF65-F5344CB8AC3E}">
        <p14:creationId xmlns:p14="http://schemas.microsoft.com/office/powerpoint/2010/main" val="30530918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FCA24-B6D0-25FF-B0ED-2075AE600FCA}"/>
            </a:ext>
          </a:extLst>
        </p:cNvPr>
        <p:cNvGrpSpPr/>
        <p:nvPr/>
      </p:nvGrpSpPr>
      <p:grpSpPr>
        <a:xfrm>
          <a:off x="0" y="0"/>
          <a:ext cx="0" cy="0"/>
          <a:chOff x="0" y="0"/>
          <a:chExt cx="0" cy="0"/>
        </a:xfrm>
      </p:grpSpPr>
      <p:sp>
        <p:nvSpPr>
          <p:cNvPr id="6" name="Content Placeholder 11">
            <a:extLst>
              <a:ext uri="{FF2B5EF4-FFF2-40B4-BE49-F238E27FC236}">
                <a16:creationId xmlns:a16="http://schemas.microsoft.com/office/drawing/2014/main" id="{D0FDAB7A-E519-3DEB-F16B-12B79FCBEFB5}"/>
              </a:ext>
            </a:extLst>
          </p:cNvPr>
          <p:cNvSpPr>
            <a:spLocks noGrp="1"/>
          </p:cNvSpPr>
          <p:nvPr>
            <p:ph idx="1"/>
          </p:nvPr>
        </p:nvSpPr>
        <p:spPr>
          <a:xfrm>
            <a:off x="4835951" y="826051"/>
            <a:ext cx="6866492" cy="5529709"/>
          </a:xfrm>
          <a:ln w="28575">
            <a:noFill/>
          </a:ln>
        </p:spPr>
        <p:txBody>
          <a:bodyPr/>
          <a:lstStyle/>
          <a:p>
            <a:r>
              <a:rPr lang="es-419" dirty="0"/>
              <a:t>¿Cómo y dónde se </a:t>
            </a:r>
            <a:r>
              <a:rPr lang="es-419" b="1" dirty="0">
                <a:solidFill>
                  <a:schemeClr val="accent1"/>
                </a:solidFill>
              </a:rPr>
              <a:t>superponen </a:t>
            </a:r>
            <a:r>
              <a:rPr lang="es-419" dirty="0"/>
              <a:t>los procesos?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s-419" dirty="0"/>
              <a:t>¿Qué </a:t>
            </a:r>
            <a:r>
              <a:rPr lang="es-419" b="1" dirty="0">
                <a:solidFill>
                  <a:schemeClr val="accent1"/>
                </a:solidFill>
              </a:rPr>
              <a:t>transferencia</a:t>
            </a:r>
            <a:r>
              <a:rPr lang="es-419" dirty="0">
                <a:solidFill>
                  <a:schemeClr val="accent1"/>
                </a:solidFill>
              </a:rPr>
              <a:t> </a:t>
            </a:r>
            <a:r>
              <a:rPr lang="es-419" dirty="0"/>
              <a:t>es necesaria entre los pasos?</a:t>
            </a:r>
          </a:p>
        </p:txBody>
      </p:sp>
      <p:sp>
        <p:nvSpPr>
          <p:cNvPr id="3" name="Text Placeholder 4">
            <a:extLst>
              <a:ext uri="{FF2B5EF4-FFF2-40B4-BE49-F238E27FC236}">
                <a16:creationId xmlns:a16="http://schemas.microsoft.com/office/drawing/2014/main" id="{ECE3CBD6-F30D-0857-2CB5-65B05D69084F}"/>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a:ln>
                  <a:noFill/>
                </a:ln>
                <a:solidFill>
                  <a:srgbClr val="628393"/>
                </a:solidFill>
                <a:effectLst/>
                <a:uLnTx/>
                <a:uFillTx/>
                <a:latin typeface="Arial"/>
                <a:ea typeface="Arial"/>
                <a:cs typeface="Arial"/>
              </a:rPr>
              <a:t>Procesos</a:t>
            </a:r>
          </a:p>
        </p:txBody>
      </p:sp>
      <p:pic>
        <p:nvPicPr>
          <p:cNvPr id="12" name="Graphic 11" descr="Handshake outline">
            <a:extLst>
              <a:ext uri="{FF2B5EF4-FFF2-40B4-BE49-F238E27FC236}">
                <a16:creationId xmlns:a16="http://schemas.microsoft.com/office/drawing/2014/main" id="{682ED946-D8CB-457C-9F94-5CEC4298C4B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36762" y="5075776"/>
            <a:ext cx="1396018" cy="1420799"/>
          </a:xfrm>
          <a:prstGeom prst="rect">
            <a:avLst/>
          </a:prstGeom>
        </p:spPr>
      </p:pic>
      <p:sp>
        <p:nvSpPr>
          <p:cNvPr id="16" name="Oval 4">
            <a:extLst>
              <a:ext uri="{FF2B5EF4-FFF2-40B4-BE49-F238E27FC236}">
                <a16:creationId xmlns:a16="http://schemas.microsoft.com/office/drawing/2014/main" id="{E95D2CB4-34CB-09AC-0AA3-38628C3A9730}"/>
              </a:ext>
            </a:extLst>
          </p:cNvPr>
          <p:cNvSpPr txBox="1"/>
          <p:nvPr/>
        </p:nvSpPr>
        <p:spPr>
          <a:xfrm>
            <a:off x="6638139" y="3238135"/>
            <a:ext cx="894205" cy="89420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s-419" sz="1200" b="1" i="0" u="none" strike="noStrike" cap="none" normalizeH="0" baseline="0" noProof="0">
                <a:ln>
                  <a:noFill/>
                </a:ln>
                <a:solidFill>
                  <a:srgbClr val="FFFFFF"/>
                </a:solidFill>
                <a:effectLst/>
                <a:uLnTx/>
                <a:uFillTx/>
                <a:latin typeface="Calibri" panose="020F0502020204030204"/>
                <a:ea typeface="Calibri"/>
                <a:cs typeface="+mn-cs"/>
              </a:rPr>
              <a:t>Verificación + consolidación de datos</a:t>
            </a:r>
          </a:p>
        </p:txBody>
      </p:sp>
      <p:grpSp>
        <p:nvGrpSpPr>
          <p:cNvPr id="17" name="Group 16">
            <a:extLst>
              <a:ext uri="{FF2B5EF4-FFF2-40B4-BE49-F238E27FC236}">
                <a16:creationId xmlns:a16="http://schemas.microsoft.com/office/drawing/2014/main" id="{5D70860F-ACC1-A649-EBC2-EE97024FFA51}"/>
              </a:ext>
            </a:extLst>
          </p:cNvPr>
          <p:cNvGrpSpPr>
            <a:grpSpLocks noChangeAspect="1"/>
          </p:cNvGrpSpPr>
          <p:nvPr/>
        </p:nvGrpSpPr>
        <p:grpSpPr>
          <a:xfrm>
            <a:off x="7031445" y="1669049"/>
            <a:ext cx="1600200" cy="1600200"/>
            <a:chOff x="3607412" y="2473320"/>
            <a:chExt cx="1264597" cy="1264597"/>
          </a:xfrm>
          <a:noFill/>
        </p:grpSpPr>
        <p:sp>
          <p:nvSpPr>
            <p:cNvPr id="18" name="Oval 17">
              <a:extLst>
                <a:ext uri="{FF2B5EF4-FFF2-40B4-BE49-F238E27FC236}">
                  <a16:creationId xmlns:a16="http://schemas.microsoft.com/office/drawing/2014/main" id="{5D1FC68E-9191-3B0B-8DAC-40EFD7825AAC}"/>
                </a:ext>
              </a:extLst>
            </p:cNvPr>
            <p:cNvSpPr/>
            <p:nvPr/>
          </p:nvSpPr>
          <p:spPr>
            <a:xfrm>
              <a:off x="3607412" y="2473320"/>
              <a:ext cx="1264597" cy="1264597"/>
            </a:xfrm>
            <a:prstGeom prst="ellipse">
              <a:avLst/>
            </a:prstGeom>
            <a:grp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19" name="Oval 4">
              <a:extLst>
                <a:ext uri="{FF2B5EF4-FFF2-40B4-BE49-F238E27FC236}">
                  <a16:creationId xmlns:a16="http://schemas.microsoft.com/office/drawing/2014/main" id="{8F82FB59-A9B3-86E6-7D1A-FEEBBC21743E}"/>
                </a:ext>
              </a:extLst>
            </p:cNvPr>
            <p:cNvSpPr txBox="1"/>
            <p:nvPr/>
          </p:nvSpPr>
          <p:spPr>
            <a:xfrm>
              <a:off x="3792608" y="2658516"/>
              <a:ext cx="894205" cy="894205"/>
            </a:xfrm>
            <a:prstGeom prst="rect">
              <a:avLst/>
            </a:prstGeom>
            <a:grpFill/>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grpSp>
        <p:nvGrpSpPr>
          <p:cNvPr id="20" name="Group 19">
            <a:extLst>
              <a:ext uri="{FF2B5EF4-FFF2-40B4-BE49-F238E27FC236}">
                <a16:creationId xmlns:a16="http://schemas.microsoft.com/office/drawing/2014/main" id="{A168DEC6-E53F-7E8B-DCAE-D9ADE0E1B23B}"/>
              </a:ext>
            </a:extLst>
          </p:cNvPr>
          <p:cNvGrpSpPr>
            <a:grpSpLocks noChangeAspect="1"/>
          </p:cNvGrpSpPr>
          <p:nvPr/>
        </p:nvGrpSpPr>
        <p:grpSpPr>
          <a:xfrm>
            <a:off x="7991917" y="2438035"/>
            <a:ext cx="1600200" cy="1600200"/>
            <a:chOff x="2187790" y="3292940"/>
            <a:chExt cx="1264597" cy="1264597"/>
          </a:xfrm>
          <a:noFill/>
        </p:grpSpPr>
        <p:sp>
          <p:nvSpPr>
            <p:cNvPr id="21" name="Oval 20">
              <a:extLst>
                <a:ext uri="{FF2B5EF4-FFF2-40B4-BE49-F238E27FC236}">
                  <a16:creationId xmlns:a16="http://schemas.microsoft.com/office/drawing/2014/main" id="{9ACC3CCF-BF8D-544D-996B-CA26F72A9969}"/>
                </a:ext>
              </a:extLst>
            </p:cNvPr>
            <p:cNvSpPr/>
            <p:nvPr/>
          </p:nvSpPr>
          <p:spPr>
            <a:xfrm>
              <a:off x="2187790" y="3292940"/>
              <a:ext cx="1264597" cy="1264597"/>
            </a:xfrm>
            <a:prstGeom prst="ellipse">
              <a:avLst/>
            </a:prstGeom>
            <a:grp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22" name="Oval 4">
              <a:extLst>
                <a:ext uri="{FF2B5EF4-FFF2-40B4-BE49-F238E27FC236}">
                  <a16:creationId xmlns:a16="http://schemas.microsoft.com/office/drawing/2014/main" id="{96F77E9F-C5D8-4228-1E9A-7E5D9BBA5527}"/>
                </a:ext>
              </a:extLst>
            </p:cNvPr>
            <p:cNvSpPr txBox="1"/>
            <p:nvPr/>
          </p:nvSpPr>
          <p:spPr>
            <a:xfrm>
              <a:off x="2372986" y="3478136"/>
              <a:ext cx="894205" cy="894205"/>
            </a:xfrm>
            <a:prstGeom prst="rect">
              <a:avLst/>
            </a:prstGeom>
            <a:grpFill/>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grpSp>
        <p:nvGrpSpPr>
          <p:cNvPr id="23" name="Group 22">
            <a:extLst>
              <a:ext uri="{FF2B5EF4-FFF2-40B4-BE49-F238E27FC236}">
                <a16:creationId xmlns:a16="http://schemas.microsoft.com/office/drawing/2014/main" id="{896A8247-3B7A-95DE-80D2-92DC9D70C364}"/>
              </a:ext>
            </a:extLst>
          </p:cNvPr>
          <p:cNvGrpSpPr>
            <a:grpSpLocks noChangeAspect="1"/>
          </p:cNvGrpSpPr>
          <p:nvPr/>
        </p:nvGrpSpPr>
        <p:grpSpPr>
          <a:xfrm>
            <a:off x="5650397" y="2049415"/>
            <a:ext cx="1600200" cy="1600200"/>
            <a:chOff x="2187790" y="14462"/>
            <a:chExt cx="1264597" cy="1264597"/>
          </a:xfrm>
          <a:noFill/>
        </p:grpSpPr>
        <p:sp>
          <p:nvSpPr>
            <p:cNvPr id="24" name="Oval 23">
              <a:extLst>
                <a:ext uri="{FF2B5EF4-FFF2-40B4-BE49-F238E27FC236}">
                  <a16:creationId xmlns:a16="http://schemas.microsoft.com/office/drawing/2014/main" id="{90D097A3-B78A-77F8-9C1E-7347A3ECC74E}"/>
                </a:ext>
              </a:extLst>
            </p:cNvPr>
            <p:cNvSpPr/>
            <p:nvPr/>
          </p:nvSpPr>
          <p:spPr>
            <a:xfrm>
              <a:off x="2187790" y="14462"/>
              <a:ext cx="1264597" cy="1264597"/>
            </a:xfrm>
            <a:prstGeom prst="ellipse">
              <a:avLst/>
            </a:prstGeom>
            <a:grp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25" name="Oval 4">
              <a:extLst>
                <a:ext uri="{FF2B5EF4-FFF2-40B4-BE49-F238E27FC236}">
                  <a16:creationId xmlns:a16="http://schemas.microsoft.com/office/drawing/2014/main" id="{9E29EA62-6594-102E-EF98-9209B8FF5F92}"/>
                </a:ext>
              </a:extLst>
            </p:cNvPr>
            <p:cNvSpPr txBox="1"/>
            <p:nvPr/>
          </p:nvSpPr>
          <p:spPr>
            <a:xfrm>
              <a:off x="2372986" y="199658"/>
              <a:ext cx="894205" cy="894205"/>
            </a:xfrm>
            <a:prstGeom prst="rect">
              <a:avLst/>
            </a:prstGeom>
            <a:grpFill/>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grpSp>
        <p:nvGrpSpPr>
          <p:cNvPr id="27" name="Group 26">
            <a:extLst>
              <a:ext uri="{FF2B5EF4-FFF2-40B4-BE49-F238E27FC236}">
                <a16:creationId xmlns:a16="http://schemas.microsoft.com/office/drawing/2014/main" id="{60BC69AD-AB43-CAC3-9573-BAD86EEEE00A}"/>
              </a:ext>
            </a:extLst>
          </p:cNvPr>
          <p:cNvGrpSpPr>
            <a:grpSpLocks noChangeAspect="1"/>
          </p:cNvGrpSpPr>
          <p:nvPr/>
        </p:nvGrpSpPr>
        <p:grpSpPr>
          <a:xfrm>
            <a:off x="6632503" y="2809481"/>
            <a:ext cx="1600200" cy="1600200"/>
            <a:chOff x="3607412" y="834081"/>
            <a:chExt cx="1264597" cy="1264597"/>
          </a:xfrm>
          <a:noFill/>
        </p:grpSpPr>
        <p:sp>
          <p:nvSpPr>
            <p:cNvPr id="28" name="Oval 27">
              <a:extLst>
                <a:ext uri="{FF2B5EF4-FFF2-40B4-BE49-F238E27FC236}">
                  <a16:creationId xmlns:a16="http://schemas.microsoft.com/office/drawing/2014/main" id="{840A3E7E-E2AD-7D5E-E684-15AACEF7B20E}"/>
                </a:ext>
              </a:extLst>
            </p:cNvPr>
            <p:cNvSpPr/>
            <p:nvPr/>
          </p:nvSpPr>
          <p:spPr>
            <a:xfrm>
              <a:off x="3607412" y="834081"/>
              <a:ext cx="1264597" cy="1264597"/>
            </a:xfrm>
            <a:prstGeom prst="ellipse">
              <a:avLst/>
            </a:prstGeom>
            <a:grp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endParaRPr>
            </a:p>
          </p:txBody>
        </p:sp>
        <p:sp>
          <p:nvSpPr>
            <p:cNvPr id="29" name="Oval 4">
              <a:extLst>
                <a:ext uri="{FF2B5EF4-FFF2-40B4-BE49-F238E27FC236}">
                  <a16:creationId xmlns:a16="http://schemas.microsoft.com/office/drawing/2014/main" id="{08ED36FD-610B-26D4-55CE-C616598A76DD}"/>
                </a:ext>
              </a:extLst>
            </p:cNvPr>
            <p:cNvSpPr txBox="1"/>
            <p:nvPr/>
          </p:nvSpPr>
          <p:spPr>
            <a:xfrm>
              <a:off x="3792608" y="1019277"/>
              <a:ext cx="894205" cy="894205"/>
            </a:xfrm>
            <a:prstGeom prst="rect">
              <a:avLst/>
            </a:prstGeom>
            <a:grpFill/>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highlight>
                  <a:srgbClr val="FFFF00"/>
                </a:highlight>
                <a:uLnTx/>
                <a:uFillTx/>
                <a:latin typeface="Arial" panose="020B0604020202020204" pitchFamily="34" charset="0"/>
                <a:ea typeface="+mn-ea"/>
                <a:cs typeface="Arial" panose="020B0604020202020204" pitchFamily="34" charset="0"/>
              </a:endParaRPr>
            </a:p>
          </p:txBody>
        </p:sp>
      </p:grpSp>
      <p:grpSp>
        <p:nvGrpSpPr>
          <p:cNvPr id="30" name="Group 29">
            <a:extLst>
              <a:ext uri="{FF2B5EF4-FFF2-40B4-BE49-F238E27FC236}">
                <a16:creationId xmlns:a16="http://schemas.microsoft.com/office/drawing/2014/main" id="{AD1052DF-5BDA-CB89-321C-28EE9E06A889}"/>
              </a:ext>
            </a:extLst>
          </p:cNvPr>
          <p:cNvGrpSpPr>
            <a:grpSpLocks noChangeAspect="1"/>
          </p:cNvGrpSpPr>
          <p:nvPr/>
        </p:nvGrpSpPr>
        <p:grpSpPr>
          <a:xfrm>
            <a:off x="8338521" y="1386831"/>
            <a:ext cx="1600200" cy="1600200"/>
            <a:chOff x="768167" y="2473320"/>
            <a:chExt cx="1264597" cy="1264597"/>
          </a:xfrm>
        </p:grpSpPr>
        <p:sp>
          <p:nvSpPr>
            <p:cNvPr id="31" name="Oval 30">
              <a:extLst>
                <a:ext uri="{FF2B5EF4-FFF2-40B4-BE49-F238E27FC236}">
                  <a16:creationId xmlns:a16="http://schemas.microsoft.com/office/drawing/2014/main" id="{3AF9DC29-D299-6D9F-D477-478BAF684D65}"/>
                </a:ext>
              </a:extLst>
            </p:cNvPr>
            <p:cNvSpPr/>
            <p:nvPr/>
          </p:nvSpPr>
          <p:spPr>
            <a:xfrm>
              <a:off x="768167" y="2473320"/>
              <a:ext cx="1264597" cy="1264597"/>
            </a:xfrm>
            <a:prstGeom prst="ellipse">
              <a:avLst/>
            </a:prstGeom>
            <a:no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endParaRPr>
            </a:p>
          </p:txBody>
        </p:sp>
        <p:sp>
          <p:nvSpPr>
            <p:cNvPr id="32" name="Oval 4">
              <a:extLst>
                <a:ext uri="{FF2B5EF4-FFF2-40B4-BE49-F238E27FC236}">
                  <a16:creationId xmlns:a16="http://schemas.microsoft.com/office/drawing/2014/main" id="{DF9DCF93-5B7F-8991-AD32-0C3749EAD78B}"/>
                </a:ext>
              </a:extLst>
            </p:cNvPr>
            <p:cNvSpPr txBox="1"/>
            <p:nvPr/>
          </p:nvSpPr>
          <p:spPr>
            <a:xfrm>
              <a:off x="953363" y="2658516"/>
              <a:ext cx="894205" cy="894205"/>
            </a:xfrm>
            <a:prstGeom prst="rect">
              <a:avLst/>
            </a:prstGeom>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grpSp>
        <p:nvGrpSpPr>
          <p:cNvPr id="33" name="Group 32">
            <a:extLst>
              <a:ext uri="{FF2B5EF4-FFF2-40B4-BE49-F238E27FC236}">
                <a16:creationId xmlns:a16="http://schemas.microsoft.com/office/drawing/2014/main" id="{3F07549C-B1D7-AFEF-3A37-8AD8F505E19E}"/>
              </a:ext>
            </a:extLst>
          </p:cNvPr>
          <p:cNvGrpSpPr>
            <a:grpSpLocks noChangeAspect="1"/>
          </p:cNvGrpSpPr>
          <p:nvPr/>
        </p:nvGrpSpPr>
        <p:grpSpPr>
          <a:xfrm>
            <a:off x="9244439" y="2368182"/>
            <a:ext cx="1600200" cy="1600200"/>
            <a:chOff x="768167" y="834081"/>
            <a:chExt cx="1264597" cy="1264597"/>
          </a:xfrm>
        </p:grpSpPr>
        <p:sp>
          <p:nvSpPr>
            <p:cNvPr id="34" name="Oval 33">
              <a:extLst>
                <a:ext uri="{FF2B5EF4-FFF2-40B4-BE49-F238E27FC236}">
                  <a16:creationId xmlns:a16="http://schemas.microsoft.com/office/drawing/2014/main" id="{C8C836EF-14BC-F4AA-6E76-F9F29ED2E611}"/>
                </a:ext>
              </a:extLst>
            </p:cNvPr>
            <p:cNvSpPr/>
            <p:nvPr/>
          </p:nvSpPr>
          <p:spPr>
            <a:xfrm>
              <a:off x="768167" y="834081"/>
              <a:ext cx="1264597" cy="1264597"/>
            </a:xfrm>
            <a:prstGeom prst="ellipse">
              <a:avLst/>
            </a:prstGeom>
            <a:no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endParaRPr>
            </a:p>
          </p:txBody>
        </p:sp>
        <p:sp>
          <p:nvSpPr>
            <p:cNvPr id="35" name="Oval 4">
              <a:extLst>
                <a:ext uri="{FF2B5EF4-FFF2-40B4-BE49-F238E27FC236}">
                  <a16:creationId xmlns:a16="http://schemas.microsoft.com/office/drawing/2014/main" id="{E362388B-A659-308F-6A49-158622A5CF9C}"/>
                </a:ext>
              </a:extLst>
            </p:cNvPr>
            <p:cNvSpPr txBox="1"/>
            <p:nvPr/>
          </p:nvSpPr>
          <p:spPr>
            <a:xfrm>
              <a:off x="953363" y="1019277"/>
              <a:ext cx="894205" cy="894205"/>
            </a:xfrm>
            <a:prstGeom prst="rect">
              <a:avLst/>
            </a:prstGeom>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pic>
        <p:nvPicPr>
          <p:cNvPr id="10" name="Graphic 9">
            <a:extLst>
              <a:ext uri="{FF2B5EF4-FFF2-40B4-BE49-F238E27FC236}">
                <a16:creationId xmlns:a16="http://schemas.microsoft.com/office/drawing/2014/main" id="{F0E2BE9C-A364-CBD9-6373-29D8D36D5F1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69829" y="1880680"/>
            <a:ext cx="915144" cy="917622"/>
          </a:xfrm>
          <a:prstGeom prst="rect">
            <a:avLst/>
          </a:prstGeom>
        </p:spPr>
      </p:pic>
      <p:sp>
        <p:nvSpPr>
          <p:cNvPr id="13" name="Title 1">
            <a:extLst>
              <a:ext uri="{FF2B5EF4-FFF2-40B4-BE49-F238E27FC236}">
                <a16:creationId xmlns:a16="http://schemas.microsoft.com/office/drawing/2014/main" id="{F464295D-A909-018C-195B-7A71546CF11F}"/>
              </a:ext>
            </a:extLst>
          </p:cNvPr>
          <p:cNvSpPr>
            <a:spLocks noGrp="1"/>
          </p:cNvSpPr>
          <p:nvPr>
            <p:ph type="title"/>
          </p:nvPr>
        </p:nvSpPr>
        <p:spPr>
          <a:xfrm>
            <a:off x="489557" y="2819227"/>
            <a:ext cx="3467083" cy="1259154"/>
          </a:xfrm>
        </p:spPr>
        <p:txBody>
          <a:bodyPr/>
          <a:lstStyle/>
          <a:p>
            <a:pPr algn="ctr"/>
            <a:r>
              <a:rPr lang="es-419"/>
              <a:t>Integrar en los flujos de trabajo</a:t>
            </a:r>
          </a:p>
        </p:txBody>
      </p:sp>
    </p:spTree>
    <p:extLst>
      <p:ext uri="{BB962C8B-B14F-4D97-AF65-F5344CB8AC3E}">
        <p14:creationId xmlns:p14="http://schemas.microsoft.com/office/powerpoint/2010/main" val="2612741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29206-2D08-C023-F717-57C341A31FD5}"/>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B422F40F-2428-6BED-2892-6FE312CE2EFB}"/>
              </a:ext>
            </a:extLst>
          </p:cNvPr>
          <p:cNvSpPr txBox="1">
            <a:spLocks/>
          </p:cNvSpPr>
          <p:nvPr/>
        </p:nvSpPr>
        <p:spPr>
          <a:xfrm>
            <a:off x="4626553" y="469385"/>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dirty="0">
                <a:ln>
                  <a:noFill/>
                </a:ln>
                <a:solidFill>
                  <a:srgbClr val="628393"/>
                </a:solidFill>
                <a:effectLst/>
                <a:uLnTx/>
                <a:uFillTx/>
                <a:latin typeface="Arial"/>
                <a:ea typeface="Arial"/>
                <a:cs typeface="Arial"/>
              </a:rPr>
              <a:t>Pueden ver muchos más detalles en el kit de herramientas</a:t>
            </a:r>
            <a:r>
              <a:rPr lang="es-419" sz="2200" dirty="0">
                <a:latin typeface="Arial"/>
                <a:ea typeface="Arial"/>
                <a:cs typeface="Arial"/>
              </a:rPr>
              <a:t> digitales</a:t>
            </a:r>
            <a:r>
              <a:rPr kumimoji="0" lang="es-419" sz="2200" b="1" i="0" u="none" strike="noStrike" cap="none" normalizeH="0" baseline="0" noProof="0" dirty="0">
                <a:ln>
                  <a:noFill/>
                </a:ln>
                <a:solidFill>
                  <a:srgbClr val="628393"/>
                </a:solidFill>
                <a:effectLst/>
                <a:uLnTx/>
                <a:uFillTx/>
                <a:latin typeface="Arial"/>
                <a:ea typeface="Arial"/>
                <a:cs typeface="Arial"/>
              </a:rPr>
              <a:t> </a:t>
            </a:r>
            <a:r>
              <a:rPr lang="es-419" sz="2200" dirty="0">
                <a:latin typeface="Arial"/>
                <a:ea typeface="Arial"/>
                <a:cs typeface="Arial"/>
              </a:rPr>
              <a:t>del enfoque 7-1-7</a:t>
            </a:r>
          </a:p>
        </p:txBody>
      </p:sp>
      <p:pic>
        <p:nvPicPr>
          <p:cNvPr id="10" name="Picture 9">
            <a:extLst>
              <a:ext uri="{FF2B5EF4-FFF2-40B4-BE49-F238E27FC236}">
                <a16:creationId xmlns:a16="http://schemas.microsoft.com/office/drawing/2014/main" id="{57905B63-9E4A-6708-121B-EC45E4902CE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778864" y="1365434"/>
            <a:ext cx="3082794" cy="3453115"/>
          </a:xfrm>
          <a:prstGeom prst="rect">
            <a:avLst/>
          </a:prstGeom>
          <a:ln w="12700">
            <a:solidFill>
              <a:schemeClr val="tx2"/>
            </a:solidFill>
          </a:ln>
        </p:spPr>
      </p:pic>
      <p:sp>
        <p:nvSpPr>
          <p:cNvPr id="13" name="TextBox 12">
            <a:extLst>
              <a:ext uri="{FF2B5EF4-FFF2-40B4-BE49-F238E27FC236}">
                <a16:creationId xmlns:a16="http://schemas.microsoft.com/office/drawing/2014/main" id="{30403B19-0BE9-CE51-BD52-B1BC4C6282BE}"/>
              </a:ext>
            </a:extLst>
          </p:cNvPr>
          <p:cNvSpPr txBox="1"/>
          <p:nvPr/>
        </p:nvSpPr>
        <p:spPr>
          <a:xfrm>
            <a:off x="8473920" y="5942539"/>
            <a:ext cx="4413998" cy="307777"/>
          </a:xfrm>
          <a:prstGeom prst="rect">
            <a:avLst/>
          </a:prstGeom>
          <a:noFill/>
        </p:spPr>
        <p:txBody>
          <a:bodyPr wrap="square" lIns="91440" tIns="45720" rIns="91440" bIns="45720" anchor="t">
            <a:spAutoFit/>
          </a:bodyPr>
          <a:lstStyle/>
          <a:p>
            <a:r>
              <a:rPr lang="es-419" sz="1400">
                <a:latin typeface="Arial"/>
                <a:cs typeface="Arial"/>
              </a:rPr>
              <a:t>717alliance.org/digital-toolkit/</a:t>
            </a:r>
          </a:p>
        </p:txBody>
      </p:sp>
      <p:pic>
        <p:nvPicPr>
          <p:cNvPr id="14" name="Picture 13">
            <a:extLst>
              <a:ext uri="{FF2B5EF4-FFF2-40B4-BE49-F238E27FC236}">
                <a16:creationId xmlns:a16="http://schemas.microsoft.com/office/drawing/2014/main" id="{DAE3D867-6E87-C787-CC75-BFBDDE3203B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573037" y="1860844"/>
            <a:ext cx="3518640" cy="3496552"/>
          </a:xfrm>
          <a:prstGeom prst="rect">
            <a:avLst/>
          </a:prstGeom>
          <a:ln w="12700">
            <a:solidFill>
              <a:schemeClr val="tx2"/>
            </a:solidFill>
          </a:ln>
        </p:spPr>
      </p:pic>
      <p:pic>
        <p:nvPicPr>
          <p:cNvPr id="15" name="Picture 14">
            <a:extLst>
              <a:ext uri="{FF2B5EF4-FFF2-40B4-BE49-F238E27FC236}">
                <a16:creationId xmlns:a16="http://schemas.microsoft.com/office/drawing/2014/main" id="{8FBC716D-2AC5-B9D7-908C-F30F9A38BB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76263" y="2425630"/>
            <a:ext cx="3230827" cy="3427176"/>
          </a:xfrm>
          <a:prstGeom prst="rect">
            <a:avLst/>
          </a:prstGeom>
          <a:ln w="12700">
            <a:solidFill>
              <a:schemeClr val="tx2"/>
            </a:solidFill>
          </a:ln>
        </p:spPr>
      </p:pic>
      <p:pic>
        <p:nvPicPr>
          <p:cNvPr id="9" name="Graphic 8">
            <a:extLst>
              <a:ext uri="{FF2B5EF4-FFF2-40B4-BE49-F238E27FC236}">
                <a16:creationId xmlns:a16="http://schemas.microsoft.com/office/drawing/2014/main" id="{84368835-E0F3-CE2F-F198-F1B31F66721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769829" y="1880680"/>
            <a:ext cx="915144" cy="917622"/>
          </a:xfrm>
          <a:prstGeom prst="rect">
            <a:avLst/>
          </a:prstGeom>
        </p:spPr>
      </p:pic>
      <p:sp>
        <p:nvSpPr>
          <p:cNvPr id="12" name="Title 1">
            <a:extLst>
              <a:ext uri="{FF2B5EF4-FFF2-40B4-BE49-F238E27FC236}">
                <a16:creationId xmlns:a16="http://schemas.microsoft.com/office/drawing/2014/main" id="{A9D9B397-1A0D-CC9C-AD5B-6D08A226204F}"/>
              </a:ext>
            </a:extLst>
          </p:cNvPr>
          <p:cNvSpPr>
            <a:spLocks noGrp="1"/>
          </p:cNvSpPr>
          <p:nvPr>
            <p:ph type="title"/>
          </p:nvPr>
        </p:nvSpPr>
        <p:spPr>
          <a:xfrm>
            <a:off x="489557" y="2819227"/>
            <a:ext cx="3467083" cy="1259154"/>
          </a:xfrm>
        </p:spPr>
        <p:txBody>
          <a:bodyPr/>
          <a:lstStyle/>
          <a:p>
            <a:pPr algn="ctr"/>
            <a:r>
              <a:rPr lang="es-419"/>
              <a:t>Integrar en los flujos de trabajo</a:t>
            </a:r>
          </a:p>
        </p:txBody>
      </p:sp>
    </p:spTree>
    <p:extLst>
      <p:ext uri="{BB962C8B-B14F-4D97-AF65-F5344CB8AC3E}">
        <p14:creationId xmlns:p14="http://schemas.microsoft.com/office/powerpoint/2010/main" val="397665025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C6F30F-564B-96EB-C49C-B5B88B9DAE1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DC2232C-DF33-9EA0-E78D-24F3C4F7AAC8}"/>
              </a:ext>
            </a:extLst>
          </p:cNvPr>
          <p:cNvSpPr>
            <a:spLocks noGrp="1"/>
          </p:cNvSpPr>
          <p:nvPr>
            <p:ph type="body" sz="half" idx="10"/>
          </p:nvPr>
        </p:nvSpPr>
        <p:spPr>
          <a:xfrm>
            <a:off x="4859677" y="1355887"/>
            <a:ext cx="6346804" cy="2911331"/>
          </a:xfrm>
        </p:spPr>
        <p:txBody>
          <a:bodyPr vert="horz" lIns="91440" tIns="45720" rIns="91440" bIns="45720" rtlCol="0" anchor="t">
            <a:noAutofit/>
          </a:bodyPr>
          <a:lstStyle/>
          <a:p>
            <a:r>
              <a:rPr lang="es-419" sz="3200" dirty="0">
                <a:latin typeface="Arial"/>
                <a:cs typeface="Arial"/>
              </a:rPr>
              <a:t>Según su experiencia, ¿dónde y cómo podría integrarse el enfoque 7-1-7 en los flujos de trabajo existentes?</a:t>
            </a:r>
          </a:p>
          <a:p>
            <a:endParaRPr lang="en-US" sz="3200" dirty="0">
              <a:latin typeface="Arial"/>
              <a:cs typeface="Arial"/>
            </a:endParaRPr>
          </a:p>
          <a:p>
            <a:r>
              <a:rPr lang="es-419" sz="3200" dirty="0">
                <a:latin typeface="Arial"/>
                <a:cs typeface="Arial"/>
              </a:rPr>
              <a:t>¿Qué problemas podrían esperar?</a:t>
            </a:r>
          </a:p>
        </p:txBody>
      </p:sp>
      <p:pic>
        <p:nvPicPr>
          <p:cNvPr id="4" name="Graphic 9">
            <a:extLst>
              <a:ext uri="{FF2B5EF4-FFF2-40B4-BE49-F238E27FC236}">
                <a16:creationId xmlns:a16="http://schemas.microsoft.com/office/drawing/2014/main" id="{FD90250E-104C-9C6B-1DC8-E52EF9E2D0F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8CC4AC4B-0798-8BC9-E576-524CE16A611A}"/>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419">
                <a:latin typeface="Arial"/>
                <a:cs typeface="Arial"/>
              </a:rPr>
              <a:t>Debate</a:t>
            </a:r>
          </a:p>
        </p:txBody>
      </p:sp>
    </p:spTree>
    <p:extLst>
      <p:ext uri="{BB962C8B-B14F-4D97-AF65-F5344CB8AC3E}">
        <p14:creationId xmlns:p14="http://schemas.microsoft.com/office/powerpoint/2010/main" val="35317633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58744-0220-2E9F-9AF0-8F0617B187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25550D-F8B9-586E-3553-8A99B0BE6ADF}"/>
              </a:ext>
            </a:extLst>
          </p:cNvPr>
          <p:cNvSpPr>
            <a:spLocks noGrp="1"/>
          </p:cNvSpPr>
          <p:nvPr>
            <p:ph type="title"/>
          </p:nvPr>
        </p:nvSpPr>
        <p:spPr/>
        <p:txBody>
          <a:bodyPr>
            <a:normAutofit/>
          </a:bodyPr>
          <a:lstStyle/>
          <a:p>
            <a:r>
              <a:rPr lang="es-419" sz="4800" dirty="0">
                <a:latin typeface="Arial"/>
                <a:cs typeface="Arial"/>
              </a:rPr>
              <a:t>Revisión de preguntas pendientes </a:t>
            </a:r>
          </a:p>
        </p:txBody>
      </p:sp>
      <p:sp>
        <p:nvSpPr>
          <p:cNvPr id="4" name="Text Placeholder 3">
            <a:extLst>
              <a:ext uri="{FF2B5EF4-FFF2-40B4-BE49-F238E27FC236}">
                <a16:creationId xmlns:a16="http://schemas.microsoft.com/office/drawing/2014/main" id="{F67B0EDE-BAEA-7500-F929-9CF5B7E49A13}"/>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es-419">
                <a:latin typeface="Arial"/>
                <a:cs typeface="Arial"/>
              </a:rPr>
              <a:t>Respondamos algunas preguntas</a:t>
            </a:r>
          </a:p>
        </p:txBody>
      </p:sp>
    </p:spTree>
    <p:extLst>
      <p:ext uri="{BB962C8B-B14F-4D97-AF65-F5344CB8AC3E}">
        <p14:creationId xmlns:p14="http://schemas.microsoft.com/office/powerpoint/2010/main" val="182184862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2515957"/>
            <a:ext cx="9703980" cy="2148666"/>
          </a:xfrm>
        </p:spPr>
        <p:txBody>
          <a:bodyPr/>
          <a:lstStyle/>
          <a:p>
            <a:r>
              <a:rPr lang="es-419" sz="5000" dirty="0"/>
              <a:t>Integración en el flujo de trabajo nacional/subnacional</a:t>
            </a:r>
          </a:p>
        </p:txBody>
      </p:sp>
      <p:sp>
        <p:nvSpPr>
          <p:cNvPr id="9" name="Text Placeholder 2">
            <a:extLst>
              <a:ext uri="{FF2B5EF4-FFF2-40B4-BE49-F238E27FC236}">
                <a16:creationId xmlns:a16="http://schemas.microsoft.com/office/drawing/2014/main" id="{CFAA94D3-E8A1-5E63-A4F6-8E12F760E988}"/>
              </a:ext>
            </a:extLst>
          </p:cNvPr>
          <p:cNvSpPr>
            <a:spLocks noGrp="1"/>
          </p:cNvSpPr>
          <p:nvPr>
            <p:ph type="body" idx="1"/>
          </p:nvPr>
        </p:nvSpPr>
        <p:spPr>
          <a:xfrm>
            <a:off x="831850" y="4668638"/>
            <a:ext cx="9703980" cy="931688"/>
          </a:xfrm>
        </p:spPr>
        <p:txBody>
          <a:bodyPr/>
          <a:lstStyle/>
          <a:p>
            <a:r>
              <a:rPr lang="es-419" sz="3000"/>
              <a:t>Actividad</a:t>
            </a:r>
          </a:p>
        </p:txBody>
      </p:sp>
      <p:pic>
        <p:nvPicPr>
          <p:cNvPr id="11" name="Picture 10" descr="A light bulb in a circle&#10;&#10;AI-generated content may be incorrect.">
            <a:extLst>
              <a:ext uri="{FF2B5EF4-FFF2-40B4-BE49-F238E27FC236}">
                <a16:creationId xmlns:a16="http://schemas.microsoft.com/office/drawing/2014/main" id="{D6B1C364-1561-A134-26D3-62D50AED975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104712"/>
            <a:ext cx="866086" cy="824950"/>
          </a:xfrm>
          <a:prstGeom prst="rect">
            <a:avLst/>
          </a:prstGeom>
        </p:spPr>
      </p:pic>
    </p:spTree>
    <p:extLst>
      <p:ext uri="{BB962C8B-B14F-4D97-AF65-F5344CB8AC3E}">
        <p14:creationId xmlns:p14="http://schemas.microsoft.com/office/powerpoint/2010/main" val="420454424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B272049-7A9B-B3F3-9632-790D89D757E7}"/>
              </a:ext>
            </a:extLst>
          </p:cNvPr>
          <p:cNvSpPr/>
          <p:nvPr/>
        </p:nvSpPr>
        <p:spPr>
          <a:xfrm>
            <a:off x="6607223" y="964591"/>
            <a:ext cx="5357888" cy="5407926"/>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AD9F93-DF10-FBA2-833F-BFBA45C61662}"/>
              </a:ext>
            </a:extLst>
          </p:cNvPr>
          <p:cNvSpPr>
            <a:spLocks noGrp="1"/>
          </p:cNvSpPr>
          <p:nvPr>
            <p:ph type="title"/>
          </p:nvPr>
        </p:nvSpPr>
        <p:spPr>
          <a:xfrm>
            <a:off x="114074" y="183697"/>
            <a:ext cx="10515600" cy="1001762"/>
          </a:xfrm>
        </p:spPr>
        <p:txBody>
          <a:bodyPr/>
          <a:lstStyle/>
          <a:p>
            <a:r>
              <a:rPr lang="es-419" dirty="0">
                <a:latin typeface="Arial"/>
                <a:cs typeface="Arial"/>
              </a:rPr>
              <a:t>Integración en el flujo de trabajo nacional/subnacional</a:t>
            </a:r>
          </a:p>
        </p:txBody>
      </p:sp>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367853" y="935093"/>
            <a:ext cx="5157787" cy="823912"/>
          </a:xfrm>
        </p:spPr>
        <p:txBody>
          <a:bodyPr/>
          <a:lstStyle/>
          <a:p>
            <a:r>
              <a:rPr lang="es-419">
                <a:latin typeface="Arial"/>
                <a:cs typeface="Arial"/>
              </a:rPr>
              <a:t>Tarea de su mesa</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367853" y="1936855"/>
            <a:ext cx="6167771" cy="3475247"/>
          </a:xfrm>
        </p:spPr>
        <p:txBody>
          <a:bodyPr vert="horz" lIns="91440" tIns="45720" rIns="91440" bIns="45720" rtlCol="0" anchor="t">
            <a:noAutofit/>
          </a:bodyPr>
          <a:lstStyle/>
          <a:p>
            <a:pPr>
              <a:lnSpc>
                <a:spcPct val="100000"/>
              </a:lnSpc>
            </a:pPr>
            <a:r>
              <a:rPr lang="es-419" sz="2000" dirty="0">
                <a:latin typeface="Arial"/>
                <a:cs typeface="Arial"/>
              </a:rPr>
              <a:t>Consideren cómo apoyarán USTEDES la adopción e implementación del enfoque 7-1-7.</a:t>
            </a:r>
          </a:p>
          <a:p>
            <a:pPr>
              <a:lnSpc>
                <a:spcPct val="100000"/>
              </a:lnSpc>
            </a:pPr>
            <a:r>
              <a:rPr lang="es-419" sz="2000" dirty="0">
                <a:latin typeface="Arial"/>
                <a:cs typeface="Arial"/>
              </a:rPr>
              <a:t>Hagan una lluvia de ideas sobre estas 2 cuestiones.</a:t>
            </a:r>
          </a:p>
          <a:p>
            <a:pPr lvl="1">
              <a:lnSpc>
                <a:spcPct val="100000"/>
              </a:lnSpc>
            </a:pPr>
            <a:r>
              <a:rPr lang="es-419" sz="1800" dirty="0">
                <a:latin typeface="Arial"/>
                <a:cs typeface="Arial"/>
              </a:rPr>
              <a:t>Piensen en las diferentes áreas de integración del flujo de trabajo (y cómo 7-1-7 puede relacionarse con ellas) en su país/jurisdicción.</a:t>
            </a:r>
          </a:p>
          <a:p>
            <a:pPr lvl="1">
              <a:lnSpc>
                <a:spcPct val="100000"/>
              </a:lnSpc>
            </a:pPr>
            <a:r>
              <a:rPr lang="es-419" sz="1800" dirty="0">
                <a:latin typeface="Arial"/>
                <a:cs typeface="Arial"/>
              </a:rPr>
              <a:t>¿Qué consejo aportarían cuando sus países/jurisdicciones comiencen la integración?</a:t>
            </a:r>
          </a:p>
          <a:p>
            <a:pPr>
              <a:lnSpc>
                <a:spcPct val="100000"/>
              </a:lnSpc>
            </a:pPr>
            <a:r>
              <a:rPr lang="es-419" sz="2000" dirty="0">
                <a:latin typeface="Arial"/>
                <a:cs typeface="Arial"/>
              </a:rPr>
              <a:t>Escriban sus respuestas en el rotafolio.</a:t>
            </a:r>
          </a:p>
          <a:p>
            <a:pPr>
              <a:lnSpc>
                <a:spcPct val="100000"/>
              </a:lnSpc>
            </a:pPr>
            <a:endParaRPr lang="en-US" sz="2000" dirty="0">
              <a:cs typeface="Arial"/>
            </a:endParaRPr>
          </a:p>
          <a:p>
            <a:pPr>
              <a:lnSpc>
                <a:spcPct val="100000"/>
              </a:lnSpc>
            </a:pPr>
            <a:endParaRPr lang="en-US" sz="2000" dirty="0">
              <a:cs typeface="Arial"/>
            </a:endParaRPr>
          </a:p>
          <a:p>
            <a:pPr marL="0" indent="0">
              <a:lnSpc>
                <a:spcPct val="100000"/>
              </a:lnSpc>
              <a:buNone/>
            </a:pPr>
            <a:endParaRPr lang="en-US" sz="2000" dirty="0">
              <a:cs typeface="Arial"/>
            </a:endParaRPr>
          </a:p>
          <a:p>
            <a:pPr lvl="1">
              <a:lnSpc>
                <a:spcPct val="100000"/>
              </a:lnSpc>
            </a:pPr>
            <a:endParaRPr lang="en-US" dirty="0">
              <a:cs typeface="Arial"/>
            </a:endParaRPr>
          </a:p>
        </p:txBody>
      </p:sp>
      <p:sp>
        <p:nvSpPr>
          <p:cNvPr id="5" name="Text Placeholder 4">
            <a:extLst>
              <a:ext uri="{FF2B5EF4-FFF2-40B4-BE49-F238E27FC236}">
                <a16:creationId xmlns:a16="http://schemas.microsoft.com/office/drawing/2014/main" id="{348CE0E2-F343-AB94-2752-78AB9C57F28F}"/>
              </a:ext>
            </a:extLst>
          </p:cNvPr>
          <p:cNvSpPr>
            <a:spLocks noGrp="1"/>
          </p:cNvSpPr>
          <p:nvPr>
            <p:ph type="body" sz="quarter" idx="3"/>
          </p:nvPr>
        </p:nvSpPr>
        <p:spPr>
          <a:xfrm>
            <a:off x="6865617" y="1133615"/>
            <a:ext cx="5171093" cy="461056"/>
          </a:xfrm>
        </p:spPr>
        <p:txBody>
          <a:bodyPr/>
          <a:lstStyle/>
          <a:p>
            <a:r>
              <a:rPr lang="es-419" sz="2000">
                <a:latin typeface="Arial"/>
                <a:cs typeface="Arial"/>
              </a:rPr>
              <a:t>Consejo: consideren lo siguiente</a:t>
            </a:r>
          </a:p>
        </p:txBody>
      </p:sp>
      <p:sp>
        <p:nvSpPr>
          <p:cNvPr id="6" name="Content Placeholder 5">
            <a:extLst>
              <a:ext uri="{FF2B5EF4-FFF2-40B4-BE49-F238E27FC236}">
                <a16:creationId xmlns:a16="http://schemas.microsoft.com/office/drawing/2014/main" id="{10CEF76B-17B6-A244-9973-3B78745278A4}"/>
              </a:ext>
            </a:extLst>
          </p:cNvPr>
          <p:cNvSpPr>
            <a:spLocks noGrp="1"/>
          </p:cNvSpPr>
          <p:nvPr>
            <p:ph sz="quarter" idx="4"/>
          </p:nvPr>
        </p:nvSpPr>
        <p:spPr>
          <a:xfrm>
            <a:off x="7071236" y="1644675"/>
            <a:ext cx="4586097" cy="4638969"/>
          </a:xfrm>
        </p:spPr>
        <p:txBody>
          <a:bodyPr vert="horz" lIns="91440" tIns="45720" rIns="91440" bIns="45720" rtlCol="0" anchor="t">
            <a:noAutofit/>
          </a:bodyPr>
          <a:lstStyle/>
          <a:p>
            <a:pPr marL="285750" indent="-285750">
              <a:buFont typeface="Arial,Sans-Serif" panose="020B0604020202020204" pitchFamily="34" charset="0"/>
            </a:pPr>
            <a:r>
              <a:rPr lang="es-419" sz="1700" dirty="0">
                <a:solidFill>
                  <a:schemeClr val="tx1"/>
                </a:solidFill>
                <a:latin typeface="Arial"/>
                <a:cs typeface="Arial"/>
              </a:rPr>
              <a:t>Recopilación de datos</a:t>
            </a:r>
          </a:p>
          <a:p>
            <a:pPr marL="285750" indent="-285750">
              <a:buFont typeface="Arial,Sans-Serif" panose="020B0604020202020204" pitchFamily="34" charset="0"/>
            </a:pPr>
            <a:r>
              <a:rPr lang="es-419" sz="1700" dirty="0">
                <a:solidFill>
                  <a:schemeClr val="tx1"/>
                </a:solidFill>
                <a:latin typeface="Arial"/>
                <a:cs typeface="Arial"/>
              </a:rPr>
              <a:t>Verificación + consolidación de datos</a:t>
            </a:r>
          </a:p>
          <a:p>
            <a:pPr marL="285750" indent="-285750">
              <a:buFont typeface="Arial,Sans-Serif" panose="020B0604020202020204" pitchFamily="34" charset="0"/>
            </a:pPr>
            <a:r>
              <a:rPr lang="es-419" sz="1700" dirty="0">
                <a:solidFill>
                  <a:schemeClr val="tx1"/>
                </a:solidFill>
                <a:latin typeface="Arial"/>
                <a:cs typeface="Arial"/>
              </a:rPr>
              <a:t>Reuniones con las partes interesadas</a:t>
            </a:r>
          </a:p>
          <a:p>
            <a:pPr marL="742950" lvl="1" indent="-285750">
              <a:buFont typeface="Arial,Sans-Serif" panose="020B0604020202020204" pitchFamily="34" charset="0"/>
            </a:pPr>
            <a:r>
              <a:rPr lang="es-419" sz="1700" dirty="0">
                <a:solidFill>
                  <a:schemeClr val="tx1"/>
                </a:solidFill>
                <a:latin typeface="Arial"/>
                <a:cs typeface="Arial"/>
              </a:rPr>
              <a:t>¿Qué reuniones existen ya?</a:t>
            </a:r>
          </a:p>
          <a:p>
            <a:pPr marL="285750" indent="-285750">
              <a:buFont typeface="Arial,Sans-Serif" panose="020B0604020202020204" pitchFamily="34" charset="0"/>
            </a:pPr>
            <a:r>
              <a:rPr lang="es-419" sz="1700" dirty="0">
                <a:solidFill>
                  <a:schemeClr val="tx1"/>
                </a:solidFill>
                <a:latin typeface="Arial"/>
                <a:cs typeface="Arial"/>
              </a:rPr>
              <a:t>Seguimiento del progreso</a:t>
            </a:r>
          </a:p>
          <a:p>
            <a:pPr marL="285750" indent="-285750">
              <a:buFont typeface="Arial,Sans-Serif" panose="020B0604020202020204" pitchFamily="34" charset="0"/>
            </a:pPr>
            <a:r>
              <a:rPr lang="es-419" sz="1700" dirty="0">
                <a:solidFill>
                  <a:schemeClr val="tx1"/>
                </a:solidFill>
                <a:latin typeface="Arial"/>
                <a:cs typeface="Arial"/>
              </a:rPr>
              <a:t>Síntesis de los resultados</a:t>
            </a:r>
          </a:p>
          <a:p>
            <a:pPr marL="285750" indent="-285750">
              <a:buFont typeface="Arial,Sans-Serif" panose="020B0604020202020204" pitchFamily="34" charset="0"/>
            </a:pPr>
            <a:r>
              <a:rPr lang="es-419" sz="1700" dirty="0">
                <a:solidFill>
                  <a:schemeClr val="tx1"/>
                </a:solidFill>
                <a:latin typeface="Arial"/>
                <a:cs typeface="Arial"/>
              </a:rPr>
              <a:t>Fundamentación de otras evaluaciones/herramientas</a:t>
            </a:r>
          </a:p>
          <a:p>
            <a:pPr marL="285750" indent="-285750">
              <a:buFont typeface="Arial,Sans-Serif" panose="020B0604020202020204" pitchFamily="34" charset="0"/>
            </a:pPr>
            <a:r>
              <a:rPr lang="es-419" sz="1700" dirty="0">
                <a:solidFill>
                  <a:schemeClr val="tx1"/>
                </a:solidFill>
                <a:latin typeface="Arial"/>
                <a:cs typeface="Arial"/>
              </a:rPr>
              <a:t>Planificación/financiación/promoción</a:t>
            </a:r>
          </a:p>
          <a:p>
            <a:pPr marL="742950" lvl="1" indent="-285750">
              <a:buFont typeface="Arial,Sans-Serif" panose="020B0604020202020204" pitchFamily="34" charset="0"/>
            </a:pPr>
            <a:r>
              <a:rPr lang="es-419" sz="1700" dirty="0">
                <a:solidFill>
                  <a:schemeClr val="tx1"/>
                </a:solidFill>
                <a:latin typeface="Arial"/>
                <a:cs typeface="Arial"/>
              </a:rPr>
              <a:t>¿Incorporación a la planificación nacional, financiación y...?</a:t>
            </a:r>
          </a:p>
          <a:p>
            <a:pPr marL="742950" lvl="1" indent="-285750">
              <a:buFont typeface="Arial,Sans-Serif" panose="020B0604020202020204" pitchFamily="34" charset="0"/>
            </a:pPr>
            <a:endParaRPr lang="en-US" sz="1700" dirty="0">
              <a:solidFill>
                <a:schemeClr val="tx1"/>
              </a:solidFill>
              <a:latin typeface="Arial"/>
              <a:cs typeface="Arial"/>
            </a:endParaRPr>
          </a:p>
        </p:txBody>
      </p:sp>
      <p:sp>
        <p:nvSpPr>
          <p:cNvPr id="11" name="Text Placeholder 2">
            <a:extLst>
              <a:ext uri="{FF2B5EF4-FFF2-40B4-BE49-F238E27FC236}">
                <a16:creationId xmlns:a16="http://schemas.microsoft.com/office/drawing/2014/main" id="{02D013E4-2B7F-104D-3F9A-D88C160059D8}"/>
              </a:ext>
            </a:extLst>
          </p:cNvPr>
          <p:cNvSpPr txBox="1">
            <a:spLocks/>
          </p:cNvSpPr>
          <p:nvPr/>
        </p:nvSpPr>
        <p:spPr>
          <a:xfrm>
            <a:off x="7024159" y="5061837"/>
            <a:ext cx="5169882"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s-419" sz="2000" dirty="0">
                <a:latin typeface="Arial"/>
                <a:cs typeface="Arial"/>
              </a:rPr>
              <a:t>Tiempo</a:t>
            </a:r>
          </a:p>
        </p:txBody>
      </p:sp>
      <p:sp>
        <p:nvSpPr>
          <p:cNvPr id="13" name="Content Placeholder 3">
            <a:extLst>
              <a:ext uri="{FF2B5EF4-FFF2-40B4-BE49-F238E27FC236}">
                <a16:creationId xmlns:a16="http://schemas.microsoft.com/office/drawing/2014/main" id="{C90B5C44-DF7B-D8C5-2819-80AE476584C4}"/>
              </a:ext>
            </a:extLst>
          </p:cNvPr>
          <p:cNvSpPr txBox="1">
            <a:spLocks/>
          </p:cNvSpPr>
          <p:nvPr/>
        </p:nvSpPr>
        <p:spPr>
          <a:xfrm>
            <a:off x="7070290" y="5522200"/>
            <a:ext cx="5157787" cy="170841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419" sz="1700" dirty="0">
                <a:latin typeface="Arial"/>
                <a:cs typeface="Arial"/>
              </a:rPr>
              <a:t>15 minutos: Lluvia de ideas + redacción</a:t>
            </a:r>
          </a:p>
          <a:p>
            <a:r>
              <a:rPr lang="es-419" sz="1700" dirty="0">
                <a:latin typeface="Arial"/>
                <a:cs typeface="Arial"/>
              </a:rPr>
              <a:t>10 minutos: paseo por la galería</a:t>
            </a:r>
          </a:p>
          <a:p>
            <a:pPr marL="0" indent="0">
              <a:buNone/>
            </a:pPr>
            <a:endParaRPr lang="en-US" sz="1700" dirty="0">
              <a:cs typeface="Arial"/>
            </a:endParaRPr>
          </a:p>
          <a:p>
            <a:pPr lvl="1"/>
            <a:endParaRPr lang="en-US" sz="1700" dirty="0">
              <a:cs typeface="Arial"/>
            </a:endParaRPr>
          </a:p>
        </p:txBody>
      </p:sp>
    </p:spTree>
    <p:extLst>
      <p:ext uri="{BB962C8B-B14F-4D97-AF65-F5344CB8AC3E}">
        <p14:creationId xmlns:p14="http://schemas.microsoft.com/office/powerpoint/2010/main" val="146148789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F749B-FDF1-9901-8296-BCCD502AA6E9}"/>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E03B17F-5FC9-3D7F-AA5E-F04F74613AE5}"/>
              </a:ext>
            </a:extLst>
          </p:cNvPr>
          <p:cNvSpPr>
            <a:spLocks noGrp="1"/>
          </p:cNvSpPr>
          <p:nvPr>
            <p:ph idx="1"/>
          </p:nvPr>
        </p:nvSpPr>
        <p:spPr>
          <a:xfrm>
            <a:off x="4835951" y="2028409"/>
            <a:ext cx="6693029" cy="5326145"/>
          </a:xfrm>
        </p:spPr>
        <p:txBody>
          <a:bodyPr vert="horz" lIns="91440" tIns="45720" rIns="91440" bIns="45720" rtlCol="0" anchor="t">
            <a:noAutofit/>
          </a:bodyPr>
          <a:lstStyle/>
          <a:p>
            <a:r>
              <a:rPr lang="es-419" dirty="0">
                <a:latin typeface="Arial"/>
                <a:cs typeface="Arial"/>
              </a:rPr>
              <a:t>¿Qué ideas obtuvieron de esta actividad?</a:t>
            </a:r>
          </a:p>
          <a:p>
            <a:r>
              <a:rPr lang="es-419" dirty="0">
                <a:latin typeface="Arial"/>
                <a:cs typeface="Arial"/>
              </a:rPr>
              <a:t>¿Cómo podría ayudarlos esta actividad para apoyar/implementar el 7-1-7?</a:t>
            </a:r>
          </a:p>
        </p:txBody>
      </p:sp>
      <p:sp>
        <p:nvSpPr>
          <p:cNvPr id="5" name="Text Placeholder 4">
            <a:extLst>
              <a:ext uri="{FF2B5EF4-FFF2-40B4-BE49-F238E27FC236}">
                <a16:creationId xmlns:a16="http://schemas.microsoft.com/office/drawing/2014/main" id="{44F0E09E-B46C-D739-6A37-EEEFEC731421}"/>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es-419" dirty="0">
                <a:latin typeface="Arial"/>
                <a:cs typeface="Arial"/>
              </a:rPr>
              <a:t>Preguntas para motivar la conversación:</a:t>
            </a:r>
          </a:p>
        </p:txBody>
      </p:sp>
      <p:sp>
        <p:nvSpPr>
          <p:cNvPr id="10" name="Title 1">
            <a:extLst>
              <a:ext uri="{FF2B5EF4-FFF2-40B4-BE49-F238E27FC236}">
                <a16:creationId xmlns:a16="http://schemas.microsoft.com/office/drawing/2014/main" id="{356937DB-DEF9-400D-9EFF-281B28C451EC}"/>
              </a:ext>
            </a:extLst>
          </p:cNvPr>
          <p:cNvSpPr>
            <a:spLocks noGrp="1"/>
          </p:cNvSpPr>
          <p:nvPr>
            <p:ph type="title"/>
          </p:nvPr>
        </p:nvSpPr>
        <p:spPr>
          <a:xfrm>
            <a:off x="482219" y="2185848"/>
            <a:ext cx="3467083" cy="2282808"/>
          </a:xfrm>
        </p:spPr>
        <p:txBody>
          <a:bodyPr/>
          <a:lstStyle/>
          <a:p>
            <a:pPr algn="ctr"/>
            <a:r>
              <a:rPr lang="es-419" dirty="0">
                <a:latin typeface="Arial"/>
                <a:cs typeface="Arial"/>
              </a:rPr>
              <a:t>Debate</a:t>
            </a:r>
          </a:p>
        </p:txBody>
      </p:sp>
      <p:pic>
        <p:nvPicPr>
          <p:cNvPr id="7" name="Graphic 6">
            <a:extLst>
              <a:ext uri="{FF2B5EF4-FFF2-40B4-BE49-F238E27FC236}">
                <a16:creationId xmlns:a16="http://schemas.microsoft.com/office/drawing/2014/main" id="{B042C3B6-273A-996F-2D99-BA2C82658D7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30739" y="2523969"/>
            <a:ext cx="960619" cy="910652"/>
          </a:xfrm>
          <a:prstGeom prst="rect">
            <a:avLst/>
          </a:prstGeom>
        </p:spPr>
      </p:pic>
    </p:spTree>
    <p:extLst>
      <p:ext uri="{BB962C8B-B14F-4D97-AF65-F5344CB8AC3E}">
        <p14:creationId xmlns:p14="http://schemas.microsoft.com/office/powerpoint/2010/main" val="241694813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E4034-D00D-5FCB-2AAF-A6973257DE9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117C539-2DA3-890B-E427-499D42551EE1}"/>
              </a:ext>
            </a:extLst>
          </p:cNvPr>
          <p:cNvSpPr>
            <a:spLocks noGrp="1"/>
          </p:cNvSpPr>
          <p:nvPr>
            <p:ph type="title"/>
          </p:nvPr>
        </p:nvSpPr>
        <p:spPr>
          <a:xfrm>
            <a:off x="463118" y="3159494"/>
            <a:ext cx="3467083" cy="539446"/>
          </a:xfrm>
        </p:spPr>
        <p:txBody>
          <a:bodyPr anchor="b">
            <a:normAutofit fontScale="90000"/>
          </a:bodyPr>
          <a:lstStyle/>
          <a:p>
            <a:r>
              <a:rPr lang="es-419">
                <a:latin typeface="Arial"/>
                <a:cs typeface="Arial"/>
              </a:rPr>
              <a:t>15 minutos de descanso</a:t>
            </a:r>
          </a:p>
        </p:txBody>
      </p:sp>
      <p:sp>
        <p:nvSpPr>
          <p:cNvPr id="4" name="Content Placeholder 3">
            <a:extLst>
              <a:ext uri="{FF2B5EF4-FFF2-40B4-BE49-F238E27FC236}">
                <a16:creationId xmlns:a16="http://schemas.microsoft.com/office/drawing/2014/main" id="{679F274D-139D-E9F5-5022-7286F48AE81A}"/>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es-419" sz="3200" b="1" dirty="0">
                <a:solidFill>
                  <a:schemeClr val="tx2"/>
                </a:solidFill>
                <a:latin typeface="Arial"/>
                <a:cs typeface="Arial"/>
              </a:rPr>
              <a:t>¿Tienen preguntas? Añádanlas a nuestra lista de preguntas pendientes</a:t>
            </a:r>
          </a:p>
          <a:p>
            <a:pPr marL="0" indent="0">
              <a:buNone/>
            </a:pPr>
            <a:endParaRPr lang="en-US" sz="2800" dirty="0">
              <a:latin typeface="Arial"/>
              <a:cs typeface="Arial"/>
            </a:endParaRPr>
          </a:p>
          <a:p>
            <a:pPr marL="0" indent="0">
              <a:buNone/>
            </a:pPr>
            <a:r>
              <a:rPr lang="es-419" sz="3000" dirty="0">
                <a:solidFill>
                  <a:schemeClr val="tx1"/>
                </a:solidFill>
                <a:latin typeface="Arial"/>
                <a:cs typeface="Arial"/>
              </a:rPr>
              <a:t>Responderemos preguntas desde esta lista durante la jornada</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36113671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D9BB1-13C5-F02F-1922-B709E848607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C824AD1-89FB-DE48-F97D-6F627D691160}"/>
              </a:ext>
            </a:extLst>
          </p:cNvPr>
          <p:cNvSpPr>
            <a:spLocks noGrp="1"/>
          </p:cNvSpPr>
          <p:nvPr>
            <p:ph type="title"/>
          </p:nvPr>
        </p:nvSpPr>
        <p:spPr>
          <a:xfrm>
            <a:off x="424274" y="252854"/>
            <a:ext cx="10515600" cy="1087808"/>
          </a:xfrm>
        </p:spPr>
        <p:txBody>
          <a:bodyPr/>
          <a:lstStyle/>
          <a:p>
            <a:r>
              <a:rPr lang="es-419" dirty="0"/>
              <a:t>El enfoque 7-1-7 puede adoptarse de forma sistemática y flexible</a:t>
            </a:r>
          </a:p>
        </p:txBody>
      </p:sp>
      <p:sp>
        <p:nvSpPr>
          <p:cNvPr id="17" name="Title 1">
            <a:extLst>
              <a:ext uri="{FF2B5EF4-FFF2-40B4-BE49-F238E27FC236}">
                <a16:creationId xmlns:a16="http://schemas.microsoft.com/office/drawing/2014/main" id="{095A9197-CB5C-CC9B-D852-5F49B02B9F43}"/>
              </a:ext>
            </a:extLst>
          </p:cNvPr>
          <p:cNvSpPr txBox="1">
            <a:spLocks/>
          </p:cNvSpPr>
          <p:nvPr/>
        </p:nvSpPr>
        <p:spPr>
          <a:xfrm>
            <a:off x="1267499"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dirty="0">
                <a:ln>
                  <a:noFill/>
                </a:ln>
                <a:solidFill>
                  <a:srgbClr val="BFBFBF"/>
                </a:solidFill>
                <a:effectLst/>
                <a:uLnTx/>
                <a:uFillTx/>
                <a:latin typeface="Arial"/>
                <a:cs typeface="Arial"/>
              </a:rPr>
              <a:t>Situar dentro del sistema de salud pública</a:t>
            </a:r>
          </a:p>
        </p:txBody>
      </p:sp>
      <p:sp>
        <p:nvSpPr>
          <p:cNvPr id="21" name="Title 1">
            <a:extLst>
              <a:ext uri="{FF2B5EF4-FFF2-40B4-BE49-F238E27FC236}">
                <a16:creationId xmlns:a16="http://schemas.microsoft.com/office/drawing/2014/main" id="{D3226198-4B09-E6D6-A95A-9E97A180582E}"/>
              </a:ext>
            </a:extLst>
          </p:cNvPr>
          <p:cNvSpPr txBox="1">
            <a:spLocks/>
          </p:cNvSpPr>
          <p:nvPr/>
        </p:nvSpPr>
        <p:spPr>
          <a:xfrm>
            <a:off x="4902783" y="2720915"/>
            <a:ext cx="2531211"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a:ln>
                  <a:noFill/>
                </a:ln>
                <a:solidFill>
                  <a:schemeClr val="bg1">
                    <a:lumMod val="76000"/>
                  </a:schemeClr>
                </a:solidFill>
                <a:effectLst/>
                <a:uLnTx/>
                <a:uFillTx/>
                <a:latin typeface="Arial"/>
                <a:cs typeface="Arial"/>
              </a:rPr>
              <a:t>Mapear las partes interesadas + los sistemas existentes</a:t>
            </a:r>
          </a:p>
        </p:txBody>
      </p:sp>
      <p:sp>
        <p:nvSpPr>
          <p:cNvPr id="23" name="Title 1">
            <a:extLst>
              <a:ext uri="{FF2B5EF4-FFF2-40B4-BE49-F238E27FC236}">
                <a16:creationId xmlns:a16="http://schemas.microsoft.com/office/drawing/2014/main" id="{56EBC612-04E6-D244-9112-405077E5A024}"/>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a:ln>
                  <a:noFill/>
                </a:ln>
                <a:solidFill>
                  <a:schemeClr val="bg1">
                    <a:lumMod val="76000"/>
                  </a:schemeClr>
                </a:solidFill>
                <a:effectLst/>
                <a:uLnTx/>
                <a:uFillTx/>
                <a:latin typeface="Arial"/>
                <a:cs typeface="Arial"/>
              </a:rPr>
              <a:t>Involucrar a las partes interesadas</a:t>
            </a:r>
          </a:p>
        </p:txBody>
      </p:sp>
      <p:sp>
        <p:nvSpPr>
          <p:cNvPr id="25" name="Title 1">
            <a:extLst>
              <a:ext uri="{FF2B5EF4-FFF2-40B4-BE49-F238E27FC236}">
                <a16:creationId xmlns:a16="http://schemas.microsoft.com/office/drawing/2014/main" id="{5E1793DF-D4B1-7A73-C4CF-AE2575BD9696}"/>
              </a:ext>
            </a:extLst>
          </p:cNvPr>
          <p:cNvSpPr txBox="1">
            <a:spLocks/>
          </p:cNvSpPr>
          <p:nvPr/>
        </p:nvSpPr>
        <p:spPr>
          <a:xfrm>
            <a:off x="5426947" y="5092349"/>
            <a:ext cx="1482882"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i="0" u="none" strike="noStrike" cap="none" normalizeH="0" baseline="0" noProof="0" dirty="0">
                <a:ln>
                  <a:noFill/>
                </a:ln>
                <a:solidFill>
                  <a:schemeClr val="accent1"/>
                </a:solidFill>
                <a:effectLst/>
                <a:uLnTx/>
                <a:uFillTx/>
                <a:latin typeface="Arial"/>
                <a:cs typeface="Arial"/>
              </a:rPr>
              <a:t>Capacitar personal</a:t>
            </a:r>
          </a:p>
        </p:txBody>
      </p:sp>
      <p:sp>
        <p:nvSpPr>
          <p:cNvPr id="27" name="Title 1">
            <a:extLst>
              <a:ext uri="{FF2B5EF4-FFF2-40B4-BE49-F238E27FC236}">
                <a16:creationId xmlns:a16="http://schemas.microsoft.com/office/drawing/2014/main" id="{3DB6EFA7-79B5-E876-09B6-6BA291755F1F}"/>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a:ln>
                  <a:noFill/>
                </a:ln>
                <a:solidFill>
                  <a:schemeClr val="bg1">
                    <a:lumMod val="76000"/>
                  </a:schemeClr>
                </a:solidFill>
                <a:effectLst/>
                <a:uLnTx/>
                <a:uFillTx/>
                <a:latin typeface="Arial"/>
                <a:cs typeface="Arial"/>
              </a:rPr>
              <a:t>Integrar en los flujos de trabajo</a:t>
            </a:r>
          </a:p>
        </p:txBody>
      </p:sp>
      <p:sp>
        <p:nvSpPr>
          <p:cNvPr id="29" name="Title 1">
            <a:extLst>
              <a:ext uri="{FF2B5EF4-FFF2-40B4-BE49-F238E27FC236}">
                <a16:creationId xmlns:a16="http://schemas.microsoft.com/office/drawing/2014/main" id="{98F2B14F-31CB-B304-4582-0B2AE1E7B6A9}"/>
              </a:ext>
            </a:extLst>
          </p:cNvPr>
          <p:cNvSpPr txBox="1">
            <a:spLocks/>
          </p:cNvSpPr>
          <p:nvPr/>
        </p:nvSpPr>
        <p:spPr>
          <a:xfrm>
            <a:off x="9059746"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419" sz="2000" b="0" dirty="0">
                <a:solidFill>
                  <a:srgbClr val="BFBFBF"/>
                </a:solidFill>
              </a:rPr>
              <a:t>Realizar un uso piloto</a:t>
            </a:r>
          </a:p>
        </p:txBody>
      </p:sp>
      <p:pic>
        <p:nvPicPr>
          <p:cNvPr id="31" name="Graphic 30">
            <a:extLst>
              <a:ext uri="{FF2B5EF4-FFF2-40B4-BE49-F238E27FC236}">
                <a16:creationId xmlns:a16="http://schemas.microsoft.com/office/drawing/2014/main" id="{B3ECE87D-56DF-1E83-42C3-B2EE63C6749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AD785CDF-2E31-6B15-8F3F-A7E210AF923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5BB1D271-C854-C4A4-C69F-F418F5C3D9C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76C53B82-2CAB-D135-9A4A-08B47207E79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BBEB94BA-3E81-AA9D-617F-4D82C0D0D82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EA6C75B9-95F1-F8BE-05F6-8C78BF6DFF6B}"/>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93691590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8F0F7-23D6-F15E-4422-0F3920434518}"/>
            </a:ext>
          </a:extLst>
        </p:cNvPr>
        <p:cNvGrpSpPr/>
        <p:nvPr/>
      </p:nvGrpSpPr>
      <p:grpSpPr>
        <a:xfrm>
          <a:off x="0" y="0"/>
          <a:ext cx="0" cy="0"/>
          <a:chOff x="0" y="0"/>
          <a:chExt cx="0" cy="0"/>
        </a:xfrm>
      </p:grpSpPr>
      <p:pic>
        <p:nvPicPr>
          <p:cNvPr id="21" name="Graphic 20">
            <a:extLst>
              <a:ext uri="{FF2B5EF4-FFF2-40B4-BE49-F238E27FC236}">
                <a16:creationId xmlns:a16="http://schemas.microsoft.com/office/drawing/2014/main" id="{5D4430A6-2E5A-ED55-177A-36CC9A688D5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55546" y="1880680"/>
            <a:ext cx="915144" cy="917622"/>
          </a:xfrm>
          <a:prstGeom prst="rect">
            <a:avLst/>
          </a:prstGeom>
        </p:spPr>
      </p:pic>
      <p:sp>
        <p:nvSpPr>
          <p:cNvPr id="2" name="Title 1">
            <a:extLst>
              <a:ext uri="{FF2B5EF4-FFF2-40B4-BE49-F238E27FC236}">
                <a16:creationId xmlns:a16="http://schemas.microsoft.com/office/drawing/2014/main" id="{D71A6664-6ADF-7EC8-9314-16A710310D86}"/>
              </a:ext>
            </a:extLst>
          </p:cNvPr>
          <p:cNvSpPr>
            <a:spLocks noGrp="1"/>
          </p:cNvSpPr>
          <p:nvPr>
            <p:ph type="title"/>
          </p:nvPr>
        </p:nvSpPr>
        <p:spPr>
          <a:xfrm>
            <a:off x="477282" y="2765368"/>
            <a:ext cx="3467083" cy="882711"/>
          </a:xfrm>
        </p:spPr>
        <p:txBody>
          <a:bodyPr/>
          <a:lstStyle/>
          <a:p>
            <a:pPr algn="ctr"/>
            <a:r>
              <a:rPr lang="es-419"/>
              <a:t>Capacitar personal</a:t>
            </a:r>
          </a:p>
        </p:txBody>
      </p:sp>
      <p:sp>
        <p:nvSpPr>
          <p:cNvPr id="14" name="Content Placeholder 2">
            <a:extLst>
              <a:ext uri="{FF2B5EF4-FFF2-40B4-BE49-F238E27FC236}">
                <a16:creationId xmlns:a16="http://schemas.microsoft.com/office/drawing/2014/main" id="{E544B506-B691-5E11-8786-033DB8306918}"/>
              </a:ext>
            </a:extLst>
          </p:cNvPr>
          <p:cNvSpPr txBox="1">
            <a:spLocks/>
          </p:cNvSpPr>
          <p:nvPr/>
        </p:nvSpPr>
        <p:spPr>
          <a:xfrm>
            <a:off x="4981659" y="1439861"/>
            <a:ext cx="6693029" cy="435173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200" b="1" i="0" u="none" strike="noStrike" cap="none" normalizeH="0" baseline="0" noProof="0">
                <a:ln>
                  <a:noFill/>
                </a:ln>
                <a:solidFill>
                  <a:srgbClr val="394D56"/>
                </a:solidFill>
                <a:effectLst/>
                <a:uLnTx/>
                <a:uFillTx/>
                <a:latin typeface="Arial" panose="020B0604020202020204" pitchFamily="34" charset="0"/>
                <a:ea typeface="Arial"/>
                <a:cs typeface="+mn-cs"/>
              </a:rPr>
              <a:t>Orientación </a:t>
            </a:r>
            <a:r>
              <a:rPr kumimoji="0" lang="es-419" sz="2200" i="0" u="none" strike="noStrike" cap="none" normalizeH="0" baseline="0" noProof="0">
                <a:ln>
                  <a:noFill/>
                </a:ln>
                <a:solidFill>
                  <a:srgbClr val="394D56"/>
                </a:solidFill>
                <a:effectLst/>
                <a:uLnTx/>
                <a:uFillTx/>
                <a:latin typeface="Arial" panose="020B0604020202020204" pitchFamily="34" charset="0"/>
                <a:ea typeface="Arial"/>
                <a:cs typeface="+mn-cs"/>
              </a:rPr>
              <a:t>7-1-7</a:t>
            </a:r>
            <a:r>
              <a:rPr kumimoji="0" lang="es-419" sz="2200" b="0" i="0" u="none" strike="noStrike" cap="none" normalizeH="0" baseline="0" noProof="0">
                <a:ln>
                  <a:noFill/>
                </a:ln>
                <a:solidFill>
                  <a:srgbClr val="394D56"/>
                </a:solidFill>
                <a:effectLst/>
                <a:uLnTx/>
                <a:uFillTx/>
                <a:latin typeface="Arial" panose="020B0604020202020204" pitchFamily="34" charset="0"/>
                <a:ea typeface="Arial"/>
                <a:cs typeface="+mn-cs"/>
              </a:rPr>
              <a:t>: pertinente para una amplia gama de audiencias, incluidos los de alto nivel y entre sectores y niveles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lang="en-US" dirty="0"/>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s-419" b="1"/>
              <a:t>Capacitación técnica 7-1-7</a:t>
            </a:r>
            <a:r>
              <a:rPr lang="es-419"/>
              <a:t>: pertinente para</a:t>
            </a:r>
            <a:r>
              <a:rPr kumimoji="0" lang="es-419" sz="2200" b="0" i="0" u="none" strike="noStrike" cap="none" normalizeH="0" noProof="0">
                <a:ln>
                  <a:noFill/>
                </a:ln>
                <a:solidFill>
                  <a:srgbClr val="394D56"/>
                </a:solidFill>
                <a:effectLst/>
                <a:uLnTx/>
                <a:uFillTx/>
                <a:latin typeface="Arial" panose="020B0604020202020204" pitchFamily="34" charset="0"/>
                <a:ea typeface="Arial"/>
                <a:cs typeface="+mn-cs"/>
              </a:rPr>
              <a:t> los equipos</a:t>
            </a:r>
            <a:r>
              <a:rPr lang="es-419"/>
              <a:t> técnicos</a:t>
            </a:r>
            <a:r>
              <a:rPr kumimoji="0" lang="es-419" sz="2200" b="0" i="0" u="none" strike="noStrike" cap="none" normalizeH="0" noProof="0">
                <a:ln>
                  <a:noFill/>
                </a:ln>
                <a:solidFill>
                  <a:srgbClr val="394D56"/>
                </a:solidFill>
                <a:effectLst/>
                <a:uLnTx/>
                <a:uFillTx/>
                <a:latin typeface="Arial" panose="020B0604020202020204" pitchFamily="34" charset="0"/>
                <a:ea typeface="Arial"/>
                <a:cs typeface="+mn-cs"/>
              </a:rPr>
              <a:t> y el personal de primera línea</a:t>
            </a:r>
            <a:r>
              <a:rPr lang="es-419"/>
              <a:t>.</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s-419" sz="2000" b="0" i="0" u="none" strike="noStrike" cap="none" normalizeH="0" baseline="0" noProof="0">
                <a:ln>
                  <a:noFill/>
                </a:ln>
                <a:solidFill>
                  <a:srgbClr val="394D56"/>
                </a:solidFill>
                <a:effectLst/>
                <a:uLnTx/>
                <a:uFillTx/>
                <a:latin typeface="Arial" panose="020B0604020202020204" pitchFamily="34" charset="0"/>
                <a:ea typeface="Arial"/>
                <a:cs typeface="+mn-cs"/>
              </a:rPr>
              <a:t>Centrado en el uso + flujos de trabajo + herramientas de 7-1-7</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s-419" sz="2000" b="0" i="0" u="none" strike="noStrike" cap="none" normalizeH="0" baseline="0" noProof="0">
                <a:ln>
                  <a:noFill/>
                </a:ln>
                <a:solidFill>
                  <a:srgbClr val="394D56"/>
                </a:solidFill>
                <a:effectLst/>
                <a:uLnTx/>
                <a:uFillTx/>
                <a:latin typeface="Arial" panose="020B0604020202020204" pitchFamily="34" charset="0"/>
                <a:ea typeface="Arial"/>
                <a:cs typeface="+mn-cs"/>
              </a:rPr>
              <a:t>Útil para aquellos que capacitan a</a:t>
            </a:r>
            <a:r>
              <a:rPr kumimoji="0" lang="es-419" sz="2000" b="0" i="0" u="none" strike="noStrike" cap="none" normalizeH="0" noProof="0">
                <a:ln>
                  <a:noFill/>
                </a:ln>
                <a:solidFill>
                  <a:srgbClr val="394D56"/>
                </a:solidFill>
                <a:effectLst/>
                <a:uLnTx/>
                <a:uFillTx/>
                <a:latin typeface="Arial" panose="020B0604020202020204" pitchFamily="34" charset="0"/>
                <a:ea typeface="Arial"/>
                <a:cs typeface="+mn-cs"/>
              </a:rPr>
              <a:t> otros en 7-1-7</a:t>
            </a: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lang="en-US" dirty="0"/>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200" b="0" i="0" u="none" strike="noStrike" cap="none" normalizeH="0" baseline="0" noProof="0">
                <a:ln>
                  <a:noFill/>
                </a:ln>
                <a:solidFill>
                  <a:srgbClr val="394D56"/>
                </a:solidFill>
                <a:effectLst/>
                <a:uLnTx/>
                <a:uFillTx/>
                <a:latin typeface="Arial" panose="020B0604020202020204" pitchFamily="34" charset="0"/>
                <a:ea typeface="Arial"/>
                <a:cs typeface="+mn-cs"/>
              </a:rPr>
              <a:t>Considere la posibilidad de agregar</a:t>
            </a:r>
            <a:r>
              <a:rPr kumimoji="0" lang="es-419" sz="2200" b="0" i="0" u="none" strike="noStrike" cap="none" normalizeH="0" noProof="0">
                <a:ln>
                  <a:noFill/>
                </a:ln>
                <a:solidFill>
                  <a:srgbClr val="394D56"/>
                </a:solidFill>
                <a:effectLst/>
                <a:uLnTx/>
                <a:uFillTx/>
                <a:latin typeface="Arial" panose="020B0604020202020204" pitchFamily="34" charset="0"/>
                <a:ea typeface="Arial"/>
                <a:cs typeface="+mn-cs"/>
              </a:rPr>
              <a:t> </a:t>
            </a:r>
            <a:r>
              <a:rPr kumimoji="0" lang="es-419" sz="2200" b="0" i="0" u="none" strike="noStrike" cap="none" normalizeH="0" baseline="0" noProof="0">
                <a:ln>
                  <a:noFill/>
                </a:ln>
                <a:solidFill>
                  <a:srgbClr val="394D56"/>
                </a:solidFill>
                <a:effectLst/>
                <a:uLnTx/>
                <a:uFillTx/>
                <a:latin typeface="Arial" panose="020B0604020202020204" pitchFamily="34" charset="0"/>
                <a:ea typeface="Arial"/>
                <a:cs typeface="+mn-cs"/>
              </a:rPr>
              <a:t>capacitaciones de 7-1-7 a las capacitaciones existentes</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
        <p:nvSpPr>
          <p:cNvPr id="15" name="Text Placeholder 4">
            <a:extLst>
              <a:ext uri="{FF2B5EF4-FFF2-40B4-BE49-F238E27FC236}">
                <a16:creationId xmlns:a16="http://schemas.microsoft.com/office/drawing/2014/main" id="{A899A5D7-F6C5-B4C7-D296-58479914C2A0}"/>
              </a:ext>
            </a:extLst>
          </p:cNvPr>
          <p:cNvSpPr txBox="1">
            <a:spLocks/>
          </p:cNvSpPr>
          <p:nvPr/>
        </p:nvSpPr>
        <p:spPr>
          <a:xfrm>
            <a:off x="4835950" y="592680"/>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3" name="Text Placeholder 4">
            <a:extLst>
              <a:ext uri="{FF2B5EF4-FFF2-40B4-BE49-F238E27FC236}">
                <a16:creationId xmlns:a16="http://schemas.microsoft.com/office/drawing/2014/main" id="{7149E658-23FC-0C8B-0325-C70AD3CD9709}"/>
              </a:ext>
            </a:extLst>
          </p:cNvPr>
          <p:cNvSpPr txBox="1">
            <a:spLocks/>
          </p:cNvSpPr>
          <p:nvPr/>
        </p:nvSpPr>
        <p:spPr>
          <a:xfrm>
            <a:off x="4701356" y="767230"/>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a:ln>
                  <a:noFill/>
                </a:ln>
                <a:solidFill>
                  <a:srgbClr val="628393"/>
                </a:solidFill>
                <a:effectLst/>
                <a:uLnTx/>
                <a:uFillTx/>
                <a:latin typeface="Arial"/>
                <a:ea typeface="Arial"/>
                <a:cs typeface="Arial"/>
              </a:rPr>
              <a:t>Necesidades de capacitación </a:t>
            </a:r>
          </a:p>
        </p:txBody>
      </p:sp>
    </p:spTree>
    <p:extLst>
      <p:ext uri="{BB962C8B-B14F-4D97-AF65-F5344CB8AC3E}">
        <p14:creationId xmlns:p14="http://schemas.microsoft.com/office/powerpoint/2010/main" val="1470625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8F0F7-23D6-F15E-4422-0F3920434518}"/>
            </a:ext>
          </a:extLst>
        </p:cNvPr>
        <p:cNvGrpSpPr/>
        <p:nvPr/>
      </p:nvGrpSpPr>
      <p:grpSpPr>
        <a:xfrm>
          <a:off x="0" y="0"/>
          <a:ext cx="0" cy="0"/>
          <a:chOff x="0" y="0"/>
          <a:chExt cx="0" cy="0"/>
        </a:xfrm>
      </p:grpSpPr>
      <p:sp>
        <p:nvSpPr>
          <p:cNvPr id="15" name="Text Placeholder 4">
            <a:extLst>
              <a:ext uri="{FF2B5EF4-FFF2-40B4-BE49-F238E27FC236}">
                <a16:creationId xmlns:a16="http://schemas.microsoft.com/office/drawing/2014/main" id="{A899A5D7-F6C5-B4C7-D296-58479914C2A0}"/>
              </a:ext>
            </a:extLst>
          </p:cNvPr>
          <p:cNvSpPr txBox="1">
            <a:spLocks/>
          </p:cNvSpPr>
          <p:nvPr/>
        </p:nvSpPr>
        <p:spPr>
          <a:xfrm>
            <a:off x="4835950" y="594619"/>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3" name="Text Placeholder 4">
            <a:extLst>
              <a:ext uri="{FF2B5EF4-FFF2-40B4-BE49-F238E27FC236}">
                <a16:creationId xmlns:a16="http://schemas.microsoft.com/office/drawing/2014/main" id="{7149E658-23FC-0C8B-0325-C70AD3CD9709}"/>
              </a:ext>
            </a:extLst>
          </p:cNvPr>
          <p:cNvSpPr txBox="1">
            <a:spLocks/>
          </p:cNvSpPr>
          <p:nvPr/>
        </p:nvSpPr>
        <p:spPr>
          <a:xfrm>
            <a:off x="4620819" y="383132"/>
            <a:ext cx="712793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1800" b="1" i="0" u="none" strike="noStrike" cap="none" normalizeH="0" baseline="0" noProof="0" dirty="0">
                <a:ln>
                  <a:noFill/>
                </a:ln>
                <a:solidFill>
                  <a:srgbClr val="628393"/>
                </a:solidFill>
                <a:effectLst/>
                <a:uLnTx/>
                <a:uFillTx/>
                <a:latin typeface="Arial"/>
                <a:ea typeface="Arial"/>
                <a:cs typeface="Arial"/>
              </a:rPr>
              <a:t>Ejemplo: capacitaciones de adopción de 7-1-7 de Sudán del Sur </a:t>
            </a:r>
          </a:p>
        </p:txBody>
      </p:sp>
      <p:pic>
        <p:nvPicPr>
          <p:cNvPr id="5" name="Picture 4">
            <a:extLst>
              <a:ext uri="{FF2B5EF4-FFF2-40B4-BE49-F238E27FC236}">
                <a16:creationId xmlns:a16="http://schemas.microsoft.com/office/drawing/2014/main" id="{8359AD6A-062F-129B-F466-9E5AD88A23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10005" y="2933449"/>
            <a:ext cx="2728844" cy="1650939"/>
          </a:xfrm>
          <a:prstGeom prst="rect">
            <a:avLst/>
          </a:prstGeom>
          <a:ln w="12700">
            <a:solidFill>
              <a:schemeClr val="tx2"/>
            </a:solidFill>
          </a:ln>
        </p:spPr>
      </p:pic>
      <p:pic>
        <p:nvPicPr>
          <p:cNvPr id="6" name="Picture 5">
            <a:extLst>
              <a:ext uri="{FF2B5EF4-FFF2-40B4-BE49-F238E27FC236}">
                <a16:creationId xmlns:a16="http://schemas.microsoft.com/office/drawing/2014/main" id="{82728A44-E620-12E5-76CF-04104C97044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10005" y="5015020"/>
            <a:ext cx="2737649" cy="1558883"/>
          </a:xfrm>
          <a:prstGeom prst="rect">
            <a:avLst/>
          </a:prstGeom>
          <a:ln w="12700">
            <a:solidFill>
              <a:schemeClr val="tx2"/>
            </a:solidFill>
          </a:ln>
        </p:spPr>
      </p:pic>
      <p:pic>
        <p:nvPicPr>
          <p:cNvPr id="10" name="Picture 9">
            <a:extLst>
              <a:ext uri="{FF2B5EF4-FFF2-40B4-BE49-F238E27FC236}">
                <a16:creationId xmlns:a16="http://schemas.microsoft.com/office/drawing/2014/main" id="{EF1BE200-3395-3026-EA5E-1D3F389C356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10005" y="990157"/>
            <a:ext cx="2711468" cy="1545815"/>
          </a:xfrm>
          <a:prstGeom prst="rect">
            <a:avLst/>
          </a:prstGeom>
          <a:ln w="12700">
            <a:solidFill>
              <a:schemeClr val="tx2"/>
            </a:solidFill>
          </a:ln>
        </p:spPr>
      </p:pic>
      <p:sp>
        <p:nvSpPr>
          <p:cNvPr id="16" name="Content Placeholder 2">
            <a:extLst>
              <a:ext uri="{FF2B5EF4-FFF2-40B4-BE49-F238E27FC236}">
                <a16:creationId xmlns:a16="http://schemas.microsoft.com/office/drawing/2014/main" id="{A8AB445B-F75A-2D62-9607-C3BF08CA9640}"/>
              </a:ext>
            </a:extLst>
          </p:cNvPr>
          <p:cNvSpPr txBox="1">
            <a:spLocks/>
          </p:cNvSpPr>
          <p:nvPr/>
        </p:nvSpPr>
        <p:spPr>
          <a:xfrm>
            <a:off x="7739466" y="965501"/>
            <a:ext cx="4218854" cy="1650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1600" b="1" i="0" u="none" strike="noStrike" cap="none" normalizeH="0" baseline="0" noProof="0" dirty="0">
                <a:ln>
                  <a:noFill/>
                </a:ln>
                <a:solidFill>
                  <a:srgbClr val="618393"/>
                </a:solidFill>
                <a:effectLst/>
                <a:uLnTx/>
                <a:uFillTx/>
                <a:latin typeface="Arial" panose="020B0604020202020204" pitchFamily="34" charset="0"/>
                <a:ea typeface="Arial"/>
                <a:cs typeface="+mn-cs"/>
              </a:rPr>
              <a:t>Orientación de alto liderazgo de 3 días </a:t>
            </a:r>
          </a:p>
          <a:p>
            <a:pPr marL="228600" marR="0" lvl="0" indent="-228600" algn="l" defTabSz="914400" rtl="0" eaLnBrk="1" fontAlgn="auto" latinLnBrk="0" hangingPunct="1">
              <a:lnSpc>
                <a:spcPct val="100000"/>
              </a:lnSpc>
              <a:spcBef>
                <a:spcPts val="0"/>
              </a:spcBef>
              <a:spcAft>
                <a:spcPts val="0"/>
              </a:spcAft>
              <a:buClr>
                <a:srgbClr val="3BB042"/>
              </a:buClr>
              <a:buSzTx/>
              <a:buFont typeface="Arial" panose="020B0604020202020204" pitchFamily="34" charset="0"/>
              <a:buChar char="•"/>
              <a:tabLst/>
              <a:defRPr/>
            </a:pPr>
            <a:r>
              <a:rPr kumimoji="0" lang="es-419" sz="1600" b="0" i="0" u="none" strike="noStrike" cap="none" normalizeH="0" baseline="0" noProof="0" dirty="0">
                <a:ln>
                  <a:noFill/>
                </a:ln>
                <a:solidFill>
                  <a:srgbClr val="394D56"/>
                </a:solidFill>
                <a:effectLst/>
                <a:uLnTx/>
                <a:uFillTx/>
                <a:latin typeface="Arial" panose="020B0604020202020204" pitchFamily="34" charset="0"/>
                <a:ea typeface="Arial"/>
                <a:cs typeface="+mn-cs"/>
              </a:rPr>
              <a:t>Sensibilizar al liderazgo de los diferentes ministerios y socios sobre 7-1-7</a:t>
            </a:r>
          </a:p>
          <a:p>
            <a:pPr marL="228600" marR="0" lvl="0" indent="-228600" algn="l" defTabSz="914400" rtl="0" eaLnBrk="1" fontAlgn="auto" latinLnBrk="0" hangingPunct="1">
              <a:lnSpc>
                <a:spcPct val="100000"/>
              </a:lnSpc>
              <a:spcBef>
                <a:spcPts val="0"/>
              </a:spcBef>
              <a:spcAft>
                <a:spcPts val="0"/>
              </a:spcAft>
              <a:buClr>
                <a:srgbClr val="3BB042"/>
              </a:buClr>
              <a:buSzTx/>
              <a:buFont typeface="Arial" panose="020B0604020202020204" pitchFamily="34" charset="0"/>
              <a:buChar char="•"/>
              <a:tabLst/>
              <a:defRPr/>
            </a:pPr>
            <a:r>
              <a:rPr kumimoji="0" lang="es-419" sz="1600" b="0" i="0" u="none" strike="noStrike" cap="none" normalizeH="0" baseline="0" noProof="0" dirty="0">
                <a:ln>
                  <a:noFill/>
                </a:ln>
                <a:solidFill>
                  <a:srgbClr val="394D56"/>
                </a:solidFill>
                <a:effectLst/>
                <a:uLnTx/>
                <a:uFillTx/>
                <a:latin typeface="Arial" panose="020B0604020202020204" pitchFamily="34" charset="0"/>
                <a:ea typeface="Arial"/>
                <a:cs typeface="+mn-cs"/>
              </a:rPr>
              <a:t>Enfoque 7-1-7 junto con temas de seguridad sanitaria y planificación</a:t>
            </a:r>
          </a:p>
        </p:txBody>
      </p:sp>
      <p:sp>
        <p:nvSpPr>
          <p:cNvPr id="7" name="Content Placeholder 2">
            <a:extLst>
              <a:ext uri="{FF2B5EF4-FFF2-40B4-BE49-F238E27FC236}">
                <a16:creationId xmlns:a16="http://schemas.microsoft.com/office/drawing/2014/main" id="{059778C3-36F7-F617-5725-061ACC16D0D5}"/>
              </a:ext>
            </a:extLst>
          </p:cNvPr>
          <p:cNvSpPr txBox="1">
            <a:spLocks/>
          </p:cNvSpPr>
          <p:nvPr/>
        </p:nvSpPr>
        <p:spPr>
          <a:xfrm>
            <a:off x="7739466" y="2930658"/>
            <a:ext cx="4009292" cy="1650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1600" b="1" i="0" u="none" strike="noStrike" cap="none" normalizeH="0" baseline="0" noProof="0" dirty="0">
                <a:ln>
                  <a:noFill/>
                </a:ln>
                <a:solidFill>
                  <a:srgbClr val="618393"/>
                </a:solidFill>
                <a:effectLst/>
                <a:uLnTx/>
                <a:uFillTx/>
                <a:latin typeface="Arial" panose="020B0604020202020204" pitchFamily="34" charset="0"/>
                <a:ea typeface="Arial"/>
                <a:cs typeface="+mn-cs"/>
              </a:rPr>
              <a:t>Orientación de liderazgo técnico </a:t>
            </a:r>
            <a:br>
              <a:rPr kumimoji="0" lang="es-419" sz="1600" b="1" i="0" u="none" strike="noStrike" cap="none" normalizeH="0" baseline="0" noProof="0" dirty="0">
                <a:ln>
                  <a:noFill/>
                </a:ln>
                <a:solidFill>
                  <a:srgbClr val="618393"/>
                </a:solidFill>
                <a:effectLst/>
                <a:uLnTx/>
                <a:uFillTx/>
                <a:latin typeface="Arial" panose="020B0604020202020204" pitchFamily="34" charset="0"/>
                <a:ea typeface="Arial"/>
                <a:cs typeface="+mn-cs"/>
              </a:rPr>
            </a:br>
            <a:r>
              <a:rPr kumimoji="0" lang="es-419" sz="1600" b="1" i="0" u="none" strike="noStrike" cap="none" normalizeH="0" baseline="0" noProof="0" dirty="0">
                <a:ln>
                  <a:noFill/>
                </a:ln>
                <a:solidFill>
                  <a:srgbClr val="618393"/>
                </a:solidFill>
                <a:effectLst/>
                <a:uLnTx/>
                <a:uFillTx/>
                <a:latin typeface="Arial" panose="020B0604020202020204" pitchFamily="34" charset="0"/>
                <a:ea typeface="Arial"/>
                <a:cs typeface="+mn-cs"/>
              </a:rPr>
              <a:t>de 3 días </a:t>
            </a:r>
          </a:p>
          <a:p>
            <a:pPr marL="228600" marR="0" lvl="0" indent="-228600" algn="l" defTabSz="914400" rtl="0" eaLnBrk="1" fontAlgn="auto" latinLnBrk="0" hangingPunct="1">
              <a:lnSpc>
                <a:spcPct val="100000"/>
              </a:lnSpc>
              <a:spcBef>
                <a:spcPts val="0"/>
              </a:spcBef>
              <a:spcAft>
                <a:spcPts val="0"/>
              </a:spcAft>
              <a:buClr>
                <a:srgbClr val="3BB042"/>
              </a:buClr>
              <a:buSzTx/>
              <a:buFont typeface="Arial" panose="020B0604020202020204" pitchFamily="34" charset="0"/>
              <a:buChar char="•"/>
              <a:tabLst/>
              <a:defRPr/>
            </a:pPr>
            <a:r>
              <a:rPr kumimoji="0" lang="es-419" sz="1600" b="0" i="0" u="none" strike="noStrike" cap="none" normalizeH="0" baseline="0" noProof="0" dirty="0">
                <a:ln>
                  <a:noFill/>
                </a:ln>
                <a:solidFill>
                  <a:srgbClr val="394D56"/>
                </a:solidFill>
                <a:effectLst/>
                <a:uLnTx/>
                <a:uFillTx/>
                <a:latin typeface="Arial" panose="020B0604020202020204" pitchFamily="34" charset="0"/>
                <a:ea typeface="Arial"/>
                <a:cs typeface="+mn-cs"/>
              </a:rPr>
              <a:t>Sensibilizar a los responsables técnicos multisectoriales y a los puntos focales de Una sola salud de los ministerios competentes sobre el 7-1-7.</a:t>
            </a:r>
          </a:p>
        </p:txBody>
      </p:sp>
      <p:sp>
        <p:nvSpPr>
          <p:cNvPr id="11" name="Content Placeholder 2">
            <a:extLst>
              <a:ext uri="{FF2B5EF4-FFF2-40B4-BE49-F238E27FC236}">
                <a16:creationId xmlns:a16="http://schemas.microsoft.com/office/drawing/2014/main" id="{36A1618C-9257-81A8-E09C-DFDCDA83815A}"/>
              </a:ext>
            </a:extLst>
          </p:cNvPr>
          <p:cNvSpPr txBox="1">
            <a:spLocks/>
          </p:cNvSpPr>
          <p:nvPr/>
        </p:nvSpPr>
        <p:spPr>
          <a:xfrm>
            <a:off x="7739466" y="4908489"/>
            <a:ext cx="4147734" cy="1650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1600" b="1" i="0" u="none" strike="noStrike" cap="none" normalizeH="0" baseline="0" noProof="0" dirty="0">
                <a:ln>
                  <a:noFill/>
                </a:ln>
                <a:solidFill>
                  <a:srgbClr val="618393"/>
                </a:solidFill>
                <a:effectLst/>
                <a:uLnTx/>
                <a:uFillTx/>
                <a:latin typeface="Arial" panose="020B0604020202020204" pitchFamily="34" charset="0"/>
                <a:ea typeface="Arial"/>
                <a:cs typeface="+mn-cs"/>
              </a:rPr>
              <a:t>Capacitación de implementación de </a:t>
            </a:r>
            <a:br>
              <a:rPr kumimoji="0" lang="es-419" sz="1600" b="1" i="0" u="none" strike="noStrike" cap="none" normalizeH="0" baseline="0" noProof="0" dirty="0">
                <a:ln>
                  <a:noFill/>
                </a:ln>
                <a:solidFill>
                  <a:srgbClr val="618393"/>
                </a:solidFill>
                <a:effectLst/>
                <a:uLnTx/>
                <a:uFillTx/>
                <a:latin typeface="Arial" panose="020B0604020202020204" pitchFamily="34" charset="0"/>
                <a:ea typeface="Arial"/>
                <a:cs typeface="+mn-cs"/>
              </a:rPr>
            </a:br>
            <a:r>
              <a:rPr kumimoji="0" lang="es-419" sz="1600" b="1" i="0" u="none" strike="noStrike" cap="none" normalizeH="0" baseline="0" noProof="0" dirty="0">
                <a:ln>
                  <a:noFill/>
                </a:ln>
                <a:solidFill>
                  <a:srgbClr val="618393"/>
                </a:solidFill>
                <a:effectLst/>
                <a:uLnTx/>
                <a:uFillTx/>
                <a:latin typeface="Arial" panose="020B0604020202020204" pitchFamily="34" charset="0"/>
                <a:ea typeface="Arial"/>
                <a:cs typeface="+mn-cs"/>
              </a:rPr>
              <a:t>7 días para oficiales técnicos </a:t>
            </a:r>
          </a:p>
          <a:p>
            <a:pPr marL="228600" marR="0" lvl="0" indent="-228600" algn="l" defTabSz="914400" rtl="0" eaLnBrk="1" fontAlgn="auto" latinLnBrk="0" hangingPunct="1">
              <a:lnSpc>
                <a:spcPct val="100000"/>
              </a:lnSpc>
              <a:spcBef>
                <a:spcPts val="0"/>
              </a:spcBef>
              <a:spcAft>
                <a:spcPts val="0"/>
              </a:spcAft>
              <a:buClr>
                <a:srgbClr val="3BB042"/>
              </a:buClr>
              <a:buSzTx/>
              <a:buFont typeface="Arial" panose="020B0604020202020204" pitchFamily="34" charset="0"/>
              <a:buChar char="•"/>
              <a:tabLst/>
              <a:defRPr/>
            </a:pPr>
            <a:r>
              <a:rPr kumimoji="0" lang="es-419" sz="1600" b="0" i="0" u="none" strike="noStrike" cap="none" normalizeH="0" baseline="0" noProof="0" dirty="0">
                <a:ln>
                  <a:noFill/>
                </a:ln>
                <a:solidFill>
                  <a:srgbClr val="394D56"/>
                </a:solidFill>
                <a:effectLst/>
                <a:uLnTx/>
                <a:uFillTx/>
                <a:latin typeface="Arial" panose="020B0604020202020204" pitchFamily="34" charset="0"/>
                <a:ea typeface="Arial"/>
                <a:cs typeface="+mn-cs"/>
              </a:rPr>
              <a:t>Para los oficiales técnicos que participan en la detección y respuesta de brotes</a:t>
            </a:r>
          </a:p>
          <a:p>
            <a:pPr marL="228600" marR="0" lvl="0" indent="-228600" algn="l" defTabSz="914400" rtl="0" eaLnBrk="1" fontAlgn="auto" latinLnBrk="0" hangingPunct="1">
              <a:lnSpc>
                <a:spcPct val="100000"/>
              </a:lnSpc>
              <a:spcBef>
                <a:spcPts val="0"/>
              </a:spcBef>
              <a:spcAft>
                <a:spcPts val="0"/>
              </a:spcAft>
              <a:buClr>
                <a:srgbClr val="3BB042"/>
              </a:buClr>
              <a:buSzTx/>
              <a:buFont typeface="Arial" panose="020B0604020202020204" pitchFamily="34" charset="0"/>
              <a:buChar char="•"/>
              <a:tabLst/>
              <a:defRPr/>
            </a:pPr>
            <a:r>
              <a:rPr kumimoji="0" lang="es-419" sz="1600" b="0" i="0" u="none" strike="noStrike" cap="none" normalizeH="0" baseline="0" noProof="0" dirty="0">
                <a:ln>
                  <a:noFill/>
                </a:ln>
                <a:solidFill>
                  <a:srgbClr val="394D56"/>
                </a:solidFill>
                <a:effectLst/>
                <a:uLnTx/>
                <a:uFillTx/>
                <a:latin typeface="Arial" panose="020B0604020202020204" pitchFamily="34" charset="0"/>
                <a:ea typeface="Arial"/>
                <a:cs typeface="+mn-cs"/>
              </a:rPr>
              <a:t>Se incluyó la simulación de campo y la aplicación de 7-1-7 a brotes anteriores</a:t>
            </a:r>
          </a:p>
        </p:txBody>
      </p:sp>
      <p:pic>
        <p:nvPicPr>
          <p:cNvPr id="14" name="Graphic 13">
            <a:extLst>
              <a:ext uri="{FF2B5EF4-FFF2-40B4-BE49-F238E27FC236}">
                <a16:creationId xmlns:a16="http://schemas.microsoft.com/office/drawing/2014/main" id="{6869244D-24AF-173E-5141-D8CBE0F1840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755546" y="1880680"/>
            <a:ext cx="915144" cy="917622"/>
          </a:xfrm>
          <a:prstGeom prst="rect">
            <a:avLst/>
          </a:prstGeom>
        </p:spPr>
      </p:pic>
      <p:sp>
        <p:nvSpPr>
          <p:cNvPr id="18" name="Title 1">
            <a:extLst>
              <a:ext uri="{FF2B5EF4-FFF2-40B4-BE49-F238E27FC236}">
                <a16:creationId xmlns:a16="http://schemas.microsoft.com/office/drawing/2014/main" id="{E7CF9E54-D790-FB9B-1EB3-12FD6D1C75FA}"/>
              </a:ext>
            </a:extLst>
          </p:cNvPr>
          <p:cNvSpPr txBox="1">
            <a:spLocks/>
          </p:cNvSpPr>
          <p:nvPr/>
        </p:nvSpPr>
        <p:spPr>
          <a:xfrm>
            <a:off x="477282" y="3426371"/>
            <a:ext cx="3467083" cy="882711"/>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s-419" dirty="0">
                <a:latin typeface="Arial"/>
                <a:cs typeface="Arial"/>
              </a:rPr>
              <a:t>Desarrollar competencias en el personal</a:t>
            </a:r>
          </a:p>
        </p:txBody>
      </p:sp>
    </p:spTree>
    <p:extLst>
      <p:ext uri="{BB962C8B-B14F-4D97-AF65-F5344CB8AC3E}">
        <p14:creationId xmlns:p14="http://schemas.microsoft.com/office/powerpoint/2010/main" val="1797731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 grpId="0"/>
      <p:bldP spid="11"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41543-981E-2587-F731-8F1375E5BA09}"/>
            </a:ext>
          </a:extLst>
        </p:cNvPr>
        <p:cNvGrpSpPr/>
        <p:nvPr/>
      </p:nvGrpSpPr>
      <p:grpSpPr>
        <a:xfrm>
          <a:off x="0" y="0"/>
          <a:ext cx="0" cy="0"/>
          <a:chOff x="0" y="0"/>
          <a:chExt cx="0" cy="0"/>
        </a:xfrm>
      </p:grpSpPr>
      <p:sp>
        <p:nvSpPr>
          <p:cNvPr id="21" name="TextBox 20">
            <a:extLst>
              <a:ext uri="{FF2B5EF4-FFF2-40B4-BE49-F238E27FC236}">
                <a16:creationId xmlns:a16="http://schemas.microsoft.com/office/drawing/2014/main" id="{6FD9463B-77A3-5D8D-FEB7-6268856381CA}"/>
              </a:ext>
            </a:extLst>
          </p:cNvPr>
          <p:cNvSpPr txBox="1"/>
          <p:nvPr/>
        </p:nvSpPr>
        <p:spPr>
          <a:xfrm>
            <a:off x="4786366" y="569497"/>
            <a:ext cx="7710434"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0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Materiales de capacitación apoyados por 7-1-7 Alliance</a:t>
            </a:r>
          </a:p>
        </p:txBody>
      </p:sp>
      <p:sp>
        <p:nvSpPr>
          <p:cNvPr id="12" name="Content Placeholder 2">
            <a:extLst>
              <a:ext uri="{FF2B5EF4-FFF2-40B4-BE49-F238E27FC236}">
                <a16:creationId xmlns:a16="http://schemas.microsoft.com/office/drawing/2014/main" id="{475C6F1E-4EC2-006C-5CF2-DD02EDE877DA}"/>
              </a:ext>
            </a:extLst>
          </p:cNvPr>
          <p:cNvSpPr>
            <a:spLocks noGrp="1"/>
          </p:cNvSpPr>
          <p:nvPr>
            <p:ph idx="1"/>
          </p:nvPr>
        </p:nvSpPr>
        <p:spPr>
          <a:xfrm>
            <a:off x="4786366" y="1267687"/>
            <a:ext cx="6138537" cy="564660"/>
          </a:xfrm>
        </p:spPr>
        <p:txBody>
          <a:bodyPr/>
          <a:lstStyle/>
          <a:p>
            <a:pPr marL="0" indent="0">
              <a:buNone/>
            </a:pPr>
            <a:r>
              <a:rPr lang="es-419" sz="1800" b="1">
                <a:solidFill>
                  <a:schemeClr val="tx2"/>
                </a:solidFill>
                <a:cs typeface="Arial" panose="020B0604020202020204" pitchFamily="34" charset="0"/>
              </a:rPr>
              <a:t>Paquetes de capacitación</a:t>
            </a:r>
          </a:p>
          <a:p>
            <a:endParaRPr lang="en-US">
              <a:cs typeface="Arial" panose="020B0604020202020204" pitchFamily="34" charset="0"/>
            </a:endParaRPr>
          </a:p>
          <a:p>
            <a:endParaRPr lang="en-US">
              <a:cs typeface="Arial" panose="020B0604020202020204" pitchFamily="34" charset="0"/>
            </a:endParaRPr>
          </a:p>
          <a:p>
            <a:endParaRPr lang="en-US">
              <a:cs typeface="Arial" panose="020B0604020202020204" pitchFamily="34" charset="0"/>
            </a:endParaRPr>
          </a:p>
          <a:p>
            <a:endParaRPr lang="en-US">
              <a:cs typeface="Arial" panose="020B0604020202020204" pitchFamily="34" charset="0"/>
            </a:endParaRPr>
          </a:p>
        </p:txBody>
      </p:sp>
      <p:sp>
        <p:nvSpPr>
          <p:cNvPr id="13" name="Rounded Rectangle 12">
            <a:extLst>
              <a:ext uri="{FF2B5EF4-FFF2-40B4-BE49-F238E27FC236}">
                <a16:creationId xmlns:a16="http://schemas.microsoft.com/office/drawing/2014/main" id="{A03A78CD-6299-2D0F-9993-B29C032CF6A3}"/>
              </a:ext>
            </a:extLst>
          </p:cNvPr>
          <p:cNvSpPr>
            <a:spLocks/>
          </p:cNvSpPr>
          <p:nvPr/>
        </p:nvSpPr>
        <p:spPr>
          <a:xfrm>
            <a:off x="4631685" y="1682552"/>
            <a:ext cx="1691640" cy="1600200"/>
          </a:xfrm>
          <a:prstGeom prst="roundRect">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650" b="0" i="0" u="none" strike="noStrike" cap="none" normalizeH="0" baseline="0" noProof="0">
                <a:ln>
                  <a:noFill/>
                </a:ln>
                <a:solidFill>
                  <a:srgbClr val="FFFFFF"/>
                </a:solidFill>
                <a:effectLst/>
                <a:uLnTx/>
                <a:uFillTx/>
                <a:latin typeface="Arial" panose="020B0604020202020204" pitchFamily="34" charset="0"/>
                <a:ea typeface="Arial"/>
                <a:cs typeface="Arial" panose="020B0604020202020204" pitchFamily="34" charset="0"/>
              </a:rPr>
              <a:t>Paquete de orientación</a:t>
            </a:r>
          </a:p>
        </p:txBody>
      </p:sp>
      <p:sp>
        <p:nvSpPr>
          <p:cNvPr id="14" name="Rounded Rectangle 13">
            <a:extLst>
              <a:ext uri="{FF2B5EF4-FFF2-40B4-BE49-F238E27FC236}">
                <a16:creationId xmlns:a16="http://schemas.microsoft.com/office/drawing/2014/main" id="{F9DFA364-E7AA-A908-25BD-ADD2BCE922FA}"/>
              </a:ext>
            </a:extLst>
          </p:cNvPr>
          <p:cNvSpPr>
            <a:spLocks/>
          </p:cNvSpPr>
          <p:nvPr/>
        </p:nvSpPr>
        <p:spPr>
          <a:xfrm>
            <a:off x="6464727" y="1682552"/>
            <a:ext cx="1691640" cy="1600200"/>
          </a:xfrm>
          <a:prstGeom prst="roundRect">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650" b="0" i="0" u="none" strike="noStrike" cap="none" normalizeH="0" baseline="0" noProof="0">
                <a:ln>
                  <a:noFill/>
                </a:ln>
                <a:solidFill>
                  <a:srgbClr val="FFFFFF"/>
                </a:solidFill>
                <a:effectLst/>
                <a:uLnTx/>
                <a:uFillTx/>
                <a:latin typeface="Arial" panose="020B0604020202020204" pitchFamily="34" charset="0"/>
                <a:ea typeface="Arial"/>
                <a:cs typeface="Arial" panose="020B0604020202020204" pitchFamily="34" charset="0"/>
              </a:rPr>
              <a:t>Paquete técnico</a:t>
            </a:r>
          </a:p>
        </p:txBody>
      </p:sp>
      <p:sp>
        <p:nvSpPr>
          <p:cNvPr id="15" name="Rounded Rectangle 14">
            <a:extLst>
              <a:ext uri="{FF2B5EF4-FFF2-40B4-BE49-F238E27FC236}">
                <a16:creationId xmlns:a16="http://schemas.microsoft.com/office/drawing/2014/main" id="{612BE121-880D-6FB8-F312-BB50E30713BA}"/>
              </a:ext>
            </a:extLst>
          </p:cNvPr>
          <p:cNvSpPr>
            <a:spLocks/>
          </p:cNvSpPr>
          <p:nvPr/>
        </p:nvSpPr>
        <p:spPr>
          <a:xfrm>
            <a:off x="8297770" y="1682552"/>
            <a:ext cx="1691640" cy="1600200"/>
          </a:xfrm>
          <a:prstGeom prst="roundRect">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650" b="0" i="0" u="none" strike="noStrike" cap="none" normalizeH="0" baseline="0" noProof="0">
                <a:ln>
                  <a:noFill/>
                </a:ln>
                <a:solidFill>
                  <a:srgbClr val="FFFFFF"/>
                </a:solidFill>
                <a:effectLst/>
                <a:uLnTx/>
                <a:uFillTx/>
                <a:latin typeface="Arial" panose="020B0604020202020204" pitchFamily="34" charset="0"/>
                <a:ea typeface="Arial"/>
                <a:cs typeface="Arial" panose="020B0604020202020204" pitchFamily="34" charset="0"/>
              </a:rPr>
              <a:t>Paquete de capacitación para capacitadores</a:t>
            </a:r>
          </a:p>
        </p:txBody>
      </p:sp>
      <p:sp>
        <p:nvSpPr>
          <p:cNvPr id="17" name="Rounded Rectangle 16">
            <a:extLst>
              <a:ext uri="{FF2B5EF4-FFF2-40B4-BE49-F238E27FC236}">
                <a16:creationId xmlns:a16="http://schemas.microsoft.com/office/drawing/2014/main" id="{1418A47C-878E-E224-3992-61919C8F4CA1}"/>
              </a:ext>
            </a:extLst>
          </p:cNvPr>
          <p:cNvSpPr>
            <a:spLocks/>
          </p:cNvSpPr>
          <p:nvPr/>
        </p:nvSpPr>
        <p:spPr>
          <a:xfrm>
            <a:off x="10130813" y="1682552"/>
            <a:ext cx="1691640" cy="1600200"/>
          </a:xfrm>
          <a:prstGeom prst="roundRect">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650" b="0" i="0" u="none" strike="noStrike" cap="none" normalizeH="0" baseline="0" noProof="0">
                <a:ln>
                  <a:noFill/>
                </a:ln>
                <a:solidFill>
                  <a:srgbClr val="FFFFFF"/>
                </a:solidFill>
                <a:effectLst/>
                <a:uLnTx/>
                <a:uFillTx/>
                <a:latin typeface="Arial" panose="020B0604020202020204" pitchFamily="34" charset="0"/>
                <a:ea typeface="Arial"/>
                <a:cs typeface="Arial" panose="020B0604020202020204" pitchFamily="34" charset="0"/>
              </a:rPr>
              <a:t>…</a:t>
            </a:r>
          </a:p>
        </p:txBody>
      </p:sp>
      <p:sp>
        <p:nvSpPr>
          <p:cNvPr id="24" name="TextBox 23">
            <a:extLst>
              <a:ext uri="{FF2B5EF4-FFF2-40B4-BE49-F238E27FC236}">
                <a16:creationId xmlns:a16="http://schemas.microsoft.com/office/drawing/2014/main" id="{138B55C0-3D66-A74F-5250-FC4DE5730AC1}"/>
              </a:ext>
            </a:extLst>
          </p:cNvPr>
          <p:cNvSpPr txBox="1"/>
          <p:nvPr/>
        </p:nvSpPr>
        <p:spPr>
          <a:xfrm>
            <a:off x="4631684" y="3483628"/>
            <a:ext cx="7177623" cy="646331"/>
          </a:xfrm>
          <a:prstGeom prst="rect">
            <a:avLst/>
          </a:prstGeom>
          <a:noFill/>
        </p:spPr>
        <p:txBody>
          <a:bodyPr wrap="square">
            <a:spAutoFit/>
          </a:bodyPr>
          <a:lstStyle/>
          <a:p>
            <a:pPr marL="187325" marR="0" lvl="1" indent="0" algn="l" defTabSz="914400" rtl="0" eaLnBrk="1" fontAlgn="auto" latinLnBrk="0" hangingPunct="1">
              <a:lnSpc>
                <a:spcPct val="100000"/>
              </a:lnSpc>
              <a:spcBef>
                <a:spcPts val="0"/>
              </a:spcBef>
              <a:spcAft>
                <a:spcPts val="0"/>
              </a:spcAft>
              <a:buClrTx/>
              <a:buSzTx/>
              <a:buFontTx/>
              <a:buNone/>
              <a:tabLst/>
              <a:defRPr/>
            </a:pPr>
            <a:r>
              <a:rPr kumimoji="0" lang="es-419" sz="18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Los paquetes de capacitación se construyen a partir de módulos adaptables de</a:t>
            </a:r>
            <a:r>
              <a:rPr kumimoji="0" lang="es-419" sz="1800" b="1" i="0" u="none" strike="noStrike" cap="none" normalizeH="0" noProof="0" dirty="0">
                <a:ln>
                  <a:noFill/>
                </a:ln>
                <a:solidFill>
                  <a:srgbClr val="618393"/>
                </a:solidFill>
                <a:effectLst/>
                <a:uLnTx/>
                <a:uFillTx/>
                <a:latin typeface="Arial" panose="020B0604020202020204" pitchFamily="34" charset="0"/>
                <a:ea typeface="Arial"/>
                <a:cs typeface="Arial" panose="020B0604020202020204" pitchFamily="34" charset="0"/>
              </a:rPr>
              <a:t> </a:t>
            </a:r>
            <a:r>
              <a:rPr kumimoji="0" lang="es-419" sz="18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presentaciones y actividades.</a:t>
            </a:r>
          </a:p>
        </p:txBody>
      </p:sp>
      <p:grpSp>
        <p:nvGrpSpPr>
          <p:cNvPr id="33" name="Group 32">
            <a:extLst>
              <a:ext uri="{FF2B5EF4-FFF2-40B4-BE49-F238E27FC236}">
                <a16:creationId xmlns:a16="http://schemas.microsoft.com/office/drawing/2014/main" id="{4ADDC58E-E636-A996-7A76-8AD6FC12BB7E}"/>
              </a:ext>
            </a:extLst>
          </p:cNvPr>
          <p:cNvGrpSpPr/>
          <p:nvPr/>
        </p:nvGrpSpPr>
        <p:grpSpPr>
          <a:xfrm>
            <a:off x="4676592" y="4330835"/>
            <a:ext cx="6959549" cy="2148956"/>
            <a:chOff x="4676592" y="4255136"/>
            <a:chExt cx="6959549" cy="2148956"/>
          </a:xfrm>
        </p:grpSpPr>
        <p:sp>
          <p:nvSpPr>
            <p:cNvPr id="25" name="Rounded Rectangle 24">
              <a:extLst>
                <a:ext uri="{FF2B5EF4-FFF2-40B4-BE49-F238E27FC236}">
                  <a16:creationId xmlns:a16="http://schemas.microsoft.com/office/drawing/2014/main" id="{6D91B5EE-3C40-7131-7A4F-BAB439DC498E}"/>
                </a:ext>
              </a:extLst>
            </p:cNvPr>
            <p:cNvSpPr/>
            <p:nvPr/>
          </p:nvSpPr>
          <p:spPr>
            <a:xfrm>
              <a:off x="6107870"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1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Actividad de análisis propios sobre brotes</a:t>
              </a:r>
            </a:p>
          </p:txBody>
        </p:sp>
        <p:sp>
          <p:nvSpPr>
            <p:cNvPr id="26" name="Rounded Rectangle 25">
              <a:extLst>
                <a:ext uri="{FF2B5EF4-FFF2-40B4-BE49-F238E27FC236}">
                  <a16:creationId xmlns:a16="http://schemas.microsoft.com/office/drawing/2014/main" id="{44FEA8BF-FA91-1C7F-F382-2BE0A385CD47}"/>
                </a:ext>
              </a:extLst>
            </p:cNvPr>
            <p:cNvSpPr/>
            <p:nvPr/>
          </p:nvSpPr>
          <p:spPr>
            <a:xfrm>
              <a:off x="8970424"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100" b="0" i="0" u="none" strike="noStrike" cap="none" normalizeH="0" baseline="0" noProof="0">
                  <a:ln>
                    <a:noFill/>
                  </a:ln>
                  <a:solidFill>
                    <a:srgbClr val="000000"/>
                  </a:solidFill>
                  <a:effectLst/>
                  <a:uLnTx/>
                  <a:uFillTx/>
                  <a:latin typeface="Arial" panose="020B0604020202020204" pitchFamily="34" charset="0"/>
                  <a:ea typeface="Arial"/>
                  <a:cs typeface="Arial" panose="020B0604020202020204" pitchFamily="34" charset="0"/>
                </a:rPr>
                <a:t>Sesiones de debate</a:t>
              </a:r>
            </a:p>
          </p:txBody>
        </p:sp>
        <p:sp>
          <p:nvSpPr>
            <p:cNvPr id="27" name="Rounded Rectangle 26">
              <a:extLst>
                <a:ext uri="{FF2B5EF4-FFF2-40B4-BE49-F238E27FC236}">
                  <a16:creationId xmlns:a16="http://schemas.microsoft.com/office/drawing/2014/main" id="{C0D398AA-D579-C227-C46F-0FB77440A400}"/>
                </a:ext>
              </a:extLst>
            </p:cNvPr>
            <p:cNvSpPr/>
            <p:nvPr/>
          </p:nvSpPr>
          <p:spPr>
            <a:xfrm>
              <a:off x="4676592" y="5489692"/>
              <a:ext cx="1327967"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05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Charlas y actividades sobre capacitación para capacitadores</a:t>
              </a:r>
            </a:p>
          </p:txBody>
        </p:sp>
        <p:sp>
          <p:nvSpPr>
            <p:cNvPr id="29" name="Rounded Rectangle 28">
              <a:extLst>
                <a:ext uri="{FF2B5EF4-FFF2-40B4-BE49-F238E27FC236}">
                  <a16:creationId xmlns:a16="http://schemas.microsoft.com/office/drawing/2014/main" id="{A99FD6D9-0AC6-7701-2A65-FCDDA6D338C2}"/>
                </a:ext>
              </a:extLst>
            </p:cNvPr>
            <p:cNvSpPr/>
            <p:nvPr/>
          </p:nvSpPr>
          <p:spPr>
            <a:xfrm>
              <a:off x="7539147"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100" b="0" i="0" u="none" strike="noStrike" cap="none" normalizeH="0" baseline="0" noProof="0">
                  <a:ln>
                    <a:noFill/>
                  </a:ln>
                  <a:solidFill>
                    <a:srgbClr val="000000"/>
                  </a:solidFill>
                  <a:effectLst/>
                  <a:uLnTx/>
                  <a:uFillTx/>
                  <a:latin typeface="Arial" panose="020B0604020202020204" pitchFamily="34" charset="0"/>
                  <a:ea typeface="Arial"/>
                  <a:cs typeface="Arial" panose="020B0604020202020204" pitchFamily="34" charset="0"/>
                </a:rPr>
                <a:t>Estudios de caso</a:t>
              </a:r>
            </a:p>
          </p:txBody>
        </p:sp>
        <p:sp>
          <p:nvSpPr>
            <p:cNvPr id="30" name="Rounded Rectangle 29">
              <a:extLst>
                <a:ext uri="{FF2B5EF4-FFF2-40B4-BE49-F238E27FC236}">
                  <a16:creationId xmlns:a16="http://schemas.microsoft.com/office/drawing/2014/main" id="{6D883377-AA35-DEDB-3335-E7E8680201BF}"/>
                </a:ext>
              </a:extLst>
            </p:cNvPr>
            <p:cNvSpPr/>
            <p:nvPr/>
          </p:nvSpPr>
          <p:spPr>
            <a:xfrm>
              <a:off x="10401701"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a:ln>
                    <a:noFill/>
                  </a:ln>
                  <a:solidFill>
                    <a:srgbClr val="000000"/>
                  </a:solidFill>
                  <a:effectLst/>
                  <a:uLnTx/>
                  <a:uFillTx/>
                  <a:latin typeface="Arial" panose="020B0604020202020204" pitchFamily="34" charset="0"/>
                  <a:ea typeface="Arial"/>
                  <a:cs typeface="Arial" panose="020B0604020202020204" pitchFamily="34" charset="0"/>
                </a:rPr>
                <a:t>…</a:t>
              </a:r>
            </a:p>
          </p:txBody>
        </p:sp>
        <p:grpSp>
          <p:nvGrpSpPr>
            <p:cNvPr id="32" name="Group 31">
              <a:extLst>
                <a:ext uri="{FF2B5EF4-FFF2-40B4-BE49-F238E27FC236}">
                  <a16:creationId xmlns:a16="http://schemas.microsoft.com/office/drawing/2014/main" id="{71C6E97D-7497-AFA4-B9DA-54D0A589D78C}"/>
                </a:ext>
              </a:extLst>
            </p:cNvPr>
            <p:cNvGrpSpPr/>
            <p:nvPr/>
          </p:nvGrpSpPr>
          <p:grpSpPr>
            <a:xfrm>
              <a:off x="4676593" y="4255136"/>
              <a:ext cx="6959548" cy="920312"/>
              <a:chOff x="4644358" y="4261048"/>
              <a:chExt cx="6959548" cy="920312"/>
            </a:xfrm>
          </p:grpSpPr>
          <p:sp>
            <p:nvSpPr>
              <p:cNvPr id="20" name="Rounded Rectangle 19">
                <a:extLst>
                  <a:ext uri="{FF2B5EF4-FFF2-40B4-BE49-F238E27FC236}">
                    <a16:creationId xmlns:a16="http://schemas.microsoft.com/office/drawing/2014/main" id="{0708D193-68B9-6C39-A4F2-ECE8D5023D5E}"/>
                  </a:ext>
                </a:extLst>
              </p:cNvPr>
              <p:cNvSpPr/>
              <p:nvPr/>
            </p:nvSpPr>
            <p:spPr>
              <a:xfrm>
                <a:off x="4644358" y="4261048"/>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1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Charla sobre introducción a 7-1-7</a:t>
                </a:r>
              </a:p>
            </p:txBody>
          </p:sp>
          <p:sp>
            <p:nvSpPr>
              <p:cNvPr id="22" name="Rounded Rectangle 21">
                <a:extLst>
                  <a:ext uri="{FF2B5EF4-FFF2-40B4-BE49-F238E27FC236}">
                    <a16:creationId xmlns:a16="http://schemas.microsoft.com/office/drawing/2014/main" id="{2C0A3E9B-6E4D-0F67-A520-56FAE8425D30}"/>
                  </a:ext>
                </a:extLst>
              </p:cNvPr>
              <p:cNvSpPr/>
              <p:nvPr/>
            </p:nvSpPr>
            <p:spPr>
              <a:xfrm>
                <a:off x="6075635" y="4266960"/>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1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Actividad de mesa</a:t>
                </a:r>
              </a:p>
            </p:txBody>
          </p:sp>
          <p:sp>
            <p:nvSpPr>
              <p:cNvPr id="23" name="Rounded Rectangle 22">
                <a:extLst>
                  <a:ext uri="{FF2B5EF4-FFF2-40B4-BE49-F238E27FC236}">
                    <a16:creationId xmlns:a16="http://schemas.microsoft.com/office/drawing/2014/main" id="{096F6644-50F6-3895-23D1-EBE266AFCAC0}"/>
                  </a:ext>
                </a:extLst>
              </p:cNvPr>
              <p:cNvSpPr/>
              <p:nvPr/>
            </p:nvSpPr>
            <p:spPr>
              <a:xfrm>
                <a:off x="8938189" y="4261048"/>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100" b="0" i="0" u="none" strike="noStrike" cap="none" normalizeH="0" baseline="0" noProof="0">
                    <a:ln>
                      <a:noFill/>
                    </a:ln>
                    <a:solidFill>
                      <a:srgbClr val="000000"/>
                    </a:solidFill>
                    <a:effectLst/>
                    <a:uLnTx/>
                    <a:uFillTx/>
                    <a:latin typeface="Arial" panose="020B0604020202020204" pitchFamily="34" charset="0"/>
                    <a:ea typeface="Arial"/>
                    <a:cs typeface="Arial" panose="020B0604020202020204" pitchFamily="34" charset="0"/>
                  </a:rPr>
                  <a:t>Uso de charlas y actividades de 7-1-7</a:t>
                </a:r>
              </a:p>
            </p:txBody>
          </p:sp>
          <p:sp>
            <p:nvSpPr>
              <p:cNvPr id="28" name="Rounded Rectangle 27">
                <a:extLst>
                  <a:ext uri="{FF2B5EF4-FFF2-40B4-BE49-F238E27FC236}">
                    <a16:creationId xmlns:a16="http://schemas.microsoft.com/office/drawing/2014/main" id="{93C39F8A-2FA2-5BFA-ABEA-E116CDC25157}"/>
                  </a:ext>
                </a:extLst>
              </p:cNvPr>
              <p:cNvSpPr/>
              <p:nvPr/>
            </p:nvSpPr>
            <p:spPr>
              <a:xfrm>
                <a:off x="7506911" y="4261048"/>
                <a:ext cx="1310213"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1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Charla/actividad sobre principios fundamentales</a:t>
                </a:r>
              </a:p>
            </p:txBody>
          </p:sp>
          <p:sp>
            <p:nvSpPr>
              <p:cNvPr id="31" name="Rounded Rectangle 30">
                <a:extLst>
                  <a:ext uri="{FF2B5EF4-FFF2-40B4-BE49-F238E27FC236}">
                    <a16:creationId xmlns:a16="http://schemas.microsoft.com/office/drawing/2014/main" id="{C6A8576E-A187-D575-5266-D7BBC79E1D39}"/>
                  </a:ext>
                </a:extLst>
              </p:cNvPr>
              <p:cNvSpPr/>
              <p:nvPr/>
            </p:nvSpPr>
            <p:spPr>
              <a:xfrm>
                <a:off x="10369466" y="4261048"/>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1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Charlas y actividades sobre adopción del enfoque </a:t>
                </a:r>
                <a:br>
                  <a:rPr kumimoji="0" lang="es-419" sz="11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br>
                <a:r>
                  <a:rPr kumimoji="0" lang="es-419" sz="11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7-1-7</a:t>
                </a:r>
              </a:p>
            </p:txBody>
          </p:sp>
        </p:grpSp>
      </p:grpSp>
      <p:pic>
        <p:nvPicPr>
          <p:cNvPr id="9" name="Graphic 8">
            <a:extLst>
              <a:ext uri="{FF2B5EF4-FFF2-40B4-BE49-F238E27FC236}">
                <a16:creationId xmlns:a16="http://schemas.microsoft.com/office/drawing/2014/main" id="{F5CE8886-6C19-5FA7-D0EA-8AE3D639ADE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55546" y="1880680"/>
            <a:ext cx="915144" cy="917622"/>
          </a:xfrm>
          <a:prstGeom prst="rect">
            <a:avLst/>
          </a:prstGeom>
        </p:spPr>
      </p:pic>
      <p:sp>
        <p:nvSpPr>
          <p:cNvPr id="11" name="Title 1">
            <a:extLst>
              <a:ext uri="{FF2B5EF4-FFF2-40B4-BE49-F238E27FC236}">
                <a16:creationId xmlns:a16="http://schemas.microsoft.com/office/drawing/2014/main" id="{191AA34D-940C-5BAC-02ED-ADB87C16E10F}"/>
              </a:ext>
            </a:extLst>
          </p:cNvPr>
          <p:cNvSpPr txBox="1">
            <a:spLocks/>
          </p:cNvSpPr>
          <p:nvPr/>
        </p:nvSpPr>
        <p:spPr>
          <a:xfrm>
            <a:off x="477282" y="3426371"/>
            <a:ext cx="3467083" cy="882711"/>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s-419" dirty="0">
                <a:latin typeface="Arial"/>
                <a:cs typeface="Arial"/>
              </a:rPr>
              <a:t>Desarrollo de competencias del personal</a:t>
            </a:r>
          </a:p>
        </p:txBody>
      </p:sp>
    </p:spTree>
    <p:extLst>
      <p:ext uri="{BB962C8B-B14F-4D97-AF65-F5344CB8AC3E}">
        <p14:creationId xmlns:p14="http://schemas.microsoft.com/office/powerpoint/2010/main" val="3184162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13" grpId="0" animBg="1"/>
      <p:bldP spid="14" grpId="0" animBg="1"/>
      <p:bldP spid="15" grpId="0" animBg="1"/>
      <p:bldP spid="17" grpId="0" animBg="1"/>
      <p:bldP spid="24"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998254-0D3E-5BA8-1E4A-53650A29CEE0}"/>
            </a:ext>
          </a:extLst>
        </p:cNvPr>
        <p:cNvGrpSpPr/>
        <p:nvPr/>
      </p:nvGrpSpPr>
      <p:grpSpPr>
        <a:xfrm>
          <a:off x="0" y="0"/>
          <a:ext cx="0" cy="0"/>
          <a:chOff x="0" y="0"/>
          <a:chExt cx="0" cy="0"/>
        </a:xfrm>
      </p:grpSpPr>
      <p:sp>
        <p:nvSpPr>
          <p:cNvPr id="21" name="TextBox 20">
            <a:extLst>
              <a:ext uri="{FF2B5EF4-FFF2-40B4-BE49-F238E27FC236}">
                <a16:creationId xmlns:a16="http://schemas.microsoft.com/office/drawing/2014/main" id="{3BCA76DE-2883-8DD5-35FA-AF74AB054078}"/>
              </a:ext>
            </a:extLst>
          </p:cNvPr>
          <p:cNvSpPr txBox="1"/>
          <p:nvPr/>
        </p:nvSpPr>
        <p:spPr>
          <a:xfrm>
            <a:off x="4786366" y="569497"/>
            <a:ext cx="6803654"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Cursos virtuales de capacitación apoyados </a:t>
            </a:r>
            <a:br>
              <a:rPr kumimoji="0" lang="es-419" sz="2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br>
            <a:r>
              <a:rPr kumimoji="0" lang="es-419" sz="2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por 7-1-7 Alliance</a:t>
            </a:r>
          </a:p>
        </p:txBody>
      </p:sp>
      <p:pic>
        <p:nvPicPr>
          <p:cNvPr id="9" name="Graphic 8">
            <a:extLst>
              <a:ext uri="{FF2B5EF4-FFF2-40B4-BE49-F238E27FC236}">
                <a16:creationId xmlns:a16="http://schemas.microsoft.com/office/drawing/2014/main" id="{341AD443-B1F6-9C72-01BD-5C8DFE26CF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55546" y="1880680"/>
            <a:ext cx="915144" cy="917622"/>
          </a:xfrm>
          <a:prstGeom prst="rect">
            <a:avLst/>
          </a:prstGeom>
        </p:spPr>
      </p:pic>
      <p:sp>
        <p:nvSpPr>
          <p:cNvPr id="11" name="Title 1">
            <a:extLst>
              <a:ext uri="{FF2B5EF4-FFF2-40B4-BE49-F238E27FC236}">
                <a16:creationId xmlns:a16="http://schemas.microsoft.com/office/drawing/2014/main" id="{F5633090-2101-851D-E5F9-EDB4CFA52983}"/>
              </a:ext>
            </a:extLst>
          </p:cNvPr>
          <p:cNvSpPr txBox="1">
            <a:spLocks/>
          </p:cNvSpPr>
          <p:nvPr/>
        </p:nvSpPr>
        <p:spPr>
          <a:xfrm>
            <a:off x="477282" y="3519726"/>
            <a:ext cx="3467083" cy="882711"/>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br>
              <a:rPr lang="es-419" dirty="0">
                <a:cs typeface="Arial"/>
              </a:rPr>
            </a:br>
            <a:r>
              <a:rPr lang="es-419" dirty="0">
                <a:latin typeface="Arial"/>
                <a:cs typeface="Arial"/>
              </a:rPr>
              <a:t>Desarrollo de competencias del personal</a:t>
            </a:r>
            <a:endParaRPr lang="en-US" dirty="0"/>
          </a:p>
        </p:txBody>
      </p:sp>
      <p:pic>
        <p:nvPicPr>
          <p:cNvPr id="5" name="Picture 4">
            <a:extLst>
              <a:ext uri="{FF2B5EF4-FFF2-40B4-BE49-F238E27FC236}">
                <a16:creationId xmlns:a16="http://schemas.microsoft.com/office/drawing/2014/main" id="{08FA2065-09A9-D886-F854-80725BA03A3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78795" y="1680412"/>
            <a:ext cx="2286000" cy="2870244"/>
          </a:xfrm>
          <a:prstGeom prst="rect">
            <a:avLst/>
          </a:prstGeom>
          <a:ln w="12700">
            <a:solidFill>
              <a:schemeClr val="tx2"/>
            </a:solidFill>
          </a:ln>
        </p:spPr>
      </p:pic>
      <p:pic>
        <p:nvPicPr>
          <p:cNvPr id="6" name="Picture 5">
            <a:extLst>
              <a:ext uri="{FF2B5EF4-FFF2-40B4-BE49-F238E27FC236}">
                <a16:creationId xmlns:a16="http://schemas.microsoft.com/office/drawing/2014/main" id="{06404736-7F72-DAF2-F45C-4D54F165047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50278" y="1979392"/>
            <a:ext cx="2286000" cy="3062835"/>
          </a:xfrm>
          <a:prstGeom prst="rect">
            <a:avLst/>
          </a:prstGeom>
          <a:ln w="12700">
            <a:solidFill>
              <a:schemeClr val="tx2"/>
            </a:solidFill>
          </a:ln>
        </p:spPr>
      </p:pic>
      <p:pic>
        <p:nvPicPr>
          <p:cNvPr id="7" name="Picture 6">
            <a:extLst>
              <a:ext uri="{FF2B5EF4-FFF2-40B4-BE49-F238E27FC236}">
                <a16:creationId xmlns:a16="http://schemas.microsoft.com/office/drawing/2014/main" id="{D4119B20-9449-92C0-66BB-6C644F7C56D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21761" y="2418599"/>
            <a:ext cx="2286000" cy="2942289"/>
          </a:xfrm>
          <a:prstGeom prst="rect">
            <a:avLst/>
          </a:prstGeom>
          <a:ln w="12700">
            <a:solidFill>
              <a:schemeClr val="tx2"/>
            </a:solidFill>
          </a:ln>
        </p:spPr>
      </p:pic>
      <p:sp>
        <p:nvSpPr>
          <p:cNvPr id="2" name="TextBox 1">
            <a:extLst>
              <a:ext uri="{FF2B5EF4-FFF2-40B4-BE49-F238E27FC236}">
                <a16:creationId xmlns:a16="http://schemas.microsoft.com/office/drawing/2014/main" id="{60872893-4093-12A1-8481-ADC7547140E0}"/>
              </a:ext>
            </a:extLst>
          </p:cNvPr>
          <p:cNvSpPr txBox="1"/>
          <p:nvPr/>
        </p:nvSpPr>
        <p:spPr>
          <a:xfrm>
            <a:off x="8185888" y="5498214"/>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1400">
                <a:latin typeface="Arial"/>
                <a:cs typeface="Arial"/>
              </a:rPr>
              <a:t>717alliance.org/learn</a:t>
            </a:r>
          </a:p>
        </p:txBody>
      </p:sp>
    </p:spTree>
    <p:extLst>
      <p:ext uri="{BB962C8B-B14F-4D97-AF65-F5344CB8AC3E}">
        <p14:creationId xmlns:p14="http://schemas.microsoft.com/office/powerpoint/2010/main" val="361972823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504EB-8BA8-411A-139D-A0C8864B64A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EA0A236-1611-88F8-14E0-C4AFCF989752}"/>
              </a:ext>
            </a:extLst>
          </p:cNvPr>
          <p:cNvSpPr>
            <a:spLocks noGrp="1"/>
          </p:cNvSpPr>
          <p:nvPr>
            <p:ph type="title"/>
          </p:nvPr>
        </p:nvSpPr>
        <p:spPr>
          <a:xfrm>
            <a:off x="424274" y="350089"/>
            <a:ext cx="10515600" cy="1087808"/>
          </a:xfrm>
        </p:spPr>
        <p:txBody>
          <a:bodyPr/>
          <a:lstStyle/>
          <a:p>
            <a:r>
              <a:rPr lang="es-419" dirty="0"/>
              <a:t>El enfoque 7-1-7 puede adoptarse de forma sistemática y flexible</a:t>
            </a:r>
          </a:p>
        </p:txBody>
      </p:sp>
      <p:sp>
        <p:nvSpPr>
          <p:cNvPr id="17" name="Title 1">
            <a:extLst>
              <a:ext uri="{FF2B5EF4-FFF2-40B4-BE49-F238E27FC236}">
                <a16:creationId xmlns:a16="http://schemas.microsoft.com/office/drawing/2014/main" id="{EE7F0CBA-F2D3-C007-433E-C5CB68F4314F}"/>
              </a:ext>
            </a:extLst>
          </p:cNvPr>
          <p:cNvSpPr txBox="1">
            <a:spLocks/>
          </p:cNvSpPr>
          <p:nvPr/>
        </p:nvSpPr>
        <p:spPr>
          <a:xfrm>
            <a:off x="1267499"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dirty="0">
                <a:ln>
                  <a:noFill/>
                </a:ln>
                <a:solidFill>
                  <a:srgbClr val="BFBFBF"/>
                </a:solidFill>
                <a:effectLst/>
                <a:uLnTx/>
                <a:uFillTx/>
                <a:latin typeface="Arial"/>
                <a:cs typeface="Arial"/>
              </a:rPr>
              <a:t>Situar dentro del sistema de salud pública</a:t>
            </a:r>
          </a:p>
        </p:txBody>
      </p:sp>
      <p:sp>
        <p:nvSpPr>
          <p:cNvPr id="21" name="Title 1">
            <a:extLst>
              <a:ext uri="{FF2B5EF4-FFF2-40B4-BE49-F238E27FC236}">
                <a16:creationId xmlns:a16="http://schemas.microsoft.com/office/drawing/2014/main" id="{FBC4D049-C575-D591-8023-CBB6443E560D}"/>
              </a:ext>
            </a:extLst>
          </p:cNvPr>
          <p:cNvSpPr txBox="1">
            <a:spLocks/>
          </p:cNvSpPr>
          <p:nvPr/>
        </p:nvSpPr>
        <p:spPr>
          <a:xfrm>
            <a:off x="4902783" y="2720915"/>
            <a:ext cx="2531211"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a:ln>
                  <a:noFill/>
                </a:ln>
                <a:solidFill>
                  <a:schemeClr val="bg1">
                    <a:lumMod val="76000"/>
                  </a:schemeClr>
                </a:solidFill>
                <a:effectLst/>
                <a:uLnTx/>
                <a:uFillTx/>
                <a:latin typeface="Arial"/>
                <a:cs typeface="Arial"/>
              </a:rPr>
              <a:t>Mapear las partes interesadas + los sistemas existentes</a:t>
            </a:r>
          </a:p>
        </p:txBody>
      </p:sp>
      <p:sp>
        <p:nvSpPr>
          <p:cNvPr id="23" name="Title 1">
            <a:extLst>
              <a:ext uri="{FF2B5EF4-FFF2-40B4-BE49-F238E27FC236}">
                <a16:creationId xmlns:a16="http://schemas.microsoft.com/office/drawing/2014/main" id="{7CDAB7C9-366F-FC6B-9944-FD9A29E38BF1}"/>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a:ln>
                  <a:noFill/>
                </a:ln>
                <a:solidFill>
                  <a:schemeClr val="bg1">
                    <a:lumMod val="76000"/>
                  </a:schemeClr>
                </a:solidFill>
                <a:effectLst/>
                <a:uLnTx/>
                <a:uFillTx/>
                <a:latin typeface="Arial"/>
                <a:cs typeface="Arial"/>
              </a:rPr>
              <a:t>Involucrar a las partes interesadas</a:t>
            </a:r>
          </a:p>
        </p:txBody>
      </p:sp>
      <p:sp>
        <p:nvSpPr>
          <p:cNvPr id="25" name="Title 1">
            <a:extLst>
              <a:ext uri="{FF2B5EF4-FFF2-40B4-BE49-F238E27FC236}">
                <a16:creationId xmlns:a16="http://schemas.microsoft.com/office/drawing/2014/main" id="{5F11EA3C-D8CD-6393-66B7-B7F183F68082}"/>
              </a:ext>
            </a:extLst>
          </p:cNvPr>
          <p:cNvSpPr txBox="1">
            <a:spLocks/>
          </p:cNvSpPr>
          <p:nvPr/>
        </p:nvSpPr>
        <p:spPr>
          <a:xfrm>
            <a:off x="5492987" y="5151753"/>
            <a:ext cx="1350802"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dirty="0">
                <a:ln>
                  <a:noFill/>
                </a:ln>
                <a:solidFill>
                  <a:schemeClr val="bg1">
                    <a:lumMod val="76000"/>
                  </a:schemeClr>
                </a:solidFill>
                <a:effectLst/>
                <a:uLnTx/>
                <a:uFillTx/>
                <a:latin typeface="Arial"/>
                <a:cs typeface="Arial"/>
              </a:rPr>
              <a:t>Capacitar personal</a:t>
            </a:r>
          </a:p>
        </p:txBody>
      </p:sp>
      <p:sp>
        <p:nvSpPr>
          <p:cNvPr id="27" name="Title 1">
            <a:extLst>
              <a:ext uri="{FF2B5EF4-FFF2-40B4-BE49-F238E27FC236}">
                <a16:creationId xmlns:a16="http://schemas.microsoft.com/office/drawing/2014/main" id="{835F9FFE-D3D2-E135-DF54-78ED80D12151}"/>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a:ln>
                  <a:noFill/>
                </a:ln>
                <a:solidFill>
                  <a:schemeClr val="bg1">
                    <a:lumMod val="76000"/>
                  </a:schemeClr>
                </a:solidFill>
                <a:effectLst/>
                <a:uLnTx/>
                <a:uFillTx/>
                <a:latin typeface="Arial"/>
                <a:cs typeface="Arial"/>
              </a:rPr>
              <a:t>Integrar en los flujos de trabajo</a:t>
            </a:r>
          </a:p>
        </p:txBody>
      </p:sp>
      <p:sp>
        <p:nvSpPr>
          <p:cNvPr id="29" name="Title 1">
            <a:extLst>
              <a:ext uri="{FF2B5EF4-FFF2-40B4-BE49-F238E27FC236}">
                <a16:creationId xmlns:a16="http://schemas.microsoft.com/office/drawing/2014/main" id="{13A262D4-653E-B554-7FD7-ABB3A854E0CC}"/>
              </a:ext>
            </a:extLst>
          </p:cNvPr>
          <p:cNvSpPr txBox="1">
            <a:spLocks/>
          </p:cNvSpPr>
          <p:nvPr/>
        </p:nvSpPr>
        <p:spPr>
          <a:xfrm>
            <a:off x="8897186" y="5151754"/>
            <a:ext cx="1618414"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defRPr/>
            </a:pPr>
            <a:r>
              <a:rPr lang="es-419" sz="2000" dirty="0">
                <a:solidFill>
                  <a:schemeClr val="accent1"/>
                </a:solidFill>
                <a:latin typeface="Arial"/>
                <a:cs typeface="Arial"/>
              </a:rPr>
              <a:t>Realizar un  piloto</a:t>
            </a:r>
          </a:p>
        </p:txBody>
      </p:sp>
      <p:pic>
        <p:nvPicPr>
          <p:cNvPr id="31" name="Graphic 30">
            <a:extLst>
              <a:ext uri="{FF2B5EF4-FFF2-40B4-BE49-F238E27FC236}">
                <a16:creationId xmlns:a16="http://schemas.microsoft.com/office/drawing/2014/main" id="{0AFA9D17-984A-69E2-3343-34211F2239F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492B2A76-01D2-EDD6-5216-FDBF066C588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6C30595F-C3C6-CFE8-0C96-CA7647DAA73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8D35852F-0594-38B2-D669-69F929A4338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7CDA32F3-3E57-02D9-3E02-948B8B1912F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36299764-3664-0187-10DB-2785D561EE4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8824941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3EDCC-1230-5CB0-E80C-760A15DB9A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B543A3-A042-B67D-A268-E7931528C718}"/>
              </a:ext>
            </a:extLst>
          </p:cNvPr>
          <p:cNvSpPr>
            <a:spLocks noGrp="1"/>
          </p:cNvSpPr>
          <p:nvPr>
            <p:ph type="title"/>
          </p:nvPr>
        </p:nvSpPr>
        <p:spPr>
          <a:xfrm>
            <a:off x="604230" y="1437511"/>
            <a:ext cx="3189558" cy="2282808"/>
          </a:xfrm>
        </p:spPr>
        <p:txBody>
          <a:bodyPr/>
          <a:lstStyle/>
          <a:p>
            <a:r>
              <a:rPr lang="es-419" dirty="0">
                <a:latin typeface="Arial"/>
                <a:cs typeface="Arial"/>
              </a:rPr>
              <a:t>Revise la lista de preguntas pendientes</a:t>
            </a:r>
          </a:p>
        </p:txBody>
      </p:sp>
      <p:sp>
        <p:nvSpPr>
          <p:cNvPr id="3" name="Content Placeholder 2">
            <a:extLst>
              <a:ext uri="{FF2B5EF4-FFF2-40B4-BE49-F238E27FC236}">
                <a16:creationId xmlns:a16="http://schemas.microsoft.com/office/drawing/2014/main" id="{082A35A7-C8BE-8EE7-8DB8-C7DAF902067B}"/>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es-419" sz="2400" b="1" i="0" u="none" strike="noStrike" dirty="0">
                <a:solidFill>
                  <a:srgbClr val="000000"/>
                </a:solidFill>
                <a:effectLst/>
                <a:latin typeface="Arial"/>
                <a:cs typeface="Arial"/>
              </a:rPr>
              <a:t>P</a:t>
            </a:r>
            <a:r>
              <a:rPr lang="es-419" sz="2400" i="0" u="none" strike="noStrike" dirty="0">
                <a:solidFill>
                  <a:srgbClr val="000000"/>
                </a:solidFill>
                <a:effectLst/>
                <a:latin typeface="Arial"/>
                <a:cs typeface="Arial"/>
              </a:rPr>
              <a:t>: </a:t>
            </a:r>
            <a:r>
              <a:rPr lang="es-419" sz="2400" dirty="0">
                <a:solidFill>
                  <a:srgbClr val="000000"/>
                </a:solidFill>
                <a:latin typeface="Arial"/>
                <a:cs typeface="Arial"/>
              </a:rPr>
              <a:t>¿En qué se diferencia el objetivo 7-1-7 de una revisión posterior a la acción (AAR)?</a:t>
            </a:r>
          </a:p>
          <a:p>
            <a:pPr marL="0" indent="0">
              <a:buNone/>
            </a:pPr>
            <a:endParaRPr lang="en-US" sz="2400" dirty="0">
              <a:solidFill>
                <a:srgbClr val="000000"/>
              </a:solidFill>
              <a:latin typeface="Arial"/>
              <a:cs typeface="Arial"/>
            </a:endParaRPr>
          </a:p>
          <a:p>
            <a:pPr marL="0" indent="0">
              <a:buNone/>
            </a:pPr>
            <a:r>
              <a:rPr lang="es-419" sz="2400" b="1" dirty="0">
                <a:solidFill>
                  <a:srgbClr val="000000"/>
                </a:solidFill>
                <a:latin typeface="Arial"/>
                <a:cs typeface="Arial"/>
              </a:rPr>
              <a:t>P: </a:t>
            </a:r>
            <a:r>
              <a:rPr lang="es-419" sz="2400" dirty="0">
                <a:solidFill>
                  <a:srgbClr val="000000"/>
                </a:solidFill>
                <a:latin typeface="Arial"/>
                <a:cs typeface="Arial"/>
              </a:rPr>
              <a:t>Si un equipo de respuesta rápida recopila información sobre los plazos al comienzo de </a:t>
            </a:r>
            <a:br>
              <a:rPr lang="es-419" sz="2400" dirty="0">
                <a:solidFill>
                  <a:srgbClr val="000000"/>
                </a:solidFill>
                <a:latin typeface="Arial"/>
                <a:cs typeface="Arial"/>
              </a:rPr>
            </a:br>
            <a:r>
              <a:rPr lang="es-419" sz="2400" dirty="0">
                <a:solidFill>
                  <a:srgbClr val="000000"/>
                </a:solidFill>
                <a:latin typeface="Arial"/>
                <a:cs typeface="Arial"/>
              </a:rPr>
              <a:t>un brote, pero el brote termina varios meses después, ¿qué fecha debe utilizarse como fecha real para la finalización de la respuesta temprana?  </a:t>
            </a:r>
          </a:p>
          <a:p>
            <a:pPr marL="0" indent="0">
              <a:buNone/>
            </a:pPr>
            <a:endParaRPr lang="en-US" sz="2400" dirty="0">
              <a:solidFill>
                <a:srgbClr val="000000"/>
              </a:solidFill>
              <a:cs typeface="Arial"/>
            </a:endParaRPr>
          </a:p>
          <a:p>
            <a:pPr marL="0" indent="0">
              <a:buNone/>
            </a:pPr>
            <a:r>
              <a:rPr lang="es-419" sz="2400" b="1" dirty="0">
                <a:solidFill>
                  <a:srgbClr val="000000"/>
                </a:solidFill>
                <a:latin typeface="Arial"/>
                <a:cs typeface="Arial"/>
              </a:rPr>
              <a:t>P</a:t>
            </a:r>
            <a:r>
              <a:rPr lang="es-419" sz="2400" dirty="0">
                <a:solidFill>
                  <a:srgbClr val="000000"/>
                </a:solidFill>
                <a:latin typeface="Arial"/>
                <a:cs typeface="Arial"/>
              </a:rPr>
              <a:t>: ¿Qué debe hacer si se desconocen las fechas de algunas de las medidas de respuesta efectivas?</a:t>
            </a:r>
          </a:p>
          <a:p>
            <a:pPr marL="0" indent="0">
              <a:buNone/>
            </a:pPr>
            <a:endParaRPr lang="en-US" sz="2400" dirty="0">
              <a:solidFill>
                <a:srgbClr val="000000"/>
              </a:solidFill>
              <a:cs typeface="Arial"/>
            </a:endParaRPr>
          </a:p>
          <a:p>
            <a:pPr marL="0" indent="0">
              <a:buNone/>
            </a:pPr>
            <a:endParaRPr lang="en-US" dirty="0">
              <a:solidFill>
                <a:srgbClr val="000000"/>
              </a:solidFill>
            </a:endParaRPr>
          </a:p>
          <a:p>
            <a:pPr marL="0" indent="0">
              <a:buNone/>
            </a:pPr>
            <a:endParaRPr lang="en-US" dirty="0">
              <a:solidFill>
                <a:srgbClr val="000000"/>
              </a:solidFill>
              <a:cs typeface="Arial"/>
            </a:endParaRPr>
          </a:p>
        </p:txBody>
      </p:sp>
      <p:sp>
        <p:nvSpPr>
          <p:cNvPr id="5" name="Text Placeholder 4">
            <a:extLst>
              <a:ext uri="{FF2B5EF4-FFF2-40B4-BE49-F238E27FC236}">
                <a16:creationId xmlns:a16="http://schemas.microsoft.com/office/drawing/2014/main" id="{780AEB4E-A30E-F173-37EB-F468E2CA441B}"/>
              </a:ext>
            </a:extLst>
          </p:cNvPr>
          <p:cNvSpPr>
            <a:spLocks noGrp="1"/>
          </p:cNvSpPr>
          <p:nvPr>
            <p:ph type="body" sz="half" idx="10"/>
          </p:nvPr>
        </p:nvSpPr>
        <p:spPr/>
        <p:txBody>
          <a:bodyPr vert="horz" lIns="91440" tIns="45720" rIns="91440" bIns="45720" rtlCol="0" anchor="t">
            <a:noAutofit/>
          </a:bodyPr>
          <a:lstStyle/>
          <a:p>
            <a:r>
              <a:rPr lang="es-419" sz="2600">
                <a:latin typeface="Arial"/>
                <a:cs typeface="Arial"/>
              </a:rPr>
              <a:t>Algunas preguntas/comentarios:</a:t>
            </a:r>
          </a:p>
        </p:txBody>
      </p:sp>
    </p:spTree>
    <p:extLst>
      <p:ext uri="{BB962C8B-B14F-4D97-AF65-F5344CB8AC3E}">
        <p14:creationId xmlns:p14="http://schemas.microsoft.com/office/powerpoint/2010/main" val="3020459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71BF7A-24CA-72F6-D088-B995EEA73953}"/>
            </a:ext>
          </a:extLst>
        </p:cNvPr>
        <p:cNvGrpSpPr/>
        <p:nvPr/>
      </p:nvGrpSpPr>
      <p:grpSpPr>
        <a:xfrm>
          <a:off x="0" y="0"/>
          <a:ext cx="0" cy="0"/>
          <a:chOff x="0" y="0"/>
          <a:chExt cx="0" cy="0"/>
        </a:xfrm>
      </p:grpSpPr>
      <p:pic>
        <p:nvPicPr>
          <p:cNvPr id="12" name="Graphic 11">
            <a:extLst>
              <a:ext uri="{FF2B5EF4-FFF2-40B4-BE49-F238E27FC236}">
                <a16:creationId xmlns:a16="http://schemas.microsoft.com/office/drawing/2014/main" id="{8D8F7242-A7E2-D802-7D5C-5A6B27D13C0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52818" y="1880680"/>
            <a:ext cx="915144" cy="917622"/>
          </a:xfrm>
          <a:prstGeom prst="rect">
            <a:avLst/>
          </a:prstGeom>
        </p:spPr>
      </p:pic>
      <p:sp>
        <p:nvSpPr>
          <p:cNvPr id="2" name="Title 1">
            <a:extLst>
              <a:ext uri="{FF2B5EF4-FFF2-40B4-BE49-F238E27FC236}">
                <a16:creationId xmlns:a16="http://schemas.microsoft.com/office/drawing/2014/main" id="{71D0F7E7-E27C-C296-7DBF-83F2563FF8BB}"/>
              </a:ext>
            </a:extLst>
          </p:cNvPr>
          <p:cNvSpPr>
            <a:spLocks noGrp="1"/>
          </p:cNvSpPr>
          <p:nvPr>
            <p:ph type="title"/>
          </p:nvPr>
        </p:nvSpPr>
        <p:spPr>
          <a:xfrm>
            <a:off x="477166" y="1590087"/>
            <a:ext cx="3467083" cy="2282808"/>
          </a:xfrm>
        </p:spPr>
        <p:txBody>
          <a:bodyPr/>
          <a:lstStyle/>
          <a:p>
            <a:pPr algn="ctr"/>
            <a:r>
              <a:rPr lang="es-419" dirty="0">
                <a:latin typeface="Arial"/>
                <a:cs typeface="Arial"/>
              </a:rPr>
              <a:t>Realizar un piloto</a:t>
            </a:r>
            <a:endParaRPr lang="es-419" dirty="0"/>
          </a:p>
        </p:txBody>
      </p:sp>
      <p:sp>
        <p:nvSpPr>
          <p:cNvPr id="3" name="Content Placeholder 2">
            <a:extLst>
              <a:ext uri="{FF2B5EF4-FFF2-40B4-BE49-F238E27FC236}">
                <a16:creationId xmlns:a16="http://schemas.microsoft.com/office/drawing/2014/main" id="{4709B5DB-9AC0-D349-F7FA-962D79943640}"/>
              </a:ext>
            </a:extLst>
          </p:cNvPr>
          <p:cNvSpPr>
            <a:spLocks noGrp="1"/>
          </p:cNvSpPr>
          <p:nvPr>
            <p:ph idx="1"/>
          </p:nvPr>
        </p:nvSpPr>
        <p:spPr>
          <a:xfrm>
            <a:off x="5029474" y="1590087"/>
            <a:ext cx="7051249" cy="4824159"/>
          </a:xfrm>
        </p:spPr>
        <p:txBody>
          <a:bodyPr vert="horz" lIns="91440" tIns="45720" rIns="91440" bIns="45720" rtlCol="0" anchor="t">
            <a:noAutofit/>
          </a:bodyPr>
          <a:lstStyle/>
          <a:p>
            <a:r>
              <a:rPr lang="es-419" dirty="0">
                <a:latin typeface="Arial"/>
                <a:cs typeface="Arial"/>
              </a:rPr>
              <a:t>Ayuda a “probar” la integración al flujo de trabajo </a:t>
            </a:r>
          </a:p>
          <a:p>
            <a:pPr marL="0" indent="0">
              <a:buNone/>
            </a:pPr>
            <a:r>
              <a:rPr lang="es-419" dirty="0">
                <a:latin typeface="Arial"/>
                <a:cs typeface="Arial"/>
              </a:rPr>
              <a:t>  </a:t>
            </a:r>
            <a:r>
              <a:rPr lang="es-419" dirty="0">
                <a:latin typeface="Arial"/>
                <a:cs typeface="Arial"/>
                <a:sym typeface="Wingdings" pitchFamily="2" charset="2"/>
              </a:rPr>
              <a:t></a:t>
            </a:r>
            <a:r>
              <a:rPr lang="es-419" dirty="0">
                <a:latin typeface="Arial"/>
                <a:cs typeface="Arial"/>
              </a:rPr>
              <a:t> repetir según sea necesario</a:t>
            </a:r>
          </a:p>
          <a:p>
            <a:endParaRPr lang="en-US" dirty="0">
              <a:cs typeface="Arial" panose="020B0604020202020204" pitchFamily="34" charset="0"/>
            </a:endParaRPr>
          </a:p>
          <a:p>
            <a:r>
              <a:rPr lang="es-419" dirty="0">
                <a:latin typeface="Arial"/>
                <a:cs typeface="Arial"/>
              </a:rPr>
              <a:t>Excelente método de capacitación práctico</a:t>
            </a:r>
          </a:p>
          <a:p>
            <a:endParaRPr lang="en-US" dirty="0">
              <a:cs typeface="Arial" panose="020B0604020202020204" pitchFamily="34" charset="0"/>
            </a:endParaRPr>
          </a:p>
          <a:p>
            <a:r>
              <a:rPr lang="es-419" dirty="0">
                <a:latin typeface="Arial"/>
                <a:cs typeface="Arial"/>
              </a:rPr>
              <a:t>Potente para la participación de las partes interesadas</a:t>
            </a:r>
          </a:p>
          <a:p>
            <a:endParaRPr lang="en-US" dirty="0">
              <a:cs typeface="Arial" panose="020B0604020202020204" pitchFamily="34" charset="0"/>
            </a:endParaRPr>
          </a:p>
          <a:p>
            <a:r>
              <a:rPr lang="es-419" dirty="0">
                <a:latin typeface="Arial"/>
                <a:cs typeface="Arial"/>
              </a:rPr>
              <a:t>Genera impulso para la acción</a:t>
            </a:r>
          </a:p>
          <a:p>
            <a:endParaRPr lang="en-US" dirty="0">
              <a:cs typeface="Arial" panose="020B0604020202020204" pitchFamily="34" charset="0"/>
            </a:endParaRPr>
          </a:p>
          <a:p>
            <a:endParaRPr lang="en-US" dirty="0">
              <a:cs typeface="Arial" panose="020B0604020202020204" pitchFamily="34" charset="0"/>
            </a:endParaRPr>
          </a:p>
        </p:txBody>
      </p:sp>
      <p:sp>
        <p:nvSpPr>
          <p:cNvPr id="5" name="Text Placeholder 4">
            <a:extLst>
              <a:ext uri="{FF2B5EF4-FFF2-40B4-BE49-F238E27FC236}">
                <a16:creationId xmlns:a16="http://schemas.microsoft.com/office/drawing/2014/main" id="{3F499FB3-0383-4650-1CB8-E6019BA0F98E}"/>
              </a:ext>
            </a:extLst>
          </p:cNvPr>
          <p:cNvSpPr>
            <a:spLocks noGrp="1"/>
          </p:cNvSpPr>
          <p:nvPr>
            <p:ph type="body" sz="half" idx="10"/>
          </p:nvPr>
        </p:nvSpPr>
        <p:spPr>
          <a:xfrm>
            <a:off x="4835951" y="731017"/>
            <a:ext cx="6693029" cy="400639"/>
          </a:xfrm>
        </p:spPr>
        <p:txBody>
          <a:bodyPr/>
          <a:lstStyle/>
          <a:p>
            <a:r>
              <a:rPr lang="es-419" sz="2200">
                <a:cs typeface="Arial" panose="020B0604020202020204" pitchFamily="34" charset="0"/>
              </a:rPr>
              <a:t>Aplicación del objetivo 7-1-7 a algunos brotes</a:t>
            </a:r>
          </a:p>
        </p:txBody>
      </p:sp>
    </p:spTree>
    <p:extLst>
      <p:ext uri="{BB962C8B-B14F-4D97-AF65-F5344CB8AC3E}">
        <p14:creationId xmlns:p14="http://schemas.microsoft.com/office/powerpoint/2010/main" val="408131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6D9C00-34B8-A919-AEA2-67CE67713F56}"/>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95135F27-4530-5571-C944-2A08113E61AF}"/>
              </a:ext>
            </a:extLst>
          </p:cNvPr>
          <p:cNvSpPr/>
          <p:nvPr/>
        </p:nvSpPr>
        <p:spPr>
          <a:xfrm>
            <a:off x="4846870" y="1148387"/>
            <a:ext cx="6477671" cy="350575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 name="Text Placeholder 4">
            <a:extLst>
              <a:ext uri="{FF2B5EF4-FFF2-40B4-BE49-F238E27FC236}">
                <a16:creationId xmlns:a16="http://schemas.microsoft.com/office/drawing/2014/main" id="{DE428D1B-A3F6-318D-37CE-92613FB53C54}"/>
              </a:ext>
            </a:extLst>
          </p:cNvPr>
          <p:cNvSpPr>
            <a:spLocks noGrp="1"/>
          </p:cNvSpPr>
          <p:nvPr>
            <p:ph type="body" sz="half" idx="10"/>
          </p:nvPr>
        </p:nvSpPr>
        <p:spPr/>
        <p:txBody>
          <a:bodyPr/>
          <a:lstStyle/>
          <a:p>
            <a:r>
              <a:rPr lang="es-419" sz="2200">
                <a:cs typeface="Arial" panose="020B0604020202020204" pitchFamily="34" charset="0"/>
              </a:rPr>
              <a:t>Puesta a prueba retrospectiva del uso de 7-1-7</a:t>
            </a:r>
          </a:p>
        </p:txBody>
      </p:sp>
      <p:sp>
        <p:nvSpPr>
          <p:cNvPr id="10" name="Content Placeholder 2">
            <a:extLst>
              <a:ext uri="{FF2B5EF4-FFF2-40B4-BE49-F238E27FC236}">
                <a16:creationId xmlns:a16="http://schemas.microsoft.com/office/drawing/2014/main" id="{D4A19F31-5778-F727-3E41-B67C074994F6}"/>
              </a:ext>
            </a:extLst>
          </p:cNvPr>
          <p:cNvSpPr txBox="1">
            <a:spLocks/>
          </p:cNvSpPr>
          <p:nvPr/>
        </p:nvSpPr>
        <p:spPr>
          <a:xfrm>
            <a:off x="5189072" y="2901889"/>
            <a:ext cx="5887665" cy="162833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600" b="0" i="0" u="none" strike="noStrike" cap="none" normalizeH="0" baseline="0" noProof="0" dirty="0">
                <a:ln>
                  <a:noFill/>
                </a:ln>
                <a:solidFill>
                  <a:srgbClr val="394D56"/>
                </a:solidFill>
                <a:effectLst/>
                <a:uLnTx/>
                <a:uFillTx/>
                <a:latin typeface="Arial"/>
                <a:cs typeface="Arial"/>
              </a:rPr>
              <a:t>Se aplicó 7-1-7 a varios brotes recientes.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600" b="0" i="0" u="none" strike="noStrike" cap="none" normalizeH="0" baseline="0" noProof="0" dirty="0">
                <a:ln>
                  <a:noFill/>
                </a:ln>
                <a:solidFill>
                  <a:srgbClr val="394D56"/>
                </a:solidFill>
                <a:effectLst/>
                <a:uLnTx/>
                <a:uFillTx/>
                <a:latin typeface="Arial"/>
                <a:ea typeface="Arial"/>
                <a:cs typeface="Arial"/>
              </a:rPr>
              <a:t>Se presentaron los resultados al amplio grupo de interesados.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600" b="0" i="0" u="none" strike="noStrike" cap="none" normalizeH="0" baseline="0" noProof="0" dirty="0">
                <a:ln>
                  <a:noFill/>
                </a:ln>
                <a:solidFill>
                  <a:srgbClr val="394D56"/>
                </a:solidFill>
                <a:effectLst/>
                <a:uLnTx/>
                <a:uFillTx/>
                <a:latin typeface="Arial"/>
                <a:cs typeface="Arial"/>
                <a:sym typeface="Wingdings" pitchFamily="2" charset="2"/>
              </a:rPr>
              <a:t>Las partes interesadas acordaron acciones para abordar los cuellos de botella y utilizar 7-1-7 para futuros eventos de salud pública.</a:t>
            </a:r>
          </a:p>
        </p:txBody>
      </p:sp>
      <p:sp>
        <p:nvSpPr>
          <p:cNvPr id="11" name="Text Placeholder 4">
            <a:extLst>
              <a:ext uri="{FF2B5EF4-FFF2-40B4-BE49-F238E27FC236}">
                <a16:creationId xmlns:a16="http://schemas.microsoft.com/office/drawing/2014/main" id="{84BAADD6-6559-E2EA-A223-952C1F32E28D}"/>
              </a:ext>
            </a:extLst>
          </p:cNvPr>
          <p:cNvSpPr txBox="1">
            <a:spLocks/>
          </p:cNvSpPr>
          <p:nvPr/>
        </p:nvSpPr>
        <p:spPr>
          <a:xfrm>
            <a:off x="5035627" y="1622953"/>
            <a:ext cx="2862328" cy="1108471"/>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1800" b="1" i="0" u="none" strike="noStrike" cap="none" normalizeH="0" baseline="0" noProof="0" dirty="0">
                <a:ln>
                  <a:noFill/>
                </a:ln>
                <a:solidFill>
                  <a:schemeClr val="tx1"/>
                </a:solidFill>
                <a:effectLst/>
                <a:uLnTx/>
                <a:uFillTx/>
                <a:latin typeface="Arial"/>
                <a:cs typeface="Arial"/>
              </a:rPr>
              <a:t>Revisión retrospectiva de 7-1-7 en Recife, Brasil</a:t>
            </a:r>
          </a:p>
        </p:txBody>
      </p:sp>
      <p:pic>
        <p:nvPicPr>
          <p:cNvPr id="1026" name="Picture 2">
            <a:extLst>
              <a:ext uri="{FF2B5EF4-FFF2-40B4-BE49-F238E27FC236}">
                <a16:creationId xmlns:a16="http://schemas.microsoft.com/office/drawing/2014/main" id="{EB4A0A01-0B5D-B327-FDA6-3CE2CFAB049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805067" y="1332028"/>
            <a:ext cx="3162936" cy="1402830"/>
          </a:xfrm>
          <a:prstGeom prst="rect">
            <a:avLst/>
          </a:prstGeom>
          <a:noFill/>
          <a:ln w="12700">
            <a:solidFill>
              <a:schemeClr val="tx2"/>
            </a:solidFill>
          </a:ln>
          <a:extLst>
            <a:ext uri="{909E8E84-426E-40DD-AFC4-6F175D3DCCD1}">
              <a14:hiddenFill xmlns:a14="http://schemas.microsoft.com/office/drawing/2010/main">
                <a:solidFill>
                  <a:srgbClr val="FFFFFF"/>
                </a:solidFill>
              </a14:hiddenFill>
            </a:ext>
          </a:extLst>
        </p:spPr>
      </p:pic>
      <p:sp>
        <p:nvSpPr>
          <p:cNvPr id="12" name="Content Placeholder 2">
            <a:extLst>
              <a:ext uri="{FF2B5EF4-FFF2-40B4-BE49-F238E27FC236}">
                <a16:creationId xmlns:a16="http://schemas.microsoft.com/office/drawing/2014/main" id="{8674E148-29B3-975A-2DE5-C561D75CBC3A}"/>
              </a:ext>
            </a:extLst>
          </p:cNvPr>
          <p:cNvSpPr>
            <a:spLocks noGrp="1"/>
          </p:cNvSpPr>
          <p:nvPr>
            <p:ph idx="1"/>
          </p:nvPr>
        </p:nvSpPr>
        <p:spPr>
          <a:xfrm>
            <a:off x="4835950" y="4910932"/>
            <a:ext cx="6718856" cy="1546273"/>
          </a:xfrm>
        </p:spPr>
        <p:txBody>
          <a:bodyPr/>
          <a:lstStyle/>
          <a:p>
            <a:r>
              <a:rPr lang="es-419" sz="1800" dirty="0">
                <a:cs typeface="Arial" panose="020B0604020202020204" pitchFamily="34" charset="0"/>
              </a:rPr>
              <a:t>Se utilizaron los brotes recientes con datos relativamente completos para revisiones retrospectivas.</a:t>
            </a:r>
          </a:p>
          <a:p>
            <a:r>
              <a:rPr lang="es-419" sz="1800" dirty="0">
                <a:cs typeface="Arial" panose="020B0604020202020204" pitchFamily="34" charset="0"/>
              </a:rPr>
              <a:t>Se identificaron problemas sistemáticos/lagunas en la recopilación de datos.</a:t>
            </a:r>
          </a:p>
          <a:p>
            <a:r>
              <a:rPr lang="es-419" sz="1800" dirty="0">
                <a:cs typeface="Arial" panose="020B0604020202020204" pitchFamily="34" charset="0"/>
              </a:rPr>
              <a:t>Se utilizó para generar impulso para el uso en tiempo real.</a:t>
            </a:r>
          </a:p>
        </p:txBody>
      </p:sp>
      <p:pic>
        <p:nvPicPr>
          <p:cNvPr id="9" name="Graphic 8">
            <a:extLst>
              <a:ext uri="{FF2B5EF4-FFF2-40B4-BE49-F238E27FC236}">
                <a16:creationId xmlns:a16="http://schemas.microsoft.com/office/drawing/2014/main" id="{7AADCFD0-E4B2-0C76-1D92-EC46CDEC455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52818" y="1880680"/>
            <a:ext cx="915144" cy="917622"/>
          </a:xfrm>
          <a:prstGeom prst="rect">
            <a:avLst/>
          </a:prstGeom>
        </p:spPr>
      </p:pic>
      <p:sp>
        <p:nvSpPr>
          <p:cNvPr id="14" name="Title 1">
            <a:extLst>
              <a:ext uri="{FF2B5EF4-FFF2-40B4-BE49-F238E27FC236}">
                <a16:creationId xmlns:a16="http://schemas.microsoft.com/office/drawing/2014/main" id="{4467A5A2-A426-D1C7-F3FF-D3904032CD4B}"/>
              </a:ext>
            </a:extLst>
          </p:cNvPr>
          <p:cNvSpPr txBox="1">
            <a:spLocks/>
          </p:cNvSpPr>
          <p:nvPr/>
        </p:nvSpPr>
        <p:spPr>
          <a:xfrm>
            <a:off x="477166" y="1590020"/>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s-419" dirty="0">
                <a:latin typeface="Arial"/>
                <a:cs typeface="Arial"/>
              </a:rPr>
              <a:t>Realizar un  piloto</a:t>
            </a:r>
          </a:p>
        </p:txBody>
      </p:sp>
    </p:spTree>
    <p:extLst>
      <p:ext uri="{BB962C8B-B14F-4D97-AF65-F5344CB8AC3E}">
        <p14:creationId xmlns:p14="http://schemas.microsoft.com/office/powerpoint/2010/main" val="311771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p:bldP spid="11"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8616E-59C1-8D3A-BE77-54C395662D84}"/>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D09D1C92-07BE-D95B-4FF5-C23AAC846000}"/>
              </a:ext>
            </a:extLst>
          </p:cNvPr>
          <p:cNvSpPr/>
          <p:nvPr/>
        </p:nvSpPr>
        <p:spPr>
          <a:xfrm>
            <a:off x="4729163" y="1148387"/>
            <a:ext cx="6799817" cy="1827042"/>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 name="Text Placeholder 4">
            <a:extLst>
              <a:ext uri="{FF2B5EF4-FFF2-40B4-BE49-F238E27FC236}">
                <a16:creationId xmlns:a16="http://schemas.microsoft.com/office/drawing/2014/main" id="{7E4AFF7B-D0D5-2745-B546-DDE8DD49D59E}"/>
              </a:ext>
            </a:extLst>
          </p:cNvPr>
          <p:cNvSpPr>
            <a:spLocks noGrp="1"/>
          </p:cNvSpPr>
          <p:nvPr>
            <p:ph type="body" sz="half" idx="10"/>
          </p:nvPr>
        </p:nvSpPr>
        <p:spPr>
          <a:xfrm>
            <a:off x="4835951" y="470069"/>
            <a:ext cx="6693029" cy="400639"/>
          </a:xfrm>
        </p:spPr>
        <p:txBody>
          <a:bodyPr/>
          <a:lstStyle/>
          <a:p>
            <a:r>
              <a:rPr lang="es-419" sz="2200" dirty="0">
                <a:cs typeface="Arial" panose="020B0604020202020204" pitchFamily="34" charset="0"/>
              </a:rPr>
              <a:t>Puesta a prueba del uso de 7-1-7 a través de revisiones de acción temprana</a:t>
            </a:r>
          </a:p>
        </p:txBody>
      </p:sp>
      <p:sp>
        <p:nvSpPr>
          <p:cNvPr id="11" name="Text Placeholder 4">
            <a:extLst>
              <a:ext uri="{FF2B5EF4-FFF2-40B4-BE49-F238E27FC236}">
                <a16:creationId xmlns:a16="http://schemas.microsoft.com/office/drawing/2014/main" id="{7F41D6F3-C1C4-E110-B1F2-14BFB7AECBBD}"/>
              </a:ext>
            </a:extLst>
          </p:cNvPr>
          <p:cNvSpPr txBox="1">
            <a:spLocks/>
          </p:cNvSpPr>
          <p:nvPr/>
        </p:nvSpPr>
        <p:spPr>
          <a:xfrm>
            <a:off x="5085836" y="1509492"/>
            <a:ext cx="3037746" cy="1108471"/>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b="1" i="0" u="none" strike="noStrike" cap="none" normalizeH="0" baseline="0" noProof="0" dirty="0">
                <a:ln>
                  <a:noFill/>
                </a:ln>
                <a:solidFill>
                  <a:schemeClr val="tx1"/>
                </a:solidFill>
                <a:effectLst/>
                <a:uLnTx/>
                <a:uFillTx/>
                <a:latin typeface="Arial"/>
                <a:cs typeface="Arial"/>
              </a:rPr>
              <a:t>Revisión de acción temprana del brote de fiebre amarilla en Sudán del Sur</a:t>
            </a:r>
          </a:p>
        </p:txBody>
      </p:sp>
      <p:pic>
        <p:nvPicPr>
          <p:cNvPr id="3" name="Picture 2">
            <a:extLst>
              <a:ext uri="{FF2B5EF4-FFF2-40B4-BE49-F238E27FC236}">
                <a16:creationId xmlns:a16="http://schemas.microsoft.com/office/drawing/2014/main" id="{6F7D5BD9-D018-8049-0837-AD4E98D1823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549735" y="1303106"/>
            <a:ext cx="2553091" cy="1434513"/>
          </a:xfrm>
          <a:prstGeom prst="rect">
            <a:avLst/>
          </a:prstGeom>
          <a:ln w="12700">
            <a:solidFill>
              <a:schemeClr val="tx2"/>
            </a:solidFill>
          </a:ln>
        </p:spPr>
      </p:pic>
      <p:pic>
        <p:nvPicPr>
          <p:cNvPr id="10" name="Graphic 9">
            <a:extLst>
              <a:ext uri="{FF2B5EF4-FFF2-40B4-BE49-F238E27FC236}">
                <a16:creationId xmlns:a16="http://schemas.microsoft.com/office/drawing/2014/main" id="{FDA5F8F4-0820-B9AA-89ED-BF89D35B3A7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52818" y="1880680"/>
            <a:ext cx="915144" cy="917622"/>
          </a:xfrm>
          <a:prstGeom prst="rect">
            <a:avLst/>
          </a:prstGeom>
        </p:spPr>
      </p:pic>
      <p:sp>
        <p:nvSpPr>
          <p:cNvPr id="13" name="Title 1">
            <a:extLst>
              <a:ext uri="{FF2B5EF4-FFF2-40B4-BE49-F238E27FC236}">
                <a16:creationId xmlns:a16="http://schemas.microsoft.com/office/drawing/2014/main" id="{2DF6E106-9E04-C35C-B136-4ED6D4D299B3}"/>
              </a:ext>
            </a:extLst>
          </p:cNvPr>
          <p:cNvSpPr txBox="1">
            <a:spLocks/>
          </p:cNvSpPr>
          <p:nvPr/>
        </p:nvSpPr>
        <p:spPr>
          <a:xfrm>
            <a:off x="477166" y="1596215"/>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s-419" dirty="0">
                <a:latin typeface="Arial"/>
                <a:cs typeface="Arial"/>
              </a:rPr>
              <a:t>Realizar un </a:t>
            </a:r>
            <a:br>
              <a:rPr lang="es-419" dirty="0"/>
            </a:br>
            <a:r>
              <a:rPr lang="es-419" dirty="0">
                <a:latin typeface="Arial"/>
                <a:cs typeface="Arial"/>
              </a:rPr>
              <a:t> piloto</a:t>
            </a:r>
          </a:p>
        </p:txBody>
      </p:sp>
    </p:spTree>
    <p:extLst>
      <p:ext uri="{BB962C8B-B14F-4D97-AF65-F5344CB8AC3E}">
        <p14:creationId xmlns:p14="http://schemas.microsoft.com/office/powerpoint/2010/main" val="2573583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1"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9E02C-F770-E755-CE97-2810FA804700}"/>
              </a:ext>
            </a:extLst>
          </p:cNvPr>
          <p:cNvSpPr>
            <a:spLocks noGrp="1"/>
          </p:cNvSpPr>
          <p:nvPr>
            <p:ph type="title"/>
          </p:nvPr>
        </p:nvSpPr>
        <p:spPr/>
        <p:txBody>
          <a:bodyPr/>
          <a:lstStyle/>
          <a:p>
            <a:r>
              <a:rPr lang="es-419"/>
              <a:t>Narrativa del evento</a:t>
            </a:r>
            <a:br>
              <a:rPr lang="es-419"/>
            </a:br>
            <a:r>
              <a:rPr lang="es-419" sz="2400" b="0">
                <a:solidFill>
                  <a:schemeClr val="tx1"/>
                </a:solidFill>
              </a:rPr>
              <a:t>Fiebre amarilla, Sudán del Sur, en curso</a:t>
            </a:r>
          </a:p>
        </p:txBody>
      </p:sp>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4835950" y="697616"/>
            <a:ext cx="6898849" cy="5840140"/>
          </a:xfrm>
        </p:spPr>
        <p:txBody>
          <a:bodyPr vert="horz" lIns="91440" tIns="45720" rIns="91440" bIns="45720" rtlCol="0" anchor="t">
            <a:noAutofit/>
          </a:bodyPr>
          <a:lstStyle/>
          <a:p>
            <a:r>
              <a:rPr lang="es-419" sz="1600" dirty="0">
                <a:latin typeface="Arial"/>
                <a:cs typeface="Arial"/>
              </a:rPr>
              <a:t>El 14 de diciembre de 2023, un varón de 18 años de edad en el distrito de </a:t>
            </a:r>
            <a:r>
              <a:rPr lang="es-419" sz="1600" dirty="0" err="1">
                <a:latin typeface="Arial"/>
                <a:cs typeface="Arial"/>
              </a:rPr>
              <a:t>Yambio</a:t>
            </a:r>
            <a:r>
              <a:rPr lang="es-419" sz="1600" dirty="0">
                <a:latin typeface="Arial"/>
                <a:cs typeface="Arial"/>
              </a:rPr>
              <a:t> del estado de Ecuatoria Occidental desarrolló debilidad corporal, dolor de cabeza, malestar epigástrico, fiebre y vómitos.</a:t>
            </a:r>
          </a:p>
          <a:p>
            <a:pPr lvl="1"/>
            <a:r>
              <a:rPr lang="es-419" sz="1600" dirty="0">
                <a:latin typeface="Arial"/>
                <a:cs typeface="Arial"/>
              </a:rPr>
              <a:t>Se lo diagnosticó con fiebre tifoidea y se lo puso en tratamiento el mismo día.</a:t>
            </a:r>
          </a:p>
          <a:p>
            <a:pPr lvl="1"/>
            <a:r>
              <a:rPr lang="es-419" sz="1600" dirty="0">
                <a:latin typeface="Arial"/>
                <a:cs typeface="Arial"/>
              </a:rPr>
              <a:t>La madre no reportó ninguna mejoría al finalizar el tratamiento.</a:t>
            </a:r>
          </a:p>
          <a:p>
            <a:pPr lvl="1"/>
            <a:endParaRPr lang="en-US" sz="600" dirty="0">
              <a:cs typeface="Arial" panose="020B0604020202020204" pitchFamily="34" charset="0"/>
            </a:endParaRPr>
          </a:p>
          <a:p>
            <a:r>
              <a:rPr lang="es-419" sz="1600" dirty="0">
                <a:latin typeface="Arial"/>
                <a:cs typeface="Arial"/>
              </a:rPr>
              <a:t>El 21 de diciembre, se evaluó al paciente en un centro de salud después de vomitar sangre y con ictericia.</a:t>
            </a:r>
          </a:p>
          <a:p>
            <a:pPr lvl="1"/>
            <a:r>
              <a:rPr lang="es-419" sz="1600" dirty="0">
                <a:latin typeface="Arial"/>
                <a:cs typeface="Arial"/>
              </a:rPr>
              <a:t>En el centro de salud se sospechó fiebre hemorrágica viral.</a:t>
            </a:r>
          </a:p>
          <a:p>
            <a:pPr lvl="1"/>
            <a:r>
              <a:rPr lang="es-419" sz="1600" dirty="0">
                <a:latin typeface="Arial"/>
                <a:cs typeface="Arial"/>
              </a:rPr>
              <a:t>Aislaron al paciente y tomaron una muestra para su investigación.</a:t>
            </a:r>
          </a:p>
          <a:p>
            <a:pPr lvl="1"/>
            <a:r>
              <a:rPr lang="es-419" sz="1600" dirty="0">
                <a:latin typeface="Arial"/>
                <a:cs typeface="Arial"/>
              </a:rPr>
              <a:t>Los proveedores se pusieron inmediatamente en contacto con el responsable de vigilancia estatal, quien notificó al nivel nacional. </a:t>
            </a:r>
          </a:p>
          <a:p>
            <a:pPr lvl="1"/>
            <a:endParaRPr lang="en-US" sz="600" dirty="0">
              <a:cs typeface="Arial" panose="020B0604020202020204" pitchFamily="34" charset="0"/>
            </a:endParaRPr>
          </a:p>
          <a:p>
            <a:r>
              <a:rPr lang="es-419" sz="1600" dirty="0">
                <a:latin typeface="Arial"/>
                <a:cs typeface="Arial"/>
              </a:rPr>
              <a:t>El 24 de diciembre, la muestra dio positivo para fiebre amarilla en el Laboratorio Nacional de Salud Pública. </a:t>
            </a:r>
          </a:p>
          <a:p>
            <a:endParaRPr lang="en-US" sz="600" dirty="0">
              <a:cs typeface="Arial" panose="020B0604020202020204" pitchFamily="34" charset="0"/>
            </a:endParaRPr>
          </a:p>
          <a:p>
            <a:r>
              <a:rPr lang="es-419" sz="1600" dirty="0">
                <a:latin typeface="Arial"/>
                <a:cs typeface="Arial"/>
              </a:rPr>
              <a:t>El 27 de diciembre se desplegó un equipo nacional de respuesta rápida.</a:t>
            </a:r>
          </a:p>
          <a:p>
            <a:endParaRPr lang="en-US" sz="600" dirty="0">
              <a:cs typeface="Arial" panose="020B0604020202020204" pitchFamily="34" charset="0"/>
            </a:endParaRPr>
          </a:p>
          <a:p>
            <a:r>
              <a:rPr lang="es-419" sz="1600" dirty="0">
                <a:latin typeface="Arial"/>
                <a:cs typeface="Arial"/>
              </a:rPr>
              <a:t>A principios de febrero de 2024, había 35 casos sospechosos y 2 casos confirmados en 5 distritos del estado de Ecuatoria Occidental</a:t>
            </a:r>
          </a:p>
          <a:p>
            <a:endParaRPr lang="en-US" sz="1400" dirty="0">
              <a:cs typeface="Arial" panose="020B0604020202020204" pitchFamily="34" charset="0"/>
            </a:endParaRPr>
          </a:p>
          <a:p>
            <a:pPr marL="0" indent="0">
              <a:buNone/>
            </a:pPr>
            <a:endParaRPr lang="en-US" sz="1400" dirty="0">
              <a:highlight>
                <a:srgbClr val="FFFF00"/>
              </a:highlight>
              <a:cs typeface="Arial" panose="020B0604020202020204" pitchFamily="34" charset="0"/>
            </a:endParaRPr>
          </a:p>
        </p:txBody>
      </p:sp>
    </p:spTree>
    <p:extLst>
      <p:ext uri="{BB962C8B-B14F-4D97-AF65-F5344CB8AC3E}">
        <p14:creationId xmlns:p14="http://schemas.microsoft.com/office/powerpoint/2010/main" val="161843250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a:extLst>
              <a:ext uri="{FF2B5EF4-FFF2-40B4-BE49-F238E27FC236}">
                <a16:creationId xmlns:a16="http://schemas.microsoft.com/office/drawing/2014/main" id="{46FD429A-4BCF-C419-66C2-980BA16247B0}"/>
              </a:ext>
            </a:extLst>
          </p:cNvPr>
          <p:cNvSpPr/>
          <p:nvPr/>
        </p:nvSpPr>
        <p:spPr>
          <a:xfrm>
            <a:off x="1664420" y="1436613"/>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750041" y="1437125"/>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806612" y="1436090"/>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81979" y="1438731"/>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25705" y="1439337"/>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830950" y="1437214"/>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512172" y="2191442"/>
            <a:ext cx="1901587"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dirty="0">
                <a:ln>
                  <a:noFill/>
                </a:ln>
                <a:solidFill>
                  <a:srgbClr val="9B51E0"/>
                </a:solidFill>
                <a:effectLst/>
                <a:uLnTx/>
                <a:uFillTx/>
                <a:latin typeface="Arial"/>
                <a:cs typeface="Arial"/>
              </a:rPr>
              <a:t>Fecha de aparición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9B51E0"/>
                </a:solidFill>
                <a:effectLst/>
                <a:uLnTx/>
                <a:uFillTx/>
                <a:latin typeface="Arial"/>
                <a:ea typeface="Arial"/>
                <a:cs typeface="Arial"/>
              </a:rPr>
              <a:t>14 de diciembre de 2023</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480082" y="830531"/>
            <a:ext cx="1783190"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CF2E2E"/>
                </a:solidFill>
                <a:effectLst/>
                <a:uLnTx/>
                <a:uFillTx/>
                <a:latin typeface="Arial"/>
                <a:cs typeface="Arial"/>
              </a:rPr>
              <a:t>DETECCIÓN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a:ln>
                  <a:noFill/>
                </a:ln>
                <a:solidFill>
                  <a:srgbClr val="CF2E2E"/>
                </a:solidFill>
                <a:effectLst/>
                <a:uLnTx/>
                <a:uFillTx/>
                <a:latin typeface="Arial"/>
                <a:cs typeface="Arial"/>
              </a:rPr>
              <a:t>Objetivo: 7 días</a:t>
            </a: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846243" y="827352"/>
            <a:ext cx="1441103"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FCB900"/>
                </a:solidFill>
                <a:effectLst/>
                <a:uLnTx/>
                <a:uFillTx/>
                <a:latin typeface="Arial"/>
                <a:cs typeface="Arial"/>
              </a:rPr>
              <a:t>NOTIFICACIÓN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a:ln>
                  <a:noFill/>
                </a:ln>
                <a:solidFill>
                  <a:srgbClr val="FCB900"/>
                </a:solidFill>
                <a:effectLst/>
                <a:uLnTx/>
                <a:uFillTx/>
                <a:latin typeface="Arial"/>
                <a:cs typeface="Arial"/>
              </a:rPr>
              <a:t>Objetivo: 1 día</a:t>
            </a: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804882" y="827352"/>
            <a:ext cx="1652519"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3BB041"/>
                </a:solidFill>
                <a:effectLst/>
                <a:uLnTx/>
                <a:uFillTx/>
                <a:latin typeface="Arial"/>
                <a:cs typeface="Arial"/>
              </a:rPr>
              <a:t>RESPUESTA</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a:ln>
                  <a:noFill/>
                </a:ln>
                <a:solidFill>
                  <a:srgbClr val="3BB041"/>
                </a:solidFill>
                <a:effectLst/>
                <a:uLnTx/>
                <a:uFillTx/>
                <a:latin typeface="Arial"/>
                <a:cs typeface="Arial"/>
              </a:rPr>
              <a:t>Objetivo: 7 días</a:t>
            </a: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87167" y="2191442"/>
            <a:ext cx="2506428"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a:ln>
                  <a:noFill/>
                </a:ln>
                <a:solidFill>
                  <a:srgbClr val="CF2E2E"/>
                </a:solidFill>
                <a:effectLst/>
                <a:uLnTx/>
                <a:uFillTx/>
                <a:latin typeface="Arial" panose="020B0604020202020204" pitchFamily="34" charset="0"/>
                <a:ea typeface="Arial"/>
                <a:cs typeface="Arial" panose="020B0604020202020204" pitchFamily="34" charset="0"/>
              </a:rPr>
              <a:t>Fecha de detección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CF2E2E"/>
                </a:solidFill>
                <a:effectLst/>
                <a:uLnTx/>
                <a:uFillTx/>
                <a:latin typeface="Arial"/>
                <a:ea typeface="Arial"/>
                <a:cs typeface="Arial"/>
              </a:rPr>
              <a:t>21 de diciembre de 2023</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7088686" y="2191442"/>
            <a:ext cx="2014871"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dirty="0">
                <a:ln>
                  <a:noFill/>
                </a:ln>
                <a:solidFill>
                  <a:srgbClr val="FCB900"/>
                </a:solidFill>
                <a:effectLst/>
                <a:uLnTx/>
                <a:uFillTx/>
                <a:latin typeface="Arial" panose="020B0604020202020204" pitchFamily="34" charset="0"/>
                <a:ea typeface="Arial"/>
                <a:cs typeface="Arial" panose="020B0604020202020204" pitchFamily="34" charset="0"/>
              </a:rPr>
              <a:t>Fecha de notificación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FCB900"/>
                </a:solidFill>
                <a:effectLst/>
                <a:uLnTx/>
                <a:uFillTx/>
                <a:latin typeface="Arial"/>
                <a:ea typeface="Arial"/>
                <a:cs typeface="Arial"/>
              </a:rPr>
              <a:t>21 de diciembre de 2023</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9530080" y="2191442"/>
            <a:ext cx="2186298"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t>Fecha de respuesta temprana</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3BB041"/>
                </a:solidFill>
                <a:effectLst/>
                <a:uLnTx/>
                <a:uFillTx/>
                <a:latin typeface="Arial"/>
                <a:ea typeface="Arial"/>
                <a:cs typeface="Arial"/>
              </a:rPr>
              <a:t>28 de diciembre de 2023</a:t>
            </a:r>
          </a:p>
        </p:txBody>
      </p:sp>
      <p:sp>
        <p:nvSpPr>
          <p:cNvPr id="78" name="# DAYS">
            <a:extLst>
              <a:ext uri="{FF2B5EF4-FFF2-40B4-BE49-F238E27FC236}">
                <a16:creationId xmlns:a16="http://schemas.microsoft.com/office/drawing/2014/main" id="{44EE1BF1-05C4-9CBA-5165-C5471C3A5543}"/>
              </a:ext>
            </a:extLst>
          </p:cNvPr>
          <p:cNvSpPr txBox="1"/>
          <p:nvPr/>
        </p:nvSpPr>
        <p:spPr>
          <a:xfrm>
            <a:off x="2927425" y="1552696"/>
            <a:ext cx="891011"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2200" b="1" i="0" u="none" strike="noStrike" cap="none" normalizeH="0" baseline="0" noProof="0">
                <a:ln>
                  <a:noFill/>
                </a:ln>
                <a:solidFill>
                  <a:srgbClr val="FFFFFF"/>
                </a:solidFill>
                <a:effectLst/>
                <a:uLnTx/>
                <a:uFillTx/>
                <a:latin typeface="Arial"/>
                <a:ea typeface="Arial"/>
                <a:cs typeface="Arial"/>
              </a:rPr>
              <a:t> </a:t>
            </a:r>
            <a:r>
              <a:rPr kumimoji="0" lang="es-419" sz="1600" b="1" i="0" u="none" strike="noStrike" cap="none" normalizeH="0" baseline="0" noProof="0">
                <a:ln>
                  <a:noFill/>
                </a:ln>
                <a:solidFill>
                  <a:srgbClr val="FFFFFF"/>
                </a:solidFill>
                <a:effectLst/>
                <a:uLnTx/>
                <a:uFillTx/>
                <a:latin typeface="Arial"/>
                <a:ea typeface="Arial"/>
                <a:cs typeface="Arial"/>
              </a:rPr>
              <a:t>7 DÍAS</a:t>
            </a:r>
          </a:p>
        </p:txBody>
      </p:sp>
      <p:sp>
        <p:nvSpPr>
          <p:cNvPr id="79" name="# DAYS">
            <a:extLst>
              <a:ext uri="{FF2B5EF4-FFF2-40B4-BE49-F238E27FC236}">
                <a16:creationId xmlns:a16="http://schemas.microsoft.com/office/drawing/2014/main" id="{45325AEF-558F-2BCF-53EE-3E5C8646F701}"/>
              </a:ext>
            </a:extLst>
          </p:cNvPr>
          <p:cNvSpPr txBox="1"/>
          <p:nvPr/>
        </p:nvSpPr>
        <p:spPr>
          <a:xfrm>
            <a:off x="6047863" y="1545612"/>
            <a:ext cx="1048352"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2200" b="1" i="0" u="none" strike="noStrike" cap="none" normalizeH="0" baseline="0" noProof="0">
                <a:ln>
                  <a:noFill/>
                </a:ln>
                <a:solidFill>
                  <a:srgbClr val="FFFFFF"/>
                </a:solidFill>
                <a:effectLst/>
                <a:uLnTx/>
                <a:uFillTx/>
                <a:latin typeface="Arial"/>
                <a:ea typeface="Arial"/>
                <a:cs typeface="Arial"/>
              </a:rPr>
              <a:t> </a:t>
            </a:r>
            <a:r>
              <a:rPr kumimoji="0" lang="es-419" sz="1600" b="1" i="0" u="none" strike="noStrike" cap="none" normalizeH="0" baseline="0" noProof="0">
                <a:ln>
                  <a:noFill/>
                </a:ln>
                <a:solidFill>
                  <a:srgbClr val="FFFFFF"/>
                </a:solidFill>
                <a:effectLst/>
                <a:uLnTx/>
                <a:uFillTx/>
                <a:latin typeface="Arial"/>
                <a:ea typeface="Arial"/>
                <a:cs typeface="Arial"/>
              </a:rPr>
              <a:t>&lt;1 </a:t>
            </a:r>
            <a:r>
              <a:rPr lang="es-419" sz="1600">
                <a:latin typeface="Arial"/>
                <a:ea typeface="Arial"/>
                <a:cs typeface="Arial"/>
              </a:rPr>
              <a:t>DÍA</a:t>
            </a:r>
          </a:p>
        </p:txBody>
      </p:sp>
      <p:sp>
        <p:nvSpPr>
          <p:cNvPr id="80" name="# DAYS">
            <a:extLst>
              <a:ext uri="{FF2B5EF4-FFF2-40B4-BE49-F238E27FC236}">
                <a16:creationId xmlns:a16="http://schemas.microsoft.com/office/drawing/2014/main" id="{7E8B51A0-829D-B7CF-3C91-02A9B904F165}"/>
              </a:ext>
            </a:extLst>
          </p:cNvPr>
          <p:cNvSpPr txBox="1"/>
          <p:nvPr/>
        </p:nvSpPr>
        <p:spPr>
          <a:xfrm>
            <a:off x="9224910" y="1612969"/>
            <a:ext cx="812463"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600" b="1" i="0" u="none" strike="noStrike" cap="none" normalizeH="0" baseline="0" noProof="0">
                <a:ln>
                  <a:noFill/>
                </a:ln>
                <a:solidFill>
                  <a:srgbClr val="FFFFFF"/>
                </a:solidFill>
                <a:effectLst/>
                <a:uLnTx/>
                <a:uFillTx/>
                <a:latin typeface="Arial"/>
                <a:ea typeface="Arial"/>
                <a:cs typeface="Arial"/>
              </a:rPr>
              <a:t>7 DÍAS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1664420" y="2744984"/>
            <a:ext cx="3061285"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050" b="1" i="0" u="none" strike="noStrike" cap="none" normalizeH="0" baseline="0" noProof="0" dirty="0">
                <a:ln>
                  <a:noFill/>
                </a:ln>
                <a:solidFill>
                  <a:srgbClr val="0F0F0F"/>
                </a:solidFill>
                <a:effectLst/>
                <a:uLnTx/>
                <a:uFillTx/>
                <a:latin typeface="Arial"/>
                <a:cs typeface="Arial"/>
                <a:sym typeface="Calibri"/>
              </a:rPr>
              <a:t>CUELLOS DE BOTELLA</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es-419" sz="1050" b="0" i="0" u="none" strike="noStrike" cap="none" normalizeH="0" baseline="0" noProof="0" dirty="0">
                <a:ln>
                  <a:noFill/>
                </a:ln>
                <a:solidFill>
                  <a:srgbClr val="0F0F0F"/>
                </a:solidFill>
                <a:effectLst/>
                <a:uLnTx/>
                <a:uFillTx/>
                <a:latin typeface="Arial"/>
                <a:ea typeface="Arial"/>
                <a:cs typeface="Arial"/>
              </a:rPr>
              <a:t>Retraso en el envío de la muestra </a:t>
            </a:r>
            <a:br>
              <a:rPr kumimoji="0" lang="es-419" sz="1050" b="0" i="0" u="none" strike="noStrike" cap="none" normalizeH="0" baseline="0" noProof="0" dirty="0">
                <a:ln>
                  <a:noFill/>
                </a:ln>
                <a:solidFill>
                  <a:srgbClr val="0F0F0F"/>
                </a:solidFill>
                <a:effectLst/>
                <a:uLnTx/>
                <a:uFillTx/>
                <a:latin typeface="Arial"/>
                <a:ea typeface="Arial"/>
                <a:cs typeface="Arial"/>
              </a:rPr>
            </a:br>
            <a:r>
              <a:rPr kumimoji="0" lang="es-419" sz="1050" b="0" i="0" u="none" strike="noStrike" cap="none" normalizeH="0" baseline="0" noProof="0" dirty="0">
                <a:ln>
                  <a:noFill/>
                </a:ln>
                <a:solidFill>
                  <a:srgbClr val="0F0F0F"/>
                </a:solidFill>
                <a:effectLst/>
                <a:uLnTx/>
                <a:uFillTx/>
                <a:latin typeface="Arial"/>
                <a:ea typeface="Arial"/>
                <a:cs typeface="Arial"/>
              </a:rPr>
              <a:t>a NPH-</a:t>
            </a:r>
            <a:r>
              <a:rPr kumimoji="0" lang="es-419" sz="1050" b="0" i="0" u="none" strike="noStrike" cap="none" normalizeH="0" baseline="0" noProof="0" dirty="0" err="1">
                <a:ln>
                  <a:noFill/>
                </a:ln>
                <a:solidFill>
                  <a:srgbClr val="0F0F0F"/>
                </a:solidFill>
                <a:effectLst/>
                <a:uLnTx/>
                <a:uFillTx/>
                <a:latin typeface="Arial"/>
                <a:ea typeface="Arial"/>
                <a:cs typeface="Arial"/>
              </a:rPr>
              <a:t>Lab</a:t>
            </a:r>
            <a:r>
              <a:rPr kumimoji="0" lang="es-419" sz="1050" b="0" i="0" u="none" strike="noStrike" cap="none" normalizeH="0" baseline="0" noProof="0" dirty="0">
                <a:ln>
                  <a:noFill/>
                </a:ln>
                <a:solidFill>
                  <a:srgbClr val="0F0F0F"/>
                </a:solidFill>
                <a:effectLst/>
                <a:uLnTx/>
                <a:uFillTx/>
                <a:latin typeface="Arial"/>
                <a:ea typeface="Arial"/>
                <a:cs typeface="Arial"/>
              </a:rPr>
              <a:t>.</a:t>
            </a:r>
          </a:p>
          <a:p>
            <a:pPr marL="171450" indent="-171450">
              <a:lnSpc>
                <a:spcPct val="115000"/>
              </a:lnSpc>
              <a:spcAft>
                <a:spcPts val="100"/>
              </a:spcAft>
              <a:buFont typeface="Arial" panose="020B0604020202020204" pitchFamily="34" charset="0"/>
              <a:buChar char="•"/>
              <a:defRPr/>
            </a:pPr>
            <a:r>
              <a:rPr kumimoji="0" lang="es-419" sz="1050" b="0" i="0" u="none" strike="noStrike" cap="none" normalizeH="0" baseline="0" noProof="0" dirty="0">
                <a:ln>
                  <a:noFill/>
                </a:ln>
                <a:solidFill>
                  <a:srgbClr val="0F0F0F"/>
                </a:solidFill>
                <a:effectLst/>
                <a:uLnTx/>
                <a:uFillTx/>
                <a:latin typeface="Arial"/>
                <a:ea typeface="Arial"/>
                <a:cs typeface="Arial"/>
              </a:rPr>
              <a:t>El formulario de investigación del caso no se</a:t>
            </a:r>
            <a:r>
              <a:rPr lang="es-419" sz="1050" dirty="0">
                <a:solidFill>
                  <a:srgbClr val="0F0F0F"/>
                </a:solidFill>
                <a:latin typeface="Arial"/>
                <a:ea typeface="Arial"/>
                <a:cs typeface="Arial"/>
              </a:rPr>
              <a:t> llenó</a:t>
            </a:r>
            <a:r>
              <a:rPr kumimoji="0" lang="es-419" sz="1050" b="0" i="0" u="none" strike="noStrike" cap="none" normalizeH="0" baseline="0" noProof="0" dirty="0">
                <a:ln>
                  <a:noFill/>
                </a:ln>
                <a:solidFill>
                  <a:srgbClr val="0F0F0F"/>
                </a:solidFill>
                <a:effectLst/>
                <a:uLnTx/>
                <a:uFillTx/>
                <a:latin typeface="Arial"/>
                <a:ea typeface="Arial"/>
                <a:cs typeface="Arial"/>
              </a:rPr>
              <a:t> adecuadamente.</a:t>
            </a:r>
            <a:endParaRPr lang="es-419" sz="1050" b="0" i="0" u="none" strike="noStrike" cap="none" normalizeH="0" baseline="0" noProof="0" dirty="0">
              <a:ln>
                <a:noFill/>
              </a:ln>
              <a:solidFill>
                <a:srgbClr val="0F0F0F"/>
              </a:solidFill>
              <a:effectLst/>
              <a:uLnTx/>
              <a:uFillTx/>
              <a:latin typeface="Arial"/>
              <a:ea typeface="Arial"/>
              <a:cs typeface="Arial"/>
            </a:endParaRP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endParaRPr kumimoji="0" lang="en-US" sz="105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050" b="1" i="0" u="none" strike="noStrike" cap="none" normalizeH="0" baseline="0" noProof="0" dirty="0">
                <a:ln>
                  <a:noFill/>
                </a:ln>
                <a:solidFill>
                  <a:prstClr val="black"/>
                </a:solidFill>
                <a:effectLst/>
                <a:uLnTx/>
                <a:uFillTx/>
                <a:latin typeface="Arial"/>
                <a:cs typeface="Arial"/>
                <a:sym typeface="Calibri"/>
              </a:rPr>
              <a:t>FACILITADORES</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es-419" sz="1050" b="0" i="0" u="none" strike="noStrike" cap="none" normalizeH="0" baseline="0" noProof="0" dirty="0">
                <a:ln>
                  <a:noFill/>
                </a:ln>
                <a:solidFill>
                  <a:srgbClr val="0F0F0F"/>
                </a:solidFill>
                <a:effectLst/>
                <a:uLnTx/>
                <a:uFillTx/>
                <a:latin typeface="Arial"/>
                <a:ea typeface="Arial"/>
                <a:cs typeface="Arial"/>
              </a:rPr>
              <a:t>El Equipo Nacional de Respuesta Rápida recibió capacitación sobre el objetivo 7-1-7.</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es-419" sz="1050" b="0" i="0" u="none" strike="noStrike" cap="none" normalizeH="0" baseline="0" noProof="0" dirty="0">
                <a:ln>
                  <a:noFill/>
                </a:ln>
                <a:solidFill>
                  <a:srgbClr val="0F0F0F"/>
                </a:solidFill>
                <a:effectLst/>
                <a:uLnTx/>
                <a:uFillTx/>
                <a:latin typeface="Arial"/>
                <a:ea typeface="Arial"/>
                <a:cs typeface="Arial"/>
              </a:rPr>
              <a:t>Conocimientos completos sobre la vigilancia y respuesta integradas a las enfermedades (IDSR).</a:t>
            </a:r>
          </a:p>
        </p:txBody>
      </p:sp>
      <p:sp>
        <p:nvSpPr>
          <p:cNvPr id="86" name="TextBox 85">
            <a:extLst>
              <a:ext uri="{FF2B5EF4-FFF2-40B4-BE49-F238E27FC236}">
                <a16:creationId xmlns:a16="http://schemas.microsoft.com/office/drawing/2014/main" id="{D92F964C-1B04-BAF4-8D94-989982C6DF05}"/>
              </a:ext>
            </a:extLst>
          </p:cNvPr>
          <p:cNvSpPr txBox="1"/>
          <p:nvPr/>
        </p:nvSpPr>
        <p:spPr>
          <a:xfrm>
            <a:off x="144453" y="950462"/>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OBJETIVO</a:t>
            </a:r>
          </a:p>
        </p:txBody>
      </p:sp>
      <p:sp>
        <p:nvSpPr>
          <p:cNvPr id="87" name="TextBox 86">
            <a:extLst>
              <a:ext uri="{FF2B5EF4-FFF2-40B4-BE49-F238E27FC236}">
                <a16:creationId xmlns:a16="http://schemas.microsoft.com/office/drawing/2014/main" id="{EB8D3901-28C1-04CC-B364-3277FA50ADF6}"/>
              </a:ext>
            </a:extLst>
          </p:cNvPr>
          <p:cNvSpPr txBox="1"/>
          <p:nvPr/>
        </p:nvSpPr>
        <p:spPr>
          <a:xfrm>
            <a:off x="144453" y="1680401"/>
            <a:ext cx="1333782"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CRONOLOGÍA</a:t>
            </a:r>
          </a:p>
        </p:txBody>
      </p:sp>
      <p:sp>
        <p:nvSpPr>
          <p:cNvPr id="88" name="TextBox 87">
            <a:extLst>
              <a:ext uri="{FF2B5EF4-FFF2-40B4-BE49-F238E27FC236}">
                <a16:creationId xmlns:a16="http://schemas.microsoft.com/office/drawing/2014/main" id="{F06A252A-D11E-E6BC-99B2-9C34733DB866}"/>
              </a:ext>
            </a:extLst>
          </p:cNvPr>
          <p:cNvSpPr txBox="1"/>
          <p:nvPr/>
        </p:nvSpPr>
        <p:spPr>
          <a:xfrm>
            <a:off x="144453" y="2812826"/>
            <a:ext cx="1694812" cy="461665"/>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CUELLOS DE BOTELLA Y FACILITADORES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144453" y="5439300"/>
            <a:ext cx="130429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MEDIDAS</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1650385" y="5348951"/>
            <a:ext cx="9837523" cy="1110080"/>
          </a:xfrm>
          <a:prstGeom prst="roundRect">
            <a:avLst/>
          </a:prstGeom>
          <a:solidFill>
            <a:schemeClr val="accent1">
              <a:lumMod val="20000"/>
              <a:lumOff val="80000"/>
            </a:schemeClr>
          </a:solidFill>
          <a:ln w="19050" cap="flat" cmpd="sng" algn="ctr">
            <a:noFill/>
            <a:prstDash val="solid"/>
          </a:ln>
          <a:effectLst/>
        </p:spPr>
        <p:txBody>
          <a:bodyPr lIns="91440" tIns="45720" rIns="91440" bIns="45720" rtlCol="0" anchor="ctr"/>
          <a:lstStyle/>
          <a:p>
            <a:pPr>
              <a:defRPr/>
            </a:pPr>
            <a:r>
              <a:rPr kumimoji="0" lang="es-419" sz="1050" b="1" i="0" u="none" strike="noStrike" cap="none" normalizeH="0" baseline="0" noProof="0" dirty="0">
                <a:ln>
                  <a:noFill/>
                </a:ln>
                <a:solidFill>
                  <a:srgbClr val="0F0F0F"/>
                </a:solidFill>
                <a:effectLst/>
                <a:uLnTx/>
                <a:uFillTx/>
                <a:latin typeface="Arial"/>
                <a:cs typeface="Arial"/>
              </a:rPr>
              <a:t>INMEDIATAS</a:t>
            </a:r>
            <a:r>
              <a:rPr kumimoji="0" lang="es-419" sz="1050" b="0" i="0" u="none" strike="noStrike" cap="none" normalizeH="0" baseline="0" noProof="0" dirty="0">
                <a:ln>
                  <a:noFill/>
                </a:ln>
                <a:solidFill>
                  <a:srgbClr val="0F0F0F"/>
                </a:solidFill>
                <a:effectLst/>
                <a:uLnTx/>
                <a:uFillTx/>
                <a:latin typeface="Arial"/>
                <a:cs typeface="Arial"/>
              </a:rPr>
              <a:t>: capacitar al equipo estatal de respuesta rápida y al personal de aviación para el transporte de muestras en la coordinación, colaboración y enfoques de comunicación eficientes de 7-1-7 + Una </a:t>
            </a:r>
            <a:r>
              <a:rPr lang="es-419" sz="1050" dirty="0">
                <a:solidFill>
                  <a:srgbClr val="0F0F0F"/>
                </a:solidFill>
                <a:latin typeface="Arial"/>
                <a:cs typeface="Arial"/>
              </a:rPr>
              <a:t> </a:t>
            </a:r>
            <a:r>
              <a:rPr kumimoji="0" lang="es-419" sz="1050" b="0" i="0" u="none" strike="noStrike" cap="none" normalizeH="0" baseline="0" noProof="0" dirty="0">
                <a:ln>
                  <a:noFill/>
                </a:ln>
                <a:solidFill>
                  <a:srgbClr val="0F0F0F"/>
                </a:solidFill>
                <a:effectLst/>
                <a:uLnTx/>
                <a:uFillTx/>
                <a:latin typeface="Arial"/>
                <a:cs typeface="Arial"/>
              </a:rPr>
              <a:t>salud; orientación en el puesto de trabajo de los trabajadores de la salud al llenar el formulario de investigación de casos; reunión de promoción para abordar la cuestión de la duda y el </a:t>
            </a:r>
            <a:r>
              <a:rPr lang="es-419" sz="1050" dirty="0">
                <a:solidFill>
                  <a:srgbClr val="0F0F0F"/>
                </a:solidFill>
                <a:latin typeface="Arial"/>
                <a:cs typeface="Arial"/>
              </a:rPr>
              <a:t>retraso</a:t>
            </a:r>
            <a:r>
              <a:rPr kumimoji="0" lang="es-419" sz="1050" b="0" i="0" u="none" strike="noStrike" cap="none" normalizeH="0" baseline="0" noProof="0" dirty="0">
                <a:ln>
                  <a:noFill/>
                </a:ln>
                <a:solidFill>
                  <a:srgbClr val="0F0F0F"/>
                </a:solidFill>
                <a:effectLst/>
                <a:uLnTx/>
                <a:uFillTx/>
                <a:latin typeface="Arial"/>
                <a:cs typeface="Arial"/>
              </a:rPr>
              <a:t> en los resultados del apoyo regional de pruebas de UVRI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050" b="1" i="0" u="none" strike="noStrike" cap="none" normalizeH="0" baseline="0" noProof="0" dirty="0">
                <a:ln>
                  <a:noFill/>
                </a:ln>
                <a:solidFill>
                  <a:srgbClr val="0F0F0F"/>
                </a:solidFill>
                <a:effectLst/>
                <a:uLnTx/>
                <a:uFillTx/>
                <a:latin typeface="Arial"/>
                <a:cs typeface="Arial"/>
              </a:rPr>
              <a:t>A LARGO PLAZO</a:t>
            </a:r>
            <a:r>
              <a:rPr kumimoji="0" lang="es-419" sz="1050" b="0" i="0" u="none" strike="noStrike" cap="none" normalizeH="0" baseline="0" noProof="0" dirty="0">
                <a:ln>
                  <a:noFill/>
                </a:ln>
                <a:solidFill>
                  <a:srgbClr val="0F0F0F"/>
                </a:solidFill>
                <a:effectLst/>
                <a:uLnTx/>
                <a:uFillTx/>
                <a:latin typeface="Arial"/>
                <a:cs typeface="Arial"/>
              </a:rPr>
              <a:t>: fortalecer la vacunación de la población en riesgo; fortalecer la comunicación de riesgos y crisis, la participación comunitaria, la promoción de la salud y la concienciación en los establecimientos de salud y la comunidad; utilizar fondos para la logística, establecer el programa de protección permanente y capacitar a los trabajadores de la salud en el protocolo de gestión de casos.</a:t>
            </a:r>
          </a:p>
        </p:txBody>
      </p:sp>
      <p:sp>
        <p:nvSpPr>
          <p:cNvPr id="11" name="Oval 10">
            <a:extLst>
              <a:ext uri="{FF2B5EF4-FFF2-40B4-BE49-F238E27FC236}">
                <a16:creationId xmlns:a16="http://schemas.microsoft.com/office/drawing/2014/main" id="{331CECC1-2C37-F2EE-B66A-40BBAB005F43}"/>
              </a:ext>
            </a:extLst>
          </p:cNvPr>
          <p:cNvSpPr/>
          <p:nvPr/>
        </p:nvSpPr>
        <p:spPr>
          <a:xfrm>
            <a:off x="1650385" y="1435418"/>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839265" y="1583768"/>
            <a:ext cx="320021" cy="356250"/>
          </a:xfrm>
          <a:prstGeom prst="rect">
            <a:avLst/>
          </a:prstGeom>
        </p:spPr>
      </p:pic>
      <p:sp>
        <p:nvSpPr>
          <p:cNvPr id="6" name="Title 1">
            <a:extLst>
              <a:ext uri="{FF2B5EF4-FFF2-40B4-BE49-F238E27FC236}">
                <a16:creationId xmlns:a16="http://schemas.microsoft.com/office/drawing/2014/main" id="{2E90D2B7-A356-2677-F1EB-9F9AD7766590}"/>
              </a:ext>
            </a:extLst>
          </p:cNvPr>
          <p:cNvSpPr txBox="1">
            <a:spLocks/>
          </p:cNvSpPr>
          <p:nvPr/>
        </p:nvSpPr>
        <p:spPr>
          <a:xfrm>
            <a:off x="75514" y="-1340"/>
            <a:ext cx="11640864" cy="649357"/>
          </a:xfrm>
          <a:prstGeom prst="rect">
            <a:avLst/>
          </a:prstGeom>
          <a:solidFill>
            <a:srgbClr val="FFFFFF">
              <a:alpha val="49804"/>
            </a:srgb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609630" rtl="0" eaLnBrk="1" fontAlgn="auto" latinLnBrk="0" hangingPunct="1">
              <a:lnSpc>
                <a:spcPct val="100000"/>
              </a:lnSpc>
              <a:spcBef>
                <a:spcPct val="0"/>
              </a:spcBef>
              <a:spcAft>
                <a:spcPts val="0"/>
              </a:spcAft>
              <a:buClrTx/>
              <a:buSzTx/>
              <a:buFontTx/>
              <a:buNone/>
              <a:tabLst/>
              <a:defRPr/>
            </a:pPr>
            <a:r>
              <a:rPr kumimoji="0" lang="es-419" sz="2800" b="1" i="0" u="none" strike="noStrike" cap="none" normalizeH="0" baseline="0" noProof="0">
                <a:ln>
                  <a:noFill/>
                </a:ln>
                <a:solidFill>
                  <a:srgbClr val="3BB041"/>
                </a:solidFill>
                <a:effectLst/>
                <a:uLnTx/>
                <a:uFillTx/>
                <a:latin typeface="Arial" panose="020B0604020202020204" pitchFamily="34" charset="0"/>
                <a:ea typeface="Arial"/>
                <a:cs typeface="Arial" panose="020B0604020202020204" pitchFamily="34" charset="0"/>
                <a:sym typeface="Calibri"/>
              </a:rPr>
              <a:t>Fiebre amarilla, estado de Ecuatoria Occidental, Sudán del Sur</a:t>
            </a:r>
          </a:p>
        </p:txBody>
      </p:sp>
      <p:sp>
        <p:nvSpPr>
          <p:cNvPr id="15" name="Rounded Rectangle 54">
            <a:extLst>
              <a:ext uri="{FF2B5EF4-FFF2-40B4-BE49-F238E27FC236}">
                <a16:creationId xmlns:a16="http://schemas.microsoft.com/office/drawing/2014/main" id="{CC2EE1CD-5731-FDF1-62C4-94367942E61C}"/>
              </a:ext>
            </a:extLst>
          </p:cNvPr>
          <p:cNvSpPr/>
          <p:nvPr/>
        </p:nvSpPr>
        <p:spPr>
          <a:xfrm>
            <a:off x="4877952" y="2751593"/>
            <a:ext cx="3061285"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050" b="1" i="0" u="none" strike="noStrike" cap="none" normalizeH="0" baseline="0" noProof="0" dirty="0">
                <a:ln>
                  <a:noFill/>
                </a:ln>
                <a:solidFill>
                  <a:srgbClr val="0F0F0F"/>
                </a:solidFill>
                <a:effectLst/>
                <a:uLnTx/>
                <a:uFillTx/>
                <a:latin typeface="Arial"/>
                <a:cs typeface="Arial"/>
                <a:sym typeface="Calibri"/>
              </a:rPr>
              <a:t>CUELLOS DE BOTELLA</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lang="es-419" sz="1050" dirty="0">
                <a:solidFill>
                  <a:prstClr val="black"/>
                </a:solidFill>
                <a:latin typeface="Arial"/>
                <a:cs typeface="Arial"/>
              </a:rPr>
              <a:t>N/A</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05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s-419" sz="1050" b="1" i="0" u="none" strike="noStrike" cap="none" normalizeH="0" baseline="0" noProof="0" dirty="0">
              <a:ln>
                <a:noFill/>
              </a:ln>
              <a:solidFill>
                <a:prstClr val="black"/>
              </a:solidFill>
              <a:effectLst/>
              <a:uLnTx/>
              <a:uFillTx/>
              <a:latin typeface="Arial"/>
              <a:cs typeface="Arial"/>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050" b="1" i="0" u="none" strike="noStrike" cap="none" normalizeH="0" baseline="0" noProof="0" dirty="0">
                <a:ln>
                  <a:noFill/>
                </a:ln>
                <a:solidFill>
                  <a:prstClr val="black"/>
                </a:solidFill>
                <a:effectLst/>
                <a:uLnTx/>
                <a:uFillTx/>
                <a:latin typeface="Arial"/>
                <a:cs typeface="Arial"/>
                <a:sym typeface="Calibri"/>
              </a:rPr>
              <a:t>FACILITADORES</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es-419" sz="1050" b="0" i="0" u="none" strike="noStrike" cap="none" normalizeH="0" baseline="0" noProof="0" dirty="0">
                <a:ln>
                  <a:noFill/>
                </a:ln>
                <a:solidFill>
                  <a:srgbClr val="0F0F0F"/>
                </a:solidFill>
                <a:effectLst/>
                <a:uLnTx/>
                <a:uFillTx/>
                <a:latin typeface="Arial"/>
                <a:ea typeface="Arial"/>
                <a:cs typeface="Arial"/>
              </a:rPr>
              <a:t>Los sistemas EWARS e IDSR capturaron rápidamente la alerta.</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es-419" sz="1050" b="0" i="0" u="none" strike="noStrike" cap="none" normalizeH="0" baseline="0" noProof="0" dirty="0">
                <a:ln>
                  <a:noFill/>
                </a:ln>
                <a:solidFill>
                  <a:srgbClr val="0F0F0F"/>
                </a:solidFill>
                <a:effectLst/>
                <a:uLnTx/>
                <a:uFillTx/>
                <a:latin typeface="Arial"/>
                <a:ea typeface="Arial"/>
                <a:cs typeface="Arial"/>
              </a:rPr>
              <a:t>Se impartió capacitación a un coordinador de la zona de vigilancia nacional sobre el objetivo 7-1-7.</a:t>
            </a:r>
          </a:p>
        </p:txBody>
      </p:sp>
      <p:sp>
        <p:nvSpPr>
          <p:cNvPr id="16" name="Rounded Rectangle 54">
            <a:extLst>
              <a:ext uri="{FF2B5EF4-FFF2-40B4-BE49-F238E27FC236}">
                <a16:creationId xmlns:a16="http://schemas.microsoft.com/office/drawing/2014/main" id="{BECB6101-18E5-37E0-F88A-17C6307B1686}"/>
              </a:ext>
            </a:extLst>
          </p:cNvPr>
          <p:cNvSpPr/>
          <p:nvPr/>
        </p:nvSpPr>
        <p:spPr>
          <a:xfrm>
            <a:off x="8091484" y="2744982"/>
            <a:ext cx="3396423"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050" b="1" i="0" u="none" strike="noStrike" cap="none" normalizeH="0" baseline="0" noProof="0" dirty="0">
                <a:ln>
                  <a:noFill/>
                </a:ln>
                <a:solidFill>
                  <a:srgbClr val="0F0F0F"/>
                </a:solidFill>
                <a:effectLst/>
                <a:uLnTx/>
                <a:uFillTx/>
                <a:latin typeface="Arial"/>
                <a:cs typeface="Arial"/>
                <a:sym typeface="Calibri"/>
              </a:rPr>
              <a:t>CUELLOS DE BOTELLA</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es-419" sz="1050" b="0" i="0" u="none" strike="noStrike" cap="none" normalizeH="0" baseline="0" noProof="0" dirty="0">
                <a:ln>
                  <a:noFill/>
                </a:ln>
                <a:solidFill>
                  <a:srgbClr val="0F0F0F"/>
                </a:solidFill>
                <a:effectLst/>
                <a:uLnTx/>
                <a:uFillTx/>
                <a:latin typeface="Arial"/>
                <a:ea typeface="Arial"/>
                <a:cs typeface="Arial"/>
              </a:rPr>
              <a:t>Fauna silvestre/entomólogos que no forman parte del RRT nacional.</a:t>
            </a:r>
            <a:endParaRPr lang="es-419" sz="1050" b="0" i="0" u="none" strike="noStrike" cap="none" normalizeH="0" baseline="0" noProof="0" dirty="0">
              <a:ln>
                <a:noFill/>
              </a:ln>
              <a:solidFill>
                <a:srgbClr val="0F0F0F"/>
              </a:solidFill>
              <a:effectLst/>
              <a:uLnTx/>
              <a:uFillTx/>
              <a:latin typeface="Arial"/>
              <a:ea typeface="Arial"/>
              <a:cs typeface="Arial"/>
            </a:endParaRP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es-419" sz="1050" b="0" i="0" u="none" strike="noStrike" cap="none" normalizeH="0" baseline="0" noProof="0" dirty="0">
                <a:ln>
                  <a:noFill/>
                </a:ln>
                <a:solidFill>
                  <a:srgbClr val="0F0F0F"/>
                </a:solidFill>
                <a:effectLst/>
                <a:uLnTx/>
                <a:uFillTx/>
                <a:latin typeface="Arial"/>
                <a:ea typeface="Arial"/>
                <a:cs typeface="Arial"/>
              </a:rPr>
              <a:t>No hay vacuna contra la fiebre amarilla.</a:t>
            </a:r>
            <a:endParaRPr lang="es-419" sz="1050" b="0" i="0" u="none" strike="noStrike" cap="none" normalizeH="0" baseline="0" noProof="0" dirty="0">
              <a:ln>
                <a:noFill/>
              </a:ln>
              <a:solidFill>
                <a:srgbClr val="0F0F0F"/>
              </a:solidFill>
              <a:effectLst/>
              <a:uLnTx/>
              <a:uFillTx/>
              <a:latin typeface="Arial"/>
              <a:ea typeface="Arial"/>
              <a:cs typeface="Arial"/>
            </a:endParaRPr>
          </a:p>
          <a:p>
            <a:pPr marL="171450" indent="-171450">
              <a:lnSpc>
                <a:spcPct val="115000"/>
              </a:lnSpc>
              <a:spcAft>
                <a:spcPts val="100"/>
              </a:spcAft>
              <a:buFont typeface="Arial" panose="020B0604020202020204" pitchFamily="34" charset="0"/>
              <a:buChar char="•"/>
              <a:defRPr/>
            </a:pPr>
            <a:r>
              <a:rPr kumimoji="0" lang="es-419" sz="1050" b="0" i="0" u="none" strike="noStrike" cap="none" normalizeH="0" baseline="0" noProof="0" dirty="0">
                <a:ln>
                  <a:noFill/>
                </a:ln>
                <a:solidFill>
                  <a:srgbClr val="0F0F0F"/>
                </a:solidFill>
                <a:effectLst/>
                <a:uLnTx/>
                <a:uFillTx/>
                <a:latin typeface="Arial"/>
                <a:ea typeface="Arial"/>
                <a:cs typeface="Arial"/>
              </a:rPr>
              <a:t>Las actividades de los materiales de la IEC/RCCE se retrasaron ligeramente; el análisis epidemiológico</a:t>
            </a:r>
            <a:r>
              <a:rPr lang="es-419" sz="1050" dirty="0">
                <a:solidFill>
                  <a:srgbClr val="0F0F0F"/>
                </a:solidFill>
                <a:latin typeface="Arial"/>
                <a:ea typeface="Arial"/>
                <a:cs typeface="Arial"/>
              </a:rPr>
              <a:t> </a:t>
            </a:r>
            <a:r>
              <a:rPr kumimoji="0" lang="es-419" sz="1050" b="0" i="0" u="none" strike="noStrike" cap="none" normalizeH="0" baseline="0" noProof="0" dirty="0">
                <a:ln>
                  <a:noFill/>
                </a:ln>
                <a:solidFill>
                  <a:srgbClr val="0F0F0F"/>
                </a:solidFill>
                <a:effectLst/>
                <a:uLnTx/>
                <a:uFillTx/>
                <a:latin typeface="Arial"/>
                <a:ea typeface="Arial"/>
                <a:cs typeface="Arial"/>
              </a:rPr>
              <a:t> </a:t>
            </a:r>
            <a:r>
              <a:rPr lang="es-419" sz="1050" dirty="0">
                <a:solidFill>
                  <a:srgbClr val="0F0F0F"/>
                </a:solidFill>
                <a:latin typeface="Arial"/>
                <a:ea typeface="Arial"/>
                <a:cs typeface="Arial"/>
              </a:rPr>
              <a:t>realizado fue incompleto</a:t>
            </a:r>
            <a:r>
              <a:rPr kumimoji="0" lang="es-419" sz="1050" b="0" i="0" u="none" strike="noStrike" cap="none" normalizeH="0" baseline="0" noProof="0" dirty="0">
                <a:ln>
                  <a:noFill/>
                </a:ln>
                <a:solidFill>
                  <a:srgbClr val="0F0F0F"/>
                </a:solidFill>
                <a:effectLst/>
                <a:uLnTx/>
                <a:uFillTx/>
                <a:latin typeface="Arial"/>
                <a:ea typeface="Arial"/>
                <a:cs typeface="Arial"/>
              </a:rPr>
              <a:t>.</a:t>
            </a:r>
            <a:endParaRPr lang="es-419" sz="1050" b="0" i="0" u="none" strike="noStrike" cap="none" normalizeH="0" baseline="0" noProof="0" dirty="0">
              <a:ln>
                <a:noFill/>
              </a:ln>
              <a:solidFill>
                <a:srgbClr val="0F0F0F"/>
              </a:solidFill>
              <a:effectLst/>
              <a:uLnTx/>
              <a:uFillTx/>
              <a:latin typeface="Arial"/>
              <a:ea typeface="Arial"/>
              <a:cs typeface="Arial"/>
            </a:endParaRPr>
          </a:p>
          <a:p>
            <a:pPr marL="171450" indent="-171450">
              <a:lnSpc>
                <a:spcPct val="115000"/>
              </a:lnSpc>
              <a:spcAft>
                <a:spcPts val="100"/>
              </a:spcAft>
              <a:buFont typeface="Arial" panose="020B0604020202020204" pitchFamily="34" charset="0"/>
              <a:buChar char="•"/>
              <a:defRPr/>
            </a:pPr>
            <a:r>
              <a:rPr kumimoji="0" lang="es-419" sz="1050" b="0" i="0" u="none" strike="noStrike" cap="none" normalizeH="0" baseline="0" noProof="0" dirty="0">
                <a:ln>
                  <a:noFill/>
                </a:ln>
                <a:solidFill>
                  <a:srgbClr val="0F0F0F"/>
                </a:solidFill>
                <a:effectLst/>
                <a:uLnTx/>
                <a:uFillTx/>
                <a:latin typeface="Arial"/>
                <a:cs typeface="Arial"/>
              </a:rPr>
              <a:t>Socios </a:t>
            </a:r>
            <a:r>
              <a:rPr lang="es-419" sz="1050" dirty="0">
                <a:solidFill>
                  <a:srgbClr val="0F0F0F"/>
                </a:solidFill>
                <a:latin typeface="Arial"/>
                <a:cs typeface="Arial"/>
              </a:rPr>
              <a:t>en terreno </a:t>
            </a:r>
            <a:r>
              <a:rPr kumimoji="0" lang="es-419" sz="1050" b="0" i="0" u="none" strike="noStrike" cap="none" normalizeH="0" baseline="0" noProof="0" dirty="0">
                <a:ln>
                  <a:noFill/>
                </a:ln>
                <a:solidFill>
                  <a:srgbClr val="0F0F0F"/>
                </a:solidFill>
                <a:effectLst/>
                <a:uLnTx/>
                <a:uFillTx/>
                <a:latin typeface="Arial"/>
                <a:cs typeface="Arial"/>
              </a:rPr>
              <a:t>con respuesta limitada </a:t>
            </a:r>
            <a:endParaRPr lang="es-419" sz="1050" dirty="0">
              <a:solidFill>
                <a:srgbClr val="0F0F0F"/>
              </a:solidFill>
              <a:latin typeface="Arial"/>
              <a:cs typeface="Arial"/>
            </a:endParaRPr>
          </a:p>
          <a:p>
            <a:pPr marL="0" marR="0" lvl="0" indent="0" algn="l" defTabSz="914400">
              <a:lnSpc>
                <a:spcPct val="114999"/>
              </a:lnSpc>
              <a:spcBef>
                <a:spcPts val="0"/>
              </a:spcBef>
              <a:spcAft>
                <a:spcPts val="100"/>
              </a:spcAft>
              <a:buClrTx/>
              <a:buSzTx/>
              <a:buFontTx/>
              <a:buNone/>
              <a:tabLst/>
              <a:defRPr/>
            </a:pPr>
            <a:r>
              <a:rPr kumimoji="0" lang="es-419" sz="1050" b="1" i="0" u="none" strike="noStrike" cap="none" normalizeH="0" baseline="0" noProof="0" dirty="0">
                <a:ln>
                  <a:noFill/>
                </a:ln>
                <a:solidFill>
                  <a:prstClr val="black"/>
                </a:solidFill>
                <a:effectLst/>
                <a:uLnTx/>
                <a:uFillTx/>
                <a:latin typeface="Arial"/>
                <a:cs typeface="Arial"/>
                <a:sym typeface="Calibri"/>
              </a:rPr>
              <a:t>FACILITADORES</a:t>
            </a:r>
            <a:endParaRPr lang="es-419" sz="1050" b="1" i="0" u="none" strike="noStrike" cap="none" normalizeH="0" baseline="0" noProof="0" dirty="0">
              <a:ln>
                <a:noFill/>
              </a:ln>
              <a:solidFill>
                <a:prstClr val="black"/>
              </a:solidFill>
              <a:effectLst/>
              <a:uLnTx/>
              <a:uFillTx/>
              <a:latin typeface="Arial"/>
              <a:cs typeface="Arial"/>
            </a:endParaRP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es-419" sz="1050" b="0" i="0" u="none" strike="noStrike" cap="none" normalizeH="0" baseline="0" noProof="0" dirty="0">
                <a:ln>
                  <a:noFill/>
                </a:ln>
                <a:solidFill>
                  <a:srgbClr val="0F0F0F"/>
                </a:solidFill>
                <a:effectLst/>
                <a:uLnTx/>
                <a:uFillTx/>
                <a:latin typeface="Arial"/>
                <a:ea typeface="Arial"/>
                <a:cs typeface="Arial"/>
              </a:rPr>
              <a:t>Se desplegó el equipo nacional de respuesta rápida. </a:t>
            </a:r>
            <a:endParaRPr lang="es-419" sz="1050" b="0" i="0" u="none" strike="noStrike" cap="none" normalizeH="0" baseline="0" noProof="0" dirty="0">
              <a:ln>
                <a:noFill/>
              </a:ln>
              <a:solidFill>
                <a:srgbClr val="0F0F0F"/>
              </a:solidFill>
              <a:effectLst/>
              <a:uLnTx/>
              <a:uFillTx/>
              <a:latin typeface="Arial"/>
              <a:ea typeface="Arial"/>
              <a:cs typeface="Arial"/>
            </a:endParaRPr>
          </a:p>
        </p:txBody>
      </p:sp>
    </p:spTree>
    <p:extLst>
      <p:ext uri="{BB962C8B-B14F-4D97-AF65-F5344CB8AC3E}">
        <p14:creationId xmlns:p14="http://schemas.microsoft.com/office/powerpoint/2010/main" val="228106597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C6265-6CF4-DDC6-E5B2-9975471AACC3}"/>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10D28B7E-F0BA-A76C-0813-DCE21000C5E8}"/>
              </a:ext>
            </a:extLst>
          </p:cNvPr>
          <p:cNvSpPr/>
          <p:nvPr/>
        </p:nvSpPr>
        <p:spPr>
          <a:xfrm>
            <a:off x="4729163" y="1148386"/>
            <a:ext cx="6799817" cy="37385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 name="Text Placeholder 4">
            <a:extLst>
              <a:ext uri="{FF2B5EF4-FFF2-40B4-BE49-F238E27FC236}">
                <a16:creationId xmlns:a16="http://schemas.microsoft.com/office/drawing/2014/main" id="{B434D4E6-AB74-A756-1CB9-F1A5D6E49CFF}"/>
              </a:ext>
            </a:extLst>
          </p:cNvPr>
          <p:cNvSpPr>
            <a:spLocks noGrp="1"/>
          </p:cNvSpPr>
          <p:nvPr>
            <p:ph type="body" sz="half" idx="10"/>
          </p:nvPr>
        </p:nvSpPr>
        <p:spPr/>
        <p:txBody>
          <a:bodyPr/>
          <a:lstStyle/>
          <a:p>
            <a:r>
              <a:rPr lang="es-419" sz="2200">
                <a:cs typeface="Arial" panose="020B0604020202020204" pitchFamily="34" charset="0"/>
              </a:rPr>
              <a:t>Uso piloto retrospectivo y en tiempo real</a:t>
            </a:r>
          </a:p>
        </p:txBody>
      </p:sp>
      <p:sp>
        <p:nvSpPr>
          <p:cNvPr id="10" name="Content Placeholder 2">
            <a:extLst>
              <a:ext uri="{FF2B5EF4-FFF2-40B4-BE49-F238E27FC236}">
                <a16:creationId xmlns:a16="http://schemas.microsoft.com/office/drawing/2014/main" id="{FEB12F7D-6E8C-3563-1C66-84BD672256AD}"/>
              </a:ext>
            </a:extLst>
          </p:cNvPr>
          <p:cNvSpPr txBox="1">
            <a:spLocks/>
          </p:cNvSpPr>
          <p:nvPr/>
        </p:nvSpPr>
        <p:spPr>
          <a:xfrm>
            <a:off x="4835950" y="2980513"/>
            <a:ext cx="6693030" cy="159116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394D56"/>
                </a:solidFill>
                <a:effectLst/>
                <a:uLnTx/>
                <a:uFillTx/>
                <a:latin typeface="Arial" panose="020B0604020202020204" pitchFamily="34" charset="0"/>
                <a:ea typeface="Arial"/>
                <a:cs typeface="Arial" panose="020B0604020202020204" pitchFamily="34" charset="0"/>
              </a:rPr>
              <a:t>Aplicado en tiempo real durante el brote en curso.</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394D56"/>
                </a:solidFill>
                <a:effectLst/>
                <a:uLnTx/>
                <a:uFillTx/>
                <a:latin typeface="Arial" panose="020B0604020202020204" pitchFamily="34" charset="0"/>
                <a:ea typeface="Arial"/>
                <a:cs typeface="Arial" panose="020B0604020202020204" pitchFamily="34" charset="0"/>
              </a:rPr>
              <a:t>Se presentaron los resultados al amplio grupo de interesados.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394D56"/>
                </a:solidFill>
                <a:effectLst/>
                <a:uLnTx/>
                <a:uFillTx/>
                <a:latin typeface="Arial" panose="020B0604020202020204" pitchFamily="34" charset="0"/>
                <a:ea typeface="Arial"/>
                <a:cs typeface="Arial" panose="020B0604020202020204" pitchFamily="34" charset="0"/>
                <a:sym typeface="Wingdings" pitchFamily="2" charset="2"/>
              </a:rPr>
              <a:t>Las partes interesadas acordaron acciones para abordar los cuellos de botella y utilizar 7-1-7 para futuros eventos de salud pública.</a:t>
            </a:r>
          </a:p>
        </p:txBody>
      </p:sp>
      <p:sp>
        <p:nvSpPr>
          <p:cNvPr id="11" name="Text Placeholder 4">
            <a:extLst>
              <a:ext uri="{FF2B5EF4-FFF2-40B4-BE49-F238E27FC236}">
                <a16:creationId xmlns:a16="http://schemas.microsoft.com/office/drawing/2014/main" id="{E85E524C-2E1D-A22E-803F-6CF03F9ADC71}"/>
              </a:ext>
            </a:extLst>
          </p:cNvPr>
          <p:cNvSpPr txBox="1">
            <a:spLocks/>
          </p:cNvSpPr>
          <p:nvPr/>
        </p:nvSpPr>
        <p:spPr>
          <a:xfrm>
            <a:off x="5053733" y="1527702"/>
            <a:ext cx="3313459" cy="1108471"/>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1800" b="1" i="0" u="none" strike="noStrike" cap="none" normalizeH="0" baseline="0" noProof="0" dirty="0">
                <a:ln>
                  <a:noFill/>
                </a:ln>
                <a:solidFill>
                  <a:schemeClr val="tx1"/>
                </a:solidFill>
                <a:effectLst/>
                <a:uLnTx/>
                <a:uFillTx/>
                <a:latin typeface="Arial"/>
                <a:cs typeface="Arial"/>
              </a:rPr>
              <a:t>Revisión de acción temprana del brote de fiebre amarilla en Sudán del Sur</a:t>
            </a:r>
          </a:p>
        </p:txBody>
      </p:sp>
      <p:pic>
        <p:nvPicPr>
          <p:cNvPr id="3" name="Picture 2">
            <a:extLst>
              <a:ext uri="{FF2B5EF4-FFF2-40B4-BE49-F238E27FC236}">
                <a16:creationId xmlns:a16="http://schemas.microsoft.com/office/drawing/2014/main" id="{2BF0DC6C-932E-1146-F7D3-AFE85E00957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549735" y="1303106"/>
            <a:ext cx="2553091" cy="1434513"/>
          </a:xfrm>
          <a:prstGeom prst="rect">
            <a:avLst/>
          </a:prstGeom>
          <a:ln w="12700">
            <a:solidFill>
              <a:schemeClr val="tx2"/>
            </a:solidFill>
          </a:ln>
        </p:spPr>
      </p:pic>
      <p:sp>
        <p:nvSpPr>
          <p:cNvPr id="4" name="Rectangle 3">
            <a:extLst>
              <a:ext uri="{FF2B5EF4-FFF2-40B4-BE49-F238E27FC236}">
                <a16:creationId xmlns:a16="http://schemas.microsoft.com/office/drawing/2014/main" id="{F719B236-5738-974B-D0AE-C9205C2EA394}"/>
              </a:ext>
            </a:extLst>
          </p:cNvPr>
          <p:cNvSpPr/>
          <p:nvPr/>
        </p:nvSpPr>
        <p:spPr>
          <a:xfrm>
            <a:off x="4835950" y="3326296"/>
            <a:ext cx="6574172" cy="1488274"/>
          </a:xfrm>
          <a:prstGeom prst="rect">
            <a:avLst/>
          </a:prstGeom>
          <a:noFill/>
          <a:ln w="381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3" name="Graphic 12">
            <a:extLst>
              <a:ext uri="{FF2B5EF4-FFF2-40B4-BE49-F238E27FC236}">
                <a16:creationId xmlns:a16="http://schemas.microsoft.com/office/drawing/2014/main" id="{E50736A8-6419-0B16-6416-7649C231DC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52818" y="1880680"/>
            <a:ext cx="915144" cy="917622"/>
          </a:xfrm>
          <a:prstGeom prst="rect">
            <a:avLst/>
          </a:prstGeom>
        </p:spPr>
      </p:pic>
      <p:sp>
        <p:nvSpPr>
          <p:cNvPr id="15" name="Title 1">
            <a:extLst>
              <a:ext uri="{FF2B5EF4-FFF2-40B4-BE49-F238E27FC236}">
                <a16:creationId xmlns:a16="http://schemas.microsoft.com/office/drawing/2014/main" id="{0957EAAE-F89B-4020-82F1-489514191846}"/>
              </a:ext>
            </a:extLst>
          </p:cNvPr>
          <p:cNvSpPr>
            <a:spLocks noGrp="1"/>
          </p:cNvSpPr>
          <p:nvPr>
            <p:ph type="title"/>
          </p:nvPr>
        </p:nvSpPr>
        <p:spPr>
          <a:xfrm>
            <a:off x="477166" y="1596215"/>
            <a:ext cx="3467083" cy="2282808"/>
          </a:xfrm>
        </p:spPr>
        <p:txBody>
          <a:bodyPr/>
          <a:lstStyle/>
          <a:p>
            <a:pPr algn="ctr"/>
            <a:r>
              <a:rPr lang="es-419" dirty="0">
                <a:latin typeface="Arial"/>
                <a:cs typeface="Arial"/>
              </a:rPr>
              <a:t>Realizar un </a:t>
            </a:r>
            <a:br>
              <a:rPr lang="es-419" dirty="0"/>
            </a:br>
            <a:r>
              <a:rPr lang="es-419" dirty="0">
                <a:latin typeface="Arial"/>
                <a:cs typeface="Arial"/>
              </a:rPr>
              <a:t>piloto</a:t>
            </a:r>
            <a:endParaRPr lang="es-419" dirty="0"/>
          </a:p>
        </p:txBody>
      </p:sp>
    </p:spTree>
    <p:extLst>
      <p:ext uri="{BB962C8B-B14F-4D97-AF65-F5344CB8AC3E}">
        <p14:creationId xmlns:p14="http://schemas.microsoft.com/office/powerpoint/2010/main" val="239874088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C34E5-4649-AFB3-43D1-484ABC1E074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C79585C-03D0-ABD0-AE7B-BF34F8672C38}"/>
              </a:ext>
            </a:extLst>
          </p:cNvPr>
          <p:cNvSpPr>
            <a:spLocks noGrp="1"/>
          </p:cNvSpPr>
          <p:nvPr>
            <p:ph type="title"/>
          </p:nvPr>
        </p:nvSpPr>
        <p:spPr>
          <a:xfrm>
            <a:off x="424274" y="350089"/>
            <a:ext cx="10515600" cy="1087808"/>
          </a:xfrm>
        </p:spPr>
        <p:txBody>
          <a:bodyPr/>
          <a:lstStyle/>
          <a:p>
            <a:r>
              <a:rPr lang="es-419"/>
              <a:t>El enfoque 7-1-7 puede adoptarse de forma sistemática y flexible</a:t>
            </a:r>
          </a:p>
        </p:txBody>
      </p:sp>
      <p:sp>
        <p:nvSpPr>
          <p:cNvPr id="17" name="Title 1">
            <a:extLst>
              <a:ext uri="{FF2B5EF4-FFF2-40B4-BE49-F238E27FC236}">
                <a16:creationId xmlns:a16="http://schemas.microsoft.com/office/drawing/2014/main" id="{3A5ADE24-486D-7356-57D2-90BC3CB45178}"/>
              </a:ext>
            </a:extLst>
          </p:cNvPr>
          <p:cNvSpPr txBox="1">
            <a:spLocks/>
          </p:cNvSpPr>
          <p:nvPr/>
        </p:nvSpPr>
        <p:spPr>
          <a:xfrm>
            <a:off x="1267499"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i="0" u="none" strike="noStrike" cap="none" normalizeH="0" baseline="0" noProof="0" dirty="0">
                <a:ln>
                  <a:noFill/>
                </a:ln>
                <a:solidFill>
                  <a:srgbClr val="000000"/>
                </a:solidFill>
                <a:effectLst/>
                <a:uLnTx/>
                <a:uFillTx/>
                <a:latin typeface="Arial"/>
                <a:cs typeface="Arial"/>
              </a:rPr>
              <a:t>Situar dentro del sistema de salud pública</a:t>
            </a:r>
          </a:p>
        </p:txBody>
      </p:sp>
      <p:sp>
        <p:nvSpPr>
          <p:cNvPr id="21" name="Title 1">
            <a:extLst>
              <a:ext uri="{FF2B5EF4-FFF2-40B4-BE49-F238E27FC236}">
                <a16:creationId xmlns:a16="http://schemas.microsoft.com/office/drawing/2014/main" id="{266B941D-9058-AF81-1FAC-232F823B8CDA}"/>
              </a:ext>
            </a:extLst>
          </p:cNvPr>
          <p:cNvSpPr txBox="1">
            <a:spLocks/>
          </p:cNvSpPr>
          <p:nvPr/>
        </p:nvSpPr>
        <p:spPr>
          <a:xfrm>
            <a:off x="4902783" y="2720915"/>
            <a:ext cx="2666417"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i="0" u="none" strike="noStrike" cap="none" normalizeH="0" baseline="0" noProof="0" dirty="0">
                <a:ln>
                  <a:noFill/>
                </a:ln>
                <a:solidFill>
                  <a:srgbClr val="000000"/>
                </a:solidFill>
                <a:effectLst/>
                <a:uLnTx/>
                <a:uFillTx/>
                <a:latin typeface="Arial"/>
                <a:cs typeface="Arial"/>
              </a:rPr>
              <a:t>Mapear las partes interesadas + los sistemas existentes</a:t>
            </a:r>
          </a:p>
        </p:txBody>
      </p:sp>
      <p:sp>
        <p:nvSpPr>
          <p:cNvPr id="23" name="Title 1">
            <a:extLst>
              <a:ext uri="{FF2B5EF4-FFF2-40B4-BE49-F238E27FC236}">
                <a16:creationId xmlns:a16="http://schemas.microsoft.com/office/drawing/2014/main" id="{31A726B8-E43E-F0C2-8199-D59D33F19AD1}"/>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i="0" u="none" strike="noStrike" cap="none" normalizeH="0" baseline="0" noProof="0">
                <a:ln>
                  <a:noFill/>
                </a:ln>
                <a:solidFill>
                  <a:srgbClr val="000000"/>
                </a:solidFill>
                <a:effectLst/>
                <a:uLnTx/>
                <a:uFillTx/>
                <a:latin typeface="Arial"/>
                <a:cs typeface="Arial"/>
              </a:rPr>
              <a:t>Involucrar a las partes interesadas</a:t>
            </a:r>
          </a:p>
        </p:txBody>
      </p:sp>
      <p:sp>
        <p:nvSpPr>
          <p:cNvPr id="25" name="Title 1">
            <a:extLst>
              <a:ext uri="{FF2B5EF4-FFF2-40B4-BE49-F238E27FC236}">
                <a16:creationId xmlns:a16="http://schemas.microsoft.com/office/drawing/2014/main" id="{7EC41275-EA99-2399-001F-4C89646FA8A9}"/>
              </a:ext>
            </a:extLst>
          </p:cNvPr>
          <p:cNvSpPr txBox="1">
            <a:spLocks/>
          </p:cNvSpPr>
          <p:nvPr/>
        </p:nvSpPr>
        <p:spPr>
          <a:xfrm>
            <a:off x="5438165" y="5151753"/>
            <a:ext cx="1401602"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i="0" u="none" strike="noStrike" cap="none" normalizeH="0" baseline="0" noProof="0" dirty="0">
                <a:ln>
                  <a:noFill/>
                </a:ln>
                <a:solidFill>
                  <a:srgbClr val="000000"/>
                </a:solidFill>
                <a:effectLst/>
                <a:uLnTx/>
                <a:uFillTx/>
                <a:latin typeface="Arial"/>
                <a:cs typeface="Arial"/>
              </a:rPr>
              <a:t>Capacitar personal</a:t>
            </a:r>
          </a:p>
        </p:txBody>
      </p:sp>
      <p:sp>
        <p:nvSpPr>
          <p:cNvPr id="27" name="Title 1">
            <a:extLst>
              <a:ext uri="{FF2B5EF4-FFF2-40B4-BE49-F238E27FC236}">
                <a16:creationId xmlns:a16="http://schemas.microsoft.com/office/drawing/2014/main" id="{4B833133-F644-4B4B-2B2B-E775DF10DF4E}"/>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i="0" u="none" strike="noStrike" cap="none" normalizeH="0" baseline="0" noProof="0">
                <a:ln>
                  <a:noFill/>
                </a:ln>
                <a:solidFill>
                  <a:srgbClr val="000000"/>
                </a:solidFill>
                <a:effectLst/>
                <a:uLnTx/>
                <a:uFillTx/>
                <a:latin typeface="Arial"/>
                <a:cs typeface="Arial"/>
              </a:rPr>
              <a:t>Integrar en los flujos de trabajo</a:t>
            </a:r>
          </a:p>
        </p:txBody>
      </p:sp>
      <p:sp>
        <p:nvSpPr>
          <p:cNvPr id="29" name="Title 1">
            <a:extLst>
              <a:ext uri="{FF2B5EF4-FFF2-40B4-BE49-F238E27FC236}">
                <a16:creationId xmlns:a16="http://schemas.microsoft.com/office/drawing/2014/main" id="{CD2FBF4B-C3C2-C333-07EA-AE3010B7BCB7}"/>
              </a:ext>
            </a:extLst>
          </p:cNvPr>
          <p:cNvSpPr txBox="1">
            <a:spLocks/>
          </p:cNvSpPr>
          <p:nvPr/>
        </p:nvSpPr>
        <p:spPr>
          <a:xfrm>
            <a:off x="8815999" y="5151753"/>
            <a:ext cx="1628574"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419" sz="2000" dirty="0">
                <a:solidFill>
                  <a:srgbClr val="000000"/>
                </a:solidFill>
                <a:latin typeface="Arial"/>
                <a:cs typeface="Arial"/>
              </a:rPr>
              <a:t>Realizar un piloto</a:t>
            </a:r>
          </a:p>
        </p:txBody>
      </p:sp>
      <p:pic>
        <p:nvPicPr>
          <p:cNvPr id="31" name="Graphic 30">
            <a:extLst>
              <a:ext uri="{FF2B5EF4-FFF2-40B4-BE49-F238E27FC236}">
                <a16:creationId xmlns:a16="http://schemas.microsoft.com/office/drawing/2014/main" id="{EF2BAC10-D338-1479-A52C-EE607AC93A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12E1C79A-7BD4-A9F2-15A3-7770014A1FE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33EF3A03-1916-63E1-FC9D-94A2A3AF7D9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32317C38-0E8B-B4F3-BA85-6B1F5CF5BF0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948C5EDC-77FE-240F-FD97-09F8A2FBA23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A40D4E8B-3BB5-F096-ED0F-15A7A94312F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197690953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819330-A850-002B-B4D1-A7822AA474C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82F049-3FF1-8BBA-B85E-B4AB09A40EA7}"/>
              </a:ext>
            </a:extLst>
          </p:cNvPr>
          <p:cNvSpPr>
            <a:spLocks noGrp="1"/>
          </p:cNvSpPr>
          <p:nvPr>
            <p:ph idx="1"/>
          </p:nvPr>
        </p:nvSpPr>
        <p:spPr>
          <a:xfrm>
            <a:off x="716947" y="1363549"/>
            <a:ext cx="10638441" cy="4810075"/>
          </a:xfrm>
        </p:spPr>
        <p:txBody>
          <a:bodyPr vert="horz" lIns="91440" tIns="45720" rIns="91440" bIns="45720" rtlCol="0" anchor="t">
            <a:noAutofit/>
          </a:bodyPr>
          <a:lstStyle/>
          <a:p>
            <a:pPr marL="0" indent="0">
              <a:buNone/>
            </a:pPr>
            <a:r>
              <a:rPr lang="es-419" b="1" dirty="0">
                <a:solidFill>
                  <a:schemeClr val="tx2"/>
                </a:solidFill>
                <a:latin typeface="Arial"/>
                <a:cs typeface="Arial"/>
              </a:rPr>
              <a:t>El equipo técnico que dirige la adopción y el uso debe hacer lo siguiente:</a:t>
            </a:r>
          </a:p>
          <a:p>
            <a:pPr marL="0" indent="0">
              <a:buNone/>
            </a:pPr>
            <a:endParaRPr lang="en-US" sz="600" b="1" dirty="0">
              <a:solidFill>
                <a:schemeClr val="tx2"/>
              </a:solidFill>
              <a:cs typeface="Arial"/>
            </a:endParaRPr>
          </a:p>
          <a:p>
            <a:pPr marL="457200" indent="-457200">
              <a:buFont typeface="+mj-lt"/>
              <a:buAutoNum type="arabicPeriod"/>
            </a:pPr>
            <a:r>
              <a:rPr lang="es-419" dirty="0">
                <a:latin typeface="Arial"/>
                <a:cs typeface="Arial"/>
              </a:rPr>
              <a:t>Elaborar un plan de trabajo. Este tiene que incluir:</a:t>
            </a:r>
          </a:p>
          <a:p>
            <a:pPr lvl="1">
              <a:lnSpc>
                <a:spcPct val="100000"/>
              </a:lnSpc>
            </a:pPr>
            <a:r>
              <a:rPr lang="es-419" dirty="0">
                <a:latin typeface="Arial"/>
                <a:cs typeface="Arial"/>
              </a:rPr>
              <a:t>Las funciones y responsabilidades de las partes interesadas.</a:t>
            </a:r>
          </a:p>
          <a:p>
            <a:pPr lvl="1">
              <a:lnSpc>
                <a:spcPct val="100000"/>
              </a:lnSpc>
            </a:pPr>
            <a:r>
              <a:rPr lang="es-419" dirty="0">
                <a:latin typeface="Arial"/>
                <a:cs typeface="Arial"/>
              </a:rPr>
              <a:t>Principales actividades y procesos requeridos con sus plazos.</a:t>
            </a:r>
          </a:p>
          <a:p>
            <a:pPr lvl="1">
              <a:lnSpc>
                <a:spcPct val="100000"/>
              </a:lnSpc>
            </a:pPr>
            <a:r>
              <a:rPr lang="es-419" dirty="0">
                <a:latin typeface="Arial"/>
                <a:cs typeface="Arial"/>
              </a:rPr>
              <a:t>Mecanismos de seguimiento y evaluación. </a:t>
            </a:r>
          </a:p>
          <a:p>
            <a:pPr lvl="1">
              <a:lnSpc>
                <a:spcPct val="100000"/>
              </a:lnSpc>
            </a:pPr>
            <a:r>
              <a:rPr lang="es-419" dirty="0">
                <a:latin typeface="Arial"/>
                <a:cs typeface="Arial"/>
              </a:rPr>
              <a:t>Mecanismos de financiación propuestos para apoyar la mejora del desempeño.</a:t>
            </a:r>
          </a:p>
          <a:p>
            <a:pPr marL="457200" indent="-457200">
              <a:lnSpc>
                <a:spcPct val="150000"/>
              </a:lnSpc>
              <a:buFont typeface="+mj-lt"/>
              <a:buAutoNum type="arabicPeriod"/>
            </a:pPr>
            <a:r>
              <a:rPr lang="es-419" dirty="0">
                <a:latin typeface="Arial"/>
                <a:cs typeface="Arial"/>
              </a:rPr>
              <a:t>Difundir ampliamente el plan de trabajo para obtener información al respecto. </a:t>
            </a:r>
          </a:p>
          <a:p>
            <a:pPr marL="457200" indent="-457200">
              <a:lnSpc>
                <a:spcPct val="150000"/>
              </a:lnSpc>
              <a:buFont typeface="+mj-lt"/>
              <a:buAutoNum type="arabicPeriod"/>
            </a:pPr>
            <a:r>
              <a:rPr lang="es-419" dirty="0">
                <a:latin typeface="Arial"/>
                <a:cs typeface="Arial"/>
              </a:rPr>
              <a:t>Finalizar el plan de trabajo en a la retroalimentación recibida.</a:t>
            </a:r>
          </a:p>
          <a:p>
            <a:pPr marL="457200" indent="-457200">
              <a:lnSpc>
                <a:spcPct val="150000"/>
              </a:lnSpc>
              <a:buFont typeface="+mj-lt"/>
              <a:buAutoNum type="arabicPeriod"/>
            </a:pPr>
            <a:r>
              <a:rPr lang="es-419" dirty="0">
                <a:latin typeface="Arial"/>
                <a:cs typeface="Arial"/>
              </a:rPr>
              <a:t>Organizar un evento oficial de presentación o comunicación de alto nivel.</a:t>
            </a:r>
          </a:p>
          <a:p>
            <a:endParaRPr lang="en-US" dirty="0"/>
          </a:p>
        </p:txBody>
      </p:sp>
      <p:sp>
        <p:nvSpPr>
          <p:cNvPr id="5" name="Title 1">
            <a:extLst>
              <a:ext uri="{FF2B5EF4-FFF2-40B4-BE49-F238E27FC236}">
                <a16:creationId xmlns:a16="http://schemas.microsoft.com/office/drawing/2014/main" id="{51FF024B-91AF-2E6E-E39F-C1A51223FC39}"/>
              </a:ext>
            </a:extLst>
          </p:cNvPr>
          <p:cNvSpPr>
            <a:spLocks noGrp="1"/>
          </p:cNvSpPr>
          <p:nvPr>
            <p:ph type="title"/>
          </p:nvPr>
        </p:nvSpPr>
        <p:spPr>
          <a:xfrm>
            <a:off x="367853" y="365126"/>
            <a:ext cx="10987535" cy="1001762"/>
          </a:xfrm>
        </p:spPr>
        <p:txBody>
          <a:bodyPr>
            <a:normAutofit/>
          </a:bodyPr>
          <a:lstStyle/>
          <a:p>
            <a:r>
              <a:rPr lang="es-419">
                <a:latin typeface="Arial"/>
                <a:cs typeface="Arial"/>
              </a:rPr>
              <a:t>Plan de trabajo para la adopción del objetivo 7-1-7</a:t>
            </a:r>
          </a:p>
        </p:txBody>
      </p:sp>
    </p:spTree>
    <p:extLst>
      <p:ext uri="{BB962C8B-B14F-4D97-AF65-F5344CB8AC3E}">
        <p14:creationId xmlns:p14="http://schemas.microsoft.com/office/powerpoint/2010/main" val="180779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EB8BD-4E73-79E1-7377-48372D4E0A46}"/>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58CB410-9BBC-AFAA-C787-C7D9E5090890}"/>
              </a:ext>
            </a:extLst>
          </p:cNvPr>
          <p:cNvSpPr>
            <a:spLocks noGrp="1"/>
          </p:cNvSpPr>
          <p:nvPr>
            <p:ph type="body" sz="half" idx="10"/>
          </p:nvPr>
        </p:nvSpPr>
        <p:spPr>
          <a:xfrm>
            <a:off x="5020475" y="2270287"/>
            <a:ext cx="6663096" cy="2310323"/>
          </a:xfrm>
        </p:spPr>
        <p:txBody>
          <a:bodyPr vert="horz" lIns="91440" tIns="45720" rIns="91440" bIns="45720" rtlCol="0" anchor="t">
            <a:noAutofit/>
          </a:bodyPr>
          <a:lstStyle/>
          <a:p>
            <a:r>
              <a:rPr lang="es-419" sz="4000" dirty="0">
                <a:latin typeface="Arial"/>
                <a:cs typeface="Arial"/>
              </a:rPr>
              <a:t>¿Cómo podrían ser </a:t>
            </a:r>
            <a:br>
              <a:rPr lang="es-419" sz="4000" dirty="0">
                <a:latin typeface="Arial"/>
                <a:cs typeface="Arial"/>
              </a:rPr>
            </a:br>
            <a:r>
              <a:rPr lang="es-419" sz="4000" dirty="0">
                <a:latin typeface="Arial"/>
                <a:cs typeface="Arial"/>
              </a:rPr>
              <a:t>útiles las estrategias para presentar eficazmente </a:t>
            </a:r>
            <a:br>
              <a:rPr lang="es-419" sz="4000" dirty="0">
                <a:latin typeface="Arial"/>
                <a:cs typeface="Arial"/>
              </a:rPr>
            </a:br>
            <a:r>
              <a:rPr lang="es-419" sz="4000" dirty="0">
                <a:latin typeface="Arial"/>
                <a:cs typeface="Arial"/>
              </a:rPr>
              <a:t>el programa 7-1-7 donde trabajas?</a:t>
            </a:r>
          </a:p>
        </p:txBody>
      </p:sp>
      <p:pic>
        <p:nvPicPr>
          <p:cNvPr id="4" name="Graphic 9">
            <a:extLst>
              <a:ext uri="{FF2B5EF4-FFF2-40B4-BE49-F238E27FC236}">
                <a16:creationId xmlns:a16="http://schemas.microsoft.com/office/drawing/2014/main" id="{4A42AE40-2B36-A057-C338-3DF55737E34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321C0760-5DAC-E21A-540E-28D0EE95F6FA}"/>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419">
                <a:latin typeface="Arial"/>
                <a:cs typeface="Arial"/>
              </a:rPr>
              <a:t>Debate</a:t>
            </a:r>
          </a:p>
        </p:txBody>
      </p:sp>
    </p:spTree>
    <p:extLst>
      <p:ext uri="{BB962C8B-B14F-4D97-AF65-F5344CB8AC3E}">
        <p14:creationId xmlns:p14="http://schemas.microsoft.com/office/powerpoint/2010/main" val="179487710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FD47EB-3A0A-DA0B-F871-447BF0E31C6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F9E5AAE-7FAC-9838-FB63-BBE9C5041277}"/>
              </a:ext>
            </a:extLst>
          </p:cNvPr>
          <p:cNvSpPr>
            <a:spLocks noGrp="1"/>
          </p:cNvSpPr>
          <p:nvPr>
            <p:ph sz="half" idx="1"/>
          </p:nvPr>
        </p:nvSpPr>
        <p:spPr>
          <a:xfrm>
            <a:off x="821267" y="2262174"/>
            <a:ext cx="5663718" cy="4351338"/>
          </a:xfrm>
        </p:spPr>
        <p:txBody>
          <a:bodyPr vert="horz" lIns="91440" tIns="45720" rIns="91440" bIns="45720" rtlCol="0" anchor="t">
            <a:noAutofit/>
          </a:bodyPr>
          <a:lstStyle/>
          <a:p>
            <a:pPr marL="0" indent="0">
              <a:buNone/>
            </a:pPr>
            <a:r>
              <a:rPr lang="es-419" sz="2000" dirty="0">
                <a:solidFill>
                  <a:schemeClr val="accent1"/>
                </a:solidFill>
                <a:latin typeface="Arial"/>
                <a:cs typeface="Arial"/>
              </a:rPr>
              <a:t>Dotación de personal básico del primer año</a:t>
            </a:r>
          </a:p>
          <a:p>
            <a:r>
              <a:rPr lang="es-419" sz="1800" dirty="0">
                <a:latin typeface="Arial"/>
                <a:cs typeface="Arial"/>
              </a:rPr>
              <a:t>0,5 a 1,0 empleados de FTE para actividades de adopción. Las actividades clave incluyen:</a:t>
            </a:r>
          </a:p>
          <a:p>
            <a:pPr lvl="1"/>
            <a:r>
              <a:rPr lang="es-419" sz="1600" dirty="0">
                <a:latin typeface="Arial"/>
                <a:cs typeface="Arial"/>
              </a:rPr>
              <a:t>Coordinación</a:t>
            </a:r>
          </a:p>
          <a:p>
            <a:pPr lvl="1"/>
            <a:r>
              <a:rPr lang="es-419" sz="1600" b="1" dirty="0">
                <a:latin typeface="Arial"/>
                <a:cs typeface="Arial"/>
              </a:rPr>
              <a:t>Participación de diversas partes interesadas</a:t>
            </a:r>
          </a:p>
          <a:p>
            <a:pPr lvl="1"/>
            <a:r>
              <a:rPr lang="es-419" sz="1600" dirty="0">
                <a:latin typeface="Arial"/>
                <a:cs typeface="Arial"/>
              </a:rPr>
              <a:t>‘Experto técnico’ para preguntas/soporte</a:t>
            </a:r>
          </a:p>
          <a:p>
            <a:pPr lvl="1"/>
            <a:r>
              <a:rPr lang="es-419" sz="1600" dirty="0">
                <a:latin typeface="Arial"/>
                <a:cs typeface="Arial"/>
              </a:rPr>
              <a:t>Evento de presentación o comunicación de alto nivel</a:t>
            </a:r>
          </a:p>
          <a:p>
            <a:pPr lvl="1"/>
            <a:r>
              <a:rPr lang="es-419" sz="1600" dirty="0">
                <a:latin typeface="Arial"/>
                <a:cs typeface="Arial"/>
              </a:rPr>
              <a:t>Integración al flujo de trabajo</a:t>
            </a:r>
          </a:p>
          <a:p>
            <a:pPr lvl="1"/>
            <a:r>
              <a:rPr lang="es-419" sz="1600" dirty="0">
                <a:latin typeface="Arial"/>
                <a:cs typeface="Arial"/>
              </a:rPr>
              <a:t>Actividades iniciales de uso del 7-1-7</a:t>
            </a:r>
          </a:p>
          <a:p>
            <a:pPr lvl="1"/>
            <a:endParaRPr lang="en-US" sz="1600" dirty="0"/>
          </a:p>
          <a:p>
            <a:r>
              <a:rPr lang="es-419" sz="1800" dirty="0">
                <a:latin typeface="Arial"/>
                <a:cs typeface="Arial"/>
              </a:rPr>
              <a:t>Un administrador de proyectos también puede ayudar</a:t>
            </a:r>
          </a:p>
          <a:p>
            <a:pPr lvl="1"/>
            <a:endParaRPr lang="en-US" sz="1600" dirty="0"/>
          </a:p>
        </p:txBody>
      </p:sp>
      <p:sp>
        <p:nvSpPr>
          <p:cNvPr id="5" name="Title 1">
            <a:extLst>
              <a:ext uri="{FF2B5EF4-FFF2-40B4-BE49-F238E27FC236}">
                <a16:creationId xmlns:a16="http://schemas.microsoft.com/office/drawing/2014/main" id="{15083FA2-A5B7-33E9-4210-54DE69441577}"/>
              </a:ext>
            </a:extLst>
          </p:cNvPr>
          <p:cNvSpPr>
            <a:spLocks noGrp="1"/>
          </p:cNvSpPr>
          <p:nvPr>
            <p:ph type="title"/>
          </p:nvPr>
        </p:nvSpPr>
        <p:spPr>
          <a:xfrm>
            <a:off x="358697" y="342824"/>
            <a:ext cx="10515600" cy="1087808"/>
          </a:xfrm>
        </p:spPr>
        <p:txBody>
          <a:bodyPr/>
          <a:lstStyle/>
          <a:p>
            <a:r>
              <a:rPr lang="es-419"/>
              <a:t>Recursos y necesidades de personal para 7-1-7</a:t>
            </a:r>
          </a:p>
        </p:txBody>
      </p:sp>
      <p:sp>
        <p:nvSpPr>
          <p:cNvPr id="6" name="Text Placeholder 2">
            <a:extLst>
              <a:ext uri="{FF2B5EF4-FFF2-40B4-BE49-F238E27FC236}">
                <a16:creationId xmlns:a16="http://schemas.microsoft.com/office/drawing/2014/main" id="{2544F60D-74CD-5BAA-42C6-D7FA0F904709}"/>
              </a:ext>
            </a:extLst>
          </p:cNvPr>
          <p:cNvSpPr txBox="1">
            <a:spLocks/>
          </p:cNvSpPr>
          <p:nvPr/>
        </p:nvSpPr>
        <p:spPr>
          <a:xfrm>
            <a:off x="819585" y="1272241"/>
            <a:ext cx="9083319" cy="5961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a:ln>
                  <a:noFill/>
                </a:ln>
                <a:solidFill>
                  <a:srgbClr val="618393"/>
                </a:solidFill>
                <a:effectLst/>
                <a:uLnTx/>
                <a:uFillTx/>
                <a:latin typeface="Arial"/>
                <a:ea typeface="Arial"/>
                <a:cs typeface="Arial"/>
              </a:rPr>
              <a:t>Objetivo: involucrar a las partes interesadas + integrar 7-1-7 en los sistemas existentes </a:t>
            </a:r>
            <a:r>
              <a:rPr lang="es-419" b="1">
                <a:solidFill>
                  <a:srgbClr val="618393"/>
                </a:solidFill>
                <a:latin typeface="Arial"/>
                <a:ea typeface="Arial"/>
                <a:cs typeface="Arial"/>
              </a:rPr>
              <a:t>+ comenzar a usar 7-1-7</a:t>
            </a:r>
          </a:p>
        </p:txBody>
      </p:sp>
      <p:sp>
        <p:nvSpPr>
          <p:cNvPr id="2" name="Content Placeholder 2">
            <a:extLst>
              <a:ext uri="{FF2B5EF4-FFF2-40B4-BE49-F238E27FC236}">
                <a16:creationId xmlns:a16="http://schemas.microsoft.com/office/drawing/2014/main" id="{066E19EC-3EA7-CBD2-7179-2B4342F8097B}"/>
              </a:ext>
            </a:extLst>
          </p:cNvPr>
          <p:cNvSpPr txBox="1">
            <a:spLocks/>
          </p:cNvSpPr>
          <p:nvPr/>
        </p:nvSpPr>
        <p:spPr>
          <a:xfrm>
            <a:off x="6596745" y="2262174"/>
            <a:ext cx="51816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000" b="0" i="0" u="none" strike="noStrike" cap="none" normalizeH="0" baseline="0" noProof="0" dirty="0">
                <a:ln>
                  <a:noFill/>
                </a:ln>
                <a:solidFill>
                  <a:srgbClr val="3BB041"/>
                </a:solidFill>
                <a:effectLst/>
                <a:uLnTx/>
                <a:uFillTx/>
                <a:latin typeface="Arial" panose="020B0604020202020204" pitchFamily="34" charset="0"/>
                <a:ea typeface="Arial"/>
                <a:cs typeface="+mn-cs"/>
              </a:rPr>
              <a:t>Recursos básicos no relacionados con la dotación de personal del primer año</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394D56"/>
                </a:solidFill>
                <a:effectLst/>
                <a:uLnTx/>
                <a:uFillTx/>
                <a:latin typeface="Arial" panose="020B0604020202020204" pitchFamily="34" charset="0"/>
                <a:ea typeface="Arial"/>
                <a:cs typeface="+mn-cs"/>
              </a:rPr>
              <a:t>Centrado en el compromiso de las partes interesadas</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s-419" sz="1600" b="0" i="0" u="none" strike="noStrike" cap="none" normalizeH="0" baseline="0" noProof="0" dirty="0">
                <a:ln>
                  <a:noFill/>
                </a:ln>
                <a:solidFill>
                  <a:srgbClr val="394D56"/>
                </a:solidFill>
                <a:effectLst/>
                <a:uLnTx/>
                <a:uFillTx/>
                <a:latin typeface="Arial" panose="020B0604020202020204" pitchFamily="34" charset="0"/>
                <a:ea typeface="Arial"/>
                <a:cs typeface="+mn-cs"/>
              </a:rPr>
              <a:t>Materiales de comunicación</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s-419" sz="1600" b="0" i="0" u="none" strike="noStrike" cap="none" normalizeH="0" baseline="0" noProof="0" dirty="0">
                <a:ln>
                  <a:noFill/>
                </a:ln>
                <a:solidFill>
                  <a:srgbClr val="394D56"/>
                </a:solidFill>
                <a:effectLst/>
                <a:uLnTx/>
                <a:uFillTx/>
                <a:latin typeface="Arial" panose="020B0604020202020204" pitchFamily="34" charset="0"/>
                <a:ea typeface="Arial"/>
                <a:cs typeface="+mn-cs"/>
              </a:rPr>
              <a:t>Gastos de transporte</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s-419" sz="1600" b="0" i="0" u="none" strike="noStrike" cap="none" normalizeH="0" baseline="0" noProof="0" dirty="0">
                <a:ln>
                  <a:noFill/>
                </a:ln>
                <a:solidFill>
                  <a:srgbClr val="394D56"/>
                </a:solidFill>
                <a:effectLst/>
                <a:uLnTx/>
                <a:uFillTx/>
                <a:latin typeface="Arial" panose="020B0604020202020204" pitchFamily="34" charset="0"/>
                <a:ea typeface="Arial"/>
                <a:cs typeface="+mn-cs"/>
              </a:rPr>
              <a:t>Gastos de traducción</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s-419" sz="1600" b="0" i="0" u="none" strike="noStrike" cap="none" normalizeH="0" baseline="0" noProof="0" dirty="0">
                <a:ln>
                  <a:noFill/>
                </a:ln>
                <a:solidFill>
                  <a:srgbClr val="394D56"/>
                </a:solidFill>
                <a:effectLst/>
                <a:uLnTx/>
                <a:uFillTx/>
                <a:latin typeface="Arial" panose="020B0604020202020204" pitchFamily="34" charset="0"/>
                <a:ea typeface="Arial"/>
                <a:cs typeface="+mn-cs"/>
              </a:rPr>
              <a:t>…</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394D56"/>
                </a:solidFill>
                <a:effectLst/>
                <a:uLnTx/>
                <a:uFillTx/>
                <a:latin typeface="Arial" panose="020B0604020202020204" pitchFamily="34" charset="0"/>
                <a:ea typeface="Arial"/>
                <a:cs typeface="+mn-cs"/>
              </a:rPr>
              <a:t>Gastos de capacitación</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s-419" sz="1600" b="0" i="0" u="none" strike="noStrike" cap="none" normalizeH="0" baseline="0" noProof="0" dirty="0">
                <a:ln>
                  <a:noFill/>
                </a:ln>
                <a:solidFill>
                  <a:srgbClr val="394D56"/>
                </a:solidFill>
                <a:effectLst/>
                <a:uLnTx/>
                <a:uFillTx/>
                <a:latin typeface="Arial" panose="020B0604020202020204" pitchFamily="34" charset="0"/>
                <a:ea typeface="Arial"/>
                <a:cs typeface="+mn-cs"/>
              </a:rPr>
              <a:t>Minimizar ‘añadiendo’ a lo existente</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394D56"/>
                </a:solidFill>
                <a:effectLst/>
                <a:uLnTx/>
                <a:uFillTx/>
                <a:latin typeface="Arial" panose="020B0604020202020204" pitchFamily="34" charset="0"/>
                <a:ea typeface="Arial"/>
                <a:cs typeface="+mn-cs"/>
              </a:rPr>
              <a:t>Fondos para abordar algunos cuellos de botella, si es posible</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6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09833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1" end="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3" end="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
                                            <p:txEl>
                                              <p:pRg st="0" end="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
                                            <p:txEl>
                                              <p:pRg st="6" end="6"/>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5CEE4D7-7972-98C5-39F0-57B4E5273AAF}"/>
              </a:ext>
            </a:extLst>
          </p:cNvPr>
          <p:cNvSpPr>
            <a:spLocks noGrp="1"/>
          </p:cNvSpPr>
          <p:nvPr>
            <p:ph type="body" sz="quarter" idx="13"/>
          </p:nvPr>
        </p:nvSpPr>
        <p:spPr/>
        <p:txBody>
          <a:bodyPr anchor="b"/>
          <a:lstStyle/>
          <a:p>
            <a:r>
              <a:rPr lang="es-419" dirty="0">
                <a:latin typeface="Arial"/>
                <a:cs typeface="Arial"/>
              </a:rPr>
              <a:t>Pasos clave para usar el enfoque 7-1-7</a:t>
            </a:r>
          </a:p>
        </p:txBody>
      </p:sp>
    </p:spTree>
    <p:extLst>
      <p:ext uri="{BB962C8B-B14F-4D97-AF65-F5344CB8AC3E}">
        <p14:creationId xmlns:p14="http://schemas.microsoft.com/office/powerpoint/2010/main" val="257805813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3E93F-6FF7-1643-7670-E36BE7F18C6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1732C1-52C1-CE5B-4090-9E63EE80F84D}"/>
              </a:ext>
            </a:extLst>
          </p:cNvPr>
          <p:cNvSpPr>
            <a:spLocks noGrp="1"/>
          </p:cNvSpPr>
          <p:nvPr>
            <p:ph sz="half" idx="1"/>
          </p:nvPr>
        </p:nvSpPr>
        <p:spPr>
          <a:xfrm>
            <a:off x="826386" y="2248391"/>
            <a:ext cx="5181600" cy="4351338"/>
          </a:xfrm>
        </p:spPr>
        <p:txBody>
          <a:bodyPr/>
          <a:lstStyle/>
          <a:p>
            <a:pPr marL="0" indent="0">
              <a:buNone/>
            </a:pPr>
            <a:r>
              <a:rPr lang="es-419" sz="2000" dirty="0">
                <a:solidFill>
                  <a:schemeClr val="accent1"/>
                </a:solidFill>
              </a:rPr>
              <a:t>Dotación de personal permanente</a:t>
            </a:r>
          </a:p>
          <a:p>
            <a:r>
              <a:rPr lang="es-419" sz="1800" dirty="0"/>
              <a:t>Jefe del equipo técnico (no a tiempo completo)</a:t>
            </a:r>
          </a:p>
          <a:p>
            <a:r>
              <a:rPr lang="es-419" sz="1800" dirty="0"/>
              <a:t>Pequeños porcentajes del tiempo de otro personal</a:t>
            </a:r>
          </a:p>
          <a:p>
            <a:pPr lvl="1"/>
            <a:r>
              <a:rPr lang="es-419" sz="1600" dirty="0"/>
              <a:t>Verificación/consolidación de datos, análisis, participación de las partes interesadas, difusión de los resultados</a:t>
            </a:r>
          </a:p>
          <a:p>
            <a:pPr lvl="1"/>
            <a:endParaRPr lang="en-US" sz="1600" dirty="0"/>
          </a:p>
        </p:txBody>
      </p:sp>
      <p:sp>
        <p:nvSpPr>
          <p:cNvPr id="5" name="Title 1">
            <a:extLst>
              <a:ext uri="{FF2B5EF4-FFF2-40B4-BE49-F238E27FC236}">
                <a16:creationId xmlns:a16="http://schemas.microsoft.com/office/drawing/2014/main" id="{DA733F7B-B05C-926E-E244-76C38A353567}"/>
              </a:ext>
            </a:extLst>
          </p:cNvPr>
          <p:cNvSpPr>
            <a:spLocks noGrp="1"/>
          </p:cNvSpPr>
          <p:nvPr>
            <p:ph type="title"/>
          </p:nvPr>
        </p:nvSpPr>
        <p:spPr>
          <a:xfrm>
            <a:off x="358697" y="342824"/>
            <a:ext cx="10515600" cy="1087808"/>
          </a:xfrm>
        </p:spPr>
        <p:txBody>
          <a:bodyPr/>
          <a:lstStyle/>
          <a:p>
            <a:r>
              <a:rPr lang="es-419"/>
              <a:t>Recursos y necesidades de personal para 7-1-7</a:t>
            </a:r>
          </a:p>
        </p:txBody>
      </p:sp>
      <p:sp>
        <p:nvSpPr>
          <p:cNvPr id="2" name="Content Placeholder 2">
            <a:extLst>
              <a:ext uri="{FF2B5EF4-FFF2-40B4-BE49-F238E27FC236}">
                <a16:creationId xmlns:a16="http://schemas.microsoft.com/office/drawing/2014/main" id="{19FEAF42-A306-501D-A6D2-3212EB174B6C}"/>
              </a:ext>
            </a:extLst>
          </p:cNvPr>
          <p:cNvSpPr txBox="1">
            <a:spLocks/>
          </p:cNvSpPr>
          <p:nvPr/>
        </p:nvSpPr>
        <p:spPr>
          <a:xfrm>
            <a:off x="6439304" y="2248391"/>
            <a:ext cx="51816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000" b="0" i="0" u="none" strike="noStrike" cap="none" normalizeH="0" baseline="0" noProof="0">
                <a:ln>
                  <a:noFill/>
                </a:ln>
                <a:solidFill>
                  <a:srgbClr val="3BB041"/>
                </a:solidFill>
                <a:effectLst/>
                <a:uLnTx/>
                <a:uFillTx/>
                <a:latin typeface="Arial" panose="020B0604020202020204" pitchFamily="34" charset="0"/>
                <a:ea typeface="Arial"/>
                <a:cs typeface="+mn-cs"/>
              </a:rPr>
              <a:t>Recursos en curso</a:t>
            </a:r>
          </a:p>
          <a:p>
            <a:pPr lvl="0">
              <a:defRPr/>
            </a:pPr>
            <a:r>
              <a:rPr lang="es-419" sz="1800"/>
              <a:t>Capacitaciones</a:t>
            </a:r>
          </a:p>
          <a:p>
            <a:pPr lvl="0">
              <a:defRPr/>
            </a:pPr>
            <a:r>
              <a:rPr lang="es-419" sz="1800"/>
              <a:t>Participación de las partes interesadas</a:t>
            </a:r>
          </a:p>
          <a:p>
            <a:pPr lvl="0">
              <a:defRPr/>
            </a:pPr>
            <a:r>
              <a:rPr lang="es-419" sz="1800"/>
              <a:t>Fondos para abordar algunos cuellos de botella, si es posible</a:t>
            </a:r>
          </a:p>
          <a:p>
            <a:pPr lvl="0">
              <a:defRPr/>
            </a:pPr>
            <a:r>
              <a:rPr lang="es-419" sz="1800"/>
              <a:t>Potenciales fondos de integración de flujos de trabajo avanzados </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6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
        <p:nvSpPr>
          <p:cNvPr id="17" name="Text Placeholder 2">
            <a:extLst>
              <a:ext uri="{FF2B5EF4-FFF2-40B4-BE49-F238E27FC236}">
                <a16:creationId xmlns:a16="http://schemas.microsoft.com/office/drawing/2014/main" id="{C17D0AD2-4664-1EBB-E93D-83FA17738731}"/>
              </a:ext>
            </a:extLst>
          </p:cNvPr>
          <p:cNvSpPr txBox="1">
            <a:spLocks/>
          </p:cNvSpPr>
          <p:nvPr/>
        </p:nvSpPr>
        <p:spPr>
          <a:xfrm>
            <a:off x="825188" y="1283446"/>
            <a:ext cx="9083319" cy="5961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a:ln>
                  <a:noFill/>
                </a:ln>
                <a:solidFill>
                  <a:srgbClr val="618393"/>
                </a:solidFill>
                <a:effectLst/>
                <a:uLnTx/>
                <a:uFillTx/>
                <a:latin typeface="Arial"/>
                <a:ea typeface="Arial"/>
                <a:cs typeface="Arial"/>
              </a:rPr>
              <a:t>Objetivo: involucrar a las partes interesadas + integrar 7-1-7 en los sistemas existentes </a:t>
            </a:r>
            <a:r>
              <a:rPr lang="es-419" b="1">
                <a:solidFill>
                  <a:srgbClr val="618393"/>
                </a:solidFill>
                <a:latin typeface="Arial"/>
                <a:ea typeface="Arial"/>
                <a:cs typeface="Arial"/>
              </a:rPr>
              <a:t>+ comenzar a usar 7-1-7</a:t>
            </a:r>
          </a:p>
        </p:txBody>
      </p:sp>
    </p:spTree>
    <p:extLst>
      <p:ext uri="{BB962C8B-B14F-4D97-AF65-F5344CB8AC3E}">
        <p14:creationId xmlns:p14="http://schemas.microsoft.com/office/powerpoint/2010/main" val="4060700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2CA609-D19C-04DD-621F-A545A21219FC}"/>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155852C4-AE4F-0550-7D26-5F419F2DC263}"/>
              </a:ext>
            </a:extLst>
          </p:cNvPr>
          <p:cNvSpPr>
            <a:spLocks noGrp="1"/>
          </p:cNvSpPr>
          <p:nvPr>
            <p:ph type="title"/>
          </p:nvPr>
        </p:nvSpPr>
        <p:spPr>
          <a:xfrm>
            <a:off x="358696" y="342824"/>
            <a:ext cx="11701223" cy="1087808"/>
          </a:xfrm>
        </p:spPr>
        <p:txBody>
          <a:bodyPr/>
          <a:lstStyle/>
          <a:p>
            <a:r>
              <a:rPr lang="es-419" sz="2800" dirty="0"/>
              <a:t>7-1-7 en los mecanismos de financiación mundiales y regionales</a:t>
            </a:r>
          </a:p>
        </p:txBody>
      </p:sp>
      <p:sp>
        <p:nvSpPr>
          <p:cNvPr id="6" name="Text Placeholder 2">
            <a:extLst>
              <a:ext uri="{FF2B5EF4-FFF2-40B4-BE49-F238E27FC236}">
                <a16:creationId xmlns:a16="http://schemas.microsoft.com/office/drawing/2014/main" id="{529FD5B5-4D6E-EFFD-790F-E515468D9F35}"/>
              </a:ext>
            </a:extLst>
          </p:cNvPr>
          <p:cNvSpPr txBox="1">
            <a:spLocks/>
          </p:cNvSpPr>
          <p:nvPr/>
        </p:nvSpPr>
        <p:spPr>
          <a:xfrm>
            <a:off x="358697" y="1119841"/>
            <a:ext cx="11474606" cy="62158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C009AD10-35E3-C1B8-7E2F-D570CF35F2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1477" y="1428276"/>
            <a:ext cx="3509009" cy="4426749"/>
          </a:xfrm>
          <a:prstGeom prst="rect">
            <a:avLst/>
          </a:prstGeom>
          <a:ln w="12700">
            <a:solidFill>
              <a:schemeClr val="tx2"/>
            </a:solidFill>
          </a:ln>
        </p:spPr>
      </p:pic>
      <p:sp>
        <p:nvSpPr>
          <p:cNvPr id="16" name="Content Placeholder 2">
            <a:extLst>
              <a:ext uri="{FF2B5EF4-FFF2-40B4-BE49-F238E27FC236}">
                <a16:creationId xmlns:a16="http://schemas.microsoft.com/office/drawing/2014/main" id="{245F288E-77FB-5BFE-0EBF-541F466C5E31}"/>
              </a:ext>
            </a:extLst>
          </p:cNvPr>
          <p:cNvSpPr>
            <a:spLocks noGrp="1"/>
          </p:cNvSpPr>
          <p:nvPr>
            <p:ph idx="1"/>
          </p:nvPr>
        </p:nvSpPr>
        <p:spPr>
          <a:xfrm>
            <a:off x="489272" y="1430632"/>
            <a:ext cx="7051249" cy="4775858"/>
          </a:xfrm>
        </p:spPr>
        <p:txBody>
          <a:bodyPr vert="horz" lIns="91440" tIns="45720" rIns="91440" bIns="45720" rtlCol="0" anchor="t">
            <a:noAutofit/>
          </a:bodyPr>
          <a:lstStyle/>
          <a:p>
            <a:r>
              <a:rPr lang="es-419" sz="2000" dirty="0">
                <a:latin typeface="Arial"/>
                <a:cs typeface="Arial"/>
              </a:rPr>
              <a:t>Varios  donantes y mecanismos de financiación han incorporado el objetivo 7-1-7, entre ellos:</a:t>
            </a:r>
          </a:p>
          <a:p>
            <a:pPr lvl="1"/>
            <a:r>
              <a:rPr lang="es-419" sz="1800" dirty="0"/>
              <a:t>Fondo para la pandemia, Fondo Mundial, Enfoque Programático Multifásico del Banco Mundial</a:t>
            </a:r>
          </a:p>
          <a:p>
            <a:endParaRPr lang="en-US" sz="2000" i="1" dirty="0">
              <a:cs typeface="Arial" panose="020B0604020202020204" pitchFamily="34" charset="0"/>
            </a:endParaRPr>
          </a:p>
          <a:p>
            <a:r>
              <a:rPr lang="es-419" sz="2000" dirty="0"/>
              <a:t>El informe de 7-1-7 Alliance </a:t>
            </a:r>
            <a:r>
              <a:rPr lang="es-419" sz="2000" i="1" dirty="0">
                <a:cs typeface="Arial" panose="020B0604020202020204" pitchFamily="34" charset="0"/>
              </a:rPr>
              <a:t>“Utilización del objetivo 7-1-7 como parte de los mecanismos de financiación de la seguridad sanitaria mundial”</a:t>
            </a:r>
            <a:r>
              <a:rPr lang="es-419" sz="2000" dirty="0"/>
              <a:t> (</a:t>
            </a:r>
            <a:r>
              <a:rPr lang="es-419" sz="2000" dirty="0" err="1"/>
              <a:t>Using</a:t>
            </a:r>
            <a:r>
              <a:rPr lang="es-419" sz="2000" dirty="0"/>
              <a:t> </a:t>
            </a:r>
            <a:r>
              <a:rPr lang="es-419" sz="2000" dirty="0" err="1"/>
              <a:t>the</a:t>
            </a:r>
            <a:r>
              <a:rPr lang="es-419" sz="2000" dirty="0"/>
              <a:t> 7-1-7 Target as </a:t>
            </a:r>
            <a:r>
              <a:rPr lang="es-419" sz="2000" dirty="0" err="1"/>
              <a:t>Part</a:t>
            </a:r>
            <a:r>
              <a:rPr lang="es-419" sz="2000" dirty="0"/>
              <a:t> </a:t>
            </a:r>
            <a:r>
              <a:rPr lang="es-419" sz="2000" dirty="0" err="1"/>
              <a:t>of</a:t>
            </a:r>
            <a:r>
              <a:rPr lang="es-419" sz="2000" dirty="0"/>
              <a:t> Global </a:t>
            </a:r>
            <a:r>
              <a:rPr lang="es-419" sz="2000" dirty="0" err="1"/>
              <a:t>Health</a:t>
            </a:r>
            <a:r>
              <a:rPr lang="es-419" sz="2000" dirty="0"/>
              <a:t> Security </a:t>
            </a:r>
            <a:r>
              <a:rPr lang="es-419" sz="2000" dirty="0" err="1"/>
              <a:t>Funding</a:t>
            </a:r>
            <a:r>
              <a:rPr lang="es-419" sz="2000" dirty="0"/>
              <a:t> </a:t>
            </a:r>
            <a:r>
              <a:rPr lang="es-419" sz="2000" dirty="0" err="1"/>
              <a:t>Mechanisms</a:t>
            </a:r>
            <a:r>
              <a:rPr lang="es-419" sz="2000" dirty="0"/>
              <a:t>) proporciona:</a:t>
            </a:r>
          </a:p>
          <a:p>
            <a:pPr lvl="1"/>
            <a:r>
              <a:rPr lang="es-419" sz="1800" dirty="0"/>
              <a:t>Orientación viable sobre la incorporación del 7-1-7 en las propuestas</a:t>
            </a:r>
          </a:p>
          <a:p>
            <a:pPr lvl="1"/>
            <a:r>
              <a:rPr lang="es-419" sz="1800" dirty="0"/>
              <a:t>Estimaciones de gastos</a:t>
            </a:r>
          </a:p>
          <a:p>
            <a:pPr lvl="1"/>
            <a:r>
              <a:rPr lang="es-419" sz="1800" dirty="0"/>
              <a:t>Recomendaciones sobre el uso de fondos para adoptar </a:t>
            </a:r>
            <a:br>
              <a:rPr lang="es-419" sz="1800" dirty="0"/>
            </a:br>
            <a:r>
              <a:rPr lang="es-419" sz="1800" dirty="0"/>
              <a:t>y utilizar el objetivo 7-1-7</a:t>
            </a:r>
          </a:p>
          <a:p>
            <a:pPr marL="0" indent="0">
              <a:buNone/>
            </a:pPr>
            <a:endParaRPr lang="en-US" sz="2000" dirty="0">
              <a:cs typeface="Arial" panose="020B0604020202020204" pitchFamily="34" charset="0"/>
            </a:endParaRPr>
          </a:p>
          <a:p>
            <a:endParaRPr lang="en-US" sz="2000" dirty="0">
              <a:cs typeface="Arial" panose="020B0604020202020204" pitchFamily="34" charset="0"/>
            </a:endParaRPr>
          </a:p>
        </p:txBody>
      </p:sp>
    </p:spTree>
    <p:extLst>
      <p:ext uri="{BB962C8B-B14F-4D97-AF65-F5344CB8AC3E}">
        <p14:creationId xmlns:p14="http://schemas.microsoft.com/office/powerpoint/2010/main" val="3374770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416B9-F88B-A99F-65D7-08C753793C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179AC6-D76F-0954-3C0C-5BDDA118E3D7}"/>
              </a:ext>
            </a:extLst>
          </p:cNvPr>
          <p:cNvSpPr>
            <a:spLocks noGrp="1"/>
          </p:cNvSpPr>
          <p:nvPr>
            <p:ph type="title"/>
          </p:nvPr>
        </p:nvSpPr>
        <p:spPr>
          <a:xfrm>
            <a:off x="778617" y="2836897"/>
            <a:ext cx="10526171" cy="2148666"/>
          </a:xfrm>
        </p:spPr>
        <p:txBody>
          <a:bodyPr/>
          <a:lstStyle/>
          <a:p>
            <a:r>
              <a:rPr lang="es-419" sz="4700">
                <a:latin typeface="Arial"/>
                <a:cs typeface="Arial"/>
              </a:rPr>
              <a:t>Debate en grupo pequeño</a:t>
            </a:r>
          </a:p>
        </p:txBody>
      </p:sp>
      <p:pic>
        <p:nvPicPr>
          <p:cNvPr id="4" name="Graphic 3">
            <a:extLst>
              <a:ext uri="{FF2B5EF4-FFF2-40B4-BE49-F238E27FC236}">
                <a16:creationId xmlns:a16="http://schemas.microsoft.com/office/drawing/2014/main" id="{ABEA40D9-F832-E72D-C9CC-2DBC9944D4D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0533" y="3138428"/>
            <a:ext cx="913246" cy="916710"/>
          </a:xfrm>
          <a:prstGeom prst="rect">
            <a:avLst/>
          </a:prstGeom>
        </p:spPr>
      </p:pic>
    </p:spTree>
    <p:extLst>
      <p:ext uri="{BB962C8B-B14F-4D97-AF65-F5344CB8AC3E}">
        <p14:creationId xmlns:p14="http://schemas.microsoft.com/office/powerpoint/2010/main" val="297002710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AD528-DB00-2D6D-4EE7-228B7BD5FA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6AEA8-F2ED-3CE6-6A3B-FBB79C475D28}"/>
              </a:ext>
            </a:extLst>
          </p:cNvPr>
          <p:cNvSpPr>
            <a:spLocks noGrp="1"/>
          </p:cNvSpPr>
          <p:nvPr>
            <p:ph type="title"/>
          </p:nvPr>
        </p:nvSpPr>
        <p:spPr>
          <a:xfrm>
            <a:off x="367853" y="272368"/>
            <a:ext cx="10515600" cy="1001762"/>
          </a:xfrm>
        </p:spPr>
        <p:txBody>
          <a:bodyPr/>
          <a:lstStyle/>
          <a:p>
            <a:r>
              <a:rPr lang="es-419">
                <a:latin typeface="Arial"/>
                <a:cs typeface="Arial"/>
              </a:rPr>
              <a:t>Debate: 7-1-7 en sus entornos laborales</a:t>
            </a:r>
          </a:p>
        </p:txBody>
      </p:sp>
      <p:sp>
        <p:nvSpPr>
          <p:cNvPr id="3" name="Text Placeholder 2">
            <a:extLst>
              <a:ext uri="{FF2B5EF4-FFF2-40B4-BE49-F238E27FC236}">
                <a16:creationId xmlns:a16="http://schemas.microsoft.com/office/drawing/2014/main" id="{5484862E-64E3-5336-AB94-B2C0A2299D90}"/>
              </a:ext>
            </a:extLst>
          </p:cNvPr>
          <p:cNvSpPr>
            <a:spLocks noGrp="1"/>
          </p:cNvSpPr>
          <p:nvPr>
            <p:ph type="body" idx="1"/>
          </p:nvPr>
        </p:nvSpPr>
        <p:spPr>
          <a:xfrm>
            <a:off x="367853" y="619581"/>
            <a:ext cx="5157787" cy="823912"/>
          </a:xfrm>
        </p:spPr>
        <p:txBody>
          <a:bodyPr/>
          <a:lstStyle/>
          <a:p>
            <a:r>
              <a:rPr lang="es-419">
                <a:latin typeface="Arial"/>
                <a:cs typeface="Arial"/>
              </a:rPr>
              <a:t>Su tarea en grupo</a:t>
            </a:r>
          </a:p>
        </p:txBody>
      </p:sp>
      <p:sp>
        <p:nvSpPr>
          <p:cNvPr id="4" name="Content Placeholder 3">
            <a:extLst>
              <a:ext uri="{FF2B5EF4-FFF2-40B4-BE49-F238E27FC236}">
                <a16:creationId xmlns:a16="http://schemas.microsoft.com/office/drawing/2014/main" id="{BC5509AB-CA4A-7652-BA77-01563FC3D2DD}"/>
              </a:ext>
            </a:extLst>
          </p:cNvPr>
          <p:cNvSpPr>
            <a:spLocks noGrp="1"/>
          </p:cNvSpPr>
          <p:nvPr>
            <p:ph sz="half" idx="2"/>
          </p:nvPr>
        </p:nvSpPr>
        <p:spPr>
          <a:xfrm>
            <a:off x="722513" y="1493585"/>
            <a:ext cx="10870047" cy="3115772"/>
          </a:xfrm>
        </p:spPr>
        <p:txBody>
          <a:bodyPr vert="horz" lIns="91440" tIns="45720" rIns="91440" bIns="45720" rtlCol="0" anchor="t">
            <a:noAutofit/>
          </a:bodyPr>
          <a:lstStyle/>
          <a:p>
            <a:r>
              <a:rPr lang="es-419" dirty="0">
                <a:solidFill>
                  <a:schemeClr val="tx1"/>
                </a:solidFill>
                <a:latin typeface="Arial"/>
                <a:cs typeface="Arial"/>
              </a:rPr>
              <a:t>Este es el momento para </a:t>
            </a:r>
            <a:r>
              <a:rPr lang="es-419" b="1" dirty="0">
                <a:solidFill>
                  <a:schemeClr val="tx1"/>
                </a:solidFill>
                <a:latin typeface="Arial"/>
                <a:cs typeface="Arial"/>
              </a:rPr>
              <a:t>un debate abierto </a:t>
            </a:r>
            <a:r>
              <a:rPr lang="es-419" dirty="0">
                <a:solidFill>
                  <a:schemeClr val="tx1"/>
                </a:solidFill>
                <a:latin typeface="Arial"/>
                <a:cs typeface="Arial"/>
              </a:rPr>
              <a:t>sobre 7-1-7 y cómo se relaciona con sus trabajos.</a:t>
            </a:r>
          </a:p>
          <a:p>
            <a:r>
              <a:rPr lang="es-419" dirty="0">
                <a:solidFill>
                  <a:schemeClr val="tx1"/>
                </a:solidFill>
                <a:latin typeface="Arial"/>
                <a:cs typeface="Arial"/>
              </a:rPr>
              <a:t>Preséntense y </a:t>
            </a:r>
            <a:r>
              <a:rPr lang="es-419" b="1" dirty="0">
                <a:solidFill>
                  <a:schemeClr val="tx1"/>
                </a:solidFill>
                <a:latin typeface="Arial"/>
                <a:cs typeface="Arial"/>
              </a:rPr>
              <a:t>debatan</a:t>
            </a:r>
            <a:r>
              <a:rPr lang="es-419" dirty="0">
                <a:solidFill>
                  <a:schemeClr val="tx1"/>
                </a:solidFill>
                <a:latin typeface="Arial"/>
                <a:cs typeface="Arial"/>
              </a:rPr>
              <a:t> en grupos:</a:t>
            </a:r>
          </a:p>
          <a:p>
            <a:pPr>
              <a:defRPr/>
            </a:pPr>
            <a:endParaRPr lang="en-US" sz="700" dirty="0">
              <a:solidFill>
                <a:schemeClr val="tx1"/>
              </a:solidFill>
              <a:latin typeface="Arial"/>
              <a:ea typeface="Calibri"/>
              <a:cs typeface="Arial"/>
            </a:endParaRPr>
          </a:p>
          <a:p>
            <a:pPr marL="0" indent="0">
              <a:buNone/>
            </a:pPr>
            <a:r>
              <a:rPr lang="es-419" sz="2000" b="1" dirty="0">
                <a:solidFill>
                  <a:schemeClr val="tx2"/>
                </a:solidFill>
                <a:effectLst/>
                <a:cs typeface="Arial" panose="020B0604020202020204" pitchFamily="34" charset="0"/>
              </a:rPr>
              <a:t>¿Cuáles son algunas oportunidades y desafíos que anticipan al </a:t>
            </a:r>
            <a:r>
              <a:rPr lang="es-419" sz="2000" b="1" u="sng" dirty="0">
                <a:solidFill>
                  <a:schemeClr val="tx2"/>
                </a:solidFill>
                <a:effectLst/>
                <a:cs typeface="Arial" panose="020B0604020202020204" pitchFamily="34" charset="0"/>
              </a:rPr>
              <a:t>adoptar</a:t>
            </a:r>
            <a:r>
              <a:rPr lang="es-419" sz="2000" b="1" dirty="0">
                <a:solidFill>
                  <a:schemeClr val="tx2"/>
                </a:solidFill>
                <a:effectLst/>
                <a:cs typeface="Arial" panose="020B0604020202020204" pitchFamily="34" charset="0"/>
              </a:rPr>
              <a:t> 7-1-7 en sus lugares de trabajo?</a:t>
            </a:r>
          </a:p>
          <a:p>
            <a:pPr marL="0" indent="0">
              <a:buNone/>
            </a:pPr>
            <a:endParaRPr lang="en-US" sz="600" dirty="0">
              <a:solidFill>
                <a:schemeClr val="tx2"/>
              </a:solidFill>
              <a:effectLst/>
              <a:cs typeface="Arial" panose="020B0604020202020204" pitchFamily="34" charset="0"/>
            </a:endParaRPr>
          </a:p>
          <a:p>
            <a:pPr marL="0" indent="0">
              <a:buNone/>
            </a:pPr>
            <a:r>
              <a:rPr lang="es-419" sz="2000" b="1" dirty="0">
                <a:solidFill>
                  <a:schemeClr val="tx2"/>
                </a:solidFill>
                <a:effectLst/>
                <a:cs typeface="Arial" panose="020B0604020202020204" pitchFamily="34" charset="0"/>
              </a:rPr>
              <a:t>¿Qué recursos creen que se necesitan para adoptar y usar 7-1-7 donde trabajan?</a:t>
            </a:r>
          </a:p>
        </p:txBody>
      </p:sp>
      <p:grpSp>
        <p:nvGrpSpPr>
          <p:cNvPr id="5" name="Group 4">
            <a:extLst>
              <a:ext uri="{FF2B5EF4-FFF2-40B4-BE49-F238E27FC236}">
                <a16:creationId xmlns:a16="http://schemas.microsoft.com/office/drawing/2014/main" id="{19C39B1F-A27D-3B44-FF23-B6871BC725E0}"/>
              </a:ext>
            </a:extLst>
          </p:cNvPr>
          <p:cNvGrpSpPr/>
          <p:nvPr/>
        </p:nvGrpSpPr>
        <p:grpSpPr>
          <a:xfrm>
            <a:off x="383847" y="4605662"/>
            <a:ext cx="11490867" cy="1668023"/>
            <a:chOff x="6645622" y="1044237"/>
            <a:chExt cx="3377665" cy="1668023"/>
          </a:xfrm>
        </p:grpSpPr>
        <p:sp>
          <p:nvSpPr>
            <p:cNvPr id="8" name="Rectangle 7">
              <a:extLst>
                <a:ext uri="{FF2B5EF4-FFF2-40B4-BE49-F238E27FC236}">
                  <a16:creationId xmlns:a16="http://schemas.microsoft.com/office/drawing/2014/main" id="{949E77BC-5DCC-4EA8-6316-98E09EBB5EE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311D19F0-8E19-2492-251A-9F70145F4D3A}"/>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000" b="1" i="0" u="none" strike="noStrike" cap="none" normalizeH="0" baseline="0" noProof="0">
                  <a:ln>
                    <a:noFill/>
                  </a:ln>
                  <a:solidFill>
                    <a:srgbClr val="628393"/>
                  </a:solidFill>
                  <a:effectLst/>
                  <a:uLnTx/>
                  <a:uFillTx/>
                  <a:latin typeface="Arial"/>
                  <a:ea typeface="Arial"/>
                  <a:cs typeface="Arial"/>
                </a:rPr>
                <a:t>Tiempo (30 min en total)</a:t>
              </a:r>
            </a:p>
          </p:txBody>
        </p:sp>
        <p:sp>
          <p:nvSpPr>
            <p:cNvPr id="13" name="Content Placeholder 3">
              <a:extLst>
                <a:ext uri="{FF2B5EF4-FFF2-40B4-BE49-F238E27FC236}">
                  <a16:creationId xmlns:a16="http://schemas.microsoft.com/office/drawing/2014/main" id="{52D2C039-AF53-E771-8705-1A874A8265ED}"/>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s-419" sz="1800">
                  <a:latin typeface="Arial"/>
                  <a:ea typeface="Arial"/>
                  <a:cs typeface="Arial"/>
                </a:rPr>
                <a:t>15-20</a:t>
              </a:r>
              <a:r>
                <a:rPr kumimoji="0" lang="es-419" sz="1800" b="0" i="0" u="none" strike="noStrike" cap="none" normalizeH="0" baseline="0" noProof="0">
                  <a:ln>
                    <a:noFill/>
                  </a:ln>
                  <a:solidFill>
                    <a:srgbClr val="394D56"/>
                  </a:solidFill>
                  <a:effectLst/>
                  <a:uLnTx/>
                  <a:uFillTx/>
                  <a:latin typeface="Arial"/>
                  <a:ea typeface="Arial"/>
                  <a:cs typeface="Arial"/>
                </a:rPr>
                <a:t> minutos: debate en grupos pequeños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a:ln>
                    <a:noFill/>
                  </a:ln>
                  <a:solidFill>
                    <a:srgbClr val="394D56"/>
                  </a:solidFill>
                  <a:effectLst/>
                  <a:uLnTx/>
                  <a:uFillTx/>
                  <a:latin typeface="Arial"/>
                  <a:ea typeface="Arial"/>
                  <a:cs typeface="Arial"/>
                </a:rPr>
                <a:t>10-15 minutos: informe en sesión plenaria (~2 minutos por grupo)</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254557865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0670E-225C-7D5C-BEB7-3D8D15D3ECBD}"/>
              </a:ext>
            </a:extLst>
          </p:cNvPr>
          <p:cNvSpPr>
            <a:spLocks noGrp="1"/>
          </p:cNvSpPr>
          <p:nvPr>
            <p:ph type="title"/>
          </p:nvPr>
        </p:nvSpPr>
        <p:spPr/>
        <p:txBody>
          <a:bodyPr/>
          <a:lstStyle/>
          <a:p>
            <a:r>
              <a:rPr lang="es-419"/>
              <a:t>El cierre de hoy</a:t>
            </a:r>
          </a:p>
        </p:txBody>
      </p:sp>
    </p:spTree>
    <p:extLst>
      <p:ext uri="{BB962C8B-B14F-4D97-AF65-F5344CB8AC3E}">
        <p14:creationId xmlns:p14="http://schemas.microsoft.com/office/powerpoint/2010/main" val="316261321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4F02D-3F7C-973D-D4F5-A3B9E61CDA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F1BFAE-9888-7808-4223-A0F3D3523168}"/>
              </a:ext>
            </a:extLst>
          </p:cNvPr>
          <p:cNvSpPr>
            <a:spLocks noGrp="1"/>
          </p:cNvSpPr>
          <p:nvPr>
            <p:ph type="title"/>
          </p:nvPr>
        </p:nvSpPr>
        <p:spPr>
          <a:xfrm>
            <a:off x="566599" y="995363"/>
            <a:ext cx="3040201" cy="2282808"/>
          </a:xfrm>
        </p:spPr>
        <p:txBody>
          <a:bodyPr/>
          <a:lstStyle/>
          <a:p>
            <a:br>
              <a:rPr lang="es-419" dirty="0">
                <a:latin typeface="Arial"/>
                <a:cs typeface="Arial"/>
              </a:rPr>
            </a:br>
            <a:r>
              <a:rPr lang="es-419" dirty="0">
                <a:latin typeface="Arial"/>
                <a:cs typeface="Arial"/>
              </a:rPr>
              <a:t>Objetivos de aprendizaje del taller</a:t>
            </a:r>
          </a:p>
        </p:txBody>
      </p:sp>
      <p:sp>
        <p:nvSpPr>
          <p:cNvPr id="4" name="Content Placeholder 3">
            <a:extLst>
              <a:ext uri="{FF2B5EF4-FFF2-40B4-BE49-F238E27FC236}">
                <a16:creationId xmlns:a16="http://schemas.microsoft.com/office/drawing/2014/main" id="{CDD3417A-0507-EC35-BD5A-9F521547761E}"/>
              </a:ext>
            </a:extLst>
          </p:cNvPr>
          <p:cNvSpPr>
            <a:spLocks noGrp="1"/>
          </p:cNvSpPr>
          <p:nvPr>
            <p:ph idx="1"/>
          </p:nvPr>
        </p:nvSpPr>
        <p:spPr>
          <a:xfrm>
            <a:off x="4835951" y="1383584"/>
            <a:ext cx="6748816" cy="5469710"/>
          </a:xfrm>
        </p:spPr>
        <p:txBody>
          <a:bodyPr vert="horz" lIns="91440" tIns="45720" rIns="91440" bIns="45720" rtlCol="0" anchor="t">
            <a:noAutofit/>
          </a:bodyPr>
          <a:lstStyle/>
          <a:p>
            <a:pPr marL="342900" indent="-342900">
              <a:lnSpc>
                <a:spcPct val="113999"/>
              </a:lnSpc>
            </a:pPr>
            <a:r>
              <a:rPr lang="es-419" sz="1800" b="1" dirty="0">
                <a:latin typeface="Arial"/>
                <a:cs typeface="Arial"/>
              </a:rPr>
              <a:t>Comprender el enfoque de mejora del desempeño 7-1-7 y las revisiones de acción temprana </a:t>
            </a:r>
            <a:r>
              <a:rPr lang="es-419" sz="1800" dirty="0">
                <a:latin typeface="Arial"/>
                <a:cs typeface="Arial"/>
              </a:rPr>
              <a:t>para la detección, notificación y respuesta de brotes.</a:t>
            </a:r>
          </a:p>
          <a:p>
            <a:pPr marL="342900" indent="-342900">
              <a:lnSpc>
                <a:spcPct val="113999"/>
              </a:lnSpc>
            </a:pPr>
            <a:r>
              <a:rPr lang="es-419" sz="1800" dirty="0">
                <a:latin typeface="Arial"/>
                <a:cs typeface="Arial"/>
              </a:rPr>
              <a:t>Explicar cómo el enfoque 7-1-7 impulsa la </a:t>
            </a:r>
            <a:r>
              <a:rPr lang="es-419" sz="1800" b="1" dirty="0">
                <a:latin typeface="Arial"/>
                <a:cs typeface="Arial"/>
              </a:rPr>
              <a:t>mejora del desempeño</a:t>
            </a:r>
            <a:r>
              <a:rPr lang="es-419" sz="1800" dirty="0">
                <a:latin typeface="Arial"/>
                <a:cs typeface="Arial"/>
              </a:rPr>
              <a:t> de los sistemas de brotes.</a:t>
            </a:r>
          </a:p>
          <a:p>
            <a:pPr marL="342900" indent="-342900">
              <a:lnSpc>
                <a:spcPct val="113999"/>
              </a:lnSpc>
            </a:pPr>
            <a:r>
              <a:rPr lang="es-419" sz="1800" b="1" dirty="0">
                <a:latin typeface="Arial"/>
                <a:cs typeface="Arial"/>
              </a:rPr>
              <a:t>Identificar oportunidades y desafíos </a:t>
            </a:r>
            <a:r>
              <a:rPr lang="es-419" sz="1800" dirty="0">
                <a:latin typeface="Arial"/>
                <a:cs typeface="Arial"/>
              </a:rPr>
              <a:t>para apoyar la concientización, la adopción y el uso del enfoque 7-1-7 en sus trabajos</a:t>
            </a:r>
          </a:p>
          <a:p>
            <a:pPr marL="342900" indent="-342900">
              <a:lnSpc>
                <a:spcPct val="113999"/>
              </a:lnSpc>
            </a:pPr>
            <a:r>
              <a:rPr lang="es-419" sz="1800" b="1" dirty="0">
                <a:latin typeface="Arial"/>
                <a:cs typeface="Arial"/>
              </a:rPr>
              <a:t>Aplicar pasos clave y prácticas modelo</a:t>
            </a:r>
            <a:r>
              <a:rPr lang="es-419" sz="1800" dirty="0">
                <a:latin typeface="Arial"/>
                <a:cs typeface="Arial"/>
              </a:rPr>
              <a:t> para apoyar la adopción del enfoque 7-1-7 y su uso en todos los programas y contextos.</a:t>
            </a:r>
          </a:p>
          <a:p>
            <a:pPr marL="342900" indent="-342900">
              <a:lnSpc>
                <a:spcPct val="113999"/>
              </a:lnSpc>
            </a:pPr>
            <a:r>
              <a:rPr lang="es-419" sz="1800" b="1" dirty="0">
                <a:latin typeface="Arial"/>
                <a:cs typeface="Arial"/>
              </a:rPr>
              <a:t>Desarrollar un plan </a:t>
            </a:r>
            <a:r>
              <a:rPr lang="es-419" sz="1800" dirty="0">
                <a:latin typeface="Arial"/>
                <a:cs typeface="Arial"/>
              </a:rPr>
              <a:t>para la adopción y el uso rutinario del objetivo 7-1-7 en su país/jurisdicción</a:t>
            </a:r>
          </a:p>
          <a:p>
            <a:pPr marL="0" indent="0">
              <a:lnSpc>
                <a:spcPct val="113999"/>
              </a:lnSpc>
              <a:buNone/>
            </a:pPr>
            <a:endParaRPr lang="en-US" sz="1800" dirty="0">
              <a:latin typeface="Arial"/>
              <a:cs typeface="Arial"/>
            </a:endParaRPr>
          </a:p>
          <a:p>
            <a:pPr marL="342900" indent="-342900">
              <a:lnSpc>
                <a:spcPct val="113999"/>
              </a:lnSpc>
            </a:pPr>
            <a:endParaRPr lang="en-US" sz="1800" dirty="0">
              <a:highlight>
                <a:srgbClr val="FFFF00"/>
              </a:highlight>
              <a:latin typeface="Arial"/>
            </a:endParaRPr>
          </a:p>
        </p:txBody>
      </p:sp>
      <p:sp>
        <p:nvSpPr>
          <p:cNvPr id="5" name="Text Placeholder 4">
            <a:extLst>
              <a:ext uri="{FF2B5EF4-FFF2-40B4-BE49-F238E27FC236}">
                <a16:creationId xmlns:a16="http://schemas.microsoft.com/office/drawing/2014/main" id="{D29FB2DD-7A65-30F3-2EEE-51B067CE383B}"/>
              </a:ext>
            </a:extLst>
          </p:cNvPr>
          <p:cNvSpPr>
            <a:spLocks noGrp="1"/>
          </p:cNvSpPr>
          <p:nvPr>
            <p:ph type="body" sz="half" idx="10"/>
          </p:nvPr>
        </p:nvSpPr>
        <p:spPr>
          <a:xfrm>
            <a:off x="4835951" y="792232"/>
            <a:ext cx="6693029" cy="400639"/>
          </a:xfrm>
        </p:spPr>
        <p:txBody>
          <a:bodyPr vert="horz" lIns="91440" tIns="45720" rIns="91440" bIns="45720" rtlCol="0" anchor="t">
            <a:noAutofit/>
          </a:bodyPr>
          <a:lstStyle/>
          <a:p>
            <a:r>
              <a:rPr lang="es-419">
                <a:latin typeface="Arial"/>
                <a:cs typeface="Arial"/>
              </a:rPr>
              <a:t>Al final de la capacitación, deben ser capaces de lo siguiente:</a:t>
            </a:r>
          </a:p>
        </p:txBody>
      </p:sp>
    </p:spTree>
    <p:extLst>
      <p:ext uri="{BB962C8B-B14F-4D97-AF65-F5344CB8AC3E}">
        <p14:creationId xmlns:p14="http://schemas.microsoft.com/office/powerpoint/2010/main" val="212768063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8D4F0-110A-86B7-978C-D4ABFE55D362}"/>
              </a:ext>
            </a:extLst>
          </p:cNvPr>
          <p:cNvSpPr>
            <a:spLocks noGrp="1"/>
          </p:cNvSpPr>
          <p:nvPr>
            <p:ph type="title"/>
          </p:nvPr>
        </p:nvSpPr>
        <p:spPr>
          <a:xfrm>
            <a:off x="422220" y="401053"/>
            <a:ext cx="3844980" cy="630286"/>
          </a:xfrm>
        </p:spPr>
        <p:txBody>
          <a:bodyPr/>
          <a:lstStyle/>
          <a:p>
            <a:r>
              <a:rPr lang="es-419" dirty="0">
                <a:latin typeface="Arial"/>
                <a:cs typeface="Arial"/>
              </a:rPr>
              <a:t>Nuestros recursos</a:t>
            </a:r>
          </a:p>
        </p:txBody>
      </p:sp>
      <p:sp>
        <p:nvSpPr>
          <p:cNvPr id="5" name="Content Placeholder 4">
            <a:extLst>
              <a:ext uri="{FF2B5EF4-FFF2-40B4-BE49-F238E27FC236}">
                <a16:creationId xmlns:a16="http://schemas.microsoft.com/office/drawing/2014/main" id="{E45B53E3-1695-9D84-A8D0-1124D49D8DD3}"/>
              </a:ext>
            </a:extLst>
          </p:cNvPr>
          <p:cNvSpPr>
            <a:spLocks noGrp="1"/>
          </p:cNvSpPr>
          <p:nvPr>
            <p:ph type="body" sz="half" idx="2"/>
          </p:nvPr>
        </p:nvSpPr>
        <p:spPr>
          <a:xfrm>
            <a:off x="422220" y="1574644"/>
            <a:ext cx="4029260" cy="4882303"/>
          </a:xfrm>
        </p:spPr>
        <p:txBody>
          <a:bodyPr vert="horz" lIns="91440" tIns="45720" rIns="91440" bIns="45720" rtlCol="0" anchor="t">
            <a:normAutofit lnSpcReduction="10000"/>
          </a:bodyPr>
          <a:lstStyle/>
          <a:p>
            <a:pPr>
              <a:lnSpc>
                <a:spcPct val="110000"/>
              </a:lnSpc>
            </a:pPr>
            <a:r>
              <a:rPr lang="es-419" b="1"/>
              <a:t>Los recursos para apoyar la implementación están disponibles en</a:t>
            </a:r>
            <a:br>
              <a:rPr lang="es-419" b="1"/>
            </a:br>
            <a:r>
              <a:rPr lang="es-419" b="0">
                <a:solidFill>
                  <a:srgbClr val="39B142"/>
                </a:solidFill>
                <a:hlinkClick r:id="rId3">
                  <a:extLst>
                    <a:ext uri="{A12FA001-AC4F-418D-AE19-62706E023703}">
                      <ahyp:hlinkClr xmlns:ahyp="http://schemas.microsoft.com/office/drawing/2018/hyperlinkcolor" val="tx"/>
                    </a:ext>
                  </a:extLst>
                </a:hlinkClick>
              </a:rPr>
              <a:t>717alliance.org</a:t>
            </a:r>
          </a:p>
          <a:p>
            <a:pPr>
              <a:lnSpc>
                <a:spcPct val="110000"/>
              </a:lnSpc>
            </a:pPr>
            <a:endParaRPr lang="en-US" dirty="0">
              <a:solidFill>
                <a:srgbClr val="39B142"/>
              </a:solidFill>
            </a:endParaRPr>
          </a:p>
          <a:p>
            <a:pPr>
              <a:lnSpc>
                <a:spcPct val="110000"/>
              </a:lnSpc>
            </a:pPr>
            <a:r>
              <a:rPr lang="es-419" b="1"/>
              <a:t>Enlaces directos:</a:t>
            </a:r>
          </a:p>
          <a:p>
            <a:pPr>
              <a:lnSpc>
                <a:spcPct val="110000"/>
              </a:lnSpc>
            </a:pPr>
            <a:r>
              <a:rPr lang="es-419" sz="1800" b="0">
                <a:solidFill>
                  <a:srgbClr val="39B142"/>
                </a:solidFill>
                <a:latin typeface="Arial"/>
                <a:cs typeface="Arial"/>
                <a:hlinkClick r:id="rId4">
                  <a:extLst>
                    <a:ext uri="{A12FA001-AC4F-418D-AE19-62706E023703}">
                      <ahyp:hlinkClr xmlns:ahyp="http://schemas.microsoft.com/office/drawing/2018/hyperlinkcolor" val="tx"/>
                    </a:ext>
                  </a:extLst>
                </a:hlinkClick>
              </a:rPr>
              <a:t>Comience aquí</a:t>
            </a:r>
          </a:p>
          <a:p>
            <a:pPr>
              <a:lnSpc>
                <a:spcPct val="110000"/>
              </a:lnSpc>
            </a:pPr>
            <a:r>
              <a:rPr lang="es-419" sz="1800" b="0">
                <a:solidFill>
                  <a:srgbClr val="39B142"/>
                </a:solidFill>
                <a:latin typeface="Arial"/>
                <a:cs typeface="Arial"/>
                <a:hlinkClick r:id="rId5">
                  <a:extLst>
                    <a:ext uri="{A12FA001-AC4F-418D-AE19-62706E023703}">
                      <ahyp:hlinkClr xmlns:ahyp="http://schemas.microsoft.com/office/drawing/2018/hyperlinkcolor" val="tx"/>
                    </a:ext>
                  </a:extLst>
                </a:hlinkClick>
              </a:rPr>
              <a:t>Kit de herramientas en línea del enfoque 7-1-7</a:t>
            </a:r>
            <a:r>
              <a:rPr lang="es-419" sz="1800" b="0">
                <a:solidFill>
                  <a:srgbClr val="39B142"/>
                </a:solidFill>
                <a:latin typeface="Arial"/>
                <a:cs typeface="Arial"/>
              </a:rPr>
              <a:t> </a:t>
            </a:r>
          </a:p>
          <a:p>
            <a:pPr>
              <a:lnSpc>
                <a:spcPct val="110000"/>
              </a:lnSpc>
            </a:pPr>
            <a:r>
              <a:rPr lang="es-419" sz="1800" b="0">
                <a:solidFill>
                  <a:srgbClr val="3CB142"/>
                </a:solidFill>
                <a:latin typeface="Arial"/>
                <a:cs typeface="Arial"/>
                <a:hlinkClick r:id="rId6">
                  <a:extLst>
                    <a:ext uri="{A12FA001-AC4F-418D-AE19-62706E023703}">
                      <ahyp:hlinkClr xmlns:ahyp="http://schemas.microsoft.com/office/drawing/2018/hyperlinkcolor" val="tx"/>
                    </a:ext>
                  </a:extLst>
                </a:hlinkClick>
              </a:rPr>
              <a:t>Informes de promoción para los responsables de la toma de decisiones</a:t>
            </a:r>
          </a:p>
          <a:p>
            <a:pPr>
              <a:lnSpc>
                <a:spcPct val="110000"/>
              </a:lnSpc>
            </a:pPr>
            <a:r>
              <a:rPr lang="es-419" sz="1800" b="0">
                <a:solidFill>
                  <a:srgbClr val="39B142"/>
                </a:solidFill>
                <a:latin typeface="Arial"/>
                <a:cs typeface="Arial"/>
                <a:hlinkClick r:id="rId7">
                  <a:extLst>
                    <a:ext uri="{A12FA001-AC4F-418D-AE19-62706E023703}">
                      <ahyp:hlinkClr xmlns:ahyp="http://schemas.microsoft.com/office/drawing/2018/hyperlinkcolor" val="tx"/>
                    </a:ext>
                  </a:extLst>
                </a:hlinkClick>
              </a:rPr>
              <a:t>Preguntas frecuentes</a:t>
            </a:r>
          </a:p>
          <a:p>
            <a:pPr marL="457200" indent="-457200">
              <a:lnSpc>
                <a:spcPct val="110000"/>
              </a:lnSpc>
              <a:buFont typeface="Arial" panose="020B0604020202020204" pitchFamily="34" charset="0"/>
              <a:buChar char="•"/>
            </a:pPr>
            <a:endParaRPr lang="en-US" dirty="0"/>
          </a:p>
          <a:p>
            <a:pPr marL="457200" indent="-457200">
              <a:lnSpc>
                <a:spcPct val="110000"/>
              </a:lnSpc>
              <a:buFont typeface="Arial" panose="020B0604020202020204" pitchFamily="34" charset="0"/>
              <a:buChar char="•"/>
            </a:pPr>
            <a:endParaRPr lang="en-US" dirty="0"/>
          </a:p>
        </p:txBody>
      </p:sp>
      <p:pic>
        <p:nvPicPr>
          <p:cNvPr id="10" name="Picture 9" descr="A computer with a blank screen&#10;&#10;Description automatically generated">
            <a:extLst>
              <a:ext uri="{FF2B5EF4-FFF2-40B4-BE49-F238E27FC236}">
                <a16:creationId xmlns:a16="http://schemas.microsoft.com/office/drawing/2014/main" id="{3DD941F6-9AF7-DB8A-D120-0ABB0FDDD3B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51480" y="1352181"/>
            <a:ext cx="7478251" cy="4675407"/>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364DD88-34A9-BBE1-3538-6FAE5294FF9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r="-208"/>
          <a:stretch/>
        </p:blipFill>
        <p:spPr>
          <a:xfrm>
            <a:off x="5445217" y="1959508"/>
            <a:ext cx="5513728" cy="3546311"/>
          </a:xfrm>
          <a:prstGeom prst="rect">
            <a:avLst/>
          </a:prstGeom>
        </p:spPr>
      </p:pic>
    </p:spTree>
    <p:extLst>
      <p:ext uri="{BB962C8B-B14F-4D97-AF65-F5344CB8AC3E}">
        <p14:creationId xmlns:p14="http://schemas.microsoft.com/office/powerpoint/2010/main" val="2244206767"/>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BEBEB-6A67-FB07-DAE3-8A145B073DD2}"/>
            </a:ext>
          </a:extLst>
        </p:cNvPr>
        <p:cNvGrpSpPr/>
        <p:nvPr/>
      </p:nvGrpSpPr>
      <p:grpSpPr>
        <a:xfrm>
          <a:off x="0" y="0"/>
          <a:ext cx="0" cy="0"/>
          <a:chOff x="0" y="0"/>
          <a:chExt cx="0" cy="0"/>
        </a:xfrm>
      </p:grpSpPr>
      <p:sp>
        <p:nvSpPr>
          <p:cNvPr id="3" name="Content Placeholder 3">
            <a:extLst>
              <a:ext uri="{FF2B5EF4-FFF2-40B4-BE49-F238E27FC236}">
                <a16:creationId xmlns:a16="http://schemas.microsoft.com/office/drawing/2014/main" id="{819900F6-81CB-A8D1-BE0E-3D5D8F238256}"/>
              </a:ext>
            </a:extLst>
          </p:cNvPr>
          <p:cNvSpPr txBox="1">
            <a:spLocks/>
          </p:cNvSpPr>
          <p:nvPr/>
        </p:nvSpPr>
        <p:spPr>
          <a:xfrm>
            <a:off x="838200" y="1377111"/>
            <a:ext cx="5643880" cy="1694460"/>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0" i="0" u="sng" strike="noStrike" cap="none" normalizeH="0" baseline="0" noProof="0" dirty="0">
                <a:ln>
                  <a:noFill/>
                </a:ln>
                <a:solidFill>
                  <a:srgbClr val="384D56"/>
                </a:solidFill>
                <a:effectLst/>
                <a:uLnTx/>
                <a:uFillTx/>
                <a:latin typeface="Arial" panose="020B0604020202020204" pitchFamily="34" charset="0"/>
                <a:ea typeface="Arial"/>
                <a:cs typeface="+mn-cs"/>
              </a:rPr>
              <a:t>Día 4</a:t>
            </a:r>
          </a:p>
          <a:p>
            <a:pPr marL="0" indent="0">
              <a:buNone/>
            </a:pPr>
            <a:r>
              <a:rPr lang="es-419" dirty="0">
                <a:solidFill>
                  <a:schemeClr val="tx1"/>
                </a:solidFill>
                <a:latin typeface="Arial"/>
                <a:cs typeface="Arial"/>
              </a:rPr>
              <a:t>Planificación para la adopción y el uso del 7-1-7, actividades de enseñar lo aprendido y los próximos pasos</a:t>
            </a: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
        <p:nvSpPr>
          <p:cNvPr id="9" name="Title 8">
            <a:extLst>
              <a:ext uri="{FF2B5EF4-FFF2-40B4-BE49-F238E27FC236}">
                <a16:creationId xmlns:a16="http://schemas.microsoft.com/office/drawing/2014/main" id="{D4A3D96B-8B7D-612F-8D08-F45830850143}"/>
              </a:ext>
            </a:extLst>
          </p:cNvPr>
          <p:cNvSpPr>
            <a:spLocks noGrp="1"/>
          </p:cNvSpPr>
          <p:nvPr>
            <p:ph type="title"/>
          </p:nvPr>
        </p:nvSpPr>
        <p:spPr/>
        <p:txBody>
          <a:bodyPr/>
          <a:lstStyle/>
          <a:p>
            <a:r>
              <a:rPr lang="es-419">
                <a:latin typeface="Arial"/>
                <a:cs typeface="Arial"/>
              </a:rPr>
              <a:t>Mañana</a:t>
            </a:r>
          </a:p>
          <a:p>
            <a:endParaRPr lang="en-US">
              <a:cs typeface="Arial"/>
            </a:endParaRPr>
          </a:p>
        </p:txBody>
      </p:sp>
      <p:pic>
        <p:nvPicPr>
          <p:cNvPr id="4" name="Picture 3">
            <a:extLst>
              <a:ext uri="{FF2B5EF4-FFF2-40B4-BE49-F238E27FC236}">
                <a16:creationId xmlns:a16="http://schemas.microsoft.com/office/drawing/2014/main" id="{7F587F2D-90E2-DE59-C781-A7D0B823A8F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466013" y="1071629"/>
            <a:ext cx="4123942" cy="2305424"/>
          </a:xfrm>
          <a:prstGeom prst="rect">
            <a:avLst/>
          </a:prstGeom>
          <a:ln w="12700">
            <a:solidFill>
              <a:schemeClr val="tx2"/>
            </a:solidFill>
          </a:ln>
        </p:spPr>
      </p:pic>
    </p:spTree>
    <p:extLst>
      <p:ext uri="{BB962C8B-B14F-4D97-AF65-F5344CB8AC3E}">
        <p14:creationId xmlns:p14="http://schemas.microsoft.com/office/powerpoint/2010/main" val="161438098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831D2-4613-730E-71DE-9BF2B38AD9E8}"/>
              </a:ext>
            </a:extLst>
          </p:cNvPr>
          <p:cNvSpPr>
            <a:spLocks noGrp="1"/>
          </p:cNvSpPr>
          <p:nvPr>
            <p:ph type="title"/>
          </p:nvPr>
        </p:nvSpPr>
        <p:spPr/>
        <p:txBody>
          <a:bodyPr/>
          <a:lstStyle/>
          <a:p>
            <a:r>
              <a:rPr lang="es-419"/>
              <a:t>Observaciones finales</a:t>
            </a:r>
          </a:p>
        </p:txBody>
      </p:sp>
      <p:sp>
        <p:nvSpPr>
          <p:cNvPr id="3" name="Text Placeholder 2">
            <a:extLst>
              <a:ext uri="{FF2B5EF4-FFF2-40B4-BE49-F238E27FC236}">
                <a16:creationId xmlns:a16="http://schemas.microsoft.com/office/drawing/2014/main" id="{C1E897F5-C715-BB31-B98F-43921F6F1AB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3406728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FBA50-3C65-C83A-AE49-18B46BFB18F2}"/>
              </a:ext>
            </a:extLst>
          </p:cNvPr>
          <p:cNvSpPr>
            <a:spLocks noGrp="1"/>
          </p:cNvSpPr>
          <p:nvPr>
            <p:ph type="title"/>
          </p:nvPr>
        </p:nvSpPr>
        <p:spPr>
          <a:xfrm>
            <a:off x="3415481" y="2188724"/>
            <a:ext cx="5361037" cy="2148666"/>
          </a:xfrm>
        </p:spPr>
        <p:txBody>
          <a:bodyPr/>
          <a:lstStyle/>
          <a:p>
            <a:r>
              <a:rPr lang="es-419">
                <a:latin typeface="Arial"/>
                <a:cs typeface="Arial"/>
              </a:rPr>
              <a:t>Gracias</a:t>
            </a:r>
          </a:p>
        </p:txBody>
      </p:sp>
    </p:spTree>
    <p:extLst>
      <p:ext uri="{BB962C8B-B14F-4D97-AF65-F5344CB8AC3E}">
        <p14:creationId xmlns:p14="http://schemas.microsoft.com/office/powerpoint/2010/main" val="2726359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pPr>
              <a:spcBef>
                <a:spcPts val="0"/>
              </a:spcBef>
            </a:pPr>
            <a:r>
              <a:rPr lang="es-419"/>
              <a:t>El ciclo de vida del enfoque 7-1-7</a:t>
            </a:r>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3278"/>
            <a:ext cx="10521779" cy="3659160"/>
            <a:chOff x="741405" y="1473278"/>
            <a:chExt cx="10521779" cy="3659160"/>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13832" y="1473278"/>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37976" y="3211461"/>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868829" cy="97488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87614" y="437457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36024" y="4225904"/>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68672" y="3185568"/>
              <a:ext cx="813607" cy="774397"/>
            </a:xfrm>
            <a:prstGeom prst="rect">
              <a:avLst/>
            </a:prstGeom>
          </p:spPr>
        </p:pic>
      </p:grpSp>
    </p:spTree>
    <p:extLst>
      <p:ext uri="{BB962C8B-B14F-4D97-AF65-F5344CB8AC3E}">
        <p14:creationId xmlns:p14="http://schemas.microsoft.com/office/powerpoint/2010/main" val="582826520"/>
      </p:ext>
    </p:extLst>
  </p:cSld>
  <p:clrMapOvr>
    <a:masterClrMapping/>
  </p:clrMapOvr>
  <mc:AlternateContent xmlns:mc="http://schemas.openxmlformats.org/markup-compatibility/2006" xmlns:p14="http://schemas.microsoft.com/office/powerpoint/2010/main">
    <mc:Choice Requires="p14">
      <p:transition spd="slow" p14:dur="2000" advTm="6293"/>
    </mc:Choice>
    <mc:Fallback xmlns="">
      <p:transition spd="slow" advTm="6293"/>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7" name="Rectangle: Rounded Corners 296">
            <a:extLst>
              <a:ext uri="{FF2B5EF4-FFF2-40B4-BE49-F238E27FC236}">
                <a16:creationId xmlns:a16="http://schemas.microsoft.com/office/drawing/2014/main" id="{417A351D-A9E8-AB70-E593-D8AF5C299F07}"/>
              </a:ext>
            </a:extLst>
          </p:cNvPr>
          <p:cNvSpPr/>
          <p:nvPr/>
        </p:nvSpPr>
        <p:spPr>
          <a:xfrm>
            <a:off x="1356785" y="1456081"/>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es-419" dirty="0">
                <a:solidFill>
                  <a:schemeClr val="bg1"/>
                </a:solidFill>
                <a:latin typeface="Arial"/>
                <a:ea typeface="Arial"/>
                <a:cs typeface="Calibri"/>
              </a:rPr>
              <a:t>    Recopilar datos de puntualidad y calcular el desempeño de 7-1-7 </a:t>
            </a:r>
          </a:p>
        </p:txBody>
      </p:sp>
      <p:sp>
        <p:nvSpPr>
          <p:cNvPr id="299" name="Oval 298">
            <a:extLst>
              <a:ext uri="{FF2B5EF4-FFF2-40B4-BE49-F238E27FC236}">
                <a16:creationId xmlns:a16="http://schemas.microsoft.com/office/drawing/2014/main" id="{758C4407-30A0-240E-77F9-078B2ACF0965}"/>
              </a:ext>
            </a:extLst>
          </p:cNvPr>
          <p:cNvSpPr/>
          <p:nvPr/>
        </p:nvSpPr>
        <p:spPr>
          <a:xfrm>
            <a:off x="1060915" y="1469682"/>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797863" y="2303355"/>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a:solidFill>
                  <a:schemeClr val="bg1"/>
                </a:solidFill>
                <a:latin typeface="Arial"/>
                <a:ea typeface="Arial"/>
                <a:cs typeface="+mn-lt"/>
              </a:rPr>
              <a:t>   Identificar los cuellos de botella y facilitadores</a:t>
            </a:r>
          </a:p>
        </p:txBody>
      </p:sp>
      <p:sp>
        <p:nvSpPr>
          <p:cNvPr id="305" name="Oval 304">
            <a:extLst>
              <a:ext uri="{FF2B5EF4-FFF2-40B4-BE49-F238E27FC236}">
                <a16:creationId xmlns:a16="http://schemas.microsoft.com/office/drawing/2014/main" id="{96944A12-34E1-A031-177D-AAF43C7CD2AB}"/>
              </a:ext>
            </a:extLst>
          </p:cNvPr>
          <p:cNvSpPr/>
          <p:nvPr/>
        </p:nvSpPr>
        <p:spPr>
          <a:xfrm>
            <a:off x="1426537" y="2305895"/>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2123334" y="3148181"/>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a:solidFill>
                  <a:schemeClr val="bg1"/>
                </a:solidFill>
                <a:latin typeface="Arial"/>
                <a:ea typeface="Arial"/>
                <a:cs typeface="+mn-lt"/>
              </a:rPr>
              <a:t>   Determinar las medidas inmediatas y a largo plazo </a:t>
            </a:r>
          </a:p>
        </p:txBody>
      </p:sp>
      <p:sp>
        <p:nvSpPr>
          <p:cNvPr id="308" name="Oval 307">
            <a:extLst>
              <a:ext uri="{FF2B5EF4-FFF2-40B4-BE49-F238E27FC236}">
                <a16:creationId xmlns:a16="http://schemas.microsoft.com/office/drawing/2014/main" id="{E3972C59-D00B-0F14-389F-D884823756F2}"/>
              </a:ext>
            </a:extLst>
          </p:cNvPr>
          <p:cNvSpPr/>
          <p:nvPr/>
        </p:nvSpPr>
        <p:spPr>
          <a:xfrm>
            <a:off x="1754284" y="3152687"/>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2438074" y="3994886"/>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dirty="0">
                <a:solidFill>
                  <a:schemeClr val="bg1"/>
                </a:solidFill>
                <a:latin typeface="Arial"/>
                <a:ea typeface="Arial"/>
                <a:cs typeface="+mn-lt"/>
              </a:rPr>
              <a:t>       Consolidar datos de forma rutinaria y monitorear el progreso de las </a:t>
            </a:r>
            <a:br>
              <a:rPr lang="es-419" dirty="0">
                <a:solidFill>
                  <a:schemeClr val="bg1"/>
                </a:solidFill>
                <a:latin typeface="Arial"/>
                <a:ea typeface="Arial"/>
                <a:cs typeface="+mn-lt"/>
              </a:rPr>
            </a:br>
            <a:r>
              <a:rPr lang="es-419" dirty="0">
                <a:solidFill>
                  <a:schemeClr val="bg1"/>
                </a:solidFill>
                <a:latin typeface="Arial"/>
                <a:ea typeface="Arial"/>
                <a:cs typeface="+mn-lt"/>
              </a:rPr>
              <a:t>       medidas </a:t>
            </a:r>
          </a:p>
        </p:txBody>
      </p:sp>
      <p:sp>
        <p:nvSpPr>
          <p:cNvPr id="311" name="Oval 310">
            <a:extLst>
              <a:ext uri="{FF2B5EF4-FFF2-40B4-BE49-F238E27FC236}">
                <a16:creationId xmlns:a16="http://schemas.microsoft.com/office/drawing/2014/main" id="{09F9CA24-BCED-5B85-7301-2CB9F4BDF445}"/>
              </a:ext>
            </a:extLst>
          </p:cNvPr>
          <p:cNvSpPr/>
          <p:nvPr/>
        </p:nvSpPr>
        <p:spPr>
          <a:xfrm>
            <a:off x="2078431" y="3998639"/>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752812" y="4839712"/>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dirty="0">
                <a:solidFill>
                  <a:schemeClr val="bg1"/>
                </a:solidFill>
                <a:latin typeface="Arial"/>
                <a:ea typeface="Arial"/>
                <a:cs typeface="+mn-lt"/>
              </a:rPr>
              <a:t>       Sintetizar y utilizar los resultados para la planificación, el </a:t>
            </a:r>
            <a:br>
              <a:rPr lang="es-419" dirty="0">
                <a:solidFill>
                  <a:schemeClr val="bg1"/>
                </a:solidFill>
                <a:latin typeface="Arial"/>
                <a:ea typeface="Arial"/>
                <a:cs typeface="+mn-lt"/>
              </a:rPr>
            </a:br>
            <a:r>
              <a:rPr lang="es-419" dirty="0">
                <a:solidFill>
                  <a:schemeClr val="bg1"/>
                </a:solidFill>
                <a:latin typeface="Arial"/>
                <a:ea typeface="Arial"/>
                <a:cs typeface="+mn-lt"/>
              </a:rPr>
              <a:t>       financiamiento y la promoción </a:t>
            </a:r>
          </a:p>
        </p:txBody>
      </p:sp>
      <p:sp>
        <p:nvSpPr>
          <p:cNvPr id="314" name="Oval 313">
            <a:extLst>
              <a:ext uri="{FF2B5EF4-FFF2-40B4-BE49-F238E27FC236}">
                <a16:creationId xmlns:a16="http://schemas.microsoft.com/office/drawing/2014/main" id="{5B8228E8-F209-42FC-C016-80C82E8D2B77}"/>
              </a:ext>
            </a:extLst>
          </p:cNvPr>
          <p:cNvSpPr/>
          <p:nvPr/>
        </p:nvSpPr>
        <p:spPr>
          <a:xfrm>
            <a:off x="2393171" y="4843465"/>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A6336362-D20A-7A08-41C4-AACD7F61C1D1}"/>
              </a:ext>
            </a:extLst>
          </p:cNvPr>
          <p:cNvSpPr txBox="1">
            <a:spLocks/>
          </p:cNvSpPr>
          <p:nvPr/>
        </p:nvSpPr>
        <p:spPr>
          <a:xfrm>
            <a:off x="139700" y="136526"/>
            <a:ext cx="10515600" cy="10878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spcBef>
                <a:spcPts val="0"/>
              </a:spcBef>
            </a:pPr>
            <a:r>
              <a:rPr lang="es-419" dirty="0">
                <a:latin typeface="Arial"/>
                <a:cs typeface="Arial"/>
              </a:rPr>
              <a:t>Usar 7-1-7 es simple e interactivo</a:t>
            </a:r>
          </a:p>
        </p:txBody>
      </p:sp>
    </p:spTree>
    <p:extLst>
      <p:ext uri="{BB962C8B-B14F-4D97-AF65-F5344CB8AC3E}">
        <p14:creationId xmlns:p14="http://schemas.microsoft.com/office/powerpoint/2010/main" val="18455890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00D91E-9350-9D6D-7160-D56519E86DFF}"/>
            </a:ext>
          </a:extLst>
        </p:cNvPr>
        <p:cNvGrpSpPr/>
        <p:nvPr/>
      </p:nvGrpSpPr>
      <p:grpSpPr>
        <a:xfrm>
          <a:off x="0" y="0"/>
          <a:ext cx="0" cy="0"/>
          <a:chOff x="0" y="0"/>
          <a:chExt cx="0" cy="0"/>
        </a:xfrm>
      </p:grpSpPr>
      <p:sp>
        <p:nvSpPr>
          <p:cNvPr id="297" name="Rectangle: Rounded Corners 296">
            <a:extLst>
              <a:ext uri="{FF2B5EF4-FFF2-40B4-BE49-F238E27FC236}">
                <a16:creationId xmlns:a16="http://schemas.microsoft.com/office/drawing/2014/main" id="{71B5E9A8-4A24-AF0B-1EF1-62F2ACDFD52E}"/>
              </a:ext>
            </a:extLst>
          </p:cNvPr>
          <p:cNvSpPr/>
          <p:nvPr/>
        </p:nvSpPr>
        <p:spPr>
          <a:xfrm>
            <a:off x="1356785" y="1456081"/>
            <a:ext cx="7969550" cy="733805"/>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es-419" dirty="0">
                <a:solidFill>
                  <a:schemeClr val="bg1"/>
                </a:solidFill>
                <a:latin typeface="Arial"/>
                <a:ea typeface="Arial"/>
                <a:cs typeface="Calibri"/>
              </a:rPr>
              <a:t>    Recopilar datos de puntualidad y calcular el desempeño de 7-1-7 </a:t>
            </a:r>
          </a:p>
        </p:txBody>
      </p:sp>
      <p:sp>
        <p:nvSpPr>
          <p:cNvPr id="299" name="Oval 298">
            <a:extLst>
              <a:ext uri="{FF2B5EF4-FFF2-40B4-BE49-F238E27FC236}">
                <a16:creationId xmlns:a16="http://schemas.microsoft.com/office/drawing/2014/main" id="{E0594653-D56C-DD62-6E1E-084A34999330}"/>
              </a:ext>
            </a:extLst>
          </p:cNvPr>
          <p:cNvSpPr/>
          <p:nvPr/>
        </p:nvSpPr>
        <p:spPr>
          <a:xfrm>
            <a:off x="1060915" y="1469682"/>
            <a:ext cx="722431" cy="705511"/>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5F6C8CC2-7D58-6428-409D-FF3204E18BAC}"/>
              </a:ext>
            </a:extLst>
          </p:cNvPr>
          <p:cNvSpPr/>
          <p:nvPr/>
        </p:nvSpPr>
        <p:spPr>
          <a:xfrm>
            <a:off x="1797863" y="2303355"/>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a:solidFill>
                  <a:schemeClr val="bg1"/>
                </a:solidFill>
                <a:latin typeface="Arial"/>
                <a:ea typeface="Arial"/>
                <a:cs typeface="+mn-lt"/>
              </a:rPr>
              <a:t>   Identificar los cuellos de botella y facilitadores</a:t>
            </a:r>
          </a:p>
        </p:txBody>
      </p:sp>
      <p:sp>
        <p:nvSpPr>
          <p:cNvPr id="305" name="Oval 304">
            <a:extLst>
              <a:ext uri="{FF2B5EF4-FFF2-40B4-BE49-F238E27FC236}">
                <a16:creationId xmlns:a16="http://schemas.microsoft.com/office/drawing/2014/main" id="{50B0B86D-BBDD-32DD-E2FB-C1A9084DD3D5}"/>
              </a:ext>
            </a:extLst>
          </p:cNvPr>
          <p:cNvSpPr/>
          <p:nvPr/>
        </p:nvSpPr>
        <p:spPr>
          <a:xfrm>
            <a:off x="1426537" y="2305895"/>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9602D78-1DF0-2893-21F6-DDB4CE555361}"/>
              </a:ext>
            </a:extLst>
          </p:cNvPr>
          <p:cNvSpPr/>
          <p:nvPr/>
        </p:nvSpPr>
        <p:spPr>
          <a:xfrm>
            <a:off x="2123334" y="3148181"/>
            <a:ext cx="7862227" cy="712341"/>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a:solidFill>
                  <a:schemeClr val="bg1"/>
                </a:solidFill>
                <a:latin typeface="Arial"/>
                <a:ea typeface="Arial"/>
                <a:cs typeface="+mn-lt"/>
              </a:rPr>
              <a:t>   Determinar las medidas inmediatas y a largo plazo </a:t>
            </a:r>
          </a:p>
        </p:txBody>
      </p:sp>
      <p:sp>
        <p:nvSpPr>
          <p:cNvPr id="308" name="Oval 307">
            <a:extLst>
              <a:ext uri="{FF2B5EF4-FFF2-40B4-BE49-F238E27FC236}">
                <a16:creationId xmlns:a16="http://schemas.microsoft.com/office/drawing/2014/main" id="{D290218B-BEE0-88C3-A525-9592C9BE1C7D}"/>
              </a:ext>
            </a:extLst>
          </p:cNvPr>
          <p:cNvSpPr/>
          <p:nvPr/>
        </p:nvSpPr>
        <p:spPr>
          <a:xfrm>
            <a:off x="1754284" y="3152687"/>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9DE5224-4F6C-3921-07DD-E90111519812}"/>
              </a:ext>
            </a:extLst>
          </p:cNvPr>
          <p:cNvSpPr/>
          <p:nvPr/>
        </p:nvSpPr>
        <p:spPr>
          <a:xfrm>
            <a:off x="2443847" y="3994886"/>
            <a:ext cx="7867999"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b="1" dirty="0">
                <a:solidFill>
                  <a:schemeClr val="bg1"/>
                </a:solidFill>
                <a:latin typeface="Arial"/>
                <a:ea typeface="Arial"/>
                <a:cs typeface="+mn-lt"/>
              </a:rPr>
              <a:t>       Consolidar datos de forma rutinaria y monitorear el progreso de </a:t>
            </a:r>
            <a:br>
              <a:rPr lang="es-419" b="1" dirty="0">
                <a:solidFill>
                  <a:schemeClr val="bg1"/>
                </a:solidFill>
                <a:latin typeface="Arial"/>
                <a:ea typeface="Arial"/>
                <a:cs typeface="+mn-lt"/>
              </a:rPr>
            </a:br>
            <a:r>
              <a:rPr lang="es-419" b="1" dirty="0">
                <a:solidFill>
                  <a:schemeClr val="bg1"/>
                </a:solidFill>
                <a:latin typeface="Arial"/>
                <a:ea typeface="Arial"/>
                <a:cs typeface="+mn-lt"/>
              </a:rPr>
              <a:t>       las medidas </a:t>
            </a:r>
          </a:p>
        </p:txBody>
      </p:sp>
      <p:sp>
        <p:nvSpPr>
          <p:cNvPr id="311" name="Oval 310">
            <a:extLst>
              <a:ext uri="{FF2B5EF4-FFF2-40B4-BE49-F238E27FC236}">
                <a16:creationId xmlns:a16="http://schemas.microsoft.com/office/drawing/2014/main" id="{43DA2AF6-D2A3-31FE-2DE0-87A800BEA170}"/>
              </a:ext>
            </a:extLst>
          </p:cNvPr>
          <p:cNvSpPr/>
          <p:nvPr/>
        </p:nvSpPr>
        <p:spPr>
          <a:xfrm>
            <a:off x="2078431" y="3998639"/>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73DC1DCD-326B-156C-7A85-1901CE6DF421}"/>
              </a:ext>
            </a:extLst>
          </p:cNvPr>
          <p:cNvSpPr/>
          <p:nvPr/>
        </p:nvSpPr>
        <p:spPr>
          <a:xfrm>
            <a:off x="2752812" y="4839712"/>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dirty="0">
                <a:solidFill>
                  <a:schemeClr val="bg1"/>
                </a:solidFill>
                <a:latin typeface="Arial"/>
                <a:ea typeface="Arial"/>
                <a:cs typeface="+mn-lt"/>
              </a:rPr>
              <a:t>      Sintetizar y utilizar los resultados para la planificación, el </a:t>
            </a:r>
            <a:br>
              <a:rPr lang="es-419" dirty="0">
                <a:solidFill>
                  <a:schemeClr val="bg1"/>
                </a:solidFill>
                <a:latin typeface="Arial"/>
                <a:ea typeface="Arial"/>
                <a:cs typeface="+mn-lt"/>
              </a:rPr>
            </a:br>
            <a:r>
              <a:rPr lang="es-419" dirty="0">
                <a:solidFill>
                  <a:schemeClr val="bg1"/>
                </a:solidFill>
                <a:latin typeface="Arial"/>
                <a:ea typeface="Arial"/>
                <a:cs typeface="+mn-lt"/>
              </a:rPr>
              <a:t>      financiamiento y la promoción </a:t>
            </a:r>
          </a:p>
        </p:txBody>
      </p:sp>
      <p:sp>
        <p:nvSpPr>
          <p:cNvPr id="314" name="Oval 313">
            <a:extLst>
              <a:ext uri="{FF2B5EF4-FFF2-40B4-BE49-F238E27FC236}">
                <a16:creationId xmlns:a16="http://schemas.microsoft.com/office/drawing/2014/main" id="{539D8098-914A-0CC3-2B54-88BE02404682}"/>
              </a:ext>
            </a:extLst>
          </p:cNvPr>
          <p:cNvSpPr/>
          <p:nvPr/>
        </p:nvSpPr>
        <p:spPr>
          <a:xfrm>
            <a:off x="2393171" y="4843465"/>
            <a:ext cx="722431" cy="716657"/>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7CFCD4BC-27B4-8EE1-D2EB-A29AA2D77BCB}"/>
              </a:ext>
            </a:extLst>
          </p:cNvPr>
          <p:cNvSpPr txBox="1">
            <a:spLocks/>
          </p:cNvSpPr>
          <p:nvPr/>
        </p:nvSpPr>
        <p:spPr>
          <a:xfrm>
            <a:off x="139700" y="136526"/>
            <a:ext cx="10515600" cy="10878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spcBef>
                <a:spcPts val="0"/>
              </a:spcBef>
            </a:pPr>
            <a:r>
              <a:rPr lang="es-419">
                <a:latin typeface="Arial"/>
                <a:cs typeface="Arial"/>
              </a:rPr>
              <a:t>Usar 7-1-7 es simple e iterativo</a:t>
            </a:r>
          </a:p>
        </p:txBody>
      </p:sp>
    </p:spTree>
    <p:extLst>
      <p:ext uri="{BB962C8B-B14F-4D97-AF65-F5344CB8AC3E}">
        <p14:creationId xmlns:p14="http://schemas.microsoft.com/office/powerpoint/2010/main" val="23392071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BE467-6D1B-0255-B506-9179D4372B6E}"/>
            </a:ext>
          </a:extLst>
        </p:cNvPr>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89CB7D5A-1043-FA74-083A-299DDD39B74B}"/>
              </a:ext>
            </a:extLst>
          </p:cNvPr>
          <p:cNvGraphicFramePr>
            <a:graphicFrameLocks noGrp="1"/>
          </p:cNvGraphicFramePr>
          <p:nvPr>
            <p:ph idx="1"/>
            <p:extLst>
              <p:ext uri="{D42A27DB-BD31-4B8C-83A1-F6EECF244321}">
                <p14:modId xmlns:p14="http://schemas.microsoft.com/office/powerpoint/2010/main" val="3108534911"/>
              </p:ext>
            </p:extLst>
          </p:nvPr>
        </p:nvGraphicFramePr>
        <p:xfrm>
          <a:off x="838200" y="1825625"/>
          <a:ext cx="11050406"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Rectangle: Rounded Corners 15">
            <a:extLst>
              <a:ext uri="{FF2B5EF4-FFF2-40B4-BE49-F238E27FC236}">
                <a16:creationId xmlns:a16="http://schemas.microsoft.com/office/drawing/2014/main" id="{88F00224-014D-C271-F536-C58A846C704E}"/>
              </a:ext>
            </a:extLst>
          </p:cNvPr>
          <p:cNvSpPr/>
          <p:nvPr/>
        </p:nvSpPr>
        <p:spPr>
          <a:xfrm>
            <a:off x="850575" y="363841"/>
            <a:ext cx="10667770" cy="70889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000" b="1" dirty="0">
                <a:solidFill>
                  <a:schemeClr val="bg1"/>
                </a:solidFill>
                <a:latin typeface="Arial"/>
                <a:ea typeface="Arial"/>
                <a:cs typeface="+mn-lt"/>
              </a:rPr>
              <a:t>       Consolidar datos de forma rutinaria y monitorear el progreso de las medidas </a:t>
            </a:r>
          </a:p>
        </p:txBody>
      </p:sp>
      <p:sp>
        <p:nvSpPr>
          <p:cNvPr id="18" name="Oval 17">
            <a:extLst>
              <a:ext uri="{FF2B5EF4-FFF2-40B4-BE49-F238E27FC236}">
                <a16:creationId xmlns:a16="http://schemas.microsoft.com/office/drawing/2014/main" id="{DB09C234-1C12-14CB-E6F5-364D896DEB6C}"/>
              </a:ext>
            </a:extLst>
          </p:cNvPr>
          <p:cNvSpPr/>
          <p:nvPr/>
        </p:nvSpPr>
        <p:spPr>
          <a:xfrm>
            <a:off x="438977" y="36182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21774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2EEB8-C00E-9E0E-0BB7-2D8D6B689346}"/>
            </a:ext>
          </a:extLst>
        </p:cNvPr>
        <p:cNvGrpSpPr/>
        <p:nvPr/>
      </p:nvGrpSpPr>
      <p:grpSpPr>
        <a:xfrm>
          <a:off x="0" y="0"/>
          <a:ext cx="0" cy="0"/>
          <a:chOff x="0" y="0"/>
          <a:chExt cx="0" cy="0"/>
        </a:xfrm>
      </p:grpSpPr>
      <p:grpSp>
        <p:nvGrpSpPr>
          <p:cNvPr id="3" name="Group 2">
            <a:extLst>
              <a:ext uri="{FF2B5EF4-FFF2-40B4-BE49-F238E27FC236}">
                <a16:creationId xmlns:a16="http://schemas.microsoft.com/office/drawing/2014/main" id="{5F534225-5FB8-B18D-3D79-7BB24ADBCF74}"/>
              </a:ext>
            </a:extLst>
          </p:cNvPr>
          <p:cNvGrpSpPr/>
          <p:nvPr/>
        </p:nvGrpSpPr>
        <p:grpSpPr>
          <a:xfrm>
            <a:off x="6358415" y="2671763"/>
            <a:ext cx="5530191" cy="3553815"/>
            <a:chOff x="6512977" y="2422381"/>
            <a:chExt cx="5530191" cy="3553815"/>
          </a:xfrm>
        </p:grpSpPr>
        <p:sp>
          <p:nvSpPr>
            <p:cNvPr id="7" name="TextBox 6">
              <a:extLst>
                <a:ext uri="{FF2B5EF4-FFF2-40B4-BE49-F238E27FC236}">
                  <a16:creationId xmlns:a16="http://schemas.microsoft.com/office/drawing/2014/main" id="{3907DE53-1AC9-8F78-5F70-8F224BD86C5C}"/>
                </a:ext>
              </a:extLst>
            </p:cNvPr>
            <p:cNvSpPr txBox="1"/>
            <p:nvPr/>
          </p:nvSpPr>
          <p:spPr>
            <a:xfrm>
              <a:off x="7350955" y="5452976"/>
              <a:ext cx="443743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dirty="0">
                  <a:ln>
                    <a:noFill/>
                  </a:ln>
                  <a:solidFill>
                    <a:srgbClr val="628393"/>
                  </a:solidFill>
                  <a:effectLst/>
                  <a:uLnTx/>
                  <a:uFillTx/>
                  <a:latin typeface="Arial" panose="020B0604020202020204" pitchFamily="34" charset="0"/>
                  <a:ea typeface="Arial"/>
                  <a:cs typeface="Arial" panose="020B0604020202020204" pitchFamily="34" charset="0"/>
                </a:rPr>
                <a:t>Herramienta de hoja de cálculo de consolidación </a:t>
              </a:r>
              <a:br>
                <a:rPr kumimoji="0" lang="es-419" sz="1400" b="1" i="0" u="none" strike="noStrike" cap="none" normalizeH="0" baseline="0" noProof="0" dirty="0">
                  <a:ln>
                    <a:noFill/>
                  </a:ln>
                  <a:solidFill>
                    <a:srgbClr val="628393"/>
                  </a:solidFill>
                  <a:effectLst/>
                  <a:uLnTx/>
                  <a:uFillTx/>
                  <a:latin typeface="Arial" panose="020B0604020202020204" pitchFamily="34" charset="0"/>
                  <a:ea typeface="Arial"/>
                  <a:cs typeface="Arial" panose="020B0604020202020204" pitchFamily="34" charset="0"/>
                </a:rPr>
              </a:br>
              <a:r>
                <a:rPr kumimoji="0" lang="es-419" sz="1400" b="1" i="0" u="none" strike="noStrike" cap="none" normalizeH="0" baseline="0" noProof="0" dirty="0">
                  <a:ln>
                    <a:noFill/>
                  </a:ln>
                  <a:solidFill>
                    <a:srgbClr val="628393"/>
                  </a:solidFill>
                  <a:effectLst/>
                  <a:uLnTx/>
                  <a:uFillTx/>
                  <a:latin typeface="Arial" panose="020B0604020202020204" pitchFamily="34" charset="0"/>
                  <a:ea typeface="Arial"/>
                  <a:cs typeface="Arial" panose="020B0604020202020204" pitchFamily="34" charset="0"/>
                </a:rPr>
                <a:t>de datos de 7-1-7</a:t>
              </a:r>
            </a:p>
          </p:txBody>
        </p:sp>
        <p:pic>
          <p:nvPicPr>
            <p:cNvPr id="5" name="Picture 4">
              <a:extLst>
                <a:ext uri="{FF2B5EF4-FFF2-40B4-BE49-F238E27FC236}">
                  <a16:creationId xmlns:a16="http://schemas.microsoft.com/office/drawing/2014/main" id="{735D1D8A-3662-6BA8-FB18-86DCEBFA8CF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12977" y="2422381"/>
              <a:ext cx="5164182" cy="1985887"/>
            </a:xfrm>
            <a:prstGeom prst="rect">
              <a:avLst/>
            </a:prstGeom>
            <a:ln w="6350">
              <a:solidFill>
                <a:schemeClr val="tx2"/>
              </a:solidFill>
            </a:ln>
          </p:spPr>
        </p:pic>
        <p:pic>
          <p:nvPicPr>
            <p:cNvPr id="12" name="Picture 11">
              <a:extLst>
                <a:ext uri="{FF2B5EF4-FFF2-40B4-BE49-F238E27FC236}">
                  <a16:creationId xmlns:a16="http://schemas.microsoft.com/office/drawing/2014/main" id="{213DC45B-A2EA-9FCB-1CF0-66574DF1786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56917" y="3186693"/>
              <a:ext cx="4586251" cy="2214495"/>
            </a:xfrm>
            <a:prstGeom prst="rect">
              <a:avLst/>
            </a:prstGeom>
            <a:ln w="6350">
              <a:solidFill>
                <a:schemeClr val="tx2"/>
              </a:solidFill>
            </a:ln>
          </p:spPr>
        </p:pic>
      </p:grpSp>
      <p:sp>
        <p:nvSpPr>
          <p:cNvPr id="18" name="Text Placeholder 4">
            <a:extLst>
              <a:ext uri="{FF2B5EF4-FFF2-40B4-BE49-F238E27FC236}">
                <a16:creationId xmlns:a16="http://schemas.microsoft.com/office/drawing/2014/main" id="{645E308A-7834-808A-2BDC-E65AF7B77CE8}"/>
              </a:ext>
            </a:extLst>
          </p:cNvPr>
          <p:cNvSpPr txBox="1">
            <a:spLocks/>
          </p:cNvSpPr>
          <p:nvPr/>
        </p:nvSpPr>
        <p:spPr>
          <a:xfrm>
            <a:off x="463578" y="2471730"/>
            <a:ext cx="5608583" cy="3726307"/>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0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Utilizar el sistema de gestión de eventos o proyectos existente para la consolidación </a:t>
            </a:r>
            <a:br>
              <a:rPr kumimoji="0" lang="es-419" sz="20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br>
            <a:r>
              <a:rPr kumimoji="0" lang="es-419" sz="20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y el seguimiento, si es posible.</a:t>
            </a:r>
          </a:p>
          <a:p>
            <a:pPr lvl="1">
              <a:spcBef>
                <a:spcPts val="1000"/>
              </a:spcBef>
              <a:defRPr/>
            </a:pPr>
            <a:r>
              <a:rPr kumimoji="0" lang="es-419" sz="1800" b="0" i="0" u="none" strike="noStrike" cap="none" normalizeH="0" baseline="0" noProof="0" dirty="0">
                <a:ln>
                  <a:noFill/>
                </a:ln>
                <a:solidFill>
                  <a:srgbClr val="384D56"/>
                </a:solidFill>
                <a:effectLst/>
                <a:uLnTx/>
                <a:uFillTx/>
                <a:latin typeface="Arial"/>
                <a:ea typeface="Arial"/>
                <a:cs typeface="Arial"/>
              </a:rPr>
              <a:t>Hoja de cálculo</a:t>
            </a:r>
            <a:r>
              <a:rPr kumimoji="0" lang="es-419" sz="1800" b="0" i="0" u="none" strike="noStrike" cap="none" normalizeH="0" noProof="0" dirty="0">
                <a:ln>
                  <a:noFill/>
                </a:ln>
                <a:solidFill>
                  <a:srgbClr val="384D56"/>
                </a:solidFill>
                <a:effectLst/>
                <a:uLnTx/>
                <a:uFillTx/>
                <a:latin typeface="Arial"/>
                <a:ea typeface="Arial"/>
                <a:cs typeface="Arial"/>
              </a:rPr>
              <a:t> </a:t>
            </a:r>
            <a:r>
              <a:rPr kumimoji="0" lang="es-419" sz="1800" b="0" i="0" u="none" strike="noStrike" cap="none" normalizeH="0" baseline="0" noProof="0" dirty="0">
                <a:ln>
                  <a:noFill/>
                </a:ln>
                <a:solidFill>
                  <a:srgbClr val="384D56"/>
                </a:solidFill>
                <a:effectLst/>
                <a:uLnTx/>
                <a:uFillTx/>
                <a:latin typeface="Arial"/>
                <a:ea typeface="Arial"/>
                <a:cs typeface="Arial"/>
              </a:rPr>
              <a:t>de</a:t>
            </a:r>
            <a:r>
              <a:rPr kumimoji="0" lang="es-419" sz="1800" b="0" i="0" u="none" strike="noStrike" cap="none" normalizeH="0" noProof="0" dirty="0">
                <a:ln>
                  <a:noFill/>
                </a:ln>
                <a:solidFill>
                  <a:srgbClr val="384D56"/>
                </a:solidFill>
                <a:effectLst/>
                <a:uLnTx/>
                <a:uFillTx/>
                <a:latin typeface="Arial"/>
                <a:ea typeface="Arial"/>
                <a:cs typeface="Arial"/>
              </a:rPr>
              <a:t> consolidación</a:t>
            </a:r>
            <a:r>
              <a:rPr lang="es-419" sz="1800" dirty="0">
                <a:solidFill>
                  <a:srgbClr val="384D56"/>
                </a:solidFill>
                <a:latin typeface="Arial"/>
                <a:ea typeface="Arial"/>
                <a:cs typeface="Arial"/>
              </a:rPr>
              <a:t> d</a:t>
            </a:r>
            <a:r>
              <a:rPr kumimoji="0" lang="es-419" sz="1800" b="0" i="0" u="none" strike="noStrike" cap="none" normalizeH="0" baseline="0" noProof="0" dirty="0">
                <a:ln>
                  <a:noFill/>
                </a:ln>
                <a:solidFill>
                  <a:srgbClr val="384D56"/>
                </a:solidFill>
                <a:effectLst/>
                <a:uLnTx/>
                <a:uFillTx/>
                <a:latin typeface="Arial"/>
                <a:ea typeface="Arial"/>
                <a:cs typeface="Arial"/>
              </a:rPr>
              <a:t>e</a:t>
            </a:r>
            <a:r>
              <a:rPr lang="es-419" sz="1800" dirty="0">
                <a:solidFill>
                  <a:srgbClr val="384D56"/>
                </a:solidFill>
                <a:latin typeface="Arial"/>
                <a:ea typeface="Arial"/>
                <a:cs typeface="Arial"/>
              </a:rPr>
              <a:t> d</a:t>
            </a:r>
            <a:r>
              <a:rPr kumimoji="0" lang="es-419" sz="1800" b="0" i="0" u="none" strike="noStrike" cap="none" normalizeH="0" baseline="0" noProof="0" dirty="0">
                <a:ln>
                  <a:noFill/>
                </a:ln>
                <a:solidFill>
                  <a:srgbClr val="384D56"/>
                </a:solidFill>
                <a:effectLst/>
                <a:uLnTx/>
                <a:uFillTx/>
                <a:latin typeface="Arial"/>
                <a:ea typeface="Arial"/>
                <a:cs typeface="Arial"/>
              </a:rPr>
              <a:t>atos </a:t>
            </a:r>
            <a:br>
              <a:rPr kumimoji="0" lang="es-419" sz="1800" b="0" i="0" u="none" strike="noStrike" cap="none" normalizeH="0" baseline="0" noProof="0" dirty="0">
                <a:ln>
                  <a:noFill/>
                </a:ln>
                <a:solidFill>
                  <a:srgbClr val="384D56"/>
                </a:solidFill>
                <a:effectLst/>
                <a:uLnTx/>
                <a:uFillTx/>
                <a:latin typeface="Arial"/>
                <a:ea typeface="Arial"/>
                <a:cs typeface="Arial"/>
              </a:rPr>
            </a:br>
            <a:r>
              <a:rPr kumimoji="0" lang="es-419" sz="1800" b="0" i="0" u="none" strike="noStrike" cap="none" normalizeH="0" baseline="0" noProof="0" dirty="0">
                <a:ln>
                  <a:noFill/>
                </a:ln>
                <a:solidFill>
                  <a:srgbClr val="384D56"/>
                </a:solidFill>
                <a:effectLst/>
                <a:uLnTx/>
                <a:uFillTx/>
                <a:latin typeface="Arial"/>
                <a:ea typeface="Arial"/>
                <a:cs typeface="Arial"/>
              </a:rPr>
              <a:t>de 7-1-7 basada en Excel, disponible </a:t>
            </a:r>
            <a:r>
              <a:rPr lang="es-419" sz="1800" dirty="0">
                <a:solidFill>
                  <a:srgbClr val="384D56"/>
                </a:solidFill>
                <a:latin typeface="Arial"/>
                <a:ea typeface="Arial"/>
                <a:cs typeface="Arial"/>
              </a:rPr>
              <a:t>en la página web</a:t>
            </a:r>
            <a:endParaRPr lang="es-419" sz="1800" b="0" i="0" u="none" strike="noStrike" cap="none" normalizeH="0" baseline="0" noProof="0" dirty="0">
              <a:ln>
                <a:noFill/>
              </a:ln>
              <a:solidFill>
                <a:srgbClr val="384D56"/>
              </a:solidFill>
              <a:effectLst/>
              <a:uLnTx/>
              <a:uFillTx/>
              <a:latin typeface="Arial"/>
              <a:ea typeface="Arial"/>
              <a:cs typeface="Arial"/>
            </a:endParaRP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84D56"/>
              </a:solidFill>
              <a:effectLst/>
              <a:uLnTx/>
              <a:uFillTx/>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0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Asegurarse de relevar las fechas, las narrativas, los cuellos de botella/facilitadores y las medidas</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Incluir variables para el seguimiento del progreso de las medidas</a:t>
            </a: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84D56"/>
              </a:solidFill>
              <a:effectLst/>
              <a:uLnTx/>
              <a:uFillTx/>
              <a:latin typeface="Arial" panose="020B0604020202020204" pitchFamily="34" charset="0"/>
              <a:cs typeface="Arial" panose="020B0604020202020204" pitchFamily="34" charset="0"/>
            </a:endParaRP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84D56"/>
              </a:solidFill>
              <a:effectLst/>
              <a:uLnTx/>
              <a:uFillTx/>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4" name="Text Placeholder 4">
            <a:extLst>
              <a:ext uri="{FF2B5EF4-FFF2-40B4-BE49-F238E27FC236}">
                <a16:creationId xmlns:a16="http://schemas.microsoft.com/office/drawing/2014/main" id="{25747553-C226-4497-8B5A-F486D205AE2F}"/>
              </a:ext>
            </a:extLst>
          </p:cNvPr>
          <p:cNvSpPr txBox="1">
            <a:spLocks/>
          </p:cNvSpPr>
          <p:nvPr/>
        </p:nvSpPr>
        <p:spPr>
          <a:xfrm>
            <a:off x="621726" y="1682951"/>
            <a:ext cx="10900871"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Consolidar los datos de 7-1-7 de todos los brotes en una única base de datos</a:t>
            </a:r>
          </a:p>
        </p:txBody>
      </p:sp>
      <p:sp>
        <p:nvSpPr>
          <p:cNvPr id="9" name="Rectangle: Rounded Corners 8">
            <a:extLst>
              <a:ext uri="{FF2B5EF4-FFF2-40B4-BE49-F238E27FC236}">
                <a16:creationId xmlns:a16="http://schemas.microsoft.com/office/drawing/2014/main" id="{AD830BF5-BA06-140C-5FED-7E7B1B5D1010}"/>
              </a:ext>
            </a:extLst>
          </p:cNvPr>
          <p:cNvSpPr/>
          <p:nvPr/>
        </p:nvSpPr>
        <p:spPr>
          <a:xfrm>
            <a:off x="850575" y="363841"/>
            <a:ext cx="10667770" cy="70889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000" b="1" dirty="0">
                <a:solidFill>
                  <a:schemeClr val="bg1"/>
                </a:solidFill>
                <a:latin typeface="Arial"/>
                <a:ea typeface="Arial"/>
                <a:cs typeface="+mn-lt"/>
              </a:rPr>
              <a:t>       Consolidar datos de forma rutinaria y monitorear el progreso de las medidas </a:t>
            </a:r>
          </a:p>
        </p:txBody>
      </p:sp>
      <p:sp>
        <p:nvSpPr>
          <p:cNvPr id="13" name="Oval 12">
            <a:extLst>
              <a:ext uri="{FF2B5EF4-FFF2-40B4-BE49-F238E27FC236}">
                <a16:creationId xmlns:a16="http://schemas.microsoft.com/office/drawing/2014/main" id="{42A02F38-C1E5-A7D7-7F14-4E210FBC0B0A}"/>
              </a:ext>
            </a:extLst>
          </p:cNvPr>
          <p:cNvSpPr/>
          <p:nvPr/>
        </p:nvSpPr>
        <p:spPr>
          <a:xfrm>
            <a:off x="438977" y="36182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6238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A7DE04-6874-84C9-3DAD-213DC3E76A22}"/>
            </a:ext>
          </a:extLst>
        </p:cNvPr>
        <p:cNvGrpSpPr/>
        <p:nvPr/>
      </p:nvGrpSpPr>
      <p:grpSpPr>
        <a:xfrm>
          <a:off x="0" y="0"/>
          <a:ext cx="0" cy="0"/>
          <a:chOff x="0" y="0"/>
          <a:chExt cx="0" cy="0"/>
        </a:xfrm>
      </p:grpSpPr>
      <p:sp>
        <p:nvSpPr>
          <p:cNvPr id="9" name="Text Placeholder 4">
            <a:extLst>
              <a:ext uri="{FF2B5EF4-FFF2-40B4-BE49-F238E27FC236}">
                <a16:creationId xmlns:a16="http://schemas.microsoft.com/office/drawing/2014/main" id="{8FD75BA5-A678-F211-678B-2622A3F9A8F9}"/>
              </a:ext>
            </a:extLst>
          </p:cNvPr>
          <p:cNvSpPr txBox="1">
            <a:spLocks/>
          </p:cNvSpPr>
          <p:nvPr/>
        </p:nvSpPr>
        <p:spPr>
          <a:xfrm>
            <a:off x="621726" y="1682951"/>
            <a:ext cx="10900871"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Verificar los datos</a:t>
            </a:r>
          </a:p>
        </p:txBody>
      </p:sp>
      <p:sp>
        <p:nvSpPr>
          <p:cNvPr id="11" name="Rounded Rectangle 10">
            <a:extLst>
              <a:ext uri="{FF2B5EF4-FFF2-40B4-BE49-F238E27FC236}">
                <a16:creationId xmlns:a16="http://schemas.microsoft.com/office/drawing/2014/main" id="{70DF3F39-4503-5776-160A-B3D7C99B2FE5}"/>
              </a:ext>
            </a:extLst>
          </p:cNvPr>
          <p:cNvSpPr/>
          <p:nvPr/>
        </p:nvSpPr>
        <p:spPr>
          <a:xfrm>
            <a:off x="412250" y="4988443"/>
            <a:ext cx="11373765" cy="936732"/>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2400" b="1" i="0" u="none" strike="noStrike" cap="none" normalizeH="0" baseline="0" noProof="0">
                <a:ln>
                  <a:noFill/>
                </a:ln>
                <a:solidFill>
                  <a:srgbClr val="384D56"/>
                </a:solidFill>
                <a:effectLst/>
                <a:uLnTx/>
                <a:uFillTx/>
                <a:latin typeface="Arial"/>
                <a:ea typeface="Arial"/>
                <a:cs typeface="Arial"/>
              </a:rPr>
              <a:t>Cuanto antes se realice la verificación, más fácil será obtener información</a:t>
            </a:r>
          </a:p>
        </p:txBody>
      </p:sp>
      <p:sp>
        <p:nvSpPr>
          <p:cNvPr id="4" name="Rounded Rectangle 3">
            <a:extLst>
              <a:ext uri="{FF2B5EF4-FFF2-40B4-BE49-F238E27FC236}">
                <a16:creationId xmlns:a16="http://schemas.microsoft.com/office/drawing/2014/main" id="{E4F7046D-DB1C-8631-0D6B-D70F3315C3D1}"/>
              </a:ext>
            </a:extLst>
          </p:cNvPr>
          <p:cNvSpPr/>
          <p:nvPr/>
        </p:nvSpPr>
        <p:spPr>
          <a:xfrm>
            <a:off x="818606" y="2620473"/>
            <a:ext cx="4337072" cy="1585896"/>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90000"/>
              </a:lnSpc>
              <a:spcBef>
                <a:spcPts val="1000"/>
              </a:spcBef>
              <a:spcAft>
                <a:spcPts val="0"/>
              </a:spcAft>
              <a:buClr>
                <a:srgbClr val="3BB042"/>
              </a:buClr>
              <a:buSzTx/>
              <a:buFontTx/>
              <a:buNone/>
              <a:tabLst/>
              <a:defRPr/>
            </a:pPr>
            <a:endPar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8" name="TextBox 7">
            <a:extLst>
              <a:ext uri="{FF2B5EF4-FFF2-40B4-BE49-F238E27FC236}">
                <a16:creationId xmlns:a16="http://schemas.microsoft.com/office/drawing/2014/main" id="{BEBE8AD1-03CA-E61A-C40F-0030DAE10316}"/>
              </a:ext>
            </a:extLst>
          </p:cNvPr>
          <p:cNvSpPr txBox="1"/>
          <p:nvPr/>
        </p:nvSpPr>
        <p:spPr>
          <a:xfrm>
            <a:off x="2295641" y="2896354"/>
            <a:ext cx="2664042"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Comprobar los datos en busca de información incompleta o faltante </a:t>
            </a:r>
            <a:br>
              <a:rPr kumimoji="0" lang="es-419"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br>
            <a:r>
              <a:rPr kumimoji="0" lang="es-419"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y errores</a:t>
            </a:r>
          </a:p>
        </p:txBody>
      </p:sp>
      <p:sp>
        <p:nvSpPr>
          <p:cNvPr id="13" name="Rounded Rectangle 12">
            <a:extLst>
              <a:ext uri="{FF2B5EF4-FFF2-40B4-BE49-F238E27FC236}">
                <a16:creationId xmlns:a16="http://schemas.microsoft.com/office/drawing/2014/main" id="{36F0F45D-4F66-9505-95EA-4D2829A70FF5}"/>
              </a:ext>
            </a:extLst>
          </p:cNvPr>
          <p:cNvSpPr/>
          <p:nvPr/>
        </p:nvSpPr>
        <p:spPr>
          <a:xfrm>
            <a:off x="7036322" y="2620473"/>
            <a:ext cx="4337072" cy="1585895"/>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90000"/>
              </a:lnSpc>
              <a:spcBef>
                <a:spcPts val="1000"/>
              </a:spcBef>
              <a:spcAft>
                <a:spcPts val="0"/>
              </a:spcAft>
              <a:buClr>
                <a:srgbClr val="3BB042"/>
              </a:buClr>
              <a:buSzTx/>
              <a:buFontTx/>
              <a:buNone/>
              <a:tabLst/>
              <a:defRPr/>
            </a:pPr>
            <a:endPar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17" name="TextBox 16">
            <a:extLst>
              <a:ext uri="{FF2B5EF4-FFF2-40B4-BE49-F238E27FC236}">
                <a16:creationId xmlns:a16="http://schemas.microsoft.com/office/drawing/2014/main" id="{8188E5DE-5F34-4EF5-2AAD-8CFAD50AE172}"/>
              </a:ext>
            </a:extLst>
          </p:cNvPr>
          <p:cNvSpPr txBox="1"/>
          <p:nvPr/>
        </p:nvSpPr>
        <p:spPr>
          <a:xfrm>
            <a:off x="8696480" y="2890157"/>
            <a:ext cx="2399757" cy="1089529"/>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1000"/>
              </a:spcBef>
              <a:spcAft>
                <a:spcPts val="0"/>
              </a:spcAft>
              <a:buClr>
                <a:srgbClr val="3BB042"/>
              </a:buClr>
              <a:buSzTx/>
              <a:buFontTx/>
              <a:buNone/>
              <a:tabLst/>
              <a:defRPr/>
            </a:pPr>
            <a:r>
              <a:rPr kumimoji="0" lang="es-419"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Obtener información adicional o corregida del personal que está en el campo</a:t>
            </a:r>
          </a:p>
        </p:txBody>
      </p:sp>
      <p:sp>
        <p:nvSpPr>
          <p:cNvPr id="19" name="Right Arrow 18">
            <a:extLst>
              <a:ext uri="{FF2B5EF4-FFF2-40B4-BE49-F238E27FC236}">
                <a16:creationId xmlns:a16="http://schemas.microsoft.com/office/drawing/2014/main" id="{E5FD8B9C-85AE-7303-8A14-10E23236E755}"/>
              </a:ext>
            </a:extLst>
          </p:cNvPr>
          <p:cNvSpPr/>
          <p:nvPr/>
        </p:nvSpPr>
        <p:spPr>
          <a:xfrm>
            <a:off x="5472114" y="3058193"/>
            <a:ext cx="1166010" cy="733718"/>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Rectangle: Rounded Corners 4">
            <a:extLst>
              <a:ext uri="{FF2B5EF4-FFF2-40B4-BE49-F238E27FC236}">
                <a16:creationId xmlns:a16="http://schemas.microsoft.com/office/drawing/2014/main" id="{767A5BC2-A0B5-9931-626B-86FB21390CBF}"/>
              </a:ext>
            </a:extLst>
          </p:cNvPr>
          <p:cNvSpPr/>
          <p:nvPr/>
        </p:nvSpPr>
        <p:spPr>
          <a:xfrm>
            <a:off x="850575" y="363841"/>
            <a:ext cx="10667770" cy="70889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000" b="1" dirty="0">
                <a:solidFill>
                  <a:schemeClr val="bg1"/>
                </a:solidFill>
                <a:latin typeface="Arial"/>
                <a:ea typeface="Arial"/>
                <a:cs typeface="+mn-lt"/>
              </a:rPr>
              <a:t>       Consolidar datos de forma rutinaria y monitorear el progreso de las medidas </a:t>
            </a:r>
          </a:p>
        </p:txBody>
      </p:sp>
      <p:sp>
        <p:nvSpPr>
          <p:cNvPr id="14" name="Oval 13">
            <a:extLst>
              <a:ext uri="{FF2B5EF4-FFF2-40B4-BE49-F238E27FC236}">
                <a16:creationId xmlns:a16="http://schemas.microsoft.com/office/drawing/2014/main" id="{F092EFE1-87D1-53FD-362D-EEE63DED7897}"/>
              </a:ext>
            </a:extLst>
          </p:cNvPr>
          <p:cNvSpPr/>
          <p:nvPr/>
        </p:nvSpPr>
        <p:spPr>
          <a:xfrm>
            <a:off x="438977" y="36182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a:extLst>
              <a:ext uri="{FF2B5EF4-FFF2-40B4-BE49-F238E27FC236}">
                <a16:creationId xmlns:a16="http://schemas.microsoft.com/office/drawing/2014/main" id="{17947ACA-881C-D032-71CC-8BDC9C1F8A1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70215" y="2890157"/>
            <a:ext cx="1010191" cy="1001482"/>
          </a:xfrm>
          <a:prstGeom prst="rect">
            <a:avLst/>
          </a:prstGeom>
        </p:spPr>
      </p:pic>
      <p:pic>
        <p:nvPicPr>
          <p:cNvPr id="3" name="Graphic 2">
            <a:extLst>
              <a:ext uri="{FF2B5EF4-FFF2-40B4-BE49-F238E27FC236}">
                <a16:creationId xmlns:a16="http://schemas.microsoft.com/office/drawing/2014/main" id="{2E73244C-0FC4-5C97-AB40-F87AEBA70F6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473043" y="2890157"/>
            <a:ext cx="1005839" cy="1001485"/>
          </a:xfrm>
          <a:prstGeom prst="rect">
            <a:avLst/>
          </a:prstGeom>
        </p:spPr>
      </p:pic>
    </p:spTree>
    <p:extLst>
      <p:ext uri="{BB962C8B-B14F-4D97-AF65-F5344CB8AC3E}">
        <p14:creationId xmlns:p14="http://schemas.microsoft.com/office/powerpoint/2010/main" val="1818338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P spid="8" grpId="0"/>
      <p:bldP spid="13" grpId="0" animBg="1"/>
      <p:bldP spid="17" grpId="0"/>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B2CF6-04B8-F707-42E2-F81EFD66AAFE}"/>
              </a:ext>
            </a:extLst>
          </p:cNvPr>
          <p:cNvSpPr>
            <a:spLocks noGrp="1"/>
          </p:cNvSpPr>
          <p:nvPr>
            <p:ph type="title"/>
          </p:nvPr>
        </p:nvSpPr>
        <p:spPr/>
        <p:txBody>
          <a:bodyPr>
            <a:normAutofit/>
          </a:bodyPr>
          <a:lstStyle/>
          <a:p>
            <a:r>
              <a:rPr lang="es-419" dirty="0">
                <a:latin typeface="Arial"/>
                <a:cs typeface="Arial"/>
              </a:rPr>
              <a:t>Aspectos administrativos y logísticos</a:t>
            </a:r>
          </a:p>
        </p:txBody>
      </p:sp>
      <p:sp>
        <p:nvSpPr>
          <p:cNvPr id="5" name="Content Placeholder 4">
            <a:extLst>
              <a:ext uri="{FF2B5EF4-FFF2-40B4-BE49-F238E27FC236}">
                <a16:creationId xmlns:a16="http://schemas.microsoft.com/office/drawing/2014/main" id="{06FD21E3-48F4-D7D6-D18F-0295BB47B5E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593697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0B8FD-CC18-16DE-3C95-1C1AB0DCF9F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BEB6FA9-EC64-CE8B-BE62-493679E2EE12}"/>
              </a:ext>
            </a:extLst>
          </p:cNvPr>
          <p:cNvSpPr>
            <a:spLocks noGrp="1"/>
          </p:cNvSpPr>
          <p:nvPr>
            <p:ph type="body" sz="half" idx="10"/>
          </p:nvPr>
        </p:nvSpPr>
        <p:spPr>
          <a:xfrm>
            <a:off x="4935104" y="1032388"/>
            <a:ext cx="6693029" cy="4793224"/>
          </a:xfrm>
        </p:spPr>
        <p:txBody>
          <a:bodyPr vert="horz" lIns="91440" tIns="45720" rIns="91440" bIns="45720" rtlCol="0" anchor="t">
            <a:noAutofit/>
          </a:bodyPr>
          <a:lstStyle/>
          <a:p>
            <a:r>
              <a:rPr lang="es-419" sz="3000" dirty="0">
                <a:solidFill>
                  <a:schemeClr val="tx2"/>
                </a:solidFill>
                <a:cs typeface="Arial" panose="020B0604020202020204" pitchFamily="34" charset="0"/>
              </a:rPr>
              <a:t>Piensen en todo el proceso, desde la recolección de datos 7-1-7 hasta una base de datos consolidada, incluyendo el flujo de información.</a:t>
            </a:r>
          </a:p>
          <a:p>
            <a:endParaRPr lang="en-US" sz="3000" dirty="0">
              <a:solidFill>
                <a:schemeClr val="tx2"/>
              </a:solidFill>
              <a:cs typeface="Arial" panose="020B0604020202020204" pitchFamily="34" charset="0"/>
            </a:endParaRPr>
          </a:p>
          <a:p>
            <a:r>
              <a:rPr lang="es-419" sz="3000" dirty="0">
                <a:solidFill>
                  <a:schemeClr val="tx2"/>
                </a:solidFill>
                <a:cs typeface="Arial" panose="020B0604020202020204" pitchFamily="34" charset="0"/>
              </a:rPr>
              <a:t>¿Qué estrategias podrían funcionar mejor en donde están ustedes para minimizar los errores en esa base de datos consolidada?</a:t>
            </a:r>
            <a:br>
              <a:rPr lang="es-419" sz="3000" dirty="0">
                <a:solidFill>
                  <a:schemeClr val="tx2"/>
                </a:solidFill>
                <a:cs typeface="Arial" panose="020B0604020202020204" pitchFamily="34" charset="0"/>
              </a:rPr>
            </a:br>
            <a:br>
              <a:rPr lang="es-419" sz="3000" dirty="0">
                <a:solidFill>
                  <a:schemeClr val="tx2"/>
                </a:solidFill>
                <a:cs typeface="Arial" panose="020B0604020202020204" pitchFamily="34" charset="0"/>
              </a:rPr>
            </a:br>
            <a:r>
              <a:rPr lang="es-419" sz="3000" dirty="0">
                <a:solidFill>
                  <a:schemeClr val="tx2"/>
                </a:solidFill>
                <a:cs typeface="Arial" panose="020B0604020202020204" pitchFamily="34" charset="0"/>
              </a:rPr>
              <a:t> </a:t>
            </a:r>
          </a:p>
        </p:txBody>
      </p:sp>
      <p:pic>
        <p:nvPicPr>
          <p:cNvPr id="8" name="Graphic 7">
            <a:extLst>
              <a:ext uri="{FF2B5EF4-FFF2-40B4-BE49-F238E27FC236}">
                <a16:creationId xmlns:a16="http://schemas.microsoft.com/office/drawing/2014/main" id="{74108812-9D6B-F095-24FD-F06A6FDF0BB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10" name="Title 1">
            <a:extLst>
              <a:ext uri="{FF2B5EF4-FFF2-40B4-BE49-F238E27FC236}">
                <a16:creationId xmlns:a16="http://schemas.microsoft.com/office/drawing/2014/main" id="{3CC9CDD6-E8D0-69DF-62E3-A7CCB5611BA5}"/>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s-419">
                <a:latin typeface="Arial"/>
                <a:cs typeface="Arial"/>
              </a:rPr>
              <a:t>Debate</a:t>
            </a:r>
          </a:p>
        </p:txBody>
      </p:sp>
    </p:spTree>
    <p:extLst>
      <p:ext uri="{BB962C8B-B14F-4D97-AF65-F5344CB8AC3E}">
        <p14:creationId xmlns:p14="http://schemas.microsoft.com/office/powerpoint/2010/main" val="13722483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791441" y="2588595"/>
            <a:ext cx="10063458" cy="2148666"/>
          </a:xfrm>
        </p:spPr>
        <p:txBody>
          <a:bodyPr/>
          <a:lstStyle/>
          <a:p>
            <a:r>
              <a:rPr lang="es-419" sz="5000" dirty="0">
                <a:latin typeface="Arial"/>
                <a:cs typeface="Arial"/>
              </a:rPr>
              <a:t>Consolidación de datos + verificación</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832337"/>
            <a:ext cx="9703980" cy="931688"/>
          </a:xfrm>
        </p:spPr>
        <p:txBody>
          <a:bodyPr/>
          <a:lstStyle/>
          <a:p>
            <a:r>
              <a:rPr lang="es-419" sz="3000"/>
              <a:t>Actividad</a:t>
            </a:r>
          </a:p>
        </p:txBody>
      </p:sp>
      <p:pic>
        <p:nvPicPr>
          <p:cNvPr id="11" name="Picture 10" descr="A light bulb in a circle&#10;&#10;AI-generated content may be incorrect.">
            <a:extLst>
              <a:ext uri="{FF2B5EF4-FFF2-40B4-BE49-F238E27FC236}">
                <a16:creationId xmlns:a16="http://schemas.microsoft.com/office/drawing/2014/main" id="{A8BDB2A8-9865-622F-105D-1B37412AC4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293115"/>
            <a:ext cx="866086" cy="824950"/>
          </a:xfrm>
          <a:prstGeom prst="rect">
            <a:avLst/>
          </a:prstGeom>
        </p:spPr>
      </p:pic>
    </p:spTree>
    <p:extLst>
      <p:ext uri="{BB962C8B-B14F-4D97-AF65-F5344CB8AC3E}">
        <p14:creationId xmlns:p14="http://schemas.microsoft.com/office/powerpoint/2010/main" val="11338269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381246" y="1190817"/>
            <a:ext cx="5157787" cy="486893"/>
          </a:xfrm>
        </p:spPr>
        <p:txBody>
          <a:bodyPr/>
          <a:lstStyle/>
          <a:p>
            <a:r>
              <a:rPr lang="es-419">
                <a:latin typeface="Arial"/>
                <a:cs typeface="Arial"/>
              </a:rPr>
              <a:t>Su tarea en grupo</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448224" y="2014508"/>
            <a:ext cx="6691661" cy="4184814"/>
          </a:xfrm>
        </p:spPr>
        <p:txBody>
          <a:bodyPr vert="horz" lIns="91440" tIns="45720" rIns="91440" bIns="45720" rtlCol="0" anchor="t">
            <a:noAutofit/>
          </a:bodyPr>
          <a:lstStyle/>
          <a:p>
            <a:pPr marL="342900" indent="-342900"/>
            <a:r>
              <a:rPr lang="es-419" dirty="0">
                <a:latin typeface="Arial"/>
                <a:cs typeface="Arial"/>
              </a:rPr>
              <a:t>El objetivo de esta actividad es familiarizarlos </a:t>
            </a:r>
            <a:br>
              <a:rPr lang="es-419" dirty="0">
                <a:latin typeface="Arial"/>
                <a:cs typeface="Arial"/>
              </a:rPr>
            </a:br>
            <a:r>
              <a:rPr lang="es-419" dirty="0">
                <a:latin typeface="Arial"/>
                <a:cs typeface="Arial"/>
              </a:rPr>
              <a:t>con la herramienta de consolidación de datos </a:t>
            </a:r>
            <a:br>
              <a:rPr lang="es-419" dirty="0">
                <a:latin typeface="Arial"/>
                <a:cs typeface="Arial"/>
              </a:rPr>
            </a:br>
            <a:r>
              <a:rPr lang="es-419" dirty="0">
                <a:latin typeface="Arial"/>
                <a:cs typeface="Arial"/>
              </a:rPr>
              <a:t>de 7-1-7</a:t>
            </a:r>
          </a:p>
          <a:p>
            <a:pPr marL="342900" indent="-342900"/>
            <a:endParaRPr lang="en-US" dirty="0"/>
          </a:p>
          <a:p>
            <a:pPr marL="342900" indent="-342900"/>
            <a:r>
              <a:rPr lang="es-419" dirty="0">
                <a:latin typeface="Arial"/>
                <a:cs typeface="Arial"/>
              </a:rPr>
              <a:t>Revisen cada pestaña de la herramienta de consolidación de datos asignada a sus grupos</a:t>
            </a:r>
          </a:p>
          <a:p>
            <a:pPr marL="342900" indent="-342900"/>
            <a:endParaRPr lang="en-US" dirty="0">
              <a:cs typeface="Arial"/>
            </a:endParaRPr>
          </a:p>
          <a:p>
            <a:pPr marL="342900" indent="-342900"/>
            <a:r>
              <a:rPr lang="es-419" dirty="0">
                <a:latin typeface="Arial"/>
                <a:cs typeface="Arial"/>
              </a:rPr>
              <a:t>Resalten las celdas con errores en amarillo</a:t>
            </a:r>
          </a:p>
          <a:p>
            <a:pPr marL="342900" indent="-342900"/>
            <a:endParaRPr lang="en-US" dirty="0">
              <a:cs typeface="Arial"/>
            </a:endParaRPr>
          </a:p>
          <a:p>
            <a:pPr marL="342900" indent="-342900"/>
            <a:r>
              <a:rPr lang="es-419" dirty="0">
                <a:latin typeface="Arial"/>
                <a:cs typeface="Arial"/>
              </a:rPr>
              <a:t>¡Vean cuántos puede encontrar en 15 minutos!</a:t>
            </a:r>
          </a:p>
          <a:p>
            <a:pPr marL="342900" indent="-342900"/>
            <a:endParaRPr lang="en-US" dirty="0">
              <a:cs typeface="Arial"/>
            </a:endParaRPr>
          </a:p>
          <a:p>
            <a:pPr marL="342900" indent="-342900"/>
            <a:endParaRPr lang="en-US" dirty="0">
              <a:cs typeface="Arial"/>
            </a:endParaRPr>
          </a:p>
        </p:txBody>
      </p:sp>
      <p:sp>
        <p:nvSpPr>
          <p:cNvPr id="26" name="Rectangle 25">
            <a:extLst>
              <a:ext uri="{FF2B5EF4-FFF2-40B4-BE49-F238E27FC236}">
                <a16:creationId xmlns:a16="http://schemas.microsoft.com/office/drawing/2014/main" id="{34A934FD-ED0A-75F7-D0BC-B313D9AF355B}"/>
              </a:ext>
            </a:extLst>
          </p:cNvPr>
          <p:cNvSpPr/>
          <p:nvPr/>
        </p:nvSpPr>
        <p:spPr>
          <a:xfrm>
            <a:off x="7526311" y="1238983"/>
            <a:ext cx="4385021" cy="383597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
            <a:extLst>
              <a:ext uri="{FF2B5EF4-FFF2-40B4-BE49-F238E27FC236}">
                <a16:creationId xmlns:a16="http://schemas.microsoft.com/office/drawing/2014/main" id="{F3C47BEF-575D-DAC7-7098-8F8316D0831D}"/>
              </a:ext>
            </a:extLst>
          </p:cNvPr>
          <p:cNvSpPr txBox="1">
            <a:spLocks/>
          </p:cNvSpPr>
          <p:nvPr/>
        </p:nvSpPr>
        <p:spPr>
          <a:xfrm>
            <a:off x="7604473" y="2960541"/>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s-419" sz="2200">
                <a:latin typeface="Arial"/>
                <a:cs typeface="Arial"/>
              </a:rPr>
              <a:t>Consejos:</a:t>
            </a:r>
            <a:r>
              <a:rPr lang="es-419" sz="2200" b="0">
                <a:solidFill>
                  <a:srgbClr val="394D56"/>
                </a:solidFill>
                <a:latin typeface="Arial"/>
                <a:cs typeface="Arial"/>
              </a:rPr>
              <a:t> </a:t>
            </a:r>
          </a:p>
          <a:p>
            <a:pPr marL="342900" indent="-342900">
              <a:buFont typeface="Arial" panose="020B0604020202020204" pitchFamily="34" charset="0"/>
              <a:buChar char="•"/>
            </a:pPr>
            <a:r>
              <a:rPr lang="es-419" sz="2000" b="0">
                <a:solidFill>
                  <a:srgbClr val="394D56"/>
                </a:solidFill>
                <a:latin typeface="Arial"/>
                <a:cs typeface="Arial"/>
              </a:rPr>
              <a:t>Hay unos 20 errores en la herramienta. </a:t>
            </a:r>
          </a:p>
          <a:p>
            <a:pPr marL="342900" indent="-342900">
              <a:buFont typeface="Arial" panose="020B0604020202020204" pitchFamily="34" charset="0"/>
              <a:buChar char="•"/>
            </a:pPr>
            <a:r>
              <a:rPr lang="es-419" sz="2000" b="0">
                <a:solidFill>
                  <a:srgbClr val="394D56"/>
                </a:solidFill>
                <a:latin typeface="Arial"/>
                <a:cs typeface="Arial"/>
              </a:rPr>
              <a:t>Hay errores en cada pestaña. </a:t>
            </a:r>
          </a:p>
          <a:p>
            <a:r>
              <a:rPr lang="es-419" sz="2200">
                <a:latin typeface="Arial"/>
                <a:cs typeface="Arial"/>
              </a:rPr>
              <a:t>Tiempo</a:t>
            </a:r>
          </a:p>
        </p:txBody>
      </p:sp>
      <p:sp>
        <p:nvSpPr>
          <p:cNvPr id="36" name="Content Placeholder 3">
            <a:extLst>
              <a:ext uri="{FF2B5EF4-FFF2-40B4-BE49-F238E27FC236}">
                <a16:creationId xmlns:a16="http://schemas.microsoft.com/office/drawing/2014/main" id="{AF421EC0-80C9-F417-37D7-EFA18C47B2B1}"/>
              </a:ext>
            </a:extLst>
          </p:cNvPr>
          <p:cNvSpPr txBox="1">
            <a:spLocks/>
          </p:cNvSpPr>
          <p:nvPr/>
        </p:nvSpPr>
        <p:spPr>
          <a:xfrm>
            <a:off x="7667984" y="3390935"/>
            <a:ext cx="4254892" cy="166758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419" sz="2000">
                <a:latin typeface="Arial"/>
                <a:cs typeface="Arial"/>
              </a:rPr>
              <a:t>15 minutos para encontrar tantos errores como sea posible</a:t>
            </a:r>
          </a:p>
          <a:p>
            <a:r>
              <a:rPr lang="es-419" sz="2000">
                <a:latin typeface="Arial"/>
                <a:cs typeface="Arial"/>
              </a:rPr>
              <a:t>10 minutos. Compartiremos dónde se encuentran los errores</a:t>
            </a:r>
          </a:p>
          <a:p>
            <a:endParaRPr lang="en-US" sz="2000" dirty="0">
              <a:cs typeface="Arial"/>
            </a:endParaRPr>
          </a:p>
          <a:p>
            <a:pPr lvl="1"/>
            <a:endParaRPr lang="en-US" dirty="0">
              <a:cs typeface="Arial"/>
            </a:endParaRPr>
          </a:p>
        </p:txBody>
      </p:sp>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9415104"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a:latin typeface="Arial"/>
                <a:cs typeface="Arial"/>
              </a:rPr>
              <a:t>Consolidación y verificación de datos </a:t>
            </a:r>
          </a:p>
        </p:txBody>
      </p:sp>
    </p:spTree>
    <p:extLst>
      <p:ext uri="{BB962C8B-B14F-4D97-AF65-F5344CB8AC3E}">
        <p14:creationId xmlns:p14="http://schemas.microsoft.com/office/powerpoint/2010/main" val="42468383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7A6DA-E012-A213-F08D-24457B80BBF2}"/>
            </a:ext>
          </a:extLst>
        </p:cNvPr>
        <p:cNvGrpSpPr/>
        <p:nvPr/>
      </p:nvGrpSpPr>
      <p:grpSpPr>
        <a:xfrm>
          <a:off x="0" y="0"/>
          <a:ext cx="0" cy="0"/>
          <a:chOff x="0" y="0"/>
          <a:chExt cx="0" cy="0"/>
        </a:xfrm>
      </p:grpSpPr>
      <p:sp>
        <p:nvSpPr>
          <p:cNvPr id="43" name="Title 1">
            <a:extLst>
              <a:ext uri="{FF2B5EF4-FFF2-40B4-BE49-F238E27FC236}">
                <a16:creationId xmlns:a16="http://schemas.microsoft.com/office/drawing/2014/main" id="{DA3A5BD3-D395-BFE0-ECB5-7AD0A6297854}"/>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a:latin typeface="Arial"/>
                <a:cs typeface="Arial"/>
              </a:rPr>
              <a:t>¡Revisemos las respuestas!</a:t>
            </a:r>
          </a:p>
        </p:txBody>
      </p:sp>
      <p:pic>
        <p:nvPicPr>
          <p:cNvPr id="6" name="Picture 5">
            <a:extLst>
              <a:ext uri="{FF2B5EF4-FFF2-40B4-BE49-F238E27FC236}">
                <a16:creationId xmlns:a16="http://schemas.microsoft.com/office/drawing/2014/main" id="{73449595-530E-0AD2-E8D6-95E3F7B06D1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79825" y="1863336"/>
            <a:ext cx="11488713" cy="3591115"/>
          </a:xfrm>
          <a:prstGeom prst="rect">
            <a:avLst/>
          </a:prstGeom>
        </p:spPr>
      </p:pic>
    </p:spTree>
    <p:extLst>
      <p:ext uri="{BB962C8B-B14F-4D97-AF65-F5344CB8AC3E}">
        <p14:creationId xmlns:p14="http://schemas.microsoft.com/office/powerpoint/2010/main" val="1064568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0B0B5B0-E92A-DD5B-A8C9-111F8D47ECB8}"/>
              </a:ext>
            </a:extLst>
          </p:cNvPr>
          <p:cNvPicPr>
            <a:picLocks noChangeAspect="1"/>
          </p:cNvPicPr>
          <p:nvPr/>
        </p:nvPicPr>
        <p:blipFill>
          <a:blip r:embed="rId3" cstate="screen">
            <a:extLst>
              <a:ext uri="{28A0092B-C50C-407E-A947-70E740481C1C}">
                <a14:useLocalDpi xmlns:a14="http://schemas.microsoft.com/office/drawing/2010/main"/>
              </a:ext>
            </a:extLst>
          </a:blip>
          <a:srcRect l="-177" r="-50" b="1206"/>
          <a:stretch/>
        </p:blipFill>
        <p:spPr>
          <a:xfrm>
            <a:off x="408168" y="886750"/>
            <a:ext cx="11609150" cy="5618848"/>
          </a:xfrm>
          <a:prstGeom prst="rect">
            <a:avLst/>
          </a:prstGeom>
        </p:spPr>
      </p:pic>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11609150"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sz="2800" dirty="0">
                <a:latin typeface="Arial"/>
                <a:cs typeface="Arial"/>
              </a:rPr>
              <a:t>Consolidación de datos | 1. Datos sobre puntualidad</a:t>
            </a:r>
          </a:p>
        </p:txBody>
      </p:sp>
      <p:sp>
        <p:nvSpPr>
          <p:cNvPr id="3" name="Rectangle 2">
            <a:extLst>
              <a:ext uri="{FF2B5EF4-FFF2-40B4-BE49-F238E27FC236}">
                <a16:creationId xmlns:a16="http://schemas.microsoft.com/office/drawing/2014/main" id="{C7EA36CD-0C6D-692D-8091-C184A96EA1DE}"/>
              </a:ext>
            </a:extLst>
          </p:cNvPr>
          <p:cNvSpPr/>
          <p:nvPr/>
        </p:nvSpPr>
        <p:spPr>
          <a:xfrm>
            <a:off x="2702874" y="2708728"/>
            <a:ext cx="1733798" cy="11519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a:latin typeface="Arial"/>
                <a:cs typeface="Arial"/>
              </a:rPr>
              <a:t>Debería haber sido julio</a:t>
            </a:r>
          </a:p>
        </p:txBody>
      </p:sp>
      <p:sp>
        <p:nvSpPr>
          <p:cNvPr id="4" name="Rectangle 3">
            <a:extLst>
              <a:ext uri="{FF2B5EF4-FFF2-40B4-BE49-F238E27FC236}">
                <a16:creationId xmlns:a16="http://schemas.microsoft.com/office/drawing/2014/main" id="{6222EC3E-2F4A-54A0-5B0E-97A39F4A15FD}"/>
              </a:ext>
            </a:extLst>
          </p:cNvPr>
          <p:cNvSpPr/>
          <p:nvPr/>
        </p:nvSpPr>
        <p:spPr>
          <a:xfrm>
            <a:off x="5065481" y="3971239"/>
            <a:ext cx="1733798" cy="11519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a:latin typeface="Arial"/>
                <a:cs typeface="Arial"/>
              </a:rPr>
              <a:t>Esto es un facilitador</a:t>
            </a:r>
          </a:p>
        </p:txBody>
      </p:sp>
      <p:sp>
        <p:nvSpPr>
          <p:cNvPr id="5" name="Rectangle 4">
            <a:extLst>
              <a:ext uri="{FF2B5EF4-FFF2-40B4-BE49-F238E27FC236}">
                <a16:creationId xmlns:a16="http://schemas.microsoft.com/office/drawing/2014/main" id="{8AF9061E-2024-82AC-BFAE-331C98834782}"/>
              </a:ext>
            </a:extLst>
          </p:cNvPr>
          <p:cNvSpPr/>
          <p:nvPr/>
        </p:nvSpPr>
        <p:spPr>
          <a:xfrm>
            <a:off x="10090909" y="3427709"/>
            <a:ext cx="1733798" cy="1965586"/>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sz="1700" dirty="0">
                <a:latin typeface="Arial"/>
                <a:cs typeface="Arial"/>
              </a:rPr>
              <a:t>Esta no es una notificación </a:t>
            </a:r>
            <a:br>
              <a:rPr lang="es-419" sz="1700" dirty="0">
                <a:latin typeface="Arial"/>
                <a:cs typeface="Arial"/>
              </a:rPr>
            </a:br>
            <a:r>
              <a:rPr lang="es-419" sz="1700" dirty="0">
                <a:latin typeface="Arial"/>
                <a:cs typeface="Arial"/>
              </a:rPr>
              <a:t>7-1-7, ya que se trata de una notificación al centro de salud</a:t>
            </a:r>
          </a:p>
        </p:txBody>
      </p:sp>
    </p:spTree>
    <p:extLst>
      <p:ext uri="{BB962C8B-B14F-4D97-AF65-F5344CB8AC3E}">
        <p14:creationId xmlns:p14="http://schemas.microsoft.com/office/powerpoint/2010/main" val="530682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55552-0EEE-5523-D4B0-76F8245E0E3D}"/>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14085CC4-9658-C67A-50D0-33B49DA8864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89912" y="1266588"/>
            <a:ext cx="11806411" cy="4870938"/>
          </a:xfrm>
          <a:prstGeom prst="rect">
            <a:avLst/>
          </a:prstGeom>
        </p:spPr>
      </p:pic>
      <p:sp>
        <p:nvSpPr>
          <p:cNvPr id="43" name="Title 1">
            <a:extLst>
              <a:ext uri="{FF2B5EF4-FFF2-40B4-BE49-F238E27FC236}">
                <a16:creationId xmlns:a16="http://schemas.microsoft.com/office/drawing/2014/main" id="{A6F93EC8-9EE3-4566-4612-6DBF2DC3D3B6}"/>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sz="2800" dirty="0">
                <a:latin typeface="Arial"/>
                <a:cs typeface="Arial"/>
              </a:rPr>
              <a:t>Consolidación de datos | 1. Datos sobre puntualidad</a:t>
            </a:r>
          </a:p>
        </p:txBody>
      </p:sp>
      <p:sp>
        <p:nvSpPr>
          <p:cNvPr id="3" name="Rectangle 2">
            <a:extLst>
              <a:ext uri="{FF2B5EF4-FFF2-40B4-BE49-F238E27FC236}">
                <a16:creationId xmlns:a16="http://schemas.microsoft.com/office/drawing/2014/main" id="{DE8608B2-63FD-7361-3F12-B5E4936BD9D4}"/>
              </a:ext>
            </a:extLst>
          </p:cNvPr>
          <p:cNvSpPr/>
          <p:nvPr/>
        </p:nvSpPr>
        <p:spPr>
          <a:xfrm>
            <a:off x="5262821" y="2957180"/>
            <a:ext cx="3277590" cy="11519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sz="1700" dirty="0">
                <a:latin typeface="Arial"/>
                <a:cs typeface="Arial"/>
              </a:rPr>
              <a:t>Faltan narrativas, cuellos de botella y facilitadores para medidas de respuesta temprana</a:t>
            </a:r>
          </a:p>
        </p:txBody>
      </p:sp>
      <p:sp>
        <p:nvSpPr>
          <p:cNvPr id="5" name="Right Brace 4">
            <a:extLst>
              <a:ext uri="{FF2B5EF4-FFF2-40B4-BE49-F238E27FC236}">
                <a16:creationId xmlns:a16="http://schemas.microsoft.com/office/drawing/2014/main" id="{A0058D6B-34CE-F52A-3F55-828126858C73}"/>
              </a:ext>
            </a:extLst>
          </p:cNvPr>
          <p:cNvSpPr/>
          <p:nvPr/>
        </p:nvSpPr>
        <p:spPr>
          <a:xfrm rot="5400000">
            <a:off x="6575045" y="3125620"/>
            <a:ext cx="653142" cy="2970976"/>
          </a:xfrm>
          <a:prstGeom prst="rightBrace">
            <a:avLst/>
          </a:prstGeom>
          <a:ln w="38100">
            <a:solidFill>
              <a:srgbClr val="D43B2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9178627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EBB4EF2-F476-0C18-B93C-DAAA5E03AE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830" y="988918"/>
            <a:ext cx="11868818" cy="4915936"/>
          </a:xfrm>
          <a:prstGeom prst="rect">
            <a:avLst/>
          </a:prstGeom>
        </p:spPr>
      </p:pic>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sz="2800" dirty="0">
                <a:latin typeface="Arial"/>
                <a:cs typeface="Arial"/>
              </a:rPr>
              <a:t>Consolidación de datos | 2. Evaluar resultados de 7-1-7</a:t>
            </a:r>
          </a:p>
        </p:txBody>
      </p:sp>
      <p:sp>
        <p:nvSpPr>
          <p:cNvPr id="3" name="Rectangle 2">
            <a:extLst>
              <a:ext uri="{FF2B5EF4-FFF2-40B4-BE49-F238E27FC236}">
                <a16:creationId xmlns:a16="http://schemas.microsoft.com/office/drawing/2014/main" id="{656D8D38-1A05-6361-0F39-5BFC55E39700}"/>
              </a:ext>
            </a:extLst>
          </p:cNvPr>
          <p:cNvSpPr/>
          <p:nvPr/>
        </p:nvSpPr>
        <p:spPr>
          <a:xfrm>
            <a:off x="10591550" y="2187201"/>
            <a:ext cx="1393097" cy="215036"/>
          </a:xfrm>
          <a:prstGeom prst="rect">
            <a:avLst/>
          </a:prstGeom>
          <a:noFill/>
          <a:ln w="57150">
            <a:solidFill>
              <a:srgbClr val="D43B2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D76FFCC5-D7B0-BC6F-9F93-009B537EDB36}"/>
              </a:ext>
            </a:extLst>
          </p:cNvPr>
          <p:cNvSpPr/>
          <p:nvPr/>
        </p:nvSpPr>
        <p:spPr>
          <a:xfrm>
            <a:off x="2604759" y="4577192"/>
            <a:ext cx="1223610" cy="279400"/>
          </a:xfrm>
          <a:prstGeom prst="rect">
            <a:avLst/>
          </a:prstGeom>
          <a:noFill/>
          <a:ln w="57150">
            <a:solidFill>
              <a:srgbClr val="D43B2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extLst>
              <a:ext uri="{FF2B5EF4-FFF2-40B4-BE49-F238E27FC236}">
                <a16:creationId xmlns:a16="http://schemas.microsoft.com/office/drawing/2014/main" id="{98D87866-5997-8D63-69E8-539421D33874}"/>
              </a:ext>
            </a:extLst>
          </p:cNvPr>
          <p:cNvSpPr/>
          <p:nvPr/>
        </p:nvSpPr>
        <p:spPr>
          <a:xfrm>
            <a:off x="3940628" y="4218128"/>
            <a:ext cx="4310743"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dirty="0">
                <a:latin typeface="Arial"/>
                <a:cs typeface="Arial"/>
              </a:rPr>
              <a:t>Debe ser 3, no 15</a:t>
            </a:r>
          </a:p>
        </p:txBody>
      </p:sp>
      <p:sp>
        <p:nvSpPr>
          <p:cNvPr id="7" name="Left Arrow 6">
            <a:extLst>
              <a:ext uri="{FF2B5EF4-FFF2-40B4-BE49-F238E27FC236}">
                <a16:creationId xmlns:a16="http://schemas.microsoft.com/office/drawing/2014/main" id="{1DA8FA27-2764-1DEC-99BF-BE37E27D8541}"/>
              </a:ext>
            </a:extLst>
          </p:cNvPr>
          <p:cNvSpPr/>
          <p:nvPr/>
        </p:nvSpPr>
        <p:spPr>
          <a:xfrm rot="5400000">
            <a:off x="10030196" y="3592781"/>
            <a:ext cx="280653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sp>
        <p:nvSpPr>
          <p:cNvPr id="8" name="Rectangle 7">
            <a:extLst>
              <a:ext uri="{FF2B5EF4-FFF2-40B4-BE49-F238E27FC236}">
                <a16:creationId xmlns:a16="http://schemas.microsoft.com/office/drawing/2014/main" id="{26B98830-B4D3-56C8-7510-93BBD8C51210}"/>
              </a:ext>
            </a:extLst>
          </p:cNvPr>
          <p:cNvSpPr/>
          <p:nvPr/>
        </p:nvSpPr>
        <p:spPr>
          <a:xfrm>
            <a:off x="10248404" y="5596290"/>
            <a:ext cx="1909905" cy="80964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dirty="0">
                <a:latin typeface="Arial"/>
                <a:cs typeface="Arial"/>
              </a:rPr>
              <a:t>Debe estar en la pestaña anterior</a:t>
            </a:r>
          </a:p>
        </p:txBody>
      </p:sp>
    </p:spTree>
    <p:extLst>
      <p:ext uri="{BB962C8B-B14F-4D97-AF65-F5344CB8AC3E}">
        <p14:creationId xmlns:p14="http://schemas.microsoft.com/office/powerpoint/2010/main" val="1164836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0B182-71EE-40CE-D807-9B70D02D2109}"/>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2B7FE15F-AED8-DEED-455F-2EEB62E703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9825" y="1005146"/>
            <a:ext cx="11559326" cy="5010643"/>
          </a:xfrm>
          <a:prstGeom prst="rect">
            <a:avLst/>
          </a:prstGeom>
        </p:spPr>
      </p:pic>
      <p:sp>
        <p:nvSpPr>
          <p:cNvPr id="43" name="Title 1">
            <a:extLst>
              <a:ext uri="{FF2B5EF4-FFF2-40B4-BE49-F238E27FC236}">
                <a16:creationId xmlns:a16="http://schemas.microsoft.com/office/drawing/2014/main" id="{5AEC80F0-404E-AC12-C09D-6F3EB632CA77}"/>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sz="2800" dirty="0">
                <a:latin typeface="Arial"/>
                <a:cs typeface="Arial"/>
              </a:rPr>
              <a:t>Consolidación de datos | 2. Evaluar resultados de 7-1-7</a:t>
            </a:r>
          </a:p>
        </p:txBody>
      </p:sp>
      <p:sp>
        <p:nvSpPr>
          <p:cNvPr id="4" name="Left Arrow 3">
            <a:extLst>
              <a:ext uri="{FF2B5EF4-FFF2-40B4-BE49-F238E27FC236}">
                <a16:creationId xmlns:a16="http://schemas.microsoft.com/office/drawing/2014/main" id="{150AFCE0-26E7-647B-C11F-9472C22B80B6}"/>
              </a:ext>
            </a:extLst>
          </p:cNvPr>
          <p:cNvSpPr/>
          <p:nvPr/>
        </p:nvSpPr>
        <p:spPr>
          <a:xfrm rot="2781586">
            <a:off x="2954995" y="4260531"/>
            <a:ext cx="2640626" cy="634620"/>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sp>
        <p:nvSpPr>
          <p:cNvPr id="9" name="Rectangle 8">
            <a:extLst>
              <a:ext uri="{FF2B5EF4-FFF2-40B4-BE49-F238E27FC236}">
                <a16:creationId xmlns:a16="http://schemas.microsoft.com/office/drawing/2014/main" id="{05FEA82E-C396-F0FF-AA83-47F7F045FD24}"/>
              </a:ext>
            </a:extLst>
          </p:cNvPr>
          <p:cNvSpPr/>
          <p:nvPr/>
        </p:nvSpPr>
        <p:spPr>
          <a:xfrm>
            <a:off x="5416127" y="5074493"/>
            <a:ext cx="3076521" cy="80956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419" sz="1400" dirty="0">
                <a:latin typeface="Arial"/>
                <a:cs typeface="Arial"/>
              </a:rPr>
              <a:t>Cálculos automáticos incorrectos debido al error de entrada de datos en la pestaña anterior</a:t>
            </a:r>
          </a:p>
        </p:txBody>
      </p:sp>
      <p:sp>
        <p:nvSpPr>
          <p:cNvPr id="12" name="Rectangle 11">
            <a:extLst>
              <a:ext uri="{FF2B5EF4-FFF2-40B4-BE49-F238E27FC236}">
                <a16:creationId xmlns:a16="http://schemas.microsoft.com/office/drawing/2014/main" id="{1A207E45-C3F0-EEE5-3040-FDB2DBFC5D24}"/>
              </a:ext>
            </a:extLst>
          </p:cNvPr>
          <p:cNvSpPr/>
          <p:nvPr/>
        </p:nvSpPr>
        <p:spPr>
          <a:xfrm>
            <a:off x="1837591" y="3140692"/>
            <a:ext cx="3083325" cy="288308"/>
          </a:xfrm>
          <a:prstGeom prst="rect">
            <a:avLst/>
          </a:prstGeom>
          <a:noFill/>
          <a:ln w="57150">
            <a:solidFill>
              <a:srgbClr val="D43B2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4455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E3F0F83-D388-742A-BE4A-74ED086598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6620" y="988918"/>
            <a:ext cx="11782071" cy="4256850"/>
          </a:xfrm>
          <a:prstGeom prst="rect">
            <a:avLst/>
          </a:prstGeom>
        </p:spPr>
      </p:pic>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a:latin typeface="Arial"/>
                <a:cs typeface="Arial"/>
              </a:rPr>
              <a:t>Consolidación de datos | 3. Seguir medidas</a:t>
            </a:r>
          </a:p>
        </p:txBody>
      </p:sp>
      <p:sp>
        <p:nvSpPr>
          <p:cNvPr id="3" name="Rectangle 2">
            <a:extLst>
              <a:ext uri="{FF2B5EF4-FFF2-40B4-BE49-F238E27FC236}">
                <a16:creationId xmlns:a16="http://schemas.microsoft.com/office/drawing/2014/main" id="{04866C6D-BB96-58AC-228F-CA8A3213881A}"/>
              </a:ext>
            </a:extLst>
          </p:cNvPr>
          <p:cNvSpPr/>
          <p:nvPr/>
        </p:nvSpPr>
        <p:spPr>
          <a:xfrm>
            <a:off x="5504116" y="4493712"/>
            <a:ext cx="1546777" cy="11519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sz="1600">
                <a:latin typeface="Arial"/>
                <a:cs typeface="Arial"/>
              </a:rPr>
              <a:t>No se ha asignado autoridad responsable</a:t>
            </a:r>
          </a:p>
        </p:txBody>
      </p:sp>
      <p:sp>
        <p:nvSpPr>
          <p:cNvPr id="4" name="Rectangle 3">
            <a:extLst>
              <a:ext uri="{FF2B5EF4-FFF2-40B4-BE49-F238E27FC236}">
                <a16:creationId xmlns:a16="http://schemas.microsoft.com/office/drawing/2014/main" id="{1ED078FB-09B7-7166-99E5-24E191C81852}"/>
              </a:ext>
            </a:extLst>
          </p:cNvPr>
          <p:cNvSpPr/>
          <p:nvPr/>
        </p:nvSpPr>
        <p:spPr>
          <a:xfrm>
            <a:off x="7350194" y="5773880"/>
            <a:ext cx="2510658" cy="470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sz="1600">
                <a:latin typeface="Arial"/>
                <a:cs typeface="Arial"/>
              </a:rPr>
              <a:t>Faltan fechas de inicio/fin</a:t>
            </a:r>
          </a:p>
        </p:txBody>
      </p:sp>
      <p:sp>
        <p:nvSpPr>
          <p:cNvPr id="5" name="Left Arrow 4">
            <a:extLst>
              <a:ext uri="{FF2B5EF4-FFF2-40B4-BE49-F238E27FC236}">
                <a16:creationId xmlns:a16="http://schemas.microsoft.com/office/drawing/2014/main" id="{B7B4A1D4-C70D-730B-1E2A-D4D2F104E4AF}"/>
              </a:ext>
            </a:extLst>
          </p:cNvPr>
          <p:cNvSpPr/>
          <p:nvPr/>
        </p:nvSpPr>
        <p:spPr>
          <a:xfrm rot="4121384">
            <a:off x="7436178" y="4240116"/>
            <a:ext cx="183279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extLst>
              <a:ext uri="{FF2B5EF4-FFF2-40B4-BE49-F238E27FC236}">
                <a16:creationId xmlns:a16="http://schemas.microsoft.com/office/drawing/2014/main" id="{825AE8CC-FAA0-55CA-9DF1-2D1C2C8A5A31}"/>
              </a:ext>
            </a:extLst>
          </p:cNvPr>
          <p:cNvSpPr/>
          <p:nvPr/>
        </p:nvSpPr>
        <p:spPr>
          <a:xfrm rot="5400000">
            <a:off x="10356759" y="3654504"/>
            <a:ext cx="183279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CC7515F-D682-7CE0-82F2-18A6AB6AB0D4}"/>
              </a:ext>
            </a:extLst>
          </p:cNvPr>
          <p:cNvSpPr/>
          <p:nvPr/>
        </p:nvSpPr>
        <p:spPr>
          <a:xfrm>
            <a:off x="10279123" y="4926051"/>
            <a:ext cx="1739568" cy="132015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sz="1600" dirty="0">
                <a:latin typeface="Arial"/>
                <a:cs typeface="Arial"/>
              </a:rPr>
              <a:t>Útil para tener los siguientes pasos para las medidas “atascadas”</a:t>
            </a:r>
          </a:p>
        </p:txBody>
      </p:sp>
      <p:sp>
        <p:nvSpPr>
          <p:cNvPr id="11" name="Rectangle 10">
            <a:extLst>
              <a:ext uri="{FF2B5EF4-FFF2-40B4-BE49-F238E27FC236}">
                <a16:creationId xmlns:a16="http://schemas.microsoft.com/office/drawing/2014/main" id="{428A67B8-75FC-CD37-9AAA-FE71E2053E97}"/>
              </a:ext>
            </a:extLst>
          </p:cNvPr>
          <p:cNvSpPr/>
          <p:nvPr/>
        </p:nvSpPr>
        <p:spPr>
          <a:xfrm>
            <a:off x="2635698" y="4079814"/>
            <a:ext cx="2510658" cy="470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sz="1600" dirty="0">
                <a:latin typeface="Arial"/>
                <a:cs typeface="Arial"/>
              </a:rPr>
              <a:t>Falta priorización</a:t>
            </a:r>
          </a:p>
        </p:txBody>
      </p:sp>
      <p:sp>
        <p:nvSpPr>
          <p:cNvPr id="12" name="Left Arrow 11">
            <a:extLst>
              <a:ext uri="{FF2B5EF4-FFF2-40B4-BE49-F238E27FC236}">
                <a16:creationId xmlns:a16="http://schemas.microsoft.com/office/drawing/2014/main" id="{44D1BD1B-183F-2850-2C08-0E2AD262AB9D}"/>
              </a:ext>
            </a:extLst>
          </p:cNvPr>
          <p:cNvSpPr/>
          <p:nvPr/>
        </p:nvSpPr>
        <p:spPr>
          <a:xfrm rot="5927992">
            <a:off x="3480957" y="2483389"/>
            <a:ext cx="183279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175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11"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87A01F4-D6C5-63B1-199B-A1BBBAC068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4588" y="1387236"/>
            <a:ext cx="11782561" cy="3772178"/>
          </a:xfrm>
          <a:prstGeom prst="rect">
            <a:avLst/>
          </a:prstGeom>
        </p:spPr>
      </p:pic>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sz="2800" dirty="0">
                <a:latin typeface="Arial"/>
                <a:cs typeface="Arial"/>
              </a:rPr>
              <a:t>Consolidación de datos – 4. Categorizar cuellos botella</a:t>
            </a:r>
          </a:p>
        </p:txBody>
      </p:sp>
      <p:sp>
        <p:nvSpPr>
          <p:cNvPr id="3" name="Rectangle 2">
            <a:extLst>
              <a:ext uri="{FF2B5EF4-FFF2-40B4-BE49-F238E27FC236}">
                <a16:creationId xmlns:a16="http://schemas.microsoft.com/office/drawing/2014/main" id="{45C38E4F-356C-B4DE-B521-610E849BDB35}"/>
              </a:ext>
            </a:extLst>
          </p:cNvPr>
          <p:cNvSpPr/>
          <p:nvPr/>
        </p:nvSpPr>
        <p:spPr>
          <a:xfrm>
            <a:off x="4160799" y="5154292"/>
            <a:ext cx="2510658" cy="64339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dirty="0">
                <a:latin typeface="Arial"/>
                <a:cs typeface="Arial"/>
              </a:rPr>
              <a:t>Debería ser ‘Respuesta’</a:t>
            </a:r>
          </a:p>
        </p:txBody>
      </p:sp>
      <p:sp>
        <p:nvSpPr>
          <p:cNvPr id="4" name="Left Arrow 3">
            <a:extLst>
              <a:ext uri="{FF2B5EF4-FFF2-40B4-BE49-F238E27FC236}">
                <a16:creationId xmlns:a16="http://schemas.microsoft.com/office/drawing/2014/main" id="{06CA2CF8-3ABB-68BE-F541-E5975049510F}"/>
              </a:ext>
            </a:extLst>
          </p:cNvPr>
          <p:cNvSpPr/>
          <p:nvPr/>
        </p:nvSpPr>
        <p:spPr>
          <a:xfrm rot="5400000">
            <a:off x="4700707" y="3665171"/>
            <a:ext cx="183279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sp>
        <p:nvSpPr>
          <p:cNvPr id="5" name="Rectangle 4">
            <a:extLst>
              <a:ext uri="{FF2B5EF4-FFF2-40B4-BE49-F238E27FC236}">
                <a16:creationId xmlns:a16="http://schemas.microsoft.com/office/drawing/2014/main" id="{54E4536E-00FB-E194-A8D4-EB7C245AEA5A}"/>
              </a:ext>
            </a:extLst>
          </p:cNvPr>
          <p:cNvSpPr/>
          <p:nvPr/>
        </p:nvSpPr>
        <p:spPr>
          <a:xfrm>
            <a:off x="8165141" y="2411934"/>
            <a:ext cx="2510658" cy="470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dirty="0">
                <a:latin typeface="Arial"/>
                <a:cs typeface="Arial"/>
              </a:rPr>
              <a:t>Categoría equivocada</a:t>
            </a:r>
          </a:p>
        </p:txBody>
      </p:sp>
      <p:sp>
        <p:nvSpPr>
          <p:cNvPr id="6" name="Rectangle 5">
            <a:extLst>
              <a:ext uri="{FF2B5EF4-FFF2-40B4-BE49-F238E27FC236}">
                <a16:creationId xmlns:a16="http://schemas.microsoft.com/office/drawing/2014/main" id="{5E74EA5A-1EA5-424F-0476-D45334BCA790}"/>
              </a:ext>
            </a:extLst>
          </p:cNvPr>
          <p:cNvSpPr/>
          <p:nvPr/>
        </p:nvSpPr>
        <p:spPr>
          <a:xfrm>
            <a:off x="8356917" y="3827318"/>
            <a:ext cx="2510658" cy="470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dirty="0">
                <a:latin typeface="Arial"/>
                <a:cs typeface="Arial"/>
              </a:rPr>
              <a:t>Categoría faltante</a:t>
            </a:r>
          </a:p>
        </p:txBody>
      </p:sp>
    </p:spTree>
    <p:extLst>
      <p:ext uri="{BB962C8B-B14F-4D97-AF65-F5344CB8AC3E}">
        <p14:creationId xmlns:p14="http://schemas.microsoft.com/office/powerpoint/2010/main" val="1314738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B79D3-E56C-DFC4-F9D7-EAB9EA5579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26255F-2831-26FA-59A4-424ADB2891E7}"/>
              </a:ext>
            </a:extLst>
          </p:cNvPr>
          <p:cNvSpPr>
            <a:spLocks noGrp="1"/>
          </p:cNvSpPr>
          <p:nvPr>
            <p:ph type="title"/>
          </p:nvPr>
        </p:nvSpPr>
        <p:spPr>
          <a:xfrm>
            <a:off x="831850" y="1909720"/>
            <a:ext cx="7718763" cy="2148666"/>
          </a:xfrm>
        </p:spPr>
        <p:txBody>
          <a:bodyPr>
            <a:normAutofit/>
          </a:bodyPr>
          <a:lstStyle/>
          <a:p>
            <a:r>
              <a:rPr lang="es-419" dirty="0">
                <a:latin typeface="Arial"/>
                <a:cs typeface="Arial"/>
              </a:rPr>
              <a:t>Actividad para romper el hielo</a:t>
            </a:r>
          </a:p>
        </p:txBody>
      </p:sp>
      <p:sp>
        <p:nvSpPr>
          <p:cNvPr id="5" name="Content Placeholder 4">
            <a:extLst>
              <a:ext uri="{FF2B5EF4-FFF2-40B4-BE49-F238E27FC236}">
                <a16:creationId xmlns:a16="http://schemas.microsoft.com/office/drawing/2014/main" id="{12A37943-E20B-1E50-1B26-ACCAB89F6B1F}"/>
              </a:ext>
            </a:extLst>
          </p:cNvPr>
          <p:cNvSpPr>
            <a:spLocks noGrp="1"/>
          </p:cNvSpPr>
          <p:nvPr>
            <p:ph type="body" idx="1"/>
          </p:nvPr>
        </p:nvSpPr>
        <p:spPr>
          <a:xfrm>
            <a:off x="831850" y="4069163"/>
            <a:ext cx="8115129" cy="947900"/>
          </a:xfrm>
        </p:spPr>
        <p:txBody>
          <a:bodyPr vert="horz" lIns="91440" tIns="45720" rIns="91440" bIns="45720" rtlCol="0" anchor="t">
            <a:noAutofit/>
          </a:bodyPr>
          <a:lstStyle/>
          <a:p>
            <a:endParaRPr lang="en-US">
              <a:cs typeface="Arial"/>
            </a:endParaRPr>
          </a:p>
        </p:txBody>
      </p:sp>
    </p:spTree>
    <p:extLst>
      <p:ext uri="{BB962C8B-B14F-4D97-AF65-F5344CB8AC3E}">
        <p14:creationId xmlns:p14="http://schemas.microsoft.com/office/powerpoint/2010/main" val="21489894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4835951" y="2028409"/>
            <a:ext cx="6693029" cy="5326145"/>
          </a:xfrm>
        </p:spPr>
        <p:txBody>
          <a:bodyPr vert="horz" lIns="91440" tIns="45720" rIns="91440" bIns="45720" rtlCol="0" anchor="t">
            <a:noAutofit/>
          </a:bodyPr>
          <a:lstStyle/>
          <a:p>
            <a:r>
              <a:rPr lang="es-419" dirty="0">
                <a:latin typeface="Arial"/>
                <a:cs typeface="Arial"/>
              </a:rPr>
              <a:t>¿Qué ideas obtuvieron de esta actividad?</a:t>
            </a:r>
          </a:p>
          <a:p>
            <a:r>
              <a:rPr lang="es-419" dirty="0">
                <a:latin typeface="Arial"/>
                <a:cs typeface="Arial"/>
              </a:rPr>
              <a:t>¿Cómo podría ayudarlos esta actividad para apoyar/implementar el 7-1-7?</a:t>
            </a: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es-419" dirty="0">
                <a:latin typeface="Arial"/>
                <a:cs typeface="Arial"/>
              </a:rPr>
              <a:t>Preguntas para motivar la conversación:</a:t>
            </a:r>
          </a:p>
        </p:txBody>
      </p:sp>
      <p:sp>
        <p:nvSpPr>
          <p:cNvPr id="10" name="Title 1">
            <a:extLst>
              <a:ext uri="{FF2B5EF4-FFF2-40B4-BE49-F238E27FC236}">
                <a16:creationId xmlns:a16="http://schemas.microsoft.com/office/drawing/2014/main" id="{37E63E3C-6C59-8EE0-C049-15CB7B45A24B}"/>
              </a:ext>
            </a:extLst>
          </p:cNvPr>
          <p:cNvSpPr>
            <a:spLocks noGrp="1"/>
          </p:cNvSpPr>
          <p:nvPr>
            <p:ph type="title"/>
          </p:nvPr>
        </p:nvSpPr>
        <p:spPr>
          <a:xfrm>
            <a:off x="482219" y="2287596"/>
            <a:ext cx="3467083" cy="2282808"/>
          </a:xfrm>
        </p:spPr>
        <p:txBody>
          <a:bodyPr/>
          <a:lstStyle/>
          <a:p>
            <a:pPr algn="ctr"/>
            <a:r>
              <a:rPr lang="es-419" dirty="0">
                <a:latin typeface="Arial"/>
                <a:cs typeface="Arial"/>
              </a:rPr>
              <a:t>Debate grupal</a:t>
            </a:r>
            <a:endParaRPr lang="en-US" dirty="0"/>
          </a:p>
        </p:txBody>
      </p:sp>
      <p:pic>
        <p:nvPicPr>
          <p:cNvPr id="3" name="Graphic 2">
            <a:extLst>
              <a:ext uri="{FF2B5EF4-FFF2-40B4-BE49-F238E27FC236}">
                <a16:creationId xmlns:a16="http://schemas.microsoft.com/office/drawing/2014/main" id="{69408DB6-AEA1-1A5F-FCA2-55DB930742F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30739" y="2523969"/>
            <a:ext cx="960619" cy="910652"/>
          </a:xfrm>
          <a:prstGeom prst="rect">
            <a:avLst/>
          </a:prstGeom>
        </p:spPr>
      </p:pic>
    </p:spTree>
    <p:extLst>
      <p:ext uri="{BB962C8B-B14F-4D97-AF65-F5344CB8AC3E}">
        <p14:creationId xmlns:p14="http://schemas.microsoft.com/office/powerpoint/2010/main" val="17704488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A4B00D-A6F0-C0B1-D9CE-298BFC113BDA}"/>
            </a:ext>
          </a:extLst>
        </p:cNvPr>
        <p:cNvGrpSpPr/>
        <p:nvPr/>
      </p:nvGrpSpPr>
      <p:grpSpPr>
        <a:xfrm>
          <a:off x="0" y="0"/>
          <a:ext cx="0" cy="0"/>
          <a:chOff x="0" y="0"/>
          <a:chExt cx="0" cy="0"/>
        </a:xfrm>
      </p:grpSpPr>
      <p:sp>
        <p:nvSpPr>
          <p:cNvPr id="17" name="Text Placeholder 4">
            <a:extLst>
              <a:ext uri="{FF2B5EF4-FFF2-40B4-BE49-F238E27FC236}">
                <a16:creationId xmlns:a16="http://schemas.microsoft.com/office/drawing/2014/main" id="{1336C85C-14E7-D691-B91B-32F9EB820458}"/>
              </a:ext>
            </a:extLst>
          </p:cNvPr>
          <p:cNvSpPr txBox="1">
            <a:spLocks/>
          </p:cNvSpPr>
          <p:nvPr/>
        </p:nvSpPr>
        <p:spPr>
          <a:xfrm>
            <a:off x="514841" y="1476992"/>
            <a:ext cx="10900871" cy="40063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es-419" sz="2000" b="1" dirty="0">
                <a:solidFill>
                  <a:srgbClr val="618393"/>
                </a:solidFill>
                <a:latin typeface="Arial"/>
                <a:cs typeface="Arial"/>
              </a:rPr>
              <a:t>Monitorear </a:t>
            </a:r>
            <a:r>
              <a:rPr kumimoji="0" lang="es-419" sz="2000" b="1" i="0" u="none" strike="noStrike" cap="none" normalizeH="0" baseline="0" noProof="0" dirty="0">
                <a:ln>
                  <a:noFill/>
                </a:ln>
                <a:solidFill>
                  <a:srgbClr val="618393"/>
                </a:solidFill>
                <a:effectLst/>
                <a:uLnTx/>
                <a:uFillTx/>
                <a:latin typeface="Arial"/>
                <a:cs typeface="Arial"/>
              </a:rPr>
              <a:t>el progreso de las medidas</a:t>
            </a:r>
          </a:p>
        </p:txBody>
      </p:sp>
      <p:sp>
        <p:nvSpPr>
          <p:cNvPr id="13" name="Text Placeholder 4">
            <a:extLst>
              <a:ext uri="{FF2B5EF4-FFF2-40B4-BE49-F238E27FC236}">
                <a16:creationId xmlns:a16="http://schemas.microsoft.com/office/drawing/2014/main" id="{0D1F3353-5662-6CDD-79B7-CA4E632D1C1D}"/>
              </a:ext>
            </a:extLst>
          </p:cNvPr>
          <p:cNvSpPr txBox="1">
            <a:spLocks/>
          </p:cNvSpPr>
          <p:nvPr/>
        </p:nvSpPr>
        <p:spPr>
          <a:xfrm>
            <a:off x="482181" y="1910280"/>
            <a:ext cx="11406424" cy="1715595"/>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2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La base de datos consolidada</a:t>
            </a:r>
            <a:r>
              <a:rPr kumimoji="0" lang="es-419" sz="2200" b="0" i="0" u="none" strike="noStrike" cap="none" normalizeH="0" noProof="0" dirty="0">
                <a:ln>
                  <a:noFill/>
                </a:ln>
                <a:solidFill>
                  <a:srgbClr val="384D56"/>
                </a:solidFill>
                <a:effectLst/>
                <a:uLnTx/>
                <a:uFillTx/>
                <a:latin typeface="Arial" panose="020B0604020202020204" pitchFamily="34" charset="0"/>
                <a:ea typeface="Arial"/>
                <a:cs typeface="Arial" panose="020B0604020202020204" pitchFamily="34" charset="0"/>
              </a:rPr>
              <a:t> agiliza el seguimiento de las medidas a través de los brotes.</a:t>
            </a:r>
          </a:p>
          <a:p>
            <a:pPr lvl="1">
              <a:spcBef>
                <a:spcPts val="1000"/>
              </a:spcBef>
              <a:defRPr/>
            </a:pPr>
            <a:r>
              <a:rPr lang="es-419" dirty="0">
                <a:solidFill>
                  <a:srgbClr val="384D56"/>
                </a:solidFill>
                <a:cs typeface="Arial" panose="020B0604020202020204" pitchFamily="34" charset="0"/>
              </a:rPr>
              <a:t>Incluye fechas de inicio/fin, autoridad responsable, estado de implementación de la medida.</a:t>
            </a:r>
          </a:p>
          <a:p>
            <a:pPr lvl="0">
              <a:defRPr/>
            </a:pPr>
            <a:r>
              <a:rPr lang="es-419" noProof="0" dirty="0">
                <a:solidFill>
                  <a:srgbClr val="384D56"/>
                </a:solidFill>
                <a:cs typeface="Arial" panose="020B0604020202020204" pitchFamily="34" charset="0"/>
              </a:rPr>
              <a:t>El equipo coordinador 7-1-7 puede monitorear el estado de las medidas.</a:t>
            </a:r>
          </a:p>
          <a:p>
            <a:pPr lvl="1">
              <a:defRPr/>
            </a:pPr>
            <a:r>
              <a:rPr lang="es-419" dirty="0">
                <a:solidFill>
                  <a:srgbClr val="384D56"/>
                </a:solidFill>
                <a:latin typeface="Arial"/>
                <a:cs typeface="Arial"/>
              </a:rPr>
              <a:t>Designar a una persona para supervisar el seguimiento de las medidas.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p:txBody>
      </p:sp>
      <p:pic>
        <p:nvPicPr>
          <p:cNvPr id="14" name="Picture 13" descr="A group of people sitting at a table&#10;&#10;Description automatically generated">
            <a:extLst>
              <a:ext uri="{FF2B5EF4-FFF2-40B4-BE49-F238E27FC236}">
                <a16:creationId xmlns:a16="http://schemas.microsoft.com/office/drawing/2014/main" id="{99BCEB5B-20BE-A1EE-ED79-E49FEC3D7DD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19322" y="3845063"/>
            <a:ext cx="4796389" cy="2508990"/>
          </a:xfrm>
          <a:prstGeom prst="rect">
            <a:avLst/>
          </a:prstGeom>
          <a:noFill/>
          <a:ln w="38100">
            <a:noFill/>
          </a:ln>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32278BFD-D5AC-42EF-5573-B569A6564DA8}"/>
              </a:ext>
            </a:extLst>
          </p:cNvPr>
          <p:cNvSpPr txBox="1">
            <a:spLocks/>
          </p:cNvSpPr>
          <p:nvPr/>
        </p:nvSpPr>
        <p:spPr>
          <a:xfrm>
            <a:off x="514840" y="3961023"/>
            <a:ext cx="10900871"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0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Debatir el progreso con las partes interesadas</a:t>
            </a:r>
          </a:p>
        </p:txBody>
      </p:sp>
      <p:sp>
        <p:nvSpPr>
          <p:cNvPr id="6" name="Text Placeholder 4">
            <a:extLst>
              <a:ext uri="{FF2B5EF4-FFF2-40B4-BE49-F238E27FC236}">
                <a16:creationId xmlns:a16="http://schemas.microsoft.com/office/drawing/2014/main" id="{01569BB4-F6C5-CF6A-06D8-123533CECD49}"/>
              </a:ext>
            </a:extLst>
          </p:cNvPr>
          <p:cNvSpPr txBox="1">
            <a:spLocks/>
          </p:cNvSpPr>
          <p:nvPr/>
        </p:nvSpPr>
        <p:spPr>
          <a:xfrm>
            <a:off x="303393" y="3625875"/>
            <a:ext cx="9336528" cy="1869830"/>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7" name="Text Placeholder 4">
            <a:extLst>
              <a:ext uri="{FF2B5EF4-FFF2-40B4-BE49-F238E27FC236}">
                <a16:creationId xmlns:a16="http://schemas.microsoft.com/office/drawing/2014/main" id="{2A06732A-2EBF-38AF-877C-0432BC67E984}"/>
              </a:ext>
            </a:extLst>
          </p:cNvPr>
          <p:cNvSpPr txBox="1">
            <a:spLocks/>
          </p:cNvSpPr>
          <p:nvPr/>
        </p:nvSpPr>
        <p:spPr>
          <a:xfrm>
            <a:off x="514838" y="4008244"/>
            <a:ext cx="5954973" cy="148746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s-419" dirty="0">
                <a:solidFill>
                  <a:srgbClr val="384D56"/>
                </a:solidFill>
                <a:latin typeface="Arial"/>
                <a:ea typeface="Arial"/>
                <a:cs typeface="Arial"/>
              </a:rPr>
              <a:t>Pueden</a:t>
            </a:r>
            <a:r>
              <a:rPr kumimoji="0" lang="es-419" sz="2200" b="0" i="0" u="none" strike="noStrike" cap="none" normalizeH="0" baseline="0" noProof="0" dirty="0">
                <a:ln>
                  <a:noFill/>
                </a:ln>
                <a:solidFill>
                  <a:srgbClr val="384D56"/>
                </a:solidFill>
                <a:effectLst/>
                <a:uLnTx/>
                <a:uFillTx/>
                <a:latin typeface="Arial"/>
                <a:ea typeface="Arial"/>
                <a:cs typeface="Arial"/>
              </a:rPr>
              <a:t> discutir individualmente o en</a:t>
            </a:r>
            <a:r>
              <a:rPr kumimoji="0" lang="es-419" sz="2200" b="0" i="0" u="none" strike="noStrike" cap="none" normalizeH="0" noProof="0" dirty="0">
                <a:ln>
                  <a:noFill/>
                </a:ln>
                <a:solidFill>
                  <a:srgbClr val="384D56"/>
                </a:solidFill>
                <a:effectLst/>
                <a:uLnTx/>
                <a:uFillTx/>
                <a:latin typeface="Arial"/>
                <a:ea typeface="Arial"/>
                <a:cs typeface="Arial"/>
              </a:rPr>
              <a:t> reuniones</a:t>
            </a:r>
            <a:r>
              <a:rPr kumimoji="0" lang="es-419" sz="2200" b="0" i="0" u="none" strike="noStrike" cap="none" normalizeH="0" baseline="0" noProof="0" dirty="0">
                <a:ln>
                  <a:noFill/>
                </a:ln>
                <a:solidFill>
                  <a:srgbClr val="384D56"/>
                </a:solidFill>
                <a:effectLst/>
                <a:uLnTx/>
                <a:uFillTx/>
                <a:latin typeface="Arial"/>
                <a:ea typeface="Arial"/>
                <a:cs typeface="Arial"/>
              </a:rPr>
              <a:t> regulares de partes interesadas</a:t>
            </a:r>
            <a:r>
              <a:rPr kumimoji="0" lang="es-419" sz="2200" b="0" i="0" u="none" strike="noStrike" cap="none" normalizeH="0" noProof="0" dirty="0">
                <a:ln>
                  <a:noFill/>
                </a:ln>
                <a:solidFill>
                  <a:srgbClr val="384D56"/>
                </a:solidFill>
                <a:effectLst/>
                <a:uLnTx/>
                <a:uFillTx/>
                <a:latin typeface="Arial"/>
                <a:ea typeface="Arial"/>
                <a:cs typeface="Arial"/>
              </a:rPr>
              <a:t> donde se presenta el 7-1-7</a:t>
            </a:r>
            <a:endParaRPr lang="es-419" sz="2200" b="0" i="0" u="none" strike="noStrike" cap="none" normalizeH="0" noProof="0" dirty="0">
              <a:ln>
                <a:noFill/>
              </a:ln>
              <a:solidFill>
                <a:srgbClr val="384D56"/>
              </a:solidFill>
              <a:effectLst/>
              <a:uLnTx/>
              <a:uFillTx/>
              <a:latin typeface="Arial"/>
              <a:ea typeface="Arial"/>
              <a:cs typeface="Arial"/>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200" b="0" i="0" u="none" strike="noStrike" cap="none" normalizeH="0" baseline="0" noProof="0" dirty="0">
                <a:ln>
                  <a:noFill/>
                </a:ln>
                <a:solidFill>
                  <a:srgbClr val="384D56"/>
                </a:solidFill>
                <a:effectLst/>
                <a:uLnTx/>
                <a:uFillTx/>
                <a:latin typeface="Arial"/>
                <a:ea typeface="Arial"/>
                <a:cs typeface="Arial"/>
              </a:rPr>
              <a:t>¡La insistencia/compromiso continuo ayuda a </a:t>
            </a:r>
            <a:r>
              <a:rPr lang="es-419" dirty="0">
                <a:solidFill>
                  <a:srgbClr val="384D56"/>
                </a:solidFill>
                <a:latin typeface="Arial"/>
                <a:ea typeface="Arial"/>
                <a:cs typeface="Arial"/>
              </a:rPr>
              <a:t>desbloquear</a:t>
            </a:r>
            <a:r>
              <a:rPr kumimoji="0" lang="es-419" sz="2200" b="0" i="0" u="none" strike="noStrike" cap="none" normalizeH="0" baseline="0" noProof="0" dirty="0">
                <a:ln>
                  <a:noFill/>
                </a:ln>
                <a:solidFill>
                  <a:srgbClr val="384D56"/>
                </a:solidFill>
                <a:effectLst/>
                <a:uLnTx/>
                <a:uFillTx/>
                <a:latin typeface="Arial"/>
                <a:ea typeface="Arial"/>
                <a:cs typeface="Arial"/>
              </a:rPr>
              <a:t> las medidas!</a:t>
            </a:r>
            <a:endParaRPr lang="es-419" sz="2200" b="0" i="0" u="none" strike="noStrike" cap="none" normalizeH="0" baseline="0" noProof="0" dirty="0">
              <a:ln>
                <a:noFill/>
              </a:ln>
              <a:solidFill>
                <a:srgbClr val="384D56"/>
              </a:solidFill>
              <a:effectLst/>
              <a:uLnTx/>
              <a:uFillTx/>
              <a:latin typeface="Arial"/>
              <a:ea typeface="Arial"/>
              <a:cs typeface="Arial"/>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457200" marR="0" lvl="1"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0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9" name="Rectangle: Rounded Corners 8">
            <a:extLst>
              <a:ext uri="{FF2B5EF4-FFF2-40B4-BE49-F238E27FC236}">
                <a16:creationId xmlns:a16="http://schemas.microsoft.com/office/drawing/2014/main" id="{630435D6-F020-889E-9219-7509973A0E54}"/>
              </a:ext>
            </a:extLst>
          </p:cNvPr>
          <p:cNvSpPr/>
          <p:nvPr/>
        </p:nvSpPr>
        <p:spPr>
          <a:xfrm>
            <a:off x="850575" y="363841"/>
            <a:ext cx="10667770" cy="70889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000" b="1" dirty="0">
                <a:solidFill>
                  <a:schemeClr val="bg1"/>
                </a:solidFill>
                <a:latin typeface="Arial"/>
                <a:ea typeface="Arial"/>
                <a:cs typeface="+mn-lt"/>
              </a:rPr>
              <a:t>      Consolidar datos de forma rutinaria y monitorear el progreso de las medidas </a:t>
            </a:r>
          </a:p>
        </p:txBody>
      </p:sp>
      <p:sp>
        <p:nvSpPr>
          <p:cNvPr id="11" name="Oval 10">
            <a:extLst>
              <a:ext uri="{FF2B5EF4-FFF2-40B4-BE49-F238E27FC236}">
                <a16:creationId xmlns:a16="http://schemas.microsoft.com/office/drawing/2014/main" id="{50FCE559-34B3-C4DF-C15C-B9DF6E3254DA}"/>
              </a:ext>
            </a:extLst>
          </p:cNvPr>
          <p:cNvSpPr/>
          <p:nvPr/>
        </p:nvSpPr>
        <p:spPr>
          <a:xfrm>
            <a:off x="438977" y="36182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3239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nodePh="1">
                                  <p:stCondLst>
                                    <p:cond delay="0"/>
                                  </p:stCondLst>
                                  <p:endCondLst>
                                    <p:cond evt="begin" delay="0">
                                      <p:tn val="21"/>
                                    </p:cond>
                                  </p:end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A667B-6347-ADF7-4AE0-66071F7324AB}"/>
            </a:ext>
          </a:extLst>
        </p:cNvPr>
        <p:cNvGrpSpPr/>
        <p:nvPr/>
      </p:nvGrpSpPr>
      <p:grpSpPr>
        <a:xfrm>
          <a:off x="0" y="0"/>
          <a:ext cx="0" cy="0"/>
          <a:chOff x="0" y="0"/>
          <a:chExt cx="0" cy="0"/>
        </a:xfrm>
      </p:grpSpPr>
      <p:pic>
        <p:nvPicPr>
          <p:cNvPr id="13" name="Graphic 12" descr="Warning with solid fill">
            <a:extLst>
              <a:ext uri="{FF2B5EF4-FFF2-40B4-BE49-F238E27FC236}">
                <a16:creationId xmlns:a16="http://schemas.microsoft.com/office/drawing/2014/main" id="{2C5C31C5-F04C-B177-57D3-02BEB9294CB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3613" y="2041717"/>
            <a:ext cx="2849545" cy="2784230"/>
          </a:xfrm>
          <a:prstGeom prst="rect">
            <a:avLst/>
          </a:prstGeom>
        </p:spPr>
      </p:pic>
      <p:sp>
        <p:nvSpPr>
          <p:cNvPr id="14" name="Rounded Rectangle 13">
            <a:extLst>
              <a:ext uri="{FF2B5EF4-FFF2-40B4-BE49-F238E27FC236}">
                <a16:creationId xmlns:a16="http://schemas.microsoft.com/office/drawing/2014/main" id="{349A7BC4-9499-FA32-0631-351B1E5C9869}"/>
              </a:ext>
            </a:extLst>
          </p:cNvPr>
          <p:cNvSpPr/>
          <p:nvPr/>
        </p:nvSpPr>
        <p:spPr>
          <a:xfrm>
            <a:off x="3070623" y="2325189"/>
            <a:ext cx="8449185" cy="272891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kumimoji="0" lang="es-419" sz="3200" b="1" i="0" u="none" strike="noStrike" cap="none" normalizeH="0" baseline="0" noProof="0" dirty="0">
                <a:ln>
                  <a:noFill/>
                </a:ln>
                <a:solidFill>
                  <a:srgbClr val="618393"/>
                </a:solidFill>
                <a:effectLst/>
                <a:uLnTx/>
                <a:uFillTx/>
                <a:latin typeface="Arial"/>
                <a:ea typeface="Arial"/>
                <a:cs typeface="Arial"/>
              </a:rPr>
              <a:t>El seguimiento </a:t>
            </a:r>
            <a:r>
              <a:rPr lang="es-419" sz="3200" b="1" dirty="0">
                <a:solidFill>
                  <a:srgbClr val="618393"/>
                </a:solidFill>
                <a:latin typeface="Arial"/>
                <a:ea typeface="Arial"/>
                <a:cs typeface="Arial"/>
              </a:rPr>
              <a:t>al </a:t>
            </a:r>
            <a:r>
              <a:rPr kumimoji="0" lang="es-419" sz="3200" b="1" i="0" u="none" strike="noStrike" cap="none" normalizeH="0" baseline="0" noProof="0" dirty="0">
                <a:ln>
                  <a:noFill/>
                </a:ln>
                <a:solidFill>
                  <a:srgbClr val="618393"/>
                </a:solidFill>
                <a:effectLst/>
                <a:uLnTx/>
                <a:uFillTx/>
                <a:latin typeface="Arial"/>
                <a:ea typeface="Arial"/>
                <a:cs typeface="Arial"/>
              </a:rPr>
              <a:t>progreso </a:t>
            </a:r>
            <a:r>
              <a:rPr lang="es-419" sz="3200" b="1" dirty="0">
                <a:solidFill>
                  <a:srgbClr val="618393"/>
                </a:solidFill>
                <a:latin typeface="Arial"/>
                <a:ea typeface="Arial"/>
                <a:cs typeface="Arial"/>
              </a:rPr>
              <a:t>en la implementación de</a:t>
            </a:r>
            <a:r>
              <a:rPr kumimoji="0" lang="es-419" sz="3200" b="1" i="0" u="none" strike="noStrike" cap="none" normalizeH="0" baseline="0" noProof="0" dirty="0">
                <a:ln>
                  <a:noFill/>
                </a:ln>
                <a:solidFill>
                  <a:srgbClr val="618393"/>
                </a:solidFill>
                <a:effectLst/>
                <a:uLnTx/>
                <a:uFillTx/>
                <a:latin typeface="Arial"/>
                <a:ea typeface="Arial"/>
                <a:cs typeface="Arial"/>
              </a:rPr>
              <a:t> las medidas es esencial para la mejora </a:t>
            </a:r>
            <a:br>
              <a:rPr lang="es-419" sz="3200" b="1" i="0" u="none" strike="noStrike" cap="none" normalizeH="0" baseline="0" noProof="0" dirty="0">
                <a:ln>
                  <a:noFill/>
                </a:ln>
                <a:effectLst/>
                <a:uLnTx/>
                <a:uFillTx/>
                <a:latin typeface="Arial" panose="020B0604020202020204" pitchFamily="34" charset="0"/>
                <a:ea typeface="Arial"/>
                <a:cs typeface="Arial" panose="020B0604020202020204" pitchFamily="34" charset="0"/>
              </a:rPr>
            </a:br>
            <a:r>
              <a:rPr kumimoji="0" lang="es-419" sz="3200" b="1" i="0" u="none" strike="noStrike" cap="none" normalizeH="0" baseline="0" noProof="0" dirty="0">
                <a:ln>
                  <a:noFill/>
                </a:ln>
                <a:solidFill>
                  <a:srgbClr val="618393"/>
                </a:solidFill>
                <a:effectLst/>
                <a:uLnTx/>
                <a:uFillTx/>
                <a:latin typeface="Arial"/>
                <a:ea typeface="Arial"/>
                <a:cs typeface="Arial"/>
              </a:rPr>
              <a:t>del desempeño</a:t>
            </a:r>
          </a:p>
        </p:txBody>
      </p:sp>
      <p:sp>
        <p:nvSpPr>
          <p:cNvPr id="3" name="Rectangle: Rounded Corners 2">
            <a:extLst>
              <a:ext uri="{FF2B5EF4-FFF2-40B4-BE49-F238E27FC236}">
                <a16:creationId xmlns:a16="http://schemas.microsoft.com/office/drawing/2014/main" id="{1270DAE5-DC65-FA64-A285-6274442C7979}"/>
              </a:ext>
            </a:extLst>
          </p:cNvPr>
          <p:cNvSpPr/>
          <p:nvPr/>
        </p:nvSpPr>
        <p:spPr>
          <a:xfrm>
            <a:off x="850575" y="363841"/>
            <a:ext cx="10667770" cy="70889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2000" b="1" dirty="0">
                <a:solidFill>
                  <a:schemeClr val="bg1"/>
                </a:solidFill>
                <a:latin typeface="Arial"/>
                <a:ea typeface="Arial"/>
                <a:cs typeface="+mn-lt"/>
              </a:rPr>
              <a:t>      Consolidar datos de forma rutinaria y monitorear el progreso de las medidas </a:t>
            </a:r>
          </a:p>
        </p:txBody>
      </p:sp>
      <p:sp>
        <p:nvSpPr>
          <p:cNvPr id="6" name="Oval 5">
            <a:extLst>
              <a:ext uri="{FF2B5EF4-FFF2-40B4-BE49-F238E27FC236}">
                <a16:creationId xmlns:a16="http://schemas.microsoft.com/office/drawing/2014/main" id="{C6E4F2F6-2436-CF08-1BF6-34256D7E59C7}"/>
              </a:ext>
            </a:extLst>
          </p:cNvPr>
          <p:cNvSpPr/>
          <p:nvPr/>
        </p:nvSpPr>
        <p:spPr>
          <a:xfrm>
            <a:off x="438977" y="36182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35918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BE250-A91C-E2A4-72A8-BEED468ACF7A}"/>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8467EEF-E140-1034-5FF6-DF1FC755E002}"/>
              </a:ext>
            </a:extLst>
          </p:cNvPr>
          <p:cNvSpPr>
            <a:spLocks noGrp="1"/>
          </p:cNvSpPr>
          <p:nvPr>
            <p:ph type="body" sz="half" idx="10"/>
          </p:nvPr>
        </p:nvSpPr>
        <p:spPr>
          <a:xfrm>
            <a:off x="4935104" y="1032388"/>
            <a:ext cx="6601899" cy="4793224"/>
          </a:xfrm>
        </p:spPr>
        <p:txBody>
          <a:bodyPr vert="horz" lIns="91440" tIns="45720" rIns="91440" bIns="45720" rtlCol="0" anchor="t">
            <a:noAutofit/>
          </a:bodyPr>
          <a:lstStyle/>
          <a:p>
            <a:endParaRPr lang="en-US" sz="3200" dirty="0">
              <a:solidFill>
                <a:schemeClr val="tx2"/>
              </a:solidFill>
              <a:cs typeface="Arial" panose="020B0604020202020204" pitchFamily="34" charset="0"/>
            </a:endParaRPr>
          </a:p>
          <a:p>
            <a:r>
              <a:rPr lang="es-419" sz="3200" dirty="0">
                <a:solidFill>
                  <a:schemeClr val="tx2"/>
                </a:solidFill>
                <a:cs typeface="Arial" panose="020B0604020202020204" pitchFamily="34" charset="0"/>
              </a:rPr>
              <a:t>¿Qué factores han detectado que contribuyen más a que las medidas planificadas o la implementación se detengan/atasquen? </a:t>
            </a:r>
          </a:p>
          <a:p>
            <a:endParaRPr lang="en-US" sz="3200" dirty="0">
              <a:solidFill>
                <a:schemeClr val="tx2"/>
              </a:solidFill>
              <a:cs typeface="Arial" panose="020B0604020202020204" pitchFamily="34" charset="0"/>
            </a:endParaRPr>
          </a:p>
          <a:p>
            <a:r>
              <a:rPr lang="es-419" sz="3200" dirty="0">
                <a:solidFill>
                  <a:schemeClr val="tx2"/>
                </a:solidFill>
                <a:latin typeface="Arial"/>
                <a:cs typeface="Arial"/>
              </a:rPr>
              <a:t>¿Qué ha funcionado para que estas medidas o implementación se “destraben”?</a:t>
            </a:r>
          </a:p>
        </p:txBody>
      </p:sp>
      <p:pic>
        <p:nvPicPr>
          <p:cNvPr id="7" name="Graphic 9">
            <a:extLst>
              <a:ext uri="{FF2B5EF4-FFF2-40B4-BE49-F238E27FC236}">
                <a16:creationId xmlns:a16="http://schemas.microsoft.com/office/drawing/2014/main" id="{0876806D-7ED3-9B36-4B08-83DF0153F14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E054EEBD-135A-4F24-032F-268DBC3B2D2D}"/>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419">
                <a:latin typeface="Arial"/>
                <a:cs typeface="Arial"/>
              </a:rPr>
              <a:t>Debate</a:t>
            </a:r>
          </a:p>
        </p:txBody>
      </p:sp>
    </p:spTree>
    <p:extLst>
      <p:ext uri="{BB962C8B-B14F-4D97-AF65-F5344CB8AC3E}">
        <p14:creationId xmlns:p14="http://schemas.microsoft.com/office/powerpoint/2010/main" val="11811273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463118" y="3159494"/>
            <a:ext cx="3467083" cy="539446"/>
          </a:xfrm>
        </p:spPr>
        <p:txBody>
          <a:bodyPr anchor="b">
            <a:normAutofit fontScale="90000"/>
          </a:bodyPr>
          <a:lstStyle/>
          <a:p>
            <a:r>
              <a:rPr lang="es-419" dirty="0">
                <a:latin typeface="Arial"/>
                <a:cs typeface="Arial"/>
              </a:rPr>
              <a:t>Receso</a:t>
            </a:r>
            <a:endParaRPr lang="es-419" dirty="0">
              <a:cs typeface="Arial"/>
            </a:endParaRPr>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es-419" sz="3200" b="1" dirty="0">
                <a:solidFill>
                  <a:schemeClr val="tx2"/>
                </a:solidFill>
                <a:latin typeface="Arial"/>
                <a:cs typeface="Arial"/>
              </a:rPr>
              <a:t>¿Tienen preguntas? Añádanlas a nuestra lista de preguntas pendientes</a:t>
            </a:r>
          </a:p>
          <a:p>
            <a:pPr marL="0" indent="0">
              <a:buNone/>
            </a:pPr>
            <a:endParaRPr lang="en-US" sz="2800" dirty="0">
              <a:latin typeface="Arial"/>
              <a:cs typeface="Arial"/>
            </a:endParaRPr>
          </a:p>
          <a:p>
            <a:pPr marL="0" indent="0">
              <a:buNone/>
            </a:pPr>
            <a:r>
              <a:rPr lang="es-419" sz="3000" dirty="0">
                <a:solidFill>
                  <a:schemeClr val="tx1"/>
                </a:solidFill>
                <a:latin typeface="Arial"/>
                <a:cs typeface="Arial"/>
              </a:rPr>
              <a:t>Responderemos preguntas desde esta lista durante toda la jornada</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5945741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BAC87-DEA0-2A71-3568-148318182ABE}"/>
            </a:ext>
          </a:extLst>
        </p:cNvPr>
        <p:cNvGrpSpPr/>
        <p:nvPr/>
      </p:nvGrpSpPr>
      <p:grpSpPr>
        <a:xfrm>
          <a:off x="0" y="0"/>
          <a:ext cx="0" cy="0"/>
          <a:chOff x="0" y="0"/>
          <a:chExt cx="0" cy="0"/>
        </a:xfrm>
      </p:grpSpPr>
      <p:sp>
        <p:nvSpPr>
          <p:cNvPr id="297" name="Rectangle: Rounded Corners 296">
            <a:extLst>
              <a:ext uri="{FF2B5EF4-FFF2-40B4-BE49-F238E27FC236}">
                <a16:creationId xmlns:a16="http://schemas.microsoft.com/office/drawing/2014/main" id="{AF92677C-0606-236D-E5F1-9105A7030CE5}"/>
              </a:ext>
            </a:extLst>
          </p:cNvPr>
          <p:cNvSpPr/>
          <p:nvPr/>
        </p:nvSpPr>
        <p:spPr>
          <a:xfrm>
            <a:off x="1356785" y="1456081"/>
            <a:ext cx="7969550" cy="733805"/>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es-419" dirty="0">
                <a:solidFill>
                  <a:schemeClr val="bg1"/>
                </a:solidFill>
                <a:latin typeface="Arial"/>
                <a:ea typeface="Arial"/>
                <a:cs typeface="Calibri"/>
              </a:rPr>
              <a:t>    Recopilar datos de puntualidad y calcular el desempeño de 7-1-7 </a:t>
            </a:r>
          </a:p>
        </p:txBody>
      </p:sp>
      <p:sp>
        <p:nvSpPr>
          <p:cNvPr id="299" name="Oval 298">
            <a:extLst>
              <a:ext uri="{FF2B5EF4-FFF2-40B4-BE49-F238E27FC236}">
                <a16:creationId xmlns:a16="http://schemas.microsoft.com/office/drawing/2014/main" id="{9999B996-A310-D8AB-676B-BAB0D726802A}"/>
              </a:ext>
            </a:extLst>
          </p:cNvPr>
          <p:cNvSpPr/>
          <p:nvPr/>
        </p:nvSpPr>
        <p:spPr>
          <a:xfrm>
            <a:off x="1060915" y="1469682"/>
            <a:ext cx="722431" cy="705511"/>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648DD49C-3462-B6CE-5ADC-E7854426A497}"/>
              </a:ext>
            </a:extLst>
          </p:cNvPr>
          <p:cNvSpPr/>
          <p:nvPr/>
        </p:nvSpPr>
        <p:spPr>
          <a:xfrm>
            <a:off x="1797863" y="2303355"/>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a:solidFill>
                  <a:schemeClr val="bg1"/>
                </a:solidFill>
                <a:latin typeface="Arial"/>
                <a:ea typeface="Arial"/>
                <a:cs typeface="+mn-lt"/>
              </a:rPr>
              <a:t>   Identificar los cuellos de botella y facilitadores</a:t>
            </a:r>
          </a:p>
        </p:txBody>
      </p:sp>
      <p:sp>
        <p:nvSpPr>
          <p:cNvPr id="305" name="Oval 304">
            <a:extLst>
              <a:ext uri="{FF2B5EF4-FFF2-40B4-BE49-F238E27FC236}">
                <a16:creationId xmlns:a16="http://schemas.microsoft.com/office/drawing/2014/main" id="{B588D261-9206-4D08-7B3B-BC5728C29573}"/>
              </a:ext>
            </a:extLst>
          </p:cNvPr>
          <p:cNvSpPr/>
          <p:nvPr/>
        </p:nvSpPr>
        <p:spPr>
          <a:xfrm>
            <a:off x="1426537" y="2305895"/>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DEE0EE04-A0BB-00B0-5327-374B26E21B6C}"/>
              </a:ext>
            </a:extLst>
          </p:cNvPr>
          <p:cNvSpPr/>
          <p:nvPr/>
        </p:nvSpPr>
        <p:spPr>
          <a:xfrm>
            <a:off x="2123334" y="3148181"/>
            <a:ext cx="7908408" cy="712341"/>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a:solidFill>
                  <a:schemeClr val="bg1"/>
                </a:solidFill>
                <a:latin typeface="Arial"/>
                <a:ea typeface="Arial"/>
                <a:cs typeface="+mn-lt"/>
              </a:rPr>
              <a:t>   Determinar las medidas inmediatas y a largo plazo </a:t>
            </a:r>
          </a:p>
        </p:txBody>
      </p:sp>
      <p:sp>
        <p:nvSpPr>
          <p:cNvPr id="308" name="Oval 307">
            <a:extLst>
              <a:ext uri="{FF2B5EF4-FFF2-40B4-BE49-F238E27FC236}">
                <a16:creationId xmlns:a16="http://schemas.microsoft.com/office/drawing/2014/main" id="{C3C95DB3-5B78-F675-0683-C3919E0D6F7A}"/>
              </a:ext>
            </a:extLst>
          </p:cNvPr>
          <p:cNvSpPr/>
          <p:nvPr/>
        </p:nvSpPr>
        <p:spPr>
          <a:xfrm>
            <a:off x="1754284" y="3152687"/>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D3C8D35B-EC99-2E21-EBD3-6EDF5F89D233}"/>
              </a:ext>
            </a:extLst>
          </p:cNvPr>
          <p:cNvSpPr/>
          <p:nvPr/>
        </p:nvSpPr>
        <p:spPr>
          <a:xfrm>
            <a:off x="2449619" y="3994886"/>
            <a:ext cx="8029636"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dirty="0">
                <a:solidFill>
                  <a:schemeClr val="bg1"/>
                </a:solidFill>
                <a:latin typeface="Arial"/>
                <a:ea typeface="Arial"/>
                <a:cs typeface="+mn-lt"/>
              </a:rPr>
              <a:t>       Consolidar datos de forma rutinaria y monitorear el progreso de las </a:t>
            </a:r>
            <a:br>
              <a:rPr lang="es-419" dirty="0">
                <a:solidFill>
                  <a:schemeClr val="bg1"/>
                </a:solidFill>
                <a:latin typeface="Arial"/>
                <a:ea typeface="Arial"/>
                <a:cs typeface="+mn-lt"/>
              </a:rPr>
            </a:br>
            <a:r>
              <a:rPr lang="es-419" dirty="0">
                <a:solidFill>
                  <a:schemeClr val="bg1"/>
                </a:solidFill>
                <a:latin typeface="Arial"/>
                <a:ea typeface="Arial"/>
                <a:cs typeface="+mn-lt"/>
              </a:rPr>
              <a:t>       medidas </a:t>
            </a:r>
          </a:p>
        </p:txBody>
      </p:sp>
      <p:sp>
        <p:nvSpPr>
          <p:cNvPr id="311" name="Oval 310">
            <a:extLst>
              <a:ext uri="{FF2B5EF4-FFF2-40B4-BE49-F238E27FC236}">
                <a16:creationId xmlns:a16="http://schemas.microsoft.com/office/drawing/2014/main" id="{5777426A-D655-AA7C-4508-5146AB18D596}"/>
              </a:ext>
            </a:extLst>
          </p:cNvPr>
          <p:cNvSpPr/>
          <p:nvPr/>
        </p:nvSpPr>
        <p:spPr>
          <a:xfrm>
            <a:off x="2078431" y="3998639"/>
            <a:ext cx="722431" cy="719933"/>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119B4B0C-4F3B-56CC-C456-55C59BBFD707}"/>
              </a:ext>
            </a:extLst>
          </p:cNvPr>
          <p:cNvSpPr/>
          <p:nvPr/>
        </p:nvSpPr>
        <p:spPr>
          <a:xfrm>
            <a:off x="2770130" y="4839712"/>
            <a:ext cx="8098909"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b="1" dirty="0">
                <a:solidFill>
                  <a:schemeClr val="bg1"/>
                </a:solidFill>
                <a:latin typeface="Arial"/>
                <a:ea typeface="Arial"/>
                <a:cs typeface="+mn-lt"/>
              </a:rPr>
              <a:t>      Sintetizar y utilizar los resultados para la planificación, el </a:t>
            </a:r>
            <a:br>
              <a:rPr lang="es-419" b="1" dirty="0">
                <a:solidFill>
                  <a:schemeClr val="bg1"/>
                </a:solidFill>
                <a:latin typeface="Arial"/>
                <a:ea typeface="Arial"/>
                <a:cs typeface="+mn-lt"/>
              </a:rPr>
            </a:br>
            <a:r>
              <a:rPr lang="es-419" b="1" dirty="0">
                <a:solidFill>
                  <a:schemeClr val="bg1"/>
                </a:solidFill>
                <a:latin typeface="Arial"/>
                <a:ea typeface="Arial"/>
                <a:cs typeface="+mn-lt"/>
              </a:rPr>
              <a:t>      financiamiento y la promoción </a:t>
            </a:r>
          </a:p>
        </p:txBody>
      </p:sp>
      <p:sp>
        <p:nvSpPr>
          <p:cNvPr id="314" name="Oval 313">
            <a:extLst>
              <a:ext uri="{FF2B5EF4-FFF2-40B4-BE49-F238E27FC236}">
                <a16:creationId xmlns:a16="http://schemas.microsoft.com/office/drawing/2014/main" id="{E36498B3-58C8-853D-2F29-9210F9956FEE}"/>
              </a:ext>
            </a:extLst>
          </p:cNvPr>
          <p:cNvSpPr/>
          <p:nvPr/>
        </p:nvSpPr>
        <p:spPr>
          <a:xfrm>
            <a:off x="2393171" y="4843465"/>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2E87A5BF-E62C-6D1D-3797-359F53366222}"/>
              </a:ext>
            </a:extLst>
          </p:cNvPr>
          <p:cNvSpPr txBox="1">
            <a:spLocks/>
          </p:cNvSpPr>
          <p:nvPr/>
        </p:nvSpPr>
        <p:spPr>
          <a:xfrm>
            <a:off x="139700" y="136526"/>
            <a:ext cx="10515600" cy="10878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spcBef>
                <a:spcPts val="0"/>
              </a:spcBef>
            </a:pPr>
            <a:r>
              <a:rPr lang="es-419" dirty="0">
                <a:latin typeface="Arial"/>
                <a:cs typeface="Arial"/>
              </a:rPr>
              <a:t>Usar 7-1-7 es simple e interactivo</a:t>
            </a:r>
          </a:p>
        </p:txBody>
      </p:sp>
    </p:spTree>
    <p:extLst>
      <p:ext uri="{BB962C8B-B14F-4D97-AF65-F5344CB8AC3E}">
        <p14:creationId xmlns:p14="http://schemas.microsoft.com/office/powerpoint/2010/main" val="4264181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74C4A-C9D2-FBB2-7D4A-55ED4AD532A5}"/>
            </a:ext>
          </a:extLst>
        </p:cNvPr>
        <p:cNvGrpSpPr/>
        <p:nvPr/>
      </p:nvGrpSpPr>
      <p:grpSpPr>
        <a:xfrm>
          <a:off x="0" y="0"/>
          <a:ext cx="0" cy="0"/>
          <a:chOff x="0" y="0"/>
          <a:chExt cx="0" cy="0"/>
        </a:xfrm>
      </p:grpSpPr>
      <p:sp>
        <p:nvSpPr>
          <p:cNvPr id="90" name="Rounded Rectangle 89">
            <a:extLst>
              <a:ext uri="{FF2B5EF4-FFF2-40B4-BE49-F238E27FC236}">
                <a16:creationId xmlns:a16="http://schemas.microsoft.com/office/drawing/2014/main" id="{BF667883-2074-5351-60B6-A77307ACB256}"/>
              </a:ext>
            </a:extLst>
          </p:cNvPr>
          <p:cNvSpPr/>
          <p:nvPr/>
        </p:nvSpPr>
        <p:spPr>
          <a:xfrm>
            <a:off x="301748" y="1060577"/>
            <a:ext cx="11682150" cy="1101748"/>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ounded Rectangle 23">
            <a:extLst>
              <a:ext uri="{FF2B5EF4-FFF2-40B4-BE49-F238E27FC236}">
                <a16:creationId xmlns:a16="http://schemas.microsoft.com/office/drawing/2014/main" id="{5AB06A1C-F4E7-88C9-73AC-ADDBDDDB3708}"/>
              </a:ext>
            </a:extLst>
          </p:cNvPr>
          <p:cNvSpPr/>
          <p:nvPr/>
        </p:nvSpPr>
        <p:spPr>
          <a:xfrm>
            <a:off x="582378" y="3413288"/>
            <a:ext cx="11120889" cy="1957138"/>
          </a:xfrm>
          <a:prstGeom prst="round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4CE76080-4699-E09D-52B0-DA5A0A0B2D5F}"/>
              </a:ext>
            </a:extLst>
          </p:cNvPr>
          <p:cNvSpPr>
            <a:spLocks noGrp="1"/>
          </p:cNvSpPr>
          <p:nvPr>
            <p:ph type="title"/>
          </p:nvPr>
        </p:nvSpPr>
        <p:spPr>
          <a:xfrm>
            <a:off x="299166" y="332095"/>
            <a:ext cx="11775795" cy="857500"/>
          </a:xfrm>
        </p:spPr>
        <p:txBody>
          <a:bodyPr>
            <a:noAutofit/>
          </a:bodyPr>
          <a:lstStyle/>
          <a:p>
            <a:r>
              <a:rPr lang="es-419" sz="2600" b="1" dirty="0">
                <a:cs typeface="Arial" panose="020B0604020202020204" pitchFamily="34" charset="0"/>
              </a:rPr>
              <a:t>El uso del enfoque 7-1-7 </a:t>
            </a:r>
            <a:r>
              <a:rPr lang="es-419" sz="2600" dirty="0"/>
              <a:t>en brotes múltiples genera información valiosa</a:t>
            </a:r>
          </a:p>
        </p:txBody>
      </p:sp>
      <p:pic>
        <p:nvPicPr>
          <p:cNvPr id="83" name="Graphic 82" descr="Covid-19 outline">
            <a:extLst>
              <a:ext uri="{FF2B5EF4-FFF2-40B4-BE49-F238E27FC236}">
                <a16:creationId xmlns:a16="http://schemas.microsoft.com/office/drawing/2014/main" id="{9917FFB5-A942-6B00-9BFB-AD182E83CB0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62970" y="1131149"/>
            <a:ext cx="914400" cy="914400"/>
          </a:xfrm>
          <a:prstGeom prst="rect">
            <a:avLst/>
          </a:prstGeom>
        </p:spPr>
      </p:pic>
      <p:pic>
        <p:nvPicPr>
          <p:cNvPr id="86" name="Graphic 85" descr="Germ outline">
            <a:extLst>
              <a:ext uri="{FF2B5EF4-FFF2-40B4-BE49-F238E27FC236}">
                <a16:creationId xmlns:a16="http://schemas.microsoft.com/office/drawing/2014/main" id="{EE2525BA-EB8F-49F6-ABD2-5D1213C9FE3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77370" y="1114795"/>
            <a:ext cx="914400" cy="914400"/>
          </a:xfrm>
          <a:prstGeom prst="rect">
            <a:avLst/>
          </a:prstGeom>
        </p:spPr>
      </p:pic>
      <p:pic>
        <p:nvPicPr>
          <p:cNvPr id="87" name="Graphic 86" descr="Germ outline">
            <a:extLst>
              <a:ext uri="{FF2B5EF4-FFF2-40B4-BE49-F238E27FC236}">
                <a16:creationId xmlns:a16="http://schemas.microsoft.com/office/drawing/2014/main" id="{4960AF9C-1D29-E863-4BBB-7D41BE52EE9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76648" y="1318346"/>
            <a:ext cx="914400" cy="914400"/>
          </a:xfrm>
          <a:prstGeom prst="rect">
            <a:avLst/>
          </a:prstGeom>
        </p:spPr>
      </p:pic>
      <p:pic>
        <p:nvPicPr>
          <p:cNvPr id="88" name="Graphic 87" descr="Germ outline">
            <a:extLst>
              <a:ext uri="{FF2B5EF4-FFF2-40B4-BE49-F238E27FC236}">
                <a16:creationId xmlns:a16="http://schemas.microsoft.com/office/drawing/2014/main" id="{79E0D0B0-27F9-2661-938A-48209ABD14A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4925" y="1107461"/>
            <a:ext cx="914400" cy="914400"/>
          </a:xfrm>
          <a:prstGeom prst="rect">
            <a:avLst/>
          </a:prstGeom>
        </p:spPr>
      </p:pic>
      <p:sp>
        <p:nvSpPr>
          <p:cNvPr id="91" name="TextBox 90">
            <a:extLst>
              <a:ext uri="{FF2B5EF4-FFF2-40B4-BE49-F238E27FC236}">
                <a16:creationId xmlns:a16="http://schemas.microsoft.com/office/drawing/2014/main" id="{A26C82E9-9600-019B-A337-E30272BCC777}"/>
              </a:ext>
            </a:extLst>
          </p:cNvPr>
          <p:cNvSpPr txBox="1"/>
          <p:nvPr/>
        </p:nvSpPr>
        <p:spPr>
          <a:xfrm>
            <a:off x="3361539" y="3529614"/>
            <a:ext cx="4826962" cy="461665"/>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2400" dirty="0">
                <a:solidFill>
                  <a:srgbClr val="384D56"/>
                </a:solidFill>
                <a:latin typeface="Arial"/>
                <a:cs typeface="Arial"/>
              </a:rPr>
              <a:t>Base</a:t>
            </a:r>
            <a:r>
              <a:rPr kumimoji="0" lang="es-419" sz="2400" i="0" u="none" strike="noStrike" cap="none" normalizeH="0" baseline="0" noProof="0" dirty="0">
                <a:ln>
                  <a:noFill/>
                </a:ln>
                <a:solidFill>
                  <a:srgbClr val="384D56"/>
                </a:solidFill>
                <a:effectLst/>
                <a:uLnTx/>
                <a:uFillTx/>
                <a:latin typeface="Arial"/>
                <a:cs typeface="Arial"/>
              </a:rPr>
              <a:t> de</a:t>
            </a:r>
            <a:r>
              <a:rPr lang="es-419" sz="2400" dirty="0">
                <a:solidFill>
                  <a:srgbClr val="384D56"/>
                </a:solidFill>
                <a:latin typeface="Arial"/>
                <a:cs typeface="Arial"/>
              </a:rPr>
              <a:t> consolidación de</a:t>
            </a:r>
            <a:r>
              <a:rPr kumimoji="0" lang="es-419" sz="2400" i="0" u="none" strike="noStrike" cap="none" normalizeH="0" baseline="0" noProof="0" dirty="0">
                <a:ln>
                  <a:noFill/>
                </a:ln>
                <a:solidFill>
                  <a:srgbClr val="384D56"/>
                </a:solidFill>
                <a:effectLst/>
                <a:uLnTx/>
                <a:uFillTx/>
                <a:latin typeface="Arial"/>
                <a:cs typeface="Arial"/>
              </a:rPr>
              <a:t> datos de 7-1-7</a:t>
            </a:r>
          </a:p>
        </p:txBody>
      </p:sp>
      <p:sp>
        <p:nvSpPr>
          <p:cNvPr id="22" name="TextBox 21">
            <a:extLst>
              <a:ext uri="{FF2B5EF4-FFF2-40B4-BE49-F238E27FC236}">
                <a16:creationId xmlns:a16="http://schemas.microsoft.com/office/drawing/2014/main" id="{48886688-D53A-3127-483D-3EEB32835A4D}"/>
              </a:ext>
            </a:extLst>
          </p:cNvPr>
          <p:cNvSpPr txBox="1"/>
          <p:nvPr/>
        </p:nvSpPr>
        <p:spPr>
          <a:xfrm>
            <a:off x="605205" y="5577156"/>
            <a:ext cx="10981589"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20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Aumenta la base de evidencia sobre el qué, el dónde y el porqué de los cuellos de botella y facilitadores para la detección, notificación y respuesta temprana oportunas.</a:t>
            </a:r>
          </a:p>
        </p:txBody>
      </p:sp>
      <p:pic>
        <p:nvPicPr>
          <p:cNvPr id="2" name="Graphic 1" descr="Germ outline">
            <a:extLst>
              <a:ext uri="{FF2B5EF4-FFF2-40B4-BE49-F238E27FC236}">
                <a16:creationId xmlns:a16="http://schemas.microsoft.com/office/drawing/2014/main" id="{B3870573-B29E-7CE8-36EC-6226E8A26A9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798473" y="1135678"/>
            <a:ext cx="914400" cy="914400"/>
          </a:xfrm>
          <a:prstGeom prst="rect">
            <a:avLst/>
          </a:prstGeom>
        </p:spPr>
      </p:pic>
      <p:pic>
        <p:nvPicPr>
          <p:cNvPr id="4" name="Graphic 3" descr="Covid-19 outline">
            <a:extLst>
              <a:ext uri="{FF2B5EF4-FFF2-40B4-BE49-F238E27FC236}">
                <a16:creationId xmlns:a16="http://schemas.microsoft.com/office/drawing/2014/main" id="{E8383809-16A3-D26F-6431-BCA5D26CD4D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9080" y="1114795"/>
            <a:ext cx="914400" cy="914400"/>
          </a:xfrm>
          <a:prstGeom prst="rect">
            <a:avLst/>
          </a:prstGeom>
        </p:spPr>
      </p:pic>
      <p:pic>
        <p:nvPicPr>
          <p:cNvPr id="5" name="Graphic 4" descr="Covid-19 outline">
            <a:extLst>
              <a:ext uri="{FF2B5EF4-FFF2-40B4-BE49-F238E27FC236}">
                <a16:creationId xmlns:a16="http://schemas.microsoft.com/office/drawing/2014/main" id="{3EA59261-91B5-12A7-A7E4-A3973A080A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99093" y="1115648"/>
            <a:ext cx="914400" cy="914400"/>
          </a:xfrm>
          <a:prstGeom prst="rect">
            <a:avLst/>
          </a:prstGeom>
        </p:spPr>
      </p:pic>
      <p:pic>
        <p:nvPicPr>
          <p:cNvPr id="6" name="Graphic 5" descr="Germ outline">
            <a:extLst>
              <a:ext uri="{FF2B5EF4-FFF2-40B4-BE49-F238E27FC236}">
                <a16:creationId xmlns:a16="http://schemas.microsoft.com/office/drawing/2014/main" id="{2381F551-A8B7-F7D1-5827-97FD4BDAA8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69810" y="1098095"/>
            <a:ext cx="914400" cy="914400"/>
          </a:xfrm>
          <a:prstGeom prst="rect">
            <a:avLst/>
          </a:prstGeom>
        </p:spPr>
      </p:pic>
      <p:pic>
        <p:nvPicPr>
          <p:cNvPr id="7" name="Graphic 6" descr="Germ outline">
            <a:extLst>
              <a:ext uri="{FF2B5EF4-FFF2-40B4-BE49-F238E27FC236}">
                <a16:creationId xmlns:a16="http://schemas.microsoft.com/office/drawing/2014/main" id="{823699F3-2434-6174-B5E3-A707AC1FCC2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968603" y="1044973"/>
            <a:ext cx="914400" cy="914400"/>
          </a:xfrm>
          <a:prstGeom prst="rect">
            <a:avLst/>
          </a:prstGeom>
        </p:spPr>
      </p:pic>
      <p:pic>
        <p:nvPicPr>
          <p:cNvPr id="14" name="Graphic 13" descr="Germ outline">
            <a:extLst>
              <a:ext uri="{FF2B5EF4-FFF2-40B4-BE49-F238E27FC236}">
                <a16:creationId xmlns:a16="http://schemas.microsoft.com/office/drawing/2014/main" id="{3C1E45AB-AE55-BB32-DE8C-C3F70C4A09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170395" y="1189264"/>
            <a:ext cx="914400" cy="914400"/>
          </a:xfrm>
          <a:prstGeom prst="rect">
            <a:avLst/>
          </a:prstGeom>
        </p:spPr>
      </p:pic>
      <p:pic>
        <p:nvPicPr>
          <p:cNvPr id="16" name="Graphic 15" descr="Germ outline">
            <a:extLst>
              <a:ext uri="{FF2B5EF4-FFF2-40B4-BE49-F238E27FC236}">
                <a16:creationId xmlns:a16="http://schemas.microsoft.com/office/drawing/2014/main" id="{F32E01F7-5A21-9E6B-4A75-0233AC145D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14446" y="1031299"/>
            <a:ext cx="914400" cy="914400"/>
          </a:xfrm>
          <a:prstGeom prst="rect">
            <a:avLst/>
          </a:prstGeom>
        </p:spPr>
      </p:pic>
      <p:pic>
        <p:nvPicPr>
          <p:cNvPr id="3" name="Graphic 2" descr="Germ outline">
            <a:extLst>
              <a:ext uri="{FF2B5EF4-FFF2-40B4-BE49-F238E27FC236}">
                <a16:creationId xmlns:a16="http://schemas.microsoft.com/office/drawing/2014/main" id="{816562E6-EC08-BDE9-9020-C293B2FEED2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931101" y="1135678"/>
            <a:ext cx="914400" cy="914400"/>
          </a:xfrm>
          <a:prstGeom prst="rect">
            <a:avLst/>
          </a:prstGeom>
        </p:spPr>
      </p:pic>
      <p:sp>
        <p:nvSpPr>
          <p:cNvPr id="8" name="Down Arrow 7">
            <a:extLst>
              <a:ext uri="{FF2B5EF4-FFF2-40B4-BE49-F238E27FC236}">
                <a16:creationId xmlns:a16="http://schemas.microsoft.com/office/drawing/2014/main" id="{92B4B762-BC09-0E24-E6AC-478EC5BE36AE}"/>
              </a:ext>
            </a:extLst>
          </p:cNvPr>
          <p:cNvSpPr/>
          <p:nvPr/>
        </p:nvSpPr>
        <p:spPr>
          <a:xfrm>
            <a:off x="4782625" y="2103663"/>
            <a:ext cx="2533104" cy="1239203"/>
          </a:xfrm>
          <a:prstGeom prst="down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86DD723-CD40-A657-BED7-BDFAF8EED8E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323090" y="4074520"/>
            <a:ext cx="9202021" cy="1101748"/>
          </a:xfrm>
          <a:prstGeom prst="rect">
            <a:avLst/>
          </a:prstGeom>
        </p:spPr>
      </p:pic>
    </p:spTree>
    <p:extLst>
      <p:ext uri="{BB962C8B-B14F-4D97-AF65-F5344CB8AC3E}">
        <p14:creationId xmlns:p14="http://schemas.microsoft.com/office/powerpoint/2010/main" val="122248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91" grpId="0"/>
      <p:bldP spid="22" grpId="0"/>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0669C7-AE5D-78F0-25E9-ADCCBB5923B2}"/>
            </a:ext>
          </a:extLst>
        </p:cNvPr>
        <p:cNvGrpSpPr/>
        <p:nvPr/>
      </p:nvGrpSpPr>
      <p:grpSpPr>
        <a:xfrm>
          <a:off x="0" y="0"/>
          <a:ext cx="0" cy="0"/>
          <a:chOff x="0" y="0"/>
          <a:chExt cx="0" cy="0"/>
        </a:xfrm>
      </p:grpSpPr>
      <p:sp>
        <p:nvSpPr>
          <p:cNvPr id="5" name="Triangle 4">
            <a:extLst>
              <a:ext uri="{FF2B5EF4-FFF2-40B4-BE49-F238E27FC236}">
                <a16:creationId xmlns:a16="http://schemas.microsoft.com/office/drawing/2014/main" id="{D75A3E91-2341-C554-2B0D-A93EC04361AE}"/>
              </a:ext>
            </a:extLst>
          </p:cNvPr>
          <p:cNvSpPr/>
          <p:nvPr/>
        </p:nvSpPr>
        <p:spPr>
          <a:xfrm>
            <a:off x="1166393" y="1102596"/>
            <a:ext cx="5389820" cy="5389820"/>
          </a:xfrm>
          <a:prstGeom prst="triangl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6" name="Freeform 5">
            <a:extLst>
              <a:ext uri="{FF2B5EF4-FFF2-40B4-BE49-F238E27FC236}">
                <a16:creationId xmlns:a16="http://schemas.microsoft.com/office/drawing/2014/main" id="{21B9F7F4-2111-D18B-DB87-77E1BE5B050F}"/>
              </a:ext>
            </a:extLst>
          </p:cNvPr>
          <p:cNvSpPr/>
          <p:nvPr/>
        </p:nvSpPr>
        <p:spPr>
          <a:xfrm>
            <a:off x="3563453" y="1710307"/>
            <a:ext cx="4773151" cy="1483273"/>
          </a:xfrm>
          <a:custGeom>
            <a:avLst/>
            <a:gdLst>
              <a:gd name="connsiteX0" fmla="*/ 0 w 3503383"/>
              <a:gd name="connsiteY0" fmla="*/ 220018 h 1320084"/>
              <a:gd name="connsiteX1" fmla="*/ 220018 w 3503383"/>
              <a:gd name="connsiteY1" fmla="*/ 0 h 1320084"/>
              <a:gd name="connsiteX2" fmla="*/ 3283365 w 3503383"/>
              <a:gd name="connsiteY2" fmla="*/ 0 h 1320084"/>
              <a:gd name="connsiteX3" fmla="*/ 3503383 w 3503383"/>
              <a:gd name="connsiteY3" fmla="*/ 220018 h 1320084"/>
              <a:gd name="connsiteX4" fmla="*/ 3503383 w 3503383"/>
              <a:gd name="connsiteY4" fmla="*/ 1100066 h 1320084"/>
              <a:gd name="connsiteX5" fmla="*/ 3283365 w 3503383"/>
              <a:gd name="connsiteY5" fmla="*/ 1320084 h 1320084"/>
              <a:gd name="connsiteX6" fmla="*/ 220018 w 3503383"/>
              <a:gd name="connsiteY6" fmla="*/ 1320084 h 1320084"/>
              <a:gd name="connsiteX7" fmla="*/ 0 w 3503383"/>
              <a:gd name="connsiteY7" fmla="*/ 1100066 h 1320084"/>
              <a:gd name="connsiteX8" fmla="*/ 0 w 3503383"/>
              <a:gd name="connsiteY8" fmla="*/ 220018 h 132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3383" h="1320084">
                <a:moveTo>
                  <a:pt x="0" y="220018"/>
                </a:moveTo>
                <a:cubicBezTo>
                  <a:pt x="0" y="98505"/>
                  <a:pt x="98505" y="0"/>
                  <a:pt x="220018" y="0"/>
                </a:cubicBezTo>
                <a:lnTo>
                  <a:pt x="3283365" y="0"/>
                </a:lnTo>
                <a:cubicBezTo>
                  <a:pt x="3404878" y="0"/>
                  <a:pt x="3503383" y="98505"/>
                  <a:pt x="3503383" y="220018"/>
                </a:cubicBezTo>
                <a:lnTo>
                  <a:pt x="3503383" y="1100066"/>
                </a:lnTo>
                <a:cubicBezTo>
                  <a:pt x="3503383" y="1221579"/>
                  <a:pt x="3404878" y="1320084"/>
                  <a:pt x="3283365" y="1320084"/>
                </a:cubicBezTo>
                <a:lnTo>
                  <a:pt x="220018" y="1320084"/>
                </a:lnTo>
                <a:cubicBezTo>
                  <a:pt x="98505" y="1320084"/>
                  <a:pt x="0" y="1221579"/>
                  <a:pt x="0" y="1100066"/>
                </a:cubicBezTo>
                <a:lnTo>
                  <a:pt x="0" y="220018"/>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5401" tIns="125401" rIns="125401" bIns="125401" numCol="1" spcCol="1270" anchor="t" anchorCtr="0">
            <a:noAutofit/>
          </a:bodyPr>
          <a:lstStyle/>
          <a:p>
            <a:pPr marL="0" lvl="0" indent="0" algn="l" defTabSz="711200">
              <a:lnSpc>
                <a:spcPct val="90000"/>
              </a:lnSpc>
              <a:spcBef>
                <a:spcPct val="0"/>
              </a:spcBef>
              <a:spcAft>
                <a:spcPct val="35000"/>
              </a:spcAft>
              <a:buNone/>
            </a:pPr>
            <a:r>
              <a:rPr lang="es-419" sz="1400" b="1" noProof="0" dirty="0">
                <a:latin typeface="Arial" panose="020B0604020202020204" pitchFamily="34" charset="0"/>
                <a:cs typeface="Arial" panose="020B0604020202020204" pitchFamily="34" charset="0"/>
              </a:rPr>
              <a:t>Nivel 3: medidas</a:t>
            </a:r>
          </a:p>
          <a:p>
            <a:pPr marL="0" lvl="0" indent="0" algn="l" defTabSz="711200">
              <a:lnSpc>
                <a:spcPct val="90000"/>
              </a:lnSpc>
              <a:spcBef>
                <a:spcPct val="0"/>
              </a:spcBef>
              <a:spcAft>
                <a:spcPct val="35000"/>
              </a:spcAft>
              <a:buNone/>
            </a:pPr>
            <a:r>
              <a:rPr lang="es-419" sz="1150" dirty="0">
                <a:latin typeface="Arial" panose="020B0604020202020204" pitchFamily="34" charset="0"/>
                <a:cs typeface="Arial" panose="020B0604020202020204" pitchFamily="34" charset="0"/>
              </a:rPr>
              <a:t>Proporción de medidas inmediatas completadas</a:t>
            </a:r>
          </a:p>
          <a:p>
            <a:pPr marL="0" lvl="0" indent="0" algn="l" defTabSz="711200">
              <a:lnSpc>
                <a:spcPct val="90000"/>
              </a:lnSpc>
              <a:spcBef>
                <a:spcPct val="0"/>
              </a:spcBef>
              <a:spcAft>
                <a:spcPct val="35000"/>
              </a:spcAft>
              <a:buNone/>
            </a:pPr>
            <a:r>
              <a:rPr lang="es-419" sz="1150" dirty="0">
                <a:latin typeface="Arial" panose="020B0604020202020204" pitchFamily="34" charset="0"/>
                <a:cs typeface="Arial" panose="020B0604020202020204" pitchFamily="34" charset="0"/>
              </a:rPr>
              <a:t>Proporción de medidas a más largo plazo incluidas en la planificación, la financiación o la promoción (incluidos los planes nacionales de salud)</a:t>
            </a:r>
          </a:p>
          <a:p>
            <a:pPr marL="0" lvl="0" indent="0" algn="l" defTabSz="711200">
              <a:lnSpc>
                <a:spcPct val="90000"/>
              </a:lnSpc>
              <a:spcBef>
                <a:spcPct val="0"/>
              </a:spcBef>
              <a:spcAft>
                <a:spcPct val="35000"/>
              </a:spcAft>
              <a:buNone/>
            </a:pPr>
            <a:r>
              <a:rPr lang="es-419" sz="1150" dirty="0">
                <a:latin typeface="Arial" panose="020B0604020202020204" pitchFamily="34" charset="0"/>
                <a:cs typeface="Arial" panose="020B0604020202020204" pitchFamily="34" charset="0"/>
              </a:rPr>
              <a:t>Proporción de medidas a largo plazo completadas</a:t>
            </a:r>
          </a:p>
        </p:txBody>
      </p:sp>
      <p:sp>
        <p:nvSpPr>
          <p:cNvPr id="10" name="Freeform 9">
            <a:extLst>
              <a:ext uri="{FF2B5EF4-FFF2-40B4-BE49-F238E27FC236}">
                <a16:creationId xmlns:a16="http://schemas.microsoft.com/office/drawing/2014/main" id="{9D87480E-BD6E-E73F-AFDC-478CC543343E}"/>
              </a:ext>
            </a:extLst>
          </p:cNvPr>
          <p:cNvSpPr/>
          <p:nvPr/>
        </p:nvSpPr>
        <p:spPr>
          <a:xfrm>
            <a:off x="3563453" y="3384958"/>
            <a:ext cx="4773151" cy="918145"/>
          </a:xfrm>
          <a:custGeom>
            <a:avLst/>
            <a:gdLst>
              <a:gd name="connsiteX0" fmla="*/ 0 w 3503383"/>
              <a:gd name="connsiteY0" fmla="*/ 153027 h 918145"/>
              <a:gd name="connsiteX1" fmla="*/ 153027 w 3503383"/>
              <a:gd name="connsiteY1" fmla="*/ 0 h 918145"/>
              <a:gd name="connsiteX2" fmla="*/ 3350356 w 3503383"/>
              <a:gd name="connsiteY2" fmla="*/ 0 h 918145"/>
              <a:gd name="connsiteX3" fmla="*/ 3503383 w 3503383"/>
              <a:gd name="connsiteY3" fmla="*/ 153027 h 918145"/>
              <a:gd name="connsiteX4" fmla="*/ 3503383 w 3503383"/>
              <a:gd name="connsiteY4" fmla="*/ 765118 h 918145"/>
              <a:gd name="connsiteX5" fmla="*/ 3350356 w 3503383"/>
              <a:gd name="connsiteY5" fmla="*/ 918145 h 918145"/>
              <a:gd name="connsiteX6" fmla="*/ 153027 w 3503383"/>
              <a:gd name="connsiteY6" fmla="*/ 918145 h 918145"/>
              <a:gd name="connsiteX7" fmla="*/ 0 w 3503383"/>
              <a:gd name="connsiteY7" fmla="*/ 765118 h 918145"/>
              <a:gd name="connsiteX8" fmla="*/ 0 w 3503383"/>
              <a:gd name="connsiteY8" fmla="*/ 153027 h 918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3383" h="918145">
                <a:moveTo>
                  <a:pt x="0" y="153027"/>
                </a:moveTo>
                <a:cubicBezTo>
                  <a:pt x="0" y="68513"/>
                  <a:pt x="68513" y="0"/>
                  <a:pt x="153027" y="0"/>
                </a:cubicBezTo>
                <a:lnTo>
                  <a:pt x="3350356" y="0"/>
                </a:lnTo>
                <a:cubicBezTo>
                  <a:pt x="3434870" y="0"/>
                  <a:pt x="3503383" y="68513"/>
                  <a:pt x="3503383" y="153027"/>
                </a:cubicBezTo>
                <a:lnTo>
                  <a:pt x="3503383" y="765118"/>
                </a:lnTo>
                <a:cubicBezTo>
                  <a:pt x="3503383" y="849632"/>
                  <a:pt x="3434870" y="918145"/>
                  <a:pt x="3350356" y="918145"/>
                </a:cubicBezTo>
                <a:lnTo>
                  <a:pt x="153027" y="918145"/>
                </a:lnTo>
                <a:cubicBezTo>
                  <a:pt x="68513" y="918145"/>
                  <a:pt x="0" y="849632"/>
                  <a:pt x="0" y="765118"/>
                </a:cubicBezTo>
                <a:lnTo>
                  <a:pt x="0" y="15302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5780" tIns="105780" rIns="105780" bIns="105780" numCol="1" spcCol="1270" anchor="t" anchorCtr="0">
            <a:noAutofit/>
          </a:bodyPr>
          <a:lstStyle/>
          <a:p>
            <a:pPr defTabSz="711200">
              <a:lnSpc>
                <a:spcPct val="90000"/>
              </a:lnSpc>
              <a:spcBef>
                <a:spcPct val="0"/>
              </a:spcBef>
              <a:spcAft>
                <a:spcPct val="35000"/>
              </a:spcAft>
            </a:pPr>
            <a:r>
              <a:rPr lang="es-419" sz="1400" b="1" noProof="0" dirty="0">
                <a:latin typeface="Arial"/>
                <a:cs typeface="Arial"/>
              </a:rPr>
              <a:t>Nivel 2: Cuellos de botella </a:t>
            </a:r>
            <a:r>
              <a:rPr lang="es-419" sz="1400" b="1" dirty="0">
                <a:latin typeface="Arial"/>
                <a:cs typeface="Arial"/>
              </a:rPr>
              <a:t>y facilitadores</a:t>
            </a:r>
          </a:p>
          <a:p>
            <a:pPr marL="114300" lvl="1" indent="-114300" algn="l" defTabSz="533400">
              <a:lnSpc>
                <a:spcPct val="90000"/>
              </a:lnSpc>
              <a:spcBef>
                <a:spcPct val="0"/>
              </a:spcBef>
              <a:spcAft>
                <a:spcPct val="15000"/>
              </a:spcAft>
              <a:buFont typeface="Symbol" panose="05050102010706020507" pitchFamily="18" charset="2"/>
              <a:buNone/>
            </a:pPr>
            <a:r>
              <a:rPr lang="es-419" sz="1150" dirty="0">
                <a:latin typeface="Arial" panose="020B0604020202020204" pitchFamily="34" charset="0"/>
                <a:cs typeface="Arial" panose="020B0604020202020204" pitchFamily="34" charset="0"/>
              </a:rPr>
              <a:t>Cuellos de botella más comunes/frecuentes</a:t>
            </a:r>
          </a:p>
          <a:p>
            <a:pPr marL="114300" lvl="1" indent="-114300" algn="l" defTabSz="533400">
              <a:lnSpc>
                <a:spcPct val="90000"/>
              </a:lnSpc>
              <a:spcBef>
                <a:spcPct val="0"/>
              </a:spcBef>
              <a:spcAft>
                <a:spcPct val="15000"/>
              </a:spcAft>
              <a:buFont typeface="Symbol" panose="05050102010706020507" pitchFamily="18" charset="2"/>
              <a:buNone/>
            </a:pPr>
            <a:r>
              <a:rPr lang="es-419" sz="1150" dirty="0">
                <a:latin typeface="Arial" panose="020B0604020202020204" pitchFamily="34" charset="0"/>
                <a:cs typeface="Arial" panose="020B0604020202020204" pitchFamily="34" charset="0"/>
              </a:rPr>
              <a:t>Facilitadores más comunes/frecuentes</a:t>
            </a:r>
          </a:p>
        </p:txBody>
      </p:sp>
      <p:sp>
        <p:nvSpPr>
          <p:cNvPr id="11" name="Freeform 10">
            <a:extLst>
              <a:ext uri="{FF2B5EF4-FFF2-40B4-BE49-F238E27FC236}">
                <a16:creationId xmlns:a16="http://schemas.microsoft.com/office/drawing/2014/main" id="{FCD5681D-8645-9151-AC1E-1A5F807741F6}"/>
              </a:ext>
            </a:extLst>
          </p:cNvPr>
          <p:cNvSpPr/>
          <p:nvPr/>
        </p:nvSpPr>
        <p:spPr>
          <a:xfrm>
            <a:off x="3563453" y="4473400"/>
            <a:ext cx="4878538" cy="1841099"/>
          </a:xfrm>
          <a:custGeom>
            <a:avLst/>
            <a:gdLst>
              <a:gd name="connsiteX0" fmla="*/ 0 w 3503383"/>
              <a:gd name="connsiteY0" fmla="*/ 263076 h 1578425"/>
              <a:gd name="connsiteX1" fmla="*/ 263076 w 3503383"/>
              <a:gd name="connsiteY1" fmla="*/ 0 h 1578425"/>
              <a:gd name="connsiteX2" fmla="*/ 3240307 w 3503383"/>
              <a:gd name="connsiteY2" fmla="*/ 0 h 1578425"/>
              <a:gd name="connsiteX3" fmla="*/ 3503383 w 3503383"/>
              <a:gd name="connsiteY3" fmla="*/ 263076 h 1578425"/>
              <a:gd name="connsiteX4" fmla="*/ 3503383 w 3503383"/>
              <a:gd name="connsiteY4" fmla="*/ 1315349 h 1578425"/>
              <a:gd name="connsiteX5" fmla="*/ 3240307 w 3503383"/>
              <a:gd name="connsiteY5" fmla="*/ 1578425 h 1578425"/>
              <a:gd name="connsiteX6" fmla="*/ 263076 w 3503383"/>
              <a:gd name="connsiteY6" fmla="*/ 1578425 h 1578425"/>
              <a:gd name="connsiteX7" fmla="*/ 0 w 3503383"/>
              <a:gd name="connsiteY7" fmla="*/ 1315349 h 1578425"/>
              <a:gd name="connsiteX8" fmla="*/ 0 w 3503383"/>
              <a:gd name="connsiteY8" fmla="*/ 263076 h 157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3383" h="1578425">
                <a:moveTo>
                  <a:pt x="0" y="263076"/>
                </a:moveTo>
                <a:cubicBezTo>
                  <a:pt x="0" y="117783"/>
                  <a:pt x="117783" y="0"/>
                  <a:pt x="263076" y="0"/>
                </a:cubicBezTo>
                <a:lnTo>
                  <a:pt x="3240307" y="0"/>
                </a:lnTo>
                <a:cubicBezTo>
                  <a:pt x="3385600" y="0"/>
                  <a:pt x="3503383" y="117783"/>
                  <a:pt x="3503383" y="263076"/>
                </a:cubicBezTo>
                <a:lnTo>
                  <a:pt x="3503383" y="1315349"/>
                </a:lnTo>
                <a:cubicBezTo>
                  <a:pt x="3503383" y="1460642"/>
                  <a:pt x="3385600" y="1578425"/>
                  <a:pt x="3240307" y="1578425"/>
                </a:cubicBezTo>
                <a:lnTo>
                  <a:pt x="263076" y="1578425"/>
                </a:lnTo>
                <a:cubicBezTo>
                  <a:pt x="117783" y="1578425"/>
                  <a:pt x="0" y="1460642"/>
                  <a:pt x="0" y="1315349"/>
                </a:cubicBezTo>
                <a:lnTo>
                  <a:pt x="0" y="26307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8012" tIns="138012" rIns="138012" bIns="138012" numCol="1" spcCol="1270" anchor="ctr" anchorCtr="0">
            <a:noAutofit/>
          </a:bodyPr>
          <a:lstStyle/>
          <a:p>
            <a:pPr marL="0" lvl="0" indent="0" algn="l" defTabSz="711200">
              <a:lnSpc>
                <a:spcPct val="90000"/>
              </a:lnSpc>
              <a:spcBef>
                <a:spcPct val="0"/>
              </a:spcBef>
              <a:spcAft>
                <a:spcPct val="35000"/>
              </a:spcAft>
              <a:buNone/>
            </a:pPr>
            <a:r>
              <a:rPr lang="es-419" sz="1400" b="1" dirty="0">
                <a:latin typeface="Arial" panose="020B0604020202020204" pitchFamily="34" charset="0"/>
                <a:cs typeface="Arial" panose="020B0604020202020204" pitchFamily="34" charset="0"/>
              </a:rPr>
              <a:t>Nivel 1: métricas</a:t>
            </a:r>
          </a:p>
          <a:p>
            <a:pPr marL="0" lvl="0" indent="0" algn="l" defTabSz="711200">
              <a:lnSpc>
                <a:spcPct val="90000"/>
              </a:lnSpc>
              <a:spcBef>
                <a:spcPct val="0"/>
              </a:spcBef>
              <a:spcAft>
                <a:spcPct val="35000"/>
              </a:spcAft>
              <a:buNone/>
            </a:pPr>
            <a:r>
              <a:rPr lang="es-419" sz="1150" dirty="0">
                <a:latin typeface="Arial"/>
                <a:cs typeface="Arial"/>
              </a:rPr>
              <a:t>N.º de eventos de brotes </a:t>
            </a:r>
            <a:r>
              <a:rPr lang="es-419" sz="1150" noProof="0" dirty="0">
                <a:latin typeface="Arial"/>
                <a:cs typeface="Arial"/>
              </a:rPr>
              <a:t>revisados</a:t>
            </a:r>
            <a:r>
              <a:rPr lang="es-419" sz="1150" dirty="0">
                <a:latin typeface="Arial"/>
                <a:cs typeface="Arial"/>
              </a:rPr>
              <a:t> </a:t>
            </a:r>
          </a:p>
          <a:p>
            <a:pPr marL="0" lvl="0" indent="0" algn="l" defTabSz="711200">
              <a:lnSpc>
                <a:spcPct val="90000"/>
              </a:lnSpc>
              <a:spcBef>
                <a:spcPct val="0"/>
              </a:spcBef>
              <a:spcAft>
                <a:spcPct val="35000"/>
              </a:spcAft>
              <a:buNone/>
            </a:pPr>
            <a:r>
              <a:rPr lang="es-419" sz="1150" dirty="0">
                <a:latin typeface="Arial" panose="020B0604020202020204" pitchFamily="34" charset="0"/>
                <a:cs typeface="Arial" panose="020B0604020202020204" pitchFamily="34" charset="0"/>
              </a:rPr>
              <a:t>porcentaje de casos de brotes que cumplen con el objetivo de detección</a:t>
            </a:r>
          </a:p>
          <a:p>
            <a:pPr marL="0" lvl="0" indent="0" algn="l" defTabSz="711200">
              <a:lnSpc>
                <a:spcPct val="90000"/>
              </a:lnSpc>
              <a:spcBef>
                <a:spcPct val="0"/>
              </a:spcBef>
              <a:spcAft>
                <a:spcPct val="35000"/>
              </a:spcAft>
              <a:buNone/>
            </a:pPr>
            <a:r>
              <a:rPr lang="es-419" sz="1150" dirty="0">
                <a:latin typeface="Arial" panose="020B0604020202020204" pitchFamily="34" charset="0"/>
                <a:cs typeface="Arial" panose="020B0604020202020204" pitchFamily="34" charset="0"/>
              </a:rPr>
              <a:t>porcentaje de casos de brotes que cumplen el objetivo de notificación</a:t>
            </a:r>
          </a:p>
          <a:p>
            <a:pPr marL="0" lvl="0" indent="0" algn="l" defTabSz="711200">
              <a:lnSpc>
                <a:spcPct val="90000"/>
              </a:lnSpc>
              <a:spcBef>
                <a:spcPct val="0"/>
              </a:spcBef>
              <a:spcAft>
                <a:spcPct val="35000"/>
              </a:spcAft>
              <a:buNone/>
            </a:pPr>
            <a:r>
              <a:rPr lang="es-419" sz="1150" dirty="0">
                <a:latin typeface="Arial" panose="020B0604020202020204" pitchFamily="34" charset="0"/>
                <a:cs typeface="Arial" panose="020B0604020202020204" pitchFamily="34" charset="0"/>
              </a:rPr>
              <a:t>porcentaje de casos de brotes que cumplen el objetivo de respuesta</a:t>
            </a:r>
          </a:p>
          <a:p>
            <a:pPr marL="0" lvl="0" indent="0" algn="l" defTabSz="711200">
              <a:lnSpc>
                <a:spcPct val="90000"/>
              </a:lnSpc>
              <a:spcBef>
                <a:spcPct val="0"/>
              </a:spcBef>
              <a:spcAft>
                <a:spcPct val="35000"/>
              </a:spcAft>
              <a:buNone/>
            </a:pPr>
            <a:r>
              <a:rPr lang="es-419" sz="1150" dirty="0">
                <a:latin typeface="Arial" panose="020B0604020202020204" pitchFamily="34" charset="0"/>
                <a:cs typeface="Arial" panose="020B0604020202020204" pitchFamily="34" charset="0"/>
              </a:rPr>
              <a:t>porcentaje de casos de brotes que cumplen el objetivo general 7-1-7</a:t>
            </a:r>
          </a:p>
        </p:txBody>
      </p:sp>
      <p:sp>
        <p:nvSpPr>
          <p:cNvPr id="17" name="Title 1">
            <a:extLst>
              <a:ext uri="{FF2B5EF4-FFF2-40B4-BE49-F238E27FC236}">
                <a16:creationId xmlns:a16="http://schemas.microsoft.com/office/drawing/2014/main" id="{F24669C0-D2FF-000E-1CD1-AB4B2476DF9F}"/>
              </a:ext>
            </a:extLst>
          </p:cNvPr>
          <p:cNvSpPr txBox="1">
            <a:spLocks/>
          </p:cNvSpPr>
          <p:nvPr/>
        </p:nvSpPr>
        <p:spPr>
          <a:xfrm>
            <a:off x="215857" y="1375202"/>
            <a:ext cx="2838158" cy="1713144"/>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419" sz="2400" b="1" i="0" u="none" strike="noStrike" cap="none" normalizeH="0" baseline="0" noProof="0" dirty="0">
                <a:ln>
                  <a:noFill/>
                </a:ln>
                <a:solidFill>
                  <a:srgbClr val="618393"/>
                </a:solidFill>
                <a:effectLst/>
                <a:uLnTx/>
                <a:uFillTx/>
                <a:latin typeface="Arial" panose="020B0604020202020204" pitchFamily="34" charset="0"/>
                <a:ea typeface="Arial"/>
                <a:cs typeface="+mj-cs"/>
              </a:rPr>
              <a:t>Datos centrales para sintetizar para análisis 7-1-7</a:t>
            </a:r>
          </a:p>
        </p:txBody>
      </p:sp>
      <p:sp>
        <p:nvSpPr>
          <p:cNvPr id="16" name="Rectangle: Rounded Corners 14">
            <a:extLst>
              <a:ext uri="{FF2B5EF4-FFF2-40B4-BE49-F238E27FC236}">
                <a16:creationId xmlns:a16="http://schemas.microsoft.com/office/drawing/2014/main" id="{8EF98838-8C17-FDFF-8F92-C7266ACDDC39}"/>
              </a:ext>
            </a:extLst>
          </p:cNvPr>
          <p:cNvSpPr/>
          <p:nvPr/>
        </p:nvSpPr>
        <p:spPr>
          <a:xfrm>
            <a:off x="8617527" y="2231772"/>
            <a:ext cx="3042751" cy="2908263"/>
          </a:xfrm>
          <a:prstGeom prst="roundRect">
            <a:avLst/>
          </a:prstGeom>
          <a:ln>
            <a:solidFill>
              <a:schemeClr val="tx2"/>
            </a:solidFill>
          </a:ln>
        </p:spPr>
        <p:style>
          <a:lnRef idx="2">
            <a:schemeClr val="accent3"/>
          </a:lnRef>
          <a:fillRef idx="1">
            <a:schemeClr val="lt1"/>
          </a:fillRef>
          <a:effectRef idx="0">
            <a:schemeClr val="accent3"/>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600" b="0" i="1" u="sng" strike="noStrike" cap="none" normalizeH="0" baseline="0" noProof="0" dirty="0">
                <a:ln>
                  <a:noFill/>
                </a:ln>
                <a:solidFill>
                  <a:srgbClr val="384D56"/>
                </a:solidFill>
                <a:effectLst/>
                <a:uLnTx/>
                <a:uFillTx/>
                <a:latin typeface="Arial"/>
                <a:cs typeface="Arial"/>
              </a:rPr>
              <a:t>Desagregación </a:t>
            </a:r>
            <a:r>
              <a:rPr lang="es-419" sz="1600" i="1" u="sng" dirty="0">
                <a:solidFill>
                  <a:srgbClr val="384D56"/>
                </a:solidFill>
                <a:latin typeface="Arial"/>
                <a:cs typeface="Arial"/>
              </a:rPr>
              <a:t>clave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600" b="0" i="0" u="none" strike="noStrike" cap="none" normalizeH="0" baseline="0" noProof="0" dirty="0">
                <a:ln>
                  <a:noFill/>
                </a:ln>
                <a:solidFill>
                  <a:srgbClr val="384D56"/>
                </a:solidFill>
                <a:effectLst/>
                <a:uLnTx/>
                <a:uFillTx/>
                <a:latin typeface="Arial"/>
                <a:cs typeface="Arial"/>
              </a:rPr>
              <a:t>- </a:t>
            </a:r>
            <a:r>
              <a:rPr lang="es-419" sz="1600" dirty="0">
                <a:solidFill>
                  <a:srgbClr val="384D56"/>
                </a:solidFill>
                <a:latin typeface="Arial"/>
                <a:cs typeface="Arial"/>
              </a:rPr>
              <a:t>Nivel del</a:t>
            </a:r>
            <a:r>
              <a:rPr kumimoji="0" lang="es-419" sz="1600" b="0" i="0" u="none" strike="noStrike" cap="none" normalizeH="0" baseline="0" noProof="0" dirty="0">
                <a:ln>
                  <a:noFill/>
                </a:ln>
                <a:solidFill>
                  <a:srgbClr val="384D56"/>
                </a:solidFill>
                <a:effectLst/>
                <a:uLnTx/>
                <a:uFillTx/>
                <a:latin typeface="Arial"/>
                <a:cs typeface="Arial"/>
              </a:rPr>
              <a:t> </a:t>
            </a:r>
            <a:r>
              <a:rPr lang="es-419" sz="1600" dirty="0">
                <a:solidFill>
                  <a:srgbClr val="384D56"/>
                </a:solidFill>
                <a:latin typeface="Arial"/>
                <a:cs typeface="Arial"/>
              </a:rPr>
              <a:t>sistema</a:t>
            </a:r>
            <a:r>
              <a:rPr kumimoji="0" lang="es-419" sz="1600" b="0" i="0" u="none" strike="noStrike" cap="none" normalizeH="0" baseline="0" noProof="0" dirty="0">
                <a:ln>
                  <a:noFill/>
                </a:ln>
                <a:solidFill>
                  <a:srgbClr val="384D56"/>
                </a:solidFill>
                <a:effectLst/>
                <a:uLnTx/>
                <a:uFillTx/>
                <a:latin typeface="Arial"/>
                <a:cs typeface="Arial"/>
              </a:rPr>
              <a:t> </a:t>
            </a:r>
            <a:r>
              <a:rPr lang="es-419" sz="1600" dirty="0">
                <a:solidFill>
                  <a:srgbClr val="384D56"/>
                </a:solidFill>
                <a:latin typeface="Arial"/>
                <a:cs typeface="Arial"/>
              </a:rPr>
              <a:t>de salud</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419" sz="1600" dirty="0">
                <a:solidFill>
                  <a:srgbClr val="384D56"/>
                </a:solidFill>
                <a:latin typeface="Arial"/>
                <a:cs typeface="Arial"/>
              </a:rPr>
              <a:t>Categorías</a:t>
            </a:r>
            <a:r>
              <a:rPr kumimoji="0" lang="es-419" sz="1600" b="0" i="0" u="none" strike="noStrike" cap="none" normalizeH="0" baseline="0" noProof="0" dirty="0">
                <a:ln>
                  <a:noFill/>
                </a:ln>
                <a:solidFill>
                  <a:srgbClr val="384D56"/>
                </a:solidFill>
                <a:effectLst/>
                <a:uLnTx/>
                <a:uFillTx/>
                <a:latin typeface="Arial"/>
                <a:cs typeface="Arial"/>
              </a:rPr>
              <a:t> de</a:t>
            </a:r>
            <a:r>
              <a:rPr lang="es-419" sz="1600" dirty="0">
                <a:solidFill>
                  <a:srgbClr val="384D56"/>
                </a:solidFill>
                <a:latin typeface="Arial"/>
                <a:cs typeface="Arial"/>
              </a:rPr>
              <a:t> enfermedades</a:t>
            </a:r>
          </a:p>
          <a:p>
            <a:pPr marL="171450" marR="0" lvl="0" indent="-171450" algn="l" defTabSz="914400" rtl="0" eaLnBrk="1" fontAlgn="auto" latinLnBrk="0" hangingPunct="1">
              <a:lnSpc>
                <a:spcPct val="100000"/>
              </a:lnSpc>
              <a:spcBef>
                <a:spcPts val="0"/>
              </a:spcBef>
              <a:spcAft>
                <a:spcPts val="0"/>
              </a:spcAft>
              <a:buClrTx/>
              <a:buSzTx/>
              <a:buChar char="-"/>
              <a:tabLst/>
              <a:defRPr/>
            </a:pPr>
            <a:r>
              <a:rPr lang="es-419" sz="1600" dirty="0">
                <a:solidFill>
                  <a:srgbClr val="384D56"/>
                </a:solidFill>
                <a:latin typeface="Arial"/>
                <a:cs typeface="Arial"/>
              </a:rPr>
              <a:t>Intervalos del enfoque </a:t>
            </a:r>
            <a:br>
              <a:rPr lang="es-419" sz="1600" dirty="0">
                <a:latin typeface="Arial" panose="020B0604020202020204" pitchFamily="34" charset="0"/>
                <a:cs typeface="Arial" panose="020B0604020202020204" pitchFamily="34" charset="0"/>
              </a:rPr>
            </a:br>
            <a:r>
              <a:rPr lang="es-419" sz="1600" dirty="0">
                <a:solidFill>
                  <a:srgbClr val="384D56"/>
                </a:solidFill>
                <a:latin typeface="Arial"/>
                <a:cs typeface="Arial"/>
              </a:rPr>
              <a:t>7-1-7</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419" sz="1600" dirty="0">
                <a:solidFill>
                  <a:srgbClr val="384D56"/>
                </a:solidFill>
                <a:latin typeface="Arial"/>
                <a:cs typeface="Arial"/>
              </a:rPr>
              <a:t>Región geográfica</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419" sz="1600" dirty="0">
                <a:solidFill>
                  <a:srgbClr val="384D56"/>
                </a:solidFill>
                <a:latin typeface="Arial"/>
                <a:cs typeface="Arial"/>
              </a:rPr>
              <a:t>Categorías de cuellos de botella</a:t>
            </a:r>
          </a:p>
          <a:p>
            <a:pPr marL="171450" marR="0" lvl="0" indent="-171450" algn="l" defTabSz="914400" rtl="0" eaLnBrk="1" fontAlgn="auto" latinLnBrk="0" hangingPunct="1">
              <a:lnSpc>
                <a:spcPct val="100000"/>
              </a:lnSpc>
              <a:spcBef>
                <a:spcPts val="0"/>
              </a:spcBef>
              <a:spcAft>
                <a:spcPts val="0"/>
              </a:spcAft>
              <a:buClrTx/>
              <a:buSzTx/>
              <a:buChar char="-"/>
              <a:tabLst/>
              <a:defRPr/>
            </a:pPr>
            <a:r>
              <a:rPr lang="es-419" sz="1600" dirty="0">
                <a:solidFill>
                  <a:srgbClr val="384D56"/>
                </a:solidFill>
                <a:latin typeface="Arial"/>
                <a:cs typeface="Arial"/>
              </a:rPr>
              <a:t>Tiempo (por ejemplo, año)</a:t>
            </a:r>
          </a:p>
        </p:txBody>
      </p:sp>
      <p:sp>
        <p:nvSpPr>
          <p:cNvPr id="4" name="Rectangle: Rounded Corners 3">
            <a:extLst>
              <a:ext uri="{FF2B5EF4-FFF2-40B4-BE49-F238E27FC236}">
                <a16:creationId xmlns:a16="http://schemas.microsoft.com/office/drawing/2014/main" id="{B74469AD-A779-81F7-62BA-A6920A739E6D}"/>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b="1" dirty="0">
                <a:solidFill>
                  <a:schemeClr val="bg1"/>
                </a:solidFill>
                <a:latin typeface="Arial"/>
                <a:ea typeface="Arial"/>
                <a:cs typeface="+mn-lt"/>
              </a:rPr>
              <a:t>        Sintetizar y utilizar los resultados para la planificación, el financiamiento y la promoción </a:t>
            </a:r>
          </a:p>
        </p:txBody>
      </p:sp>
      <p:sp>
        <p:nvSpPr>
          <p:cNvPr id="12" name="Oval 11">
            <a:extLst>
              <a:ext uri="{FF2B5EF4-FFF2-40B4-BE49-F238E27FC236}">
                <a16:creationId xmlns:a16="http://schemas.microsoft.com/office/drawing/2014/main" id="{689F310F-7866-B28E-5ED4-E9470447F13A}"/>
              </a:ext>
            </a:extLst>
          </p:cNvPr>
          <p:cNvSpPr/>
          <p:nvPr/>
        </p:nvSpPr>
        <p:spPr>
          <a:xfrm>
            <a:off x="453535"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0971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260683" y="242020"/>
            <a:ext cx="11835064" cy="1359155"/>
          </a:xfrm>
          <a:prstGeom prst="rect">
            <a:avLst/>
          </a:prstGeom>
        </p:spPr>
        <p:txBody>
          <a:bodyPr vert="horz" wrap="square" lIns="0" tIns="74295" rIns="0" bIns="0" rtlCol="0">
            <a:spAutoFit/>
          </a:bodyPr>
          <a:lstStyle/>
          <a:p>
            <a:r>
              <a:rPr lang="es-419" sz="2400" dirty="0">
                <a:latin typeface="Arial"/>
                <a:cs typeface="Arial"/>
              </a:rPr>
              <a:t>El análisis por tipo de enfermedad ayuda a identificar desafíos específicos de cada enfermedad </a:t>
            </a:r>
          </a:p>
          <a:p>
            <a:pPr marL="12700" marR="5080">
              <a:lnSpc>
                <a:spcPts val="3890"/>
              </a:lnSpc>
              <a:spcBef>
                <a:spcPts val="585"/>
              </a:spcBef>
            </a:pPr>
            <a:endParaRPr lang="en-US" sz="2800" spc="-5" dirty="0">
              <a:latin typeface="Arial"/>
              <a:cs typeface="Arial"/>
            </a:endParaRPr>
          </a:p>
        </p:txBody>
      </p:sp>
      <p:graphicFrame>
        <p:nvGraphicFramePr>
          <p:cNvPr id="3" name="Table 4">
            <a:extLst>
              <a:ext uri="{FF2B5EF4-FFF2-40B4-BE49-F238E27FC236}">
                <a16:creationId xmlns:a16="http://schemas.microsoft.com/office/drawing/2014/main" id="{CC08F642-488C-4C14-F7E5-CCA9A109AE03}"/>
              </a:ext>
            </a:extLst>
          </p:cNvPr>
          <p:cNvGraphicFramePr>
            <a:graphicFrameLocks noGrp="1"/>
          </p:cNvGraphicFramePr>
          <p:nvPr>
            <p:extLst>
              <p:ext uri="{D42A27DB-BD31-4B8C-83A1-F6EECF244321}">
                <p14:modId xmlns:p14="http://schemas.microsoft.com/office/powerpoint/2010/main" val="1012630609"/>
              </p:ext>
            </p:extLst>
          </p:nvPr>
        </p:nvGraphicFramePr>
        <p:xfrm>
          <a:off x="546595" y="1161388"/>
          <a:ext cx="11258866" cy="5367291"/>
        </p:xfrm>
        <a:graphic>
          <a:graphicData uri="http://schemas.openxmlformats.org/drawingml/2006/table">
            <a:tbl>
              <a:tblPr firstRow="1" bandRow="1">
                <a:tableStyleId>{5C22544A-7EE6-4342-B048-85BDC9FD1C3A}</a:tableStyleId>
              </a:tblPr>
              <a:tblGrid>
                <a:gridCol w="2917965">
                  <a:extLst>
                    <a:ext uri="{9D8B030D-6E8A-4147-A177-3AD203B41FA5}">
                      <a16:colId xmlns:a16="http://schemas.microsoft.com/office/drawing/2014/main" val="616040762"/>
                    </a:ext>
                  </a:extLst>
                </a:gridCol>
                <a:gridCol w="1464030">
                  <a:extLst>
                    <a:ext uri="{9D8B030D-6E8A-4147-A177-3AD203B41FA5}">
                      <a16:colId xmlns:a16="http://schemas.microsoft.com/office/drawing/2014/main" val="1950482815"/>
                    </a:ext>
                  </a:extLst>
                </a:gridCol>
                <a:gridCol w="1448790">
                  <a:extLst>
                    <a:ext uri="{9D8B030D-6E8A-4147-A177-3AD203B41FA5}">
                      <a16:colId xmlns:a16="http://schemas.microsoft.com/office/drawing/2014/main" val="3608929750"/>
                    </a:ext>
                  </a:extLst>
                </a:gridCol>
                <a:gridCol w="2000256">
                  <a:extLst>
                    <a:ext uri="{9D8B030D-6E8A-4147-A177-3AD203B41FA5}">
                      <a16:colId xmlns:a16="http://schemas.microsoft.com/office/drawing/2014/main" val="2457635592"/>
                    </a:ext>
                  </a:extLst>
                </a:gridCol>
                <a:gridCol w="1733387">
                  <a:extLst>
                    <a:ext uri="{9D8B030D-6E8A-4147-A177-3AD203B41FA5}">
                      <a16:colId xmlns:a16="http://schemas.microsoft.com/office/drawing/2014/main" val="2872416172"/>
                    </a:ext>
                  </a:extLst>
                </a:gridCol>
                <a:gridCol w="1694438">
                  <a:extLst>
                    <a:ext uri="{9D8B030D-6E8A-4147-A177-3AD203B41FA5}">
                      <a16:colId xmlns:a16="http://schemas.microsoft.com/office/drawing/2014/main" val="239188636"/>
                    </a:ext>
                  </a:extLst>
                </a:gridCol>
              </a:tblGrid>
              <a:tr h="566691">
                <a:tc rowSpan="2">
                  <a:txBody>
                    <a:bodyPr/>
                    <a:lstStyle/>
                    <a:p>
                      <a:pPr algn="l" fontAlgn="ctr"/>
                      <a:r>
                        <a:rPr lang="es-419" sz="1700" b="1" dirty="0">
                          <a:solidFill>
                            <a:schemeClr val="bg1"/>
                          </a:solidFill>
                          <a:effectLst/>
                        </a:rPr>
                        <a:t>Tipo de enfermedad</a:t>
                      </a:r>
                    </a:p>
                  </a:txBody>
                  <a:tcPr marL="137160" marR="137160" marT="137160" marB="137160" anchor="ctr">
                    <a:solidFill>
                      <a:schemeClr val="accent1"/>
                    </a:solidFill>
                  </a:tcPr>
                </a:tc>
                <a:tc rowSpan="2">
                  <a:txBody>
                    <a:bodyPr/>
                    <a:lstStyle/>
                    <a:p>
                      <a:pPr algn="ctr" fontAlgn="ctr"/>
                      <a:r>
                        <a:rPr lang="es-419" sz="1700" b="1" dirty="0" err="1">
                          <a:solidFill>
                            <a:schemeClr val="bg1"/>
                          </a:solidFill>
                          <a:effectLst/>
                        </a:rPr>
                        <a:t>Cant</a:t>
                      </a:r>
                      <a:r>
                        <a:rPr lang="es-419" sz="1700" b="1" dirty="0">
                          <a:solidFill>
                            <a:schemeClr val="bg1"/>
                          </a:solidFill>
                          <a:effectLst/>
                        </a:rPr>
                        <a:t>. de brotes de enfermedad</a:t>
                      </a:r>
                    </a:p>
                    <a:p>
                      <a:pPr algn="ctr" fontAlgn="ctr"/>
                      <a:r>
                        <a:rPr lang="es-419" sz="1700" b="1" dirty="0">
                          <a:solidFill>
                            <a:schemeClr val="bg1"/>
                          </a:solidFill>
                          <a:effectLst/>
                        </a:rPr>
                        <a:t>(n = 41)</a:t>
                      </a:r>
                    </a:p>
                  </a:txBody>
                  <a:tcPr marL="137160" marR="137160" marT="137160" marB="137160" anchor="ctr">
                    <a:solidFill>
                      <a:schemeClr val="accent1"/>
                    </a:solidFill>
                  </a:tcPr>
                </a:tc>
                <a:tc gridSpan="4">
                  <a:txBody>
                    <a:bodyPr/>
                    <a:lstStyle/>
                    <a:p>
                      <a:pPr algn="ctr" fontAlgn="ctr"/>
                      <a:r>
                        <a:rPr lang="es-419" sz="1800" dirty="0">
                          <a:solidFill>
                            <a:schemeClr val="bg1"/>
                          </a:solidFill>
                          <a:effectLst/>
                        </a:rPr>
                        <a:t>Porcentaje de brotes que cumplen...</a:t>
                      </a:r>
                    </a:p>
                  </a:txBody>
                  <a:tcPr marL="137160" marR="137160" marT="137160" marB="137160" anchor="ctr">
                    <a:solidFill>
                      <a:schemeClr val="accent1"/>
                    </a:solidFill>
                  </a:tcPr>
                </a:tc>
                <a:tc h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sz="1900">
                        <a:solidFill>
                          <a:srgbClr val="B8E0BA"/>
                        </a:solidFill>
                        <a:effectLst/>
                      </a:endParaRPr>
                    </a:p>
                  </a:txBody>
                  <a:tcPr marL="137160" marR="137160" marT="137160" marB="137160" anchor="ctr">
                    <a:solidFill>
                      <a:schemeClr val="accent1"/>
                    </a:solidFill>
                  </a:tcPr>
                </a:tc>
                <a:tc hMerge="1">
                  <a:txBody>
                    <a:bodyPr/>
                    <a:lstStyle/>
                    <a:p>
                      <a:pPr algn="ctr" fontAlgn="ctr"/>
                      <a:endParaRPr lang="en-US" sz="1900">
                        <a:solidFill>
                          <a:srgbClr val="B8E0BA"/>
                        </a:solidFill>
                        <a:effectLst/>
                      </a:endParaRPr>
                    </a:p>
                  </a:txBody>
                  <a:tcPr marL="137160" marR="137160" marT="137160" marB="137160" anchor="ctr">
                    <a:solidFill>
                      <a:schemeClr val="accent1"/>
                    </a:solidFill>
                  </a:tcPr>
                </a:tc>
                <a:tc hMerge="1">
                  <a:txBody>
                    <a:bodyPr/>
                    <a:lstStyle/>
                    <a:p>
                      <a:pPr algn="ctr" fontAlgn="ctr"/>
                      <a:endParaRPr lang="en-US" sz="1900">
                        <a:solidFill>
                          <a:srgbClr val="B8E0BA"/>
                        </a:solidFill>
                        <a:effectLst/>
                      </a:endParaRPr>
                    </a:p>
                  </a:txBody>
                  <a:tcPr marL="137160" marR="137160" marT="137160" marB="137160" anchor="ctr">
                    <a:solidFill>
                      <a:schemeClr val="accent1"/>
                    </a:solidFill>
                  </a:tcPr>
                </a:tc>
                <a:extLst>
                  <a:ext uri="{0D108BD9-81ED-4DB2-BD59-A6C34878D82A}">
                    <a16:rowId xmlns:a16="http://schemas.microsoft.com/office/drawing/2014/main" val="1096155524"/>
                  </a:ext>
                </a:extLst>
              </a:tr>
              <a:tr h="0">
                <a:tc vMerge="1">
                  <a:txBody>
                    <a:bodyPr/>
                    <a:lstStyle/>
                    <a:p>
                      <a:endParaRPr/>
                    </a:p>
                  </a:txBody>
                  <a:tcPr marL="137160" marR="137160" marT="137160" marB="137160" anchor="ctr">
                    <a:solidFill>
                      <a:schemeClr val="accent1"/>
                    </a:solidFill>
                  </a:tcPr>
                </a:tc>
                <a:tc vMerge="1">
                  <a:txBody>
                    <a:bodyPr/>
                    <a:lstStyle/>
                    <a:p>
                      <a:endParaRPr/>
                    </a:p>
                  </a:txBody>
                  <a:tcPr marL="137160" marR="137160" marT="137160" marB="137160" anchor="ctr">
                    <a:solidFill>
                      <a:schemeClr val="accent1"/>
                    </a:solidFill>
                  </a:tcPr>
                </a:tc>
                <a:tc>
                  <a:txBody>
                    <a:bodyPr/>
                    <a:lstStyle/>
                    <a:p>
                      <a:pPr algn="ctr" fontAlgn="ctr"/>
                      <a:r>
                        <a:rPr lang="es-419" sz="1700" b="1" dirty="0">
                          <a:solidFill>
                            <a:schemeClr val="bg1"/>
                          </a:solidFill>
                          <a:effectLst/>
                        </a:rPr>
                        <a:t>Objetivo de detección</a:t>
                      </a:r>
                    </a:p>
                  </a:txBody>
                  <a:tcPr marL="137160" marR="137160" marT="137160" marB="137160" anchor="ctr">
                    <a:solidFill>
                      <a:schemeClr val="accent1"/>
                    </a:solidFill>
                  </a:tcPr>
                </a:tc>
                <a:tc>
                  <a:txBody>
                    <a:bodyPr/>
                    <a:lstStyle/>
                    <a:p>
                      <a:pPr algn="ctr" fontAlgn="ctr"/>
                      <a:r>
                        <a:rPr lang="es-419" sz="1700" b="1" dirty="0">
                          <a:solidFill>
                            <a:schemeClr val="bg1"/>
                          </a:solidFill>
                          <a:effectLst/>
                        </a:rPr>
                        <a:t>Objetivo de notificación</a:t>
                      </a:r>
                    </a:p>
                  </a:txBody>
                  <a:tcPr marL="137160" marR="137160" marT="137160" marB="137160" anchor="ctr">
                    <a:solidFill>
                      <a:schemeClr val="accent1"/>
                    </a:solidFill>
                  </a:tcPr>
                </a:tc>
                <a:tc>
                  <a:txBody>
                    <a:bodyPr/>
                    <a:lstStyle/>
                    <a:p>
                      <a:pPr algn="ctr" fontAlgn="ctr"/>
                      <a:r>
                        <a:rPr lang="es-419" sz="1700" b="1" dirty="0">
                          <a:solidFill>
                            <a:schemeClr val="bg1"/>
                          </a:solidFill>
                          <a:effectLst/>
                        </a:rPr>
                        <a:t>Objetivo de respuesta temprana</a:t>
                      </a:r>
                    </a:p>
                  </a:txBody>
                  <a:tcPr marL="137160" marR="137160" marT="137160" marB="137160" anchor="ctr">
                    <a:solidFill>
                      <a:schemeClr val="accent1"/>
                    </a:solidFill>
                  </a:tcPr>
                </a:tc>
                <a:tc>
                  <a:txBody>
                    <a:bodyPr/>
                    <a:lstStyle/>
                    <a:p>
                      <a:pPr algn="ctr" fontAlgn="ctr"/>
                      <a:r>
                        <a:rPr lang="es-419" sz="1700" b="1" dirty="0">
                          <a:solidFill>
                            <a:schemeClr val="bg1"/>
                          </a:solidFill>
                          <a:effectLst/>
                        </a:rPr>
                        <a:t>Objetivo general del enfoque 7-1-7</a:t>
                      </a:r>
                    </a:p>
                  </a:txBody>
                  <a:tcPr marL="137160" marR="137160" marT="137160" marB="137160" anchor="ctr">
                    <a:solidFill>
                      <a:schemeClr val="accent1"/>
                    </a:solidFill>
                  </a:tcPr>
                </a:tc>
                <a:extLst>
                  <a:ext uri="{0D108BD9-81ED-4DB2-BD59-A6C34878D82A}">
                    <a16:rowId xmlns:a16="http://schemas.microsoft.com/office/drawing/2014/main" val="2406527525"/>
                  </a:ext>
                </a:extLst>
              </a:tr>
              <a:tr h="319161">
                <a:tc>
                  <a:txBody>
                    <a:bodyPr/>
                    <a:lstStyle/>
                    <a:p>
                      <a:pPr algn="l"/>
                      <a:r>
                        <a:rPr lang="es-419" sz="1500" b="1" i="1" dirty="0">
                          <a:solidFill>
                            <a:schemeClr val="tx1"/>
                          </a:solidFill>
                          <a:effectLst/>
                        </a:rPr>
                        <a:t>Todos</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s-419" sz="1500" b="1" i="1">
                          <a:solidFill>
                            <a:schemeClr val="tx1">
                              <a:lumMod val="75000"/>
                              <a:lumOff val="25000"/>
                            </a:schemeClr>
                          </a:solidFill>
                          <a:effectLst/>
                        </a:rPr>
                        <a:t>41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s-419" sz="1500" b="1" i="1">
                          <a:solidFill>
                            <a:schemeClr val="tx1">
                              <a:lumMod val="75000"/>
                              <a:lumOff val="25000"/>
                            </a:schemeClr>
                          </a:solidFill>
                          <a:effectLst/>
                        </a:rPr>
                        <a:t>54 %</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s-419" sz="1500" b="1" i="1">
                          <a:solidFill>
                            <a:schemeClr val="tx1">
                              <a:lumMod val="75000"/>
                              <a:lumOff val="25000"/>
                            </a:schemeClr>
                          </a:solidFill>
                          <a:effectLst/>
                        </a:rPr>
                        <a:t>71 %</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s-419" sz="1500" b="1" i="1">
                          <a:solidFill>
                            <a:schemeClr val="tx1">
                              <a:lumMod val="75000"/>
                              <a:lumOff val="25000"/>
                            </a:schemeClr>
                          </a:solidFill>
                          <a:effectLst/>
                        </a:rPr>
                        <a:t>49 %</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s-419" sz="1500" b="1" i="1">
                          <a:solidFill>
                            <a:schemeClr val="tx1">
                              <a:lumMod val="75000"/>
                              <a:lumOff val="25000"/>
                            </a:schemeClr>
                          </a:solidFill>
                          <a:effectLst/>
                        </a:rPr>
                        <a:t>27 %</a:t>
                      </a:r>
                    </a:p>
                  </a:txBody>
                  <a:tcPr marL="137160" marR="137160" marT="137160" marB="137160" anchor="ctr">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347842208"/>
                  </a:ext>
                </a:extLst>
              </a:tr>
              <a:tr h="0">
                <a:tc>
                  <a:txBody>
                    <a:bodyPr/>
                    <a:lstStyle/>
                    <a:p>
                      <a:pPr algn="l"/>
                      <a:r>
                        <a:rPr lang="es-419" sz="1500" b="1" dirty="0">
                          <a:solidFill>
                            <a:schemeClr val="tx1"/>
                          </a:solidFill>
                          <a:effectLst/>
                        </a:rPr>
                        <a:t>Fiebre hemorrágica viral</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11</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64 %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82 %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82 %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55 %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234997415"/>
                  </a:ext>
                </a:extLst>
              </a:tr>
              <a:tr h="319161">
                <a:tc>
                  <a:txBody>
                    <a:bodyPr/>
                    <a:lstStyle/>
                    <a:p>
                      <a:pPr algn="l"/>
                      <a:r>
                        <a:rPr lang="es-419" sz="1500" b="1" dirty="0">
                          <a:solidFill>
                            <a:schemeClr val="tx1"/>
                          </a:solidFill>
                          <a:effectLst/>
                        </a:rPr>
                        <a:t>Prevenible con vacunas</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dirty="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dirty="0">
                          <a:solidFill>
                            <a:schemeClr val="tx1">
                              <a:lumMod val="75000"/>
                              <a:lumOff val="25000"/>
                            </a:schemeClr>
                          </a:solidFill>
                          <a:effectLst/>
                        </a:rPr>
                        <a:t>30 %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dirty="0">
                          <a:solidFill>
                            <a:schemeClr val="tx1">
                              <a:lumMod val="75000"/>
                              <a:lumOff val="25000"/>
                            </a:schemeClr>
                          </a:solidFill>
                          <a:effectLst/>
                        </a:rPr>
                        <a:t>60 %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10 %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673908185"/>
                  </a:ext>
                </a:extLst>
              </a:tr>
              <a:tr h="0">
                <a:tc>
                  <a:txBody>
                    <a:bodyPr/>
                    <a:lstStyle/>
                    <a:p>
                      <a:pPr algn="l"/>
                      <a:r>
                        <a:rPr lang="es-419" sz="1500" b="1">
                          <a:solidFill>
                            <a:schemeClr val="tx1"/>
                          </a:solidFill>
                          <a:effectLst/>
                        </a:rPr>
                        <a:t>Respiratoria</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6</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67 %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100 %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dirty="0">
                          <a:solidFill>
                            <a:schemeClr val="tx1">
                              <a:lumMod val="75000"/>
                              <a:lumOff val="25000"/>
                            </a:schemeClr>
                          </a:solidFill>
                          <a:effectLst/>
                        </a:rPr>
                        <a:t>67 %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50 %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3791455266"/>
                  </a:ext>
                </a:extLst>
              </a:tr>
              <a:tr h="0">
                <a:tc>
                  <a:txBody>
                    <a:bodyPr/>
                    <a:lstStyle/>
                    <a:p>
                      <a:pPr algn="l"/>
                      <a:r>
                        <a:rPr lang="es-419" sz="1500" b="1" dirty="0">
                          <a:solidFill>
                            <a:schemeClr val="tx1"/>
                          </a:solidFill>
                          <a:effectLst/>
                        </a:rPr>
                        <a:t>Transmitida por alimentos </a:t>
                      </a:r>
                      <a:br>
                        <a:rPr lang="es-419" sz="1500" b="1" dirty="0">
                          <a:solidFill>
                            <a:schemeClr val="tx1"/>
                          </a:solidFill>
                          <a:effectLst/>
                        </a:rPr>
                      </a:br>
                      <a:r>
                        <a:rPr lang="es-419" sz="1500" b="1" dirty="0">
                          <a:solidFill>
                            <a:schemeClr val="tx1"/>
                          </a:solidFill>
                          <a:effectLst/>
                        </a:rPr>
                        <a:t>o agua</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80 %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60 %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dirty="0">
                          <a:solidFill>
                            <a:schemeClr val="tx1">
                              <a:lumMod val="75000"/>
                              <a:lumOff val="25000"/>
                            </a:schemeClr>
                          </a:solidFill>
                          <a:effectLst/>
                        </a:rPr>
                        <a:t>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164271819"/>
                  </a:ext>
                </a:extLst>
              </a:tr>
              <a:tr h="309001">
                <a:tc>
                  <a:txBody>
                    <a:bodyPr/>
                    <a:lstStyle/>
                    <a:p>
                      <a:pPr algn="l"/>
                      <a:r>
                        <a:rPr lang="es-419" sz="1500" b="1">
                          <a:solidFill>
                            <a:schemeClr val="tx1"/>
                          </a:solidFill>
                          <a:effectLst/>
                        </a:rPr>
                        <a:t>Transmitida por vectores</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20 %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60 %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80 %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dirty="0">
                          <a:solidFill>
                            <a:schemeClr val="tx1">
                              <a:lumMod val="75000"/>
                              <a:lumOff val="25000"/>
                            </a:schemeClr>
                          </a:solidFill>
                          <a:effectLst/>
                        </a:rPr>
                        <a:t>20 %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190423571"/>
                  </a:ext>
                </a:extLst>
              </a:tr>
              <a:tr h="0">
                <a:tc>
                  <a:txBody>
                    <a:bodyPr/>
                    <a:lstStyle/>
                    <a:p>
                      <a:pPr algn="l"/>
                      <a:r>
                        <a:rPr lang="es-419" sz="1500" b="1" dirty="0">
                          <a:solidFill>
                            <a:schemeClr val="tx1"/>
                          </a:solidFill>
                          <a:effectLst/>
                        </a:rPr>
                        <a:t>Otros eventos*</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75 %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50 %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a:solidFill>
                            <a:schemeClr val="tx1">
                              <a:lumMod val="75000"/>
                              <a:lumOff val="25000"/>
                            </a:schemeClr>
                          </a:solidFill>
                          <a:effectLst/>
                        </a:rPr>
                        <a:t>50 %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500" b="0" dirty="0">
                          <a:solidFill>
                            <a:schemeClr val="tx1">
                              <a:lumMod val="75000"/>
                              <a:lumOff val="25000"/>
                            </a:schemeClr>
                          </a:solidFill>
                          <a:effectLst/>
                        </a:rPr>
                        <a:t>25 %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426055088"/>
                  </a:ext>
                </a:extLst>
              </a:tr>
            </a:tbl>
          </a:graphicData>
        </a:graphic>
      </p:graphicFrame>
      <p:sp>
        <p:nvSpPr>
          <p:cNvPr id="6" name="Rectangle 5">
            <a:extLst>
              <a:ext uri="{FF2B5EF4-FFF2-40B4-BE49-F238E27FC236}">
                <a16:creationId xmlns:a16="http://schemas.microsoft.com/office/drawing/2014/main" id="{D0C466B4-086D-0510-D1CC-C3321B9E0278}"/>
              </a:ext>
            </a:extLst>
          </p:cNvPr>
          <p:cNvSpPr/>
          <p:nvPr/>
        </p:nvSpPr>
        <p:spPr>
          <a:xfrm>
            <a:off x="5136322" y="4784739"/>
            <a:ext cx="4864993" cy="748137"/>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030E4BA-F854-72C0-A7B6-4BDFFEA6A516}"/>
              </a:ext>
            </a:extLst>
          </p:cNvPr>
          <p:cNvSpPr/>
          <p:nvPr/>
        </p:nvSpPr>
        <p:spPr>
          <a:xfrm>
            <a:off x="8841076" y="3282703"/>
            <a:ext cx="819398" cy="995306"/>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450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46B6D-B643-20EE-C30C-A536FFF6E99F}"/>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3C27042-4064-525D-D773-38BD604BC0BF}"/>
              </a:ext>
            </a:extLst>
          </p:cNvPr>
          <p:cNvSpPr>
            <a:spLocks noGrp="1"/>
          </p:cNvSpPr>
          <p:nvPr>
            <p:ph type="body" sz="half" idx="10"/>
          </p:nvPr>
        </p:nvSpPr>
        <p:spPr>
          <a:xfrm>
            <a:off x="4787105" y="1776801"/>
            <a:ext cx="6693029" cy="2911331"/>
          </a:xfrm>
        </p:spPr>
        <p:txBody>
          <a:bodyPr vert="horz" lIns="91440" tIns="45720" rIns="91440" bIns="45720" rtlCol="0" anchor="t">
            <a:noAutofit/>
          </a:bodyPr>
          <a:lstStyle/>
          <a:p>
            <a:r>
              <a:rPr lang="es-419" sz="4000" dirty="0">
                <a:latin typeface="Arial"/>
                <a:cs typeface="Arial"/>
              </a:rPr>
              <a:t>¿Cuáles son algunas de las categorías de cuellos de botella que han visto en su trabajo que ralentizan la detección, notificación o respuesta temprana a brotes?</a:t>
            </a:r>
          </a:p>
        </p:txBody>
      </p:sp>
      <p:pic>
        <p:nvPicPr>
          <p:cNvPr id="7" name="Graphic 9">
            <a:extLst>
              <a:ext uri="{FF2B5EF4-FFF2-40B4-BE49-F238E27FC236}">
                <a16:creationId xmlns:a16="http://schemas.microsoft.com/office/drawing/2014/main" id="{65DFE7EE-E8A9-E507-6F4C-8D196940F3F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B71AA404-DE17-2E26-BC70-BB6283F111BA}"/>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419">
                <a:latin typeface="Arial"/>
                <a:cs typeface="Arial"/>
              </a:rPr>
              <a:t>Debate</a:t>
            </a:r>
          </a:p>
        </p:txBody>
      </p:sp>
    </p:spTree>
    <p:extLst>
      <p:ext uri="{BB962C8B-B14F-4D97-AF65-F5344CB8AC3E}">
        <p14:creationId xmlns:p14="http://schemas.microsoft.com/office/powerpoint/2010/main" val="216575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es-419"/>
              <a:t>Actividad para romper el hielo</a:t>
            </a: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838200" y="1452934"/>
            <a:ext cx="11165732" cy="4179240"/>
          </a:xfrm>
        </p:spPr>
        <p:txBody>
          <a:bodyPr vert="horz" lIns="91440" tIns="45720" rIns="91440" bIns="45720" rtlCol="0" anchor="t">
            <a:noAutofit/>
          </a:bodyPr>
          <a:lstStyle/>
          <a:p>
            <a:pPr marL="0" indent="0">
              <a:lnSpc>
                <a:spcPct val="114000"/>
              </a:lnSpc>
              <a:buNone/>
            </a:pPr>
            <a:r>
              <a:rPr lang="es-419" sz="3000" b="1" dirty="0">
                <a:solidFill>
                  <a:schemeClr val="tx2"/>
                </a:solidFill>
                <a:latin typeface="Arial"/>
                <a:cs typeface="Arial"/>
              </a:rPr>
              <a:t>Levántese si alguna vez ha…</a:t>
            </a:r>
          </a:p>
          <a:p>
            <a:pPr>
              <a:lnSpc>
                <a:spcPct val="114000"/>
              </a:lnSpc>
            </a:pPr>
            <a:r>
              <a:rPr lang="es-419" sz="3000" dirty="0">
                <a:latin typeface="Arial"/>
                <a:cs typeface="Arial"/>
              </a:rPr>
              <a:t>Tomado lecciones de baile</a:t>
            </a:r>
          </a:p>
          <a:p>
            <a:pPr lvl="1">
              <a:lnSpc>
                <a:spcPct val="113999"/>
              </a:lnSpc>
            </a:pPr>
            <a:r>
              <a:rPr lang="es-419" sz="3000" dirty="0">
                <a:latin typeface="Arial"/>
                <a:cs typeface="Arial"/>
              </a:rPr>
              <a:t>Participado en un concurso de talentos</a:t>
            </a:r>
          </a:p>
          <a:p>
            <a:pPr lvl="2">
              <a:lnSpc>
                <a:spcPct val="113999"/>
              </a:lnSpc>
            </a:pPr>
            <a:r>
              <a:rPr lang="es-419" sz="3000" dirty="0">
                <a:latin typeface="Arial"/>
                <a:cs typeface="Arial"/>
              </a:rPr>
              <a:t>Ido a un concierto de su banda/músico favorito</a:t>
            </a:r>
          </a:p>
          <a:p>
            <a:pPr lvl="3">
              <a:lnSpc>
                <a:spcPct val="113999"/>
              </a:lnSpc>
            </a:pPr>
            <a:r>
              <a:rPr lang="es-419" sz="3000" dirty="0">
                <a:latin typeface="Arial"/>
                <a:cs typeface="Arial"/>
              </a:rPr>
              <a:t>Leído un libro entero en un día</a:t>
            </a:r>
          </a:p>
          <a:p>
            <a:pPr lvl="4">
              <a:lnSpc>
                <a:spcPct val="113999"/>
              </a:lnSpc>
            </a:pPr>
            <a:r>
              <a:rPr lang="es-419" sz="3000" dirty="0">
                <a:latin typeface="Arial"/>
                <a:cs typeface="Arial"/>
              </a:rPr>
              <a:t>Conocido a alguien con el mismo nombre que usted</a:t>
            </a:r>
          </a:p>
        </p:txBody>
      </p:sp>
    </p:spTree>
    <p:extLst>
      <p:ext uri="{BB962C8B-B14F-4D97-AF65-F5344CB8AC3E}">
        <p14:creationId xmlns:p14="http://schemas.microsoft.com/office/powerpoint/2010/main" val="3507705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2CDF1A-545E-DC93-D024-AEF4280721E2}"/>
            </a:ext>
          </a:extLst>
        </p:cNvPr>
        <p:cNvGrpSpPr/>
        <p:nvPr/>
      </p:nvGrpSpPr>
      <p:grpSpPr>
        <a:xfrm>
          <a:off x="0" y="0"/>
          <a:ext cx="0" cy="0"/>
          <a:chOff x="0" y="0"/>
          <a:chExt cx="0" cy="0"/>
        </a:xfrm>
      </p:grpSpPr>
      <p:sp>
        <p:nvSpPr>
          <p:cNvPr id="30" name="Rounded Rectangle 29">
            <a:extLst>
              <a:ext uri="{FF2B5EF4-FFF2-40B4-BE49-F238E27FC236}">
                <a16:creationId xmlns:a16="http://schemas.microsoft.com/office/drawing/2014/main" id="{F11EBDDD-4DDD-BF0F-1547-9E8F9A46A945}"/>
              </a:ext>
            </a:extLst>
          </p:cNvPr>
          <p:cNvSpPr/>
          <p:nvPr/>
        </p:nvSpPr>
        <p:spPr>
          <a:xfrm>
            <a:off x="0" y="1299742"/>
            <a:ext cx="12191999" cy="1847236"/>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grpSp>
        <p:nvGrpSpPr>
          <p:cNvPr id="29" name="Group 28">
            <a:extLst>
              <a:ext uri="{FF2B5EF4-FFF2-40B4-BE49-F238E27FC236}">
                <a16:creationId xmlns:a16="http://schemas.microsoft.com/office/drawing/2014/main" id="{4294E5B9-30FA-B8BE-892B-AEBB4ACE67DF}"/>
              </a:ext>
            </a:extLst>
          </p:cNvPr>
          <p:cNvGrpSpPr/>
          <p:nvPr/>
        </p:nvGrpSpPr>
        <p:grpSpPr>
          <a:xfrm>
            <a:off x="2795760" y="1410059"/>
            <a:ext cx="9003063" cy="1551874"/>
            <a:chOff x="559874" y="1302386"/>
            <a:chExt cx="9003063" cy="1551874"/>
          </a:xfrm>
        </p:grpSpPr>
        <p:sp>
          <p:nvSpPr>
            <p:cNvPr id="11" name="Rounded Rectangle 10">
              <a:extLst>
                <a:ext uri="{FF2B5EF4-FFF2-40B4-BE49-F238E27FC236}">
                  <a16:creationId xmlns:a16="http://schemas.microsoft.com/office/drawing/2014/main" id="{70D14B6E-B16B-3337-80D2-3D3A9E6F522C}"/>
                </a:ext>
              </a:extLst>
            </p:cNvPr>
            <p:cNvSpPr/>
            <p:nvPr/>
          </p:nvSpPr>
          <p:spPr>
            <a:xfrm>
              <a:off x="559874" y="1310380"/>
              <a:ext cx="2045670"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600" b="0" i="0" u="none" strike="noStrike" cap="none" normalizeH="0" baseline="0" noProof="0">
                  <a:ln>
                    <a:noFill/>
                  </a:ln>
                  <a:solidFill>
                    <a:srgbClr val="FFFFFF"/>
                  </a:solidFill>
                  <a:effectLst/>
                  <a:uLnTx/>
                  <a:uFillTx/>
                  <a:latin typeface="Arial"/>
                  <a:ea typeface="Arial"/>
                  <a:cs typeface="Arial"/>
                </a:rPr>
                <a:t>Trabajador clínico o de salud</a:t>
              </a:r>
            </a:p>
          </p:txBody>
        </p:sp>
        <p:sp>
          <p:nvSpPr>
            <p:cNvPr id="12" name="Rounded Rectangle 11">
              <a:extLst>
                <a:ext uri="{FF2B5EF4-FFF2-40B4-BE49-F238E27FC236}">
                  <a16:creationId xmlns:a16="http://schemas.microsoft.com/office/drawing/2014/main" id="{27F372AB-808C-7F66-F536-434FE21A231F}"/>
                </a:ext>
              </a:extLst>
            </p:cNvPr>
            <p:cNvSpPr/>
            <p:nvPr/>
          </p:nvSpPr>
          <p:spPr>
            <a:xfrm>
              <a:off x="2879006" y="1319722"/>
              <a:ext cx="2045669" cy="666519"/>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600" b="0" i="0" u="none" strike="noStrike" cap="none" normalizeH="0" baseline="0" noProof="0">
                  <a:ln>
                    <a:noFill/>
                  </a:ln>
                  <a:solidFill>
                    <a:srgbClr val="FFFFFF"/>
                  </a:solidFill>
                  <a:effectLst/>
                  <a:uLnTx/>
                  <a:uFillTx/>
                  <a:latin typeface="Arial"/>
                  <a:ea typeface="Arial"/>
                  <a:cs typeface="Arial"/>
                </a:rPr>
                <a:t>Coordinación</a:t>
              </a:r>
            </a:p>
          </p:txBody>
        </p:sp>
        <p:sp>
          <p:nvSpPr>
            <p:cNvPr id="14" name="Rounded Rectangle 13">
              <a:extLst>
                <a:ext uri="{FF2B5EF4-FFF2-40B4-BE49-F238E27FC236}">
                  <a16:creationId xmlns:a16="http://schemas.microsoft.com/office/drawing/2014/main" id="{03E2D32D-6A06-F3AE-C73A-739B57DD94AD}"/>
                </a:ext>
              </a:extLst>
            </p:cNvPr>
            <p:cNvSpPr/>
            <p:nvPr/>
          </p:nvSpPr>
          <p:spPr>
            <a:xfrm>
              <a:off x="5198137" y="1302386"/>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600" b="0" i="0" u="none" strike="noStrike" cap="none" normalizeH="0" baseline="0" noProof="0">
                  <a:ln>
                    <a:noFill/>
                  </a:ln>
                  <a:solidFill>
                    <a:srgbClr val="FFFFFF"/>
                  </a:solidFill>
                  <a:effectLst/>
                  <a:uLnTx/>
                  <a:uFillTx/>
                  <a:latin typeface="Arial"/>
                  <a:ea typeface="Arial"/>
                  <a:cs typeface="Arial"/>
                </a:rPr>
                <a:t>Sistemas de datos</a:t>
              </a:r>
            </a:p>
          </p:txBody>
        </p:sp>
        <p:sp>
          <p:nvSpPr>
            <p:cNvPr id="16" name="Rounded Rectangle 15">
              <a:extLst>
                <a:ext uri="{FF2B5EF4-FFF2-40B4-BE49-F238E27FC236}">
                  <a16:creationId xmlns:a16="http://schemas.microsoft.com/office/drawing/2014/main" id="{29693577-B46B-D4A5-8F44-47D87F61CEF2}"/>
                </a:ext>
              </a:extLst>
            </p:cNvPr>
            <p:cNvSpPr/>
            <p:nvPr/>
          </p:nvSpPr>
          <p:spPr>
            <a:xfrm>
              <a:off x="7517268" y="1310380"/>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600" b="0" i="0" u="none" strike="noStrike" cap="none" normalizeH="0" baseline="0" noProof="0" dirty="0">
                  <a:ln>
                    <a:noFill/>
                  </a:ln>
                  <a:solidFill>
                    <a:srgbClr val="FFFFFF"/>
                  </a:solidFill>
                  <a:effectLst/>
                  <a:uLnTx/>
                  <a:uFillTx/>
                  <a:latin typeface="Arial"/>
                  <a:ea typeface="Arial"/>
                  <a:cs typeface="Arial"/>
                </a:rPr>
                <a:t>Características </a:t>
              </a:r>
              <a:br>
                <a:rPr kumimoji="0" lang="es-419" sz="1600" b="0" i="0" u="none" strike="noStrike" cap="none" normalizeH="0" baseline="0" noProof="0" dirty="0">
                  <a:ln>
                    <a:noFill/>
                  </a:ln>
                  <a:solidFill>
                    <a:srgbClr val="FFFFFF"/>
                  </a:solidFill>
                  <a:effectLst/>
                  <a:uLnTx/>
                  <a:uFillTx/>
                  <a:latin typeface="Arial"/>
                  <a:ea typeface="Arial"/>
                  <a:cs typeface="Arial"/>
                </a:rPr>
              </a:br>
              <a:r>
                <a:rPr kumimoji="0" lang="es-419" sz="1600" b="0" i="0" u="none" strike="noStrike" cap="none" normalizeH="0" baseline="0" noProof="0" dirty="0">
                  <a:ln>
                    <a:noFill/>
                  </a:ln>
                  <a:solidFill>
                    <a:srgbClr val="FFFFFF"/>
                  </a:solidFill>
                  <a:effectLst/>
                  <a:uLnTx/>
                  <a:uFillTx/>
                  <a:latin typeface="Arial"/>
                  <a:ea typeface="Arial"/>
                  <a:cs typeface="Arial"/>
                </a:rPr>
                <a:t>del evento</a:t>
              </a:r>
            </a:p>
          </p:txBody>
        </p:sp>
        <p:sp>
          <p:nvSpPr>
            <p:cNvPr id="17" name="Rounded Rectangle 16">
              <a:extLst>
                <a:ext uri="{FF2B5EF4-FFF2-40B4-BE49-F238E27FC236}">
                  <a16:creationId xmlns:a16="http://schemas.microsoft.com/office/drawing/2014/main" id="{2D43B0D8-7383-6712-CCD6-F519448064DB}"/>
                </a:ext>
              </a:extLst>
            </p:cNvPr>
            <p:cNvSpPr/>
            <p:nvPr/>
          </p:nvSpPr>
          <p:spPr>
            <a:xfrm>
              <a:off x="559874" y="2165451"/>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600" b="0" i="0" u="none" strike="noStrike" cap="none" normalizeH="0" baseline="0" noProof="0">
                  <a:ln>
                    <a:noFill/>
                  </a:ln>
                  <a:solidFill>
                    <a:srgbClr val="FFFFFF"/>
                  </a:solidFill>
                  <a:effectLst/>
                  <a:uLnTx/>
                  <a:uFillTx/>
                  <a:latin typeface="Arial"/>
                  <a:ea typeface="Arial"/>
                  <a:cs typeface="Arial"/>
                </a:rPr>
                <a:t>Laboratorio</a:t>
              </a:r>
            </a:p>
          </p:txBody>
        </p:sp>
        <p:sp>
          <p:nvSpPr>
            <p:cNvPr id="26" name="Rounded Rectangle 25">
              <a:extLst>
                <a:ext uri="{FF2B5EF4-FFF2-40B4-BE49-F238E27FC236}">
                  <a16:creationId xmlns:a16="http://schemas.microsoft.com/office/drawing/2014/main" id="{7DEFD7C8-2B15-CD49-CF2C-60B88734B3B9}"/>
                </a:ext>
              </a:extLst>
            </p:cNvPr>
            <p:cNvSpPr/>
            <p:nvPr/>
          </p:nvSpPr>
          <p:spPr>
            <a:xfrm>
              <a:off x="2879006" y="2178399"/>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600" b="0" i="0" u="none" strike="noStrike" cap="none" normalizeH="0" baseline="0" noProof="0">
                  <a:ln>
                    <a:noFill/>
                  </a:ln>
                  <a:solidFill>
                    <a:srgbClr val="FFFFFF"/>
                  </a:solidFill>
                  <a:effectLst/>
                  <a:uLnTx/>
                  <a:uFillTx/>
                  <a:latin typeface="Arial"/>
                  <a:ea typeface="Arial"/>
                  <a:cs typeface="Arial"/>
                </a:rPr>
                <a:t>Paciente o comunidad</a:t>
              </a:r>
            </a:p>
          </p:txBody>
        </p:sp>
        <p:sp>
          <p:nvSpPr>
            <p:cNvPr id="27" name="Rounded Rectangle 26">
              <a:extLst>
                <a:ext uri="{FF2B5EF4-FFF2-40B4-BE49-F238E27FC236}">
                  <a16:creationId xmlns:a16="http://schemas.microsoft.com/office/drawing/2014/main" id="{9C5912DA-B428-F2F3-2B4B-A8BA079538D6}"/>
                </a:ext>
              </a:extLst>
            </p:cNvPr>
            <p:cNvSpPr/>
            <p:nvPr/>
          </p:nvSpPr>
          <p:spPr>
            <a:xfrm>
              <a:off x="5198138" y="2178398"/>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600" b="0" i="0" u="none" strike="noStrike" cap="none" normalizeH="0" baseline="0" noProof="0">
                  <a:ln>
                    <a:noFill/>
                  </a:ln>
                  <a:solidFill>
                    <a:srgbClr val="FFFFFF"/>
                  </a:solidFill>
                  <a:effectLst/>
                  <a:uLnTx/>
                  <a:uFillTx/>
                  <a:latin typeface="Arial"/>
                  <a:ea typeface="Arial"/>
                  <a:cs typeface="Arial"/>
                </a:rPr>
                <a:t>Planificación y procedimientos</a:t>
              </a:r>
            </a:p>
          </p:txBody>
        </p:sp>
        <p:sp>
          <p:nvSpPr>
            <p:cNvPr id="28" name="Rounded Rectangle 27">
              <a:extLst>
                <a:ext uri="{FF2B5EF4-FFF2-40B4-BE49-F238E27FC236}">
                  <a16:creationId xmlns:a16="http://schemas.microsoft.com/office/drawing/2014/main" id="{E3A16554-EA2E-F2D0-3E10-1ECB22E707D4}"/>
                </a:ext>
              </a:extLst>
            </p:cNvPr>
            <p:cNvSpPr/>
            <p:nvPr/>
          </p:nvSpPr>
          <p:spPr>
            <a:xfrm>
              <a:off x="7517268" y="2178398"/>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600" b="0" i="0" u="none" strike="noStrike" cap="none" normalizeH="0" baseline="0" noProof="0">
                  <a:ln>
                    <a:noFill/>
                  </a:ln>
                  <a:solidFill>
                    <a:srgbClr val="FFFFFF"/>
                  </a:solidFill>
                  <a:effectLst/>
                  <a:uLnTx/>
                  <a:uFillTx/>
                  <a:latin typeface="Arial"/>
                  <a:ea typeface="Arial"/>
                  <a:cs typeface="Arial"/>
                </a:rPr>
                <a:t>Recursos y adquisiciones</a:t>
              </a:r>
            </a:p>
          </p:txBody>
        </p:sp>
      </p:grpSp>
      <p:sp>
        <p:nvSpPr>
          <p:cNvPr id="31" name="Rounded Rectangle 30">
            <a:extLst>
              <a:ext uri="{FF2B5EF4-FFF2-40B4-BE49-F238E27FC236}">
                <a16:creationId xmlns:a16="http://schemas.microsoft.com/office/drawing/2014/main" id="{8CEF1E99-7646-A9B8-E965-527E8A4F5B7E}"/>
              </a:ext>
            </a:extLst>
          </p:cNvPr>
          <p:cNvSpPr/>
          <p:nvPr/>
        </p:nvSpPr>
        <p:spPr>
          <a:xfrm>
            <a:off x="375046" y="1455728"/>
            <a:ext cx="2147251" cy="150620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2000" b="0" i="0" u="none" strike="noStrike" cap="none" normalizeH="0" baseline="0" noProof="0" dirty="0">
                <a:ln>
                  <a:noFill/>
                </a:ln>
                <a:solidFill>
                  <a:srgbClr val="384D56"/>
                </a:solidFill>
                <a:effectLst/>
                <a:uLnTx/>
                <a:uFillTx/>
                <a:latin typeface="Arial"/>
                <a:ea typeface="Arial"/>
                <a:cs typeface="Arial"/>
              </a:rPr>
              <a:t>Temas de cuellos de botella de 7-1-7</a:t>
            </a:r>
          </a:p>
        </p:txBody>
      </p:sp>
      <p:sp>
        <p:nvSpPr>
          <p:cNvPr id="5" name="Rounded Rectangle 4">
            <a:extLst>
              <a:ext uri="{FF2B5EF4-FFF2-40B4-BE49-F238E27FC236}">
                <a16:creationId xmlns:a16="http://schemas.microsoft.com/office/drawing/2014/main" id="{9E8D2788-FC37-D370-A467-53030F7706BD}"/>
              </a:ext>
            </a:extLst>
          </p:cNvPr>
          <p:cNvSpPr/>
          <p:nvPr/>
        </p:nvSpPr>
        <p:spPr>
          <a:xfrm>
            <a:off x="375046" y="3424878"/>
            <a:ext cx="7410433" cy="2924164"/>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
                <a:srgbClr val="3BB041"/>
              </a:buClr>
              <a:buSzTx/>
              <a:buFontTx/>
              <a:buNone/>
              <a:tabLst/>
              <a:defRPr/>
            </a:pPr>
            <a:r>
              <a:rPr kumimoji="0" lang="es-419" sz="2100" b="1" i="0" u="none" strike="noStrike" cap="none" normalizeH="0" baseline="0" noProof="0" dirty="0">
                <a:ln>
                  <a:noFill/>
                </a:ln>
                <a:solidFill>
                  <a:srgbClr val="3BB041"/>
                </a:solidFill>
                <a:effectLst/>
                <a:uLnTx/>
                <a:uFillTx/>
                <a:latin typeface="Arial"/>
                <a:ea typeface="Arial"/>
                <a:cs typeface="Arial"/>
              </a:rPr>
              <a:t> Ejemplo: categorías de cuellos de botella para el tema ‘laboratorio’</a:t>
            </a:r>
          </a:p>
          <a:p>
            <a:pPr marL="0" marR="0" lvl="0" indent="0" algn="l" defTabSz="914400" rtl="0" eaLnBrk="1" fontAlgn="auto" latinLnBrk="0" hangingPunct="1">
              <a:lnSpc>
                <a:spcPct val="100000"/>
              </a:lnSpc>
              <a:spcBef>
                <a:spcPts val="0"/>
              </a:spcBef>
              <a:spcAft>
                <a:spcPts val="0"/>
              </a:spcAft>
              <a:buClr>
                <a:srgbClr val="3BB041"/>
              </a:buClr>
              <a:buSzTx/>
              <a:buFontTx/>
              <a:buNone/>
              <a:tabLst/>
              <a:defRPr/>
            </a:pPr>
            <a:endParaRPr kumimoji="0" lang="en-US" sz="600" b="0" i="0" u="none" strike="noStrike" kern="1200" cap="none" spc="0" normalizeH="0" baseline="0" noProof="0" dirty="0">
              <a:ln>
                <a:noFill/>
              </a:ln>
              <a:solidFill>
                <a:srgbClr val="384D56"/>
              </a:solidFill>
              <a:effectLst/>
              <a:uLnTx/>
              <a:uFillTx/>
              <a:latin typeface="Arial"/>
              <a:ea typeface="+mn-ea"/>
              <a:cs typeface="Arial"/>
            </a:endParaRP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s-419" sz="1700" b="0" i="0" u="none" strike="noStrike" cap="none" normalizeH="0" noProof="0" dirty="0">
                <a:ln>
                  <a:noFill/>
                </a:ln>
                <a:solidFill>
                  <a:srgbClr val="384D56"/>
                </a:solidFill>
                <a:effectLst/>
                <a:uLnTx/>
                <a:uFillTx/>
                <a:latin typeface="Arial"/>
                <a:ea typeface="Arial"/>
                <a:cs typeface="Arial"/>
              </a:rPr>
              <a:t>Capacidad de diagnóstico de laboratorio </a:t>
            </a:r>
            <a:r>
              <a:rPr kumimoji="0" lang="es-419" sz="1700" b="0" i="0" u="none" strike="noStrike" cap="none" normalizeH="0" baseline="0" noProof="0" dirty="0">
                <a:ln>
                  <a:noFill/>
                </a:ln>
                <a:solidFill>
                  <a:srgbClr val="384D56"/>
                </a:solidFill>
                <a:effectLst/>
                <a:uLnTx/>
                <a:uFillTx/>
                <a:latin typeface="Arial"/>
                <a:ea typeface="Arial"/>
                <a:cs typeface="Arial"/>
              </a:rPr>
              <a:t>inadecuada</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s-419" sz="1700" b="0" i="0" u="none" strike="noStrike" cap="none" normalizeH="0" baseline="0" noProof="0" dirty="0">
                <a:ln>
                  <a:noFill/>
                </a:ln>
                <a:solidFill>
                  <a:srgbClr val="384D56"/>
                </a:solidFill>
                <a:effectLst/>
                <a:uLnTx/>
                <a:uFillTx/>
                <a:latin typeface="Arial"/>
                <a:ea typeface="Arial"/>
                <a:cs typeface="Arial"/>
              </a:rPr>
              <a:t>Demoras en la recolección de muestras.</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s-419" sz="1700" b="0" i="0" u="none" strike="noStrike" cap="none" normalizeH="0" baseline="0" noProof="0" dirty="0">
                <a:ln>
                  <a:noFill/>
                </a:ln>
                <a:solidFill>
                  <a:srgbClr val="384D56"/>
                </a:solidFill>
                <a:effectLst/>
                <a:uLnTx/>
                <a:uFillTx/>
                <a:latin typeface="Arial"/>
                <a:ea typeface="Arial"/>
                <a:cs typeface="Arial"/>
              </a:rPr>
              <a:t>Transporte de las muestras retrasado.</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s-419" sz="1700" b="0" i="0" u="none" strike="noStrike" cap="none" normalizeH="0" baseline="0" noProof="0" dirty="0">
                <a:ln>
                  <a:noFill/>
                </a:ln>
                <a:solidFill>
                  <a:srgbClr val="384D56"/>
                </a:solidFill>
                <a:effectLst/>
                <a:uLnTx/>
                <a:uFillTx/>
                <a:latin typeface="Arial"/>
                <a:ea typeface="Arial"/>
                <a:cs typeface="Arial"/>
              </a:rPr>
              <a:t>Insumos insuficientes para diagnósticos (reactivos de laboratorio, pruebas de diagnóstico rápido, kits para la recolección de muestras).</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s-419" sz="1700" b="0" i="0" u="none" strike="noStrike" cap="none" normalizeH="0" baseline="0" noProof="0" dirty="0">
                <a:ln>
                  <a:noFill/>
                </a:ln>
                <a:solidFill>
                  <a:srgbClr val="384D56"/>
                </a:solidFill>
                <a:effectLst/>
                <a:uLnTx/>
                <a:uFillTx/>
                <a:latin typeface="Arial"/>
                <a:ea typeface="Arial"/>
                <a:cs typeface="Arial"/>
              </a:rPr>
              <a:t>Retraso o falta de notificación del laboratorio.</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lang="es-419" sz="1700" dirty="0">
                <a:solidFill>
                  <a:srgbClr val="384D56"/>
                </a:solidFill>
                <a:latin typeface="Arial"/>
                <a:cs typeface="Arial"/>
              </a:rPr>
              <a:t>Tiempo prolongado de entrega en el laboratorio interno.</a:t>
            </a:r>
          </a:p>
        </p:txBody>
      </p:sp>
      <p:sp>
        <p:nvSpPr>
          <p:cNvPr id="13" name="TextBox 12">
            <a:extLst>
              <a:ext uri="{FF2B5EF4-FFF2-40B4-BE49-F238E27FC236}">
                <a16:creationId xmlns:a16="http://schemas.microsoft.com/office/drawing/2014/main" id="{84E1BC87-4B62-9CCC-7419-D0BAC640D24D}"/>
              </a:ext>
            </a:extLst>
          </p:cNvPr>
          <p:cNvSpPr txBox="1"/>
          <p:nvPr/>
        </p:nvSpPr>
        <p:spPr>
          <a:xfrm>
            <a:off x="7911543" y="6210685"/>
            <a:ext cx="4128053" cy="276999"/>
          </a:xfrm>
          <a:prstGeom prst="rect">
            <a:avLst/>
          </a:prstGeom>
          <a:noFill/>
        </p:spPr>
        <p:txBody>
          <a:bodyPr wrap="none" lIns="91440" tIns="45720" rIns="91440" bIns="45720" rtlCol="0" anchor="t">
            <a:spAutoFit/>
          </a:bodyPr>
          <a:lstStyle/>
          <a:p>
            <a:pPr>
              <a:defRPr/>
            </a:pPr>
            <a:r>
              <a:rPr lang="es-419" sz="1200" b="1" dirty="0">
                <a:solidFill>
                  <a:srgbClr val="628393"/>
                </a:solidFill>
                <a:latin typeface="Arial"/>
                <a:cs typeface="Arial"/>
              </a:rPr>
              <a:t>Guía sobre </a:t>
            </a:r>
            <a:r>
              <a:rPr kumimoji="0" lang="es-419" sz="1200" b="1" i="0" u="none" strike="noStrike" cap="none" normalizeH="0" baseline="0" noProof="0" dirty="0">
                <a:ln>
                  <a:noFill/>
                </a:ln>
                <a:solidFill>
                  <a:srgbClr val="628393"/>
                </a:solidFill>
                <a:effectLst/>
                <a:uLnTx/>
                <a:uFillTx/>
                <a:latin typeface="Arial"/>
                <a:cs typeface="Arial"/>
              </a:rPr>
              <a:t>categorías de cuellos de botella para 7-1-7</a:t>
            </a:r>
          </a:p>
        </p:txBody>
      </p:sp>
      <p:pic>
        <p:nvPicPr>
          <p:cNvPr id="7" name="Picture 6">
            <a:extLst>
              <a:ext uri="{FF2B5EF4-FFF2-40B4-BE49-F238E27FC236}">
                <a16:creationId xmlns:a16="http://schemas.microsoft.com/office/drawing/2014/main" id="{2CA096CA-E7FF-B2BE-8BE0-6F3BB36AD3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1884" y="3424878"/>
            <a:ext cx="1735615" cy="2448222"/>
          </a:xfrm>
          <a:prstGeom prst="rect">
            <a:avLst/>
          </a:prstGeom>
          <a:ln w="12700">
            <a:solidFill>
              <a:schemeClr val="tx2"/>
            </a:solidFill>
          </a:ln>
        </p:spPr>
      </p:pic>
      <p:pic>
        <p:nvPicPr>
          <p:cNvPr id="9" name="Picture 8">
            <a:extLst>
              <a:ext uri="{FF2B5EF4-FFF2-40B4-BE49-F238E27FC236}">
                <a16:creationId xmlns:a16="http://schemas.microsoft.com/office/drawing/2014/main" id="{6051959A-3418-9776-B620-7FF5E202788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49078" y="3887625"/>
            <a:ext cx="1593236" cy="2249990"/>
          </a:xfrm>
          <a:prstGeom prst="rect">
            <a:avLst/>
          </a:prstGeom>
          <a:ln w="12700">
            <a:solidFill>
              <a:schemeClr val="tx2"/>
            </a:solidFill>
          </a:ln>
        </p:spPr>
      </p:pic>
      <p:sp>
        <p:nvSpPr>
          <p:cNvPr id="6" name="Rectangle: Rounded Corners 5">
            <a:extLst>
              <a:ext uri="{FF2B5EF4-FFF2-40B4-BE49-F238E27FC236}">
                <a16:creationId xmlns:a16="http://schemas.microsoft.com/office/drawing/2014/main" id="{F9206F2E-E8EA-F4F4-CC33-EDA74EA86FC5}"/>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b="1" dirty="0">
                <a:solidFill>
                  <a:schemeClr val="bg1"/>
                </a:solidFill>
                <a:latin typeface="Arial"/>
                <a:ea typeface="Arial"/>
                <a:cs typeface="+mn-lt"/>
              </a:rPr>
              <a:t>      Sintetizar y utilizar los resultados para la planificación, el financiamiento y la promoción </a:t>
            </a:r>
          </a:p>
        </p:txBody>
      </p:sp>
      <p:sp>
        <p:nvSpPr>
          <p:cNvPr id="15" name="Oval 14">
            <a:extLst>
              <a:ext uri="{FF2B5EF4-FFF2-40B4-BE49-F238E27FC236}">
                <a16:creationId xmlns:a16="http://schemas.microsoft.com/office/drawing/2014/main" id="{8CCA4F6B-4660-6876-F04D-E908F7B3A7BF}"/>
              </a:ext>
            </a:extLst>
          </p:cNvPr>
          <p:cNvSpPr/>
          <p:nvPr/>
        </p:nvSpPr>
        <p:spPr>
          <a:xfrm>
            <a:off x="453535"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40311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5" grpId="0" animBg="1"/>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5B316-B6F1-735C-2B2D-F07EF61C245C}"/>
            </a:ext>
          </a:extLst>
        </p:cNvPr>
        <p:cNvGrpSpPr/>
        <p:nvPr/>
      </p:nvGrpSpPr>
      <p:grpSpPr>
        <a:xfrm>
          <a:off x="0" y="0"/>
          <a:ext cx="0" cy="0"/>
          <a:chOff x="0" y="0"/>
          <a:chExt cx="0" cy="0"/>
        </a:xfrm>
      </p:grpSpPr>
      <p:sp>
        <p:nvSpPr>
          <p:cNvPr id="11" name="object 4">
            <a:extLst>
              <a:ext uri="{FF2B5EF4-FFF2-40B4-BE49-F238E27FC236}">
                <a16:creationId xmlns:a16="http://schemas.microsoft.com/office/drawing/2014/main" id="{884453B1-9CDA-7401-99F1-A563948F6B1B}"/>
              </a:ext>
            </a:extLst>
          </p:cNvPr>
          <p:cNvSpPr txBox="1">
            <a:spLocks noGrp="1"/>
          </p:cNvSpPr>
          <p:nvPr>
            <p:ph type="title"/>
          </p:nvPr>
        </p:nvSpPr>
        <p:spPr>
          <a:xfrm>
            <a:off x="190319" y="267150"/>
            <a:ext cx="11621473" cy="1082156"/>
          </a:xfrm>
          <a:prstGeom prst="rect">
            <a:avLst/>
          </a:prstGeom>
        </p:spPr>
        <p:txBody>
          <a:bodyPr vert="horz" wrap="square" lIns="0" tIns="74295" rIns="0" bIns="0" rtlCol="0">
            <a:spAutoFit/>
          </a:bodyPr>
          <a:lstStyle/>
          <a:p>
            <a:pPr algn="ctr"/>
            <a:r>
              <a:rPr lang="es-419" sz="3000">
                <a:latin typeface="Arial"/>
                <a:cs typeface="Arial"/>
              </a:rPr>
              <a:t>Los análisis por categorías de cuellos de botella ayudan a establecer prioridades. </a:t>
            </a:r>
          </a:p>
          <a:p>
            <a:pPr marL="12700" marR="5080">
              <a:lnSpc>
                <a:spcPts val="3890"/>
              </a:lnSpc>
              <a:spcBef>
                <a:spcPts val="585"/>
              </a:spcBef>
            </a:pPr>
            <a:endParaRPr lang="en-US" spc="-5">
              <a:latin typeface="Arial"/>
              <a:cs typeface="Arial"/>
            </a:endParaRPr>
          </a:p>
        </p:txBody>
      </p:sp>
      <p:pic>
        <p:nvPicPr>
          <p:cNvPr id="2" name="Picture 1">
            <a:extLst>
              <a:ext uri="{FF2B5EF4-FFF2-40B4-BE49-F238E27FC236}">
                <a16:creationId xmlns:a16="http://schemas.microsoft.com/office/drawing/2014/main" id="{CE1EB3BB-221A-B133-2823-6161EC933DE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31416" y="1349306"/>
            <a:ext cx="11870263" cy="4204827"/>
          </a:xfrm>
          <a:prstGeom prst="rect">
            <a:avLst/>
          </a:prstGeom>
        </p:spPr>
      </p:pic>
    </p:spTree>
    <p:extLst>
      <p:ext uri="{BB962C8B-B14F-4D97-AF65-F5344CB8AC3E}">
        <p14:creationId xmlns:p14="http://schemas.microsoft.com/office/powerpoint/2010/main" val="11722234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28704A-CB9A-FD38-87EA-28311D1685E3}"/>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53B61CB9-77EA-28B8-197B-6FBBF487904D}"/>
              </a:ext>
            </a:extLst>
          </p:cNvPr>
          <p:cNvSpPr/>
          <p:nvPr/>
        </p:nvSpPr>
        <p:spPr>
          <a:xfrm>
            <a:off x="495645" y="1824966"/>
            <a:ext cx="11217889" cy="224054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graphicFrame>
        <p:nvGraphicFramePr>
          <p:cNvPr id="8" name="Chart 7">
            <a:extLst>
              <a:ext uri="{FF2B5EF4-FFF2-40B4-BE49-F238E27FC236}">
                <a16:creationId xmlns:a16="http://schemas.microsoft.com/office/drawing/2014/main" id="{2F5D8944-3887-5C00-EE16-68DCB1017340}"/>
              </a:ext>
            </a:extLst>
          </p:cNvPr>
          <p:cNvGraphicFramePr>
            <a:graphicFrameLocks/>
          </p:cNvGraphicFramePr>
          <p:nvPr>
            <p:extLst>
              <p:ext uri="{D42A27DB-BD31-4B8C-83A1-F6EECF244321}">
                <p14:modId xmlns:p14="http://schemas.microsoft.com/office/powerpoint/2010/main" val="2486299107"/>
              </p:ext>
            </p:extLst>
          </p:nvPr>
        </p:nvGraphicFramePr>
        <p:xfrm>
          <a:off x="636633" y="2351821"/>
          <a:ext cx="10918734" cy="1708185"/>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569A6E91-24EE-4094-24F6-C92A68382B40}"/>
              </a:ext>
            </a:extLst>
          </p:cNvPr>
          <p:cNvSpPr txBox="1"/>
          <p:nvPr/>
        </p:nvSpPr>
        <p:spPr>
          <a:xfrm>
            <a:off x="636633" y="2021773"/>
            <a:ext cx="11207137" cy="307777"/>
          </a:xfrm>
          <a:prstGeom prst="rect">
            <a:avLst/>
          </a:prstGeom>
          <a:noFill/>
        </p:spPr>
        <p:txBody>
          <a:bodyPr wrap="square" lIns="91440" tIns="45720" rIns="91440" bIns="45720" anchor="t">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prstClr val="black"/>
                </a:solidFill>
                <a:effectLst/>
                <a:uLnTx/>
                <a:uFillTx/>
                <a:latin typeface="Public Sans"/>
              </a:rPr>
              <a:t>Categorías comunes de cuello de botella </a:t>
            </a:r>
            <a:r>
              <a:rPr kumimoji="0" lang="es-419" sz="1400" b="0" i="0" u="none" strike="noStrike" cap="none" normalizeH="0" baseline="0" noProof="0">
                <a:ln>
                  <a:noFill/>
                </a:ln>
                <a:solidFill>
                  <a:prstClr val="black"/>
                </a:solidFill>
                <a:effectLst/>
                <a:uLnTx/>
                <a:uFillTx/>
                <a:latin typeface="Public Sans"/>
              </a:rPr>
              <a:t>|</a:t>
            </a:r>
            <a:r>
              <a:rPr kumimoji="0" lang="es-419" sz="1400" b="1" i="0" u="none" strike="noStrike" cap="none" normalizeH="0" baseline="0" noProof="0">
                <a:ln>
                  <a:noFill/>
                </a:ln>
                <a:solidFill>
                  <a:prstClr val="black"/>
                </a:solidFill>
                <a:effectLst/>
                <a:uLnTx/>
                <a:uFillTx/>
                <a:latin typeface="Public Sans"/>
              </a:rPr>
              <a:t> 41 eventos (2018-2022) de Brasil, Etiopía, Liberia, Nigeria, Uganda</a:t>
            </a:r>
          </a:p>
        </p:txBody>
      </p:sp>
      <p:sp>
        <p:nvSpPr>
          <p:cNvPr id="12" name="Rounded Rectangle 11">
            <a:extLst>
              <a:ext uri="{FF2B5EF4-FFF2-40B4-BE49-F238E27FC236}">
                <a16:creationId xmlns:a16="http://schemas.microsoft.com/office/drawing/2014/main" id="{CF19F50D-9CB1-E456-97D0-54AC1D5A740D}"/>
              </a:ext>
            </a:extLst>
          </p:cNvPr>
          <p:cNvSpPr/>
          <p:nvPr/>
        </p:nvSpPr>
        <p:spPr>
          <a:xfrm>
            <a:off x="635167" y="4531625"/>
            <a:ext cx="11283336" cy="627650"/>
          </a:xfrm>
          <a:prstGeom prst="roundRect">
            <a:avLst>
              <a:gd name="adj" fmla="val 13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dirty="0">
                <a:ln>
                  <a:noFill/>
                </a:ln>
                <a:solidFill>
                  <a:srgbClr val="E9373D"/>
                </a:solidFill>
                <a:effectLst/>
                <a:uLnTx/>
                <a:uFillTx/>
                <a:latin typeface="Arial"/>
                <a:ea typeface="Arial"/>
                <a:cs typeface="Arial"/>
              </a:rPr>
              <a:t>La mayoría de los cuellos de botella en la</a:t>
            </a:r>
            <a:r>
              <a:rPr lang="es-419" sz="1400" b="1" dirty="0">
                <a:solidFill>
                  <a:srgbClr val="E9373D"/>
                </a:solidFill>
                <a:latin typeface="Arial"/>
                <a:ea typeface="Arial"/>
                <a:cs typeface="Arial"/>
              </a:rPr>
              <a:t> detección</a:t>
            </a:r>
            <a:r>
              <a:rPr kumimoji="0" lang="es-419" sz="1400" b="1" i="0" u="none" strike="noStrike" cap="none" normalizeH="0" baseline="0" noProof="0" dirty="0">
                <a:ln>
                  <a:noFill/>
                </a:ln>
                <a:solidFill>
                  <a:srgbClr val="E9373D"/>
                </a:solidFill>
                <a:effectLst/>
                <a:uLnTx/>
                <a:uFillTx/>
                <a:latin typeface="Arial"/>
                <a:ea typeface="Arial"/>
                <a:cs typeface="Arial"/>
              </a:rPr>
              <a:t> se producen a nivel de los centros de salud</a:t>
            </a:r>
            <a:br>
              <a:rPr lang="es-419" sz="1400" b="0" i="0" u="none" strike="noStrike" cap="none" normalizeH="0" baseline="0" noProof="0" dirty="0">
                <a:ln>
                  <a:noFill/>
                </a:ln>
                <a:effectLst/>
                <a:uLnTx/>
                <a:uFillTx/>
                <a:latin typeface="Arial"/>
                <a:ea typeface="Arial"/>
                <a:cs typeface="Arial"/>
              </a:rPr>
            </a:br>
            <a:r>
              <a:rPr kumimoji="0" lang="es-419" sz="1400" b="0" i="0" u="none" strike="noStrike" cap="none" normalizeH="0" baseline="0" noProof="0" dirty="0">
                <a:ln>
                  <a:noFill/>
                </a:ln>
                <a:solidFill>
                  <a:prstClr val="black"/>
                </a:solidFill>
                <a:effectLst/>
                <a:uLnTx/>
                <a:uFillTx/>
                <a:latin typeface="Arial"/>
                <a:ea typeface="Arial"/>
                <a:cs typeface="Arial"/>
              </a:rPr>
              <a:t>Fallos predominantes debido a que los trabajadores de la salud no reconocen las enfermedades ni recolectan especímenes apropiados</a:t>
            </a:r>
          </a:p>
        </p:txBody>
      </p:sp>
      <p:sp>
        <p:nvSpPr>
          <p:cNvPr id="13" name="Rounded Rectangle 12">
            <a:extLst>
              <a:ext uri="{FF2B5EF4-FFF2-40B4-BE49-F238E27FC236}">
                <a16:creationId xmlns:a16="http://schemas.microsoft.com/office/drawing/2014/main" id="{0E7C5E21-DD1A-E0BD-A4CF-D4DE0F2E8236}"/>
              </a:ext>
            </a:extLst>
          </p:cNvPr>
          <p:cNvSpPr/>
          <p:nvPr/>
        </p:nvSpPr>
        <p:spPr>
          <a:xfrm>
            <a:off x="635167" y="5155551"/>
            <a:ext cx="11283336" cy="627650"/>
          </a:xfrm>
          <a:prstGeom prst="roundRect">
            <a:avLst>
              <a:gd name="adj" fmla="val 13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dirty="0">
                <a:ln>
                  <a:noFill/>
                </a:ln>
                <a:solidFill>
                  <a:srgbClr val="FF9201"/>
                </a:solidFill>
                <a:effectLst/>
                <a:uLnTx/>
                <a:uFillTx/>
                <a:latin typeface="Arial"/>
                <a:ea typeface="Arial"/>
                <a:cs typeface="Arial"/>
              </a:rPr>
              <a:t>La mayoría de los cuellos de botella</a:t>
            </a:r>
            <a:r>
              <a:rPr lang="es-419" sz="1400" b="1" dirty="0">
                <a:solidFill>
                  <a:srgbClr val="FF9201"/>
                </a:solidFill>
                <a:latin typeface="Arial"/>
                <a:ea typeface="Arial"/>
                <a:cs typeface="Arial"/>
              </a:rPr>
              <a:t> en las notificaciones</a:t>
            </a:r>
            <a:r>
              <a:rPr kumimoji="0" lang="es-419" sz="1400" b="1" i="0" u="none" strike="noStrike" cap="none" normalizeH="0" baseline="0" noProof="0" dirty="0">
                <a:ln>
                  <a:noFill/>
                </a:ln>
                <a:solidFill>
                  <a:srgbClr val="FF9201"/>
                </a:solidFill>
                <a:effectLst/>
                <a:uLnTx/>
                <a:uFillTx/>
                <a:latin typeface="Arial"/>
                <a:ea typeface="Arial"/>
                <a:cs typeface="Arial"/>
              </a:rPr>
              <a:t> se producen a nivel subnacional</a:t>
            </a:r>
            <a:br>
              <a:rPr lang="es-419" sz="1400" b="0" i="0" u="none" strike="noStrike" cap="none" normalizeH="0" baseline="0" noProof="0" dirty="0">
                <a:ln>
                  <a:noFill/>
                </a:ln>
                <a:effectLst/>
                <a:uLnTx/>
                <a:uFillTx/>
                <a:latin typeface="Arial"/>
                <a:ea typeface="Arial"/>
                <a:cs typeface="Arial"/>
              </a:rPr>
            </a:br>
            <a:r>
              <a:rPr kumimoji="0" lang="es-419" sz="1400" b="0" i="0" u="none" strike="noStrike" cap="none" normalizeH="0" baseline="0" noProof="0" dirty="0">
                <a:ln>
                  <a:noFill/>
                </a:ln>
                <a:solidFill>
                  <a:prstClr val="black"/>
                </a:solidFill>
                <a:effectLst/>
                <a:uLnTx/>
                <a:uFillTx/>
                <a:latin typeface="Arial"/>
                <a:ea typeface="Arial"/>
                <a:cs typeface="Arial"/>
              </a:rPr>
              <a:t>Fallos predominantes en las cadenas de comunicación que utilizan métodos manuales o digitales.</a:t>
            </a:r>
          </a:p>
        </p:txBody>
      </p:sp>
      <p:sp>
        <p:nvSpPr>
          <p:cNvPr id="14" name="Rounded Rectangle 13">
            <a:extLst>
              <a:ext uri="{FF2B5EF4-FFF2-40B4-BE49-F238E27FC236}">
                <a16:creationId xmlns:a16="http://schemas.microsoft.com/office/drawing/2014/main" id="{FC5A526A-D432-2EE7-BD45-409819631756}"/>
              </a:ext>
            </a:extLst>
          </p:cNvPr>
          <p:cNvSpPr/>
          <p:nvPr/>
        </p:nvSpPr>
        <p:spPr>
          <a:xfrm>
            <a:off x="635167" y="5783575"/>
            <a:ext cx="11283336" cy="627651"/>
          </a:xfrm>
          <a:prstGeom prst="roundRect">
            <a:avLst>
              <a:gd name="adj" fmla="val 13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40BE52"/>
                </a:solidFill>
                <a:effectLst/>
                <a:uLnTx/>
                <a:uFillTx/>
                <a:latin typeface="Arial"/>
                <a:ea typeface="Arial"/>
                <a:cs typeface="Arial"/>
              </a:rPr>
              <a:t>Los cuellos de botella en la respuesta se distribuyen entre los niveles subnacional y nacional</a:t>
            </a:r>
            <a:br>
              <a:rPr kumimoji="0" lang="es-419" sz="1400" b="0" i="0" u="none" strike="noStrike" cap="none" normalizeH="0" baseline="0" noProof="0">
                <a:ln>
                  <a:noFill/>
                </a:ln>
                <a:solidFill>
                  <a:srgbClr val="FFFFFF"/>
                </a:solidFill>
                <a:effectLst/>
                <a:uLnTx/>
                <a:uFillTx/>
                <a:latin typeface="Arial"/>
                <a:ea typeface="Arial"/>
              </a:rPr>
            </a:br>
            <a:r>
              <a:rPr kumimoji="0" lang="es-419" sz="1400" b="0" i="0" u="none" strike="noStrike" cap="none" normalizeH="0" baseline="0" noProof="0">
                <a:ln>
                  <a:noFill/>
                </a:ln>
                <a:solidFill>
                  <a:prstClr val="black"/>
                </a:solidFill>
                <a:effectLst/>
                <a:uLnTx/>
                <a:uFillTx/>
                <a:latin typeface="Arial"/>
                <a:ea typeface="Arial"/>
                <a:cs typeface="Arial"/>
              </a:rPr>
              <a:t>Predomina la falta de fondos de respuesta temprana o estos no son adecuados a nivel subnacional y nacional, así como la confirmación de los laboratorios</a:t>
            </a:r>
          </a:p>
        </p:txBody>
      </p:sp>
      <p:sp>
        <p:nvSpPr>
          <p:cNvPr id="15" name="TextBox 14">
            <a:extLst>
              <a:ext uri="{FF2B5EF4-FFF2-40B4-BE49-F238E27FC236}">
                <a16:creationId xmlns:a16="http://schemas.microsoft.com/office/drawing/2014/main" id="{3DD96AE2-8351-A27B-F02B-AC0ECA341E2F}"/>
              </a:ext>
            </a:extLst>
          </p:cNvPr>
          <p:cNvSpPr txBox="1"/>
          <p:nvPr/>
        </p:nvSpPr>
        <p:spPr>
          <a:xfrm>
            <a:off x="440237" y="4242672"/>
            <a:ext cx="6346643" cy="369332"/>
          </a:xfrm>
          <a:prstGeom prst="rect">
            <a:avLst/>
          </a:prstGeom>
          <a:noFill/>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s-419" sz="1800" b="1"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rPr>
              <a:t>Categorías comunes por intervalo</a:t>
            </a:r>
          </a:p>
        </p:txBody>
      </p:sp>
      <p:sp>
        <p:nvSpPr>
          <p:cNvPr id="3" name="TextBox 2">
            <a:extLst>
              <a:ext uri="{FF2B5EF4-FFF2-40B4-BE49-F238E27FC236}">
                <a16:creationId xmlns:a16="http://schemas.microsoft.com/office/drawing/2014/main" id="{D170B50C-302D-411D-D3CA-515120FD0088}"/>
              </a:ext>
            </a:extLst>
          </p:cNvPr>
          <p:cNvSpPr txBox="1"/>
          <p:nvPr/>
        </p:nvSpPr>
        <p:spPr>
          <a:xfrm>
            <a:off x="256104" y="1265557"/>
            <a:ext cx="11250601" cy="430887"/>
          </a:xfrm>
          <a:prstGeom prst="rect">
            <a:avLst/>
          </a:prstGeom>
          <a:noFill/>
        </p:spPr>
        <p:txBody>
          <a:bodyPr wrap="square" lIns="91440" tIns="45720" rIns="91440" bIns="45720" anchor="t">
            <a:spAutoFit/>
          </a:bodyPr>
          <a:lstStyle/>
          <a:p>
            <a:pPr>
              <a:defRPr/>
            </a:pPr>
            <a:r>
              <a:rPr lang="es-419" sz="2200" b="1">
                <a:solidFill>
                  <a:srgbClr val="618393"/>
                </a:solidFill>
                <a:latin typeface="Arial"/>
                <a:cs typeface="Arial"/>
              </a:rPr>
              <a:t>Identificar los</a:t>
            </a:r>
            <a:r>
              <a:rPr kumimoji="0" lang="es-419" sz="2200" b="1" i="0" u="none" strike="noStrike" cap="none" normalizeH="0" baseline="0" noProof="0">
                <a:ln>
                  <a:noFill/>
                </a:ln>
                <a:solidFill>
                  <a:srgbClr val="618393"/>
                </a:solidFill>
                <a:effectLst/>
                <a:uLnTx/>
                <a:uFillTx/>
                <a:latin typeface="Arial"/>
                <a:cs typeface="Arial"/>
              </a:rPr>
              <a:t> cuellos de botella comunes ayuda a priorizar medidas e inversiones</a:t>
            </a:r>
          </a:p>
        </p:txBody>
      </p:sp>
      <p:sp>
        <p:nvSpPr>
          <p:cNvPr id="7" name="Rectangle: Rounded Corners 6">
            <a:extLst>
              <a:ext uri="{FF2B5EF4-FFF2-40B4-BE49-F238E27FC236}">
                <a16:creationId xmlns:a16="http://schemas.microsoft.com/office/drawing/2014/main" id="{75AB9BBF-8E8D-E1C5-1A64-5D4117FBCB11}"/>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b="1" dirty="0">
                <a:solidFill>
                  <a:schemeClr val="bg1"/>
                </a:solidFill>
                <a:latin typeface="Arial"/>
                <a:ea typeface="Arial"/>
                <a:cs typeface="+mn-lt"/>
              </a:rPr>
              <a:t>        Sintetizar y utilizar los resultados para la planificación, el financiamiento y la promoción </a:t>
            </a:r>
          </a:p>
        </p:txBody>
      </p:sp>
      <p:sp>
        <p:nvSpPr>
          <p:cNvPr id="16" name="Oval 15">
            <a:extLst>
              <a:ext uri="{FF2B5EF4-FFF2-40B4-BE49-F238E27FC236}">
                <a16:creationId xmlns:a16="http://schemas.microsoft.com/office/drawing/2014/main" id="{B4D57549-84BA-6452-9AB0-1E41B3A3DE17}"/>
              </a:ext>
            </a:extLst>
          </p:cNvPr>
          <p:cNvSpPr/>
          <p:nvPr/>
        </p:nvSpPr>
        <p:spPr>
          <a:xfrm>
            <a:off x="453535"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9872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Graphic spid="8" grpId="0">
        <p:bldAsOne/>
      </p:bldGraphic>
      <p:bldP spid="10" grpId="0"/>
      <p:bldP spid="12" grpId="0" animBg="1"/>
      <p:bldP spid="13" grpId="0" animBg="1"/>
      <p:bldP spid="14" grpId="0" animBg="1"/>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BFB0C67-3533-9D42-21EE-18DF2F9759C7}"/>
              </a:ext>
            </a:extLst>
          </p:cNvPr>
          <p:cNvSpPr/>
          <p:nvPr/>
        </p:nvSpPr>
        <p:spPr>
          <a:xfrm>
            <a:off x="6314564" y="4639970"/>
            <a:ext cx="1766947" cy="1642222"/>
          </a:xfrm>
          <a:prstGeom prst="roundRect">
            <a:avLst>
              <a:gd name="adj" fmla="val 10000"/>
            </a:avLst>
          </a:prstGeom>
          <a:blipFill>
            <a:blip r:embed="rId3" cstate="screen">
              <a:extLst>
                <a:ext uri="{28A0092B-C50C-407E-A947-70E740481C1C}">
                  <a14:useLocalDpi xmlns:a14="http://schemas.microsoft.com/office/drawing/2010/main"/>
                </a:ext>
              </a:extLst>
            </a:blip>
            <a:srcRect/>
            <a:stretch>
              <a:fillRect/>
            </a:stretch>
          </a:blipFill>
          <a:ln w="38100">
            <a:noFill/>
          </a:ln>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Calibri" panose="020F0502020204030204"/>
              <a:ea typeface="+mn-ea"/>
              <a:cs typeface="+mn-cs"/>
            </a:endParaRPr>
          </a:p>
        </p:txBody>
      </p:sp>
      <p:sp>
        <p:nvSpPr>
          <p:cNvPr id="7" name="Rounded Rectangle 6">
            <a:extLst>
              <a:ext uri="{FF2B5EF4-FFF2-40B4-BE49-F238E27FC236}">
                <a16:creationId xmlns:a16="http://schemas.microsoft.com/office/drawing/2014/main" id="{BB467829-F1C3-BCD0-342A-CB09BAB750E8}"/>
              </a:ext>
            </a:extLst>
          </p:cNvPr>
          <p:cNvSpPr/>
          <p:nvPr/>
        </p:nvSpPr>
        <p:spPr>
          <a:xfrm>
            <a:off x="545452" y="4602586"/>
            <a:ext cx="1720157" cy="1703239"/>
          </a:xfrm>
          <a:prstGeom prst="roundRect">
            <a:avLst>
              <a:gd name="adj" fmla="val 10000"/>
            </a:avLst>
          </a:prstGeom>
          <a:blipFill>
            <a:blip r:embed="rId4" cstate="screen">
              <a:extLst>
                <a:ext uri="{28A0092B-C50C-407E-A947-70E740481C1C}">
                  <a14:useLocalDpi xmlns:a14="http://schemas.microsoft.com/office/drawing/2010/main"/>
                </a:ext>
              </a:extLst>
            </a:blip>
            <a:srcRect/>
            <a:stretch>
              <a:fillRect/>
            </a:stretch>
          </a:blipFill>
          <a:ln w="38100">
            <a:noFill/>
          </a:ln>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Calibri" panose="020F0502020204030204"/>
              <a:ea typeface="+mn-ea"/>
              <a:cs typeface="+mn-cs"/>
            </a:endParaRPr>
          </a:p>
        </p:txBody>
      </p:sp>
      <p:sp>
        <p:nvSpPr>
          <p:cNvPr id="13" name="Title 1">
            <a:extLst>
              <a:ext uri="{FF2B5EF4-FFF2-40B4-BE49-F238E27FC236}">
                <a16:creationId xmlns:a16="http://schemas.microsoft.com/office/drawing/2014/main" id="{2EB6F167-63E5-98A0-EEBE-9AF24672A4F6}"/>
              </a:ext>
            </a:extLst>
          </p:cNvPr>
          <p:cNvSpPr>
            <a:spLocks noGrp="1"/>
          </p:cNvSpPr>
          <p:nvPr>
            <p:ph type="title"/>
          </p:nvPr>
        </p:nvSpPr>
        <p:spPr>
          <a:xfrm>
            <a:off x="293140" y="1207134"/>
            <a:ext cx="10515600" cy="434644"/>
          </a:xfrm>
        </p:spPr>
        <p:txBody>
          <a:bodyPr/>
          <a:lstStyle/>
          <a:p>
            <a:r>
              <a:rPr lang="es-419" sz="2400">
                <a:solidFill>
                  <a:schemeClr val="tx2"/>
                </a:solidFill>
              </a:rPr>
              <a:t>Cuellos de botella comunes que influyen en las medidas</a:t>
            </a:r>
          </a:p>
        </p:txBody>
      </p:sp>
      <p:grpSp>
        <p:nvGrpSpPr>
          <p:cNvPr id="27" name="Group 26">
            <a:extLst>
              <a:ext uri="{FF2B5EF4-FFF2-40B4-BE49-F238E27FC236}">
                <a16:creationId xmlns:a16="http://schemas.microsoft.com/office/drawing/2014/main" id="{09F3EB51-4509-DD6D-92D0-BD0F8DE5886E}"/>
              </a:ext>
            </a:extLst>
          </p:cNvPr>
          <p:cNvGrpSpPr/>
          <p:nvPr/>
        </p:nvGrpSpPr>
        <p:grpSpPr>
          <a:xfrm>
            <a:off x="296229" y="1742877"/>
            <a:ext cx="5638903" cy="2270615"/>
            <a:chOff x="457096" y="1839876"/>
            <a:chExt cx="5638903" cy="2270615"/>
          </a:xfrm>
        </p:grpSpPr>
        <p:grpSp>
          <p:nvGrpSpPr>
            <p:cNvPr id="21" name="Group 20">
              <a:extLst>
                <a:ext uri="{FF2B5EF4-FFF2-40B4-BE49-F238E27FC236}">
                  <a16:creationId xmlns:a16="http://schemas.microsoft.com/office/drawing/2014/main" id="{9B620F80-5766-650E-1927-598AB28346AA}"/>
                </a:ext>
              </a:extLst>
            </p:cNvPr>
            <p:cNvGrpSpPr/>
            <p:nvPr/>
          </p:nvGrpSpPr>
          <p:grpSpPr>
            <a:xfrm>
              <a:off x="548246" y="1839876"/>
              <a:ext cx="2440727" cy="2159103"/>
              <a:chOff x="548246" y="1839876"/>
              <a:chExt cx="2440727" cy="2159103"/>
            </a:xfrm>
          </p:grpSpPr>
          <p:sp>
            <p:nvSpPr>
              <p:cNvPr id="5" name="Rounded Rectangle 4">
                <a:extLst>
                  <a:ext uri="{FF2B5EF4-FFF2-40B4-BE49-F238E27FC236}">
                    <a16:creationId xmlns:a16="http://schemas.microsoft.com/office/drawing/2014/main" id="{5279B956-9AEA-CA15-4EDE-C9681C8235B6}"/>
                  </a:ext>
                </a:extLst>
              </p:cNvPr>
              <p:cNvSpPr/>
              <p:nvPr/>
            </p:nvSpPr>
            <p:spPr>
              <a:xfrm>
                <a:off x="612178" y="2346855"/>
                <a:ext cx="1808102" cy="1652124"/>
              </a:xfrm>
              <a:prstGeom prst="roundRect">
                <a:avLst>
                  <a:gd name="adj" fmla="val 10000"/>
                </a:avLst>
              </a:prstGeom>
              <a:blipFill>
                <a:blip r:embed="rId5" cstate="screen">
                  <a:extLst>
                    <a:ext uri="{28A0092B-C50C-407E-A947-70E740481C1C}">
                      <a14:useLocalDpi xmlns:a14="http://schemas.microsoft.com/office/drawing/2010/main"/>
                    </a:ext>
                  </a:extLst>
                </a:blip>
                <a:srcRect/>
                <a:stretch>
                  <a:fillRect/>
                </a:stretch>
              </a:blipFill>
              <a:ln w="38100">
                <a:noFill/>
              </a:ln>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92F6EC92-5B38-6F78-1E02-B9F41DF9DDAD}"/>
                  </a:ext>
                </a:extLst>
              </p:cNvPr>
              <p:cNvSpPr txBox="1"/>
              <p:nvPr/>
            </p:nvSpPr>
            <p:spPr>
              <a:xfrm>
                <a:off x="548246" y="1839876"/>
                <a:ext cx="2440727" cy="400110"/>
              </a:xfrm>
              <a:prstGeom prst="rect">
                <a:avLst/>
              </a:prstGeom>
              <a:noFill/>
            </p:spPr>
            <p:txBody>
              <a:bodyPr wrap="square" lIns="91440" tIns="45720" rIns="91440" bIns="45720" rtlCol="0" anchor="t">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s-419" sz="20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Sierra Leona</a:t>
                </a:r>
              </a:p>
            </p:txBody>
          </p:sp>
        </p:grpSp>
        <p:sp>
          <p:nvSpPr>
            <p:cNvPr id="14" name="Rounded Rectangle 13">
              <a:extLst>
                <a:ext uri="{FF2B5EF4-FFF2-40B4-BE49-F238E27FC236}">
                  <a16:creationId xmlns:a16="http://schemas.microsoft.com/office/drawing/2014/main" id="{20E667E5-259B-727C-EEF4-1C579A071931}"/>
                </a:ext>
              </a:extLst>
            </p:cNvPr>
            <p:cNvSpPr/>
            <p:nvPr/>
          </p:nvSpPr>
          <p:spPr>
            <a:xfrm>
              <a:off x="457096" y="2197002"/>
              <a:ext cx="5638903" cy="1913489"/>
            </a:xfrm>
            <a:prstGeom prst="roundRect">
              <a:avLst/>
            </a:prstGeom>
            <a:no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17" name="Rounded Rectangle 16">
            <a:extLst>
              <a:ext uri="{FF2B5EF4-FFF2-40B4-BE49-F238E27FC236}">
                <a16:creationId xmlns:a16="http://schemas.microsoft.com/office/drawing/2014/main" id="{CB07F624-897C-04A6-CA91-28C234F26D90}"/>
              </a:ext>
            </a:extLst>
          </p:cNvPr>
          <p:cNvSpPr/>
          <p:nvPr/>
        </p:nvSpPr>
        <p:spPr>
          <a:xfrm>
            <a:off x="6315501" y="2248374"/>
            <a:ext cx="1832883" cy="1652124"/>
          </a:xfrm>
          <a:prstGeom prst="roundRect">
            <a:avLst>
              <a:gd name="adj" fmla="val 10000"/>
            </a:avLst>
          </a:prstGeom>
          <a:blipFill>
            <a:blip r:embed="rId6" cstate="screen">
              <a:extLst>
                <a:ext uri="{28A0092B-C50C-407E-A947-70E740481C1C}">
                  <a14:useLocalDpi xmlns:a14="http://schemas.microsoft.com/office/drawing/2010/main"/>
                </a:ext>
              </a:extLst>
            </a:blip>
            <a:srcRect/>
            <a:stretch>
              <a:fillRect/>
            </a:stretch>
          </a:blipFill>
          <a:ln w="38100">
            <a:noFill/>
          </a:ln>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04705B5C-4BDE-252E-B255-4824AF4E954A}"/>
              </a:ext>
            </a:extLst>
          </p:cNvPr>
          <p:cNvSpPr txBox="1"/>
          <p:nvPr/>
        </p:nvSpPr>
        <p:spPr>
          <a:xfrm>
            <a:off x="452694" y="4115292"/>
            <a:ext cx="2488233" cy="400110"/>
          </a:xfrm>
          <a:prstGeom prst="rect">
            <a:avLst/>
          </a:prstGeom>
          <a:noFill/>
        </p:spPr>
        <p:txBody>
          <a:bodyPr wrap="square" lIns="91440" tIns="45720" rIns="91440" bIns="45720" rtlCol="0" anchor="t">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s-419" sz="20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Nigeria</a:t>
            </a:r>
          </a:p>
        </p:txBody>
      </p:sp>
      <p:sp>
        <p:nvSpPr>
          <p:cNvPr id="26" name="Rounded Rectangle 25">
            <a:extLst>
              <a:ext uri="{FF2B5EF4-FFF2-40B4-BE49-F238E27FC236}">
                <a16:creationId xmlns:a16="http://schemas.microsoft.com/office/drawing/2014/main" id="{F181A257-B18A-F6A2-97D8-321E6D8484B9}"/>
              </a:ext>
            </a:extLst>
          </p:cNvPr>
          <p:cNvSpPr/>
          <p:nvPr/>
        </p:nvSpPr>
        <p:spPr>
          <a:xfrm>
            <a:off x="387381" y="4501448"/>
            <a:ext cx="5547752" cy="1913490"/>
          </a:xfrm>
          <a:prstGeom prst="roundRect">
            <a:avLst/>
          </a:prstGeom>
          <a:no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28" name="Group 27">
            <a:extLst>
              <a:ext uri="{FF2B5EF4-FFF2-40B4-BE49-F238E27FC236}">
                <a16:creationId xmlns:a16="http://schemas.microsoft.com/office/drawing/2014/main" id="{D905FF87-7FAA-E051-8EFF-A50257DDE705}"/>
              </a:ext>
            </a:extLst>
          </p:cNvPr>
          <p:cNvGrpSpPr/>
          <p:nvPr/>
        </p:nvGrpSpPr>
        <p:grpSpPr>
          <a:xfrm>
            <a:off x="6165777" y="1742877"/>
            <a:ext cx="5638903" cy="2270615"/>
            <a:chOff x="457096" y="1839876"/>
            <a:chExt cx="5638903" cy="2270615"/>
          </a:xfrm>
        </p:grpSpPr>
        <p:sp>
          <p:nvSpPr>
            <p:cNvPr id="32" name="TextBox 31">
              <a:extLst>
                <a:ext uri="{FF2B5EF4-FFF2-40B4-BE49-F238E27FC236}">
                  <a16:creationId xmlns:a16="http://schemas.microsoft.com/office/drawing/2014/main" id="{D35FFBF8-A3C4-3E15-2F84-CCCE61A16A58}"/>
                </a:ext>
              </a:extLst>
            </p:cNvPr>
            <p:cNvSpPr txBox="1"/>
            <p:nvPr/>
          </p:nvSpPr>
          <p:spPr>
            <a:xfrm>
              <a:off x="489336" y="1839876"/>
              <a:ext cx="2440727" cy="400110"/>
            </a:xfrm>
            <a:prstGeom prst="rect">
              <a:avLst/>
            </a:prstGeom>
            <a:noFill/>
          </p:spPr>
          <p:txBody>
            <a:bodyPr wrap="square" lIns="91440" tIns="45720" rIns="91440" bIns="45720" rtlCol="0" anchor="t">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s-419" sz="20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Camboya</a:t>
              </a:r>
            </a:p>
          </p:txBody>
        </p:sp>
        <p:sp>
          <p:nvSpPr>
            <p:cNvPr id="30" name="Rounded Rectangle 29">
              <a:extLst>
                <a:ext uri="{FF2B5EF4-FFF2-40B4-BE49-F238E27FC236}">
                  <a16:creationId xmlns:a16="http://schemas.microsoft.com/office/drawing/2014/main" id="{9A2E01AA-D2C9-5F2A-FD3B-76A3C5FCAE1B}"/>
                </a:ext>
              </a:extLst>
            </p:cNvPr>
            <p:cNvSpPr/>
            <p:nvPr/>
          </p:nvSpPr>
          <p:spPr>
            <a:xfrm>
              <a:off x="457096" y="2197002"/>
              <a:ext cx="5638903" cy="1913489"/>
            </a:xfrm>
            <a:prstGeom prst="roundRect">
              <a:avLst/>
            </a:prstGeom>
            <a:no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34" name="Group 33">
            <a:extLst>
              <a:ext uri="{FF2B5EF4-FFF2-40B4-BE49-F238E27FC236}">
                <a16:creationId xmlns:a16="http://schemas.microsoft.com/office/drawing/2014/main" id="{C9629827-CE6E-B368-EB2B-9F831511F924}"/>
              </a:ext>
            </a:extLst>
          </p:cNvPr>
          <p:cNvGrpSpPr/>
          <p:nvPr/>
        </p:nvGrpSpPr>
        <p:grpSpPr>
          <a:xfrm>
            <a:off x="6165777" y="4144321"/>
            <a:ext cx="5638903" cy="2270615"/>
            <a:chOff x="457096" y="1839876"/>
            <a:chExt cx="5638903" cy="2270615"/>
          </a:xfrm>
        </p:grpSpPr>
        <p:sp>
          <p:nvSpPr>
            <p:cNvPr id="35" name="TextBox 34">
              <a:extLst>
                <a:ext uri="{FF2B5EF4-FFF2-40B4-BE49-F238E27FC236}">
                  <a16:creationId xmlns:a16="http://schemas.microsoft.com/office/drawing/2014/main" id="{EBA7C3FD-6CD3-F428-03A2-F543A6B4F383}"/>
                </a:ext>
              </a:extLst>
            </p:cNvPr>
            <p:cNvSpPr txBox="1"/>
            <p:nvPr/>
          </p:nvSpPr>
          <p:spPr>
            <a:xfrm>
              <a:off x="482079" y="1839876"/>
              <a:ext cx="2440727" cy="400110"/>
            </a:xfrm>
            <a:prstGeom prst="rect">
              <a:avLst/>
            </a:prstGeom>
            <a:noFill/>
          </p:spPr>
          <p:txBody>
            <a:bodyPr wrap="square" lIns="91440" tIns="45720" rIns="91440" bIns="45720" rtlCol="0" anchor="t">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s-419" sz="20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Zambia</a:t>
              </a:r>
            </a:p>
          </p:txBody>
        </p:sp>
        <p:sp>
          <p:nvSpPr>
            <p:cNvPr id="36" name="Rounded Rectangle 35">
              <a:extLst>
                <a:ext uri="{FF2B5EF4-FFF2-40B4-BE49-F238E27FC236}">
                  <a16:creationId xmlns:a16="http://schemas.microsoft.com/office/drawing/2014/main" id="{327B666F-76C4-6138-105C-2AB3153331E6}"/>
                </a:ext>
              </a:extLst>
            </p:cNvPr>
            <p:cNvSpPr/>
            <p:nvPr/>
          </p:nvSpPr>
          <p:spPr>
            <a:xfrm>
              <a:off x="457096" y="2197002"/>
              <a:ext cx="5638903" cy="1913489"/>
            </a:xfrm>
            <a:prstGeom prst="roundRect">
              <a:avLst/>
            </a:prstGeom>
            <a:no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38" name="Rounded Rectangle 4">
            <a:extLst>
              <a:ext uri="{FF2B5EF4-FFF2-40B4-BE49-F238E27FC236}">
                <a16:creationId xmlns:a16="http://schemas.microsoft.com/office/drawing/2014/main" id="{BB115B58-2AED-0AD3-3AEF-8B253A723584}"/>
              </a:ext>
            </a:extLst>
          </p:cNvPr>
          <p:cNvSpPr/>
          <p:nvPr/>
        </p:nvSpPr>
        <p:spPr>
          <a:xfrm>
            <a:off x="2362750" y="2138344"/>
            <a:ext cx="3572382" cy="187514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s-419" sz="1400" b="0" i="0" u="none" strike="noStrike" cap="none" normalizeH="0" baseline="0" noProof="0" dirty="0">
                <a:ln>
                  <a:noFill/>
                </a:ln>
                <a:solidFill>
                  <a:srgbClr val="384D56"/>
                </a:solidFill>
                <a:effectLst/>
                <a:uLnTx/>
                <a:uFillTx/>
                <a:latin typeface="Arial"/>
                <a:ea typeface="Arial"/>
                <a:cs typeface="Arial"/>
              </a:rPr>
              <a:t> El análisis retrospectivo de 16 eventos identificó</a:t>
            </a:r>
            <a:r>
              <a:rPr kumimoji="0" lang="es-419" sz="1400" b="1" i="0" u="none" strike="noStrike" cap="none" normalizeH="0" baseline="0" noProof="0" dirty="0">
                <a:ln>
                  <a:noFill/>
                </a:ln>
                <a:solidFill>
                  <a:srgbClr val="384D56"/>
                </a:solidFill>
                <a:effectLst/>
                <a:uLnTx/>
                <a:uFillTx/>
                <a:latin typeface="Arial"/>
                <a:ea typeface="Arial"/>
                <a:cs typeface="Arial"/>
              </a:rPr>
              <a:t> un cuello de botella</a:t>
            </a:r>
            <a:r>
              <a:rPr kumimoji="0" lang="es-419" sz="1400" b="0" i="0" u="none" strike="noStrike" cap="none" normalizeH="0" baseline="0" noProof="0" dirty="0">
                <a:ln>
                  <a:noFill/>
                </a:ln>
                <a:solidFill>
                  <a:srgbClr val="384D56"/>
                </a:solidFill>
                <a:effectLst/>
                <a:uLnTx/>
                <a:uFillTx/>
                <a:latin typeface="Arial"/>
                <a:ea typeface="Arial"/>
                <a:cs typeface="Arial"/>
              </a:rPr>
              <a:t> común</a:t>
            </a:r>
            <a:r>
              <a:rPr kumimoji="0" lang="es-419" sz="1400" b="1" i="0" u="none" strike="noStrike" cap="none" normalizeH="0" baseline="0" noProof="0" dirty="0">
                <a:ln>
                  <a:noFill/>
                </a:ln>
                <a:solidFill>
                  <a:srgbClr val="384D56"/>
                </a:solidFill>
                <a:effectLst/>
                <a:uLnTx/>
                <a:uFillTx/>
                <a:latin typeface="Arial"/>
                <a:ea typeface="Arial"/>
                <a:cs typeface="Arial"/>
              </a:rPr>
              <a:t> entre la comunidad y el nivel central</a:t>
            </a: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s-419" sz="1400" b="0" i="0" u="none" strike="noStrike" cap="none" normalizeH="0" baseline="0" noProof="0" dirty="0">
                <a:ln>
                  <a:noFill/>
                </a:ln>
                <a:solidFill>
                  <a:srgbClr val="384D56"/>
                </a:solidFill>
                <a:effectLst/>
                <a:uLnTx/>
                <a:uFillTx/>
                <a:latin typeface="Arial"/>
                <a:ea typeface="Arial"/>
                <a:cs typeface="Arial"/>
              </a:rPr>
              <a:t> El Ministerio de Salud y sus asociados fortalecerán los protocolos operativos y los centros de llamadas para mejorar la vigilancia</a:t>
            </a:r>
          </a:p>
        </p:txBody>
      </p:sp>
      <p:sp>
        <p:nvSpPr>
          <p:cNvPr id="39" name="Rounded Rectangle 4">
            <a:extLst>
              <a:ext uri="{FF2B5EF4-FFF2-40B4-BE49-F238E27FC236}">
                <a16:creationId xmlns:a16="http://schemas.microsoft.com/office/drawing/2014/main" id="{66FED45E-1255-B3B2-7079-6E4C9A3A6B6E}"/>
              </a:ext>
            </a:extLst>
          </p:cNvPr>
          <p:cNvSpPr/>
          <p:nvPr/>
        </p:nvSpPr>
        <p:spPr>
          <a:xfrm>
            <a:off x="2362752" y="4482653"/>
            <a:ext cx="3495478" cy="187514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s-419" sz="1400" b="0" i="0" u="none" strike="noStrike" cap="none" normalizeH="0" baseline="0" noProof="0" dirty="0">
                <a:ln>
                  <a:noFill/>
                </a:ln>
                <a:solidFill>
                  <a:srgbClr val="384D56"/>
                </a:solidFill>
                <a:effectLst/>
                <a:uLnTx/>
                <a:uFillTx/>
                <a:latin typeface="Arial"/>
                <a:ea typeface="Arial"/>
                <a:cs typeface="Arial"/>
              </a:rPr>
              <a:t> Se encontró un cuello de botella común en torno a </a:t>
            </a:r>
            <a:r>
              <a:rPr kumimoji="0" lang="es-419" sz="1400" b="1" i="0" u="none" strike="noStrike" cap="none" normalizeH="0" baseline="0" noProof="0" dirty="0">
                <a:ln>
                  <a:noFill/>
                </a:ln>
                <a:solidFill>
                  <a:srgbClr val="384D56"/>
                </a:solidFill>
                <a:effectLst/>
                <a:uLnTx/>
                <a:uFillTx/>
                <a:latin typeface="Arial"/>
                <a:ea typeface="Arial"/>
                <a:cs typeface="Arial"/>
              </a:rPr>
              <a:t>los procedimientos burocráticos que retrasan los fondos </a:t>
            </a:r>
            <a:r>
              <a:rPr kumimoji="0" lang="es-419" sz="1400" b="0" i="0" u="none" strike="noStrike" cap="none" normalizeH="0" baseline="0" noProof="0" dirty="0">
                <a:ln>
                  <a:noFill/>
                </a:ln>
                <a:solidFill>
                  <a:srgbClr val="384D56"/>
                </a:solidFill>
                <a:effectLst/>
                <a:uLnTx/>
                <a:uFillTx/>
                <a:latin typeface="Arial"/>
                <a:ea typeface="Arial"/>
                <a:cs typeface="Arial"/>
              </a:rPr>
              <a:t>para apoyar la respuesta a través de varios brotes </a:t>
            </a: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s-419" sz="1400" b="0" i="0" u="none" strike="noStrike" cap="none" normalizeH="0" baseline="0" noProof="0" dirty="0">
                <a:ln>
                  <a:noFill/>
                </a:ln>
                <a:solidFill>
                  <a:srgbClr val="384D56"/>
                </a:solidFill>
                <a:effectLst/>
                <a:uLnTx/>
                <a:uFillTx/>
                <a:latin typeface="Arial"/>
                <a:ea typeface="Arial"/>
                <a:cs typeface="Arial"/>
              </a:rPr>
              <a:t> Se estableció un fondo específico para distribuir rápidamente </a:t>
            </a:r>
            <a:r>
              <a:rPr lang="es-419" sz="1400" dirty="0">
                <a:solidFill>
                  <a:srgbClr val="384D56"/>
                </a:solidFill>
                <a:latin typeface="Arial"/>
                <a:ea typeface="Arial"/>
                <a:cs typeface="Arial"/>
              </a:rPr>
              <a:t>recursos</a:t>
            </a:r>
            <a:r>
              <a:rPr kumimoji="0" lang="es-419" sz="1400" b="0" i="0" u="none" strike="noStrike" cap="none" normalizeH="0" baseline="0" noProof="0" dirty="0">
                <a:ln>
                  <a:noFill/>
                </a:ln>
                <a:solidFill>
                  <a:srgbClr val="384D56"/>
                </a:solidFill>
                <a:effectLst/>
                <a:uLnTx/>
                <a:uFillTx/>
                <a:latin typeface="Arial"/>
                <a:ea typeface="Arial"/>
                <a:cs typeface="Arial"/>
              </a:rPr>
              <a:t> para apoyar la respuesta a brotes epidémicos</a:t>
            </a:r>
            <a:endParaRPr lang="es-419" sz="1400" b="0" i="0" u="none" strike="noStrike" cap="none" normalizeH="0" baseline="0" noProof="0" dirty="0">
              <a:ln>
                <a:noFill/>
              </a:ln>
              <a:solidFill>
                <a:srgbClr val="384D56"/>
              </a:solidFill>
              <a:effectLst/>
              <a:uLnTx/>
              <a:uFillTx/>
              <a:latin typeface="Arial"/>
              <a:ea typeface="Arial"/>
              <a:cs typeface="Arial"/>
            </a:endParaRPr>
          </a:p>
        </p:txBody>
      </p:sp>
      <p:sp>
        <p:nvSpPr>
          <p:cNvPr id="42" name="Rounded Rectangle 4">
            <a:extLst>
              <a:ext uri="{FF2B5EF4-FFF2-40B4-BE49-F238E27FC236}">
                <a16:creationId xmlns:a16="http://schemas.microsoft.com/office/drawing/2014/main" id="{22E95167-832D-1264-C3A3-B0EA6B383B57}"/>
              </a:ext>
            </a:extLst>
          </p:cNvPr>
          <p:cNvSpPr/>
          <p:nvPr/>
        </p:nvSpPr>
        <p:spPr>
          <a:xfrm>
            <a:off x="8242687" y="4501447"/>
            <a:ext cx="3561994" cy="220484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s-419" sz="1400" b="0" i="0" u="none" strike="noStrike" cap="none" normalizeH="0" baseline="0" noProof="0">
                <a:ln>
                  <a:noFill/>
                </a:ln>
                <a:solidFill>
                  <a:srgbClr val="384D56"/>
                </a:solidFill>
                <a:effectLst/>
                <a:uLnTx/>
                <a:uFillTx/>
                <a:latin typeface="Arial"/>
                <a:ea typeface="Arial"/>
                <a:cs typeface="Arial"/>
              </a:rPr>
              <a:t> Se encontraron cuellos de botella comunes en torno a la </a:t>
            </a:r>
            <a:r>
              <a:rPr kumimoji="0" lang="es-419" sz="1400" b="1" i="0" u="none" strike="noStrike" cap="none" normalizeH="0" baseline="0" noProof="0">
                <a:ln>
                  <a:noFill/>
                </a:ln>
                <a:solidFill>
                  <a:srgbClr val="384D56"/>
                </a:solidFill>
                <a:effectLst/>
                <a:uLnTx/>
                <a:uFillTx/>
                <a:latin typeface="Arial"/>
                <a:ea typeface="Arial"/>
                <a:cs typeface="Arial"/>
              </a:rPr>
              <a:t>dotación de personal, baja sospecha clínica y falta de recursos de respuesta </a:t>
            </a:r>
            <a:r>
              <a:rPr kumimoji="0" lang="es-419" sz="1400" b="0" i="0" u="none" strike="noStrike" cap="none" normalizeH="0" baseline="0" noProof="0">
                <a:ln>
                  <a:noFill/>
                </a:ln>
                <a:solidFill>
                  <a:srgbClr val="384D56"/>
                </a:solidFill>
                <a:effectLst/>
                <a:uLnTx/>
                <a:uFillTx/>
                <a:latin typeface="Arial"/>
                <a:ea typeface="Arial"/>
                <a:cs typeface="Arial"/>
              </a:rPr>
              <a:t>en 3 </a:t>
            </a:r>
            <a:r>
              <a:rPr lang="es-419" sz="1400">
                <a:solidFill>
                  <a:srgbClr val="384D56"/>
                </a:solidFill>
                <a:latin typeface="Arial"/>
                <a:ea typeface="Arial"/>
                <a:cs typeface="Arial"/>
              </a:rPr>
              <a:t>brotes</a:t>
            </a:r>
            <a:r>
              <a:rPr kumimoji="0" lang="es-419" sz="1400" b="0" i="0" u="none" strike="noStrike" cap="none" normalizeH="0" baseline="0" noProof="0">
                <a:ln>
                  <a:noFill/>
                </a:ln>
                <a:solidFill>
                  <a:srgbClr val="384D56"/>
                </a:solidFill>
                <a:effectLst/>
                <a:uLnTx/>
                <a:uFillTx/>
                <a:latin typeface="Arial"/>
                <a:ea typeface="Arial"/>
                <a:cs typeface="Arial"/>
              </a:rPr>
              <a:t> recientes</a:t>
            </a: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s-419" sz="1400" b="0" i="0" u="none" strike="noStrike" cap="none" normalizeH="0" baseline="0" noProof="0">
                <a:ln>
                  <a:noFill/>
                </a:ln>
                <a:solidFill>
                  <a:srgbClr val="384D56"/>
                </a:solidFill>
                <a:effectLst/>
                <a:uLnTx/>
                <a:uFillTx/>
                <a:latin typeface="Arial"/>
                <a:ea typeface="Arial"/>
                <a:cs typeface="Arial"/>
              </a:rPr>
              <a:t> Identificar e implementar medidas correctivas, incluidos materiales educativos y capacitaciones</a:t>
            </a: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endParaRPr kumimoji="0" lang="en-US" sz="1400" b="0" i="0" u="none" strike="noStrike" kern="1200" cap="none" spc="0" normalizeH="0" baseline="0" noProof="0" dirty="0">
              <a:ln>
                <a:noFill/>
              </a:ln>
              <a:solidFill>
                <a:srgbClr val="384D56"/>
              </a:solidFill>
              <a:effectLst/>
              <a:uLnTx/>
              <a:uFillTx/>
              <a:latin typeface="Arial"/>
              <a:cs typeface="Arial"/>
            </a:endParaRPr>
          </a:p>
        </p:txBody>
      </p:sp>
      <p:sp>
        <p:nvSpPr>
          <p:cNvPr id="43" name="Rounded Rectangle 4">
            <a:extLst>
              <a:ext uri="{FF2B5EF4-FFF2-40B4-BE49-F238E27FC236}">
                <a16:creationId xmlns:a16="http://schemas.microsoft.com/office/drawing/2014/main" id="{D21D189D-6EC0-2767-F42E-118D805937A2}"/>
              </a:ext>
            </a:extLst>
          </p:cNvPr>
          <p:cNvSpPr/>
          <p:nvPr/>
        </p:nvSpPr>
        <p:spPr>
          <a:xfrm>
            <a:off x="8148383" y="2359585"/>
            <a:ext cx="3561994" cy="16122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s-419" sz="1400" b="0" i="0" u="none" strike="noStrike" cap="none" normalizeH="0" baseline="0" noProof="0">
                <a:ln>
                  <a:noFill/>
                </a:ln>
                <a:solidFill>
                  <a:srgbClr val="384D56"/>
                </a:solidFill>
                <a:effectLst/>
                <a:uLnTx/>
                <a:uFillTx/>
                <a:latin typeface="Arial"/>
                <a:ea typeface="Arial"/>
                <a:cs typeface="Arial"/>
              </a:rPr>
              <a:t> 6 brotes de H5N1 a lo largo de 12 meses mostraron cuellos de botella comunes en torno a la </a:t>
            </a:r>
            <a:r>
              <a:rPr kumimoji="0" lang="es-419" sz="1400" b="1" i="0" u="none" strike="noStrike" cap="none" normalizeH="0" baseline="0" noProof="0">
                <a:ln>
                  <a:noFill/>
                </a:ln>
                <a:solidFill>
                  <a:srgbClr val="384D56"/>
                </a:solidFill>
                <a:effectLst/>
                <a:uLnTx/>
                <a:uFillTx/>
                <a:latin typeface="Arial"/>
                <a:ea typeface="Arial"/>
                <a:cs typeface="Arial"/>
              </a:rPr>
              <a:t>comunidad + conciencia clínica y colaboración multisectorial</a:t>
            </a: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s-419" sz="1400" b="0" i="0" u="none" strike="noStrike" cap="none" normalizeH="0" baseline="0" noProof="0">
                <a:ln>
                  <a:noFill/>
                </a:ln>
                <a:solidFill>
                  <a:srgbClr val="384D56"/>
                </a:solidFill>
                <a:effectLst/>
                <a:uLnTx/>
                <a:uFillTx/>
                <a:latin typeface="Arial"/>
                <a:ea typeface="Arial"/>
                <a:cs typeface="Arial"/>
              </a:rPr>
              <a:t> Se han abordado las correspondientes medidas inmediatas y se están aplicando medidas a más largo plazo</a:t>
            </a: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endParaRPr kumimoji="0" lang="en-US" sz="1400" b="0" i="0" u="none" strike="noStrike" kern="1200" cap="none" spc="0" normalizeH="0" baseline="0" noProof="0" dirty="0">
              <a:ln>
                <a:noFill/>
              </a:ln>
              <a:solidFill>
                <a:srgbClr val="384D56"/>
              </a:solidFill>
              <a:effectLst/>
              <a:uLnTx/>
              <a:uFillTx/>
              <a:latin typeface="Arial"/>
              <a:cs typeface="Arial"/>
            </a:endParaRPr>
          </a:p>
        </p:txBody>
      </p:sp>
      <p:sp>
        <p:nvSpPr>
          <p:cNvPr id="8" name="Rectangle: Rounded Corners 7">
            <a:extLst>
              <a:ext uri="{FF2B5EF4-FFF2-40B4-BE49-F238E27FC236}">
                <a16:creationId xmlns:a16="http://schemas.microsoft.com/office/drawing/2014/main" id="{5610593F-85B8-73F6-15B2-32F12E86EAE0}"/>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b="1" dirty="0">
                <a:solidFill>
                  <a:schemeClr val="bg1"/>
                </a:solidFill>
                <a:latin typeface="Arial"/>
                <a:ea typeface="Arial"/>
                <a:cs typeface="+mn-lt"/>
              </a:rPr>
              <a:t>       Sintetizar y utilizar los resultados para la planificación, el financiamiento y la promoción </a:t>
            </a:r>
          </a:p>
        </p:txBody>
      </p:sp>
      <p:sp>
        <p:nvSpPr>
          <p:cNvPr id="12" name="Oval 11">
            <a:extLst>
              <a:ext uri="{FF2B5EF4-FFF2-40B4-BE49-F238E27FC236}">
                <a16:creationId xmlns:a16="http://schemas.microsoft.com/office/drawing/2014/main" id="{91633233-C127-9865-23ED-C1A8CC584417}"/>
              </a:ext>
            </a:extLst>
          </p:cNvPr>
          <p:cNvSpPr/>
          <p:nvPr/>
        </p:nvSpPr>
        <p:spPr>
          <a:xfrm>
            <a:off x="453535"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82225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7" grpId="0" animBg="1"/>
      <p:bldP spid="25" grpId="0"/>
      <p:bldP spid="26" grpId="0" animBg="1"/>
      <p:bldP spid="38" grpId="0"/>
      <p:bldP spid="39" grpId="0"/>
      <p:bldP spid="42" grpId="0"/>
      <p:bldP spid="4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F0CE1AE-09F2-4154-F68D-CABAE5E5457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3138" y="1453918"/>
            <a:ext cx="10692971" cy="4715134"/>
          </a:xfrm>
          <a:prstGeom prst="rect">
            <a:avLst/>
          </a:prstGeom>
        </p:spPr>
      </p:pic>
      <p:sp>
        <p:nvSpPr>
          <p:cNvPr id="7" name="TextBox 6">
            <a:extLst>
              <a:ext uri="{FF2B5EF4-FFF2-40B4-BE49-F238E27FC236}">
                <a16:creationId xmlns:a16="http://schemas.microsoft.com/office/drawing/2014/main" id="{0100323E-AB8F-5717-BF1A-422524EFD4A8}"/>
              </a:ext>
            </a:extLst>
          </p:cNvPr>
          <p:cNvSpPr txBox="1"/>
          <p:nvPr/>
        </p:nvSpPr>
        <p:spPr>
          <a:xfrm>
            <a:off x="7524020" y="6165303"/>
            <a:ext cx="2588466" cy="307777"/>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i="0" u="none" strike="noStrike" cap="none" normalizeH="0" baseline="0" noProof="0" dirty="0">
                <a:ln>
                  <a:noFill/>
                </a:ln>
                <a:effectLst/>
                <a:uLnTx/>
                <a:uFillTx/>
                <a:latin typeface="Arial"/>
                <a:cs typeface="Arial"/>
              </a:rPr>
              <a:t> </a:t>
            </a:r>
            <a:r>
              <a:rPr lang="es-419" sz="1400" dirty="0">
                <a:latin typeface="Arial"/>
                <a:cs typeface="Arial"/>
              </a:rPr>
              <a:t>Herramienta</a:t>
            </a:r>
            <a:r>
              <a:rPr kumimoji="0" lang="es-419" sz="1400" i="0" u="none" strike="noStrike" cap="none" normalizeH="0" baseline="0" noProof="0" dirty="0">
                <a:ln>
                  <a:noFill/>
                </a:ln>
                <a:effectLst/>
                <a:uLnTx/>
                <a:uFillTx/>
                <a:latin typeface="Arial"/>
                <a:cs typeface="Arial"/>
              </a:rPr>
              <a:t> de</a:t>
            </a:r>
            <a:r>
              <a:rPr lang="es-419" sz="1400" dirty="0">
                <a:latin typeface="Arial"/>
                <a:cs typeface="Arial"/>
              </a:rPr>
              <a:t> consolidación de</a:t>
            </a:r>
            <a:r>
              <a:rPr kumimoji="0" lang="es-419" sz="1400" i="0" u="none" strike="noStrike" cap="none" normalizeH="0" baseline="0" noProof="0" dirty="0">
                <a:ln>
                  <a:noFill/>
                </a:ln>
                <a:effectLst/>
                <a:uLnTx/>
                <a:uFillTx/>
                <a:latin typeface="Arial"/>
                <a:cs typeface="Arial"/>
              </a:rPr>
              <a:t> datos de 7-1-7</a:t>
            </a:r>
          </a:p>
        </p:txBody>
      </p:sp>
      <p:sp>
        <p:nvSpPr>
          <p:cNvPr id="4" name="Rectangle: Rounded Corners 3">
            <a:extLst>
              <a:ext uri="{FF2B5EF4-FFF2-40B4-BE49-F238E27FC236}">
                <a16:creationId xmlns:a16="http://schemas.microsoft.com/office/drawing/2014/main" id="{060CF757-EAD9-8F41-3EC1-81EE377820C5}"/>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b="1" dirty="0">
                <a:solidFill>
                  <a:schemeClr val="bg1"/>
                </a:solidFill>
                <a:latin typeface="Arial"/>
                <a:ea typeface="Arial"/>
                <a:cs typeface="+mn-lt"/>
              </a:rPr>
              <a:t>        Sintetizar y utilizar los resultados para la planificación, el financiamiento y la promoción </a:t>
            </a:r>
          </a:p>
        </p:txBody>
      </p:sp>
      <p:sp>
        <p:nvSpPr>
          <p:cNvPr id="9" name="Oval 8">
            <a:extLst>
              <a:ext uri="{FF2B5EF4-FFF2-40B4-BE49-F238E27FC236}">
                <a16:creationId xmlns:a16="http://schemas.microsoft.com/office/drawing/2014/main" id="{C09F56B9-585E-2883-9EA9-E414DD0FE94F}"/>
              </a:ext>
            </a:extLst>
          </p:cNvPr>
          <p:cNvSpPr/>
          <p:nvPr/>
        </p:nvSpPr>
        <p:spPr>
          <a:xfrm>
            <a:off x="453535"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21478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982618-E814-0F8A-3FD8-2487289245D5}"/>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E9D44117-BC84-6F1B-23C8-F5CEA16E94EE}"/>
              </a:ext>
            </a:extLst>
          </p:cNvPr>
          <p:cNvSpPr txBox="1"/>
          <p:nvPr/>
        </p:nvSpPr>
        <p:spPr>
          <a:xfrm>
            <a:off x="8083320" y="5834908"/>
            <a:ext cx="2157385" cy="307777"/>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i="0" u="none" strike="noStrike" cap="none" normalizeH="0" baseline="0" noProof="0">
                <a:ln>
                  <a:noFill/>
                </a:ln>
                <a:effectLst/>
                <a:uLnTx/>
                <a:uFillTx/>
                <a:latin typeface="Calibri" panose="020F0502020204030204"/>
                <a:ea typeface="Calibri"/>
                <a:cs typeface="+mn-cs"/>
              </a:rPr>
              <a:t>Plantilla de informe de síntesis</a:t>
            </a:r>
          </a:p>
        </p:txBody>
      </p:sp>
      <p:sp>
        <p:nvSpPr>
          <p:cNvPr id="10" name="TextBox 9">
            <a:extLst>
              <a:ext uri="{FF2B5EF4-FFF2-40B4-BE49-F238E27FC236}">
                <a16:creationId xmlns:a16="http://schemas.microsoft.com/office/drawing/2014/main" id="{8CED7D78-42CF-E9D7-CB03-F95F0E470318}"/>
              </a:ext>
            </a:extLst>
          </p:cNvPr>
          <p:cNvSpPr txBox="1"/>
          <p:nvPr/>
        </p:nvSpPr>
        <p:spPr>
          <a:xfrm>
            <a:off x="610122" y="1250208"/>
            <a:ext cx="9921745" cy="428259"/>
          </a:xfrm>
          <a:prstGeom prst="rect">
            <a:avLst/>
          </a:prstGeom>
          <a:noFill/>
        </p:spPr>
        <p:txBody>
          <a:bodyPr wrap="square" lIns="91440" tIns="45720" rIns="91440" bIns="45720" anchor="t">
            <a:spAutoFit/>
          </a:bodyPr>
          <a:lstStyle/>
          <a:p>
            <a:pPr>
              <a:lnSpc>
                <a:spcPct val="107000"/>
              </a:lnSpc>
              <a:spcBef>
                <a:spcPts val="200"/>
              </a:spcBef>
              <a:defRPr/>
            </a:pPr>
            <a:r>
              <a:rPr kumimoji="0" lang="es-419" sz="2200" b="1" i="0" u="none" strike="noStrike" cap="none" normalizeH="0" baseline="0" noProof="0" dirty="0">
                <a:ln>
                  <a:noFill/>
                </a:ln>
                <a:solidFill>
                  <a:srgbClr val="618393"/>
                </a:solidFill>
                <a:effectLst/>
                <a:uLnTx/>
                <a:uFillTx/>
                <a:latin typeface="Arial"/>
                <a:ea typeface="Arial"/>
                <a:cs typeface="Times New Roman"/>
              </a:rPr>
              <a:t>Difundir de forma regular los resultados sintetizados </a:t>
            </a:r>
            <a:r>
              <a:rPr lang="es-419" sz="2200" b="1" dirty="0">
                <a:solidFill>
                  <a:srgbClr val="618393"/>
                </a:solidFill>
                <a:latin typeface="Arial"/>
                <a:ea typeface="Arial"/>
                <a:cs typeface="Times New Roman"/>
              </a:rPr>
              <a:t>de 7-1-7 y las EAR </a:t>
            </a:r>
            <a:r>
              <a:rPr kumimoji="0" lang="es-419" sz="2200" b="1" i="0" u="none" strike="noStrike" cap="none" normalizeH="0" baseline="0" noProof="0" dirty="0">
                <a:ln>
                  <a:noFill/>
                </a:ln>
                <a:solidFill>
                  <a:srgbClr val="618393"/>
                </a:solidFill>
                <a:effectLst/>
                <a:uLnTx/>
                <a:uFillTx/>
                <a:latin typeface="Arial"/>
                <a:ea typeface="Arial"/>
                <a:cs typeface="Times New Roman"/>
              </a:rPr>
              <a:t>a las partes interesadas</a:t>
            </a:r>
          </a:p>
        </p:txBody>
      </p:sp>
      <p:sp>
        <p:nvSpPr>
          <p:cNvPr id="4" name="Text Placeholder 4">
            <a:extLst>
              <a:ext uri="{FF2B5EF4-FFF2-40B4-BE49-F238E27FC236}">
                <a16:creationId xmlns:a16="http://schemas.microsoft.com/office/drawing/2014/main" id="{73950AE7-A096-DA1C-C322-206AC6F60BA5}"/>
              </a:ext>
            </a:extLst>
          </p:cNvPr>
          <p:cNvSpPr txBox="1">
            <a:spLocks/>
          </p:cNvSpPr>
          <p:nvPr/>
        </p:nvSpPr>
        <p:spPr>
          <a:xfrm>
            <a:off x="555073" y="2182120"/>
            <a:ext cx="7793280" cy="3914828"/>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Proporcionar un resumen de alto nivel de los aprendizajes más importantes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Informar a las partes interesadas sobre el desempeño frente al </a:t>
            </a:r>
            <a:br>
              <a:rPr kumimoji="0" lang="es-419" sz="18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br>
            <a:r>
              <a:rPr kumimoji="0" lang="es-419" sz="18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objetivo de 7-1-7.</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00" b="0" i="0" u="none" strike="noStrike" kern="1200" cap="none" spc="0" normalizeH="0" baseline="0" noProof="0" dirty="0">
              <a:ln>
                <a:noFill/>
              </a:ln>
              <a:solidFill>
                <a:srgbClr val="394D56"/>
              </a:solidFill>
              <a:effectLst/>
              <a:uLnTx/>
              <a:uFillTx/>
              <a:latin typeface="Arial" panose="020B0604020202020204" pitchFamily="34" charset="0"/>
              <a:ea typeface="Calibri" panose="020F0502020204030204" pitchFamily="34" charset="0"/>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Revisar el progreso en la finalización de medidas inmediatas.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Consolidar y destacar las medidas a largo plazo para informar la planificación, el financiamiento y la promoción</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84D56"/>
              </a:solidFill>
              <a:effectLst/>
              <a:uLnTx/>
              <a:uFillTx/>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84D56"/>
              </a:solidFill>
              <a:effectLst/>
              <a:uLnTx/>
              <a:uFillTx/>
              <a:latin typeface="Arial" panose="020B0604020202020204" pitchFamily="34" charset="0"/>
              <a:cs typeface="Arial" panose="020B0604020202020204" pitchFamily="34" charset="0"/>
            </a:endParaRPr>
          </a:p>
        </p:txBody>
      </p:sp>
      <p:pic>
        <p:nvPicPr>
          <p:cNvPr id="12" name="Picture 11" descr="A screenshot of a computer&#10;&#10;Description automatically generated">
            <a:extLst>
              <a:ext uri="{FF2B5EF4-FFF2-40B4-BE49-F238E27FC236}">
                <a16:creationId xmlns:a16="http://schemas.microsoft.com/office/drawing/2014/main" id="{F145649B-5237-3F4C-73E7-73F1ED5BA35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78920" y="2057400"/>
            <a:ext cx="3544446" cy="2322286"/>
          </a:xfrm>
          <a:prstGeom prst="rect">
            <a:avLst/>
          </a:prstGeom>
          <a:ln w="12700">
            <a:solidFill>
              <a:schemeClr val="tx2"/>
            </a:solidFill>
          </a:ln>
        </p:spPr>
      </p:pic>
      <p:pic>
        <p:nvPicPr>
          <p:cNvPr id="9" name="Picture 8" descr="A screenshot of a graph&#10;&#10;Description automatically generated">
            <a:extLst>
              <a:ext uri="{FF2B5EF4-FFF2-40B4-BE49-F238E27FC236}">
                <a16:creationId xmlns:a16="http://schemas.microsoft.com/office/drawing/2014/main" id="{6DDA14CD-557D-BF3B-E6E8-8C019373EC3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081021" y="3617686"/>
            <a:ext cx="3555621" cy="2184402"/>
          </a:xfrm>
          <a:prstGeom prst="rect">
            <a:avLst/>
          </a:prstGeom>
          <a:ln w="12700">
            <a:solidFill>
              <a:schemeClr val="tx2"/>
            </a:solidFill>
          </a:ln>
        </p:spPr>
      </p:pic>
      <p:sp>
        <p:nvSpPr>
          <p:cNvPr id="5" name="Rounded Rectangle 10">
            <a:extLst>
              <a:ext uri="{FF2B5EF4-FFF2-40B4-BE49-F238E27FC236}">
                <a16:creationId xmlns:a16="http://schemas.microsoft.com/office/drawing/2014/main" id="{A5A79E24-A716-9C11-0DE0-DDE3E8B2C2B7}"/>
              </a:ext>
            </a:extLst>
          </p:cNvPr>
          <p:cNvSpPr/>
          <p:nvPr/>
        </p:nvSpPr>
        <p:spPr>
          <a:xfrm>
            <a:off x="744967" y="4967494"/>
            <a:ext cx="7005830" cy="137619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600" b="1" i="0" u="none" strike="noStrike" cap="none" normalizeH="0" baseline="0" noProof="0" dirty="0">
                <a:ln>
                  <a:noFill/>
                </a:ln>
                <a:solidFill>
                  <a:srgbClr val="384D56"/>
                </a:solidFill>
                <a:effectLst/>
                <a:uLnTx/>
                <a:uFillTx/>
                <a:latin typeface="Arial"/>
                <a:ea typeface="Arial"/>
                <a:cs typeface="Arial"/>
              </a:rPr>
              <a:t>Ejemplos del enfoque de difusión (al menos una vez al año)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a:ln>
                <a:noFill/>
              </a:ln>
              <a:solidFill>
                <a:srgbClr val="384D56"/>
              </a:solidFill>
              <a:effectLst/>
              <a:uLnTx/>
              <a:uFillTx/>
              <a:latin typeface="Arial"/>
              <a:ea typeface="+mn-ea"/>
              <a:cs typeface="Arial"/>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419" sz="1600" b="0" i="0" u="none" strike="noStrike" cap="none" normalizeH="0" baseline="0" noProof="0" dirty="0">
                <a:ln>
                  <a:noFill/>
                </a:ln>
                <a:solidFill>
                  <a:srgbClr val="384D56"/>
                </a:solidFill>
                <a:effectLst/>
                <a:uLnTx/>
                <a:uFillTx/>
                <a:latin typeface="Arial"/>
                <a:ea typeface="Arial"/>
                <a:cs typeface="Arial"/>
              </a:rPr>
              <a:t>Informe de síntesis 7-1-7 enviado a una amplia lista de partes interesadas</a:t>
            </a:r>
          </a:p>
          <a:p>
            <a:pPr marL="342900" indent="-342900">
              <a:buFont typeface="Arial" panose="020B0604020202020204" pitchFamily="34" charset="0"/>
              <a:buChar char="•"/>
              <a:defRPr/>
            </a:pPr>
            <a:r>
              <a:rPr kumimoji="0" lang="es-419" sz="1600" b="0" i="0" u="none" strike="noStrike" cap="none" normalizeH="0" baseline="0" noProof="0" dirty="0">
                <a:ln>
                  <a:noFill/>
                </a:ln>
                <a:solidFill>
                  <a:srgbClr val="384D56"/>
                </a:solidFill>
                <a:effectLst/>
                <a:uLnTx/>
                <a:uFillTx/>
                <a:latin typeface="Arial"/>
                <a:ea typeface="Arial"/>
                <a:cs typeface="Arial"/>
              </a:rPr>
              <a:t>Reuniones y talleres</a:t>
            </a:r>
            <a:r>
              <a:rPr lang="es-419" sz="1600" dirty="0">
                <a:solidFill>
                  <a:srgbClr val="384D56"/>
                </a:solidFill>
                <a:latin typeface="Arial"/>
                <a:ea typeface="Arial"/>
                <a:cs typeface="Arial"/>
              </a:rPr>
              <a:t> con</a:t>
            </a:r>
            <a:r>
              <a:rPr kumimoji="0" lang="es-419" sz="1600" b="0" i="0" u="none" strike="noStrike" cap="none" normalizeH="0" baseline="0" noProof="0" dirty="0">
                <a:ln>
                  <a:noFill/>
                </a:ln>
                <a:solidFill>
                  <a:srgbClr val="384D56"/>
                </a:solidFill>
                <a:effectLst/>
                <a:uLnTx/>
                <a:uFillTx/>
                <a:latin typeface="Arial"/>
                <a:ea typeface="Arial"/>
                <a:cs typeface="Arial"/>
              </a:rPr>
              <a:t> interesados </a:t>
            </a:r>
            <a:endParaRPr lang="es-419" sz="1600" b="0" i="0" u="none" strike="noStrike" cap="none" normalizeH="0" baseline="0" noProof="0" dirty="0">
              <a:ln>
                <a:noFill/>
              </a:ln>
              <a:solidFill>
                <a:srgbClr val="384D56"/>
              </a:solidFill>
              <a:effectLst/>
              <a:uLnTx/>
              <a:uFillTx/>
              <a:latin typeface="Arial"/>
              <a:ea typeface="Arial"/>
              <a:cs typeface="Arial"/>
            </a:endParaRPr>
          </a:p>
        </p:txBody>
      </p:sp>
      <p:sp>
        <p:nvSpPr>
          <p:cNvPr id="11" name="Rectangle: Rounded Corners 10">
            <a:extLst>
              <a:ext uri="{FF2B5EF4-FFF2-40B4-BE49-F238E27FC236}">
                <a16:creationId xmlns:a16="http://schemas.microsoft.com/office/drawing/2014/main" id="{B6534A8E-225C-80F1-D6F0-2CB926F7F000}"/>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b="1" dirty="0">
                <a:solidFill>
                  <a:schemeClr val="bg1"/>
                </a:solidFill>
                <a:latin typeface="Arial"/>
                <a:ea typeface="Arial"/>
                <a:cs typeface="+mn-lt"/>
              </a:rPr>
              <a:t>      Sintetizar y utilizar los resultados para la planificación, el financiamiento y la promoción </a:t>
            </a:r>
          </a:p>
        </p:txBody>
      </p:sp>
      <p:sp>
        <p:nvSpPr>
          <p:cNvPr id="14" name="Oval 13">
            <a:extLst>
              <a:ext uri="{FF2B5EF4-FFF2-40B4-BE49-F238E27FC236}">
                <a16:creationId xmlns:a16="http://schemas.microsoft.com/office/drawing/2014/main" id="{E023B5EA-8AC8-AF5B-EE4D-6CDC292AD93B}"/>
              </a:ext>
            </a:extLst>
          </p:cNvPr>
          <p:cNvSpPr/>
          <p:nvPr/>
        </p:nvSpPr>
        <p:spPr>
          <a:xfrm>
            <a:off x="453535"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4303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F782BD-ED12-77BA-3202-C9F950C48F19}"/>
            </a:ext>
          </a:extLst>
        </p:cNvPr>
        <p:cNvGrpSpPr/>
        <p:nvPr/>
      </p:nvGrpSpPr>
      <p:grpSpPr>
        <a:xfrm>
          <a:off x="0" y="0"/>
          <a:ext cx="0" cy="0"/>
          <a:chOff x="0" y="0"/>
          <a:chExt cx="0" cy="0"/>
        </a:xfrm>
      </p:grpSpPr>
      <p:sp>
        <p:nvSpPr>
          <p:cNvPr id="30" name="Rounded Rectangle 29">
            <a:extLst>
              <a:ext uri="{FF2B5EF4-FFF2-40B4-BE49-F238E27FC236}">
                <a16:creationId xmlns:a16="http://schemas.microsoft.com/office/drawing/2014/main" id="{4DF5E87D-2C9F-2857-656B-1EF74BBCC22B}"/>
              </a:ext>
            </a:extLst>
          </p:cNvPr>
          <p:cNvSpPr/>
          <p:nvPr/>
        </p:nvSpPr>
        <p:spPr>
          <a:xfrm>
            <a:off x="0" y="3053377"/>
            <a:ext cx="12191999" cy="1847236"/>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graphicFrame>
        <p:nvGraphicFramePr>
          <p:cNvPr id="25" name="Diagram 24">
            <a:extLst>
              <a:ext uri="{FF2B5EF4-FFF2-40B4-BE49-F238E27FC236}">
                <a16:creationId xmlns:a16="http://schemas.microsoft.com/office/drawing/2014/main" id="{A0B646DD-2C80-222D-18E7-272A897FA1AB}"/>
              </a:ext>
            </a:extLst>
          </p:cNvPr>
          <p:cNvGraphicFramePr/>
          <p:nvPr>
            <p:extLst>
              <p:ext uri="{D42A27DB-BD31-4B8C-83A1-F6EECF244321}">
                <p14:modId xmlns:p14="http://schemas.microsoft.com/office/powerpoint/2010/main" val="1344543927"/>
              </p:ext>
            </p:extLst>
          </p:nvPr>
        </p:nvGraphicFramePr>
        <p:xfrm>
          <a:off x="311909" y="1465429"/>
          <a:ext cx="1828614" cy="49757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6" name="TextBox 25">
            <a:extLst>
              <a:ext uri="{FF2B5EF4-FFF2-40B4-BE49-F238E27FC236}">
                <a16:creationId xmlns:a16="http://schemas.microsoft.com/office/drawing/2014/main" id="{5C547753-8085-54F7-4F1B-88EA8D98AF69}"/>
              </a:ext>
            </a:extLst>
          </p:cNvPr>
          <p:cNvSpPr txBox="1"/>
          <p:nvPr/>
        </p:nvSpPr>
        <p:spPr>
          <a:xfrm>
            <a:off x="2371915" y="1564405"/>
            <a:ext cx="3074423" cy="1200329"/>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prstClr val="black"/>
                </a:solidFill>
                <a:effectLst/>
                <a:uLnTx/>
                <a:uFillTx/>
                <a:latin typeface="Arial"/>
                <a:cs typeface="Arial"/>
              </a:rPr>
              <a:t>La síntesis del desempeño en todos los eventos respalda la promoción y la presentación de informes, así como la identificación de los cuellos de botella que más necesitan medidas e inversiones. </a:t>
            </a:r>
          </a:p>
        </p:txBody>
      </p:sp>
      <p:pic>
        <p:nvPicPr>
          <p:cNvPr id="28" name="Picture 27">
            <a:extLst>
              <a:ext uri="{FF2B5EF4-FFF2-40B4-BE49-F238E27FC236}">
                <a16:creationId xmlns:a16="http://schemas.microsoft.com/office/drawing/2014/main" id="{5B32F850-1AE3-86DC-E336-1958117299E9}"/>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5750502" y="1689426"/>
            <a:ext cx="6069447" cy="1033702"/>
          </a:xfrm>
          <a:prstGeom prst="rect">
            <a:avLst/>
          </a:prstGeom>
          <a:ln>
            <a:noFill/>
          </a:ln>
        </p:spPr>
      </p:pic>
      <p:grpSp>
        <p:nvGrpSpPr>
          <p:cNvPr id="16" name="Group 15">
            <a:extLst>
              <a:ext uri="{FF2B5EF4-FFF2-40B4-BE49-F238E27FC236}">
                <a16:creationId xmlns:a16="http://schemas.microsoft.com/office/drawing/2014/main" id="{6C857122-3413-F2C7-64B7-04466E03DBE0}"/>
              </a:ext>
            </a:extLst>
          </p:cNvPr>
          <p:cNvGrpSpPr/>
          <p:nvPr/>
        </p:nvGrpSpPr>
        <p:grpSpPr>
          <a:xfrm>
            <a:off x="3646154" y="5025584"/>
            <a:ext cx="6899542" cy="1415576"/>
            <a:chOff x="2927697" y="5025584"/>
            <a:chExt cx="6899542" cy="1415576"/>
          </a:xfrm>
        </p:grpSpPr>
        <p:pic>
          <p:nvPicPr>
            <p:cNvPr id="31" name="Picture 12">
              <a:extLst>
                <a:ext uri="{FF2B5EF4-FFF2-40B4-BE49-F238E27FC236}">
                  <a16:creationId xmlns:a16="http://schemas.microsoft.com/office/drawing/2014/main" id="{B1A610B7-5814-1D66-CCDF-B6FDB6E1D62A}"/>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p:blipFill>
          <p:spPr bwMode="auto">
            <a:xfrm>
              <a:off x="2927697" y="5025584"/>
              <a:ext cx="1002700" cy="1415576"/>
            </a:xfrm>
            <a:prstGeom prst="roundRect">
              <a:avLst>
                <a:gd name="adj" fmla="val 8594"/>
              </a:avLst>
            </a:prstGeom>
            <a:solidFill>
              <a:srgbClr val="FFFFFF">
                <a:shade val="85000"/>
              </a:srgbClr>
            </a:solidFill>
            <a:ln w="19050">
              <a:solidFill>
                <a:schemeClr val="bg1">
                  <a:lumMod val="65000"/>
                </a:schemeClr>
              </a:solidFill>
            </a:ln>
            <a:effectLst/>
          </p:spPr>
        </p:pic>
        <p:sp>
          <p:nvSpPr>
            <p:cNvPr id="32" name="Rounded Rectangle 31">
              <a:extLst>
                <a:ext uri="{FF2B5EF4-FFF2-40B4-BE49-F238E27FC236}">
                  <a16:creationId xmlns:a16="http://schemas.microsoft.com/office/drawing/2014/main" id="{3469986B-698C-E316-BA41-B3EA1F92DC85}"/>
                </a:ext>
              </a:extLst>
            </p:cNvPr>
            <p:cNvSpPr/>
            <p:nvPr/>
          </p:nvSpPr>
          <p:spPr>
            <a:xfrm>
              <a:off x="5174211" y="5347640"/>
              <a:ext cx="4653028" cy="771461"/>
            </a:xfrm>
            <a:prstGeom prst="roundRect">
              <a:avLst>
                <a:gd name="adj" fmla="val 1691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600" b="0" i="0" u="none" strike="noStrike" cap="none" normalizeH="0" baseline="0" noProof="0">
                  <a:ln>
                    <a:noFill/>
                  </a:ln>
                  <a:solidFill>
                    <a:prstClr val="black"/>
                  </a:solidFill>
                  <a:effectLst/>
                  <a:uLnTx/>
                  <a:uFillTx/>
                  <a:latin typeface="Arial"/>
                  <a:cs typeface="Arial"/>
                </a:rPr>
                <a:t>Casos nacionales de inversión u otras propuestas de financiación y promoción</a:t>
              </a:r>
            </a:p>
          </p:txBody>
        </p:sp>
        <p:pic>
          <p:nvPicPr>
            <p:cNvPr id="33" name="Picture 6">
              <a:extLst>
                <a:ext uri="{FF2B5EF4-FFF2-40B4-BE49-F238E27FC236}">
                  <a16:creationId xmlns:a16="http://schemas.microsoft.com/office/drawing/2014/main" id="{A6EFFC5F-CF09-7310-D8A6-99C8725CB7F5}"/>
                </a:ext>
              </a:extLst>
            </p:cNvPr>
            <p:cNvPicPr>
              <a:picLocks noChangeAspect="1" noChangeArrowheads="1"/>
            </p:cNvPicPr>
            <p:nvPr/>
          </p:nvPicPr>
          <p:blipFill>
            <a:blip r:embed="rId10"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393502" y="5571337"/>
              <a:ext cx="324069" cy="32406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a:extLst>
              <a:ext uri="{FF2B5EF4-FFF2-40B4-BE49-F238E27FC236}">
                <a16:creationId xmlns:a16="http://schemas.microsoft.com/office/drawing/2014/main" id="{7D7F6CE2-1D75-D43C-5631-7F97ACFA60B2}"/>
              </a:ext>
            </a:extLst>
          </p:cNvPr>
          <p:cNvGrpSpPr/>
          <p:nvPr/>
        </p:nvGrpSpPr>
        <p:grpSpPr>
          <a:xfrm>
            <a:off x="2858895" y="3185658"/>
            <a:ext cx="7410585" cy="1478959"/>
            <a:chOff x="2532324" y="3265487"/>
            <a:chExt cx="7410585" cy="1478959"/>
          </a:xfrm>
        </p:grpSpPr>
        <p:sp>
          <p:nvSpPr>
            <p:cNvPr id="2" name="Rounded Rectangle 1">
              <a:extLst>
                <a:ext uri="{FF2B5EF4-FFF2-40B4-BE49-F238E27FC236}">
                  <a16:creationId xmlns:a16="http://schemas.microsoft.com/office/drawing/2014/main" id="{8BA7A790-1C44-1D73-69EC-CC21067C76D0}"/>
                </a:ext>
              </a:extLst>
            </p:cNvPr>
            <p:cNvSpPr/>
            <p:nvPr/>
          </p:nvSpPr>
          <p:spPr>
            <a:xfrm>
              <a:off x="2532324" y="3306736"/>
              <a:ext cx="2641887" cy="1415813"/>
            </a:xfrm>
            <a:prstGeom prst="roundRect">
              <a:avLst>
                <a:gd name="adj" fmla="val 16747"/>
              </a:avLst>
            </a:prstGeom>
            <a:solidFill>
              <a:schemeClr val="bg1"/>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prstClr val="black"/>
                  </a:solidFill>
                  <a:effectLst/>
                  <a:uLnTx/>
                  <a:uFillTx/>
                  <a:latin typeface="Arial"/>
                  <a:ea typeface="Arial"/>
                  <a:cs typeface="Arial"/>
                </a:rPr>
                <a:t>Recomendaciones de 7-1-7 </a:t>
              </a:r>
              <a:br>
                <a:rPr lang="es-419" sz="1200" b="1" i="0" u="none" strike="noStrike" cap="none" normalizeH="0" baseline="0" noProof="0" dirty="0">
                  <a:ln>
                    <a:noFill/>
                  </a:ln>
                  <a:effectLst/>
                  <a:uLnTx/>
                  <a:uFillTx/>
                  <a:latin typeface="Arial" panose="020B0604020202020204" pitchFamily="34" charset="0"/>
                  <a:ea typeface="Arial"/>
                  <a:cs typeface="Arial" panose="020B0604020202020204" pitchFamily="34" charset="0"/>
                </a:rPr>
              </a:br>
              <a:r>
                <a:rPr kumimoji="0" lang="es-419" sz="1050" i="0" u="none" strike="noStrike" cap="none" normalizeH="0" baseline="0" noProof="0" dirty="0">
                  <a:ln>
                    <a:noFill/>
                  </a:ln>
                  <a:solidFill>
                    <a:prstClr val="black"/>
                  </a:solidFill>
                  <a:effectLst/>
                  <a:uLnTx/>
                  <a:uFillTx/>
                  <a:latin typeface="Arial"/>
                  <a:ea typeface="Arial"/>
                  <a:cs typeface="Arial"/>
                </a:rPr>
                <a:t>cuellos de botella, medidas correctivas </a:t>
              </a:r>
            </a:p>
          </p:txBody>
        </p:sp>
        <p:sp>
          <p:nvSpPr>
            <p:cNvPr id="4" name="Rounded Rectangle 3">
              <a:extLst>
                <a:ext uri="{FF2B5EF4-FFF2-40B4-BE49-F238E27FC236}">
                  <a16:creationId xmlns:a16="http://schemas.microsoft.com/office/drawing/2014/main" id="{9CABFA6D-A39B-F73D-A74D-F313E5ED9111}"/>
                </a:ext>
              </a:extLst>
            </p:cNvPr>
            <p:cNvSpPr/>
            <p:nvPr/>
          </p:nvSpPr>
          <p:spPr>
            <a:xfrm>
              <a:off x="6010139" y="3617626"/>
              <a:ext cx="1045426" cy="32718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a:ln>
                    <a:noFill/>
                  </a:ln>
                  <a:solidFill>
                    <a:prstClr val="black"/>
                  </a:solidFill>
                  <a:effectLst/>
                  <a:uLnTx/>
                  <a:uFillTx/>
                  <a:latin typeface="Arial" panose="020B0604020202020204" pitchFamily="34" charset="0"/>
                  <a:ea typeface="Arial"/>
                  <a:cs typeface="Arial" panose="020B0604020202020204" pitchFamily="34" charset="0"/>
                </a:rPr>
                <a:t>JEE</a:t>
              </a:r>
            </a:p>
          </p:txBody>
        </p:sp>
        <p:sp>
          <p:nvSpPr>
            <p:cNvPr id="5" name="Rounded Rectangle 4">
              <a:extLst>
                <a:ext uri="{FF2B5EF4-FFF2-40B4-BE49-F238E27FC236}">
                  <a16:creationId xmlns:a16="http://schemas.microsoft.com/office/drawing/2014/main" id="{0958DA57-9138-181B-3C43-D14BD909251E}"/>
                </a:ext>
              </a:extLst>
            </p:cNvPr>
            <p:cNvSpPr/>
            <p:nvPr/>
          </p:nvSpPr>
          <p:spPr>
            <a:xfrm>
              <a:off x="6010139" y="4012036"/>
              <a:ext cx="1045426" cy="32718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a:ln>
                    <a:noFill/>
                  </a:ln>
                  <a:solidFill>
                    <a:prstClr val="black"/>
                  </a:solidFill>
                  <a:effectLst/>
                  <a:uLnTx/>
                  <a:uFillTx/>
                  <a:latin typeface="Arial" panose="020B0604020202020204" pitchFamily="34" charset="0"/>
                  <a:ea typeface="Arial"/>
                  <a:cs typeface="Arial" panose="020B0604020202020204" pitchFamily="34" charset="0"/>
                </a:rPr>
                <a:t>SPAR</a:t>
              </a:r>
            </a:p>
          </p:txBody>
        </p:sp>
        <p:sp>
          <p:nvSpPr>
            <p:cNvPr id="6" name="Rounded Rectangle 5">
              <a:extLst>
                <a:ext uri="{FF2B5EF4-FFF2-40B4-BE49-F238E27FC236}">
                  <a16:creationId xmlns:a16="http://schemas.microsoft.com/office/drawing/2014/main" id="{2EFB1060-8CF5-00D4-36D9-9AF9FFF8D992}"/>
                </a:ext>
              </a:extLst>
            </p:cNvPr>
            <p:cNvSpPr/>
            <p:nvPr/>
          </p:nvSpPr>
          <p:spPr>
            <a:xfrm>
              <a:off x="6010139" y="4403771"/>
              <a:ext cx="1045426" cy="32718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a:ln>
                    <a:noFill/>
                  </a:ln>
                  <a:solidFill>
                    <a:prstClr val="black"/>
                  </a:solidFill>
                  <a:effectLst/>
                  <a:uLnTx/>
                  <a:uFillTx/>
                  <a:latin typeface="Arial" panose="020B0604020202020204" pitchFamily="34" charset="0"/>
                  <a:ea typeface="Arial"/>
                  <a:cs typeface="Arial" panose="020B0604020202020204" pitchFamily="34" charset="0"/>
                </a:rPr>
                <a:t>IAR/AAR</a:t>
              </a:r>
            </a:p>
          </p:txBody>
        </p:sp>
        <p:sp>
          <p:nvSpPr>
            <p:cNvPr id="7" name="Rounded Rectangle 6">
              <a:extLst>
                <a:ext uri="{FF2B5EF4-FFF2-40B4-BE49-F238E27FC236}">
                  <a16:creationId xmlns:a16="http://schemas.microsoft.com/office/drawing/2014/main" id="{26988794-E182-5F3C-3E08-760B0B595219}"/>
                </a:ext>
              </a:extLst>
            </p:cNvPr>
            <p:cNvSpPr/>
            <p:nvPr/>
          </p:nvSpPr>
          <p:spPr>
            <a:xfrm>
              <a:off x="7119840" y="3617626"/>
              <a:ext cx="1340681" cy="34067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rPr>
                <a:t>Parámetros de referencia</a:t>
              </a:r>
            </a:p>
          </p:txBody>
        </p:sp>
        <p:sp>
          <p:nvSpPr>
            <p:cNvPr id="8" name="Rounded Rectangle 7">
              <a:extLst>
                <a:ext uri="{FF2B5EF4-FFF2-40B4-BE49-F238E27FC236}">
                  <a16:creationId xmlns:a16="http://schemas.microsoft.com/office/drawing/2014/main" id="{31C4F86C-EA15-3559-29DC-F13F7F299F98}"/>
                </a:ext>
              </a:extLst>
            </p:cNvPr>
            <p:cNvSpPr/>
            <p:nvPr/>
          </p:nvSpPr>
          <p:spPr>
            <a:xfrm>
              <a:off x="7119841" y="4012036"/>
              <a:ext cx="1340680" cy="34067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a:ln>
                    <a:noFill/>
                  </a:ln>
                  <a:solidFill>
                    <a:prstClr val="black"/>
                  </a:solidFill>
                  <a:effectLst/>
                  <a:uLnTx/>
                  <a:uFillTx/>
                  <a:latin typeface="Arial" panose="020B0604020202020204" pitchFamily="34" charset="0"/>
                  <a:ea typeface="Arial"/>
                  <a:cs typeface="Arial" panose="020B0604020202020204" pitchFamily="34" charset="0"/>
                </a:rPr>
                <a:t>Ejercicio de simulación</a:t>
              </a:r>
            </a:p>
          </p:txBody>
        </p:sp>
        <p:sp>
          <p:nvSpPr>
            <p:cNvPr id="9" name="Rounded Rectangle 8">
              <a:extLst>
                <a:ext uri="{FF2B5EF4-FFF2-40B4-BE49-F238E27FC236}">
                  <a16:creationId xmlns:a16="http://schemas.microsoft.com/office/drawing/2014/main" id="{F1D294BB-811E-3723-6DA4-92D664860D24}"/>
                </a:ext>
              </a:extLst>
            </p:cNvPr>
            <p:cNvSpPr/>
            <p:nvPr/>
          </p:nvSpPr>
          <p:spPr>
            <a:xfrm>
              <a:off x="7119841" y="4403771"/>
              <a:ext cx="1340680" cy="34067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a:ln>
                    <a:noFill/>
                  </a:ln>
                  <a:solidFill>
                    <a:prstClr val="black"/>
                  </a:solidFill>
                  <a:effectLst/>
                  <a:uLnTx/>
                  <a:uFillTx/>
                  <a:latin typeface="Arial" panose="020B0604020202020204" pitchFamily="34" charset="0"/>
                  <a:ea typeface="Arial"/>
                  <a:cs typeface="Arial" panose="020B0604020202020204" pitchFamily="34" charset="0"/>
                </a:rPr>
                <a:t>STAR/VRAM</a:t>
              </a:r>
            </a:p>
          </p:txBody>
        </p:sp>
        <p:sp>
          <p:nvSpPr>
            <p:cNvPr id="10" name="Rounded Rectangle 9">
              <a:extLst>
                <a:ext uri="{FF2B5EF4-FFF2-40B4-BE49-F238E27FC236}">
                  <a16:creationId xmlns:a16="http://schemas.microsoft.com/office/drawing/2014/main" id="{42607F74-0E08-6F85-A129-D0863796F8EC}"/>
                </a:ext>
              </a:extLst>
            </p:cNvPr>
            <p:cNvSpPr/>
            <p:nvPr/>
          </p:nvSpPr>
          <p:spPr>
            <a:xfrm>
              <a:off x="8524796" y="3603943"/>
              <a:ext cx="1418113" cy="1118606"/>
            </a:xfrm>
            <a:prstGeom prst="roundRect">
              <a:avLst>
                <a:gd name="adj" fmla="val 14420"/>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419" sz="1200" dirty="0">
                  <a:solidFill>
                    <a:prstClr val="black"/>
                  </a:solidFill>
                  <a:latin typeface="Arial"/>
                  <a:cs typeface="Arial"/>
                </a:rPr>
                <a:t>Otras evaluaciones y herramientas</a:t>
              </a:r>
            </a:p>
          </p:txBody>
        </p:sp>
        <p:sp>
          <p:nvSpPr>
            <p:cNvPr id="11" name="TextBox 10">
              <a:extLst>
                <a:ext uri="{FF2B5EF4-FFF2-40B4-BE49-F238E27FC236}">
                  <a16:creationId xmlns:a16="http://schemas.microsoft.com/office/drawing/2014/main" id="{BBA93010-2286-2E76-97BC-7A99C344CE68}"/>
                </a:ext>
              </a:extLst>
            </p:cNvPr>
            <p:cNvSpPr txBox="1"/>
            <p:nvPr/>
          </p:nvSpPr>
          <p:spPr>
            <a:xfrm>
              <a:off x="5921938" y="3265487"/>
              <a:ext cx="1894274"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prstClr val="black"/>
                  </a:solidFill>
                  <a:effectLst/>
                  <a:uLnTx/>
                  <a:uFillTx/>
                  <a:latin typeface="Arial" panose="020B0604020202020204" pitchFamily="34" charset="0"/>
                  <a:ea typeface="Arial"/>
                  <a:cs typeface="Arial" panose="020B0604020202020204" pitchFamily="34" charset="0"/>
                </a:rPr>
                <a:t>Recomendaciones </a:t>
              </a:r>
            </a:p>
          </p:txBody>
        </p:sp>
        <p:pic>
          <p:nvPicPr>
            <p:cNvPr id="12" name="Picture 6">
              <a:extLst>
                <a:ext uri="{FF2B5EF4-FFF2-40B4-BE49-F238E27FC236}">
                  <a16:creationId xmlns:a16="http://schemas.microsoft.com/office/drawing/2014/main" id="{346C5952-7B35-FB23-E216-5C82C3059FCF}"/>
                </a:ext>
              </a:extLst>
            </p:cNvPr>
            <p:cNvPicPr>
              <a:picLocks noChangeAspect="1" noChangeArrowheads="1"/>
            </p:cNvPicPr>
            <p:nvPr/>
          </p:nvPicPr>
          <p:blipFill>
            <a:blip r:embed="rId10"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398161" y="3782776"/>
              <a:ext cx="324069" cy="32406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Chart, bar chart&#10;&#10;Description automatically generated">
              <a:extLst>
                <a:ext uri="{FF2B5EF4-FFF2-40B4-BE49-F238E27FC236}">
                  <a16:creationId xmlns:a16="http://schemas.microsoft.com/office/drawing/2014/main" id="{F03657E2-6551-6705-1206-A6AD84A3A72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808618" y="3924743"/>
              <a:ext cx="1768606" cy="627570"/>
            </a:xfrm>
            <a:prstGeom prst="rect">
              <a:avLst/>
            </a:prstGeom>
          </p:spPr>
        </p:pic>
      </p:grpSp>
      <p:sp>
        <p:nvSpPr>
          <p:cNvPr id="29" name="Rectangle: Rounded Corners 28">
            <a:extLst>
              <a:ext uri="{FF2B5EF4-FFF2-40B4-BE49-F238E27FC236}">
                <a16:creationId xmlns:a16="http://schemas.microsoft.com/office/drawing/2014/main" id="{54443C05-380F-C87F-941F-14AB13385E6D}"/>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b="1" dirty="0">
                <a:solidFill>
                  <a:schemeClr val="bg1"/>
                </a:solidFill>
                <a:latin typeface="Arial"/>
                <a:ea typeface="Arial"/>
                <a:cs typeface="+mn-lt"/>
              </a:rPr>
              <a:t>       Sintetizar y utilizar los resultados para la planificación, el financiamiento y la promoción </a:t>
            </a:r>
          </a:p>
        </p:txBody>
      </p:sp>
      <p:sp>
        <p:nvSpPr>
          <p:cNvPr id="35" name="Oval 34">
            <a:extLst>
              <a:ext uri="{FF2B5EF4-FFF2-40B4-BE49-F238E27FC236}">
                <a16:creationId xmlns:a16="http://schemas.microsoft.com/office/drawing/2014/main" id="{13981C1C-CCC9-A431-235F-380CB736930B}"/>
              </a:ext>
            </a:extLst>
          </p:cNvPr>
          <p:cNvSpPr/>
          <p:nvPr/>
        </p:nvSpPr>
        <p:spPr>
          <a:xfrm>
            <a:off x="453535"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51424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graphicEl>
                                              <a:dgm id="{EA0E6312-D1DF-4D4D-86A6-963524CF6B21}"/>
                                            </p:graphic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graphicEl>
                                              <a:dgm id="{1336D54E-0990-4548-80F7-8E957AE39774}"/>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5">
                                            <p:graphicEl>
                                              <a:dgm id="{78F16142-32F1-DC4B-BC94-8015CDCE326D}"/>
                                            </p:graphic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5">
                                            <p:graphicEl>
                                              <a:dgm id="{C812B9BB-49BE-AD43-9D9C-F479D9DDCC66}"/>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graphicEl>
                                              <a:dgm id="{C9BD687E-BA67-4643-8957-9EA5AD4C0D6E}"/>
                                            </p:graphic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Graphic spid="25" grpId="0" uiExpand="1">
        <p:bldSub>
          <a:bldDgm bld="one"/>
        </p:bldSub>
      </p:bldGraphic>
      <p:bldP spid="2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46B6D-B643-20EE-C30C-A536FFF6E99F}"/>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3C27042-4064-525D-D773-38BD604BC0BF}"/>
              </a:ext>
            </a:extLst>
          </p:cNvPr>
          <p:cNvSpPr>
            <a:spLocks noGrp="1"/>
          </p:cNvSpPr>
          <p:nvPr>
            <p:ph type="body" sz="half" idx="10"/>
          </p:nvPr>
        </p:nvSpPr>
        <p:spPr>
          <a:xfrm>
            <a:off x="4874190" y="1972744"/>
            <a:ext cx="6693029" cy="2911331"/>
          </a:xfrm>
        </p:spPr>
        <p:txBody>
          <a:bodyPr vert="horz" lIns="91440" tIns="45720" rIns="91440" bIns="45720" rtlCol="0" anchor="t">
            <a:noAutofit/>
          </a:bodyPr>
          <a:lstStyle/>
          <a:p>
            <a:r>
              <a:rPr lang="es-419" sz="3000" dirty="0">
                <a:solidFill>
                  <a:schemeClr val="tx2"/>
                </a:solidFill>
                <a:latin typeface="Arial"/>
                <a:cs typeface="Arial"/>
              </a:rPr>
              <a:t>¿Qué actividades de planificación y financiación pueden verse influenciadas por el 7-1-7 en los países en los que Ustedes trabajan?  </a:t>
            </a:r>
          </a:p>
        </p:txBody>
      </p:sp>
      <p:pic>
        <p:nvPicPr>
          <p:cNvPr id="7" name="Graphic 9">
            <a:extLst>
              <a:ext uri="{FF2B5EF4-FFF2-40B4-BE49-F238E27FC236}">
                <a16:creationId xmlns:a16="http://schemas.microsoft.com/office/drawing/2014/main" id="{46154FD4-4224-C0BB-4725-A8309313055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1F89E32F-4FD4-C605-07A5-E86E3B4B1D49}"/>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419">
                <a:latin typeface="Arial"/>
                <a:cs typeface="Arial"/>
              </a:rPr>
              <a:t>Debate</a:t>
            </a:r>
          </a:p>
        </p:txBody>
      </p:sp>
    </p:spTree>
    <p:extLst>
      <p:ext uri="{BB962C8B-B14F-4D97-AF65-F5344CB8AC3E}">
        <p14:creationId xmlns:p14="http://schemas.microsoft.com/office/powerpoint/2010/main" val="34649661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061120"/>
            <a:ext cx="9703980" cy="1422952"/>
          </a:xfrm>
        </p:spPr>
        <p:txBody>
          <a:bodyPr/>
          <a:lstStyle/>
          <a:p>
            <a:r>
              <a:rPr lang="es-419" sz="4400" dirty="0">
                <a:latin typeface="Arial"/>
                <a:cs typeface="Arial"/>
              </a:rPr>
              <a:t>Categorización de cuellos de botella y planificación a más largo plazo</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699614"/>
            <a:ext cx="9703980" cy="931688"/>
          </a:xfrm>
        </p:spPr>
        <p:txBody>
          <a:bodyPr/>
          <a:lstStyle/>
          <a:p>
            <a:r>
              <a:rPr lang="es-419" sz="3000"/>
              <a:t>Actividad</a:t>
            </a:r>
          </a:p>
        </p:txBody>
      </p:sp>
      <p:pic>
        <p:nvPicPr>
          <p:cNvPr id="7" name="Picture 6" descr="A light bulb in a circle&#10;&#10;AI-generated content may be incorrect.">
            <a:extLst>
              <a:ext uri="{FF2B5EF4-FFF2-40B4-BE49-F238E27FC236}">
                <a16:creationId xmlns:a16="http://schemas.microsoft.com/office/drawing/2014/main" id="{3B54820F-9E2E-E943-BC06-583EB53E1CD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1973031"/>
            <a:ext cx="866086" cy="824950"/>
          </a:xfrm>
          <a:prstGeom prst="rect">
            <a:avLst/>
          </a:prstGeom>
        </p:spPr>
      </p:pic>
    </p:spTree>
    <p:extLst>
      <p:ext uri="{BB962C8B-B14F-4D97-AF65-F5344CB8AC3E}">
        <p14:creationId xmlns:p14="http://schemas.microsoft.com/office/powerpoint/2010/main" val="86143505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408689" y="963898"/>
            <a:ext cx="5157787" cy="486893"/>
          </a:xfrm>
        </p:spPr>
        <p:txBody>
          <a:bodyPr/>
          <a:lstStyle/>
          <a:p>
            <a:r>
              <a:rPr lang="es-419">
                <a:latin typeface="Arial"/>
                <a:cs typeface="Arial"/>
              </a:rPr>
              <a:t>Su tarea en grupo</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540905" y="2148765"/>
            <a:ext cx="4895940" cy="3598619"/>
          </a:xfrm>
        </p:spPr>
        <p:txBody>
          <a:bodyPr vert="horz" lIns="91440" tIns="45720" rIns="91440" bIns="45720" rtlCol="0" anchor="t">
            <a:noAutofit/>
          </a:bodyPr>
          <a:lstStyle/>
          <a:p>
            <a:pPr marL="342900" indent="-342900"/>
            <a:endParaRPr lang="en-US" sz="2800">
              <a:latin typeface="Arial"/>
              <a:cs typeface="Arial"/>
            </a:endParaRPr>
          </a:p>
          <a:p>
            <a:pPr marL="342900" indent="-342900"/>
            <a:endParaRPr lang="en-US" sz="2800">
              <a:cs typeface="Arial"/>
            </a:endParaRPr>
          </a:p>
        </p:txBody>
      </p:sp>
      <p:sp>
        <p:nvSpPr>
          <p:cNvPr id="28" name="Rectangle 27">
            <a:extLst>
              <a:ext uri="{FF2B5EF4-FFF2-40B4-BE49-F238E27FC236}">
                <a16:creationId xmlns:a16="http://schemas.microsoft.com/office/drawing/2014/main" id="{C604C87C-2BEE-AC17-F381-B7113F2C345A}"/>
              </a:ext>
            </a:extLst>
          </p:cNvPr>
          <p:cNvSpPr/>
          <p:nvPr/>
        </p:nvSpPr>
        <p:spPr>
          <a:xfrm>
            <a:off x="7676065" y="1204420"/>
            <a:ext cx="4281548" cy="4614901"/>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Placeholder 4">
            <a:extLst>
              <a:ext uri="{FF2B5EF4-FFF2-40B4-BE49-F238E27FC236}">
                <a16:creationId xmlns:a16="http://schemas.microsoft.com/office/drawing/2014/main" id="{55891026-1B08-99D3-9865-CF57140EC2BF}"/>
              </a:ext>
            </a:extLst>
          </p:cNvPr>
          <p:cNvSpPr txBox="1">
            <a:spLocks/>
          </p:cNvSpPr>
          <p:nvPr/>
        </p:nvSpPr>
        <p:spPr>
          <a:xfrm>
            <a:off x="7766010" y="1038678"/>
            <a:ext cx="4281548"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s-419" sz="2000">
                <a:latin typeface="Arial"/>
                <a:cs typeface="Arial"/>
              </a:rPr>
              <a:t>Tiempo</a:t>
            </a:r>
          </a:p>
        </p:txBody>
      </p:sp>
      <p:sp>
        <p:nvSpPr>
          <p:cNvPr id="5" name="TextBox 4">
            <a:extLst>
              <a:ext uri="{FF2B5EF4-FFF2-40B4-BE49-F238E27FC236}">
                <a16:creationId xmlns:a16="http://schemas.microsoft.com/office/drawing/2014/main" id="{337E7407-EF8F-91C9-B5F5-9A3A80F7A05D}"/>
              </a:ext>
            </a:extLst>
          </p:cNvPr>
          <p:cNvSpPr txBox="1"/>
          <p:nvPr/>
        </p:nvSpPr>
        <p:spPr>
          <a:xfrm>
            <a:off x="7913794" y="1963711"/>
            <a:ext cx="3806124"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dirty="0">
                <a:latin typeface="Arial"/>
                <a:ea typeface="Arial"/>
                <a:cs typeface="Calibri"/>
              </a:rPr>
              <a:t>3 minutos: revisen el documento ‘Categoría de cuello de botella </a:t>
            </a:r>
            <a:br>
              <a:rPr lang="es-419" dirty="0">
                <a:latin typeface="Arial"/>
                <a:ea typeface="Arial"/>
                <a:cs typeface="Calibri"/>
              </a:rPr>
            </a:br>
            <a:r>
              <a:rPr lang="es-419" dirty="0">
                <a:latin typeface="Arial"/>
                <a:ea typeface="Arial"/>
                <a:cs typeface="Calibri"/>
              </a:rPr>
              <a:t>para 7-1-7’.</a:t>
            </a:r>
          </a:p>
          <a:p>
            <a:endParaRPr lang="en-US" dirty="0">
              <a:latin typeface="Arial"/>
              <a:ea typeface="Calibri"/>
              <a:cs typeface="Calibri"/>
            </a:endParaRPr>
          </a:p>
          <a:p>
            <a:r>
              <a:rPr lang="es-419" dirty="0">
                <a:latin typeface="Arial"/>
                <a:ea typeface="Arial"/>
                <a:cs typeface="Calibri"/>
              </a:rPr>
              <a:t>2 minutos: determinen la categoría de cuello de botella de sus escenarios.</a:t>
            </a:r>
          </a:p>
          <a:p>
            <a:endParaRPr lang="en-US" dirty="0">
              <a:latin typeface="Arial"/>
              <a:ea typeface="Calibri"/>
              <a:cs typeface="Calibri"/>
            </a:endParaRPr>
          </a:p>
          <a:p>
            <a:r>
              <a:rPr lang="es-419" dirty="0">
                <a:latin typeface="Arial"/>
                <a:ea typeface="Arial"/>
                <a:cs typeface="Calibri"/>
              </a:rPr>
              <a:t>15 minutos: elaboren su plan de acción a largo plazo.</a:t>
            </a:r>
          </a:p>
          <a:p>
            <a:endParaRPr lang="en-US" dirty="0">
              <a:latin typeface="Arial"/>
              <a:ea typeface="Calibri"/>
              <a:cs typeface="Calibri"/>
            </a:endParaRPr>
          </a:p>
          <a:p>
            <a:r>
              <a:rPr lang="es-419" dirty="0">
                <a:latin typeface="Arial"/>
                <a:ea typeface="Arial"/>
                <a:cs typeface="Calibri"/>
              </a:rPr>
              <a:t>~ 2 min por grupo: informen sobre su plan en el plenario.</a:t>
            </a:r>
          </a:p>
        </p:txBody>
      </p:sp>
      <p:sp>
        <p:nvSpPr>
          <p:cNvPr id="7" name="Content Placeholder 3">
            <a:extLst>
              <a:ext uri="{FF2B5EF4-FFF2-40B4-BE49-F238E27FC236}">
                <a16:creationId xmlns:a16="http://schemas.microsoft.com/office/drawing/2014/main" id="{D166EC97-C947-F9C2-B96A-9E89A6F29D1D}"/>
              </a:ext>
            </a:extLst>
          </p:cNvPr>
          <p:cNvSpPr txBox="1">
            <a:spLocks/>
          </p:cNvSpPr>
          <p:nvPr/>
        </p:nvSpPr>
        <p:spPr>
          <a:xfrm>
            <a:off x="538312" y="1646270"/>
            <a:ext cx="7065128" cy="427402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r>
              <a:rPr lang="es-419" sz="2000" dirty="0">
                <a:latin typeface="Arial"/>
                <a:cs typeface="Arial"/>
              </a:rPr>
              <a:t>Lean las instrucciones y el escenario para su grupo.</a:t>
            </a:r>
          </a:p>
          <a:p>
            <a:pPr marL="342900" indent="-342900"/>
            <a:r>
              <a:rPr lang="es-419" sz="2000" dirty="0">
                <a:latin typeface="Arial"/>
                <a:cs typeface="Arial"/>
              </a:rPr>
              <a:t>Revisen la guía sobre categorías de cuellos de botella para 7-1-7. </a:t>
            </a:r>
          </a:p>
          <a:p>
            <a:pPr marL="342900" indent="-342900"/>
            <a:r>
              <a:rPr lang="es-419" sz="2000" dirty="0">
                <a:latin typeface="Arial"/>
                <a:cs typeface="Arial"/>
              </a:rPr>
              <a:t>Primero, determinen qué tema y categoría de cuello de botella describen mejor el escenario.</a:t>
            </a:r>
          </a:p>
          <a:p>
            <a:pPr marL="342900" indent="-342900"/>
            <a:r>
              <a:rPr lang="es-419" sz="2000" dirty="0">
                <a:latin typeface="Arial"/>
                <a:cs typeface="Arial"/>
              </a:rPr>
              <a:t>Luego, en sus rotafolios:</a:t>
            </a:r>
          </a:p>
          <a:p>
            <a:pPr marL="742950" marR="283210" lvl="1" indent="-285750">
              <a:lnSpc>
                <a:spcPct val="120000"/>
              </a:lnSpc>
              <a:spcBef>
                <a:spcPts val="0"/>
              </a:spcBef>
              <a:buFont typeface="Courier New" panose="02070309020205020404" pitchFamily="49" charset="0"/>
              <a:buChar char="o"/>
            </a:pPr>
            <a:r>
              <a:rPr lang="es-419" sz="1800" dirty="0">
                <a:effectLst/>
                <a:latin typeface="Arial" panose="020B0604020202020204" pitchFamily="34" charset="0"/>
                <a:ea typeface="Arial"/>
              </a:rPr>
              <a:t>Identifiquen acciones a más largo plazo para abordar el cuello de botella.</a:t>
            </a:r>
          </a:p>
          <a:p>
            <a:pPr marL="742950" marR="283210" lvl="1" indent="-285750">
              <a:lnSpc>
                <a:spcPct val="120000"/>
              </a:lnSpc>
              <a:spcBef>
                <a:spcPts val="0"/>
              </a:spcBef>
              <a:buFont typeface="Courier New" panose="02070309020205020404" pitchFamily="49" charset="0"/>
              <a:buChar char="o"/>
            </a:pPr>
            <a:r>
              <a:rPr lang="es-419" sz="1800" dirty="0">
                <a:effectLst/>
                <a:latin typeface="Arial" panose="020B0604020202020204" pitchFamily="34" charset="0"/>
                <a:ea typeface="Arial"/>
              </a:rPr>
              <a:t>Hagan una lluvia de ideas sobre un plan para la inclusión en la planificación nacional u oportunidades de financiamiento.</a:t>
            </a:r>
          </a:p>
          <a:p>
            <a:pPr marL="742950" marR="283210" lvl="1" indent="-285750">
              <a:lnSpc>
                <a:spcPct val="120000"/>
              </a:lnSpc>
              <a:spcBef>
                <a:spcPts val="0"/>
              </a:spcBef>
              <a:buFont typeface="Courier New" panose="02070309020205020404" pitchFamily="49" charset="0"/>
              <a:buChar char="o"/>
            </a:pPr>
            <a:r>
              <a:rPr lang="es-419" sz="1800" dirty="0">
                <a:effectLst/>
                <a:latin typeface="Arial" panose="020B0604020202020204" pitchFamily="34" charset="0"/>
                <a:ea typeface="Arial"/>
              </a:rPr>
              <a:t>Hagan una lluvia de ideas sobre un plan para la promoción, según sea necesario.</a:t>
            </a:r>
          </a:p>
          <a:p>
            <a:pPr marL="342900" indent="-342900"/>
            <a:endParaRPr lang="en-US" sz="2000" dirty="0">
              <a:cs typeface="Arial"/>
            </a:endParaRPr>
          </a:p>
        </p:txBody>
      </p:sp>
    </p:spTree>
    <p:extLst>
      <p:ext uri="{BB962C8B-B14F-4D97-AF65-F5344CB8AC3E}">
        <p14:creationId xmlns:p14="http://schemas.microsoft.com/office/powerpoint/2010/main" val="38055560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08E01-FECE-1712-E860-35BF3A1807DB}"/>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44E64919-06D3-7075-5856-E86E29D9D5F2}"/>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2C2806BB-7127-0628-FEF1-2274F85C7DB2}"/>
              </a:ext>
            </a:extLst>
          </p:cNvPr>
          <p:cNvSpPr>
            <a:spLocks noGrp="1"/>
          </p:cNvSpPr>
          <p:nvPr>
            <p:ph type="title"/>
          </p:nvPr>
        </p:nvSpPr>
        <p:spPr>
          <a:xfrm>
            <a:off x="255103" y="241442"/>
            <a:ext cx="10515600" cy="1087808"/>
          </a:xfrm>
        </p:spPr>
        <p:txBody>
          <a:bodyPr/>
          <a:lstStyle/>
          <a:p>
            <a:r>
              <a:rPr lang="es-419"/>
              <a:t>Actividad para romper el hielo</a:t>
            </a:r>
          </a:p>
        </p:txBody>
      </p:sp>
      <p:sp>
        <p:nvSpPr>
          <p:cNvPr id="5" name="Content Placeholder 2">
            <a:extLst>
              <a:ext uri="{FF2B5EF4-FFF2-40B4-BE49-F238E27FC236}">
                <a16:creationId xmlns:a16="http://schemas.microsoft.com/office/drawing/2014/main" id="{A64B332B-C979-2664-CC2D-283B835207B4}"/>
              </a:ext>
            </a:extLst>
          </p:cNvPr>
          <p:cNvSpPr>
            <a:spLocks noGrp="1"/>
          </p:cNvSpPr>
          <p:nvPr>
            <p:ph idx="1"/>
          </p:nvPr>
        </p:nvSpPr>
        <p:spPr>
          <a:xfrm>
            <a:off x="838200" y="1452934"/>
            <a:ext cx="10515600" cy="4947866"/>
          </a:xfrm>
        </p:spPr>
        <p:txBody>
          <a:bodyPr vert="horz" lIns="91440" tIns="45720" rIns="91440" bIns="45720" rtlCol="0" anchor="t">
            <a:noAutofit/>
          </a:bodyPr>
          <a:lstStyle/>
          <a:p>
            <a:pPr marL="0" indent="0">
              <a:lnSpc>
                <a:spcPct val="114000"/>
              </a:lnSpc>
              <a:buNone/>
            </a:pPr>
            <a:r>
              <a:rPr lang="es-419" sz="3000" b="1" dirty="0">
                <a:solidFill>
                  <a:schemeClr val="tx2"/>
                </a:solidFill>
                <a:latin typeface="Arial"/>
                <a:cs typeface="Arial"/>
              </a:rPr>
              <a:t>Levántese si alguna vez ha…</a:t>
            </a:r>
          </a:p>
          <a:p>
            <a:pPr>
              <a:lnSpc>
                <a:spcPct val="114000"/>
              </a:lnSpc>
            </a:pPr>
            <a:r>
              <a:rPr lang="es-419" sz="3000" dirty="0">
                <a:latin typeface="Arial"/>
                <a:cs typeface="Arial"/>
              </a:rPr>
              <a:t>Dibujado un bigote en una foto de periódico o cartel</a:t>
            </a:r>
          </a:p>
          <a:p>
            <a:pPr lvl="1">
              <a:lnSpc>
                <a:spcPct val="114000"/>
              </a:lnSpc>
            </a:pPr>
            <a:r>
              <a:rPr lang="es-419" sz="3000" dirty="0">
                <a:latin typeface="Arial"/>
                <a:cs typeface="Arial"/>
              </a:rPr>
              <a:t>Tenido un corte de pelo muy malo</a:t>
            </a:r>
          </a:p>
          <a:p>
            <a:pPr lvl="2">
              <a:lnSpc>
                <a:spcPct val="113999"/>
              </a:lnSpc>
            </a:pPr>
            <a:r>
              <a:rPr lang="es-419" sz="3000" dirty="0">
                <a:latin typeface="Arial"/>
                <a:cs typeface="Arial"/>
              </a:rPr>
              <a:t>Hecho un corte de pelo muy malo</a:t>
            </a:r>
          </a:p>
          <a:p>
            <a:pPr lvl="4">
              <a:lnSpc>
                <a:spcPct val="113999"/>
              </a:lnSpc>
            </a:pPr>
            <a:r>
              <a:rPr lang="es-419" sz="3000" dirty="0">
                <a:latin typeface="Arial"/>
                <a:cs typeface="Arial"/>
              </a:rPr>
              <a:t>Mentido acerca de su edad</a:t>
            </a:r>
          </a:p>
          <a:p>
            <a:pPr lvl="5">
              <a:lnSpc>
                <a:spcPct val="113999"/>
              </a:lnSpc>
              <a:buClr>
                <a:schemeClr val="accent1"/>
              </a:buClr>
            </a:pPr>
            <a:r>
              <a:rPr lang="es-419" sz="3000" dirty="0">
                <a:latin typeface="Arial"/>
                <a:cs typeface="Arial"/>
              </a:rPr>
              <a:t>Tomado el autobús o tren equivocado</a:t>
            </a:r>
          </a:p>
          <a:p>
            <a:pPr lvl="6">
              <a:lnSpc>
                <a:spcPct val="113999"/>
              </a:lnSpc>
              <a:buClr>
                <a:schemeClr val="accent1"/>
              </a:buClr>
            </a:pPr>
            <a:r>
              <a:rPr lang="es-419" sz="3000" dirty="0">
                <a:latin typeface="Arial"/>
                <a:cs typeface="Arial"/>
              </a:rPr>
              <a:t>Conocido a una celebridad</a:t>
            </a:r>
          </a:p>
        </p:txBody>
      </p:sp>
    </p:spTree>
    <p:extLst>
      <p:ext uri="{BB962C8B-B14F-4D97-AF65-F5344CB8AC3E}">
        <p14:creationId xmlns:p14="http://schemas.microsoft.com/office/powerpoint/2010/main" val="901627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es-419">
                <a:latin typeface="Arial"/>
                <a:cs typeface="Arial"/>
              </a:rPr>
              <a:t>Escenario n.º 1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2141342"/>
            <a:ext cx="10522120" cy="2580894"/>
          </a:xfrm>
        </p:spPr>
        <p:txBody>
          <a:bodyPr vert="horz" lIns="91440" tIns="45720" rIns="91440" bIns="45720" rtlCol="0" anchor="t">
            <a:noAutofit/>
          </a:bodyPr>
          <a:lstStyle/>
          <a:p>
            <a:pPr marL="0" indent="0">
              <a:lnSpc>
                <a:spcPct val="100000"/>
              </a:lnSpc>
              <a:buNone/>
            </a:pPr>
            <a:r>
              <a:rPr lang="es-419" sz="2800" dirty="0" err="1">
                <a:latin typeface="Arial"/>
                <a:cs typeface="Arial"/>
              </a:rPr>
              <a:t>Arcturia</a:t>
            </a:r>
            <a:r>
              <a:rPr lang="es-419" sz="2800" dirty="0">
                <a:latin typeface="Arial"/>
                <a:cs typeface="Arial"/>
              </a:rPr>
              <a:t> completó una revisión retrospectiva de 13 brotes. En todos los brotes, descubrieron que los médicos de las zonas más rurales del país rara vez realizaban pruebas de detección de la hepatitis A. En la mayoría de los casos, los profesionales sanitarios prescribían un tratamiento  para el rotavirus, muy común en las zonas rurales de </a:t>
            </a:r>
            <a:r>
              <a:rPr lang="es-419" sz="2800" dirty="0" err="1">
                <a:latin typeface="Arial"/>
                <a:cs typeface="Arial"/>
              </a:rPr>
              <a:t>Arcturia</a:t>
            </a:r>
            <a:r>
              <a:rPr lang="es-419" sz="2800" dirty="0">
                <a:latin typeface="Arial"/>
                <a:cs typeface="Arial"/>
              </a:rPr>
              <a:t>.</a:t>
            </a:r>
          </a:p>
          <a:p>
            <a:pPr marL="0" indent="0">
              <a:lnSpc>
                <a:spcPct val="100000"/>
              </a:lnSpc>
              <a:buNone/>
            </a:pPr>
            <a:endParaRPr lang="en-US" sz="2000" dirty="0">
              <a:latin typeface="Arial"/>
              <a:cs typeface="Arial"/>
            </a:endParaRPr>
          </a:p>
          <a:p>
            <a:pPr marL="0" indent="0">
              <a:lnSpc>
                <a:spcPct val="100000"/>
              </a:lnSpc>
              <a:buNone/>
            </a:pPr>
            <a:endParaRPr lang="en-US" sz="2000" dirty="0">
              <a:latin typeface="Arial"/>
              <a:cs typeface="Arial"/>
            </a:endParaRPr>
          </a:p>
        </p:txBody>
      </p:sp>
    </p:spTree>
    <p:extLst>
      <p:ext uri="{BB962C8B-B14F-4D97-AF65-F5344CB8AC3E}">
        <p14:creationId xmlns:p14="http://schemas.microsoft.com/office/powerpoint/2010/main" val="35450794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es-419">
                <a:latin typeface="Arial"/>
                <a:cs typeface="Arial"/>
              </a:rPr>
              <a:t>Escenario n.º 2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1719932"/>
            <a:ext cx="10602938" cy="3689258"/>
          </a:xfrm>
        </p:spPr>
        <p:txBody>
          <a:bodyPr vert="horz" lIns="91440" tIns="45720" rIns="91440" bIns="45720" rtlCol="0" anchor="t">
            <a:noAutofit/>
          </a:bodyPr>
          <a:lstStyle/>
          <a:p>
            <a:pPr marL="0" indent="0">
              <a:buNone/>
            </a:pPr>
            <a:r>
              <a:rPr lang="es-419" sz="2800" dirty="0" err="1">
                <a:latin typeface="Arial"/>
                <a:cs typeface="Arial"/>
              </a:rPr>
              <a:t>Alpharia</a:t>
            </a:r>
            <a:r>
              <a:rPr lang="es-419" sz="2800" dirty="0">
                <a:latin typeface="Arial"/>
                <a:cs typeface="Arial"/>
              </a:rPr>
              <a:t> acaba de experimentar un brote masivo de sarampión en ocho estados. El brote los llevó a analizar sus datos. Los cortes de energía prolongados paralizaron los sistemas de recopilación de datos y presentación de informes, interrumpiendo el flujo de información crucial sobre salud. Sin electricidad, la transmisión de datos de vigilancia de enfermedades se realizó a través de correos informales utilizando los sistemas de transporte público que, en  zonas rurales, solo funcionaban unas pocas veces por semana. </a:t>
            </a:r>
          </a:p>
          <a:p>
            <a:pPr marL="0" indent="0">
              <a:buNone/>
            </a:pPr>
            <a:endParaRPr lang="en-US" sz="2000" dirty="0">
              <a:latin typeface="Arial"/>
              <a:cs typeface="Arial"/>
            </a:endParaRPr>
          </a:p>
        </p:txBody>
      </p:sp>
    </p:spTree>
    <p:extLst>
      <p:ext uri="{BB962C8B-B14F-4D97-AF65-F5344CB8AC3E}">
        <p14:creationId xmlns:p14="http://schemas.microsoft.com/office/powerpoint/2010/main" val="24024100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es-419">
                <a:latin typeface="Arial"/>
                <a:cs typeface="Arial"/>
              </a:rPr>
              <a:t>Escenario n.º 3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1737250"/>
            <a:ext cx="10516347" cy="3383304"/>
          </a:xfrm>
        </p:spPr>
        <p:txBody>
          <a:bodyPr vert="horz" lIns="91440" tIns="45720" rIns="91440" bIns="45720" rtlCol="0" anchor="t">
            <a:noAutofit/>
          </a:bodyPr>
          <a:lstStyle/>
          <a:p>
            <a:pPr marL="0" indent="0">
              <a:buNone/>
            </a:pPr>
            <a:r>
              <a:rPr lang="es-419" sz="2800" dirty="0" err="1">
                <a:latin typeface="Arial"/>
                <a:cs typeface="Arial"/>
              </a:rPr>
              <a:t>Sylvaria</a:t>
            </a:r>
            <a:r>
              <a:rPr lang="es-419" sz="2800" dirty="0">
                <a:latin typeface="Arial"/>
                <a:cs typeface="Arial"/>
              </a:rPr>
              <a:t> ha implementado el enfoque 7-1-7 durante aproximadamente dos años y ha relevado datos en tiempo real en dieciséis brotes. </a:t>
            </a:r>
            <a:r>
              <a:rPr lang="es-419" sz="2800" dirty="0" err="1">
                <a:latin typeface="Arial"/>
                <a:cs typeface="Arial"/>
              </a:rPr>
              <a:t>Sylvaria</a:t>
            </a:r>
            <a:r>
              <a:rPr lang="es-419" sz="2800" dirty="0">
                <a:latin typeface="Arial"/>
                <a:cs typeface="Arial"/>
              </a:rPr>
              <a:t> experimenta conflictos en su frontera con </a:t>
            </a:r>
            <a:r>
              <a:rPr lang="es-419" sz="2800" dirty="0" err="1">
                <a:latin typeface="Arial"/>
                <a:cs typeface="Arial"/>
              </a:rPr>
              <a:t>Valdoria</a:t>
            </a:r>
            <a:r>
              <a:rPr lang="es-419" sz="2800" dirty="0">
                <a:latin typeface="Arial"/>
                <a:cs typeface="Arial"/>
              </a:rPr>
              <a:t>. El conflicto en curso ha hecho que muchas zonas sean inaccesibles para los trabajadores de la salud pública. Sin un acceso seguro a las zonas de conflicto, la información sanitaria vital sigue sin comunicarse, lo que hace que las autoridades desconozcan los brotes emergentes y no puedan desplegar recursos de manera eficaz.</a:t>
            </a:r>
          </a:p>
          <a:p>
            <a:pPr marL="0" indent="0">
              <a:buNone/>
            </a:pPr>
            <a:endParaRPr lang="en-US" sz="2000" dirty="0">
              <a:latin typeface="Arial"/>
              <a:cs typeface="Arial"/>
            </a:endParaRPr>
          </a:p>
          <a:p>
            <a:pPr marL="0" indent="0">
              <a:buNone/>
            </a:pPr>
            <a:endParaRPr lang="en-US" sz="2000" dirty="0">
              <a:latin typeface="Arial"/>
              <a:cs typeface="Arial"/>
            </a:endParaRPr>
          </a:p>
        </p:txBody>
      </p:sp>
    </p:spTree>
    <p:extLst>
      <p:ext uri="{BB962C8B-B14F-4D97-AF65-F5344CB8AC3E}">
        <p14:creationId xmlns:p14="http://schemas.microsoft.com/office/powerpoint/2010/main" val="8989778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es-419">
                <a:latin typeface="Arial"/>
                <a:cs typeface="Arial"/>
              </a:rPr>
              <a:t>Escenario n.º 4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2302977"/>
            <a:ext cx="10516347" cy="2251850"/>
          </a:xfrm>
        </p:spPr>
        <p:txBody>
          <a:bodyPr vert="horz" lIns="91440" tIns="45720" rIns="91440" bIns="45720" rtlCol="0" anchor="t">
            <a:noAutofit/>
          </a:bodyPr>
          <a:lstStyle/>
          <a:p>
            <a:pPr marL="0" indent="0">
              <a:buNone/>
            </a:pPr>
            <a:r>
              <a:rPr lang="es-419" sz="3000">
                <a:latin typeface="Arial"/>
                <a:cs typeface="Arial"/>
              </a:rPr>
              <a:t>Maritonia analizó datos 7-1-7 de 21 brotes. Maritonia es un país con una enorme disparidad de riqueza. Los ricos tienden a recibir atención en el sector privado, que utiliza un sistema de laboratorio privado. Los laboratorios no informan a los sistemas nacionales.</a:t>
            </a:r>
          </a:p>
          <a:p>
            <a:pPr marL="0" indent="0">
              <a:buNone/>
            </a:pPr>
            <a:endParaRPr lang="en-US" dirty="0">
              <a:latin typeface="Arial"/>
              <a:cs typeface="Arial"/>
            </a:endParaRPr>
          </a:p>
          <a:p>
            <a:pPr marL="0" indent="0">
              <a:buNone/>
            </a:pPr>
            <a:endParaRPr lang="en-US" dirty="0">
              <a:latin typeface="Arial"/>
              <a:cs typeface="Arial"/>
            </a:endParaRPr>
          </a:p>
        </p:txBody>
      </p:sp>
    </p:spTree>
    <p:extLst>
      <p:ext uri="{BB962C8B-B14F-4D97-AF65-F5344CB8AC3E}">
        <p14:creationId xmlns:p14="http://schemas.microsoft.com/office/powerpoint/2010/main" val="27687214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es-419">
                <a:latin typeface="Arial"/>
                <a:cs typeface="Arial"/>
              </a:rPr>
              <a:t>Escenario n.º 5</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1904659"/>
            <a:ext cx="10516347" cy="3048486"/>
          </a:xfrm>
        </p:spPr>
        <p:txBody>
          <a:bodyPr vert="horz" lIns="91440" tIns="45720" rIns="91440" bIns="45720" rtlCol="0" anchor="t">
            <a:noAutofit/>
          </a:bodyPr>
          <a:lstStyle/>
          <a:p>
            <a:pPr marL="0" indent="0">
              <a:buNone/>
            </a:pPr>
            <a:r>
              <a:rPr lang="es-419" sz="3000">
                <a:latin typeface="Arial"/>
                <a:ea typeface="Arial"/>
                <a:cs typeface="Arial"/>
              </a:rPr>
              <a:t>Zamunda es un país grande con 15 provincias. </a:t>
            </a:r>
            <a:r>
              <a:rPr lang="es-419" sz="3000">
                <a:effectLst/>
                <a:latin typeface="Arial" panose="020B0604020202020204" pitchFamily="34" charset="0"/>
                <a:ea typeface="Arial"/>
                <a:cs typeface="Arial"/>
              </a:rPr>
              <a:t>Cada provincia tiene un departamento provincial de salud pública</a:t>
            </a:r>
            <a:r>
              <a:rPr lang="es-419" sz="3000">
                <a:latin typeface="Arial"/>
                <a:cs typeface="Arial"/>
              </a:rPr>
              <a:t>, aunque las más cercanas a la capital están mejor equipadas y dotadas de personal. El país hizo una revisión retrospectiva de 13 brotes, con casi 100 cuellos de botella. En cada brote, encontraron retrasos constantes debido a la falta de suministros necesarios para transportar especímenes.  </a:t>
            </a:r>
          </a:p>
          <a:p>
            <a:pPr marL="0" indent="0">
              <a:buNone/>
            </a:pPr>
            <a:endParaRPr lang="en-US" dirty="0">
              <a:latin typeface="Arial"/>
              <a:cs typeface="Arial"/>
            </a:endParaRPr>
          </a:p>
          <a:p>
            <a:pPr marL="0" indent="0">
              <a:buNone/>
            </a:pPr>
            <a:endParaRPr lang="en-US" dirty="0">
              <a:latin typeface="Arial"/>
              <a:cs typeface="Arial"/>
            </a:endParaRPr>
          </a:p>
        </p:txBody>
      </p:sp>
    </p:spTree>
    <p:extLst>
      <p:ext uri="{BB962C8B-B14F-4D97-AF65-F5344CB8AC3E}">
        <p14:creationId xmlns:p14="http://schemas.microsoft.com/office/powerpoint/2010/main" val="21519019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es-419">
                <a:latin typeface="Arial"/>
                <a:cs typeface="Arial"/>
              </a:rPr>
              <a:t>Escenario n.º 6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2147115"/>
            <a:ext cx="10516347" cy="2563576"/>
          </a:xfrm>
        </p:spPr>
        <p:txBody>
          <a:bodyPr vert="horz" lIns="91440" tIns="45720" rIns="91440" bIns="45720" rtlCol="0" anchor="t">
            <a:noAutofit/>
          </a:bodyPr>
          <a:lstStyle/>
          <a:p>
            <a:pPr marL="0" indent="0">
              <a:buNone/>
            </a:pPr>
            <a:r>
              <a:rPr lang="es-419" sz="3000">
                <a:latin typeface="Arial"/>
                <a:cs typeface="Arial"/>
              </a:rPr>
              <a:t>Novustan acaba de empezar a usar 7-1-7. Tienen datos de siete brotes. En cinco de los brotes más recientes, solo a través de la presión de la comunidad se adoptaron medidas para responder eficazmente a los brotes. No se compartió información crucial entre los organismos, y los esfuerzos de contención fallaron. </a:t>
            </a:r>
          </a:p>
          <a:p>
            <a:pPr marL="0" indent="0">
              <a:buNone/>
            </a:pPr>
            <a:endParaRPr lang="en-US" dirty="0">
              <a:latin typeface="Arial"/>
              <a:cs typeface="Arial"/>
            </a:endParaRPr>
          </a:p>
          <a:p>
            <a:pPr marL="0" indent="0">
              <a:buNone/>
            </a:pPr>
            <a:endParaRPr lang="en-US" dirty="0">
              <a:latin typeface="Arial"/>
              <a:cs typeface="Arial"/>
            </a:endParaRPr>
          </a:p>
        </p:txBody>
      </p:sp>
    </p:spTree>
    <p:extLst>
      <p:ext uri="{BB962C8B-B14F-4D97-AF65-F5344CB8AC3E}">
        <p14:creationId xmlns:p14="http://schemas.microsoft.com/office/powerpoint/2010/main" val="11203456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es-419">
                <a:latin typeface="Arial"/>
                <a:cs typeface="Arial"/>
              </a:rPr>
              <a:t>Escenario n.º 7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2135568"/>
            <a:ext cx="10510575" cy="2586668"/>
          </a:xfrm>
        </p:spPr>
        <p:txBody>
          <a:bodyPr vert="horz" lIns="91440" tIns="45720" rIns="91440" bIns="45720" rtlCol="0" anchor="t">
            <a:noAutofit/>
          </a:bodyPr>
          <a:lstStyle/>
          <a:p>
            <a:pPr marL="0" indent="0">
              <a:buNone/>
            </a:pPr>
            <a:r>
              <a:rPr lang="es-419" sz="2800" dirty="0">
                <a:latin typeface="Arial"/>
                <a:cs typeface="Arial"/>
              </a:rPr>
              <a:t>Andina ha estado usando 7-1-7 a lo largo de tres brotes. En cada brote, descubrieron que el grupo étnico cordillerano se veía mucho más afectado que el resto de la población. Estos han sido víctimas de numerosas injusticias a manos del gobierno. Generalmente reciben atención de un curandero local en lugar de ir a las instalaciones del gobierno.  </a:t>
            </a:r>
          </a:p>
          <a:p>
            <a:pPr marL="0" indent="0">
              <a:buNone/>
            </a:pPr>
            <a:endParaRPr lang="en-US" sz="2000" dirty="0">
              <a:latin typeface="Arial"/>
              <a:cs typeface="Arial"/>
            </a:endParaRPr>
          </a:p>
          <a:p>
            <a:pPr marL="0" indent="0">
              <a:buNone/>
            </a:pPr>
            <a:endParaRPr lang="en-US" sz="2000" dirty="0">
              <a:latin typeface="Arial"/>
              <a:cs typeface="Arial"/>
            </a:endParaRPr>
          </a:p>
        </p:txBody>
      </p:sp>
    </p:spTree>
    <p:extLst>
      <p:ext uri="{BB962C8B-B14F-4D97-AF65-F5344CB8AC3E}">
        <p14:creationId xmlns:p14="http://schemas.microsoft.com/office/powerpoint/2010/main" val="14841055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3D8371-D963-23DA-FDEF-8A43E8CAAEDA}"/>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E28BC49-E3CA-54AC-90C7-C8440B043DAF}"/>
              </a:ext>
            </a:extLst>
          </p:cNvPr>
          <p:cNvSpPr>
            <a:spLocks noGrp="1"/>
          </p:cNvSpPr>
          <p:nvPr>
            <p:ph idx="1"/>
          </p:nvPr>
        </p:nvSpPr>
        <p:spPr>
          <a:xfrm>
            <a:off x="4835951" y="2028409"/>
            <a:ext cx="6693029" cy="5326145"/>
          </a:xfrm>
        </p:spPr>
        <p:txBody>
          <a:bodyPr vert="horz" lIns="91440" tIns="45720" rIns="91440" bIns="45720" rtlCol="0" anchor="t">
            <a:noAutofit/>
          </a:bodyPr>
          <a:lstStyle/>
          <a:p>
            <a:r>
              <a:rPr lang="es-419">
                <a:latin typeface="Arial"/>
                <a:cs typeface="Arial"/>
              </a:rPr>
              <a:t>¿Qué ideas obtuvieron de esta actividad?</a:t>
            </a:r>
          </a:p>
          <a:p>
            <a:r>
              <a:rPr lang="es-419">
                <a:latin typeface="Arial"/>
                <a:cs typeface="Arial"/>
              </a:rPr>
              <a:t>¿Cómo podría ayudarlos esta actividad para apoyar/implementar el 7-1-7?</a:t>
            </a:r>
          </a:p>
        </p:txBody>
      </p:sp>
      <p:sp>
        <p:nvSpPr>
          <p:cNvPr id="5" name="Text Placeholder 4">
            <a:extLst>
              <a:ext uri="{FF2B5EF4-FFF2-40B4-BE49-F238E27FC236}">
                <a16:creationId xmlns:a16="http://schemas.microsoft.com/office/drawing/2014/main" id="{C5EB1F74-DC50-47D1-4AEF-360CD7FF1A56}"/>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es-419">
                <a:latin typeface="Arial"/>
                <a:cs typeface="Arial"/>
              </a:rPr>
              <a:t>Preguntas para inspirar la conversación:</a:t>
            </a:r>
          </a:p>
        </p:txBody>
      </p:sp>
      <p:sp>
        <p:nvSpPr>
          <p:cNvPr id="10" name="Title 1">
            <a:extLst>
              <a:ext uri="{FF2B5EF4-FFF2-40B4-BE49-F238E27FC236}">
                <a16:creationId xmlns:a16="http://schemas.microsoft.com/office/drawing/2014/main" id="{3B7D95F9-19F1-C335-A994-814DB400835F}"/>
              </a:ext>
            </a:extLst>
          </p:cNvPr>
          <p:cNvSpPr>
            <a:spLocks noGrp="1"/>
          </p:cNvSpPr>
          <p:nvPr>
            <p:ph type="title"/>
          </p:nvPr>
        </p:nvSpPr>
        <p:spPr>
          <a:xfrm>
            <a:off x="482219" y="2391150"/>
            <a:ext cx="3467083" cy="2282808"/>
          </a:xfrm>
        </p:spPr>
        <p:txBody>
          <a:bodyPr/>
          <a:lstStyle/>
          <a:p>
            <a:pPr algn="ctr"/>
            <a:r>
              <a:rPr lang="es-419" dirty="0">
                <a:latin typeface="Arial"/>
                <a:cs typeface="Arial"/>
              </a:rPr>
              <a:t>Debate grupal</a:t>
            </a:r>
            <a:endParaRPr lang="en-US" dirty="0"/>
          </a:p>
        </p:txBody>
      </p:sp>
      <p:pic>
        <p:nvPicPr>
          <p:cNvPr id="3" name="Graphic 2">
            <a:extLst>
              <a:ext uri="{FF2B5EF4-FFF2-40B4-BE49-F238E27FC236}">
                <a16:creationId xmlns:a16="http://schemas.microsoft.com/office/drawing/2014/main" id="{8AC81A13-8957-B7A1-3286-8DB854EC293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30739" y="2523969"/>
            <a:ext cx="960619" cy="910652"/>
          </a:xfrm>
          <a:prstGeom prst="rect">
            <a:avLst/>
          </a:prstGeom>
        </p:spPr>
      </p:pic>
    </p:spTree>
    <p:extLst>
      <p:ext uri="{BB962C8B-B14F-4D97-AF65-F5344CB8AC3E}">
        <p14:creationId xmlns:p14="http://schemas.microsoft.com/office/powerpoint/2010/main" val="365835305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3E24E-A43C-DA42-95C1-A50FFF4A6462}"/>
              </a:ext>
            </a:extLst>
          </p:cNvPr>
          <p:cNvSpPr>
            <a:spLocks noGrp="1"/>
          </p:cNvSpPr>
          <p:nvPr>
            <p:ph type="title"/>
          </p:nvPr>
        </p:nvSpPr>
        <p:spPr>
          <a:xfrm>
            <a:off x="415636" y="365126"/>
            <a:ext cx="11688734" cy="1087808"/>
          </a:xfrm>
        </p:spPr>
        <p:txBody>
          <a:bodyPr>
            <a:normAutofit/>
          </a:bodyPr>
          <a:lstStyle/>
          <a:p>
            <a:r>
              <a:rPr lang="es-419" sz="2400" dirty="0"/>
              <a:t>Ejemplo: Uganda utilizó el 7-1-7 para informar la planificación + la priorización </a:t>
            </a:r>
          </a:p>
        </p:txBody>
      </p:sp>
      <p:sp>
        <p:nvSpPr>
          <p:cNvPr id="3" name="Content Placeholder 2">
            <a:extLst>
              <a:ext uri="{FF2B5EF4-FFF2-40B4-BE49-F238E27FC236}">
                <a16:creationId xmlns:a16="http://schemas.microsoft.com/office/drawing/2014/main" id="{A2DAB124-2A6A-3E99-4F66-AE06CF8E5AB1}"/>
              </a:ext>
            </a:extLst>
          </p:cNvPr>
          <p:cNvSpPr>
            <a:spLocks noGrp="1"/>
          </p:cNvSpPr>
          <p:nvPr>
            <p:ph idx="1"/>
          </p:nvPr>
        </p:nvSpPr>
        <p:spPr>
          <a:xfrm>
            <a:off x="4544292" y="1453574"/>
            <a:ext cx="6796808" cy="4844431"/>
          </a:xfrm>
        </p:spPr>
        <p:txBody>
          <a:bodyPr vert="horz" lIns="91440" tIns="45720" rIns="91440" bIns="45720" rtlCol="0" anchor="t">
            <a:noAutofit/>
          </a:bodyPr>
          <a:lstStyle/>
          <a:p>
            <a:pPr>
              <a:lnSpc>
                <a:spcPct val="100000"/>
              </a:lnSpc>
            </a:pPr>
            <a:r>
              <a:rPr lang="es-419" sz="1800" b="1" dirty="0">
                <a:solidFill>
                  <a:schemeClr val="tx2"/>
                </a:solidFill>
                <a:latin typeface="Arial"/>
                <a:cs typeface="Arial"/>
              </a:rPr>
              <a:t>Desafío</a:t>
            </a:r>
            <a:r>
              <a:rPr lang="es-419" sz="1800" dirty="0">
                <a:latin typeface="Arial"/>
                <a:cs typeface="Arial"/>
              </a:rPr>
              <a:t>: el Plan de Acción Nacional para la Seguridad Sanitaria (NAHPS) de 2019 resultó difícil de poner en práctica. Después de tres años, muy pocas de las muchas acciones previstas fueron financiadas y ejecutadas. </a:t>
            </a:r>
          </a:p>
          <a:p>
            <a:pPr>
              <a:lnSpc>
                <a:spcPct val="100000"/>
              </a:lnSpc>
            </a:pPr>
            <a:endParaRPr lang="en-US" sz="700" b="1" dirty="0">
              <a:solidFill>
                <a:schemeClr val="tx2"/>
              </a:solidFill>
              <a:cs typeface="Arial"/>
            </a:endParaRPr>
          </a:p>
          <a:p>
            <a:pPr>
              <a:lnSpc>
                <a:spcPct val="100000"/>
              </a:lnSpc>
            </a:pPr>
            <a:r>
              <a:rPr lang="es-419" sz="1800" b="1" dirty="0">
                <a:solidFill>
                  <a:schemeClr val="tx2"/>
                </a:solidFill>
                <a:latin typeface="Arial"/>
                <a:cs typeface="Arial"/>
              </a:rPr>
              <a:t>Innovación clave</a:t>
            </a:r>
            <a:r>
              <a:rPr lang="es-419" sz="1800" dirty="0">
                <a:latin typeface="Arial"/>
                <a:cs typeface="Arial"/>
              </a:rPr>
              <a:t>: el NAHPS se dividió en planes operativos de un año orientados a la acción. </a:t>
            </a:r>
            <a:r>
              <a:rPr lang="es-419" sz="1800" b="1" dirty="0">
                <a:solidFill>
                  <a:schemeClr val="accent1"/>
                </a:solidFill>
                <a:latin typeface="Arial"/>
                <a:cs typeface="Arial"/>
              </a:rPr>
              <a:t>Los resultados de 7-1-7</a:t>
            </a:r>
            <a:r>
              <a:rPr lang="es-419" sz="1800" dirty="0">
                <a:latin typeface="Arial"/>
                <a:cs typeface="Arial"/>
              </a:rPr>
              <a:t> de 45 brotes contribuyeron a la planificación operacional. </a:t>
            </a:r>
          </a:p>
          <a:p>
            <a:pPr>
              <a:lnSpc>
                <a:spcPct val="100000"/>
              </a:lnSpc>
            </a:pPr>
            <a:endParaRPr lang="en-US" sz="700" dirty="0">
              <a:cs typeface="Arial"/>
            </a:endParaRPr>
          </a:p>
          <a:p>
            <a:pPr>
              <a:lnSpc>
                <a:spcPct val="100000"/>
              </a:lnSpc>
            </a:pPr>
            <a:r>
              <a:rPr lang="es-419" sz="1800" b="1" dirty="0">
                <a:solidFill>
                  <a:schemeClr val="tx2"/>
                </a:solidFill>
                <a:latin typeface="Arial"/>
                <a:cs typeface="Arial"/>
              </a:rPr>
              <a:t>Resultado</a:t>
            </a:r>
            <a:r>
              <a:rPr lang="es-419" sz="1800" dirty="0">
                <a:latin typeface="Arial"/>
                <a:cs typeface="Arial"/>
              </a:rPr>
              <a:t>: Uganda creó un plan operacional del Plan Nacional de Acción para el período 2022-2023, en el que cada actividad se centraba en las deficiencias prioritarias, incluidas las que se habían detectado en la revisión 7-1-7. El siguiente plan (2024/2025) incluyó actividades prioritarias basadas en </a:t>
            </a:r>
            <a:br>
              <a:rPr lang="es-419" sz="1800" dirty="0">
                <a:latin typeface="Arial"/>
                <a:cs typeface="Arial"/>
              </a:rPr>
            </a:br>
            <a:r>
              <a:rPr lang="es-419" sz="1800" dirty="0">
                <a:latin typeface="Arial"/>
                <a:cs typeface="Arial"/>
              </a:rPr>
              <a:t>7-1-7, en 19 de las 152 actividades principales (12 %) y 37 de las 365 subactividades (10 %).</a:t>
            </a:r>
          </a:p>
          <a:p>
            <a:pPr>
              <a:lnSpc>
                <a:spcPct val="100000"/>
              </a:lnSpc>
            </a:pPr>
            <a:endParaRPr lang="en-US" sz="2000" dirty="0">
              <a:cs typeface="Arial" panose="020B0604020202020204" pitchFamily="34" charset="0"/>
            </a:endParaRPr>
          </a:p>
          <a:p>
            <a:pPr marL="0" indent="0">
              <a:lnSpc>
                <a:spcPct val="100000"/>
              </a:lnSpc>
              <a:buNone/>
            </a:pPr>
            <a:endParaRPr lang="en-US" sz="2000" dirty="0">
              <a:cs typeface="Arial" panose="020B0604020202020204" pitchFamily="34" charset="0"/>
            </a:endParaRPr>
          </a:p>
        </p:txBody>
      </p:sp>
      <p:sp>
        <p:nvSpPr>
          <p:cNvPr id="5" name="TextBox 4">
            <a:extLst>
              <a:ext uri="{FF2B5EF4-FFF2-40B4-BE49-F238E27FC236}">
                <a16:creationId xmlns:a16="http://schemas.microsoft.com/office/drawing/2014/main" id="{1862D63D-4982-11F0-1C99-EBC7152B30E7}"/>
              </a:ext>
            </a:extLst>
          </p:cNvPr>
          <p:cNvSpPr txBox="1"/>
          <p:nvPr/>
        </p:nvSpPr>
        <p:spPr>
          <a:xfrm>
            <a:off x="609599" y="6018148"/>
            <a:ext cx="3665683" cy="279857"/>
          </a:xfrm>
          <a:prstGeom prst="rect">
            <a:avLst/>
          </a:prstGeom>
          <a:noFill/>
        </p:spPr>
        <p:txBody>
          <a:bodyPr wrap="square" lIns="91440" tIns="45720" rIns="91440" bIns="45720" anchor="t">
            <a:spAutoFit/>
          </a:bodyPr>
          <a:lstStyle/>
          <a:p>
            <a:r>
              <a:rPr lang="es-419" sz="1200" b="1" dirty="0">
                <a:solidFill>
                  <a:schemeClr val="tx2"/>
                </a:solidFill>
                <a:latin typeface="Arial"/>
                <a:cs typeface="Arial"/>
              </a:rPr>
              <a:t>Estudio de caso disponible en 717alliance.org</a:t>
            </a:r>
          </a:p>
        </p:txBody>
      </p:sp>
      <p:pic>
        <p:nvPicPr>
          <p:cNvPr id="8" name="Picture 7">
            <a:extLst>
              <a:ext uri="{FF2B5EF4-FFF2-40B4-BE49-F238E27FC236}">
                <a16:creationId xmlns:a16="http://schemas.microsoft.com/office/drawing/2014/main" id="{14A3376D-C265-3315-93A4-FE175AE9EC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599" y="1202207"/>
            <a:ext cx="3399130" cy="4798372"/>
          </a:xfrm>
          <a:prstGeom prst="rect">
            <a:avLst/>
          </a:prstGeom>
          <a:ln w="12700">
            <a:solidFill>
              <a:schemeClr val="tx2"/>
            </a:solidFill>
          </a:ln>
        </p:spPr>
      </p:pic>
    </p:spTree>
    <p:extLst>
      <p:ext uri="{BB962C8B-B14F-4D97-AF65-F5344CB8AC3E}">
        <p14:creationId xmlns:p14="http://schemas.microsoft.com/office/powerpoint/2010/main" val="2633720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3236F3-496F-7426-27AE-73A8A9EC05D2}"/>
            </a:ext>
          </a:extLst>
        </p:cNvPr>
        <p:cNvGrpSpPr/>
        <p:nvPr/>
      </p:nvGrpSpPr>
      <p:grpSpPr>
        <a:xfrm>
          <a:off x="0" y="0"/>
          <a:ext cx="0" cy="0"/>
          <a:chOff x="0" y="0"/>
          <a:chExt cx="0" cy="0"/>
        </a:xfrm>
      </p:grpSpPr>
      <p:graphicFrame>
        <p:nvGraphicFramePr>
          <p:cNvPr id="10" name="Diagram 9">
            <a:extLst>
              <a:ext uri="{FF2B5EF4-FFF2-40B4-BE49-F238E27FC236}">
                <a16:creationId xmlns:a16="http://schemas.microsoft.com/office/drawing/2014/main" id="{AF2D9F91-A174-A1EC-9257-50CA519810CD}"/>
              </a:ext>
            </a:extLst>
          </p:cNvPr>
          <p:cNvGraphicFramePr/>
          <p:nvPr>
            <p:extLst>
              <p:ext uri="{D42A27DB-BD31-4B8C-83A1-F6EECF244321}">
                <p14:modId xmlns:p14="http://schemas.microsoft.com/office/powerpoint/2010/main" val="1902717024"/>
              </p:ext>
            </p:extLst>
          </p:nvPr>
        </p:nvGraphicFramePr>
        <p:xfrm>
          <a:off x="415636" y="1395421"/>
          <a:ext cx="11360728" cy="19226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extBox 10">
            <a:extLst>
              <a:ext uri="{FF2B5EF4-FFF2-40B4-BE49-F238E27FC236}">
                <a16:creationId xmlns:a16="http://schemas.microsoft.com/office/drawing/2014/main" id="{C32ED788-27EE-1ECE-FF24-F00AC1C8ECCA}"/>
              </a:ext>
            </a:extLst>
          </p:cNvPr>
          <p:cNvSpPr txBox="1"/>
          <p:nvPr/>
        </p:nvSpPr>
        <p:spPr>
          <a:xfrm>
            <a:off x="415636" y="1273012"/>
            <a:ext cx="10661893" cy="369332"/>
          </a:xfrm>
          <a:prstGeom prst="rect">
            <a:avLst/>
          </a:prstGeom>
          <a:noFill/>
        </p:spPr>
        <p:txBody>
          <a:bodyPr wrap="none" lIns="91440" tIns="45720" rIns="91440" bIns="45720" rtlCol="0" anchor="t">
            <a:spAutoFit/>
          </a:bodyPr>
          <a:lstStyle/>
          <a:p>
            <a:r>
              <a:rPr lang="es-419" b="1" dirty="0">
                <a:solidFill>
                  <a:schemeClr val="tx2"/>
                </a:solidFill>
                <a:latin typeface="Arial"/>
                <a:cs typeface="Arial"/>
              </a:rPr>
              <a:t>Cómo se integraron los cuellos de botella 7-1-7 de Uganda en la planificación anual y el NAPHS</a:t>
            </a:r>
          </a:p>
        </p:txBody>
      </p:sp>
      <p:sp>
        <p:nvSpPr>
          <p:cNvPr id="12" name="TextBox 11">
            <a:extLst>
              <a:ext uri="{FF2B5EF4-FFF2-40B4-BE49-F238E27FC236}">
                <a16:creationId xmlns:a16="http://schemas.microsoft.com/office/drawing/2014/main" id="{7A5F2224-CA68-4294-599C-EB2FFDE332CE}"/>
              </a:ext>
            </a:extLst>
          </p:cNvPr>
          <p:cNvSpPr txBox="1"/>
          <p:nvPr/>
        </p:nvSpPr>
        <p:spPr>
          <a:xfrm>
            <a:off x="415636" y="3118023"/>
            <a:ext cx="1624163" cy="400110"/>
          </a:xfrm>
          <a:prstGeom prst="rect">
            <a:avLst/>
          </a:prstGeom>
          <a:noFill/>
        </p:spPr>
        <p:txBody>
          <a:bodyPr wrap="none" rtlCol="0">
            <a:spAutoFit/>
          </a:bodyPr>
          <a:lstStyle/>
          <a:p>
            <a:pPr algn="l"/>
            <a:r>
              <a:rPr lang="es-419" sz="2000" b="1">
                <a:solidFill>
                  <a:schemeClr val="tx2"/>
                </a:solidFill>
                <a:latin typeface="Arial" panose="020B0604020202020204" pitchFamily="34" charset="0"/>
                <a:cs typeface="Arial" panose="020B0604020202020204" pitchFamily="34" charset="0"/>
              </a:rPr>
              <a:t>Un ejemplo</a:t>
            </a:r>
          </a:p>
        </p:txBody>
      </p:sp>
      <p:grpSp>
        <p:nvGrpSpPr>
          <p:cNvPr id="21" name="Group 20">
            <a:extLst>
              <a:ext uri="{FF2B5EF4-FFF2-40B4-BE49-F238E27FC236}">
                <a16:creationId xmlns:a16="http://schemas.microsoft.com/office/drawing/2014/main" id="{F04F864A-A546-D0F7-DF75-35F79D964091}"/>
              </a:ext>
            </a:extLst>
          </p:cNvPr>
          <p:cNvGrpSpPr/>
          <p:nvPr/>
        </p:nvGrpSpPr>
        <p:grpSpPr>
          <a:xfrm>
            <a:off x="449553" y="2703417"/>
            <a:ext cx="11367452" cy="3488359"/>
            <a:chOff x="415636" y="2855479"/>
            <a:chExt cx="11367452" cy="3488359"/>
          </a:xfrm>
        </p:grpSpPr>
        <p:graphicFrame>
          <p:nvGraphicFramePr>
            <p:cNvPr id="13" name="Diagram 12">
              <a:extLst>
                <a:ext uri="{FF2B5EF4-FFF2-40B4-BE49-F238E27FC236}">
                  <a16:creationId xmlns:a16="http://schemas.microsoft.com/office/drawing/2014/main" id="{8E80AA2C-833C-AEAF-A46A-55938EE0CB6D}"/>
                </a:ext>
              </a:extLst>
            </p:cNvPr>
            <p:cNvGraphicFramePr/>
            <p:nvPr>
              <p:extLst>
                <p:ext uri="{D42A27DB-BD31-4B8C-83A1-F6EECF244321}">
                  <p14:modId xmlns:p14="http://schemas.microsoft.com/office/powerpoint/2010/main" val="2617418178"/>
                </p:ext>
              </p:extLst>
            </p:nvPr>
          </p:nvGraphicFramePr>
          <p:xfrm>
            <a:off x="415636" y="2855479"/>
            <a:ext cx="11360728" cy="272950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4" name="Rectangle 13">
              <a:extLst>
                <a:ext uri="{FF2B5EF4-FFF2-40B4-BE49-F238E27FC236}">
                  <a16:creationId xmlns:a16="http://schemas.microsoft.com/office/drawing/2014/main" id="{AB7E3B16-5F60-E2E9-B6B0-C1907EE9140F}"/>
                </a:ext>
              </a:extLst>
            </p:cNvPr>
            <p:cNvSpPr/>
            <p:nvPr/>
          </p:nvSpPr>
          <p:spPr>
            <a:xfrm>
              <a:off x="415636" y="4758388"/>
              <a:ext cx="2176272"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sz="1400" dirty="0">
                  <a:solidFill>
                    <a:schemeClr val="tx1"/>
                  </a:solidFill>
                  <a:latin typeface="Arial" panose="020B0604020202020204" pitchFamily="34" charset="0"/>
                  <a:cs typeface="Arial" panose="020B0604020202020204" pitchFamily="34" charset="0"/>
                </a:rPr>
                <a:t>Imposibilidad de aplicar definiciones de casos en centros de salud públicos y privados</a:t>
              </a:r>
            </a:p>
          </p:txBody>
        </p:sp>
        <p:sp>
          <p:nvSpPr>
            <p:cNvPr id="16" name="Rectangle 15">
              <a:extLst>
                <a:ext uri="{FF2B5EF4-FFF2-40B4-BE49-F238E27FC236}">
                  <a16:creationId xmlns:a16="http://schemas.microsoft.com/office/drawing/2014/main" id="{417F4C09-CDDE-CE79-A0BD-FA07991E66E4}"/>
                </a:ext>
              </a:extLst>
            </p:cNvPr>
            <p:cNvSpPr/>
            <p:nvPr/>
          </p:nvSpPr>
          <p:spPr>
            <a:xfrm>
              <a:off x="2602006" y="4760398"/>
              <a:ext cx="2144806"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sz="1500">
                  <a:solidFill>
                    <a:schemeClr val="tx1"/>
                  </a:solidFill>
                  <a:latin typeface="Arial" panose="020B0604020202020204" pitchFamily="34" charset="0"/>
                  <a:cs typeface="Arial" panose="020B0604020202020204" pitchFamily="34" charset="0"/>
                </a:rPr>
                <a:t>Vigilancia</a:t>
              </a:r>
            </a:p>
          </p:txBody>
        </p:sp>
        <p:sp>
          <p:nvSpPr>
            <p:cNvPr id="17" name="Rectangle 16">
              <a:extLst>
                <a:ext uri="{FF2B5EF4-FFF2-40B4-BE49-F238E27FC236}">
                  <a16:creationId xmlns:a16="http://schemas.microsoft.com/office/drawing/2014/main" id="{B107D932-4B38-0687-844B-E8E264207F33}"/>
                </a:ext>
              </a:extLst>
            </p:cNvPr>
            <p:cNvSpPr/>
            <p:nvPr/>
          </p:nvSpPr>
          <p:spPr>
            <a:xfrm>
              <a:off x="4746811" y="4758387"/>
              <a:ext cx="2176271"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sz="1400" dirty="0">
                  <a:solidFill>
                    <a:schemeClr val="tx1"/>
                  </a:solidFill>
                  <a:latin typeface="Arial" panose="020B0604020202020204" pitchFamily="34" charset="0"/>
                  <a:cs typeface="Arial" panose="020B0604020202020204" pitchFamily="34" charset="0"/>
                </a:rPr>
                <a:t>Mejorar los conocimientos de los trabajadores de la salud en la vigilancia y respuesta integradas a las enfermedades (IDSR)</a:t>
              </a:r>
            </a:p>
          </p:txBody>
        </p:sp>
        <p:sp>
          <p:nvSpPr>
            <p:cNvPr id="18" name="Rectangle 17">
              <a:extLst>
                <a:ext uri="{FF2B5EF4-FFF2-40B4-BE49-F238E27FC236}">
                  <a16:creationId xmlns:a16="http://schemas.microsoft.com/office/drawing/2014/main" id="{0E1F36A7-1745-6F25-590B-FF385810F867}"/>
                </a:ext>
              </a:extLst>
            </p:cNvPr>
            <p:cNvSpPr/>
            <p:nvPr/>
          </p:nvSpPr>
          <p:spPr>
            <a:xfrm>
              <a:off x="6898342" y="4758387"/>
              <a:ext cx="2157984"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sz="1500">
                  <a:solidFill>
                    <a:schemeClr val="tx1"/>
                  </a:solidFill>
                  <a:latin typeface="Arial" panose="020B0604020202020204" pitchFamily="34" charset="0"/>
                  <a:cs typeface="Arial" panose="020B0604020202020204" pitchFamily="34" charset="0"/>
                </a:rPr>
                <a:t>Sí</a:t>
              </a:r>
            </a:p>
          </p:txBody>
        </p:sp>
        <p:sp>
          <p:nvSpPr>
            <p:cNvPr id="19" name="Rectangle 18">
              <a:extLst>
                <a:ext uri="{FF2B5EF4-FFF2-40B4-BE49-F238E27FC236}">
                  <a16:creationId xmlns:a16="http://schemas.microsoft.com/office/drawing/2014/main" id="{B1B1978D-A0AC-A67B-59A9-D6FC0356E4D7}"/>
                </a:ext>
              </a:extLst>
            </p:cNvPr>
            <p:cNvSpPr/>
            <p:nvPr/>
          </p:nvSpPr>
          <p:spPr>
            <a:xfrm>
              <a:off x="9064540" y="4762845"/>
              <a:ext cx="2718548"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sz="1400" dirty="0">
                  <a:solidFill>
                    <a:schemeClr val="tx1"/>
                  </a:solidFill>
                  <a:latin typeface="Arial" panose="020B0604020202020204" pitchFamily="34" charset="0"/>
                  <a:cs typeface="Arial" panose="020B0604020202020204" pitchFamily="34" charset="0"/>
                </a:rPr>
                <a:t>La actividad existente se reasignó a un nuevo plan operacional de 1 año: </a:t>
              </a:r>
            </a:p>
            <a:p>
              <a:pPr algn="ctr"/>
              <a:endParaRPr lang="en-US" sz="1200" dirty="0">
                <a:solidFill>
                  <a:schemeClr val="tx1"/>
                </a:solidFill>
                <a:latin typeface="Arial" panose="020B0604020202020204" pitchFamily="34" charset="0"/>
                <a:cs typeface="Arial" panose="020B0604020202020204" pitchFamily="34" charset="0"/>
              </a:endParaRPr>
            </a:p>
            <a:p>
              <a:pPr algn="ctr"/>
              <a:r>
                <a:rPr lang="es-419" sz="1400" dirty="0">
                  <a:solidFill>
                    <a:schemeClr val="tx1"/>
                  </a:solidFill>
                  <a:latin typeface="Arial" panose="020B0604020202020204" pitchFamily="34" charset="0"/>
                  <a:cs typeface="Arial" panose="020B0604020202020204" pitchFamily="34" charset="0"/>
                </a:rPr>
                <a:t>Capacitación y tutoría a nivel nacional, regional, de </a:t>
              </a:r>
              <a:br>
                <a:rPr lang="es-419" sz="1400" dirty="0">
                  <a:solidFill>
                    <a:schemeClr val="tx1"/>
                  </a:solidFill>
                  <a:latin typeface="Arial" panose="020B0604020202020204" pitchFamily="34" charset="0"/>
                  <a:cs typeface="Arial" panose="020B0604020202020204" pitchFamily="34" charset="0"/>
                </a:rPr>
              </a:br>
              <a:r>
                <a:rPr lang="es-419" sz="1400" dirty="0">
                  <a:solidFill>
                    <a:schemeClr val="tx1"/>
                  </a:solidFill>
                  <a:latin typeface="Arial" panose="020B0604020202020204" pitchFamily="34" charset="0"/>
                  <a:cs typeface="Arial" panose="020B0604020202020204" pitchFamily="34" charset="0"/>
                </a:rPr>
                <a:t>distrito y comunitario </a:t>
              </a:r>
            </a:p>
          </p:txBody>
        </p:sp>
        <p:sp>
          <p:nvSpPr>
            <p:cNvPr id="20" name="Rectangle 19">
              <a:extLst>
                <a:ext uri="{FF2B5EF4-FFF2-40B4-BE49-F238E27FC236}">
                  <a16:creationId xmlns:a16="http://schemas.microsoft.com/office/drawing/2014/main" id="{F8CBE89F-9D7B-1D49-5E54-4C02293A2489}"/>
                </a:ext>
              </a:extLst>
            </p:cNvPr>
            <p:cNvSpPr/>
            <p:nvPr/>
          </p:nvSpPr>
          <p:spPr>
            <a:xfrm>
              <a:off x="9631559" y="3683000"/>
              <a:ext cx="2144806" cy="107538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sz="1600" dirty="0">
                  <a:latin typeface="Arial" panose="020B0604020202020204" pitchFamily="34" charset="0"/>
                  <a:cs typeface="Arial" panose="020B0604020202020204" pitchFamily="34" charset="0"/>
                </a:rPr>
                <a:t>Resultado: actividades actualizadas</a:t>
              </a:r>
            </a:p>
          </p:txBody>
        </p:sp>
      </p:grpSp>
      <p:sp>
        <p:nvSpPr>
          <p:cNvPr id="5" name="Title 1">
            <a:extLst>
              <a:ext uri="{FF2B5EF4-FFF2-40B4-BE49-F238E27FC236}">
                <a16:creationId xmlns:a16="http://schemas.microsoft.com/office/drawing/2014/main" id="{367CF2C6-4A58-91BE-C80C-A3450E064DB8}"/>
              </a:ext>
            </a:extLst>
          </p:cNvPr>
          <p:cNvSpPr>
            <a:spLocks noGrp="1"/>
          </p:cNvSpPr>
          <p:nvPr>
            <p:ph type="title"/>
          </p:nvPr>
        </p:nvSpPr>
        <p:spPr>
          <a:xfrm>
            <a:off x="415636" y="365126"/>
            <a:ext cx="11688734" cy="1087808"/>
          </a:xfrm>
        </p:spPr>
        <p:txBody>
          <a:bodyPr>
            <a:normAutofit/>
          </a:bodyPr>
          <a:lstStyle/>
          <a:p>
            <a:r>
              <a:rPr lang="es-419" sz="2400" dirty="0"/>
              <a:t>Ejemplo: Uganda utilizó el 7-1-7 para informar la planificación + la priorización </a:t>
            </a:r>
          </a:p>
        </p:txBody>
      </p:sp>
    </p:spTree>
    <p:extLst>
      <p:ext uri="{BB962C8B-B14F-4D97-AF65-F5344CB8AC3E}">
        <p14:creationId xmlns:p14="http://schemas.microsoft.com/office/powerpoint/2010/main" val="2785289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813E6-649E-28AB-601B-631B0709D5D0}"/>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798A55E7-800F-1EDC-3427-C43FC9BED382}"/>
              </a:ext>
            </a:extLst>
          </p:cNvPr>
          <p:cNvSpPr>
            <a:spLocks noGrp="1"/>
          </p:cNvSpPr>
          <p:nvPr>
            <p:ph type="title"/>
          </p:nvPr>
        </p:nvSpPr>
        <p:spPr>
          <a:xfrm>
            <a:off x="562843" y="1508767"/>
            <a:ext cx="3481648" cy="2282808"/>
          </a:xfrm>
        </p:spPr>
        <p:txBody>
          <a:bodyPr anchor="b">
            <a:normAutofit fontScale="90000"/>
          </a:bodyPr>
          <a:lstStyle/>
          <a:p>
            <a:r>
              <a:rPr lang="es-419"/>
              <a:t>Descripción general de la serie de capacitación técnica 7-1-7</a:t>
            </a:r>
          </a:p>
        </p:txBody>
      </p:sp>
      <p:sp>
        <p:nvSpPr>
          <p:cNvPr id="5" name="Content Placeholder 2">
            <a:extLst>
              <a:ext uri="{FF2B5EF4-FFF2-40B4-BE49-F238E27FC236}">
                <a16:creationId xmlns:a16="http://schemas.microsoft.com/office/drawing/2014/main" id="{E29C8A2B-7B83-13D7-3B40-10301B2C9E51}"/>
              </a:ext>
            </a:extLst>
          </p:cNvPr>
          <p:cNvSpPr>
            <a:spLocks noGrp="1"/>
          </p:cNvSpPr>
          <p:nvPr>
            <p:ph idx="1"/>
          </p:nvPr>
        </p:nvSpPr>
        <p:spPr>
          <a:xfrm>
            <a:off x="5138223" y="602764"/>
            <a:ext cx="5207683" cy="6001236"/>
          </a:xfrm>
        </p:spPr>
        <p:txBody>
          <a:bodyPr vert="horz" lIns="91440" tIns="45720" rIns="91440" bIns="45720" rtlCol="0" anchor="t">
            <a:normAutofit lnSpcReduction="10000"/>
          </a:bodyPr>
          <a:lstStyle/>
          <a:p>
            <a:pPr marL="0" indent="0">
              <a:buNone/>
            </a:pPr>
            <a:r>
              <a:rPr lang="es-419" b="1">
                <a:solidFill>
                  <a:schemeClr val="tx2"/>
                </a:solidFill>
                <a:latin typeface="Arial"/>
                <a:cs typeface="Arial"/>
              </a:rPr>
              <a:t>Día 1</a:t>
            </a:r>
          </a:p>
          <a:p>
            <a:pPr marL="0" indent="0">
              <a:buNone/>
            </a:pPr>
            <a:r>
              <a:rPr lang="es-419">
                <a:solidFill>
                  <a:schemeClr val="tx1"/>
                </a:solidFill>
                <a:latin typeface="Arial"/>
                <a:cs typeface="Arial"/>
              </a:rPr>
              <a:t>Una introducción al objetivo 7-1-7 y las revisiones de acción temprana</a:t>
            </a:r>
          </a:p>
          <a:p>
            <a:pPr marL="0" indent="0">
              <a:buNone/>
            </a:pPr>
            <a:endParaRPr lang="en-US" dirty="0"/>
          </a:p>
          <a:p>
            <a:pPr marL="0" indent="0">
              <a:buNone/>
            </a:pPr>
            <a:r>
              <a:rPr lang="es-419" b="1">
                <a:solidFill>
                  <a:schemeClr val="tx2"/>
                </a:solidFill>
                <a:latin typeface="Arial"/>
                <a:cs typeface="Arial"/>
              </a:rPr>
              <a:t>Día 2</a:t>
            </a:r>
          </a:p>
          <a:p>
            <a:pPr marL="0" indent="0">
              <a:buNone/>
            </a:pPr>
            <a:r>
              <a:rPr lang="es-419">
                <a:solidFill>
                  <a:schemeClr val="tx1"/>
                </a:solidFill>
                <a:latin typeface="Arial"/>
                <a:cs typeface="Arial"/>
              </a:rPr>
              <a:t>Usar el objetivo 7-1-7 para la mejora del desempeño</a:t>
            </a:r>
          </a:p>
          <a:p>
            <a:pPr marL="0" indent="0">
              <a:buNone/>
            </a:pPr>
            <a:endParaRPr lang="en-US" sz="2000" b="1" dirty="0"/>
          </a:p>
          <a:p>
            <a:pPr marL="0" indent="0">
              <a:buNone/>
            </a:pPr>
            <a:r>
              <a:rPr lang="es-419" b="1">
                <a:solidFill>
                  <a:schemeClr val="tx2"/>
                </a:solidFill>
                <a:latin typeface="Arial"/>
                <a:cs typeface="Arial"/>
              </a:rPr>
              <a:t>Día 3</a:t>
            </a:r>
          </a:p>
          <a:p>
            <a:pPr marL="0" indent="0">
              <a:buNone/>
            </a:pPr>
            <a:r>
              <a:rPr lang="es-419">
                <a:solidFill>
                  <a:schemeClr val="tx1"/>
                </a:solidFill>
                <a:latin typeface="Arial"/>
                <a:cs typeface="Arial"/>
              </a:rPr>
              <a:t>Usar el objetivo 7-1-7 (continuación) + adoptar 7-1-7 para uso rutinario</a:t>
            </a:r>
          </a:p>
          <a:p>
            <a:pPr marL="0" indent="0">
              <a:buNone/>
            </a:pPr>
            <a:endParaRPr lang="en-US" dirty="0">
              <a:solidFill>
                <a:schemeClr val="tx1"/>
              </a:solidFill>
              <a:latin typeface="Arial"/>
              <a:cs typeface="Arial"/>
            </a:endParaRPr>
          </a:p>
          <a:p>
            <a:pPr marL="0" indent="0">
              <a:buNone/>
            </a:pPr>
            <a:r>
              <a:rPr lang="es-419" b="1">
                <a:solidFill>
                  <a:schemeClr val="tx2"/>
                </a:solidFill>
                <a:latin typeface="Arial"/>
                <a:cs typeface="Arial"/>
              </a:rPr>
              <a:t>Día 4</a:t>
            </a:r>
          </a:p>
          <a:p>
            <a:pPr marL="0" indent="0">
              <a:buNone/>
            </a:pPr>
            <a:r>
              <a:rPr lang="es-419">
                <a:solidFill>
                  <a:schemeClr val="tx1"/>
                </a:solidFill>
                <a:latin typeface="Arial"/>
                <a:cs typeface="Arial"/>
              </a:rPr>
              <a:t>Planificación para la adopción y uso de 7-1-7 + actividades de enseñar lo aprendido + próximos pasos</a:t>
            </a:r>
          </a:p>
        </p:txBody>
      </p:sp>
      <p:sp>
        <p:nvSpPr>
          <p:cNvPr id="16" name="TextBox 15">
            <a:extLst>
              <a:ext uri="{FF2B5EF4-FFF2-40B4-BE49-F238E27FC236}">
                <a16:creationId xmlns:a16="http://schemas.microsoft.com/office/drawing/2014/main" id="{D897B5A5-6E02-5740-6E01-F6E0534295AD}"/>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2" name="Rectangle 1">
            <a:extLst>
              <a:ext uri="{FF2B5EF4-FFF2-40B4-BE49-F238E27FC236}">
                <a16:creationId xmlns:a16="http://schemas.microsoft.com/office/drawing/2014/main" id="{9B69764E-F905-0F5D-09C5-12C58F225DE4}"/>
              </a:ext>
            </a:extLst>
          </p:cNvPr>
          <p:cNvSpPr/>
          <p:nvPr/>
        </p:nvSpPr>
        <p:spPr>
          <a:xfrm>
            <a:off x="4679545" y="3286314"/>
            <a:ext cx="6935931" cy="1329790"/>
          </a:xfrm>
          <a:prstGeom prst="round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101591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618743" y="1953306"/>
            <a:ext cx="3467083" cy="2282808"/>
          </a:xfrm>
        </p:spPr>
        <p:txBody>
          <a:bodyPr anchor="b">
            <a:normAutofit/>
          </a:bodyPr>
          <a:lstStyle/>
          <a:p>
            <a:r>
              <a:rPr lang="es-419" sz="3600">
                <a:latin typeface="Arial"/>
                <a:cs typeface="Arial"/>
              </a:rPr>
              <a:t>Almuerzo </a:t>
            </a:r>
            <a:br>
              <a:rPr lang="es-419" sz="3600"/>
            </a:br>
            <a:endParaRPr lang="es-419" sz="3600"/>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48934" y="769585"/>
            <a:ext cx="6502120" cy="5326145"/>
          </a:xfrm>
        </p:spPr>
        <p:txBody>
          <a:bodyPr vert="horz" lIns="91440" tIns="45720" rIns="91440" bIns="45720" rtlCol="0" anchor="t">
            <a:noAutofit/>
          </a:bodyPr>
          <a:lstStyle/>
          <a:p>
            <a:endParaRPr lang="en-US" sz="2400">
              <a:cs typeface="Arial" panose="020B0604020202020204" pitchFamily="34" charset="0"/>
            </a:endParaRPr>
          </a:p>
          <a:p>
            <a:pPr marL="0" indent="0">
              <a:buNone/>
            </a:pPr>
            <a:endParaRPr lang="en-US" sz="3200" b="1">
              <a:solidFill>
                <a:schemeClr val="tx2"/>
              </a:solidFill>
              <a:latin typeface="Arial"/>
              <a:cs typeface="Arial"/>
            </a:endParaRPr>
          </a:p>
          <a:p>
            <a:endParaRPr lang="en-US" sz="2400">
              <a:latin typeface="Arial"/>
              <a:cs typeface="Arial"/>
            </a:endParaRPr>
          </a:p>
          <a:p>
            <a:pPr marL="0" indent="0">
              <a:buNone/>
            </a:pPr>
            <a:endParaRPr lang="en-US" sz="2400">
              <a:solidFill>
                <a:schemeClr val="accent1"/>
              </a:solidFill>
              <a:latin typeface="Arial"/>
              <a:cs typeface="Arial"/>
            </a:endParaRPr>
          </a:p>
          <a:p>
            <a:pPr marL="0" indent="0">
              <a:buNone/>
            </a:pPr>
            <a:endParaRPr lang="en-US" sz="2400">
              <a:solidFill>
                <a:schemeClr val="accent1"/>
              </a:solidFill>
            </a:endParaRPr>
          </a:p>
        </p:txBody>
      </p:sp>
      <p:sp>
        <p:nvSpPr>
          <p:cNvPr id="5" name="Content Placeholder 3">
            <a:extLst>
              <a:ext uri="{FF2B5EF4-FFF2-40B4-BE49-F238E27FC236}">
                <a16:creationId xmlns:a16="http://schemas.microsoft.com/office/drawing/2014/main" id="{90D10B52-2608-DDC2-3D5F-7C08FF28F87F}"/>
              </a:ext>
            </a:extLst>
          </p:cNvPr>
          <p:cNvSpPr txBox="1">
            <a:spLocks/>
          </p:cNvSpPr>
          <p:nvPr/>
        </p:nvSpPr>
        <p:spPr>
          <a:xfrm>
            <a:off x="4953210" y="1615713"/>
            <a:ext cx="6502120" cy="358791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s-419" sz="3200" b="1" dirty="0">
                <a:solidFill>
                  <a:schemeClr val="tx2"/>
                </a:solidFill>
                <a:latin typeface="Arial"/>
                <a:cs typeface="Arial"/>
              </a:rPr>
              <a:t>¿Tienen preguntas? Añádanlas a nuestra lista de preguntas pendientes</a:t>
            </a:r>
          </a:p>
          <a:p>
            <a:pPr marL="0" indent="0">
              <a:buFont typeface="Arial" panose="020B0604020202020204" pitchFamily="34" charset="0"/>
              <a:buNone/>
            </a:pPr>
            <a:endParaRPr lang="en-US" sz="2800" dirty="0">
              <a:latin typeface="Arial"/>
              <a:cs typeface="Arial"/>
            </a:endParaRPr>
          </a:p>
          <a:p>
            <a:pPr marL="0" indent="0">
              <a:buFont typeface="Arial" panose="020B0604020202020204" pitchFamily="34" charset="0"/>
              <a:buNone/>
            </a:pPr>
            <a:r>
              <a:rPr lang="es-419" sz="2800" dirty="0">
                <a:solidFill>
                  <a:schemeClr val="tx1"/>
                </a:solidFill>
                <a:latin typeface="Arial"/>
                <a:cs typeface="Arial"/>
              </a:rPr>
              <a:t>Responderemos preguntas desde esta lista durante la jornada</a:t>
            </a:r>
          </a:p>
          <a:p>
            <a:endParaRPr lang="en-US" sz="2400" dirty="0">
              <a:solidFill>
                <a:schemeClr val="tx1"/>
              </a:solidFill>
              <a:cs typeface="Arial"/>
            </a:endParaRPr>
          </a:p>
          <a:p>
            <a:endParaRPr lang="en-US" sz="2400" dirty="0">
              <a:solidFill>
                <a:schemeClr val="tx1"/>
              </a:solidFill>
              <a:cs typeface="Arial"/>
            </a:endParaRPr>
          </a:p>
        </p:txBody>
      </p:sp>
      <p:sp>
        <p:nvSpPr>
          <p:cNvPr id="8" name="TextBox 7">
            <a:extLst>
              <a:ext uri="{FF2B5EF4-FFF2-40B4-BE49-F238E27FC236}">
                <a16:creationId xmlns:a16="http://schemas.microsoft.com/office/drawing/2014/main" id="{E85F4FC5-87AB-124A-ACFB-0102C9F45C2F}"/>
              </a:ext>
            </a:extLst>
          </p:cNvPr>
          <p:cNvSpPr txBox="1"/>
          <p:nvPr/>
        </p:nvSpPr>
        <p:spPr>
          <a:xfrm>
            <a:off x="4959585" y="4680406"/>
            <a:ext cx="7008895"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800" dirty="0">
                <a:solidFill>
                  <a:srgbClr val="394D56"/>
                </a:solidFill>
                <a:latin typeface="Arial"/>
                <a:cs typeface="Arial"/>
              </a:rPr>
              <a:t>Retomaremos puntualmente a las 13:00</a:t>
            </a:r>
          </a:p>
        </p:txBody>
      </p:sp>
    </p:spTree>
    <p:extLst>
      <p:ext uri="{BB962C8B-B14F-4D97-AF65-F5344CB8AC3E}">
        <p14:creationId xmlns:p14="http://schemas.microsoft.com/office/powerpoint/2010/main" val="29488688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21AF-4ED7-8267-9B1C-E26D5B687E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332EB5-E90F-64B5-A7D3-D58DA427F85D}"/>
              </a:ext>
            </a:extLst>
          </p:cNvPr>
          <p:cNvSpPr>
            <a:spLocks noGrp="1"/>
          </p:cNvSpPr>
          <p:nvPr>
            <p:ph type="title"/>
          </p:nvPr>
        </p:nvSpPr>
        <p:spPr/>
        <p:txBody>
          <a:bodyPr>
            <a:normAutofit/>
          </a:bodyPr>
          <a:lstStyle/>
          <a:p>
            <a:r>
              <a:rPr lang="es-419" sz="4800" dirty="0">
                <a:latin typeface="Arial"/>
                <a:cs typeface="Arial"/>
              </a:rPr>
              <a:t>PAUSA ACTIVA</a:t>
            </a:r>
            <a:endParaRPr lang="en-US" dirty="0"/>
          </a:p>
        </p:txBody>
      </p:sp>
      <p:sp>
        <p:nvSpPr>
          <p:cNvPr id="5" name="Content Placeholder 4">
            <a:extLst>
              <a:ext uri="{FF2B5EF4-FFF2-40B4-BE49-F238E27FC236}">
                <a16:creationId xmlns:a16="http://schemas.microsoft.com/office/drawing/2014/main" id="{F68E5359-4E8F-0F86-A3A0-1CC4BAC5C14C}"/>
              </a:ext>
            </a:extLst>
          </p:cNvPr>
          <p:cNvSpPr>
            <a:spLocks noGrp="1"/>
          </p:cNvSpPr>
          <p:nvPr>
            <p:ph type="body" idx="1"/>
          </p:nvPr>
        </p:nvSpPr>
        <p:spPr/>
        <p:txBody>
          <a:bodyPr vert="horz" lIns="91440" tIns="45720" rIns="91440" bIns="45720" rtlCol="0" anchor="t">
            <a:noAutofit/>
          </a:bodyPr>
          <a:lstStyle/>
          <a:p>
            <a:pPr algn="l" rtl="0" fontAlgn="base">
              <a:lnSpc>
                <a:spcPct val="100000"/>
              </a:lnSpc>
              <a:spcBef>
                <a:spcPts val="0"/>
              </a:spcBef>
              <a:buNone/>
            </a:pPr>
            <a:r>
              <a:rPr lang="es-419" sz="2200" b="1" i="0" u="none" strike="noStrike">
                <a:solidFill>
                  <a:srgbClr val="618393"/>
                </a:solidFill>
                <a:effectLst/>
                <a:cs typeface="Arial" panose="020B0604020202020204" pitchFamily="34" charset="0"/>
              </a:rPr>
              <a:t>Escriban el nombre de un músico, álbum o canción que les guste escuchar y de qué país son, ya sea directamente en un rotafolio cercano o en una nota adhesiva que puedan agregar al rotafolio. </a:t>
            </a:r>
            <a:r>
              <a:rPr lang="es-419" sz="2200" b="0" i="0">
                <a:solidFill>
                  <a:srgbClr val="384D56"/>
                </a:solidFill>
                <a:effectLst/>
                <a:cs typeface="Arial" panose="020B0604020202020204" pitchFamily="34" charset="0"/>
              </a:rPr>
              <a:t>​ </a:t>
            </a:r>
          </a:p>
          <a:p>
            <a:pPr algn="l" rtl="0" fontAlgn="base">
              <a:lnSpc>
                <a:spcPts val="1350"/>
              </a:lnSpc>
              <a:buNone/>
            </a:pPr>
            <a:r>
              <a:rPr lang="es-419" sz="1800" b="0" i="0">
                <a:solidFill>
                  <a:srgbClr val="384D56"/>
                </a:solidFill>
                <a:effectLst/>
                <a:latin typeface="Arial" panose="020B0604020202020204" pitchFamily="34" charset="0"/>
              </a:rPr>
              <a:t>​</a:t>
            </a:r>
          </a:p>
          <a:p>
            <a:endParaRPr lang="en-US" dirty="0">
              <a:cs typeface="Arial"/>
            </a:endParaRPr>
          </a:p>
        </p:txBody>
      </p:sp>
    </p:spTree>
    <p:extLst>
      <p:ext uri="{BB962C8B-B14F-4D97-AF65-F5344CB8AC3E}">
        <p14:creationId xmlns:p14="http://schemas.microsoft.com/office/powerpoint/2010/main" val="279809874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2580E-1AED-BF7E-D2DB-9BDB46F9A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6BD3F-A662-C6CF-98D1-E4B76C38091B}"/>
              </a:ext>
            </a:extLst>
          </p:cNvPr>
          <p:cNvSpPr>
            <a:spLocks noGrp="1"/>
          </p:cNvSpPr>
          <p:nvPr>
            <p:ph type="title"/>
          </p:nvPr>
        </p:nvSpPr>
        <p:spPr>
          <a:xfrm>
            <a:off x="831850" y="1909720"/>
            <a:ext cx="10177343" cy="2137121"/>
          </a:xfrm>
        </p:spPr>
        <p:txBody>
          <a:bodyPr>
            <a:normAutofit/>
          </a:bodyPr>
          <a:lstStyle/>
          <a:p>
            <a:r>
              <a:rPr lang="es-419" sz="4800" dirty="0">
                <a:latin typeface="Arial"/>
                <a:cs typeface="Arial"/>
              </a:rPr>
              <a:t>Revisión de preguntas pendientes </a:t>
            </a:r>
          </a:p>
        </p:txBody>
      </p:sp>
      <p:sp>
        <p:nvSpPr>
          <p:cNvPr id="4" name="Text Placeholder 3">
            <a:extLst>
              <a:ext uri="{FF2B5EF4-FFF2-40B4-BE49-F238E27FC236}">
                <a16:creationId xmlns:a16="http://schemas.microsoft.com/office/drawing/2014/main" id="{142AA77E-4BB0-B5D6-9ADC-7ECA12775DDB}"/>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es-419">
                <a:latin typeface="Arial"/>
                <a:cs typeface="Arial"/>
              </a:rPr>
              <a:t>Respondamos algunas preguntas</a:t>
            </a:r>
          </a:p>
        </p:txBody>
      </p:sp>
    </p:spTree>
    <p:extLst>
      <p:ext uri="{BB962C8B-B14F-4D97-AF65-F5344CB8AC3E}">
        <p14:creationId xmlns:p14="http://schemas.microsoft.com/office/powerpoint/2010/main" val="37684078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1C8CC-BD1D-B423-A8DE-0F8F6E8BAA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6B662B-7737-67B8-E8F8-1E31A55BFB18}"/>
              </a:ext>
            </a:extLst>
          </p:cNvPr>
          <p:cNvSpPr>
            <a:spLocks noGrp="1"/>
          </p:cNvSpPr>
          <p:nvPr>
            <p:ph type="title"/>
          </p:nvPr>
        </p:nvSpPr>
        <p:spPr>
          <a:xfrm>
            <a:off x="604229" y="1437511"/>
            <a:ext cx="3297211" cy="2282808"/>
          </a:xfrm>
        </p:spPr>
        <p:txBody>
          <a:bodyPr/>
          <a:lstStyle/>
          <a:p>
            <a:r>
              <a:rPr lang="es-419" dirty="0">
                <a:latin typeface="Arial"/>
                <a:cs typeface="Arial"/>
              </a:rPr>
              <a:t>Revise la lista de preguntas pendientes</a:t>
            </a:r>
          </a:p>
        </p:txBody>
      </p:sp>
      <p:sp>
        <p:nvSpPr>
          <p:cNvPr id="3" name="Content Placeholder 2">
            <a:extLst>
              <a:ext uri="{FF2B5EF4-FFF2-40B4-BE49-F238E27FC236}">
                <a16:creationId xmlns:a16="http://schemas.microsoft.com/office/drawing/2014/main" id="{4D0E1E4D-A012-0A37-4CE6-FE04A3DAAC6A}"/>
              </a:ext>
            </a:extLst>
          </p:cNvPr>
          <p:cNvSpPr>
            <a:spLocks noGrp="1"/>
          </p:cNvSpPr>
          <p:nvPr>
            <p:ph idx="1"/>
          </p:nvPr>
        </p:nvSpPr>
        <p:spPr>
          <a:xfrm>
            <a:off x="4835951" y="1433227"/>
            <a:ext cx="6543249" cy="5024133"/>
          </a:xfrm>
        </p:spPr>
        <p:txBody>
          <a:bodyPr vert="horz" lIns="91440" tIns="45720" rIns="91440" bIns="45720" rtlCol="0" anchor="t">
            <a:noAutofit/>
          </a:bodyPr>
          <a:lstStyle/>
          <a:p>
            <a:pPr marL="0" indent="0">
              <a:buNone/>
            </a:pPr>
            <a:r>
              <a:rPr lang="es-419" b="1" i="0" u="none" strike="noStrike" dirty="0">
                <a:solidFill>
                  <a:srgbClr val="000000"/>
                </a:solidFill>
                <a:effectLst/>
                <a:latin typeface="Arial"/>
                <a:cs typeface="Arial"/>
              </a:rPr>
              <a:t>P</a:t>
            </a:r>
            <a:r>
              <a:rPr lang="es-419" i="0" u="none" strike="noStrike" dirty="0">
                <a:solidFill>
                  <a:srgbClr val="000000"/>
                </a:solidFill>
                <a:effectLst/>
                <a:latin typeface="Arial"/>
                <a:cs typeface="Arial"/>
              </a:rPr>
              <a:t>: </a:t>
            </a:r>
            <a:r>
              <a:rPr lang="es-419" dirty="0">
                <a:solidFill>
                  <a:srgbClr val="000000"/>
                </a:solidFill>
              </a:rPr>
              <a:t>¿Qué se debe hacer si los protocolos de un país indican que un evento detectado a nivel local debe ser reportado inmediatamente a múltiples niveles de gobierno (por ejemplo, distrital, regional y nacional)?</a:t>
            </a:r>
          </a:p>
          <a:p>
            <a:pPr marL="0" indent="0">
              <a:buNone/>
            </a:pPr>
            <a:endParaRPr lang="en-US" dirty="0">
              <a:solidFill>
                <a:srgbClr val="000000"/>
              </a:solidFill>
              <a:latin typeface="Arial"/>
              <a:cs typeface="Arial"/>
            </a:endParaRPr>
          </a:p>
          <a:p>
            <a:pPr marL="0" indent="0">
              <a:buNone/>
            </a:pPr>
            <a:r>
              <a:rPr lang="es-419" b="1" dirty="0">
                <a:solidFill>
                  <a:srgbClr val="000000"/>
                </a:solidFill>
                <a:latin typeface="Arial"/>
                <a:cs typeface="Arial"/>
              </a:rPr>
              <a:t>P</a:t>
            </a:r>
            <a:r>
              <a:rPr lang="es-419" dirty="0">
                <a:solidFill>
                  <a:srgbClr val="000000"/>
                </a:solidFill>
                <a:latin typeface="Arial"/>
                <a:cs typeface="Arial"/>
              </a:rPr>
              <a:t>: </a:t>
            </a:r>
            <a:r>
              <a:rPr lang="es-419" dirty="0">
                <a:solidFill>
                  <a:srgbClr val="000000"/>
                </a:solidFill>
              </a:rPr>
              <a:t>En el caso de brotes que afecten a más de un lugar, ¿debería tratarse el primer caso en cada lugar como un evento único y evaluarse por separado en relación con el objetivo 7-1-7?</a:t>
            </a:r>
          </a:p>
          <a:p>
            <a:pPr marL="0" indent="0">
              <a:buNone/>
            </a:pPr>
            <a:endParaRPr lang="en-US" dirty="0">
              <a:solidFill>
                <a:srgbClr val="000000"/>
              </a:solidFill>
              <a:cs typeface="Arial"/>
            </a:endParaRPr>
          </a:p>
          <a:p>
            <a:pPr marL="0" indent="0">
              <a:lnSpc>
                <a:spcPct val="100000"/>
              </a:lnSpc>
              <a:spcBef>
                <a:spcPts val="0"/>
              </a:spcBef>
              <a:buClrTx/>
              <a:buNone/>
              <a:defRPr/>
            </a:pPr>
            <a:r>
              <a:rPr lang="es-419" b="1" dirty="0">
                <a:solidFill>
                  <a:srgbClr val="000000"/>
                </a:solidFill>
                <a:latin typeface="Arial"/>
                <a:cs typeface="Arial"/>
              </a:rPr>
              <a:t>P:</a:t>
            </a:r>
            <a:r>
              <a:rPr lang="es-419" dirty="0">
                <a:solidFill>
                  <a:srgbClr val="000000"/>
                </a:solidFill>
                <a:latin typeface="Arial"/>
                <a:cs typeface="Arial"/>
              </a:rPr>
              <a:t> </a:t>
            </a:r>
            <a:r>
              <a:rPr lang="es-419" dirty="0">
                <a:solidFill>
                  <a:srgbClr val="000000"/>
                </a:solidFill>
              </a:rPr>
              <a:t>¿</a:t>
            </a:r>
            <a:r>
              <a:rPr lang="es-419" dirty="0">
                <a:solidFill>
                  <a:srgbClr val="000000"/>
                </a:solidFill>
                <a:latin typeface="Arial"/>
                <a:cs typeface="Arial"/>
              </a:rPr>
              <a:t>Qué hacemos si descubrimos que hay otro caso vinculado </a:t>
            </a:r>
            <a:r>
              <a:rPr lang="es-419" dirty="0">
                <a:solidFill>
                  <a:srgbClr val="000000"/>
                </a:solidFill>
              </a:rPr>
              <a:t>que se había iniciado antes del caso índice?</a:t>
            </a:r>
          </a:p>
          <a:p>
            <a:pPr marL="0" lvl="0" indent="0">
              <a:lnSpc>
                <a:spcPct val="100000"/>
              </a:lnSpc>
              <a:spcBef>
                <a:spcPts val="0"/>
              </a:spcBef>
              <a:buClrTx/>
              <a:buNone/>
              <a:defRPr/>
            </a:pPr>
            <a:endParaRPr lang="en-US" dirty="0">
              <a:solidFill>
                <a:srgbClr val="000000"/>
              </a:solidFill>
              <a:cs typeface="Arial" panose="020B0604020202020204" pitchFamily="34" charset="0"/>
            </a:endParaRPr>
          </a:p>
          <a:p>
            <a:pPr marL="0" indent="0">
              <a:buNone/>
            </a:pPr>
            <a:endParaRPr lang="en-US" sz="2000" dirty="0">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57DC6890-403A-E87B-B042-8E1305F03290}"/>
              </a:ext>
            </a:extLst>
          </p:cNvPr>
          <p:cNvSpPr>
            <a:spLocks noGrp="1"/>
          </p:cNvSpPr>
          <p:nvPr>
            <p:ph type="body" sz="half" idx="10"/>
          </p:nvPr>
        </p:nvSpPr>
        <p:spPr/>
        <p:txBody>
          <a:bodyPr vert="horz" lIns="91440" tIns="45720" rIns="91440" bIns="45720" rtlCol="0" anchor="t">
            <a:noAutofit/>
          </a:bodyPr>
          <a:lstStyle/>
          <a:p>
            <a:r>
              <a:rPr lang="es-419" sz="2600">
                <a:latin typeface="Arial"/>
                <a:cs typeface="Arial"/>
              </a:rPr>
              <a:t>Algunas preguntas/comentarios:</a:t>
            </a:r>
          </a:p>
        </p:txBody>
      </p:sp>
    </p:spTree>
    <p:extLst>
      <p:ext uri="{BB962C8B-B14F-4D97-AF65-F5344CB8AC3E}">
        <p14:creationId xmlns:p14="http://schemas.microsoft.com/office/powerpoint/2010/main" val="38538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28310" y="3865672"/>
            <a:ext cx="9166225" cy="1149334"/>
          </a:xfrm>
        </p:spPr>
        <p:txBody>
          <a:bodyPr vert="horz" lIns="91440" tIns="45720" rIns="91440" bIns="45720" rtlCol="0" anchor="t">
            <a:normAutofit fontScale="85000" lnSpcReduction="20000"/>
          </a:bodyPr>
          <a:lstStyle/>
          <a:p>
            <a:pPr>
              <a:lnSpc>
                <a:spcPct val="110000"/>
              </a:lnSpc>
            </a:pPr>
            <a:r>
              <a:rPr lang="es-419" sz="4400">
                <a:latin typeface="Arial"/>
                <a:cs typeface="Arial"/>
              </a:rPr>
              <a:t>Componentes clave para adoptar el enfoque 7-1-7</a:t>
            </a:r>
          </a:p>
        </p:txBody>
      </p:sp>
    </p:spTree>
    <p:extLst>
      <p:ext uri="{BB962C8B-B14F-4D97-AF65-F5344CB8AC3E}">
        <p14:creationId xmlns:p14="http://schemas.microsoft.com/office/powerpoint/2010/main" val="344772506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A5CB8B-347B-D924-A14D-47D2760766DA}"/>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F8ADEA2F-4367-8373-02CF-746240BD0DC0}"/>
              </a:ext>
            </a:extLst>
          </p:cNvPr>
          <p:cNvSpPr>
            <a:spLocks noGrp="1"/>
          </p:cNvSpPr>
          <p:nvPr>
            <p:ph type="title"/>
          </p:nvPr>
        </p:nvSpPr>
        <p:spPr>
          <a:xfrm>
            <a:off x="319902" y="245753"/>
            <a:ext cx="10515600" cy="1087808"/>
          </a:xfrm>
        </p:spPr>
        <p:txBody>
          <a:bodyPr/>
          <a:lstStyle/>
          <a:p>
            <a:r>
              <a:rPr lang="es-419">
                <a:latin typeface="Arial"/>
                <a:cs typeface="Arial"/>
              </a:rPr>
              <a:t>Consideraciones previas a planificar la adopción</a:t>
            </a:r>
          </a:p>
        </p:txBody>
      </p:sp>
      <p:sp>
        <p:nvSpPr>
          <p:cNvPr id="14" name="Right Arrow 13">
            <a:extLst>
              <a:ext uri="{FF2B5EF4-FFF2-40B4-BE49-F238E27FC236}">
                <a16:creationId xmlns:a16="http://schemas.microsoft.com/office/drawing/2014/main" id="{BFD691AC-2871-644D-2809-0841B3E3CE38}"/>
              </a:ext>
            </a:extLst>
          </p:cNvPr>
          <p:cNvSpPr/>
          <p:nvPr/>
        </p:nvSpPr>
        <p:spPr>
          <a:xfrm>
            <a:off x="4961671" y="1647759"/>
            <a:ext cx="2254005" cy="609599"/>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a:extLst>
              <a:ext uri="{FF2B5EF4-FFF2-40B4-BE49-F238E27FC236}">
                <a16:creationId xmlns:a16="http://schemas.microsoft.com/office/drawing/2014/main" id="{401DB467-EE50-8293-B748-8E686ECDAADB}"/>
              </a:ext>
            </a:extLst>
          </p:cNvPr>
          <p:cNvSpPr/>
          <p:nvPr/>
        </p:nvSpPr>
        <p:spPr>
          <a:xfrm rot="10800000">
            <a:off x="4921082" y="2326000"/>
            <a:ext cx="2254005" cy="609599"/>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DC6FA305-E78A-93E7-E7BD-650178CCC4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27427" y="1349620"/>
            <a:ext cx="1652953" cy="1652953"/>
          </a:xfrm>
          <a:prstGeom prst="rect">
            <a:avLst/>
          </a:prstGeom>
        </p:spPr>
      </p:pic>
      <p:pic>
        <p:nvPicPr>
          <p:cNvPr id="6" name="Graphic 5">
            <a:extLst>
              <a:ext uri="{FF2B5EF4-FFF2-40B4-BE49-F238E27FC236}">
                <a16:creationId xmlns:a16="http://schemas.microsoft.com/office/drawing/2014/main" id="{A2C6DB62-9FED-07AA-70F5-751E9B3B905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067658" y="1364271"/>
            <a:ext cx="1682260" cy="1645627"/>
          </a:xfrm>
          <a:prstGeom prst="rect">
            <a:avLst/>
          </a:prstGeom>
        </p:spPr>
      </p:pic>
      <p:sp>
        <p:nvSpPr>
          <p:cNvPr id="12" name="Rounded Rectangle 6">
            <a:extLst>
              <a:ext uri="{FF2B5EF4-FFF2-40B4-BE49-F238E27FC236}">
                <a16:creationId xmlns:a16="http://schemas.microsoft.com/office/drawing/2014/main" id="{E44E1F48-B78A-81A5-DC47-CF1A100DB2D0}"/>
              </a:ext>
            </a:extLst>
          </p:cNvPr>
          <p:cNvSpPr/>
          <p:nvPr/>
        </p:nvSpPr>
        <p:spPr>
          <a:xfrm>
            <a:off x="505573" y="3323075"/>
            <a:ext cx="5077529" cy="2658207"/>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228600" indent="-228600">
              <a:spcBef>
                <a:spcPts val="1000"/>
              </a:spcBef>
              <a:buFont typeface="Arial,Sans-Serif"/>
              <a:buChar char="•"/>
              <a:defRPr/>
            </a:pPr>
            <a:r>
              <a:rPr lang="es-419" sz="2200">
                <a:solidFill>
                  <a:srgbClr val="394D56"/>
                </a:solidFill>
                <a:latin typeface="Arial"/>
                <a:cs typeface="Arial"/>
              </a:rPr>
              <a:t>Los brotes ocurren </a:t>
            </a:r>
            <a:r>
              <a:rPr lang="es-419" sz="2200" b="1">
                <a:solidFill>
                  <a:srgbClr val="394D56"/>
                </a:solidFill>
                <a:latin typeface="Arial"/>
                <a:cs typeface="Arial"/>
              </a:rPr>
              <a:t>localmente</a:t>
            </a:r>
            <a:r>
              <a:rPr lang="es-419" sz="2200">
                <a:solidFill>
                  <a:srgbClr val="394D56"/>
                </a:solidFill>
                <a:latin typeface="Arial"/>
                <a:cs typeface="Arial"/>
              </a:rPr>
              <a:t>.</a:t>
            </a:r>
          </a:p>
          <a:p>
            <a:pPr marL="228600" indent="-228600">
              <a:spcBef>
                <a:spcPts val="1000"/>
              </a:spcBef>
              <a:buFont typeface="Arial,Sans-Serif"/>
              <a:buChar char="•"/>
              <a:defRPr/>
            </a:pPr>
            <a:r>
              <a:rPr lang="es-419" sz="2200">
                <a:solidFill>
                  <a:srgbClr val="394D56"/>
                </a:solidFill>
                <a:latin typeface="Arial"/>
                <a:cs typeface="Arial"/>
              </a:rPr>
              <a:t>La detección y respuesta de brotes generalmente se realizan </a:t>
            </a:r>
            <a:r>
              <a:rPr lang="es-419" sz="2200" b="1">
                <a:solidFill>
                  <a:srgbClr val="394D56"/>
                </a:solidFill>
                <a:latin typeface="Arial"/>
                <a:cs typeface="Arial"/>
              </a:rPr>
              <a:t>localmente</a:t>
            </a:r>
            <a:r>
              <a:rPr lang="es-419" sz="2200">
                <a:solidFill>
                  <a:srgbClr val="394D56"/>
                </a:solidFill>
                <a:latin typeface="Arial"/>
                <a:cs typeface="Arial"/>
              </a:rPr>
              <a:t>.</a:t>
            </a:r>
          </a:p>
          <a:p>
            <a:pPr marL="228600" indent="-228600">
              <a:spcBef>
                <a:spcPts val="1000"/>
              </a:spcBef>
              <a:buFont typeface="Arial,Sans-Serif"/>
              <a:buChar char="•"/>
              <a:defRPr/>
            </a:pPr>
            <a:r>
              <a:rPr lang="es-419" sz="2200">
                <a:solidFill>
                  <a:srgbClr val="394D56"/>
                </a:solidFill>
                <a:latin typeface="Arial"/>
                <a:ea typeface="Arial"/>
                <a:cs typeface="Arial"/>
              </a:rPr>
              <a:t>Las epidemias </a:t>
            </a:r>
            <a:r>
              <a:rPr kumimoji="0" lang="es-419" sz="2200" i="0" u="none" strike="noStrike" cap="none" normalizeH="0" baseline="0" noProof="0">
                <a:ln>
                  <a:noFill/>
                </a:ln>
                <a:solidFill>
                  <a:srgbClr val="394D56"/>
                </a:solidFill>
                <a:effectLst/>
                <a:uLnTx/>
                <a:uFillTx/>
                <a:latin typeface="Arial"/>
                <a:ea typeface="Arial"/>
                <a:cs typeface="Arial"/>
              </a:rPr>
              <a:t>y </a:t>
            </a:r>
            <a:r>
              <a:rPr lang="es-419" sz="2200">
                <a:solidFill>
                  <a:srgbClr val="394D56"/>
                </a:solidFill>
                <a:latin typeface="Arial"/>
                <a:ea typeface="Arial"/>
                <a:cs typeface="Arial"/>
              </a:rPr>
              <a:t>pandemias se previenen mejor </a:t>
            </a:r>
            <a:r>
              <a:rPr lang="es-419" sz="2200" b="1">
                <a:solidFill>
                  <a:srgbClr val="394D56"/>
                </a:solidFill>
                <a:latin typeface="Arial"/>
                <a:ea typeface="Arial"/>
                <a:cs typeface="Arial"/>
              </a:rPr>
              <a:t>localmente</a:t>
            </a:r>
            <a:r>
              <a:rPr lang="es-419" sz="2200">
                <a:solidFill>
                  <a:srgbClr val="394D56"/>
                </a:solidFill>
                <a:latin typeface="Arial"/>
                <a:ea typeface="Arial"/>
                <a:cs typeface="Arial"/>
              </a:rPr>
              <a:t>.</a:t>
            </a:r>
          </a:p>
        </p:txBody>
      </p:sp>
      <p:sp>
        <p:nvSpPr>
          <p:cNvPr id="16" name="Rounded Rectangle 6">
            <a:extLst>
              <a:ext uri="{FF2B5EF4-FFF2-40B4-BE49-F238E27FC236}">
                <a16:creationId xmlns:a16="http://schemas.microsoft.com/office/drawing/2014/main" id="{63D8F17B-0CC2-1343-0131-ADFA4C63EF65}"/>
              </a:ext>
            </a:extLst>
          </p:cNvPr>
          <p:cNvSpPr/>
          <p:nvPr/>
        </p:nvSpPr>
        <p:spPr>
          <a:xfrm>
            <a:off x="6717338" y="3321610"/>
            <a:ext cx="5011588" cy="2628899"/>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spcBef>
                <a:spcPts val="1000"/>
              </a:spcBef>
              <a:buFont typeface="Arial"/>
              <a:buChar char="•"/>
              <a:defRPr/>
            </a:pPr>
            <a:r>
              <a:rPr lang="es-419" sz="2200">
                <a:solidFill>
                  <a:srgbClr val="394D56"/>
                </a:solidFill>
                <a:latin typeface="Arial"/>
                <a:cs typeface="Arial"/>
              </a:rPr>
              <a:t>Sistemas, directrices y reglas para apoyar la detección, notificación y respuesta de brotes a menudo gestionados a </a:t>
            </a:r>
            <a:r>
              <a:rPr lang="es-419" sz="2200" b="1">
                <a:solidFill>
                  <a:srgbClr val="394D56"/>
                </a:solidFill>
                <a:latin typeface="Arial"/>
                <a:cs typeface="Arial"/>
              </a:rPr>
              <a:t>niveles más altos </a:t>
            </a:r>
            <a:r>
              <a:rPr lang="es-419" sz="2200">
                <a:solidFill>
                  <a:srgbClr val="394D56"/>
                </a:solidFill>
                <a:latin typeface="Arial"/>
                <a:cs typeface="Arial"/>
              </a:rPr>
              <a:t>(por ejemplo, nacional, regional, provincial…)</a:t>
            </a:r>
          </a:p>
        </p:txBody>
      </p:sp>
    </p:spTree>
    <p:extLst>
      <p:ext uri="{BB962C8B-B14F-4D97-AF65-F5344CB8AC3E}">
        <p14:creationId xmlns:p14="http://schemas.microsoft.com/office/powerpoint/2010/main" val="2197473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2" grpId="0" animBg="1"/>
      <p:bldP spid="1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85F6B-D3F7-800B-1E61-48FA1DED6811}"/>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FC5DD5E0-14A3-A9F0-358A-5755B82898AD}"/>
              </a:ext>
            </a:extLst>
          </p:cNvPr>
          <p:cNvSpPr>
            <a:spLocks noGrp="1"/>
          </p:cNvSpPr>
          <p:nvPr>
            <p:ph idx="1"/>
          </p:nvPr>
        </p:nvSpPr>
        <p:spPr>
          <a:xfrm>
            <a:off x="559387" y="1153947"/>
            <a:ext cx="10036629" cy="508688"/>
          </a:xfrm>
        </p:spPr>
        <p:txBody>
          <a:bodyPr/>
          <a:lstStyle/>
          <a:p>
            <a:pPr marL="0" indent="0">
              <a:buNone/>
            </a:pPr>
            <a:r>
              <a:rPr lang="es-419" sz="2400" b="1">
                <a:solidFill>
                  <a:schemeClr val="tx2"/>
                </a:solidFill>
              </a:rPr>
              <a:t>Los países/jurisdicciones han adoptado diferentes enfoques </a:t>
            </a:r>
          </a:p>
          <a:p>
            <a:endParaRPr lang="en-US"/>
          </a:p>
        </p:txBody>
      </p:sp>
      <p:sp>
        <p:nvSpPr>
          <p:cNvPr id="8" name="Title 1">
            <a:extLst>
              <a:ext uri="{FF2B5EF4-FFF2-40B4-BE49-F238E27FC236}">
                <a16:creationId xmlns:a16="http://schemas.microsoft.com/office/drawing/2014/main" id="{EF6E6366-8C87-4992-9830-9F0019829171}"/>
              </a:ext>
            </a:extLst>
          </p:cNvPr>
          <p:cNvSpPr>
            <a:spLocks noGrp="1"/>
          </p:cNvSpPr>
          <p:nvPr>
            <p:ph type="title"/>
          </p:nvPr>
        </p:nvSpPr>
        <p:spPr>
          <a:xfrm>
            <a:off x="319902" y="245753"/>
            <a:ext cx="10515600" cy="1087808"/>
          </a:xfrm>
        </p:spPr>
        <p:txBody>
          <a:bodyPr>
            <a:normAutofit/>
          </a:bodyPr>
          <a:lstStyle/>
          <a:p>
            <a:r>
              <a:rPr lang="es-419" sz="2800" dirty="0"/>
              <a:t>¿A qué nivel de gobierno comenzar la adopción de 7-1-7?</a:t>
            </a:r>
          </a:p>
        </p:txBody>
      </p:sp>
      <p:cxnSp>
        <p:nvCxnSpPr>
          <p:cNvPr id="4" name="Straight Connector 3">
            <a:extLst>
              <a:ext uri="{FF2B5EF4-FFF2-40B4-BE49-F238E27FC236}">
                <a16:creationId xmlns:a16="http://schemas.microsoft.com/office/drawing/2014/main" id="{6B2D5A5E-B732-BCE0-03EB-6498B61D715A}"/>
              </a:ext>
            </a:extLst>
          </p:cNvPr>
          <p:cNvCxnSpPr>
            <a:cxnSpLocks/>
          </p:cNvCxnSpPr>
          <p:nvPr/>
        </p:nvCxnSpPr>
        <p:spPr>
          <a:xfrm flipH="1">
            <a:off x="6077415" y="1805122"/>
            <a:ext cx="24780" cy="360646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EC1459D9-A625-35D3-A61E-96DD6E5E6CF9}"/>
              </a:ext>
            </a:extLst>
          </p:cNvPr>
          <p:cNvSpPr txBox="1"/>
          <p:nvPr/>
        </p:nvSpPr>
        <p:spPr>
          <a:xfrm>
            <a:off x="215442" y="1801059"/>
            <a:ext cx="5646215" cy="430887"/>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2200" i="0" u="none" strike="noStrike" cap="none" normalizeH="0" baseline="0" noProof="0">
                <a:ln>
                  <a:noFill/>
                </a:ln>
                <a:effectLst/>
                <a:uLnTx/>
                <a:uFillTx/>
                <a:latin typeface="Arial"/>
                <a:cs typeface="Arial"/>
              </a:rPr>
              <a:t>Uganda: de nacional a subnacional</a:t>
            </a:r>
          </a:p>
        </p:txBody>
      </p:sp>
      <p:sp>
        <p:nvSpPr>
          <p:cNvPr id="16" name="TextBox 15">
            <a:extLst>
              <a:ext uri="{FF2B5EF4-FFF2-40B4-BE49-F238E27FC236}">
                <a16:creationId xmlns:a16="http://schemas.microsoft.com/office/drawing/2014/main" id="{A108D703-6492-4ECB-4BA1-C9FA3D28B554}"/>
              </a:ext>
            </a:extLst>
          </p:cNvPr>
          <p:cNvSpPr txBox="1"/>
          <p:nvPr/>
        </p:nvSpPr>
        <p:spPr>
          <a:xfrm>
            <a:off x="6315036" y="1805902"/>
            <a:ext cx="5646215" cy="430887"/>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2200" i="0" u="none" strike="noStrike" cap="none" normalizeH="0" baseline="0" noProof="0">
                <a:ln>
                  <a:noFill/>
                </a:ln>
                <a:effectLst/>
                <a:uLnTx/>
                <a:uFillTx/>
                <a:latin typeface="Arial"/>
                <a:cs typeface="Arial"/>
              </a:rPr>
              <a:t>Brasil: de subnacional a nacional</a:t>
            </a:r>
          </a:p>
        </p:txBody>
      </p:sp>
      <p:pic>
        <p:nvPicPr>
          <p:cNvPr id="2" name="Picture 1">
            <a:extLst>
              <a:ext uri="{FF2B5EF4-FFF2-40B4-BE49-F238E27FC236}">
                <a16:creationId xmlns:a16="http://schemas.microsoft.com/office/drawing/2014/main" id="{631DD59C-E632-AB64-1E87-477D2EBBC1EB}"/>
              </a:ext>
            </a:extLst>
          </p:cNvPr>
          <p:cNvPicPr>
            <a:picLocks noChangeAspect="1"/>
          </p:cNvPicPr>
          <p:nvPr/>
        </p:nvPicPr>
        <p:blipFill>
          <a:blip r:embed="rId3" cstate="screen">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1115859" y="2193226"/>
            <a:ext cx="3419566" cy="3329872"/>
          </a:xfrm>
          <a:prstGeom prst="rect">
            <a:avLst/>
          </a:prstGeom>
          <a:ln>
            <a:noFill/>
          </a:ln>
        </p:spPr>
      </p:pic>
      <p:sp>
        <p:nvSpPr>
          <p:cNvPr id="5" name="Rounded Rectangle 4">
            <a:extLst>
              <a:ext uri="{FF2B5EF4-FFF2-40B4-BE49-F238E27FC236}">
                <a16:creationId xmlns:a16="http://schemas.microsoft.com/office/drawing/2014/main" id="{29D4253E-775E-EC94-6086-BF855C49184F}"/>
              </a:ext>
            </a:extLst>
          </p:cNvPr>
          <p:cNvSpPr/>
          <p:nvPr/>
        </p:nvSpPr>
        <p:spPr>
          <a:xfrm>
            <a:off x="1318979" y="5739323"/>
            <a:ext cx="9085355" cy="508688"/>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b="1" i="0" u="none" strike="noStrike" cap="none" normalizeH="0" baseline="0" noProof="0" dirty="0">
                <a:ln>
                  <a:noFill/>
                </a:ln>
                <a:solidFill>
                  <a:srgbClr val="618393"/>
                </a:solidFill>
                <a:effectLst/>
                <a:uLnTx/>
                <a:uFillTx/>
                <a:latin typeface="Arial"/>
                <a:ea typeface="Arial"/>
                <a:cs typeface="Arial"/>
              </a:rPr>
              <a:t>Considere el papel de los diferentes niveles incluso al comenzar la adopción</a:t>
            </a:r>
          </a:p>
        </p:txBody>
      </p:sp>
      <p:pic>
        <p:nvPicPr>
          <p:cNvPr id="3" name="Picture 2" descr="Brazil Maps &amp; Facts - World Atlas">
            <a:extLst>
              <a:ext uri="{FF2B5EF4-FFF2-40B4-BE49-F238E27FC236}">
                <a16:creationId xmlns:a16="http://schemas.microsoft.com/office/drawing/2014/main" id="{2BDC6D7F-9744-EEDA-D8BE-0BA4AE58CF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10804" y="2234122"/>
            <a:ext cx="3805602" cy="3378890"/>
          </a:xfrm>
          <a:prstGeom prst="rect">
            <a:avLst/>
          </a:prstGeom>
        </p:spPr>
      </p:pic>
      <p:sp>
        <p:nvSpPr>
          <p:cNvPr id="9" name="Oval 8">
            <a:extLst>
              <a:ext uri="{FF2B5EF4-FFF2-40B4-BE49-F238E27FC236}">
                <a16:creationId xmlns:a16="http://schemas.microsoft.com/office/drawing/2014/main" id="{1F29B688-187C-2030-C04F-A30C86C51FAE}"/>
              </a:ext>
            </a:extLst>
          </p:cNvPr>
          <p:cNvSpPr/>
          <p:nvPr/>
        </p:nvSpPr>
        <p:spPr>
          <a:xfrm>
            <a:off x="1581833" y="2699966"/>
            <a:ext cx="381778" cy="92591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938FD2F7-964C-FA08-2039-DE0035D3E5F6}"/>
              </a:ext>
            </a:extLst>
          </p:cNvPr>
          <p:cNvSpPr/>
          <p:nvPr/>
        </p:nvSpPr>
        <p:spPr>
          <a:xfrm>
            <a:off x="2634974" y="2239890"/>
            <a:ext cx="647758" cy="21423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512B8611-065A-57B4-8318-63A8925C3767}"/>
              </a:ext>
            </a:extLst>
          </p:cNvPr>
          <p:cNvSpPr/>
          <p:nvPr/>
        </p:nvSpPr>
        <p:spPr>
          <a:xfrm>
            <a:off x="1858597" y="3357729"/>
            <a:ext cx="209250" cy="2681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88FC71E5-B922-6249-B1EC-C899ED58A8CA}"/>
              </a:ext>
            </a:extLst>
          </p:cNvPr>
          <p:cNvSpPr/>
          <p:nvPr/>
        </p:nvSpPr>
        <p:spPr>
          <a:xfrm rot="5040000">
            <a:off x="1234299" y="5087240"/>
            <a:ext cx="169712" cy="64195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5DFFE94-4E5E-797B-01D5-06D79EAAF054}"/>
              </a:ext>
            </a:extLst>
          </p:cNvPr>
          <p:cNvSpPr/>
          <p:nvPr/>
        </p:nvSpPr>
        <p:spPr>
          <a:xfrm>
            <a:off x="1799806" y="5076406"/>
            <a:ext cx="2494232" cy="3352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7C436AA-70D8-6920-43E4-93A25E46687F}"/>
              </a:ext>
            </a:extLst>
          </p:cNvPr>
          <p:cNvSpPr/>
          <p:nvPr/>
        </p:nvSpPr>
        <p:spPr>
          <a:xfrm rot="5400000">
            <a:off x="3722777" y="4375508"/>
            <a:ext cx="880375" cy="5257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F3AF540-265B-AC7B-497B-A2B0C0B24AD0}"/>
              </a:ext>
            </a:extLst>
          </p:cNvPr>
          <p:cNvSpPr/>
          <p:nvPr/>
        </p:nvSpPr>
        <p:spPr>
          <a:xfrm rot="5400000">
            <a:off x="3568220" y="4645083"/>
            <a:ext cx="880375" cy="5257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8603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5" grpId="0"/>
      <p:bldP spid="16" grpId="0"/>
      <p:bldP spid="5"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52A84-D66C-C982-2F60-25C01E434E9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3B51365-521D-9BCF-5456-D29CE7955750}"/>
              </a:ext>
            </a:extLst>
          </p:cNvPr>
          <p:cNvSpPr>
            <a:spLocks noGrp="1"/>
          </p:cNvSpPr>
          <p:nvPr>
            <p:ph type="body" sz="half" idx="10"/>
          </p:nvPr>
        </p:nvSpPr>
        <p:spPr>
          <a:xfrm>
            <a:off x="4787105" y="1776801"/>
            <a:ext cx="6693029" cy="2911331"/>
          </a:xfrm>
        </p:spPr>
        <p:txBody>
          <a:bodyPr vert="horz" lIns="91440" tIns="45720" rIns="91440" bIns="45720" rtlCol="0" anchor="t">
            <a:noAutofit/>
          </a:bodyPr>
          <a:lstStyle/>
          <a:p>
            <a:r>
              <a:rPr lang="es-419" sz="3800" dirty="0">
                <a:latin typeface="Arial"/>
                <a:cs typeface="Arial"/>
              </a:rPr>
              <a:t>¿Qué factores consideraría al planificar la adopción inicial del 7-1-7, teniendo en cuenta la expansión nacional/subnacional?</a:t>
            </a:r>
          </a:p>
        </p:txBody>
      </p:sp>
      <p:pic>
        <p:nvPicPr>
          <p:cNvPr id="4" name="Graphic 9">
            <a:extLst>
              <a:ext uri="{FF2B5EF4-FFF2-40B4-BE49-F238E27FC236}">
                <a16:creationId xmlns:a16="http://schemas.microsoft.com/office/drawing/2014/main" id="{D7265F53-249D-6282-7AF1-FC21AF7235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B782313D-E286-51FB-D1D2-961BA69480FC}"/>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419">
                <a:latin typeface="Arial"/>
                <a:cs typeface="Arial"/>
              </a:rPr>
              <a:t>Debate</a:t>
            </a:r>
          </a:p>
        </p:txBody>
      </p:sp>
    </p:spTree>
    <p:extLst>
      <p:ext uri="{BB962C8B-B14F-4D97-AF65-F5344CB8AC3E}">
        <p14:creationId xmlns:p14="http://schemas.microsoft.com/office/powerpoint/2010/main" val="279485341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25D28-643E-A2F4-1D4D-3448D541561F}"/>
              </a:ext>
            </a:extLst>
          </p:cNvPr>
          <p:cNvSpPr>
            <a:spLocks noGrp="1"/>
          </p:cNvSpPr>
          <p:nvPr>
            <p:ph type="title"/>
          </p:nvPr>
        </p:nvSpPr>
        <p:spPr>
          <a:xfrm>
            <a:off x="319902" y="245753"/>
            <a:ext cx="10515600" cy="1087808"/>
          </a:xfrm>
        </p:spPr>
        <p:txBody>
          <a:bodyPr/>
          <a:lstStyle/>
          <a:p>
            <a:r>
              <a:rPr lang="es-419"/>
              <a:t>Antes de planificar la adopción…</a:t>
            </a:r>
          </a:p>
        </p:txBody>
      </p:sp>
      <p:sp>
        <p:nvSpPr>
          <p:cNvPr id="6" name="Content Placeholder 5">
            <a:extLst>
              <a:ext uri="{FF2B5EF4-FFF2-40B4-BE49-F238E27FC236}">
                <a16:creationId xmlns:a16="http://schemas.microsoft.com/office/drawing/2014/main" id="{12FF5E51-316C-3AA5-1312-95AEF389BC57}"/>
              </a:ext>
            </a:extLst>
          </p:cNvPr>
          <p:cNvSpPr>
            <a:spLocks noGrp="1"/>
          </p:cNvSpPr>
          <p:nvPr>
            <p:ph idx="1"/>
          </p:nvPr>
        </p:nvSpPr>
        <p:spPr>
          <a:xfrm>
            <a:off x="691242" y="1066985"/>
            <a:ext cx="10515600" cy="4724029"/>
          </a:xfrm>
        </p:spPr>
        <p:txBody>
          <a:bodyPr/>
          <a:lstStyle/>
          <a:p>
            <a:pPr marL="0" indent="0">
              <a:buNone/>
            </a:pPr>
            <a:r>
              <a:rPr lang="es-419" b="1" dirty="0">
                <a:solidFill>
                  <a:schemeClr val="tx2"/>
                </a:solidFill>
              </a:rPr>
              <a:t>Considerar el modelo de gobernanza</a:t>
            </a:r>
          </a:p>
          <a:p>
            <a:pPr marL="0" indent="0">
              <a:buNone/>
            </a:pPr>
            <a:endParaRPr lang="en-US" sz="1200" b="1" dirty="0">
              <a:solidFill>
                <a:schemeClr val="tx2"/>
              </a:solidFill>
            </a:endParaRPr>
          </a:p>
          <a:p>
            <a:r>
              <a:rPr lang="es-419" dirty="0"/>
              <a:t>¿Hasta qué punto está centralizada o descentralizada la gobernanza en el país?</a:t>
            </a:r>
          </a:p>
          <a:p>
            <a:endParaRPr lang="en-US" dirty="0"/>
          </a:p>
          <a:p>
            <a:r>
              <a:rPr lang="es-419" dirty="0"/>
              <a:t>¿Qué poder de decisión tienen los distintos niveles de gobierno en materia de salud pública? </a:t>
            </a:r>
          </a:p>
          <a:p>
            <a:endParaRPr lang="en-US" dirty="0"/>
          </a:p>
          <a:p>
            <a:r>
              <a:rPr lang="es-419" dirty="0"/>
              <a:t>¿A qué nivel de gobierno se realizan/coordinan las actividades clave de detección, notificación y respuesta temprana a los brotes? </a:t>
            </a:r>
          </a:p>
          <a:p>
            <a:pPr marL="0" indent="0">
              <a:buNone/>
            </a:pPr>
            <a:endParaRPr lang="en-US" dirty="0"/>
          </a:p>
          <a:p>
            <a:endParaRPr lang="en-US" dirty="0"/>
          </a:p>
        </p:txBody>
      </p:sp>
      <p:sp>
        <p:nvSpPr>
          <p:cNvPr id="7" name="Rounded Rectangle 6">
            <a:extLst>
              <a:ext uri="{FF2B5EF4-FFF2-40B4-BE49-F238E27FC236}">
                <a16:creationId xmlns:a16="http://schemas.microsoft.com/office/drawing/2014/main" id="{E486E320-C311-29C7-4D2B-6E5D44CD0117}"/>
              </a:ext>
            </a:extLst>
          </p:cNvPr>
          <p:cNvSpPr/>
          <p:nvPr/>
        </p:nvSpPr>
        <p:spPr>
          <a:xfrm>
            <a:off x="1553322" y="5110843"/>
            <a:ext cx="9085355" cy="914400"/>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2200" b="1" i="0" u="none" strike="noStrike" cap="none" normalizeH="0" baseline="0" noProof="0" dirty="0">
                <a:ln>
                  <a:noFill/>
                </a:ln>
                <a:solidFill>
                  <a:srgbClr val="618393"/>
                </a:solidFill>
                <a:effectLst/>
                <a:uLnTx/>
                <a:uFillTx/>
                <a:latin typeface="Arial"/>
                <a:ea typeface="Arial"/>
                <a:cs typeface="Arial"/>
              </a:rPr>
              <a:t>Tenga en cuenta estas cuestiones a la hora de planificar la adopción y la </a:t>
            </a:r>
            <a:r>
              <a:rPr lang="es-419" sz="2200" b="1" dirty="0">
                <a:solidFill>
                  <a:srgbClr val="618393"/>
                </a:solidFill>
                <a:latin typeface="Arial"/>
                <a:ea typeface="Arial"/>
                <a:cs typeface="Arial"/>
              </a:rPr>
              <a:t>expansión</a:t>
            </a:r>
            <a:endParaRPr kumimoji="0" lang="es-419" sz="2200" b="1" i="0" u="none" strike="noStrike" cap="none" normalizeH="0" baseline="0" noProof="0" dirty="0">
              <a:ln>
                <a:noFill/>
              </a:ln>
              <a:solidFill>
                <a:srgbClr val="618393"/>
              </a:solidFill>
              <a:effectLst/>
              <a:uLnTx/>
              <a:uFillTx/>
              <a:latin typeface="Arial"/>
              <a:ea typeface="Arial"/>
              <a:cs typeface="Arial"/>
            </a:endParaRPr>
          </a:p>
        </p:txBody>
      </p:sp>
    </p:spTree>
    <p:extLst>
      <p:ext uri="{BB962C8B-B14F-4D97-AF65-F5344CB8AC3E}">
        <p14:creationId xmlns:p14="http://schemas.microsoft.com/office/powerpoint/2010/main" val="1976217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C926072-A6FF-3F76-5767-EBBF553B2D10}"/>
              </a:ext>
            </a:extLst>
          </p:cNvPr>
          <p:cNvSpPr>
            <a:spLocks noGrp="1"/>
          </p:cNvSpPr>
          <p:nvPr>
            <p:ph type="title"/>
          </p:nvPr>
        </p:nvSpPr>
        <p:spPr>
          <a:xfrm>
            <a:off x="397770" y="356240"/>
            <a:ext cx="10402310" cy="1087808"/>
          </a:xfrm>
        </p:spPr>
        <p:txBody>
          <a:bodyPr/>
          <a:lstStyle/>
          <a:p>
            <a:r>
              <a:rPr lang="es-419" sz="3000" dirty="0"/>
              <a:t>El enfoque 7-1-7 puede adoptarse de forma sistemática y flexible</a:t>
            </a:r>
          </a:p>
        </p:txBody>
      </p:sp>
      <p:sp>
        <p:nvSpPr>
          <p:cNvPr id="12" name="Title 1">
            <a:extLst>
              <a:ext uri="{FF2B5EF4-FFF2-40B4-BE49-F238E27FC236}">
                <a16:creationId xmlns:a16="http://schemas.microsoft.com/office/drawing/2014/main" id="{31D911E4-44DD-3213-364A-FEA23335E0F8}"/>
              </a:ext>
            </a:extLst>
          </p:cNvPr>
          <p:cNvSpPr txBox="1">
            <a:spLocks/>
          </p:cNvSpPr>
          <p:nvPr/>
        </p:nvSpPr>
        <p:spPr>
          <a:xfrm>
            <a:off x="1269799" y="2745435"/>
            <a:ext cx="2873383" cy="1282691"/>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dirty="0">
                <a:ln>
                  <a:noFill/>
                </a:ln>
                <a:solidFill>
                  <a:schemeClr val="tx1"/>
                </a:solidFill>
                <a:effectLst/>
                <a:uLnTx/>
                <a:uFillTx/>
                <a:latin typeface="Arial" panose="020B0604020202020204" pitchFamily="34" charset="0"/>
                <a:ea typeface="Arial"/>
                <a:cs typeface="+mj-cs"/>
              </a:rPr>
              <a:t>Situar dentro del sistema de salud pública</a:t>
            </a:r>
          </a:p>
        </p:txBody>
      </p:sp>
      <p:sp>
        <p:nvSpPr>
          <p:cNvPr id="18" name="Title 1">
            <a:extLst>
              <a:ext uri="{FF2B5EF4-FFF2-40B4-BE49-F238E27FC236}">
                <a16:creationId xmlns:a16="http://schemas.microsoft.com/office/drawing/2014/main" id="{020A33D4-8799-9A9F-F31B-47C7DAF2A389}"/>
              </a:ext>
            </a:extLst>
          </p:cNvPr>
          <p:cNvSpPr txBox="1">
            <a:spLocks/>
          </p:cNvSpPr>
          <p:nvPr/>
        </p:nvSpPr>
        <p:spPr>
          <a:xfrm>
            <a:off x="4917886" y="2720915"/>
            <a:ext cx="2518667" cy="95610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dirty="0">
                <a:ln>
                  <a:noFill/>
                </a:ln>
                <a:solidFill>
                  <a:schemeClr val="tx1"/>
                </a:solidFill>
                <a:effectLst/>
                <a:uLnTx/>
                <a:uFillTx/>
                <a:latin typeface="Arial" panose="020B0604020202020204" pitchFamily="34" charset="0"/>
                <a:ea typeface="Arial"/>
                <a:cs typeface="+mj-cs"/>
              </a:rPr>
              <a:t>Mapear las partes interesadas + los sistemas existentes</a:t>
            </a:r>
          </a:p>
        </p:txBody>
      </p:sp>
      <p:sp>
        <p:nvSpPr>
          <p:cNvPr id="22" name="Title 1">
            <a:extLst>
              <a:ext uri="{FF2B5EF4-FFF2-40B4-BE49-F238E27FC236}">
                <a16:creationId xmlns:a16="http://schemas.microsoft.com/office/drawing/2014/main" id="{7AAFB625-7DD9-4FC6-694E-33934F007B36}"/>
              </a:ext>
            </a:extLst>
          </p:cNvPr>
          <p:cNvSpPr txBox="1">
            <a:spLocks/>
          </p:cNvSpPr>
          <p:nvPr/>
        </p:nvSpPr>
        <p:spPr>
          <a:xfrm>
            <a:off x="8448775"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dirty="0">
                <a:ln>
                  <a:noFill/>
                </a:ln>
                <a:solidFill>
                  <a:schemeClr val="tx1"/>
                </a:solidFill>
                <a:effectLst/>
                <a:uLnTx/>
                <a:uFillTx/>
                <a:latin typeface="Arial" panose="020B0604020202020204" pitchFamily="34" charset="0"/>
                <a:ea typeface="Arial"/>
                <a:cs typeface="+mj-cs"/>
              </a:rPr>
              <a:t>Involucrar a las partes interesadas</a:t>
            </a:r>
          </a:p>
        </p:txBody>
      </p:sp>
      <p:sp>
        <p:nvSpPr>
          <p:cNvPr id="24" name="Title 1">
            <a:extLst>
              <a:ext uri="{FF2B5EF4-FFF2-40B4-BE49-F238E27FC236}">
                <a16:creationId xmlns:a16="http://schemas.microsoft.com/office/drawing/2014/main" id="{2C236C23-880D-4C04-D128-F8BED5AB0D05}"/>
              </a:ext>
            </a:extLst>
          </p:cNvPr>
          <p:cNvSpPr txBox="1">
            <a:spLocks/>
          </p:cNvSpPr>
          <p:nvPr/>
        </p:nvSpPr>
        <p:spPr>
          <a:xfrm>
            <a:off x="5399355" y="5104354"/>
            <a:ext cx="1516814"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dirty="0">
                <a:ln>
                  <a:noFill/>
                </a:ln>
                <a:solidFill>
                  <a:schemeClr val="tx1"/>
                </a:solidFill>
                <a:effectLst/>
                <a:uLnTx/>
                <a:uFillTx/>
                <a:latin typeface="Arial" panose="020B0604020202020204" pitchFamily="34" charset="0"/>
                <a:ea typeface="Arial"/>
                <a:cs typeface="+mj-cs"/>
              </a:rPr>
              <a:t>Capacitar personal</a:t>
            </a:r>
          </a:p>
        </p:txBody>
      </p:sp>
      <p:sp>
        <p:nvSpPr>
          <p:cNvPr id="26" name="Title 1">
            <a:extLst>
              <a:ext uri="{FF2B5EF4-FFF2-40B4-BE49-F238E27FC236}">
                <a16:creationId xmlns:a16="http://schemas.microsoft.com/office/drawing/2014/main" id="{B3AF827F-E068-97F7-99E1-7152B250A66F}"/>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dirty="0">
                <a:ln>
                  <a:noFill/>
                </a:ln>
                <a:solidFill>
                  <a:schemeClr val="tx1"/>
                </a:solidFill>
                <a:effectLst/>
                <a:uLnTx/>
                <a:uFillTx/>
                <a:latin typeface="Arial" panose="020B0604020202020204" pitchFamily="34" charset="0"/>
                <a:ea typeface="Arial"/>
                <a:cs typeface="+mj-cs"/>
              </a:rPr>
              <a:t>Integrar en los flujos de trabajo</a:t>
            </a:r>
          </a:p>
        </p:txBody>
      </p:sp>
      <p:sp>
        <p:nvSpPr>
          <p:cNvPr id="28" name="Title 1">
            <a:extLst>
              <a:ext uri="{FF2B5EF4-FFF2-40B4-BE49-F238E27FC236}">
                <a16:creationId xmlns:a16="http://schemas.microsoft.com/office/drawing/2014/main" id="{37CC2CE3-73AB-9B5C-126A-A5083E01EEE4}"/>
              </a:ext>
            </a:extLst>
          </p:cNvPr>
          <p:cNvSpPr txBox="1">
            <a:spLocks/>
          </p:cNvSpPr>
          <p:nvPr/>
        </p:nvSpPr>
        <p:spPr>
          <a:xfrm>
            <a:off x="8978466" y="5151754"/>
            <a:ext cx="1516814"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419" sz="2000" b="0" dirty="0">
                <a:solidFill>
                  <a:schemeClr val="tx1"/>
                </a:solidFill>
              </a:rPr>
              <a:t>Realizar un uso piloto</a:t>
            </a:r>
          </a:p>
        </p:txBody>
      </p:sp>
      <p:pic>
        <p:nvPicPr>
          <p:cNvPr id="30" name="Graphic 29">
            <a:extLst>
              <a:ext uri="{FF2B5EF4-FFF2-40B4-BE49-F238E27FC236}">
                <a16:creationId xmlns:a16="http://schemas.microsoft.com/office/drawing/2014/main" id="{F3EE7D14-0058-6811-FBD3-C8ABB89067E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2" name="Graphic 31">
            <a:extLst>
              <a:ext uri="{FF2B5EF4-FFF2-40B4-BE49-F238E27FC236}">
                <a16:creationId xmlns:a16="http://schemas.microsoft.com/office/drawing/2014/main" id="{7065BAF5-6087-56D5-B9DC-6B0F30F71F1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4" name="Graphic 33">
            <a:extLst>
              <a:ext uri="{FF2B5EF4-FFF2-40B4-BE49-F238E27FC236}">
                <a16:creationId xmlns:a16="http://schemas.microsoft.com/office/drawing/2014/main" id="{B46DAA40-7B83-7BBE-DB80-69850911105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6" name="Graphic 35">
            <a:extLst>
              <a:ext uri="{FF2B5EF4-FFF2-40B4-BE49-F238E27FC236}">
                <a16:creationId xmlns:a16="http://schemas.microsoft.com/office/drawing/2014/main" id="{6CF6385A-FDBA-505C-E742-44BFAD72E52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8" name="Graphic 37">
            <a:extLst>
              <a:ext uri="{FF2B5EF4-FFF2-40B4-BE49-F238E27FC236}">
                <a16:creationId xmlns:a16="http://schemas.microsoft.com/office/drawing/2014/main" id="{8796E3D4-A9CD-9691-7DA7-832EE1F59D3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0" name="Graphic 39">
            <a:extLst>
              <a:ext uri="{FF2B5EF4-FFF2-40B4-BE49-F238E27FC236}">
                <a16:creationId xmlns:a16="http://schemas.microsoft.com/office/drawing/2014/main" id="{79FCD694-B418-9AA6-1079-DB2344BE3873}"/>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3474461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CFAA-E560-06DB-7ED2-DAA3DB86F367}"/>
              </a:ext>
            </a:extLst>
          </p:cNvPr>
          <p:cNvSpPr>
            <a:spLocks noGrp="1"/>
          </p:cNvSpPr>
          <p:nvPr>
            <p:ph type="title"/>
          </p:nvPr>
        </p:nvSpPr>
        <p:spPr>
          <a:xfrm>
            <a:off x="566600" y="1674373"/>
            <a:ext cx="2954814" cy="2282808"/>
          </a:xfrm>
        </p:spPr>
        <p:txBody>
          <a:bodyPr/>
          <a:lstStyle/>
          <a:p>
            <a:br>
              <a:rPr lang="es-419" dirty="0">
                <a:latin typeface="Arial"/>
                <a:cs typeface="Arial"/>
              </a:rPr>
            </a:br>
            <a:r>
              <a:rPr lang="es-419" dirty="0">
                <a:latin typeface="Arial"/>
                <a:cs typeface="Arial"/>
              </a:rPr>
              <a:t>Objetivos de aprendizaje del taller</a:t>
            </a:r>
          </a:p>
        </p:txBody>
      </p:sp>
      <p:sp>
        <p:nvSpPr>
          <p:cNvPr id="4" name="Content Placeholder 3">
            <a:extLst>
              <a:ext uri="{FF2B5EF4-FFF2-40B4-BE49-F238E27FC236}">
                <a16:creationId xmlns:a16="http://schemas.microsoft.com/office/drawing/2014/main" id="{65A2F0DB-B18D-9869-E1BC-E32C5AAA2B8C}"/>
              </a:ext>
            </a:extLst>
          </p:cNvPr>
          <p:cNvSpPr>
            <a:spLocks noGrp="1"/>
          </p:cNvSpPr>
          <p:nvPr>
            <p:ph idx="1"/>
          </p:nvPr>
        </p:nvSpPr>
        <p:spPr>
          <a:xfrm>
            <a:off x="4835951" y="1388290"/>
            <a:ext cx="6714180" cy="5077165"/>
          </a:xfrm>
        </p:spPr>
        <p:txBody>
          <a:bodyPr vert="horz" lIns="91440" tIns="45720" rIns="91440" bIns="45720" rtlCol="0" anchor="t">
            <a:noAutofit/>
          </a:bodyPr>
          <a:lstStyle/>
          <a:p>
            <a:pPr marL="342900" indent="-342900">
              <a:lnSpc>
                <a:spcPct val="113999"/>
              </a:lnSpc>
            </a:pPr>
            <a:r>
              <a:rPr lang="es-419" sz="1800" b="1" dirty="0">
                <a:latin typeface="Arial"/>
                <a:cs typeface="Arial"/>
              </a:rPr>
              <a:t>Comprender el objetivo 7-1-7 y el enfoque de mejora del desempeño, y las revisiones de acción temprana</a:t>
            </a:r>
            <a:r>
              <a:rPr lang="es-419" sz="1800" dirty="0">
                <a:latin typeface="Arial"/>
                <a:cs typeface="Arial"/>
              </a:rPr>
              <a:t> para la detección, notificación y respuesta a brotes.</a:t>
            </a:r>
          </a:p>
          <a:p>
            <a:pPr marL="342900" indent="-342900">
              <a:lnSpc>
                <a:spcPct val="113999"/>
              </a:lnSpc>
            </a:pPr>
            <a:r>
              <a:rPr lang="es-419" sz="1800" dirty="0">
                <a:latin typeface="Arial"/>
                <a:cs typeface="Arial"/>
              </a:rPr>
              <a:t>Explicar cómo el enfoque 7-1-7 impulsa la mejora del desempeño de los sistemas de respuesta a brotes.</a:t>
            </a:r>
          </a:p>
          <a:p>
            <a:pPr marL="342900" indent="-342900">
              <a:lnSpc>
                <a:spcPct val="113999"/>
              </a:lnSpc>
            </a:pPr>
            <a:r>
              <a:rPr lang="es-419" sz="1800" b="1" dirty="0">
                <a:latin typeface="Arial"/>
                <a:cs typeface="Arial"/>
              </a:rPr>
              <a:t>Identificar oportunidades y desafíos </a:t>
            </a:r>
            <a:r>
              <a:rPr lang="es-419" sz="1800" dirty="0">
                <a:latin typeface="Arial"/>
                <a:cs typeface="Arial"/>
              </a:rPr>
              <a:t>para apoyar la concientización, la adopción y el uso del enfoque 7-1-7 en sus trabajos</a:t>
            </a:r>
          </a:p>
          <a:p>
            <a:pPr marL="342900" indent="-342900">
              <a:lnSpc>
                <a:spcPct val="113999"/>
              </a:lnSpc>
            </a:pPr>
            <a:r>
              <a:rPr lang="es-419" sz="1800" b="1" dirty="0">
                <a:latin typeface="Arial"/>
                <a:cs typeface="Arial"/>
              </a:rPr>
              <a:t>Aplicar pasos clave y prácticas modelo</a:t>
            </a:r>
            <a:r>
              <a:rPr lang="es-419" sz="1800" dirty="0">
                <a:latin typeface="Arial"/>
                <a:cs typeface="Arial"/>
              </a:rPr>
              <a:t> para apoyar la adopción del enfoque 7-1-7 y su uso en todos los programas y contextos.</a:t>
            </a:r>
          </a:p>
          <a:p>
            <a:pPr marL="342900" indent="-342900">
              <a:lnSpc>
                <a:spcPct val="113999"/>
              </a:lnSpc>
            </a:pPr>
            <a:r>
              <a:rPr lang="es-419" sz="1800" b="1" dirty="0">
                <a:latin typeface="Arial"/>
                <a:cs typeface="Arial"/>
              </a:rPr>
              <a:t>Desarrollar un plan </a:t>
            </a:r>
            <a:r>
              <a:rPr lang="es-419" sz="1800" dirty="0">
                <a:latin typeface="Arial"/>
                <a:cs typeface="Arial"/>
              </a:rPr>
              <a:t>para la adopción y el uso rutinario del objetivo 7-1-7 en su país/jurisdicción</a:t>
            </a:r>
          </a:p>
          <a:p>
            <a:pPr marL="0" indent="0">
              <a:lnSpc>
                <a:spcPct val="113999"/>
              </a:lnSpc>
              <a:buNone/>
            </a:pPr>
            <a:endParaRPr lang="en-US" sz="1800" dirty="0">
              <a:latin typeface="Arial"/>
              <a:cs typeface="Arial"/>
            </a:endParaRPr>
          </a:p>
          <a:p>
            <a:pPr marL="342900" indent="-342900">
              <a:lnSpc>
                <a:spcPct val="113999"/>
              </a:lnSpc>
            </a:pPr>
            <a:endParaRPr lang="en-US" sz="1800" dirty="0">
              <a:highlight>
                <a:srgbClr val="FFFF00"/>
              </a:highlight>
              <a:latin typeface="Arial"/>
            </a:endParaRPr>
          </a:p>
        </p:txBody>
      </p:sp>
      <p:sp>
        <p:nvSpPr>
          <p:cNvPr id="5" name="Text Placeholder 4">
            <a:extLst>
              <a:ext uri="{FF2B5EF4-FFF2-40B4-BE49-F238E27FC236}">
                <a16:creationId xmlns:a16="http://schemas.microsoft.com/office/drawing/2014/main" id="{CA5C1804-D09B-88AA-FAED-346D564DBE07}"/>
              </a:ext>
            </a:extLst>
          </p:cNvPr>
          <p:cNvSpPr>
            <a:spLocks noGrp="1"/>
          </p:cNvSpPr>
          <p:nvPr>
            <p:ph type="body" sz="half" idx="10"/>
          </p:nvPr>
        </p:nvSpPr>
        <p:spPr>
          <a:xfrm>
            <a:off x="4835951" y="528463"/>
            <a:ext cx="6693029" cy="400639"/>
          </a:xfrm>
        </p:spPr>
        <p:txBody>
          <a:bodyPr vert="horz" lIns="91440" tIns="45720" rIns="91440" bIns="45720" rtlCol="0" anchor="t">
            <a:noAutofit/>
          </a:bodyPr>
          <a:lstStyle/>
          <a:p>
            <a:r>
              <a:rPr lang="es-419">
                <a:latin typeface="Arial"/>
                <a:cs typeface="Arial"/>
              </a:rPr>
              <a:t>Al final de la capacitación, deben ser capaces de lo siguiente:</a:t>
            </a:r>
          </a:p>
        </p:txBody>
      </p:sp>
    </p:spTree>
    <p:extLst>
      <p:ext uri="{BB962C8B-B14F-4D97-AF65-F5344CB8AC3E}">
        <p14:creationId xmlns:p14="http://schemas.microsoft.com/office/powerpoint/2010/main" val="328691652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043056"/>
            <a:ext cx="9703980" cy="1422952"/>
          </a:xfrm>
        </p:spPr>
        <p:txBody>
          <a:bodyPr/>
          <a:lstStyle/>
          <a:p>
            <a:r>
              <a:rPr lang="es-419" sz="4800">
                <a:latin typeface="Arial"/>
                <a:cs typeface="Arial"/>
              </a:rPr>
              <a:t>Componentes de la adopción</a:t>
            </a:r>
          </a:p>
        </p:txBody>
      </p:sp>
      <p:sp>
        <p:nvSpPr>
          <p:cNvPr id="9" name="Text Placeholder 2">
            <a:extLst>
              <a:ext uri="{FF2B5EF4-FFF2-40B4-BE49-F238E27FC236}">
                <a16:creationId xmlns:a16="http://schemas.microsoft.com/office/drawing/2014/main" id="{A01CEEDD-9B7C-282F-5B25-9DEA515EAF67}"/>
              </a:ext>
            </a:extLst>
          </p:cNvPr>
          <p:cNvSpPr>
            <a:spLocks noGrp="1"/>
          </p:cNvSpPr>
          <p:nvPr>
            <p:ph type="body" idx="1"/>
          </p:nvPr>
        </p:nvSpPr>
        <p:spPr>
          <a:xfrm>
            <a:off x="831850" y="4470394"/>
            <a:ext cx="9703980" cy="931688"/>
          </a:xfrm>
        </p:spPr>
        <p:txBody>
          <a:bodyPr/>
          <a:lstStyle/>
          <a:p>
            <a:r>
              <a:rPr lang="es-419" sz="3000"/>
              <a:t>Actividad</a:t>
            </a:r>
          </a:p>
        </p:txBody>
      </p:sp>
      <p:pic>
        <p:nvPicPr>
          <p:cNvPr id="11" name="Picture 10" descr="A light bulb in a circle&#10;&#10;AI-generated content may be incorrect.">
            <a:extLst>
              <a:ext uri="{FF2B5EF4-FFF2-40B4-BE49-F238E27FC236}">
                <a16:creationId xmlns:a16="http://schemas.microsoft.com/office/drawing/2014/main" id="{5D50E318-08D2-F825-DA00-A0617AAED6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631297"/>
            <a:ext cx="866086" cy="824950"/>
          </a:xfrm>
          <a:prstGeom prst="rect">
            <a:avLst/>
          </a:prstGeom>
        </p:spPr>
      </p:pic>
    </p:spTree>
    <p:extLst>
      <p:ext uri="{BB962C8B-B14F-4D97-AF65-F5344CB8AC3E}">
        <p14:creationId xmlns:p14="http://schemas.microsoft.com/office/powerpoint/2010/main" val="289035339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381246" y="1226459"/>
            <a:ext cx="5157787" cy="486893"/>
          </a:xfrm>
        </p:spPr>
        <p:txBody>
          <a:bodyPr/>
          <a:lstStyle/>
          <a:p>
            <a:r>
              <a:rPr lang="es-419">
                <a:latin typeface="Arial"/>
                <a:cs typeface="Arial"/>
              </a:rPr>
              <a:t>Su tarea en grupo</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540905" y="2148765"/>
            <a:ext cx="4895940" cy="3598619"/>
          </a:xfrm>
        </p:spPr>
        <p:txBody>
          <a:bodyPr vert="horz" lIns="91440" tIns="45720" rIns="91440" bIns="45720" rtlCol="0" anchor="t">
            <a:noAutofit/>
          </a:bodyPr>
          <a:lstStyle/>
          <a:p>
            <a:pPr marL="342900" indent="-342900"/>
            <a:endParaRPr lang="en-US" sz="2800">
              <a:latin typeface="Arial"/>
              <a:cs typeface="Arial"/>
            </a:endParaRPr>
          </a:p>
          <a:p>
            <a:pPr marL="342900" indent="-342900"/>
            <a:endParaRPr lang="en-US" sz="2800">
              <a:cs typeface="Arial"/>
            </a:endParaRPr>
          </a:p>
        </p:txBody>
      </p:sp>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5953962"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419" sz="3200" b="1" i="0" u="none" strike="noStrike" cap="none" normalizeH="0" baseline="0" noProof="0" dirty="0">
                <a:ln>
                  <a:noFill/>
                </a:ln>
                <a:solidFill>
                  <a:srgbClr val="3BB042"/>
                </a:solidFill>
                <a:effectLst/>
                <a:uLnTx/>
                <a:uFillTx/>
                <a:latin typeface="Arial"/>
                <a:ea typeface="Arial"/>
                <a:cs typeface="Arial"/>
              </a:rPr>
              <a:t>Componentes </a:t>
            </a:r>
            <a:r>
              <a:rPr lang="es-419" dirty="0">
                <a:latin typeface="Arial"/>
                <a:ea typeface="Arial"/>
                <a:cs typeface="Arial"/>
              </a:rPr>
              <a:t>de la adopción</a:t>
            </a:r>
          </a:p>
        </p:txBody>
      </p:sp>
      <p:sp>
        <p:nvSpPr>
          <p:cNvPr id="7" name="Content Placeholder 3">
            <a:extLst>
              <a:ext uri="{FF2B5EF4-FFF2-40B4-BE49-F238E27FC236}">
                <a16:creationId xmlns:a16="http://schemas.microsoft.com/office/drawing/2014/main" id="{D166EC97-C947-F9C2-B96A-9E89A6F29D1D}"/>
              </a:ext>
            </a:extLst>
          </p:cNvPr>
          <p:cNvSpPr txBox="1">
            <a:spLocks/>
          </p:cNvSpPr>
          <p:nvPr/>
        </p:nvSpPr>
        <p:spPr>
          <a:xfrm>
            <a:off x="463267" y="1711693"/>
            <a:ext cx="5140355" cy="359861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b="0" i="0" u="none" strike="noStrike" kern="1200" cap="none" spc="0" normalizeH="0" baseline="0" noProof="0" dirty="0">
              <a:ln>
                <a:noFill/>
              </a:ln>
              <a:solidFill>
                <a:srgbClr val="394D56"/>
              </a:solidFill>
              <a:effectLst/>
              <a:uLnTx/>
              <a:uFillTx/>
              <a:latin typeface="Arial"/>
              <a:ea typeface="+mn-ea"/>
              <a:cs typeface="Arial"/>
            </a:endParaRPr>
          </a:p>
          <a:p>
            <a:pPr marL="342900" marR="0" lvl="0" indent="-3429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b="0" i="0" u="none" strike="noStrike" cap="none" normalizeH="0" baseline="0" noProof="0" dirty="0">
                <a:ln>
                  <a:noFill/>
                </a:ln>
                <a:solidFill>
                  <a:srgbClr val="394D56"/>
                </a:solidFill>
                <a:effectLst/>
                <a:uLnTx/>
                <a:uFillTx/>
                <a:latin typeface="Arial"/>
                <a:ea typeface="Arial"/>
                <a:cs typeface="Arial"/>
              </a:rPr>
              <a:t>¿En qué orden es mejor llevar a cabo estos componentes? </a:t>
            </a:r>
          </a:p>
          <a:p>
            <a:pPr marL="342900" marR="0" lvl="0" indent="-3429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b="0" i="0" u="none" strike="noStrike" cap="none" normalizeH="0" baseline="0" noProof="0" dirty="0">
                <a:ln>
                  <a:noFill/>
                </a:ln>
                <a:solidFill>
                  <a:srgbClr val="394D56"/>
                </a:solidFill>
                <a:effectLst/>
                <a:uLnTx/>
                <a:uFillTx/>
                <a:latin typeface="Arial"/>
                <a:ea typeface="Arial"/>
                <a:cs typeface="Arial"/>
              </a:rPr>
              <a:t>En su rotafolio, clasifiquen los componentes en el orden en que creen que deben realizarse escribiendo las letras correspondientes (ver lado derecho) </a:t>
            </a:r>
            <a:r>
              <a:rPr lang="es-419" dirty="0">
                <a:latin typeface="Arial"/>
                <a:ea typeface="Arial"/>
                <a:cs typeface="Arial"/>
              </a:rPr>
              <a:t>de arriba a abajo en su hoja. </a:t>
            </a:r>
            <a:r>
              <a:rPr kumimoji="0" lang="es-419" b="0" i="0" u="none" strike="noStrike" cap="none" normalizeH="0" baseline="0" noProof="0" dirty="0">
                <a:ln>
                  <a:noFill/>
                </a:ln>
                <a:solidFill>
                  <a:srgbClr val="394D56"/>
                </a:solidFill>
                <a:effectLst/>
                <a:uLnTx/>
                <a:uFillTx/>
                <a:latin typeface="Arial"/>
                <a:ea typeface="Arial"/>
                <a:cs typeface="Arial"/>
              </a:rPr>
              <a:t> </a:t>
            </a:r>
          </a:p>
          <a:p>
            <a:pPr marL="342900" marR="0" lvl="0" indent="-3429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lang="en-US" dirty="0">
              <a:latin typeface="Arial"/>
              <a:cs typeface="Arial"/>
            </a:endParaRPr>
          </a:p>
        </p:txBody>
      </p:sp>
      <p:sp>
        <p:nvSpPr>
          <p:cNvPr id="6" name="Rectangle 5">
            <a:extLst>
              <a:ext uri="{FF2B5EF4-FFF2-40B4-BE49-F238E27FC236}">
                <a16:creationId xmlns:a16="http://schemas.microsoft.com/office/drawing/2014/main" id="{A7F886EE-6A11-1893-B61B-7BA968375DB2}"/>
              </a:ext>
            </a:extLst>
          </p:cNvPr>
          <p:cNvSpPr/>
          <p:nvPr/>
        </p:nvSpPr>
        <p:spPr>
          <a:xfrm>
            <a:off x="6333787" y="5079062"/>
            <a:ext cx="5394946" cy="133664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44D46E2-B66C-A406-7F52-D3F6D62A8A41}"/>
              </a:ext>
            </a:extLst>
          </p:cNvPr>
          <p:cNvSpPr/>
          <p:nvPr/>
        </p:nvSpPr>
        <p:spPr>
          <a:xfrm>
            <a:off x="6333787" y="442296"/>
            <a:ext cx="5394946" cy="4456276"/>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4">
            <a:extLst>
              <a:ext uri="{FF2B5EF4-FFF2-40B4-BE49-F238E27FC236}">
                <a16:creationId xmlns:a16="http://schemas.microsoft.com/office/drawing/2014/main" id="{6BA1BD8A-9EF8-19C9-7625-E5507F5BF21D}"/>
              </a:ext>
            </a:extLst>
          </p:cNvPr>
          <p:cNvSpPr>
            <a:spLocks noGrp="1"/>
          </p:cNvSpPr>
          <p:nvPr>
            <p:ph type="body" sz="quarter" idx="3"/>
          </p:nvPr>
        </p:nvSpPr>
        <p:spPr>
          <a:xfrm>
            <a:off x="6520048" y="721880"/>
            <a:ext cx="4392618" cy="480004"/>
          </a:xfrm>
        </p:spPr>
        <p:txBody>
          <a:bodyPr/>
          <a:lstStyle/>
          <a:p>
            <a:r>
              <a:rPr lang="es-419" sz="2200">
                <a:latin typeface="Arial"/>
                <a:cs typeface="Arial"/>
              </a:rPr>
              <a:t>Componentes de la adopción</a:t>
            </a:r>
          </a:p>
        </p:txBody>
      </p:sp>
      <p:sp>
        <p:nvSpPr>
          <p:cNvPr id="10" name="Content Placeholder 5">
            <a:extLst>
              <a:ext uri="{FF2B5EF4-FFF2-40B4-BE49-F238E27FC236}">
                <a16:creationId xmlns:a16="http://schemas.microsoft.com/office/drawing/2014/main" id="{0138C29D-69B3-ED81-828B-3CE7A0EABEAA}"/>
              </a:ext>
            </a:extLst>
          </p:cNvPr>
          <p:cNvSpPr>
            <a:spLocks noGrp="1"/>
          </p:cNvSpPr>
          <p:nvPr>
            <p:ph sz="quarter" idx="4"/>
          </p:nvPr>
        </p:nvSpPr>
        <p:spPr>
          <a:xfrm>
            <a:off x="6522533" y="1293722"/>
            <a:ext cx="5128561" cy="3604849"/>
          </a:xfrm>
        </p:spPr>
        <p:txBody>
          <a:bodyPr vert="horz" lIns="91440" tIns="45720" rIns="91440" bIns="45720" rtlCol="0" anchor="t">
            <a:noAutofit/>
          </a:bodyPr>
          <a:lstStyle/>
          <a:p>
            <a:pPr marL="285750" indent="-285750">
              <a:buFont typeface="Arial,Sans-Serif" panose="020B0604020202020204" pitchFamily="34" charset="0"/>
              <a:buChar char="•"/>
            </a:pPr>
            <a:r>
              <a:rPr lang="es-419" b="1" dirty="0">
                <a:solidFill>
                  <a:schemeClr val="accent2"/>
                </a:solidFill>
                <a:latin typeface="Arial"/>
                <a:cs typeface="Arial"/>
              </a:rPr>
              <a:t>A</a:t>
            </a:r>
            <a:r>
              <a:rPr lang="es-419" dirty="0">
                <a:solidFill>
                  <a:schemeClr val="dk1"/>
                </a:solidFill>
                <a:latin typeface="Arial"/>
                <a:cs typeface="Arial"/>
              </a:rPr>
              <a:t> = involucrar a las partes interesadas</a:t>
            </a:r>
          </a:p>
          <a:p>
            <a:pPr marL="285750" indent="-285750">
              <a:buFont typeface="Arial,Sans-Serif" panose="020B0604020202020204" pitchFamily="34" charset="0"/>
              <a:buChar char="•"/>
            </a:pPr>
            <a:r>
              <a:rPr lang="es-419" b="1" dirty="0">
                <a:solidFill>
                  <a:schemeClr val="accent2"/>
                </a:solidFill>
                <a:latin typeface="Arial"/>
                <a:cs typeface="Arial"/>
              </a:rPr>
              <a:t>B</a:t>
            </a:r>
            <a:r>
              <a:rPr lang="es-419" dirty="0">
                <a:solidFill>
                  <a:schemeClr val="dk1"/>
                </a:solidFill>
                <a:latin typeface="Arial"/>
                <a:cs typeface="Arial"/>
              </a:rPr>
              <a:t> = integrar en los flujos de trabajo</a:t>
            </a:r>
          </a:p>
          <a:p>
            <a:pPr marL="285750" indent="-285750">
              <a:buFont typeface="Arial,Sans-Serif" panose="020B0604020202020204" pitchFamily="34" charset="0"/>
              <a:buChar char="•"/>
            </a:pPr>
            <a:r>
              <a:rPr lang="es-419" b="1" dirty="0">
                <a:solidFill>
                  <a:schemeClr val="accent2"/>
                </a:solidFill>
                <a:latin typeface="Arial"/>
                <a:cs typeface="Arial"/>
              </a:rPr>
              <a:t>C</a:t>
            </a:r>
            <a:r>
              <a:rPr lang="es-419" dirty="0">
                <a:solidFill>
                  <a:schemeClr val="dk1"/>
                </a:solidFill>
                <a:latin typeface="Arial"/>
                <a:cs typeface="Arial"/>
              </a:rPr>
              <a:t> = mapeo de las partes interesadas + los sistemas existentes</a:t>
            </a:r>
          </a:p>
          <a:p>
            <a:pPr marL="285750" indent="-285750">
              <a:buFont typeface="Arial,Sans-Serif" panose="020B0604020202020204" pitchFamily="34" charset="0"/>
            </a:pPr>
            <a:r>
              <a:rPr lang="es-419" b="1" dirty="0">
                <a:solidFill>
                  <a:schemeClr val="accent2"/>
                </a:solidFill>
                <a:latin typeface="Arial"/>
                <a:cs typeface="Arial"/>
              </a:rPr>
              <a:t>D</a:t>
            </a:r>
            <a:r>
              <a:rPr lang="es-419" dirty="0">
                <a:solidFill>
                  <a:schemeClr val="dk1"/>
                </a:solidFill>
                <a:latin typeface="Arial"/>
                <a:cs typeface="Arial"/>
              </a:rPr>
              <a:t> = uso piloto</a:t>
            </a:r>
          </a:p>
          <a:p>
            <a:pPr marL="285750" indent="-285750">
              <a:buFont typeface="Arial,Sans-Serif" panose="020B0604020202020204" pitchFamily="34" charset="0"/>
              <a:buChar char="•"/>
            </a:pPr>
            <a:r>
              <a:rPr lang="es-419" b="1" dirty="0">
                <a:solidFill>
                  <a:schemeClr val="accent2"/>
                </a:solidFill>
                <a:latin typeface="Arial"/>
                <a:cs typeface="Arial"/>
              </a:rPr>
              <a:t>E</a:t>
            </a:r>
            <a:r>
              <a:rPr lang="es-419" dirty="0">
                <a:solidFill>
                  <a:schemeClr val="dk1"/>
                </a:solidFill>
                <a:latin typeface="Arial"/>
                <a:cs typeface="Arial"/>
              </a:rPr>
              <a:t> = situar el enfoque 7-1-7 en el sistema de salud pública</a:t>
            </a:r>
          </a:p>
          <a:p>
            <a:pPr marL="285750" indent="-285750">
              <a:buFont typeface="Arial,Sans-Serif" panose="020B0604020202020204" pitchFamily="34" charset="0"/>
            </a:pPr>
            <a:r>
              <a:rPr lang="es-419" b="1" dirty="0">
                <a:solidFill>
                  <a:schemeClr val="accent2"/>
                </a:solidFill>
                <a:latin typeface="Arial"/>
                <a:cs typeface="Arial"/>
              </a:rPr>
              <a:t>F</a:t>
            </a:r>
            <a:r>
              <a:rPr lang="es-419" dirty="0">
                <a:solidFill>
                  <a:schemeClr val="dk1"/>
                </a:solidFill>
                <a:latin typeface="Arial"/>
                <a:cs typeface="Arial"/>
              </a:rPr>
              <a:t> = capacitación del personal</a:t>
            </a:r>
          </a:p>
        </p:txBody>
      </p:sp>
      <p:sp>
        <p:nvSpPr>
          <p:cNvPr id="11" name="Text Placeholder 2">
            <a:extLst>
              <a:ext uri="{FF2B5EF4-FFF2-40B4-BE49-F238E27FC236}">
                <a16:creationId xmlns:a16="http://schemas.microsoft.com/office/drawing/2014/main" id="{839C81B1-3A1D-FB5D-B671-7A068735612C}"/>
              </a:ext>
            </a:extLst>
          </p:cNvPr>
          <p:cNvSpPr txBox="1">
            <a:spLocks/>
          </p:cNvSpPr>
          <p:nvPr/>
        </p:nvSpPr>
        <p:spPr>
          <a:xfrm>
            <a:off x="6492337" y="5170900"/>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s-419" sz="2000">
                <a:latin typeface="Arial"/>
                <a:cs typeface="Arial"/>
              </a:rPr>
              <a:t>Tiempo</a:t>
            </a:r>
          </a:p>
        </p:txBody>
      </p:sp>
      <p:sp>
        <p:nvSpPr>
          <p:cNvPr id="12" name="Content Placeholder 3">
            <a:extLst>
              <a:ext uri="{FF2B5EF4-FFF2-40B4-BE49-F238E27FC236}">
                <a16:creationId xmlns:a16="http://schemas.microsoft.com/office/drawing/2014/main" id="{D9663FC7-44DB-3921-DA92-DF88BCBF47DB}"/>
              </a:ext>
            </a:extLst>
          </p:cNvPr>
          <p:cNvSpPr txBox="1">
            <a:spLocks/>
          </p:cNvSpPr>
          <p:nvPr/>
        </p:nvSpPr>
        <p:spPr>
          <a:xfrm>
            <a:off x="6486931" y="5602851"/>
            <a:ext cx="4818771" cy="81285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419" sz="1800">
                <a:latin typeface="Arial"/>
                <a:cs typeface="Arial"/>
              </a:rPr>
              <a:t>5 minutos: ordenen los pasos en su grupo</a:t>
            </a:r>
          </a:p>
          <a:p>
            <a:r>
              <a:rPr lang="es-419" sz="1800">
                <a:cs typeface="Arial"/>
              </a:rPr>
              <a:t>2 minutos: revisión plenaria</a:t>
            </a:r>
          </a:p>
          <a:p>
            <a:pPr lvl="1"/>
            <a:endParaRPr lang="en-US" sz="1800">
              <a:cs typeface="Arial"/>
            </a:endParaRPr>
          </a:p>
        </p:txBody>
      </p:sp>
    </p:spTree>
    <p:extLst>
      <p:ext uri="{BB962C8B-B14F-4D97-AF65-F5344CB8AC3E}">
        <p14:creationId xmlns:p14="http://schemas.microsoft.com/office/powerpoint/2010/main" val="295874606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ounded Rectangle 51">
            <a:extLst>
              <a:ext uri="{FF2B5EF4-FFF2-40B4-BE49-F238E27FC236}">
                <a16:creationId xmlns:a16="http://schemas.microsoft.com/office/drawing/2014/main" id="{DED63C2E-F583-FD3E-9F72-E87EC0295D11}"/>
              </a:ext>
            </a:extLst>
          </p:cNvPr>
          <p:cNvSpPr/>
          <p:nvPr/>
        </p:nvSpPr>
        <p:spPr>
          <a:xfrm>
            <a:off x="6612792" y="1452653"/>
            <a:ext cx="4900493" cy="4878873"/>
          </a:xfrm>
          <a:prstGeom prst="roundRect">
            <a:avLst>
              <a:gd name="adj" fmla="val 5305"/>
            </a:avLst>
          </a:prstGeom>
          <a:solidFill>
            <a:srgbClr val="DFE6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9" name="Oval 18">
            <a:extLst>
              <a:ext uri="{FF2B5EF4-FFF2-40B4-BE49-F238E27FC236}">
                <a16:creationId xmlns:a16="http://schemas.microsoft.com/office/drawing/2014/main" id="{A0C3952A-151F-2B2F-ACAF-56E40B786F74}"/>
              </a:ext>
            </a:extLst>
          </p:cNvPr>
          <p:cNvSpPr/>
          <p:nvPr/>
        </p:nvSpPr>
        <p:spPr>
          <a:xfrm>
            <a:off x="7673038" y="2690588"/>
            <a:ext cx="2944368" cy="2945519"/>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D0654BD-74C2-A33D-2C2B-0571C6615432}"/>
              </a:ext>
            </a:extLst>
          </p:cNvPr>
          <p:cNvSpPr>
            <a:spLocks noGrp="1"/>
          </p:cNvSpPr>
          <p:nvPr>
            <p:ph type="title"/>
          </p:nvPr>
        </p:nvSpPr>
        <p:spPr>
          <a:xfrm>
            <a:off x="437882" y="365125"/>
            <a:ext cx="11855718" cy="1325563"/>
          </a:xfrm>
        </p:spPr>
        <p:txBody>
          <a:bodyPr/>
          <a:lstStyle/>
          <a:p>
            <a:r>
              <a:rPr lang="es-419" sz="2800" dirty="0"/>
              <a:t>El enfoque 7-1-7 puede adoptarse de forma sistemática y flexible</a:t>
            </a:r>
          </a:p>
        </p:txBody>
      </p:sp>
      <p:grpSp>
        <p:nvGrpSpPr>
          <p:cNvPr id="46" name="Group 45">
            <a:extLst>
              <a:ext uri="{FF2B5EF4-FFF2-40B4-BE49-F238E27FC236}">
                <a16:creationId xmlns:a16="http://schemas.microsoft.com/office/drawing/2014/main" id="{260401AB-A85E-C79B-337B-97C39507FBC1}"/>
              </a:ext>
            </a:extLst>
          </p:cNvPr>
          <p:cNvGrpSpPr/>
          <p:nvPr/>
        </p:nvGrpSpPr>
        <p:grpSpPr>
          <a:xfrm>
            <a:off x="852538" y="1452653"/>
            <a:ext cx="4900493" cy="4878873"/>
            <a:chOff x="852539" y="1452653"/>
            <a:chExt cx="4900493" cy="4878873"/>
          </a:xfrm>
        </p:grpSpPr>
        <p:sp>
          <p:nvSpPr>
            <p:cNvPr id="28" name="Rounded Rectangle 27">
              <a:extLst>
                <a:ext uri="{FF2B5EF4-FFF2-40B4-BE49-F238E27FC236}">
                  <a16:creationId xmlns:a16="http://schemas.microsoft.com/office/drawing/2014/main" id="{2B230162-0E61-03EA-B05F-052CFC89AA08}"/>
                </a:ext>
              </a:extLst>
            </p:cNvPr>
            <p:cNvSpPr/>
            <p:nvPr/>
          </p:nvSpPr>
          <p:spPr>
            <a:xfrm>
              <a:off x="852539" y="1452653"/>
              <a:ext cx="4900493" cy="4878873"/>
            </a:xfrm>
            <a:prstGeom prst="roundRect">
              <a:avLst>
                <a:gd name="adj" fmla="val 5305"/>
              </a:avLst>
            </a:prstGeom>
            <a:solidFill>
              <a:srgbClr val="DFE6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29" name="TextBox 28">
              <a:extLst>
                <a:ext uri="{FF2B5EF4-FFF2-40B4-BE49-F238E27FC236}">
                  <a16:creationId xmlns:a16="http://schemas.microsoft.com/office/drawing/2014/main" id="{E9469D15-D642-4AB9-AC2B-2D6B5770B66A}"/>
                </a:ext>
              </a:extLst>
            </p:cNvPr>
            <p:cNvSpPr txBox="1"/>
            <p:nvPr/>
          </p:nvSpPr>
          <p:spPr>
            <a:xfrm>
              <a:off x="1730993" y="1785464"/>
              <a:ext cx="357252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400" b="1"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t>Un poco menos así…</a:t>
              </a:r>
            </a:p>
          </p:txBody>
        </p:sp>
        <p:sp>
          <p:nvSpPr>
            <p:cNvPr id="40" name="Right Arrow 39">
              <a:extLst>
                <a:ext uri="{FF2B5EF4-FFF2-40B4-BE49-F238E27FC236}">
                  <a16:creationId xmlns:a16="http://schemas.microsoft.com/office/drawing/2014/main" id="{4B2B8A82-6487-D052-F957-F58644E75B75}"/>
                </a:ext>
              </a:extLst>
            </p:cNvPr>
            <p:cNvSpPr/>
            <p:nvPr/>
          </p:nvSpPr>
          <p:spPr>
            <a:xfrm>
              <a:off x="2138746" y="2962516"/>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2" name="Right Arrow 41">
              <a:extLst>
                <a:ext uri="{FF2B5EF4-FFF2-40B4-BE49-F238E27FC236}">
                  <a16:creationId xmlns:a16="http://schemas.microsoft.com/office/drawing/2014/main" id="{AFADF6D8-D1CD-DF5B-984A-034B054BD924}"/>
                </a:ext>
              </a:extLst>
            </p:cNvPr>
            <p:cNvSpPr/>
            <p:nvPr/>
          </p:nvSpPr>
          <p:spPr>
            <a:xfrm rot="10800000">
              <a:off x="3899434" y="4849438"/>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3" name="Right Arrow 42">
              <a:extLst>
                <a:ext uri="{FF2B5EF4-FFF2-40B4-BE49-F238E27FC236}">
                  <a16:creationId xmlns:a16="http://schemas.microsoft.com/office/drawing/2014/main" id="{34D865B8-BCBE-4B88-76FA-B9380F913176}"/>
                </a:ext>
              </a:extLst>
            </p:cNvPr>
            <p:cNvSpPr/>
            <p:nvPr/>
          </p:nvSpPr>
          <p:spPr>
            <a:xfrm rot="5400000" flipV="1">
              <a:off x="4779467" y="3867980"/>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4" name="Right Arrow 43">
              <a:extLst>
                <a:ext uri="{FF2B5EF4-FFF2-40B4-BE49-F238E27FC236}">
                  <a16:creationId xmlns:a16="http://schemas.microsoft.com/office/drawing/2014/main" id="{EAA3E7EC-3CEB-0ED0-8274-CCE4D6176CA5}"/>
                </a:ext>
              </a:extLst>
            </p:cNvPr>
            <p:cNvSpPr/>
            <p:nvPr/>
          </p:nvSpPr>
          <p:spPr>
            <a:xfrm rot="10800000">
              <a:off x="2112698" y="4849439"/>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59" name="TextBox 58">
            <a:extLst>
              <a:ext uri="{FF2B5EF4-FFF2-40B4-BE49-F238E27FC236}">
                <a16:creationId xmlns:a16="http://schemas.microsoft.com/office/drawing/2014/main" id="{F3888E0C-0615-7607-B003-CE28FDF14A3A}"/>
              </a:ext>
            </a:extLst>
          </p:cNvPr>
          <p:cNvSpPr txBox="1"/>
          <p:nvPr/>
        </p:nvSpPr>
        <p:spPr>
          <a:xfrm>
            <a:off x="7491246" y="1776947"/>
            <a:ext cx="3273411"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2400" b="1"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t>… y más así</a:t>
            </a:r>
          </a:p>
        </p:txBody>
      </p:sp>
      <p:pic>
        <p:nvPicPr>
          <p:cNvPr id="10" name="Graphic 9">
            <a:extLst>
              <a:ext uri="{FF2B5EF4-FFF2-40B4-BE49-F238E27FC236}">
                <a16:creationId xmlns:a16="http://schemas.microsoft.com/office/drawing/2014/main" id="{3F1F707B-ECE7-A8B6-9193-FEE4B8801A4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6094" y="2643604"/>
            <a:ext cx="911180" cy="911428"/>
          </a:xfrm>
          <a:prstGeom prst="rect">
            <a:avLst/>
          </a:prstGeom>
        </p:spPr>
      </p:pic>
      <p:pic>
        <p:nvPicPr>
          <p:cNvPr id="12" name="Graphic 11">
            <a:extLst>
              <a:ext uri="{FF2B5EF4-FFF2-40B4-BE49-F238E27FC236}">
                <a16:creationId xmlns:a16="http://schemas.microsoft.com/office/drawing/2014/main" id="{0C9B8D28-40E1-19E6-D3D9-A4F9AB435E1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00968" y="2642902"/>
            <a:ext cx="911180" cy="911428"/>
          </a:xfrm>
          <a:prstGeom prst="rect">
            <a:avLst/>
          </a:prstGeom>
        </p:spPr>
      </p:pic>
      <p:sp>
        <p:nvSpPr>
          <p:cNvPr id="14" name="Right Arrow 39">
            <a:extLst>
              <a:ext uri="{FF2B5EF4-FFF2-40B4-BE49-F238E27FC236}">
                <a16:creationId xmlns:a16="http://schemas.microsoft.com/office/drawing/2014/main" id="{75657643-56A7-A8DA-1228-316555B394A7}"/>
              </a:ext>
            </a:extLst>
          </p:cNvPr>
          <p:cNvSpPr/>
          <p:nvPr/>
        </p:nvSpPr>
        <p:spPr>
          <a:xfrm>
            <a:off x="3945244" y="2910477"/>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7" name="Graphic 16">
            <a:extLst>
              <a:ext uri="{FF2B5EF4-FFF2-40B4-BE49-F238E27FC236}">
                <a16:creationId xmlns:a16="http://schemas.microsoft.com/office/drawing/2014/main" id="{765F0207-F0A2-0426-103D-F361DCE5D1D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571600" y="2632249"/>
            <a:ext cx="915144" cy="917622"/>
          </a:xfrm>
          <a:prstGeom prst="rect">
            <a:avLst/>
          </a:prstGeom>
        </p:spPr>
      </p:pic>
      <p:pic>
        <p:nvPicPr>
          <p:cNvPr id="30" name="Graphic 29">
            <a:extLst>
              <a:ext uri="{FF2B5EF4-FFF2-40B4-BE49-F238E27FC236}">
                <a16:creationId xmlns:a16="http://schemas.microsoft.com/office/drawing/2014/main" id="{CAB9E10D-9E43-E74A-BBC8-4A3ACB1C9A9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576219" y="4532192"/>
            <a:ext cx="915144" cy="917622"/>
          </a:xfrm>
          <a:prstGeom prst="rect">
            <a:avLst/>
          </a:prstGeom>
        </p:spPr>
      </p:pic>
      <p:pic>
        <p:nvPicPr>
          <p:cNvPr id="33" name="Graphic 32">
            <a:extLst>
              <a:ext uri="{FF2B5EF4-FFF2-40B4-BE49-F238E27FC236}">
                <a16:creationId xmlns:a16="http://schemas.microsoft.com/office/drawing/2014/main" id="{64B42FE9-A9D3-51E0-E74C-E12A3A8355A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802520" y="4532192"/>
            <a:ext cx="915144" cy="917622"/>
          </a:xfrm>
          <a:prstGeom prst="rect">
            <a:avLst/>
          </a:prstGeom>
        </p:spPr>
      </p:pic>
      <p:pic>
        <p:nvPicPr>
          <p:cNvPr id="35" name="Graphic 34">
            <a:extLst>
              <a:ext uri="{FF2B5EF4-FFF2-40B4-BE49-F238E27FC236}">
                <a16:creationId xmlns:a16="http://schemas.microsoft.com/office/drawing/2014/main" id="{70F04B57-08F8-58A8-677C-A1FEAFCD9F1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83744" y="4532191"/>
            <a:ext cx="915144" cy="917622"/>
          </a:xfrm>
          <a:prstGeom prst="rect">
            <a:avLst/>
          </a:prstGeom>
        </p:spPr>
      </p:pic>
      <p:pic>
        <p:nvPicPr>
          <p:cNvPr id="36" name="Graphic 35">
            <a:extLst>
              <a:ext uri="{FF2B5EF4-FFF2-40B4-BE49-F238E27FC236}">
                <a16:creationId xmlns:a16="http://schemas.microsoft.com/office/drawing/2014/main" id="{E8A3D2E7-859E-30CE-3F66-FBD384B53AA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87508" y="2234725"/>
            <a:ext cx="911180" cy="911428"/>
          </a:xfrm>
          <a:prstGeom prst="rect">
            <a:avLst/>
          </a:prstGeom>
        </p:spPr>
      </p:pic>
      <p:pic>
        <p:nvPicPr>
          <p:cNvPr id="37" name="Graphic 36">
            <a:extLst>
              <a:ext uri="{FF2B5EF4-FFF2-40B4-BE49-F238E27FC236}">
                <a16:creationId xmlns:a16="http://schemas.microsoft.com/office/drawing/2014/main" id="{5EAE1140-767A-C106-198D-DB8432123EE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57212" y="2971243"/>
            <a:ext cx="911180" cy="911428"/>
          </a:xfrm>
          <a:prstGeom prst="rect">
            <a:avLst/>
          </a:prstGeom>
        </p:spPr>
      </p:pic>
      <p:pic>
        <p:nvPicPr>
          <p:cNvPr id="38" name="Graphic 37">
            <a:extLst>
              <a:ext uri="{FF2B5EF4-FFF2-40B4-BE49-F238E27FC236}">
                <a16:creationId xmlns:a16="http://schemas.microsoft.com/office/drawing/2014/main" id="{49CC2D34-91E8-6AF3-F2C5-68A64F2C0F5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856037" y="4304932"/>
            <a:ext cx="915144" cy="917622"/>
          </a:xfrm>
          <a:prstGeom prst="rect">
            <a:avLst/>
          </a:prstGeom>
        </p:spPr>
      </p:pic>
      <p:pic>
        <p:nvPicPr>
          <p:cNvPr id="39" name="Graphic 38">
            <a:extLst>
              <a:ext uri="{FF2B5EF4-FFF2-40B4-BE49-F238E27FC236}">
                <a16:creationId xmlns:a16="http://schemas.microsoft.com/office/drawing/2014/main" id="{6D79BD37-54A8-62CF-37D5-020F1BDCF22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689779" y="4990630"/>
            <a:ext cx="915144" cy="917622"/>
          </a:xfrm>
          <a:prstGeom prst="rect">
            <a:avLst/>
          </a:prstGeom>
        </p:spPr>
      </p:pic>
      <p:pic>
        <p:nvPicPr>
          <p:cNvPr id="45" name="Graphic 44">
            <a:extLst>
              <a:ext uri="{FF2B5EF4-FFF2-40B4-BE49-F238E27FC236}">
                <a16:creationId xmlns:a16="http://schemas.microsoft.com/office/drawing/2014/main" id="{6D924CAD-2CC9-7C6C-F61D-C4346472D09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455057" y="4302972"/>
            <a:ext cx="915144" cy="917622"/>
          </a:xfrm>
          <a:prstGeom prst="rect">
            <a:avLst/>
          </a:prstGeom>
        </p:spPr>
      </p:pic>
      <p:pic>
        <p:nvPicPr>
          <p:cNvPr id="47" name="Graphic 46">
            <a:extLst>
              <a:ext uri="{FF2B5EF4-FFF2-40B4-BE49-F238E27FC236}">
                <a16:creationId xmlns:a16="http://schemas.microsoft.com/office/drawing/2014/main" id="{B017C4DE-6E21-EACD-9F15-EF5CFD788DEF}"/>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452329" y="2909069"/>
            <a:ext cx="915144" cy="917622"/>
          </a:xfrm>
          <a:prstGeom prst="rect">
            <a:avLst/>
          </a:prstGeom>
        </p:spPr>
      </p:pic>
    </p:spTree>
    <p:extLst>
      <p:ext uri="{BB962C8B-B14F-4D97-AF65-F5344CB8AC3E}">
        <p14:creationId xmlns:p14="http://schemas.microsoft.com/office/powerpoint/2010/main" val="3934092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19" grpId="0" animBg="1"/>
      <p:bldP spid="59" grpId="0"/>
      <p:bldP spid="14"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29206-2D08-C023-F717-57C341A31F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27860D-3C4C-8BED-3951-D086EA75FC8E}"/>
              </a:ext>
            </a:extLst>
          </p:cNvPr>
          <p:cNvSpPr>
            <a:spLocks noGrp="1"/>
          </p:cNvSpPr>
          <p:nvPr>
            <p:ph type="title"/>
          </p:nvPr>
        </p:nvSpPr>
        <p:spPr>
          <a:xfrm>
            <a:off x="484910" y="1759861"/>
            <a:ext cx="3467083" cy="1669139"/>
          </a:xfrm>
        </p:spPr>
        <p:txBody>
          <a:bodyPr/>
          <a:lstStyle/>
          <a:p>
            <a:pPr algn="ctr"/>
            <a:r>
              <a:rPr lang="es-419"/>
              <a:t>Adopción del enfoque 7-1-7</a:t>
            </a:r>
          </a:p>
        </p:txBody>
      </p:sp>
      <p:sp>
        <p:nvSpPr>
          <p:cNvPr id="3" name="Text Placeholder 4">
            <a:extLst>
              <a:ext uri="{FF2B5EF4-FFF2-40B4-BE49-F238E27FC236}">
                <a16:creationId xmlns:a16="http://schemas.microsoft.com/office/drawing/2014/main" id="{B422F40F-2428-6BED-2892-6FE312CE2EFB}"/>
              </a:ext>
            </a:extLst>
          </p:cNvPr>
          <p:cNvSpPr txBox="1">
            <a:spLocks/>
          </p:cNvSpPr>
          <p:nvPr/>
        </p:nvSpPr>
        <p:spPr>
          <a:xfrm>
            <a:off x="4626553" y="366488"/>
            <a:ext cx="6841711" cy="685614"/>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b="1" i="0" u="none" strike="noStrike" cap="none" normalizeH="0" baseline="0" noProof="0" dirty="0">
                <a:ln>
                  <a:noFill/>
                </a:ln>
                <a:solidFill>
                  <a:srgbClr val="628393"/>
                </a:solidFill>
                <a:effectLst/>
                <a:uLnTx/>
                <a:uFillTx/>
                <a:latin typeface="Arial"/>
                <a:ea typeface="Arial"/>
                <a:cs typeface="Arial"/>
              </a:rPr>
              <a:t>Pueden ver muchos más detalles sobre cada componente de la adopción en el kit de herramientas digitales del enfoque 7-1-7</a:t>
            </a:r>
          </a:p>
        </p:txBody>
      </p:sp>
      <p:pic>
        <p:nvPicPr>
          <p:cNvPr id="10" name="Picture 9">
            <a:extLst>
              <a:ext uri="{FF2B5EF4-FFF2-40B4-BE49-F238E27FC236}">
                <a16:creationId xmlns:a16="http://schemas.microsoft.com/office/drawing/2014/main" id="{57905B63-9E4A-6708-121B-EC45E4902CE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778864" y="1452166"/>
            <a:ext cx="3082794" cy="3453115"/>
          </a:xfrm>
          <a:prstGeom prst="rect">
            <a:avLst/>
          </a:prstGeom>
          <a:ln w="12700">
            <a:solidFill>
              <a:schemeClr val="tx2"/>
            </a:solidFill>
          </a:ln>
        </p:spPr>
      </p:pic>
      <p:sp>
        <p:nvSpPr>
          <p:cNvPr id="13" name="TextBox 12">
            <a:extLst>
              <a:ext uri="{FF2B5EF4-FFF2-40B4-BE49-F238E27FC236}">
                <a16:creationId xmlns:a16="http://schemas.microsoft.com/office/drawing/2014/main" id="{30403B19-0BE9-CE51-BD52-B1BC4C6282BE}"/>
              </a:ext>
            </a:extLst>
          </p:cNvPr>
          <p:cNvSpPr txBox="1"/>
          <p:nvPr/>
        </p:nvSpPr>
        <p:spPr>
          <a:xfrm>
            <a:off x="8480116" y="6054052"/>
            <a:ext cx="3230730" cy="307777"/>
          </a:xfrm>
          <a:prstGeom prst="rect">
            <a:avLst/>
          </a:prstGeom>
          <a:noFill/>
        </p:spPr>
        <p:txBody>
          <a:bodyPr wrap="square" lIns="91440" tIns="45720" rIns="91440" bIns="45720" anchor="t">
            <a:spAutoFit/>
          </a:bodyPr>
          <a:lstStyle/>
          <a:p>
            <a:r>
              <a:rPr lang="es-419" sz="1400">
                <a:latin typeface="Arial"/>
                <a:cs typeface="Arial"/>
              </a:rPr>
              <a:t>717alliance.org/digital-toolkit</a:t>
            </a:r>
          </a:p>
        </p:txBody>
      </p:sp>
      <p:pic>
        <p:nvPicPr>
          <p:cNvPr id="14" name="Picture 13">
            <a:extLst>
              <a:ext uri="{FF2B5EF4-FFF2-40B4-BE49-F238E27FC236}">
                <a16:creationId xmlns:a16="http://schemas.microsoft.com/office/drawing/2014/main" id="{DAE3D867-6E87-C787-CC75-BFBDDE3203B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573037" y="1947576"/>
            <a:ext cx="3518640" cy="3496552"/>
          </a:xfrm>
          <a:prstGeom prst="rect">
            <a:avLst/>
          </a:prstGeom>
          <a:ln w="12700">
            <a:solidFill>
              <a:schemeClr val="tx2"/>
            </a:solidFill>
          </a:ln>
        </p:spPr>
      </p:pic>
      <p:pic>
        <p:nvPicPr>
          <p:cNvPr id="15" name="Picture 14">
            <a:extLst>
              <a:ext uri="{FF2B5EF4-FFF2-40B4-BE49-F238E27FC236}">
                <a16:creationId xmlns:a16="http://schemas.microsoft.com/office/drawing/2014/main" id="{8FBC716D-2AC5-B9D7-908C-F30F9A38BB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76263" y="2512362"/>
            <a:ext cx="3230827" cy="3427176"/>
          </a:xfrm>
          <a:prstGeom prst="rect">
            <a:avLst/>
          </a:prstGeom>
          <a:ln w="12700">
            <a:solidFill>
              <a:schemeClr val="tx2"/>
            </a:solidFill>
          </a:ln>
        </p:spPr>
      </p:pic>
    </p:spTree>
    <p:extLst>
      <p:ext uri="{BB962C8B-B14F-4D97-AF65-F5344CB8AC3E}">
        <p14:creationId xmlns:p14="http://schemas.microsoft.com/office/powerpoint/2010/main" val="2118124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C926072-A6FF-3F76-5767-EBBF553B2D10}"/>
              </a:ext>
            </a:extLst>
          </p:cNvPr>
          <p:cNvSpPr>
            <a:spLocks noGrp="1"/>
          </p:cNvSpPr>
          <p:nvPr>
            <p:ph type="title"/>
          </p:nvPr>
        </p:nvSpPr>
        <p:spPr>
          <a:xfrm>
            <a:off x="424274" y="228572"/>
            <a:ext cx="10515600" cy="1087808"/>
          </a:xfrm>
        </p:spPr>
        <p:txBody>
          <a:bodyPr/>
          <a:lstStyle/>
          <a:p>
            <a:r>
              <a:rPr lang="es-419" dirty="0"/>
              <a:t>El enfoque 7-1-7 puede adoptarse de forma sistemática y flexible</a:t>
            </a:r>
          </a:p>
        </p:txBody>
      </p:sp>
      <p:sp>
        <p:nvSpPr>
          <p:cNvPr id="17" name="Title 1">
            <a:extLst>
              <a:ext uri="{FF2B5EF4-FFF2-40B4-BE49-F238E27FC236}">
                <a16:creationId xmlns:a16="http://schemas.microsoft.com/office/drawing/2014/main" id="{6079EB9F-4339-D75A-D837-31F0D87B0E22}"/>
              </a:ext>
            </a:extLst>
          </p:cNvPr>
          <p:cNvSpPr txBox="1">
            <a:spLocks/>
          </p:cNvSpPr>
          <p:nvPr/>
        </p:nvSpPr>
        <p:spPr>
          <a:xfrm>
            <a:off x="1267499"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i="0" u="none" strike="noStrike" cap="none" normalizeH="0" baseline="0" noProof="0">
                <a:ln>
                  <a:noFill/>
                </a:ln>
                <a:solidFill>
                  <a:schemeClr val="accent1"/>
                </a:solidFill>
                <a:effectLst/>
                <a:uLnTx/>
                <a:uFillTx/>
                <a:latin typeface="Arial"/>
                <a:cs typeface="Arial"/>
              </a:rPr>
              <a:t>Situar dentro del sistema de salud pública</a:t>
            </a:r>
          </a:p>
        </p:txBody>
      </p:sp>
      <p:sp>
        <p:nvSpPr>
          <p:cNvPr id="21" name="Title 1">
            <a:extLst>
              <a:ext uri="{FF2B5EF4-FFF2-40B4-BE49-F238E27FC236}">
                <a16:creationId xmlns:a16="http://schemas.microsoft.com/office/drawing/2014/main" id="{0B6C2604-A39B-60B4-09B4-6E162AAC0C94}"/>
              </a:ext>
            </a:extLst>
          </p:cNvPr>
          <p:cNvSpPr txBox="1">
            <a:spLocks/>
          </p:cNvSpPr>
          <p:nvPr/>
        </p:nvSpPr>
        <p:spPr>
          <a:xfrm>
            <a:off x="4811580" y="2720915"/>
            <a:ext cx="2654771" cy="95610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dirty="0">
                <a:ln>
                  <a:noFill/>
                </a:ln>
                <a:solidFill>
                  <a:srgbClr val="BFBFBF"/>
                </a:solidFill>
                <a:effectLst/>
                <a:uLnTx/>
                <a:uFillTx/>
                <a:latin typeface="Arial" panose="020B0604020202020204" pitchFamily="34" charset="0"/>
                <a:ea typeface="Arial"/>
                <a:cs typeface="+mj-cs"/>
              </a:rPr>
              <a:t>Mapear las partes interesadas + los sistemas existentes</a:t>
            </a:r>
          </a:p>
        </p:txBody>
      </p:sp>
      <p:sp>
        <p:nvSpPr>
          <p:cNvPr id="23" name="Title 1">
            <a:extLst>
              <a:ext uri="{FF2B5EF4-FFF2-40B4-BE49-F238E27FC236}">
                <a16:creationId xmlns:a16="http://schemas.microsoft.com/office/drawing/2014/main" id="{F21F6A9F-7779-84B1-C930-58B22B1F5082}"/>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a:ln>
                  <a:noFill/>
                </a:ln>
                <a:solidFill>
                  <a:srgbClr val="BFBFBF"/>
                </a:solidFill>
                <a:effectLst/>
                <a:uLnTx/>
                <a:uFillTx/>
                <a:latin typeface="Arial" panose="020B0604020202020204" pitchFamily="34" charset="0"/>
                <a:ea typeface="Arial"/>
                <a:cs typeface="+mj-cs"/>
              </a:rPr>
              <a:t>Involucrar a las partes interesadas</a:t>
            </a:r>
          </a:p>
        </p:txBody>
      </p:sp>
      <p:sp>
        <p:nvSpPr>
          <p:cNvPr id="25" name="Title 1">
            <a:extLst>
              <a:ext uri="{FF2B5EF4-FFF2-40B4-BE49-F238E27FC236}">
                <a16:creationId xmlns:a16="http://schemas.microsoft.com/office/drawing/2014/main" id="{F1850554-1D4B-A9E1-CAD6-D6567A9F3DA8}"/>
              </a:ext>
            </a:extLst>
          </p:cNvPr>
          <p:cNvSpPr txBox="1">
            <a:spLocks/>
          </p:cNvSpPr>
          <p:nvPr/>
        </p:nvSpPr>
        <p:spPr>
          <a:xfrm>
            <a:off x="5457428" y="5153915"/>
            <a:ext cx="1421922"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dirty="0">
                <a:ln>
                  <a:noFill/>
                </a:ln>
                <a:solidFill>
                  <a:srgbClr val="BFBFBF"/>
                </a:solidFill>
                <a:effectLst/>
                <a:uLnTx/>
                <a:uFillTx/>
                <a:latin typeface="Arial" panose="020B0604020202020204" pitchFamily="34" charset="0"/>
                <a:ea typeface="Arial"/>
                <a:cs typeface="+mj-cs"/>
              </a:rPr>
              <a:t>Capacitar personal</a:t>
            </a:r>
          </a:p>
        </p:txBody>
      </p:sp>
      <p:sp>
        <p:nvSpPr>
          <p:cNvPr id="27" name="Title 1">
            <a:extLst>
              <a:ext uri="{FF2B5EF4-FFF2-40B4-BE49-F238E27FC236}">
                <a16:creationId xmlns:a16="http://schemas.microsoft.com/office/drawing/2014/main" id="{325985FC-B269-20DA-1557-533D0E577F9F}"/>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dirty="0">
                <a:ln>
                  <a:noFill/>
                </a:ln>
                <a:solidFill>
                  <a:srgbClr val="BFBFBF"/>
                </a:solidFill>
                <a:effectLst/>
                <a:uLnTx/>
                <a:uFillTx/>
                <a:latin typeface="Arial" panose="020B0604020202020204" pitchFamily="34" charset="0"/>
                <a:ea typeface="Arial"/>
                <a:cs typeface="+mj-cs"/>
              </a:rPr>
              <a:t>Integrar en los flujos de trabajo</a:t>
            </a:r>
          </a:p>
        </p:txBody>
      </p:sp>
      <p:sp>
        <p:nvSpPr>
          <p:cNvPr id="29" name="Title 1">
            <a:extLst>
              <a:ext uri="{FF2B5EF4-FFF2-40B4-BE49-F238E27FC236}">
                <a16:creationId xmlns:a16="http://schemas.microsoft.com/office/drawing/2014/main" id="{2A444420-29B1-9549-7B53-5C1F216EDB08}"/>
              </a:ext>
            </a:extLst>
          </p:cNvPr>
          <p:cNvSpPr txBox="1">
            <a:spLocks/>
          </p:cNvSpPr>
          <p:nvPr/>
        </p:nvSpPr>
        <p:spPr>
          <a:xfrm>
            <a:off x="8856639" y="5151754"/>
            <a:ext cx="1547294"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419" sz="2000" b="0" dirty="0">
                <a:solidFill>
                  <a:srgbClr val="BFBFBF"/>
                </a:solidFill>
              </a:rPr>
              <a:t>Realizar un uso piloto</a:t>
            </a:r>
          </a:p>
        </p:txBody>
      </p:sp>
      <p:pic>
        <p:nvPicPr>
          <p:cNvPr id="31" name="Graphic 30">
            <a:extLst>
              <a:ext uri="{FF2B5EF4-FFF2-40B4-BE49-F238E27FC236}">
                <a16:creationId xmlns:a16="http://schemas.microsoft.com/office/drawing/2014/main" id="{099B7582-E77B-125D-1142-3005155BEC5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3AA1F692-97B5-AAD0-1EC2-ADF71DBC821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95EA23A5-75AF-B2F4-DDF0-04978EEE447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1E0388E0-B77D-817C-80F1-B748EC5E140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1C3C02B2-FBEC-930D-C265-E4A7A81905C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48EE01CD-4C84-95E1-AAE8-FE057B6A5904}"/>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9265134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994627F5-7CFB-8A7F-5425-4A01601893D4}"/>
              </a:ext>
            </a:extLst>
          </p:cNvPr>
          <p:cNvSpPr/>
          <p:nvPr/>
        </p:nvSpPr>
        <p:spPr>
          <a:xfrm>
            <a:off x="6955344" y="4365731"/>
            <a:ext cx="2423093" cy="2285791"/>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32" name="Rounded Rectangle 31">
            <a:extLst>
              <a:ext uri="{FF2B5EF4-FFF2-40B4-BE49-F238E27FC236}">
                <a16:creationId xmlns:a16="http://schemas.microsoft.com/office/drawing/2014/main" id="{8791DE87-1A2A-0B25-C0C0-69A699F8FDDF}"/>
              </a:ext>
            </a:extLst>
          </p:cNvPr>
          <p:cNvSpPr/>
          <p:nvPr/>
        </p:nvSpPr>
        <p:spPr>
          <a:xfrm>
            <a:off x="9555138" y="4365731"/>
            <a:ext cx="2194560" cy="2285791"/>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33" name="Rounded Rectangle 32">
            <a:extLst>
              <a:ext uri="{FF2B5EF4-FFF2-40B4-BE49-F238E27FC236}">
                <a16:creationId xmlns:a16="http://schemas.microsoft.com/office/drawing/2014/main" id="{C40920F9-9A36-E129-C1C0-6E172D629C69}"/>
              </a:ext>
            </a:extLst>
          </p:cNvPr>
          <p:cNvSpPr/>
          <p:nvPr/>
        </p:nvSpPr>
        <p:spPr>
          <a:xfrm>
            <a:off x="4768854" y="4368191"/>
            <a:ext cx="2009789" cy="2285791"/>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34" name="Text Placeholder 4">
            <a:extLst>
              <a:ext uri="{FF2B5EF4-FFF2-40B4-BE49-F238E27FC236}">
                <a16:creationId xmlns:a16="http://schemas.microsoft.com/office/drawing/2014/main" id="{4F3D5128-E4E5-9578-F123-4B8C8971BE29}"/>
              </a:ext>
            </a:extLst>
          </p:cNvPr>
          <p:cNvSpPr txBox="1">
            <a:spLocks/>
          </p:cNvSpPr>
          <p:nvPr/>
        </p:nvSpPr>
        <p:spPr>
          <a:xfrm>
            <a:off x="4835951" y="594724"/>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a:ln>
                  <a:noFill/>
                </a:ln>
                <a:solidFill>
                  <a:srgbClr val="628393"/>
                </a:solidFill>
                <a:effectLst/>
                <a:uLnTx/>
                <a:uFillTx/>
                <a:latin typeface="Arial" panose="020B0604020202020204" pitchFamily="34" charset="0"/>
                <a:ea typeface="Arial"/>
                <a:cs typeface="+mn-cs"/>
              </a:rPr>
              <a:t>Identificar a los defensores gubernamentales</a:t>
            </a:r>
          </a:p>
        </p:txBody>
      </p:sp>
      <p:sp>
        <p:nvSpPr>
          <p:cNvPr id="35" name="Content Placeholder 2">
            <a:extLst>
              <a:ext uri="{FF2B5EF4-FFF2-40B4-BE49-F238E27FC236}">
                <a16:creationId xmlns:a16="http://schemas.microsoft.com/office/drawing/2014/main" id="{6D20345D-FE4D-0A5A-8A60-7078DC75E7BA}"/>
              </a:ext>
            </a:extLst>
          </p:cNvPr>
          <p:cNvSpPr txBox="1">
            <a:spLocks/>
          </p:cNvSpPr>
          <p:nvPr/>
        </p:nvSpPr>
        <p:spPr>
          <a:xfrm>
            <a:off x="4835951" y="995363"/>
            <a:ext cx="6566123" cy="269566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394D56"/>
                </a:solidFill>
                <a:effectLst/>
                <a:uLnTx/>
                <a:uFillTx/>
                <a:latin typeface="Arial"/>
                <a:ea typeface="Arial"/>
                <a:cs typeface="Arial"/>
              </a:rPr>
              <a:t>Funcionario gubernamental de alto nivel </a:t>
            </a:r>
          </a:p>
          <a:p>
            <a:pPr marL="685800" marR="0" lvl="1" indent="-228600" algn="l" defTabSz="914400" rtl="0"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lang="es-419" sz="1800" dirty="0">
                <a:solidFill>
                  <a:srgbClr val="29373D"/>
                </a:solidFill>
                <a:latin typeface="Arial"/>
                <a:ea typeface="Arial"/>
                <a:cs typeface="Arial"/>
              </a:rPr>
              <a:t>Interesado en la seguridad sanitaria y en usar el enfoque 7-1-7</a:t>
            </a:r>
          </a:p>
          <a:p>
            <a:pPr marL="685800" marR="0" lvl="1" indent="-228600" algn="l" defTabSz="914400" rtl="0"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kumimoji="0" lang="es-419" sz="1800" b="1" i="0" u="none" strike="noStrike" cap="none" normalizeH="0" baseline="0" noProof="0" dirty="0">
                <a:ln>
                  <a:noFill/>
                </a:ln>
                <a:solidFill>
                  <a:srgbClr val="29373D"/>
                </a:solidFill>
                <a:effectLst/>
                <a:uLnTx/>
                <a:uFillTx/>
                <a:latin typeface="Arial"/>
                <a:ea typeface="Arial"/>
                <a:cs typeface="Arial"/>
              </a:rPr>
              <a:t>Líder de opinión </a:t>
            </a:r>
            <a:r>
              <a:rPr kumimoji="0" lang="es-419" sz="1800" b="0" i="0" u="none" strike="noStrike" cap="none" normalizeH="0" baseline="0" noProof="0" dirty="0">
                <a:ln>
                  <a:noFill/>
                </a:ln>
                <a:solidFill>
                  <a:srgbClr val="29373D"/>
                </a:solidFill>
                <a:effectLst/>
                <a:uLnTx/>
                <a:uFillTx/>
                <a:latin typeface="Arial"/>
                <a:ea typeface="Arial"/>
                <a:cs typeface="Arial"/>
              </a:rPr>
              <a:t>en salud pública con</a:t>
            </a:r>
            <a:r>
              <a:rPr kumimoji="0" lang="es-419" sz="1800" b="0" i="0" u="none" strike="noStrike" cap="none" normalizeH="0" noProof="0" dirty="0">
                <a:ln>
                  <a:noFill/>
                </a:ln>
                <a:solidFill>
                  <a:srgbClr val="29373D"/>
                </a:solidFill>
                <a:effectLst/>
                <a:uLnTx/>
                <a:uFillTx/>
                <a:latin typeface="Arial"/>
                <a:ea typeface="Arial"/>
                <a:cs typeface="Arial"/>
              </a:rPr>
              <a:t> </a:t>
            </a:r>
            <a:r>
              <a:rPr kumimoji="0" lang="es-419" sz="1800" b="1" i="0" u="none" strike="noStrike" cap="none" normalizeH="0" noProof="0" dirty="0">
                <a:ln>
                  <a:noFill/>
                </a:ln>
                <a:solidFill>
                  <a:srgbClr val="29373D"/>
                </a:solidFill>
                <a:effectLst/>
                <a:uLnTx/>
                <a:uFillTx/>
                <a:latin typeface="Arial"/>
                <a:ea typeface="Arial"/>
                <a:cs typeface="Arial"/>
              </a:rPr>
              <a:t>poder de convocatoria </a:t>
            </a:r>
            <a:r>
              <a:rPr kumimoji="0" lang="es-419" sz="1800" b="0" i="0" u="none" strike="noStrike" cap="none" normalizeH="0" noProof="0" dirty="0">
                <a:ln>
                  <a:noFill/>
                </a:ln>
                <a:solidFill>
                  <a:srgbClr val="29373D"/>
                </a:solidFill>
                <a:effectLst/>
                <a:uLnTx/>
                <a:uFillTx/>
                <a:latin typeface="Arial"/>
                <a:ea typeface="Arial"/>
                <a:cs typeface="Arial"/>
              </a:rPr>
              <a:t>hacia diferentes sectores</a:t>
            </a:r>
          </a:p>
          <a:p>
            <a:pPr marL="685800" marR="0" lvl="1" indent="-228600" algn="l" defTabSz="914400" rtl="0"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29373D"/>
                </a:solidFill>
                <a:effectLst/>
                <a:uLnTx/>
                <a:uFillTx/>
                <a:latin typeface="Arial"/>
                <a:ea typeface="Arial"/>
                <a:cs typeface="Arial"/>
              </a:rPr>
              <a:t>Capacidad para trabajar/</a:t>
            </a:r>
            <a:r>
              <a:rPr kumimoji="0" lang="es-419" sz="1800" i="0" u="none" strike="noStrike" cap="none" normalizeH="0" baseline="0" noProof="0" dirty="0">
                <a:ln>
                  <a:noFill/>
                </a:ln>
                <a:solidFill>
                  <a:srgbClr val="29373D"/>
                </a:solidFill>
                <a:effectLst/>
                <a:uLnTx/>
                <a:uFillTx/>
                <a:latin typeface="Arial"/>
                <a:ea typeface="Arial"/>
                <a:cs typeface="Arial"/>
              </a:rPr>
              <a:t>colaborar con </a:t>
            </a:r>
            <a:r>
              <a:rPr kumimoji="0" lang="es-419" sz="1800" b="1" i="0" u="none" strike="noStrike" cap="none" normalizeH="0" baseline="0" noProof="0" dirty="0">
                <a:ln>
                  <a:noFill/>
                </a:ln>
                <a:solidFill>
                  <a:srgbClr val="29373D"/>
                </a:solidFill>
                <a:effectLst/>
                <a:uLnTx/>
                <a:uFillTx/>
                <a:latin typeface="Arial"/>
                <a:ea typeface="Arial"/>
                <a:cs typeface="Arial"/>
              </a:rPr>
              <a:t>partes interesadas de diferentes sectores</a:t>
            </a:r>
          </a:p>
          <a:p>
            <a:pPr marL="685800" marR="0" lvl="1" indent="-228600" algn="l" defTabSz="914400" rtl="0"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kumimoji="0" lang="es-419" sz="1800" b="1" i="0" u="none" strike="noStrike" cap="none" normalizeH="0" baseline="0" noProof="0" dirty="0">
                <a:ln>
                  <a:noFill/>
                </a:ln>
                <a:solidFill>
                  <a:srgbClr val="29373D"/>
                </a:solidFill>
                <a:effectLst/>
                <a:uLnTx/>
                <a:uFillTx/>
                <a:latin typeface="Arial"/>
                <a:ea typeface="Arial"/>
                <a:cs typeface="Arial"/>
              </a:rPr>
              <a:t>Comunicador persuasivo </a:t>
            </a:r>
            <a:r>
              <a:rPr kumimoji="0" lang="es-419" sz="1800" b="0" i="0" u="none" strike="noStrike" cap="none" normalizeH="0" baseline="0" noProof="0" dirty="0">
                <a:ln>
                  <a:noFill/>
                </a:ln>
                <a:solidFill>
                  <a:srgbClr val="29373D"/>
                </a:solidFill>
                <a:effectLst/>
                <a:uLnTx/>
                <a:uFillTx/>
                <a:latin typeface="Arial"/>
                <a:ea typeface="Arial"/>
                <a:cs typeface="Arial"/>
              </a:rPr>
              <a:t>con fuertes habilidades de promoción y negociación</a:t>
            </a:r>
          </a:p>
        </p:txBody>
      </p:sp>
      <p:sp>
        <p:nvSpPr>
          <p:cNvPr id="36" name="TextBox 35">
            <a:extLst>
              <a:ext uri="{FF2B5EF4-FFF2-40B4-BE49-F238E27FC236}">
                <a16:creationId xmlns:a16="http://schemas.microsoft.com/office/drawing/2014/main" id="{4A6F3E74-FDA8-B6C7-5706-6ABB70634A74}"/>
              </a:ext>
            </a:extLst>
          </p:cNvPr>
          <p:cNvSpPr txBox="1"/>
          <p:nvPr/>
        </p:nvSpPr>
        <p:spPr>
          <a:xfrm>
            <a:off x="5196625" y="4405015"/>
            <a:ext cx="1290105" cy="338554"/>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600" dirty="0">
                <a:solidFill>
                  <a:srgbClr val="3BB041"/>
                </a:solidFill>
                <a:latin typeface="Arial"/>
                <a:cs typeface="Arial"/>
              </a:rPr>
              <a:t>Uganda</a:t>
            </a:r>
          </a:p>
        </p:txBody>
      </p:sp>
      <p:sp>
        <p:nvSpPr>
          <p:cNvPr id="37" name="Text Placeholder 4">
            <a:extLst>
              <a:ext uri="{FF2B5EF4-FFF2-40B4-BE49-F238E27FC236}">
                <a16:creationId xmlns:a16="http://schemas.microsoft.com/office/drawing/2014/main" id="{EDEBCE1E-ACD1-67A9-6861-6017880C277E}"/>
              </a:ext>
            </a:extLst>
          </p:cNvPr>
          <p:cNvSpPr txBox="1">
            <a:spLocks/>
          </p:cNvSpPr>
          <p:nvPr/>
        </p:nvSpPr>
        <p:spPr>
          <a:xfrm>
            <a:off x="4835951" y="3890365"/>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b="1" i="0" u="none" strike="noStrike" cap="none" normalizeH="0" baseline="0" noProof="0" dirty="0">
                <a:ln>
                  <a:noFill/>
                </a:ln>
                <a:solidFill>
                  <a:srgbClr val="628393"/>
                </a:solidFill>
                <a:effectLst/>
                <a:uLnTx/>
                <a:uFillTx/>
                <a:latin typeface="Arial"/>
                <a:cs typeface="Arial"/>
              </a:rPr>
              <a:t>Ejemplos de defensores gubernamentales </a:t>
            </a:r>
            <a:r>
              <a:rPr lang="es-419" dirty="0">
                <a:latin typeface="Arial"/>
                <a:cs typeface="Arial"/>
              </a:rPr>
              <a:t>actuales</a:t>
            </a:r>
          </a:p>
        </p:txBody>
      </p:sp>
      <p:sp>
        <p:nvSpPr>
          <p:cNvPr id="38" name="TextBox 37">
            <a:extLst>
              <a:ext uri="{FF2B5EF4-FFF2-40B4-BE49-F238E27FC236}">
                <a16:creationId xmlns:a16="http://schemas.microsoft.com/office/drawing/2014/main" id="{1BCA2968-C052-08D6-3E93-8355316C7AC6}"/>
              </a:ext>
            </a:extLst>
          </p:cNvPr>
          <p:cNvSpPr txBox="1"/>
          <p:nvPr/>
        </p:nvSpPr>
        <p:spPr>
          <a:xfrm>
            <a:off x="7504956" y="4405015"/>
            <a:ext cx="129010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600" b="0" i="0" u="none" strike="noStrike" cap="none" normalizeH="0" baseline="0" noProof="0">
                <a:ln>
                  <a:noFill/>
                </a:ln>
                <a:solidFill>
                  <a:srgbClr val="3BB041"/>
                </a:solidFill>
                <a:effectLst/>
                <a:uLnTx/>
                <a:uFillTx/>
                <a:latin typeface="Arial"/>
                <a:cs typeface="Arial"/>
              </a:rPr>
              <a:t>Camboya</a:t>
            </a:r>
          </a:p>
        </p:txBody>
      </p:sp>
      <p:sp>
        <p:nvSpPr>
          <p:cNvPr id="39" name="TextBox 38">
            <a:extLst>
              <a:ext uri="{FF2B5EF4-FFF2-40B4-BE49-F238E27FC236}">
                <a16:creationId xmlns:a16="http://schemas.microsoft.com/office/drawing/2014/main" id="{9C8047A9-EACC-FAED-A3D1-CB5B1458310B}"/>
              </a:ext>
            </a:extLst>
          </p:cNvPr>
          <p:cNvSpPr txBox="1"/>
          <p:nvPr/>
        </p:nvSpPr>
        <p:spPr>
          <a:xfrm>
            <a:off x="9874527" y="4405015"/>
            <a:ext cx="1527547"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600" b="0" i="0" u="none" strike="noStrike" cap="none" normalizeH="0" baseline="0" noProof="0">
                <a:ln>
                  <a:noFill/>
                </a:ln>
                <a:solidFill>
                  <a:srgbClr val="3BB041"/>
                </a:solidFill>
                <a:effectLst/>
                <a:uLnTx/>
                <a:uFillTx/>
                <a:latin typeface="Arial"/>
                <a:cs typeface="Arial"/>
              </a:rPr>
              <a:t>Sudán del Sur</a:t>
            </a:r>
          </a:p>
        </p:txBody>
      </p:sp>
      <p:sp>
        <p:nvSpPr>
          <p:cNvPr id="40" name="TextBox 39">
            <a:extLst>
              <a:ext uri="{FF2B5EF4-FFF2-40B4-BE49-F238E27FC236}">
                <a16:creationId xmlns:a16="http://schemas.microsoft.com/office/drawing/2014/main" id="{05ABCA5E-D0BB-A630-B74A-835B823F2AA8}"/>
              </a:ext>
            </a:extLst>
          </p:cNvPr>
          <p:cNvSpPr txBox="1"/>
          <p:nvPr/>
        </p:nvSpPr>
        <p:spPr>
          <a:xfrm>
            <a:off x="4835951" y="4877395"/>
            <a:ext cx="1843303"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Director adjunto del Instituto Nacional de Salud Pública</a:t>
            </a:r>
            <a:b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b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y director de PHEOC</a:t>
            </a:r>
          </a:p>
        </p:txBody>
      </p:sp>
      <p:sp>
        <p:nvSpPr>
          <p:cNvPr id="41" name="TextBox 40">
            <a:extLst>
              <a:ext uri="{FF2B5EF4-FFF2-40B4-BE49-F238E27FC236}">
                <a16:creationId xmlns:a16="http://schemas.microsoft.com/office/drawing/2014/main" id="{8C59C68C-80BB-198E-14EB-11ACE302427B}"/>
              </a:ext>
            </a:extLst>
          </p:cNvPr>
          <p:cNvSpPr txBox="1"/>
          <p:nvPr/>
        </p:nvSpPr>
        <p:spPr>
          <a:xfrm>
            <a:off x="6938737" y="4855562"/>
            <a:ext cx="2423093" cy="181588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6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Director del Departamento de Enfermedades Transmisibles</a:t>
            </a:r>
            <a:br>
              <a:rPr kumimoji="0" lang="es-419" sz="16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br>
            <a:r>
              <a:rPr kumimoji="0" lang="es-419" sz="16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y portavoz del Ministerio de Salud sobre brotes y respuestas</a:t>
            </a:r>
          </a:p>
        </p:txBody>
      </p:sp>
      <p:sp>
        <p:nvSpPr>
          <p:cNvPr id="42" name="TextBox 41">
            <a:extLst>
              <a:ext uri="{FF2B5EF4-FFF2-40B4-BE49-F238E27FC236}">
                <a16:creationId xmlns:a16="http://schemas.microsoft.com/office/drawing/2014/main" id="{1FF13398-A491-9EA9-41EE-57164DAFA318}"/>
              </a:ext>
            </a:extLst>
          </p:cNvPr>
          <p:cNvSpPr txBox="1"/>
          <p:nvPr/>
        </p:nvSpPr>
        <p:spPr>
          <a:xfrm>
            <a:off x="9538531" y="4860698"/>
            <a:ext cx="2194560" cy="1323439"/>
          </a:xfrm>
          <a:prstGeom prst="rect">
            <a:avLst/>
          </a:prstGeom>
          <a:solidFill>
            <a:schemeClr val="bg2"/>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6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Director general de Salud Internacional y Coordinación (Ministerio de Salud)</a:t>
            </a:r>
            <a:br>
              <a:rPr kumimoji="0" lang="es-419" sz="16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br>
            <a:endParaRPr kumimoji="0" lang="es-419" sz="16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endParaRPr>
          </a:p>
        </p:txBody>
      </p:sp>
      <p:sp>
        <p:nvSpPr>
          <p:cNvPr id="4" name="Title 1">
            <a:extLst>
              <a:ext uri="{FF2B5EF4-FFF2-40B4-BE49-F238E27FC236}">
                <a16:creationId xmlns:a16="http://schemas.microsoft.com/office/drawing/2014/main" id="{FA90BEDF-C3F4-C6FD-D85C-6862A5948525}"/>
              </a:ext>
            </a:extLst>
          </p:cNvPr>
          <p:cNvSpPr txBox="1">
            <a:spLocks/>
          </p:cNvSpPr>
          <p:nvPr/>
        </p:nvSpPr>
        <p:spPr>
          <a:xfrm>
            <a:off x="575374" y="3000300"/>
            <a:ext cx="3324031" cy="1562335"/>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i="0" u="none" strike="noStrike" cap="none" normalizeH="0" baseline="0" noProof="0" dirty="0">
                <a:ln>
                  <a:noFill/>
                </a:ln>
                <a:solidFill>
                  <a:schemeClr val="accent1"/>
                </a:solidFill>
                <a:effectLst/>
                <a:uLnTx/>
                <a:uFillTx/>
                <a:latin typeface="Arial"/>
                <a:cs typeface="Arial"/>
              </a:rPr>
              <a:t>Situar dentro del sistema de salud pública</a:t>
            </a:r>
          </a:p>
        </p:txBody>
      </p:sp>
      <p:pic>
        <p:nvPicPr>
          <p:cNvPr id="6" name="Graphic 5">
            <a:extLst>
              <a:ext uri="{FF2B5EF4-FFF2-40B4-BE49-F238E27FC236}">
                <a16:creationId xmlns:a16="http://schemas.microsoft.com/office/drawing/2014/main" id="{59863AB6-3454-CF6A-8C94-BE40C3B214A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81677" y="1882468"/>
            <a:ext cx="915144" cy="917622"/>
          </a:xfrm>
          <a:prstGeom prst="rect">
            <a:avLst/>
          </a:prstGeom>
        </p:spPr>
      </p:pic>
    </p:spTree>
    <p:extLst>
      <p:ext uri="{BB962C8B-B14F-4D97-AF65-F5344CB8AC3E}">
        <p14:creationId xmlns:p14="http://schemas.microsoft.com/office/powerpoint/2010/main" val="2035606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5">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6" grpId="0"/>
      <p:bldP spid="37" grpId="0"/>
      <p:bldP spid="38" grpId="0"/>
      <p:bldP spid="39" grpId="0"/>
      <p:bldP spid="40" grpId="0"/>
      <p:bldP spid="41" grpId="0"/>
      <p:bldP spid="4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4">
            <a:extLst>
              <a:ext uri="{FF2B5EF4-FFF2-40B4-BE49-F238E27FC236}">
                <a16:creationId xmlns:a16="http://schemas.microsoft.com/office/drawing/2014/main" id="{608A4E5C-6797-27EF-C191-BF10EB3D2A34}"/>
              </a:ext>
            </a:extLst>
          </p:cNvPr>
          <p:cNvSpPr txBox="1">
            <a:spLocks/>
          </p:cNvSpPr>
          <p:nvPr/>
        </p:nvSpPr>
        <p:spPr>
          <a:xfrm>
            <a:off x="4835951" y="594724"/>
            <a:ext cx="6842597" cy="70301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dirty="0">
                <a:ln>
                  <a:noFill/>
                </a:ln>
                <a:solidFill>
                  <a:srgbClr val="628393"/>
                </a:solidFill>
                <a:effectLst/>
                <a:uLnTx/>
                <a:uFillTx/>
                <a:latin typeface="Arial"/>
                <a:ea typeface="Arial"/>
                <a:cs typeface="Arial"/>
              </a:rPr>
              <a:t>Seleccionar un líder técnico y un equipo para coordinar la adopción y el uso del enfoque 7-1-7</a:t>
            </a:r>
          </a:p>
        </p:txBody>
      </p:sp>
      <p:sp>
        <p:nvSpPr>
          <p:cNvPr id="11" name="Content Placeholder 12">
            <a:extLst>
              <a:ext uri="{FF2B5EF4-FFF2-40B4-BE49-F238E27FC236}">
                <a16:creationId xmlns:a16="http://schemas.microsoft.com/office/drawing/2014/main" id="{329B3704-A190-A3B0-BA0B-0B0DCF095D02}"/>
              </a:ext>
            </a:extLst>
          </p:cNvPr>
          <p:cNvSpPr>
            <a:spLocks noGrp="1"/>
          </p:cNvSpPr>
          <p:nvPr>
            <p:ph idx="1"/>
          </p:nvPr>
        </p:nvSpPr>
        <p:spPr>
          <a:xfrm>
            <a:off x="4835951" y="1507903"/>
            <a:ext cx="6842597" cy="5350097"/>
          </a:xfrm>
        </p:spPr>
        <p:txBody>
          <a:bodyPr vert="horz" lIns="91440" tIns="45720" rIns="91440" bIns="45720" rtlCol="0" anchor="t">
            <a:noAutofit/>
          </a:bodyPr>
          <a:lstStyle/>
          <a:p>
            <a:r>
              <a:rPr lang="es-419" sz="1800" dirty="0">
                <a:latin typeface="Arial"/>
                <a:cs typeface="Arial"/>
              </a:rPr>
              <a:t>Un equipo exitoso posee:</a:t>
            </a:r>
          </a:p>
          <a:p>
            <a:pPr lvl="1"/>
            <a:r>
              <a:rPr lang="es-419" sz="1800" dirty="0"/>
              <a:t>Poder de convocatoria entre diferentes partes interesadas</a:t>
            </a:r>
          </a:p>
          <a:p>
            <a:pPr lvl="1"/>
            <a:r>
              <a:rPr lang="es-419" sz="1800" dirty="0">
                <a:latin typeface="Arial"/>
                <a:cs typeface="Arial"/>
              </a:rPr>
              <a:t>Responsabilidad claramente asignada</a:t>
            </a:r>
          </a:p>
          <a:p>
            <a:pPr lvl="1"/>
            <a:r>
              <a:rPr lang="es-419" sz="1800" dirty="0">
                <a:latin typeface="Arial"/>
                <a:cs typeface="Arial"/>
              </a:rPr>
              <a:t>Personal adecuado</a:t>
            </a:r>
          </a:p>
          <a:p>
            <a:pPr lvl="1"/>
            <a:endParaRPr lang="en-US" sz="500" dirty="0">
              <a:latin typeface="Arial"/>
              <a:cs typeface="Arial"/>
            </a:endParaRPr>
          </a:p>
          <a:p>
            <a:r>
              <a:rPr lang="es-419" sz="1800" dirty="0">
                <a:latin typeface="Arial"/>
                <a:cs typeface="Arial"/>
              </a:rPr>
              <a:t>Para la adopción del enfoque 7-1-7:</a:t>
            </a:r>
          </a:p>
          <a:p>
            <a:pPr lvl="1"/>
            <a:r>
              <a:rPr lang="es-419" sz="1800" dirty="0">
                <a:latin typeface="Arial"/>
                <a:cs typeface="Arial"/>
              </a:rPr>
              <a:t>Dirigir o coordinar actividades clave</a:t>
            </a:r>
          </a:p>
          <a:p>
            <a:pPr lvl="1"/>
            <a:r>
              <a:rPr lang="es-419" sz="1800" dirty="0">
                <a:latin typeface="Arial"/>
                <a:cs typeface="Arial"/>
              </a:rPr>
              <a:t>Identificar funciones y responsabilidades de diferentes partes interesadas</a:t>
            </a:r>
          </a:p>
          <a:p>
            <a:pPr lvl="1"/>
            <a:r>
              <a:rPr lang="es-419" sz="1800" dirty="0">
                <a:latin typeface="Arial"/>
                <a:cs typeface="Arial"/>
              </a:rPr>
              <a:t>Supervisar el progreso</a:t>
            </a:r>
          </a:p>
          <a:p>
            <a:pPr lvl="1"/>
            <a:endParaRPr lang="en-US" sz="500" dirty="0">
              <a:latin typeface="Arial"/>
              <a:cs typeface="Arial"/>
            </a:endParaRPr>
          </a:p>
          <a:p>
            <a:r>
              <a:rPr lang="es-419" sz="1800" dirty="0">
                <a:latin typeface="Arial"/>
                <a:cs typeface="Arial"/>
              </a:rPr>
              <a:t>Para el uso del enfoque 7-1-7:</a:t>
            </a:r>
          </a:p>
          <a:p>
            <a:pPr lvl="1"/>
            <a:r>
              <a:rPr lang="es-419" sz="1800" dirty="0">
                <a:latin typeface="Arial"/>
                <a:cs typeface="Arial"/>
              </a:rPr>
              <a:t>Dirigir o coordinar actividades clave</a:t>
            </a:r>
          </a:p>
          <a:p>
            <a:pPr lvl="1"/>
            <a:endParaRPr lang="en-US" sz="1600" dirty="0"/>
          </a:p>
          <a:p>
            <a:endParaRPr lang="en-US" sz="1800" dirty="0"/>
          </a:p>
          <a:p>
            <a:endParaRPr lang="en-US" sz="1800" dirty="0"/>
          </a:p>
        </p:txBody>
      </p:sp>
      <p:sp>
        <p:nvSpPr>
          <p:cNvPr id="12" name="Rounded Rectangle 11">
            <a:extLst>
              <a:ext uri="{FF2B5EF4-FFF2-40B4-BE49-F238E27FC236}">
                <a16:creationId xmlns:a16="http://schemas.microsoft.com/office/drawing/2014/main" id="{F51D8B1E-B13A-FB7C-85CF-8997D91A79C5}"/>
              </a:ext>
            </a:extLst>
          </p:cNvPr>
          <p:cNvSpPr/>
          <p:nvPr/>
        </p:nvSpPr>
        <p:spPr>
          <a:xfrm>
            <a:off x="4684295" y="5542629"/>
            <a:ext cx="6994358" cy="1027504"/>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s-419" b="1" i="0" u="none" strike="noStrike" cap="none" normalizeH="0" baseline="0" noProof="0" dirty="0">
                <a:ln>
                  <a:noFill/>
                </a:ln>
                <a:solidFill>
                  <a:srgbClr val="618393"/>
                </a:solidFill>
                <a:effectLst/>
                <a:uLnTx/>
                <a:uFillTx/>
                <a:latin typeface="Arial"/>
                <a:ea typeface="Arial"/>
                <a:cs typeface="Arial"/>
              </a:rPr>
              <a:t>Los equipos que funcionan en COE,</a:t>
            </a:r>
            <a:r>
              <a:rPr kumimoji="0" lang="es-419" b="1" i="0" u="none" strike="noStrike" cap="none" normalizeH="0" noProof="0" dirty="0">
                <a:ln>
                  <a:noFill/>
                </a:ln>
                <a:solidFill>
                  <a:srgbClr val="618393"/>
                </a:solidFill>
                <a:effectLst/>
                <a:uLnTx/>
                <a:uFillTx/>
                <a:latin typeface="Arial"/>
                <a:ea typeface="Arial"/>
                <a:cs typeface="Arial"/>
              </a:rPr>
              <a:t> </a:t>
            </a:r>
            <a:r>
              <a:rPr kumimoji="0" lang="es-419" b="1" i="0" u="none" strike="noStrike" cap="none" normalizeH="0" baseline="0" noProof="0" dirty="0">
                <a:ln>
                  <a:noFill/>
                </a:ln>
                <a:solidFill>
                  <a:srgbClr val="618393"/>
                </a:solidFill>
                <a:effectLst/>
                <a:uLnTx/>
                <a:uFillTx/>
                <a:latin typeface="Arial"/>
                <a:ea typeface="Arial"/>
                <a:cs typeface="Arial"/>
              </a:rPr>
              <a:t>Institutos Nacionales de Salud Pública (INSP),</a:t>
            </a:r>
            <a:r>
              <a:rPr kumimoji="0" lang="es-419" b="1" i="0" u="none" strike="noStrike" cap="none" normalizeH="0" noProof="0" dirty="0">
                <a:ln>
                  <a:noFill/>
                </a:ln>
                <a:solidFill>
                  <a:srgbClr val="618393"/>
                </a:solidFill>
                <a:effectLst/>
                <a:uLnTx/>
                <a:uFillTx/>
                <a:latin typeface="Arial"/>
                <a:ea typeface="Arial"/>
                <a:cs typeface="Arial"/>
              </a:rPr>
              <a:t> unidades que despliegan ERR </a:t>
            </a:r>
            <a:r>
              <a:rPr kumimoji="0" lang="es-419" b="1" i="0" u="none" strike="noStrike" cap="none" normalizeH="0" baseline="0" noProof="0" dirty="0">
                <a:ln>
                  <a:noFill/>
                </a:ln>
                <a:solidFill>
                  <a:srgbClr val="618393"/>
                </a:solidFill>
                <a:effectLst/>
                <a:uLnTx/>
                <a:uFillTx/>
                <a:latin typeface="Arial"/>
                <a:ea typeface="Arial"/>
                <a:cs typeface="Arial"/>
              </a:rPr>
              <a:t>o estructuras similares suelen ser los más adecuados </a:t>
            </a:r>
          </a:p>
        </p:txBody>
      </p:sp>
      <p:sp>
        <p:nvSpPr>
          <p:cNvPr id="8" name="Title 1">
            <a:extLst>
              <a:ext uri="{FF2B5EF4-FFF2-40B4-BE49-F238E27FC236}">
                <a16:creationId xmlns:a16="http://schemas.microsoft.com/office/drawing/2014/main" id="{97A16421-C02A-EF06-B3F8-0A38E1A5AD73}"/>
              </a:ext>
            </a:extLst>
          </p:cNvPr>
          <p:cNvSpPr txBox="1">
            <a:spLocks/>
          </p:cNvSpPr>
          <p:nvPr/>
        </p:nvSpPr>
        <p:spPr>
          <a:xfrm>
            <a:off x="575374" y="3000300"/>
            <a:ext cx="3324031" cy="1562335"/>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i="0" u="none" strike="noStrike" cap="none" normalizeH="0" baseline="0" noProof="0" dirty="0">
                <a:ln>
                  <a:noFill/>
                </a:ln>
                <a:solidFill>
                  <a:schemeClr val="accent1"/>
                </a:solidFill>
                <a:effectLst/>
                <a:uLnTx/>
                <a:uFillTx/>
                <a:latin typeface="Arial"/>
                <a:cs typeface="Arial"/>
              </a:rPr>
              <a:t>Situar dentro del sistema de salud pública</a:t>
            </a:r>
          </a:p>
        </p:txBody>
      </p:sp>
      <p:pic>
        <p:nvPicPr>
          <p:cNvPr id="13" name="Graphic 12">
            <a:extLst>
              <a:ext uri="{FF2B5EF4-FFF2-40B4-BE49-F238E27FC236}">
                <a16:creationId xmlns:a16="http://schemas.microsoft.com/office/drawing/2014/main" id="{73B14194-CFE5-4145-943B-CB091717D3A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81677" y="1882468"/>
            <a:ext cx="915144" cy="917622"/>
          </a:xfrm>
          <a:prstGeom prst="rect">
            <a:avLst/>
          </a:prstGeom>
        </p:spPr>
      </p:pic>
    </p:spTree>
    <p:extLst>
      <p:ext uri="{BB962C8B-B14F-4D97-AF65-F5344CB8AC3E}">
        <p14:creationId xmlns:p14="http://schemas.microsoft.com/office/powerpoint/2010/main" val="342030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
                                            <p:txEl>
                                              <p:pRg st="11" end="1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52A84-D66C-C982-2F60-25C01E434E9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3B51365-521D-9BCF-5456-D29CE7955750}"/>
              </a:ext>
            </a:extLst>
          </p:cNvPr>
          <p:cNvSpPr>
            <a:spLocks noGrp="1"/>
          </p:cNvSpPr>
          <p:nvPr>
            <p:ph type="body" sz="half" idx="10"/>
          </p:nvPr>
        </p:nvSpPr>
        <p:spPr>
          <a:xfrm>
            <a:off x="4787105" y="1546050"/>
            <a:ext cx="6941069" cy="4148233"/>
          </a:xfrm>
        </p:spPr>
        <p:txBody>
          <a:bodyPr vert="horz" lIns="91440" tIns="45720" rIns="91440" bIns="45720" rtlCol="0" anchor="t">
            <a:noAutofit/>
          </a:bodyPr>
          <a:lstStyle/>
          <a:p>
            <a:r>
              <a:rPr lang="es-419" sz="3200">
                <a:latin typeface="Arial"/>
                <a:cs typeface="Arial"/>
              </a:rPr>
              <a:t>Supongamos que están liderando el equipo de coordinación 7-1-7. </a:t>
            </a:r>
          </a:p>
          <a:p>
            <a:br>
              <a:rPr lang="es-419" sz="3200">
                <a:latin typeface="Arial"/>
                <a:cs typeface="Arial"/>
              </a:rPr>
            </a:br>
            <a:r>
              <a:rPr lang="es-419" sz="3200">
                <a:latin typeface="Arial"/>
                <a:cs typeface="Arial"/>
              </a:rPr>
              <a:t>¿Qué estrategias usarían para asegurarse de que no se descuide involuntariamente ningún intervalo 7-1-7 (detección, notificación o respuesta temprana)?</a:t>
            </a:r>
          </a:p>
        </p:txBody>
      </p:sp>
      <p:pic>
        <p:nvPicPr>
          <p:cNvPr id="3" name="Graphic 9">
            <a:extLst>
              <a:ext uri="{FF2B5EF4-FFF2-40B4-BE49-F238E27FC236}">
                <a16:creationId xmlns:a16="http://schemas.microsoft.com/office/drawing/2014/main" id="{0E97C3EE-6CB9-B4B7-4B82-25074BB5A15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7" name="Title 1">
            <a:extLst>
              <a:ext uri="{FF2B5EF4-FFF2-40B4-BE49-F238E27FC236}">
                <a16:creationId xmlns:a16="http://schemas.microsoft.com/office/drawing/2014/main" id="{283D064F-4BC0-CF7D-839D-590917FB614B}"/>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419">
                <a:latin typeface="Arial"/>
                <a:cs typeface="Arial"/>
              </a:rPr>
              <a:t>Debate</a:t>
            </a:r>
          </a:p>
        </p:txBody>
      </p:sp>
    </p:spTree>
    <p:extLst>
      <p:ext uri="{BB962C8B-B14F-4D97-AF65-F5344CB8AC3E}">
        <p14:creationId xmlns:p14="http://schemas.microsoft.com/office/powerpoint/2010/main" val="36082140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14F54C-8B61-82EA-BECB-48C358468E7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D2B83FC-00EA-26CD-436F-62478E5A192E}"/>
              </a:ext>
            </a:extLst>
          </p:cNvPr>
          <p:cNvSpPr>
            <a:spLocks noGrp="1"/>
          </p:cNvSpPr>
          <p:nvPr>
            <p:ph type="title"/>
          </p:nvPr>
        </p:nvSpPr>
        <p:spPr>
          <a:xfrm>
            <a:off x="424274" y="350089"/>
            <a:ext cx="11605166" cy="1087808"/>
          </a:xfrm>
        </p:spPr>
        <p:txBody>
          <a:bodyPr/>
          <a:lstStyle/>
          <a:p>
            <a:r>
              <a:rPr lang="es-419" sz="2800" dirty="0"/>
              <a:t>El enfoque 7-1-7 puede adoptarse de forma sistemática y flexible</a:t>
            </a:r>
          </a:p>
        </p:txBody>
      </p:sp>
      <p:sp>
        <p:nvSpPr>
          <p:cNvPr id="17" name="Title 1">
            <a:extLst>
              <a:ext uri="{FF2B5EF4-FFF2-40B4-BE49-F238E27FC236}">
                <a16:creationId xmlns:a16="http://schemas.microsoft.com/office/drawing/2014/main" id="{C1779321-48E0-4D0B-CAF1-D91DE5DB1394}"/>
              </a:ext>
            </a:extLst>
          </p:cNvPr>
          <p:cNvSpPr txBox="1">
            <a:spLocks/>
          </p:cNvSpPr>
          <p:nvPr/>
        </p:nvSpPr>
        <p:spPr>
          <a:xfrm>
            <a:off x="1267499"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dirty="0">
                <a:ln>
                  <a:noFill/>
                </a:ln>
                <a:solidFill>
                  <a:srgbClr val="BFBFBF"/>
                </a:solidFill>
                <a:effectLst/>
                <a:uLnTx/>
                <a:uFillTx/>
                <a:latin typeface="Arial"/>
                <a:cs typeface="Arial"/>
              </a:rPr>
              <a:t>Situar dentro del sistema de salud pública</a:t>
            </a:r>
          </a:p>
        </p:txBody>
      </p:sp>
      <p:sp>
        <p:nvSpPr>
          <p:cNvPr id="21" name="Title 1">
            <a:extLst>
              <a:ext uri="{FF2B5EF4-FFF2-40B4-BE49-F238E27FC236}">
                <a16:creationId xmlns:a16="http://schemas.microsoft.com/office/drawing/2014/main" id="{11BB5FD9-1279-7476-1ACA-581F544677F4}"/>
              </a:ext>
            </a:extLst>
          </p:cNvPr>
          <p:cNvSpPr txBox="1">
            <a:spLocks/>
          </p:cNvSpPr>
          <p:nvPr/>
        </p:nvSpPr>
        <p:spPr>
          <a:xfrm>
            <a:off x="4737946" y="2720915"/>
            <a:ext cx="2890373"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i="0" u="none" strike="noStrike" cap="none" normalizeH="0" baseline="0" noProof="0" dirty="0">
                <a:ln>
                  <a:noFill/>
                </a:ln>
                <a:solidFill>
                  <a:schemeClr val="accent1"/>
                </a:solidFill>
                <a:effectLst/>
                <a:uLnTx/>
                <a:uFillTx/>
                <a:latin typeface="Arial"/>
                <a:cs typeface="Arial"/>
              </a:rPr>
              <a:t>Mapear las partes interesadas + los sistemas existentes</a:t>
            </a:r>
          </a:p>
        </p:txBody>
      </p:sp>
      <p:sp>
        <p:nvSpPr>
          <p:cNvPr id="23" name="Title 1">
            <a:extLst>
              <a:ext uri="{FF2B5EF4-FFF2-40B4-BE49-F238E27FC236}">
                <a16:creationId xmlns:a16="http://schemas.microsoft.com/office/drawing/2014/main" id="{4B9A2927-325C-4976-B567-CC4142C2F109}"/>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a:ln>
                  <a:noFill/>
                </a:ln>
                <a:solidFill>
                  <a:srgbClr val="BFBFBF"/>
                </a:solidFill>
                <a:effectLst/>
                <a:uLnTx/>
                <a:uFillTx/>
                <a:latin typeface="Arial" panose="020B0604020202020204" pitchFamily="34" charset="0"/>
                <a:ea typeface="Arial"/>
                <a:cs typeface="+mj-cs"/>
              </a:rPr>
              <a:t>Involucrar a las partes interesadas</a:t>
            </a:r>
          </a:p>
        </p:txBody>
      </p:sp>
      <p:sp>
        <p:nvSpPr>
          <p:cNvPr id="25" name="Title 1">
            <a:extLst>
              <a:ext uri="{FF2B5EF4-FFF2-40B4-BE49-F238E27FC236}">
                <a16:creationId xmlns:a16="http://schemas.microsoft.com/office/drawing/2014/main" id="{9C4E90C2-9A18-6847-3C88-AADB53F5622C}"/>
              </a:ext>
            </a:extLst>
          </p:cNvPr>
          <p:cNvSpPr txBox="1">
            <a:spLocks/>
          </p:cNvSpPr>
          <p:nvPr/>
        </p:nvSpPr>
        <p:spPr>
          <a:xfrm>
            <a:off x="5470176" y="5151754"/>
            <a:ext cx="1350802"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dirty="0">
                <a:ln>
                  <a:noFill/>
                </a:ln>
                <a:solidFill>
                  <a:srgbClr val="BFBFBF"/>
                </a:solidFill>
                <a:effectLst/>
                <a:uLnTx/>
                <a:uFillTx/>
                <a:latin typeface="Arial" panose="020B0604020202020204" pitchFamily="34" charset="0"/>
                <a:ea typeface="Arial"/>
                <a:cs typeface="+mj-cs"/>
              </a:rPr>
              <a:t>Capacitar personal</a:t>
            </a:r>
          </a:p>
        </p:txBody>
      </p:sp>
      <p:sp>
        <p:nvSpPr>
          <p:cNvPr id="27" name="Title 1">
            <a:extLst>
              <a:ext uri="{FF2B5EF4-FFF2-40B4-BE49-F238E27FC236}">
                <a16:creationId xmlns:a16="http://schemas.microsoft.com/office/drawing/2014/main" id="{E2D781A7-5661-FBCC-4928-DE91FEFA3D5E}"/>
              </a:ext>
            </a:extLst>
          </p:cNvPr>
          <p:cNvSpPr txBox="1">
            <a:spLocks/>
          </p:cNvSpPr>
          <p:nvPr/>
        </p:nvSpPr>
        <p:spPr>
          <a:xfrm>
            <a:off x="1376346" y="5169338"/>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dirty="0">
                <a:ln>
                  <a:noFill/>
                </a:ln>
                <a:solidFill>
                  <a:srgbClr val="BFBFBF"/>
                </a:solidFill>
                <a:effectLst/>
                <a:uLnTx/>
                <a:uFillTx/>
                <a:latin typeface="Arial" panose="020B0604020202020204" pitchFamily="34" charset="0"/>
                <a:ea typeface="Arial"/>
                <a:cs typeface="+mj-cs"/>
              </a:rPr>
              <a:t>Integrar en los </a:t>
            </a:r>
            <a:br>
              <a:rPr kumimoji="0" lang="es-419" sz="2000" b="0" i="0" u="none" strike="noStrike" cap="none" normalizeH="0" baseline="0" noProof="0" dirty="0">
                <a:ln>
                  <a:noFill/>
                </a:ln>
                <a:solidFill>
                  <a:srgbClr val="BFBFBF"/>
                </a:solidFill>
                <a:effectLst/>
                <a:uLnTx/>
                <a:uFillTx/>
                <a:latin typeface="Arial" panose="020B0604020202020204" pitchFamily="34" charset="0"/>
                <a:ea typeface="Arial"/>
                <a:cs typeface="+mj-cs"/>
              </a:rPr>
            </a:br>
            <a:r>
              <a:rPr kumimoji="0" lang="es-419" sz="2000" b="0" i="0" u="none" strike="noStrike" cap="none" normalizeH="0" baseline="0" noProof="0" dirty="0">
                <a:ln>
                  <a:noFill/>
                </a:ln>
                <a:solidFill>
                  <a:srgbClr val="BFBFBF"/>
                </a:solidFill>
                <a:effectLst/>
                <a:uLnTx/>
                <a:uFillTx/>
                <a:latin typeface="Arial" panose="020B0604020202020204" pitchFamily="34" charset="0"/>
                <a:ea typeface="Arial"/>
                <a:cs typeface="+mj-cs"/>
              </a:rPr>
              <a:t>flujos de trabajo</a:t>
            </a:r>
          </a:p>
        </p:txBody>
      </p:sp>
      <p:sp>
        <p:nvSpPr>
          <p:cNvPr id="29" name="Title 1">
            <a:extLst>
              <a:ext uri="{FF2B5EF4-FFF2-40B4-BE49-F238E27FC236}">
                <a16:creationId xmlns:a16="http://schemas.microsoft.com/office/drawing/2014/main" id="{512A4FC8-A364-2C8D-F7CE-6D35F342C14F}"/>
              </a:ext>
            </a:extLst>
          </p:cNvPr>
          <p:cNvSpPr txBox="1">
            <a:spLocks/>
          </p:cNvSpPr>
          <p:nvPr/>
        </p:nvSpPr>
        <p:spPr>
          <a:xfrm>
            <a:off x="8892199" y="5151754"/>
            <a:ext cx="1476174"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419" sz="2000" b="0" dirty="0">
                <a:solidFill>
                  <a:srgbClr val="BFBFBF"/>
                </a:solidFill>
              </a:rPr>
              <a:t>Realizar un uso piloto</a:t>
            </a:r>
          </a:p>
        </p:txBody>
      </p:sp>
      <p:pic>
        <p:nvPicPr>
          <p:cNvPr id="31" name="Graphic 30">
            <a:extLst>
              <a:ext uri="{FF2B5EF4-FFF2-40B4-BE49-F238E27FC236}">
                <a16:creationId xmlns:a16="http://schemas.microsoft.com/office/drawing/2014/main" id="{41104DD4-CF8D-8646-1D1E-90E4F7D8E29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FED3D43F-4891-DEB0-CF99-AE64278B445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4F40D19D-56D8-5C15-A04E-6EA2D3AA24E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9C51D5BF-60BF-EA65-6309-61EFC2CFB62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3F6B15C2-A1A4-1A90-3B71-A0F2F62EF4D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A4E17E0A-234C-5593-6093-0696201CDC53}"/>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39036866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3606FF-1E16-6DE7-307B-A5BF95C389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E7200A-44EE-6C02-21F9-EB5EF562E90E}"/>
              </a:ext>
            </a:extLst>
          </p:cNvPr>
          <p:cNvSpPr>
            <a:spLocks noGrp="1"/>
          </p:cNvSpPr>
          <p:nvPr>
            <p:ph type="title"/>
          </p:nvPr>
        </p:nvSpPr>
        <p:spPr>
          <a:xfrm>
            <a:off x="291134" y="2078832"/>
            <a:ext cx="3889741" cy="2301393"/>
          </a:xfrm>
        </p:spPr>
        <p:txBody>
          <a:bodyPr/>
          <a:lstStyle/>
          <a:p>
            <a:pPr algn="ctr"/>
            <a:r>
              <a:rPr lang="es-419" sz="2800" dirty="0">
                <a:latin typeface="Arial"/>
                <a:cs typeface="Arial"/>
              </a:rPr>
              <a:t>Mapear las partes interesadas + los sistemas existentes</a:t>
            </a:r>
          </a:p>
        </p:txBody>
      </p:sp>
      <p:sp>
        <p:nvSpPr>
          <p:cNvPr id="5" name="Text Placeholder 4">
            <a:extLst>
              <a:ext uri="{FF2B5EF4-FFF2-40B4-BE49-F238E27FC236}">
                <a16:creationId xmlns:a16="http://schemas.microsoft.com/office/drawing/2014/main" id="{E487F872-7DBC-5ED7-2426-C614969C0FBD}"/>
              </a:ext>
            </a:extLst>
          </p:cNvPr>
          <p:cNvSpPr>
            <a:spLocks noGrp="1"/>
          </p:cNvSpPr>
          <p:nvPr>
            <p:ph type="body" sz="half" idx="10"/>
          </p:nvPr>
        </p:nvSpPr>
        <p:spPr/>
        <p:txBody>
          <a:bodyPr/>
          <a:lstStyle/>
          <a:p>
            <a:r>
              <a:rPr lang="es-419"/>
              <a:t>Áreas de trabajo de 7-1-7</a:t>
            </a:r>
          </a:p>
          <a:p>
            <a:endParaRPr lang="en-US" dirty="0"/>
          </a:p>
        </p:txBody>
      </p:sp>
      <p:graphicFrame>
        <p:nvGraphicFramePr>
          <p:cNvPr id="4" name="Diagram 3">
            <a:extLst>
              <a:ext uri="{FF2B5EF4-FFF2-40B4-BE49-F238E27FC236}">
                <a16:creationId xmlns:a16="http://schemas.microsoft.com/office/drawing/2014/main" id="{32B9606A-884E-87F3-21D2-13BB1CAA5515}"/>
              </a:ext>
            </a:extLst>
          </p:cNvPr>
          <p:cNvGraphicFramePr/>
          <p:nvPr>
            <p:extLst>
              <p:ext uri="{D42A27DB-BD31-4B8C-83A1-F6EECF244321}">
                <p14:modId xmlns:p14="http://schemas.microsoft.com/office/powerpoint/2010/main" val="715692019"/>
              </p:ext>
            </p:extLst>
          </p:nvPr>
        </p:nvGraphicFramePr>
        <p:xfrm>
          <a:off x="4833875" y="1156436"/>
          <a:ext cx="6692256" cy="53731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6" name="Graphic 55">
            <a:extLst>
              <a:ext uri="{FF2B5EF4-FFF2-40B4-BE49-F238E27FC236}">
                <a16:creationId xmlns:a16="http://schemas.microsoft.com/office/drawing/2014/main" id="{1997E8C9-1664-1D80-ED7E-12FED861155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766383" y="1880901"/>
            <a:ext cx="915144" cy="917622"/>
          </a:xfrm>
          <a:prstGeom prst="rect">
            <a:avLst/>
          </a:prstGeom>
        </p:spPr>
      </p:pic>
    </p:spTree>
    <p:extLst>
      <p:ext uri="{BB962C8B-B14F-4D97-AF65-F5344CB8AC3E}">
        <p14:creationId xmlns:p14="http://schemas.microsoft.com/office/powerpoint/2010/main" val="3421130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B5834E92-BB7B-4CB8-890D-3E90ECE2EAD0}"/>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graphicEl>
                                              <a:dgm id="{00E2F223-DDCF-41F6-B795-0C95E79E872D}"/>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graphicEl>
                                              <a:dgm id="{B377CBE8-7D9C-419A-AF31-64D4069E175D}"/>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graphicEl>
                                              <a:dgm id="{02A896E6-458C-4737-AAC3-E042C8C69BAF}"/>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graphicEl>
                                              <a:dgm id="{6705016C-A399-41F7-A1E4-7B3B36C883D2}"/>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graphicEl>
                                              <a:dgm id="{34DF019F-1535-4382-BBEA-83CDFA6A4A49}"/>
                                            </p:graphic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graphicEl>
                                              <a:dgm id="{34EE295A-A9AB-40C2-8F58-1E653AD3E287}"/>
                                            </p:graphic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graphicEl>
                                              <a:dgm id="{E392D61E-F76C-4AC7-B6E8-3A313501A57B}"/>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graphicEl>
                                              <a:dgm id="{CC39B5E8-6C07-4E06-BC7F-D2967B044D1A}"/>
                                            </p:graphic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graphicEl>
                                              <a:dgm id="{E7A05813-6423-4201-8557-B3B685050F81}"/>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Graphic spid="4" grpId="0" uiExpand="1">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02F5C-11A2-80E9-02E3-559078F1547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4410E2F-38C3-1EC3-AD0D-DE081871FB76}"/>
              </a:ext>
            </a:extLst>
          </p:cNvPr>
          <p:cNvSpPr>
            <a:spLocks noGrp="1"/>
          </p:cNvSpPr>
          <p:nvPr>
            <p:ph type="body" sz="half" idx="10"/>
          </p:nvPr>
        </p:nvSpPr>
        <p:spPr>
          <a:xfrm>
            <a:off x="4787105" y="2699946"/>
            <a:ext cx="6910455" cy="1704707"/>
          </a:xfrm>
        </p:spPr>
        <p:txBody>
          <a:bodyPr vert="horz" lIns="91440" tIns="45720" rIns="91440" bIns="45720" rtlCol="0" anchor="t">
            <a:noAutofit/>
          </a:bodyPr>
          <a:lstStyle/>
          <a:p>
            <a:r>
              <a:rPr lang="es-419" sz="3600" dirty="0">
                <a:latin typeface="Arial"/>
                <a:cs typeface="Arial"/>
              </a:rPr>
              <a:t>¿Cuál es la conclusión principal que sacan del día de  ayer?</a:t>
            </a:r>
          </a:p>
        </p:txBody>
      </p:sp>
      <p:pic>
        <p:nvPicPr>
          <p:cNvPr id="10" name="Graphic 9">
            <a:extLst>
              <a:ext uri="{FF2B5EF4-FFF2-40B4-BE49-F238E27FC236}">
                <a16:creationId xmlns:a16="http://schemas.microsoft.com/office/drawing/2014/main" id="{2D75AD17-BB9E-72D6-8E9C-2D73BD94632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13" name="Title 1">
            <a:extLst>
              <a:ext uri="{FF2B5EF4-FFF2-40B4-BE49-F238E27FC236}">
                <a16:creationId xmlns:a16="http://schemas.microsoft.com/office/drawing/2014/main" id="{C4A0F749-C80C-3D8D-B29B-A8EE8EE0EBA7}"/>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s-419">
                <a:latin typeface="Arial"/>
                <a:cs typeface="Arial"/>
              </a:rPr>
              <a:t>Debate</a:t>
            </a:r>
          </a:p>
        </p:txBody>
      </p:sp>
    </p:spTree>
    <p:extLst>
      <p:ext uri="{BB962C8B-B14F-4D97-AF65-F5344CB8AC3E}">
        <p14:creationId xmlns:p14="http://schemas.microsoft.com/office/powerpoint/2010/main" val="138362788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ED1BCC-DA63-3EA9-FC29-5862CFF514A9}"/>
            </a:ext>
          </a:extLst>
        </p:cNvPr>
        <p:cNvGrpSpPr/>
        <p:nvPr/>
      </p:nvGrpSpPr>
      <p:grpSpPr>
        <a:xfrm>
          <a:off x="0" y="0"/>
          <a:ext cx="0" cy="0"/>
          <a:chOff x="0" y="0"/>
          <a:chExt cx="0" cy="0"/>
        </a:xfrm>
      </p:grpSpPr>
      <p:sp>
        <p:nvSpPr>
          <p:cNvPr id="7" name="Text Placeholder 4">
            <a:extLst>
              <a:ext uri="{FF2B5EF4-FFF2-40B4-BE49-F238E27FC236}">
                <a16:creationId xmlns:a16="http://schemas.microsoft.com/office/drawing/2014/main" id="{308BC18F-089B-686F-24B7-199B9C1D4BBA}"/>
              </a:ext>
            </a:extLst>
          </p:cNvPr>
          <p:cNvSpPr txBox="1">
            <a:spLocks/>
          </p:cNvSpPr>
          <p:nvPr/>
        </p:nvSpPr>
        <p:spPr>
          <a:xfrm>
            <a:off x="4687844" y="2090658"/>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es-419"/>
              <a:t>Las partes interesadas pueden incluir:</a:t>
            </a:r>
          </a:p>
          <a:p>
            <a:endParaRPr lang="en-US"/>
          </a:p>
        </p:txBody>
      </p:sp>
      <p:graphicFrame>
        <p:nvGraphicFramePr>
          <p:cNvPr id="9" name="Table 13">
            <a:extLst>
              <a:ext uri="{FF2B5EF4-FFF2-40B4-BE49-F238E27FC236}">
                <a16:creationId xmlns:a16="http://schemas.microsoft.com/office/drawing/2014/main" id="{CE3C8F3D-4902-2799-70C6-06305927C93D}"/>
              </a:ext>
            </a:extLst>
          </p:cNvPr>
          <p:cNvGraphicFramePr>
            <a:graphicFrameLocks noGrp="1"/>
          </p:cNvGraphicFramePr>
          <p:nvPr>
            <p:extLst>
              <p:ext uri="{D42A27DB-BD31-4B8C-83A1-F6EECF244321}">
                <p14:modId xmlns:p14="http://schemas.microsoft.com/office/powerpoint/2010/main" val="487477735"/>
              </p:ext>
            </p:extLst>
          </p:nvPr>
        </p:nvGraphicFramePr>
        <p:xfrm>
          <a:off x="4687844" y="507683"/>
          <a:ext cx="6989242" cy="1100515"/>
        </p:xfrm>
        <a:graphic>
          <a:graphicData uri="http://schemas.openxmlformats.org/drawingml/2006/table">
            <a:tbl>
              <a:tblPr firstRow="1" bandRow="1">
                <a:tableStyleId>{5C22544A-7EE6-4342-B048-85BDC9FD1C3A}</a:tableStyleId>
              </a:tblPr>
              <a:tblGrid>
                <a:gridCol w="6989242">
                  <a:extLst>
                    <a:ext uri="{9D8B030D-6E8A-4147-A177-3AD203B41FA5}">
                      <a16:colId xmlns:a16="http://schemas.microsoft.com/office/drawing/2014/main" val="86719991"/>
                    </a:ext>
                  </a:extLst>
                </a:gridCol>
              </a:tblGrid>
              <a:tr h="314175">
                <a:tc>
                  <a:txBody>
                    <a:bodyPr/>
                    <a:lstStyle/>
                    <a:p>
                      <a:pPr algn="ctr"/>
                      <a:r>
                        <a:rPr lang="es-419">
                          <a:latin typeface="Arial"/>
                        </a:rPr>
                        <a:t>Áreas de trabajo clave para la adopción y el uso 7-1-7</a:t>
                      </a:r>
                    </a:p>
                  </a:txBody>
                  <a:tcPr/>
                </a:tc>
                <a:extLst>
                  <a:ext uri="{0D108BD9-81ED-4DB2-BD59-A6C34878D82A}">
                    <a16:rowId xmlns:a16="http://schemas.microsoft.com/office/drawing/2014/main" val="1331269829"/>
                  </a:ext>
                </a:extLst>
              </a:tr>
              <a:tr h="734755">
                <a:tc>
                  <a:txBody>
                    <a:bodyPr/>
                    <a:lstStyle/>
                    <a:p>
                      <a:pPr marL="0" indent="0" algn="ctr">
                        <a:buFont typeface="Arial" panose="020B0604020202020204" pitchFamily="34" charset="0"/>
                        <a:buNone/>
                      </a:pPr>
                      <a:r>
                        <a:rPr lang="es-419" sz="1750" dirty="0">
                          <a:latin typeface="Arial"/>
                        </a:rPr>
                        <a:t>Coordinación</a:t>
                      </a:r>
                      <a:r>
                        <a:rPr lang="es-419" sz="1750" b="1" dirty="0">
                          <a:latin typeface="Arial"/>
                        </a:rPr>
                        <a:t> | </a:t>
                      </a:r>
                      <a:r>
                        <a:rPr lang="es-419" sz="1750" dirty="0">
                          <a:latin typeface="Arial"/>
                        </a:rPr>
                        <a:t>Recopilación de datos + análisis </a:t>
                      </a:r>
                      <a:r>
                        <a:rPr lang="es-419" sz="1750" b="1" dirty="0">
                          <a:latin typeface="Arial"/>
                        </a:rPr>
                        <a:t>|</a:t>
                      </a:r>
                      <a:r>
                        <a:rPr lang="es-419" sz="1750" dirty="0">
                          <a:latin typeface="Arial"/>
                        </a:rPr>
                        <a:t> Mejora del desempeño Planificación y financiación</a:t>
                      </a:r>
                      <a:r>
                        <a:rPr lang="es-419" sz="1750" b="1" dirty="0">
                          <a:latin typeface="Arial"/>
                        </a:rPr>
                        <a:t> | </a:t>
                      </a:r>
                      <a:r>
                        <a:rPr lang="es-419" sz="1750" dirty="0">
                          <a:latin typeface="Arial"/>
                        </a:rPr>
                        <a:t>Comunicación + promoción</a:t>
                      </a:r>
                    </a:p>
                  </a:txBody>
                  <a:tcPr>
                    <a:solidFill>
                      <a:schemeClr val="bg2"/>
                    </a:solidFill>
                  </a:tcPr>
                </a:tc>
                <a:extLst>
                  <a:ext uri="{0D108BD9-81ED-4DB2-BD59-A6C34878D82A}">
                    <a16:rowId xmlns:a16="http://schemas.microsoft.com/office/drawing/2014/main" val="1752448874"/>
                  </a:ext>
                </a:extLst>
              </a:tr>
            </a:tbl>
          </a:graphicData>
        </a:graphic>
      </p:graphicFrame>
      <p:sp>
        <p:nvSpPr>
          <p:cNvPr id="12" name="Content Placeholder 3">
            <a:extLst>
              <a:ext uri="{FF2B5EF4-FFF2-40B4-BE49-F238E27FC236}">
                <a16:creationId xmlns:a16="http://schemas.microsoft.com/office/drawing/2014/main" id="{C0E348D1-6A6C-FF04-2CF2-3CEEE6A99579}"/>
              </a:ext>
            </a:extLst>
          </p:cNvPr>
          <p:cNvSpPr txBox="1">
            <a:spLocks/>
          </p:cNvSpPr>
          <p:nvPr/>
        </p:nvSpPr>
        <p:spPr>
          <a:xfrm>
            <a:off x="4687844" y="2513714"/>
            <a:ext cx="7138396" cy="385660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30000"/>
              </a:lnSpc>
              <a:buFont typeface="Arial" panose="020B0604020202020204" pitchFamily="34" charset="0"/>
              <a:buChar char="•"/>
            </a:pPr>
            <a:r>
              <a:rPr lang="es-419" sz="1900" i="0" dirty="0">
                <a:solidFill>
                  <a:srgbClr val="29373D"/>
                </a:solidFill>
                <a:effectLst/>
                <a:latin typeface="Arial"/>
                <a:cs typeface="Arial"/>
              </a:rPr>
              <a:t>Partes interesadas en la vigilancia y la respuesta</a:t>
            </a:r>
          </a:p>
          <a:p>
            <a:pPr algn="l">
              <a:lnSpc>
                <a:spcPct val="130000"/>
              </a:lnSpc>
              <a:spcBef>
                <a:spcPts val="527"/>
              </a:spcBef>
              <a:buFont typeface="Arial" panose="020B0604020202020204" pitchFamily="34" charset="0"/>
              <a:buChar char="•"/>
            </a:pPr>
            <a:r>
              <a:rPr lang="es-419" sz="1900" b="0" i="0" dirty="0">
                <a:solidFill>
                  <a:srgbClr val="29373D"/>
                </a:solidFill>
                <a:effectLst/>
                <a:latin typeface="Arial"/>
                <a:cs typeface="Arial"/>
              </a:rPr>
              <a:t>Equipos de preparación, planificación o seguimiento y evaluación </a:t>
            </a:r>
          </a:p>
          <a:p>
            <a:pPr algn="l">
              <a:lnSpc>
                <a:spcPct val="130000"/>
              </a:lnSpc>
              <a:spcBef>
                <a:spcPts val="527"/>
              </a:spcBef>
              <a:buFont typeface="Arial" panose="020B0604020202020204" pitchFamily="34" charset="0"/>
              <a:buChar char="•"/>
            </a:pPr>
            <a:r>
              <a:rPr lang="es-419" sz="1900" b="0" i="0" dirty="0">
                <a:solidFill>
                  <a:srgbClr val="29373D"/>
                </a:solidFill>
                <a:effectLst/>
                <a:latin typeface="Arial"/>
                <a:cs typeface="Arial"/>
              </a:rPr>
              <a:t>Partes interesadas gubernamentales responsables de la coordinación multisectorial, responsables políticos y parlamentarios</a:t>
            </a:r>
          </a:p>
          <a:p>
            <a:pPr algn="l">
              <a:lnSpc>
                <a:spcPct val="130000"/>
              </a:lnSpc>
              <a:spcBef>
                <a:spcPts val="527"/>
              </a:spcBef>
              <a:buFont typeface="Arial" panose="020B0604020202020204" pitchFamily="34" charset="0"/>
              <a:buChar char="•"/>
            </a:pPr>
            <a:r>
              <a:rPr lang="es-419" sz="1900" b="0" i="0" dirty="0">
                <a:solidFill>
                  <a:srgbClr val="29373D"/>
                </a:solidFill>
                <a:effectLst/>
                <a:latin typeface="Arial"/>
                <a:cs typeface="Arial"/>
              </a:rPr>
              <a:t>Partes interesadas en la financiación</a:t>
            </a:r>
          </a:p>
          <a:p>
            <a:pPr algn="l">
              <a:lnSpc>
                <a:spcPct val="130000"/>
              </a:lnSpc>
              <a:spcBef>
                <a:spcPts val="527"/>
              </a:spcBef>
              <a:buFont typeface="Arial" panose="020B0604020202020204" pitchFamily="34" charset="0"/>
              <a:buChar char="•"/>
            </a:pPr>
            <a:r>
              <a:rPr lang="es-419" sz="1900" b="0" i="0" dirty="0">
                <a:solidFill>
                  <a:srgbClr val="29373D"/>
                </a:solidFill>
                <a:effectLst/>
                <a:latin typeface="Arial"/>
                <a:cs typeface="Arial"/>
              </a:rPr>
              <a:t>Investigadores y actores académicos</a:t>
            </a:r>
          </a:p>
          <a:p>
            <a:pPr algn="l">
              <a:lnSpc>
                <a:spcPct val="130000"/>
              </a:lnSpc>
              <a:spcBef>
                <a:spcPts val="527"/>
              </a:spcBef>
              <a:buFont typeface="Arial" panose="020B0604020202020204" pitchFamily="34" charset="0"/>
              <a:buChar char="•"/>
            </a:pPr>
            <a:r>
              <a:rPr lang="es-419" sz="1900" b="0" i="0" dirty="0">
                <a:solidFill>
                  <a:srgbClr val="29373D"/>
                </a:solidFill>
                <a:effectLst/>
                <a:latin typeface="Arial"/>
                <a:cs typeface="Arial"/>
              </a:rPr>
              <a:t>Otras partes interesadas pertinentes</a:t>
            </a:r>
          </a:p>
        </p:txBody>
      </p:sp>
      <p:sp>
        <p:nvSpPr>
          <p:cNvPr id="8" name="Title 1">
            <a:extLst>
              <a:ext uri="{FF2B5EF4-FFF2-40B4-BE49-F238E27FC236}">
                <a16:creationId xmlns:a16="http://schemas.microsoft.com/office/drawing/2014/main" id="{577009FE-D7C4-BA4A-3621-2AA6BB1D01B9}"/>
              </a:ext>
            </a:extLst>
          </p:cNvPr>
          <p:cNvSpPr txBox="1">
            <a:spLocks/>
          </p:cNvSpPr>
          <p:nvPr/>
        </p:nvSpPr>
        <p:spPr>
          <a:xfrm>
            <a:off x="291134" y="1995554"/>
            <a:ext cx="3889741" cy="2301393"/>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s-419" sz="2800" dirty="0">
                <a:latin typeface="Arial"/>
                <a:cs typeface="Arial"/>
              </a:rPr>
              <a:t>Mapear las partes interesadas + los sistemas existentes</a:t>
            </a:r>
          </a:p>
        </p:txBody>
      </p:sp>
      <p:pic>
        <p:nvPicPr>
          <p:cNvPr id="11" name="Graphic 10">
            <a:extLst>
              <a:ext uri="{FF2B5EF4-FFF2-40B4-BE49-F238E27FC236}">
                <a16:creationId xmlns:a16="http://schemas.microsoft.com/office/drawing/2014/main" id="{528956A5-521D-998A-45F1-C832F052C03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6383" y="1880901"/>
            <a:ext cx="915144" cy="917622"/>
          </a:xfrm>
          <a:prstGeom prst="rect">
            <a:avLst/>
          </a:prstGeom>
        </p:spPr>
      </p:pic>
    </p:spTree>
    <p:extLst>
      <p:ext uri="{BB962C8B-B14F-4D97-AF65-F5344CB8AC3E}">
        <p14:creationId xmlns:p14="http://schemas.microsoft.com/office/powerpoint/2010/main" val="240690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41655" y="388720"/>
            <a:ext cx="11482280" cy="1087808"/>
          </a:xfrm>
        </p:spPr>
        <p:txBody>
          <a:bodyPr>
            <a:normAutofit/>
          </a:bodyPr>
          <a:lstStyle/>
          <a:p>
            <a:r>
              <a:rPr lang="es-419"/>
              <a:t>Tripanosomiasis</a:t>
            </a:r>
            <a:r>
              <a:rPr lang="es-419">
                <a:latin typeface="Arial"/>
                <a:cs typeface="Arial"/>
              </a:rPr>
              <a:t> africana humana </a:t>
            </a:r>
            <a:r>
              <a:rPr lang="es-419"/>
              <a:t>(HAT) | Etiopía</a:t>
            </a:r>
            <a:r>
              <a:rPr lang="es-419">
                <a:latin typeface="Arial"/>
                <a:cs typeface="Arial"/>
              </a:rPr>
              <a:t> </a:t>
            </a: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806825" y="1300141"/>
            <a:ext cx="4710055" cy="4235680"/>
          </a:xfrm>
        </p:spPr>
        <p:txBody>
          <a:bodyPr vert="horz" lIns="91440" tIns="45720" rIns="91440" bIns="45720" rtlCol="0" anchor="t">
            <a:noAutofit/>
          </a:bodyPr>
          <a:lstStyle/>
          <a:p>
            <a:pPr>
              <a:lnSpc>
                <a:spcPct val="100000"/>
              </a:lnSpc>
            </a:pPr>
            <a:r>
              <a:rPr lang="es-419" sz="2000" dirty="0">
                <a:solidFill>
                  <a:schemeClr val="tx1"/>
                </a:solidFill>
                <a:latin typeface="Arial"/>
                <a:cs typeface="Arial"/>
              </a:rPr>
              <a:t>Transmitido por </a:t>
            </a:r>
            <a:r>
              <a:rPr lang="es-419" sz="2000" b="1" dirty="0">
                <a:solidFill>
                  <a:schemeClr val="tx1"/>
                </a:solidFill>
                <a:latin typeface="Arial"/>
                <a:cs typeface="Arial"/>
              </a:rPr>
              <a:t>moscas tsé-tsé</a:t>
            </a:r>
          </a:p>
          <a:p>
            <a:pPr>
              <a:lnSpc>
                <a:spcPct val="100000"/>
              </a:lnSpc>
            </a:pPr>
            <a:endParaRPr lang="en-US" sz="1100" b="1" dirty="0">
              <a:solidFill>
                <a:schemeClr val="tx1"/>
              </a:solidFill>
              <a:latin typeface="Arial"/>
              <a:cs typeface="Arial"/>
            </a:endParaRPr>
          </a:p>
          <a:p>
            <a:pPr>
              <a:lnSpc>
                <a:spcPct val="100000"/>
              </a:lnSpc>
            </a:pPr>
            <a:r>
              <a:rPr lang="es-419" sz="2000" b="1" dirty="0">
                <a:solidFill>
                  <a:schemeClr val="tx1"/>
                </a:solidFill>
                <a:latin typeface="Arial"/>
                <a:cs typeface="Arial"/>
              </a:rPr>
              <a:t>Síntomas no específicos</a:t>
            </a:r>
          </a:p>
          <a:p>
            <a:pPr>
              <a:lnSpc>
                <a:spcPct val="100000"/>
              </a:lnSpc>
            </a:pPr>
            <a:endParaRPr lang="en-US" sz="1100" b="1" dirty="0">
              <a:solidFill>
                <a:schemeClr val="tx1"/>
              </a:solidFill>
              <a:latin typeface="Arial"/>
              <a:cs typeface="Arial"/>
            </a:endParaRPr>
          </a:p>
          <a:p>
            <a:pPr>
              <a:lnSpc>
                <a:spcPct val="100000"/>
              </a:lnSpc>
            </a:pPr>
            <a:r>
              <a:rPr lang="es-419" sz="2000" dirty="0">
                <a:solidFill>
                  <a:schemeClr val="tx1"/>
                </a:solidFill>
                <a:latin typeface="Arial"/>
                <a:cs typeface="Arial"/>
              </a:rPr>
              <a:t>Casos esporádicos en Etiopía de </a:t>
            </a:r>
            <a:r>
              <a:rPr lang="es-419" sz="2000" b="1" dirty="0">
                <a:solidFill>
                  <a:schemeClr val="tx1"/>
                </a:solidFill>
                <a:latin typeface="Arial"/>
                <a:cs typeface="Arial"/>
              </a:rPr>
              <a:t>1967 a 1991</a:t>
            </a:r>
          </a:p>
          <a:p>
            <a:pPr>
              <a:lnSpc>
                <a:spcPct val="100000"/>
              </a:lnSpc>
            </a:pPr>
            <a:endParaRPr lang="en-US" sz="1100" b="1" dirty="0">
              <a:solidFill>
                <a:schemeClr val="tx1"/>
              </a:solidFill>
              <a:latin typeface="Arial"/>
              <a:cs typeface="Arial"/>
            </a:endParaRPr>
          </a:p>
          <a:p>
            <a:pPr>
              <a:lnSpc>
                <a:spcPct val="100000"/>
              </a:lnSpc>
            </a:pPr>
            <a:r>
              <a:rPr lang="es-419" sz="2000" b="1" dirty="0">
                <a:solidFill>
                  <a:schemeClr val="tx1"/>
                </a:solidFill>
                <a:latin typeface="Arial"/>
                <a:cs typeface="Arial"/>
              </a:rPr>
              <a:t>Después de 31 años, la HAT resurgió </a:t>
            </a:r>
            <a:r>
              <a:rPr lang="es-419" sz="2000" dirty="0">
                <a:solidFill>
                  <a:schemeClr val="tx1"/>
                </a:solidFill>
                <a:latin typeface="Arial"/>
                <a:cs typeface="Arial"/>
              </a:rPr>
              <a:t>en marzo de 2022</a:t>
            </a:r>
          </a:p>
          <a:p>
            <a:pPr>
              <a:lnSpc>
                <a:spcPct val="100000"/>
              </a:lnSpc>
            </a:pPr>
            <a:endParaRPr lang="en-US" sz="1100" dirty="0">
              <a:solidFill>
                <a:schemeClr val="tx1"/>
              </a:solidFill>
              <a:latin typeface="Arial"/>
              <a:cs typeface="Arial"/>
            </a:endParaRPr>
          </a:p>
          <a:p>
            <a:pPr>
              <a:lnSpc>
                <a:spcPct val="100000"/>
              </a:lnSpc>
            </a:pPr>
            <a:r>
              <a:rPr lang="es-419" sz="2000" dirty="0">
                <a:solidFill>
                  <a:schemeClr val="tx1"/>
                </a:solidFill>
                <a:latin typeface="Arial"/>
                <a:cs typeface="Arial"/>
              </a:rPr>
              <a:t>En </a:t>
            </a:r>
            <a:r>
              <a:rPr lang="es-419" sz="2000" b="1" dirty="0">
                <a:solidFill>
                  <a:schemeClr val="tx1"/>
                </a:solidFill>
                <a:latin typeface="Arial"/>
                <a:cs typeface="Arial"/>
              </a:rPr>
              <a:t>diferentes regiones en </a:t>
            </a:r>
            <a:r>
              <a:rPr lang="es-419" sz="2000" dirty="0">
                <a:solidFill>
                  <a:schemeClr val="tx1"/>
                </a:solidFill>
                <a:latin typeface="Arial"/>
                <a:cs typeface="Arial"/>
              </a:rPr>
              <a:t>comparación con infecciones previas</a:t>
            </a:r>
          </a:p>
          <a:p>
            <a:pPr>
              <a:lnSpc>
                <a:spcPct val="100000"/>
              </a:lnSpc>
            </a:pPr>
            <a:endParaRPr lang="en-US" sz="2000" dirty="0">
              <a:solidFill>
                <a:schemeClr val="tx1"/>
              </a:solidFill>
              <a:latin typeface="Arial"/>
              <a:cs typeface="Arial"/>
            </a:endParaRPr>
          </a:p>
        </p:txBody>
      </p:sp>
      <p:pic>
        <p:nvPicPr>
          <p:cNvPr id="1028" name="Picture 4">
            <a:extLst>
              <a:ext uri="{FF2B5EF4-FFF2-40B4-BE49-F238E27FC236}">
                <a16:creationId xmlns:a16="http://schemas.microsoft.com/office/drawing/2014/main" id="{B0FC74DB-B66E-8DE6-1788-1252C959561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553614" y="1476528"/>
            <a:ext cx="4975445" cy="403414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4EBA904-B7BA-2745-BCF9-A2A56DCEBD6F}"/>
              </a:ext>
            </a:extLst>
          </p:cNvPr>
          <p:cNvSpPr txBox="1"/>
          <p:nvPr/>
        </p:nvSpPr>
        <p:spPr>
          <a:xfrm>
            <a:off x="7119096" y="5579718"/>
            <a:ext cx="4252632"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a:ln>
                  <a:noFill/>
                </a:ln>
                <a:solidFill>
                  <a:srgbClr val="384D56"/>
                </a:solidFill>
                <a:effectLst/>
                <a:uLnTx/>
                <a:uFillTx/>
                <a:latin typeface="Calibri" panose="020F0502020204030204"/>
                <a:ea typeface="Calibri"/>
                <a:cs typeface="+mn-cs"/>
              </a:rPr>
              <a:t>https://en.wikipedia.org/wiki/File:Map_of_zones_of_Ethiopia.svg</a:t>
            </a:r>
          </a:p>
        </p:txBody>
      </p:sp>
    </p:spTree>
    <p:extLst>
      <p:ext uri="{BB962C8B-B14F-4D97-AF65-F5344CB8AC3E}">
        <p14:creationId xmlns:p14="http://schemas.microsoft.com/office/powerpoint/2010/main" val="1479995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2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a:off x="3644871" y="2213704"/>
            <a:ext cx="4801581" cy="1041734"/>
            <a:chOff x="3778432" y="2466312"/>
            <a:chExt cx="4801581"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a:off x="1742887" y="1558328"/>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375500" y="1558328"/>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287918" y="1558328"/>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48732" y="1503973"/>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59927" y="1518134"/>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94278" y="1497471"/>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598851" y="2385654"/>
            <a:ext cx="2046020"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dirty="0">
                <a:ln>
                  <a:noFill/>
                </a:ln>
                <a:solidFill>
                  <a:srgbClr val="9B51E0"/>
                </a:solidFill>
                <a:effectLst/>
                <a:uLnTx/>
                <a:uFillTx/>
                <a:latin typeface="Arial" panose="020B0604020202020204" pitchFamily="34" charset="0"/>
                <a:ea typeface="Arial"/>
                <a:cs typeface="Arial" panose="020B0604020202020204" pitchFamily="34" charset="0"/>
              </a:rPr>
              <a:t>Fecha de aparición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dirty="0">
                <a:ln>
                  <a:noFill/>
                </a:ln>
                <a:solidFill>
                  <a:srgbClr val="9B51E0"/>
                </a:solidFill>
                <a:effectLst/>
                <a:uLnTx/>
                <a:uFillTx/>
                <a:latin typeface="Arial"/>
                <a:ea typeface="Arial"/>
                <a:cs typeface="Arial"/>
              </a:rPr>
              <a:t>28 de marzo de 2022</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594572" y="566059"/>
            <a:ext cx="1783190" cy="1138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endParaRP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800" b="1" i="0" u="none" strike="noStrike" cap="none" normalizeH="0" baseline="0" noProof="0">
                <a:ln>
                  <a:noFill/>
                </a:ln>
                <a:solidFill>
                  <a:srgbClr val="CF2E2E"/>
                </a:solidFill>
                <a:effectLst/>
                <a:uLnTx/>
                <a:uFillTx/>
                <a:latin typeface="Arial"/>
                <a:cs typeface="Arial"/>
              </a:rPr>
              <a:t>DETECCIÓN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600" b="1" i="0" u="none" strike="noStrike" cap="none" normalizeH="0" baseline="0" noProof="0">
                <a:ln>
                  <a:noFill/>
                </a:ln>
                <a:solidFill>
                  <a:srgbClr val="CF2E2E"/>
                </a:solidFill>
                <a:effectLst/>
                <a:uLnTx/>
                <a:uFillTx/>
                <a:latin typeface="Arial"/>
                <a:cs typeface="Arial"/>
              </a:rPr>
              <a:t>Objetivo: 7 días</a:t>
            </a:r>
            <a:br>
              <a:rPr lang="es-419" sz="1600" b="1" i="0" u="none" strike="noStrike" cap="none" normalizeH="0" baseline="0" noProof="0">
                <a:ln>
                  <a:noFill/>
                </a:ln>
                <a:effectLst/>
                <a:uLnTx/>
                <a:uFillTx/>
                <a:latin typeface="Arial" panose="020B0604020202020204" pitchFamily="34" charset="0"/>
                <a:cs typeface="Arial" panose="020B0604020202020204" pitchFamily="34" charset="0"/>
              </a:rPr>
            </a:br>
            <a:endParaRPr lang="es-419" sz="1600" b="1" i="0" u="none" strike="noStrike" cap="none" normalizeH="0" baseline="0" noProof="0">
              <a:ln>
                <a:noFill/>
              </a:ln>
              <a:effectLst/>
              <a:uLnTx/>
              <a:uFillTx/>
              <a:latin typeface="Arial" panose="020B0604020202020204" pitchFamily="34" charset="0"/>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631933" y="566059"/>
            <a:ext cx="1854209" cy="1138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br>
              <a:rPr lang="es-419" sz="1600" b="1" i="0" u="none" strike="noStrike" cap="none" normalizeH="0" baseline="0" noProof="0" dirty="0">
                <a:ln>
                  <a:noFill/>
                </a:ln>
                <a:effectLst/>
                <a:uLnTx/>
                <a:uFillTx/>
                <a:latin typeface="Arial" panose="020B0604020202020204" pitchFamily="34" charset="0"/>
                <a:cs typeface="Arial" panose="020B0604020202020204" pitchFamily="34" charset="0"/>
              </a:rPr>
            </a:br>
            <a:r>
              <a:rPr kumimoji="0" lang="es-419" sz="1800" b="1" i="0" u="none" strike="noStrike" cap="none" normalizeH="0" baseline="0" noProof="0" dirty="0">
                <a:ln>
                  <a:noFill/>
                </a:ln>
                <a:solidFill>
                  <a:srgbClr val="FCB900"/>
                </a:solidFill>
                <a:effectLst/>
                <a:uLnTx/>
                <a:uFillTx/>
                <a:latin typeface="Arial"/>
                <a:cs typeface="Arial"/>
              </a:rPr>
              <a:t>NOTIFICACIÓN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600" b="1" i="0" u="none" strike="noStrike" cap="none" normalizeH="0" baseline="0" noProof="0" dirty="0">
                <a:ln>
                  <a:noFill/>
                </a:ln>
                <a:solidFill>
                  <a:srgbClr val="FCB900"/>
                </a:solidFill>
                <a:effectLst/>
                <a:uLnTx/>
                <a:uFillTx/>
                <a:latin typeface="Arial"/>
                <a:cs typeface="Arial"/>
              </a:rPr>
              <a:t>Objetivo: 1 día</a:t>
            </a:r>
            <a:br>
              <a:rPr lang="es-419" sz="1600" b="1" i="0" u="none" strike="noStrike" cap="none" normalizeH="0" baseline="0" noProof="0" dirty="0">
                <a:ln>
                  <a:noFill/>
                </a:ln>
                <a:effectLst/>
                <a:uLnTx/>
                <a:uFillTx/>
                <a:latin typeface="Arial" panose="020B0604020202020204" pitchFamily="34" charset="0"/>
                <a:cs typeface="Arial" panose="020B0604020202020204" pitchFamily="34" charset="0"/>
              </a:rPr>
            </a:br>
            <a:endParaRPr lang="es-419" sz="1600" b="1" i="0" u="none" strike="noStrike" cap="none" normalizeH="0" baseline="0" noProof="0" dirty="0">
              <a:ln>
                <a:noFill/>
              </a:ln>
              <a:effectLst/>
              <a:uLnTx/>
              <a:uFillTx/>
              <a:latin typeface="Arial" panose="020B0604020202020204" pitchFamily="34" charset="0"/>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363304" y="566059"/>
            <a:ext cx="1652519" cy="1138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br>
              <a:rPr lang="es-419" sz="1600" b="1" i="0" u="none" strike="noStrike" cap="none" normalizeH="0" baseline="0" noProof="0" dirty="0">
                <a:ln>
                  <a:noFill/>
                </a:ln>
                <a:effectLst/>
                <a:uLnTx/>
                <a:uFillTx/>
                <a:latin typeface="Arial" panose="020B0604020202020204" pitchFamily="34" charset="0"/>
                <a:cs typeface="Arial" panose="020B0604020202020204" pitchFamily="34" charset="0"/>
              </a:rPr>
            </a:br>
            <a:r>
              <a:rPr kumimoji="0" lang="es-419" sz="1800" b="1" i="0" u="none" strike="noStrike" cap="none" normalizeH="0" baseline="0" noProof="0" dirty="0">
                <a:ln>
                  <a:noFill/>
                </a:ln>
                <a:solidFill>
                  <a:srgbClr val="3BB041"/>
                </a:solidFill>
                <a:effectLst/>
                <a:uLnTx/>
                <a:uFillTx/>
                <a:latin typeface="Arial"/>
                <a:cs typeface="Arial"/>
              </a:rPr>
              <a:t>RESPUESTA</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600" b="1" i="0" u="none" strike="noStrike" cap="none" normalizeH="0" baseline="0" noProof="0" dirty="0">
                <a:ln>
                  <a:noFill/>
                </a:ln>
                <a:solidFill>
                  <a:srgbClr val="3BB041"/>
                </a:solidFill>
                <a:effectLst/>
                <a:uLnTx/>
                <a:uFillTx/>
                <a:latin typeface="Arial"/>
                <a:cs typeface="Arial"/>
              </a:rPr>
              <a:t>Objetivo: 7 días</a:t>
            </a:r>
            <a:br>
              <a:rPr lang="es-419" sz="1600" b="1" i="0" u="none" strike="noStrike" cap="none" normalizeH="0" baseline="0" noProof="0" dirty="0">
                <a:ln>
                  <a:noFill/>
                </a:ln>
                <a:effectLst/>
                <a:uLnTx/>
                <a:uFillTx/>
                <a:latin typeface="Arial" panose="020B0604020202020204" pitchFamily="34" charset="0"/>
                <a:cs typeface="Arial" panose="020B0604020202020204" pitchFamily="34" charset="0"/>
              </a:rPr>
            </a:br>
            <a:endParaRPr lang="es-419" sz="1600" b="1" i="0" u="none" strike="noStrike" cap="none" normalizeH="0" baseline="0" noProof="0" dirty="0">
              <a:ln>
                <a:noFill/>
              </a:ln>
              <a:effectLst/>
              <a:uLnTx/>
              <a:uFillTx/>
              <a:latin typeface="Arial" panose="020B0604020202020204" pitchFamily="34" charset="0"/>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443526" y="2401510"/>
            <a:ext cx="2506428"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a:ln>
                  <a:noFill/>
                </a:ln>
                <a:solidFill>
                  <a:srgbClr val="CF2E2E"/>
                </a:solidFill>
                <a:effectLst/>
                <a:uLnTx/>
                <a:uFillTx/>
                <a:latin typeface="Arial" panose="020B0604020202020204" pitchFamily="34" charset="0"/>
                <a:ea typeface="Arial"/>
                <a:cs typeface="Arial" panose="020B0604020202020204" pitchFamily="34" charset="0"/>
              </a:rPr>
              <a:t>Fecha de detección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CF2E2E"/>
                </a:solidFill>
                <a:effectLst/>
                <a:uLnTx/>
                <a:uFillTx/>
                <a:latin typeface="Arial"/>
                <a:ea typeface="Arial"/>
                <a:cs typeface="Arial"/>
              </a:rPr>
              <a:t>15 de abril de 2022</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6151643" y="2401510"/>
            <a:ext cx="2014871"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a:ln>
                  <a:noFill/>
                </a:ln>
                <a:solidFill>
                  <a:srgbClr val="FCB900"/>
                </a:solidFill>
                <a:effectLst/>
                <a:uLnTx/>
                <a:uFillTx/>
                <a:latin typeface="Arial" panose="020B0604020202020204" pitchFamily="34" charset="0"/>
                <a:ea typeface="Arial"/>
                <a:cs typeface="Arial" panose="020B0604020202020204" pitchFamily="34" charset="0"/>
              </a:rPr>
              <a:t>Fecha de notificación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FCB900"/>
                </a:solidFill>
                <a:effectLst/>
                <a:uLnTx/>
                <a:uFillTx/>
                <a:latin typeface="Arial"/>
                <a:ea typeface="Arial"/>
                <a:cs typeface="Arial"/>
              </a:rPr>
              <a:t>27 de mayo de 2022</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8626522" y="2410298"/>
            <a:ext cx="2139992"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a:ln>
                  <a:noFill/>
                </a:ln>
                <a:solidFill>
                  <a:srgbClr val="3BB041"/>
                </a:solidFill>
                <a:effectLst/>
                <a:uLnTx/>
                <a:uFillTx/>
                <a:latin typeface="Arial" panose="020B0604020202020204" pitchFamily="34" charset="0"/>
                <a:ea typeface="Arial"/>
                <a:cs typeface="Arial" panose="020B0604020202020204" pitchFamily="34" charset="0"/>
              </a:rPr>
              <a:t>Fecha de respuesta temprana</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3BB041"/>
                </a:solidFill>
                <a:effectLst/>
                <a:uLnTx/>
                <a:uFillTx/>
                <a:latin typeface="Arial"/>
                <a:ea typeface="Arial"/>
                <a:cs typeface="Arial"/>
              </a:rPr>
              <a:t>27 de agosto de 2022</a:t>
            </a:r>
          </a:p>
        </p:txBody>
      </p:sp>
      <p:sp>
        <p:nvSpPr>
          <p:cNvPr id="78" name="# DAYS">
            <a:extLst>
              <a:ext uri="{FF2B5EF4-FFF2-40B4-BE49-F238E27FC236}">
                <a16:creationId xmlns:a16="http://schemas.microsoft.com/office/drawing/2014/main" id="{44EE1BF1-05C4-9CBA-5165-C5471C3A5543}"/>
              </a:ext>
            </a:extLst>
          </p:cNvPr>
          <p:cNvSpPr txBox="1"/>
          <p:nvPr/>
        </p:nvSpPr>
        <p:spPr>
          <a:xfrm>
            <a:off x="2625181" y="1662047"/>
            <a:ext cx="1319975"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2200" b="1" i="0" u="none" strike="noStrike" cap="none" normalizeH="0" baseline="0" noProof="0">
                <a:ln>
                  <a:noFill/>
                </a:ln>
                <a:solidFill>
                  <a:srgbClr val="FFFFFF"/>
                </a:solidFill>
                <a:effectLst/>
                <a:uLnTx/>
                <a:uFillTx/>
                <a:latin typeface="Arial"/>
                <a:ea typeface="Arial"/>
                <a:cs typeface="Arial"/>
              </a:rPr>
              <a:t> 17 DÍAS</a:t>
            </a:r>
          </a:p>
        </p:txBody>
      </p:sp>
      <p:sp>
        <p:nvSpPr>
          <p:cNvPr id="79" name="# DAYS">
            <a:extLst>
              <a:ext uri="{FF2B5EF4-FFF2-40B4-BE49-F238E27FC236}">
                <a16:creationId xmlns:a16="http://schemas.microsoft.com/office/drawing/2014/main" id="{45325AEF-558F-2BCF-53EE-3E5C8646F701}"/>
              </a:ext>
            </a:extLst>
          </p:cNvPr>
          <p:cNvSpPr txBox="1"/>
          <p:nvPr/>
        </p:nvSpPr>
        <p:spPr>
          <a:xfrm>
            <a:off x="5672384" y="1676736"/>
            <a:ext cx="1292521"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2200" b="1" i="0" u="none" strike="noStrike" cap="none" normalizeH="0" baseline="0" noProof="0" dirty="0">
                <a:ln>
                  <a:noFill/>
                </a:ln>
                <a:solidFill>
                  <a:srgbClr val="FFFFFF"/>
                </a:solidFill>
                <a:effectLst/>
                <a:uLnTx/>
                <a:uFillTx/>
                <a:latin typeface="Arial"/>
                <a:ea typeface="Arial"/>
                <a:cs typeface="Arial"/>
              </a:rPr>
              <a:t> 42 DÍAS</a:t>
            </a:r>
          </a:p>
        </p:txBody>
      </p:sp>
      <p:sp>
        <p:nvSpPr>
          <p:cNvPr id="80" name="# DAYS">
            <a:extLst>
              <a:ext uri="{FF2B5EF4-FFF2-40B4-BE49-F238E27FC236}">
                <a16:creationId xmlns:a16="http://schemas.microsoft.com/office/drawing/2014/main" id="{7E8B51A0-829D-B7CF-3C91-02A9B904F165}"/>
              </a:ext>
            </a:extLst>
          </p:cNvPr>
          <p:cNvSpPr txBox="1"/>
          <p:nvPr/>
        </p:nvSpPr>
        <p:spPr>
          <a:xfrm>
            <a:off x="8618248" y="1652277"/>
            <a:ext cx="1241428"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2200" b="1" i="0" u="none" strike="noStrike" cap="none" normalizeH="0" baseline="0" noProof="0" dirty="0">
                <a:ln>
                  <a:noFill/>
                </a:ln>
                <a:solidFill>
                  <a:srgbClr val="FFFFFF"/>
                </a:solidFill>
                <a:effectLst/>
                <a:uLnTx/>
                <a:uFillTx/>
                <a:latin typeface="Arial"/>
                <a:ea typeface="Arial"/>
                <a:cs typeface="Arial"/>
              </a:rPr>
              <a:t>56 DÍAS</a:t>
            </a:r>
          </a:p>
        </p:txBody>
      </p:sp>
      <p:sp>
        <p:nvSpPr>
          <p:cNvPr id="81" name="Rounded Rectangle 53">
            <a:extLst>
              <a:ext uri="{FF2B5EF4-FFF2-40B4-BE49-F238E27FC236}">
                <a16:creationId xmlns:a16="http://schemas.microsoft.com/office/drawing/2014/main" id="{BBD240C7-D4ED-655F-25AD-2B63FD449143}"/>
              </a:ext>
            </a:extLst>
          </p:cNvPr>
          <p:cNvSpPr/>
          <p:nvPr/>
        </p:nvSpPr>
        <p:spPr>
          <a:xfrm>
            <a:off x="2212285" y="3962814"/>
            <a:ext cx="2652415"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es-419" sz="100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Similitud sintomática con la malaria, etc.</a:t>
            </a:r>
          </a:p>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es-419" sz="100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Un conocimiento subóptimo de la HAT entre los trabajadores de la salud.</a:t>
            </a:r>
          </a:p>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es-419" sz="100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Baja demanda de servicios de salud por parte de la comunidad.</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2189313" y="3141326"/>
            <a:ext cx="2675387" cy="713583"/>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0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Débil competencia del personal de laboratorio para verificar HAT.</a:t>
            </a:r>
          </a:p>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0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Sistema de referencia de laboratorio débil. </a:t>
            </a:r>
          </a:p>
        </p:txBody>
      </p:sp>
      <p:sp>
        <p:nvSpPr>
          <p:cNvPr id="83" name="Rounded Rectangle 62">
            <a:extLst>
              <a:ext uri="{FF2B5EF4-FFF2-40B4-BE49-F238E27FC236}">
                <a16:creationId xmlns:a16="http://schemas.microsoft.com/office/drawing/2014/main" id="{E881F6B6-175F-99BF-7E3F-A270234261C8}"/>
              </a:ext>
            </a:extLst>
          </p:cNvPr>
          <p:cNvSpPr/>
          <p:nvPr/>
        </p:nvSpPr>
        <p:spPr>
          <a:xfrm>
            <a:off x="5053980" y="3958334"/>
            <a:ext cx="2939843"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es-419" sz="1000" b="0" i="0" u="none" strike="noStrike" cap="none" normalizeH="0" baseline="0" noProof="0">
                <a:ln>
                  <a:noFill/>
                </a:ln>
                <a:solidFill>
                  <a:srgbClr val="0C0F22"/>
                </a:solidFill>
                <a:effectLst/>
                <a:uLnTx/>
                <a:uFillTx/>
                <a:latin typeface="Arial" panose="020B0604020202020204" pitchFamily="34" charset="0"/>
                <a:ea typeface="Arial"/>
                <a:cs typeface="Arial" panose="020B0604020202020204" pitchFamily="34" charset="0"/>
              </a:rPr>
              <a:t>No es una enfermedad prioritaria en Etiopía.</a:t>
            </a:r>
          </a:p>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es-419" sz="1000" b="0" i="0" u="none" strike="noStrike" cap="none" normalizeH="0" baseline="0" noProof="0">
                <a:ln>
                  <a:noFill/>
                </a:ln>
                <a:solidFill>
                  <a:srgbClr val="0C0F22"/>
                </a:solidFill>
                <a:effectLst/>
                <a:uLnTx/>
                <a:uFillTx/>
                <a:latin typeface="Arial" panose="020B0604020202020204" pitchFamily="34" charset="0"/>
                <a:ea typeface="Arial"/>
                <a:cs typeface="Arial" panose="020B0604020202020204" pitchFamily="34" charset="0"/>
              </a:rPr>
              <a:t>No se dispone de directrices de vigilancia HAT. </a:t>
            </a:r>
          </a:p>
        </p:txBody>
      </p:sp>
      <p:sp>
        <p:nvSpPr>
          <p:cNvPr id="84" name="Rounded Rectangle 63">
            <a:extLst>
              <a:ext uri="{FF2B5EF4-FFF2-40B4-BE49-F238E27FC236}">
                <a16:creationId xmlns:a16="http://schemas.microsoft.com/office/drawing/2014/main" id="{FE5259CB-DB5D-280B-84A3-2D1F185E1D3F}"/>
              </a:ext>
            </a:extLst>
          </p:cNvPr>
          <p:cNvSpPr/>
          <p:nvPr/>
        </p:nvSpPr>
        <p:spPr>
          <a:xfrm>
            <a:off x="5053980" y="3131049"/>
            <a:ext cx="2939844" cy="723860"/>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es-419" sz="1000" b="0" i="0" u="none" strike="noStrike" cap="none" normalizeH="0" baseline="0" noProof="0">
                <a:ln>
                  <a:noFill/>
                </a:ln>
                <a:solidFill>
                  <a:srgbClr val="0C0F22"/>
                </a:solidFill>
                <a:effectLst/>
                <a:uLnTx/>
                <a:uFillTx/>
                <a:latin typeface="Arial" panose="020B0604020202020204" pitchFamily="34" charset="0"/>
                <a:ea typeface="Arial"/>
                <a:cs typeface="Arial" panose="020B0604020202020204" pitchFamily="34" charset="0"/>
              </a:rPr>
              <a:t>No se notificó la amenaza de salud pública al siguiente nivel.</a:t>
            </a:r>
          </a:p>
        </p:txBody>
      </p:sp>
      <p:sp>
        <p:nvSpPr>
          <p:cNvPr id="85" name="Rounded Rectangle 65">
            <a:extLst>
              <a:ext uri="{FF2B5EF4-FFF2-40B4-BE49-F238E27FC236}">
                <a16:creationId xmlns:a16="http://schemas.microsoft.com/office/drawing/2014/main" id="{91765A92-66F6-4D5F-6895-EB26461DF78A}"/>
              </a:ext>
            </a:extLst>
          </p:cNvPr>
          <p:cNvSpPr/>
          <p:nvPr/>
        </p:nvSpPr>
        <p:spPr>
          <a:xfrm>
            <a:off x="8217675" y="3962191"/>
            <a:ext cx="2934491"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Pct val="100000"/>
              <a:buFontTx/>
              <a:buNone/>
              <a:tabLst/>
              <a:defRPr>
                <a:solidFill>
                  <a:srgbClr val="0C0F22"/>
                </a:solidFill>
              </a:defRPr>
            </a:pPr>
            <a:r>
              <a:rPr kumimoji="0" lang="es-419" sz="1000" b="0" i="0" u="none" strike="noStrike" cap="none" normalizeH="0" baseline="0" noProof="0">
                <a:ln>
                  <a:noFill/>
                </a:ln>
                <a:solidFill>
                  <a:srgbClr val="0C0F22"/>
                </a:solidFill>
                <a:effectLst/>
                <a:uLnTx/>
                <a:uFillTx/>
                <a:latin typeface="Arial" panose="020B0604020202020204" pitchFamily="34" charset="0"/>
                <a:ea typeface="Arial"/>
                <a:cs typeface="Arial" panose="020B0604020202020204" pitchFamily="34" charset="0"/>
              </a:rPr>
              <a:t>Retraso en la comunicación entre los niveles zonal, regional y federal.</a:t>
            </a:r>
          </a:p>
        </p:txBody>
      </p:sp>
      <p:sp>
        <p:nvSpPr>
          <p:cNvPr id="86" name="TextBox 85">
            <a:extLst>
              <a:ext uri="{FF2B5EF4-FFF2-40B4-BE49-F238E27FC236}">
                <a16:creationId xmlns:a16="http://schemas.microsoft.com/office/drawing/2014/main" id="{D92F964C-1B04-BAF4-8D94-989982C6DF05}"/>
              </a:ext>
            </a:extLst>
          </p:cNvPr>
          <p:cNvSpPr txBox="1"/>
          <p:nvPr/>
        </p:nvSpPr>
        <p:spPr>
          <a:xfrm>
            <a:off x="515798" y="996945"/>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OBJETIVO</a:t>
            </a:r>
          </a:p>
        </p:txBody>
      </p:sp>
      <p:sp>
        <p:nvSpPr>
          <p:cNvPr id="87" name="TextBox 86">
            <a:extLst>
              <a:ext uri="{FF2B5EF4-FFF2-40B4-BE49-F238E27FC236}">
                <a16:creationId xmlns:a16="http://schemas.microsoft.com/office/drawing/2014/main" id="{EB8D3901-28C1-04CC-B364-3277FA50ADF6}"/>
              </a:ext>
            </a:extLst>
          </p:cNvPr>
          <p:cNvSpPr txBox="1"/>
          <p:nvPr/>
        </p:nvSpPr>
        <p:spPr>
          <a:xfrm>
            <a:off x="515798" y="1769763"/>
            <a:ext cx="1248450" cy="276083"/>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CRONOLOGÍA</a:t>
            </a:r>
          </a:p>
        </p:txBody>
      </p:sp>
      <p:sp>
        <p:nvSpPr>
          <p:cNvPr id="88" name="TextBox 87">
            <a:extLst>
              <a:ext uri="{FF2B5EF4-FFF2-40B4-BE49-F238E27FC236}">
                <a16:creationId xmlns:a16="http://schemas.microsoft.com/office/drawing/2014/main" id="{F06A252A-D11E-E6BC-99B2-9C34733DB866}"/>
              </a:ext>
            </a:extLst>
          </p:cNvPr>
          <p:cNvSpPr txBox="1"/>
          <p:nvPr/>
        </p:nvSpPr>
        <p:spPr>
          <a:xfrm>
            <a:off x="454268" y="3138300"/>
            <a:ext cx="136772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CUELLOS DE BOTELLA</a:t>
            </a:r>
          </a:p>
        </p:txBody>
      </p:sp>
      <p:sp>
        <p:nvSpPr>
          <p:cNvPr id="89" name="TextBox 88">
            <a:extLst>
              <a:ext uri="{FF2B5EF4-FFF2-40B4-BE49-F238E27FC236}">
                <a16:creationId xmlns:a16="http://schemas.microsoft.com/office/drawing/2014/main" id="{87DFD4B9-C7C2-2A6A-DE4E-C2379165760B}"/>
              </a:ext>
            </a:extLst>
          </p:cNvPr>
          <p:cNvSpPr txBox="1"/>
          <p:nvPr/>
        </p:nvSpPr>
        <p:spPr>
          <a:xfrm>
            <a:off x="517697" y="5936473"/>
            <a:ext cx="1516843" cy="461665"/>
          </a:xfrm>
          <a:prstGeom prst="rect">
            <a:avLst/>
          </a:prstGeom>
          <a:noFill/>
        </p:spPr>
        <p:txBody>
          <a:bodyPr wrap="square" lIns="91440" tIns="45720" rIns="91440" bIns="45720" anchor="t">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lang="es-419" sz="1200" b="1" dirty="0">
                <a:solidFill>
                  <a:srgbClr val="618393"/>
                </a:solidFill>
                <a:latin typeface="Arial"/>
                <a:cs typeface="Arial"/>
              </a:rPr>
              <a:t>MEDIDAS</a:t>
            </a:r>
            <a:r>
              <a:rPr lang="es-419" sz="1200" b="1" dirty="0">
                <a:solidFill>
                  <a:srgbClr val="618393"/>
                </a:solidFill>
                <a:latin typeface="Arial" panose="020B0604020202020204" pitchFamily="34" charset="0"/>
                <a:cs typeface="Arial" panose="020B0604020202020204" pitchFamily="34" charset="0"/>
              </a:rPr>
              <a:t> </a:t>
            </a:r>
            <a:r>
              <a:rPr kumimoji="0" lang="es-419" sz="1200" b="1" i="0" u="none" strike="noStrike" cap="none" normalizeH="0" baseline="0" noProof="0" dirty="0">
                <a:ln>
                  <a:noFill/>
                </a:ln>
                <a:solidFill>
                  <a:srgbClr val="618393"/>
                </a:solidFill>
                <a:effectLst/>
                <a:uLnTx/>
                <a:uFillTx/>
                <a:latin typeface="Arial"/>
                <a:cs typeface="Arial"/>
              </a:rPr>
              <a:t>CORRECTIVAS</a:t>
            </a:r>
          </a:p>
        </p:txBody>
      </p:sp>
      <p:sp>
        <p:nvSpPr>
          <p:cNvPr id="90" name="Rounded Rectangle 75">
            <a:extLst>
              <a:ext uri="{FF2B5EF4-FFF2-40B4-BE49-F238E27FC236}">
                <a16:creationId xmlns:a16="http://schemas.microsoft.com/office/drawing/2014/main" id="{978BBFBC-67A6-25DD-6835-1B28D53F15E0}"/>
              </a:ext>
            </a:extLst>
          </p:cNvPr>
          <p:cNvSpPr/>
          <p:nvPr/>
        </p:nvSpPr>
        <p:spPr>
          <a:xfrm>
            <a:off x="8196094" y="4921784"/>
            <a:ext cx="295607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s-419" sz="900" b="0" i="0" u="none" strike="noStrike" cap="none" normalizeH="0" baseline="0" noProof="0" dirty="0">
                <a:ln>
                  <a:noFill/>
                </a:ln>
                <a:solidFill>
                  <a:srgbClr val="0C0F22"/>
                </a:solidFill>
                <a:effectLst/>
                <a:uLnTx/>
                <a:uFillTx/>
                <a:latin typeface="Arial"/>
                <a:cs typeface="Arial"/>
              </a:rPr>
              <a:t>Coordinación/presupuesto de la salud pública regional. Suministro de medicamentos</a:t>
            </a:r>
            <a:r>
              <a:rPr lang="es-419" sz="900" dirty="0">
                <a:solidFill>
                  <a:srgbClr val="0C0F22"/>
                </a:solidFill>
                <a:latin typeface="Arial"/>
                <a:cs typeface="Arial"/>
              </a:rPr>
              <a:t> </a:t>
            </a:r>
            <a:r>
              <a:rPr kumimoji="0" lang="es-419" sz="900" b="0" i="0" u="none" strike="noStrike" cap="none" normalizeH="0" baseline="0" noProof="0" dirty="0">
                <a:ln>
                  <a:noFill/>
                </a:ln>
                <a:solidFill>
                  <a:srgbClr val="0C0F22"/>
                </a:solidFill>
                <a:effectLst/>
                <a:uLnTx/>
                <a:uFillTx/>
                <a:latin typeface="Arial"/>
                <a:cs typeface="Arial"/>
              </a:rPr>
              <a:t>+</a:t>
            </a:r>
            <a:r>
              <a:rPr lang="es-419" sz="900" dirty="0">
                <a:solidFill>
                  <a:srgbClr val="0C0F22"/>
                </a:solidFill>
                <a:latin typeface="Arial"/>
                <a:cs typeface="Arial"/>
              </a:rPr>
              <a:t> </a:t>
            </a:r>
            <a:r>
              <a:rPr kumimoji="0" lang="es-419" sz="900" b="0" i="0" u="none" strike="noStrike" cap="none" normalizeH="0" baseline="0" noProof="0" dirty="0">
                <a:ln>
                  <a:noFill/>
                </a:ln>
                <a:solidFill>
                  <a:srgbClr val="0C0F22"/>
                </a:solidFill>
                <a:effectLst/>
                <a:uLnTx/>
                <a:uFillTx/>
                <a:latin typeface="Arial"/>
                <a:cs typeface="Arial"/>
              </a:rPr>
              <a:t>gestión de casos de la OMS</a:t>
            </a:r>
            <a:r>
              <a:rPr lang="es-419" sz="900" dirty="0">
                <a:solidFill>
                  <a:srgbClr val="0C0F22"/>
                </a:solidFill>
                <a:latin typeface="Arial"/>
                <a:cs typeface="Arial"/>
              </a:rPr>
              <a:t>.</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s-419" sz="900" b="0" i="0" u="none" strike="noStrike" cap="none" normalizeH="0" baseline="0" noProof="0" dirty="0">
                <a:ln>
                  <a:noFill/>
                </a:ln>
                <a:solidFill>
                  <a:srgbClr val="0C0F22"/>
                </a:solidFill>
                <a:effectLst/>
                <a:uLnTx/>
                <a:uFillTx/>
                <a:latin typeface="Arial"/>
                <a:cs typeface="Arial"/>
              </a:rPr>
              <a:t>Apoyo financiero de EPHI. </a:t>
            </a:r>
            <a:r>
              <a:rPr kumimoji="0" lang="es-419" sz="900" b="0" i="0" u="none" strike="noStrike" cap="none" normalizeH="0" baseline="0" noProof="0" dirty="0">
                <a:ln>
                  <a:noFill/>
                </a:ln>
                <a:solidFill>
                  <a:srgbClr val="000000"/>
                </a:solidFill>
                <a:effectLst/>
                <a:uLnTx/>
                <a:uFillTx/>
                <a:latin typeface="Arial"/>
                <a:cs typeface="Arial"/>
              </a:rPr>
              <a:t>Coordinación por parte de los actores de Una sola salud. </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2212284" y="5869547"/>
            <a:ext cx="8827197" cy="628367"/>
          </a:xfrm>
          <a:prstGeom prst="roundRect">
            <a:avLst>
              <a:gd name="adj" fmla="val 7152"/>
            </a:avLst>
          </a:prstGeom>
          <a:solidFill>
            <a:schemeClr val="accent1">
              <a:lumMod val="20000"/>
              <a:lumOff val="80000"/>
            </a:schemeClr>
          </a:solidFill>
          <a:ln w="19050" cap="flat" cmpd="sng" algn="ctr">
            <a:noFill/>
            <a:prstDash val="solid"/>
          </a:ln>
          <a:effectLst/>
        </p:spPr>
        <p:txBody>
          <a:bodyPr rtlCol="0" anchor="ct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950"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INMEDIATAS</a:t>
            </a:r>
            <a:r>
              <a:rPr kumimoji="0" lang="es-419" sz="95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 capacitación de trabajadores de la salud, promoción comunitaria, fortalecimiento de la capacidad de los laboratorios, directrices provisionales sobre la HAT. </a:t>
            </a:r>
          </a:p>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950"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A LARGO PLAZO</a:t>
            </a:r>
            <a:r>
              <a:rPr kumimoji="0" lang="es-419" sz="95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 capacitación de salud pública sobre enfermedades emergentes y reemergentes, disponibilidad de medicamentos, aumento de la asignación presupuestaria, creación de capacidad en áreas de alto riesgo y equipamiento de centros de tratamiento.</a:t>
            </a:r>
          </a:p>
        </p:txBody>
      </p:sp>
      <p:sp>
        <p:nvSpPr>
          <p:cNvPr id="97" name="TextBox 96">
            <a:extLst>
              <a:ext uri="{FF2B5EF4-FFF2-40B4-BE49-F238E27FC236}">
                <a16:creationId xmlns:a16="http://schemas.microsoft.com/office/drawing/2014/main" id="{A87F5133-642D-25E8-20E1-8FF7BAFB6C20}"/>
              </a:ext>
            </a:extLst>
          </p:cNvPr>
          <p:cNvSpPr txBox="1"/>
          <p:nvPr/>
        </p:nvSpPr>
        <p:spPr>
          <a:xfrm>
            <a:off x="520801" y="5016115"/>
            <a:ext cx="147288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FACILITADORES</a:t>
            </a:r>
          </a:p>
        </p:txBody>
      </p:sp>
      <p:sp>
        <p:nvSpPr>
          <p:cNvPr id="99" name="Rounded Rectangle 75">
            <a:extLst>
              <a:ext uri="{FF2B5EF4-FFF2-40B4-BE49-F238E27FC236}">
                <a16:creationId xmlns:a16="http://schemas.microsoft.com/office/drawing/2014/main" id="{402DB51E-4640-41F9-1A99-EE35DBD48CF6}"/>
              </a:ext>
            </a:extLst>
          </p:cNvPr>
          <p:cNvSpPr/>
          <p:nvPr/>
        </p:nvSpPr>
        <p:spPr>
          <a:xfrm>
            <a:off x="8202403" y="3146073"/>
            <a:ext cx="2934492" cy="705345"/>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es-419" sz="100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Falta de medicamentos para la HAT en el país.</a:t>
            </a:r>
          </a:p>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es-419" sz="100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Interrupciones en el suministro de diagnósticos.</a:t>
            </a:r>
          </a:p>
        </p:txBody>
      </p:sp>
      <p:sp>
        <p:nvSpPr>
          <p:cNvPr id="100" name="Rounded Rectangle 62">
            <a:extLst>
              <a:ext uri="{FF2B5EF4-FFF2-40B4-BE49-F238E27FC236}">
                <a16:creationId xmlns:a16="http://schemas.microsoft.com/office/drawing/2014/main" id="{B29232C2-857B-9E08-17E4-2605FD4B512E}"/>
              </a:ext>
            </a:extLst>
          </p:cNvPr>
          <p:cNvSpPr/>
          <p:nvPr/>
        </p:nvSpPr>
        <p:spPr>
          <a:xfrm>
            <a:off x="5053980" y="4921785"/>
            <a:ext cx="2939843"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s-419" sz="1000" b="0" i="0" u="none" strike="noStrike" cap="none" normalizeH="0" baseline="0" noProof="0">
                <a:ln>
                  <a:noFill/>
                </a:ln>
                <a:solidFill>
                  <a:srgbClr val="0C0F22"/>
                </a:solidFill>
                <a:effectLst/>
                <a:uLnTx/>
                <a:uFillTx/>
                <a:latin typeface="Arial" panose="020B0604020202020204" pitchFamily="34" charset="0"/>
                <a:ea typeface="Arial"/>
                <a:cs typeface="+mn-cs"/>
              </a:rPr>
              <a:t>Disponibilidad de línea telefónica.</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s-419" sz="1000" b="0" i="0" u="none" strike="noStrike" cap="none" normalizeH="0" baseline="0" noProof="0">
                <a:ln>
                  <a:noFill/>
                </a:ln>
                <a:solidFill>
                  <a:srgbClr val="0C0F22"/>
                </a:solidFill>
                <a:effectLst/>
                <a:uLnTx/>
                <a:uFillTx/>
                <a:latin typeface="Arial" panose="020B0604020202020204" pitchFamily="34" charset="0"/>
                <a:ea typeface="Arial"/>
                <a:cs typeface="+mn-cs"/>
              </a:rPr>
              <a:t>Buena comunicación entre el personal del hospital primario.</a:t>
            </a:r>
          </a:p>
        </p:txBody>
      </p:sp>
      <p:sp>
        <p:nvSpPr>
          <p:cNvPr id="104" name="Rounded Rectangle 62">
            <a:extLst>
              <a:ext uri="{FF2B5EF4-FFF2-40B4-BE49-F238E27FC236}">
                <a16:creationId xmlns:a16="http://schemas.microsoft.com/office/drawing/2014/main" id="{B1FEB18D-E7BB-8F00-07DA-B3604BC4D987}"/>
              </a:ext>
            </a:extLst>
          </p:cNvPr>
          <p:cNvSpPr/>
          <p:nvPr/>
        </p:nvSpPr>
        <p:spPr>
          <a:xfrm>
            <a:off x="2212285" y="4921785"/>
            <a:ext cx="2652415"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s-419" sz="1000" b="0" i="0" u="none" strike="noStrike" cap="none" normalizeH="0" baseline="0" noProof="0" dirty="0">
                <a:ln>
                  <a:noFill/>
                </a:ln>
                <a:solidFill>
                  <a:srgbClr val="0C0F22"/>
                </a:solidFill>
                <a:effectLst/>
                <a:uLnTx/>
                <a:uFillTx/>
                <a:latin typeface="Arial" panose="020B0604020202020204" pitchFamily="34" charset="0"/>
                <a:ea typeface="Arial"/>
                <a:cs typeface="+mn-cs"/>
              </a:rPr>
              <a:t>Personal motivado del hospital primario. </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s-419" sz="1000" b="0" i="0" u="none" strike="noStrike" cap="none" normalizeH="0" baseline="0" noProof="0" dirty="0">
                <a:ln>
                  <a:noFill/>
                </a:ln>
                <a:solidFill>
                  <a:srgbClr val="0C0F22"/>
                </a:solidFill>
                <a:effectLst/>
                <a:uLnTx/>
                <a:uFillTx/>
                <a:latin typeface="Arial" panose="020B0604020202020204" pitchFamily="34" charset="0"/>
                <a:ea typeface="Arial"/>
                <a:cs typeface="+mn-cs"/>
              </a:rPr>
              <a:t>Apoyo de la OMS y la EPHI para confirmación​de laboratorio.</a:t>
            </a:r>
          </a:p>
        </p:txBody>
      </p:sp>
      <p:sp>
        <p:nvSpPr>
          <p:cNvPr id="11" name="Oval 10">
            <a:extLst>
              <a:ext uri="{FF2B5EF4-FFF2-40B4-BE49-F238E27FC236}">
                <a16:creationId xmlns:a16="http://schemas.microsoft.com/office/drawing/2014/main" id="{331CECC1-2C37-F2EE-B66A-40BBAB005F43}"/>
              </a:ext>
            </a:extLst>
          </p:cNvPr>
          <p:cNvSpPr/>
          <p:nvPr/>
        </p:nvSpPr>
        <p:spPr>
          <a:xfrm>
            <a:off x="1723008" y="1527235"/>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926704" y="1689596"/>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148562" y="3108294"/>
            <a:ext cx="188893" cy="188893"/>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148562" y="3924372"/>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019582" y="3108294"/>
            <a:ext cx="188893" cy="188893"/>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019582" y="3924372"/>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165905" y="3108294"/>
            <a:ext cx="188893" cy="188893"/>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165905" y="3924372"/>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136892" y="4893400"/>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007911" y="4893400"/>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124736" y="4893400"/>
            <a:ext cx="212232" cy="212232"/>
          </a:xfrm>
          <a:prstGeom prst="rect">
            <a:avLst/>
          </a:prstGeom>
        </p:spPr>
      </p:pic>
      <p:sp>
        <p:nvSpPr>
          <p:cNvPr id="2" name="Title 2">
            <a:extLst>
              <a:ext uri="{FF2B5EF4-FFF2-40B4-BE49-F238E27FC236}">
                <a16:creationId xmlns:a16="http://schemas.microsoft.com/office/drawing/2014/main" id="{063128E9-8C30-7BBD-72C6-33965D63B77A}"/>
              </a:ext>
            </a:extLst>
          </p:cNvPr>
          <p:cNvSpPr>
            <a:spLocks noGrp="1"/>
          </p:cNvSpPr>
          <p:nvPr>
            <p:ph type="title"/>
          </p:nvPr>
        </p:nvSpPr>
        <p:spPr>
          <a:xfrm>
            <a:off x="208814" y="202023"/>
            <a:ext cx="11482280" cy="1087808"/>
          </a:xfrm>
        </p:spPr>
        <p:txBody>
          <a:bodyPr>
            <a:normAutofit/>
          </a:bodyPr>
          <a:lstStyle/>
          <a:p>
            <a:r>
              <a:rPr lang="es-419"/>
              <a:t>Tripanosomiasis</a:t>
            </a:r>
            <a:r>
              <a:rPr lang="es-419">
                <a:latin typeface="Arial"/>
                <a:cs typeface="Arial"/>
              </a:rPr>
              <a:t> africana humana </a:t>
            </a:r>
            <a:r>
              <a:rPr lang="es-419"/>
              <a:t>(HAT) | Etiopía</a:t>
            </a:r>
            <a:r>
              <a:rPr lang="es-419">
                <a:latin typeface="Arial"/>
                <a:cs typeface="Arial"/>
              </a:rPr>
              <a:t> </a:t>
            </a:r>
          </a:p>
        </p:txBody>
      </p:sp>
    </p:spTree>
    <p:extLst>
      <p:ext uri="{BB962C8B-B14F-4D97-AF65-F5344CB8AC3E}">
        <p14:creationId xmlns:p14="http://schemas.microsoft.com/office/powerpoint/2010/main" val="122413986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52A84-D66C-C982-2F60-25C01E434E9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3B51365-521D-9BCF-5456-D29CE7955750}"/>
              </a:ext>
            </a:extLst>
          </p:cNvPr>
          <p:cNvSpPr>
            <a:spLocks noGrp="1"/>
          </p:cNvSpPr>
          <p:nvPr>
            <p:ph type="body" sz="half" idx="10"/>
          </p:nvPr>
        </p:nvSpPr>
        <p:spPr>
          <a:xfrm>
            <a:off x="4787105" y="2074167"/>
            <a:ext cx="6693029" cy="2911331"/>
          </a:xfrm>
        </p:spPr>
        <p:txBody>
          <a:bodyPr vert="horz" lIns="91440" tIns="45720" rIns="91440" bIns="45720" rtlCol="0" anchor="t">
            <a:noAutofit/>
          </a:bodyPr>
          <a:lstStyle/>
          <a:p>
            <a:r>
              <a:rPr lang="es-419" sz="3500" dirty="0">
                <a:latin typeface="Arial"/>
                <a:cs typeface="Arial"/>
              </a:rPr>
              <a:t>Si estuvieran realizando actividades 7-1-7 en Etiopía, ¿quiénes  deberían formar parte del grupo de partes interesadas para este brote?</a:t>
            </a:r>
          </a:p>
        </p:txBody>
      </p:sp>
      <p:pic>
        <p:nvPicPr>
          <p:cNvPr id="8" name="Graphic 9">
            <a:extLst>
              <a:ext uri="{FF2B5EF4-FFF2-40B4-BE49-F238E27FC236}">
                <a16:creationId xmlns:a16="http://schemas.microsoft.com/office/drawing/2014/main" id="{265E2420-6D86-BC4C-2586-A939EC951E8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10" name="Title 1">
            <a:extLst>
              <a:ext uri="{FF2B5EF4-FFF2-40B4-BE49-F238E27FC236}">
                <a16:creationId xmlns:a16="http://schemas.microsoft.com/office/drawing/2014/main" id="{6E069EC9-3CD4-4EBF-77C5-4B6184E5EEDA}"/>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419">
                <a:latin typeface="Arial"/>
                <a:cs typeface="Arial"/>
              </a:rPr>
              <a:t>Debate</a:t>
            </a:r>
          </a:p>
        </p:txBody>
      </p:sp>
    </p:spTree>
    <p:extLst>
      <p:ext uri="{BB962C8B-B14F-4D97-AF65-F5344CB8AC3E}">
        <p14:creationId xmlns:p14="http://schemas.microsoft.com/office/powerpoint/2010/main" val="326723645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6DE8A-FBE3-5ABA-F0F8-16F4CB33BD33}"/>
            </a:ext>
          </a:extLst>
        </p:cNvPr>
        <p:cNvGrpSpPr/>
        <p:nvPr/>
      </p:nvGrpSpPr>
      <p:grpSpPr>
        <a:xfrm>
          <a:off x="0" y="0"/>
          <a:ext cx="0" cy="0"/>
          <a:chOff x="0" y="0"/>
          <a:chExt cx="0" cy="0"/>
        </a:xfrm>
      </p:grpSpPr>
      <p:sp>
        <p:nvSpPr>
          <p:cNvPr id="20" name="Rounded Rectangle 19">
            <a:extLst>
              <a:ext uri="{FF2B5EF4-FFF2-40B4-BE49-F238E27FC236}">
                <a16:creationId xmlns:a16="http://schemas.microsoft.com/office/drawing/2014/main" id="{81F0C4E0-DE11-7E8A-7AD9-33B13B89CF74}"/>
              </a:ext>
            </a:extLst>
          </p:cNvPr>
          <p:cNvSpPr/>
          <p:nvPr/>
        </p:nvSpPr>
        <p:spPr>
          <a:xfrm>
            <a:off x="4836797" y="3869634"/>
            <a:ext cx="6696573" cy="279620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Text Placeholder 4">
            <a:extLst>
              <a:ext uri="{FF2B5EF4-FFF2-40B4-BE49-F238E27FC236}">
                <a16:creationId xmlns:a16="http://schemas.microsoft.com/office/drawing/2014/main" id="{80760D79-B4DB-9B8B-AD9D-926BE11BB98F}"/>
              </a:ext>
            </a:extLst>
          </p:cNvPr>
          <p:cNvSpPr>
            <a:spLocks noGrp="1"/>
          </p:cNvSpPr>
          <p:nvPr>
            <p:ph type="body" sz="half" idx="10"/>
          </p:nvPr>
        </p:nvSpPr>
        <p:spPr>
          <a:xfrm>
            <a:off x="4835951" y="594724"/>
            <a:ext cx="6877077" cy="400639"/>
          </a:xfrm>
        </p:spPr>
        <p:txBody>
          <a:bodyPr vert="horz" lIns="91440" tIns="45720" rIns="91440" bIns="45720" rtlCol="0" anchor="t">
            <a:noAutofit/>
          </a:bodyPr>
          <a:lstStyle/>
          <a:p>
            <a:r>
              <a:rPr lang="es-419" sz="2200" dirty="0">
                <a:latin typeface="Arial"/>
                <a:cs typeface="Arial"/>
              </a:rPr>
              <a:t>Lista de partes interesadas para el brote de Una salud HAT en Etiopía</a:t>
            </a:r>
          </a:p>
          <a:p>
            <a:endParaRPr lang="en-US" dirty="0"/>
          </a:p>
          <a:p>
            <a:endParaRPr lang="en-US" dirty="0"/>
          </a:p>
          <a:p>
            <a:endParaRPr lang="en-US" dirty="0"/>
          </a:p>
        </p:txBody>
      </p:sp>
      <p:graphicFrame>
        <p:nvGraphicFramePr>
          <p:cNvPr id="11" name="Table 13">
            <a:extLst>
              <a:ext uri="{FF2B5EF4-FFF2-40B4-BE49-F238E27FC236}">
                <a16:creationId xmlns:a16="http://schemas.microsoft.com/office/drawing/2014/main" id="{448A7DC0-2E36-64AC-E90C-FD9E6B22ADF6}"/>
              </a:ext>
            </a:extLst>
          </p:cNvPr>
          <p:cNvGraphicFramePr>
            <a:graphicFrameLocks noGrp="1"/>
          </p:cNvGraphicFramePr>
          <p:nvPr>
            <p:extLst>
              <p:ext uri="{D42A27DB-BD31-4B8C-83A1-F6EECF244321}">
                <p14:modId xmlns:p14="http://schemas.microsoft.com/office/powerpoint/2010/main" val="4189271817"/>
              </p:ext>
            </p:extLst>
          </p:nvPr>
        </p:nvGraphicFramePr>
        <p:xfrm>
          <a:off x="4835951" y="1445070"/>
          <a:ext cx="3605684" cy="2194344"/>
        </p:xfrm>
        <a:graphic>
          <a:graphicData uri="http://schemas.openxmlformats.org/drawingml/2006/table">
            <a:tbl>
              <a:tblPr firstRow="1" bandRow="1">
                <a:tableStyleId>{5C22544A-7EE6-4342-B048-85BDC9FD1C3A}</a:tableStyleId>
              </a:tblPr>
              <a:tblGrid>
                <a:gridCol w="3605684">
                  <a:extLst>
                    <a:ext uri="{9D8B030D-6E8A-4147-A177-3AD203B41FA5}">
                      <a16:colId xmlns:a16="http://schemas.microsoft.com/office/drawing/2014/main" val="86719991"/>
                    </a:ext>
                  </a:extLst>
                </a:gridCol>
              </a:tblGrid>
              <a:tr h="365718">
                <a:tc>
                  <a:txBody>
                    <a:bodyPr/>
                    <a:lstStyle/>
                    <a:p>
                      <a:r>
                        <a:rPr lang="es-419">
                          <a:latin typeface="Arial"/>
                        </a:rPr>
                        <a:t>Multisectorial</a:t>
                      </a:r>
                    </a:p>
                  </a:txBody>
                  <a:tcPr/>
                </a:tc>
                <a:extLst>
                  <a:ext uri="{0D108BD9-81ED-4DB2-BD59-A6C34878D82A}">
                    <a16:rowId xmlns:a16="http://schemas.microsoft.com/office/drawing/2014/main" val="1331269829"/>
                  </a:ext>
                </a:extLst>
              </a:tr>
              <a:tr h="1828584">
                <a:tc>
                  <a:txBody>
                    <a:bodyPr/>
                    <a:lstStyle/>
                    <a:p>
                      <a:pPr marL="285750" indent="-285750">
                        <a:buFont typeface="Arial" panose="020B0604020202020204" pitchFamily="34" charset="0"/>
                        <a:buChar char="•"/>
                      </a:pPr>
                      <a:r>
                        <a:rPr lang="es-419" sz="1800" dirty="0">
                          <a:latin typeface="Arial"/>
                        </a:rPr>
                        <a:t>Entidades de salud pública</a:t>
                      </a:r>
                    </a:p>
                    <a:p>
                      <a:pPr marL="285750" indent="-285750">
                        <a:buFont typeface="Arial" panose="020B0604020202020204" pitchFamily="34" charset="0"/>
                        <a:buChar char="•"/>
                      </a:pPr>
                      <a:r>
                        <a:rPr lang="es-419" sz="1800" dirty="0">
                          <a:latin typeface="Arial"/>
                        </a:rPr>
                        <a:t>Entidades agrícolas</a:t>
                      </a:r>
                    </a:p>
                    <a:p>
                      <a:pPr marL="285750" indent="-285750">
                        <a:buFont typeface="Arial" panose="020B0604020202020204" pitchFamily="34" charset="0"/>
                        <a:buChar char="•"/>
                      </a:pPr>
                      <a:r>
                        <a:rPr lang="es-419" sz="1800" dirty="0">
                          <a:latin typeface="Arial"/>
                        </a:rPr>
                        <a:t>Entidades ambientales</a:t>
                      </a:r>
                    </a:p>
                    <a:p>
                      <a:pPr marL="285750" indent="-285750">
                        <a:buFont typeface="Arial" panose="020B0604020202020204" pitchFamily="34" charset="0"/>
                        <a:buChar char="•"/>
                      </a:pPr>
                      <a:r>
                        <a:rPr lang="es-419" sz="1800" dirty="0">
                          <a:latin typeface="Arial"/>
                        </a:rPr>
                        <a:t>Una sola salud </a:t>
                      </a:r>
                    </a:p>
                    <a:p>
                      <a:pPr marL="285750" indent="-285750">
                        <a:buFont typeface="Arial" panose="020B0604020202020204" pitchFamily="34" charset="0"/>
                        <a:buChar char="•"/>
                      </a:pPr>
                      <a:r>
                        <a:rPr lang="es-419" sz="1800" dirty="0">
                          <a:latin typeface="Arial"/>
                        </a:rPr>
                        <a:t>Laboratorio</a:t>
                      </a:r>
                    </a:p>
                    <a:p>
                      <a:pPr marL="285750" indent="-285750">
                        <a:buFont typeface="Arial" panose="020B0604020202020204" pitchFamily="34" charset="0"/>
                        <a:buChar char="•"/>
                      </a:pPr>
                      <a:r>
                        <a:rPr lang="es-419" sz="1800" dirty="0">
                          <a:latin typeface="Arial"/>
                        </a:rPr>
                        <a:t>Instituciones académicas</a:t>
                      </a:r>
                    </a:p>
                  </a:txBody>
                  <a:tcPr/>
                </a:tc>
                <a:extLst>
                  <a:ext uri="{0D108BD9-81ED-4DB2-BD59-A6C34878D82A}">
                    <a16:rowId xmlns:a16="http://schemas.microsoft.com/office/drawing/2014/main" val="1752448874"/>
                  </a:ext>
                </a:extLst>
              </a:tr>
            </a:tbl>
          </a:graphicData>
        </a:graphic>
      </p:graphicFrame>
      <p:sp>
        <p:nvSpPr>
          <p:cNvPr id="14" name="Content Placeholder 2">
            <a:extLst>
              <a:ext uri="{FF2B5EF4-FFF2-40B4-BE49-F238E27FC236}">
                <a16:creationId xmlns:a16="http://schemas.microsoft.com/office/drawing/2014/main" id="{77DD7E6F-7312-F178-9459-87447D7A5F6C}"/>
              </a:ext>
            </a:extLst>
          </p:cNvPr>
          <p:cNvSpPr>
            <a:spLocks noGrp="1"/>
          </p:cNvSpPr>
          <p:nvPr>
            <p:ph idx="1"/>
          </p:nvPr>
        </p:nvSpPr>
        <p:spPr>
          <a:xfrm>
            <a:off x="4900636" y="3973875"/>
            <a:ext cx="3459910" cy="2587725"/>
          </a:xfrm>
        </p:spPr>
        <p:txBody>
          <a:bodyPr vert="horz" lIns="91440" tIns="45720" rIns="91440" bIns="45720" rtlCol="0" anchor="t">
            <a:noAutofit/>
          </a:bodyPr>
          <a:lstStyle/>
          <a:p>
            <a:pPr marL="0" indent="0">
              <a:buNone/>
            </a:pPr>
            <a:r>
              <a:rPr lang="es-419" sz="1800" b="1" dirty="0">
                <a:solidFill>
                  <a:schemeClr val="tx2"/>
                </a:solidFill>
                <a:latin typeface="Arial"/>
                <a:cs typeface="Arial"/>
              </a:rPr>
              <a:t>Roles individuales</a:t>
            </a:r>
          </a:p>
          <a:p>
            <a:r>
              <a:rPr lang="es-419" sz="1400" dirty="0">
                <a:solidFill>
                  <a:schemeClr val="tx1"/>
                </a:solidFill>
                <a:latin typeface="Arial"/>
                <a:cs typeface="Arial"/>
              </a:rPr>
              <a:t>Expertos en salud pública</a:t>
            </a:r>
          </a:p>
          <a:p>
            <a:r>
              <a:rPr lang="es-419" sz="1400" dirty="0">
                <a:solidFill>
                  <a:schemeClr val="tx1"/>
                </a:solidFill>
                <a:latin typeface="Arial"/>
                <a:cs typeface="Arial"/>
              </a:rPr>
              <a:t>Epidemiólogos/epidemiólogos </a:t>
            </a:r>
            <a:br>
              <a:rPr lang="es-419" sz="1400" dirty="0">
                <a:solidFill>
                  <a:schemeClr val="tx1"/>
                </a:solidFill>
                <a:latin typeface="Arial"/>
                <a:cs typeface="Arial"/>
              </a:rPr>
            </a:br>
            <a:r>
              <a:rPr lang="es-419" sz="1400" dirty="0">
                <a:solidFill>
                  <a:schemeClr val="tx1"/>
                </a:solidFill>
                <a:latin typeface="Arial"/>
                <a:cs typeface="Arial"/>
              </a:rPr>
              <a:t>de campo</a:t>
            </a:r>
          </a:p>
          <a:p>
            <a:r>
              <a:rPr lang="es-419" sz="1400" dirty="0">
                <a:solidFill>
                  <a:schemeClr val="tx1"/>
                </a:solidFill>
                <a:latin typeface="Arial"/>
                <a:cs typeface="Arial"/>
              </a:rPr>
              <a:t>Veterinarios</a:t>
            </a:r>
          </a:p>
          <a:p>
            <a:r>
              <a:rPr lang="es-419" sz="1400" dirty="0">
                <a:solidFill>
                  <a:schemeClr val="tx1"/>
                </a:solidFill>
                <a:latin typeface="Arial"/>
                <a:cs typeface="Arial"/>
              </a:rPr>
              <a:t>Tecnólogos médicos</a:t>
            </a:r>
          </a:p>
          <a:p>
            <a:r>
              <a:rPr lang="es-419" sz="1400" dirty="0">
                <a:solidFill>
                  <a:schemeClr val="tx1"/>
                </a:solidFill>
                <a:latin typeface="Arial"/>
                <a:cs typeface="Arial"/>
              </a:rPr>
              <a:t>Tecnólogos de laboratorio veterinario</a:t>
            </a:r>
          </a:p>
          <a:p>
            <a:r>
              <a:rPr lang="es-419" sz="1400" dirty="0">
                <a:solidFill>
                  <a:schemeClr val="tx1"/>
                </a:solidFill>
                <a:latin typeface="Arial"/>
                <a:cs typeface="Arial"/>
              </a:rPr>
              <a:t>Antropólogo médico</a:t>
            </a:r>
          </a:p>
          <a:p>
            <a:endParaRPr lang="en-US" sz="1400" dirty="0">
              <a:solidFill>
                <a:schemeClr val="tx1"/>
              </a:solidFill>
              <a:latin typeface="Arial"/>
              <a:cs typeface="Arial"/>
            </a:endParaRPr>
          </a:p>
          <a:p>
            <a:endParaRPr lang="en-US" sz="1400" dirty="0">
              <a:solidFill>
                <a:schemeClr val="tx1"/>
              </a:solidFill>
              <a:cs typeface="Arial"/>
            </a:endParaRPr>
          </a:p>
          <a:p>
            <a:pPr lvl="1">
              <a:buFont typeface="Courier New" panose="020B0604020202020204" pitchFamily="34" charset="0"/>
              <a:buChar char="o"/>
            </a:pPr>
            <a:endParaRPr lang="en-US" sz="1400" dirty="0">
              <a:solidFill>
                <a:schemeClr val="tx1"/>
              </a:solidFill>
              <a:cs typeface="Arial"/>
            </a:endParaRPr>
          </a:p>
          <a:p>
            <a:pPr marL="0" indent="0">
              <a:buNone/>
            </a:pPr>
            <a:endParaRPr lang="en-US" sz="1400" dirty="0">
              <a:solidFill>
                <a:schemeClr val="tx1"/>
              </a:solidFill>
              <a:cs typeface="Arial"/>
            </a:endParaRPr>
          </a:p>
        </p:txBody>
      </p:sp>
      <p:sp>
        <p:nvSpPr>
          <p:cNvPr id="18" name="Content Placeholder 2">
            <a:extLst>
              <a:ext uri="{FF2B5EF4-FFF2-40B4-BE49-F238E27FC236}">
                <a16:creationId xmlns:a16="http://schemas.microsoft.com/office/drawing/2014/main" id="{7FA7448C-4A57-E9E5-6A03-C5D1371A6C5E}"/>
              </a:ext>
            </a:extLst>
          </p:cNvPr>
          <p:cNvSpPr txBox="1">
            <a:spLocks/>
          </p:cNvSpPr>
          <p:nvPr/>
        </p:nvSpPr>
        <p:spPr>
          <a:xfrm>
            <a:off x="8162303" y="3743655"/>
            <a:ext cx="3459910" cy="258772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1600" b="1" i="0" u="none" strike="noStrike" cap="none" normalizeH="0" baseline="0" noProof="0" dirty="0">
                <a:ln>
                  <a:noFill/>
                </a:ln>
                <a:solidFill>
                  <a:srgbClr val="618393"/>
                </a:solidFill>
                <a:effectLst/>
                <a:uLnTx/>
                <a:uFillTx/>
                <a:latin typeface="Arial"/>
                <a:ea typeface="Arial"/>
                <a:cs typeface="Arial"/>
              </a:rPr>
              <a:t>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400" b="0" i="0" u="none" strike="noStrike" cap="none" normalizeH="0" baseline="0" noProof="0" dirty="0">
                <a:ln>
                  <a:noFill/>
                </a:ln>
                <a:solidFill>
                  <a:srgbClr val="384D56"/>
                </a:solidFill>
                <a:effectLst/>
                <a:uLnTx/>
                <a:uFillTx/>
                <a:latin typeface="Arial"/>
                <a:ea typeface="Arial"/>
                <a:cs typeface="Arial"/>
              </a:rPr>
              <a:t>Entomólogos veterinarios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400" b="0" i="0" u="none" strike="noStrike" cap="none" normalizeH="0" baseline="0" noProof="0" dirty="0">
                <a:ln>
                  <a:noFill/>
                </a:ln>
                <a:solidFill>
                  <a:srgbClr val="384D56"/>
                </a:solidFill>
                <a:effectLst/>
                <a:uLnTx/>
                <a:uFillTx/>
                <a:latin typeface="Arial"/>
                <a:ea typeface="Arial"/>
                <a:cs typeface="Arial"/>
              </a:rPr>
              <a:t>Entomólogos médicos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400" b="0" i="0" u="none" strike="noStrike" cap="none" normalizeH="0" baseline="0" noProof="0" dirty="0">
                <a:ln>
                  <a:noFill/>
                </a:ln>
                <a:solidFill>
                  <a:srgbClr val="384D56"/>
                </a:solidFill>
                <a:effectLst/>
                <a:uLnTx/>
                <a:uFillTx/>
                <a:latin typeface="Arial"/>
                <a:ea typeface="Arial"/>
                <a:cs typeface="Arial"/>
              </a:rPr>
              <a:t>Ambientalistas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400" b="0" i="0" u="none" strike="noStrike" cap="none" normalizeH="0" baseline="0" noProof="0" dirty="0">
                <a:ln>
                  <a:noFill/>
                </a:ln>
                <a:solidFill>
                  <a:srgbClr val="384D56"/>
                </a:solidFill>
                <a:effectLst/>
                <a:uLnTx/>
                <a:uFillTx/>
                <a:latin typeface="Arial"/>
                <a:ea typeface="Arial"/>
                <a:cs typeface="Arial"/>
              </a:rPr>
              <a:t>Expertos en vida silvestre</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400" b="0" i="0" u="none" strike="noStrike" cap="none" normalizeH="0" baseline="0" noProof="0" dirty="0">
                <a:ln>
                  <a:noFill/>
                </a:ln>
                <a:solidFill>
                  <a:srgbClr val="384D56"/>
                </a:solidFill>
                <a:effectLst/>
                <a:uLnTx/>
                <a:uFillTx/>
                <a:latin typeface="Arial"/>
                <a:ea typeface="Arial"/>
                <a:cs typeface="Arial"/>
              </a:rPr>
              <a:t>Expertos en comunicación </a:t>
            </a:r>
            <a:br>
              <a:rPr kumimoji="0" lang="es-419" sz="1400" b="0" i="0" u="none" strike="noStrike" cap="none" normalizeH="0" baseline="0" noProof="0" dirty="0">
                <a:ln>
                  <a:noFill/>
                </a:ln>
                <a:solidFill>
                  <a:srgbClr val="384D56"/>
                </a:solidFill>
                <a:effectLst/>
                <a:uLnTx/>
                <a:uFillTx/>
                <a:latin typeface="Arial"/>
                <a:ea typeface="Arial"/>
                <a:cs typeface="Arial"/>
              </a:rPr>
            </a:br>
            <a:r>
              <a:rPr kumimoji="0" lang="es-419" sz="1400" b="0" i="0" u="none" strike="noStrike" cap="none" normalizeH="0" baseline="0" noProof="0" dirty="0">
                <a:ln>
                  <a:noFill/>
                </a:ln>
                <a:solidFill>
                  <a:srgbClr val="384D56"/>
                </a:solidFill>
                <a:effectLst/>
                <a:uLnTx/>
                <a:uFillTx/>
                <a:latin typeface="Arial"/>
                <a:ea typeface="Arial"/>
                <a:cs typeface="Arial"/>
              </a:rPr>
              <a:t>de riesgos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600" b="0" i="0" u="none" strike="noStrike" cap="none" normalizeH="0" baseline="0" noProof="0" dirty="0">
                <a:ln>
                  <a:noFill/>
                </a:ln>
                <a:solidFill>
                  <a:srgbClr val="384D56"/>
                </a:solidFill>
                <a:effectLst/>
                <a:uLnTx/>
                <a:uFillTx/>
                <a:latin typeface="Arial" panose="020B0604020202020204" pitchFamily="34" charset="0"/>
                <a:ea typeface="Arial"/>
                <a:cs typeface="Arial"/>
              </a:rPr>
              <a:t>…</a:t>
            </a:r>
          </a:p>
          <a:p>
            <a:pPr marL="685800" marR="0" lvl="1" indent="-228600" algn="l" defTabSz="914400" rtl="0" eaLnBrk="1" fontAlgn="auto" latinLnBrk="0" hangingPunct="1">
              <a:lnSpc>
                <a:spcPct val="90000"/>
              </a:lnSpc>
              <a:spcBef>
                <a:spcPts val="500"/>
              </a:spcBef>
              <a:spcAft>
                <a:spcPts val="0"/>
              </a:spcAft>
              <a:buClr>
                <a:srgbClr val="3BB042"/>
              </a:buClr>
              <a:buSzTx/>
              <a:buFont typeface="Courier New" panose="020B0604020202020204" pitchFamily="34" charset="0"/>
              <a:buChar char="o"/>
              <a:tabLst/>
              <a:defRPr/>
            </a:pPr>
            <a:endParaRPr kumimoji="0" lang="en-US" sz="1600" b="0" i="0" u="none" strike="noStrike" kern="1200" cap="none" spc="0" normalizeH="0" baseline="0" noProof="0" dirty="0">
              <a:ln>
                <a:noFill/>
              </a:ln>
              <a:solidFill>
                <a:srgbClr val="384D56"/>
              </a:solidFill>
              <a:effectLst/>
              <a:uLnTx/>
              <a:uFillTx/>
              <a:latin typeface="Arial" panose="020B0604020202020204" pitchFamily="34" charset="0"/>
              <a:cs typeface="Arial"/>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a:endParaRPr>
          </a:p>
        </p:txBody>
      </p:sp>
      <p:graphicFrame>
        <p:nvGraphicFramePr>
          <p:cNvPr id="4" name="Table 13">
            <a:extLst>
              <a:ext uri="{FF2B5EF4-FFF2-40B4-BE49-F238E27FC236}">
                <a16:creationId xmlns:a16="http://schemas.microsoft.com/office/drawing/2014/main" id="{99E5C840-3D10-E8C0-8B45-999AB78CC9DC}"/>
              </a:ext>
            </a:extLst>
          </p:cNvPr>
          <p:cNvGraphicFramePr>
            <a:graphicFrameLocks noGrp="1"/>
          </p:cNvGraphicFramePr>
          <p:nvPr>
            <p:extLst>
              <p:ext uri="{D42A27DB-BD31-4B8C-83A1-F6EECF244321}">
                <p14:modId xmlns:p14="http://schemas.microsoft.com/office/powerpoint/2010/main" val="3918489656"/>
              </p:ext>
            </p:extLst>
          </p:nvPr>
        </p:nvGraphicFramePr>
        <p:xfrm>
          <a:off x="8441635" y="1440187"/>
          <a:ext cx="3087344" cy="2201530"/>
        </p:xfrm>
        <a:graphic>
          <a:graphicData uri="http://schemas.openxmlformats.org/drawingml/2006/table">
            <a:tbl>
              <a:tblPr firstRow="1" bandRow="1">
                <a:tableStyleId>{5C22544A-7EE6-4342-B048-85BDC9FD1C3A}</a:tableStyleId>
              </a:tblPr>
              <a:tblGrid>
                <a:gridCol w="3087344">
                  <a:extLst>
                    <a:ext uri="{9D8B030D-6E8A-4147-A177-3AD203B41FA5}">
                      <a16:colId xmlns:a16="http://schemas.microsoft.com/office/drawing/2014/main" val="29389001"/>
                    </a:ext>
                  </a:extLst>
                </a:gridCol>
              </a:tblGrid>
              <a:tr h="358790">
                <a:tc>
                  <a:txBody>
                    <a:bodyPr/>
                    <a:lstStyle/>
                    <a:p>
                      <a:r>
                        <a:rPr lang="es-419">
                          <a:latin typeface="Arial"/>
                        </a:rPr>
                        <a:t>Multinivel</a:t>
                      </a:r>
                    </a:p>
                  </a:txBody>
                  <a:tcPr/>
                </a:tc>
                <a:extLst>
                  <a:ext uri="{0D108BD9-81ED-4DB2-BD59-A6C34878D82A}">
                    <a16:rowId xmlns:a16="http://schemas.microsoft.com/office/drawing/2014/main" val="1331269829"/>
                  </a:ext>
                </a:extLst>
              </a:tr>
              <a:tr h="1835770">
                <a:tc>
                  <a:txBody>
                    <a:bodyPr/>
                    <a:lstStyle/>
                    <a:p>
                      <a:pPr marL="285750" indent="-285750">
                        <a:buFont typeface="Arial" panose="020B0604020202020204" pitchFamily="34" charset="0"/>
                        <a:buChar char="•"/>
                      </a:pPr>
                      <a:r>
                        <a:rPr lang="es-419" sz="1800" dirty="0">
                          <a:latin typeface="Arial"/>
                        </a:rPr>
                        <a:t>Distrito</a:t>
                      </a:r>
                    </a:p>
                    <a:p>
                      <a:pPr marL="285750" indent="-285750">
                        <a:buFont typeface="Arial" panose="020B0604020202020204" pitchFamily="34" charset="0"/>
                        <a:buChar char="•"/>
                      </a:pPr>
                      <a:r>
                        <a:rPr lang="es-419" sz="1800" dirty="0">
                          <a:latin typeface="Arial"/>
                        </a:rPr>
                        <a:t>Zona</a:t>
                      </a:r>
                    </a:p>
                    <a:p>
                      <a:pPr marL="285750" indent="-285750">
                        <a:buFont typeface="Arial" panose="020B0604020202020204" pitchFamily="34" charset="0"/>
                        <a:buChar char="•"/>
                      </a:pPr>
                      <a:r>
                        <a:rPr lang="es-419" sz="1800" dirty="0">
                          <a:latin typeface="Arial"/>
                        </a:rPr>
                        <a:t>Provincia</a:t>
                      </a:r>
                    </a:p>
                    <a:p>
                      <a:pPr marL="285750" indent="-285750">
                        <a:buFont typeface="Arial" panose="020B0604020202020204" pitchFamily="34" charset="0"/>
                        <a:buChar char="•"/>
                      </a:pPr>
                      <a:r>
                        <a:rPr lang="es-419" sz="1800" dirty="0">
                          <a:latin typeface="Arial"/>
                        </a:rPr>
                        <a:t>Nacional</a:t>
                      </a:r>
                    </a:p>
                    <a:p>
                      <a:pPr marL="285750" indent="-285750">
                        <a:buFont typeface="Arial" panose="020B0604020202020204" pitchFamily="34" charset="0"/>
                        <a:buChar char="•"/>
                      </a:pPr>
                      <a:r>
                        <a:rPr lang="es-419" sz="1800" dirty="0">
                          <a:latin typeface="Arial"/>
                        </a:rPr>
                        <a:t>Internacional</a:t>
                      </a:r>
                    </a:p>
                  </a:txBody>
                  <a:tcPr/>
                </a:tc>
                <a:extLst>
                  <a:ext uri="{0D108BD9-81ED-4DB2-BD59-A6C34878D82A}">
                    <a16:rowId xmlns:a16="http://schemas.microsoft.com/office/drawing/2014/main" val="1752448874"/>
                  </a:ext>
                </a:extLst>
              </a:tr>
            </a:tbl>
          </a:graphicData>
        </a:graphic>
      </p:graphicFrame>
      <p:sp>
        <p:nvSpPr>
          <p:cNvPr id="6" name="Title 1">
            <a:extLst>
              <a:ext uri="{FF2B5EF4-FFF2-40B4-BE49-F238E27FC236}">
                <a16:creationId xmlns:a16="http://schemas.microsoft.com/office/drawing/2014/main" id="{6B992B1A-D13B-1971-73EA-91A14135DDD7}"/>
              </a:ext>
            </a:extLst>
          </p:cNvPr>
          <p:cNvSpPr>
            <a:spLocks noGrp="1"/>
          </p:cNvSpPr>
          <p:nvPr>
            <p:ph type="title"/>
          </p:nvPr>
        </p:nvSpPr>
        <p:spPr>
          <a:xfrm>
            <a:off x="291134" y="2114232"/>
            <a:ext cx="3889741" cy="2301393"/>
          </a:xfrm>
        </p:spPr>
        <p:txBody>
          <a:bodyPr/>
          <a:lstStyle/>
          <a:p>
            <a:pPr algn="ctr"/>
            <a:r>
              <a:rPr lang="es-419" sz="3000" dirty="0">
                <a:latin typeface="Arial"/>
                <a:cs typeface="Arial"/>
              </a:rPr>
              <a:t>Mapear las partes interesadas + los sistemas existentes</a:t>
            </a:r>
          </a:p>
        </p:txBody>
      </p:sp>
      <p:pic>
        <p:nvPicPr>
          <p:cNvPr id="10" name="Graphic 9">
            <a:extLst>
              <a:ext uri="{FF2B5EF4-FFF2-40B4-BE49-F238E27FC236}">
                <a16:creationId xmlns:a16="http://schemas.microsoft.com/office/drawing/2014/main" id="{FF4BA1E5-0F13-6FA6-77D5-E4E7F824E1C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6383" y="1880901"/>
            <a:ext cx="915144" cy="917622"/>
          </a:xfrm>
          <a:prstGeom prst="rect">
            <a:avLst/>
          </a:prstGeom>
        </p:spPr>
      </p:pic>
    </p:spTree>
    <p:extLst>
      <p:ext uri="{BB962C8B-B14F-4D97-AF65-F5344CB8AC3E}">
        <p14:creationId xmlns:p14="http://schemas.microsoft.com/office/powerpoint/2010/main" val="3181676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
                                            <p:txEl>
                                              <p:pRg st="6" end="6"/>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4" grpId="0" uiExpand="1" build="p"/>
      <p:bldP spid="18"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5453EB-A1D0-3D76-7E57-C873A58FF21D}"/>
            </a:ext>
          </a:extLst>
        </p:cNvPr>
        <p:cNvGrpSpPr/>
        <p:nvPr/>
      </p:nvGrpSpPr>
      <p:grpSpPr>
        <a:xfrm>
          <a:off x="0" y="0"/>
          <a:ext cx="0" cy="0"/>
          <a:chOff x="0" y="0"/>
          <a:chExt cx="0" cy="0"/>
        </a:xfrm>
      </p:grpSpPr>
      <p:sp>
        <p:nvSpPr>
          <p:cNvPr id="9" name="Rounded Rectangle 8">
            <a:extLst>
              <a:ext uri="{FF2B5EF4-FFF2-40B4-BE49-F238E27FC236}">
                <a16:creationId xmlns:a16="http://schemas.microsoft.com/office/drawing/2014/main" id="{63E9548F-C355-D3FE-7E53-6CBB69680546}"/>
              </a:ext>
            </a:extLst>
          </p:cNvPr>
          <p:cNvSpPr/>
          <p:nvPr/>
        </p:nvSpPr>
        <p:spPr>
          <a:xfrm>
            <a:off x="9029856" y="1112891"/>
            <a:ext cx="2661401" cy="2091217"/>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5" name="Text Placeholder 4">
            <a:extLst>
              <a:ext uri="{FF2B5EF4-FFF2-40B4-BE49-F238E27FC236}">
                <a16:creationId xmlns:a16="http://schemas.microsoft.com/office/drawing/2014/main" id="{B90B1225-730E-D556-497E-6F7105D3EF41}"/>
              </a:ext>
            </a:extLst>
          </p:cNvPr>
          <p:cNvSpPr>
            <a:spLocks noGrp="1"/>
          </p:cNvSpPr>
          <p:nvPr>
            <p:ph type="body" sz="half" idx="10"/>
          </p:nvPr>
        </p:nvSpPr>
        <p:spPr/>
        <p:txBody>
          <a:bodyPr/>
          <a:lstStyle/>
          <a:p>
            <a:r>
              <a:rPr lang="es-419" sz="2200"/>
              <a:t>Mapeo de partes interesadas/institucional</a:t>
            </a:r>
          </a:p>
          <a:p>
            <a:endParaRPr lang="en-US" dirty="0"/>
          </a:p>
        </p:txBody>
      </p:sp>
      <p:sp>
        <p:nvSpPr>
          <p:cNvPr id="12" name="Text Placeholder 4">
            <a:extLst>
              <a:ext uri="{FF2B5EF4-FFF2-40B4-BE49-F238E27FC236}">
                <a16:creationId xmlns:a16="http://schemas.microsoft.com/office/drawing/2014/main" id="{6396011A-6639-A1F0-1B88-0E21F8609721}"/>
              </a:ext>
            </a:extLst>
          </p:cNvPr>
          <p:cNvSpPr txBox="1">
            <a:spLocks/>
          </p:cNvSpPr>
          <p:nvPr/>
        </p:nvSpPr>
        <p:spPr>
          <a:xfrm>
            <a:off x="4835951" y="3539940"/>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a:ln>
                  <a:noFill/>
                </a:ln>
                <a:solidFill>
                  <a:srgbClr val="628393"/>
                </a:solidFill>
                <a:effectLst/>
                <a:uLnTx/>
                <a:uFillTx/>
                <a:latin typeface="Arial" panose="020B0604020202020204" pitchFamily="34" charset="0"/>
                <a:ea typeface="Arial"/>
                <a:cs typeface="+mn-cs"/>
              </a:rPr>
              <a:t>Herramienta de mapeo de partes interesadas</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0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graphicFrame>
        <p:nvGraphicFramePr>
          <p:cNvPr id="13" name="Table 13">
            <a:extLst>
              <a:ext uri="{FF2B5EF4-FFF2-40B4-BE49-F238E27FC236}">
                <a16:creationId xmlns:a16="http://schemas.microsoft.com/office/drawing/2014/main" id="{1F43902B-EF84-3415-9714-C2D858C02753}"/>
              </a:ext>
            </a:extLst>
          </p:cNvPr>
          <p:cNvGraphicFramePr>
            <a:graphicFrameLocks noGrp="1"/>
          </p:cNvGraphicFramePr>
          <p:nvPr>
            <p:extLst>
              <p:ext uri="{D42A27DB-BD31-4B8C-83A1-F6EECF244321}">
                <p14:modId xmlns:p14="http://schemas.microsoft.com/office/powerpoint/2010/main" val="3783378647"/>
              </p:ext>
            </p:extLst>
          </p:nvPr>
        </p:nvGraphicFramePr>
        <p:xfrm>
          <a:off x="4835951" y="1115113"/>
          <a:ext cx="3497867" cy="1889760"/>
        </p:xfrm>
        <a:graphic>
          <a:graphicData uri="http://schemas.openxmlformats.org/drawingml/2006/table">
            <a:tbl>
              <a:tblPr firstRow="1" bandRow="1">
                <a:tableStyleId>{5C22544A-7EE6-4342-B048-85BDC9FD1C3A}</a:tableStyleId>
              </a:tblPr>
              <a:tblGrid>
                <a:gridCol w="3497867">
                  <a:extLst>
                    <a:ext uri="{9D8B030D-6E8A-4147-A177-3AD203B41FA5}">
                      <a16:colId xmlns:a16="http://schemas.microsoft.com/office/drawing/2014/main" val="86719991"/>
                    </a:ext>
                  </a:extLst>
                </a:gridCol>
              </a:tblGrid>
              <a:tr h="326922">
                <a:tc>
                  <a:txBody>
                    <a:bodyPr/>
                    <a:lstStyle/>
                    <a:p>
                      <a:r>
                        <a:rPr lang="es-419" sz="1600">
                          <a:latin typeface="Arial"/>
                        </a:rPr>
                        <a:t>Áreas de trabajo clave para la adopción y el uso 7-1-7</a:t>
                      </a:r>
                    </a:p>
                  </a:txBody>
                  <a:tcPr/>
                </a:tc>
                <a:extLst>
                  <a:ext uri="{0D108BD9-81ED-4DB2-BD59-A6C34878D82A}">
                    <a16:rowId xmlns:a16="http://schemas.microsoft.com/office/drawing/2014/main" val="1331269829"/>
                  </a:ext>
                </a:extLst>
              </a:tr>
              <a:tr h="1307688">
                <a:tc>
                  <a:txBody>
                    <a:bodyPr/>
                    <a:lstStyle/>
                    <a:p>
                      <a:pPr marL="285750" indent="-285750">
                        <a:buFont typeface="Arial" panose="020B0604020202020204" pitchFamily="34" charset="0"/>
                        <a:buChar char="•"/>
                      </a:pPr>
                      <a:r>
                        <a:rPr lang="es-419" sz="1600" dirty="0">
                          <a:latin typeface="Arial"/>
                        </a:rPr>
                        <a:t>Coordinación</a:t>
                      </a:r>
                    </a:p>
                    <a:p>
                      <a:pPr marL="285750" indent="-285750">
                        <a:buFont typeface="Arial" panose="020B0604020202020204" pitchFamily="34" charset="0"/>
                        <a:buChar char="•"/>
                      </a:pPr>
                      <a:r>
                        <a:rPr lang="es-419" sz="1600" dirty="0">
                          <a:latin typeface="Arial"/>
                        </a:rPr>
                        <a:t>Recopilación y análisis de datos</a:t>
                      </a:r>
                    </a:p>
                    <a:p>
                      <a:pPr marL="285750" indent="-285750">
                        <a:buFont typeface="Arial" panose="020B0604020202020204" pitchFamily="34" charset="0"/>
                        <a:buChar char="•"/>
                      </a:pPr>
                      <a:r>
                        <a:rPr lang="es-419" sz="1600" dirty="0">
                          <a:latin typeface="Arial"/>
                        </a:rPr>
                        <a:t>Mejora del desempeño</a:t>
                      </a:r>
                    </a:p>
                    <a:p>
                      <a:pPr marL="285750" indent="-285750">
                        <a:buFont typeface="Arial" panose="020B0604020202020204" pitchFamily="34" charset="0"/>
                        <a:buChar char="•"/>
                      </a:pPr>
                      <a:r>
                        <a:rPr lang="es-419" sz="1600" dirty="0">
                          <a:latin typeface="Arial"/>
                        </a:rPr>
                        <a:t>Planificación y financiamiento</a:t>
                      </a:r>
                    </a:p>
                    <a:p>
                      <a:pPr marL="285750" indent="-285750">
                        <a:buFont typeface="Arial" panose="020B0604020202020204" pitchFamily="34" charset="0"/>
                        <a:buChar char="•"/>
                      </a:pPr>
                      <a:r>
                        <a:rPr lang="es-419" sz="1600" dirty="0">
                          <a:latin typeface="Arial"/>
                        </a:rPr>
                        <a:t>Comunicación y promoción</a:t>
                      </a:r>
                    </a:p>
                  </a:txBody>
                  <a:tcPr>
                    <a:solidFill>
                      <a:schemeClr val="bg2"/>
                    </a:solidFill>
                  </a:tcPr>
                </a:tc>
                <a:extLst>
                  <a:ext uri="{0D108BD9-81ED-4DB2-BD59-A6C34878D82A}">
                    <a16:rowId xmlns:a16="http://schemas.microsoft.com/office/drawing/2014/main" val="1752448874"/>
                  </a:ext>
                </a:extLst>
              </a:tr>
            </a:tbl>
          </a:graphicData>
        </a:graphic>
      </p:graphicFrame>
      <p:pic>
        <p:nvPicPr>
          <p:cNvPr id="4" name="Picture 3">
            <a:extLst>
              <a:ext uri="{FF2B5EF4-FFF2-40B4-BE49-F238E27FC236}">
                <a16:creationId xmlns:a16="http://schemas.microsoft.com/office/drawing/2014/main" id="{3219AF35-C9F1-EE8E-CED6-561E3EC64F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15682" y="3991983"/>
            <a:ext cx="3614174" cy="2064573"/>
          </a:xfrm>
          <a:prstGeom prst="rect">
            <a:avLst/>
          </a:prstGeom>
          <a:ln w="12700">
            <a:solidFill>
              <a:schemeClr val="tx2"/>
            </a:solidFill>
          </a:ln>
        </p:spPr>
      </p:pic>
      <p:pic>
        <p:nvPicPr>
          <p:cNvPr id="16" name="Picture 15">
            <a:extLst>
              <a:ext uri="{FF2B5EF4-FFF2-40B4-BE49-F238E27FC236}">
                <a16:creationId xmlns:a16="http://schemas.microsoft.com/office/drawing/2014/main" id="{04410E56-B0E9-957F-9348-CFB83BFF44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08979" y="4442275"/>
            <a:ext cx="3251616" cy="1751852"/>
          </a:xfrm>
          <a:prstGeom prst="rect">
            <a:avLst/>
          </a:prstGeom>
          <a:ln w="12700">
            <a:solidFill>
              <a:schemeClr val="tx2"/>
            </a:solidFill>
          </a:ln>
        </p:spPr>
      </p:pic>
      <p:sp>
        <p:nvSpPr>
          <p:cNvPr id="19" name="TextBox 18">
            <a:extLst>
              <a:ext uri="{FF2B5EF4-FFF2-40B4-BE49-F238E27FC236}">
                <a16:creationId xmlns:a16="http://schemas.microsoft.com/office/drawing/2014/main" id="{F8700793-DE7E-071B-8A0D-2823C1D9AB21}"/>
              </a:ext>
            </a:extLst>
          </p:cNvPr>
          <p:cNvSpPr txBox="1"/>
          <p:nvPr/>
        </p:nvSpPr>
        <p:spPr>
          <a:xfrm>
            <a:off x="7510057" y="6289667"/>
            <a:ext cx="3050498" cy="30777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a:ln>
                  <a:noFill/>
                </a:ln>
                <a:solidFill>
                  <a:srgbClr val="384D56"/>
                </a:solidFill>
                <a:effectLst/>
                <a:uLnTx/>
                <a:uFillTx/>
                <a:latin typeface="Arial"/>
                <a:cs typeface="Arial"/>
              </a:rPr>
              <a:t>717alliance.org/digital-toolkit </a:t>
            </a:r>
          </a:p>
        </p:txBody>
      </p:sp>
      <p:sp>
        <p:nvSpPr>
          <p:cNvPr id="8" name="TextBox 7">
            <a:extLst>
              <a:ext uri="{FF2B5EF4-FFF2-40B4-BE49-F238E27FC236}">
                <a16:creationId xmlns:a16="http://schemas.microsoft.com/office/drawing/2014/main" id="{557BC7D2-0043-9E77-C82E-890B521C2103}"/>
              </a:ext>
            </a:extLst>
          </p:cNvPr>
          <p:cNvSpPr txBox="1"/>
          <p:nvPr/>
        </p:nvSpPr>
        <p:spPr>
          <a:xfrm>
            <a:off x="9203032" y="1272711"/>
            <a:ext cx="2325948" cy="156966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600" b="0" i="0" u="none" strike="noStrike" cap="none" normalizeH="0" baseline="0" noProof="0" dirty="0">
                <a:ln>
                  <a:noFill/>
                </a:ln>
                <a:solidFill>
                  <a:srgbClr val="384D56"/>
                </a:solidFill>
                <a:effectLst/>
                <a:uLnTx/>
                <a:uFillTx/>
                <a:latin typeface="Arial"/>
                <a:cs typeface="Arial"/>
              </a:rPr>
              <a:t>Identificar a las partes interesadas para cada rol con </a:t>
            </a:r>
            <a:r>
              <a:rPr kumimoji="0" lang="es-419" sz="1600" b="1" i="0" u="none" strike="noStrike" cap="none" normalizeH="0" baseline="0" noProof="0" dirty="0">
                <a:ln>
                  <a:noFill/>
                </a:ln>
                <a:solidFill>
                  <a:srgbClr val="384D56"/>
                </a:solidFill>
                <a:effectLst/>
                <a:uLnTx/>
                <a:uFillTx/>
                <a:latin typeface="Arial"/>
                <a:cs typeface="Arial"/>
              </a:rPr>
              <a:t>alta influencia</a:t>
            </a:r>
            <a:r>
              <a:rPr kumimoji="0" lang="es-419" sz="1600" b="0" i="0" u="none" strike="noStrike" cap="none" normalizeH="0" baseline="0" noProof="0" dirty="0">
                <a:ln>
                  <a:noFill/>
                </a:ln>
                <a:solidFill>
                  <a:srgbClr val="384D56"/>
                </a:solidFill>
                <a:effectLst/>
                <a:uLnTx/>
                <a:uFillTx/>
                <a:latin typeface="Arial"/>
                <a:cs typeface="Arial"/>
              </a:rPr>
              <a:t> y con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600" b="0" i="0" u="none" strike="noStrike" cap="none" normalizeH="0" baseline="0" noProof="0" dirty="0">
                <a:ln>
                  <a:noFill/>
                </a:ln>
                <a:solidFill>
                  <a:srgbClr val="384D56"/>
                </a:solidFill>
                <a:effectLst/>
                <a:uLnTx/>
                <a:uFillTx/>
                <a:latin typeface="Arial"/>
                <a:cs typeface="Arial"/>
              </a:rPr>
              <a:t>1) </a:t>
            </a:r>
            <a:r>
              <a:rPr kumimoji="0" lang="es-419" sz="1600" b="1" i="0" u="none" strike="noStrike" cap="none" normalizeH="0" baseline="0" noProof="0" dirty="0">
                <a:ln>
                  <a:noFill/>
                </a:ln>
                <a:solidFill>
                  <a:srgbClr val="384D56"/>
                </a:solidFill>
                <a:effectLst/>
                <a:uLnTx/>
                <a:uFillTx/>
                <a:latin typeface="Arial"/>
                <a:cs typeface="Arial"/>
              </a:rPr>
              <a:t>alto </a:t>
            </a:r>
            <a:r>
              <a:rPr kumimoji="0" lang="es-419" sz="1600" b="0" i="0" u="none" strike="noStrike" cap="none" normalizeH="0" baseline="0" noProof="0" dirty="0">
                <a:ln>
                  <a:noFill/>
                </a:ln>
                <a:solidFill>
                  <a:srgbClr val="384D56"/>
                </a:solidFill>
                <a:effectLst/>
                <a:uLnTx/>
                <a:uFillTx/>
                <a:latin typeface="Arial"/>
                <a:cs typeface="Arial"/>
              </a:rPr>
              <a:t>o 2) </a:t>
            </a:r>
            <a:r>
              <a:rPr kumimoji="0" lang="es-419" sz="1600" b="1" i="0" u="none" strike="noStrike" cap="none" normalizeH="0" baseline="0" noProof="0" dirty="0">
                <a:ln>
                  <a:noFill/>
                </a:ln>
                <a:solidFill>
                  <a:srgbClr val="384D56"/>
                </a:solidFill>
                <a:effectLst/>
                <a:uLnTx/>
                <a:uFillTx/>
                <a:latin typeface="Arial"/>
                <a:cs typeface="Arial"/>
              </a:rPr>
              <a:t>bajo interés en 7-1-7</a:t>
            </a:r>
          </a:p>
        </p:txBody>
      </p:sp>
      <p:sp>
        <p:nvSpPr>
          <p:cNvPr id="10" name="Right Arrow 9">
            <a:extLst>
              <a:ext uri="{FF2B5EF4-FFF2-40B4-BE49-F238E27FC236}">
                <a16:creationId xmlns:a16="http://schemas.microsoft.com/office/drawing/2014/main" id="{07D31F59-72D6-1987-5087-2570D5932598}"/>
              </a:ext>
            </a:extLst>
          </p:cNvPr>
          <p:cNvSpPr/>
          <p:nvPr/>
        </p:nvSpPr>
        <p:spPr>
          <a:xfrm>
            <a:off x="8391375" y="1785264"/>
            <a:ext cx="598714" cy="446315"/>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 name="Title 1">
            <a:extLst>
              <a:ext uri="{FF2B5EF4-FFF2-40B4-BE49-F238E27FC236}">
                <a16:creationId xmlns:a16="http://schemas.microsoft.com/office/drawing/2014/main" id="{B648F6AD-63C7-B4BA-3CB5-532271FBC1BE}"/>
              </a:ext>
            </a:extLst>
          </p:cNvPr>
          <p:cNvSpPr txBox="1">
            <a:spLocks/>
          </p:cNvSpPr>
          <p:nvPr/>
        </p:nvSpPr>
        <p:spPr>
          <a:xfrm>
            <a:off x="291134" y="2053411"/>
            <a:ext cx="3889741" cy="2301393"/>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s-419" sz="3000" dirty="0">
                <a:latin typeface="Arial"/>
                <a:cs typeface="Arial"/>
              </a:rPr>
              <a:t>Mapear las partes interesadas + los sistemas existentes</a:t>
            </a:r>
          </a:p>
        </p:txBody>
      </p:sp>
      <p:pic>
        <p:nvPicPr>
          <p:cNvPr id="18" name="Graphic 17">
            <a:extLst>
              <a:ext uri="{FF2B5EF4-FFF2-40B4-BE49-F238E27FC236}">
                <a16:creationId xmlns:a16="http://schemas.microsoft.com/office/drawing/2014/main" id="{72EA72A0-0C8C-A137-30D0-061FE3D4E4B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66383" y="1880901"/>
            <a:ext cx="915144" cy="917622"/>
          </a:xfrm>
          <a:prstGeom prst="rect">
            <a:avLst/>
          </a:prstGeom>
        </p:spPr>
      </p:pic>
    </p:spTree>
    <p:extLst>
      <p:ext uri="{BB962C8B-B14F-4D97-AF65-F5344CB8AC3E}">
        <p14:creationId xmlns:p14="http://schemas.microsoft.com/office/powerpoint/2010/main" val="1704868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9" grpId="0"/>
      <p:bldP spid="8" grpId="0"/>
      <p:bldP spid="10"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2318598"/>
            <a:ext cx="10425430" cy="2148666"/>
          </a:xfrm>
        </p:spPr>
        <p:txBody>
          <a:bodyPr/>
          <a:lstStyle/>
          <a:p>
            <a:r>
              <a:rPr lang="es-419" sz="4800" dirty="0">
                <a:latin typeface="Arial"/>
                <a:cs typeface="Arial"/>
              </a:rPr>
              <a:t>Mapeo de las partes interesadas</a:t>
            </a:r>
          </a:p>
        </p:txBody>
      </p:sp>
      <p:sp>
        <p:nvSpPr>
          <p:cNvPr id="9" name="Text Placeholder 2">
            <a:extLst>
              <a:ext uri="{FF2B5EF4-FFF2-40B4-BE49-F238E27FC236}">
                <a16:creationId xmlns:a16="http://schemas.microsoft.com/office/drawing/2014/main" id="{31B42FC8-9090-070F-8954-3635F244627F}"/>
              </a:ext>
            </a:extLst>
          </p:cNvPr>
          <p:cNvSpPr txBox="1">
            <a:spLocks/>
          </p:cNvSpPr>
          <p:nvPr/>
        </p:nvSpPr>
        <p:spPr>
          <a:xfrm>
            <a:off x="831850" y="4470394"/>
            <a:ext cx="9703980" cy="93168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0" i="0" kern="1200">
                <a:solidFill>
                  <a:schemeClr val="tx1">
                    <a:tint val="75000"/>
                  </a:schemeClr>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0" i="0" kern="1200">
                <a:solidFill>
                  <a:schemeClr val="tx1">
                    <a:tint val="75000"/>
                  </a:schemeClr>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0" i="0" kern="1200">
                <a:solidFill>
                  <a:schemeClr val="tx1">
                    <a:tint val="75000"/>
                  </a:schemeClr>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0" i="0" kern="1200">
                <a:solidFill>
                  <a:schemeClr val="tx1">
                    <a:tint val="75000"/>
                  </a:schemeClr>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s-419" sz="3000"/>
              <a:t>Actividad</a:t>
            </a:r>
          </a:p>
        </p:txBody>
      </p:sp>
      <p:pic>
        <p:nvPicPr>
          <p:cNvPr id="11" name="Picture 10" descr="A light bulb in a circle&#10;&#10;AI-generated content may be incorrect.">
            <a:extLst>
              <a:ext uri="{FF2B5EF4-FFF2-40B4-BE49-F238E27FC236}">
                <a16:creationId xmlns:a16="http://schemas.microsoft.com/office/drawing/2014/main" id="{E9DF2185-DB18-7DE0-AC0D-1C15E082E1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631297"/>
            <a:ext cx="866086" cy="824950"/>
          </a:xfrm>
          <a:prstGeom prst="rect">
            <a:avLst/>
          </a:prstGeom>
        </p:spPr>
      </p:pic>
    </p:spTree>
    <p:extLst>
      <p:ext uri="{BB962C8B-B14F-4D97-AF65-F5344CB8AC3E}">
        <p14:creationId xmlns:p14="http://schemas.microsoft.com/office/powerpoint/2010/main" val="410706254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C130E36-3859-CF21-D264-D9E28D54D72A}"/>
              </a:ext>
            </a:extLst>
          </p:cNvPr>
          <p:cNvSpPr/>
          <p:nvPr/>
        </p:nvSpPr>
        <p:spPr>
          <a:xfrm>
            <a:off x="6002193" y="807157"/>
            <a:ext cx="5758720" cy="5322710"/>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AD9F93-DF10-FBA2-833F-BFBA45C61662}"/>
              </a:ext>
            </a:extLst>
          </p:cNvPr>
          <p:cNvSpPr>
            <a:spLocks noGrp="1"/>
          </p:cNvSpPr>
          <p:nvPr>
            <p:ph type="title"/>
          </p:nvPr>
        </p:nvSpPr>
        <p:spPr>
          <a:xfrm>
            <a:off x="115263" y="390110"/>
            <a:ext cx="10515600" cy="1001762"/>
          </a:xfrm>
        </p:spPr>
        <p:txBody>
          <a:bodyPr/>
          <a:lstStyle/>
          <a:p>
            <a:r>
              <a:rPr lang="es-419" sz="2800" dirty="0">
                <a:latin typeface="Arial"/>
                <a:cs typeface="Arial"/>
              </a:rPr>
              <a:t>Mapeo de las partes interesadas</a:t>
            </a:r>
          </a:p>
        </p:txBody>
      </p:sp>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456935" y="1120147"/>
            <a:ext cx="5157787" cy="536601"/>
          </a:xfrm>
        </p:spPr>
        <p:txBody>
          <a:bodyPr/>
          <a:lstStyle/>
          <a:p>
            <a:r>
              <a:rPr lang="es-419">
                <a:latin typeface="Arial"/>
                <a:cs typeface="Arial"/>
              </a:rPr>
              <a:t>Su tarea en grupo</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458579" y="1802631"/>
            <a:ext cx="5058301" cy="2930962"/>
          </a:xfrm>
        </p:spPr>
        <p:txBody>
          <a:bodyPr vert="horz" lIns="91440" tIns="45720" rIns="91440" bIns="45720" rtlCol="0" anchor="t">
            <a:noAutofit/>
          </a:bodyPr>
          <a:lstStyle/>
          <a:p>
            <a:pPr marL="342900" indent="-342900"/>
            <a:r>
              <a:rPr lang="es-419" sz="1800" dirty="0">
                <a:latin typeface="Arial"/>
                <a:cs typeface="Arial"/>
              </a:rPr>
              <a:t>Piensen en las partes interesadas en su país/jurisdicción que pueden ser pertinentes para el 7-1-7. </a:t>
            </a:r>
          </a:p>
          <a:p>
            <a:pPr marL="342900" indent="-342900"/>
            <a:r>
              <a:rPr lang="es-419" sz="1800" dirty="0">
                <a:latin typeface="Arial"/>
                <a:cs typeface="Arial"/>
              </a:rPr>
              <a:t>En sus rotafolios, enumeren las partes interesadas pertinentes por </a:t>
            </a:r>
            <a:r>
              <a:rPr lang="es-419" sz="1800" u="sng" dirty="0">
                <a:latin typeface="Arial"/>
                <a:cs typeface="Arial"/>
              </a:rPr>
              <a:t>el área de trabajo 7-1-7</a:t>
            </a:r>
            <a:r>
              <a:rPr lang="es-419" sz="1800" dirty="0">
                <a:latin typeface="Arial"/>
                <a:cs typeface="Arial"/>
              </a:rPr>
              <a:t>:</a:t>
            </a:r>
          </a:p>
          <a:p>
            <a:pPr marL="800100" lvl="1" indent="-342900"/>
            <a:r>
              <a:rPr lang="es-419" sz="1800" b="1" dirty="0">
                <a:latin typeface="Arial"/>
                <a:cs typeface="Arial"/>
              </a:rPr>
              <a:t>Coordinación </a:t>
            </a:r>
            <a:r>
              <a:rPr lang="es-419" sz="1800" dirty="0">
                <a:latin typeface="Arial"/>
                <a:cs typeface="Arial"/>
              </a:rPr>
              <a:t>de actividades 7-1-7</a:t>
            </a:r>
          </a:p>
          <a:p>
            <a:pPr marL="800100" lvl="1" indent="-342900"/>
            <a:r>
              <a:rPr lang="es-419" sz="1800" b="1" dirty="0">
                <a:latin typeface="Arial"/>
                <a:cs typeface="Arial"/>
              </a:rPr>
              <a:t>Recopilación</a:t>
            </a:r>
            <a:r>
              <a:rPr lang="es-419" sz="1800" dirty="0">
                <a:latin typeface="Arial"/>
                <a:cs typeface="Arial"/>
              </a:rPr>
              <a:t> y </a:t>
            </a:r>
            <a:r>
              <a:rPr lang="es-419" sz="1800" b="1" dirty="0">
                <a:latin typeface="Arial"/>
                <a:cs typeface="Arial"/>
              </a:rPr>
              <a:t>análisis de datos</a:t>
            </a:r>
          </a:p>
          <a:p>
            <a:pPr marL="800100" lvl="1" indent="-342900"/>
            <a:r>
              <a:rPr lang="es-419" sz="1800" b="1" dirty="0">
                <a:latin typeface="Arial"/>
                <a:cs typeface="Arial"/>
              </a:rPr>
              <a:t>Mejora del desempeño</a:t>
            </a:r>
          </a:p>
          <a:p>
            <a:pPr marL="800100" lvl="1" indent="-342900"/>
            <a:r>
              <a:rPr lang="es-419" sz="1800" b="1" dirty="0">
                <a:latin typeface="Arial"/>
                <a:cs typeface="Arial"/>
              </a:rPr>
              <a:t>Planificación</a:t>
            </a:r>
            <a:r>
              <a:rPr lang="es-419" sz="1800" dirty="0">
                <a:latin typeface="Arial"/>
                <a:cs typeface="Arial"/>
              </a:rPr>
              <a:t> y </a:t>
            </a:r>
            <a:r>
              <a:rPr lang="es-419" sz="1800" b="1" dirty="0">
                <a:latin typeface="Arial"/>
                <a:cs typeface="Arial"/>
              </a:rPr>
              <a:t>financiamiento</a:t>
            </a:r>
          </a:p>
          <a:p>
            <a:pPr marL="800100" lvl="1" indent="-342900"/>
            <a:r>
              <a:rPr lang="es-419" sz="1800" b="1" dirty="0">
                <a:latin typeface="Arial"/>
                <a:cs typeface="Arial"/>
              </a:rPr>
              <a:t>Comunicación</a:t>
            </a:r>
            <a:r>
              <a:rPr lang="es-419" sz="1800" dirty="0">
                <a:latin typeface="Arial"/>
                <a:cs typeface="Arial"/>
              </a:rPr>
              <a:t> y </a:t>
            </a:r>
            <a:r>
              <a:rPr lang="es-419" sz="1800" b="1" dirty="0">
                <a:latin typeface="Arial"/>
                <a:cs typeface="Arial"/>
              </a:rPr>
              <a:t>promoción</a:t>
            </a:r>
          </a:p>
        </p:txBody>
      </p:sp>
      <p:sp>
        <p:nvSpPr>
          <p:cNvPr id="5" name="Text Placeholder 4">
            <a:extLst>
              <a:ext uri="{FF2B5EF4-FFF2-40B4-BE49-F238E27FC236}">
                <a16:creationId xmlns:a16="http://schemas.microsoft.com/office/drawing/2014/main" id="{348CE0E2-F343-AB94-2752-78AB9C57F28F}"/>
              </a:ext>
            </a:extLst>
          </p:cNvPr>
          <p:cNvSpPr>
            <a:spLocks noGrp="1"/>
          </p:cNvSpPr>
          <p:nvPr>
            <p:ph type="body" sz="quarter" idx="3"/>
          </p:nvPr>
        </p:nvSpPr>
        <p:spPr>
          <a:xfrm>
            <a:off x="6179402" y="995789"/>
            <a:ext cx="5499459" cy="660959"/>
          </a:xfrm>
        </p:spPr>
        <p:txBody>
          <a:bodyPr/>
          <a:lstStyle/>
          <a:p>
            <a:r>
              <a:rPr lang="es-419" sz="2000">
                <a:latin typeface="Arial"/>
                <a:cs typeface="Arial"/>
              </a:rPr>
              <a:t>Consejo: Considere los siguientes tipos de partes interesadas</a:t>
            </a:r>
          </a:p>
        </p:txBody>
      </p:sp>
      <p:sp>
        <p:nvSpPr>
          <p:cNvPr id="6" name="Content Placeholder 5">
            <a:extLst>
              <a:ext uri="{FF2B5EF4-FFF2-40B4-BE49-F238E27FC236}">
                <a16:creationId xmlns:a16="http://schemas.microsoft.com/office/drawing/2014/main" id="{10CEF76B-17B6-A244-9973-3B78745278A4}"/>
              </a:ext>
            </a:extLst>
          </p:cNvPr>
          <p:cNvSpPr>
            <a:spLocks noGrp="1"/>
          </p:cNvSpPr>
          <p:nvPr>
            <p:ph sz="quarter" idx="4"/>
          </p:nvPr>
        </p:nvSpPr>
        <p:spPr>
          <a:xfrm>
            <a:off x="6301689" y="1668094"/>
            <a:ext cx="5377092" cy="4382749"/>
          </a:xfrm>
        </p:spPr>
        <p:txBody>
          <a:bodyPr vert="horz" lIns="91440" tIns="45720" rIns="91440" bIns="45720" rtlCol="0" anchor="t">
            <a:noAutofit/>
          </a:bodyPr>
          <a:lstStyle/>
          <a:p>
            <a:pPr marL="285750" indent="-285750">
              <a:buFont typeface="Arial,Sans-Serif" panose="020B0604020202020204" pitchFamily="34" charset="0"/>
            </a:pPr>
            <a:r>
              <a:rPr lang="es-419" sz="1800" dirty="0">
                <a:solidFill>
                  <a:schemeClr val="dk1"/>
                </a:solidFill>
                <a:latin typeface="Arial"/>
                <a:cs typeface="Arial"/>
              </a:rPr>
              <a:t>Partes interesadas de vigilancia y respuesta de los sectores de salud humana, animal y ambiental. </a:t>
            </a:r>
          </a:p>
          <a:p>
            <a:pPr marL="285750" indent="-285750">
              <a:buFont typeface="Arial,Sans-Serif" panose="020B0604020202020204" pitchFamily="34" charset="0"/>
            </a:pPr>
            <a:r>
              <a:rPr lang="es-419" sz="1800" dirty="0">
                <a:solidFill>
                  <a:schemeClr val="dk1"/>
                </a:solidFill>
                <a:latin typeface="Arial"/>
                <a:cs typeface="Arial"/>
              </a:rPr>
              <a:t>Equipos de preparación, planificación o seguimiento y evaluación </a:t>
            </a:r>
          </a:p>
          <a:p>
            <a:pPr marL="285750" indent="-285750">
              <a:buFont typeface="Arial,Sans-Serif" panose="020B0604020202020204" pitchFamily="34" charset="0"/>
            </a:pPr>
            <a:r>
              <a:rPr lang="es-419" sz="1800" dirty="0">
                <a:solidFill>
                  <a:schemeClr val="dk1"/>
                </a:solidFill>
                <a:latin typeface="Arial"/>
                <a:cs typeface="Arial"/>
              </a:rPr>
              <a:t>Partes interesadas en la financiación</a:t>
            </a:r>
          </a:p>
          <a:p>
            <a:pPr marL="285750" indent="-285750">
              <a:buFont typeface="Arial,Sans-Serif" panose="020B0604020202020204" pitchFamily="34" charset="0"/>
            </a:pPr>
            <a:r>
              <a:rPr lang="es-419" sz="1800" dirty="0">
                <a:solidFill>
                  <a:schemeClr val="dk1"/>
                </a:solidFill>
                <a:latin typeface="Arial"/>
                <a:cs typeface="Arial"/>
              </a:rPr>
              <a:t>Partes interesadas gubernamentales responsables de la coordinación multisectorial, responsables políticos y parlamentarios.</a:t>
            </a:r>
          </a:p>
          <a:p>
            <a:pPr marL="285750" indent="-285750">
              <a:buFont typeface="Arial,Sans-Serif" panose="020B0604020202020204" pitchFamily="34" charset="0"/>
            </a:pPr>
            <a:r>
              <a:rPr lang="es-419" sz="1800" dirty="0">
                <a:solidFill>
                  <a:schemeClr val="dk1"/>
                </a:solidFill>
                <a:latin typeface="Arial"/>
                <a:cs typeface="Arial"/>
              </a:rPr>
              <a:t>Investigadores y actores académicos</a:t>
            </a:r>
          </a:p>
          <a:p>
            <a:pPr marL="285750" indent="-285750">
              <a:buFont typeface="Arial,Sans-Serif" panose="020B0604020202020204" pitchFamily="34" charset="0"/>
            </a:pPr>
            <a:r>
              <a:rPr lang="es-419" sz="1800" dirty="0">
                <a:solidFill>
                  <a:schemeClr val="dk1"/>
                </a:solidFill>
                <a:latin typeface="Arial"/>
                <a:cs typeface="Arial"/>
              </a:rPr>
              <a:t>Otras partes interesadas pertinentes, incluidos los grupos de promoción, la sociedad civil y los representantes de la comunidad.</a:t>
            </a:r>
          </a:p>
        </p:txBody>
      </p:sp>
      <p:grpSp>
        <p:nvGrpSpPr>
          <p:cNvPr id="9" name="Group 8">
            <a:extLst>
              <a:ext uri="{FF2B5EF4-FFF2-40B4-BE49-F238E27FC236}">
                <a16:creationId xmlns:a16="http://schemas.microsoft.com/office/drawing/2014/main" id="{BD83095A-DA8A-0A23-E384-6F84997B1CD5}"/>
              </a:ext>
            </a:extLst>
          </p:cNvPr>
          <p:cNvGrpSpPr/>
          <p:nvPr/>
        </p:nvGrpSpPr>
        <p:grpSpPr>
          <a:xfrm>
            <a:off x="456935" y="5210700"/>
            <a:ext cx="4713376" cy="1396674"/>
            <a:chOff x="292753" y="5012583"/>
            <a:chExt cx="4713376" cy="1573761"/>
          </a:xfrm>
        </p:grpSpPr>
        <p:sp>
          <p:nvSpPr>
            <p:cNvPr id="10" name="Rectangle 9">
              <a:extLst>
                <a:ext uri="{FF2B5EF4-FFF2-40B4-BE49-F238E27FC236}">
                  <a16:creationId xmlns:a16="http://schemas.microsoft.com/office/drawing/2014/main" id="{1BA804A5-E38C-93F5-7DA8-DBEDB491226C}"/>
                </a:ext>
              </a:extLst>
            </p:cNvPr>
            <p:cNvSpPr/>
            <p:nvPr/>
          </p:nvSpPr>
          <p:spPr>
            <a:xfrm>
              <a:off x="298109" y="5012583"/>
              <a:ext cx="4708020" cy="1323531"/>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2">
              <a:extLst>
                <a:ext uri="{FF2B5EF4-FFF2-40B4-BE49-F238E27FC236}">
                  <a16:creationId xmlns:a16="http://schemas.microsoft.com/office/drawing/2014/main" id="{02D013E4-2B7F-104D-3F9A-D88C160059D8}"/>
                </a:ext>
              </a:extLst>
            </p:cNvPr>
            <p:cNvSpPr txBox="1">
              <a:spLocks/>
            </p:cNvSpPr>
            <p:nvPr/>
          </p:nvSpPr>
          <p:spPr>
            <a:xfrm>
              <a:off x="292753" y="5138081"/>
              <a:ext cx="2921755" cy="324240"/>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s-419" sz="2000">
                  <a:latin typeface="Arial"/>
                  <a:cs typeface="Arial"/>
                </a:rPr>
                <a:t>Tiempo</a:t>
              </a:r>
            </a:p>
          </p:txBody>
        </p:sp>
        <p:sp>
          <p:nvSpPr>
            <p:cNvPr id="13" name="Content Placeholder 3">
              <a:extLst>
                <a:ext uri="{FF2B5EF4-FFF2-40B4-BE49-F238E27FC236}">
                  <a16:creationId xmlns:a16="http://schemas.microsoft.com/office/drawing/2014/main" id="{C90B5C44-DF7B-D8C5-2819-80AE476584C4}"/>
                </a:ext>
              </a:extLst>
            </p:cNvPr>
            <p:cNvSpPr txBox="1">
              <a:spLocks/>
            </p:cNvSpPr>
            <p:nvPr/>
          </p:nvSpPr>
          <p:spPr>
            <a:xfrm>
              <a:off x="554854" y="5440061"/>
              <a:ext cx="4290271" cy="114628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419" sz="1800">
                  <a:latin typeface="Arial"/>
                  <a:cs typeface="Arial"/>
                </a:rPr>
                <a:t>10 minutos: lluvia de ideas y escritura</a:t>
              </a:r>
            </a:p>
            <a:p>
              <a:r>
                <a:rPr lang="es-419" sz="1800">
                  <a:latin typeface="Arial"/>
                  <a:cs typeface="Arial"/>
                </a:rPr>
                <a:t>5 minutos: paseo por la galería</a:t>
              </a:r>
            </a:p>
            <a:p>
              <a:pPr lvl="1"/>
              <a:endParaRPr lang="en-US" sz="1800">
                <a:cs typeface="Arial"/>
              </a:endParaRPr>
            </a:p>
          </p:txBody>
        </p:sp>
      </p:grpSp>
    </p:spTree>
    <p:extLst>
      <p:ext uri="{BB962C8B-B14F-4D97-AF65-F5344CB8AC3E}">
        <p14:creationId xmlns:p14="http://schemas.microsoft.com/office/powerpoint/2010/main" val="3356940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52A84-D66C-C982-2F60-25C01E434E9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3B51365-521D-9BCF-5456-D29CE7955750}"/>
              </a:ext>
            </a:extLst>
          </p:cNvPr>
          <p:cNvSpPr>
            <a:spLocks noGrp="1"/>
          </p:cNvSpPr>
          <p:nvPr>
            <p:ph type="body" sz="half" idx="10"/>
          </p:nvPr>
        </p:nvSpPr>
        <p:spPr>
          <a:xfrm>
            <a:off x="4787105" y="1776801"/>
            <a:ext cx="6383815" cy="2911331"/>
          </a:xfrm>
        </p:spPr>
        <p:txBody>
          <a:bodyPr vert="horz" lIns="91440" tIns="45720" rIns="91440" bIns="45720" rtlCol="0" anchor="t">
            <a:noAutofit/>
          </a:bodyPr>
          <a:lstStyle/>
          <a:p>
            <a:pPr>
              <a:buFont typeface="Arial"/>
            </a:pPr>
            <a:r>
              <a:rPr lang="es-419" sz="4000" dirty="0">
                <a:solidFill>
                  <a:schemeClr val="tx2"/>
                </a:solidFill>
                <a:latin typeface="Arial"/>
                <a:cs typeface="Arial"/>
              </a:rPr>
              <a:t>¿Qué podría suceder si se omite la inclusión de las partes interesadas clave durante la adopción del 7-1-7?</a:t>
            </a:r>
          </a:p>
        </p:txBody>
      </p:sp>
      <p:pic>
        <p:nvPicPr>
          <p:cNvPr id="3" name="Graphic 9">
            <a:extLst>
              <a:ext uri="{FF2B5EF4-FFF2-40B4-BE49-F238E27FC236}">
                <a16:creationId xmlns:a16="http://schemas.microsoft.com/office/drawing/2014/main" id="{5EC754B2-1536-6FC8-1686-C8D94630914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BC185A07-76AC-BBB0-9522-CB66F4632DC4}"/>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419">
                <a:latin typeface="Arial"/>
                <a:cs typeface="Arial"/>
              </a:rPr>
              <a:t>Debate</a:t>
            </a:r>
          </a:p>
        </p:txBody>
      </p:sp>
    </p:spTree>
    <p:extLst>
      <p:ext uri="{BB962C8B-B14F-4D97-AF65-F5344CB8AC3E}">
        <p14:creationId xmlns:p14="http://schemas.microsoft.com/office/powerpoint/2010/main" val="43686471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D8089-32F2-F372-39F4-C676F2EA078E}"/>
            </a:ext>
          </a:extLst>
        </p:cNvPr>
        <p:cNvGrpSpPr/>
        <p:nvPr/>
      </p:nvGrpSpPr>
      <p:grpSpPr>
        <a:xfrm>
          <a:off x="0" y="0"/>
          <a:ext cx="0" cy="0"/>
          <a:chOff x="0" y="0"/>
          <a:chExt cx="0" cy="0"/>
        </a:xfrm>
      </p:grpSpPr>
      <p:sp>
        <p:nvSpPr>
          <p:cNvPr id="15" name="Text Placeholder 4">
            <a:extLst>
              <a:ext uri="{FF2B5EF4-FFF2-40B4-BE49-F238E27FC236}">
                <a16:creationId xmlns:a16="http://schemas.microsoft.com/office/drawing/2014/main" id="{139E719D-6B63-E229-29D7-BEEC0F4C04F6}"/>
              </a:ext>
            </a:extLst>
          </p:cNvPr>
          <p:cNvSpPr txBox="1">
            <a:spLocks/>
          </p:cNvSpPr>
          <p:nvPr/>
        </p:nvSpPr>
        <p:spPr>
          <a:xfrm>
            <a:off x="4835951" y="594724"/>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a:ln>
                  <a:noFill/>
                </a:ln>
                <a:solidFill>
                  <a:srgbClr val="628393"/>
                </a:solidFill>
                <a:effectLst/>
                <a:uLnTx/>
                <a:uFillTx/>
                <a:latin typeface="Arial" panose="020B0604020202020204" pitchFamily="34" charset="0"/>
                <a:ea typeface="Arial"/>
                <a:cs typeface="+mn-cs"/>
              </a:rPr>
              <a:t>Comprender los sistemas, plataformas y estructuras existentes pertinentes para el 7-1-7</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000" b="1" i="0" u="none" strike="noStrike" kern="1200" cap="none" spc="0" normalizeH="0" baseline="0" noProof="0" dirty="0">
              <a:ln>
                <a:noFill/>
              </a:ln>
              <a:solidFill>
                <a:srgbClr val="628393"/>
              </a:solidFill>
              <a:effectLst/>
              <a:uLnTx/>
              <a:uFillTx/>
              <a:latin typeface="Arial" panose="020B0604020202020204" pitchFamily="34" charset="0"/>
              <a:ea typeface="+mn-ea"/>
              <a:cs typeface="+mn-cs"/>
            </a:endParaRPr>
          </a:p>
        </p:txBody>
      </p:sp>
      <p:sp>
        <p:nvSpPr>
          <p:cNvPr id="9" name="Title 1">
            <a:extLst>
              <a:ext uri="{FF2B5EF4-FFF2-40B4-BE49-F238E27FC236}">
                <a16:creationId xmlns:a16="http://schemas.microsoft.com/office/drawing/2014/main" id="{DF2964A0-4F77-4C60-665B-0883FDDFF7AB}"/>
              </a:ext>
            </a:extLst>
          </p:cNvPr>
          <p:cNvSpPr txBox="1">
            <a:spLocks/>
          </p:cNvSpPr>
          <p:nvPr/>
        </p:nvSpPr>
        <p:spPr>
          <a:xfrm>
            <a:off x="291134" y="1986922"/>
            <a:ext cx="3889741" cy="2301393"/>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s-419" sz="3000" dirty="0">
                <a:latin typeface="Arial"/>
                <a:cs typeface="Arial"/>
              </a:rPr>
              <a:t>Mapear las partes interesadas + los sistemas existentes</a:t>
            </a:r>
          </a:p>
        </p:txBody>
      </p:sp>
      <p:pic>
        <p:nvPicPr>
          <p:cNvPr id="11" name="Graphic 10">
            <a:extLst>
              <a:ext uri="{FF2B5EF4-FFF2-40B4-BE49-F238E27FC236}">
                <a16:creationId xmlns:a16="http://schemas.microsoft.com/office/drawing/2014/main" id="{D978C8D1-1D23-D90D-3C30-082E55301B0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6383" y="1880901"/>
            <a:ext cx="915144" cy="917622"/>
          </a:xfrm>
          <a:prstGeom prst="rect">
            <a:avLst/>
          </a:prstGeom>
        </p:spPr>
      </p:pic>
      <p:sp>
        <p:nvSpPr>
          <p:cNvPr id="5" name="Rectangle: Rounded Corners 4">
            <a:extLst>
              <a:ext uri="{FF2B5EF4-FFF2-40B4-BE49-F238E27FC236}">
                <a16:creationId xmlns:a16="http://schemas.microsoft.com/office/drawing/2014/main" id="{43A4408F-93D7-EC8D-87E2-2C3221F9A72D}"/>
              </a:ext>
            </a:extLst>
          </p:cNvPr>
          <p:cNvSpPr/>
          <p:nvPr/>
        </p:nvSpPr>
        <p:spPr>
          <a:xfrm>
            <a:off x="5412055" y="1833138"/>
            <a:ext cx="4393558" cy="72141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1600">
                <a:solidFill>
                  <a:schemeClr val="bg1"/>
                </a:solidFill>
                <a:latin typeface="Arial"/>
                <a:ea typeface="Arial"/>
                <a:cs typeface="Calibri"/>
              </a:rPr>
              <a:t>    </a:t>
            </a:r>
          </a:p>
        </p:txBody>
      </p:sp>
      <p:sp>
        <p:nvSpPr>
          <p:cNvPr id="7" name="Oval 6">
            <a:extLst>
              <a:ext uri="{FF2B5EF4-FFF2-40B4-BE49-F238E27FC236}">
                <a16:creationId xmlns:a16="http://schemas.microsoft.com/office/drawing/2014/main" id="{183D4256-91FE-F6FF-A779-029B9425DECE}"/>
              </a:ext>
            </a:extLst>
          </p:cNvPr>
          <p:cNvSpPr/>
          <p:nvPr/>
        </p:nvSpPr>
        <p:spPr>
          <a:xfrm>
            <a:off x="5050574" y="1828999"/>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10" name="Rectangle: Rounded Corners 9">
            <a:extLst>
              <a:ext uri="{FF2B5EF4-FFF2-40B4-BE49-F238E27FC236}">
                <a16:creationId xmlns:a16="http://schemas.microsoft.com/office/drawing/2014/main" id="{53678B9C-290C-55E7-D2B8-464EBD7E65D8}"/>
              </a:ext>
            </a:extLst>
          </p:cNvPr>
          <p:cNvSpPr/>
          <p:nvPr/>
        </p:nvSpPr>
        <p:spPr>
          <a:xfrm>
            <a:off x="5781327" y="2743490"/>
            <a:ext cx="4211329" cy="628075"/>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endParaRPr lang="en-US" sz="1600">
              <a:solidFill>
                <a:schemeClr val="bg1"/>
              </a:solidFill>
              <a:latin typeface="Arial"/>
              <a:ea typeface="+mn-lt"/>
              <a:cs typeface="+mn-lt"/>
            </a:endParaRPr>
          </a:p>
        </p:txBody>
      </p:sp>
      <p:sp>
        <p:nvSpPr>
          <p:cNvPr id="13" name="Oval 12">
            <a:extLst>
              <a:ext uri="{FF2B5EF4-FFF2-40B4-BE49-F238E27FC236}">
                <a16:creationId xmlns:a16="http://schemas.microsoft.com/office/drawing/2014/main" id="{AEC3E8AC-6A63-4044-C66A-2EC9AB9EA325}"/>
              </a:ext>
            </a:extLst>
          </p:cNvPr>
          <p:cNvSpPr/>
          <p:nvPr/>
        </p:nvSpPr>
        <p:spPr>
          <a:xfrm>
            <a:off x="5416196" y="2665212"/>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16" name="Rectangle: Rounded Corners 15">
            <a:extLst>
              <a:ext uri="{FF2B5EF4-FFF2-40B4-BE49-F238E27FC236}">
                <a16:creationId xmlns:a16="http://schemas.microsoft.com/office/drawing/2014/main" id="{6E6C4861-9341-AFDE-BE29-1FB0B61819A0}"/>
              </a:ext>
            </a:extLst>
          </p:cNvPr>
          <p:cNvSpPr/>
          <p:nvPr/>
        </p:nvSpPr>
        <p:spPr>
          <a:xfrm>
            <a:off x="6112993" y="3507498"/>
            <a:ext cx="4213301"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endParaRPr lang="en-US" sz="1600">
              <a:solidFill>
                <a:schemeClr val="bg1"/>
              </a:solidFill>
              <a:latin typeface="Arial"/>
              <a:ea typeface="+mn-lt"/>
              <a:cs typeface="+mn-lt"/>
            </a:endParaRPr>
          </a:p>
        </p:txBody>
      </p:sp>
      <p:sp>
        <p:nvSpPr>
          <p:cNvPr id="18" name="Oval 17">
            <a:extLst>
              <a:ext uri="{FF2B5EF4-FFF2-40B4-BE49-F238E27FC236}">
                <a16:creationId xmlns:a16="http://schemas.microsoft.com/office/drawing/2014/main" id="{3401FD4A-E12E-8E56-DD7F-84D51A7631BE}"/>
              </a:ext>
            </a:extLst>
          </p:cNvPr>
          <p:cNvSpPr/>
          <p:nvPr/>
        </p:nvSpPr>
        <p:spPr>
          <a:xfrm>
            <a:off x="5743943" y="351200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20" name="Rectangle: Rounded Corners 19">
            <a:extLst>
              <a:ext uri="{FF2B5EF4-FFF2-40B4-BE49-F238E27FC236}">
                <a16:creationId xmlns:a16="http://schemas.microsoft.com/office/drawing/2014/main" id="{77CBA9C9-2052-4599-83A5-45BEA4638E46}"/>
              </a:ext>
            </a:extLst>
          </p:cNvPr>
          <p:cNvSpPr/>
          <p:nvPr/>
        </p:nvSpPr>
        <p:spPr>
          <a:xfrm>
            <a:off x="6427733" y="4354203"/>
            <a:ext cx="4399154" cy="72663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1600">
                <a:solidFill>
                  <a:schemeClr val="bg1"/>
                </a:solidFill>
                <a:latin typeface="Arial"/>
                <a:ea typeface="Arial"/>
                <a:cs typeface="+mn-lt"/>
              </a:rPr>
              <a:t>    </a:t>
            </a:r>
          </a:p>
        </p:txBody>
      </p:sp>
      <p:sp>
        <p:nvSpPr>
          <p:cNvPr id="22" name="Oval 21">
            <a:extLst>
              <a:ext uri="{FF2B5EF4-FFF2-40B4-BE49-F238E27FC236}">
                <a16:creationId xmlns:a16="http://schemas.microsoft.com/office/drawing/2014/main" id="{B695C163-E10D-8DE9-D4C9-660759E3F6E9}"/>
              </a:ext>
            </a:extLst>
          </p:cNvPr>
          <p:cNvSpPr/>
          <p:nvPr/>
        </p:nvSpPr>
        <p:spPr>
          <a:xfrm>
            <a:off x="6068090" y="4357956"/>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24" name="Rectangle: Rounded Corners 23">
            <a:extLst>
              <a:ext uri="{FF2B5EF4-FFF2-40B4-BE49-F238E27FC236}">
                <a16:creationId xmlns:a16="http://schemas.microsoft.com/office/drawing/2014/main" id="{49AC7D80-13A3-C348-68F6-80884041E857}"/>
              </a:ext>
            </a:extLst>
          </p:cNvPr>
          <p:cNvSpPr/>
          <p:nvPr/>
        </p:nvSpPr>
        <p:spPr>
          <a:xfrm>
            <a:off x="6742471" y="5199029"/>
            <a:ext cx="4690325" cy="714243"/>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endParaRPr lang="en-US" sz="1600">
              <a:solidFill>
                <a:schemeClr val="bg1"/>
              </a:solidFill>
              <a:latin typeface="Arial"/>
              <a:ea typeface="Calibri"/>
              <a:cs typeface="Calibri"/>
            </a:endParaRPr>
          </a:p>
        </p:txBody>
      </p:sp>
      <p:sp>
        <p:nvSpPr>
          <p:cNvPr id="26" name="Oval 25">
            <a:extLst>
              <a:ext uri="{FF2B5EF4-FFF2-40B4-BE49-F238E27FC236}">
                <a16:creationId xmlns:a16="http://schemas.microsoft.com/office/drawing/2014/main" id="{FBECF7F9-B504-2DB4-E7A0-DDA1E5DFD1BC}"/>
              </a:ext>
            </a:extLst>
          </p:cNvPr>
          <p:cNvSpPr/>
          <p:nvPr/>
        </p:nvSpPr>
        <p:spPr>
          <a:xfrm>
            <a:off x="6382830" y="5202782"/>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3" name="TextBox 2">
            <a:extLst>
              <a:ext uri="{FF2B5EF4-FFF2-40B4-BE49-F238E27FC236}">
                <a16:creationId xmlns:a16="http://schemas.microsoft.com/office/drawing/2014/main" id="{D11AE30E-73D4-2876-8123-A246A066F681}"/>
              </a:ext>
            </a:extLst>
          </p:cNvPr>
          <p:cNvSpPr txBox="1"/>
          <p:nvPr/>
        </p:nvSpPr>
        <p:spPr>
          <a:xfrm>
            <a:off x="6060007" y="1886959"/>
            <a:ext cx="3183622"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1400" dirty="0">
                <a:solidFill>
                  <a:schemeClr val="bg1"/>
                </a:solidFill>
                <a:latin typeface="Arial"/>
                <a:cs typeface="Arial"/>
              </a:rPr>
              <a:t>Recopilar datos de puntualidad y calcular el desempeño de 7-1-7 </a:t>
            </a:r>
          </a:p>
        </p:txBody>
      </p:sp>
      <p:sp>
        <p:nvSpPr>
          <p:cNvPr id="4" name="TextBox 3">
            <a:extLst>
              <a:ext uri="{FF2B5EF4-FFF2-40B4-BE49-F238E27FC236}">
                <a16:creationId xmlns:a16="http://schemas.microsoft.com/office/drawing/2014/main" id="{EBF54E4B-85B6-5171-B37A-9B237967FC2E}"/>
              </a:ext>
            </a:extLst>
          </p:cNvPr>
          <p:cNvSpPr txBox="1"/>
          <p:nvPr/>
        </p:nvSpPr>
        <p:spPr>
          <a:xfrm>
            <a:off x="6140826" y="2739995"/>
            <a:ext cx="3414529" cy="7617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1400" dirty="0">
                <a:solidFill>
                  <a:schemeClr val="bg1"/>
                </a:solidFill>
                <a:latin typeface="Arial"/>
                <a:cs typeface="Arial"/>
              </a:rPr>
              <a:t>Identificar los cuellos de botella y facilitadores</a:t>
            </a:r>
          </a:p>
          <a:p>
            <a:endParaRPr lang="en-US" sz="1400" dirty="0">
              <a:solidFill>
                <a:schemeClr val="bg1"/>
              </a:solidFill>
              <a:latin typeface="Arial"/>
              <a:cs typeface="Arial"/>
            </a:endParaRPr>
          </a:p>
        </p:txBody>
      </p:sp>
      <p:sp>
        <p:nvSpPr>
          <p:cNvPr id="6" name="TextBox 5">
            <a:extLst>
              <a:ext uri="{FF2B5EF4-FFF2-40B4-BE49-F238E27FC236}">
                <a16:creationId xmlns:a16="http://schemas.microsoft.com/office/drawing/2014/main" id="{568ACD67-81BD-5F60-0E05-76E1704BCAE7}"/>
              </a:ext>
            </a:extLst>
          </p:cNvPr>
          <p:cNvSpPr txBox="1"/>
          <p:nvPr/>
        </p:nvSpPr>
        <p:spPr>
          <a:xfrm>
            <a:off x="6705768" y="3593125"/>
            <a:ext cx="2953393"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1400" dirty="0">
                <a:solidFill>
                  <a:schemeClr val="bg1"/>
                </a:solidFill>
                <a:latin typeface="Arial"/>
              </a:rPr>
              <a:t>Determinar las medidas inmediatas y a largo plazo </a:t>
            </a:r>
          </a:p>
          <a:p>
            <a:endParaRPr lang="en-US" sz="1400" dirty="0">
              <a:latin typeface="Arial"/>
              <a:cs typeface="Arial"/>
            </a:endParaRPr>
          </a:p>
        </p:txBody>
      </p:sp>
      <p:sp>
        <p:nvSpPr>
          <p:cNvPr id="8" name="TextBox 7">
            <a:extLst>
              <a:ext uri="{FF2B5EF4-FFF2-40B4-BE49-F238E27FC236}">
                <a16:creationId xmlns:a16="http://schemas.microsoft.com/office/drawing/2014/main" id="{2F37B5E8-CCE9-4C7B-D941-A59AFD3BD139}"/>
              </a:ext>
            </a:extLst>
          </p:cNvPr>
          <p:cNvSpPr txBox="1"/>
          <p:nvPr/>
        </p:nvSpPr>
        <p:spPr>
          <a:xfrm>
            <a:off x="7068126" y="4424219"/>
            <a:ext cx="3599874"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1400" dirty="0">
                <a:solidFill>
                  <a:schemeClr val="bg1"/>
                </a:solidFill>
                <a:latin typeface="Arial"/>
                <a:cs typeface="Arial"/>
              </a:rPr>
              <a:t>Consolidar datos de forma rutinaria y monitorear el progreso de las medidas</a:t>
            </a:r>
          </a:p>
        </p:txBody>
      </p:sp>
      <p:sp>
        <p:nvSpPr>
          <p:cNvPr id="12" name="TextBox 11">
            <a:extLst>
              <a:ext uri="{FF2B5EF4-FFF2-40B4-BE49-F238E27FC236}">
                <a16:creationId xmlns:a16="http://schemas.microsoft.com/office/drawing/2014/main" id="{606BB860-D144-EB24-27CE-5BE0C57EFF15}"/>
              </a:ext>
            </a:extLst>
          </p:cNvPr>
          <p:cNvSpPr txBox="1"/>
          <p:nvPr/>
        </p:nvSpPr>
        <p:spPr>
          <a:xfrm>
            <a:off x="7431809" y="5267038"/>
            <a:ext cx="3896591"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1400" dirty="0">
                <a:solidFill>
                  <a:schemeClr val="bg1"/>
                </a:solidFill>
                <a:latin typeface="Arial"/>
              </a:rPr>
              <a:t>Sintetizar y utilizar los resultados para la planificación, el financiamiento y la promoción </a:t>
            </a:r>
          </a:p>
          <a:p>
            <a:endParaRPr lang="en-US" sz="1400" dirty="0">
              <a:solidFill>
                <a:srgbClr val="FFFFFF"/>
              </a:solidFill>
              <a:latin typeface="Arial"/>
              <a:cs typeface="Arial"/>
            </a:endParaRPr>
          </a:p>
        </p:txBody>
      </p:sp>
    </p:spTree>
    <p:extLst>
      <p:ext uri="{BB962C8B-B14F-4D97-AF65-F5344CB8AC3E}">
        <p14:creationId xmlns:p14="http://schemas.microsoft.com/office/powerpoint/2010/main" val="31675091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0F84-174A-74FB-AF23-81F1397F1F1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29AF8F9-7B71-7FA1-718C-AD9A2C00B8EE}"/>
              </a:ext>
            </a:extLst>
          </p:cNvPr>
          <p:cNvSpPr txBox="1"/>
          <p:nvPr/>
        </p:nvSpPr>
        <p:spPr>
          <a:xfrm>
            <a:off x="451924" y="1729434"/>
            <a:ext cx="538858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3000" b="1">
                <a:solidFill>
                  <a:schemeClr val="tx2"/>
                </a:solidFill>
                <a:latin typeface="Arial"/>
                <a:cs typeface="Arial"/>
              </a:rPr>
              <a:t>Aprenderemos a través de…</a:t>
            </a:r>
          </a:p>
        </p:txBody>
      </p:sp>
      <p:pic>
        <p:nvPicPr>
          <p:cNvPr id="8" name="Graphic 7" descr="Cheers outline">
            <a:extLst>
              <a:ext uri="{FF2B5EF4-FFF2-40B4-BE49-F238E27FC236}">
                <a16:creationId xmlns:a16="http://schemas.microsoft.com/office/drawing/2014/main" id="{B7E1DF7F-9D29-F317-4E95-E07E3A9DBB1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52591" y="2556427"/>
            <a:ext cx="1828801" cy="1825038"/>
          </a:xfrm>
          <a:prstGeom prst="rect">
            <a:avLst/>
          </a:prstGeom>
        </p:spPr>
      </p:pic>
      <p:pic>
        <p:nvPicPr>
          <p:cNvPr id="12" name="Graphic 11" descr="Teacher outline">
            <a:extLst>
              <a:ext uri="{FF2B5EF4-FFF2-40B4-BE49-F238E27FC236}">
                <a16:creationId xmlns:a16="http://schemas.microsoft.com/office/drawing/2014/main" id="{7E7FC8F8-06A2-71F5-6FFC-47A020C4A9D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41038" y="2555308"/>
            <a:ext cx="1828801" cy="1825038"/>
          </a:xfrm>
          <a:prstGeom prst="rect">
            <a:avLst/>
          </a:prstGeom>
        </p:spPr>
      </p:pic>
      <p:pic>
        <p:nvPicPr>
          <p:cNvPr id="16" name="Graphic 15" descr="Customer review outline">
            <a:extLst>
              <a:ext uri="{FF2B5EF4-FFF2-40B4-BE49-F238E27FC236}">
                <a16:creationId xmlns:a16="http://schemas.microsoft.com/office/drawing/2014/main" id="{B4051D49-9A52-EBD8-3F0C-F15B0DAEEAF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604745" y="2556427"/>
            <a:ext cx="1828801" cy="1825038"/>
          </a:xfrm>
          <a:prstGeom prst="rect">
            <a:avLst/>
          </a:prstGeom>
        </p:spPr>
      </p:pic>
      <p:pic>
        <p:nvPicPr>
          <p:cNvPr id="18" name="Graphic 17" descr="Questions outline">
            <a:extLst>
              <a:ext uri="{FF2B5EF4-FFF2-40B4-BE49-F238E27FC236}">
                <a16:creationId xmlns:a16="http://schemas.microsoft.com/office/drawing/2014/main" id="{4789E3FF-7F6F-6199-A755-F5279C24DC2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8829784" y="2556427"/>
            <a:ext cx="1828801" cy="1825038"/>
          </a:xfrm>
          <a:prstGeom prst="rect">
            <a:avLst/>
          </a:prstGeom>
        </p:spPr>
      </p:pic>
      <p:sp>
        <p:nvSpPr>
          <p:cNvPr id="19" name="Title 3">
            <a:extLst>
              <a:ext uri="{FF2B5EF4-FFF2-40B4-BE49-F238E27FC236}">
                <a16:creationId xmlns:a16="http://schemas.microsoft.com/office/drawing/2014/main" id="{7047DFA1-E5F8-2AE3-6925-A5EE8D83C0C7}"/>
              </a:ext>
            </a:extLst>
          </p:cNvPr>
          <p:cNvSpPr>
            <a:spLocks noGrp="1"/>
          </p:cNvSpPr>
          <p:nvPr>
            <p:ph type="title"/>
          </p:nvPr>
        </p:nvSpPr>
        <p:spPr>
          <a:xfrm>
            <a:off x="255102" y="365126"/>
            <a:ext cx="11424279" cy="740650"/>
          </a:xfrm>
        </p:spPr>
        <p:txBody>
          <a:bodyPr>
            <a:noAutofit/>
          </a:bodyPr>
          <a:lstStyle/>
          <a:p>
            <a:r>
              <a:rPr lang="es-419" sz="3600">
                <a:latin typeface="Arial"/>
                <a:cs typeface="Arial"/>
              </a:rPr>
              <a:t>Este es un taller interactivo y participativo</a:t>
            </a:r>
            <a:br>
              <a:rPr lang="es-419" sz="3600">
                <a:latin typeface="Arial"/>
                <a:cs typeface="Arial"/>
              </a:rPr>
            </a:br>
            <a:endParaRPr lang="es-419" sz="3600">
              <a:latin typeface="Arial"/>
              <a:cs typeface="Arial"/>
            </a:endParaRPr>
          </a:p>
        </p:txBody>
      </p:sp>
      <p:sp>
        <p:nvSpPr>
          <p:cNvPr id="22" name="TextBox 21">
            <a:extLst>
              <a:ext uri="{FF2B5EF4-FFF2-40B4-BE49-F238E27FC236}">
                <a16:creationId xmlns:a16="http://schemas.microsoft.com/office/drawing/2014/main" id="{71562AB4-BB0A-443E-DF33-BD702A37BF18}"/>
              </a:ext>
            </a:extLst>
          </p:cNvPr>
          <p:cNvSpPr txBox="1"/>
          <p:nvPr/>
        </p:nvSpPr>
        <p:spPr>
          <a:xfrm>
            <a:off x="1657140" y="4391491"/>
            <a:ext cx="1606530" cy="830997"/>
          </a:xfrm>
          <a:prstGeom prst="rect">
            <a:avLst/>
          </a:prstGeom>
          <a:noFill/>
        </p:spPr>
        <p:txBody>
          <a:bodyPr wrap="none" rtlCol="0">
            <a:spAutoFit/>
          </a:bodyPr>
          <a:lstStyle/>
          <a:p>
            <a:pPr algn="ctr"/>
            <a:r>
              <a:rPr lang="es-419" sz="2400">
                <a:latin typeface="Arial" panose="020B0604020202020204" pitchFamily="34" charset="0"/>
                <a:cs typeface="Arial" panose="020B0604020202020204" pitchFamily="34" charset="0"/>
              </a:rPr>
              <a:t>Actividades </a:t>
            </a:r>
          </a:p>
          <a:p>
            <a:pPr algn="ctr"/>
            <a:r>
              <a:rPr lang="es-419" sz="2400">
                <a:latin typeface="Arial" panose="020B0604020202020204" pitchFamily="34" charset="0"/>
                <a:cs typeface="Arial" panose="020B0604020202020204" pitchFamily="34" charset="0"/>
              </a:rPr>
              <a:t>prácticas</a:t>
            </a:r>
          </a:p>
        </p:txBody>
      </p:sp>
      <p:sp>
        <p:nvSpPr>
          <p:cNvPr id="23" name="TextBox 22">
            <a:extLst>
              <a:ext uri="{FF2B5EF4-FFF2-40B4-BE49-F238E27FC236}">
                <a16:creationId xmlns:a16="http://schemas.microsoft.com/office/drawing/2014/main" id="{9328D7B5-194F-55E3-F28F-328DC2B5E39D}"/>
              </a:ext>
            </a:extLst>
          </p:cNvPr>
          <p:cNvSpPr txBox="1"/>
          <p:nvPr/>
        </p:nvSpPr>
        <p:spPr>
          <a:xfrm>
            <a:off x="3904989" y="4368216"/>
            <a:ext cx="2401078" cy="842542"/>
          </a:xfrm>
          <a:prstGeom prst="rect">
            <a:avLst/>
          </a:prstGeom>
          <a:noFill/>
        </p:spPr>
        <p:txBody>
          <a:bodyPr wrap="square" rtlCol="0">
            <a:spAutoFit/>
          </a:bodyPr>
          <a:lstStyle/>
          <a:p>
            <a:pPr algn="ctr"/>
            <a:r>
              <a:rPr lang="es-419" sz="2400">
                <a:latin typeface="Arial" panose="020B0604020202020204" pitchFamily="34" charset="0"/>
                <a:cs typeface="Arial" panose="020B0604020202020204" pitchFamily="34" charset="0"/>
              </a:rPr>
              <a:t>Presentaciones cortas</a:t>
            </a:r>
          </a:p>
        </p:txBody>
      </p:sp>
      <p:sp>
        <p:nvSpPr>
          <p:cNvPr id="24" name="TextBox 23">
            <a:extLst>
              <a:ext uri="{FF2B5EF4-FFF2-40B4-BE49-F238E27FC236}">
                <a16:creationId xmlns:a16="http://schemas.microsoft.com/office/drawing/2014/main" id="{867E2B5C-74C1-50BD-533E-9B65CB05A8ED}"/>
              </a:ext>
            </a:extLst>
          </p:cNvPr>
          <p:cNvSpPr txBox="1"/>
          <p:nvPr/>
        </p:nvSpPr>
        <p:spPr>
          <a:xfrm>
            <a:off x="6604745" y="4313145"/>
            <a:ext cx="1941410" cy="830997"/>
          </a:xfrm>
          <a:prstGeom prst="rect">
            <a:avLst/>
          </a:prstGeom>
          <a:noFill/>
        </p:spPr>
        <p:txBody>
          <a:bodyPr wrap="square" rtlCol="0">
            <a:spAutoFit/>
          </a:bodyPr>
          <a:lstStyle/>
          <a:p>
            <a:pPr algn="ctr"/>
            <a:r>
              <a:rPr lang="es-419" sz="2400">
                <a:latin typeface="Arial" panose="020B0604020202020204" pitchFamily="34" charset="0"/>
                <a:cs typeface="Arial" panose="020B0604020202020204" pitchFamily="34" charset="0"/>
              </a:rPr>
              <a:t>Debates grupales</a:t>
            </a:r>
          </a:p>
        </p:txBody>
      </p:sp>
      <p:sp>
        <p:nvSpPr>
          <p:cNvPr id="25" name="TextBox 24">
            <a:extLst>
              <a:ext uri="{FF2B5EF4-FFF2-40B4-BE49-F238E27FC236}">
                <a16:creationId xmlns:a16="http://schemas.microsoft.com/office/drawing/2014/main" id="{EF26C9C1-2005-2664-7DFF-8127C71952AF}"/>
              </a:ext>
            </a:extLst>
          </p:cNvPr>
          <p:cNvSpPr txBox="1"/>
          <p:nvPr/>
        </p:nvSpPr>
        <p:spPr>
          <a:xfrm>
            <a:off x="8829784" y="4380346"/>
            <a:ext cx="2100896" cy="1200329"/>
          </a:xfrm>
          <a:prstGeom prst="rect">
            <a:avLst/>
          </a:prstGeom>
          <a:noFill/>
        </p:spPr>
        <p:txBody>
          <a:bodyPr wrap="square" rtlCol="0">
            <a:spAutoFit/>
          </a:bodyPr>
          <a:lstStyle/>
          <a:p>
            <a:pPr algn="ctr"/>
            <a:r>
              <a:rPr lang="es-419" sz="2400" dirty="0">
                <a:latin typeface="Arial" panose="020B0604020202020204" pitchFamily="34" charset="0"/>
                <a:cs typeface="Arial" panose="020B0604020202020204" pitchFamily="34" charset="0"/>
              </a:rPr>
              <a:t>Sesiones de preguntas y respuestas</a:t>
            </a:r>
          </a:p>
        </p:txBody>
      </p:sp>
    </p:spTree>
    <p:extLst>
      <p:ext uri="{BB962C8B-B14F-4D97-AF65-F5344CB8AC3E}">
        <p14:creationId xmlns:p14="http://schemas.microsoft.com/office/powerpoint/2010/main" val="145602884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3FC67-A0FF-46D9-61F6-E4D19C256C4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A98AFDD-371C-E9A9-8981-3A86FEACEBDF}"/>
              </a:ext>
            </a:extLst>
          </p:cNvPr>
          <p:cNvSpPr>
            <a:spLocks noGrp="1"/>
          </p:cNvSpPr>
          <p:nvPr>
            <p:ph type="body" sz="half" idx="10"/>
          </p:nvPr>
        </p:nvSpPr>
        <p:spPr>
          <a:xfrm>
            <a:off x="4835951" y="594724"/>
            <a:ext cx="7239935" cy="400639"/>
          </a:xfrm>
        </p:spPr>
        <p:txBody>
          <a:bodyPr/>
          <a:lstStyle/>
          <a:p>
            <a:r>
              <a:rPr lang="es-419" sz="2200"/>
              <a:t>Mapeo de sistemas existentes</a:t>
            </a:r>
          </a:p>
          <a:p>
            <a:endParaRPr lang="en-US"/>
          </a:p>
        </p:txBody>
      </p:sp>
      <p:sp>
        <p:nvSpPr>
          <p:cNvPr id="12" name="Text Placeholder 4">
            <a:extLst>
              <a:ext uri="{FF2B5EF4-FFF2-40B4-BE49-F238E27FC236}">
                <a16:creationId xmlns:a16="http://schemas.microsoft.com/office/drawing/2014/main" id="{5CB061A6-A850-83E4-2368-1E3EBBCFD006}"/>
              </a:ext>
            </a:extLst>
          </p:cNvPr>
          <p:cNvSpPr txBox="1">
            <a:spLocks/>
          </p:cNvSpPr>
          <p:nvPr/>
        </p:nvSpPr>
        <p:spPr>
          <a:xfrm>
            <a:off x="4835951" y="3429000"/>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b="1" i="0" u="none" strike="noStrike" cap="none" normalizeH="0" noProof="0" dirty="0">
                <a:ln>
                  <a:noFill/>
                </a:ln>
                <a:solidFill>
                  <a:srgbClr val="628393"/>
                </a:solidFill>
                <a:effectLst/>
                <a:uLnTx/>
                <a:uFillTx/>
                <a:latin typeface="Arial" panose="020B0604020202020204" pitchFamily="34" charset="0"/>
                <a:ea typeface="Arial"/>
                <a:cs typeface="+mn-cs"/>
              </a:rPr>
              <a:t>Herramienta de mapeo de </a:t>
            </a:r>
            <a:r>
              <a:rPr kumimoji="0" lang="es-419" b="1" i="0" u="none" strike="noStrike" cap="none" normalizeH="0" baseline="0" noProof="0" dirty="0">
                <a:ln>
                  <a:noFill/>
                </a:ln>
                <a:solidFill>
                  <a:srgbClr val="628393"/>
                </a:solidFill>
                <a:effectLst/>
                <a:uLnTx/>
                <a:uFillTx/>
                <a:latin typeface="Arial" panose="020B0604020202020204" pitchFamily="34" charset="0"/>
                <a:ea typeface="Arial"/>
                <a:cs typeface="+mn-cs"/>
              </a:rPr>
              <a:t>sistemas existentes</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b="1" i="0" u="none" strike="noStrike" kern="1200" cap="none" spc="0" normalizeH="0" baseline="0" noProof="0" dirty="0">
              <a:ln>
                <a:noFill/>
              </a:ln>
              <a:solidFill>
                <a:srgbClr val="628393"/>
              </a:solidFill>
              <a:effectLst/>
              <a:uLnTx/>
              <a:uFillTx/>
              <a:latin typeface="Arial" panose="020B0604020202020204" pitchFamily="34" charset="0"/>
              <a:cs typeface="+mn-cs"/>
            </a:endParaRPr>
          </a:p>
        </p:txBody>
      </p:sp>
      <p:sp>
        <p:nvSpPr>
          <p:cNvPr id="18" name="TextBox 17">
            <a:extLst>
              <a:ext uri="{FF2B5EF4-FFF2-40B4-BE49-F238E27FC236}">
                <a16:creationId xmlns:a16="http://schemas.microsoft.com/office/drawing/2014/main" id="{93A7DC39-A0E4-9AF8-E003-724279FF8715}"/>
              </a:ext>
            </a:extLst>
          </p:cNvPr>
          <p:cNvSpPr txBox="1"/>
          <p:nvPr/>
        </p:nvSpPr>
        <p:spPr>
          <a:xfrm>
            <a:off x="8860594" y="6325653"/>
            <a:ext cx="3050498" cy="30777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a:ln>
                  <a:noFill/>
                </a:ln>
                <a:solidFill>
                  <a:srgbClr val="384D56"/>
                </a:solidFill>
                <a:effectLst/>
                <a:uLnTx/>
                <a:uFillTx/>
                <a:latin typeface="Calibri" panose="020F0502020204030204"/>
                <a:ea typeface="Calibri"/>
                <a:cs typeface="+mn-cs"/>
              </a:rPr>
              <a:t>717alliance.org/digital-toolkit </a:t>
            </a:r>
          </a:p>
        </p:txBody>
      </p:sp>
      <p:pic>
        <p:nvPicPr>
          <p:cNvPr id="3" name="Picture 2">
            <a:extLst>
              <a:ext uri="{FF2B5EF4-FFF2-40B4-BE49-F238E27FC236}">
                <a16:creationId xmlns:a16="http://schemas.microsoft.com/office/drawing/2014/main" id="{949BE9CF-709D-8B19-165D-FBBC10C0682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728134" y="3976565"/>
            <a:ext cx="3106471" cy="1886072"/>
          </a:xfrm>
          <a:prstGeom prst="rect">
            <a:avLst/>
          </a:prstGeom>
          <a:ln w="12700">
            <a:solidFill>
              <a:schemeClr val="tx2"/>
            </a:solidFill>
          </a:ln>
        </p:spPr>
      </p:pic>
      <p:pic>
        <p:nvPicPr>
          <p:cNvPr id="9" name="Picture 8">
            <a:extLst>
              <a:ext uri="{FF2B5EF4-FFF2-40B4-BE49-F238E27FC236}">
                <a16:creationId xmlns:a16="http://schemas.microsoft.com/office/drawing/2014/main" id="{E3CAE840-FFA8-EF84-AB6B-EE6063DD75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658420" y="4255130"/>
            <a:ext cx="3251865" cy="1974346"/>
          </a:xfrm>
          <a:prstGeom prst="rect">
            <a:avLst/>
          </a:prstGeom>
          <a:ln w="12700">
            <a:solidFill>
              <a:schemeClr val="tx2"/>
            </a:solidFill>
          </a:ln>
        </p:spPr>
      </p:pic>
      <p:graphicFrame>
        <p:nvGraphicFramePr>
          <p:cNvPr id="4" name="Table 13">
            <a:extLst>
              <a:ext uri="{FF2B5EF4-FFF2-40B4-BE49-F238E27FC236}">
                <a16:creationId xmlns:a16="http://schemas.microsoft.com/office/drawing/2014/main" id="{FFE536E3-7326-E362-1FEB-BA6DED883528}"/>
              </a:ext>
            </a:extLst>
          </p:cNvPr>
          <p:cNvGraphicFramePr>
            <a:graphicFrameLocks noGrp="1"/>
          </p:cNvGraphicFramePr>
          <p:nvPr>
            <p:extLst>
              <p:ext uri="{D42A27DB-BD31-4B8C-83A1-F6EECF244321}">
                <p14:modId xmlns:p14="http://schemas.microsoft.com/office/powerpoint/2010/main" val="2651260769"/>
              </p:ext>
            </p:extLst>
          </p:nvPr>
        </p:nvGraphicFramePr>
        <p:xfrm>
          <a:off x="4835951" y="1105407"/>
          <a:ext cx="6826398" cy="2133600"/>
        </p:xfrm>
        <a:graphic>
          <a:graphicData uri="http://schemas.openxmlformats.org/drawingml/2006/table">
            <a:tbl>
              <a:tblPr firstRow="1" bandRow="1">
                <a:tableStyleId>{5C22544A-7EE6-4342-B048-85BDC9FD1C3A}</a:tableStyleId>
              </a:tblPr>
              <a:tblGrid>
                <a:gridCol w="6826398">
                  <a:extLst>
                    <a:ext uri="{9D8B030D-6E8A-4147-A177-3AD203B41FA5}">
                      <a16:colId xmlns:a16="http://schemas.microsoft.com/office/drawing/2014/main" val="86719991"/>
                    </a:ext>
                  </a:extLst>
                </a:gridCol>
              </a:tblGrid>
              <a:tr h="228468">
                <a:tc>
                  <a:txBody>
                    <a:bodyPr/>
                    <a:lstStyle/>
                    <a:p>
                      <a:r>
                        <a:rPr lang="es-419" sz="1600">
                          <a:latin typeface="Arial"/>
                        </a:rPr>
                        <a:t>Plataformas/herramientas/reuniones/estructuras existentes utilizadas para…</a:t>
                      </a:r>
                    </a:p>
                  </a:txBody>
                  <a:tcPr/>
                </a:tc>
                <a:extLst>
                  <a:ext uri="{0D108BD9-81ED-4DB2-BD59-A6C34878D82A}">
                    <a16:rowId xmlns:a16="http://schemas.microsoft.com/office/drawing/2014/main" val="1331269829"/>
                  </a:ext>
                </a:extLst>
              </a:tr>
              <a:tr h="997861">
                <a:tc>
                  <a:txBody>
                    <a:bodyPr/>
                    <a:lstStyle/>
                    <a:p>
                      <a:pPr marL="285750" indent="-285750">
                        <a:buFont typeface="Arial" panose="020B0604020202020204" pitchFamily="34" charset="0"/>
                        <a:buChar char="•"/>
                      </a:pPr>
                      <a:r>
                        <a:rPr lang="es-419" sz="1600" dirty="0">
                          <a:latin typeface="Arial"/>
                        </a:rPr>
                        <a:t>Detección de brotes</a:t>
                      </a:r>
                    </a:p>
                    <a:p>
                      <a:pPr marL="285750" indent="-285750">
                        <a:buFont typeface="Arial" panose="020B0604020202020204" pitchFamily="34" charset="0"/>
                        <a:buChar char="•"/>
                      </a:pPr>
                      <a:r>
                        <a:rPr lang="es-419" sz="1600" dirty="0">
                          <a:latin typeface="Arial"/>
                        </a:rPr>
                        <a:t>Notificación a las partes interesadas cuando se detecta un brote</a:t>
                      </a:r>
                    </a:p>
                    <a:p>
                      <a:pPr marL="285750" indent="-285750">
                        <a:buFont typeface="Arial" panose="020B0604020202020204" pitchFamily="34" charset="0"/>
                        <a:buChar char="•"/>
                      </a:pPr>
                      <a:r>
                        <a:rPr lang="es-419" sz="1600" dirty="0">
                          <a:latin typeface="Arial"/>
                        </a:rPr>
                        <a:t>Recopilación de información sobre medidas de respuesta temprana</a:t>
                      </a:r>
                    </a:p>
                    <a:p>
                      <a:pPr marL="285750" indent="-285750">
                        <a:buFont typeface="Arial" panose="020B0604020202020204" pitchFamily="34" charset="0"/>
                        <a:buChar char="•"/>
                      </a:pPr>
                      <a:r>
                        <a:rPr lang="es-419" sz="1600" dirty="0">
                          <a:latin typeface="Arial"/>
                        </a:rPr>
                        <a:t>Convocatoria de las partes interesadas en la detección, notificación y respuesta</a:t>
                      </a:r>
                    </a:p>
                    <a:p>
                      <a:pPr marL="285750" indent="-285750">
                        <a:buFont typeface="Arial" panose="020B0604020202020204" pitchFamily="34" charset="0"/>
                        <a:buChar char="•"/>
                      </a:pPr>
                      <a:r>
                        <a:rPr lang="es-419" sz="1600" dirty="0">
                          <a:latin typeface="Arial"/>
                        </a:rPr>
                        <a:t>Planificación, financiamiento y promoción</a:t>
                      </a:r>
                    </a:p>
                  </a:txBody>
                  <a:tcPr/>
                </a:tc>
                <a:extLst>
                  <a:ext uri="{0D108BD9-81ED-4DB2-BD59-A6C34878D82A}">
                    <a16:rowId xmlns:a16="http://schemas.microsoft.com/office/drawing/2014/main" val="1752448874"/>
                  </a:ext>
                </a:extLst>
              </a:tr>
            </a:tbl>
          </a:graphicData>
        </a:graphic>
      </p:graphicFrame>
      <p:sp>
        <p:nvSpPr>
          <p:cNvPr id="13" name="Title 1">
            <a:extLst>
              <a:ext uri="{FF2B5EF4-FFF2-40B4-BE49-F238E27FC236}">
                <a16:creationId xmlns:a16="http://schemas.microsoft.com/office/drawing/2014/main" id="{A9B1222F-6B20-9372-D7E2-5D99599FEF82}"/>
              </a:ext>
            </a:extLst>
          </p:cNvPr>
          <p:cNvSpPr txBox="1">
            <a:spLocks/>
          </p:cNvSpPr>
          <p:nvPr/>
        </p:nvSpPr>
        <p:spPr>
          <a:xfrm>
            <a:off x="291134" y="2007712"/>
            <a:ext cx="3889741" cy="2301393"/>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s-419" sz="3000" dirty="0">
                <a:latin typeface="Arial"/>
                <a:cs typeface="Arial"/>
              </a:rPr>
              <a:t>Mapear las partes interesadas + los sistemas existentes</a:t>
            </a:r>
          </a:p>
        </p:txBody>
      </p:sp>
      <p:pic>
        <p:nvPicPr>
          <p:cNvPr id="15" name="Graphic 14">
            <a:extLst>
              <a:ext uri="{FF2B5EF4-FFF2-40B4-BE49-F238E27FC236}">
                <a16:creationId xmlns:a16="http://schemas.microsoft.com/office/drawing/2014/main" id="{4FC62C25-854E-B44A-7B2F-39A3C1F6922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66383" y="1880901"/>
            <a:ext cx="915144" cy="917622"/>
          </a:xfrm>
          <a:prstGeom prst="rect">
            <a:avLst/>
          </a:prstGeom>
        </p:spPr>
      </p:pic>
    </p:spTree>
    <p:extLst>
      <p:ext uri="{BB962C8B-B14F-4D97-AF65-F5344CB8AC3E}">
        <p14:creationId xmlns:p14="http://schemas.microsoft.com/office/powerpoint/2010/main" val="3544732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8"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FAA42-F8DB-D9D8-EEDB-D9B778F05B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1C9252-E233-3882-F44E-EB1EEDD7A005}"/>
              </a:ext>
            </a:extLst>
          </p:cNvPr>
          <p:cNvSpPr>
            <a:spLocks noGrp="1"/>
          </p:cNvSpPr>
          <p:nvPr>
            <p:ph type="title"/>
          </p:nvPr>
        </p:nvSpPr>
        <p:spPr>
          <a:xfrm>
            <a:off x="831850" y="2317301"/>
            <a:ext cx="9703980" cy="2148666"/>
          </a:xfrm>
        </p:spPr>
        <p:txBody>
          <a:bodyPr/>
          <a:lstStyle/>
          <a:p>
            <a:r>
              <a:rPr lang="es-419" sz="5000">
                <a:latin typeface="Arial"/>
                <a:cs typeface="Arial"/>
              </a:rPr>
              <a:t>Mapeo de sistemas existentes</a:t>
            </a:r>
          </a:p>
        </p:txBody>
      </p:sp>
      <p:sp>
        <p:nvSpPr>
          <p:cNvPr id="9" name="Text Placeholder 2">
            <a:extLst>
              <a:ext uri="{FF2B5EF4-FFF2-40B4-BE49-F238E27FC236}">
                <a16:creationId xmlns:a16="http://schemas.microsoft.com/office/drawing/2014/main" id="{4CA69DD6-F6FA-477F-D228-0501F2C7C5EC}"/>
              </a:ext>
            </a:extLst>
          </p:cNvPr>
          <p:cNvSpPr txBox="1">
            <a:spLocks/>
          </p:cNvSpPr>
          <p:nvPr/>
        </p:nvSpPr>
        <p:spPr>
          <a:xfrm>
            <a:off x="831850" y="4470394"/>
            <a:ext cx="9703980" cy="93168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0" i="0" kern="1200">
                <a:solidFill>
                  <a:schemeClr val="tx1">
                    <a:tint val="75000"/>
                  </a:schemeClr>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0" i="0" kern="1200">
                <a:solidFill>
                  <a:schemeClr val="tx1">
                    <a:tint val="75000"/>
                  </a:schemeClr>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0" i="0" kern="1200">
                <a:solidFill>
                  <a:schemeClr val="tx1">
                    <a:tint val="75000"/>
                  </a:schemeClr>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0" i="0" kern="1200">
                <a:solidFill>
                  <a:schemeClr val="tx1">
                    <a:tint val="75000"/>
                  </a:schemeClr>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s-419" sz="3000"/>
              <a:t>Actividad</a:t>
            </a:r>
          </a:p>
        </p:txBody>
      </p:sp>
      <p:pic>
        <p:nvPicPr>
          <p:cNvPr id="11" name="Picture 10" descr="A light bulb in a circle&#10;&#10;AI-generated content may be incorrect.">
            <a:extLst>
              <a:ext uri="{FF2B5EF4-FFF2-40B4-BE49-F238E27FC236}">
                <a16:creationId xmlns:a16="http://schemas.microsoft.com/office/drawing/2014/main" id="{6B4B473D-4199-9CEA-7BDC-BED0F6185BA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631297"/>
            <a:ext cx="866086" cy="824950"/>
          </a:xfrm>
          <a:prstGeom prst="rect">
            <a:avLst/>
          </a:prstGeom>
        </p:spPr>
      </p:pic>
    </p:spTree>
    <p:extLst>
      <p:ext uri="{BB962C8B-B14F-4D97-AF65-F5344CB8AC3E}">
        <p14:creationId xmlns:p14="http://schemas.microsoft.com/office/powerpoint/2010/main" val="369115005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94A6BF-BC5A-EC10-3D70-89D1F0C73673}"/>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F252570-A70E-32D6-496A-5690ED4C0842}"/>
              </a:ext>
            </a:extLst>
          </p:cNvPr>
          <p:cNvSpPr/>
          <p:nvPr/>
        </p:nvSpPr>
        <p:spPr>
          <a:xfrm>
            <a:off x="7366164" y="491709"/>
            <a:ext cx="4555693" cy="262184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D55BE5A-8B1A-F484-4481-36D1F5648ADB}"/>
              </a:ext>
            </a:extLst>
          </p:cNvPr>
          <p:cNvSpPr>
            <a:spLocks noGrp="1"/>
          </p:cNvSpPr>
          <p:nvPr>
            <p:ph type="title"/>
          </p:nvPr>
        </p:nvSpPr>
        <p:spPr>
          <a:xfrm>
            <a:off x="115263" y="390110"/>
            <a:ext cx="10515600" cy="1001762"/>
          </a:xfrm>
        </p:spPr>
        <p:txBody>
          <a:bodyPr/>
          <a:lstStyle/>
          <a:p>
            <a:r>
              <a:rPr lang="es-419">
                <a:latin typeface="Arial"/>
                <a:cs typeface="Arial"/>
              </a:rPr>
              <a:t>Mapeo de sistemas existentes</a:t>
            </a:r>
          </a:p>
        </p:txBody>
      </p:sp>
      <p:sp>
        <p:nvSpPr>
          <p:cNvPr id="3" name="Text Placeholder 2">
            <a:extLst>
              <a:ext uri="{FF2B5EF4-FFF2-40B4-BE49-F238E27FC236}">
                <a16:creationId xmlns:a16="http://schemas.microsoft.com/office/drawing/2014/main" id="{448693EB-78F9-4965-5959-F384F9313A94}"/>
              </a:ext>
            </a:extLst>
          </p:cNvPr>
          <p:cNvSpPr>
            <a:spLocks noGrp="1"/>
          </p:cNvSpPr>
          <p:nvPr>
            <p:ph type="body" idx="1"/>
          </p:nvPr>
        </p:nvSpPr>
        <p:spPr>
          <a:xfrm>
            <a:off x="456935" y="1120147"/>
            <a:ext cx="5157787" cy="536601"/>
          </a:xfrm>
        </p:spPr>
        <p:txBody>
          <a:bodyPr/>
          <a:lstStyle/>
          <a:p>
            <a:r>
              <a:rPr lang="es-419">
                <a:latin typeface="Arial"/>
                <a:cs typeface="Arial"/>
              </a:rPr>
              <a:t>Tarea de su mesa</a:t>
            </a:r>
          </a:p>
        </p:txBody>
      </p:sp>
      <p:sp>
        <p:nvSpPr>
          <p:cNvPr id="4" name="Content Placeholder 3">
            <a:extLst>
              <a:ext uri="{FF2B5EF4-FFF2-40B4-BE49-F238E27FC236}">
                <a16:creationId xmlns:a16="http://schemas.microsoft.com/office/drawing/2014/main" id="{E263DA0B-2E3E-A23F-C6B4-AB61506C0197}"/>
              </a:ext>
            </a:extLst>
          </p:cNvPr>
          <p:cNvSpPr>
            <a:spLocks noGrp="1"/>
          </p:cNvSpPr>
          <p:nvPr>
            <p:ph sz="half" idx="2"/>
          </p:nvPr>
        </p:nvSpPr>
        <p:spPr>
          <a:xfrm>
            <a:off x="458579" y="1802630"/>
            <a:ext cx="6376174" cy="4396691"/>
          </a:xfrm>
        </p:spPr>
        <p:txBody>
          <a:bodyPr vert="horz" lIns="91440" tIns="45720" rIns="91440" bIns="45720" rtlCol="0" anchor="t">
            <a:noAutofit/>
          </a:bodyPr>
          <a:lstStyle/>
          <a:p>
            <a:pPr marL="342900" indent="-342900"/>
            <a:r>
              <a:rPr lang="es-419" sz="1800" dirty="0">
                <a:latin typeface="Arial"/>
                <a:cs typeface="Arial"/>
              </a:rPr>
              <a:t>Piense en los sistemas en su país/jurisdicción que pueden ser pertinentes para 7-1-7. </a:t>
            </a:r>
          </a:p>
          <a:p>
            <a:pPr marL="342900" indent="-342900"/>
            <a:r>
              <a:rPr lang="es-419" sz="1800" dirty="0">
                <a:latin typeface="Arial"/>
                <a:cs typeface="Arial"/>
              </a:rPr>
              <a:t>En sus rotafolios, enumeren 1 a 3 sistemas pertinentes para:</a:t>
            </a:r>
          </a:p>
          <a:p>
            <a:pPr marL="742950" lvl="1" indent="-285750"/>
            <a:r>
              <a:rPr lang="es-419" sz="1800" b="1" dirty="0">
                <a:latin typeface="Arial"/>
              </a:rPr>
              <a:t>Detectar</a:t>
            </a:r>
            <a:r>
              <a:rPr lang="es-419" sz="1800" dirty="0">
                <a:latin typeface="Arial"/>
              </a:rPr>
              <a:t> brotes</a:t>
            </a:r>
          </a:p>
          <a:p>
            <a:pPr marL="742950" lvl="1" indent="-285750"/>
            <a:r>
              <a:rPr lang="es-419" sz="1800" b="1" dirty="0">
                <a:latin typeface="Arial"/>
              </a:rPr>
              <a:t>Notificar</a:t>
            </a:r>
            <a:r>
              <a:rPr lang="es-419" sz="1800" dirty="0">
                <a:latin typeface="Arial"/>
              </a:rPr>
              <a:t> a las partes interesadas sobre los brotes</a:t>
            </a:r>
          </a:p>
          <a:p>
            <a:pPr marL="742950" lvl="1" indent="-285750"/>
            <a:r>
              <a:rPr lang="es-419" sz="1800" b="1" dirty="0">
                <a:latin typeface="Arial"/>
              </a:rPr>
              <a:t>Recopilar información</a:t>
            </a:r>
            <a:r>
              <a:rPr lang="es-419" sz="1800" dirty="0">
                <a:latin typeface="Arial"/>
              </a:rPr>
              <a:t> sobre medidas de respuesta temprana</a:t>
            </a:r>
          </a:p>
          <a:p>
            <a:pPr marL="742950" lvl="1" indent="-285750"/>
            <a:r>
              <a:rPr lang="es-419" sz="1800" b="1" dirty="0">
                <a:latin typeface="Arial"/>
              </a:rPr>
              <a:t>Convocar</a:t>
            </a:r>
            <a:r>
              <a:rPr lang="es-419" sz="1800" dirty="0">
                <a:latin typeface="Arial"/>
              </a:rPr>
              <a:t> a las partes interesadas en la detección, notificación y respuesta</a:t>
            </a:r>
          </a:p>
          <a:p>
            <a:pPr marL="742950" lvl="1" indent="-285750"/>
            <a:r>
              <a:rPr lang="es-419" sz="1800" b="1" dirty="0">
                <a:latin typeface="Arial"/>
              </a:rPr>
              <a:t>Planificar, financiar</a:t>
            </a:r>
            <a:r>
              <a:rPr lang="es-419" sz="1800" dirty="0">
                <a:latin typeface="Arial"/>
              </a:rPr>
              <a:t> y</a:t>
            </a:r>
            <a:r>
              <a:rPr lang="es-419" sz="1800" b="1" dirty="0">
                <a:latin typeface="Arial"/>
              </a:rPr>
              <a:t> promocionar</a:t>
            </a:r>
          </a:p>
        </p:txBody>
      </p:sp>
      <p:sp>
        <p:nvSpPr>
          <p:cNvPr id="5" name="Text Placeholder 4">
            <a:extLst>
              <a:ext uri="{FF2B5EF4-FFF2-40B4-BE49-F238E27FC236}">
                <a16:creationId xmlns:a16="http://schemas.microsoft.com/office/drawing/2014/main" id="{AEC7DA32-4757-C08D-A56B-2D243465952E}"/>
              </a:ext>
            </a:extLst>
          </p:cNvPr>
          <p:cNvSpPr>
            <a:spLocks noGrp="1"/>
          </p:cNvSpPr>
          <p:nvPr>
            <p:ph type="body" sz="quarter" idx="3"/>
          </p:nvPr>
        </p:nvSpPr>
        <p:spPr>
          <a:xfrm>
            <a:off x="7546733" y="627907"/>
            <a:ext cx="3700388" cy="563801"/>
          </a:xfrm>
        </p:spPr>
        <p:txBody>
          <a:bodyPr/>
          <a:lstStyle/>
          <a:p>
            <a:r>
              <a:rPr lang="es-419" sz="1800" dirty="0">
                <a:latin typeface="Arial"/>
                <a:cs typeface="Arial"/>
              </a:rPr>
              <a:t>Consejo: Consideren los siguientes tipos</a:t>
            </a:r>
          </a:p>
        </p:txBody>
      </p:sp>
      <p:sp>
        <p:nvSpPr>
          <p:cNvPr id="6" name="Content Placeholder 5">
            <a:extLst>
              <a:ext uri="{FF2B5EF4-FFF2-40B4-BE49-F238E27FC236}">
                <a16:creationId xmlns:a16="http://schemas.microsoft.com/office/drawing/2014/main" id="{99BC1809-F4E2-CBE3-B003-1DA8CE1C1C8B}"/>
              </a:ext>
            </a:extLst>
          </p:cNvPr>
          <p:cNvSpPr>
            <a:spLocks noGrp="1"/>
          </p:cNvSpPr>
          <p:nvPr>
            <p:ph sz="quarter" idx="4"/>
          </p:nvPr>
        </p:nvSpPr>
        <p:spPr>
          <a:xfrm>
            <a:off x="7665660" y="1352648"/>
            <a:ext cx="4081081" cy="1760906"/>
          </a:xfrm>
        </p:spPr>
        <p:txBody>
          <a:bodyPr vert="horz" lIns="91440" tIns="45720" rIns="91440" bIns="45720" rtlCol="0" anchor="t">
            <a:noAutofit/>
          </a:bodyPr>
          <a:lstStyle/>
          <a:p>
            <a:pPr marL="285750" indent="-285750">
              <a:buFont typeface="Arial,Sans-Serif" panose="020B0604020202020204" pitchFamily="34" charset="0"/>
            </a:pPr>
            <a:r>
              <a:rPr lang="es-419" sz="2000">
                <a:solidFill>
                  <a:schemeClr val="dk1"/>
                </a:solidFill>
                <a:latin typeface="Arial"/>
                <a:cs typeface="Arial"/>
              </a:rPr>
              <a:t>Herramientas</a:t>
            </a:r>
          </a:p>
          <a:p>
            <a:pPr marL="285750" indent="-285750">
              <a:buFont typeface="Arial,Sans-Serif" panose="020B0604020202020204" pitchFamily="34" charset="0"/>
            </a:pPr>
            <a:r>
              <a:rPr lang="es-419" sz="2000">
                <a:solidFill>
                  <a:schemeClr val="dk1"/>
                </a:solidFill>
                <a:latin typeface="Arial"/>
                <a:cs typeface="Arial"/>
              </a:rPr>
              <a:t>Plataformas </a:t>
            </a:r>
          </a:p>
          <a:p>
            <a:pPr marL="285750" indent="-285750">
              <a:buFont typeface="Arial,Sans-Serif" panose="020B0604020202020204" pitchFamily="34" charset="0"/>
            </a:pPr>
            <a:r>
              <a:rPr lang="es-419" sz="2000">
                <a:solidFill>
                  <a:schemeClr val="dk1"/>
                </a:solidFill>
                <a:latin typeface="Arial"/>
                <a:cs typeface="Arial"/>
              </a:rPr>
              <a:t>Reuniones</a:t>
            </a:r>
          </a:p>
          <a:p>
            <a:pPr marL="285750" indent="-285750">
              <a:buFont typeface="Arial,Sans-Serif" panose="020B0604020202020204" pitchFamily="34" charset="0"/>
            </a:pPr>
            <a:r>
              <a:rPr lang="es-419" sz="2000">
                <a:solidFill>
                  <a:schemeClr val="dk1"/>
                </a:solidFill>
                <a:latin typeface="Arial"/>
                <a:cs typeface="Arial"/>
              </a:rPr>
              <a:t>Estructuras</a:t>
            </a:r>
          </a:p>
          <a:p>
            <a:pPr marL="285750" indent="-285750">
              <a:buFont typeface="Arial,Sans-Serif" panose="020B0604020202020204" pitchFamily="34" charset="0"/>
            </a:pPr>
            <a:endParaRPr lang="en-US" sz="2000">
              <a:solidFill>
                <a:schemeClr val="dk1"/>
              </a:solidFill>
              <a:latin typeface="Arial"/>
              <a:cs typeface="Arial"/>
            </a:endParaRPr>
          </a:p>
        </p:txBody>
      </p:sp>
      <p:grpSp>
        <p:nvGrpSpPr>
          <p:cNvPr id="9" name="Group 8">
            <a:extLst>
              <a:ext uri="{FF2B5EF4-FFF2-40B4-BE49-F238E27FC236}">
                <a16:creationId xmlns:a16="http://schemas.microsoft.com/office/drawing/2014/main" id="{E84DDB5C-74E1-986C-AF08-7AE8890DC8D3}"/>
              </a:ext>
            </a:extLst>
          </p:cNvPr>
          <p:cNvGrpSpPr/>
          <p:nvPr/>
        </p:nvGrpSpPr>
        <p:grpSpPr>
          <a:xfrm>
            <a:off x="7313626" y="3777244"/>
            <a:ext cx="4660766" cy="1583634"/>
            <a:chOff x="7149444" y="3472139"/>
            <a:chExt cx="4660766" cy="1784427"/>
          </a:xfrm>
        </p:grpSpPr>
        <p:sp>
          <p:nvSpPr>
            <p:cNvPr id="10" name="Rectangle 9">
              <a:extLst>
                <a:ext uri="{FF2B5EF4-FFF2-40B4-BE49-F238E27FC236}">
                  <a16:creationId xmlns:a16="http://schemas.microsoft.com/office/drawing/2014/main" id="{24748FC4-CD66-5602-633B-46CF3C264BDF}"/>
                </a:ext>
              </a:extLst>
            </p:cNvPr>
            <p:cNvSpPr/>
            <p:nvPr/>
          </p:nvSpPr>
          <p:spPr>
            <a:xfrm>
              <a:off x="7149444" y="3472139"/>
              <a:ext cx="4660766" cy="1603081"/>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2">
              <a:extLst>
                <a:ext uri="{FF2B5EF4-FFF2-40B4-BE49-F238E27FC236}">
                  <a16:creationId xmlns:a16="http://schemas.microsoft.com/office/drawing/2014/main" id="{C9E74595-E9E2-B11D-A1B7-84FDCA5213C6}"/>
                </a:ext>
              </a:extLst>
            </p:cNvPr>
            <p:cNvSpPr txBox="1">
              <a:spLocks/>
            </p:cNvSpPr>
            <p:nvPr/>
          </p:nvSpPr>
          <p:spPr>
            <a:xfrm>
              <a:off x="7290587" y="3721778"/>
              <a:ext cx="2921755" cy="324240"/>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s-419" sz="2000">
                  <a:latin typeface="Arial"/>
                  <a:cs typeface="Arial"/>
                </a:rPr>
                <a:t>Tiempo</a:t>
              </a:r>
            </a:p>
          </p:txBody>
        </p:sp>
        <p:sp>
          <p:nvSpPr>
            <p:cNvPr id="13" name="Content Placeholder 3">
              <a:extLst>
                <a:ext uri="{FF2B5EF4-FFF2-40B4-BE49-F238E27FC236}">
                  <a16:creationId xmlns:a16="http://schemas.microsoft.com/office/drawing/2014/main" id="{31330377-2680-1E62-8898-E582966CF308}"/>
                </a:ext>
              </a:extLst>
            </p:cNvPr>
            <p:cNvSpPr txBox="1">
              <a:spLocks/>
            </p:cNvSpPr>
            <p:nvPr/>
          </p:nvSpPr>
          <p:spPr>
            <a:xfrm>
              <a:off x="7464083" y="4110283"/>
              <a:ext cx="4290271" cy="114628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419" sz="1800">
                  <a:latin typeface="Arial"/>
                  <a:cs typeface="Arial"/>
                </a:rPr>
                <a:t>10 minutos: lluvia de ideas y escritura</a:t>
              </a:r>
            </a:p>
            <a:p>
              <a:r>
                <a:rPr lang="es-419" sz="1800">
                  <a:latin typeface="Arial"/>
                  <a:cs typeface="Arial"/>
                </a:rPr>
                <a:t>5 minutos: paseo por la galería</a:t>
              </a:r>
            </a:p>
            <a:p>
              <a:pPr lvl="1"/>
              <a:endParaRPr lang="en-US" sz="1800">
                <a:cs typeface="Arial"/>
              </a:endParaRPr>
            </a:p>
          </p:txBody>
        </p:sp>
      </p:grpSp>
    </p:spTree>
    <p:extLst>
      <p:ext uri="{BB962C8B-B14F-4D97-AF65-F5344CB8AC3E}">
        <p14:creationId xmlns:p14="http://schemas.microsoft.com/office/powerpoint/2010/main" val="330169021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4E038D-2E38-F21D-8CF5-F5DB1CB68FA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8C958AB-2BC9-E696-656E-67DD7AF53790}"/>
              </a:ext>
            </a:extLst>
          </p:cNvPr>
          <p:cNvSpPr>
            <a:spLocks noGrp="1"/>
          </p:cNvSpPr>
          <p:nvPr>
            <p:ph type="title"/>
          </p:nvPr>
        </p:nvSpPr>
        <p:spPr>
          <a:xfrm>
            <a:off x="424274" y="350089"/>
            <a:ext cx="12590686" cy="1087808"/>
          </a:xfrm>
        </p:spPr>
        <p:txBody>
          <a:bodyPr/>
          <a:lstStyle/>
          <a:p>
            <a:r>
              <a:rPr lang="es-419" sz="2800" dirty="0"/>
              <a:t>El enfoque 7-1-7 puede adoptarse de forma sistemática y flexible</a:t>
            </a:r>
          </a:p>
        </p:txBody>
      </p:sp>
      <p:sp>
        <p:nvSpPr>
          <p:cNvPr id="17" name="Title 1">
            <a:extLst>
              <a:ext uri="{FF2B5EF4-FFF2-40B4-BE49-F238E27FC236}">
                <a16:creationId xmlns:a16="http://schemas.microsoft.com/office/drawing/2014/main" id="{A6A1E49B-1BBB-9A63-C53F-AA0AD669708B}"/>
              </a:ext>
            </a:extLst>
          </p:cNvPr>
          <p:cNvSpPr txBox="1">
            <a:spLocks/>
          </p:cNvSpPr>
          <p:nvPr/>
        </p:nvSpPr>
        <p:spPr>
          <a:xfrm>
            <a:off x="1267499"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dirty="0">
                <a:ln>
                  <a:noFill/>
                </a:ln>
                <a:solidFill>
                  <a:srgbClr val="BFBFBF"/>
                </a:solidFill>
                <a:effectLst/>
                <a:uLnTx/>
                <a:uFillTx/>
                <a:latin typeface="Arial"/>
                <a:cs typeface="Arial"/>
              </a:rPr>
              <a:t>Situar dentro del sistema de salud pública</a:t>
            </a:r>
          </a:p>
        </p:txBody>
      </p:sp>
      <p:sp>
        <p:nvSpPr>
          <p:cNvPr id="21" name="Title 1">
            <a:extLst>
              <a:ext uri="{FF2B5EF4-FFF2-40B4-BE49-F238E27FC236}">
                <a16:creationId xmlns:a16="http://schemas.microsoft.com/office/drawing/2014/main" id="{01B268D7-BFF8-1BF1-B064-FF72336173E5}"/>
              </a:ext>
            </a:extLst>
          </p:cNvPr>
          <p:cNvSpPr txBox="1">
            <a:spLocks/>
          </p:cNvSpPr>
          <p:nvPr/>
        </p:nvSpPr>
        <p:spPr>
          <a:xfrm>
            <a:off x="4902783" y="2720915"/>
            <a:ext cx="2531211"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dirty="0">
                <a:ln>
                  <a:noFill/>
                </a:ln>
                <a:solidFill>
                  <a:schemeClr val="bg1">
                    <a:lumMod val="76000"/>
                  </a:schemeClr>
                </a:solidFill>
                <a:effectLst/>
                <a:uLnTx/>
                <a:uFillTx/>
                <a:latin typeface="Arial"/>
                <a:cs typeface="Arial"/>
              </a:rPr>
              <a:t>Mapear las partes interesadas + los sistemas existentes</a:t>
            </a:r>
          </a:p>
        </p:txBody>
      </p:sp>
      <p:sp>
        <p:nvSpPr>
          <p:cNvPr id="23" name="Title 1">
            <a:extLst>
              <a:ext uri="{FF2B5EF4-FFF2-40B4-BE49-F238E27FC236}">
                <a16:creationId xmlns:a16="http://schemas.microsoft.com/office/drawing/2014/main" id="{96EE865B-908A-45D6-A16F-1E179E25774A}"/>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i="0" u="none" strike="noStrike" cap="none" normalizeH="0" baseline="0" noProof="0" dirty="0">
                <a:ln>
                  <a:noFill/>
                </a:ln>
                <a:solidFill>
                  <a:schemeClr val="accent1"/>
                </a:solidFill>
                <a:effectLst/>
                <a:uLnTx/>
                <a:uFillTx/>
                <a:latin typeface="Arial"/>
                <a:cs typeface="Arial"/>
              </a:rPr>
              <a:t>Involucrar a las partes interesadas</a:t>
            </a:r>
          </a:p>
        </p:txBody>
      </p:sp>
      <p:sp>
        <p:nvSpPr>
          <p:cNvPr id="25" name="Title 1">
            <a:extLst>
              <a:ext uri="{FF2B5EF4-FFF2-40B4-BE49-F238E27FC236}">
                <a16:creationId xmlns:a16="http://schemas.microsoft.com/office/drawing/2014/main" id="{A3971710-E813-D7E8-1E60-030EBC1AF933}"/>
              </a:ext>
            </a:extLst>
          </p:cNvPr>
          <p:cNvSpPr txBox="1">
            <a:spLocks/>
          </p:cNvSpPr>
          <p:nvPr/>
        </p:nvSpPr>
        <p:spPr>
          <a:xfrm>
            <a:off x="5498067" y="5104354"/>
            <a:ext cx="1340642"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dirty="0">
                <a:ln>
                  <a:noFill/>
                </a:ln>
                <a:solidFill>
                  <a:srgbClr val="BFBFBF"/>
                </a:solidFill>
                <a:effectLst/>
                <a:uLnTx/>
                <a:uFillTx/>
                <a:latin typeface="Arial" panose="020B0604020202020204" pitchFamily="34" charset="0"/>
                <a:ea typeface="Arial"/>
                <a:cs typeface="+mj-cs"/>
              </a:rPr>
              <a:t>Capacitar personal</a:t>
            </a:r>
          </a:p>
        </p:txBody>
      </p:sp>
      <p:sp>
        <p:nvSpPr>
          <p:cNvPr id="27" name="Title 1">
            <a:extLst>
              <a:ext uri="{FF2B5EF4-FFF2-40B4-BE49-F238E27FC236}">
                <a16:creationId xmlns:a16="http://schemas.microsoft.com/office/drawing/2014/main" id="{86FC3DAB-CE4E-ED2F-9497-8F10F57C8E90}"/>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dirty="0">
                <a:ln>
                  <a:noFill/>
                </a:ln>
                <a:solidFill>
                  <a:srgbClr val="BFBFBF"/>
                </a:solidFill>
                <a:effectLst/>
                <a:uLnTx/>
                <a:uFillTx/>
                <a:latin typeface="Arial" panose="020B0604020202020204" pitchFamily="34" charset="0"/>
                <a:ea typeface="Arial"/>
                <a:cs typeface="+mj-cs"/>
              </a:rPr>
              <a:t>Integrar en los flujos de trabajo</a:t>
            </a:r>
          </a:p>
        </p:txBody>
      </p:sp>
      <p:sp>
        <p:nvSpPr>
          <p:cNvPr id="29" name="Title 1">
            <a:extLst>
              <a:ext uri="{FF2B5EF4-FFF2-40B4-BE49-F238E27FC236}">
                <a16:creationId xmlns:a16="http://schemas.microsoft.com/office/drawing/2014/main" id="{FEC29D89-AF50-675C-8488-3CF92694FF7A}"/>
              </a:ext>
            </a:extLst>
          </p:cNvPr>
          <p:cNvSpPr txBox="1">
            <a:spLocks/>
          </p:cNvSpPr>
          <p:nvPr/>
        </p:nvSpPr>
        <p:spPr>
          <a:xfrm>
            <a:off x="8856639" y="5151754"/>
            <a:ext cx="1547294"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419" sz="2000" b="0" dirty="0">
                <a:solidFill>
                  <a:srgbClr val="BFBFBF"/>
                </a:solidFill>
              </a:rPr>
              <a:t>Realizar un uso piloto</a:t>
            </a:r>
          </a:p>
        </p:txBody>
      </p:sp>
      <p:pic>
        <p:nvPicPr>
          <p:cNvPr id="31" name="Graphic 30">
            <a:extLst>
              <a:ext uri="{FF2B5EF4-FFF2-40B4-BE49-F238E27FC236}">
                <a16:creationId xmlns:a16="http://schemas.microsoft.com/office/drawing/2014/main" id="{EEF61DB0-92C7-764E-5663-4E638BA2CFB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68267E4D-FC51-25BE-BC2D-47790A33FF2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C68AB62A-A176-AB4F-B837-B39D082C7D8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3FB51B36-AE7E-529C-E94E-B9FD4937888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A40D7813-2187-DCD9-6392-926B9E4DDA2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00E15156-6B18-FBCA-4198-03F8F72FC106}"/>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265599439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A342A-635E-6CB0-672B-C78116A75493}"/>
            </a:ext>
          </a:extLst>
        </p:cNvPr>
        <p:cNvGrpSpPr/>
        <p:nvPr/>
      </p:nvGrpSpPr>
      <p:grpSpPr>
        <a:xfrm>
          <a:off x="0" y="0"/>
          <a:ext cx="0" cy="0"/>
          <a:chOff x="0" y="0"/>
          <a:chExt cx="0" cy="0"/>
        </a:xfrm>
      </p:grpSpPr>
      <p:pic>
        <p:nvPicPr>
          <p:cNvPr id="12" name="Graphic 11">
            <a:extLst>
              <a:ext uri="{FF2B5EF4-FFF2-40B4-BE49-F238E27FC236}">
                <a16:creationId xmlns:a16="http://schemas.microsoft.com/office/drawing/2014/main" id="{BF31A5CF-5BCE-53AC-1AC8-F2D47646AAE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5208" y="1882639"/>
            <a:ext cx="915144" cy="917622"/>
          </a:xfrm>
          <a:prstGeom prst="rect">
            <a:avLst/>
          </a:prstGeom>
        </p:spPr>
      </p:pic>
      <p:sp>
        <p:nvSpPr>
          <p:cNvPr id="2" name="Title 1">
            <a:extLst>
              <a:ext uri="{FF2B5EF4-FFF2-40B4-BE49-F238E27FC236}">
                <a16:creationId xmlns:a16="http://schemas.microsoft.com/office/drawing/2014/main" id="{80DA0921-D2E1-B844-D514-3C44E323C54D}"/>
              </a:ext>
            </a:extLst>
          </p:cNvPr>
          <p:cNvSpPr>
            <a:spLocks noGrp="1"/>
          </p:cNvSpPr>
          <p:nvPr>
            <p:ph type="title"/>
          </p:nvPr>
        </p:nvSpPr>
        <p:spPr>
          <a:xfrm>
            <a:off x="489557" y="2606822"/>
            <a:ext cx="3467083" cy="1786595"/>
          </a:xfrm>
        </p:spPr>
        <p:txBody>
          <a:bodyPr/>
          <a:lstStyle/>
          <a:p>
            <a:pPr algn="ctr"/>
            <a:r>
              <a:rPr lang="es-419" dirty="0"/>
              <a:t>Involucrar </a:t>
            </a:r>
            <a:br>
              <a:rPr lang="es-419" dirty="0"/>
            </a:br>
            <a:r>
              <a:rPr lang="es-419" dirty="0"/>
              <a:t>a las partes interesadas</a:t>
            </a:r>
          </a:p>
        </p:txBody>
      </p:sp>
      <p:sp>
        <p:nvSpPr>
          <p:cNvPr id="3" name="Content Placeholder 2">
            <a:extLst>
              <a:ext uri="{FF2B5EF4-FFF2-40B4-BE49-F238E27FC236}">
                <a16:creationId xmlns:a16="http://schemas.microsoft.com/office/drawing/2014/main" id="{6FBFEBDE-2147-DF74-CF96-C7062AD56754}"/>
              </a:ext>
            </a:extLst>
          </p:cNvPr>
          <p:cNvSpPr>
            <a:spLocks noGrp="1"/>
          </p:cNvSpPr>
          <p:nvPr>
            <p:ph idx="1"/>
          </p:nvPr>
        </p:nvSpPr>
        <p:spPr>
          <a:xfrm>
            <a:off x="5016356" y="1445197"/>
            <a:ext cx="6693029" cy="4691001"/>
          </a:xfrm>
        </p:spPr>
        <p:txBody>
          <a:bodyPr/>
          <a:lstStyle/>
          <a:p>
            <a:r>
              <a:rPr lang="es-419" sz="2000" dirty="0"/>
              <a:t>Involucre intencionadamente a las partes interesadas basándose en el mapeo de partes interesadas </a:t>
            </a:r>
          </a:p>
          <a:p>
            <a:endParaRPr lang="en-US" sz="2000" dirty="0"/>
          </a:p>
          <a:p>
            <a:r>
              <a:rPr lang="es-419" sz="2000" dirty="0"/>
              <a:t>Oriente el enfoque 7-1-7 hacia sus intereses/deberes</a:t>
            </a:r>
          </a:p>
          <a:p>
            <a:endParaRPr lang="en-US" sz="2000" dirty="0"/>
          </a:p>
          <a:p>
            <a:r>
              <a:rPr lang="es-419" sz="2000" dirty="0"/>
              <a:t>Identifique funciones y responsabilidades</a:t>
            </a:r>
          </a:p>
          <a:p>
            <a:endParaRPr lang="en-US" sz="2000" dirty="0"/>
          </a:p>
          <a:p>
            <a:r>
              <a:rPr lang="es-419" sz="2000" dirty="0"/>
              <a:t>Elabore un plan para mantener el involucramiento con base en la función que cumplen en el enfoque 7-1-7: cómo y con qué frecuencia</a:t>
            </a:r>
          </a:p>
          <a:p>
            <a:endParaRPr lang="en-US" sz="2000" dirty="0"/>
          </a:p>
          <a:p>
            <a:r>
              <a:rPr lang="es-419" sz="2000" dirty="0"/>
              <a:t>Actualice el mapeo de partes interesadas según sea necesario</a:t>
            </a:r>
          </a:p>
        </p:txBody>
      </p:sp>
      <p:sp>
        <p:nvSpPr>
          <p:cNvPr id="5" name="Text Placeholder 4">
            <a:extLst>
              <a:ext uri="{FF2B5EF4-FFF2-40B4-BE49-F238E27FC236}">
                <a16:creationId xmlns:a16="http://schemas.microsoft.com/office/drawing/2014/main" id="{ECBD8D2F-AEDE-8969-4B5A-DEE2724B1F15}"/>
              </a:ext>
            </a:extLst>
          </p:cNvPr>
          <p:cNvSpPr>
            <a:spLocks noGrp="1"/>
          </p:cNvSpPr>
          <p:nvPr>
            <p:ph type="body" sz="half" idx="10"/>
          </p:nvPr>
        </p:nvSpPr>
        <p:spPr/>
        <p:txBody>
          <a:bodyPr/>
          <a:lstStyle/>
          <a:p>
            <a:r>
              <a:rPr lang="es-419"/>
              <a:t>Introducir el 7-1-7 a una amplia gama de partes interesadas desde el principio</a:t>
            </a:r>
          </a:p>
        </p:txBody>
      </p:sp>
    </p:spTree>
    <p:extLst>
      <p:ext uri="{BB962C8B-B14F-4D97-AF65-F5344CB8AC3E}">
        <p14:creationId xmlns:p14="http://schemas.microsoft.com/office/powerpoint/2010/main" val="3366981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B0B51-9DB6-0CA7-AA80-2752CC5526FD}"/>
            </a:ext>
          </a:extLst>
        </p:cNvPr>
        <p:cNvGrpSpPr/>
        <p:nvPr/>
      </p:nvGrpSpPr>
      <p:grpSpPr>
        <a:xfrm>
          <a:off x="0" y="0"/>
          <a:ext cx="0" cy="0"/>
          <a:chOff x="0" y="0"/>
          <a:chExt cx="0" cy="0"/>
        </a:xfrm>
      </p:grpSpPr>
      <p:sp>
        <p:nvSpPr>
          <p:cNvPr id="17" name="Rounded Rectangle 16">
            <a:extLst>
              <a:ext uri="{FF2B5EF4-FFF2-40B4-BE49-F238E27FC236}">
                <a16:creationId xmlns:a16="http://schemas.microsoft.com/office/drawing/2014/main" id="{97AF5086-74F1-60E3-D15C-0169215184DD}"/>
              </a:ext>
            </a:extLst>
          </p:cNvPr>
          <p:cNvSpPr/>
          <p:nvPr/>
        </p:nvSpPr>
        <p:spPr>
          <a:xfrm>
            <a:off x="4816205" y="1143274"/>
            <a:ext cx="6880109" cy="3018464"/>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 name="Text Placeholder 4">
            <a:extLst>
              <a:ext uri="{FF2B5EF4-FFF2-40B4-BE49-F238E27FC236}">
                <a16:creationId xmlns:a16="http://schemas.microsoft.com/office/drawing/2014/main" id="{06CB0202-6724-68E4-54CC-61A09F001D88}"/>
              </a:ext>
            </a:extLst>
          </p:cNvPr>
          <p:cNvSpPr>
            <a:spLocks noGrp="1"/>
          </p:cNvSpPr>
          <p:nvPr>
            <p:ph type="body" sz="half" idx="10"/>
          </p:nvPr>
        </p:nvSpPr>
        <p:spPr>
          <a:xfrm>
            <a:off x="4675565" y="584796"/>
            <a:ext cx="7841555" cy="400639"/>
          </a:xfrm>
        </p:spPr>
        <p:txBody>
          <a:bodyPr vert="horz" lIns="91440" tIns="45720" rIns="91440" bIns="45720" rtlCol="0" anchor="t">
            <a:noAutofit/>
          </a:bodyPr>
          <a:lstStyle/>
          <a:p>
            <a:r>
              <a:rPr lang="es-419" sz="1800" dirty="0">
                <a:latin typeface="Arial"/>
                <a:cs typeface="Arial"/>
              </a:rPr>
              <a:t>Utilice diversos métodos de sensibilización/involucramiento</a:t>
            </a:r>
          </a:p>
        </p:txBody>
      </p:sp>
      <p:pic>
        <p:nvPicPr>
          <p:cNvPr id="9" name="Picture 8" descr="A group of people sitting at a long table&#10;&#10;Description automatically generated">
            <a:extLst>
              <a:ext uri="{FF2B5EF4-FFF2-40B4-BE49-F238E27FC236}">
                <a16:creationId xmlns:a16="http://schemas.microsoft.com/office/drawing/2014/main" id="{1091C04A-8A15-6C8B-7B1D-EA40A5E1F5B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387039" y="1830215"/>
            <a:ext cx="1994895" cy="1624361"/>
          </a:xfrm>
          <a:prstGeom prst="rect">
            <a:avLst/>
          </a:prstGeom>
        </p:spPr>
      </p:pic>
      <p:sp>
        <p:nvSpPr>
          <p:cNvPr id="10" name="TextBox 9">
            <a:extLst>
              <a:ext uri="{FF2B5EF4-FFF2-40B4-BE49-F238E27FC236}">
                <a16:creationId xmlns:a16="http://schemas.microsoft.com/office/drawing/2014/main" id="{EF580E2D-B2B5-4DEF-C57D-6718ADFAB954}"/>
              </a:ext>
            </a:extLst>
          </p:cNvPr>
          <p:cNvSpPr txBox="1"/>
          <p:nvPr/>
        </p:nvSpPr>
        <p:spPr>
          <a:xfrm>
            <a:off x="9406300" y="3471647"/>
            <a:ext cx="2069380" cy="523220"/>
          </a:xfrm>
          <a:prstGeom prst="rect">
            <a:avLst/>
          </a:prstGeom>
          <a:noFill/>
          <a:ln w="38100">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t>Grandes talleres para las partes interesadas</a:t>
            </a:r>
          </a:p>
        </p:txBody>
      </p:sp>
      <p:pic>
        <p:nvPicPr>
          <p:cNvPr id="11" name="Picture 10">
            <a:extLst>
              <a:ext uri="{FF2B5EF4-FFF2-40B4-BE49-F238E27FC236}">
                <a16:creationId xmlns:a16="http://schemas.microsoft.com/office/drawing/2014/main" id="{2974288E-5C26-7137-D779-2801DD37FA8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92555" y="1835218"/>
            <a:ext cx="1891407" cy="1630556"/>
          </a:xfrm>
          <a:prstGeom prst="rect">
            <a:avLst/>
          </a:prstGeom>
        </p:spPr>
      </p:pic>
      <p:pic>
        <p:nvPicPr>
          <p:cNvPr id="13" name="Picture 12" descr="A group of people sitting at a table&#10;&#10;Description automatically generated">
            <a:extLst>
              <a:ext uri="{FF2B5EF4-FFF2-40B4-BE49-F238E27FC236}">
                <a16:creationId xmlns:a16="http://schemas.microsoft.com/office/drawing/2014/main" id="{05C8A5DE-1A06-9CD9-DAE7-068F8603AA6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bwMode="auto">
          <a:xfrm>
            <a:off x="7322177" y="1830215"/>
            <a:ext cx="1726648" cy="1611971"/>
          </a:xfrm>
          <a:prstGeom prst="rect">
            <a:avLst/>
          </a:prstGeom>
          <a:extLst>
            <a:ext uri="{53640926-AAD7-44D8-BBD7-CCE9431645EC}">
              <a14:shadowObscured xmlns:a14="http://schemas.microsoft.com/office/drawing/2010/main"/>
            </a:ext>
          </a:extLst>
        </p:spPr>
      </p:pic>
      <p:sp>
        <p:nvSpPr>
          <p:cNvPr id="14" name="TextBox 13">
            <a:extLst>
              <a:ext uri="{FF2B5EF4-FFF2-40B4-BE49-F238E27FC236}">
                <a16:creationId xmlns:a16="http://schemas.microsoft.com/office/drawing/2014/main" id="{25CD9090-6F35-F302-EC7E-87CCFBFD7BDB}"/>
              </a:ext>
            </a:extLst>
          </p:cNvPr>
          <p:cNvSpPr txBox="1"/>
          <p:nvPr/>
        </p:nvSpPr>
        <p:spPr>
          <a:xfrm>
            <a:off x="7216860" y="3465451"/>
            <a:ext cx="2069380" cy="523220"/>
          </a:xfrm>
          <a:prstGeom prst="rect">
            <a:avLst/>
          </a:prstGeom>
          <a:noFill/>
          <a:ln w="38100">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t>Pequeñas reuniones técnicas</a:t>
            </a:r>
          </a:p>
        </p:txBody>
      </p:sp>
      <p:sp>
        <p:nvSpPr>
          <p:cNvPr id="15" name="TextBox 14">
            <a:extLst>
              <a:ext uri="{FF2B5EF4-FFF2-40B4-BE49-F238E27FC236}">
                <a16:creationId xmlns:a16="http://schemas.microsoft.com/office/drawing/2014/main" id="{6117145D-1842-D37E-B606-18DF0F6D8A87}"/>
              </a:ext>
            </a:extLst>
          </p:cNvPr>
          <p:cNvSpPr txBox="1"/>
          <p:nvPr/>
        </p:nvSpPr>
        <p:spPr>
          <a:xfrm>
            <a:off x="4816205" y="3502622"/>
            <a:ext cx="2435521" cy="523220"/>
          </a:xfrm>
          <a:prstGeom prst="rect">
            <a:avLst/>
          </a:prstGeom>
          <a:noFill/>
          <a:ln w="38100">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t>Reuniones </a:t>
            </a:r>
            <a:br>
              <a:rPr kumimoji="0" lang="es-419" sz="1400" b="1"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br>
            <a:r>
              <a:rPr kumimoji="0" lang="es-419" sz="1400" b="1"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t>individuales</a:t>
            </a:r>
          </a:p>
        </p:txBody>
      </p:sp>
      <p:sp>
        <p:nvSpPr>
          <p:cNvPr id="18" name="Text Placeholder 4">
            <a:extLst>
              <a:ext uri="{FF2B5EF4-FFF2-40B4-BE49-F238E27FC236}">
                <a16:creationId xmlns:a16="http://schemas.microsoft.com/office/drawing/2014/main" id="{68D0F791-7A00-4DE2-0549-D8186674A431}"/>
              </a:ext>
            </a:extLst>
          </p:cNvPr>
          <p:cNvSpPr txBox="1">
            <a:spLocks/>
          </p:cNvSpPr>
          <p:nvPr/>
        </p:nvSpPr>
        <p:spPr>
          <a:xfrm>
            <a:off x="4929839" y="1220721"/>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1800" b="1" i="0" u="none" strike="noStrike" cap="none" normalizeH="0" baseline="0" noProof="0" dirty="0">
                <a:ln>
                  <a:noFill/>
                </a:ln>
                <a:solidFill>
                  <a:srgbClr val="628393"/>
                </a:solidFill>
                <a:effectLst/>
                <a:uLnTx/>
                <a:uFillTx/>
                <a:latin typeface="Arial"/>
                <a:cs typeface="Arial"/>
              </a:rPr>
              <a:t>Foco de atención: Involucramiento de partes interesadas en Camboya</a:t>
            </a:r>
          </a:p>
        </p:txBody>
      </p:sp>
      <p:sp>
        <p:nvSpPr>
          <p:cNvPr id="19" name="Content Placeholder 2">
            <a:extLst>
              <a:ext uri="{FF2B5EF4-FFF2-40B4-BE49-F238E27FC236}">
                <a16:creationId xmlns:a16="http://schemas.microsoft.com/office/drawing/2014/main" id="{97509C36-1C60-F9A4-FC7A-2333993AD6B7}"/>
              </a:ext>
            </a:extLst>
          </p:cNvPr>
          <p:cNvSpPr>
            <a:spLocks noGrp="1"/>
          </p:cNvSpPr>
          <p:nvPr>
            <p:ph idx="1"/>
          </p:nvPr>
        </p:nvSpPr>
        <p:spPr>
          <a:xfrm>
            <a:off x="5089951" y="4377797"/>
            <a:ext cx="6693029" cy="1918490"/>
          </a:xfrm>
        </p:spPr>
        <p:txBody>
          <a:bodyPr vert="horz" lIns="91440" tIns="45720" rIns="91440" bIns="45720" rtlCol="0" anchor="t">
            <a:noAutofit/>
          </a:bodyPr>
          <a:lstStyle/>
          <a:p>
            <a:pPr marL="0" indent="0">
              <a:buNone/>
            </a:pPr>
            <a:endParaRPr lang="en-US" sz="1200" dirty="0">
              <a:solidFill>
                <a:schemeClr val="tx1"/>
              </a:solidFill>
              <a:latin typeface="Arial"/>
              <a:cs typeface="Arial"/>
            </a:endParaRPr>
          </a:p>
          <a:p>
            <a:pPr>
              <a:buFont typeface="Arial"/>
            </a:pPr>
            <a:r>
              <a:rPr lang="es-419" sz="2000" dirty="0">
                <a:solidFill>
                  <a:schemeClr val="tx1"/>
                </a:solidFill>
                <a:latin typeface="Arial"/>
                <a:cs typeface="Arial"/>
              </a:rPr>
              <a:t>Considere el valor + el tiempo/los recursos de los diferentes involucrados</a:t>
            </a:r>
          </a:p>
          <a:p>
            <a:pPr>
              <a:buFont typeface="Arial"/>
            </a:pPr>
            <a:r>
              <a:rPr lang="es-419" sz="2000" dirty="0">
                <a:solidFill>
                  <a:schemeClr val="tx1"/>
                </a:solidFill>
                <a:cs typeface="Arial"/>
              </a:rPr>
              <a:t>Use un ejercicio de simulación para los talleres para partes interesadas</a:t>
            </a:r>
          </a:p>
        </p:txBody>
      </p:sp>
      <p:pic>
        <p:nvPicPr>
          <p:cNvPr id="12" name="Graphic 11">
            <a:extLst>
              <a:ext uri="{FF2B5EF4-FFF2-40B4-BE49-F238E27FC236}">
                <a16:creationId xmlns:a16="http://schemas.microsoft.com/office/drawing/2014/main" id="{CFC219A2-6E09-D260-12D9-B494E684CF9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765208" y="1882639"/>
            <a:ext cx="915144" cy="917622"/>
          </a:xfrm>
          <a:prstGeom prst="rect">
            <a:avLst/>
          </a:prstGeom>
        </p:spPr>
      </p:pic>
      <p:sp>
        <p:nvSpPr>
          <p:cNvPr id="20" name="Title 1">
            <a:extLst>
              <a:ext uri="{FF2B5EF4-FFF2-40B4-BE49-F238E27FC236}">
                <a16:creationId xmlns:a16="http://schemas.microsoft.com/office/drawing/2014/main" id="{96E5A559-6FCF-692A-BB11-EA548FE2E562}"/>
              </a:ext>
            </a:extLst>
          </p:cNvPr>
          <p:cNvSpPr>
            <a:spLocks noGrp="1"/>
          </p:cNvSpPr>
          <p:nvPr>
            <p:ph type="title"/>
          </p:nvPr>
        </p:nvSpPr>
        <p:spPr>
          <a:xfrm>
            <a:off x="489557" y="2591202"/>
            <a:ext cx="3467083" cy="1786595"/>
          </a:xfrm>
        </p:spPr>
        <p:txBody>
          <a:bodyPr/>
          <a:lstStyle/>
          <a:p>
            <a:pPr algn="ctr"/>
            <a:r>
              <a:rPr lang="es-419" dirty="0"/>
              <a:t>Involucrar </a:t>
            </a:r>
            <a:br>
              <a:rPr lang="es-419" dirty="0"/>
            </a:br>
            <a:r>
              <a:rPr lang="es-419" dirty="0"/>
              <a:t>a las partes interesadas</a:t>
            </a:r>
          </a:p>
        </p:txBody>
      </p:sp>
    </p:spTree>
    <p:extLst>
      <p:ext uri="{BB962C8B-B14F-4D97-AF65-F5344CB8AC3E}">
        <p14:creationId xmlns:p14="http://schemas.microsoft.com/office/powerpoint/2010/main" val="3997665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0" grpId="0"/>
      <p:bldP spid="14" grpId="0"/>
      <p:bldP spid="15" grpId="0"/>
      <p:bldP spid="18"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C6F30F-564B-96EB-C49C-B5B88B9DAE1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DC2232C-DF33-9EA0-E78D-24F3C4F7AAC8}"/>
              </a:ext>
            </a:extLst>
          </p:cNvPr>
          <p:cNvSpPr>
            <a:spLocks noGrp="1"/>
          </p:cNvSpPr>
          <p:nvPr>
            <p:ph type="body" sz="half" idx="10"/>
          </p:nvPr>
        </p:nvSpPr>
        <p:spPr>
          <a:xfrm>
            <a:off x="4807682" y="1854662"/>
            <a:ext cx="6693029" cy="2911331"/>
          </a:xfrm>
        </p:spPr>
        <p:txBody>
          <a:bodyPr vert="horz" lIns="91440" tIns="45720" rIns="91440" bIns="45720" rtlCol="0" anchor="t">
            <a:noAutofit/>
          </a:bodyPr>
          <a:lstStyle/>
          <a:p>
            <a:pPr>
              <a:lnSpc>
                <a:spcPct val="100000"/>
              </a:lnSpc>
              <a:spcBef>
                <a:spcPts val="0"/>
              </a:spcBef>
            </a:pPr>
            <a:r>
              <a:rPr lang="es-419" sz="4000">
                <a:solidFill>
                  <a:schemeClr val="tx2"/>
                </a:solidFill>
                <a:latin typeface="Arial"/>
                <a:cs typeface="Arial"/>
              </a:rPr>
              <a:t>¿Cuáles son algunas otras formas en las que pueden involucrar a las partes interesadas para obtener la participación de 7-1-7?</a:t>
            </a:r>
          </a:p>
          <a:p>
            <a:pPr>
              <a:lnSpc>
                <a:spcPct val="100000"/>
              </a:lnSpc>
              <a:spcBef>
                <a:spcPts val="0"/>
              </a:spcBef>
            </a:pPr>
            <a:r>
              <a:rPr lang="es-419" sz="4000">
                <a:solidFill>
                  <a:schemeClr val="tx2"/>
                </a:solidFill>
                <a:latin typeface="Arial"/>
                <a:cs typeface="Arial"/>
              </a:rPr>
              <a:t>  </a:t>
            </a:r>
          </a:p>
        </p:txBody>
      </p:sp>
      <p:pic>
        <p:nvPicPr>
          <p:cNvPr id="8" name="Graphic 9">
            <a:extLst>
              <a:ext uri="{FF2B5EF4-FFF2-40B4-BE49-F238E27FC236}">
                <a16:creationId xmlns:a16="http://schemas.microsoft.com/office/drawing/2014/main" id="{00DFF38A-B480-F2E9-3E73-DFEF1290660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10" name="Title 1">
            <a:extLst>
              <a:ext uri="{FF2B5EF4-FFF2-40B4-BE49-F238E27FC236}">
                <a16:creationId xmlns:a16="http://schemas.microsoft.com/office/drawing/2014/main" id="{CD13BF61-A7F8-F384-336A-F262A52E79C4}"/>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419">
                <a:latin typeface="Arial"/>
                <a:cs typeface="Arial"/>
              </a:rPr>
              <a:t>Debate</a:t>
            </a:r>
          </a:p>
        </p:txBody>
      </p:sp>
    </p:spTree>
    <p:extLst>
      <p:ext uri="{BB962C8B-B14F-4D97-AF65-F5344CB8AC3E}">
        <p14:creationId xmlns:p14="http://schemas.microsoft.com/office/powerpoint/2010/main" val="266202431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D2FD4-8A73-8426-F7E0-D1D59770A71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779D204-BB96-059C-9809-C8381FFCEECD}"/>
              </a:ext>
            </a:extLst>
          </p:cNvPr>
          <p:cNvSpPr>
            <a:spLocks noGrp="1"/>
          </p:cNvSpPr>
          <p:nvPr>
            <p:ph type="title"/>
          </p:nvPr>
        </p:nvSpPr>
        <p:spPr>
          <a:xfrm>
            <a:off x="424274" y="350089"/>
            <a:ext cx="11534046" cy="1087808"/>
          </a:xfrm>
        </p:spPr>
        <p:txBody>
          <a:bodyPr/>
          <a:lstStyle/>
          <a:p>
            <a:r>
              <a:rPr lang="es-419" sz="2800" dirty="0"/>
              <a:t>El enfoque 7-1-7 puede adoptarse de forma sistemática y flexible</a:t>
            </a:r>
          </a:p>
        </p:txBody>
      </p:sp>
      <p:sp>
        <p:nvSpPr>
          <p:cNvPr id="17" name="Title 1">
            <a:extLst>
              <a:ext uri="{FF2B5EF4-FFF2-40B4-BE49-F238E27FC236}">
                <a16:creationId xmlns:a16="http://schemas.microsoft.com/office/drawing/2014/main" id="{962D2BDC-99BC-381E-E866-30859CB20E25}"/>
              </a:ext>
            </a:extLst>
          </p:cNvPr>
          <p:cNvSpPr txBox="1">
            <a:spLocks/>
          </p:cNvSpPr>
          <p:nvPr/>
        </p:nvSpPr>
        <p:spPr>
          <a:xfrm>
            <a:off x="1267499"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a:ln>
                  <a:noFill/>
                </a:ln>
                <a:solidFill>
                  <a:srgbClr val="BFBFBF"/>
                </a:solidFill>
                <a:effectLst/>
                <a:uLnTx/>
                <a:uFillTx/>
                <a:latin typeface="Arial"/>
                <a:cs typeface="Arial"/>
              </a:rPr>
              <a:t>Situar dentro del sistema de salud pública</a:t>
            </a:r>
          </a:p>
        </p:txBody>
      </p:sp>
      <p:sp>
        <p:nvSpPr>
          <p:cNvPr id="21" name="Title 1">
            <a:extLst>
              <a:ext uri="{FF2B5EF4-FFF2-40B4-BE49-F238E27FC236}">
                <a16:creationId xmlns:a16="http://schemas.microsoft.com/office/drawing/2014/main" id="{FD67B400-8A38-3EA1-6249-AAFDE28235D8}"/>
              </a:ext>
            </a:extLst>
          </p:cNvPr>
          <p:cNvSpPr txBox="1">
            <a:spLocks/>
          </p:cNvSpPr>
          <p:nvPr/>
        </p:nvSpPr>
        <p:spPr>
          <a:xfrm>
            <a:off x="4902783" y="2720915"/>
            <a:ext cx="2531211"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dirty="0">
                <a:ln>
                  <a:noFill/>
                </a:ln>
                <a:solidFill>
                  <a:schemeClr val="bg1">
                    <a:lumMod val="76000"/>
                  </a:schemeClr>
                </a:solidFill>
                <a:effectLst/>
                <a:uLnTx/>
                <a:uFillTx/>
                <a:latin typeface="Arial"/>
                <a:cs typeface="Arial"/>
              </a:rPr>
              <a:t>Mapear las partes interesadas + los sistemas existentes</a:t>
            </a:r>
          </a:p>
        </p:txBody>
      </p:sp>
      <p:sp>
        <p:nvSpPr>
          <p:cNvPr id="23" name="Title 1">
            <a:extLst>
              <a:ext uri="{FF2B5EF4-FFF2-40B4-BE49-F238E27FC236}">
                <a16:creationId xmlns:a16="http://schemas.microsoft.com/office/drawing/2014/main" id="{C75FCBCB-57F0-B2AC-7F1C-DCEF56403EA7}"/>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a:ln>
                  <a:noFill/>
                </a:ln>
                <a:solidFill>
                  <a:schemeClr val="bg1">
                    <a:lumMod val="76000"/>
                  </a:schemeClr>
                </a:solidFill>
                <a:effectLst/>
                <a:uLnTx/>
                <a:uFillTx/>
                <a:latin typeface="Arial"/>
                <a:cs typeface="Arial"/>
              </a:rPr>
              <a:t>Involucrar a las partes interesadas</a:t>
            </a:r>
          </a:p>
        </p:txBody>
      </p:sp>
      <p:sp>
        <p:nvSpPr>
          <p:cNvPr id="25" name="Title 1">
            <a:extLst>
              <a:ext uri="{FF2B5EF4-FFF2-40B4-BE49-F238E27FC236}">
                <a16:creationId xmlns:a16="http://schemas.microsoft.com/office/drawing/2014/main" id="{C292B0BB-BAAC-636A-0051-47BAF93D3548}"/>
              </a:ext>
            </a:extLst>
          </p:cNvPr>
          <p:cNvSpPr txBox="1">
            <a:spLocks/>
          </p:cNvSpPr>
          <p:nvPr/>
        </p:nvSpPr>
        <p:spPr>
          <a:xfrm>
            <a:off x="5536216" y="5104354"/>
            <a:ext cx="1310162"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b="0" i="0" u="none" strike="noStrike" cap="none" normalizeH="0" baseline="0" noProof="0" dirty="0">
                <a:ln>
                  <a:noFill/>
                </a:ln>
                <a:solidFill>
                  <a:srgbClr val="BFBFBF"/>
                </a:solidFill>
                <a:effectLst/>
                <a:uLnTx/>
                <a:uFillTx/>
                <a:latin typeface="Arial" panose="020B0604020202020204" pitchFamily="34" charset="0"/>
                <a:ea typeface="Arial"/>
                <a:cs typeface="+mj-cs"/>
              </a:rPr>
              <a:t>Capacitar personal</a:t>
            </a:r>
          </a:p>
        </p:txBody>
      </p:sp>
      <p:sp>
        <p:nvSpPr>
          <p:cNvPr id="27" name="Title 1">
            <a:extLst>
              <a:ext uri="{FF2B5EF4-FFF2-40B4-BE49-F238E27FC236}">
                <a16:creationId xmlns:a16="http://schemas.microsoft.com/office/drawing/2014/main" id="{10F2A42D-5535-37CA-0B95-37D3202E7583}"/>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2000" i="0" u="none" strike="noStrike" cap="none" normalizeH="0" baseline="0" noProof="0">
                <a:ln>
                  <a:noFill/>
                </a:ln>
                <a:solidFill>
                  <a:schemeClr val="accent1"/>
                </a:solidFill>
                <a:effectLst/>
                <a:uLnTx/>
                <a:uFillTx/>
                <a:latin typeface="Arial"/>
                <a:cs typeface="Arial"/>
              </a:rPr>
              <a:t>Integrar en los flujos de trabajo</a:t>
            </a:r>
          </a:p>
        </p:txBody>
      </p:sp>
      <p:sp>
        <p:nvSpPr>
          <p:cNvPr id="29" name="Title 1">
            <a:extLst>
              <a:ext uri="{FF2B5EF4-FFF2-40B4-BE49-F238E27FC236}">
                <a16:creationId xmlns:a16="http://schemas.microsoft.com/office/drawing/2014/main" id="{A26979E3-B20D-772B-4894-092C0761C4A4}"/>
              </a:ext>
            </a:extLst>
          </p:cNvPr>
          <p:cNvSpPr txBox="1">
            <a:spLocks/>
          </p:cNvSpPr>
          <p:nvPr/>
        </p:nvSpPr>
        <p:spPr>
          <a:xfrm>
            <a:off x="8947986" y="5132066"/>
            <a:ext cx="1537134"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419" sz="2000" b="0" dirty="0">
                <a:solidFill>
                  <a:srgbClr val="BFBFBF"/>
                </a:solidFill>
              </a:rPr>
              <a:t>Realizar un uso piloto</a:t>
            </a:r>
          </a:p>
        </p:txBody>
      </p:sp>
      <p:pic>
        <p:nvPicPr>
          <p:cNvPr id="31" name="Graphic 30">
            <a:extLst>
              <a:ext uri="{FF2B5EF4-FFF2-40B4-BE49-F238E27FC236}">
                <a16:creationId xmlns:a16="http://schemas.microsoft.com/office/drawing/2014/main" id="{4C9D0C56-F0B5-A4A1-FF22-4C5A80B465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EF6E950F-05DD-62B2-6438-C81F3718152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F87AC6A7-E7C4-385E-D8DC-BBD43D9585B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66C09B1F-5A49-3476-29A7-2CFC84706C2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BB00A1EE-5C13-C347-BE3E-ECEA9AEBDFC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2F7E397E-CFBB-B717-50B3-72934DAF08B2}"/>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349373240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A7D867-F61E-17D4-BA1A-D6851883DC23}"/>
            </a:ext>
          </a:extLst>
        </p:cNvPr>
        <p:cNvGrpSpPr/>
        <p:nvPr/>
      </p:nvGrpSpPr>
      <p:grpSpPr>
        <a:xfrm>
          <a:off x="0" y="0"/>
          <a:ext cx="0" cy="0"/>
          <a:chOff x="0" y="0"/>
          <a:chExt cx="0" cy="0"/>
        </a:xfrm>
      </p:grpSpPr>
      <p:pic>
        <p:nvPicPr>
          <p:cNvPr id="43" name="Graphic 42">
            <a:extLst>
              <a:ext uri="{FF2B5EF4-FFF2-40B4-BE49-F238E27FC236}">
                <a16:creationId xmlns:a16="http://schemas.microsoft.com/office/drawing/2014/main" id="{7F72A03F-56D6-4846-BCFF-7C2B7A29741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2" name="Title 1">
            <a:extLst>
              <a:ext uri="{FF2B5EF4-FFF2-40B4-BE49-F238E27FC236}">
                <a16:creationId xmlns:a16="http://schemas.microsoft.com/office/drawing/2014/main" id="{62B816F9-2A6E-727D-7C6B-643B7348DF13}"/>
              </a:ext>
            </a:extLst>
          </p:cNvPr>
          <p:cNvSpPr>
            <a:spLocks noGrp="1"/>
          </p:cNvSpPr>
          <p:nvPr>
            <p:ph type="title"/>
          </p:nvPr>
        </p:nvSpPr>
        <p:spPr>
          <a:xfrm>
            <a:off x="489557" y="2819227"/>
            <a:ext cx="3467083" cy="1259154"/>
          </a:xfrm>
        </p:spPr>
        <p:txBody>
          <a:bodyPr/>
          <a:lstStyle/>
          <a:p>
            <a:pPr algn="ctr"/>
            <a:r>
              <a:rPr lang="es-419"/>
              <a:t>Integrar en los flujos de trabajo</a:t>
            </a:r>
          </a:p>
        </p:txBody>
      </p:sp>
      <p:sp>
        <p:nvSpPr>
          <p:cNvPr id="108" name="Oval 107">
            <a:extLst>
              <a:ext uri="{FF2B5EF4-FFF2-40B4-BE49-F238E27FC236}">
                <a16:creationId xmlns:a16="http://schemas.microsoft.com/office/drawing/2014/main" id="{6319ECB6-98FA-842E-7BD9-21BE3DB564C1}"/>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0" name="Oval 109">
            <a:extLst>
              <a:ext uri="{FF2B5EF4-FFF2-40B4-BE49-F238E27FC236}">
                <a16:creationId xmlns:a16="http://schemas.microsoft.com/office/drawing/2014/main" id="{2B39033C-6C84-F3B4-137A-9A99EB5B8343}"/>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1" name="TextBox 110">
            <a:extLst>
              <a:ext uri="{FF2B5EF4-FFF2-40B4-BE49-F238E27FC236}">
                <a16:creationId xmlns:a16="http://schemas.microsoft.com/office/drawing/2014/main" id="{9D0E600A-9B06-B744-1198-8BF2021DF01F}"/>
              </a:ext>
            </a:extLst>
          </p:cNvPr>
          <p:cNvSpPr txBox="1"/>
          <p:nvPr/>
        </p:nvSpPr>
        <p:spPr>
          <a:xfrm>
            <a:off x="5982010" y="1775523"/>
            <a:ext cx="120681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200" b="1">
                <a:solidFill>
                  <a:srgbClr val="444444"/>
                </a:solidFill>
                <a:latin typeface="Arial"/>
                <a:ea typeface="Arial"/>
                <a:cs typeface="Arial"/>
              </a:rPr>
              <a:t>Planificación/financiación/promoción </a:t>
            </a:r>
          </a:p>
        </p:txBody>
      </p:sp>
      <p:sp>
        <p:nvSpPr>
          <p:cNvPr id="113" name="Oval 112">
            <a:extLst>
              <a:ext uri="{FF2B5EF4-FFF2-40B4-BE49-F238E27FC236}">
                <a16:creationId xmlns:a16="http://schemas.microsoft.com/office/drawing/2014/main" id="{B5657A79-624D-4742-5144-07F5E0FF3B50}"/>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4" name="TextBox 113">
            <a:extLst>
              <a:ext uri="{FF2B5EF4-FFF2-40B4-BE49-F238E27FC236}">
                <a16:creationId xmlns:a16="http://schemas.microsoft.com/office/drawing/2014/main" id="{DC04DD1E-AE13-E8D3-612F-39BE4C0A310A}"/>
              </a:ext>
            </a:extLst>
          </p:cNvPr>
          <p:cNvSpPr txBox="1"/>
          <p:nvPr/>
        </p:nvSpPr>
        <p:spPr>
          <a:xfrm>
            <a:off x="7611326" y="982546"/>
            <a:ext cx="120681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200" b="1">
                <a:solidFill>
                  <a:srgbClr val="444444"/>
                </a:solidFill>
                <a:latin typeface="Arial"/>
                <a:cs typeface="Arial"/>
              </a:rPr>
              <a:t>Recopilación de datos</a:t>
            </a:r>
          </a:p>
        </p:txBody>
      </p:sp>
      <p:sp>
        <p:nvSpPr>
          <p:cNvPr id="116" name="Oval 115">
            <a:extLst>
              <a:ext uri="{FF2B5EF4-FFF2-40B4-BE49-F238E27FC236}">
                <a16:creationId xmlns:a16="http://schemas.microsoft.com/office/drawing/2014/main" id="{F2E7A1A3-5ED9-B82F-B4D5-085529783FC1}"/>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7" name="TextBox 116">
            <a:extLst>
              <a:ext uri="{FF2B5EF4-FFF2-40B4-BE49-F238E27FC236}">
                <a16:creationId xmlns:a16="http://schemas.microsoft.com/office/drawing/2014/main" id="{D85C84D6-AA2A-DE3E-00AD-9D540AA071F1}"/>
              </a:ext>
            </a:extLst>
          </p:cNvPr>
          <p:cNvSpPr txBox="1"/>
          <p:nvPr/>
        </p:nvSpPr>
        <p:spPr>
          <a:xfrm>
            <a:off x="8875130" y="5089913"/>
            <a:ext cx="120681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200" b="1">
                <a:solidFill>
                  <a:srgbClr val="444444"/>
                </a:solidFill>
                <a:latin typeface="Arial"/>
                <a:ea typeface="Arial"/>
                <a:cs typeface="Arial"/>
              </a:rPr>
              <a:t>Seguimiento del progreso </a:t>
            </a:r>
          </a:p>
        </p:txBody>
      </p:sp>
      <p:sp>
        <p:nvSpPr>
          <p:cNvPr id="119" name="Oval 118">
            <a:extLst>
              <a:ext uri="{FF2B5EF4-FFF2-40B4-BE49-F238E27FC236}">
                <a16:creationId xmlns:a16="http://schemas.microsoft.com/office/drawing/2014/main" id="{F314808A-73FE-CD52-3A15-87342D10070A}"/>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0" name="TextBox 119">
            <a:extLst>
              <a:ext uri="{FF2B5EF4-FFF2-40B4-BE49-F238E27FC236}">
                <a16:creationId xmlns:a16="http://schemas.microsoft.com/office/drawing/2014/main" id="{E49CBAA7-CDF1-691F-02A4-7627C30F882F}"/>
              </a:ext>
            </a:extLst>
          </p:cNvPr>
          <p:cNvSpPr txBox="1"/>
          <p:nvPr/>
        </p:nvSpPr>
        <p:spPr>
          <a:xfrm>
            <a:off x="5265608" y="3583011"/>
            <a:ext cx="157851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200" b="1" dirty="0">
                <a:solidFill>
                  <a:srgbClr val="444444"/>
                </a:solidFill>
                <a:latin typeface="Arial"/>
                <a:ea typeface="Arial"/>
                <a:cs typeface="Arial"/>
              </a:rPr>
              <a:t>Conformar otras evaluaciones y herramientas </a:t>
            </a:r>
          </a:p>
        </p:txBody>
      </p:sp>
      <p:sp>
        <p:nvSpPr>
          <p:cNvPr id="122" name="Oval 121">
            <a:extLst>
              <a:ext uri="{FF2B5EF4-FFF2-40B4-BE49-F238E27FC236}">
                <a16:creationId xmlns:a16="http://schemas.microsoft.com/office/drawing/2014/main" id="{FA9666B8-6093-F9DE-E9A7-1682FBC68692}"/>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3" name="TextBox 122">
            <a:extLst>
              <a:ext uri="{FF2B5EF4-FFF2-40B4-BE49-F238E27FC236}">
                <a16:creationId xmlns:a16="http://schemas.microsoft.com/office/drawing/2014/main" id="{76F31949-EFC6-7114-D10A-A646159D35E2}"/>
              </a:ext>
            </a:extLst>
          </p:cNvPr>
          <p:cNvSpPr txBox="1"/>
          <p:nvPr/>
        </p:nvSpPr>
        <p:spPr>
          <a:xfrm>
            <a:off x="9810595" y="3466791"/>
            <a:ext cx="141744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200" b="1">
                <a:solidFill>
                  <a:srgbClr val="444444"/>
                </a:solidFill>
                <a:latin typeface="Arial"/>
                <a:ea typeface="Arial"/>
                <a:cs typeface="Arial"/>
              </a:rPr>
              <a:t>Reuniones con las partes interesadas </a:t>
            </a:r>
          </a:p>
        </p:txBody>
      </p:sp>
      <p:sp>
        <p:nvSpPr>
          <p:cNvPr id="125" name="Oval 124">
            <a:extLst>
              <a:ext uri="{FF2B5EF4-FFF2-40B4-BE49-F238E27FC236}">
                <a16:creationId xmlns:a16="http://schemas.microsoft.com/office/drawing/2014/main" id="{D09824E5-C5C1-C732-73A9-6D37A3AD78F5}"/>
              </a:ext>
            </a:extLst>
          </p:cNvPr>
          <p:cNvSpPr/>
          <p:nvPr/>
        </p:nvSpPr>
        <p:spPr>
          <a:xfrm>
            <a:off x="9314746" y="132146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6" name="TextBox 125">
            <a:extLst>
              <a:ext uri="{FF2B5EF4-FFF2-40B4-BE49-F238E27FC236}">
                <a16:creationId xmlns:a16="http://schemas.microsoft.com/office/drawing/2014/main" id="{356459FB-4966-FFD4-2539-70AD92D12929}"/>
              </a:ext>
            </a:extLst>
          </p:cNvPr>
          <p:cNvSpPr txBox="1"/>
          <p:nvPr/>
        </p:nvSpPr>
        <p:spPr>
          <a:xfrm>
            <a:off x="9292436" y="1596608"/>
            <a:ext cx="141744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200" b="1" dirty="0">
                <a:solidFill>
                  <a:srgbClr val="444444"/>
                </a:solidFill>
                <a:latin typeface="Arial"/>
                <a:ea typeface="Arial"/>
                <a:cs typeface="Arial"/>
              </a:rPr>
              <a:t>Verificación + consolidación de datos </a:t>
            </a:r>
          </a:p>
        </p:txBody>
      </p:sp>
      <p:sp>
        <p:nvSpPr>
          <p:cNvPr id="128" name="Oval 127">
            <a:extLst>
              <a:ext uri="{FF2B5EF4-FFF2-40B4-BE49-F238E27FC236}">
                <a16:creationId xmlns:a16="http://schemas.microsoft.com/office/drawing/2014/main" id="{E93D1E72-9C1C-3850-86B8-B6AD4DB0BAD3}"/>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9" name="TextBox 128">
            <a:extLst>
              <a:ext uri="{FF2B5EF4-FFF2-40B4-BE49-F238E27FC236}">
                <a16:creationId xmlns:a16="http://schemas.microsoft.com/office/drawing/2014/main" id="{12D27BD4-A65A-E92F-90DF-902FAFF81C41}"/>
              </a:ext>
            </a:extLst>
          </p:cNvPr>
          <p:cNvSpPr txBox="1"/>
          <p:nvPr/>
        </p:nvSpPr>
        <p:spPr>
          <a:xfrm>
            <a:off x="6527180" y="5145669"/>
            <a:ext cx="133690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200" b="1">
                <a:solidFill>
                  <a:srgbClr val="444444"/>
                </a:solidFill>
                <a:latin typeface="Arial"/>
                <a:ea typeface="Arial"/>
                <a:cs typeface="Arial"/>
              </a:rPr>
              <a:t>Síntesis de los resultados </a:t>
            </a:r>
          </a:p>
        </p:txBody>
      </p:sp>
      <p:sp>
        <p:nvSpPr>
          <p:cNvPr id="130" name="TextBox 129">
            <a:extLst>
              <a:ext uri="{FF2B5EF4-FFF2-40B4-BE49-F238E27FC236}">
                <a16:creationId xmlns:a16="http://schemas.microsoft.com/office/drawing/2014/main" id="{38E95FC9-AFE6-C97C-DD23-5C2D15A3DC56}"/>
              </a:ext>
            </a:extLst>
          </p:cNvPr>
          <p:cNvSpPr txBox="1"/>
          <p:nvPr/>
        </p:nvSpPr>
        <p:spPr>
          <a:xfrm>
            <a:off x="7611327" y="3299523"/>
            <a:ext cx="1504175"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2000" b="1">
                <a:solidFill>
                  <a:srgbClr val="444444"/>
                </a:solidFill>
                <a:latin typeface="Arial"/>
                <a:ea typeface="Arial"/>
                <a:cs typeface="+mn-lt"/>
              </a:rPr>
              <a:t>Flujos de trabajo</a:t>
            </a:r>
          </a:p>
        </p:txBody>
      </p:sp>
    </p:spTree>
    <p:extLst>
      <p:ext uri="{BB962C8B-B14F-4D97-AF65-F5344CB8AC3E}">
        <p14:creationId xmlns:p14="http://schemas.microsoft.com/office/powerpoint/2010/main" val="321030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10" grpId="0" animBg="1"/>
      <p:bldP spid="113" grpId="0" animBg="1"/>
      <p:bldP spid="116" grpId="0" animBg="1"/>
      <p:bldP spid="119" grpId="0" animBg="1"/>
      <p:bldP spid="122" grpId="0" animBg="1"/>
      <p:bldP spid="125" grpId="0" animBg="1"/>
      <p:bldP spid="128"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F6801-2F73-87F5-9725-3E582A487528}"/>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F01BB1A1-902D-69DE-1573-1701BD3B1862}"/>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200" b="1" i="0" u="none" strike="noStrike" cap="none" normalizeH="0" baseline="0" noProof="0">
                <a:ln>
                  <a:noFill/>
                </a:ln>
                <a:solidFill>
                  <a:srgbClr val="628393"/>
                </a:solidFill>
                <a:effectLst/>
                <a:uLnTx/>
                <a:uFillTx/>
                <a:latin typeface="Arial"/>
                <a:ea typeface="Arial"/>
                <a:cs typeface="Arial"/>
              </a:rPr>
              <a:t>Procesos</a:t>
            </a:r>
          </a:p>
        </p:txBody>
      </p:sp>
      <p:sp>
        <p:nvSpPr>
          <p:cNvPr id="6" name="Content Placeholder 11">
            <a:extLst>
              <a:ext uri="{FF2B5EF4-FFF2-40B4-BE49-F238E27FC236}">
                <a16:creationId xmlns:a16="http://schemas.microsoft.com/office/drawing/2014/main" id="{43A714E0-D9C1-F7A0-F1C7-00D283DE51CE}"/>
              </a:ext>
            </a:extLst>
          </p:cNvPr>
          <p:cNvSpPr>
            <a:spLocks noGrp="1"/>
          </p:cNvSpPr>
          <p:nvPr>
            <p:ph idx="1"/>
          </p:nvPr>
        </p:nvSpPr>
        <p:spPr>
          <a:xfrm>
            <a:off x="4835951" y="826051"/>
            <a:ext cx="6693029" cy="5529709"/>
          </a:xfrm>
        </p:spPr>
        <p:txBody>
          <a:bodyPr/>
          <a:lstStyle/>
          <a:p>
            <a:r>
              <a:rPr lang="es-419"/>
              <a:t>¿Qué hay que hacer?</a:t>
            </a:r>
          </a:p>
          <a:p>
            <a:r>
              <a:rPr lang="es-419"/>
              <a:t>¿Quién es el funcionario responsable de ello?</a:t>
            </a:r>
          </a:p>
          <a:p>
            <a:r>
              <a:rPr lang="es-419"/>
              <a:t>¿Qué apoyo necesita para lograrlo?</a:t>
            </a:r>
          </a:p>
        </p:txBody>
      </p:sp>
      <p:pic>
        <p:nvPicPr>
          <p:cNvPr id="59" name="Graphic 58">
            <a:extLst>
              <a:ext uri="{FF2B5EF4-FFF2-40B4-BE49-F238E27FC236}">
                <a16:creationId xmlns:a16="http://schemas.microsoft.com/office/drawing/2014/main" id="{9338DA36-E090-EF0B-BDD4-B02EBAA5D4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1FFA81F4-05C9-5F9E-E44A-47F7DBC30A80}"/>
              </a:ext>
            </a:extLst>
          </p:cNvPr>
          <p:cNvSpPr>
            <a:spLocks noGrp="1"/>
          </p:cNvSpPr>
          <p:nvPr>
            <p:ph type="title"/>
          </p:nvPr>
        </p:nvSpPr>
        <p:spPr>
          <a:xfrm>
            <a:off x="489557" y="2819227"/>
            <a:ext cx="3467083" cy="1259154"/>
          </a:xfrm>
        </p:spPr>
        <p:txBody>
          <a:bodyPr/>
          <a:lstStyle/>
          <a:p>
            <a:pPr algn="ctr"/>
            <a:r>
              <a:rPr lang="es-419"/>
              <a:t>Integrar en los flujos de trabajo</a:t>
            </a:r>
          </a:p>
        </p:txBody>
      </p:sp>
      <p:grpSp>
        <p:nvGrpSpPr>
          <p:cNvPr id="121" name="Group 120">
            <a:extLst>
              <a:ext uri="{FF2B5EF4-FFF2-40B4-BE49-F238E27FC236}">
                <a16:creationId xmlns:a16="http://schemas.microsoft.com/office/drawing/2014/main" id="{2A52EBF0-6BB1-783D-C053-3775A929BF4E}"/>
              </a:ext>
            </a:extLst>
          </p:cNvPr>
          <p:cNvGrpSpPr/>
          <p:nvPr/>
        </p:nvGrpSpPr>
        <p:grpSpPr>
          <a:xfrm>
            <a:off x="5695301" y="2338703"/>
            <a:ext cx="4838882" cy="4094095"/>
            <a:chOff x="5202779" y="672216"/>
            <a:chExt cx="6143233" cy="5370290"/>
          </a:xfrm>
        </p:grpSpPr>
        <p:sp>
          <p:nvSpPr>
            <p:cNvPr id="90" name="Oval 89">
              <a:extLst>
                <a:ext uri="{FF2B5EF4-FFF2-40B4-BE49-F238E27FC236}">
                  <a16:creationId xmlns:a16="http://schemas.microsoft.com/office/drawing/2014/main" id="{9B0B008B-F9CA-4D2C-7D6E-70CD7D2D46C9}"/>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2" name="Oval 91">
              <a:extLst>
                <a:ext uri="{FF2B5EF4-FFF2-40B4-BE49-F238E27FC236}">
                  <a16:creationId xmlns:a16="http://schemas.microsoft.com/office/drawing/2014/main" id="{24922777-DC00-507C-6A7D-EB7B0D3485BC}"/>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4" name="TextBox 93">
              <a:extLst>
                <a:ext uri="{FF2B5EF4-FFF2-40B4-BE49-F238E27FC236}">
                  <a16:creationId xmlns:a16="http://schemas.microsoft.com/office/drawing/2014/main" id="{31964A06-43F0-95D2-61C8-D53F55775A62}"/>
                </a:ext>
              </a:extLst>
            </p:cNvPr>
            <p:cNvSpPr txBox="1"/>
            <p:nvPr/>
          </p:nvSpPr>
          <p:spPr>
            <a:xfrm>
              <a:off x="5934821" y="1775523"/>
              <a:ext cx="1309055"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Planificación/financiación/promoción </a:t>
              </a:r>
            </a:p>
          </p:txBody>
        </p:sp>
        <p:sp>
          <p:nvSpPr>
            <p:cNvPr id="96" name="Oval 95">
              <a:extLst>
                <a:ext uri="{FF2B5EF4-FFF2-40B4-BE49-F238E27FC236}">
                  <a16:creationId xmlns:a16="http://schemas.microsoft.com/office/drawing/2014/main" id="{D3957449-227D-E7A1-1CCF-1B9A2BBF8C90}"/>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8" name="TextBox 97">
              <a:extLst>
                <a:ext uri="{FF2B5EF4-FFF2-40B4-BE49-F238E27FC236}">
                  <a16:creationId xmlns:a16="http://schemas.microsoft.com/office/drawing/2014/main" id="{F0E2B057-F512-D0EC-F2F7-9BA01C747A03}"/>
                </a:ext>
              </a:extLst>
            </p:cNvPr>
            <p:cNvSpPr txBox="1"/>
            <p:nvPr/>
          </p:nvSpPr>
          <p:spPr>
            <a:xfrm>
              <a:off x="7611326" y="982546"/>
              <a:ext cx="1309055"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a:solidFill>
                    <a:srgbClr val="444444"/>
                  </a:solidFill>
                  <a:latin typeface="Arial"/>
                  <a:cs typeface="Arial"/>
                </a:rPr>
                <a:t>Recopilación de datos</a:t>
              </a:r>
            </a:p>
          </p:txBody>
        </p:sp>
        <p:sp>
          <p:nvSpPr>
            <p:cNvPr id="100" name="Oval 99">
              <a:extLst>
                <a:ext uri="{FF2B5EF4-FFF2-40B4-BE49-F238E27FC236}">
                  <a16:creationId xmlns:a16="http://schemas.microsoft.com/office/drawing/2014/main" id="{583AD155-2D42-5318-F373-E98B0574EFAF}"/>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2" name="TextBox 101">
              <a:extLst>
                <a:ext uri="{FF2B5EF4-FFF2-40B4-BE49-F238E27FC236}">
                  <a16:creationId xmlns:a16="http://schemas.microsoft.com/office/drawing/2014/main" id="{C4382358-E06E-4889-6EE6-7CD4BBD14BA0}"/>
                </a:ext>
              </a:extLst>
            </p:cNvPr>
            <p:cNvSpPr txBox="1"/>
            <p:nvPr/>
          </p:nvSpPr>
          <p:spPr>
            <a:xfrm>
              <a:off x="8827940" y="5008651"/>
              <a:ext cx="1309055"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a:solidFill>
                    <a:srgbClr val="444444"/>
                  </a:solidFill>
                  <a:latin typeface="Arial"/>
                  <a:ea typeface="Arial"/>
                  <a:cs typeface="Arial"/>
                </a:rPr>
                <a:t>Seguimiento del progreso </a:t>
              </a:r>
            </a:p>
          </p:txBody>
        </p:sp>
        <p:sp>
          <p:nvSpPr>
            <p:cNvPr id="104" name="Oval 103">
              <a:extLst>
                <a:ext uri="{FF2B5EF4-FFF2-40B4-BE49-F238E27FC236}">
                  <a16:creationId xmlns:a16="http://schemas.microsoft.com/office/drawing/2014/main" id="{1BD25216-BF96-7890-4995-38132C989015}"/>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6" name="TextBox 105">
              <a:extLst>
                <a:ext uri="{FF2B5EF4-FFF2-40B4-BE49-F238E27FC236}">
                  <a16:creationId xmlns:a16="http://schemas.microsoft.com/office/drawing/2014/main" id="{A7543C52-E0DF-F171-28E5-F49586C82373}"/>
                </a:ext>
              </a:extLst>
            </p:cNvPr>
            <p:cNvSpPr txBox="1"/>
            <p:nvPr/>
          </p:nvSpPr>
          <p:spPr>
            <a:xfrm>
              <a:off x="5202779" y="3562758"/>
              <a:ext cx="1712223"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Conformar otras evaluaciones y herramientas </a:t>
              </a:r>
            </a:p>
          </p:txBody>
        </p:sp>
        <p:sp>
          <p:nvSpPr>
            <p:cNvPr id="108" name="Oval 107">
              <a:extLst>
                <a:ext uri="{FF2B5EF4-FFF2-40B4-BE49-F238E27FC236}">
                  <a16:creationId xmlns:a16="http://schemas.microsoft.com/office/drawing/2014/main" id="{E9BF2C35-0F72-A1DD-40D6-540E1AF0E692}"/>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0" name="TextBox 109">
              <a:extLst>
                <a:ext uri="{FF2B5EF4-FFF2-40B4-BE49-F238E27FC236}">
                  <a16:creationId xmlns:a16="http://schemas.microsoft.com/office/drawing/2014/main" id="{C0AECA75-7362-3D4B-2E15-2594E2C964DE}"/>
                </a:ext>
              </a:extLst>
            </p:cNvPr>
            <p:cNvSpPr txBox="1"/>
            <p:nvPr/>
          </p:nvSpPr>
          <p:spPr>
            <a:xfrm>
              <a:off x="9810596" y="3410205"/>
              <a:ext cx="1535416"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Reuniones </a:t>
              </a:r>
              <a:br>
                <a:rPr lang="es-419" sz="1000" b="1" dirty="0">
                  <a:solidFill>
                    <a:srgbClr val="444444"/>
                  </a:solidFill>
                  <a:latin typeface="Arial"/>
                  <a:ea typeface="Arial"/>
                  <a:cs typeface="Arial"/>
                </a:rPr>
              </a:br>
              <a:r>
                <a:rPr lang="es-419" sz="1000" b="1" dirty="0">
                  <a:solidFill>
                    <a:srgbClr val="444444"/>
                  </a:solidFill>
                  <a:latin typeface="Arial"/>
                  <a:ea typeface="Arial"/>
                  <a:cs typeface="Arial"/>
                </a:rPr>
                <a:t>con las partes interesadas </a:t>
              </a:r>
            </a:p>
          </p:txBody>
        </p:sp>
        <p:sp>
          <p:nvSpPr>
            <p:cNvPr id="112" name="Oval 111">
              <a:extLst>
                <a:ext uri="{FF2B5EF4-FFF2-40B4-BE49-F238E27FC236}">
                  <a16:creationId xmlns:a16="http://schemas.microsoft.com/office/drawing/2014/main" id="{87A0668E-6863-3926-14A9-B5C523FDA347}"/>
                </a:ext>
              </a:extLst>
            </p:cNvPr>
            <p:cNvSpPr/>
            <p:nvPr/>
          </p:nvSpPr>
          <p:spPr>
            <a:xfrm>
              <a:off x="9314746" y="132146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4" name="TextBox 113">
              <a:extLst>
                <a:ext uri="{FF2B5EF4-FFF2-40B4-BE49-F238E27FC236}">
                  <a16:creationId xmlns:a16="http://schemas.microsoft.com/office/drawing/2014/main" id="{CAEDD4E6-FB11-DDC0-75BB-6601466D8C55}"/>
                </a:ext>
              </a:extLst>
            </p:cNvPr>
            <p:cNvSpPr txBox="1"/>
            <p:nvPr/>
          </p:nvSpPr>
          <p:spPr>
            <a:xfrm>
              <a:off x="9226147" y="1653149"/>
              <a:ext cx="1535418"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dirty="0">
                  <a:solidFill>
                    <a:srgbClr val="444444"/>
                  </a:solidFill>
                  <a:latin typeface="Arial"/>
                  <a:ea typeface="Arial"/>
                  <a:cs typeface="Arial"/>
                </a:rPr>
                <a:t>Verificación + consolidación de datos </a:t>
              </a:r>
            </a:p>
          </p:txBody>
        </p:sp>
        <p:sp>
          <p:nvSpPr>
            <p:cNvPr id="116" name="Oval 115">
              <a:extLst>
                <a:ext uri="{FF2B5EF4-FFF2-40B4-BE49-F238E27FC236}">
                  <a16:creationId xmlns:a16="http://schemas.microsoft.com/office/drawing/2014/main" id="{5DC0734D-6D2E-2B44-C17D-BD055B29E913}"/>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8" name="TextBox 117">
              <a:extLst>
                <a:ext uri="{FF2B5EF4-FFF2-40B4-BE49-F238E27FC236}">
                  <a16:creationId xmlns:a16="http://schemas.microsoft.com/office/drawing/2014/main" id="{ED1191FC-22A6-2489-19D2-757A0EE0292D}"/>
                </a:ext>
              </a:extLst>
            </p:cNvPr>
            <p:cNvSpPr txBox="1"/>
            <p:nvPr/>
          </p:nvSpPr>
          <p:spPr>
            <a:xfrm>
              <a:off x="6479990" y="5145669"/>
              <a:ext cx="1454882"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000" b="1">
                  <a:solidFill>
                    <a:srgbClr val="444444"/>
                  </a:solidFill>
                  <a:latin typeface="Arial"/>
                  <a:ea typeface="Arial"/>
                  <a:cs typeface="Arial"/>
                </a:rPr>
                <a:t>Síntesis de los resultados </a:t>
              </a:r>
            </a:p>
          </p:txBody>
        </p:sp>
        <p:sp>
          <p:nvSpPr>
            <p:cNvPr id="120" name="TextBox 119">
              <a:extLst>
                <a:ext uri="{FF2B5EF4-FFF2-40B4-BE49-F238E27FC236}">
                  <a16:creationId xmlns:a16="http://schemas.microsoft.com/office/drawing/2014/main" id="{CA7E8951-8FA3-2D8E-5FC6-BFB40DF94D71}"/>
                </a:ext>
              </a:extLst>
            </p:cNvPr>
            <p:cNvSpPr txBox="1"/>
            <p:nvPr/>
          </p:nvSpPr>
          <p:spPr>
            <a:xfrm>
              <a:off x="7611327" y="3356407"/>
              <a:ext cx="1504175" cy="4037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1400" b="1">
                  <a:solidFill>
                    <a:srgbClr val="444444"/>
                  </a:solidFill>
                  <a:latin typeface="Arial"/>
                  <a:ea typeface="Arial"/>
                  <a:cs typeface="+mn-lt"/>
                </a:rPr>
                <a:t>Flujos de trabajo</a:t>
              </a:r>
            </a:p>
          </p:txBody>
        </p:sp>
      </p:grpSp>
    </p:spTree>
    <p:extLst>
      <p:ext uri="{BB962C8B-B14F-4D97-AF65-F5344CB8AC3E}">
        <p14:creationId xmlns:p14="http://schemas.microsoft.com/office/powerpoint/2010/main" val="237844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TranslatedLang xmlns="ca299543-0ab4-429f-8927-bf8e8716a0c2" xsi:nil="true"/>
    <Comments xmlns="ca299543-0ab4-429f-8927-bf8e8716a0c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2" ma:contentTypeDescription="Create a new document." ma:contentTypeScope="" ma:versionID="9e916c3be39e4be1ca62e2f83b1b78b5">
  <xsd:schema xmlns:xsd="http://www.w3.org/2001/XMLSchema" xmlns:xs="http://www.w3.org/2001/XMLSchema" xmlns:p="http://schemas.microsoft.com/office/2006/metadata/properties" xmlns:ns2="ca299543-0ab4-429f-8927-bf8e8716a0c2" xmlns:ns3="d27c8f07-e503-4122-80c5-e52ee84151d4" targetNamespace="http://schemas.microsoft.com/office/2006/metadata/properties" ma:root="true" ma:fieldsID="7327617a51c55606d7a086da18093d21" ns2:_="" ns3:_="">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2.xml><?xml version="1.0" encoding="utf-8"?>
<ds:datastoreItem xmlns:ds="http://schemas.openxmlformats.org/officeDocument/2006/customXml" ds:itemID="{F71F4A09-1546-4EDA-A191-DAA6C9960091}">
  <ds:schemaRefs>
    <ds:schemaRef ds:uri="http://purl.org/dc/elements/1.1/"/>
    <ds:schemaRef ds:uri="http://schemas.openxmlformats.org/package/2006/metadata/core-properties"/>
    <ds:schemaRef ds:uri="http://schemas.microsoft.com/office/2006/documentManagement/types"/>
    <ds:schemaRef ds:uri="d27c8f07-e503-4122-80c5-e52ee84151d4"/>
    <ds:schemaRef ds:uri="http://purl.org/dc/terms/"/>
    <ds:schemaRef ds:uri="http://schemas.microsoft.com/office/infopath/2007/PartnerControls"/>
    <ds:schemaRef ds:uri="http://www.w3.org/XML/1998/namespace"/>
    <ds:schemaRef ds:uri="ca299543-0ab4-429f-8927-bf8e8716a0c2"/>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0FFBBD0A-9542-4F37-B8C8-30B8FD2C255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a299543-0ab4-429f-8927-bf8e8716a0c2"/>
    <ds:schemaRef ds:uri="d27c8f07-e503-4122-80c5-e52ee84151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717 Alliance 2</Template>
  <TotalTime>318</TotalTime>
  <Words>32704</Words>
  <Application>Microsoft Macintosh PowerPoint</Application>
  <PresentationFormat>Widescreen</PresentationFormat>
  <Paragraphs>2636</Paragraphs>
  <Slides>139</Slides>
  <Notes>139</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139</vt:i4>
      </vt:variant>
    </vt:vector>
  </HeadingPairs>
  <TitlesOfParts>
    <vt:vector size="150" baseType="lpstr">
      <vt:lpstr>Arial</vt:lpstr>
      <vt:lpstr>Arial,Sans-Serif</vt:lpstr>
      <vt:lpstr>Calibri</vt:lpstr>
      <vt:lpstr>Courier New</vt:lpstr>
      <vt:lpstr>Helvetica Neue</vt:lpstr>
      <vt:lpstr>InterVariable</vt:lpstr>
      <vt:lpstr>Public Sans</vt:lpstr>
      <vt:lpstr>Quattrocento Sans</vt:lpstr>
      <vt:lpstr>Symbol</vt:lpstr>
      <vt:lpstr>var( --e-global-typography-text-font-family )</vt:lpstr>
      <vt:lpstr>717 Alliance 2</vt:lpstr>
      <vt:lpstr>PowerPoint Presentation</vt:lpstr>
      <vt:lpstr>Aspectos administrativos y logísticos</vt:lpstr>
      <vt:lpstr>Actividad para romper el hielo</vt:lpstr>
      <vt:lpstr>Actividad para romper el hielo</vt:lpstr>
      <vt:lpstr>Actividad para romper el hielo</vt:lpstr>
      <vt:lpstr>Descripción general de la serie de capacitación técnica 7-1-7</vt:lpstr>
      <vt:lpstr> Objetivos de aprendizaje del taller</vt:lpstr>
      <vt:lpstr>PowerPoint Presentation</vt:lpstr>
      <vt:lpstr>Este es un taller interactivo y participativo </vt:lpstr>
      <vt:lpstr>PowerPoint Presentation</vt:lpstr>
      <vt:lpstr>Revisión de preguntas pendientes </vt:lpstr>
      <vt:lpstr>Revise la lista de preguntas pendientes</vt:lpstr>
      <vt:lpstr>PowerPoint Presentation</vt:lpstr>
      <vt:lpstr>El ciclo de vida del enfoque 7-1-7</vt:lpstr>
      <vt:lpstr>PowerPoint Presentation</vt:lpstr>
      <vt:lpstr>PowerPoint Presentation</vt:lpstr>
      <vt:lpstr>PowerPoint Presentation</vt:lpstr>
      <vt:lpstr>PowerPoint Presentation</vt:lpstr>
      <vt:lpstr>PowerPoint Presentation</vt:lpstr>
      <vt:lpstr>PowerPoint Presentation</vt:lpstr>
      <vt:lpstr>Consolidación de datos + verificación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Debate grupal</vt:lpstr>
      <vt:lpstr>PowerPoint Presentation</vt:lpstr>
      <vt:lpstr>PowerPoint Presentation</vt:lpstr>
      <vt:lpstr>PowerPoint Presentation</vt:lpstr>
      <vt:lpstr>Receso</vt:lpstr>
      <vt:lpstr>PowerPoint Presentation</vt:lpstr>
      <vt:lpstr>El uso del enfoque 7-1-7 en brotes múltiples genera información valiosa</vt:lpstr>
      <vt:lpstr>PowerPoint Presentation</vt:lpstr>
      <vt:lpstr>El análisis por tipo de enfermedad ayuda a identificar desafíos específicos de cada enfermedad  </vt:lpstr>
      <vt:lpstr>PowerPoint Presentation</vt:lpstr>
      <vt:lpstr>PowerPoint Presentation</vt:lpstr>
      <vt:lpstr>Los análisis por categorías de cuellos de botella ayudan a establecer prioridades.  </vt:lpstr>
      <vt:lpstr>PowerPoint Presentation</vt:lpstr>
      <vt:lpstr>Cuellos de botella comunes que influyen en las medidas</vt:lpstr>
      <vt:lpstr>PowerPoint Presentation</vt:lpstr>
      <vt:lpstr>PowerPoint Presentation</vt:lpstr>
      <vt:lpstr>PowerPoint Presentation</vt:lpstr>
      <vt:lpstr>PowerPoint Presentation</vt:lpstr>
      <vt:lpstr>Categorización de cuellos de botella y planificación a más largo plazo</vt:lpstr>
      <vt:lpstr>PowerPoint Presentation</vt:lpstr>
      <vt:lpstr>Escenario n.º 1 </vt:lpstr>
      <vt:lpstr>Escenario n.º 2 </vt:lpstr>
      <vt:lpstr>Escenario n.º 3 </vt:lpstr>
      <vt:lpstr>Escenario n.º 4 </vt:lpstr>
      <vt:lpstr>Escenario n.º 5</vt:lpstr>
      <vt:lpstr>Escenario n.º 6 </vt:lpstr>
      <vt:lpstr>Escenario n.º 7 </vt:lpstr>
      <vt:lpstr>Debate grupal</vt:lpstr>
      <vt:lpstr>Ejemplo: Uganda utilizó el 7-1-7 para informar la planificación + la priorización </vt:lpstr>
      <vt:lpstr>Ejemplo: Uganda utilizó el 7-1-7 para informar la planificación + la priorización </vt:lpstr>
      <vt:lpstr>Almuerzo  </vt:lpstr>
      <vt:lpstr>PAUSA ACTIVA</vt:lpstr>
      <vt:lpstr>Revisión de preguntas pendientes </vt:lpstr>
      <vt:lpstr>Revise la lista de preguntas pendientes</vt:lpstr>
      <vt:lpstr>PowerPoint Presentation</vt:lpstr>
      <vt:lpstr>Consideraciones previas a planificar la adopción</vt:lpstr>
      <vt:lpstr>¿A qué nivel de gobierno comenzar la adopción de 7-1-7?</vt:lpstr>
      <vt:lpstr>PowerPoint Presentation</vt:lpstr>
      <vt:lpstr>Antes de planificar la adopción…</vt:lpstr>
      <vt:lpstr>El enfoque 7-1-7 puede adoptarse de forma sistemática y flexible</vt:lpstr>
      <vt:lpstr>Componentes de la adopción</vt:lpstr>
      <vt:lpstr>PowerPoint Presentation</vt:lpstr>
      <vt:lpstr>El enfoque 7-1-7 puede adoptarse de forma sistemática y flexible</vt:lpstr>
      <vt:lpstr>Adopción del enfoque 7-1-7</vt:lpstr>
      <vt:lpstr>El enfoque 7-1-7 puede adoptarse de forma sistemática y flexible</vt:lpstr>
      <vt:lpstr>PowerPoint Presentation</vt:lpstr>
      <vt:lpstr>PowerPoint Presentation</vt:lpstr>
      <vt:lpstr>PowerPoint Presentation</vt:lpstr>
      <vt:lpstr>El enfoque 7-1-7 puede adoptarse de forma sistemática y flexible</vt:lpstr>
      <vt:lpstr>Mapear las partes interesadas + los sistemas existentes</vt:lpstr>
      <vt:lpstr>PowerPoint Presentation</vt:lpstr>
      <vt:lpstr>Tripanosomiasis africana humana (HAT) | Etiopía </vt:lpstr>
      <vt:lpstr>Tripanosomiasis africana humana (HAT) | Etiopía </vt:lpstr>
      <vt:lpstr>PowerPoint Presentation</vt:lpstr>
      <vt:lpstr>Mapear las partes interesadas + los sistemas existentes</vt:lpstr>
      <vt:lpstr>PowerPoint Presentation</vt:lpstr>
      <vt:lpstr>Mapeo de las partes interesadas</vt:lpstr>
      <vt:lpstr>Mapeo de las partes interesadas</vt:lpstr>
      <vt:lpstr>PowerPoint Presentation</vt:lpstr>
      <vt:lpstr>PowerPoint Presentation</vt:lpstr>
      <vt:lpstr>PowerPoint Presentation</vt:lpstr>
      <vt:lpstr>Mapeo de sistemas existentes</vt:lpstr>
      <vt:lpstr>Mapeo de sistemas existentes</vt:lpstr>
      <vt:lpstr>El enfoque 7-1-7 puede adoptarse de forma sistemática y flexible</vt:lpstr>
      <vt:lpstr>Involucrar  a las partes interesadas</vt:lpstr>
      <vt:lpstr>Involucrar  a las partes interesadas</vt:lpstr>
      <vt:lpstr>PowerPoint Presentation</vt:lpstr>
      <vt:lpstr>El enfoque 7-1-7 puede adoptarse de forma sistemática y flexible</vt:lpstr>
      <vt:lpstr>Integrar en los flujos de trabajo</vt:lpstr>
      <vt:lpstr>Integrar en los flujos de trabajo</vt:lpstr>
      <vt:lpstr>PowerPoint Presentation</vt:lpstr>
      <vt:lpstr>PowerPoint Presentation</vt:lpstr>
      <vt:lpstr>PowerPoint Presentation</vt:lpstr>
      <vt:lpstr>PowerPoint Presentation</vt:lpstr>
      <vt:lpstr>Integrar en los flujos de trabajo</vt:lpstr>
      <vt:lpstr>PowerPoint Presentation</vt:lpstr>
      <vt:lpstr>Integrar en los flujos de trabajo</vt:lpstr>
      <vt:lpstr>Integrar en los flujos de trabajo</vt:lpstr>
      <vt:lpstr>Integrar en los flujos de trabajo</vt:lpstr>
      <vt:lpstr>PowerPoint Presentation</vt:lpstr>
      <vt:lpstr>Integración en el flujo de trabajo nacional/subnacional</vt:lpstr>
      <vt:lpstr>Integración en el flujo de trabajo nacional/subnacional</vt:lpstr>
      <vt:lpstr>Debate</vt:lpstr>
      <vt:lpstr>15 minutos de descanso</vt:lpstr>
      <vt:lpstr>El enfoque 7-1-7 puede adoptarse de forma sistemática y flexible</vt:lpstr>
      <vt:lpstr>Capacitar personal</vt:lpstr>
      <vt:lpstr>PowerPoint Presentation</vt:lpstr>
      <vt:lpstr>PowerPoint Presentation</vt:lpstr>
      <vt:lpstr>PowerPoint Presentation</vt:lpstr>
      <vt:lpstr>El enfoque 7-1-7 puede adoptarse de forma sistemática y flexible</vt:lpstr>
      <vt:lpstr>Realizar un piloto</vt:lpstr>
      <vt:lpstr>PowerPoint Presentation</vt:lpstr>
      <vt:lpstr>PowerPoint Presentation</vt:lpstr>
      <vt:lpstr>Narrativa del evento Fiebre amarilla, Sudán del Sur, en curso</vt:lpstr>
      <vt:lpstr>PowerPoint Presentation</vt:lpstr>
      <vt:lpstr>Realizar un  piloto</vt:lpstr>
      <vt:lpstr>El enfoque 7-1-7 puede adoptarse de forma sistemática y flexible</vt:lpstr>
      <vt:lpstr>Plan de trabajo para la adopción del objetivo 7-1-7</vt:lpstr>
      <vt:lpstr>PowerPoint Presentation</vt:lpstr>
      <vt:lpstr>Recursos y necesidades de personal para 7-1-7</vt:lpstr>
      <vt:lpstr>Recursos y necesidades de personal para 7-1-7</vt:lpstr>
      <vt:lpstr>7-1-7 en los mecanismos de financiación mundiales y regionales</vt:lpstr>
      <vt:lpstr>Debate en grupo pequeño</vt:lpstr>
      <vt:lpstr>Debate: 7-1-7 en sus entornos laborales</vt:lpstr>
      <vt:lpstr>El cierre de hoy</vt:lpstr>
      <vt:lpstr> Objetivos de aprendizaje del taller</vt:lpstr>
      <vt:lpstr>Nuestros recursos</vt:lpstr>
      <vt:lpstr>Mañana </vt:lpstr>
      <vt:lpstr>Observaciones finales</vt:lpstr>
      <vt:lpstr>Gracias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188</cp:revision>
  <dcterms:created xsi:type="dcterms:W3CDTF">2023-01-09T02:59:24Z</dcterms:created>
  <dcterms:modified xsi:type="dcterms:W3CDTF">2025-11-14T16:25:15Z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y fmtid="{D5CDD505-2E9C-101B-9397-08002B2CF9AE}" pid="11" name="_dlc_DocIdItemGuid">
    <vt:lpwstr>d2755a75-255a-477b-8674-c744275025d8</vt:lpwstr>
  </property>
</Properties>
</file>