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44"/>
  </p:notesMasterIdLst>
  <p:sldIdLst>
    <p:sldId id="2147480400" r:id="rId5"/>
    <p:sldId id="2147481218" r:id="rId6"/>
    <p:sldId id="2147481486" r:id="rId7"/>
    <p:sldId id="2147481203" r:id="rId8"/>
    <p:sldId id="2147481563" r:id="rId9"/>
    <p:sldId id="2147481637" r:id="rId10"/>
    <p:sldId id="2147481636" r:id="rId11"/>
    <p:sldId id="2147480426" r:id="rId12"/>
    <p:sldId id="2147481474" r:id="rId13"/>
    <p:sldId id="2147481626" r:id="rId14"/>
    <p:sldId id="2147481476" r:id="rId15"/>
    <p:sldId id="2147481477" r:id="rId16"/>
    <p:sldId id="279" r:id="rId17"/>
    <p:sldId id="2147481638" r:id="rId18"/>
    <p:sldId id="2147481627" r:id="rId19"/>
    <p:sldId id="2147481639" r:id="rId20"/>
    <p:sldId id="2147481640" r:id="rId21"/>
    <p:sldId id="2147481641" r:id="rId22"/>
    <p:sldId id="2147481642" r:id="rId23"/>
    <p:sldId id="2147481643" r:id="rId24"/>
    <p:sldId id="2147481644" r:id="rId25"/>
    <p:sldId id="2147481645" r:id="rId26"/>
    <p:sldId id="2147481628" r:id="rId27"/>
    <p:sldId id="2147481629" r:id="rId28"/>
    <p:sldId id="2147481630" r:id="rId29"/>
    <p:sldId id="2147481631" r:id="rId30"/>
    <p:sldId id="2147481632" r:id="rId31"/>
    <p:sldId id="2147481633" r:id="rId32"/>
    <p:sldId id="2147481634" r:id="rId33"/>
    <p:sldId id="2147480964" r:id="rId34"/>
    <p:sldId id="2147481635" r:id="rId35"/>
    <p:sldId id="2147480552" r:id="rId36"/>
    <p:sldId id="2147481566" r:id="rId37"/>
    <p:sldId id="2147481407" r:id="rId38"/>
    <p:sldId id="2147481646" r:id="rId39"/>
    <p:sldId id="2147481647" r:id="rId40"/>
    <p:sldId id="2147481648" r:id="rId41"/>
    <p:sldId id="2147481649" r:id="rId42"/>
    <p:sldId id="2147481650" r:id="rId43"/>
    <p:sldId id="2147481651" r:id="rId44"/>
    <p:sldId id="2147481652" r:id="rId45"/>
    <p:sldId id="2147481653" r:id="rId46"/>
    <p:sldId id="2147481654" r:id="rId47"/>
    <p:sldId id="2147481655" r:id="rId48"/>
    <p:sldId id="2147481656" r:id="rId49"/>
    <p:sldId id="2147481657" r:id="rId50"/>
    <p:sldId id="2147481658" r:id="rId51"/>
    <p:sldId id="2147481659" r:id="rId52"/>
    <p:sldId id="2147481660" r:id="rId53"/>
    <p:sldId id="2147480333" r:id="rId54"/>
    <p:sldId id="2147481276" r:id="rId55"/>
    <p:sldId id="2147480350" r:id="rId56"/>
    <p:sldId id="2147480351" r:id="rId57"/>
    <p:sldId id="2147480353" r:id="rId58"/>
    <p:sldId id="2147480348" r:id="rId59"/>
    <p:sldId id="2147480352" r:id="rId60"/>
    <p:sldId id="2147481661" r:id="rId61"/>
    <p:sldId id="2147481662" r:id="rId62"/>
    <p:sldId id="2147481663" r:id="rId63"/>
    <p:sldId id="2145706043" r:id="rId64"/>
    <p:sldId id="2147481466" r:id="rId65"/>
    <p:sldId id="2147481467" r:id="rId66"/>
    <p:sldId id="2147481362" r:id="rId67"/>
    <p:sldId id="2145706047" r:id="rId68"/>
    <p:sldId id="2147481583" r:id="rId69"/>
    <p:sldId id="2147481611" r:id="rId70"/>
    <p:sldId id="2147481071" r:id="rId71"/>
    <p:sldId id="2147481033" r:id="rId72"/>
    <p:sldId id="2147480600" r:id="rId73"/>
    <p:sldId id="2147480414" r:id="rId74"/>
    <p:sldId id="2147480372" r:id="rId75"/>
    <p:sldId id="2145706288" r:id="rId76"/>
    <p:sldId id="2147481297" r:id="rId77"/>
    <p:sldId id="2147481209" r:id="rId78"/>
    <p:sldId id="2145706157" r:id="rId79"/>
    <p:sldId id="2145706135" r:id="rId80"/>
    <p:sldId id="2147480929" r:id="rId81"/>
    <p:sldId id="2147481616" r:id="rId82"/>
    <p:sldId id="2147481584" r:id="rId83"/>
    <p:sldId id="2147480921" r:id="rId84"/>
    <p:sldId id="2147480464" r:id="rId85"/>
    <p:sldId id="264" r:id="rId86"/>
    <p:sldId id="2147480931" r:id="rId87"/>
    <p:sldId id="2147480888" r:id="rId88"/>
    <p:sldId id="2147480809" r:id="rId89"/>
    <p:sldId id="2145706241" r:id="rId90"/>
    <p:sldId id="2145706153" r:id="rId91"/>
    <p:sldId id="2147480932" r:id="rId92"/>
    <p:sldId id="2147480812" r:id="rId93"/>
    <p:sldId id="2147480889" r:id="rId94"/>
    <p:sldId id="2147481590" r:id="rId95"/>
    <p:sldId id="2147481587" r:id="rId96"/>
    <p:sldId id="2147481617" r:id="rId97"/>
    <p:sldId id="2147480828" r:id="rId98"/>
    <p:sldId id="2147480834" r:id="rId99"/>
    <p:sldId id="2147480933" r:id="rId100"/>
    <p:sldId id="2147481618" r:id="rId101"/>
    <p:sldId id="2147481622" r:id="rId102"/>
    <p:sldId id="2147481604" r:id="rId103"/>
    <p:sldId id="2147481595" r:id="rId104"/>
    <p:sldId id="2147481605" r:id="rId105"/>
    <p:sldId id="2147481606" r:id="rId106"/>
    <p:sldId id="2147481607" r:id="rId107"/>
    <p:sldId id="2147481608" r:id="rId108"/>
    <p:sldId id="2147481609" r:id="rId109"/>
    <p:sldId id="2147481600" r:id="rId110"/>
    <p:sldId id="2147481601" r:id="rId111"/>
    <p:sldId id="2147481278" r:id="rId112"/>
    <p:sldId id="2147480432" r:id="rId113"/>
    <p:sldId id="2145706289" r:id="rId114"/>
    <p:sldId id="2147481277" r:id="rId115"/>
    <p:sldId id="2147481615" r:id="rId116"/>
    <p:sldId id="2147481485" r:id="rId117"/>
    <p:sldId id="2147481619" r:id="rId118"/>
    <p:sldId id="2147480913" r:id="rId119"/>
    <p:sldId id="2147481082" r:id="rId120"/>
    <p:sldId id="2147480914" r:id="rId121"/>
    <p:sldId id="2147481623" r:id="rId122"/>
    <p:sldId id="2147481621" r:id="rId123"/>
    <p:sldId id="2147480868" r:id="rId124"/>
    <p:sldId id="2147480945" r:id="rId125"/>
    <p:sldId id="2147480820" r:id="rId126"/>
    <p:sldId id="258" r:id="rId127"/>
    <p:sldId id="2147481088" r:id="rId128"/>
    <p:sldId id="2147480871" r:id="rId129"/>
    <p:sldId id="2147481620" r:id="rId130"/>
    <p:sldId id="2147480875" r:id="rId131"/>
    <p:sldId id="2147481588" r:id="rId132"/>
    <p:sldId id="2147481589" r:id="rId133"/>
    <p:sldId id="2147481624" r:id="rId134"/>
    <p:sldId id="2147481625" r:id="rId135"/>
    <p:sldId id="2147481451" r:id="rId136"/>
    <p:sldId id="2147481460" r:id="rId137"/>
    <p:sldId id="2147481442" r:id="rId138"/>
    <p:sldId id="2147481664" r:id="rId139"/>
    <p:sldId id="2145705809" r:id="rId140"/>
    <p:sldId id="2147480516" r:id="rId141"/>
    <p:sldId id="2147481444" r:id="rId142"/>
    <p:sldId id="2145705821" r:id="rId1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ccueil, objectifs d’apprentissage et brise-glace" id="{CDF9D438-C8EA-8A42-9B34-E1EBE66B2E84}">
          <p14:sldIdLst>
            <p14:sldId id="2147480400"/>
            <p14:sldId id="2147481218"/>
            <p14:sldId id="2147481486"/>
            <p14:sldId id="2147481203"/>
            <p14:sldId id="2147481563"/>
            <p14:sldId id="2147481637"/>
            <p14:sldId id="2147481636"/>
            <p14:sldId id="2147480426"/>
            <p14:sldId id="2147481474"/>
            <p14:sldId id="2147481626"/>
          </p14:sldIdLst>
        </p14:section>
        <p14:section name="Faisons le point" id="{07DA9C2B-3979-B345-BF27-B27A501284CA}">
          <p14:sldIdLst>
            <p14:sldId id="2147481476"/>
            <p14:sldId id="2147481477"/>
          </p14:sldIdLst>
        </p14:section>
        <p14:section name="Récapitulatif des étapes de l’utilisation de l’approche 7-1-7" id="{B426AE03-E642-4E46-AA30-022637F6D7F4}">
          <p14:sldIdLst>
            <p14:sldId id="279"/>
            <p14:sldId id="2147481638"/>
            <p14:sldId id="2147481627"/>
          </p14:sldIdLst>
        </p14:section>
        <p14:section name="Étape 4 : consolider régulièrement les données et suivre les avancées des actions mises en place" id="{4746D8C6-C7EF-0041-A969-DF5BDBED97C2}">
          <p14:sldIdLst>
            <p14:sldId id="2147481639"/>
            <p14:sldId id="2147481640"/>
            <p14:sldId id="2147481641"/>
            <p14:sldId id="2147481642"/>
            <p14:sldId id="2147481643"/>
            <p14:sldId id="2147481644"/>
            <p14:sldId id="2147481645"/>
            <p14:sldId id="2147481628"/>
            <p14:sldId id="2147481629"/>
            <p14:sldId id="2147481630"/>
            <p14:sldId id="2147481631"/>
            <p14:sldId id="2147481632"/>
            <p14:sldId id="2147481633"/>
            <p14:sldId id="2147481634"/>
            <p14:sldId id="2147480964"/>
            <p14:sldId id="2147481635"/>
            <p14:sldId id="2147480552"/>
            <p14:sldId id="2147481566"/>
          </p14:sldIdLst>
        </p14:section>
        <p14:section name="Pause" id="{3EA4E4AA-1015-1D4F-9633-BF3E676BD0F0}">
          <p14:sldIdLst>
            <p14:sldId id="2147481407"/>
          </p14:sldIdLst>
        </p14:section>
        <p14:section name="Étape 5 : synthétiser et utiliser les résultats à des fins de planification et de financement" id="{EAF6CDF8-AFBB-3645-AA26-60148FC68C89}">
          <p14:sldIdLst>
            <p14:sldId id="2147481646"/>
            <p14:sldId id="2147481647"/>
            <p14:sldId id="2147481648"/>
            <p14:sldId id="2147481649"/>
            <p14:sldId id="2147481650"/>
            <p14:sldId id="2147481651"/>
            <p14:sldId id="2147481652"/>
            <p14:sldId id="2147481653"/>
            <p14:sldId id="2147481654"/>
            <p14:sldId id="2147481655"/>
            <p14:sldId id="2147481656"/>
            <p14:sldId id="2147481657"/>
            <p14:sldId id="2147481658"/>
            <p14:sldId id="2147481659"/>
            <p14:sldId id="2147481660"/>
            <p14:sldId id="2147480333"/>
            <p14:sldId id="2147481276"/>
            <p14:sldId id="2147480350"/>
            <p14:sldId id="2147480351"/>
            <p14:sldId id="2147480353"/>
            <p14:sldId id="2147480348"/>
            <p14:sldId id="2147480352"/>
            <p14:sldId id="2147481661"/>
            <p14:sldId id="2147481662"/>
            <p14:sldId id="2147481663"/>
          </p14:sldIdLst>
        </p14:section>
        <p14:section name="Déjeuner" id="{87F4E8ED-ED25-0545-8DB8-464395E10AED}">
          <p14:sldIdLst>
            <p14:sldId id="2145706043"/>
          </p14:sldIdLst>
        </p14:section>
        <p14:section name="Brise-glace de l’après-midi" id="{7FF07BD6-F027-1B48-BAF6-EBAA3F1EA269}">
          <p14:sldIdLst>
            <p14:sldId id="2147481466"/>
          </p14:sldIdLst>
        </p14:section>
        <p14:section name="Faisons le point/questions-réponses" id="{35433E07-98DA-B444-81FF-AE0566142ABE}">
          <p14:sldIdLst>
            <p14:sldId id="2147481467"/>
            <p14:sldId id="2147481362"/>
          </p14:sldIdLst>
        </p14:section>
        <p14:section name="Introduction à l’adoption de l’approche 7-1-7 (6 éléments)" id="{7D5B990A-FD15-7F4D-A88C-39E9F7712AF4}">
          <p14:sldIdLst>
            <p14:sldId id="2145706047"/>
            <p14:sldId id="2147481583"/>
            <p14:sldId id="2147481611"/>
            <p14:sldId id="2147481071"/>
            <p14:sldId id="2147481033"/>
            <p14:sldId id="2147480600"/>
            <p14:sldId id="2147480414"/>
            <p14:sldId id="2147480372"/>
            <p14:sldId id="2145706288"/>
            <p14:sldId id="2147481297"/>
          </p14:sldIdLst>
        </p14:section>
        <p14:section name="1. Implanter l’approche 7-1-7 dans le système de santé publique" id="{5016C6B1-3C29-F14B-9D6F-0E72B38F72D5}">
          <p14:sldIdLst>
            <p14:sldId id="2147481209"/>
            <p14:sldId id="2145706157"/>
            <p14:sldId id="2145706135"/>
            <p14:sldId id="2147480929"/>
          </p14:sldIdLst>
        </p14:section>
        <p14:section name="2. Cartographier les parties prenantes et les systèmes existants" id="{A6E117A4-B889-7645-8A17-9746197D6C24}">
          <p14:sldIdLst>
            <p14:sldId id="2147481616"/>
            <p14:sldId id="2147481584"/>
            <p14:sldId id="2147480921"/>
            <p14:sldId id="2147480464"/>
            <p14:sldId id="264"/>
            <p14:sldId id="2147480931"/>
            <p14:sldId id="2147480888"/>
            <p14:sldId id="2147480809"/>
            <p14:sldId id="2145706241"/>
            <p14:sldId id="2145706153"/>
            <p14:sldId id="2147480932"/>
            <p14:sldId id="2147480812"/>
            <p14:sldId id="2147480889"/>
            <p14:sldId id="2147481590"/>
            <p14:sldId id="2147481587"/>
          </p14:sldIdLst>
        </p14:section>
        <p14:section name="3. Impliquer les parties prenantes" id="{4C808039-389D-B04A-94D1-7481795BF2C7}">
          <p14:sldIdLst>
            <p14:sldId id="2147481617"/>
            <p14:sldId id="2147480828"/>
            <p14:sldId id="2147480834"/>
            <p14:sldId id="2147480933"/>
          </p14:sldIdLst>
        </p14:section>
        <p14:section name="4. Intégrer dans les flux de travail" id="{77C981DC-0322-BD49-AF8B-B85E3F0228A8}">
          <p14:sldIdLst>
            <p14:sldId id="2147481618"/>
            <p14:sldId id="2147481622"/>
            <p14:sldId id="2147481604"/>
            <p14:sldId id="2147481595"/>
            <p14:sldId id="2147481605"/>
            <p14:sldId id="2147481606"/>
            <p14:sldId id="2147481607"/>
            <p14:sldId id="2147481608"/>
            <p14:sldId id="2147481609"/>
            <p14:sldId id="2147481600"/>
            <p14:sldId id="2147481601"/>
            <p14:sldId id="2147481278"/>
            <p14:sldId id="2147480432"/>
            <p14:sldId id="2145706289"/>
            <p14:sldId id="2147481277"/>
            <p14:sldId id="2147481615"/>
          </p14:sldIdLst>
        </p14:section>
        <p14:section name="Pause" id="{4E6F375E-C71A-9C48-B320-DA07AE741D84}">
          <p14:sldIdLst>
            <p14:sldId id="2147481485"/>
          </p14:sldIdLst>
        </p14:section>
        <p14:section name="5. Former le personnel" id="{6B8171CC-9EA3-5D41-8904-85339C79C7C8}">
          <p14:sldIdLst>
            <p14:sldId id="2147481619"/>
            <p14:sldId id="2147480913"/>
            <p14:sldId id="2147481082"/>
            <p14:sldId id="2147480914"/>
            <p14:sldId id="2147481623"/>
          </p14:sldIdLst>
        </p14:section>
        <p14:section name="6. Tester l’utilisation" id="{832C7C40-842D-0648-9546-9578838D8B64}">
          <p14:sldIdLst>
            <p14:sldId id="2147481621"/>
            <p14:sldId id="2147480868"/>
            <p14:sldId id="2147480945"/>
            <p14:sldId id="2147480820"/>
            <p14:sldId id="258"/>
            <p14:sldId id="2147481088"/>
            <p14:sldId id="2147480871"/>
            <p14:sldId id="2147481620"/>
          </p14:sldIdLst>
        </p14:section>
        <p14:section name="Lancement de l’approche 7-1-7" id="{E842393E-18CB-9644-855E-51480BD92DBA}">
          <p14:sldIdLst>
            <p14:sldId id="2147480875"/>
            <p14:sldId id="2147481588"/>
          </p14:sldIdLst>
        </p14:section>
        <p14:section name="Financement de l’approche 7-1-7" id="{8A4ECCF8-858E-F347-8B33-8E9984AB910C}">
          <p14:sldIdLst>
            <p14:sldId id="2147481589"/>
            <p14:sldId id="2147481624"/>
            <p14:sldId id="2147481625"/>
          </p14:sldIdLst>
        </p14:section>
        <p14:section name="Discussion de groupe" id="{EFA7C81C-7772-614B-9F9D-FC8F83B1361A}">
          <p14:sldIdLst>
            <p14:sldId id="2147481451"/>
            <p14:sldId id="2147481460"/>
          </p14:sldIdLst>
        </p14:section>
        <p14:section name="Récapitulatif et prochaines étapes" id="{44489C46-C638-B646-B8F8-C57711FB7609}">
          <p14:sldIdLst>
            <p14:sldId id="2147481442"/>
            <p14:sldId id="2147481664"/>
            <p14:sldId id="2145705809"/>
            <p14:sldId id="2147480516"/>
            <p14:sldId id="2147481444"/>
            <p14:sldId id="214570582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864C8"/>
    <a:srgbClr val="E18F5F"/>
    <a:srgbClr val="E38181"/>
    <a:srgbClr val="ABA142"/>
    <a:srgbClr val="0192BC"/>
    <a:srgbClr val="DC749F"/>
    <a:srgbClr val="F79736"/>
    <a:srgbClr val="DA9932"/>
    <a:srgbClr val="B1A0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E7A7DF-1250-A74D-9A52-9FE9E0ED5F1F}" v="1" dt="2025-11-14T16:02:33.1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543" autoAdjust="0"/>
    <p:restoredTop sz="95238" autoAdjust="0"/>
  </p:normalViewPr>
  <p:slideViewPr>
    <p:cSldViewPr snapToGrid="0">
      <p:cViewPr varScale="1">
        <p:scale>
          <a:sx n="107" d="100"/>
          <a:sy n="107" d="100"/>
        </p:scale>
        <p:origin x="176" y="6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microsoft.com/office/2016/11/relationships/changesInfo" Target="changesInfos/changesInfo1.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microsoft.com/office/2015/10/relationships/revisionInfo" Target="revisionInfo.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microsoft.com/office/2018/10/relationships/authors" Target="author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notesMaster" Target="notesMasters/notesMaster1.xml"/><Relationship Id="rId90"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guerite Massinga Loembé" userId="S::mloembe@rtsl.org::2600114e-6508-42e5-9f22-a1cb2c9b75f6" providerId="AD" clId="Web-{082CCFDC-EDD0-EBE1-C2D0-001D7CCBEF2E}"/>
    <pc:docChg chg="addSld delSld modSld sldOrd modSection">
      <pc:chgData name="Marguerite Massinga Loembé" userId="S::mloembe@rtsl.org::2600114e-6508-42e5-9f22-a1cb2c9b75f6" providerId="AD" clId="Web-{082CCFDC-EDD0-EBE1-C2D0-001D7CCBEF2E}" dt="2025-11-03T09:52:07.131" v="456"/>
      <pc:docMkLst>
        <pc:docMk/>
      </pc:docMkLst>
      <pc:sldChg chg="modNotes">
        <pc:chgData name="Marguerite Massinga Loembé" userId="S::mloembe@rtsl.org::2600114e-6508-42e5-9f22-a1cb2c9b75f6" providerId="AD" clId="Web-{082CCFDC-EDD0-EBE1-C2D0-001D7CCBEF2E}" dt="2025-10-31T20:48:16.718" v="187"/>
        <pc:sldMkLst>
          <pc:docMk/>
          <pc:sldMk cId="1224139860" sldId="264"/>
        </pc:sldMkLst>
      </pc:sldChg>
      <pc:sldChg chg="modSp mod modShow modNotes">
        <pc:chgData name="Marguerite Massinga Loembé" userId="S::mloembe@rtsl.org::2600114e-6508-42e5-9f22-a1cb2c9b75f6" providerId="AD" clId="Web-{082CCFDC-EDD0-EBE1-C2D0-001D7CCBEF2E}" dt="2025-11-03T09:46:35.946" v="445"/>
        <pc:sldMkLst>
          <pc:docMk/>
          <pc:sldMk cId="2578058136" sldId="279"/>
        </pc:sldMkLst>
        <pc:spChg chg="mod">
          <ac:chgData name="Marguerite Massinga Loembé" userId="S::mloembe@rtsl.org::2600114e-6508-42e5-9f22-a1cb2c9b75f6" providerId="AD" clId="Web-{082CCFDC-EDD0-EBE1-C2D0-001D7CCBEF2E}" dt="2025-10-31T19:58:15.476" v="30" actId="20577"/>
          <ac:spMkLst>
            <pc:docMk/>
            <pc:sldMk cId="2578058136" sldId="279"/>
            <ac:spMk id="2" creationId="{65CEE4D7-7972-98C5-39F0-57B4E5273AAF}"/>
          </ac:spMkLst>
        </pc:spChg>
      </pc:sldChg>
      <pc:sldChg chg="modSp mod modShow">
        <pc:chgData name="Marguerite Massinga Loembé" userId="S::mloembe@rtsl.org::2600114e-6508-42e5-9f22-a1cb2c9b75f6" providerId="AD" clId="Web-{082CCFDC-EDD0-EBE1-C2D0-001D7CCBEF2E}" dt="2025-10-31T19:57:27.991" v="11" actId="20577"/>
        <pc:sldMkLst>
          <pc:docMk/>
          <pc:sldMk cId="2726359537" sldId="2145705821"/>
        </pc:sldMkLst>
        <pc:spChg chg="mod">
          <ac:chgData name="Marguerite Massinga Loembé" userId="S::mloembe@rtsl.org::2600114e-6508-42e5-9f22-a1cb2c9b75f6" providerId="AD" clId="Web-{082CCFDC-EDD0-EBE1-C2D0-001D7CCBEF2E}" dt="2025-10-31T19:57:27.991" v="11" actId="20577"/>
          <ac:spMkLst>
            <pc:docMk/>
            <pc:sldMk cId="2726359537" sldId="2145705821"/>
            <ac:spMk id="2" creationId="{27CFBA50-3C65-C83A-AE49-18B46BFB18F2}"/>
          </ac:spMkLst>
        </pc:spChg>
      </pc:sldChg>
      <pc:sldChg chg="modNotes">
        <pc:chgData name="Marguerite Massinga Loembé" userId="S::mloembe@rtsl.org::2600114e-6508-42e5-9f22-a1cb2c9b75f6" providerId="AD" clId="Web-{082CCFDC-EDD0-EBE1-C2D0-001D7CCBEF2E}" dt="2025-10-31T20:48:16.718" v="187"/>
        <pc:sldMkLst>
          <pc:docMk/>
          <pc:sldMk cId="3545079418" sldId="2147480333"/>
        </pc:sldMkLst>
      </pc:sldChg>
      <pc:sldChg chg="modNotes">
        <pc:chgData name="Marguerite Massinga Loembé" userId="S::mloembe@rtsl.org::2600114e-6508-42e5-9f22-a1cb2c9b75f6" providerId="AD" clId="Web-{082CCFDC-EDD0-EBE1-C2D0-001D7CCBEF2E}" dt="2025-10-31T20:48:16.718" v="187"/>
        <pc:sldMkLst>
          <pc:docMk/>
          <pc:sldMk cId="1120345679" sldId="2147480348"/>
        </pc:sldMkLst>
      </pc:sldChg>
      <pc:sldChg chg="modNotes">
        <pc:chgData name="Marguerite Massinga Loembé" userId="S::mloembe@rtsl.org::2600114e-6508-42e5-9f22-a1cb2c9b75f6" providerId="AD" clId="Web-{082CCFDC-EDD0-EBE1-C2D0-001D7CCBEF2E}" dt="2025-10-31T20:48:16.718" v="187"/>
        <pc:sldMkLst>
          <pc:docMk/>
          <pc:sldMk cId="2768721425" sldId="2147480351"/>
        </pc:sldMkLst>
      </pc:sldChg>
      <pc:sldChg chg="modNotes">
        <pc:chgData name="Marguerite Massinga Loembé" userId="S::mloembe@rtsl.org::2600114e-6508-42e5-9f22-a1cb2c9b75f6" providerId="AD" clId="Web-{082CCFDC-EDD0-EBE1-C2D0-001D7CCBEF2E}" dt="2025-10-31T20:48:16.718" v="187"/>
        <pc:sldMkLst>
          <pc:docMk/>
          <pc:sldMk cId="1484105519" sldId="2147480352"/>
        </pc:sldMkLst>
      </pc:sldChg>
      <pc:sldChg chg="modSp modNotes">
        <pc:chgData name="Marguerite Massinga Loembé" userId="S::mloembe@rtsl.org::2600114e-6508-42e5-9f22-a1cb2c9b75f6" providerId="AD" clId="Web-{082CCFDC-EDD0-EBE1-C2D0-001D7CCBEF2E}" dt="2025-10-31T20:48:16.718" v="187"/>
        <pc:sldMkLst>
          <pc:docMk/>
          <pc:sldMk cId="2151901916" sldId="2147480353"/>
        </pc:sldMkLst>
        <pc:spChg chg="mod">
          <ac:chgData name="Marguerite Massinga Loembé" userId="S::mloembe@rtsl.org::2600114e-6508-42e5-9f22-a1cb2c9b75f6" providerId="AD" clId="Web-{082CCFDC-EDD0-EBE1-C2D0-001D7CCBEF2E}" dt="2025-10-31T20:48:16.718" v="187"/>
          <ac:spMkLst>
            <pc:docMk/>
            <pc:sldMk cId="2151901916" sldId="2147480353"/>
            <ac:spMk id="3" creationId="{BBEE22E1-0B35-7C88-723D-00BDAA33A43D}"/>
          </ac:spMkLst>
        </pc:spChg>
      </pc:sldChg>
      <pc:sldChg chg="modSp">
        <pc:chgData name="Marguerite Massinga Loembé" userId="S::mloembe@rtsl.org::2600114e-6508-42e5-9f22-a1cb2c9b75f6" providerId="AD" clId="Web-{082CCFDC-EDD0-EBE1-C2D0-001D7CCBEF2E}" dt="2025-10-31T20:48:16.718" v="187"/>
        <pc:sldMkLst>
          <pc:docMk/>
          <pc:sldMk cId="3167509153" sldId="2147480812"/>
        </pc:sldMkLst>
        <pc:spChg chg="mod">
          <ac:chgData name="Marguerite Massinga Loembé" userId="S::mloembe@rtsl.org::2600114e-6508-42e5-9f22-a1cb2c9b75f6" providerId="AD" clId="Web-{082CCFDC-EDD0-EBE1-C2D0-001D7CCBEF2E}" dt="2025-10-31T20:48:16.718" v="187"/>
          <ac:spMkLst>
            <pc:docMk/>
            <pc:sldMk cId="3167509153" sldId="2147480812"/>
            <ac:spMk id="4" creationId="{EBF54E4B-85B6-5171-B37A-9B237967FC2E}"/>
          </ac:spMkLst>
        </pc:spChg>
      </pc:sldChg>
      <pc:sldChg chg="modNotes">
        <pc:chgData name="Marguerite Massinga Loembé" userId="S::mloembe@rtsl.org::2600114e-6508-42e5-9f22-a1cb2c9b75f6" providerId="AD" clId="Web-{082CCFDC-EDD0-EBE1-C2D0-001D7CCBEF2E}" dt="2025-10-31T20:48:16.718" v="187"/>
        <pc:sldMkLst>
          <pc:docMk/>
          <pc:sldMk cId="3366981254" sldId="2147480828"/>
        </pc:sldMkLst>
      </pc:sldChg>
      <pc:sldChg chg="modSp">
        <pc:chgData name="Marguerite Massinga Loembé" userId="S::mloembe@rtsl.org::2600114e-6508-42e5-9f22-a1cb2c9b75f6" providerId="AD" clId="Web-{082CCFDC-EDD0-EBE1-C2D0-001D7CCBEF2E}" dt="2025-10-31T20:48:16.718" v="187"/>
        <pc:sldMkLst>
          <pc:docMk/>
          <pc:sldMk cId="2398740883" sldId="2147480871"/>
        </pc:sldMkLst>
        <pc:spChg chg="mod">
          <ac:chgData name="Marguerite Massinga Loembé" userId="S::mloembe@rtsl.org::2600114e-6508-42e5-9f22-a1cb2c9b75f6" providerId="AD" clId="Web-{082CCFDC-EDD0-EBE1-C2D0-001D7CCBEF2E}" dt="2025-10-31T20:48:16.718" v="187"/>
          <ac:spMkLst>
            <pc:docMk/>
            <pc:sldMk cId="2398740883" sldId="2147480871"/>
            <ac:spMk id="10" creationId="{FEB12F7D-6E8C-3563-1C66-84BD672256AD}"/>
          </ac:spMkLst>
        </pc:spChg>
      </pc:sldChg>
      <pc:sldChg chg="modNotes">
        <pc:chgData name="Marguerite Massinga Loembé" userId="S::mloembe@rtsl.org::2600114e-6508-42e5-9f22-a1cb2c9b75f6" providerId="AD" clId="Web-{082CCFDC-EDD0-EBE1-C2D0-001D7CCBEF2E}" dt="2025-10-31T20:48:16.718" v="187"/>
        <pc:sldMkLst>
          <pc:docMk/>
          <pc:sldMk cId="180779225" sldId="2147480875"/>
        </pc:sldMkLst>
      </pc:sldChg>
      <pc:sldChg chg="modSp modNotes">
        <pc:chgData name="Marguerite Massinga Loembé" userId="S::mloembe@rtsl.org::2600114e-6508-42e5-9f22-a1cb2c9b75f6" providerId="AD" clId="Web-{082CCFDC-EDD0-EBE1-C2D0-001D7CCBEF2E}" dt="2025-10-31T20:48:16.718" v="187"/>
        <pc:sldMkLst>
          <pc:docMk/>
          <pc:sldMk cId="311771315" sldId="2147480945"/>
        </pc:sldMkLst>
        <pc:spChg chg="mod">
          <ac:chgData name="Marguerite Massinga Loembé" userId="S::mloembe@rtsl.org::2600114e-6508-42e5-9f22-a1cb2c9b75f6" providerId="AD" clId="Web-{082CCFDC-EDD0-EBE1-C2D0-001D7CCBEF2E}" dt="2025-10-31T20:48:16.718" v="187"/>
          <ac:spMkLst>
            <pc:docMk/>
            <pc:sldMk cId="311771315" sldId="2147480945"/>
            <ac:spMk id="10" creationId="{D4A19F31-5778-F727-3E41-B67C074994F6}"/>
          </ac:spMkLst>
        </pc:spChg>
      </pc:sldChg>
      <pc:sldChg chg="add del">
        <pc:chgData name="Marguerite Massinga Loembé" userId="S::mloembe@rtsl.org::2600114e-6508-42e5-9f22-a1cb2c9b75f6" providerId="AD" clId="Web-{082CCFDC-EDD0-EBE1-C2D0-001D7CCBEF2E}" dt="2025-10-31T20:18:14.659" v="70"/>
        <pc:sldMkLst>
          <pc:docMk/>
          <pc:sldMk cId="1770448859" sldId="2147480964"/>
        </pc:sldMkLst>
      </pc:sldChg>
      <pc:sldChg chg="modNotes">
        <pc:chgData name="Marguerite Massinga Loembé" userId="S::mloembe@rtsl.org::2600114e-6508-42e5-9f22-a1cb2c9b75f6" providerId="AD" clId="Web-{082CCFDC-EDD0-EBE1-C2D0-001D7CCBEF2E}" dt="2025-10-31T20:48:16.718" v="187"/>
        <pc:sldMkLst>
          <pc:docMk/>
          <pc:sldMk cId="2281065973" sldId="2147481088"/>
        </pc:sldMkLst>
      </pc:sldChg>
      <pc:sldChg chg="modNotes">
        <pc:chgData name="Marguerite Massinga Loembé" userId="S::mloembe@rtsl.org::2600114e-6508-42e5-9f22-a1cb2c9b75f6" providerId="AD" clId="Web-{082CCFDC-EDD0-EBE1-C2D0-001D7CCBEF2E}" dt="2025-10-31T20:48:16.718" v="187"/>
        <pc:sldMkLst>
          <pc:docMk/>
          <pc:sldMk cId="385381610" sldId="2147481362"/>
        </pc:sldMkLst>
      </pc:sldChg>
      <pc:sldChg chg="modSp">
        <pc:chgData name="Marguerite Massinga Loembé" userId="S::mloembe@rtsl.org::2600114e-6508-42e5-9f22-a1cb2c9b75f6" providerId="AD" clId="Web-{082CCFDC-EDD0-EBE1-C2D0-001D7CCBEF2E}" dt="2025-10-31T20:51:12.096" v="190" actId="20577"/>
        <pc:sldMkLst>
          <pc:docMk/>
          <pc:sldMk cId="594574113" sldId="2147481407"/>
        </pc:sldMkLst>
        <pc:spChg chg="mod">
          <ac:chgData name="Marguerite Massinga Loembé" userId="S::mloembe@rtsl.org::2600114e-6508-42e5-9f22-a1cb2c9b75f6" providerId="AD" clId="Web-{082CCFDC-EDD0-EBE1-C2D0-001D7CCBEF2E}" dt="2025-10-31T20:51:12.096" v="190" actId="20577"/>
          <ac:spMkLst>
            <pc:docMk/>
            <pc:sldMk cId="594574113" sldId="2147481407"/>
            <ac:spMk id="4" creationId="{9F5FB49C-C19C-6906-5FFE-481BE1806653}"/>
          </ac:spMkLst>
        </pc:spChg>
      </pc:sldChg>
      <pc:sldChg chg="addSp delSp modSp">
        <pc:chgData name="Marguerite Massinga Loembé" userId="S::mloembe@rtsl.org::2600114e-6508-42e5-9f22-a1cb2c9b75f6" providerId="AD" clId="Web-{082CCFDC-EDD0-EBE1-C2D0-001D7CCBEF2E}" dt="2025-10-31T18:14:22.478" v="3"/>
        <pc:sldMkLst>
          <pc:docMk/>
          <pc:sldMk cId="1456028842" sldId="2147481474"/>
        </pc:sldMkLst>
      </pc:sldChg>
      <pc:sldChg chg="modNotes">
        <pc:chgData name="Marguerite Massinga Loembé" userId="S::mloembe@rtsl.org::2600114e-6508-42e5-9f22-a1cb2c9b75f6" providerId="AD" clId="Web-{082CCFDC-EDD0-EBE1-C2D0-001D7CCBEF2E}" dt="2025-10-31T20:48:16.718" v="187"/>
        <pc:sldMkLst>
          <pc:docMk/>
          <pc:sldMk cId="3020459105" sldId="2147481477"/>
        </pc:sldMkLst>
      </pc:sldChg>
      <pc:sldChg chg="modSp modNotes">
        <pc:chgData name="Marguerite Massinga Loembé" userId="S::mloembe@rtsl.org::2600114e-6508-42e5-9f22-a1cb2c9b75f6" providerId="AD" clId="Web-{082CCFDC-EDD0-EBE1-C2D0-001D7CCBEF2E}" dt="2025-10-31T20:48:16.718" v="187"/>
        <pc:sldMkLst>
          <pc:docMk/>
          <pc:sldMk cId="3421130085" sldId="2147481584"/>
        </pc:sldMkLst>
        <pc:graphicFrameChg chg="modGraphic">
          <ac:chgData name="Marguerite Massinga Loembé" userId="S::mloembe@rtsl.org::2600114e-6508-42e5-9f22-a1cb2c9b75f6" providerId="AD" clId="Web-{082CCFDC-EDD0-EBE1-C2D0-001D7CCBEF2E}" dt="2025-10-31T20:48:16.718" v="187"/>
          <ac:graphicFrameMkLst>
            <pc:docMk/>
            <pc:sldMk cId="3421130085" sldId="2147481584"/>
            <ac:graphicFrameMk id="4" creationId="{32B9606A-884E-87F3-21D2-13BB1CAA5515}"/>
          </ac:graphicFrameMkLst>
        </pc:graphicFrameChg>
      </pc:sldChg>
      <pc:sldChg chg="modSp modNotes">
        <pc:chgData name="Marguerite Massinga Loembé" userId="S::mloembe@rtsl.org::2600114e-6508-42e5-9f22-a1cb2c9b75f6" providerId="AD" clId="Web-{082CCFDC-EDD0-EBE1-C2D0-001D7CCBEF2E}" dt="2025-10-31T20:48:16.718" v="187"/>
        <pc:sldMkLst>
          <pc:docMk/>
          <pc:sldMk cId="3109833341" sldId="2147481589"/>
        </pc:sldMkLst>
        <pc:spChg chg="mod">
          <ac:chgData name="Marguerite Massinga Loembé" userId="S::mloembe@rtsl.org::2600114e-6508-42e5-9f22-a1cb2c9b75f6" providerId="AD" clId="Web-{082CCFDC-EDD0-EBE1-C2D0-001D7CCBEF2E}" dt="2025-10-31T20:48:16.718" v="187"/>
          <ac:spMkLst>
            <pc:docMk/>
            <pc:sldMk cId="3109833341" sldId="2147481589"/>
            <ac:spMk id="2" creationId="{066E19EC-3EA7-CBD2-7179-2B4342F8097B}"/>
          </ac:spMkLst>
        </pc:spChg>
      </pc:sldChg>
      <pc:sldChg chg="modSp modNotes">
        <pc:chgData name="Marguerite Massinga Loembé" userId="S::mloembe@rtsl.org::2600114e-6508-42e5-9f22-a1cb2c9b75f6" providerId="AD" clId="Web-{082CCFDC-EDD0-EBE1-C2D0-001D7CCBEF2E}" dt="2025-10-31T20:48:16.718" v="187"/>
        <pc:sldMkLst>
          <pc:docMk/>
          <pc:sldMk cId="4060700015" sldId="2147481624"/>
        </pc:sldMkLst>
        <pc:spChg chg="mod">
          <ac:chgData name="Marguerite Massinga Loembé" userId="S::mloembe@rtsl.org::2600114e-6508-42e5-9f22-a1cb2c9b75f6" providerId="AD" clId="Web-{082CCFDC-EDD0-EBE1-C2D0-001D7CCBEF2E}" dt="2025-10-31T20:48:16.718" v="187"/>
          <ac:spMkLst>
            <pc:docMk/>
            <pc:sldMk cId="4060700015" sldId="2147481624"/>
            <ac:spMk id="2" creationId="{19FEAF42-A306-501D-A6D2-3212EB174B6C}"/>
          </ac:spMkLst>
        </pc:spChg>
      </pc:sldChg>
      <pc:sldChg chg="add">
        <pc:chgData name="Marguerite Massinga Loembé" userId="S::mloembe@rtsl.org::2600114e-6508-42e5-9f22-a1cb2c9b75f6" providerId="AD" clId="Web-{082CCFDC-EDD0-EBE1-C2D0-001D7CCBEF2E}" dt="2025-10-31T18:14:40.571" v="4"/>
        <pc:sldMkLst>
          <pc:docMk/>
          <pc:sldMk cId="164329801" sldId="2147481626"/>
        </pc:sldMkLst>
      </pc:sldChg>
      <pc:sldChg chg="modSp add">
        <pc:chgData name="Marguerite Massinga Loembé" userId="S::mloembe@rtsl.org::2600114e-6508-42e5-9f22-a1cb2c9b75f6" providerId="AD" clId="Web-{082CCFDC-EDD0-EBE1-C2D0-001D7CCBEF2E}" dt="2025-10-31T20:48:16.718" v="187"/>
        <pc:sldMkLst>
          <pc:docMk/>
          <pc:sldMk cId="4002850397" sldId="2147481627"/>
        </pc:sldMkLst>
        <pc:spChg chg="mod">
          <ac:chgData name="Marguerite Massinga Loembé" userId="S::mloembe@rtsl.org::2600114e-6508-42e5-9f22-a1cb2c9b75f6" providerId="AD" clId="Web-{082CCFDC-EDD0-EBE1-C2D0-001D7CCBEF2E}" dt="2025-10-31T20:48:16.718" v="187"/>
          <ac:spMkLst>
            <pc:docMk/>
            <pc:sldMk cId="4002850397" sldId="2147481627"/>
            <ac:spMk id="304" creationId="{64E4702F-9D47-3435-F77A-7FF099B3D4AC}"/>
          </ac:spMkLst>
        </pc:spChg>
      </pc:sldChg>
      <pc:sldChg chg="add modNotes">
        <pc:chgData name="Marguerite Massinga Loembé" userId="S::mloembe@rtsl.org::2600114e-6508-42e5-9f22-a1cb2c9b75f6" providerId="AD" clId="Web-{082CCFDC-EDD0-EBE1-C2D0-001D7CCBEF2E}" dt="2025-11-03T09:52:07.131" v="456"/>
        <pc:sldMkLst>
          <pc:docMk/>
          <pc:sldMk cId="297075470" sldId="2147481628"/>
        </pc:sldMkLst>
      </pc:sldChg>
      <pc:sldChg chg="add">
        <pc:chgData name="Marguerite Massinga Loembé" userId="S::mloembe@rtsl.org::2600114e-6508-42e5-9f22-a1cb2c9b75f6" providerId="AD" clId="Web-{082CCFDC-EDD0-EBE1-C2D0-001D7CCBEF2E}" dt="2025-10-31T20:14:11.749" v="36"/>
        <pc:sldMkLst>
          <pc:docMk/>
          <pc:sldMk cId="253168747" sldId="2147481629"/>
        </pc:sldMkLst>
      </pc:sldChg>
      <pc:sldChg chg="modSp add">
        <pc:chgData name="Marguerite Massinga Loembé" userId="S::mloembe@rtsl.org::2600114e-6508-42e5-9f22-a1cb2c9b75f6" providerId="AD" clId="Web-{082CCFDC-EDD0-EBE1-C2D0-001D7CCBEF2E}" dt="2025-10-31T20:16:10.017" v="63" actId="20577"/>
        <pc:sldMkLst>
          <pc:docMk/>
          <pc:sldMk cId="2664715909" sldId="2147481630"/>
        </pc:sldMkLst>
        <pc:spChg chg="mod">
          <ac:chgData name="Marguerite Massinga Loembé" userId="S::mloembe@rtsl.org::2600114e-6508-42e5-9f22-a1cb2c9b75f6" providerId="AD" clId="Web-{082CCFDC-EDD0-EBE1-C2D0-001D7CCBEF2E}" dt="2025-10-31T20:16:10.017" v="63" actId="20577"/>
          <ac:spMkLst>
            <pc:docMk/>
            <pc:sldMk cId="2664715909" sldId="2147481630"/>
            <ac:spMk id="3" creationId="{DE8608B2-63FD-7361-3F12-B5E4936BD9D4}"/>
          </ac:spMkLst>
        </pc:spChg>
      </pc:sldChg>
      <pc:sldChg chg="modSp add">
        <pc:chgData name="Marguerite Massinga Loembé" userId="S::mloembe@rtsl.org::2600114e-6508-42e5-9f22-a1cb2c9b75f6" providerId="AD" clId="Web-{082CCFDC-EDD0-EBE1-C2D0-001D7CCBEF2E}" dt="2025-10-31T20:16:35.548" v="65" actId="20577"/>
        <pc:sldMkLst>
          <pc:docMk/>
          <pc:sldMk cId="3993026758" sldId="2147481631"/>
        </pc:sldMkLst>
        <pc:spChg chg="mod">
          <ac:chgData name="Marguerite Massinga Loembé" userId="S::mloembe@rtsl.org::2600114e-6508-42e5-9f22-a1cb2c9b75f6" providerId="AD" clId="Web-{082CCFDC-EDD0-EBE1-C2D0-001D7CCBEF2E}" dt="2025-10-31T20:16:35.548" v="65" actId="20577"/>
          <ac:spMkLst>
            <pc:docMk/>
            <pc:sldMk cId="3993026758" sldId="2147481631"/>
            <ac:spMk id="8" creationId="{26B98830-B4D3-56C8-7510-93BBD8C51210}"/>
          </ac:spMkLst>
        </pc:spChg>
      </pc:sldChg>
      <pc:sldChg chg="modSp add">
        <pc:chgData name="Marguerite Massinga Loembé" userId="S::mloembe@rtsl.org::2600114e-6508-42e5-9f22-a1cb2c9b75f6" providerId="AD" clId="Web-{082CCFDC-EDD0-EBE1-C2D0-001D7CCBEF2E}" dt="2025-10-31T20:16:58.955" v="68" actId="20577"/>
        <pc:sldMkLst>
          <pc:docMk/>
          <pc:sldMk cId="546098542" sldId="2147481632"/>
        </pc:sldMkLst>
        <pc:spChg chg="mod">
          <ac:chgData name="Marguerite Massinga Loembé" userId="S::mloembe@rtsl.org::2600114e-6508-42e5-9f22-a1cb2c9b75f6" providerId="AD" clId="Web-{082CCFDC-EDD0-EBE1-C2D0-001D7CCBEF2E}" dt="2025-10-31T20:16:58.955" v="68" actId="20577"/>
          <ac:spMkLst>
            <pc:docMk/>
            <pc:sldMk cId="546098542" sldId="2147481632"/>
            <ac:spMk id="9" creationId="{05FEA82E-C396-F0FF-AA83-47F7F045FD24}"/>
          </ac:spMkLst>
        </pc:spChg>
      </pc:sldChg>
      <pc:sldChg chg="add">
        <pc:chgData name="Marguerite Massinga Loembé" userId="S::mloembe@rtsl.org::2600114e-6508-42e5-9f22-a1cb2c9b75f6" providerId="AD" clId="Web-{082CCFDC-EDD0-EBE1-C2D0-001D7CCBEF2E}" dt="2025-10-31T20:14:12.624" v="40"/>
        <pc:sldMkLst>
          <pc:docMk/>
          <pc:sldMk cId="2516031469" sldId="2147481633"/>
        </pc:sldMkLst>
      </pc:sldChg>
      <pc:sldChg chg="modSp add">
        <pc:chgData name="Marguerite Massinga Loembé" userId="S::mloembe@rtsl.org::2600114e-6508-42e5-9f22-a1cb2c9b75f6" providerId="AD" clId="Web-{082CCFDC-EDD0-EBE1-C2D0-001D7CCBEF2E}" dt="2025-10-31T20:48:16.718" v="187"/>
        <pc:sldMkLst>
          <pc:docMk/>
          <pc:sldMk cId="829095968" sldId="2147481634"/>
        </pc:sldMkLst>
        <pc:spChg chg="mod">
          <ac:chgData name="Marguerite Massinga Loembé" userId="S::mloembe@rtsl.org::2600114e-6508-42e5-9f22-a1cb2c9b75f6" providerId="AD" clId="Web-{082CCFDC-EDD0-EBE1-C2D0-001D7CCBEF2E}" dt="2025-10-31T20:48:16.718" v="187"/>
          <ac:spMkLst>
            <pc:docMk/>
            <pc:sldMk cId="829095968" sldId="2147481634"/>
            <ac:spMk id="2" creationId="{331877D8-67A0-2892-4873-5789EB9483D9}"/>
          </ac:spMkLst>
        </pc:spChg>
      </pc:sldChg>
      <pc:sldChg chg="modSp add">
        <pc:chgData name="Marguerite Massinga Loembé" userId="S::mloembe@rtsl.org::2600114e-6508-42e5-9f22-a1cb2c9b75f6" providerId="AD" clId="Web-{082CCFDC-EDD0-EBE1-C2D0-001D7CCBEF2E}" dt="2025-10-31T20:22:14.957" v="76" actId="20577"/>
        <pc:sldMkLst>
          <pc:docMk/>
          <pc:sldMk cId="3067291831" sldId="2147481635"/>
        </pc:sldMkLst>
        <pc:spChg chg="mod">
          <ac:chgData name="Marguerite Massinga Loembé" userId="S::mloembe@rtsl.org::2600114e-6508-42e5-9f22-a1cb2c9b75f6" providerId="AD" clId="Web-{082CCFDC-EDD0-EBE1-C2D0-001D7CCBEF2E}" dt="2025-10-31T20:22:14.957" v="76" actId="20577"/>
          <ac:spMkLst>
            <pc:docMk/>
            <pc:sldMk cId="3067291831" sldId="2147481635"/>
            <ac:spMk id="7" creationId="{2A06732A-2EBF-38AF-877C-0432BC67E984}"/>
          </ac:spMkLst>
        </pc:spChg>
      </pc:sldChg>
      <pc:sldChg chg="add ord">
        <pc:chgData name="Marguerite Massinga Loembé" userId="S::mloembe@rtsl.org::2600114e-6508-42e5-9f22-a1cb2c9b75f6" providerId="AD" clId="Web-{082CCFDC-EDD0-EBE1-C2D0-001D7CCBEF2E}" dt="2025-10-31T20:28:20.519" v="100"/>
        <pc:sldMkLst>
          <pc:docMk/>
          <pc:sldMk cId="1047328295" sldId="2147481636"/>
        </pc:sldMkLst>
      </pc:sldChg>
      <pc:sldChg chg="addSp delSp modSp add ord">
        <pc:chgData name="Marguerite Massinga Loembé" userId="S::mloembe@rtsl.org::2600114e-6508-42e5-9f22-a1cb2c9b75f6" providerId="AD" clId="Web-{082CCFDC-EDD0-EBE1-C2D0-001D7CCBEF2E}" dt="2025-10-31T20:31:33.039" v="118"/>
        <pc:sldMkLst>
          <pc:docMk/>
          <pc:sldMk cId="333903343" sldId="2147481637"/>
        </pc:sldMkLst>
        <pc:spChg chg="mod">
          <ac:chgData name="Marguerite Massinga Loembé" userId="S::mloembe@rtsl.org::2600114e-6508-42e5-9f22-a1cb2c9b75f6" providerId="AD" clId="Web-{082CCFDC-EDD0-EBE1-C2D0-001D7CCBEF2E}" dt="2025-10-31T20:28:51.364" v="103" actId="14100"/>
          <ac:spMkLst>
            <pc:docMk/>
            <pc:sldMk cId="333903343" sldId="2147481637"/>
            <ac:spMk id="2" creationId="{9B69764E-F905-0F5D-09C5-12C58F225DE4}"/>
          </ac:spMkLst>
        </pc:spChg>
        <pc:spChg chg="add">
          <ac:chgData name="Marguerite Massinga Loembé" userId="S::mloembe@rtsl.org::2600114e-6508-42e5-9f22-a1cb2c9b75f6" providerId="AD" clId="Web-{082CCFDC-EDD0-EBE1-C2D0-001D7CCBEF2E}" dt="2025-10-31T20:27:04.783" v="97"/>
          <ac:spMkLst>
            <pc:docMk/>
            <pc:sldMk cId="333903343" sldId="2147481637"/>
            <ac:spMk id="7" creationId="{E29C8A2B-7B83-13D7-3B40-10301B2C9E51}"/>
          </ac:spMkLst>
        </pc:spChg>
        <pc:spChg chg="add">
          <ac:chgData name="Marguerite Massinga Loembé" userId="S::mloembe@rtsl.org::2600114e-6508-42e5-9f22-a1cb2c9b75f6" providerId="AD" clId="Web-{082CCFDC-EDD0-EBE1-C2D0-001D7CCBEF2E}" dt="2025-10-31T20:30:06.912" v="114"/>
          <ac:spMkLst>
            <pc:docMk/>
            <pc:sldMk cId="333903343" sldId="2147481637"/>
            <ac:spMk id="10" creationId="{C97DC04E-3BA5-D248-6705-973EC4C9F3F5}"/>
          </ac:spMkLst>
        </pc:spChg>
        <pc:spChg chg="add">
          <ac:chgData name="Marguerite Massinga Loembé" userId="S::mloembe@rtsl.org::2600114e-6508-42e5-9f22-a1cb2c9b75f6" providerId="AD" clId="Web-{082CCFDC-EDD0-EBE1-C2D0-001D7CCBEF2E}" dt="2025-10-31T20:30:44.913" v="116"/>
          <ac:spMkLst>
            <pc:docMk/>
            <pc:sldMk cId="333903343" sldId="2147481637"/>
            <ac:spMk id="11" creationId="{BECF6132-542E-5615-AB68-F4AB301B3269}"/>
          </ac:spMkLst>
        </pc:spChg>
        <pc:spChg chg="add">
          <ac:chgData name="Marguerite Massinga Loembé" userId="S::mloembe@rtsl.org::2600114e-6508-42e5-9f22-a1cb2c9b75f6" providerId="AD" clId="Web-{082CCFDC-EDD0-EBE1-C2D0-001D7CCBEF2E}" dt="2025-10-31T20:30:57.944" v="117"/>
          <ac:spMkLst>
            <pc:docMk/>
            <pc:sldMk cId="333903343" sldId="2147481637"/>
            <ac:spMk id="12" creationId="{D97612D0-B2C1-0788-3624-D31C8F360B12}"/>
          </ac:spMkLst>
        </pc:spChg>
        <pc:spChg chg="add">
          <ac:chgData name="Marguerite Massinga Loembé" userId="S::mloembe@rtsl.org::2600114e-6508-42e5-9f22-a1cb2c9b75f6" providerId="AD" clId="Web-{082CCFDC-EDD0-EBE1-C2D0-001D7CCBEF2E}" dt="2025-10-31T20:31:33.039" v="118"/>
          <ac:spMkLst>
            <pc:docMk/>
            <pc:sldMk cId="333903343" sldId="2147481637"/>
            <ac:spMk id="13" creationId="{798A55E7-800F-1EDC-3427-C43FC9BED382}"/>
          </ac:spMkLst>
        </pc:spChg>
      </pc:sldChg>
      <pc:sldChg chg="modSp add">
        <pc:chgData name="Marguerite Massinga Loembé" userId="S::mloembe@rtsl.org::2600114e-6508-42e5-9f22-a1cb2c9b75f6" providerId="AD" clId="Web-{082CCFDC-EDD0-EBE1-C2D0-001D7CCBEF2E}" dt="2025-10-31T20:34:48.651" v="125"/>
        <pc:sldMkLst>
          <pc:docMk/>
          <pc:sldMk cId="1245887090" sldId="2147481638"/>
        </pc:sldMkLst>
        <pc:picChg chg="mod ord">
          <ac:chgData name="Marguerite Massinga Loembé" userId="S::mloembe@rtsl.org::2600114e-6508-42e5-9f22-a1cb2c9b75f6" providerId="AD" clId="Web-{082CCFDC-EDD0-EBE1-C2D0-001D7CCBEF2E}" dt="2025-10-31T20:34:48.651" v="125"/>
          <ac:picMkLst>
            <pc:docMk/>
            <pc:sldMk cId="1245887090" sldId="2147481638"/>
            <ac:picMk id="7" creationId="{052BA5B2-69FE-223C-B3A1-C5CD46970633}"/>
          </ac:picMkLst>
        </pc:picChg>
      </pc:sldChg>
      <pc:sldChg chg="modSp add">
        <pc:chgData name="Marguerite Massinga Loembé" userId="S::mloembe@rtsl.org::2600114e-6508-42e5-9f22-a1cb2c9b75f6" providerId="AD" clId="Web-{082CCFDC-EDD0-EBE1-C2D0-001D7CCBEF2E}" dt="2025-10-31T20:48:16.718" v="187"/>
        <pc:sldMkLst>
          <pc:docMk/>
          <pc:sldMk cId="1845589056" sldId="2147481639"/>
        </pc:sldMkLst>
        <pc:spChg chg="mod">
          <ac:chgData name="Marguerite Massinga Loembé" userId="S::mloembe@rtsl.org::2600114e-6508-42e5-9f22-a1cb2c9b75f6" providerId="AD" clId="Web-{082CCFDC-EDD0-EBE1-C2D0-001D7CCBEF2E}" dt="2025-10-31T20:48:16.718" v="187"/>
          <ac:spMkLst>
            <pc:docMk/>
            <pc:sldMk cId="1845589056" sldId="2147481639"/>
            <ac:spMk id="15" creationId="{282154B9-37B7-3B4A-0D57-A96F8B34A47A}"/>
          </ac:spMkLst>
        </pc:spChg>
      </pc:sldChg>
      <pc:sldChg chg="add">
        <pc:chgData name="Marguerite Massinga Loembé" userId="S::mloembe@rtsl.org::2600114e-6508-42e5-9f22-a1cb2c9b75f6" providerId="AD" clId="Web-{082CCFDC-EDD0-EBE1-C2D0-001D7CCBEF2E}" dt="2025-10-31T20:37:16.408" v="129"/>
        <pc:sldMkLst>
          <pc:docMk/>
          <pc:sldMk cId="26328210" sldId="2147481640"/>
        </pc:sldMkLst>
      </pc:sldChg>
      <pc:sldChg chg="addSp delSp modSp add">
        <pc:chgData name="Marguerite Massinga Loembé" userId="S::mloembe@rtsl.org::2600114e-6508-42e5-9f22-a1cb2c9b75f6" providerId="AD" clId="Web-{082CCFDC-EDD0-EBE1-C2D0-001D7CCBEF2E}" dt="2025-11-03T09:50:02.473" v="447" actId="20577"/>
        <pc:sldMkLst>
          <pc:docMk/>
          <pc:sldMk cId="3388626863" sldId="2147481641"/>
        </pc:sldMkLst>
        <pc:spChg chg="add mod">
          <ac:chgData name="Marguerite Massinga Loembé" userId="S::mloembe@rtsl.org::2600114e-6508-42e5-9f22-a1cb2c9b75f6" providerId="AD" clId="Web-{082CCFDC-EDD0-EBE1-C2D0-001D7CCBEF2E}" dt="2025-10-31T20:43:59.916" v="171" actId="20577"/>
          <ac:spMkLst>
            <pc:docMk/>
            <pc:sldMk cId="3388626863" sldId="2147481641"/>
            <ac:spMk id="7" creationId="{DBAA7F98-EBF6-06C9-3B86-FDCFD1E6E8C3}"/>
          </ac:spMkLst>
        </pc:spChg>
        <pc:spChg chg="mod">
          <ac:chgData name="Marguerite Massinga Loembé" userId="S::mloembe@rtsl.org::2600114e-6508-42e5-9f22-a1cb2c9b75f6" providerId="AD" clId="Web-{082CCFDC-EDD0-EBE1-C2D0-001D7CCBEF2E}" dt="2025-11-03T09:50:02.473" v="447" actId="20577"/>
          <ac:spMkLst>
            <pc:docMk/>
            <pc:sldMk cId="3388626863" sldId="2147481641"/>
            <ac:spMk id="18" creationId="{645E308A-7834-808A-2BDC-E65AF7B77CE8}"/>
          </ac:spMkLst>
        </pc:spChg>
        <pc:picChg chg="add mod">
          <ac:chgData name="Marguerite Massinga Loembé" userId="S::mloembe@rtsl.org::2600114e-6508-42e5-9f22-a1cb2c9b75f6" providerId="AD" clId="Web-{082CCFDC-EDD0-EBE1-C2D0-001D7CCBEF2E}" dt="2025-10-31T20:42:33.366" v="147" actId="1076"/>
          <ac:picMkLst>
            <pc:docMk/>
            <pc:sldMk cId="3388626863" sldId="2147481641"/>
            <ac:picMk id="3" creationId="{CD7BD6F2-B550-B021-F43D-82744992E290}"/>
          </ac:picMkLst>
        </pc:picChg>
        <pc:picChg chg="mod ord">
          <ac:chgData name="Marguerite Massinga Loembé" userId="S::mloembe@rtsl.org::2600114e-6508-42e5-9f22-a1cb2c9b75f6" providerId="AD" clId="Web-{082CCFDC-EDD0-EBE1-C2D0-001D7CCBEF2E}" dt="2025-10-31T20:42:36.632" v="148" actId="1076"/>
          <ac:picMkLst>
            <pc:docMk/>
            <pc:sldMk cId="3388626863" sldId="2147481641"/>
            <ac:picMk id="16" creationId="{06D2A7BA-DC86-7B2F-22F3-5A856CDBC4AD}"/>
          </ac:picMkLst>
        </pc:picChg>
      </pc:sldChg>
      <pc:sldChg chg="add del">
        <pc:chgData name="Marguerite Massinga Loembé" userId="S::mloembe@rtsl.org::2600114e-6508-42e5-9f22-a1cb2c9b75f6" providerId="AD" clId="Web-{082CCFDC-EDD0-EBE1-C2D0-001D7CCBEF2E}" dt="2025-10-31T20:40:53.033" v="138"/>
        <pc:sldMkLst>
          <pc:docMk/>
          <pc:sldMk cId="3163455506" sldId="2147481642"/>
        </pc:sldMkLst>
      </pc:sldChg>
      <pc:sldChg chg="add">
        <pc:chgData name="Marguerite Massinga Loembé" userId="S::mloembe@rtsl.org::2600114e-6508-42e5-9f22-a1cb2c9b75f6" providerId="AD" clId="Web-{082CCFDC-EDD0-EBE1-C2D0-001D7CCBEF2E}" dt="2025-10-31T20:37:16.986" v="132"/>
        <pc:sldMkLst>
          <pc:docMk/>
          <pc:sldMk cId="2907559556" sldId="2147481643"/>
        </pc:sldMkLst>
      </pc:sldChg>
      <pc:sldChg chg="add">
        <pc:chgData name="Marguerite Massinga Loembé" userId="S::mloembe@rtsl.org::2600114e-6508-42e5-9f22-a1cb2c9b75f6" providerId="AD" clId="Web-{082CCFDC-EDD0-EBE1-C2D0-001D7CCBEF2E}" dt="2025-10-31T20:45:36.606" v="173"/>
        <pc:sldMkLst>
          <pc:docMk/>
          <pc:sldMk cId="3607101922" sldId="2147481644"/>
        </pc:sldMkLst>
      </pc:sldChg>
      <pc:sldChg chg="modSp add">
        <pc:chgData name="Marguerite Massinga Loembé" userId="S::mloembe@rtsl.org::2600114e-6508-42e5-9f22-a1cb2c9b75f6" providerId="AD" clId="Web-{082CCFDC-EDD0-EBE1-C2D0-001D7CCBEF2E}" dt="2025-10-31T20:47:30.546" v="184" actId="20577"/>
        <pc:sldMkLst>
          <pc:docMk/>
          <pc:sldMk cId="3364770281" sldId="2147481645"/>
        </pc:sldMkLst>
        <pc:spChg chg="mod">
          <ac:chgData name="Marguerite Massinga Loembé" userId="S::mloembe@rtsl.org::2600114e-6508-42e5-9f22-a1cb2c9b75f6" providerId="AD" clId="Web-{082CCFDC-EDD0-EBE1-C2D0-001D7CCBEF2E}" dt="2025-10-31T20:47:30.546" v="184" actId="20577"/>
          <ac:spMkLst>
            <pc:docMk/>
            <pc:sldMk cId="3364770281" sldId="2147481645"/>
            <ac:spMk id="4" creationId="{2AAEC891-B6DA-3411-EF63-81AEB785C085}"/>
          </ac:spMkLst>
        </pc:spChg>
      </pc:sldChg>
      <pc:sldChg chg="add">
        <pc:chgData name="Marguerite Massinga Loembé" userId="S::mloembe@rtsl.org::2600114e-6508-42e5-9f22-a1cb2c9b75f6" providerId="AD" clId="Web-{082CCFDC-EDD0-EBE1-C2D0-001D7CCBEF2E}" dt="2025-10-31T20:53:48.147" v="191"/>
        <pc:sldMkLst>
          <pc:docMk/>
          <pc:sldMk cId="2725420831" sldId="2147481646"/>
        </pc:sldMkLst>
      </pc:sldChg>
      <pc:sldChg chg="modSp add">
        <pc:chgData name="Marguerite Massinga Loembé" userId="S::mloembe@rtsl.org::2600114e-6508-42e5-9f22-a1cb2c9b75f6" providerId="AD" clId="Web-{082CCFDC-EDD0-EBE1-C2D0-001D7CCBEF2E}" dt="2025-10-31T20:55:51.862" v="220" actId="1076"/>
        <pc:sldMkLst>
          <pc:docMk/>
          <pc:sldMk cId="3610054415" sldId="2147481647"/>
        </pc:sldMkLst>
        <pc:spChg chg="mod">
          <ac:chgData name="Marguerite Massinga Loembé" userId="S::mloembe@rtsl.org::2600114e-6508-42e5-9f22-a1cb2c9b75f6" providerId="AD" clId="Web-{082CCFDC-EDD0-EBE1-C2D0-001D7CCBEF2E}" dt="2025-10-31T20:55:51.862" v="220" actId="1076"/>
          <ac:spMkLst>
            <pc:docMk/>
            <pc:sldMk cId="3610054415" sldId="2147481647"/>
            <ac:spMk id="91" creationId="{A26C82E9-9600-019B-A337-E30272BCC777}"/>
          </ac:spMkLst>
        </pc:spChg>
      </pc:sldChg>
      <pc:sldChg chg="add">
        <pc:chgData name="Marguerite Massinga Loembé" userId="S::mloembe@rtsl.org::2600114e-6508-42e5-9f22-a1cb2c9b75f6" providerId="AD" clId="Web-{082CCFDC-EDD0-EBE1-C2D0-001D7CCBEF2E}" dt="2025-10-31T20:53:48.694" v="193"/>
        <pc:sldMkLst>
          <pc:docMk/>
          <pc:sldMk cId="3461669184" sldId="2147481648"/>
        </pc:sldMkLst>
      </pc:sldChg>
      <pc:sldChg chg="modSp add">
        <pc:chgData name="Marguerite Massinga Loembé" userId="S::mloembe@rtsl.org::2600114e-6508-42e5-9f22-a1cb2c9b75f6" providerId="AD" clId="Web-{082CCFDC-EDD0-EBE1-C2D0-001D7CCBEF2E}" dt="2025-10-31T20:54:42.465" v="216"/>
        <pc:sldMkLst>
          <pc:docMk/>
          <pc:sldMk cId="2884512793" sldId="2147481649"/>
        </pc:sldMkLst>
        <pc:graphicFrameChg chg="mod modGraphic">
          <ac:chgData name="Marguerite Massinga Loembé" userId="S::mloembe@rtsl.org::2600114e-6508-42e5-9f22-a1cb2c9b75f6" providerId="AD" clId="Web-{082CCFDC-EDD0-EBE1-C2D0-001D7CCBEF2E}" dt="2025-10-31T20:54:42.465" v="216"/>
          <ac:graphicFrameMkLst>
            <pc:docMk/>
            <pc:sldMk cId="2884512793" sldId="2147481649"/>
            <ac:graphicFrameMk id="3" creationId="{CC08F642-488C-4C14-F7E5-CCA9A109AE03}"/>
          </ac:graphicFrameMkLst>
        </pc:graphicFrameChg>
      </pc:sldChg>
      <pc:sldChg chg="add">
        <pc:chgData name="Marguerite Massinga Loembé" userId="S::mloembe@rtsl.org::2600114e-6508-42e5-9f22-a1cb2c9b75f6" providerId="AD" clId="Web-{082CCFDC-EDD0-EBE1-C2D0-001D7CCBEF2E}" dt="2025-10-31T20:53:49.132" v="195"/>
        <pc:sldMkLst>
          <pc:docMk/>
          <pc:sldMk cId="101149144" sldId="2147481650"/>
        </pc:sldMkLst>
      </pc:sldChg>
      <pc:sldChg chg="add">
        <pc:chgData name="Marguerite Massinga Loembé" userId="S::mloembe@rtsl.org::2600114e-6508-42e5-9f22-a1cb2c9b75f6" providerId="AD" clId="Web-{082CCFDC-EDD0-EBE1-C2D0-001D7CCBEF2E}" dt="2025-10-31T20:53:49.445" v="196"/>
        <pc:sldMkLst>
          <pc:docMk/>
          <pc:sldMk cId="803926684" sldId="2147481651"/>
        </pc:sldMkLst>
      </pc:sldChg>
      <pc:sldChg chg="add">
        <pc:chgData name="Marguerite Massinga Loembé" userId="S::mloembe@rtsl.org::2600114e-6508-42e5-9f22-a1cb2c9b75f6" providerId="AD" clId="Web-{082CCFDC-EDD0-EBE1-C2D0-001D7CCBEF2E}" dt="2025-10-31T20:53:49.710" v="197"/>
        <pc:sldMkLst>
          <pc:docMk/>
          <pc:sldMk cId="708415183" sldId="2147481652"/>
        </pc:sldMkLst>
      </pc:sldChg>
      <pc:sldChg chg="add">
        <pc:chgData name="Marguerite Massinga Loembé" userId="S::mloembe@rtsl.org::2600114e-6508-42e5-9f22-a1cb2c9b75f6" providerId="AD" clId="Web-{082CCFDC-EDD0-EBE1-C2D0-001D7CCBEF2E}" dt="2025-10-31T20:57:33.196" v="229"/>
        <pc:sldMkLst>
          <pc:docMk/>
          <pc:sldMk cId="3109513679" sldId="2147481653"/>
        </pc:sldMkLst>
      </pc:sldChg>
      <pc:sldChg chg="add">
        <pc:chgData name="Marguerite Massinga Loembé" userId="S::mloembe@rtsl.org::2600114e-6508-42e5-9f22-a1cb2c9b75f6" providerId="AD" clId="Web-{082CCFDC-EDD0-EBE1-C2D0-001D7CCBEF2E}" dt="2025-10-31T20:59:46.077" v="231"/>
        <pc:sldMkLst>
          <pc:docMk/>
          <pc:sldMk cId="242604106" sldId="2147481654"/>
        </pc:sldMkLst>
      </pc:sldChg>
      <pc:sldChg chg="modSp add">
        <pc:chgData name="Marguerite Massinga Loembé" userId="S::mloembe@rtsl.org::2600114e-6508-42e5-9f22-a1cb2c9b75f6" providerId="AD" clId="Web-{082CCFDC-EDD0-EBE1-C2D0-001D7CCBEF2E}" dt="2025-10-31T21:01:17.579" v="246" actId="20577"/>
        <pc:sldMkLst>
          <pc:docMk/>
          <pc:sldMk cId="1722835789" sldId="2147481655"/>
        </pc:sldMkLst>
        <pc:spChg chg="mod">
          <ac:chgData name="Marguerite Massinga Loembé" userId="S::mloembe@rtsl.org::2600114e-6508-42e5-9f22-a1cb2c9b75f6" providerId="AD" clId="Web-{082CCFDC-EDD0-EBE1-C2D0-001D7CCBEF2E}" dt="2025-10-31T21:01:17.579" v="246" actId="20577"/>
          <ac:spMkLst>
            <pc:docMk/>
            <pc:sldMk cId="1722835789" sldId="2147481655"/>
            <ac:spMk id="7" creationId="{0100323E-AB8F-5717-BF1A-422524EFD4A8}"/>
          </ac:spMkLst>
        </pc:spChg>
      </pc:sldChg>
      <pc:sldChg chg="modSp add">
        <pc:chgData name="Marguerite Massinga Loembé" userId="S::mloembe@rtsl.org::2600114e-6508-42e5-9f22-a1cb2c9b75f6" providerId="AD" clId="Web-{082CCFDC-EDD0-EBE1-C2D0-001D7CCBEF2E}" dt="2025-10-31T21:02:21.159" v="250" actId="20577"/>
        <pc:sldMkLst>
          <pc:docMk/>
          <pc:sldMk cId="837199782" sldId="2147481656"/>
        </pc:sldMkLst>
        <pc:spChg chg="mod">
          <ac:chgData name="Marguerite Massinga Loembé" userId="S::mloembe@rtsl.org::2600114e-6508-42e5-9f22-a1cb2c9b75f6" providerId="AD" clId="Web-{082CCFDC-EDD0-EBE1-C2D0-001D7CCBEF2E}" dt="2025-10-31T21:02:21.159" v="250" actId="20577"/>
          <ac:spMkLst>
            <pc:docMk/>
            <pc:sldMk cId="837199782" sldId="2147481656"/>
            <ac:spMk id="4" creationId="{73950AE7-A096-DA1C-C322-206AC6F60BA5}"/>
          </ac:spMkLst>
        </pc:spChg>
      </pc:sldChg>
      <pc:sldChg chg="add">
        <pc:chgData name="Marguerite Massinga Loembé" userId="S::mloembe@rtsl.org::2600114e-6508-42e5-9f22-a1cb2c9b75f6" providerId="AD" clId="Web-{082CCFDC-EDD0-EBE1-C2D0-001D7CCBEF2E}" dt="2025-10-31T20:59:46.796" v="234"/>
        <pc:sldMkLst>
          <pc:docMk/>
          <pc:sldMk cId="1921909255" sldId="2147481657"/>
        </pc:sldMkLst>
      </pc:sldChg>
      <pc:sldChg chg="add">
        <pc:chgData name="Marguerite Massinga Loembé" userId="S::mloembe@rtsl.org::2600114e-6508-42e5-9f22-a1cb2c9b75f6" providerId="AD" clId="Web-{082CCFDC-EDD0-EBE1-C2D0-001D7CCBEF2E}" dt="2025-10-31T21:04:01.364" v="253"/>
        <pc:sldMkLst>
          <pc:docMk/>
          <pc:sldMk cId="3826309362" sldId="2147481658"/>
        </pc:sldMkLst>
      </pc:sldChg>
      <pc:sldChg chg="add">
        <pc:chgData name="Marguerite Massinga Loembé" userId="S::mloembe@rtsl.org::2600114e-6508-42e5-9f22-a1cb2c9b75f6" providerId="AD" clId="Web-{082CCFDC-EDD0-EBE1-C2D0-001D7CCBEF2E}" dt="2025-10-31T21:04:01.504" v="254"/>
        <pc:sldMkLst>
          <pc:docMk/>
          <pc:sldMk cId="3645476051" sldId="2147481659"/>
        </pc:sldMkLst>
      </pc:sldChg>
      <pc:sldChg chg="modSp add">
        <pc:chgData name="Marguerite Massinga Loembé" userId="S::mloembe@rtsl.org::2600114e-6508-42e5-9f22-a1cb2c9b75f6" providerId="AD" clId="Web-{082CCFDC-EDD0-EBE1-C2D0-001D7CCBEF2E}" dt="2025-10-31T21:13:11.932" v="435" actId="20577"/>
        <pc:sldMkLst>
          <pc:docMk/>
          <pc:sldMk cId="1609414299" sldId="2147481660"/>
        </pc:sldMkLst>
        <pc:spChg chg="mod">
          <ac:chgData name="Marguerite Massinga Loembé" userId="S::mloembe@rtsl.org::2600114e-6508-42e5-9f22-a1cb2c9b75f6" providerId="AD" clId="Web-{082CCFDC-EDD0-EBE1-C2D0-001D7CCBEF2E}" dt="2025-10-31T21:13:11.932" v="435" actId="20577"/>
          <ac:spMkLst>
            <pc:docMk/>
            <pc:sldMk cId="1609414299" sldId="2147481660"/>
            <ac:spMk id="7" creationId="{D166EC97-C947-F9C2-B96A-9E89A6F29D1D}"/>
          </ac:spMkLst>
        </pc:spChg>
      </pc:sldChg>
      <pc:sldChg chg="add">
        <pc:chgData name="Marguerite Massinga Loembé" userId="S::mloembe@rtsl.org::2600114e-6508-42e5-9f22-a1cb2c9b75f6" providerId="AD" clId="Web-{082CCFDC-EDD0-EBE1-C2D0-001D7CCBEF2E}" dt="2025-10-31T21:13:50.044" v="437"/>
        <pc:sldMkLst>
          <pc:docMk/>
          <pc:sldMk cId="2147814549" sldId="2147481661"/>
        </pc:sldMkLst>
      </pc:sldChg>
      <pc:sldChg chg="add">
        <pc:chgData name="Marguerite Massinga Loembé" userId="S::mloembe@rtsl.org::2600114e-6508-42e5-9f22-a1cb2c9b75f6" providerId="AD" clId="Web-{082CCFDC-EDD0-EBE1-C2D0-001D7CCBEF2E}" dt="2025-10-31T21:13:50.232" v="438"/>
        <pc:sldMkLst>
          <pc:docMk/>
          <pc:sldMk cId="1393838235" sldId="2147481662"/>
        </pc:sldMkLst>
      </pc:sldChg>
      <pc:sldChg chg="add del">
        <pc:chgData name="Marguerite Massinga Loembé" userId="S::mloembe@rtsl.org::2600114e-6508-42e5-9f22-a1cb2c9b75f6" providerId="AD" clId="Web-{082CCFDC-EDD0-EBE1-C2D0-001D7CCBEF2E}" dt="2025-10-31T21:14:40.032" v="443"/>
        <pc:sldMkLst>
          <pc:docMk/>
          <pc:sldMk cId="295583057" sldId="2147481663"/>
        </pc:sldMkLst>
      </pc:sldChg>
    </pc:docChg>
  </pc:docChgLst>
  <pc:docChgLst>
    <pc:chgData name="Marguerite Massinga Loembé" userId="2600114e-6508-42e5-9f22-a1cb2c9b75f6" providerId="ADAL" clId="{E0B8775D-6055-46C1-BD5C-7EB361167729}"/>
    <pc:docChg chg="undo custSel addSld delSld modSld modSection">
      <pc:chgData name="Marguerite Massinga Loembé" userId="2600114e-6508-42e5-9f22-a1cb2c9b75f6" providerId="ADAL" clId="{E0B8775D-6055-46C1-BD5C-7EB361167729}" dt="2025-11-05T09:56:28.818" v="1214"/>
      <pc:docMkLst>
        <pc:docMk/>
      </pc:docMkLst>
      <pc:sldChg chg="modSp mod">
        <pc:chgData name="Marguerite Massinga Loembé" userId="2600114e-6508-42e5-9f22-a1cb2c9b75f6" providerId="ADAL" clId="{E0B8775D-6055-46C1-BD5C-7EB361167729}" dt="2025-11-03T13:19:15.356" v="885" actId="20577"/>
        <pc:sldMkLst>
          <pc:docMk/>
          <pc:sldMk cId="1224139860" sldId="264"/>
        </pc:sldMkLst>
        <pc:spChg chg="mod">
          <ac:chgData name="Marguerite Massinga Loembé" userId="2600114e-6508-42e5-9f22-a1cb2c9b75f6" providerId="ADAL" clId="{E0B8775D-6055-46C1-BD5C-7EB361167729}" dt="2025-11-03T13:18:10.572" v="884" actId="20577"/>
          <ac:spMkLst>
            <pc:docMk/>
            <pc:sldMk cId="1224139860" sldId="264"/>
            <ac:spMk id="81" creationId="{BBD240C7-D4ED-655F-25AD-2B63FD449143}"/>
          </ac:spMkLst>
        </pc:spChg>
        <pc:spChg chg="mod">
          <ac:chgData name="Marguerite Massinga Loembé" userId="2600114e-6508-42e5-9f22-a1cb2c9b75f6" providerId="ADAL" clId="{E0B8775D-6055-46C1-BD5C-7EB361167729}" dt="2025-11-03T13:07:55.389" v="832" actId="20577"/>
          <ac:spMkLst>
            <pc:docMk/>
            <pc:sldMk cId="1224139860" sldId="264"/>
            <ac:spMk id="82" creationId="{A40F2558-7C9A-CB2B-95E8-5D05163D3C35}"/>
          </ac:spMkLst>
        </pc:spChg>
        <pc:spChg chg="mod">
          <ac:chgData name="Marguerite Massinga Loembé" userId="2600114e-6508-42e5-9f22-a1cb2c9b75f6" providerId="ADAL" clId="{E0B8775D-6055-46C1-BD5C-7EB361167729}" dt="2025-11-03T13:19:15.356" v="885" actId="20577"/>
          <ac:spMkLst>
            <pc:docMk/>
            <pc:sldMk cId="1224139860" sldId="264"/>
            <ac:spMk id="96" creationId="{B8689A5B-0625-4824-6C45-9DA4ACE3779E}"/>
          </ac:spMkLst>
        </pc:spChg>
      </pc:sldChg>
      <pc:sldChg chg="modSp">
        <pc:chgData name="Marguerite Massinga Loembé" userId="2600114e-6508-42e5-9f22-a1cb2c9b75f6" providerId="ADAL" clId="{E0B8775D-6055-46C1-BD5C-7EB361167729}" dt="2025-11-03T13:05:47.292" v="804" actId="20577"/>
        <pc:sldMkLst>
          <pc:docMk/>
          <pc:sldMk cId="342030487" sldId="2145706135"/>
        </pc:sldMkLst>
        <pc:spChg chg="mod">
          <ac:chgData name="Marguerite Massinga Loembé" userId="2600114e-6508-42e5-9f22-a1cb2c9b75f6" providerId="ADAL" clId="{E0B8775D-6055-46C1-BD5C-7EB361167729}" dt="2025-11-03T13:05:47.292" v="804" actId="20577"/>
          <ac:spMkLst>
            <pc:docMk/>
            <pc:sldMk cId="342030487" sldId="2145706135"/>
            <ac:spMk id="11" creationId="{329B3704-A190-A3B0-BA0B-0B0DCF095D02}"/>
          </ac:spMkLst>
        </pc:spChg>
      </pc:sldChg>
      <pc:sldChg chg="modSp modNotes">
        <pc:chgData name="Marguerite Massinga Loembé" userId="2600114e-6508-42e5-9f22-a1cb2c9b75f6" providerId="ADAL" clId="{E0B8775D-6055-46C1-BD5C-7EB361167729}" dt="2025-11-05T09:56:28.818" v="1214"/>
        <pc:sldMkLst>
          <pc:docMk/>
          <pc:sldMk cId="3356940802" sldId="2145706153"/>
        </pc:sldMkLst>
        <pc:spChg chg="mod">
          <ac:chgData name="Marguerite Massinga Loembé" userId="2600114e-6508-42e5-9f22-a1cb2c9b75f6" providerId="ADAL" clId="{E0B8775D-6055-46C1-BD5C-7EB361167729}" dt="2025-11-03T13:28:53.025" v="886"/>
          <ac:spMkLst>
            <pc:docMk/>
            <pc:sldMk cId="3356940802" sldId="2145706153"/>
            <ac:spMk id="3" creationId="{A8E301C7-B8B7-5BAC-2A5A-4C308C3321AA}"/>
          </ac:spMkLst>
        </pc:spChg>
        <pc:spChg chg="mod">
          <ac:chgData name="Marguerite Massinga Loembé" userId="2600114e-6508-42e5-9f22-a1cb2c9b75f6" providerId="ADAL" clId="{E0B8775D-6055-46C1-BD5C-7EB361167729}" dt="2025-11-05T09:56:28.818" v="1214"/>
          <ac:spMkLst>
            <pc:docMk/>
            <pc:sldMk cId="3356940802" sldId="2145706153"/>
            <ac:spMk id="4" creationId="{2AAEC891-B6DA-3411-EF63-81AEB785C085}"/>
          </ac:spMkLst>
        </pc:spChg>
      </pc:sldChg>
      <pc:sldChg chg="modSp">
        <pc:chgData name="Marguerite Massinga Loembé" userId="2600114e-6508-42e5-9f22-a1cb2c9b75f6" providerId="ADAL" clId="{E0B8775D-6055-46C1-BD5C-7EB361167729}" dt="2025-11-03T12:58:31.460" v="782" actId="5793"/>
        <pc:sldMkLst>
          <pc:docMk/>
          <pc:sldMk cId="2035606939" sldId="2145706157"/>
        </pc:sldMkLst>
        <pc:spChg chg="mod">
          <ac:chgData name="Marguerite Massinga Loembé" userId="2600114e-6508-42e5-9f22-a1cb2c9b75f6" providerId="ADAL" clId="{E0B8775D-6055-46C1-BD5C-7EB361167729}" dt="2025-11-03T12:58:31.460" v="782" actId="5793"/>
          <ac:spMkLst>
            <pc:docMk/>
            <pc:sldMk cId="2035606939" sldId="2145706157"/>
            <ac:spMk id="35" creationId="{6D20345D-FE4D-0A5A-8A60-7078DC75E7BA}"/>
          </ac:spMkLst>
        </pc:spChg>
      </pc:sldChg>
      <pc:sldChg chg="modNotes">
        <pc:chgData name="Marguerite Massinga Loembé" userId="2600114e-6508-42e5-9f22-a1cb2c9b75f6" providerId="ADAL" clId="{E0B8775D-6055-46C1-BD5C-7EB361167729}" dt="2025-11-05T09:56:28.818" v="1214"/>
        <pc:sldMkLst>
          <pc:docMk/>
          <pc:sldMk cId="4107062546" sldId="2145706241"/>
        </pc:sldMkLst>
      </pc:sldChg>
      <pc:sldChg chg="modNotes">
        <pc:chgData name="Marguerite Massinga Loembé" userId="2600114e-6508-42e5-9f22-a1cb2c9b75f6" providerId="ADAL" clId="{E0B8775D-6055-46C1-BD5C-7EB361167729}" dt="2025-11-05T09:56:28.818" v="1214"/>
        <pc:sldMkLst>
          <pc:docMk/>
          <pc:sldMk cId="4204544247" sldId="2145706289"/>
        </pc:sldMkLst>
      </pc:sldChg>
      <pc:sldChg chg="mod modShow modNotesTx">
        <pc:chgData name="Marguerite Massinga Loembé" userId="2600114e-6508-42e5-9f22-a1cb2c9b75f6" providerId="ADAL" clId="{E0B8775D-6055-46C1-BD5C-7EB361167729}" dt="2025-11-03T10:53:44.561" v="688" actId="729"/>
        <pc:sldMkLst>
          <pc:docMk/>
          <pc:sldMk cId="898977883" sldId="2147480350"/>
        </pc:sldMkLst>
      </pc:sldChg>
      <pc:sldChg chg="modSp mod">
        <pc:chgData name="Marguerite Massinga Loembé" userId="2600114e-6508-42e5-9f22-a1cb2c9b75f6" providerId="ADAL" clId="{E0B8775D-6055-46C1-BD5C-7EB361167729}" dt="2025-11-03T10:55:00.467" v="692" actId="20577"/>
        <pc:sldMkLst>
          <pc:docMk/>
          <pc:sldMk cId="1484105519" sldId="2147480352"/>
        </pc:sldMkLst>
        <pc:spChg chg="mod">
          <ac:chgData name="Marguerite Massinga Loembé" userId="2600114e-6508-42e5-9f22-a1cb2c9b75f6" providerId="ADAL" clId="{E0B8775D-6055-46C1-BD5C-7EB361167729}" dt="2025-11-03T10:55:00.467" v="692" actId="20577"/>
          <ac:spMkLst>
            <pc:docMk/>
            <pc:sldMk cId="1484105519" sldId="2147480352"/>
            <ac:spMk id="3" creationId="{BBEE22E1-0B35-7C88-723D-00BDAA33A43D}"/>
          </ac:spMkLst>
        </pc:spChg>
      </pc:sldChg>
      <pc:sldChg chg="modSp mod modNotes">
        <pc:chgData name="Marguerite Massinga Loembé" userId="2600114e-6508-42e5-9f22-a1cb2c9b75f6" providerId="ADAL" clId="{E0B8775D-6055-46C1-BD5C-7EB361167729}" dt="2025-11-05T09:56:28.818" v="1214"/>
        <pc:sldMkLst>
          <pc:docMk/>
          <pc:sldMk cId="2958746060" sldId="2147480372"/>
        </pc:sldMkLst>
        <pc:spChg chg="mod">
          <ac:chgData name="Marguerite Massinga Loembé" userId="2600114e-6508-42e5-9f22-a1cb2c9b75f6" providerId="ADAL" clId="{E0B8775D-6055-46C1-BD5C-7EB361167729}" dt="2025-11-03T13:28:53.025" v="886"/>
          <ac:spMkLst>
            <pc:docMk/>
            <pc:sldMk cId="2958746060" sldId="2147480372"/>
            <ac:spMk id="3" creationId="{A8E301C7-B8B7-5BAC-2A5A-4C308C3321AA}"/>
          </ac:spMkLst>
        </pc:spChg>
        <pc:spChg chg="mod">
          <ac:chgData name="Marguerite Massinga Loembé" userId="2600114e-6508-42e5-9f22-a1cb2c9b75f6" providerId="ADAL" clId="{E0B8775D-6055-46C1-BD5C-7EB361167729}" dt="2025-11-05T09:56:28.818" v="1214"/>
          <ac:spMkLst>
            <pc:docMk/>
            <pc:sldMk cId="2958746060" sldId="2147480372"/>
            <ac:spMk id="7" creationId="{D166EC97-C947-F9C2-B96A-9E89A6F29D1D}"/>
          </ac:spMkLst>
        </pc:spChg>
      </pc:sldChg>
      <pc:sldChg chg="modNotes">
        <pc:chgData name="Marguerite Massinga Loembé" userId="2600114e-6508-42e5-9f22-a1cb2c9b75f6" providerId="ADAL" clId="{E0B8775D-6055-46C1-BD5C-7EB361167729}" dt="2025-11-05T09:56:28.818" v="1214"/>
        <pc:sldMkLst>
          <pc:docMk/>
          <pc:sldMk cId="2890353397" sldId="2147480414"/>
        </pc:sldMkLst>
      </pc:sldChg>
      <pc:sldChg chg="modSp mod">
        <pc:chgData name="Marguerite Massinga Loembé" userId="2600114e-6508-42e5-9f22-a1cb2c9b75f6" providerId="ADAL" clId="{E0B8775D-6055-46C1-BD5C-7EB361167729}" dt="2025-11-03T10:40:57.714" v="553" actId="20577"/>
        <pc:sldMkLst>
          <pc:docMk/>
          <pc:sldMk cId="913591824" sldId="2147480552"/>
        </pc:sldMkLst>
        <pc:spChg chg="mod">
          <ac:chgData name="Marguerite Massinga Loembé" userId="2600114e-6508-42e5-9f22-a1cb2c9b75f6" providerId="ADAL" clId="{E0B8775D-6055-46C1-BD5C-7EB361167729}" dt="2025-11-03T10:40:57.714" v="553" actId="20577"/>
          <ac:spMkLst>
            <pc:docMk/>
            <pc:sldMk cId="913591824" sldId="2147480552"/>
            <ac:spMk id="14" creationId="{349A7BC4-9499-FA32-0631-351B1E5C9869}"/>
          </ac:spMkLst>
        </pc:spChg>
      </pc:sldChg>
      <pc:sldChg chg="modSp modAnim">
        <pc:chgData name="Marguerite Massinga Loembé" userId="2600114e-6508-42e5-9f22-a1cb2c9b75f6" providerId="ADAL" clId="{E0B8775D-6055-46C1-BD5C-7EB361167729}" dt="2025-11-03T13:34:22.770" v="906" actId="313"/>
        <pc:sldMkLst>
          <pc:docMk/>
          <pc:sldMk cId="3366981254" sldId="2147480828"/>
        </pc:sldMkLst>
        <pc:spChg chg="mod">
          <ac:chgData name="Marguerite Massinga Loembé" userId="2600114e-6508-42e5-9f22-a1cb2c9b75f6" providerId="ADAL" clId="{E0B8775D-6055-46C1-BD5C-7EB361167729}" dt="2025-11-03T13:34:22.770" v="906" actId="313"/>
          <ac:spMkLst>
            <pc:docMk/>
            <pc:sldMk cId="3366981254" sldId="2147480828"/>
            <ac:spMk id="3" creationId="{6FBFEBDE-2147-DF74-CF96-C7062AD56754}"/>
          </ac:spMkLst>
        </pc:spChg>
      </pc:sldChg>
      <pc:sldChg chg="modSp">
        <pc:chgData name="Marguerite Massinga Loembé" userId="2600114e-6508-42e5-9f22-a1cb2c9b75f6" providerId="ADAL" clId="{E0B8775D-6055-46C1-BD5C-7EB361167729}" dt="2025-11-03T13:50:20.512" v="930" actId="20577"/>
        <pc:sldMkLst>
          <pc:docMk/>
          <pc:sldMk cId="408131714" sldId="2147480868"/>
        </pc:sldMkLst>
        <pc:spChg chg="mod">
          <ac:chgData name="Marguerite Massinga Loembé" userId="2600114e-6508-42e5-9f22-a1cb2c9b75f6" providerId="ADAL" clId="{E0B8775D-6055-46C1-BD5C-7EB361167729}" dt="2025-11-03T13:50:20.512" v="930" actId="20577"/>
          <ac:spMkLst>
            <pc:docMk/>
            <pc:sldMk cId="408131714" sldId="2147480868"/>
            <ac:spMk id="3" creationId="{4709B5DB-9AC0-D349-F7FA-962D79943640}"/>
          </ac:spMkLst>
        </pc:spChg>
      </pc:sldChg>
      <pc:sldChg chg="modSp">
        <pc:chgData name="Marguerite Massinga Loembé" userId="2600114e-6508-42e5-9f22-a1cb2c9b75f6" providerId="ADAL" clId="{E0B8775D-6055-46C1-BD5C-7EB361167729}" dt="2025-11-03T13:48:53.112" v="909" actId="20577"/>
        <pc:sldMkLst>
          <pc:docMk/>
          <pc:sldMk cId="1470625094" sldId="2147480913"/>
        </pc:sldMkLst>
        <pc:spChg chg="mod">
          <ac:chgData name="Marguerite Massinga Loembé" userId="2600114e-6508-42e5-9f22-a1cb2c9b75f6" providerId="ADAL" clId="{E0B8775D-6055-46C1-BD5C-7EB361167729}" dt="2025-11-03T13:48:53.112" v="909" actId="20577"/>
          <ac:spMkLst>
            <pc:docMk/>
            <pc:sldMk cId="1470625094" sldId="2147480913"/>
            <ac:spMk id="14" creationId="{E544B506-B691-5E11-8786-033DB8306918}"/>
          </ac:spMkLst>
        </pc:spChg>
      </pc:sldChg>
      <pc:sldChg chg="modSp">
        <pc:chgData name="Marguerite Massinga Loembé" userId="2600114e-6508-42e5-9f22-a1cb2c9b75f6" providerId="ADAL" clId="{E0B8775D-6055-46C1-BD5C-7EB361167729}" dt="2025-11-03T13:07:11.573" v="814"/>
        <pc:sldMkLst>
          <pc:docMk/>
          <pc:sldMk cId="2406906911" sldId="2147480921"/>
        </pc:sldMkLst>
        <pc:spChg chg="mod">
          <ac:chgData name="Marguerite Massinga Loembé" userId="2600114e-6508-42e5-9f22-a1cb2c9b75f6" providerId="ADAL" clId="{E0B8775D-6055-46C1-BD5C-7EB361167729}" dt="2025-11-03T13:07:11.573" v="814"/>
          <ac:spMkLst>
            <pc:docMk/>
            <pc:sldMk cId="2406906911" sldId="2147480921"/>
            <ac:spMk id="12" creationId="{C0E348D1-6A6C-FF04-2CF2-3CEEE6A99579}"/>
          </ac:spMkLst>
        </pc:spChg>
      </pc:sldChg>
      <pc:sldChg chg="modSp">
        <pc:chgData name="Marguerite Massinga Loembé" userId="2600114e-6508-42e5-9f22-a1cb2c9b75f6" providerId="ADAL" clId="{E0B8775D-6055-46C1-BD5C-7EB361167729}" dt="2025-11-03T13:49:25.412" v="920" actId="20577"/>
        <pc:sldMkLst>
          <pc:docMk/>
          <pc:sldMk cId="1797731088" sldId="2147481082"/>
        </pc:sldMkLst>
        <pc:spChg chg="mod">
          <ac:chgData name="Marguerite Massinga Loembé" userId="2600114e-6508-42e5-9f22-a1cb2c9b75f6" providerId="ADAL" clId="{E0B8775D-6055-46C1-BD5C-7EB361167729}" dt="2025-11-03T13:49:25.412" v="920" actId="20577"/>
          <ac:spMkLst>
            <pc:docMk/>
            <pc:sldMk cId="1797731088" sldId="2147481082"/>
            <ac:spMk id="11" creationId="{36A1618C-9257-81A8-E09C-DFDCDA83815A}"/>
          </ac:spMkLst>
        </pc:spChg>
      </pc:sldChg>
      <pc:sldChg chg="modSp mod modShow modNotesTx">
        <pc:chgData name="Marguerite Massinga Loembé" userId="2600114e-6508-42e5-9f22-a1cb2c9b75f6" providerId="ADAL" clId="{E0B8775D-6055-46C1-BD5C-7EB361167729}" dt="2025-11-03T10:51:43.936" v="660" actId="20577"/>
        <pc:sldMkLst>
          <pc:docMk/>
          <pc:sldMk cId="2402410030" sldId="2147481276"/>
        </pc:sldMkLst>
        <pc:spChg chg="mod">
          <ac:chgData name="Marguerite Massinga Loembé" userId="2600114e-6508-42e5-9f22-a1cb2c9b75f6" providerId="ADAL" clId="{E0B8775D-6055-46C1-BD5C-7EB361167729}" dt="2025-11-03T10:49:35.159" v="598" actId="20577"/>
          <ac:spMkLst>
            <pc:docMk/>
            <pc:sldMk cId="2402410030" sldId="2147481276"/>
            <ac:spMk id="3" creationId="{BBEE22E1-0B35-7C88-723D-00BDAA33A43D}"/>
          </ac:spMkLst>
        </pc:spChg>
      </pc:sldChg>
      <pc:sldChg chg="modSp modNotes">
        <pc:chgData name="Marguerite Massinga Loembé" userId="2600114e-6508-42e5-9f22-a1cb2c9b75f6" providerId="ADAL" clId="{E0B8775D-6055-46C1-BD5C-7EB361167729}" dt="2025-11-05T09:56:28.818" v="1214"/>
        <pc:sldMkLst>
          <pc:docMk/>
          <pc:sldMk cId="1461487899" sldId="2147481277"/>
        </pc:sldMkLst>
        <pc:spChg chg="mod">
          <ac:chgData name="Marguerite Massinga Loembé" userId="2600114e-6508-42e5-9f22-a1cb2c9b75f6" providerId="ADAL" clId="{E0B8775D-6055-46C1-BD5C-7EB361167729}" dt="2025-11-05T09:56:28.818" v="1214"/>
          <ac:spMkLst>
            <pc:docMk/>
            <pc:sldMk cId="1461487899" sldId="2147481277"/>
            <ac:spMk id="4" creationId="{2AAEC891-B6DA-3411-EF63-81AEB785C085}"/>
          </ac:spMkLst>
        </pc:spChg>
      </pc:sldChg>
      <pc:sldChg chg="modSp">
        <pc:chgData name="Marguerite Massinga Loembé" userId="2600114e-6508-42e5-9f22-a1cb2c9b75f6" providerId="ADAL" clId="{E0B8775D-6055-46C1-BD5C-7EB361167729}" dt="2025-11-03T12:54:22.977" v="755" actId="20577"/>
        <pc:sldMkLst>
          <pc:docMk/>
          <pc:sldMk cId="385381610" sldId="2147481362"/>
        </pc:sldMkLst>
        <pc:spChg chg="mod">
          <ac:chgData name="Marguerite Massinga Loembé" userId="2600114e-6508-42e5-9f22-a1cb2c9b75f6" providerId="ADAL" clId="{E0B8775D-6055-46C1-BD5C-7EB361167729}" dt="2025-11-03T12:54:22.977" v="755" actId="20577"/>
          <ac:spMkLst>
            <pc:docMk/>
            <pc:sldMk cId="385381610" sldId="2147481362"/>
            <ac:spMk id="3" creationId="{4D0E1E4D-A012-0A37-4CE6-FE04A3DAAC6A}"/>
          </ac:spMkLst>
        </pc:spChg>
      </pc:sldChg>
      <pc:sldChg chg="modSp mod">
        <pc:chgData name="Marguerite Massinga Loembé" userId="2600114e-6508-42e5-9f22-a1cb2c9b75f6" providerId="ADAL" clId="{E0B8775D-6055-46C1-BD5C-7EB361167729}" dt="2025-11-03T13:59:07.685" v="990" actId="20577"/>
        <pc:sldMkLst>
          <pc:docMk/>
          <pc:sldMk cId="3162613219" sldId="2147481442"/>
        </pc:sldMkLst>
        <pc:spChg chg="mod">
          <ac:chgData name="Marguerite Massinga Loembé" userId="2600114e-6508-42e5-9f22-a1cb2c9b75f6" providerId="ADAL" clId="{E0B8775D-6055-46C1-BD5C-7EB361167729}" dt="2025-11-03T13:59:07.685" v="990" actId="20577"/>
          <ac:spMkLst>
            <pc:docMk/>
            <pc:sldMk cId="3162613219" sldId="2147481442"/>
            <ac:spMk id="2" creationId="{6950670E-225C-7D5C-BEB7-3D8D15D3ECBD}"/>
          </ac:spMkLst>
        </pc:spChg>
      </pc:sldChg>
      <pc:sldChg chg="modSp">
        <pc:chgData name="Marguerite Massinga Loembé" userId="2600114e-6508-42e5-9f22-a1cb2c9b75f6" providerId="ADAL" clId="{E0B8775D-6055-46C1-BD5C-7EB361167729}" dt="2025-11-03T13:28:53.025" v="886"/>
        <pc:sldMkLst>
          <pc:docMk/>
          <pc:sldMk cId="2545578653" sldId="2147481460"/>
        </pc:sldMkLst>
        <pc:spChg chg="mod">
          <ac:chgData name="Marguerite Massinga Loembé" userId="2600114e-6508-42e5-9f22-a1cb2c9b75f6" providerId="ADAL" clId="{E0B8775D-6055-46C1-BD5C-7EB361167729}" dt="2025-11-03T13:28:53.025" v="886"/>
          <ac:spMkLst>
            <pc:docMk/>
            <pc:sldMk cId="2545578653" sldId="2147481460"/>
            <ac:spMk id="3" creationId="{5484862E-64E3-5336-AB94-B2C0A2299D90}"/>
          </ac:spMkLst>
        </pc:spChg>
      </pc:sldChg>
      <pc:sldChg chg="modSp mod modNotes">
        <pc:chgData name="Marguerite Massinga Loembé" userId="2600114e-6508-42e5-9f22-a1cb2c9b75f6" providerId="ADAL" clId="{E0B8775D-6055-46C1-BD5C-7EB361167729}" dt="2025-11-05T09:56:28.818" v="1214"/>
        <pc:sldMkLst>
          <pc:docMk/>
          <pc:sldMk cId="2798098744" sldId="2147481466"/>
        </pc:sldMkLst>
        <pc:spChg chg="mod">
          <ac:chgData name="Marguerite Massinga Loembé" userId="2600114e-6508-42e5-9f22-a1cb2c9b75f6" providerId="ADAL" clId="{E0B8775D-6055-46C1-BD5C-7EB361167729}" dt="2025-11-05T09:56:28.818" v="1214"/>
          <ac:spMkLst>
            <pc:docMk/>
            <pc:sldMk cId="2798098744" sldId="2147481466"/>
            <ac:spMk id="5" creationId="{F68E5359-4E8F-0F86-A3A0-1CC4BAC5C14C}"/>
          </ac:spMkLst>
        </pc:spChg>
      </pc:sldChg>
      <pc:sldChg chg="modSp mod">
        <pc:chgData name="Marguerite Massinga Loembé" userId="2600114e-6508-42e5-9f22-a1cb2c9b75f6" providerId="ADAL" clId="{E0B8775D-6055-46C1-BD5C-7EB361167729}" dt="2025-11-03T10:41:15.226" v="556" actId="20577"/>
        <pc:sldMkLst>
          <pc:docMk/>
          <pc:sldMk cId="1181127314" sldId="2147481566"/>
        </pc:sldMkLst>
        <pc:spChg chg="mod">
          <ac:chgData name="Marguerite Massinga Loembé" userId="2600114e-6508-42e5-9f22-a1cb2c9b75f6" providerId="ADAL" clId="{E0B8775D-6055-46C1-BD5C-7EB361167729}" dt="2025-11-03T10:41:15.226" v="556" actId="20577"/>
          <ac:spMkLst>
            <pc:docMk/>
            <pc:sldMk cId="1181127314" sldId="2147481566"/>
            <ac:spMk id="5" creationId="{98467EEF-E140-1034-5FF6-DF1FC755E002}"/>
          </ac:spMkLst>
        </pc:spChg>
      </pc:sldChg>
      <pc:sldChg chg="modSp mod modNotes">
        <pc:chgData name="Marguerite Massinga Loembé" userId="2600114e-6508-42e5-9f22-a1cb2c9b75f6" providerId="ADAL" clId="{E0B8775D-6055-46C1-BD5C-7EB361167729}" dt="2025-11-05T09:56:28.818" v="1214"/>
        <pc:sldMkLst>
          <pc:docMk/>
          <pc:sldMk cId="3301690218" sldId="2147481587"/>
        </pc:sldMkLst>
        <pc:spChg chg="mod">
          <ac:chgData name="Marguerite Massinga Loembé" userId="2600114e-6508-42e5-9f22-a1cb2c9b75f6" providerId="ADAL" clId="{E0B8775D-6055-46C1-BD5C-7EB361167729}" dt="2025-11-05T09:56:28.818" v="1214"/>
          <ac:spMkLst>
            <pc:docMk/>
            <pc:sldMk cId="3301690218" sldId="2147481587"/>
            <ac:spMk id="4" creationId="{E263DA0B-2E3E-A23F-C6B4-AB61506C0197}"/>
          </ac:spMkLst>
        </pc:spChg>
        <pc:spChg chg="mod">
          <ac:chgData name="Marguerite Massinga Loembé" userId="2600114e-6508-42e5-9f22-a1cb2c9b75f6" providerId="ADAL" clId="{E0B8775D-6055-46C1-BD5C-7EB361167729}" dt="2025-11-03T13:31:00.575" v="888" actId="1076"/>
          <ac:spMkLst>
            <pc:docMk/>
            <pc:sldMk cId="3301690218" sldId="2147481587"/>
            <ac:spMk id="8" creationId="{4F252570-A70E-32D6-496A-5690ED4C0842}"/>
          </ac:spMkLst>
        </pc:spChg>
      </pc:sldChg>
      <pc:sldChg chg="modNotes">
        <pc:chgData name="Marguerite Massinga Loembé" userId="2600114e-6508-42e5-9f22-a1cb2c9b75f6" providerId="ADAL" clId="{E0B8775D-6055-46C1-BD5C-7EB361167729}" dt="2025-11-05T09:56:28.818" v="1214"/>
        <pc:sldMkLst>
          <pc:docMk/>
          <pc:sldMk cId="3691150052" sldId="2147481590"/>
        </pc:sldMkLst>
      </pc:sldChg>
      <pc:sldChg chg="modSp">
        <pc:chgData name="Marguerite Massinga Loembé" userId="2600114e-6508-42e5-9f22-a1cb2c9b75f6" providerId="ADAL" clId="{E0B8775D-6055-46C1-BD5C-7EB361167729}" dt="2025-11-03T13:43:04.170" v="907"/>
        <pc:sldMkLst>
          <pc:docMk/>
          <pc:sldMk cId="2416948130" sldId="2147481615"/>
        </pc:sldMkLst>
        <pc:spChg chg="mod">
          <ac:chgData name="Marguerite Massinga Loembé" userId="2600114e-6508-42e5-9f22-a1cb2c9b75f6" providerId="ADAL" clId="{E0B8775D-6055-46C1-BD5C-7EB361167729}" dt="2025-11-03T13:43:04.170" v="907"/>
          <ac:spMkLst>
            <pc:docMk/>
            <pc:sldMk cId="2416948130" sldId="2147481615"/>
            <ac:spMk id="10" creationId="{356937DB-DEF9-400D-9EFF-281B28C451EC}"/>
          </ac:spMkLst>
        </pc:spChg>
      </pc:sldChg>
      <pc:sldChg chg="modSp mod">
        <pc:chgData name="Marguerite Massinga Loembé" userId="2600114e-6508-42e5-9f22-a1cb2c9b75f6" providerId="ADAL" clId="{E0B8775D-6055-46C1-BD5C-7EB361167729}" dt="2025-11-03T13:49:56.641" v="921" actId="14100"/>
        <pc:sldMkLst>
          <pc:docMk/>
          <pc:sldMk cId="882494151" sldId="2147481621"/>
        </pc:sldMkLst>
        <pc:spChg chg="mod">
          <ac:chgData name="Marguerite Massinga Loembé" userId="2600114e-6508-42e5-9f22-a1cb2c9b75f6" providerId="ADAL" clId="{E0B8775D-6055-46C1-BD5C-7EB361167729}" dt="2025-11-03T13:49:56.641" v="921" actId="14100"/>
          <ac:spMkLst>
            <pc:docMk/>
            <pc:sldMk cId="882494151" sldId="2147481621"/>
            <ac:spMk id="5" creationId="{4EA0A236-1611-88F8-14E0-C4AFCF989752}"/>
          </ac:spMkLst>
        </pc:spChg>
      </pc:sldChg>
      <pc:sldChg chg="modSp">
        <pc:chgData name="Marguerite Massinga Loembé" userId="2600114e-6508-42e5-9f22-a1cb2c9b75f6" providerId="ADAL" clId="{E0B8775D-6055-46C1-BD5C-7EB361167729}" dt="2025-11-03T13:57:28.352" v="939" actId="20577"/>
        <pc:sldMkLst>
          <pc:docMk/>
          <pc:sldMk cId="4060700015" sldId="2147481624"/>
        </pc:sldMkLst>
        <pc:spChg chg="mod">
          <ac:chgData name="Marguerite Massinga Loembé" userId="2600114e-6508-42e5-9f22-a1cb2c9b75f6" providerId="ADAL" clId="{E0B8775D-6055-46C1-BD5C-7EB361167729}" dt="2025-11-03T13:57:28.352" v="939" actId="20577"/>
          <ac:spMkLst>
            <pc:docMk/>
            <pc:sldMk cId="4060700015" sldId="2147481624"/>
            <ac:spMk id="2" creationId="{19FEAF42-A306-501D-A6D2-3212EB174B6C}"/>
          </ac:spMkLst>
        </pc:spChg>
      </pc:sldChg>
      <pc:sldChg chg="modSp">
        <pc:chgData name="Marguerite Massinga Loembé" userId="2600114e-6508-42e5-9f22-a1cb2c9b75f6" providerId="ADAL" clId="{E0B8775D-6055-46C1-BD5C-7EB361167729}" dt="2025-11-03T13:58:24.970" v="979" actId="20577"/>
        <pc:sldMkLst>
          <pc:docMk/>
          <pc:sldMk cId="3374770198" sldId="2147481625"/>
        </pc:sldMkLst>
        <pc:spChg chg="mod">
          <ac:chgData name="Marguerite Massinga Loembé" userId="2600114e-6508-42e5-9f22-a1cb2c9b75f6" providerId="ADAL" clId="{E0B8775D-6055-46C1-BD5C-7EB361167729}" dt="2025-11-03T13:58:24.970" v="979" actId="20577"/>
          <ac:spMkLst>
            <pc:docMk/>
            <pc:sldMk cId="3374770198" sldId="2147481625"/>
            <ac:spMk id="16" creationId="{245F288E-77FB-5BFE-0EBF-541F466C5E31}"/>
          </ac:spMkLst>
        </pc:spChg>
      </pc:sldChg>
      <pc:sldChg chg="modNotesTx">
        <pc:chgData name="Marguerite Massinga Loembé" userId="2600114e-6508-42e5-9f22-a1cb2c9b75f6" providerId="ADAL" clId="{E0B8775D-6055-46C1-BD5C-7EB361167729}" dt="2025-11-04T12:04:01.706" v="1194" actId="20577"/>
        <pc:sldMkLst>
          <pc:docMk/>
          <pc:sldMk cId="4002850397" sldId="2147481627"/>
        </pc:sldMkLst>
      </pc:sldChg>
      <pc:sldChg chg="modNotesTx">
        <pc:chgData name="Marguerite Massinga Loembé" userId="2600114e-6508-42e5-9f22-a1cb2c9b75f6" providerId="ADAL" clId="{E0B8775D-6055-46C1-BD5C-7EB361167729}" dt="2025-11-03T10:20:32.421" v="123" actId="20577"/>
        <pc:sldMkLst>
          <pc:docMk/>
          <pc:sldMk cId="253168747" sldId="2147481629"/>
        </pc:sldMkLst>
      </pc:sldChg>
      <pc:sldChg chg="modNotesTx">
        <pc:chgData name="Marguerite Massinga Loembé" userId="2600114e-6508-42e5-9f22-a1cb2c9b75f6" providerId="ADAL" clId="{E0B8775D-6055-46C1-BD5C-7EB361167729}" dt="2025-11-03T10:22:06.416" v="168" actId="20577"/>
        <pc:sldMkLst>
          <pc:docMk/>
          <pc:sldMk cId="2664715909" sldId="2147481630"/>
        </pc:sldMkLst>
      </pc:sldChg>
      <pc:sldChg chg="modNotesTx">
        <pc:chgData name="Marguerite Massinga Loembé" userId="2600114e-6508-42e5-9f22-a1cb2c9b75f6" providerId="ADAL" clId="{E0B8775D-6055-46C1-BD5C-7EB361167729}" dt="2025-11-03T10:27:12.316" v="297" actId="20577"/>
        <pc:sldMkLst>
          <pc:docMk/>
          <pc:sldMk cId="3993026758" sldId="2147481631"/>
        </pc:sldMkLst>
      </pc:sldChg>
      <pc:sldChg chg="modNotesTx">
        <pc:chgData name="Marguerite Massinga Loembé" userId="2600114e-6508-42e5-9f22-a1cb2c9b75f6" providerId="ADAL" clId="{E0B8775D-6055-46C1-BD5C-7EB361167729}" dt="2025-11-03T10:30:19.836" v="367" actId="20577"/>
        <pc:sldMkLst>
          <pc:docMk/>
          <pc:sldMk cId="546098542" sldId="2147481632"/>
        </pc:sldMkLst>
      </pc:sldChg>
      <pc:sldChg chg="modNotesTx">
        <pc:chgData name="Marguerite Massinga Loembé" userId="2600114e-6508-42e5-9f22-a1cb2c9b75f6" providerId="ADAL" clId="{E0B8775D-6055-46C1-BD5C-7EB361167729}" dt="2025-11-03T10:35:09.435" v="500" actId="20577"/>
        <pc:sldMkLst>
          <pc:docMk/>
          <pc:sldMk cId="2516031469" sldId="2147481633"/>
        </pc:sldMkLst>
      </pc:sldChg>
      <pc:sldChg chg="modNotesTx">
        <pc:chgData name="Marguerite Massinga Loembé" userId="2600114e-6508-42e5-9f22-a1cb2c9b75f6" providerId="ADAL" clId="{E0B8775D-6055-46C1-BD5C-7EB361167729}" dt="2025-11-03T10:38:51.285" v="527" actId="20577"/>
        <pc:sldMkLst>
          <pc:docMk/>
          <pc:sldMk cId="829095968" sldId="2147481634"/>
        </pc:sldMkLst>
      </pc:sldChg>
      <pc:sldChg chg="modSp modAnim">
        <pc:chgData name="Marguerite Massinga Loembé" userId="2600114e-6508-42e5-9f22-a1cb2c9b75f6" providerId="ADAL" clId="{E0B8775D-6055-46C1-BD5C-7EB361167729}" dt="2025-11-03T10:40:44.137" v="544" actId="20577"/>
        <pc:sldMkLst>
          <pc:docMk/>
          <pc:sldMk cId="3067291831" sldId="2147481635"/>
        </pc:sldMkLst>
        <pc:spChg chg="mod">
          <ac:chgData name="Marguerite Massinga Loembé" userId="2600114e-6508-42e5-9f22-a1cb2c9b75f6" providerId="ADAL" clId="{E0B8775D-6055-46C1-BD5C-7EB361167729}" dt="2025-11-03T10:40:28.017" v="532" actId="20577"/>
          <ac:spMkLst>
            <pc:docMk/>
            <pc:sldMk cId="3067291831" sldId="2147481635"/>
            <ac:spMk id="7" creationId="{2A06732A-2EBF-38AF-877C-0432BC67E984}"/>
          </ac:spMkLst>
        </pc:spChg>
        <pc:spChg chg="mod">
          <ac:chgData name="Marguerite Massinga Loembé" userId="2600114e-6508-42e5-9f22-a1cb2c9b75f6" providerId="ADAL" clId="{E0B8775D-6055-46C1-BD5C-7EB361167729}" dt="2025-11-03T10:40:44.137" v="544" actId="20577"/>
          <ac:spMkLst>
            <pc:docMk/>
            <pc:sldMk cId="3067291831" sldId="2147481635"/>
            <ac:spMk id="13" creationId="{0D1F3353-5662-6CDD-79B7-CA4E632D1C1D}"/>
          </ac:spMkLst>
        </pc:spChg>
      </pc:sldChg>
      <pc:sldChg chg="modSp">
        <pc:chgData name="Marguerite Massinga Loembé" userId="2600114e-6508-42e5-9f22-a1cb2c9b75f6" providerId="ADAL" clId="{E0B8775D-6055-46C1-BD5C-7EB361167729}" dt="2025-11-03T10:44:24.537" v="570" actId="20577"/>
        <pc:sldMkLst>
          <pc:docMk/>
          <pc:sldMk cId="3109513679" sldId="2147481653"/>
        </pc:sldMkLst>
        <pc:spChg chg="mod">
          <ac:chgData name="Marguerite Massinga Loembé" userId="2600114e-6508-42e5-9f22-a1cb2c9b75f6" providerId="ADAL" clId="{E0B8775D-6055-46C1-BD5C-7EB361167729}" dt="2025-11-03T10:44:07.931" v="569" actId="20577"/>
          <ac:spMkLst>
            <pc:docMk/>
            <pc:sldMk cId="3109513679" sldId="2147481653"/>
            <ac:spMk id="13" creationId="{0E7C5E21-DD1A-E0BD-A4CF-D4DE0F2E8236}"/>
          </ac:spMkLst>
        </pc:spChg>
        <pc:spChg chg="mod">
          <ac:chgData name="Marguerite Massinga Loembé" userId="2600114e-6508-42e5-9f22-a1cb2c9b75f6" providerId="ADAL" clId="{E0B8775D-6055-46C1-BD5C-7EB361167729}" dt="2025-11-03T10:44:24.537" v="570" actId="20577"/>
          <ac:spMkLst>
            <pc:docMk/>
            <pc:sldMk cId="3109513679" sldId="2147481653"/>
            <ac:spMk id="14" creationId="{FC5A526A-D432-2EE7-BD45-409819631756}"/>
          </ac:spMkLst>
        </pc:spChg>
      </pc:sldChg>
      <pc:sldChg chg="modSp mod">
        <pc:chgData name="Marguerite Massinga Loembé" userId="2600114e-6508-42e5-9f22-a1cb2c9b75f6" providerId="ADAL" clId="{E0B8775D-6055-46C1-BD5C-7EB361167729}" dt="2025-11-03T10:46:50.617" v="576" actId="20577"/>
        <pc:sldMkLst>
          <pc:docMk/>
          <pc:sldMk cId="1921909255" sldId="2147481657"/>
        </pc:sldMkLst>
        <pc:spChg chg="mod">
          <ac:chgData name="Marguerite Massinga Loembé" userId="2600114e-6508-42e5-9f22-a1cb2c9b75f6" providerId="ADAL" clId="{E0B8775D-6055-46C1-BD5C-7EB361167729}" dt="2025-11-03T10:46:50.617" v="576" actId="20577"/>
          <ac:spMkLst>
            <pc:docMk/>
            <pc:sldMk cId="1921909255" sldId="2147481657"/>
            <ac:spMk id="7" creationId="{26988794-E182-5F3C-3E08-760B0B595219}"/>
          </ac:spMkLst>
        </pc:spChg>
      </pc:sldChg>
      <pc:sldChg chg="modSp mod">
        <pc:chgData name="Marguerite Massinga Loembé" userId="2600114e-6508-42e5-9f22-a1cb2c9b75f6" providerId="ADAL" clId="{E0B8775D-6055-46C1-BD5C-7EB361167729}" dt="2025-11-03T10:47:20.407" v="584" actId="20577"/>
        <pc:sldMkLst>
          <pc:docMk/>
          <pc:sldMk cId="3826309362" sldId="2147481658"/>
        </pc:sldMkLst>
        <pc:spChg chg="mod">
          <ac:chgData name="Marguerite Massinga Loembé" userId="2600114e-6508-42e5-9f22-a1cb2c9b75f6" providerId="ADAL" clId="{E0B8775D-6055-46C1-BD5C-7EB361167729}" dt="2025-11-03T10:47:20.407" v="584" actId="20577"/>
          <ac:spMkLst>
            <pc:docMk/>
            <pc:sldMk cId="3826309362" sldId="2147481658"/>
            <ac:spMk id="5" creationId="{93C27042-4064-525D-D773-38BD604BC0BF}"/>
          </ac:spMkLst>
        </pc:spChg>
      </pc:sldChg>
      <pc:sldChg chg="modSp mod">
        <pc:chgData name="Marguerite Massinga Loembé" userId="2600114e-6508-42e5-9f22-a1cb2c9b75f6" providerId="ADAL" clId="{E0B8775D-6055-46C1-BD5C-7EB361167729}" dt="2025-11-05T09:56:28.818" v="1214"/>
        <pc:sldMkLst>
          <pc:docMk/>
          <pc:sldMk cId="1609414299" sldId="2147481660"/>
        </pc:sldMkLst>
        <pc:spChg chg="mod">
          <ac:chgData name="Marguerite Massinga Loembé" userId="2600114e-6508-42e5-9f22-a1cb2c9b75f6" providerId="ADAL" clId="{E0B8775D-6055-46C1-BD5C-7EB361167729}" dt="2025-11-05T09:56:28.818" v="1214"/>
          <ac:spMkLst>
            <pc:docMk/>
            <pc:sldMk cId="1609414299" sldId="2147481660"/>
            <ac:spMk id="7" creationId="{D166EC97-C947-F9C2-B96A-9E89A6F29D1D}"/>
          </ac:spMkLst>
        </pc:spChg>
      </pc:sldChg>
      <pc:sldChg chg="modSp modAnim">
        <pc:chgData name="Marguerite Massinga Loembé" userId="2600114e-6508-42e5-9f22-a1cb2c9b75f6" providerId="ADAL" clId="{E0B8775D-6055-46C1-BD5C-7EB361167729}" dt="2025-11-03T12:45:01.090" v="726" actId="20577"/>
        <pc:sldMkLst>
          <pc:docMk/>
          <pc:sldMk cId="1393838235" sldId="2147481662"/>
        </pc:sldMkLst>
        <pc:spChg chg="mod">
          <ac:chgData name="Marguerite Massinga Loembé" userId="2600114e-6508-42e5-9f22-a1cb2c9b75f6" providerId="ADAL" clId="{E0B8775D-6055-46C1-BD5C-7EB361167729}" dt="2025-11-03T10:57:07.231" v="715" actId="20577"/>
          <ac:spMkLst>
            <pc:docMk/>
            <pc:sldMk cId="1393838235" sldId="2147481662"/>
            <ac:spMk id="3" creationId="{A2DAB124-2A6A-3E99-4F66-AE06CF8E5AB1}"/>
          </ac:spMkLst>
        </pc:spChg>
      </pc:sldChg>
      <pc:sldChg chg="add modNotesTx">
        <pc:chgData name="Marguerite Massinga Loembé" userId="2600114e-6508-42e5-9f22-a1cb2c9b75f6" providerId="ADAL" clId="{E0B8775D-6055-46C1-BD5C-7EB361167729}" dt="2025-11-04T12:06:12.861" v="1213" actId="20577"/>
        <pc:sldMkLst>
          <pc:docMk/>
          <pc:sldMk cId="1310505534" sldId="2147481664"/>
        </pc:sldMkLst>
      </pc:sldChg>
    </pc:docChg>
  </pc:docChgLst>
  <pc:docChgLst>
    <pc:chgData name="Marie Deveaux" userId="9fc0be8f-9df8-4ccb-8fb2-ba99b4811463" providerId="ADAL" clId="{494C91AC-F37A-5A9C-B1D8-605409247DBC}"/>
    <pc:docChg chg="delMainMaster">
      <pc:chgData name="Marie Deveaux" userId="9fc0be8f-9df8-4ccb-8fb2-ba99b4811463" providerId="ADAL" clId="{494C91AC-F37A-5A9C-B1D8-605409247DBC}" dt="2025-11-14T16:02:20.729" v="2" actId="2696"/>
      <pc:docMkLst>
        <pc:docMk/>
      </pc:docMkLst>
      <pc:sldMasterChg chg="del">
        <pc:chgData name="Marie Deveaux" userId="9fc0be8f-9df8-4ccb-8fb2-ba99b4811463" providerId="ADAL" clId="{494C91AC-F37A-5A9C-B1D8-605409247DBC}" dt="2025-11-14T16:02:15.064" v="0" actId="2696"/>
        <pc:sldMasterMkLst>
          <pc:docMk/>
          <pc:sldMasterMk cId="3601369137" sldId="2147483983"/>
        </pc:sldMasterMkLst>
      </pc:sldMasterChg>
      <pc:sldMasterChg chg="del">
        <pc:chgData name="Marie Deveaux" userId="9fc0be8f-9df8-4ccb-8fb2-ba99b4811463" providerId="ADAL" clId="{494C91AC-F37A-5A9C-B1D8-605409247DBC}" dt="2025-11-14T16:02:17.906" v="1" actId="2696"/>
        <pc:sldMasterMkLst>
          <pc:docMk/>
          <pc:sldMasterMk cId="1977825953" sldId="2147484012"/>
        </pc:sldMasterMkLst>
      </pc:sldMasterChg>
      <pc:sldMasterChg chg="del">
        <pc:chgData name="Marie Deveaux" userId="9fc0be8f-9df8-4ccb-8fb2-ba99b4811463" providerId="ADAL" clId="{494C91AC-F37A-5A9C-B1D8-605409247DBC}" dt="2025-11-14T16:02:20.729" v="2" actId="2696"/>
        <pc:sldMasterMkLst>
          <pc:docMk/>
          <pc:sldMasterMk cId="3852036476" sldId="2147484046"/>
        </pc:sldMasterMkLst>
      </pc:sldMasterChg>
    </pc:docChg>
  </pc:docChgLst>
  <pc:docChgLst>
    <pc:chgData name="Marguerite Massinga Loembé" userId="S::mloembe@rtsl.org::2600114e-6508-42e5-9f22-a1cb2c9b75f6" providerId="AD" clId="Web-{83209A72-C77C-3551-C8C5-C7B2CD6CAF6D}"/>
    <pc:docChg chg="modSld">
      <pc:chgData name="Marguerite Massinga Loembé" userId="S::mloembe@rtsl.org::2600114e-6508-42e5-9f22-a1cb2c9b75f6" providerId="AD" clId="Web-{83209A72-C77C-3551-C8C5-C7B2CD6CAF6D}" dt="2025-11-03T18:30:37.254" v="5" actId="20577"/>
      <pc:docMkLst>
        <pc:docMk/>
      </pc:docMkLst>
      <pc:sldChg chg="modSp">
        <pc:chgData name="Marguerite Massinga Loembé" userId="S::mloembe@rtsl.org::2600114e-6508-42e5-9f22-a1cb2c9b75f6" providerId="AD" clId="Web-{83209A72-C77C-3551-C8C5-C7B2CD6CAF6D}" dt="2025-11-03T18:30:37.254" v="5" actId="20577"/>
        <pc:sldMkLst>
          <pc:docMk/>
          <pc:sldMk cId="1770448859" sldId="2147480964"/>
        </pc:sldMkLst>
        <pc:spChg chg="mod">
          <ac:chgData name="Marguerite Massinga Loembé" userId="S::mloembe@rtsl.org::2600114e-6508-42e5-9f22-a1cb2c9b75f6" providerId="AD" clId="Web-{83209A72-C77C-3551-C8C5-C7B2CD6CAF6D}" dt="2025-11-03T18:30:37.254" v="5" actId="20577"/>
          <ac:spMkLst>
            <pc:docMk/>
            <pc:sldMk cId="1770448859" sldId="2147480964"/>
            <ac:spMk id="10" creationId="{37E63E3C-6C59-8EE0-C049-15CB7B45A24B}"/>
          </ac:spMkLst>
        </pc:spChg>
      </pc:sldChg>
      <pc:sldChg chg="modNotes">
        <pc:chgData name="Marguerite Massinga Loembé" userId="S::mloembe@rtsl.org::2600114e-6508-42e5-9f22-a1cb2c9b75f6" providerId="AD" clId="Web-{83209A72-C77C-3551-C8C5-C7B2CD6CAF6D}" dt="2025-11-03T18:11:29.070" v="1"/>
        <pc:sldMkLst>
          <pc:docMk/>
          <pc:sldMk cId="1310505534" sldId="2147481664"/>
        </pc:sldMkLst>
      </pc:sldChg>
    </pc:docChg>
  </pc:docChgLst>
  <pc:docChgLst>
    <pc:chgData name="Marie Deveaux" userId="S::mdeveaux@rtsl.org::9fc0be8f-9df8-4ccb-8fb2-ba99b4811463" providerId="AD" clId="Web-{A7CB38E3-2796-BC22-4C88-A220002D167B}"/>
    <pc:docChg chg="modSld">
      <pc:chgData name="Marie Deveaux" userId="S::mdeveaux@rtsl.org::9fc0be8f-9df8-4ccb-8fb2-ba99b4811463" providerId="AD" clId="Web-{A7CB38E3-2796-BC22-4C88-A220002D167B}" dt="2025-11-05T20:44:55.088" v="261"/>
      <pc:docMkLst>
        <pc:docMk/>
      </pc:docMkLst>
      <pc:sldChg chg="modSp modNotes">
        <pc:chgData name="Marie Deveaux" userId="S::mdeveaux@rtsl.org::9fc0be8f-9df8-4ccb-8fb2-ba99b4811463" providerId="AD" clId="Web-{A7CB38E3-2796-BC22-4C88-A220002D167B}" dt="2025-11-05T20:37:33.120" v="43"/>
        <pc:sldMkLst>
          <pc:docMk/>
          <pc:sldMk cId="342030487" sldId="2145706135"/>
        </pc:sldMkLst>
        <pc:spChg chg="mod">
          <ac:chgData name="Marie Deveaux" userId="S::mdeveaux@rtsl.org::9fc0be8f-9df8-4ccb-8fb2-ba99b4811463" providerId="AD" clId="Web-{A7CB38E3-2796-BC22-4C88-A220002D167B}" dt="2025-11-05T20:36:10.573" v="15" actId="14100"/>
          <ac:spMkLst>
            <pc:docMk/>
            <pc:sldMk cId="342030487" sldId="2145706135"/>
            <ac:spMk id="10" creationId="{608A4E5C-6797-27EF-C191-BF10EB3D2A34}"/>
          </ac:spMkLst>
        </pc:spChg>
        <pc:spChg chg="mod">
          <ac:chgData name="Marie Deveaux" userId="S::mdeveaux@rtsl.org::9fc0be8f-9df8-4ccb-8fb2-ba99b4811463" providerId="AD" clId="Web-{A7CB38E3-2796-BC22-4C88-A220002D167B}" dt="2025-11-05T20:36:02.573" v="13" actId="14100"/>
          <ac:spMkLst>
            <pc:docMk/>
            <pc:sldMk cId="342030487" sldId="2145706135"/>
            <ac:spMk id="11" creationId="{329B3704-A190-A3B0-BA0B-0B0DCF095D02}"/>
          </ac:spMkLst>
        </pc:spChg>
        <pc:spChg chg="mod">
          <ac:chgData name="Marie Deveaux" userId="S::mdeveaux@rtsl.org::9fc0be8f-9df8-4ccb-8fb2-ba99b4811463" providerId="AD" clId="Web-{A7CB38E3-2796-BC22-4C88-A220002D167B}" dt="2025-11-05T20:35:16.683" v="6" actId="14100"/>
          <ac:spMkLst>
            <pc:docMk/>
            <pc:sldMk cId="342030487" sldId="2145706135"/>
            <ac:spMk id="12" creationId="{F51D8B1E-B13A-FB7C-85CF-8997D91A79C5}"/>
          </ac:spMkLst>
        </pc:spChg>
      </pc:sldChg>
      <pc:sldChg chg="modSp modNotes">
        <pc:chgData name="Marie Deveaux" userId="S::mdeveaux@rtsl.org::9fc0be8f-9df8-4ccb-8fb2-ba99b4811463" providerId="AD" clId="Web-{A7CB38E3-2796-BC22-4C88-A220002D167B}" dt="2025-11-05T20:44:55.088" v="261"/>
        <pc:sldMkLst>
          <pc:docMk/>
          <pc:sldMk cId="2035606939" sldId="2145706157"/>
        </pc:sldMkLst>
        <pc:spChg chg="mod">
          <ac:chgData name="Marie Deveaux" userId="S::mdeveaux@rtsl.org::9fc0be8f-9df8-4ccb-8fb2-ba99b4811463" providerId="AD" clId="Web-{A7CB38E3-2796-BC22-4C88-A220002D167B}" dt="2025-11-05T20:39:21.057" v="70" actId="14100"/>
          <ac:spMkLst>
            <pc:docMk/>
            <pc:sldMk cId="2035606939" sldId="2145706157"/>
            <ac:spMk id="31" creationId="{994627F5-7CFB-8A7F-5425-4A01601893D4}"/>
          </ac:spMkLst>
        </pc:spChg>
        <pc:spChg chg="mod">
          <ac:chgData name="Marie Deveaux" userId="S::mdeveaux@rtsl.org::9fc0be8f-9df8-4ccb-8fb2-ba99b4811463" providerId="AD" clId="Web-{A7CB38E3-2796-BC22-4C88-A220002D167B}" dt="2025-11-05T20:39:23.932" v="71" actId="14100"/>
          <ac:spMkLst>
            <pc:docMk/>
            <pc:sldMk cId="2035606939" sldId="2145706157"/>
            <ac:spMk id="32" creationId="{8791DE87-1A2A-0B25-C0C0-69A699F8FDDF}"/>
          </ac:spMkLst>
        </pc:spChg>
        <pc:spChg chg="mod">
          <ac:chgData name="Marie Deveaux" userId="S::mdeveaux@rtsl.org::9fc0be8f-9df8-4ccb-8fb2-ba99b4811463" providerId="AD" clId="Web-{A7CB38E3-2796-BC22-4C88-A220002D167B}" dt="2025-11-05T20:39:30.338" v="72" actId="14100"/>
          <ac:spMkLst>
            <pc:docMk/>
            <pc:sldMk cId="2035606939" sldId="2145706157"/>
            <ac:spMk id="33" creationId="{C40920F9-9A36-E129-C1C0-6E172D629C69}"/>
          </ac:spMkLst>
        </pc:spChg>
        <pc:spChg chg="mod">
          <ac:chgData name="Marie Deveaux" userId="S::mdeveaux@rtsl.org::9fc0be8f-9df8-4ccb-8fb2-ba99b4811463" providerId="AD" clId="Web-{A7CB38E3-2796-BC22-4C88-A220002D167B}" dt="2025-11-05T20:38:09.620" v="51" actId="14100"/>
          <ac:spMkLst>
            <pc:docMk/>
            <pc:sldMk cId="2035606939" sldId="2145706157"/>
            <ac:spMk id="34" creationId="{4F3D5128-E4E5-9578-F123-4B8C8971BE29}"/>
          </ac:spMkLst>
        </pc:spChg>
        <pc:spChg chg="mod">
          <ac:chgData name="Marie Deveaux" userId="S::mdeveaux@rtsl.org::9fc0be8f-9df8-4ccb-8fb2-ba99b4811463" providerId="AD" clId="Web-{A7CB38E3-2796-BC22-4C88-A220002D167B}" dt="2025-11-05T20:40:08.401" v="78"/>
          <ac:spMkLst>
            <pc:docMk/>
            <pc:sldMk cId="2035606939" sldId="2145706157"/>
            <ac:spMk id="35" creationId="{6D20345D-FE4D-0A5A-8A60-7078DC75E7BA}"/>
          </ac:spMkLst>
        </pc:spChg>
        <pc:spChg chg="mod">
          <ac:chgData name="Marie Deveaux" userId="S::mdeveaux@rtsl.org::9fc0be8f-9df8-4ccb-8fb2-ba99b4811463" providerId="AD" clId="Web-{A7CB38E3-2796-BC22-4C88-A220002D167B}" dt="2025-11-05T20:39:37.838" v="73" actId="1076"/>
          <ac:spMkLst>
            <pc:docMk/>
            <pc:sldMk cId="2035606939" sldId="2145706157"/>
            <ac:spMk id="36" creationId="{4A6F3E74-FDA8-B6C7-5706-6ABB70634A74}"/>
          </ac:spMkLst>
        </pc:spChg>
        <pc:spChg chg="mod">
          <ac:chgData name="Marie Deveaux" userId="S::mdeveaux@rtsl.org::9fc0be8f-9df8-4ccb-8fb2-ba99b4811463" providerId="AD" clId="Web-{A7CB38E3-2796-BC22-4C88-A220002D167B}" dt="2025-11-05T20:39:54.495" v="77" actId="20577"/>
          <ac:spMkLst>
            <pc:docMk/>
            <pc:sldMk cId="2035606939" sldId="2145706157"/>
            <ac:spMk id="37" creationId="{EDEBCE1E-ACD1-67A9-6861-6017880C277E}"/>
          </ac:spMkLst>
        </pc:spChg>
        <pc:spChg chg="mod">
          <ac:chgData name="Marie Deveaux" userId="S::mdeveaux@rtsl.org::9fc0be8f-9df8-4ccb-8fb2-ba99b4811463" providerId="AD" clId="Web-{A7CB38E3-2796-BC22-4C88-A220002D167B}" dt="2025-11-05T20:39:42.495" v="75" actId="1076"/>
          <ac:spMkLst>
            <pc:docMk/>
            <pc:sldMk cId="2035606939" sldId="2145706157"/>
            <ac:spMk id="38" creationId="{1BCA2968-C052-08D6-3E93-8355316C7AC6}"/>
          </ac:spMkLst>
        </pc:spChg>
        <pc:spChg chg="mod">
          <ac:chgData name="Marie Deveaux" userId="S::mdeveaux@rtsl.org::9fc0be8f-9df8-4ccb-8fb2-ba99b4811463" providerId="AD" clId="Web-{A7CB38E3-2796-BC22-4C88-A220002D167B}" dt="2025-11-05T20:39:47.932" v="76" actId="1076"/>
          <ac:spMkLst>
            <pc:docMk/>
            <pc:sldMk cId="2035606939" sldId="2145706157"/>
            <ac:spMk id="39" creationId="{9C8047A9-EACC-FAED-A3D1-CB5B1458310B}"/>
          </ac:spMkLst>
        </pc:spChg>
        <pc:spChg chg="mod">
          <ac:chgData name="Marie Deveaux" userId="S::mdeveaux@rtsl.org::9fc0be8f-9df8-4ccb-8fb2-ba99b4811463" providerId="AD" clId="Web-{A7CB38E3-2796-BC22-4C88-A220002D167B}" dt="2025-11-05T20:39:37.854" v="74" actId="1076"/>
          <ac:spMkLst>
            <pc:docMk/>
            <pc:sldMk cId="2035606939" sldId="2145706157"/>
            <ac:spMk id="40" creationId="{05ABCA5E-D0BB-A630-B74A-835B823F2AA8}"/>
          </ac:spMkLst>
        </pc:spChg>
        <pc:spChg chg="mod">
          <ac:chgData name="Marie Deveaux" userId="S::mdeveaux@rtsl.org::9fc0be8f-9df8-4ccb-8fb2-ba99b4811463" providerId="AD" clId="Web-{A7CB38E3-2796-BC22-4C88-A220002D167B}" dt="2025-11-05T20:38:57.229" v="66" actId="1076"/>
          <ac:spMkLst>
            <pc:docMk/>
            <pc:sldMk cId="2035606939" sldId="2145706157"/>
            <ac:spMk id="41" creationId="{8C59C68C-80BB-198E-14EB-11ACE302427B}"/>
          </ac:spMkLst>
        </pc:spChg>
        <pc:spChg chg="mod">
          <ac:chgData name="Marie Deveaux" userId="S::mdeveaux@rtsl.org::9fc0be8f-9df8-4ccb-8fb2-ba99b4811463" providerId="AD" clId="Web-{A7CB38E3-2796-BC22-4C88-A220002D167B}" dt="2025-11-05T20:39:09.089" v="68" actId="1076"/>
          <ac:spMkLst>
            <pc:docMk/>
            <pc:sldMk cId="2035606939" sldId="2145706157"/>
            <ac:spMk id="42" creationId="{1FF13398-A491-9EA9-41EE-57164DAFA318}"/>
          </ac:spMkLst>
        </pc:spChg>
      </pc:sldChg>
      <pc:sldChg chg="modSp">
        <pc:chgData name="Marie Deveaux" userId="S::mdeveaux@rtsl.org::9fc0be8f-9df8-4ccb-8fb2-ba99b4811463" providerId="AD" clId="Web-{A7CB38E3-2796-BC22-4C88-A220002D167B}" dt="2025-11-05T20:36:29.308" v="20" actId="20577"/>
        <pc:sldMkLst>
          <pc:docMk/>
          <pc:sldMk cId="3608214049" sldId="2147480929"/>
        </pc:sldMkLst>
        <pc:spChg chg="mod">
          <ac:chgData name="Marie Deveaux" userId="S::mdeveaux@rtsl.org::9fc0be8f-9df8-4ccb-8fb2-ba99b4811463" providerId="AD" clId="Web-{A7CB38E3-2796-BC22-4C88-A220002D167B}" dt="2025-11-05T20:36:29.308" v="20" actId="20577"/>
          <ac:spMkLst>
            <pc:docMk/>
            <pc:sldMk cId="3608214049" sldId="2147480929"/>
            <ac:spMk id="5" creationId="{63B51365-521D-9BCF-5456-D29CE795575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7"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Detection </c:v>
                </c:pt>
              </c:strCache>
            </c:strRef>
          </c:tx>
          <c:spPr>
            <a:solidFill>
              <a:srgbClr val="EC544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Limited availability of countermeasures or personal protective equipment </c:v>
                </c:pt>
                <c:pt idx="1">
                  <c:v>Human resources gaps for public health </c:v>
                </c:pt>
                <c:pt idx="2">
                  <c:v>Competing priorities (including COVID-19) </c:v>
                </c:pt>
                <c:pt idx="3">
                  <c:v>Access issues (remote, fragile, conflict settings) </c:v>
                </c:pt>
                <c:pt idx="4">
                  <c:v>Reporting failure </c:v>
                </c:pt>
                <c:pt idx="5">
                  <c:v>Availability of resources for response initiation or rapid resource mobilization </c:v>
                </c:pt>
                <c:pt idx="6">
                  <c:v>Low awareness or clinical suspicion by health workers </c:v>
                </c:pt>
                <c:pt idx="7">
                  <c:v>Laboratory confirmation </c:v>
                </c:pt>
              </c:strCache>
            </c:strRef>
          </c:cat>
          <c:val>
            <c:numRef>
              <c:f>Sheet1!$B$2:$B$9</c:f>
              <c:numCache>
                <c:formatCode>General</c:formatCode>
                <c:ptCount val="8"/>
                <c:pt idx="1">
                  <c:v>1</c:v>
                </c:pt>
                <c:pt idx="2">
                  <c:v>3</c:v>
                </c:pt>
                <c:pt idx="3">
                  <c:v>2</c:v>
                </c:pt>
                <c:pt idx="4">
                  <c:v>1</c:v>
                </c:pt>
                <c:pt idx="6">
                  <c:v>12</c:v>
                </c:pt>
                <c:pt idx="7">
                  <c:v>4</c:v>
                </c:pt>
              </c:numCache>
            </c:numRef>
          </c:val>
          <c:extLst>
            <c:ext xmlns:c16="http://schemas.microsoft.com/office/drawing/2014/chart" uri="{C3380CC4-5D6E-409C-BE32-E72D297353CC}">
              <c16:uniqueId val="{00000000-F5DB-2842-A37E-AE6EF15DA477}"/>
            </c:ext>
          </c:extLst>
        </c:ser>
        <c:ser>
          <c:idx val="1"/>
          <c:order val="1"/>
          <c:tx>
            <c:strRef>
              <c:f>Sheet1!$C$1</c:f>
              <c:strCache>
                <c:ptCount val="1"/>
                <c:pt idx="0">
                  <c:v>Notification </c:v>
                </c:pt>
              </c:strCache>
            </c:strRef>
          </c:tx>
          <c:spPr>
            <a:solidFill>
              <a:srgbClr val="F7973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Limited availability of countermeasures or personal protective equipment </c:v>
                </c:pt>
                <c:pt idx="1">
                  <c:v>Human resources gaps for public health </c:v>
                </c:pt>
                <c:pt idx="2">
                  <c:v>Competing priorities (including COVID-19) </c:v>
                </c:pt>
                <c:pt idx="3">
                  <c:v>Access issues (remote, fragile, conflict settings) </c:v>
                </c:pt>
                <c:pt idx="4">
                  <c:v>Reporting failure </c:v>
                </c:pt>
                <c:pt idx="5">
                  <c:v>Availability of resources for response initiation or rapid resource mobilization </c:v>
                </c:pt>
                <c:pt idx="6">
                  <c:v>Low awareness or clinical suspicion by health workers </c:v>
                </c:pt>
                <c:pt idx="7">
                  <c:v>Laboratory confirmation </c:v>
                </c:pt>
              </c:strCache>
            </c:strRef>
          </c:cat>
          <c:val>
            <c:numRef>
              <c:f>Sheet1!$C$2:$C$9</c:f>
              <c:numCache>
                <c:formatCode>General</c:formatCode>
                <c:ptCount val="8"/>
                <c:pt idx="1">
                  <c:v>3</c:v>
                </c:pt>
                <c:pt idx="3">
                  <c:v>1</c:v>
                </c:pt>
                <c:pt idx="4">
                  <c:v>7</c:v>
                </c:pt>
                <c:pt idx="5">
                  <c:v>1</c:v>
                </c:pt>
                <c:pt idx="7">
                  <c:v>2</c:v>
                </c:pt>
              </c:numCache>
            </c:numRef>
          </c:val>
          <c:extLst>
            <c:ext xmlns:c16="http://schemas.microsoft.com/office/drawing/2014/chart" uri="{C3380CC4-5D6E-409C-BE32-E72D297353CC}">
              <c16:uniqueId val="{00000001-F5DB-2842-A37E-AE6EF15DA477}"/>
            </c:ext>
          </c:extLst>
        </c:ser>
        <c:ser>
          <c:idx val="2"/>
          <c:order val="2"/>
          <c:tx>
            <c:strRef>
              <c:f>Sheet1!$D$1</c:f>
              <c:strCache>
                <c:ptCount val="1"/>
                <c:pt idx="0">
                  <c:v>Response </c:v>
                </c:pt>
              </c:strCache>
            </c:strRef>
          </c:tx>
          <c:spPr>
            <a:solidFill>
              <a:srgbClr val="40BE5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Limited availability of countermeasures or personal protective equipment </c:v>
                </c:pt>
                <c:pt idx="1">
                  <c:v>Human resources gaps for public health </c:v>
                </c:pt>
                <c:pt idx="2">
                  <c:v>Competing priorities (including COVID-19) </c:v>
                </c:pt>
                <c:pt idx="3">
                  <c:v>Access issues (remote, fragile, conflict settings) </c:v>
                </c:pt>
                <c:pt idx="4">
                  <c:v>Reporting failure </c:v>
                </c:pt>
                <c:pt idx="5">
                  <c:v>Availability of resources for response initiation or rapid resource mobilization </c:v>
                </c:pt>
                <c:pt idx="6">
                  <c:v>Low awareness or clinical suspicion by health workers </c:v>
                </c:pt>
                <c:pt idx="7">
                  <c:v>Laboratory confirmation </c:v>
                </c:pt>
              </c:strCache>
            </c:strRef>
          </c:cat>
          <c:val>
            <c:numRef>
              <c:f>Sheet1!$D$2:$D$9</c:f>
              <c:numCache>
                <c:formatCode>General</c:formatCode>
                <c:ptCount val="8"/>
                <c:pt idx="0">
                  <c:v>7</c:v>
                </c:pt>
                <c:pt idx="1">
                  <c:v>3</c:v>
                </c:pt>
                <c:pt idx="2">
                  <c:v>5</c:v>
                </c:pt>
                <c:pt idx="3">
                  <c:v>5</c:v>
                </c:pt>
                <c:pt idx="4">
                  <c:v>1</c:v>
                </c:pt>
                <c:pt idx="5">
                  <c:v>9</c:v>
                </c:pt>
                <c:pt idx="7">
                  <c:v>7</c:v>
                </c:pt>
              </c:numCache>
            </c:numRef>
          </c:val>
          <c:extLst>
            <c:ext xmlns:c16="http://schemas.microsoft.com/office/drawing/2014/chart" uri="{C3380CC4-5D6E-409C-BE32-E72D297353CC}">
              <c16:uniqueId val="{00000002-F5DB-2842-A37E-AE6EF15DA477}"/>
            </c:ext>
          </c:extLst>
        </c:ser>
        <c:dLbls>
          <c:dLblPos val="inEnd"/>
          <c:showLegendKey val="0"/>
          <c:showVal val="1"/>
          <c:showCatName val="0"/>
          <c:showSerName val="0"/>
          <c:showPercent val="0"/>
          <c:showBubbleSize val="0"/>
        </c:dLbls>
        <c:gapWidth val="39"/>
        <c:overlap val="100"/>
        <c:axId val="236190623"/>
        <c:axId val="236192351"/>
      </c:barChart>
      <c:catAx>
        <c:axId val="2361906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crossAx val="236192351"/>
        <c:crosses val="autoZero"/>
        <c:auto val="1"/>
        <c:lblAlgn val="ctr"/>
        <c:lblOffset val="100"/>
        <c:noMultiLvlLbl val="0"/>
      </c:catAx>
      <c:valAx>
        <c:axId val="236192351"/>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crossAx val="236190623"/>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legend>
    <c:plotVisOnly val="1"/>
    <c:dispBlanksAs val="gap"/>
    <c:showDLblsOverMax val="0"/>
  </c:chart>
  <c:spPr>
    <a:noFill/>
    <a:ln>
      <a:noFill/>
    </a:ln>
    <a:effectLst/>
  </c:spPr>
  <c:txPr>
    <a:bodyPr/>
    <a:lstStyle/>
    <a:p>
      <a:pPr>
        <a:defRPr>
          <a:latin typeface="Trebuchet MS" panose="020B070302020209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BFB233-8FC1-7547-B71A-F40D086B6A69}" type="doc">
      <dgm:prSet loTypeId="urn:microsoft.com/office/officeart/2005/8/layout/chevron2" loCatId="process" qsTypeId="urn:microsoft.com/office/officeart/2005/8/quickstyle/simple1" qsCatId="simple" csTypeId="urn:microsoft.com/office/officeart/2005/8/colors/accent0_3" csCatId="mainScheme" phldr="1"/>
      <dgm:spPr/>
      <dgm:t>
        <a:bodyPr/>
        <a:lstStyle/>
        <a:p>
          <a:endParaRPr lang="en-US"/>
        </a:p>
      </dgm:t>
    </dgm:pt>
    <dgm:pt modelId="{AE0B31D3-D86B-044E-ACBB-60795AD4EBB9}">
      <dgm:prSet phldrT="[Text]" custT="1"/>
      <dgm:spPr/>
      <dgm:t>
        <a:bodyPr/>
        <a:lstStyle/>
        <a:p>
          <a:r>
            <a:rPr lang="fr" sz="2700">
              <a:latin typeface="Arial"/>
              <a:cs typeface="Arial"/>
            </a:rPr>
            <a:t> </a:t>
          </a:r>
        </a:p>
      </dgm:t>
    </dgm:pt>
    <dgm:pt modelId="{97A148E2-D4BB-3445-9BA8-582EA6D7983A}" type="parTrans" cxnId="{C822E423-0BB7-1945-9F7E-F433DB46AD47}">
      <dgm:prSet/>
      <dgm:spPr/>
      <dgm:t>
        <a:bodyPr/>
        <a:lstStyle/>
        <a:p>
          <a:endParaRPr lang="en-US">
            <a:latin typeface="Arial" panose="020B0604020202020204" pitchFamily="34" charset="0"/>
            <a:cs typeface="Arial" panose="020B0604020202020204" pitchFamily="34" charset="0"/>
          </a:endParaRPr>
        </a:p>
      </dgm:t>
    </dgm:pt>
    <dgm:pt modelId="{9D928FA6-7F1F-BC46-9417-C38A02EAD312}" type="sibTrans" cxnId="{C822E423-0BB7-1945-9F7E-F433DB46AD47}">
      <dgm:prSet/>
      <dgm:spPr/>
      <dgm:t>
        <a:bodyPr/>
        <a:lstStyle/>
        <a:p>
          <a:endParaRPr lang="en-US">
            <a:latin typeface="Arial" panose="020B0604020202020204" pitchFamily="34" charset="0"/>
            <a:cs typeface="Arial" panose="020B0604020202020204" pitchFamily="34" charset="0"/>
          </a:endParaRPr>
        </a:p>
      </dgm:t>
    </dgm:pt>
    <dgm:pt modelId="{B78C4112-9AAD-C74A-9D95-01C5CC3C71B3}">
      <dgm:prSet phldrT="[Text]" custT="1"/>
      <dgm:spPr/>
      <dgm:t>
        <a:bodyPr/>
        <a:lstStyle/>
        <a:p>
          <a:pPr rtl="0"/>
          <a:r>
            <a:rPr lang="fr-FR" sz="2700">
              <a:latin typeface="Arial"/>
              <a:cs typeface="Arial"/>
            </a:rPr>
            <a:t>Consolider les données 7-1-7 de multiples épidémies dans base de données unique</a:t>
          </a:r>
          <a:endParaRPr lang="fr" sz="2700">
            <a:latin typeface="Arial"/>
            <a:cs typeface="Arial"/>
          </a:endParaRPr>
        </a:p>
      </dgm:t>
    </dgm:pt>
    <dgm:pt modelId="{6A2DD3FF-3604-B64A-9CFD-F047FC4DF8F7}" type="parTrans" cxnId="{FB008A8D-8A09-4546-9064-C2691182F031}">
      <dgm:prSet/>
      <dgm:spPr/>
      <dgm:t>
        <a:bodyPr/>
        <a:lstStyle/>
        <a:p>
          <a:endParaRPr lang="en-US">
            <a:latin typeface="Arial" panose="020B0604020202020204" pitchFamily="34" charset="0"/>
            <a:cs typeface="Arial" panose="020B0604020202020204" pitchFamily="34" charset="0"/>
          </a:endParaRPr>
        </a:p>
      </dgm:t>
    </dgm:pt>
    <dgm:pt modelId="{61B0812E-B309-7A40-B2BC-00A10799B73B}" type="sibTrans" cxnId="{FB008A8D-8A09-4546-9064-C2691182F031}">
      <dgm:prSet/>
      <dgm:spPr/>
      <dgm:t>
        <a:bodyPr/>
        <a:lstStyle/>
        <a:p>
          <a:endParaRPr lang="en-US">
            <a:latin typeface="Arial" panose="020B0604020202020204" pitchFamily="34" charset="0"/>
            <a:cs typeface="Arial" panose="020B0604020202020204" pitchFamily="34" charset="0"/>
          </a:endParaRPr>
        </a:p>
      </dgm:t>
    </dgm:pt>
    <dgm:pt modelId="{F9F21958-ED80-204D-BF0D-58CB767B7FDD}">
      <dgm:prSet phldrT="[Text]" custT="1"/>
      <dgm:spPr/>
      <dgm:t>
        <a:bodyPr/>
        <a:lstStyle/>
        <a:p>
          <a:r>
            <a:rPr lang="fr" sz="2700">
              <a:latin typeface="Arial"/>
              <a:cs typeface="Arial"/>
            </a:rPr>
            <a:t> </a:t>
          </a:r>
        </a:p>
      </dgm:t>
    </dgm:pt>
    <dgm:pt modelId="{041AF626-76DF-7048-86C9-D72F368AFA47}" type="parTrans" cxnId="{75BAB4CC-4234-4C44-94C5-87948E9D1B15}">
      <dgm:prSet/>
      <dgm:spPr/>
      <dgm:t>
        <a:bodyPr/>
        <a:lstStyle/>
        <a:p>
          <a:endParaRPr lang="en-US">
            <a:latin typeface="Arial" panose="020B0604020202020204" pitchFamily="34" charset="0"/>
            <a:cs typeface="Arial" panose="020B0604020202020204" pitchFamily="34" charset="0"/>
          </a:endParaRPr>
        </a:p>
      </dgm:t>
    </dgm:pt>
    <dgm:pt modelId="{2CD6879D-B4A0-E14F-8C88-F10F26CE8EB8}" type="sibTrans" cxnId="{75BAB4CC-4234-4C44-94C5-87948E9D1B15}">
      <dgm:prSet/>
      <dgm:spPr/>
      <dgm:t>
        <a:bodyPr/>
        <a:lstStyle/>
        <a:p>
          <a:endParaRPr lang="en-US">
            <a:latin typeface="Arial" panose="020B0604020202020204" pitchFamily="34" charset="0"/>
            <a:cs typeface="Arial" panose="020B0604020202020204" pitchFamily="34" charset="0"/>
          </a:endParaRPr>
        </a:p>
      </dgm:t>
    </dgm:pt>
    <dgm:pt modelId="{D5002075-4D98-7F41-9120-5588F9CC7DCF}">
      <dgm:prSet phldrT="[Text]" custT="1"/>
      <dgm:spPr/>
      <dgm:t>
        <a:bodyPr/>
        <a:lstStyle/>
        <a:p>
          <a:r>
            <a:rPr lang="fr" sz="2700">
              <a:latin typeface="Arial"/>
              <a:cs typeface="Arial"/>
            </a:rPr>
            <a:t>Vérifier les données</a:t>
          </a:r>
        </a:p>
      </dgm:t>
    </dgm:pt>
    <dgm:pt modelId="{1852D31B-D3B9-C946-BF02-CE06E1D94F48}" type="parTrans" cxnId="{9B78B139-E499-4C4F-AFA2-A8A88D5606D5}">
      <dgm:prSet/>
      <dgm:spPr/>
      <dgm:t>
        <a:bodyPr/>
        <a:lstStyle/>
        <a:p>
          <a:endParaRPr lang="en-US">
            <a:latin typeface="Arial" panose="020B0604020202020204" pitchFamily="34" charset="0"/>
            <a:cs typeface="Arial" panose="020B0604020202020204" pitchFamily="34" charset="0"/>
          </a:endParaRPr>
        </a:p>
      </dgm:t>
    </dgm:pt>
    <dgm:pt modelId="{72778BB0-A533-354B-B8C1-622FE7FC7581}" type="sibTrans" cxnId="{9B78B139-E499-4C4F-AFA2-A8A88D5606D5}">
      <dgm:prSet/>
      <dgm:spPr/>
      <dgm:t>
        <a:bodyPr/>
        <a:lstStyle/>
        <a:p>
          <a:endParaRPr lang="en-US">
            <a:latin typeface="Arial" panose="020B0604020202020204" pitchFamily="34" charset="0"/>
            <a:cs typeface="Arial" panose="020B0604020202020204" pitchFamily="34" charset="0"/>
          </a:endParaRPr>
        </a:p>
      </dgm:t>
    </dgm:pt>
    <dgm:pt modelId="{4CA228C5-D5B8-244B-87E8-D6EE5AF63471}">
      <dgm:prSet phldrT="[Text]" custT="1"/>
      <dgm:spPr/>
      <dgm:t>
        <a:bodyPr/>
        <a:lstStyle/>
        <a:p>
          <a:r>
            <a:rPr lang="fr" sz="2700">
              <a:latin typeface="Arial"/>
              <a:cs typeface="Arial"/>
            </a:rPr>
            <a:t> </a:t>
          </a:r>
        </a:p>
      </dgm:t>
    </dgm:pt>
    <dgm:pt modelId="{652CA08C-14A7-9747-8AAF-36ACC3048303}" type="parTrans" cxnId="{19328A45-6A1F-3D4B-999E-C02DD7884A44}">
      <dgm:prSet/>
      <dgm:spPr/>
      <dgm:t>
        <a:bodyPr/>
        <a:lstStyle/>
        <a:p>
          <a:endParaRPr lang="en-US">
            <a:latin typeface="Arial" panose="020B0604020202020204" pitchFamily="34" charset="0"/>
            <a:cs typeface="Arial" panose="020B0604020202020204" pitchFamily="34" charset="0"/>
          </a:endParaRPr>
        </a:p>
      </dgm:t>
    </dgm:pt>
    <dgm:pt modelId="{77157822-2F6C-CF42-A43A-6EFAF1FD390E}" type="sibTrans" cxnId="{19328A45-6A1F-3D4B-999E-C02DD7884A44}">
      <dgm:prSet/>
      <dgm:spPr/>
      <dgm:t>
        <a:bodyPr/>
        <a:lstStyle/>
        <a:p>
          <a:endParaRPr lang="en-US">
            <a:latin typeface="Arial" panose="020B0604020202020204" pitchFamily="34" charset="0"/>
            <a:cs typeface="Arial" panose="020B0604020202020204" pitchFamily="34" charset="0"/>
          </a:endParaRPr>
        </a:p>
      </dgm:t>
    </dgm:pt>
    <dgm:pt modelId="{9BF6ECDF-77E3-1F4A-940D-419025FD6100}">
      <dgm:prSet phldrT="[Text]" custT="1"/>
      <dgm:spPr/>
      <dgm:t>
        <a:bodyPr/>
        <a:lstStyle/>
        <a:p>
          <a:r>
            <a:rPr lang="fr" sz="2700">
              <a:latin typeface="Arial" panose="020B0604020202020204" pitchFamily="34" charset="0"/>
              <a:cs typeface="Arial" panose="020B0604020202020204" pitchFamily="34" charset="0"/>
            </a:rPr>
            <a:t>Suivre l'avancée des actions</a:t>
          </a:r>
        </a:p>
      </dgm:t>
    </dgm:pt>
    <dgm:pt modelId="{954E3C23-0006-594D-9650-2A59CE2AE533}" type="parTrans" cxnId="{AE171370-8B26-3543-96A6-404D8EB03B4D}">
      <dgm:prSet/>
      <dgm:spPr/>
      <dgm:t>
        <a:bodyPr/>
        <a:lstStyle/>
        <a:p>
          <a:endParaRPr lang="en-US">
            <a:latin typeface="Arial" panose="020B0604020202020204" pitchFamily="34" charset="0"/>
            <a:cs typeface="Arial" panose="020B0604020202020204" pitchFamily="34" charset="0"/>
          </a:endParaRPr>
        </a:p>
      </dgm:t>
    </dgm:pt>
    <dgm:pt modelId="{EA23FD46-EE1D-0545-89C1-03C1C171E6BA}" type="sibTrans" cxnId="{AE171370-8B26-3543-96A6-404D8EB03B4D}">
      <dgm:prSet/>
      <dgm:spPr/>
      <dgm:t>
        <a:bodyPr/>
        <a:lstStyle/>
        <a:p>
          <a:endParaRPr lang="en-US">
            <a:latin typeface="Arial" panose="020B0604020202020204" pitchFamily="34" charset="0"/>
            <a:cs typeface="Arial" panose="020B0604020202020204" pitchFamily="34" charset="0"/>
          </a:endParaRPr>
        </a:p>
      </dgm:t>
    </dgm:pt>
    <dgm:pt modelId="{7C7FF80B-C149-044E-8AA8-F0AD7B42B598}">
      <dgm:prSet custT="1"/>
      <dgm:spPr/>
      <dgm:t>
        <a:bodyPr/>
        <a:lstStyle/>
        <a:p>
          <a:endParaRPr lang="en-US" sz="2700">
            <a:latin typeface="Arial" panose="020B0604020202020204" pitchFamily="34" charset="0"/>
            <a:cs typeface="Arial" panose="020B0604020202020204" pitchFamily="34" charset="0"/>
          </a:endParaRPr>
        </a:p>
      </dgm:t>
    </dgm:pt>
    <dgm:pt modelId="{FB53B88C-4A98-B945-8EEC-70587EFCCD22}" type="parTrans" cxnId="{E70858AC-3BB2-DF48-A504-FC57067B83FE}">
      <dgm:prSet/>
      <dgm:spPr/>
      <dgm:t>
        <a:bodyPr/>
        <a:lstStyle/>
        <a:p>
          <a:endParaRPr lang="en-US">
            <a:latin typeface="Arial" panose="020B0604020202020204" pitchFamily="34" charset="0"/>
            <a:cs typeface="Arial" panose="020B0604020202020204" pitchFamily="34" charset="0"/>
          </a:endParaRPr>
        </a:p>
      </dgm:t>
    </dgm:pt>
    <dgm:pt modelId="{8281D32C-CA1E-CE4C-A815-91B1C26DCE1F}" type="sibTrans" cxnId="{E70858AC-3BB2-DF48-A504-FC57067B83FE}">
      <dgm:prSet/>
      <dgm:spPr/>
      <dgm:t>
        <a:bodyPr/>
        <a:lstStyle/>
        <a:p>
          <a:endParaRPr lang="en-US">
            <a:latin typeface="Arial" panose="020B0604020202020204" pitchFamily="34" charset="0"/>
            <a:cs typeface="Arial" panose="020B0604020202020204" pitchFamily="34" charset="0"/>
          </a:endParaRPr>
        </a:p>
      </dgm:t>
    </dgm:pt>
    <dgm:pt modelId="{412EB22B-EBE8-304F-9F3A-DF65D62BF30D}">
      <dgm:prSet custT="1"/>
      <dgm:spPr/>
      <dgm:t>
        <a:bodyPr/>
        <a:lstStyle/>
        <a:p>
          <a:r>
            <a:rPr lang="fr" sz="2700">
              <a:latin typeface="Arial"/>
              <a:cs typeface="Arial"/>
            </a:rPr>
            <a:t>Discuter les progrès avec les parties prenantes</a:t>
          </a:r>
        </a:p>
      </dgm:t>
    </dgm:pt>
    <dgm:pt modelId="{DA994D9E-D2A5-524B-B87B-EC12A4CDD3C5}" type="parTrans" cxnId="{5165E26E-F1E8-064D-9160-25C1A2B74FB0}">
      <dgm:prSet/>
      <dgm:spPr/>
      <dgm:t>
        <a:bodyPr/>
        <a:lstStyle/>
        <a:p>
          <a:endParaRPr lang="en-US">
            <a:latin typeface="Arial" panose="020B0604020202020204" pitchFamily="34" charset="0"/>
            <a:cs typeface="Arial" panose="020B0604020202020204" pitchFamily="34" charset="0"/>
          </a:endParaRPr>
        </a:p>
      </dgm:t>
    </dgm:pt>
    <dgm:pt modelId="{447612E5-EBBC-A243-9A15-FA86EEC84968}" type="sibTrans" cxnId="{5165E26E-F1E8-064D-9160-25C1A2B74FB0}">
      <dgm:prSet/>
      <dgm:spPr/>
      <dgm:t>
        <a:bodyPr/>
        <a:lstStyle/>
        <a:p>
          <a:endParaRPr lang="en-US">
            <a:latin typeface="Arial" panose="020B0604020202020204" pitchFamily="34" charset="0"/>
            <a:cs typeface="Arial" panose="020B0604020202020204" pitchFamily="34" charset="0"/>
          </a:endParaRPr>
        </a:p>
      </dgm:t>
    </dgm:pt>
    <dgm:pt modelId="{62929BA3-ABF9-2749-830A-106EF90E60BB}" type="pres">
      <dgm:prSet presAssocID="{E5BFB233-8FC1-7547-B71A-F40D086B6A69}" presName="linearFlow" presStyleCnt="0">
        <dgm:presLayoutVars>
          <dgm:dir/>
          <dgm:animLvl val="lvl"/>
          <dgm:resizeHandles val="exact"/>
        </dgm:presLayoutVars>
      </dgm:prSet>
      <dgm:spPr/>
    </dgm:pt>
    <dgm:pt modelId="{9C2DF0B0-0484-5147-915D-EE3EB13F1DB9}" type="pres">
      <dgm:prSet presAssocID="{AE0B31D3-D86B-044E-ACBB-60795AD4EBB9}" presName="composite" presStyleCnt="0"/>
      <dgm:spPr/>
    </dgm:pt>
    <dgm:pt modelId="{8D7C1866-D1E4-984D-9877-72A57719EF86}" type="pres">
      <dgm:prSet presAssocID="{AE0B31D3-D86B-044E-ACBB-60795AD4EBB9}" presName="parentText" presStyleLbl="alignNode1" presStyleIdx="0" presStyleCnt="4">
        <dgm:presLayoutVars>
          <dgm:chMax val="1"/>
          <dgm:bulletEnabled val="1"/>
        </dgm:presLayoutVars>
      </dgm:prSet>
      <dgm:spPr>
        <a:solidFill>
          <a:srgbClr val="D864C8"/>
        </a:solidFill>
      </dgm:spPr>
    </dgm:pt>
    <dgm:pt modelId="{EE89A7A2-E64D-6A4B-B1A0-1E1A96DF03C0}" type="pres">
      <dgm:prSet presAssocID="{AE0B31D3-D86B-044E-ACBB-60795AD4EBB9}" presName="descendantText" presStyleLbl="alignAcc1" presStyleIdx="0" presStyleCnt="4">
        <dgm:presLayoutVars>
          <dgm:bulletEnabled val="1"/>
        </dgm:presLayoutVars>
      </dgm:prSet>
      <dgm:spPr/>
    </dgm:pt>
    <dgm:pt modelId="{F6E3CA2A-EBAE-4843-A98A-CF38FC26E044}" type="pres">
      <dgm:prSet presAssocID="{9D928FA6-7F1F-BC46-9417-C38A02EAD312}" presName="sp" presStyleCnt="0"/>
      <dgm:spPr/>
    </dgm:pt>
    <dgm:pt modelId="{B5E7CBA7-B089-F743-8D0E-C66EB3F12D9B}" type="pres">
      <dgm:prSet presAssocID="{F9F21958-ED80-204D-BF0D-58CB767B7FDD}" presName="composite" presStyleCnt="0"/>
      <dgm:spPr/>
    </dgm:pt>
    <dgm:pt modelId="{ED992852-B25F-CC4D-BB2A-507626F39A5C}" type="pres">
      <dgm:prSet presAssocID="{F9F21958-ED80-204D-BF0D-58CB767B7FDD}" presName="parentText" presStyleLbl="alignNode1" presStyleIdx="1" presStyleCnt="4">
        <dgm:presLayoutVars>
          <dgm:chMax val="1"/>
          <dgm:bulletEnabled val="1"/>
        </dgm:presLayoutVars>
      </dgm:prSet>
      <dgm:spPr>
        <a:solidFill>
          <a:srgbClr val="D864C8"/>
        </a:solidFill>
      </dgm:spPr>
    </dgm:pt>
    <dgm:pt modelId="{E3E1DC55-C9EB-0D4D-A79F-1D71FB6E0C16}" type="pres">
      <dgm:prSet presAssocID="{F9F21958-ED80-204D-BF0D-58CB767B7FDD}" presName="descendantText" presStyleLbl="alignAcc1" presStyleIdx="1" presStyleCnt="4">
        <dgm:presLayoutVars>
          <dgm:bulletEnabled val="1"/>
        </dgm:presLayoutVars>
      </dgm:prSet>
      <dgm:spPr/>
    </dgm:pt>
    <dgm:pt modelId="{4725FCB7-86E7-CB4C-BD24-6244892BFAE9}" type="pres">
      <dgm:prSet presAssocID="{2CD6879D-B4A0-E14F-8C88-F10F26CE8EB8}" presName="sp" presStyleCnt="0"/>
      <dgm:spPr/>
    </dgm:pt>
    <dgm:pt modelId="{E6E03AF3-0820-D149-A2AE-9A9981E8F1D7}" type="pres">
      <dgm:prSet presAssocID="{4CA228C5-D5B8-244B-87E8-D6EE5AF63471}" presName="composite" presStyleCnt="0"/>
      <dgm:spPr/>
    </dgm:pt>
    <dgm:pt modelId="{B6CE859C-A988-C941-8EC6-EAEFEAEA467C}" type="pres">
      <dgm:prSet presAssocID="{4CA228C5-D5B8-244B-87E8-D6EE5AF63471}" presName="parentText" presStyleLbl="alignNode1" presStyleIdx="2" presStyleCnt="4">
        <dgm:presLayoutVars>
          <dgm:chMax val="1"/>
          <dgm:bulletEnabled val="1"/>
        </dgm:presLayoutVars>
      </dgm:prSet>
      <dgm:spPr>
        <a:solidFill>
          <a:srgbClr val="D864C8"/>
        </a:solidFill>
      </dgm:spPr>
    </dgm:pt>
    <dgm:pt modelId="{D60FB4AA-DB64-2445-930E-47408A52A888}" type="pres">
      <dgm:prSet presAssocID="{4CA228C5-D5B8-244B-87E8-D6EE5AF63471}" presName="descendantText" presStyleLbl="alignAcc1" presStyleIdx="2" presStyleCnt="4">
        <dgm:presLayoutVars>
          <dgm:bulletEnabled val="1"/>
        </dgm:presLayoutVars>
      </dgm:prSet>
      <dgm:spPr/>
    </dgm:pt>
    <dgm:pt modelId="{E3844708-C40C-524E-999D-D26C5584CB5D}" type="pres">
      <dgm:prSet presAssocID="{77157822-2F6C-CF42-A43A-6EFAF1FD390E}" presName="sp" presStyleCnt="0"/>
      <dgm:spPr/>
    </dgm:pt>
    <dgm:pt modelId="{353041AE-2E42-D240-ABBA-D4F5A3D89D30}" type="pres">
      <dgm:prSet presAssocID="{7C7FF80B-C149-044E-8AA8-F0AD7B42B598}" presName="composite" presStyleCnt="0"/>
      <dgm:spPr/>
    </dgm:pt>
    <dgm:pt modelId="{415EB6F8-E693-A94E-AD0E-86AFB10521C8}" type="pres">
      <dgm:prSet presAssocID="{7C7FF80B-C149-044E-8AA8-F0AD7B42B598}" presName="parentText" presStyleLbl="alignNode1" presStyleIdx="3" presStyleCnt="4">
        <dgm:presLayoutVars>
          <dgm:chMax val="1"/>
          <dgm:bulletEnabled val="1"/>
        </dgm:presLayoutVars>
      </dgm:prSet>
      <dgm:spPr>
        <a:solidFill>
          <a:srgbClr val="D864C8"/>
        </a:solidFill>
      </dgm:spPr>
    </dgm:pt>
    <dgm:pt modelId="{53AC1F71-E60D-3B42-8D56-30AE12C79F42}" type="pres">
      <dgm:prSet presAssocID="{7C7FF80B-C149-044E-8AA8-F0AD7B42B598}" presName="descendantText" presStyleLbl="alignAcc1" presStyleIdx="3" presStyleCnt="4">
        <dgm:presLayoutVars>
          <dgm:bulletEnabled val="1"/>
        </dgm:presLayoutVars>
      </dgm:prSet>
      <dgm:spPr/>
    </dgm:pt>
  </dgm:ptLst>
  <dgm:cxnLst>
    <dgm:cxn modelId="{8F8ADA0E-892E-42FC-A6B5-4C8611DA3481}" type="presOf" srcId="{4CA228C5-D5B8-244B-87E8-D6EE5AF63471}" destId="{B6CE859C-A988-C941-8EC6-EAEFEAEA467C}" srcOrd="0" destOrd="0" presId="urn:microsoft.com/office/officeart/2005/8/layout/chevron2"/>
    <dgm:cxn modelId="{658D5018-7C07-4B5E-BB19-7EBFF3041FF6}" type="presOf" srcId="{9BF6ECDF-77E3-1F4A-940D-419025FD6100}" destId="{D60FB4AA-DB64-2445-930E-47408A52A888}" srcOrd="0" destOrd="0" presId="urn:microsoft.com/office/officeart/2005/8/layout/chevron2"/>
    <dgm:cxn modelId="{C822E423-0BB7-1945-9F7E-F433DB46AD47}" srcId="{E5BFB233-8FC1-7547-B71A-F40D086B6A69}" destId="{AE0B31D3-D86B-044E-ACBB-60795AD4EBB9}" srcOrd="0" destOrd="0" parTransId="{97A148E2-D4BB-3445-9BA8-582EA6D7983A}" sibTransId="{9D928FA6-7F1F-BC46-9417-C38A02EAD312}"/>
    <dgm:cxn modelId="{DD649033-50C7-462C-9C4A-37C754EFA308}" type="presOf" srcId="{B78C4112-9AAD-C74A-9D95-01C5CC3C71B3}" destId="{EE89A7A2-E64D-6A4B-B1A0-1E1A96DF03C0}" srcOrd="0" destOrd="0" presId="urn:microsoft.com/office/officeart/2005/8/layout/chevron2"/>
    <dgm:cxn modelId="{9B78B139-E499-4C4F-AFA2-A8A88D5606D5}" srcId="{F9F21958-ED80-204D-BF0D-58CB767B7FDD}" destId="{D5002075-4D98-7F41-9120-5588F9CC7DCF}" srcOrd="0" destOrd="0" parTransId="{1852D31B-D3B9-C946-BF02-CE06E1D94F48}" sibTransId="{72778BB0-A533-354B-B8C1-622FE7FC7581}"/>
    <dgm:cxn modelId="{19328A45-6A1F-3D4B-999E-C02DD7884A44}" srcId="{E5BFB233-8FC1-7547-B71A-F40D086B6A69}" destId="{4CA228C5-D5B8-244B-87E8-D6EE5AF63471}" srcOrd="2" destOrd="0" parTransId="{652CA08C-14A7-9747-8AAF-36ACC3048303}" sibTransId="{77157822-2F6C-CF42-A43A-6EFAF1FD390E}"/>
    <dgm:cxn modelId="{9FE20E48-69D8-624B-B3B6-4C21C7DA6879}" type="presOf" srcId="{E5BFB233-8FC1-7547-B71A-F40D086B6A69}" destId="{62929BA3-ABF9-2749-830A-106EF90E60BB}" srcOrd="0" destOrd="0" presId="urn:microsoft.com/office/officeart/2005/8/layout/chevron2"/>
    <dgm:cxn modelId="{96F4F749-BA8B-48C2-95B0-66515510D3BF}" type="presOf" srcId="{F9F21958-ED80-204D-BF0D-58CB767B7FDD}" destId="{ED992852-B25F-CC4D-BB2A-507626F39A5C}" srcOrd="0" destOrd="0" presId="urn:microsoft.com/office/officeart/2005/8/layout/chevron2"/>
    <dgm:cxn modelId="{042C5856-20DB-4BAD-9A27-1F382CC98787}" type="presOf" srcId="{412EB22B-EBE8-304F-9F3A-DF65D62BF30D}" destId="{53AC1F71-E60D-3B42-8D56-30AE12C79F42}" srcOrd="0" destOrd="0" presId="urn:microsoft.com/office/officeart/2005/8/layout/chevron2"/>
    <dgm:cxn modelId="{5165E26E-F1E8-064D-9160-25C1A2B74FB0}" srcId="{7C7FF80B-C149-044E-8AA8-F0AD7B42B598}" destId="{412EB22B-EBE8-304F-9F3A-DF65D62BF30D}" srcOrd="0" destOrd="0" parTransId="{DA994D9E-D2A5-524B-B87B-EC12A4CDD3C5}" sibTransId="{447612E5-EBBC-A243-9A15-FA86EEC84968}"/>
    <dgm:cxn modelId="{AE171370-8B26-3543-96A6-404D8EB03B4D}" srcId="{4CA228C5-D5B8-244B-87E8-D6EE5AF63471}" destId="{9BF6ECDF-77E3-1F4A-940D-419025FD6100}" srcOrd="0" destOrd="0" parTransId="{954E3C23-0006-594D-9650-2A59CE2AE533}" sibTransId="{EA23FD46-EE1D-0545-89C1-03C1C171E6BA}"/>
    <dgm:cxn modelId="{FB008A8D-8A09-4546-9064-C2691182F031}" srcId="{AE0B31D3-D86B-044E-ACBB-60795AD4EBB9}" destId="{B78C4112-9AAD-C74A-9D95-01C5CC3C71B3}" srcOrd="0" destOrd="0" parTransId="{6A2DD3FF-3604-B64A-9CFD-F047FC4DF8F7}" sibTransId="{61B0812E-B309-7A40-B2BC-00A10799B73B}"/>
    <dgm:cxn modelId="{6CB01E96-BE68-416A-A422-D42D6C2B8903}" type="presOf" srcId="{AE0B31D3-D86B-044E-ACBB-60795AD4EBB9}" destId="{8D7C1866-D1E4-984D-9877-72A57719EF86}" srcOrd="0" destOrd="0" presId="urn:microsoft.com/office/officeart/2005/8/layout/chevron2"/>
    <dgm:cxn modelId="{E70858AC-3BB2-DF48-A504-FC57067B83FE}" srcId="{E5BFB233-8FC1-7547-B71A-F40D086B6A69}" destId="{7C7FF80B-C149-044E-8AA8-F0AD7B42B598}" srcOrd="3" destOrd="0" parTransId="{FB53B88C-4A98-B945-8EEC-70587EFCCD22}" sibTransId="{8281D32C-CA1E-CE4C-A815-91B1C26DCE1F}"/>
    <dgm:cxn modelId="{10BF1ABB-ADFF-4307-9D6A-82EE7DD63919}" type="presOf" srcId="{D5002075-4D98-7F41-9120-5588F9CC7DCF}" destId="{E3E1DC55-C9EB-0D4D-A79F-1D71FB6E0C16}" srcOrd="0" destOrd="0" presId="urn:microsoft.com/office/officeart/2005/8/layout/chevron2"/>
    <dgm:cxn modelId="{ECF807C6-4DC3-4952-ABFD-D980E2F2930E}" type="presOf" srcId="{7C7FF80B-C149-044E-8AA8-F0AD7B42B598}" destId="{415EB6F8-E693-A94E-AD0E-86AFB10521C8}" srcOrd="0" destOrd="0" presId="urn:microsoft.com/office/officeart/2005/8/layout/chevron2"/>
    <dgm:cxn modelId="{75BAB4CC-4234-4C44-94C5-87948E9D1B15}" srcId="{E5BFB233-8FC1-7547-B71A-F40D086B6A69}" destId="{F9F21958-ED80-204D-BF0D-58CB767B7FDD}" srcOrd="1" destOrd="0" parTransId="{041AF626-76DF-7048-86C9-D72F368AFA47}" sibTransId="{2CD6879D-B4A0-E14F-8C88-F10F26CE8EB8}"/>
    <dgm:cxn modelId="{A259BEAD-3306-4566-A0B2-D4600A29FD83}" type="presParOf" srcId="{62929BA3-ABF9-2749-830A-106EF90E60BB}" destId="{9C2DF0B0-0484-5147-915D-EE3EB13F1DB9}" srcOrd="0" destOrd="0" presId="urn:microsoft.com/office/officeart/2005/8/layout/chevron2"/>
    <dgm:cxn modelId="{09F139C2-0E5B-4487-B1E8-5638F0D8EC15}" type="presParOf" srcId="{9C2DF0B0-0484-5147-915D-EE3EB13F1DB9}" destId="{8D7C1866-D1E4-984D-9877-72A57719EF86}" srcOrd="0" destOrd="0" presId="urn:microsoft.com/office/officeart/2005/8/layout/chevron2"/>
    <dgm:cxn modelId="{A8201641-D42D-49C1-BFF5-FE654D8CB4D5}" type="presParOf" srcId="{9C2DF0B0-0484-5147-915D-EE3EB13F1DB9}" destId="{EE89A7A2-E64D-6A4B-B1A0-1E1A96DF03C0}" srcOrd="1" destOrd="0" presId="urn:microsoft.com/office/officeart/2005/8/layout/chevron2"/>
    <dgm:cxn modelId="{C00E29CF-E638-4B63-AD86-22AE5A8A632C}" type="presParOf" srcId="{62929BA3-ABF9-2749-830A-106EF90E60BB}" destId="{F6E3CA2A-EBAE-4843-A98A-CF38FC26E044}" srcOrd="1" destOrd="0" presId="urn:microsoft.com/office/officeart/2005/8/layout/chevron2"/>
    <dgm:cxn modelId="{1546D808-42A6-4BB7-AB49-07A649ED43E6}" type="presParOf" srcId="{62929BA3-ABF9-2749-830A-106EF90E60BB}" destId="{B5E7CBA7-B089-F743-8D0E-C66EB3F12D9B}" srcOrd="2" destOrd="0" presId="urn:microsoft.com/office/officeart/2005/8/layout/chevron2"/>
    <dgm:cxn modelId="{F6325B61-EFAA-4C62-9F4B-3A4813F47F07}" type="presParOf" srcId="{B5E7CBA7-B089-F743-8D0E-C66EB3F12D9B}" destId="{ED992852-B25F-CC4D-BB2A-507626F39A5C}" srcOrd="0" destOrd="0" presId="urn:microsoft.com/office/officeart/2005/8/layout/chevron2"/>
    <dgm:cxn modelId="{4E39BF9C-4F61-451C-9DD3-0CAC0AA3B3C3}" type="presParOf" srcId="{B5E7CBA7-B089-F743-8D0E-C66EB3F12D9B}" destId="{E3E1DC55-C9EB-0D4D-A79F-1D71FB6E0C16}" srcOrd="1" destOrd="0" presId="urn:microsoft.com/office/officeart/2005/8/layout/chevron2"/>
    <dgm:cxn modelId="{68368131-1EB9-42A2-B586-B2E872709CBA}" type="presParOf" srcId="{62929BA3-ABF9-2749-830A-106EF90E60BB}" destId="{4725FCB7-86E7-CB4C-BD24-6244892BFAE9}" srcOrd="3" destOrd="0" presId="urn:microsoft.com/office/officeart/2005/8/layout/chevron2"/>
    <dgm:cxn modelId="{8DA1B804-19D6-4EAC-A0BD-E3322D3C8B59}" type="presParOf" srcId="{62929BA3-ABF9-2749-830A-106EF90E60BB}" destId="{E6E03AF3-0820-D149-A2AE-9A9981E8F1D7}" srcOrd="4" destOrd="0" presId="urn:microsoft.com/office/officeart/2005/8/layout/chevron2"/>
    <dgm:cxn modelId="{D0E86945-1DB1-4460-B686-70CB4721F57E}" type="presParOf" srcId="{E6E03AF3-0820-D149-A2AE-9A9981E8F1D7}" destId="{B6CE859C-A988-C941-8EC6-EAEFEAEA467C}" srcOrd="0" destOrd="0" presId="urn:microsoft.com/office/officeart/2005/8/layout/chevron2"/>
    <dgm:cxn modelId="{1C61AF20-03B1-4137-83FF-4D2320A92D8C}" type="presParOf" srcId="{E6E03AF3-0820-D149-A2AE-9A9981E8F1D7}" destId="{D60FB4AA-DB64-2445-930E-47408A52A888}" srcOrd="1" destOrd="0" presId="urn:microsoft.com/office/officeart/2005/8/layout/chevron2"/>
    <dgm:cxn modelId="{C7822A42-465D-481E-A619-3C54105D9C13}" type="presParOf" srcId="{62929BA3-ABF9-2749-830A-106EF90E60BB}" destId="{E3844708-C40C-524E-999D-D26C5584CB5D}" srcOrd="5" destOrd="0" presId="urn:microsoft.com/office/officeart/2005/8/layout/chevron2"/>
    <dgm:cxn modelId="{BD8A7987-4D5B-412A-9D0F-4C9FABB584D1}" type="presParOf" srcId="{62929BA3-ABF9-2749-830A-106EF90E60BB}" destId="{353041AE-2E42-D240-ABBA-D4F5A3D89D30}" srcOrd="6" destOrd="0" presId="urn:microsoft.com/office/officeart/2005/8/layout/chevron2"/>
    <dgm:cxn modelId="{9BA151C4-B132-4D52-9C2F-F5331305BF66}" type="presParOf" srcId="{353041AE-2E42-D240-ABBA-D4F5A3D89D30}" destId="{415EB6F8-E693-A94E-AD0E-86AFB10521C8}" srcOrd="0" destOrd="0" presId="urn:microsoft.com/office/officeart/2005/8/layout/chevron2"/>
    <dgm:cxn modelId="{E1816B29-CD55-4BD2-965F-16448E334CA6}" type="presParOf" srcId="{353041AE-2E42-D240-ABBA-D4F5A3D89D30}" destId="{53AC1F71-E60D-3B42-8D56-30AE12C79F42}"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47B8FF-4065-B340-A0BF-54FD95B6E32B}" type="doc">
      <dgm:prSet loTypeId="urn:microsoft.com/office/officeart/2005/8/layout/process2" loCatId="" qsTypeId="urn:microsoft.com/office/officeart/2005/8/quickstyle/simple1" qsCatId="simple" csTypeId="urn:microsoft.com/office/officeart/2005/8/colors/accent1_2" csCatId="accent1" phldr="1"/>
      <dgm:spPr/>
      <dgm:t>
        <a:bodyPr/>
        <a:lstStyle/>
        <a:p>
          <a:endParaRPr lang="en-US"/>
        </a:p>
      </dgm:t>
    </dgm:pt>
    <dgm:pt modelId="{58099EAA-D3ED-A84D-813F-3E29A164D96E}">
      <dgm:prSet phldrT="[Text]" custT="1"/>
      <dgm:spPr>
        <a:solidFill>
          <a:schemeClr val="accent1"/>
        </a:solidFill>
      </dgm:spPr>
      <dgm:t>
        <a:bodyPr/>
        <a:lstStyle/>
        <a:p>
          <a:pPr rtl="0"/>
          <a:r>
            <a:rPr lang="fr" sz="1500" b="0" i="0" dirty="0">
              <a:solidFill>
                <a:schemeClr val="bg1"/>
              </a:solidFill>
              <a:latin typeface="Arial"/>
              <a:cs typeface="Arial"/>
            </a:rPr>
            <a:t>Incorporer les données 7-1-7</a:t>
          </a:r>
        </a:p>
      </dgm:t>
    </dgm:pt>
    <dgm:pt modelId="{8F87B8FA-9A43-6840-B89F-DB0A82C63BFA}" type="parTrans" cxnId="{5832C367-4742-644F-8FE8-D146586E8490}">
      <dgm:prSet/>
      <dgm:spPr/>
      <dgm:t>
        <a:bodyPr/>
        <a:lstStyle/>
        <a:p>
          <a:endParaRPr lang="en-US" sz="1500">
            <a:latin typeface="Arial" panose="020B0604020202020204" pitchFamily="34" charset="0"/>
            <a:cs typeface="Arial" panose="020B0604020202020204" pitchFamily="34" charset="0"/>
          </a:endParaRPr>
        </a:p>
      </dgm:t>
    </dgm:pt>
    <dgm:pt modelId="{E45849DE-81E1-B248-8B27-598F92D9A282}" type="sibTrans" cxnId="{5832C367-4742-644F-8FE8-D146586E8490}">
      <dgm:prSet custT="1"/>
      <dgm:spPr>
        <a:solidFill>
          <a:schemeClr val="tx2">
            <a:lumMod val="60000"/>
            <a:lumOff val="40000"/>
          </a:schemeClr>
        </a:solidFill>
      </dgm:spPr>
      <dgm:t>
        <a:bodyPr/>
        <a:lstStyle/>
        <a:p>
          <a:endParaRPr lang="en-US" sz="1500">
            <a:latin typeface="Arial" panose="020B0604020202020204" pitchFamily="34" charset="0"/>
            <a:cs typeface="Arial" panose="020B0604020202020204" pitchFamily="34" charset="0"/>
          </a:endParaRPr>
        </a:p>
      </dgm:t>
    </dgm:pt>
    <dgm:pt modelId="{33E7D148-3FA1-5948-A6B9-EB15579FEAC3}">
      <dgm:prSet phldrT="[Text]" custT="1"/>
      <dgm:spPr>
        <a:solidFill>
          <a:schemeClr val="accent1"/>
        </a:solidFill>
      </dgm:spPr>
      <dgm:t>
        <a:bodyPr/>
        <a:lstStyle/>
        <a:p>
          <a:pPr rtl="0"/>
          <a:r>
            <a:rPr lang="fr" sz="1500" b="0" i="0" dirty="0">
              <a:solidFill>
                <a:schemeClr val="bg1"/>
              </a:solidFill>
              <a:latin typeface="Arial"/>
              <a:cs typeface="Arial"/>
            </a:rPr>
            <a:t>Incorporer les données 7-1-7 avec d'autres évaluations et outils</a:t>
          </a:r>
          <a:endParaRPr lang="en-US" sz="1500" b="0" dirty="0">
            <a:solidFill>
              <a:schemeClr val="bg1"/>
            </a:solidFill>
            <a:latin typeface="Arial"/>
            <a:cs typeface="Arial"/>
          </a:endParaRPr>
        </a:p>
      </dgm:t>
    </dgm:pt>
    <dgm:pt modelId="{CC7994AD-D843-6D48-864A-FA0B3C272FDD}" type="parTrans" cxnId="{0BD39EAB-2BEC-3449-93FE-F913410C66ED}">
      <dgm:prSet/>
      <dgm:spPr/>
      <dgm:t>
        <a:bodyPr/>
        <a:lstStyle/>
        <a:p>
          <a:endParaRPr lang="en-US" sz="1500">
            <a:latin typeface="Arial" panose="020B0604020202020204" pitchFamily="34" charset="0"/>
            <a:cs typeface="Arial" panose="020B0604020202020204" pitchFamily="34" charset="0"/>
          </a:endParaRPr>
        </a:p>
      </dgm:t>
    </dgm:pt>
    <dgm:pt modelId="{5F98829D-8B90-D648-93E3-B74A5BEBAA61}" type="sibTrans" cxnId="{0BD39EAB-2BEC-3449-93FE-F913410C66ED}">
      <dgm:prSet custT="1"/>
      <dgm:spPr>
        <a:solidFill>
          <a:schemeClr val="tx2">
            <a:lumMod val="60000"/>
            <a:lumOff val="40000"/>
          </a:schemeClr>
        </a:solidFill>
      </dgm:spPr>
      <dgm:t>
        <a:bodyPr/>
        <a:lstStyle/>
        <a:p>
          <a:endParaRPr lang="en-US" sz="1500">
            <a:latin typeface="Arial" panose="020B0604020202020204" pitchFamily="34" charset="0"/>
            <a:cs typeface="Arial" panose="020B0604020202020204" pitchFamily="34" charset="0"/>
          </a:endParaRPr>
        </a:p>
      </dgm:t>
    </dgm:pt>
    <dgm:pt modelId="{40BFD5C6-F887-CD47-8202-77C59EC71991}">
      <dgm:prSet phldrT="[Text]" custT="1"/>
      <dgm:spPr>
        <a:solidFill>
          <a:schemeClr val="accent1"/>
        </a:solidFill>
      </dgm:spPr>
      <dgm:t>
        <a:bodyPr/>
        <a:lstStyle/>
        <a:p>
          <a:r>
            <a:rPr lang="fr" sz="1500" b="0" i="0" dirty="0">
              <a:solidFill>
                <a:schemeClr val="bg1"/>
              </a:solidFill>
              <a:latin typeface="Arial"/>
              <a:cs typeface="Arial"/>
            </a:rPr>
            <a:t>Ajouter ou reprioriser dans les plans nationaux, par exemple, PANSS</a:t>
          </a:r>
          <a:endParaRPr lang="en-US" sz="1500" b="0" dirty="0">
            <a:solidFill>
              <a:schemeClr val="bg1"/>
            </a:solidFill>
            <a:latin typeface="Arial"/>
            <a:cs typeface="Arial"/>
          </a:endParaRPr>
        </a:p>
      </dgm:t>
    </dgm:pt>
    <dgm:pt modelId="{A1109BD9-30BD-C345-B70E-635E77E280E9}" type="parTrans" cxnId="{9488E48E-B034-8445-9125-B99A7BF7392A}">
      <dgm:prSet/>
      <dgm:spPr/>
      <dgm:t>
        <a:bodyPr/>
        <a:lstStyle/>
        <a:p>
          <a:endParaRPr lang="en-US" sz="1500">
            <a:latin typeface="Arial" panose="020B0604020202020204" pitchFamily="34" charset="0"/>
            <a:cs typeface="Arial" panose="020B0604020202020204" pitchFamily="34" charset="0"/>
          </a:endParaRPr>
        </a:p>
      </dgm:t>
    </dgm:pt>
    <dgm:pt modelId="{B24EABFF-2400-FE46-BA37-EBB7E8649236}" type="sibTrans" cxnId="{9488E48E-B034-8445-9125-B99A7BF7392A}">
      <dgm:prSet/>
      <dgm:spPr/>
      <dgm:t>
        <a:bodyPr/>
        <a:lstStyle/>
        <a:p>
          <a:endParaRPr lang="en-US" sz="1500">
            <a:latin typeface="Arial" panose="020B0604020202020204" pitchFamily="34" charset="0"/>
            <a:cs typeface="Arial" panose="020B0604020202020204" pitchFamily="34" charset="0"/>
          </a:endParaRPr>
        </a:p>
      </dgm:t>
    </dgm:pt>
    <dgm:pt modelId="{EB01F8C4-0D4C-3C46-89C3-09BD58638931}" type="pres">
      <dgm:prSet presAssocID="{E647B8FF-4065-B340-A0BF-54FD95B6E32B}" presName="linearFlow" presStyleCnt="0">
        <dgm:presLayoutVars>
          <dgm:resizeHandles val="exact"/>
        </dgm:presLayoutVars>
      </dgm:prSet>
      <dgm:spPr/>
    </dgm:pt>
    <dgm:pt modelId="{EA0E6312-D1DF-4D4D-86A6-963524CF6B21}" type="pres">
      <dgm:prSet presAssocID="{58099EAA-D3ED-A84D-813F-3E29A164D96E}" presName="node" presStyleLbl="node1" presStyleIdx="0" presStyleCnt="3" custScaleY="119956">
        <dgm:presLayoutVars>
          <dgm:bulletEnabled val="1"/>
        </dgm:presLayoutVars>
      </dgm:prSet>
      <dgm:spPr/>
    </dgm:pt>
    <dgm:pt modelId="{1336D54E-0990-4548-80F7-8E957AE39774}" type="pres">
      <dgm:prSet presAssocID="{E45849DE-81E1-B248-8B27-598F92D9A282}" presName="sibTrans" presStyleLbl="sibTrans2D1" presStyleIdx="0" presStyleCnt="2"/>
      <dgm:spPr/>
    </dgm:pt>
    <dgm:pt modelId="{06A8C328-E9B7-0447-91D4-A2184355958D}" type="pres">
      <dgm:prSet presAssocID="{E45849DE-81E1-B248-8B27-598F92D9A282}" presName="connectorText" presStyleLbl="sibTrans2D1" presStyleIdx="0" presStyleCnt="2"/>
      <dgm:spPr/>
    </dgm:pt>
    <dgm:pt modelId="{78F16142-32F1-DC4B-BC94-8015CDCE326D}" type="pres">
      <dgm:prSet presAssocID="{33E7D148-3FA1-5948-A6B9-EB15579FEAC3}" presName="node" presStyleLbl="node1" presStyleIdx="1" presStyleCnt="3">
        <dgm:presLayoutVars>
          <dgm:bulletEnabled val="1"/>
        </dgm:presLayoutVars>
      </dgm:prSet>
      <dgm:spPr/>
    </dgm:pt>
    <dgm:pt modelId="{C812B9BB-49BE-AD43-9D9C-F479D9DDCC66}" type="pres">
      <dgm:prSet presAssocID="{5F98829D-8B90-D648-93E3-B74A5BEBAA61}" presName="sibTrans" presStyleLbl="sibTrans2D1" presStyleIdx="1" presStyleCnt="2"/>
      <dgm:spPr/>
    </dgm:pt>
    <dgm:pt modelId="{3B269891-9EA3-194C-B513-BD22E34C9FC5}" type="pres">
      <dgm:prSet presAssocID="{5F98829D-8B90-D648-93E3-B74A5BEBAA61}" presName="connectorText" presStyleLbl="sibTrans2D1" presStyleIdx="1" presStyleCnt="2"/>
      <dgm:spPr/>
    </dgm:pt>
    <dgm:pt modelId="{C9BD687E-BA67-4643-8957-9EA5AD4C0D6E}" type="pres">
      <dgm:prSet presAssocID="{40BFD5C6-F887-CD47-8202-77C59EC71991}" presName="node" presStyleLbl="node1" presStyleIdx="2" presStyleCnt="3" custLinFactNeighborX="3289" custLinFactNeighborY="147">
        <dgm:presLayoutVars>
          <dgm:bulletEnabled val="1"/>
        </dgm:presLayoutVars>
      </dgm:prSet>
      <dgm:spPr/>
    </dgm:pt>
  </dgm:ptLst>
  <dgm:cxnLst>
    <dgm:cxn modelId="{1E2A4F00-B56E-744D-9106-0B3A0C8963DA}" type="presOf" srcId="{E647B8FF-4065-B340-A0BF-54FD95B6E32B}" destId="{EB01F8C4-0D4C-3C46-89C3-09BD58638931}" srcOrd="0" destOrd="0" presId="urn:microsoft.com/office/officeart/2005/8/layout/process2"/>
    <dgm:cxn modelId="{3094F50D-8A3C-124D-A26D-5A102F0706CC}" type="presOf" srcId="{E45849DE-81E1-B248-8B27-598F92D9A282}" destId="{1336D54E-0990-4548-80F7-8E957AE39774}" srcOrd="0" destOrd="0" presId="urn:microsoft.com/office/officeart/2005/8/layout/process2"/>
    <dgm:cxn modelId="{5832C367-4742-644F-8FE8-D146586E8490}" srcId="{E647B8FF-4065-B340-A0BF-54FD95B6E32B}" destId="{58099EAA-D3ED-A84D-813F-3E29A164D96E}" srcOrd="0" destOrd="0" parTransId="{8F87B8FA-9A43-6840-B89F-DB0A82C63BFA}" sibTransId="{E45849DE-81E1-B248-8B27-598F92D9A282}"/>
    <dgm:cxn modelId="{8C3B1471-CA4C-2444-8D37-F65D0FE867C2}" type="presOf" srcId="{5F98829D-8B90-D648-93E3-B74A5BEBAA61}" destId="{3B269891-9EA3-194C-B513-BD22E34C9FC5}" srcOrd="1" destOrd="0" presId="urn:microsoft.com/office/officeart/2005/8/layout/process2"/>
    <dgm:cxn modelId="{39119084-C1AB-4F4B-8D93-613E342E9A62}" type="presOf" srcId="{5F98829D-8B90-D648-93E3-B74A5BEBAA61}" destId="{C812B9BB-49BE-AD43-9D9C-F479D9DDCC66}" srcOrd="0" destOrd="0" presId="urn:microsoft.com/office/officeart/2005/8/layout/process2"/>
    <dgm:cxn modelId="{9488E48E-B034-8445-9125-B99A7BF7392A}" srcId="{E647B8FF-4065-B340-A0BF-54FD95B6E32B}" destId="{40BFD5C6-F887-CD47-8202-77C59EC71991}" srcOrd="2" destOrd="0" parTransId="{A1109BD9-30BD-C345-B70E-635E77E280E9}" sibTransId="{B24EABFF-2400-FE46-BA37-EBB7E8649236}"/>
    <dgm:cxn modelId="{0BD39EAB-2BEC-3449-93FE-F913410C66ED}" srcId="{E647B8FF-4065-B340-A0BF-54FD95B6E32B}" destId="{33E7D148-3FA1-5948-A6B9-EB15579FEAC3}" srcOrd="1" destOrd="0" parTransId="{CC7994AD-D843-6D48-864A-FA0B3C272FDD}" sibTransId="{5F98829D-8B90-D648-93E3-B74A5BEBAA61}"/>
    <dgm:cxn modelId="{9358BEB9-8061-EA43-AEBA-474FE1D4E193}" type="presOf" srcId="{58099EAA-D3ED-A84D-813F-3E29A164D96E}" destId="{EA0E6312-D1DF-4D4D-86A6-963524CF6B21}" srcOrd="0" destOrd="0" presId="urn:microsoft.com/office/officeart/2005/8/layout/process2"/>
    <dgm:cxn modelId="{A01A17BB-817B-1445-9AE8-65F380C8A27B}" type="presOf" srcId="{33E7D148-3FA1-5948-A6B9-EB15579FEAC3}" destId="{78F16142-32F1-DC4B-BC94-8015CDCE326D}" srcOrd="0" destOrd="0" presId="urn:microsoft.com/office/officeart/2005/8/layout/process2"/>
    <dgm:cxn modelId="{913C09BF-EBD1-DB45-8F93-4074F4026A7F}" type="presOf" srcId="{40BFD5C6-F887-CD47-8202-77C59EC71991}" destId="{C9BD687E-BA67-4643-8957-9EA5AD4C0D6E}" srcOrd="0" destOrd="0" presId="urn:microsoft.com/office/officeart/2005/8/layout/process2"/>
    <dgm:cxn modelId="{B25C81D3-2501-AB42-9CC7-FD33E9AA6CBB}" type="presOf" srcId="{E45849DE-81E1-B248-8B27-598F92D9A282}" destId="{06A8C328-E9B7-0447-91D4-A2184355958D}" srcOrd="1" destOrd="0" presId="urn:microsoft.com/office/officeart/2005/8/layout/process2"/>
    <dgm:cxn modelId="{F39C36D6-9181-F34C-B078-75DAF50EDC14}" type="presParOf" srcId="{EB01F8C4-0D4C-3C46-89C3-09BD58638931}" destId="{EA0E6312-D1DF-4D4D-86A6-963524CF6B21}" srcOrd="0" destOrd="0" presId="urn:microsoft.com/office/officeart/2005/8/layout/process2"/>
    <dgm:cxn modelId="{60093B01-6486-D44E-B904-FDF14D7755DA}" type="presParOf" srcId="{EB01F8C4-0D4C-3C46-89C3-09BD58638931}" destId="{1336D54E-0990-4548-80F7-8E957AE39774}" srcOrd="1" destOrd="0" presId="urn:microsoft.com/office/officeart/2005/8/layout/process2"/>
    <dgm:cxn modelId="{4CED853E-BD9B-A644-9BFE-8395916AC40C}" type="presParOf" srcId="{1336D54E-0990-4548-80F7-8E957AE39774}" destId="{06A8C328-E9B7-0447-91D4-A2184355958D}" srcOrd="0" destOrd="0" presId="urn:microsoft.com/office/officeart/2005/8/layout/process2"/>
    <dgm:cxn modelId="{563F896B-1B72-134F-832C-F38350163FCD}" type="presParOf" srcId="{EB01F8C4-0D4C-3C46-89C3-09BD58638931}" destId="{78F16142-32F1-DC4B-BC94-8015CDCE326D}" srcOrd="2" destOrd="0" presId="urn:microsoft.com/office/officeart/2005/8/layout/process2"/>
    <dgm:cxn modelId="{86F41884-0F99-CE49-85C0-4080FA9ED50F}" type="presParOf" srcId="{EB01F8C4-0D4C-3C46-89C3-09BD58638931}" destId="{C812B9BB-49BE-AD43-9D9C-F479D9DDCC66}" srcOrd="3" destOrd="0" presId="urn:microsoft.com/office/officeart/2005/8/layout/process2"/>
    <dgm:cxn modelId="{DF798FE1-11ED-2647-A27D-0FD3FCD95BDD}" type="presParOf" srcId="{C812B9BB-49BE-AD43-9D9C-F479D9DDCC66}" destId="{3B269891-9EA3-194C-B513-BD22E34C9FC5}" srcOrd="0" destOrd="0" presId="urn:microsoft.com/office/officeart/2005/8/layout/process2"/>
    <dgm:cxn modelId="{2463FD69-B40B-F842-B636-C5629E82B3B3}" type="presParOf" srcId="{EB01F8C4-0D4C-3C46-89C3-09BD58638931}" destId="{C9BD687E-BA67-4643-8957-9EA5AD4C0D6E}" srcOrd="4" destOrd="0" presId="urn:microsoft.com/office/officeart/2005/8/layout/process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FC766B-E036-014B-84E5-07E9DA8247DD}"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US"/>
        </a:p>
      </dgm:t>
    </dgm:pt>
    <dgm:pt modelId="{D855D1C0-13B3-4A4F-B790-D9C4FB3FF43D}">
      <dgm:prSet phldrT="[Text]" custT="1"/>
      <dgm:spPr>
        <a:solidFill>
          <a:schemeClr val="tx2"/>
        </a:solidFill>
      </dgm:spPr>
      <dgm:t>
        <a:bodyPr anchor="ctr"/>
        <a:lstStyle/>
        <a:p>
          <a:pPr algn="ctr" rtl="0"/>
          <a:r>
            <a:rPr lang="fr" sz="1800" dirty="0">
              <a:latin typeface="Arial"/>
              <a:cs typeface="Arial"/>
            </a:rPr>
            <a:t>Compiler les goulots d'étranglement</a:t>
          </a:r>
        </a:p>
      </dgm:t>
    </dgm:pt>
    <dgm:pt modelId="{8E493A4F-670E-C44B-BE60-BF1D808E069C}" type="parTrans" cxnId="{0638F1A5-F84A-F448-9DBF-0EC72437B686}">
      <dgm:prSet/>
      <dgm:spPr/>
      <dgm:t>
        <a:bodyPr/>
        <a:lstStyle/>
        <a:p>
          <a:pPr algn="ctr"/>
          <a:endParaRPr lang="en-US" sz="2000">
            <a:latin typeface="Arial" panose="020B0604020202020204" pitchFamily="34" charset="0"/>
            <a:cs typeface="Arial" panose="020B0604020202020204" pitchFamily="34" charset="0"/>
          </a:endParaRPr>
        </a:p>
      </dgm:t>
    </dgm:pt>
    <dgm:pt modelId="{77EF973E-AD0D-5D4C-AF2B-49C66AD23567}" type="sibTrans" cxnId="{0638F1A5-F84A-F448-9DBF-0EC72437B686}">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13E966A8-DF35-7346-A987-0F47C4030E26}">
      <dgm:prSet phldrT="[Text]" custT="1"/>
      <dgm:spPr>
        <a:solidFill>
          <a:schemeClr val="tx2"/>
        </a:solidFill>
      </dgm:spPr>
      <dgm:t>
        <a:bodyPr anchor="ctr"/>
        <a:lstStyle/>
        <a:p>
          <a:pPr algn="ctr"/>
          <a:r>
            <a:rPr lang="fr" sz="1600" dirty="0">
              <a:latin typeface="Arial"/>
              <a:cs typeface="Arial"/>
            </a:rPr>
            <a:t>Attribuer les goulots d'étranglement aux domaines techniques</a:t>
          </a:r>
        </a:p>
      </dgm:t>
    </dgm:pt>
    <dgm:pt modelId="{B110901A-559F-DA4B-B841-514C25C57439}" type="parTrans" cxnId="{B2E6EAE2-3FAC-8440-9113-865F057D31C8}">
      <dgm:prSet/>
      <dgm:spPr/>
      <dgm:t>
        <a:bodyPr/>
        <a:lstStyle/>
        <a:p>
          <a:pPr algn="ctr"/>
          <a:endParaRPr lang="en-US" sz="2000">
            <a:latin typeface="Arial" panose="020B0604020202020204" pitchFamily="34" charset="0"/>
            <a:cs typeface="Arial" panose="020B0604020202020204" pitchFamily="34" charset="0"/>
          </a:endParaRPr>
        </a:p>
      </dgm:t>
    </dgm:pt>
    <dgm:pt modelId="{927D2B3E-7989-2E47-9884-86B4D7E4D417}" type="sibTrans" cxnId="{B2E6EAE2-3FAC-8440-9113-865F057D31C8}">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A6C23B55-B888-1841-9843-5033B88365AF}">
      <dgm:prSet custT="1"/>
      <dgm:spPr>
        <a:solidFill>
          <a:schemeClr val="tx2"/>
        </a:solidFill>
      </dgm:spPr>
      <dgm:t>
        <a:bodyPr anchor="ctr"/>
        <a:lstStyle/>
        <a:p>
          <a:pPr algn="ctr"/>
          <a:r>
            <a:rPr lang="fr" sz="1600" dirty="0">
              <a:latin typeface="Arial"/>
              <a:cs typeface="Arial"/>
            </a:rPr>
            <a:t>Identifier les recommandations par goulot d'étranglement</a:t>
          </a:r>
        </a:p>
      </dgm:t>
    </dgm:pt>
    <dgm:pt modelId="{DDB06F09-5A14-BA46-9221-112CFFB83D68}" type="parTrans" cxnId="{BF28C61F-1A0F-1648-9991-DE7B3B181362}">
      <dgm:prSet/>
      <dgm:spPr/>
      <dgm:t>
        <a:bodyPr/>
        <a:lstStyle/>
        <a:p>
          <a:pPr algn="ctr"/>
          <a:endParaRPr lang="en-US" sz="2000">
            <a:latin typeface="Arial" panose="020B0604020202020204" pitchFamily="34" charset="0"/>
            <a:cs typeface="Arial" panose="020B0604020202020204" pitchFamily="34" charset="0"/>
          </a:endParaRPr>
        </a:p>
      </dgm:t>
    </dgm:pt>
    <dgm:pt modelId="{60B0CA49-87E5-9A4A-A7AF-11DF74635074}" type="sibTrans" cxnId="{BF28C61F-1A0F-1648-9991-DE7B3B181362}">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02E85B08-4B7D-F940-B3A9-84690D4A1C66}">
      <dgm:prSet custT="1"/>
      <dgm:spPr>
        <a:solidFill>
          <a:schemeClr val="tx2"/>
        </a:solidFill>
      </dgm:spPr>
      <dgm:t>
        <a:bodyPr anchor="ctr"/>
        <a:lstStyle/>
        <a:p>
          <a:pPr algn="ctr"/>
          <a:r>
            <a:rPr lang="fr" sz="1600" dirty="0">
              <a:latin typeface="Arial"/>
              <a:cs typeface="Arial"/>
            </a:rPr>
            <a:t>Proposer des activités liées aux  recommandations</a:t>
          </a:r>
        </a:p>
      </dgm:t>
    </dgm:pt>
    <dgm:pt modelId="{D28E296E-7562-F049-AA06-868435010A05}" type="parTrans" cxnId="{AB96DC49-ABA8-8C4E-A140-3D4042B7C5AC}">
      <dgm:prSet/>
      <dgm:spPr/>
      <dgm:t>
        <a:bodyPr/>
        <a:lstStyle/>
        <a:p>
          <a:pPr algn="ctr"/>
          <a:endParaRPr lang="en-US" sz="2000">
            <a:latin typeface="Arial" panose="020B0604020202020204" pitchFamily="34" charset="0"/>
            <a:cs typeface="Arial" panose="020B0604020202020204" pitchFamily="34" charset="0"/>
          </a:endParaRPr>
        </a:p>
      </dgm:t>
    </dgm:pt>
    <dgm:pt modelId="{2B0290A8-9B0D-4942-B134-A7BDFD9A5FA3}" type="sibTrans" cxnId="{AB96DC49-ABA8-8C4E-A140-3D4042B7C5AC}">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DB90429E-5B03-2045-B507-4235C1699E83}">
      <dgm:prSet phldrT="[Text]" custT="1"/>
      <dgm:spPr>
        <a:solidFill>
          <a:schemeClr val="tx2"/>
        </a:solidFill>
      </dgm:spPr>
      <dgm:t>
        <a:bodyPr anchor="ctr"/>
        <a:lstStyle/>
        <a:p>
          <a:pPr algn="ctr"/>
          <a:r>
            <a:rPr lang="fr" sz="1600" dirty="0">
              <a:latin typeface="Arial"/>
              <a:cs typeface="Arial"/>
            </a:rPr>
            <a:t>Vérifier et lier l'activité au PANSS ou au plan opérationnel</a:t>
          </a:r>
        </a:p>
      </dgm:t>
    </dgm:pt>
    <dgm:pt modelId="{6246AE9B-339A-B843-9A7F-FA6994433E8F}" type="sibTrans" cxnId="{7FA2FB28-3A0F-2245-99A3-AFCC50D6A037}">
      <dgm:prSet/>
      <dgm:spPr/>
      <dgm:t>
        <a:bodyPr/>
        <a:lstStyle/>
        <a:p>
          <a:pPr algn="ctr"/>
          <a:endParaRPr lang="en-US" sz="2000">
            <a:latin typeface="Arial" panose="020B0604020202020204" pitchFamily="34" charset="0"/>
            <a:cs typeface="Arial" panose="020B0604020202020204" pitchFamily="34" charset="0"/>
          </a:endParaRPr>
        </a:p>
      </dgm:t>
    </dgm:pt>
    <dgm:pt modelId="{288F61CA-C740-CC4A-9CB1-F87CC5F78E7C}" type="parTrans" cxnId="{7FA2FB28-3A0F-2245-99A3-AFCC50D6A037}">
      <dgm:prSet/>
      <dgm:spPr/>
      <dgm:t>
        <a:bodyPr/>
        <a:lstStyle/>
        <a:p>
          <a:pPr algn="ctr"/>
          <a:endParaRPr lang="en-US" sz="2000">
            <a:latin typeface="Arial" panose="020B0604020202020204" pitchFamily="34" charset="0"/>
            <a:cs typeface="Arial" panose="020B0604020202020204" pitchFamily="34" charset="0"/>
          </a:endParaRPr>
        </a:p>
      </dgm:t>
    </dgm:pt>
    <dgm:pt modelId="{E831EE32-E167-D144-A7E0-C949A86C6473}" type="pres">
      <dgm:prSet presAssocID="{A5FC766B-E036-014B-84E5-07E9DA8247DD}" presName="Name0" presStyleCnt="0">
        <dgm:presLayoutVars>
          <dgm:dir/>
          <dgm:resizeHandles val="exact"/>
        </dgm:presLayoutVars>
      </dgm:prSet>
      <dgm:spPr/>
    </dgm:pt>
    <dgm:pt modelId="{17406A11-AC92-DF43-BE9A-A276AAD08215}" type="pres">
      <dgm:prSet presAssocID="{D855D1C0-13B3-4A4F-B790-D9C4FB3FF43D}" presName="node" presStyleLbl="node1" presStyleIdx="0" presStyleCnt="5" custScaleX="127988">
        <dgm:presLayoutVars>
          <dgm:bulletEnabled val="1"/>
        </dgm:presLayoutVars>
      </dgm:prSet>
      <dgm:spPr/>
    </dgm:pt>
    <dgm:pt modelId="{16BAFFB6-F5AD-C94C-864B-9E829D177CAA}" type="pres">
      <dgm:prSet presAssocID="{77EF973E-AD0D-5D4C-AF2B-49C66AD23567}" presName="sibTrans" presStyleLbl="sibTrans2D1" presStyleIdx="0" presStyleCnt="4"/>
      <dgm:spPr/>
    </dgm:pt>
    <dgm:pt modelId="{FE249EB2-CE16-1146-AC0B-8AF0D9EDEB4D}" type="pres">
      <dgm:prSet presAssocID="{77EF973E-AD0D-5D4C-AF2B-49C66AD23567}" presName="connectorText" presStyleLbl="sibTrans2D1" presStyleIdx="0" presStyleCnt="4"/>
      <dgm:spPr/>
    </dgm:pt>
    <dgm:pt modelId="{5DCC1D2A-6B04-FC41-9B05-F8F3C1BF8121}" type="pres">
      <dgm:prSet presAssocID="{13E966A8-DF35-7346-A987-0F47C4030E26}" presName="node" presStyleLbl="node1" presStyleIdx="1" presStyleCnt="5" custScaleX="123451">
        <dgm:presLayoutVars>
          <dgm:bulletEnabled val="1"/>
        </dgm:presLayoutVars>
      </dgm:prSet>
      <dgm:spPr/>
    </dgm:pt>
    <dgm:pt modelId="{147B6DFF-8FB8-0A46-90F0-D437541BBB4C}" type="pres">
      <dgm:prSet presAssocID="{927D2B3E-7989-2E47-9884-86B4D7E4D417}" presName="sibTrans" presStyleLbl="sibTrans2D1" presStyleIdx="1" presStyleCnt="4"/>
      <dgm:spPr/>
    </dgm:pt>
    <dgm:pt modelId="{198BA495-53E2-3E40-AEB6-0D1604D5CDE3}" type="pres">
      <dgm:prSet presAssocID="{927D2B3E-7989-2E47-9884-86B4D7E4D417}" presName="connectorText" presStyleLbl="sibTrans2D1" presStyleIdx="1" presStyleCnt="4"/>
      <dgm:spPr/>
    </dgm:pt>
    <dgm:pt modelId="{1D8654B4-9E73-0146-B51F-62F8DF8F5C41}" type="pres">
      <dgm:prSet presAssocID="{A6C23B55-B888-1841-9843-5033B88365AF}" presName="node" presStyleLbl="node1" presStyleIdx="2" presStyleCnt="5" custScaleX="152120">
        <dgm:presLayoutVars>
          <dgm:bulletEnabled val="1"/>
        </dgm:presLayoutVars>
      </dgm:prSet>
      <dgm:spPr/>
    </dgm:pt>
    <dgm:pt modelId="{6207E4FA-0F8A-144D-B5DB-DA904F8E178C}" type="pres">
      <dgm:prSet presAssocID="{60B0CA49-87E5-9A4A-A7AF-11DF74635074}" presName="sibTrans" presStyleLbl="sibTrans2D1" presStyleIdx="2" presStyleCnt="4"/>
      <dgm:spPr/>
    </dgm:pt>
    <dgm:pt modelId="{56FF272F-D078-A54D-9C37-FF1D277D5EE4}" type="pres">
      <dgm:prSet presAssocID="{60B0CA49-87E5-9A4A-A7AF-11DF74635074}" presName="connectorText" presStyleLbl="sibTrans2D1" presStyleIdx="2" presStyleCnt="4"/>
      <dgm:spPr/>
    </dgm:pt>
    <dgm:pt modelId="{16EBC836-ECF2-1341-87FC-648CD7F03A41}" type="pres">
      <dgm:prSet presAssocID="{02E85B08-4B7D-F940-B3A9-84690D4A1C66}" presName="node" presStyleLbl="node1" presStyleIdx="3" presStyleCnt="5" custScaleX="155649">
        <dgm:presLayoutVars>
          <dgm:bulletEnabled val="1"/>
        </dgm:presLayoutVars>
      </dgm:prSet>
      <dgm:spPr/>
    </dgm:pt>
    <dgm:pt modelId="{2DEE26A0-7B5C-BD40-9733-80420A40415C}" type="pres">
      <dgm:prSet presAssocID="{2B0290A8-9B0D-4942-B134-A7BDFD9A5FA3}" presName="sibTrans" presStyleLbl="sibTrans2D1" presStyleIdx="3" presStyleCnt="4"/>
      <dgm:spPr/>
    </dgm:pt>
    <dgm:pt modelId="{6E962084-A0F6-9646-9D35-DDB33562905D}" type="pres">
      <dgm:prSet presAssocID="{2B0290A8-9B0D-4942-B134-A7BDFD9A5FA3}" presName="connectorText" presStyleLbl="sibTrans2D1" presStyleIdx="3" presStyleCnt="4"/>
      <dgm:spPr/>
    </dgm:pt>
    <dgm:pt modelId="{8DE9D50E-F58E-4542-8B78-062E825F660D}" type="pres">
      <dgm:prSet presAssocID="{DB90429E-5B03-2045-B507-4235C1699E83}" presName="node" presStyleLbl="node1" presStyleIdx="4" presStyleCnt="5" custScaleX="127741">
        <dgm:presLayoutVars>
          <dgm:bulletEnabled val="1"/>
        </dgm:presLayoutVars>
      </dgm:prSet>
      <dgm:spPr/>
    </dgm:pt>
  </dgm:ptLst>
  <dgm:cxnLst>
    <dgm:cxn modelId="{AB76940E-FB17-CE46-9C46-A8C0A603B2A2}" type="presOf" srcId="{DB90429E-5B03-2045-B507-4235C1699E83}" destId="{8DE9D50E-F58E-4542-8B78-062E825F660D}" srcOrd="0" destOrd="0" presId="urn:microsoft.com/office/officeart/2005/8/layout/process1"/>
    <dgm:cxn modelId="{39753612-ABB9-174E-943C-6EE23D8B2817}" type="presOf" srcId="{A6C23B55-B888-1841-9843-5033B88365AF}" destId="{1D8654B4-9E73-0146-B51F-62F8DF8F5C41}" srcOrd="0" destOrd="0" presId="urn:microsoft.com/office/officeart/2005/8/layout/process1"/>
    <dgm:cxn modelId="{BF28C61F-1A0F-1648-9991-DE7B3B181362}" srcId="{A5FC766B-E036-014B-84E5-07E9DA8247DD}" destId="{A6C23B55-B888-1841-9843-5033B88365AF}" srcOrd="2" destOrd="0" parTransId="{DDB06F09-5A14-BA46-9221-112CFFB83D68}" sibTransId="{60B0CA49-87E5-9A4A-A7AF-11DF74635074}"/>
    <dgm:cxn modelId="{7FA2FB28-3A0F-2245-99A3-AFCC50D6A037}" srcId="{A5FC766B-E036-014B-84E5-07E9DA8247DD}" destId="{DB90429E-5B03-2045-B507-4235C1699E83}" srcOrd="4" destOrd="0" parTransId="{288F61CA-C740-CC4A-9CB1-F87CC5F78E7C}" sibTransId="{6246AE9B-339A-B843-9A7F-FA6994433E8F}"/>
    <dgm:cxn modelId="{BA667A2B-75FC-4244-AABB-981E57E6CFED}" type="presOf" srcId="{927D2B3E-7989-2E47-9884-86B4D7E4D417}" destId="{147B6DFF-8FB8-0A46-90F0-D437541BBB4C}" srcOrd="0" destOrd="0" presId="urn:microsoft.com/office/officeart/2005/8/layout/process1"/>
    <dgm:cxn modelId="{DC905E31-C1B4-544A-96D2-92AF99F31D87}" type="presOf" srcId="{2B0290A8-9B0D-4942-B134-A7BDFD9A5FA3}" destId="{2DEE26A0-7B5C-BD40-9733-80420A40415C}" srcOrd="0" destOrd="0" presId="urn:microsoft.com/office/officeart/2005/8/layout/process1"/>
    <dgm:cxn modelId="{05B44632-BD1D-1A46-9C1D-260E144BD236}" type="presOf" srcId="{77EF973E-AD0D-5D4C-AF2B-49C66AD23567}" destId="{FE249EB2-CE16-1146-AC0B-8AF0D9EDEB4D}" srcOrd="1" destOrd="0" presId="urn:microsoft.com/office/officeart/2005/8/layout/process1"/>
    <dgm:cxn modelId="{99BFC83B-DDC2-AC4B-A7DE-57A4DE0BA4EC}" type="presOf" srcId="{A5FC766B-E036-014B-84E5-07E9DA8247DD}" destId="{E831EE32-E167-D144-A7E0-C949A86C6473}" srcOrd="0" destOrd="0" presId="urn:microsoft.com/office/officeart/2005/8/layout/process1"/>
    <dgm:cxn modelId="{C66E0842-C96B-4C4C-BB4B-3996996BBE41}" type="presOf" srcId="{927D2B3E-7989-2E47-9884-86B4D7E4D417}" destId="{198BA495-53E2-3E40-AEB6-0D1604D5CDE3}" srcOrd="1" destOrd="0" presId="urn:microsoft.com/office/officeart/2005/8/layout/process1"/>
    <dgm:cxn modelId="{AB96DC49-ABA8-8C4E-A140-3D4042B7C5AC}" srcId="{A5FC766B-E036-014B-84E5-07E9DA8247DD}" destId="{02E85B08-4B7D-F940-B3A9-84690D4A1C66}" srcOrd="3" destOrd="0" parTransId="{D28E296E-7562-F049-AA06-868435010A05}" sibTransId="{2B0290A8-9B0D-4942-B134-A7BDFD9A5FA3}"/>
    <dgm:cxn modelId="{3F76276D-62CB-3F48-9732-13BA3851685B}" type="presOf" srcId="{2B0290A8-9B0D-4942-B134-A7BDFD9A5FA3}" destId="{6E962084-A0F6-9646-9D35-DDB33562905D}" srcOrd="1" destOrd="0" presId="urn:microsoft.com/office/officeart/2005/8/layout/process1"/>
    <dgm:cxn modelId="{DF17C66F-D377-0440-B341-DC2F0C97C880}" type="presOf" srcId="{13E966A8-DF35-7346-A987-0F47C4030E26}" destId="{5DCC1D2A-6B04-FC41-9B05-F8F3C1BF8121}" srcOrd="0" destOrd="0" presId="urn:microsoft.com/office/officeart/2005/8/layout/process1"/>
    <dgm:cxn modelId="{A69D4878-A8A3-B740-8DEE-0BD4F12A2FCB}" type="presOf" srcId="{02E85B08-4B7D-F940-B3A9-84690D4A1C66}" destId="{16EBC836-ECF2-1341-87FC-648CD7F03A41}" srcOrd="0" destOrd="0" presId="urn:microsoft.com/office/officeart/2005/8/layout/process1"/>
    <dgm:cxn modelId="{53D8CF80-26BA-A240-BF16-26E5FB592189}" type="presOf" srcId="{77EF973E-AD0D-5D4C-AF2B-49C66AD23567}" destId="{16BAFFB6-F5AD-C94C-864B-9E829D177CAA}" srcOrd="0" destOrd="0" presId="urn:microsoft.com/office/officeart/2005/8/layout/process1"/>
    <dgm:cxn modelId="{0638F1A5-F84A-F448-9DBF-0EC72437B686}" srcId="{A5FC766B-E036-014B-84E5-07E9DA8247DD}" destId="{D855D1C0-13B3-4A4F-B790-D9C4FB3FF43D}" srcOrd="0" destOrd="0" parTransId="{8E493A4F-670E-C44B-BE60-BF1D808E069C}" sibTransId="{77EF973E-AD0D-5D4C-AF2B-49C66AD23567}"/>
    <dgm:cxn modelId="{E8D249D0-FD86-B64B-AB1E-8A59629861D2}" type="presOf" srcId="{60B0CA49-87E5-9A4A-A7AF-11DF74635074}" destId="{6207E4FA-0F8A-144D-B5DB-DA904F8E178C}" srcOrd="0" destOrd="0" presId="urn:microsoft.com/office/officeart/2005/8/layout/process1"/>
    <dgm:cxn modelId="{275571DD-D676-7646-B670-D9658FF30553}" type="presOf" srcId="{60B0CA49-87E5-9A4A-A7AF-11DF74635074}" destId="{56FF272F-D078-A54D-9C37-FF1D277D5EE4}" srcOrd="1" destOrd="0" presId="urn:microsoft.com/office/officeart/2005/8/layout/process1"/>
    <dgm:cxn modelId="{B2E6EAE2-3FAC-8440-9113-865F057D31C8}" srcId="{A5FC766B-E036-014B-84E5-07E9DA8247DD}" destId="{13E966A8-DF35-7346-A987-0F47C4030E26}" srcOrd="1" destOrd="0" parTransId="{B110901A-559F-DA4B-B841-514C25C57439}" sibTransId="{927D2B3E-7989-2E47-9884-86B4D7E4D417}"/>
    <dgm:cxn modelId="{AA4BF7E3-0E12-E646-88BC-B7A8BA7DA80B}" type="presOf" srcId="{D855D1C0-13B3-4A4F-B790-D9C4FB3FF43D}" destId="{17406A11-AC92-DF43-BE9A-A276AAD08215}" srcOrd="0" destOrd="0" presId="urn:microsoft.com/office/officeart/2005/8/layout/process1"/>
    <dgm:cxn modelId="{EC651906-50C0-4A47-88F0-E78BD2F6CEF7}" type="presParOf" srcId="{E831EE32-E167-D144-A7E0-C949A86C6473}" destId="{17406A11-AC92-DF43-BE9A-A276AAD08215}" srcOrd="0" destOrd="0" presId="urn:microsoft.com/office/officeart/2005/8/layout/process1"/>
    <dgm:cxn modelId="{96D9F348-7808-564F-BD5A-FAB9448926B3}" type="presParOf" srcId="{E831EE32-E167-D144-A7E0-C949A86C6473}" destId="{16BAFFB6-F5AD-C94C-864B-9E829D177CAA}" srcOrd="1" destOrd="0" presId="urn:microsoft.com/office/officeart/2005/8/layout/process1"/>
    <dgm:cxn modelId="{717BED0F-E412-6343-A2E6-60EDCA039848}" type="presParOf" srcId="{16BAFFB6-F5AD-C94C-864B-9E829D177CAA}" destId="{FE249EB2-CE16-1146-AC0B-8AF0D9EDEB4D}" srcOrd="0" destOrd="0" presId="urn:microsoft.com/office/officeart/2005/8/layout/process1"/>
    <dgm:cxn modelId="{936210AD-EA51-584B-9B7B-317E02E55426}" type="presParOf" srcId="{E831EE32-E167-D144-A7E0-C949A86C6473}" destId="{5DCC1D2A-6B04-FC41-9B05-F8F3C1BF8121}" srcOrd="2" destOrd="0" presId="urn:microsoft.com/office/officeart/2005/8/layout/process1"/>
    <dgm:cxn modelId="{859E30E4-A2AB-5B4B-A8A9-9D292058BBA4}" type="presParOf" srcId="{E831EE32-E167-D144-A7E0-C949A86C6473}" destId="{147B6DFF-8FB8-0A46-90F0-D437541BBB4C}" srcOrd="3" destOrd="0" presId="urn:microsoft.com/office/officeart/2005/8/layout/process1"/>
    <dgm:cxn modelId="{B4A05155-E789-5648-AC6E-690B6618EEC4}" type="presParOf" srcId="{147B6DFF-8FB8-0A46-90F0-D437541BBB4C}" destId="{198BA495-53E2-3E40-AEB6-0D1604D5CDE3}" srcOrd="0" destOrd="0" presId="urn:microsoft.com/office/officeart/2005/8/layout/process1"/>
    <dgm:cxn modelId="{5A02486A-0223-3A46-892B-252ECC4A666A}" type="presParOf" srcId="{E831EE32-E167-D144-A7E0-C949A86C6473}" destId="{1D8654B4-9E73-0146-B51F-62F8DF8F5C41}" srcOrd="4" destOrd="0" presId="urn:microsoft.com/office/officeart/2005/8/layout/process1"/>
    <dgm:cxn modelId="{A7A6F98D-E039-0649-ADE1-DC7310CE47BC}" type="presParOf" srcId="{E831EE32-E167-D144-A7E0-C949A86C6473}" destId="{6207E4FA-0F8A-144D-B5DB-DA904F8E178C}" srcOrd="5" destOrd="0" presId="urn:microsoft.com/office/officeart/2005/8/layout/process1"/>
    <dgm:cxn modelId="{6DFED976-933A-E34D-B362-772C65F16198}" type="presParOf" srcId="{6207E4FA-0F8A-144D-B5DB-DA904F8E178C}" destId="{56FF272F-D078-A54D-9C37-FF1D277D5EE4}" srcOrd="0" destOrd="0" presId="urn:microsoft.com/office/officeart/2005/8/layout/process1"/>
    <dgm:cxn modelId="{4AFD7197-3C4E-9542-B71B-029068D98918}" type="presParOf" srcId="{E831EE32-E167-D144-A7E0-C949A86C6473}" destId="{16EBC836-ECF2-1341-87FC-648CD7F03A41}" srcOrd="6" destOrd="0" presId="urn:microsoft.com/office/officeart/2005/8/layout/process1"/>
    <dgm:cxn modelId="{DF72AB7D-F86B-3D41-A205-843A8235BC71}" type="presParOf" srcId="{E831EE32-E167-D144-A7E0-C949A86C6473}" destId="{2DEE26A0-7B5C-BD40-9733-80420A40415C}" srcOrd="7" destOrd="0" presId="urn:microsoft.com/office/officeart/2005/8/layout/process1"/>
    <dgm:cxn modelId="{FC077429-CB9D-6E44-ABA6-33AE6AFFE920}" type="presParOf" srcId="{2DEE26A0-7B5C-BD40-9733-80420A40415C}" destId="{6E962084-A0F6-9646-9D35-DDB33562905D}" srcOrd="0" destOrd="0" presId="urn:microsoft.com/office/officeart/2005/8/layout/process1"/>
    <dgm:cxn modelId="{DE1F5C83-9660-5948-B6B2-E08D2FBEC5D3}" type="presParOf" srcId="{E831EE32-E167-D144-A7E0-C949A86C6473}" destId="{8DE9D50E-F58E-4542-8B78-062E825F660D}"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0174D5-D1CD-B344-B721-A0A544D9D17A}" type="doc">
      <dgm:prSet loTypeId="urn:microsoft.com/office/officeart/2005/8/layout/hChevron3" loCatId="" qsTypeId="urn:microsoft.com/office/officeart/2005/8/quickstyle/simple1" qsCatId="simple" csTypeId="urn:microsoft.com/office/officeart/2005/8/colors/accent1_2" csCatId="accent1" phldr="1"/>
      <dgm:spPr/>
    </dgm:pt>
    <dgm:pt modelId="{ADFE91F0-7675-6046-9313-22943F65FFFA}">
      <dgm:prSet phldrT="[Text]" custT="1"/>
      <dgm:spPr/>
      <dgm:t>
        <a:bodyPr/>
        <a:lstStyle/>
        <a:p>
          <a:r>
            <a:rPr lang="fr" sz="1700" dirty="0">
              <a:latin typeface="Arial"/>
              <a:cs typeface="Arial"/>
            </a:rPr>
            <a:t>Goulot d'étranglement 7-1-7</a:t>
          </a:r>
        </a:p>
      </dgm:t>
    </dgm:pt>
    <dgm:pt modelId="{F5747209-ACE8-8A4A-B71D-6D30A20CDA5F}" type="parTrans" cxnId="{C6FE8660-8E75-A345-B3FA-64A87F337CD6}">
      <dgm:prSet/>
      <dgm:spPr/>
      <dgm:t>
        <a:bodyPr/>
        <a:lstStyle/>
        <a:p>
          <a:endParaRPr lang="en-US">
            <a:latin typeface="Arial" panose="020B0604020202020204" pitchFamily="34" charset="0"/>
            <a:cs typeface="Arial" panose="020B0604020202020204" pitchFamily="34" charset="0"/>
          </a:endParaRPr>
        </a:p>
      </dgm:t>
    </dgm:pt>
    <dgm:pt modelId="{08AF77E0-7855-A549-B0FE-87F122C64E78}" type="sibTrans" cxnId="{C6FE8660-8E75-A345-B3FA-64A87F337CD6}">
      <dgm:prSet/>
      <dgm:spPr/>
      <dgm:t>
        <a:bodyPr/>
        <a:lstStyle/>
        <a:p>
          <a:endParaRPr lang="en-US">
            <a:latin typeface="Arial" panose="020B0604020202020204" pitchFamily="34" charset="0"/>
            <a:cs typeface="Arial" panose="020B0604020202020204" pitchFamily="34" charset="0"/>
          </a:endParaRPr>
        </a:p>
      </dgm:t>
    </dgm:pt>
    <dgm:pt modelId="{FF6B0D22-ADF4-D544-B83B-CAB2C19E48A6}">
      <dgm:prSet phldrT="[Text]"/>
      <dgm:spPr/>
      <dgm:t>
        <a:bodyPr/>
        <a:lstStyle/>
        <a:p>
          <a:r>
            <a:rPr lang="fr" dirty="0">
              <a:latin typeface="Arial"/>
              <a:cs typeface="Arial"/>
            </a:rPr>
            <a:t>Domaine technique</a:t>
          </a:r>
        </a:p>
      </dgm:t>
    </dgm:pt>
    <dgm:pt modelId="{DFA8E464-5100-9B40-B786-7C8831AB9302}" type="parTrans" cxnId="{18DD43C7-DD12-E54E-8DE5-F959065B9C9D}">
      <dgm:prSet/>
      <dgm:spPr/>
      <dgm:t>
        <a:bodyPr/>
        <a:lstStyle/>
        <a:p>
          <a:endParaRPr lang="en-US">
            <a:latin typeface="Arial" panose="020B0604020202020204" pitchFamily="34" charset="0"/>
            <a:cs typeface="Arial" panose="020B0604020202020204" pitchFamily="34" charset="0"/>
          </a:endParaRPr>
        </a:p>
      </dgm:t>
    </dgm:pt>
    <dgm:pt modelId="{5BAEC204-BB71-EA44-8ADD-2D731C61CE72}" type="sibTrans" cxnId="{18DD43C7-DD12-E54E-8DE5-F959065B9C9D}">
      <dgm:prSet/>
      <dgm:spPr/>
      <dgm:t>
        <a:bodyPr/>
        <a:lstStyle/>
        <a:p>
          <a:endParaRPr lang="en-US">
            <a:latin typeface="Arial" panose="020B0604020202020204" pitchFamily="34" charset="0"/>
            <a:cs typeface="Arial" panose="020B0604020202020204" pitchFamily="34" charset="0"/>
          </a:endParaRPr>
        </a:p>
      </dgm:t>
    </dgm:pt>
    <dgm:pt modelId="{FA19DA18-E3E4-8944-B4F7-419ED3959EA5}">
      <dgm:prSet phldrT="[Text]"/>
      <dgm:spPr/>
      <dgm:t>
        <a:bodyPr/>
        <a:lstStyle/>
        <a:p>
          <a:r>
            <a:rPr lang="fr" dirty="0">
              <a:latin typeface="Arial"/>
              <a:cs typeface="Arial"/>
            </a:rPr>
            <a:t>Recommandation 7-1-7 pour remédier au goulot d'étranglement</a:t>
          </a:r>
        </a:p>
      </dgm:t>
    </dgm:pt>
    <dgm:pt modelId="{0EF0DCDE-DCB0-6C47-A764-81CD8C2722D1}" type="parTrans" cxnId="{0B449FB1-D2E0-1448-AD11-7A0DC7E8EF2B}">
      <dgm:prSet/>
      <dgm:spPr/>
      <dgm:t>
        <a:bodyPr/>
        <a:lstStyle/>
        <a:p>
          <a:endParaRPr lang="en-US">
            <a:latin typeface="Arial" panose="020B0604020202020204" pitchFamily="34" charset="0"/>
            <a:cs typeface="Arial" panose="020B0604020202020204" pitchFamily="34" charset="0"/>
          </a:endParaRPr>
        </a:p>
      </dgm:t>
    </dgm:pt>
    <dgm:pt modelId="{CF5BFCC9-E575-7046-AAB7-C0F98356F19E}" type="sibTrans" cxnId="{0B449FB1-D2E0-1448-AD11-7A0DC7E8EF2B}">
      <dgm:prSet/>
      <dgm:spPr/>
      <dgm:t>
        <a:bodyPr/>
        <a:lstStyle/>
        <a:p>
          <a:endParaRPr lang="en-US">
            <a:latin typeface="Arial" panose="020B0604020202020204" pitchFamily="34" charset="0"/>
            <a:cs typeface="Arial" panose="020B0604020202020204" pitchFamily="34" charset="0"/>
          </a:endParaRPr>
        </a:p>
      </dgm:t>
    </dgm:pt>
    <dgm:pt modelId="{93E5273A-BF5F-0647-B884-61F2325DB56C}">
      <dgm:prSet/>
      <dgm:spPr/>
      <dgm:t>
        <a:bodyPr/>
        <a:lstStyle/>
        <a:p>
          <a:r>
            <a:rPr lang="fr" dirty="0">
              <a:latin typeface="Arial"/>
              <a:cs typeface="Arial"/>
            </a:rPr>
            <a:t>Activité existante dans le plan stratégique ou opérationnel précédent ?</a:t>
          </a:r>
        </a:p>
      </dgm:t>
    </dgm:pt>
    <dgm:pt modelId="{0E4049EF-8309-4546-A82A-A310186C7B3C}" type="parTrans" cxnId="{2126813E-DA7D-C74F-BDF0-7B970E2FEB39}">
      <dgm:prSet/>
      <dgm:spPr/>
      <dgm:t>
        <a:bodyPr/>
        <a:lstStyle/>
        <a:p>
          <a:endParaRPr lang="en-US">
            <a:latin typeface="Arial" panose="020B0604020202020204" pitchFamily="34" charset="0"/>
            <a:cs typeface="Arial" panose="020B0604020202020204" pitchFamily="34" charset="0"/>
          </a:endParaRPr>
        </a:p>
      </dgm:t>
    </dgm:pt>
    <dgm:pt modelId="{4FC38878-DD0F-9441-B2D8-ED12BCB30EDE}" type="sibTrans" cxnId="{2126813E-DA7D-C74F-BDF0-7B970E2FEB39}">
      <dgm:prSet/>
      <dgm:spPr/>
      <dgm:t>
        <a:bodyPr/>
        <a:lstStyle/>
        <a:p>
          <a:endParaRPr lang="en-US">
            <a:latin typeface="Arial" panose="020B0604020202020204" pitchFamily="34" charset="0"/>
            <a:cs typeface="Arial" panose="020B0604020202020204" pitchFamily="34" charset="0"/>
          </a:endParaRPr>
        </a:p>
      </dgm:t>
    </dgm:pt>
    <dgm:pt modelId="{4CAC3065-E1B4-5241-A7CC-517E4152C673}">
      <dgm:prSet/>
      <dgm:spPr/>
      <dgm:t>
        <a:bodyPr/>
        <a:lstStyle/>
        <a:p>
          <a:r>
            <a:rPr lang="fr">
              <a:latin typeface="Arial" panose="020B0604020202020204" pitchFamily="34" charset="0"/>
              <a:cs typeface="Arial" panose="020B0604020202020204" pitchFamily="34" charset="0"/>
            </a:rPr>
            <a:t>   </a:t>
          </a:r>
        </a:p>
      </dgm:t>
    </dgm:pt>
    <dgm:pt modelId="{19D445BE-A6D9-EB40-94D8-5404ED7C29BD}" type="sibTrans" cxnId="{2F778323-D62C-F247-9892-1FD3042BD34F}">
      <dgm:prSet/>
      <dgm:spPr/>
      <dgm:t>
        <a:bodyPr/>
        <a:lstStyle/>
        <a:p>
          <a:endParaRPr lang="en-US">
            <a:latin typeface="Arial" panose="020B0604020202020204" pitchFamily="34" charset="0"/>
            <a:cs typeface="Arial" panose="020B0604020202020204" pitchFamily="34" charset="0"/>
          </a:endParaRPr>
        </a:p>
      </dgm:t>
    </dgm:pt>
    <dgm:pt modelId="{F0F1A55D-CE65-374B-A26E-F74D04D57DF9}" type="parTrans" cxnId="{2F778323-D62C-F247-9892-1FD3042BD34F}">
      <dgm:prSet/>
      <dgm:spPr/>
      <dgm:t>
        <a:bodyPr/>
        <a:lstStyle/>
        <a:p>
          <a:endParaRPr lang="en-US">
            <a:latin typeface="Arial" panose="020B0604020202020204" pitchFamily="34" charset="0"/>
            <a:cs typeface="Arial" panose="020B0604020202020204" pitchFamily="34" charset="0"/>
          </a:endParaRPr>
        </a:p>
      </dgm:t>
    </dgm:pt>
    <dgm:pt modelId="{3EB1EBD3-E3A7-D34C-951E-1FB1113C9998}" type="pres">
      <dgm:prSet presAssocID="{0E0174D5-D1CD-B344-B721-A0A544D9D17A}" presName="Name0" presStyleCnt="0">
        <dgm:presLayoutVars>
          <dgm:dir/>
          <dgm:resizeHandles val="exact"/>
        </dgm:presLayoutVars>
      </dgm:prSet>
      <dgm:spPr/>
    </dgm:pt>
    <dgm:pt modelId="{64B9B65A-DD2E-3B46-AA58-F1BFFBA25B28}" type="pres">
      <dgm:prSet presAssocID="{ADFE91F0-7675-6046-9313-22943F65FFFA}" presName="parTxOnly" presStyleLbl="node1" presStyleIdx="0" presStyleCnt="5">
        <dgm:presLayoutVars>
          <dgm:bulletEnabled val="1"/>
        </dgm:presLayoutVars>
      </dgm:prSet>
      <dgm:spPr/>
    </dgm:pt>
    <dgm:pt modelId="{CB192DBC-24F3-6741-8BEE-D339B3DD5E3C}" type="pres">
      <dgm:prSet presAssocID="{08AF77E0-7855-A549-B0FE-87F122C64E78}" presName="parSpace" presStyleCnt="0"/>
      <dgm:spPr/>
    </dgm:pt>
    <dgm:pt modelId="{FBF8E2E2-113D-5D41-8BC1-640248FA2999}" type="pres">
      <dgm:prSet presAssocID="{FF6B0D22-ADF4-D544-B83B-CAB2C19E48A6}" presName="parTxOnly" presStyleLbl="node1" presStyleIdx="1" presStyleCnt="5">
        <dgm:presLayoutVars>
          <dgm:bulletEnabled val="1"/>
        </dgm:presLayoutVars>
      </dgm:prSet>
      <dgm:spPr/>
    </dgm:pt>
    <dgm:pt modelId="{7B4042DC-F299-9142-B4A6-2A804C775A58}" type="pres">
      <dgm:prSet presAssocID="{5BAEC204-BB71-EA44-8ADD-2D731C61CE72}" presName="parSpace" presStyleCnt="0"/>
      <dgm:spPr/>
    </dgm:pt>
    <dgm:pt modelId="{230FFAF5-8237-8D41-B13D-98E6F557CB58}" type="pres">
      <dgm:prSet presAssocID="{FA19DA18-E3E4-8944-B4F7-419ED3959EA5}" presName="parTxOnly" presStyleLbl="node1" presStyleIdx="2" presStyleCnt="5">
        <dgm:presLayoutVars>
          <dgm:bulletEnabled val="1"/>
        </dgm:presLayoutVars>
      </dgm:prSet>
      <dgm:spPr/>
    </dgm:pt>
    <dgm:pt modelId="{513C811C-7A74-8C4A-8602-D215616E6EB8}" type="pres">
      <dgm:prSet presAssocID="{CF5BFCC9-E575-7046-AAB7-C0F98356F19E}" presName="parSpace" presStyleCnt="0"/>
      <dgm:spPr/>
    </dgm:pt>
    <dgm:pt modelId="{0051DFC9-608A-F149-A5A0-508843FE1AA0}" type="pres">
      <dgm:prSet presAssocID="{93E5273A-BF5F-0647-B884-61F2325DB56C}" presName="parTxOnly" presStyleLbl="node1" presStyleIdx="3" presStyleCnt="5">
        <dgm:presLayoutVars>
          <dgm:bulletEnabled val="1"/>
        </dgm:presLayoutVars>
      </dgm:prSet>
      <dgm:spPr/>
    </dgm:pt>
    <dgm:pt modelId="{8D443939-AFF2-A141-AC95-A3896EBAA7BA}" type="pres">
      <dgm:prSet presAssocID="{4FC38878-DD0F-9441-B2D8-ED12BCB30EDE}" presName="parSpace" presStyleCnt="0"/>
      <dgm:spPr/>
    </dgm:pt>
    <dgm:pt modelId="{255BEEDA-CF9C-FC47-AA8A-4BDD8F1C7F7E}" type="pres">
      <dgm:prSet presAssocID="{4CAC3065-E1B4-5241-A7CC-517E4152C673}" presName="parTxOnly" presStyleLbl="node1" presStyleIdx="4" presStyleCnt="5">
        <dgm:presLayoutVars>
          <dgm:bulletEnabled val="1"/>
        </dgm:presLayoutVars>
      </dgm:prSet>
      <dgm:spPr/>
    </dgm:pt>
  </dgm:ptLst>
  <dgm:cxnLst>
    <dgm:cxn modelId="{21581B01-3B9E-C440-9C63-9EC589BD1485}" type="presOf" srcId="{4CAC3065-E1B4-5241-A7CC-517E4152C673}" destId="{255BEEDA-CF9C-FC47-AA8A-4BDD8F1C7F7E}" srcOrd="0" destOrd="0" presId="urn:microsoft.com/office/officeart/2005/8/layout/hChevron3"/>
    <dgm:cxn modelId="{F464FA09-B341-1944-ADC1-CC29F13974E0}" type="presOf" srcId="{FA19DA18-E3E4-8944-B4F7-419ED3959EA5}" destId="{230FFAF5-8237-8D41-B13D-98E6F557CB58}" srcOrd="0" destOrd="0" presId="urn:microsoft.com/office/officeart/2005/8/layout/hChevron3"/>
    <dgm:cxn modelId="{0A661E1D-F0E2-7749-B085-D16FDED8DC3F}" type="presOf" srcId="{ADFE91F0-7675-6046-9313-22943F65FFFA}" destId="{64B9B65A-DD2E-3B46-AA58-F1BFFBA25B28}" srcOrd="0" destOrd="0" presId="urn:microsoft.com/office/officeart/2005/8/layout/hChevron3"/>
    <dgm:cxn modelId="{2F778323-D62C-F247-9892-1FD3042BD34F}" srcId="{0E0174D5-D1CD-B344-B721-A0A544D9D17A}" destId="{4CAC3065-E1B4-5241-A7CC-517E4152C673}" srcOrd="4" destOrd="0" parTransId="{F0F1A55D-CE65-374B-A26E-F74D04D57DF9}" sibTransId="{19D445BE-A6D9-EB40-94D8-5404ED7C29BD}"/>
    <dgm:cxn modelId="{7B3CCA2A-3285-9C48-88E7-6614384560B9}" type="presOf" srcId="{93E5273A-BF5F-0647-B884-61F2325DB56C}" destId="{0051DFC9-608A-F149-A5A0-508843FE1AA0}" srcOrd="0" destOrd="0" presId="urn:microsoft.com/office/officeart/2005/8/layout/hChevron3"/>
    <dgm:cxn modelId="{2126813E-DA7D-C74F-BDF0-7B970E2FEB39}" srcId="{0E0174D5-D1CD-B344-B721-A0A544D9D17A}" destId="{93E5273A-BF5F-0647-B884-61F2325DB56C}" srcOrd="3" destOrd="0" parTransId="{0E4049EF-8309-4546-A82A-A310186C7B3C}" sibTransId="{4FC38878-DD0F-9441-B2D8-ED12BCB30EDE}"/>
    <dgm:cxn modelId="{C6FE8660-8E75-A345-B3FA-64A87F337CD6}" srcId="{0E0174D5-D1CD-B344-B721-A0A544D9D17A}" destId="{ADFE91F0-7675-6046-9313-22943F65FFFA}" srcOrd="0" destOrd="0" parTransId="{F5747209-ACE8-8A4A-B71D-6D30A20CDA5F}" sibTransId="{08AF77E0-7855-A549-B0FE-87F122C64E78}"/>
    <dgm:cxn modelId="{E55CF87B-8245-1441-B773-3133DC6A6759}" type="presOf" srcId="{FF6B0D22-ADF4-D544-B83B-CAB2C19E48A6}" destId="{FBF8E2E2-113D-5D41-8BC1-640248FA2999}" srcOrd="0" destOrd="0" presId="urn:microsoft.com/office/officeart/2005/8/layout/hChevron3"/>
    <dgm:cxn modelId="{730EAF82-F0E0-4346-BA75-4628066B75FB}" type="presOf" srcId="{0E0174D5-D1CD-B344-B721-A0A544D9D17A}" destId="{3EB1EBD3-E3A7-D34C-951E-1FB1113C9998}" srcOrd="0" destOrd="0" presId="urn:microsoft.com/office/officeart/2005/8/layout/hChevron3"/>
    <dgm:cxn modelId="{0B449FB1-D2E0-1448-AD11-7A0DC7E8EF2B}" srcId="{0E0174D5-D1CD-B344-B721-A0A544D9D17A}" destId="{FA19DA18-E3E4-8944-B4F7-419ED3959EA5}" srcOrd="2" destOrd="0" parTransId="{0EF0DCDE-DCB0-6C47-A764-81CD8C2722D1}" sibTransId="{CF5BFCC9-E575-7046-AAB7-C0F98356F19E}"/>
    <dgm:cxn modelId="{18DD43C7-DD12-E54E-8DE5-F959065B9C9D}" srcId="{0E0174D5-D1CD-B344-B721-A0A544D9D17A}" destId="{FF6B0D22-ADF4-D544-B83B-CAB2C19E48A6}" srcOrd="1" destOrd="0" parTransId="{DFA8E464-5100-9B40-B786-7C8831AB9302}" sibTransId="{5BAEC204-BB71-EA44-8ADD-2D731C61CE72}"/>
    <dgm:cxn modelId="{76DDDC2C-8A99-C542-8294-2EB0AB31DF24}" type="presParOf" srcId="{3EB1EBD3-E3A7-D34C-951E-1FB1113C9998}" destId="{64B9B65A-DD2E-3B46-AA58-F1BFFBA25B28}" srcOrd="0" destOrd="0" presId="urn:microsoft.com/office/officeart/2005/8/layout/hChevron3"/>
    <dgm:cxn modelId="{FD85CDEF-319A-8245-9A22-B4795AB4C4C6}" type="presParOf" srcId="{3EB1EBD3-E3A7-D34C-951E-1FB1113C9998}" destId="{CB192DBC-24F3-6741-8BEE-D339B3DD5E3C}" srcOrd="1" destOrd="0" presId="urn:microsoft.com/office/officeart/2005/8/layout/hChevron3"/>
    <dgm:cxn modelId="{260F0BB2-3213-8544-9C72-CC96D1DF64D1}" type="presParOf" srcId="{3EB1EBD3-E3A7-D34C-951E-1FB1113C9998}" destId="{FBF8E2E2-113D-5D41-8BC1-640248FA2999}" srcOrd="2" destOrd="0" presId="urn:microsoft.com/office/officeart/2005/8/layout/hChevron3"/>
    <dgm:cxn modelId="{53E9B787-4DC3-7745-A9DE-D85D21E3828D}" type="presParOf" srcId="{3EB1EBD3-E3A7-D34C-951E-1FB1113C9998}" destId="{7B4042DC-F299-9142-B4A6-2A804C775A58}" srcOrd="3" destOrd="0" presId="urn:microsoft.com/office/officeart/2005/8/layout/hChevron3"/>
    <dgm:cxn modelId="{F5F31D07-9045-F844-A5C9-0F9ED2DAFEAE}" type="presParOf" srcId="{3EB1EBD3-E3A7-D34C-951E-1FB1113C9998}" destId="{230FFAF5-8237-8D41-B13D-98E6F557CB58}" srcOrd="4" destOrd="0" presId="urn:microsoft.com/office/officeart/2005/8/layout/hChevron3"/>
    <dgm:cxn modelId="{0BD4EAC7-69E6-6848-AB58-016C49E92F6A}" type="presParOf" srcId="{3EB1EBD3-E3A7-D34C-951E-1FB1113C9998}" destId="{513C811C-7A74-8C4A-8602-D215616E6EB8}" srcOrd="5" destOrd="0" presId="urn:microsoft.com/office/officeart/2005/8/layout/hChevron3"/>
    <dgm:cxn modelId="{E3827158-C18B-4649-998C-E778C02DA3BE}" type="presParOf" srcId="{3EB1EBD3-E3A7-D34C-951E-1FB1113C9998}" destId="{0051DFC9-608A-F149-A5A0-508843FE1AA0}" srcOrd="6" destOrd="0" presId="urn:microsoft.com/office/officeart/2005/8/layout/hChevron3"/>
    <dgm:cxn modelId="{E1984A34-F78C-C148-97A4-50E63CEEC84C}" type="presParOf" srcId="{3EB1EBD3-E3A7-D34C-951E-1FB1113C9998}" destId="{8D443939-AFF2-A141-AC95-A3896EBAA7BA}" srcOrd="7" destOrd="0" presId="urn:microsoft.com/office/officeart/2005/8/layout/hChevron3"/>
    <dgm:cxn modelId="{F8DA7693-C871-0849-928C-77B2621B65A6}" type="presParOf" srcId="{3EB1EBD3-E3A7-D34C-951E-1FB1113C9998}" destId="{255BEEDA-CF9C-FC47-AA8A-4BDD8F1C7F7E}" srcOrd="8"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46C1E8-816F-2340-BA0A-98C1C507C31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654C1FC-509F-7B4B-8C02-E6D0C6E0473E}">
      <dgm:prSet phldrT="[Text]" custT="1"/>
      <dgm:spPr/>
      <dgm:t>
        <a:bodyPr/>
        <a:lstStyle/>
        <a:p>
          <a:r>
            <a:rPr lang="fr-FR" sz="2000" dirty="0">
              <a:latin typeface="Arial" panose="020B0604020202020204" pitchFamily="34" charset="0"/>
              <a:cs typeface="Arial" panose="020B0604020202020204" pitchFamily="34" charset="0"/>
            </a:rPr>
            <a:t>Coordination</a:t>
          </a:r>
        </a:p>
      </dgm:t>
    </dgm:pt>
    <dgm:pt modelId="{FE1D3B05-354E-7546-8F8A-A1762FE00AC1}" type="parTrans" cxnId="{010D4EAF-1A96-FA4D-9470-B0E18C215065}">
      <dgm:prSet/>
      <dgm:spPr/>
      <dgm:t>
        <a:bodyPr/>
        <a:lstStyle/>
        <a:p>
          <a:endParaRPr lang="en-US"/>
        </a:p>
      </dgm:t>
    </dgm:pt>
    <dgm:pt modelId="{C4A15862-4A10-294D-BA0F-8EF77C8B35CE}" type="sibTrans" cxnId="{010D4EAF-1A96-FA4D-9470-B0E18C215065}">
      <dgm:prSet/>
      <dgm:spPr/>
      <dgm:t>
        <a:bodyPr/>
        <a:lstStyle/>
        <a:p>
          <a:endParaRPr lang="en-US"/>
        </a:p>
      </dgm:t>
    </dgm:pt>
    <dgm:pt modelId="{0FC37145-8954-4547-98AB-E4EFD24E15B0}">
      <dgm:prSet phldrT="[Text]" custT="1"/>
      <dgm:spPr/>
      <dgm:t>
        <a:bodyPr/>
        <a:lstStyle/>
        <a:p>
          <a:r>
            <a:rPr lang="fr-FR" sz="1400">
              <a:latin typeface="Arial" panose="020B0604020202020204" pitchFamily="34" charset="0"/>
              <a:cs typeface="Arial" panose="020B0604020202020204" pitchFamily="34" charset="0"/>
            </a:rPr>
            <a:t>Superviser l’adoption et l’utilisation de l’approche 7-1-7</a:t>
          </a:r>
        </a:p>
      </dgm:t>
    </dgm:pt>
    <dgm:pt modelId="{58C1D5D9-8DF6-774B-AAF4-EAD74BE9D625}" type="parTrans" cxnId="{BA4A6AE4-9CDD-2148-B121-BD1853AC6F20}">
      <dgm:prSet/>
      <dgm:spPr/>
      <dgm:t>
        <a:bodyPr/>
        <a:lstStyle/>
        <a:p>
          <a:endParaRPr lang="en-US"/>
        </a:p>
      </dgm:t>
    </dgm:pt>
    <dgm:pt modelId="{74FA26A2-3044-4245-AFDD-B38B750A1E95}" type="sibTrans" cxnId="{BA4A6AE4-9CDD-2148-B121-BD1853AC6F20}">
      <dgm:prSet/>
      <dgm:spPr/>
      <dgm:t>
        <a:bodyPr/>
        <a:lstStyle/>
        <a:p>
          <a:endParaRPr lang="en-US"/>
        </a:p>
      </dgm:t>
    </dgm:pt>
    <dgm:pt modelId="{3546DD94-A8A0-FF40-8984-2B0A459ADCDD}">
      <dgm:prSet phldrT="[Text]" custT="1"/>
      <dgm:spPr/>
      <dgm:t>
        <a:bodyPr/>
        <a:lstStyle/>
        <a:p>
          <a:r>
            <a:rPr lang="fr-FR" sz="2000" dirty="0">
              <a:latin typeface="Arial" panose="020B0604020202020204" pitchFamily="34" charset="0"/>
              <a:cs typeface="Arial" panose="020B0604020202020204" pitchFamily="34" charset="0"/>
            </a:rPr>
            <a:t>Collecte et analyse des données</a:t>
          </a:r>
        </a:p>
      </dgm:t>
    </dgm:pt>
    <dgm:pt modelId="{672E4FE3-96BE-4448-A7E1-A5FE275EB68C}" type="parTrans" cxnId="{B20214AC-5DB2-4F45-B615-A943A775A17B}">
      <dgm:prSet/>
      <dgm:spPr/>
      <dgm:t>
        <a:bodyPr/>
        <a:lstStyle/>
        <a:p>
          <a:endParaRPr lang="en-US"/>
        </a:p>
      </dgm:t>
    </dgm:pt>
    <dgm:pt modelId="{842A1BA0-E19E-D943-A349-D1FA371865F4}" type="sibTrans" cxnId="{B20214AC-5DB2-4F45-B615-A943A775A17B}">
      <dgm:prSet/>
      <dgm:spPr/>
      <dgm:t>
        <a:bodyPr/>
        <a:lstStyle/>
        <a:p>
          <a:endParaRPr lang="en-US"/>
        </a:p>
      </dgm:t>
    </dgm:pt>
    <dgm:pt modelId="{A859320C-E3E8-B84D-B119-65C728D92A4A}">
      <dgm:prSet phldrT="[Text]" custT="1"/>
      <dgm:spPr/>
      <dgm:t>
        <a:bodyPr/>
        <a:lstStyle/>
        <a:p>
          <a:r>
            <a:rPr lang="fr-FR" sz="1400" dirty="0">
              <a:latin typeface="Arial" panose="020B0604020202020204" pitchFamily="34" charset="0"/>
              <a:cs typeface="Arial" panose="020B0604020202020204" pitchFamily="34" charset="0"/>
            </a:rPr>
            <a:t>Enregistrer, analyser, synthétiser et communiquer les données/résultats de l’approche 7-1-7</a:t>
          </a:r>
        </a:p>
      </dgm:t>
    </dgm:pt>
    <dgm:pt modelId="{FCBFEAD4-58DC-B949-AF3A-708452F0A529}" type="parTrans" cxnId="{722872CE-071B-FA4B-AF0E-01006EF5C54F}">
      <dgm:prSet/>
      <dgm:spPr/>
      <dgm:t>
        <a:bodyPr/>
        <a:lstStyle/>
        <a:p>
          <a:endParaRPr lang="en-US"/>
        </a:p>
      </dgm:t>
    </dgm:pt>
    <dgm:pt modelId="{A2933680-1F72-1D40-8157-15C5602EBE4A}" type="sibTrans" cxnId="{722872CE-071B-FA4B-AF0E-01006EF5C54F}">
      <dgm:prSet/>
      <dgm:spPr/>
      <dgm:t>
        <a:bodyPr/>
        <a:lstStyle/>
        <a:p>
          <a:endParaRPr lang="en-US"/>
        </a:p>
      </dgm:t>
    </dgm:pt>
    <dgm:pt modelId="{0E29939F-9A5B-0741-A561-4CF383A24455}">
      <dgm:prSet phldrT="[Text]" custT="1"/>
      <dgm:spPr/>
      <dgm:t>
        <a:bodyPr/>
        <a:lstStyle/>
        <a:p>
          <a:r>
            <a:rPr lang="fr-FR" sz="2000">
              <a:latin typeface="Arial" panose="020B0604020202020204" pitchFamily="34" charset="0"/>
              <a:cs typeface="Arial" panose="020B0604020202020204" pitchFamily="34" charset="0"/>
            </a:rPr>
            <a:t>Amélioration des performances</a:t>
          </a:r>
        </a:p>
      </dgm:t>
    </dgm:pt>
    <dgm:pt modelId="{EDA51026-EF76-504E-8A1A-1836E79A0E4C}" type="parTrans" cxnId="{7FFF581B-DF17-C641-923B-44825DC73C3D}">
      <dgm:prSet/>
      <dgm:spPr/>
      <dgm:t>
        <a:bodyPr/>
        <a:lstStyle/>
        <a:p>
          <a:endParaRPr lang="en-US"/>
        </a:p>
      </dgm:t>
    </dgm:pt>
    <dgm:pt modelId="{F32D64AE-A886-494E-9678-39D93C39D189}" type="sibTrans" cxnId="{7FFF581B-DF17-C641-923B-44825DC73C3D}">
      <dgm:prSet/>
      <dgm:spPr/>
      <dgm:t>
        <a:bodyPr/>
        <a:lstStyle/>
        <a:p>
          <a:endParaRPr lang="en-US"/>
        </a:p>
      </dgm:t>
    </dgm:pt>
    <dgm:pt modelId="{F7837266-CD29-0E42-A752-DA264A2438D4}">
      <dgm:prSet phldrT="[Text]" custT="1"/>
      <dgm:spPr/>
      <dgm:t>
        <a:bodyPr/>
        <a:lstStyle/>
        <a:p>
          <a:r>
            <a:rPr lang="fr-FR" sz="1400">
              <a:latin typeface="Arial" panose="020B0604020202020204" pitchFamily="34" charset="0"/>
              <a:cs typeface="Arial" panose="020B0604020202020204" pitchFamily="34" charset="0"/>
            </a:rPr>
            <a:t>Identifier les goulots d’étranglement et les facteurs favorisants</a:t>
          </a:r>
        </a:p>
      </dgm:t>
    </dgm:pt>
    <dgm:pt modelId="{E8B3D7ED-1A4E-7A49-850F-2F689A55B422}" type="parTrans" cxnId="{88C3537E-8A49-1A45-8A7B-E2B38CFA9DC5}">
      <dgm:prSet/>
      <dgm:spPr/>
      <dgm:t>
        <a:bodyPr/>
        <a:lstStyle/>
        <a:p>
          <a:endParaRPr lang="en-US"/>
        </a:p>
      </dgm:t>
    </dgm:pt>
    <dgm:pt modelId="{24F2D5DD-2D4A-7E41-8FF4-3FF10741EDCD}" type="sibTrans" cxnId="{88C3537E-8A49-1A45-8A7B-E2B38CFA9DC5}">
      <dgm:prSet/>
      <dgm:spPr/>
      <dgm:t>
        <a:bodyPr/>
        <a:lstStyle/>
        <a:p>
          <a:endParaRPr lang="en-US"/>
        </a:p>
      </dgm:t>
    </dgm:pt>
    <dgm:pt modelId="{41402FFC-AFB8-844C-BC52-0E4749B14DE6}">
      <dgm:prSet custT="1"/>
      <dgm:spPr/>
      <dgm:t>
        <a:bodyPr/>
        <a:lstStyle/>
        <a:p>
          <a:r>
            <a:rPr lang="fr-FR" sz="2000">
              <a:latin typeface="Arial" panose="020B0604020202020204" pitchFamily="34" charset="0"/>
              <a:cs typeface="Arial" panose="020B0604020202020204" pitchFamily="34" charset="0"/>
            </a:rPr>
            <a:t>Planification et financement</a:t>
          </a:r>
        </a:p>
      </dgm:t>
    </dgm:pt>
    <dgm:pt modelId="{4E4150A5-2E57-F042-BAF6-877A5F4A0C1C}" type="parTrans" cxnId="{12CCCC07-5423-BF44-AB3E-9200EA3DED31}">
      <dgm:prSet/>
      <dgm:spPr/>
      <dgm:t>
        <a:bodyPr/>
        <a:lstStyle/>
        <a:p>
          <a:endParaRPr lang="en-US"/>
        </a:p>
      </dgm:t>
    </dgm:pt>
    <dgm:pt modelId="{FC0284DD-E49D-1B4E-9666-9AF9CF2A18A9}" type="sibTrans" cxnId="{12CCCC07-5423-BF44-AB3E-9200EA3DED31}">
      <dgm:prSet/>
      <dgm:spPr/>
      <dgm:t>
        <a:bodyPr/>
        <a:lstStyle/>
        <a:p>
          <a:endParaRPr lang="en-US"/>
        </a:p>
      </dgm:t>
    </dgm:pt>
    <dgm:pt modelId="{91CDCB4E-6A31-794D-8205-66775591E61C}">
      <dgm:prSet custT="1"/>
      <dgm:spPr/>
      <dgm:t>
        <a:bodyPr/>
        <a:lstStyle/>
        <a:p>
          <a:r>
            <a:rPr lang="fr-FR" sz="2000">
              <a:latin typeface="Arial" panose="020B0604020202020204" pitchFamily="34" charset="0"/>
              <a:cs typeface="Arial" panose="020B0604020202020204" pitchFamily="34" charset="0"/>
            </a:rPr>
            <a:t>Communication et plaidoyer</a:t>
          </a:r>
        </a:p>
      </dgm:t>
    </dgm:pt>
    <dgm:pt modelId="{5B9BD932-32A1-D940-A26F-D2D26F3D3F8E}" type="parTrans" cxnId="{7AB4DDB2-2D3A-3E42-A600-FCA06DB6AA34}">
      <dgm:prSet/>
      <dgm:spPr/>
      <dgm:t>
        <a:bodyPr/>
        <a:lstStyle/>
        <a:p>
          <a:endParaRPr lang="en-US"/>
        </a:p>
      </dgm:t>
    </dgm:pt>
    <dgm:pt modelId="{3B4B3504-660B-604A-8C3C-CE1B17D53C39}" type="sibTrans" cxnId="{7AB4DDB2-2D3A-3E42-A600-FCA06DB6AA34}">
      <dgm:prSet/>
      <dgm:spPr/>
      <dgm:t>
        <a:bodyPr/>
        <a:lstStyle/>
        <a:p>
          <a:endParaRPr lang="en-US"/>
        </a:p>
      </dgm:t>
    </dgm:pt>
    <dgm:pt modelId="{6ADE8C16-25D1-E543-AAC4-29BF5C55D5E9}">
      <dgm:prSet phldrT="[Text]" custT="1"/>
      <dgm:spPr/>
      <dgm:t>
        <a:bodyPr/>
        <a:lstStyle/>
        <a:p>
          <a:r>
            <a:rPr lang="fr-FR" sz="1400" dirty="0">
              <a:latin typeface="Arial" panose="020B0604020202020204" pitchFamily="34" charset="0"/>
              <a:cs typeface="Arial" panose="020B0604020202020204" pitchFamily="34" charset="0"/>
            </a:rPr>
            <a:t>Coordonner les parties prenantes dans plusieurs secteurs et à plusieurs niveaux</a:t>
          </a:r>
        </a:p>
      </dgm:t>
    </dgm:pt>
    <dgm:pt modelId="{A72EB967-5826-9E41-ABCA-32D3E65A4A5F}" type="sibTrans" cxnId="{04C15A3F-D164-AF40-9566-938A715E320F}">
      <dgm:prSet/>
      <dgm:spPr/>
      <dgm:t>
        <a:bodyPr/>
        <a:lstStyle/>
        <a:p>
          <a:endParaRPr lang="en-US"/>
        </a:p>
      </dgm:t>
    </dgm:pt>
    <dgm:pt modelId="{23AC06A5-2BEF-744B-9C9F-29937953985C}" type="parTrans" cxnId="{04C15A3F-D164-AF40-9566-938A715E320F}">
      <dgm:prSet/>
      <dgm:spPr/>
      <dgm:t>
        <a:bodyPr/>
        <a:lstStyle/>
        <a:p>
          <a:endParaRPr lang="en-US"/>
        </a:p>
      </dgm:t>
    </dgm:pt>
    <dgm:pt modelId="{42A89DBD-A0BD-7441-BF57-ED182EF9F719}">
      <dgm:prSet phldrT="[Text]" custT="1"/>
      <dgm:spPr/>
      <dgm:t>
        <a:bodyPr/>
        <a:lstStyle/>
        <a:p>
          <a:r>
            <a:rPr lang="fr-FR" sz="1400" dirty="0">
              <a:latin typeface="Arial" panose="020B0604020202020204" pitchFamily="34" charset="0"/>
              <a:cs typeface="Arial" panose="020B0604020202020204" pitchFamily="34" charset="0"/>
            </a:rPr>
            <a:t>Être responsable de plusieurs équipes</a:t>
          </a:r>
        </a:p>
      </dgm:t>
    </dgm:pt>
    <dgm:pt modelId="{0CFB84EA-B319-AF4C-A8F2-823FC4E97B2A}" type="parTrans" cxnId="{19F8630F-CD4C-264E-A2E3-22706DC74E17}">
      <dgm:prSet/>
      <dgm:spPr/>
      <dgm:t>
        <a:bodyPr/>
        <a:lstStyle/>
        <a:p>
          <a:endParaRPr lang="en-US"/>
        </a:p>
      </dgm:t>
    </dgm:pt>
    <dgm:pt modelId="{DB5E116D-7AE7-BD44-A33F-3EB7346C3F10}" type="sibTrans" cxnId="{19F8630F-CD4C-264E-A2E3-22706DC74E17}">
      <dgm:prSet/>
      <dgm:spPr/>
      <dgm:t>
        <a:bodyPr/>
        <a:lstStyle/>
        <a:p>
          <a:endParaRPr lang="en-US"/>
        </a:p>
      </dgm:t>
    </dgm:pt>
    <dgm:pt modelId="{B39A4775-419B-3A4B-9E63-D02AF45C152F}">
      <dgm:prSet phldrT="[Text]" custT="1"/>
      <dgm:spPr/>
      <dgm:t>
        <a:bodyPr/>
        <a:lstStyle/>
        <a:p>
          <a:r>
            <a:rPr lang="fr-FR" sz="1400" dirty="0">
              <a:latin typeface="Arial" panose="020B0604020202020204" pitchFamily="34" charset="0"/>
              <a:cs typeface="Arial" panose="020B0604020202020204" pitchFamily="34" charset="0"/>
            </a:rPr>
            <a:t>Définir les actions correctives </a:t>
          </a:r>
        </a:p>
      </dgm:t>
    </dgm:pt>
    <dgm:pt modelId="{050E4590-D319-ED48-867E-8618570188B0}" type="parTrans" cxnId="{37794358-C77D-7641-93CA-36052F5817D2}">
      <dgm:prSet/>
      <dgm:spPr/>
      <dgm:t>
        <a:bodyPr/>
        <a:lstStyle/>
        <a:p>
          <a:endParaRPr lang="en-US"/>
        </a:p>
      </dgm:t>
    </dgm:pt>
    <dgm:pt modelId="{93C98FE7-4024-DB4B-BFD7-27D82949D9B5}" type="sibTrans" cxnId="{37794358-C77D-7641-93CA-36052F5817D2}">
      <dgm:prSet/>
      <dgm:spPr/>
      <dgm:t>
        <a:bodyPr/>
        <a:lstStyle/>
        <a:p>
          <a:endParaRPr lang="en-US"/>
        </a:p>
      </dgm:t>
    </dgm:pt>
    <dgm:pt modelId="{4F489A22-434B-7646-9F63-57F321352AC0}">
      <dgm:prSet phldrT="[Text]" custT="1"/>
      <dgm:spPr/>
      <dgm:t>
        <a:bodyPr/>
        <a:lstStyle/>
        <a:p>
          <a:r>
            <a:rPr lang="fr-FR" sz="1400">
              <a:latin typeface="Arial" panose="020B0604020202020204" pitchFamily="34" charset="0"/>
              <a:cs typeface="Arial" panose="020B0604020202020204" pitchFamily="34" charset="0"/>
            </a:rPr>
            <a:t>Prendre des mesures touchant plusieurs secteurs et niveaux</a:t>
          </a:r>
        </a:p>
      </dgm:t>
    </dgm:pt>
    <dgm:pt modelId="{934AD1CB-8E13-1C4A-94BF-8815CF5CD5C6}" type="parTrans" cxnId="{87B57D5C-C523-BB4B-AD64-6ECC759AE544}">
      <dgm:prSet/>
      <dgm:spPr/>
      <dgm:t>
        <a:bodyPr/>
        <a:lstStyle/>
        <a:p>
          <a:endParaRPr lang="en-US"/>
        </a:p>
      </dgm:t>
    </dgm:pt>
    <dgm:pt modelId="{D5757DFE-6E1A-F347-B90D-C1D69755A76E}" type="sibTrans" cxnId="{87B57D5C-C523-BB4B-AD64-6ECC759AE544}">
      <dgm:prSet/>
      <dgm:spPr/>
      <dgm:t>
        <a:bodyPr/>
        <a:lstStyle/>
        <a:p>
          <a:endParaRPr lang="en-US"/>
        </a:p>
      </dgm:t>
    </dgm:pt>
    <dgm:pt modelId="{C0E998E3-D4BA-4C4F-9704-0E40C3B98D2F}">
      <dgm:prSet custT="1"/>
      <dgm:spPr/>
      <dgm:t>
        <a:bodyPr/>
        <a:lstStyle/>
        <a:p>
          <a:r>
            <a:rPr lang="fr-FR" sz="1400" dirty="0">
              <a:latin typeface="Arial" panose="020B0604020202020204" pitchFamily="34" charset="0"/>
              <a:cs typeface="Arial" panose="020B0604020202020204" pitchFamily="34" charset="0"/>
            </a:rPr>
            <a:t>Utiliser les résultats de l’approche 7-1-7 afin de contribuer à plus long terme aux activités de planification, aux priorités de financement et à d’autres activités pertinentes en matière de sécurité sanitaire</a:t>
          </a:r>
        </a:p>
      </dgm:t>
    </dgm:pt>
    <dgm:pt modelId="{D1F5FC7B-156F-6148-913E-F0BDE9E33BAB}" type="parTrans" cxnId="{EA95A10B-F197-A747-A4FB-86DB170E7E63}">
      <dgm:prSet/>
      <dgm:spPr/>
      <dgm:t>
        <a:bodyPr/>
        <a:lstStyle/>
        <a:p>
          <a:endParaRPr lang="en-US"/>
        </a:p>
      </dgm:t>
    </dgm:pt>
    <dgm:pt modelId="{3FA8DB37-176F-E245-9EA5-2FC47F09A598}" type="sibTrans" cxnId="{EA95A10B-F197-A747-A4FB-86DB170E7E63}">
      <dgm:prSet/>
      <dgm:spPr/>
      <dgm:t>
        <a:bodyPr/>
        <a:lstStyle/>
        <a:p>
          <a:endParaRPr lang="en-US"/>
        </a:p>
      </dgm:t>
    </dgm:pt>
    <dgm:pt modelId="{61B6B7DB-D86F-044C-99F7-B66FB98111A2}">
      <dgm:prSet custT="1"/>
      <dgm:spPr/>
      <dgm:t>
        <a:bodyPr/>
        <a:lstStyle/>
        <a:p>
          <a:r>
            <a:rPr lang="fr-FR" sz="1400" dirty="0">
              <a:latin typeface="Arial" panose="020B0604020202020204" pitchFamily="34" charset="0"/>
              <a:cs typeface="Arial" panose="020B0604020202020204" pitchFamily="34" charset="0"/>
            </a:rPr>
            <a:t>Utiliser les résultats de l’approche 7-1-7 pour prioriser les activités de plaidoyer et de mobilisation des ressources</a:t>
          </a:r>
        </a:p>
      </dgm:t>
    </dgm:pt>
    <dgm:pt modelId="{E800CAED-C820-4C41-834D-9CDBF5BCE4C2}" type="parTrans" cxnId="{2A81AFC7-37F4-CB42-BDDE-B19103C460A0}">
      <dgm:prSet/>
      <dgm:spPr/>
      <dgm:t>
        <a:bodyPr/>
        <a:lstStyle/>
        <a:p>
          <a:endParaRPr lang="en-US"/>
        </a:p>
      </dgm:t>
    </dgm:pt>
    <dgm:pt modelId="{F4AD46E7-6D2F-CC43-948B-DE7E89B1ACC6}" type="sibTrans" cxnId="{2A81AFC7-37F4-CB42-BDDE-B19103C460A0}">
      <dgm:prSet/>
      <dgm:spPr/>
      <dgm:t>
        <a:bodyPr/>
        <a:lstStyle/>
        <a:p>
          <a:endParaRPr lang="en-US"/>
        </a:p>
      </dgm:t>
    </dgm:pt>
    <dgm:pt modelId="{56F9B926-0549-5643-A11D-364385F4F52E}">
      <dgm:prSet phldrT="[Text]" custT="1"/>
      <dgm:spPr/>
      <dgm:t>
        <a:bodyPr/>
        <a:lstStyle/>
        <a:p>
          <a:r>
            <a:rPr lang="fr-FR" sz="1400" dirty="0">
              <a:latin typeface="Arial" panose="020B0604020202020204" pitchFamily="34" charset="0"/>
              <a:cs typeface="Arial" panose="020B0604020202020204" pitchFamily="34" charset="0"/>
            </a:rPr>
            <a:t>Suivre la progression des actions</a:t>
          </a:r>
        </a:p>
      </dgm:t>
    </dgm:pt>
    <dgm:pt modelId="{14BCC415-0316-4B48-957C-CB6B81F86986}" type="parTrans" cxnId="{FAD844B5-F256-BF4F-A7FC-2BCD7CD6C287}">
      <dgm:prSet/>
      <dgm:spPr/>
      <dgm:t>
        <a:bodyPr/>
        <a:lstStyle/>
        <a:p>
          <a:endParaRPr lang="en-US"/>
        </a:p>
      </dgm:t>
    </dgm:pt>
    <dgm:pt modelId="{A3328036-DF0F-0A47-AD71-7241A4289EE4}" type="sibTrans" cxnId="{FAD844B5-F256-BF4F-A7FC-2BCD7CD6C287}">
      <dgm:prSet/>
      <dgm:spPr/>
      <dgm:t>
        <a:bodyPr/>
        <a:lstStyle/>
        <a:p>
          <a:endParaRPr lang="en-US"/>
        </a:p>
      </dgm:t>
    </dgm:pt>
    <dgm:pt modelId="{584B7121-0225-4398-958D-9111BB1387DB}" type="pres">
      <dgm:prSet presAssocID="{C146C1E8-816F-2340-BA0A-98C1C507C318}" presName="linear" presStyleCnt="0">
        <dgm:presLayoutVars>
          <dgm:dir/>
          <dgm:animLvl val="lvl"/>
          <dgm:resizeHandles val="exact"/>
        </dgm:presLayoutVars>
      </dgm:prSet>
      <dgm:spPr/>
    </dgm:pt>
    <dgm:pt modelId="{FDCBA8BD-1485-44AB-A28D-145F6FBD8215}" type="pres">
      <dgm:prSet presAssocID="{9654C1FC-509F-7B4B-8C02-E6D0C6E0473E}" presName="parentLin" presStyleCnt="0"/>
      <dgm:spPr/>
    </dgm:pt>
    <dgm:pt modelId="{30748FF2-6AE2-4D3D-B70A-9E68DF4E2503}" type="pres">
      <dgm:prSet presAssocID="{9654C1FC-509F-7B4B-8C02-E6D0C6E0473E}" presName="parentLeftMargin" presStyleLbl="node1" presStyleIdx="0" presStyleCnt="5"/>
      <dgm:spPr/>
    </dgm:pt>
    <dgm:pt modelId="{B5834E92-BB7B-4CB8-890D-3E90ECE2EAD0}" type="pres">
      <dgm:prSet presAssocID="{9654C1FC-509F-7B4B-8C02-E6D0C6E0473E}" presName="parentText" presStyleLbl="node1" presStyleIdx="0" presStyleCnt="5">
        <dgm:presLayoutVars>
          <dgm:chMax val="0"/>
          <dgm:bulletEnabled val="1"/>
        </dgm:presLayoutVars>
      </dgm:prSet>
      <dgm:spPr/>
    </dgm:pt>
    <dgm:pt modelId="{2A504217-64AB-4497-802A-3B33538D90CC}" type="pres">
      <dgm:prSet presAssocID="{9654C1FC-509F-7B4B-8C02-E6D0C6E0473E}" presName="negativeSpace" presStyleCnt="0"/>
      <dgm:spPr/>
    </dgm:pt>
    <dgm:pt modelId="{00E2F223-DDCF-41F6-B795-0C95E79E872D}" type="pres">
      <dgm:prSet presAssocID="{9654C1FC-509F-7B4B-8C02-E6D0C6E0473E}" presName="childText" presStyleLbl="conFgAcc1" presStyleIdx="0" presStyleCnt="5">
        <dgm:presLayoutVars>
          <dgm:bulletEnabled val="1"/>
        </dgm:presLayoutVars>
      </dgm:prSet>
      <dgm:spPr/>
    </dgm:pt>
    <dgm:pt modelId="{1D035DD3-66DE-4070-84EF-ABA536CBC059}" type="pres">
      <dgm:prSet presAssocID="{C4A15862-4A10-294D-BA0F-8EF77C8B35CE}" presName="spaceBetweenRectangles" presStyleCnt="0"/>
      <dgm:spPr/>
    </dgm:pt>
    <dgm:pt modelId="{7D1355B5-E89F-4A5D-B86B-F3190E87976A}" type="pres">
      <dgm:prSet presAssocID="{3546DD94-A8A0-FF40-8984-2B0A459ADCDD}" presName="parentLin" presStyleCnt="0"/>
      <dgm:spPr/>
    </dgm:pt>
    <dgm:pt modelId="{831385AD-4C20-4688-9EB6-4E1D634670E1}" type="pres">
      <dgm:prSet presAssocID="{3546DD94-A8A0-FF40-8984-2B0A459ADCDD}" presName="parentLeftMargin" presStyleLbl="node1" presStyleIdx="0" presStyleCnt="5"/>
      <dgm:spPr/>
    </dgm:pt>
    <dgm:pt modelId="{B377CBE8-7D9C-419A-AF31-64D4069E175D}" type="pres">
      <dgm:prSet presAssocID="{3546DD94-A8A0-FF40-8984-2B0A459ADCDD}" presName="parentText" presStyleLbl="node1" presStyleIdx="1" presStyleCnt="5">
        <dgm:presLayoutVars>
          <dgm:chMax val="0"/>
          <dgm:bulletEnabled val="1"/>
        </dgm:presLayoutVars>
      </dgm:prSet>
      <dgm:spPr/>
    </dgm:pt>
    <dgm:pt modelId="{F7CF8916-78F1-4D58-A85D-FD546A690E34}" type="pres">
      <dgm:prSet presAssocID="{3546DD94-A8A0-FF40-8984-2B0A459ADCDD}" presName="negativeSpace" presStyleCnt="0"/>
      <dgm:spPr/>
    </dgm:pt>
    <dgm:pt modelId="{02A896E6-458C-4737-AAC3-E042C8C69BAF}" type="pres">
      <dgm:prSet presAssocID="{3546DD94-A8A0-FF40-8984-2B0A459ADCDD}" presName="childText" presStyleLbl="conFgAcc1" presStyleIdx="1" presStyleCnt="5">
        <dgm:presLayoutVars>
          <dgm:bulletEnabled val="1"/>
        </dgm:presLayoutVars>
      </dgm:prSet>
      <dgm:spPr/>
    </dgm:pt>
    <dgm:pt modelId="{E176603A-0158-4676-B086-B43792981616}" type="pres">
      <dgm:prSet presAssocID="{842A1BA0-E19E-D943-A349-D1FA371865F4}" presName="spaceBetweenRectangles" presStyleCnt="0"/>
      <dgm:spPr/>
    </dgm:pt>
    <dgm:pt modelId="{54DB8B95-E882-44B8-A9CC-60BF7DB9B974}" type="pres">
      <dgm:prSet presAssocID="{0E29939F-9A5B-0741-A561-4CF383A24455}" presName="parentLin" presStyleCnt="0"/>
      <dgm:spPr/>
    </dgm:pt>
    <dgm:pt modelId="{F79E5739-CF67-4CF4-8669-6783143E06EE}" type="pres">
      <dgm:prSet presAssocID="{0E29939F-9A5B-0741-A561-4CF383A24455}" presName="parentLeftMargin" presStyleLbl="node1" presStyleIdx="1" presStyleCnt="5"/>
      <dgm:spPr/>
    </dgm:pt>
    <dgm:pt modelId="{6705016C-A399-41F7-A1E4-7B3B36C883D2}" type="pres">
      <dgm:prSet presAssocID="{0E29939F-9A5B-0741-A561-4CF383A24455}" presName="parentText" presStyleLbl="node1" presStyleIdx="2" presStyleCnt="5">
        <dgm:presLayoutVars>
          <dgm:chMax val="0"/>
          <dgm:bulletEnabled val="1"/>
        </dgm:presLayoutVars>
      </dgm:prSet>
      <dgm:spPr/>
    </dgm:pt>
    <dgm:pt modelId="{FF4EA555-5CAE-4BD4-BCA2-AA6D72EA4274}" type="pres">
      <dgm:prSet presAssocID="{0E29939F-9A5B-0741-A561-4CF383A24455}" presName="negativeSpace" presStyleCnt="0"/>
      <dgm:spPr/>
    </dgm:pt>
    <dgm:pt modelId="{34DF019F-1535-4382-BBEA-83CDFA6A4A49}" type="pres">
      <dgm:prSet presAssocID="{0E29939F-9A5B-0741-A561-4CF383A24455}" presName="childText" presStyleLbl="conFgAcc1" presStyleIdx="2" presStyleCnt="5">
        <dgm:presLayoutVars>
          <dgm:bulletEnabled val="1"/>
        </dgm:presLayoutVars>
      </dgm:prSet>
      <dgm:spPr/>
    </dgm:pt>
    <dgm:pt modelId="{E18421AB-F37D-4D6D-8895-FC205FEAD07A}" type="pres">
      <dgm:prSet presAssocID="{F32D64AE-A886-494E-9678-39D93C39D189}" presName="spaceBetweenRectangles" presStyleCnt="0"/>
      <dgm:spPr/>
    </dgm:pt>
    <dgm:pt modelId="{5A7ECC7F-62C3-40F9-974F-C11C1604C787}" type="pres">
      <dgm:prSet presAssocID="{41402FFC-AFB8-844C-BC52-0E4749B14DE6}" presName="parentLin" presStyleCnt="0"/>
      <dgm:spPr/>
    </dgm:pt>
    <dgm:pt modelId="{48628E21-C946-4C36-9D07-4BFB420D6B2F}" type="pres">
      <dgm:prSet presAssocID="{41402FFC-AFB8-844C-BC52-0E4749B14DE6}" presName="parentLeftMargin" presStyleLbl="node1" presStyleIdx="2" presStyleCnt="5"/>
      <dgm:spPr/>
    </dgm:pt>
    <dgm:pt modelId="{34EE295A-A9AB-40C2-8F58-1E653AD3E287}" type="pres">
      <dgm:prSet presAssocID="{41402FFC-AFB8-844C-BC52-0E4749B14DE6}" presName="parentText" presStyleLbl="node1" presStyleIdx="3" presStyleCnt="5">
        <dgm:presLayoutVars>
          <dgm:chMax val="0"/>
          <dgm:bulletEnabled val="1"/>
        </dgm:presLayoutVars>
      </dgm:prSet>
      <dgm:spPr/>
    </dgm:pt>
    <dgm:pt modelId="{ECC223A2-CD71-4F5F-9F2E-D06BF2FA5B47}" type="pres">
      <dgm:prSet presAssocID="{41402FFC-AFB8-844C-BC52-0E4749B14DE6}" presName="negativeSpace" presStyleCnt="0"/>
      <dgm:spPr/>
    </dgm:pt>
    <dgm:pt modelId="{E392D61E-F76C-4AC7-B6E8-3A313501A57B}" type="pres">
      <dgm:prSet presAssocID="{41402FFC-AFB8-844C-BC52-0E4749B14DE6}" presName="childText" presStyleLbl="conFgAcc1" presStyleIdx="3" presStyleCnt="5">
        <dgm:presLayoutVars>
          <dgm:bulletEnabled val="1"/>
        </dgm:presLayoutVars>
      </dgm:prSet>
      <dgm:spPr/>
    </dgm:pt>
    <dgm:pt modelId="{4C19C4C5-CC0C-4E3B-8590-8775D87D14A9}" type="pres">
      <dgm:prSet presAssocID="{FC0284DD-E49D-1B4E-9666-9AF9CF2A18A9}" presName="spaceBetweenRectangles" presStyleCnt="0"/>
      <dgm:spPr/>
    </dgm:pt>
    <dgm:pt modelId="{1EAB352C-BA78-465A-8C9E-4567B4D0B4C3}" type="pres">
      <dgm:prSet presAssocID="{91CDCB4E-6A31-794D-8205-66775591E61C}" presName="parentLin" presStyleCnt="0"/>
      <dgm:spPr/>
    </dgm:pt>
    <dgm:pt modelId="{6501744D-A602-428E-A158-1D7C7179158E}" type="pres">
      <dgm:prSet presAssocID="{91CDCB4E-6A31-794D-8205-66775591E61C}" presName="parentLeftMargin" presStyleLbl="node1" presStyleIdx="3" presStyleCnt="5"/>
      <dgm:spPr/>
    </dgm:pt>
    <dgm:pt modelId="{CC39B5E8-6C07-4E06-BC7F-D2967B044D1A}" type="pres">
      <dgm:prSet presAssocID="{91CDCB4E-6A31-794D-8205-66775591E61C}" presName="parentText" presStyleLbl="node1" presStyleIdx="4" presStyleCnt="5">
        <dgm:presLayoutVars>
          <dgm:chMax val="0"/>
          <dgm:bulletEnabled val="1"/>
        </dgm:presLayoutVars>
      </dgm:prSet>
      <dgm:spPr/>
    </dgm:pt>
    <dgm:pt modelId="{D545461D-8920-4AA0-81F3-DA3EED221F20}" type="pres">
      <dgm:prSet presAssocID="{91CDCB4E-6A31-794D-8205-66775591E61C}" presName="negativeSpace" presStyleCnt="0"/>
      <dgm:spPr/>
    </dgm:pt>
    <dgm:pt modelId="{E7A05813-6423-4201-8557-B3B685050F81}" type="pres">
      <dgm:prSet presAssocID="{91CDCB4E-6A31-794D-8205-66775591E61C}" presName="childText" presStyleLbl="conFgAcc1" presStyleIdx="4" presStyleCnt="5">
        <dgm:presLayoutVars>
          <dgm:bulletEnabled val="1"/>
        </dgm:presLayoutVars>
      </dgm:prSet>
      <dgm:spPr/>
    </dgm:pt>
  </dgm:ptLst>
  <dgm:cxnLst>
    <dgm:cxn modelId="{12CCCC07-5423-BF44-AB3E-9200EA3DED31}" srcId="{C146C1E8-816F-2340-BA0A-98C1C507C318}" destId="{41402FFC-AFB8-844C-BC52-0E4749B14DE6}" srcOrd="3" destOrd="0" parTransId="{4E4150A5-2E57-F042-BAF6-877A5F4A0C1C}" sibTransId="{FC0284DD-E49D-1B4E-9666-9AF9CF2A18A9}"/>
    <dgm:cxn modelId="{EA95A10B-F197-A747-A4FB-86DB170E7E63}" srcId="{41402FFC-AFB8-844C-BC52-0E4749B14DE6}" destId="{C0E998E3-D4BA-4C4F-9704-0E40C3B98D2F}" srcOrd="0" destOrd="0" parTransId="{D1F5FC7B-156F-6148-913E-F0BDE9E33BAB}" sibTransId="{3FA8DB37-176F-E245-9EA5-2FC47F09A598}"/>
    <dgm:cxn modelId="{19F8630F-CD4C-264E-A2E3-22706DC74E17}" srcId="{9654C1FC-509F-7B4B-8C02-E6D0C6E0473E}" destId="{42A89DBD-A0BD-7441-BF57-ED182EF9F719}" srcOrd="2" destOrd="0" parTransId="{0CFB84EA-B319-AF4C-A8F2-823FC4E97B2A}" sibTransId="{DB5E116D-7AE7-BD44-A33F-3EB7346C3F10}"/>
    <dgm:cxn modelId="{0A196815-BFE2-4C78-A10D-4217291BAFD8}" type="presOf" srcId="{41402FFC-AFB8-844C-BC52-0E4749B14DE6}" destId="{34EE295A-A9AB-40C2-8F58-1E653AD3E287}" srcOrd="1" destOrd="0" presId="urn:microsoft.com/office/officeart/2005/8/layout/list1"/>
    <dgm:cxn modelId="{7FFF581B-DF17-C641-923B-44825DC73C3D}" srcId="{C146C1E8-816F-2340-BA0A-98C1C507C318}" destId="{0E29939F-9A5B-0741-A561-4CF383A24455}" srcOrd="2" destOrd="0" parTransId="{EDA51026-EF76-504E-8A1A-1836E79A0E4C}" sibTransId="{F32D64AE-A886-494E-9678-39D93C39D189}"/>
    <dgm:cxn modelId="{74945A1B-F9B0-46AF-BB92-3B13756F9380}" type="presOf" srcId="{9654C1FC-509F-7B4B-8C02-E6D0C6E0473E}" destId="{30748FF2-6AE2-4D3D-B70A-9E68DF4E2503}" srcOrd="0" destOrd="0" presId="urn:microsoft.com/office/officeart/2005/8/layout/list1"/>
    <dgm:cxn modelId="{179B6B21-34F6-4F0A-8015-D4B98503E6EA}" type="presOf" srcId="{4F489A22-434B-7646-9F63-57F321352AC0}" destId="{34DF019F-1535-4382-BBEA-83CDFA6A4A49}" srcOrd="0" destOrd="2" presId="urn:microsoft.com/office/officeart/2005/8/layout/list1"/>
    <dgm:cxn modelId="{72614B2C-E60D-477E-96B1-0AA4C7CE723E}" type="presOf" srcId="{0E29939F-9A5B-0741-A561-4CF383A24455}" destId="{6705016C-A399-41F7-A1E4-7B3B36C883D2}" srcOrd="1" destOrd="0" presId="urn:microsoft.com/office/officeart/2005/8/layout/list1"/>
    <dgm:cxn modelId="{04C15A3F-D164-AF40-9566-938A715E320F}" srcId="{9654C1FC-509F-7B4B-8C02-E6D0C6E0473E}" destId="{6ADE8C16-25D1-E543-AAC4-29BF5C55D5E9}" srcOrd="1" destOrd="0" parTransId="{23AC06A5-2BEF-744B-9C9F-29937953985C}" sibTransId="{A72EB967-5826-9E41-ABCA-32D3E65A4A5F}"/>
    <dgm:cxn modelId="{6D602B57-1D16-4838-90C4-6FDF0F96F66C}" type="presOf" srcId="{B39A4775-419B-3A4B-9E63-D02AF45C152F}" destId="{34DF019F-1535-4382-BBEA-83CDFA6A4A49}" srcOrd="0" destOrd="1" presId="urn:microsoft.com/office/officeart/2005/8/layout/list1"/>
    <dgm:cxn modelId="{37794358-C77D-7641-93CA-36052F5817D2}" srcId="{0E29939F-9A5B-0741-A561-4CF383A24455}" destId="{B39A4775-419B-3A4B-9E63-D02AF45C152F}" srcOrd="1" destOrd="0" parTransId="{050E4590-D319-ED48-867E-8618570188B0}" sibTransId="{93C98FE7-4024-DB4B-BFD7-27D82949D9B5}"/>
    <dgm:cxn modelId="{87B57D5C-C523-BB4B-AD64-6ECC759AE544}" srcId="{0E29939F-9A5B-0741-A561-4CF383A24455}" destId="{4F489A22-434B-7646-9F63-57F321352AC0}" srcOrd="2" destOrd="0" parTransId="{934AD1CB-8E13-1C4A-94BF-8815CF5CD5C6}" sibTransId="{D5757DFE-6E1A-F347-B90D-C1D69755A76E}"/>
    <dgm:cxn modelId="{5D477160-E916-45E4-9A8E-49CB2DC80CF0}" type="presOf" srcId="{91CDCB4E-6A31-794D-8205-66775591E61C}" destId="{6501744D-A602-428E-A158-1D7C7179158E}" srcOrd="0" destOrd="0" presId="urn:microsoft.com/office/officeart/2005/8/layout/list1"/>
    <dgm:cxn modelId="{29C7A76F-6930-4EB2-AD8A-744C2C73D788}" type="presOf" srcId="{0FC37145-8954-4547-98AB-E4EFD24E15B0}" destId="{00E2F223-DDCF-41F6-B795-0C95E79E872D}" srcOrd="0" destOrd="0" presId="urn:microsoft.com/office/officeart/2005/8/layout/list1"/>
    <dgm:cxn modelId="{88C3537E-8A49-1A45-8A7B-E2B38CFA9DC5}" srcId="{0E29939F-9A5B-0741-A561-4CF383A24455}" destId="{F7837266-CD29-0E42-A752-DA264A2438D4}" srcOrd="0" destOrd="0" parTransId="{E8B3D7ED-1A4E-7A49-850F-2F689A55B422}" sibTransId="{24F2D5DD-2D4A-7E41-8FF4-3FF10741EDCD}"/>
    <dgm:cxn modelId="{8715BC80-9B47-4469-9F5B-9FF25CE61838}" type="presOf" srcId="{9654C1FC-509F-7B4B-8C02-E6D0C6E0473E}" destId="{B5834E92-BB7B-4CB8-890D-3E90ECE2EAD0}" srcOrd="1" destOrd="0" presId="urn:microsoft.com/office/officeart/2005/8/layout/list1"/>
    <dgm:cxn modelId="{95295B87-6BA3-4B9C-8B15-83D12D01AE7A}" type="presOf" srcId="{56F9B926-0549-5643-A11D-364385F4F52E}" destId="{34DF019F-1535-4382-BBEA-83CDFA6A4A49}" srcOrd="0" destOrd="3" presId="urn:microsoft.com/office/officeart/2005/8/layout/list1"/>
    <dgm:cxn modelId="{2F9E8A95-A2AD-4AA6-9D2F-054211FB5190}" type="presOf" srcId="{3546DD94-A8A0-FF40-8984-2B0A459ADCDD}" destId="{B377CBE8-7D9C-419A-AF31-64D4069E175D}" srcOrd="1" destOrd="0" presId="urn:microsoft.com/office/officeart/2005/8/layout/list1"/>
    <dgm:cxn modelId="{ACF58E96-4944-43AE-8644-742C70D9B25F}" type="presOf" srcId="{0E29939F-9A5B-0741-A561-4CF383A24455}" destId="{F79E5739-CF67-4CF4-8669-6783143E06EE}" srcOrd="0" destOrd="0" presId="urn:microsoft.com/office/officeart/2005/8/layout/list1"/>
    <dgm:cxn modelId="{F380E89B-5C2C-4EED-8A01-3F8F5FF4E5BB}" type="presOf" srcId="{61B6B7DB-D86F-044C-99F7-B66FB98111A2}" destId="{E7A05813-6423-4201-8557-B3B685050F81}" srcOrd="0" destOrd="0" presId="urn:microsoft.com/office/officeart/2005/8/layout/list1"/>
    <dgm:cxn modelId="{FC865FA7-4DCB-46B2-9A97-088552382699}" type="presOf" srcId="{91CDCB4E-6A31-794D-8205-66775591E61C}" destId="{CC39B5E8-6C07-4E06-BC7F-D2967B044D1A}" srcOrd="1" destOrd="0" presId="urn:microsoft.com/office/officeart/2005/8/layout/list1"/>
    <dgm:cxn modelId="{B20214AC-5DB2-4F45-B615-A943A775A17B}" srcId="{C146C1E8-816F-2340-BA0A-98C1C507C318}" destId="{3546DD94-A8A0-FF40-8984-2B0A459ADCDD}" srcOrd="1" destOrd="0" parTransId="{672E4FE3-96BE-4448-A7E1-A5FE275EB68C}" sibTransId="{842A1BA0-E19E-D943-A349-D1FA371865F4}"/>
    <dgm:cxn modelId="{010D4EAF-1A96-FA4D-9470-B0E18C215065}" srcId="{C146C1E8-816F-2340-BA0A-98C1C507C318}" destId="{9654C1FC-509F-7B4B-8C02-E6D0C6E0473E}" srcOrd="0" destOrd="0" parTransId="{FE1D3B05-354E-7546-8F8A-A1762FE00AC1}" sibTransId="{C4A15862-4A10-294D-BA0F-8EF77C8B35CE}"/>
    <dgm:cxn modelId="{FA687BAF-A22C-4938-BCAF-51D3C701A265}" type="presOf" srcId="{6ADE8C16-25D1-E543-AAC4-29BF5C55D5E9}" destId="{00E2F223-DDCF-41F6-B795-0C95E79E872D}" srcOrd="0" destOrd="1" presId="urn:microsoft.com/office/officeart/2005/8/layout/list1"/>
    <dgm:cxn modelId="{7AB4DDB2-2D3A-3E42-A600-FCA06DB6AA34}" srcId="{C146C1E8-816F-2340-BA0A-98C1C507C318}" destId="{91CDCB4E-6A31-794D-8205-66775591E61C}" srcOrd="4" destOrd="0" parTransId="{5B9BD932-32A1-D940-A26F-D2D26F3D3F8E}" sibTransId="{3B4B3504-660B-604A-8C3C-CE1B17D53C39}"/>
    <dgm:cxn modelId="{FAD844B5-F256-BF4F-A7FC-2BCD7CD6C287}" srcId="{0E29939F-9A5B-0741-A561-4CF383A24455}" destId="{56F9B926-0549-5643-A11D-364385F4F52E}" srcOrd="3" destOrd="0" parTransId="{14BCC415-0316-4B48-957C-CB6B81F86986}" sibTransId="{A3328036-DF0F-0A47-AD71-7241A4289EE4}"/>
    <dgm:cxn modelId="{AC9C58C4-54DA-4249-86F5-1D3D56CC7F3A}" type="presOf" srcId="{C0E998E3-D4BA-4C4F-9704-0E40C3B98D2F}" destId="{E392D61E-F76C-4AC7-B6E8-3A313501A57B}" srcOrd="0" destOrd="0" presId="urn:microsoft.com/office/officeart/2005/8/layout/list1"/>
    <dgm:cxn modelId="{2A81AFC7-37F4-CB42-BDDE-B19103C460A0}" srcId="{91CDCB4E-6A31-794D-8205-66775591E61C}" destId="{61B6B7DB-D86F-044C-99F7-B66FB98111A2}" srcOrd="0" destOrd="0" parTransId="{E800CAED-C820-4C41-834D-9CDBF5BCE4C2}" sibTransId="{F4AD46E7-6D2F-CC43-948B-DE7E89B1ACC6}"/>
    <dgm:cxn modelId="{722872CE-071B-FA4B-AF0E-01006EF5C54F}" srcId="{3546DD94-A8A0-FF40-8984-2B0A459ADCDD}" destId="{A859320C-E3E8-B84D-B119-65C728D92A4A}" srcOrd="0" destOrd="0" parTransId="{FCBFEAD4-58DC-B949-AF3A-708452F0A529}" sibTransId="{A2933680-1F72-1D40-8157-15C5602EBE4A}"/>
    <dgm:cxn modelId="{186D28D2-F101-4997-BFFD-7E08CF1574A0}" type="presOf" srcId="{42A89DBD-A0BD-7441-BF57-ED182EF9F719}" destId="{00E2F223-DDCF-41F6-B795-0C95E79E872D}" srcOrd="0" destOrd="2" presId="urn:microsoft.com/office/officeart/2005/8/layout/list1"/>
    <dgm:cxn modelId="{112527DC-B81C-4695-82FA-833C1D9AB1AB}" type="presOf" srcId="{A859320C-E3E8-B84D-B119-65C728D92A4A}" destId="{02A896E6-458C-4737-AAC3-E042C8C69BAF}" srcOrd="0" destOrd="0" presId="urn:microsoft.com/office/officeart/2005/8/layout/list1"/>
    <dgm:cxn modelId="{DF210AE3-1D9A-45A5-9787-C56C3543140A}" type="presOf" srcId="{3546DD94-A8A0-FF40-8984-2B0A459ADCDD}" destId="{831385AD-4C20-4688-9EB6-4E1D634670E1}" srcOrd="0" destOrd="0" presId="urn:microsoft.com/office/officeart/2005/8/layout/list1"/>
    <dgm:cxn modelId="{BA4A6AE4-9CDD-2148-B121-BD1853AC6F20}" srcId="{9654C1FC-509F-7B4B-8C02-E6D0C6E0473E}" destId="{0FC37145-8954-4547-98AB-E4EFD24E15B0}" srcOrd="0" destOrd="0" parTransId="{58C1D5D9-8DF6-774B-AAF4-EAD74BE9D625}" sibTransId="{74FA26A2-3044-4245-AFDD-B38B750A1E95}"/>
    <dgm:cxn modelId="{7A2407EB-3010-4DAD-B629-CE9FD889BEEA}" type="presOf" srcId="{41402FFC-AFB8-844C-BC52-0E4749B14DE6}" destId="{48628E21-C946-4C36-9D07-4BFB420D6B2F}" srcOrd="0" destOrd="0" presId="urn:microsoft.com/office/officeart/2005/8/layout/list1"/>
    <dgm:cxn modelId="{00C41CED-0794-4020-8903-1CEBBA40A9A8}" type="presOf" srcId="{C146C1E8-816F-2340-BA0A-98C1C507C318}" destId="{584B7121-0225-4398-958D-9111BB1387DB}" srcOrd="0" destOrd="0" presId="urn:microsoft.com/office/officeart/2005/8/layout/list1"/>
    <dgm:cxn modelId="{12B3B1FD-679A-4452-A692-74ACE90BEFEF}" type="presOf" srcId="{F7837266-CD29-0E42-A752-DA264A2438D4}" destId="{34DF019F-1535-4382-BBEA-83CDFA6A4A49}" srcOrd="0" destOrd="0" presId="urn:microsoft.com/office/officeart/2005/8/layout/list1"/>
    <dgm:cxn modelId="{8A6357DA-FD61-4DEE-973A-DF8B3B41D722}" type="presParOf" srcId="{584B7121-0225-4398-958D-9111BB1387DB}" destId="{FDCBA8BD-1485-44AB-A28D-145F6FBD8215}" srcOrd="0" destOrd="0" presId="urn:microsoft.com/office/officeart/2005/8/layout/list1"/>
    <dgm:cxn modelId="{0C2762A5-7C09-422D-9EDA-DC475FF3EBF4}" type="presParOf" srcId="{FDCBA8BD-1485-44AB-A28D-145F6FBD8215}" destId="{30748FF2-6AE2-4D3D-B70A-9E68DF4E2503}" srcOrd="0" destOrd="0" presId="urn:microsoft.com/office/officeart/2005/8/layout/list1"/>
    <dgm:cxn modelId="{E7A72835-3CB2-40B6-B2B9-7988C2E115B9}" type="presParOf" srcId="{FDCBA8BD-1485-44AB-A28D-145F6FBD8215}" destId="{B5834E92-BB7B-4CB8-890D-3E90ECE2EAD0}" srcOrd="1" destOrd="0" presId="urn:microsoft.com/office/officeart/2005/8/layout/list1"/>
    <dgm:cxn modelId="{CF7F0A03-25C7-41E5-981C-2633CA3197F1}" type="presParOf" srcId="{584B7121-0225-4398-958D-9111BB1387DB}" destId="{2A504217-64AB-4497-802A-3B33538D90CC}" srcOrd="1" destOrd="0" presId="urn:microsoft.com/office/officeart/2005/8/layout/list1"/>
    <dgm:cxn modelId="{DEC2A0AC-6BBA-4358-B8B2-61BF6F9C20EF}" type="presParOf" srcId="{584B7121-0225-4398-958D-9111BB1387DB}" destId="{00E2F223-DDCF-41F6-B795-0C95E79E872D}" srcOrd="2" destOrd="0" presId="urn:microsoft.com/office/officeart/2005/8/layout/list1"/>
    <dgm:cxn modelId="{230886BF-AB69-47D1-B25B-73046C295558}" type="presParOf" srcId="{584B7121-0225-4398-958D-9111BB1387DB}" destId="{1D035DD3-66DE-4070-84EF-ABA536CBC059}" srcOrd="3" destOrd="0" presId="urn:microsoft.com/office/officeart/2005/8/layout/list1"/>
    <dgm:cxn modelId="{E05D268B-5F41-4BEE-B524-A42A155E9F97}" type="presParOf" srcId="{584B7121-0225-4398-958D-9111BB1387DB}" destId="{7D1355B5-E89F-4A5D-B86B-F3190E87976A}" srcOrd="4" destOrd="0" presId="urn:microsoft.com/office/officeart/2005/8/layout/list1"/>
    <dgm:cxn modelId="{8F82198A-7B5C-47E6-97FF-25E4D240090B}" type="presParOf" srcId="{7D1355B5-E89F-4A5D-B86B-F3190E87976A}" destId="{831385AD-4C20-4688-9EB6-4E1D634670E1}" srcOrd="0" destOrd="0" presId="urn:microsoft.com/office/officeart/2005/8/layout/list1"/>
    <dgm:cxn modelId="{8420BA56-6BE4-4B21-A262-C9D234F0E0A9}" type="presParOf" srcId="{7D1355B5-E89F-4A5D-B86B-F3190E87976A}" destId="{B377CBE8-7D9C-419A-AF31-64D4069E175D}" srcOrd="1" destOrd="0" presId="urn:microsoft.com/office/officeart/2005/8/layout/list1"/>
    <dgm:cxn modelId="{00AA220C-CD42-41F5-921E-6E6483B7119C}" type="presParOf" srcId="{584B7121-0225-4398-958D-9111BB1387DB}" destId="{F7CF8916-78F1-4D58-A85D-FD546A690E34}" srcOrd="5" destOrd="0" presId="urn:microsoft.com/office/officeart/2005/8/layout/list1"/>
    <dgm:cxn modelId="{3FB87704-6987-4D9F-8741-3C3F9C417FE6}" type="presParOf" srcId="{584B7121-0225-4398-958D-9111BB1387DB}" destId="{02A896E6-458C-4737-AAC3-E042C8C69BAF}" srcOrd="6" destOrd="0" presId="urn:microsoft.com/office/officeart/2005/8/layout/list1"/>
    <dgm:cxn modelId="{5C37058F-694B-4101-8C2B-7C6ECC72D2D5}" type="presParOf" srcId="{584B7121-0225-4398-958D-9111BB1387DB}" destId="{E176603A-0158-4676-B086-B43792981616}" srcOrd="7" destOrd="0" presId="urn:microsoft.com/office/officeart/2005/8/layout/list1"/>
    <dgm:cxn modelId="{A0E1FC6A-F375-4D61-8F21-49F95037D6F1}" type="presParOf" srcId="{584B7121-0225-4398-958D-9111BB1387DB}" destId="{54DB8B95-E882-44B8-A9CC-60BF7DB9B974}" srcOrd="8" destOrd="0" presId="urn:microsoft.com/office/officeart/2005/8/layout/list1"/>
    <dgm:cxn modelId="{B94FA451-2184-4E34-B8F0-A1B605847DBD}" type="presParOf" srcId="{54DB8B95-E882-44B8-A9CC-60BF7DB9B974}" destId="{F79E5739-CF67-4CF4-8669-6783143E06EE}" srcOrd="0" destOrd="0" presId="urn:microsoft.com/office/officeart/2005/8/layout/list1"/>
    <dgm:cxn modelId="{BE452E02-369E-4DE7-B56C-883895975096}" type="presParOf" srcId="{54DB8B95-E882-44B8-A9CC-60BF7DB9B974}" destId="{6705016C-A399-41F7-A1E4-7B3B36C883D2}" srcOrd="1" destOrd="0" presId="urn:microsoft.com/office/officeart/2005/8/layout/list1"/>
    <dgm:cxn modelId="{CB6E2D4F-B0D4-48B9-9CFB-B78675BAD233}" type="presParOf" srcId="{584B7121-0225-4398-958D-9111BB1387DB}" destId="{FF4EA555-5CAE-4BD4-BCA2-AA6D72EA4274}" srcOrd="9" destOrd="0" presId="urn:microsoft.com/office/officeart/2005/8/layout/list1"/>
    <dgm:cxn modelId="{65CC4AC5-30F6-49BB-A9E0-AA67E583D8E1}" type="presParOf" srcId="{584B7121-0225-4398-958D-9111BB1387DB}" destId="{34DF019F-1535-4382-BBEA-83CDFA6A4A49}" srcOrd="10" destOrd="0" presId="urn:microsoft.com/office/officeart/2005/8/layout/list1"/>
    <dgm:cxn modelId="{EBCBC644-219D-4E1C-8E18-F11134F0C650}" type="presParOf" srcId="{584B7121-0225-4398-958D-9111BB1387DB}" destId="{E18421AB-F37D-4D6D-8895-FC205FEAD07A}" srcOrd="11" destOrd="0" presId="urn:microsoft.com/office/officeart/2005/8/layout/list1"/>
    <dgm:cxn modelId="{58446392-B073-45E6-B23E-BE8A11A1F343}" type="presParOf" srcId="{584B7121-0225-4398-958D-9111BB1387DB}" destId="{5A7ECC7F-62C3-40F9-974F-C11C1604C787}" srcOrd="12" destOrd="0" presId="urn:microsoft.com/office/officeart/2005/8/layout/list1"/>
    <dgm:cxn modelId="{81523A67-1B01-4827-944B-FF665B5C7738}" type="presParOf" srcId="{5A7ECC7F-62C3-40F9-974F-C11C1604C787}" destId="{48628E21-C946-4C36-9D07-4BFB420D6B2F}" srcOrd="0" destOrd="0" presId="urn:microsoft.com/office/officeart/2005/8/layout/list1"/>
    <dgm:cxn modelId="{97749092-12F9-4910-A692-D84B5EDA98DB}" type="presParOf" srcId="{5A7ECC7F-62C3-40F9-974F-C11C1604C787}" destId="{34EE295A-A9AB-40C2-8F58-1E653AD3E287}" srcOrd="1" destOrd="0" presId="urn:microsoft.com/office/officeart/2005/8/layout/list1"/>
    <dgm:cxn modelId="{E54078DA-F776-47A1-9659-4CA50842B91D}" type="presParOf" srcId="{584B7121-0225-4398-958D-9111BB1387DB}" destId="{ECC223A2-CD71-4F5F-9F2E-D06BF2FA5B47}" srcOrd="13" destOrd="0" presId="urn:microsoft.com/office/officeart/2005/8/layout/list1"/>
    <dgm:cxn modelId="{63F73EC8-C167-4007-8462-2EB373BB9547}" type="presParOf" srcId="{584B7121-0225-4398-958D-9111BB1387DB}" destId="{E392D61E-F76C-4AC7-B6E8-3A313501A57B}" srcOrd="14" destOrd="0" presId="urn:microsoft.com/office/officeart/2005/8/layout/list1"/>
    <dgm:cxn modelId="{87D215B3-898F-4A87-BF72-07E044D989E6}" type="presParOf" srcId="{584B7121-0225-4398-958D-9111BB1387DB}" destId="{4C19C4C5-CC0C-4E3B-8590-8775D87D14A9}" srcOrd="15" destOrd="0" presId="urn:microsoft.com/office/officeart/2005/8/layout/list1"/>
    <dgm:cxn modelId="{1280F88A-16C1-4B03-83AB-A5C6233B3E0A}" type="presParOf" srcId="{584B7121-0225-4398-958D-9111BB1387DB}" destId="{1EAB352C-BA78-465A-8C9E-4567B4D0B4C3}" srcOrd="16" destOrd="0" presId="urn:microsoft.com/office/officeart/2005/8/layout/list1"/>
    <dgm:cxn modelId="{93355AA9-1B5B-4D62-8E7A-FF137D2EFBAC}" type="presParOf" srcId="{1EAB352C-BA78-465A-8C9E-4567B4D0B4C3}" destId="{6501744D-A602-428E-A158-1D7C7179158E}" srcOrd="0" destOrd="0" presId="urn:microsoft.com/office/officeart/2005/8/layout/list1"/>
    <dgm:cxn modelId="{FFA9D2C6-6186-462C-AE91-D4292E042953}" type="presParOf" srcId="{1EAB352C-BA78-465A-8C9E-4567B4D0B4C3}" destId="{CC39B5E8-6C07-4E06-BC7F-D2967B044D1A}" srcOrd="1" destOrd="0" presId="urn:microsoft.com/office/officeart/2005/8/layout/list1"/>
    <dgm:cxn modelId="{0315E675-45BE-42D2-A6C3-9EE661C5A8E1}" type="presParOf" srcId="{584B7121-0225-4398-958D-9111BB1387DB}" destId="{D545461D-8920-4AA0-81F3-DA3EED221F20}" srcOrd="17" destOrd="0" presId="urn:microsoft.com/office/officeart/2005/8/layout/list1"/>
    <dgm:cxn modelId="{47A9F1B4-913D-45E4-A6B9-49D7A7ADFF27}" type="presParOf" srcId="{584B7121-0225-4398-958D-9111BB1387DB}" destId="{E7A05813-6423-4201-8557-B3B685050F81}"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7C1866-D1E4-984D-9877-72A57719EF86}">
      <dsp:nvSpPr>
        <dsp:cNvPr id="0" name=""/>
        <dsp:cNvSpPr/>
      </dsp:nvSpPr>
      <dsp:spPr>
        <a:xfrm rot="5400000">
          <a:off x="-179572" y="182011"/>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fr" sz="2700" kern="1200">
              <a:latin typeface="Arial"/>
              <a:cs typeface="Arial"/>
            </a:rPr>
            <a:t> </a:t>
          </a:r>
        </a:p>
      </dsp:txBody>
      <dsp:txXfrm rot="-5400000">
        <a:off x="1" y="421441"/>
        <a:ext cx="838003" cy="359144"/>
      </dsp:txXfrm>
    </dsp:sp>
    <dsp:sp modelId="{EE89A7A2-E64D-6A4B-B1A0-1E1A96DF03C0}">
      <dsp:nvSpPr>
        <dsp:cNvPr id="0" name=""/>
        <dsp:cNvSpPr/>
      </dsp:nvSpPr>
      <dsp:spPr>
        <a:xfrm rot="5400000">
          <a:off x="5554927" y="-4714484"/>
          <a:ext cx="77855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rtl="0">
            <a:lnSpc>
              <a:spcPct val="90000"/>
            </a:lnSpc>
            <a:spcBef>
              <a:spcPct val="0"/>
            </a:spcBef>
            <a:spcAft>
              <a:spcPct val="15000"/>
            </a:spcAft>
            <a:buChar char="•"/>
          </a:pPr>
          <a:r>
            <a:rPr lang="fr-FR" sz="2700" kern="1200">
              <a:latin typeface="Arial"/>
              <a:cs typeface="Arial"/>
            </a:rPr>
            <a:t>Consolider les données 7-1-7 de multiples épidémies dans base de données unique</a:t>
          </a:r>
          <a:endParaRPr lang="fr" sz="2700" kern="1200">
            <a:latin typeface="Arial"/>
            <a:cs typeface="Arial"/>
          </a:endParaRPr>
        </a:p>
      </dsp:txBody>
      <dsp:txXfrm rot="-5400000">
        <a:off x="838004" y="40445"/>
        <a:ext cx="10174396" cy="702543"/>
      </dsp:txXfrm>
    </dsp:sp>
    <dsp:sp modelId="{ED992852-B25F-CC4D-BB2A-507626F39A5C}">
      <dsp:nvSpPr>
        <dsp:cNvPr id="0" name=""/>
        <dsp:cNvSpPr/>
      </dsp:nvSpPr>
      <dsp:spPr>
        <a:xfrm rot="5400000">
          <a:off x="-179572" y="123178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fr" sz="2700" kern="1200">
              <a:latin typeface="Arial"/>
              <a:cs typeface="Arial"/>
            </a:rPr>
            <a:t> </a:t>
          </a:r>
        </a:p>
      </dsp:txBody>
      <dsp:txXfrm rot="-5400000">
        <a:off x="1" y="1471212"/>
        <a:ext cx="838003" cy="359144"/>
      </dsp:txXfrm>
    </dsp:sp>
    <dsp:sp modelId="{E3E1DC55-C9EB-0D4D-A79F-1D71FB6E0C16}">
      <dsp:nvSpPr>
        <dsp:cNvPr id="0" name=""/>
        <dsp:cNvSpPr/>
      </dsp:nvSpPr>
      <dsp:spPr>
        <a:xfrm rot="5400000">
          <a:off x="5555131" y="-3664918"/>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fr" sz="2700" kern="1200">
              <a:latin typeface="Arial"/>
              <a:cs typeface="Arial"/>
            </a:rPr>
            <a:t>Vérifier les données</a:t>
          </a:r>
        </a:p>
      </dsp:txBody>
      <dsp:txXfrm rot="-5400000">
        <a:off x="838003" y="1090196"/>
        <a:ext cx="10174416" cy="702173"/>
      </dsp:txXfrm>
    </dsp:sp>
    <dsp:sp modelId="{B6CE859C-A988-C941-8EC6-EAEFEAEA467C}">
      <dsp:nvSpPr>
        <dsp:cNvPr id="0" name=""/>
        <dsp:cNvSpPr/>
      </dsp:nvSpPr>
      <dsp:spPr>
        <a:xfrm rot="5400000">
          <a:off x="-179572" y="228155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fr" sz="2700" kern="1200">
              <a:latin typeface="Arial"/>
              <a:cs typeface="Arial"/>
            </a:rPr>
            <a:t> </a:t>
          </a:r>
        </a:p>
      </dsp:txBody>
      <dsp:txXfrm rot="-5400000">
        <a:off x="1" y="2520982"/>
        <a:ext cx="838003" cy="359144"/>
      </dsp:txXfrm>
    </dsp:sp>
    <dsp:sp modelId="{D60FB4AA-DB64-2445-930E-47408A52A888}">
      <dsp:nvSpPr>
        <dsp:cNvPr id="0" name=""/>
        <dsp:cNvSpPr/>
      </dsp:nvSpPr>
      <dsp:spPr>
        <a:xfrm rot="5400000">
          <a:off x="5555131" y="-2615148"/>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fr" sz="2700" kern="1200">
              <a:latin typeface="Arial" panose="020B0604020202020204" pitchFamily="34" charset="0"/>
              <a:cs typeface="Arial" panose="020B0604020202020204" pitchFamily="34" charset="0"/>
            </a:rPr>
            <a:t>Suivre l'avancée des actions</a:t>
          </a:r>
        </a:p>
      </dsp:txBody>
      <dsp:txXfrm rot="-5400000">
        <a:off x="838003" y="2139966"/>
        <a:ext cx="10174416" cy="702173"/>
      </dsp:txXfrm>
    </dsp:sp>
    <dsp:sp modelId="{415EB6F8-E693-A94E-AD0E-86AFB10521C8}">
      <dsp:nvSpPr>
        <dsp:cNvPr id="0" name=""/>
        <dsp:cNvSpPr/>
      </dsp:nvSpPr>
      <dsp:spPr>
        <a:xfrm rot="5400000">
          <a:off x="-179572" y="333132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endParaRPr lang="en-US" sz="2700" kern="1200">
            <a:latin typeface="Arial" panose="020B0604020202020204" pitchFamily="34" charset="0"/>
            <a:cs typeface="Arial" panose="020B0604020202020204" pitchFamily="34" charset="0"/>
          </a:endParaRPr>
        </a:p>
      </dsp:txBody>
      <dsp:txXfrm rot="-5400000">
        <a:off x="1" y="3570752"/>
        <a:ext cx="838003" cy="359144"/>
      </dsp:txXfrm>
    </dsp:sp>
    <dsp:sp modelId="{53AC1F71-E60D-3B42-8D56-30AE12C79F42}">
      <dsp:nvSpPr>
        <dsp:cNvPr id="0" name=""/>
        <dsp:cNvSpPr/>
      </dsp:nvSpPr>
      <dsp:spPr>
        <a:xfrm rot="5400000">
          <a:off x="5555131" y="-1565377"/>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fr" sz="2700" kern="1200">
              <a:latin typeface="Arial"/>
              <a:cs typeface="Arial"/>
            </a:rPr>
            <a:t>Discuter les progrès avec les parties prenantes</a:t>
          </a:r>
        </a:p>
      </dsp:txBody>
      <dsp:txXfrm rot="-5400000">
        <a:off x="838003" y="3189737"/>
        <a:ext cx="10174416" cy="7021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0E6312-D1DF-4D4D-86A6-963524CF6B21}">
      <dsp:nvSpPr>
        <dsp:cNvPr id="0" name=""/>
        <dsp:cNvSpPr/>
      </dsp:nvSpPr>
      <dsp:spPr>
        <a:xfrm>
          <a:off x="0" y="867"/>
          <a:ext cx="1828614" cy="1420769"/>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fr" sz="1500" b="0" i="0" kern="1200" dirty="0">
              <a:solidFill>
                <a:schemeClr val="bg1"/>
              </a:solidFill>
              <a:latin typeface="Arial"/>
              <a:cs typeface="Arial"/>
            </a:rPr>
            <a:t>Incorporer les données 7-1-7</a:t>
          </a:r>
        </a:p>
      </dsp:txBody>
      <dsp:txXfrm>
        <a:off x="41613" y="42480"/>
        <a:ext cx="1745388" cy="1337543"/>
      </dsp:txXfrm>
    </dsp:sp>
    <dsp:sp modelId="{1336D54E-0990-4548-80F7-8E957AE39774}">
      <dsp:nvSpPr>
        <dsp:cNvPr id="0" name=""/>
        <dsp:cNvSpPr/>
      </dsp:nvSpPr>
      <dsp:spPr>
        <a:xfrm rot="5400000">
          <a:off x="692230" y="1451247"/>
          <a:ext cx="444153" cy="532983"/>
        </a:xfrm>
        <a:prstGeom prst="rightArrow">
          <a:avLst>
            <a:gd name="adj1" fmla="val 60000"/>
            <a:gd name="adj2" fmla="val 5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latin typeface="Arial" panose="020B0604020202020204" pitchFamily="34" charset="0"/>
            <a:cs typeface="Arial" panose="020B0604020202020204" pitchFamily="34" charset="0"/>
          </a:endParaRPr>
        </a:p>
      </dsp:txBody>
      <dsp:txXfrm rot="-5400000">
        <a:off x="754412" y="1495662"/>
        <a:ext cx="319789" cy="310907"/>
      </dsp:txXfrm>
    </dsp:sp>
    <dsp:sp modelId="{78F16142-32F1-DC4B-BC94-8015CDCE326D}">
      <dsp:nvSpPr>
        <dsp:cNvPr id="0" name=""/>
        <dsp:cNvSpPr/>
      </dsp:nvSpPr>
      <dsp:spPr>
        <a:xfrm>
          <a:off x="0" y="2013841"/>
          <a:ext cx="1828614" cy="1184408"/>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fr" sz="1500" b="0" i="0" kern="1200" dirty="0">
              <a:solidFill>
                <a:schemeClr val="bg1"/>
              </a:solidFill>
              <a:latin typeface="Arial"/>
              <a:cs typeface="Arial"/>
            </a:rPr>
            <a:t>Incorporer les données 7-1-7 avec d'autres évaluations et outils</a:t>
          </a:r>
          <a:endParaRPr lang="en-US" sz="1500" b="0" kern="1200" dirty="0">
            <a:solidFill>
              <a:schemeClr val="bg1"/>
            </a:solidFill>
            <a:latin typeface="Arial"/>
            <a:cs typeface="Arial"/>
          </a:endParaRPr>
        </a:p>
      </dsp:txBody>
      <dsp:txXfrm>
        <a:off x="34690" y="2048531"/>
        <a:ext cx="1759234" cy="1115028"/>
      </dsp:txXfrm>
    </dsp:sp>
    <dsp:sp modelId="{C812B9BB-49BE-AD43-9D9C-F479D9DDCC66}">
      <dsp:nvSpPr>
        <dsp:cNvPr id="0" name=""/>
        <dsp:cNvSpPr/>
      </dsp:nvSpPr>
      <dsp:spPr>
        <a:xfrm rot="5400000">
          <a:off x="691904" y="3228294"/>
          <a:ext cx="444804" cy="532983"/>
        </a:xfrm>
        <a:prstGeom prst="rightArrow">
          <a:avLst>
            <a:gd name="adj1" fmla="val 60000"/>
            <a:gd name="adj2" fmla="val 5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latin typeface="Arial" panose="020B0604020202020204" pitchFamily="34" charset="0"/>
            <a:cs typeface="Arial" panose="020B0604020202020204" pitchFamily="34" charset="0"/>
          </a:endParaRPr>
        </a:p>
      </dsp:txBody>
      <dsp:txXfrm rot="-5400000">
        <a:off x="754412" y="3272384"/>
        <a:ext cx="319789" cy="311363"/>
      </dsp:txXfrm>
    </dsp:sp>
    <dsp:sp modelId="{C9BD687E-BA67-4643-8957-9EA5AD4C0D6E}">
      <dsp:nvSpPr>
        <dsp:cNvPr id="0" name=""/>
        <dsp:cNvSpPr/>
      </dsp:nvSpPr>
      <dsp:spPr>
        <a:xfrm>
          <a:off x="0" y="3791322"/>
          <a:ext cx="1828614" cy="1184408"/>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 sz="1500" b="0" i="0" kern="1200" dirty="0">
              <a:solidFill>
                <a:schemeClr val="bg1"/>
              </a:solidFill>
              <a:latin typeface="Arial"/>
              <a:cs typeface="Arial"/>
            </a:rPr>
            <a:t>Ajouter ou reprioriser dans les plans nationaux, par exemple, PANSS</a:t>
          </a:r>
          <a:endParaRPr lang="en-US" sz="1500" b="0" kern="1200" dirty="0">
            <a:solidFill>
              <a:schemeClr val="bg1"/>
            </a:solidFill>
            <a:latin typeface="Arial"/>
            <a:cs typeface="Arial"/>
          </a:endParaRPr>
        </a:p>
      </dsp:txBody>
      <dsp:txXfrm>
        <a:off x="34690" y="3826012"/>
        <a:ext cx="1759234" cy="111502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406A11-AC92-DF43-BE9A-A276AAD08215}">
      <dsp:nvSpPr>
        <dsp:cNvPr id="0" name=""/>
        <dsp:cNvSpPr/>
      </dsp:nvSpPr>
      <dsp:spPr>
        <a:xfrm>
          <a:off x="7061" y="357623"/>
          <a:ext cx="1746002" cy="1216393"/>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fr" sz="1800" kern="1200" dirty="0">
              <a:latin typeface="Arial"/>
              <a:cs typeface="Arial"/>
            </a:rPr>
            <a:t>Compiler les goulots d'étranglement</a:t>
          </a:r>
        </a:p>
      </dsp:txBody>
      <dsp:txXfrm>
        <a:off x="42688" y="393250"/>
        <a:ext cx="1674748" cy="1145139"/>
      </dsp:txXfrm>
    </dsp:sp>
    <dsp:sp modelId="{16BAFFB6-F5AD-C94C-864B-9E829D177CAA}">
      <dsp:nvSpPr>
        <dsp:cNvPr id="0" name=""/>
        <dsp:cNvSpPr/>
      </dsp:nvSpPr>
      <dsp:spPr>
        <a:xfrm>
          <a:off x="1889482" y="796660"/>
          <a:ext cx="289208" cy="338319"/>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1889482" y="864324"/>
        <a:ext cx="202446" cy="202991"/>
      </dsp:txXfrm>
    </dsp:sp>
    <dsp:sp modelId="{5DCC1D2A-6B04-FC41-9B05-F8F3C1BF8121}">
      <dsp:nvSpPr>
        <dsp:cNvPr id="0" name=""/>
        <dsp:cNvSpPr/>
      </dsp:nvSpPr>
      <dsp:spPr>
        <a:xfrm>
          <a:off x="2298740" y="357623"/>
          <a:ext cx="1684108" cy="1216393"/>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 sz="1600" kern="1200" dirty="0">
              <a:latin typeface="Arial"/>
              <a:cs typeface="Arial"/>
            </a:rPr>
            <a:t>Attribuer les goulots d'étranglement aux domaines techniques</a:t>
          </a:r>
        </a:p>
      </dsp:txBody>
      <dsp:txXfrm>
        <a:off x="2334367" y="393250"/>
        <a:ext cx="1612854" cy="1145139"/>
      </dsp:txXfrm>
    </dsp:sp>
    <dsp:sp modelId="{147B6DFF-8FB8-0A46-90F0-D437541BBB4C}">
      <dsp:nvSpPr>
        <dsp:cNvPr id="0" name=""/>
        <dsp:cNvSpPr/>
      </dsp:nvSpPr>
      <dsp:spPr>
        <a:xfrm>
          <a:off x="4119268" y="796660"/>
          <a:ext cx="289208" cy="338319"/>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4119268" y="864324"/>
        <a:ext cx="202446" cy="202991"/>
      </dsp:txXfrm>
    </dsp:sp>
    <dsp:sp modelId="{1D8654B4-9E73-0146-B51F-62F8DF8F5C41}">
      <dsp:nvSpPr>
        <dsp:cNvPr id="0" name=""/>
        <dsp:cNvSpPr/>
      </dsp:nvSpPr>
      <dsp:spPr>
        <a:xfrm>
          <a:off x="4528526" y="357623"/>
          <a:ext cx="2075209" cy="1216393"/>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 sz="1600" kern="1200" dirty="0">
              <a:latin typeface="Arial"/>
              <a:cs typeface="Arial"/>
            </a:rPr>
            <a:t>Identifier les recommandations par goulot d'étranglement</a:t>
          </a:r>
        </a:p>
      </dsp:txBody>
      <dsp:txXfrm>
        <a:off x="4564153" y="393250"/>
        <a:ext cx="2003955" cy="1145139"/>
      </dsp:txXfrm>
    </dsp:sp>
    <dsp:sp modelId="{6207E4FA-0F8A-144D-B5DB-DA904F8E178C}">
      <dsp:nvSpPr>
        <dsp:cNvPr id="0" name=""/>
        <dsp:cNvSpPr/>
      </dsp:nvSpPr>
      <dsp:spPr>
        <a:xfrm>
          <a:off x="6740154" y="796660"/>
          <a:ext cx="289208" cy="338319"/>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6740154" y="864324"/>
        <a:ext cx="202446" cy="202991"/>
      </dsp:txXfrm>
    </dsp:sp>
    <dsp:sp modelId="{16EBC836-ECF2-1341-87FC-648CD7F03A41}">
      <dsp:nvSpPr>
        <dsp:cNvPr id="0" name=""/>
        <dsp:cNvSpPr/>
      </dsp:nvSpPr>
      <dsp:spPr>
        <a:xfrm>
          <a:off x="7149412" y="357623"/>
          <a:ext cx="2123351" cy="1216393"/>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 sz="1600" kern="1200" dirty="0">
              <a:latin typeface="Arial"/>
              <a:cs typeface="Arial"/>
            </a:rPr>
            <a:t>Proposer des activités liées aux  recommandations</a:t>
          </a:r>
        </a:p>
      </dsp:txBody>
      <dsp:txXfrm>
        <a:off x="7185039" y="393250"/>
        <a:ext cx="2052097" cy="1145139"/>
      </dsp:txXfrm>
    </dsp:sp>
    <dsp:sp modelId="{2DEE26A0-7B5C-BD40-9733-80420A40415C}">
      <dsp:nvSpPr>
        <dsp:cNvPr id="0" name=""/>
        <dsp:cNvSpPr/>
      </dsp:nvSpPr>
      <dsp:spPr>
        <a:xfrm>
          <a:off x="9409183" y="796660"/>
          <a:ext cx="289208" cy="338319"/>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9409183" y="864324"/>
        <a:ext cx="202446" cy="202991"/>
      </dsp:txXfrm>
    </dsp:sp>
    <dsp:sp modelId="{8DE9D50E-F58E-4542-8B78-062E825F660D}">
      <dsp:nvSpPr>
        <dsp:cNvPr id="0" name=""/>
        <dsp:cNvSpPr/>
      </dsp:nvSpPr>
      <dsp:spPr>
        <a:xfrm>
          <a:off x="9818440" y="357623"/>
          <a:ext cx="1742632" cy="1216393"/>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 sz="1600" kern="1200" dirty="0">
              <a:latin typeface="Arial"/>
              <a:cs typeface="Arial"/>
            </a:rPr>
            <a:t>Vérifier et lier l'activité au PANSS ou au plan opérationnel</a:t>
          </a:r>
        </a:p>
      </dsp:txBody>
      <dsp:txXfrm>
        <a:off x="9854067" y="393250"/>
        <a:ext cx="1671378" cy="11451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9B65A-DD2E-3B46-AA58-F1BFFBA25B28}">
      <dsp:nvSpPr>
        <dsp:cNvPr id="0" name=""/>
        <dsp:cNvSpPr/>
      </dsp:nvSpPr>
      <dsp:spPr>
        <a:xfrm>
          <a:off x="1386" y="823899"/>
          <a:ext cx="2704274" cy="108170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marL="0" lvl="0" indent="0" algn="ctr" defTabSz="755650">
            <a:lnSpc>
              <a:spcPct val="90000"/>
            </a:lnSpc>
            <a:spcBef>
              <a:spcPct val="0"/>
            </a:spcBef>
            <a:spcAft>
              <a:spcPct val="35000"/>
            </a:spcAft>
            <a:buNone/>
          </a:pPr>
          <a:r>
            <a:rPr lang="fr" sz="1700" kern="1200" dirty="0">
              <a:latin typeface="Arial"/>
              <a:cs typeface="Arial"/>
            </a:rPr>
            <a:t>Goulot d'étranglement 7-1-7</a:t>
          </a:r>
        </a:p>
      </dsp:txBody>
      <dsp:txXfrm>
        <a:off x="1386" y="823899"/>
        <a:ext cx="2433847" cy="1081709"/>
      </dsp:txXfrm>
    </dsp:sp>
    <dsp:sp modelId="{FBF8E2E2-113D-5D41-8BC1-640248FA2999}">
      <dsp:nvSpPr>
        <dsp:cNvPr id="0" name=""/>
        <dsp:cNvSpPr/>
      </dsp:nvSpPr>
      <dsp:spPr>
        <a:xfrm>
          <a:off x="216480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marL="0" lvl="0" indent="0" algn="ctr" defTabSz="666750">
            <a:lnSpc>
              <a:spcPct val="90000"/>
            </a:lnSpc>
            <a:spcBef>
              <a:spcPct val="0"/>
            </a:spcBef>
            <a:spcAft>
              <a:spcPct val="35000"/>
            </a:spcAft>
            <a:buNone/>
          </a:pPr>
          <a:r>
            <a:rPr lang="fr" sz="1500" kern="1200" dirty="0">
              <a:latin typeface="Arial"/>
              <a:cs typeface="Arial"/>
            </a:rPr>
            <a:t>Domaine technique</a:t>
          </a:r>
        </a:p>
      </dsp:txBody>
      <dsp:txXfrm>
        <a:off x="2705661" y="823899"/>
        <a:ext cx="1622565" cy="1081709"/>
      </dsp:txXfrm>
    </dsp:sp>
    <dsp:sp modelId="{230FFAF5-8237-8D41-B13D-98E6F557CB58}">
      <dsp:nvSpPr>
        <dsp:cNvPr id="0" name=""/>
        <dsp:cNvSpPr/>
      </dsp:nvSpPr>
      <dsp:spPr>
        <a:xfrm>
          <a:off x="432822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marL="0" lvl="0" indent="0" algn="ctr" defTabSz="666750">
            <a:lnSpc>
              <a:spcPct val="90000"/>
            </a:lnSpc>
            <a:spcBef>
              <a:spcPct val="0"/>
            </a:spcBef>
            <a:spcAft>
              <a:spcPct val="35000"/>
            </a:spcAft>
            <a:buNone/>
          </a:pPr>
          <a:r>
            <a:rPr lang="fr" sz="1500" kern="1200" dirty="0">
              <a:latin typeface="Arial"/>
              <a:cs typeface="Arial"/>
            </a:rPr>
            <a:t>Recommandation 7-1-7 pour remédier au goulot d'étranglement</a:t>
          </a:r>
        </a:p>
      </dsp:txBody>
      <dsp:txXfrm>
        <a:off x="4869081" y="823899"/>
        <a:ext cx="1622565" cy="1081709"/>
      </dsp:txXfrm>
    </dsp:sp>
    <dsp:sp modelId="{0051DFC9-608A-F149-A5A0-508843FE1AA0}">
      <dsp:nvSpPr>
        <dsp:cNvPr id="0" name=""/>
        <dsp:cNvSpPr/>
      </dsp:nvSpPr>
      <dsp:spPr>
        <a:xfrm>
          <a:off x="649164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marL="0" lvl="0" indent="0" algn="ctr" defTabSz="666750">
            <a:lnSpc>
              <a:spcPct val="90000"/>
            </a:lnSpc>
            <a:spcBef>
              <a:spcPct val="0"/>
            </a:spcBef>
            <a:spcAft>
              <a:spcPct val="35000"/>
            </a:spcAft>
            <a:buNone/>
          </a:pPr>
          <a:r>
            <a:rPr lang="fr" sz="1500" kern="1200" dirty="0">
              <a:latin typeface="Arial"/>
              <a:cs typeface="Arial"/>
            </a:rPr>
            <a:t>Activité existante dans le plan stratégique ou opérationnel précédent ?</a:t>
          </a:r>
        </a:p>
      </dsp:txBody>
      <dsp:txXfrm>
        <a:off x="7032501" y="823899"/>
        <a:ext cx="1622565" cy="1081709"/>
      </dsp:txXfrm>
    </dsp:sp>
    <dsp:sp modelId="{255BEEDA-CF9C-FC47-AA8A-4BDD8F1C7F7E}">
      <dsp:nvSpPr>
        <dsp:cNvPr id="0" name=""/>
        <dsp:cNvSpPr/>
      </dsp:nvSpPr>
      <dsp:spPr>
        <a:xfrm>
          <a:off x="865506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marL="0" lvl="0" indent="0" algn="ctr" defTabSz="666750">
            <a:lnSpc>
              <a:spcPct val="90000"/>
            </a:lnSpc>
            <a:spcBef>
              <a:spcPct val="0"/>
            </a:spcBef>
            <a:spcAft>
              <a:spcPct val="35000"/>
            </a:spcAft>
            <a:buNone/>
          </a:pPr>
          <a:r>
            <a:rPr lang="fr" sz="1500" kern="1200">
              <a:latin typeface="Arial" panose="020B0604020202020204" pitchFamily="34" charset="0"/>
              <a:cs typeface="Arial" panose="020B0604020202020204" pitchFamily="34" charset="0"/>
            </a:rPr>
            <a:t>   </a:t>
          </a:r>
        </a:p>
      </dsp:txBody>
      <dsp:txXfrm>
        <a:off x="9195921" y="823899"/>
        <a:ext cx="1622565" cy="108170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E2F223-DDCF-41F6-B795-0C95E79E872D}">
      <dsp:nvSpPr>
        <dsp:cNvPr id="0" name=""/>
        <dsp:cNvSpPr/>
      </dsp:nvSpPr>
      <dsp:spPr>
        <a:xfrm>
          <a:off x="0" y="228409"/>
          <a:ext cx="6692255" cy="10773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187452" rIns="519393" bIns="99568" numCol="1" spcCol="1270" anchor="t" anchorCtr="0">
          <a:noAutofit/>
        </a:bodyPr>
        <a:lstStyle/>
        <a:p>
          <a:pPr marL="114300" lvl="1" indent="-114300" algn="l" defTabSz="622300">
            <a:lnSpc>
              <a:spcPct val="90000"/>
            </a:lnSpc>
            <a:spcBef>
              <a:spcPct val="0"/>
            </a:spcBef>
            <a:spcAft>
              <a:spcPct val="15000"/>
            </a:spcAft>
            <a:buChar char="•"/>
          </a:pPr>
          <a:r>
            <a:rPr lang="fr-FR" sz="1400" kern="1200">
              <a:latin typeface="Arial" panose="020B0604020202020204" pitchFamily="34" charset="0"/>
              <a:cs typeface="Arial" panose="020B0604020202020204" pitchFamily="34" charset="0"/>
            </a:rPr>
            <a:t>Superviser l’adoption et l’utilisation de l’approche 7-1-7</a:t>
          </a: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Coordonner les parties prenantes dans plusieurs secteurs et à plusieurs niveaux</a:t>
          </a: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Être responsable de plusieurs équipes</a:t>
          </a:r>
        </a:p>
      </dsp:txBody>
      <dsp:txXfrm>
        <a:off x="0" y="228409"/>
        <a:ext cx="6692255" cy="1077300"/>
      </dsp:txXfrm>
    </dsp:sp>
    <dsp:sp modelId="{B5834E92-BB7B-4CB8-890D-3E90ECE2EAD0}">
      <dsp:nvSpPr>
        <dsp:cNvPr id="0" name=""/>
        <dsp:cNvSpPr/>
      </dsp:nvSpPr>
      <dsp:spPr>
        <a:xfrm>
          <a:off x="334612" y="95569"/>
          <a:ext cx="4684579" cy="265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fr-FR" sz="2000" kern="1200" dirty="0">
              <a:latin typeface="Arial" panose="020B0604020202020204" pitchFamily="34" charset="0"/>
              <a:cs typeface="Arial" panose="020B0604020202020204" pitchFamily="34" charset="0"/>
            </a:rPr>
            <a:t>Coordination</a:t>
          </a:r>
        </a:p>
      </dsp:txBody>
      <dsp:txXfrm>
        <a:off x="347581" y="108538"/>
        <a:ext cx="4658641" cy="239742"/>
      </dsp:txXfrm>
    </dsp:sp>
    <dsp:sp modelId="{02A896E6-458C-4737-AAC3-E042C8C69BAF}">
      <dsp:nvSpPr>
        <dsp:cNvPr id="0" name=""/>
        <dsp:cNvSpPr/>
      </dsp:nvSpPr>
      <dsp:spPr>
        <a:xfrm>
          <a:off x="0" y="1487149"/>
          <a:ext cx="6692255" cy="6520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187452" rIns="519393" bIns="99568" numCol="1" spcCol="1270" anchor="t" anchorCtr="0">
          <a:noAutofit/>
        </a:bodyPr>
        <a:lstStyle/>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Enregistrer, analyser, synthétiser et communiquer les données/résultats de l’approche 7-1-7</a:t>
          </a:r>
        </a:p>
      </dsp:txBody>
      <dsp:txXfrm>
        <a:off x="0" y="1487149"/>
        <a:ext cx="6692255" cy="652050"/>
      </dsp:txXfrm>
    </dsp:sp>
    <dsp:sp modelId="{B377CBE8-7D9C-419A-AF31-64D4069E175D}">
      <dsp:nvSpPr>
        <dsp:cNvPr id="0" name=""/>
        <dsp:cNvSpPr/>
      </dsp:nvSpPr>
      <dsp:spPr>
        <a:xfrm>
          <a:off x="334612" y="1354309"/>
          <a:ext cx="4684579" cy="265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fr-FR" sz="2000" kern="1200" dirty="0">
              <a:latin typeface="Arial" panose="020B0604020202020204" pitchFamily="34" charset="0"/>
              <a:cs typeface="Arial" panose="020B0604020202020204" pitchFamily="34" charset="0"/>
            </a:rPr>
            <a:t>Collecte et analyse des données</a:t>
          </a:r>
        </a:p>
      </dsp:txBody>
      <dsp:txXfrm>
        <a:off x="347581" y="1367278"/>
        <a:ext cx="4658641" cy="239742"/>
      </dsp:txXfrm>
    </dsp:sp>
    <dsp:sp modelId="{34DF019F-1535-4382-BBEA-83CDFA6A4A49}">
      <dsp:nvSpPr>
        <dsp:cNvPr id="0" name=""/>
        <dsp:cNvSpPr/>
      </dsp:nvSpPr>
      <dsp:spPr>
        <a:xfrm>
          <a:off x="0" y="2320639"/>
          <a:ext cx="6692255" cy="11056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187452" rIns="519393" bIns="99568" numCol="1" spcCol="1270" anchor="t" anchorCtr="0">
          <a:noAutofit/>
        </a:bodyPr>
        <a:lstStyle/>
        <a:p>
          <a:pPr marL="114300" lvl="1" indent="-114300" algn="l" defTabSz="622300">
            <a:lnSpc>
              <a:spcPct val="90000"/>
            </a:lnSpc>
            <a:spcBef>
              <a:spcPct val="0"/>
            </a:spcBef>
            <a:spcAft>
              <a:spcPct val="15000"/>
            </a:spcAft>
            <a:buChar char="•"/>
          </a:pPr>
          <a:r>
            <a:rPr lang="fr-FR" sz="1400" kern="1200">
              <a:latin typeface="Arial" panose="020B0604020202020204" pitchFamily="34" charset="0"/>
              <a:cs typeface="Arial" panose="020B0604020202020204" pitchFamily="34" charset="0"/>
            </a:rPr>
            <a:t>Identifier les goulots d’étranglement et les facteurs favorisants</a:t>
          </a: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Définir les actions correctives </a:t>
          </a:r>
        </a:p>
        <a:p>
          <a:pPr marL="114300" lvl="1" indent="-114300" algn="l" defTabSz="622300">
            <a:lnSpc>
              <a:spcPct val="90000"/>
            </a:lnSpc>
            <a:spcBef>
              <a:spcPct val="0"/>
            </a:spcBef>
            <a:spcAft>
              <a:spcPct val="15000"/>
            </a:spcAft>
            <a:buChar char="•"/>
          </a:pPr>
          <a:r>
            <a:rPr lang="fr-FR" sz="1400" kern="1200">
              <a:latin typeface="Arial" panose="020B0604020202020204" pitchFamily="34" charset="0"/>
              <a:cs typeface="Arial" panose="020B0604020202020204" pitchFamily="34" charset="0"/>
            </a:rPr>
            <a:t>Prendre des mesures touchant plusieurs secteurs et niveaux</a:t>
          </a: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Suivre la progression des actions</a:t>
          </a:r>
        </a:p>
      </dsp:txBody>
      <dsp:txXfrm>
        <a:off x="0" y="2320639"/>
        <a:ext cx="6692255" cy="1105650"/>
      </dsp:txXfrm>
    </dsp:sp>
    <dsp:sp modelId="{6705016C-A399-41F7-A1E4-7B3B36C883D2}">
      <dsp:nvSpPr>
        <dsp:cNvPr id="0" name=""/>
        <dsp:cNvSpPr/>
      </dsp:nvSpPr>
      <dsp:spPr>
        <a:xfrm>
          <a:off x="334612" y="2187799"/>
          <a:ext cx="4684579" cy="265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fr-FR" sz="2000" kern="1200">
              <a:latin typeface="Arial" panose="020B0604020202020204" pitchFamily="34" charset="0"/>
              <a:cs typeface="Arial" panose="020B0604020202020204" pitchFamily="34" charset="0"/>
            </a:rPr>
            <a:t>Amélioration des performances</a:t>
          </a:r>
        </a:p>
      </dsp:txBody>
      <dsp:txXfrm>
        <a:off x="347581" y="2200768"/>
        <a:ext cx="4658641" cy="239742"/>
      </dsp:txXfrm>
    </dsp:sp>
    <dsp:sp modelId="{E392D61E-F76C-4AC7-B6E8-3A313501A57B}">
      <dsp:nvSpPr>
        <dsp:cNvPr id="0" name=""/>
        <dsp:cNvSpPr/>
      </dsp:nvSpPr>
      <dsp:spPr>
        <a:xfrm>
          <a:off x="0" y="3607729"/>
          <a:ext cx="6692255" cy="8363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187452" rIns="519393" bIns="99568" numCol="1" spcCol="1270" anchor="t" anchorCtr="0">
          <a:noAutofit/>
        </a:bodyPr>
        <a:lstStyle/>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Utiliser les résultats de l’approche 7-1-7 afin de contribuer à plus long terme aux activités de planification, aux priorités de financement et à d’autres activités pertinentes en matière de sécurité sanitaire</a:t>
          </a:r>
        </a:p>
      </dsp:txBody>
      <dsp:txXfrm>
        <a:off x="0" y="3607729"/>
        <a:ext cx="6692255" cy="836325"/>
      </dsp:txXfrm>
    </dsp:sp>
    <dsp:sp modelId="{34EE295A-A9AB-40C2-8F58-1E653AD3E287}">
      <dsp:nvSpPr>
        <dsp:cNvPr id="0" name=""/>
        <dsp:cNvSpPr/>
      </dsp:nvSpPr>
      <dsp:spPr>
        <a:xfrm>
          <a:off x="334612" y="3474889"/>
          <a:ext cx="4684579" cy="265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fr-FR" sz="2000" kern="1200">
              <a:latin typeface="Arial" panose="020B0604020202020204" pitchFamily="34" charset="0"/>
              <a:cs typeface="Arial" panose="020B0604020202020204" pitchFamily="34" charset="0"/>
            </a:rPr>
            <a:t>Planification et financement</a:t>
          </a:r>
        </a:p>
      </dsp:txBody>
      <dsp:txXfrm>
        <a:off x="347581" y="3487858"/>
        <a:ext cx="4658641" cy="239742"/>
      </dsp:txXfrm>
    </dsp:sp>
    <dsp:sp modelId="{E7A05813-6423-4201-8557-B3B685050F81}">
      <dsp:nvSpPr>
        <dsp:cNvPr id="0" name=""/>
        <dsp:cNvSpPr/>
      </dsp:nvSpPr>
      <dsp:spPr>
        <a:xfrm>
          <a:off x="0" y="4625494"/>
          <a:ext cx="6692255" cy="6520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187452" rIns="519393" bIns="99568" numCol="1" spcCol="1270" anchor="t" anchorCtr="0">
          <a:noAutofit/>
        </a:bodyPr>
        <a:lstStyle/>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Utiliser les résultats de l’approche 7-1-7 pour prioriser les activités de plaidoyer et de mobilisation des ressources</a:t>
          </a:r>
        </a:p>
      </dsp:txBody>
      <dsp:txXfrm>
        <a:off x="0" y="4625494"/>
        <a:ext cx="6692255" cy="652050"/>
      </dsp:txXfrm>
    </dsp:sp>
    <dsp:sp modelId="{CC39B5E8-6C07-4E06-BC7F-D2967B044D1A}">
      <dsp:nvSpPr>
        <dsp:cNvPr id="0" name=""/>
        <dsp:cNvSpPr/>
      </dsp:nvSpPr>
      <dsp:spPr>
        <a:xfrm>
          <a:off x="334612" y="4492654"/>
          <a:ext cx="4684579" cy="265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fr-FR" sz="2000" kern="1200">
              <a:latin typeface="Arial" panose="020B0604020202020204" pitchFamily="34" charset="0"/>
              <a:cs typeface="Arial" panose="020B0604020202020204" pitchFamily="34" charset="0"/>
            </a:rPr>
            <a:t>Communication et plaidoyer</a:t>
          </a:r>
        </a:p>
      </dsp:txBody>
      <dsp:txXfrm>
        <a:off x="347581" y="4505623"/>
        <a:ext cx="4658641" cy="23974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11/14/25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latin typeface="Arial"/>
                <a:cs typeface="Arial"/>
              </a:rPr>
              <a:t>[Remarque pour la modération : cette présentation fait partie d’un programme de formation technique à l’approche 7-1-7. Il s’agit d’un fichier zip contenant un fichier « </a:t>
            </a:r>
            <a:r>
              <a:rPr lang="fr-FR" i="1" dirty="0" err="1">
                <a:latin typeface="Arial"/>
                <a:cs typeface="Arial"/>
              </a:rPr>
              <a:t>read</a:t>
            </a:r>
            <a:r>
              <a:rPr lang="fr-FR" i="1" dirty="0">
                <a:latin typeface="Arial"/>
                <a:cs typeface="Arial"/>
              </a:rPr>
              <a:t>-me » et des dossiers pour les présentations (comme celle-ci), les activités incluses dans cette présentation, un exemple d’ordre du jour qui peut être donné aux participants et un exemple d’ordre du jour détaillé qui peut être utilisé par les animateurs/modérateurs. Veuillez réviser les ordres du jour et les diapositives/activités correspondantes en fonction de votre contexte et de vos besoins. </a:t>
            </a:r>
          </a:p>
          <a:p>
            <a:endParaRPr lang="en-US" i="1" dirty="0">
              <a:latin typeface="Arial"/>
              <a:cs typeface="Arial"/>
            </a:endParaRPr>
          </a:p>
          <a:p>
            <a:r>
              <a:rPr lang="fr-FR" i="1" dirty="0">
                <a:latin typeface="Arial"/>
                <a:cs typeface="Arial"/>
              </a:rPr>
              <a:t>Ce jeu de diapositives contient des diapositives pour le jour 3 d’un exemple de formation technique de 4 jours. Les diapositives du jour 3 se concentrent sur 1) les 2 dernières des 5 étapes d’utilisation de l’approche 7-1-7 et 2) l’adoption de l’approche 7-1-7 pour une utilisation régulière. Ces diapositives sont séparées en sections qui correspondent à l’exemple d’ordre du jour du jour 3 associé dans le fichier Excel de l’ordre du jour de l’atelier technique. </a:t>
            </a:r>
          </a:p>
          <a:p>
            <a:endParaRPr lang="en-US" i="1" dirty="0">
              <a:latin typeface="Arial"/>
              <a:cs typeface="Arial"/>
            </a:endParaRPr>
          </a:p>
          <a:p>
            <a:r>
              <a:rPr lang="fr-FR" i="1" dirty="0">
                <a:latin typeface="Arial"/>
                <a:cs typeface="Arial"/>
              </a:rPr>
              <a:t>Les principales sections dédiées à l’approche 7-1-7 de cette présentation sont les suivantes : </a:t>
            </a:r>
          </a:p>
          <a:p>
            <a:r>
              <a:rPr lang="fr-FR" i="1" dirty="0">
                <a:latin typeface="Arial"/>
                <a:cs typeface="Arial"/>
              </a:rPr>
              <a:t>1. Accueil, objectifs d’apprentissage et brise-glace</a:t>
            </a:r>
            <a:br>
              <a:rPr lang="fr-FR" i="1" dirty="0">
                <a:latin typeface="Arial"/>
                <a:cs typeface="Arial"/>
              </a:rPr>
            </a:br>
            <a:r>
              <a:rPr lang="fr-FR" i="1" dirty="0">
                <a:latin typeface="Arial"/>
                <a:cs typeface="Arial"/>
              </a:rPr>
              <a:t>2. « Faisons le point » </a:t>
            </a:r>
          </a:p>
          <a:p>
            <a:r>
              <a:rPr lang="fr-FR" i="1" dirty="0">
                <a:latin typeface="Arial"/>
                <a:cs typeface="Arial"/>
              </a:rPr>
              <a:t>3. Récapitulatif des étapes de l’utilisation de l’approche 7-1-7</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Arial"/>
                <a:cs typeface="Arial"/>
              </a:rPr>
              <a:t>4. Étape 4 : consolider régulièrement les données et suivre les avancées des actions mises en place</a:t>
            </a:r>
          </a:p>
          <a:p>
            <a:r>
              <a:rPr lang="fr-FR" i="1" dirty="0">
                <a:latin typeface="Arial"/>
                <a:cs typeface="Arial"/>
              </a:rPr>
              <a:t>5. Étape 5 : synthétiser et utiliser les résultats à des fins de planification et de financement</a:t>
            </a:r>
          </a:p>
          <a:p>
            <a:r>
              <a:rPr lang="fr-FR" i="1" dirty="0">
                <a:latin typeface="Arial"/>
                <a:cs typeface="Arial"/>
              </a:rPr>
              <a:t>6. L’approche 7-1-7 et la planification annuelle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Arial"/>
                <a:cs typeface="Arial"/>
              </a:rPr>
              <a:t>7. Introduction à l’adoption de l’approche 7-1-7 pour une utilisation régulière</a:t>
            </a:r>
          </a:p>
          <a:p>
            <a:r>
              <a:rPr lang="fr-FR" i="1" dirty="0">
                <a:latin typeface="Arial"/>
                <a:cs typeface="Arial"/>
              </a:rPr>
              <a:t>8. Implanter l’approche 7-1-7 dans le système de santé publique</a:t>
            </a:r>
          </a:p>
          <a:p>
            <a:r>
              <a:rPr lang="fr-FR" i="1" dirty="0">
                <a:latin typeface="Arial"/>
                <a:cs typeface="Arial"/>
              </a:rPr>
              <a:t>9. Cartographier les parties prenantes et les systèmes existants</a:t>
            </a:r>
          </a:p>
          <a:p>
            <a:r>
              <a:rPr lang="fr-FR" i="1" dirty="0">
                <a:latin typeface="Arial"/>
                <a:cs typeface="Arial"/>
              </a:rPr>
              <a:t>10. Impliquer les parties prenantes</a:t>
            </a:r>
          </a:p>
          <a:p>
            <a:r>
              <a:rPr lang="fr-FR" i="1" dirty="0">
                <a:latin typeface="Arial"/>
                <a:cs typeface="Arial"/>
              </a:rPr>
              <a:t>11. Intégrer l’approche 7-1-7 dans les flux de travail</a:t>
            </a:r>
          </a:p>
          <a:p>
            <a:r>
              <a:rPr lang="fr-FR" i="1" dirty="0">
                <a:latin typeface="Arial"/>
                <a:cs typeface="Arial"/>
              </a:rPr>
              <a:t>12. Former le personnel</a:t>
            </a:r>
          </a:p>
          <a:p>
            <a:r>
              <a:rPr lang="fr-FR" i="1" dirty="0">
                <a:latin typeface="Arial"/>
                <a:cs typeface="Arial"/>
              </a:rPr>
              <a:t>13. Tester l’utilisation</a:t>
            </a:r>
          </a:p>
          <a:p>
            <a:r>
              <a:rPr lang="fr-FR" i="1" dirty="0">
                <a:latin typeface="Arial"/>
                <a:cs typeface="Arial"/>
              </a:rPr>
              <a:t>14. Lancement de l’approche 7-1-7</a:t>
            </a:r>
          </a:p>
          <a:p>
            <a:r>
              <a:rPr lang="fr-FR" i="1" dirty="0">
                <a:latin typeface="Arial"/>
                <a:cs typeface="Arial"/>
              </a:rPr>
              <a:t>15. Financement de l’approche 7-1-7</a:t>
            </a:r>
          </a:p>
          <a:p>
            <a:r>
              <a:rPr lang="fr-FR" i="1" dirty="0">
                <a:latin typeface="Arial"/>
                <a:cs typeface="Arial"/>
              </a:rPr>
              <a:t>16. Séance de discussion</a:t>
            </a:r>
          </a:p>
          <a:p>
            <a:endParaRPr lang="en-US" i="1" dirty="0">
              <a:latin typeface="Arial"/>
              <a:cs typeface="Arial"/>
            </a:endParaRPr>
          </a:p>
          <a:p>
            <a:r>
              <a:rPr lang="fr-FR" i="1" dirty="0">
                <a:latin typeface="Arial"/>
                <a:cs typeface="Arial"/>
              </a:rPr>
              <a:t>Des diapositives pour les pauses (à savoir le déjeuner et les deux pauses café) ainsi que les brise-glace sont également incluses. </a:t>
            </a:r>
          </a:p>
          <a:p>
            <a:endParaRPr lang="en-US" i="1" dirty="0">
              <a:latin typeface="Arial"/>
              <a:cs typeface="Arial"/>
            </a:endParaRPr>
          </a:p>
          <a:p>
            <a:r>
              <a:rPr lang="fr-FR" i="1" dirty="0">
                <a:latin typeface="Arial"/>
                <a:cs typeface="Arial"/>
              </a:rPr>
              <a:t>Chaque diapositive comprend des notes qui peuvent être lues au public et sont accompagnées de commentaires destinés au modérateur/présentateur. Ces derniers sont identifiés par la mention « [Remarque pour la modération : xxx] ». </a:t>
            </a:r>
          </a:p>
          <a:p>
            <a:endParaRPr lang="en-US" i="1" dirty="0">
              <a:latin typeface="Arial"/>
              <a:cs typeface="Arial"/>
            </a:endParaRPr>
          </a:p>
          <a:p>
            <a:endParaRPr lang="en-US" i="1" dirty="0">
              <a:latin typeface="Arial"/>
              <a:cs typeface="Arial"/>
            </a:endParaRPr>
          </a:p>
          <a:p>
            <a:endParaRPr lang="en-US" i="1" dirty="0">
              <a:latin typeface="Arial"/>
              <a:cs typeface="Arial"/>
            </a:endParaRPr>
          </a:p>
          <a:p>
            <a:r>
              <a:rPr lang="fr-FR" i="1" dirty="0">
                <a:latin typeface="Arial"/>
                <a:cs typeface="Arial"/>
              </a:rPr>
              <a:t> </a:t>
            </a:r>
          </a:p>
          <a:p>
            <a:endParaRPr lang="en-US" i="1"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Nous continuerons à utiliser l’espace « Faisons le point » pour recueillir vos questions et idées, et pour y répondre à travers des présentations et des séances de questions-réponses dédiées.  </a:t>
            </a:r>
          </a:p>
          <a:p>
            <a:r>
              <a:rPr lang="fr-FR">
                <a:latin typeface="Arial"/>
                <a:cs typeface="Arial"/>
              </a:rPr>
              <a:t> </a:t>
            </a:r>
          </a:p>
          <a:p>
            <a:r>
              <a:rPr lang="fr-FR">
                <a:latin typeface="Arial"/>
                <a:cs typeface="Arial"/>
              </a:rPr>
              <a:t>Veuillez ajouter toute question que vous avez au sujet de l’approche 7-1-7 dans l’espace « Faisons le point » tout au long de la journée. </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7145C-E2FD-5CB0-1437-3EAE035D22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921B79-B89A-2D59-F3C3-BF59E186B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2C80D9-25FD-8A64-5108-A6D5F3D61CF6}"/>
              </a:ext>
            </a:extLst>
          </p:cNvPr>
          <p:cNvSpPr>
            <a:spLocks noGrp="1"/>
          </p:cNvSpPr>
          <p:nvPr>
            <p:ph type="body" idx="1"/>
          </p:nvPr>
        </p:nvSpPr>
        <p:spPr/>
        <p:txBody>
          <a:bodyPr/>
          <a:lstStyle/>
          <a:p>
            <a:pPr marL="0" indent="0">
              <a:buFont typeface="Arial" panose="020B0604020202020204" pitchFamily="34" charset="0"/>
              <a:buNone/>
            </a:pPr>
            <a:r>
              <a:rPr lang="fr-FR" sz="1200" b="0" i="0" u="none" strike="noStrike">
                <a:solidFill>
                  <a:srgbClr val="000000"/>
                </a:solidFill>
                <a:effectLst/>
                <a:latin typeface="Arial"/>
                <a:cs typeface="Arial"/>
              </a:rPr>
              <a:t>Pour la collecte des données, cela impliquerait de réfléchir à la manière dont les différentes informations concernant l’approche 7-1-7 sont recueillies et rassemblées. Les données sont-elles stockées dans différentes bases de données relatives à la surveillance et à la réponse ? Les outils existants collectent-ils toutes les informations nécessaires ou faut-il ajouter des champs tels que des récits ? Les définitions des dates des jalons correspondent-elles à celles utilisées dans le pays ? Si ce n’est pas le cas, il faut y réfléchir. </a:t>
            </a:r>
          </a:p>
          <a:p>
            <a:pPr marL="0" indent="0">
              <a:buFont typeface="Arial" panose="020B0604020202020204" pitchFamily="34" charset="0"/>
              <a:buNone/>
            </a:pPr>
            <a:endParaRPr lang="en-US" sz="1200" b="0" i="0" u="none" strike="noStrike" dirty="0">
              <a:solidFill>
                <a:srgbClr val="000000"/>
              </a:solidFill>
              <a:effectLst/>
              <a:latin typeface="Arial" panose="020B0604020202020204" pitchFamily="34" charset="0"/>
            </a:endParaRPr>
          </a:p>
          <a:p>
            <a:pPr marL="0" indent="0">
              <a:buFont typeface="Arial" panose="020B0604020202020204" pitchFamily="34" charset="0"/>
              <a:buNone/>
            </a:pPr>
            <a:r>
              <a:rPr lang="fr-FR" sz="1200" b="0" i="0" u="none" strike="noStrike">
                <a:solidFill>
                  <a:srgbClr val="000000"/>
                </a:solidFill>
                <a:effectLst/>
                <a:latin typeface="Arial"/>
                <a:cs typeface="Arial"/>
              </a:rPr>
              <a:t>Qui coordonne le travail ? Quelle aide, quelles ressources et quels outils sont nécessaires pour le mener à bien ? </a:t>
            </a:r>
          </a:p>
          <a:p>
            <a:pPr marL="0" indent="0">
              <a:buFont typeface="Arial" panose="020B0604020202020204" pitchFamily="34" charset="0"/>
              <a:buNone/>
            </a:pPr>
            <a:endParaRPr lang="en-US" sz="1200" b="0" i="0" u="none" strike="noStrike" dirty="0">
              <a:solidFill>
                <a:srgbClr val="000000"/>
              </a:solidFill>
              <a:effectLst/>
              <a:latin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6EB3ECDB-7D11-11AF-7540-A1C80E94164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787436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8F54B-CCE2-839E-CB12-DA29E106AB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E69CA3-EB25-D713-B9DD-36AA3D5448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238D2D-9E52-17C0-BD25-E1A7404E034C}"/>
              </a:ext>
            </a:extLst>
          </p:cNvPr>
          <p:cNvSpPr>
            <a:spLocks noGrp="1"/>
          </p:cNvSpPr>
          <p:nvPr>
            <p:ph type="body" idx="1"/>
          </p:nvPr>
        </p:nvSpPr>
        <p:spPr/>
        <p:txBody>
          <a:bodyPr/>
          <a:lstStyle/>
          <a:p>
            <a:pPr marL="0" indent="0">
              <a:buFont typeface="Arial" panose="020B0604020202020204" pitchFamily="34" charset="0"/>
              <a:buNone/>
            </a:pPr>
            <a:r>
              <a:rPr lang="fr-FR" sz="1200" b="0" i="0" u="none" strike="noStrike">
                <a:solidFill>
                  <a:srgbClr val="000000"/>
                </a:solidFill>
                <a:effectLst/>
                <a:latin typeface="Arial"/>
                <a:cs typeface="Arial"/>
              </a:rPr>
              <a:t>Pour la vérification et la consolidation des données, qui récupèrera les informations sur les différentes épidémies et les enregistrera au même endroit ? La feuille de calcul de consolidation des données sur l’approche 7-1-7 disponible sera-t-elle utilisée ou plutôt un autre outil déjà mis en œuvre ? Quelle procédure permettra de vérifier les données ? Y aura-t-il plusieurs étapes de vérification des données à différents niveaux, tels que les niveaux infranational et national ?</a:t>
            </a:r>
          </a:p>
        </p:txBody>
      </p:sp>
      <p:sp>
        <p:nvSpPr>
          <p:cNvPr id="4" name="Slide Number Placeholder 3">
            <a:extLst>
              <a:ext uri="{FF2B5EF4-FFF2-40B4-BE49-F238E27FC236}">
                <a16:creationId xmlns:a16="http://schemas.microsoft.com/office/drawing/2014/main" id="{356064A7-D879-C276-7B2B-622D48E2AC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6363800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78854-99A5-1234-F8F9-498ED873C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B38DB-2DA7-6166-A8CB-5B6FB2EF7F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495E5F-57C6-53E1-5277-241780F349EE}"/>
              </a:ext>
            </a:extLst>
          </p:cNvPr>
          <p:cNvSpPr>
            <a:spLocks noGrp="1"/>
          </p:cNvSpPr>
          <p:nvPr>
            <p:ph type="body" idx="1"/>
          </p:nvPr>
        </p:nvSpPr>
        <p:spPr/>
        <p:txBody>
          <a:bodyPr/>
          <a:lstStyle/>
          <a:p>
            <a:r>
              <a:rPr lang="fr-FR" b="0">
                <a:effectLst/>
                <a:latin typeface="Helvetica Neue" panose="02000503000000020004" pitchFamily="2" charset="0"/>
              </a:rPr>
              <a:t>Les réunions des parties prenantes sont des occasions de présenter les données sur l’approche 7-1-7 en vue d’agir. </a:t>
            </a:r>
            <a:r>
              <a:rPr lang="fr-FR">
                <a:effectLst/>
                <a:latin typeface="Helvetica Neue" panose="02000503000000020004" pitchFamily="2" charset="0"/>
              </a:rPr>
              <a:t>Il est utile de réfléchir aux réunions les plus adaptées en fonction des participants, de leur fréquence et de leur objectif.  La manière la plus efficace d’intégrer l’approche 7-1-7 est de revoir les présentations de l’approche 7-1-7 lors de réunions régulières en tant que points à l’ordre du jour. </a:t>
            </a:r>
          </a:p>
          <a:p>
            <a:pPr>
              <a:defRPr/>
            </a:pPr>
            <a:endParaRPr lang="en-US" dirty="0">
              <a:cs typeface="Arial" panose="020B0604020202020204" pitchFamily="34" charset="0"/>
            </a:endParaRPr>
          </a:p>
          <a:p>
            <a:pPr>
              <a:defRPr/>
            </a:pPr>
            <a:r>
              <a:rPr lang="fr-FR"/>
              <a:t>Concernant les réunions des parties prenantes, qui devra inscrire l’approche 7-1-7 à l’ordre du jour des réunions pertinentes ? L’aide du champion ou de toute autre partie prenante de haut niveau sera-t-elle nécessaire ? À quelles réunions l’approche 7-1-7 devrait-elle être ajoutée en tant que point ponctuel ou régulier de l’ordre du jour ?</a:t>
            </a:r>
          </a:p>
          <a:p>
            <a:pPr>
              <a:defRPr/>
            </a:pPr>
            <a:endParaRPr lang="en-US" dirty="0">
              <a:cs typeface="Arial" panose="020B0604020202020204" pitchFamily="34" charset="0"/>
            </a:endParaRPr>
          </a:p>
          <a:p>
            <a:pPr>
              <a:defRPr/>
            </a:pPr>
            <a:r>
              <a:rPr lang="fr-FR"/>
              <a:t>Encore une fois, il ne s’agit pas d’un ensemble complet de questions à poser, mais j’espère que cela vous donnera une idée de ce à quoi penser pour l’intégration dans les flux de travail. </a:t>
            </a:r>
          </a:p>
        </p:txBody>
      </p:sp>
      <p:sp>
        <p:nvSpPr>
          <p:cNvPr id="4" name="Slide Number Placeholder 3">
            <a:extLst>
              <a:ext uri="{FF2B5EF4-FFF2-40B4-BE49-F238E27FC236}">
                <a16:creationId xmlns:a16="http://schemas.microsoft.com/office/drawing/2014/main" id="{49252B90-25D2-19A8-B01F-AB4028A631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115033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6A017-D1C3-942F-277F-E15321EA0F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50341-A729-3787-5CBC-EFF3E860DA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C63092-6BE6-8206-E81A-BA08F96E0533}"/>
              </a:ext>
            </a:extLst>
          </p:cNvPr>
          <p:cNvSpPr>
            <a:spLocks noGrp="1"/>
          </p:cNvSpPr>
          <p:nvPr>
            <p:ph type="body" idx="1"/>
          </p:nvPr>
        </p:nvSpPr>
        <p:spPr/>
        <p:txBody>
          <a:bodyPr/>
          <a:lstStyle/>
          <a:p>
            <a:r>
              <a:rPr lang="fr-FR"/>
              <a:t>Pour le suivi des avancées réalisées, qui sera responsable de la coordination et comment le fera-t-il ? Que devra faire le champion pour garantir que le projet reste sur la bonne voie et bénéficie du soutien des parties prenantes ? </a:t>
            </a:r>
          </a:p>
        </p:txBody>
      </p:sp>
      <p:sp>
        <p:nvSpPr>
          <p:cNvPr id="4" name="Slide Number Placeholder 3">
            <a:extLst>
              <a:ext uri="{FF2B5EF4-FFF2-40B4-BE49-F238E27FC236}">
                <a16:creationId xmlns:a16="http://schemas.microsoft.com/office/drawing/2014/main" id="{A0EA6861-F6F8-41DB-2349-02014FD99D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37055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A9F4B-3243-7F1D-C565-EB881FCEE2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9B0FFC-B15F-970F-0575-C3597BF0C4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47114A-ECD2-957D-EC68-DC99BDC73277}"/>
              </a:ext>
            </a:extLst>
          </p:cNvPr>
          <p:cNvSpPr>
            <a:spLocks noGrp="1"/>
          </p:cNvSpPr>
          <p:nvPr>
            <p:ph type="body" idx="1"/>
          </p:nvPr>
        </p:nvSpPr>
        <p:spPr/>
        <p:txBody>
          <a:bodyPr/>
          <a:lstStyle/>
          <a:p>
            <a:r>
              <a:rPr lang="fr-FR">
                <a:latin typeface="Arial"/>
                <a:cs typeface="Arial"/>
              </a:rPr>
              <a:t>Pour la synthèse des résultats, quel programme ou quelle plateforme sera utilisé(e) à cet effet et qui réalisera la synthèse ? Comment la synthèse des résultats sera-t-elle diffusée, quand et à qui ? Qui devra être impliqué pour que les résultats soient diffusés à un large éventail de parties prenantes, y compris celles de haut niveau ?</a:t>
            </a: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941AD092-B854-8F8E-BFBA-269D17E0F23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722500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E10E6-E8E8-A16F-FD0C-44C444518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B53E3E-0F9A-4F3F-EBEB-7E25CEB764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56D060-1E80-8C84-5B3D-8D35EF3E4E7F}"/>
              </a:ext>
            </a:extLst>
          </p:cNvPr>
          <p:cNvSpPr>
            <a:spLocks noGrp="1"/>
          </p:cNvSpPr>
          <p:nvPr>
            <p:ph type="body" idx="1"/>
          </p:nvPr>
        </p:nvSpPr>
        <p:spPr/>
        <p:txBody>
          <a:bodyPr/>
          <a:lstStyle/>
          <a:p>
            <a:r>
              <a:rPr lang="fr-FR">
                <a:latin typeface="Arial"/>
                <a:cs typeface="Arial"/>
              </a:rPr>
              <a:t>Lorsqu’on examine comment l’approche 7-1-7 peut systématiquement contribuer à d’autres outils et évaluations, il est utile de réfléchir à ce qui doit être fait pour ajouter les résultats de l’approche 7-1-7 et de la revue des premières actions à l’ordre du jour d’autres réunions pertinentes, comme les revues après action et les discussions sur l’Évaluation Externe Conjointe (EEC). Qui sera responsable de faire cela ? Quel soutien sera nécessaire pour pouvoir ajouter les résultats de l’approche 7-1-7 à ces réunions ? </a:t>
            </a:r>
          </a:p>
        </p:txBody>
      </p:sp>
      <p:sp>
        <p:nvSpPr>
          <p:cNvPr id="4" name="Slide Number Placeholder 3">
            <a:extLst>
              <a:ext uri="{FF2B5EF4-FFF2-40B4-BE49-F238E27FC236}">
                <a16:creationId xmlns:a16="http://schemas.microsoft.com/office/drawing/2014/main" id="{AF773CB9-5FEF-6246-B7AA-1ECC19E891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942097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17B10-079E-5608-20F6-877A5A77D9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F3722F-7F13-A97E-4696-F1A406C336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5C1E9A-9104-AD4C-FD8D-A9F26FE2C6B4}"/>
              </a:ext>
            </a:extLst>
          </p:cNvPr>
          <p:cNvSpPr>
            <a:spLocks noGrp="1"/>
          </p:cNvSpPr>
          <p:nvPr>
            <p:ph type="body" idx="1"/>
          </p:nvPr>
        </p:nvSpPr>
        <p:spPr/>
        <p:txBody>
          <a:bodyPr/>
          <a:lstStyle/>
          <a:p>
            <a:r>
              <a:rPr lang="fr-FR">
                <a:latin typeface="Arial"/>
                <a:cs typeface="Arial"/>
              </a:rPr>
              <a:t>Le processus d’ajout des résultats aux réunions de planification nationales sera-t-il le même que celui utilisé pour les autres réunions des parties prenantes ou cela nécessite-t-il un processus différent ? Qui sera chargé de cette tâche et de quoi cette personne aura-t-elle besoin ? </a:t>
            </a:r>
          </a:p>
          <a:p>
            <a:endParaRPr lang="en-US" dirty="0">
              <a:cs typeface="Arial" panose="020B0604020202020204" pitchFamily="34" charset="0"/>
            </a:endParaRPr>
          </a:p>
          <a:p>
            <a:pPr marL="0" indent="0">
              <a:buFont typeface="Arial" panose="020B0604020202020204" pitchFamily="34" charset="0"/>
              <a:buNone/>
            </a:pPr>
            <a:r>
              <a:rPr lang="fr-FR">
                <a:solidFill>
                  <a:srgbClr val="000000"/>
                </a:solidFill>
                <a:latin typeface="Arial"/>
                <a:cs typeface="Arial"/>
              </a:rPr>
              <a:t>Ces</a:t>
            </a:r>
            <a:r>
              <a:rPr lang="fr-FR" sz="1200" b="0" i="0" u="none" strike="noStrike">
                <a:solidFill>
                  <a:srgbClr val="000000"/>
                </a:solidFill>
                <a:effectLst/>
                <a:latin typeface="Arial"/>
                <a:cs typeface="Arial"/>
              </a:rPr>
              <a:t> types de questions ne servent qu’à vous donner un avant-goût des types de choses auxquelles il sera important de réfléchir, et sans lesquelles la mise en œuvre de l’approche 7-1-7 peut être inefficace et moins efficace. </a:t>
            </a:r>
          </a:p>
        </p:txBody>
      </p:sp>
      <p:sp>
        <p:nvSpPr>
          <p:cNvPr id="4" name="Slide Number Placeholder 3">
            <a:extLst>
              <a:ext uri="{FF2B5EF4-FFF2-40B4-BE49-F238E27FC236}">
                <a16:creationId xmlns:a16="http://schemas.microsoft.com/office/drawing/2014/main" id="{89E8EBB2-06A8-6C87-2A91-F3B6C462C8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140255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00DE8-7603-9ED5-C150-10D7D67A4A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D48F0-00E6-27E1-584F-C1A015D98B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B360FB-DA05-39D9-9AB4-A79E74E67C08}"/>
              </a:ext>
            </a:extLst>
          </p:cNvPr>
          <p:cNvSpPr>
            <a:spLocks noGrp="1"/>
          </p:cNvSpPr>
          <p:nvPr>
            <p:ph type="body" idx="1"/>
          </p:nvPr>
        </p:nvSpPr>
        <p:spPr/>
        <p:txBody>
          <a:bodyPr/>
          <a:lstStyle/>
          <a:p>
            <a:r>
              <a:rPr lang="fr-FR">
                <a:latin typeface="Arial"/>
                <a:cs typeface="Arial"/>
              </a:rPr>
              <a:t>Et enfin, dans tous ces domaines, il faut réfléchir aux questions suivantes : </a:t>
            </a:r>
          </a:p>
          <a:p>
            <a:pPr marL="171450" indent="-171450">
              <a:buFont typeface="Arial" panose="020B0604020202020204" pitchFamily="34" charset="0"/>
              <a:buChar char="•"/>
            </a:pPr>
            <a:r>
              <a:rPr lang="fr-FR">
                <a:latin typeface="Arial"/>
                <a:cs typeface="Arial"/>
              </a:rPr>
              <a:t>Où et comment les processus se chevauchent-ils ?</a:t>
            </a:r>
          </a:p>
          <a:p>
            <a:pPr marL="171450" indent="-171450">
              <a:buFont typeface="Arial" panose="020B0604020202020204" pitchFamily="34" charset="0"/>
              <a:buChar char="•"/>
            </a:pPr>
            <a:r>
              <a:rPr lang="fr-FR">
                <a:latin typeface="Arial"/>
                <a:cs typeface="Arial"/>
              </a:rPr>
              <a:t>Quelle transmission est nécessaire entre les différentes étapes ?</a:t>
            </a:r>
          </a:p>
          <a:p>
            <a:endParaRPr lang="en-US" dirty="0"/>
          </a:p>
          <a:p>
            <a:r>
              <a:rPr lang="fr-FR">
                <a:solidFill>
                  <a:srgbClr val="29373D"/>
                </a:solidFill>
                <a:latin typeface="Arial"/>
                <a:cs typeface="Arial"/>
              </a:rPr>
              <a:t>Permettez-moi de partager un exemple venant de l’Ouganda. Dans ce pays, les équipes de réponse rapide des districts recueillent des informations sur les épidémies survenant dans leurs régions. Lorsqu’elles obtiennent des informations sur une épidémie particulière, elles l’envoient au centre régional d’opérations d’urgence de santé publique, qui aide directement les districts. Après que ce centre a travaillé avec le district concerné, puis étudié et vérifié les données à l’échelle régionale, ces informations sont envoyées au centre national d’opérations d’urgence de santé publique. L’équipe de coordination de l’approche 7-1-7 au sein de ce centre national enregistre les informations dans la base de données de consolidation des épidémies. Ensuite, cette équipe procède à d’autres vérifications des données. </a:t>
            </a:r>
          </a:p>
          <a:p>
            <a:pPr algn="l">
              <a:buNone/>
            </a:pPr>
            <a:endParaRPr lang="en-US" b="0" i="0" dirty="0">
              <a:solidFill>
                <a:srgbClr val="29373D"/>
              </a:solidFill>
              <a:effectLst/>
              <a:latin typeface="InterVariable"/>
            </a:endParaRPr>
          </a:p>
          <a:p>
            <a:pPr algn="l">
              <a:buNone/>
            </a:pPr>
            <a:r>
              <a:rPr lang="fr-FR" b="0" i="0">
                <a:solidFill>
                  <a:srgbClr val="29373D"/>
                </a:solidFill>
                <a:effectLst/>
                <a:latin typeface="InterVariable"/>
              </a:rPr>
              <a:t>[CLIQUER]</a:t>
            </a:r>
          </a:p>
          <a:p>
            <a:pPr algn="l">
              <a:buNone/>
            </a:pPr>
            <a:endParaRPr lang="en-US" b="0" i="0" dirty="0">
              <a:solidFill>
                <a:srgbClr val="29373D"/>
              </a:solidFill>
              <a:effectLst/>
              <a:latin typeface="InterVariable"/>
            </a:endParaRPr>
          </a:p>
          <a:p>
            <a:r>
              <a:rPr lang="fr-FR">
                <a:latin typeface="Arial"/>
                <a:cs typeface="Arial"/>
              </a:rPr>
              <a:t>Dans cet exemple, il existe plusieurs chevauchements entre différents flux de travail et plusieurs domaines où une transmission est nécessaire. Il est donc également utile de réfléchir à ce qui est nécessaire pour que ces transmissions soient efficaces et réussies. </a:t>
            </a:r>
          </a:p>
          <a:p>
            <a:endParaRPr lang="en-US" dirty="0"/>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5F7271D1-B1BC-E063-9F00-F50E09C44F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654728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12BD-414F-B5F7-5571-50548664D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3FF7A-D88E-3850-7874-D7B90A345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DC1EF-4422-5348-2058-1C5706416CF5}"/>
              </a:ext>
            </a:extLst>
          </p:cNvPr>
          <p:cNvSpPr>
            <a:spLocks noGrp="1"/>
          </p:cNvSpPr>
          <p:nvPr>
            <p:ph type="body" idx="1"/>
          </p:nvPr>
        </p:nvSpPr>
        <p:spPr/>
        <p:txBody>
          <a:bodyPr/>
          <a:lstStyle/>
          <a:p>
            <a:r>
              <a:rPr lang="fr-FR">
                <a:latin typeface="Arial"/>
                <a:cs typeface="Arial"/>
              </a:rPr>
              <a:t>Comme je l’ai dit, ce que je vous ai montré aujourd’hui est un aperçu de ce à quoi il faut penser lorsque vous commencez à planifier l’intégration dans les flux de travail. </a:t>
            </a:r>
          </a:p>
          <a:p>
            <a:endParaRPr lang="en-US" dirty="0">
              <a:cs typeface="Arial" panose="020B0604020202020204" pitchFamily="34" charset="0"/>
            </a:endParaRPr>
          </a:p>
          <a:p>
            <a:r>
              <a:rPr lang="fr-FR">
                <a:latin typeface="Arial"/>
                <a:cs typeface="Arial"/>
              </a:rPr>
              <a:t>Des conseils plus détaillés pour chacun des sept domaines d’intégration dans les flux de travail mentionnés ici sont disponibles dans le kit d’outils numérique de la cible 7-1-7 sur le site Web de l’Alliance 7-1-7. Par exemple, la section des réunions des parties prenantes comprend un tableau des types de réunions potentielles existantes (des réunions sur les piliers de la réponse aux réunions de planification en passant par les réunions d’examen courantes) avec des exemples et les informations sur l’approche 7-1-7 à présenter à chacune d’elles. </a:t>
            </a:r>
          </a:p>
        </p:txBody>
      </p:sp>
      <p:sp>
        <p:nvSpPr>
          <p:cNvPr id="4" name="Slide Number Placeholder 3">
            <a:extLst>
              <a:ext uri="{FF2B5EF4-FFF2-40B4-BE49-F238E27FC236}">
                <a16:creationId xmlns:a16="http://schemas.microsoft.com/office/drawing/2014/main" id="{20528BAE-EC46-454E-4E4D-DD88171F00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77833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Arial"/>
                <a:cs typeface="Arial"/>
              </a:rPr>
              <a:t>[Remarque pour la modération : la discussion ne doit pas dépasser 3 minutes.]</a:t>
            </a:r>
          </a:p>
          <a:p>
            <a:endParaRPr lang="en-US" dirty="0"/>
          </a:p>
          <a:p>
            <a:r>
              <a:rPr lang="fr-FR">
                <a:latin typeface="Arial"/>
                <a:cs typeface="Arial"/>
              </a:rPr>
              <a:t>Ayons une brève discussion. </a:t>
            </a:r>
          </a:p>
          <a:p>
            <a:endParaRPr lang="en-US" dirty="0"/>
          </a:p>
          <a:p>
            <a:r>
              <a:rPr lang="fr-FR" sz="1200">
                <a:latin typeface="Arial"/>
                <a:cs typeface="Arial"/>
              </a:rPr>
              <a:t>D’après votre expérience, où et comment l’approche 7-1-7 pourrait-elle être intégrée dans les flux de travail existants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À quels défis pouvez-vous vous attendre ?</a:t>
            </a:r>
          </a:p>
          <a:p>
            <a:endParaRPr lang="en-US" dirty="0"/>
          </a:p>
          <a:p>
            <a:endParaRPr lang="en-US" dirty="0"/>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3553531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fr-FR" i="1">
                <a:latin typeface="Arial"/>
                <a:cs typeface="Arial"/>
              </a:rPr>
              <a:t>[Remarque pour la modération : donnez la priorité aux questions posées par les participants au cours de la séance de la journée précédente. Nous recommandons de regrouper les questions de l’espace « Faisons le point » s’il y en a plusieurs similaires. Vous pouvez rester sur cette diapositive tout en répondant verbalement aux questions de l’espace « Faisons le point ». Après cette diapositive, vous en trouverez une autre que vous pouvez utiliser avec les questions fréquemment posées au cas où il n’y aurait pas ou peu de questions dans l’espace « Faisons le point ».] </a:t>
            </a:r>
          </a:p>
          <a:p>
            <a:endParaRPr lang="en-US" dirty="0"/>
          </a:p>
          <a:p>
            <a:r>
              <a:rPr lang="fr-FR">
                <a:latin typeface="Arial"/>
                <a:cs typeface="Arial"/>
              </a:rPr>
              <a:t>Passons maintenant en revue certaines des questions que vous avez posées dans l’espace « Faisons le point » ou que nous avons entendues au cours des discussions.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latin typeface="Arial"/>
                <a:cs typeface="Arial"/>
              </a:rPr>
              <a:t>[Remarque pour la modération : il s’agit d’une activité basée sur un tableau à feuilles mobiles qui se concentre sur la réflexion sur l’intégration dans les flux de travail. Cette activité dure 35 minutes : quelques minutes pour présenter l’activité et répartir les participants en groupes, 15 minutes pour permettre aux groupes de réfléchir et d’écrire, 10 minutes pour une visite de la galerie et 5 minutes pour un débriefing en plénière. Nous n’avons pas prévu de temps pour un débriefing, mais, si un débriefing est utile en fonction de votre public et de vos objectifs pour cette session, envisagez d’ajuster l’ordre du jour pour prolonger cette session.] </a:t>
            </a:r>
          </a:p>
          <a:p>
            <a:endParaRPr lang="en-US" dirty="0"/>
          </a:p>
          <a:p>
            <a:r>
              <a:rPr lang="fr-FR" dirty="0">
                <a:latin typeface="Arial"/>
                <a:cs typeface="Arial"/>
              </a:rPr>
              <a:t>Nous allons maintenant faire une activité où vous pourrez réfléchir aux conseils que vous pourriez donner pour l’intégration dans les flux de travail de l’approche 7-1-7. </a:t>
            </a:r>
          </a:p>
          <a:p>
            <a:endParaRPr lang="en-US" dirty="0"/>
          </a:p>
          <a:p>
            <a:r>
              <a:rPr lang="fr-FR" i="1" dirty="0">
                <a:latin typeface="Arial"/>
                <a:cs typeface="Arial"/>
              </a:rPr>
              <a:t>[Remarque pour la modération : divisez les participants en groupes de 6 à 8, chacun avec un tableau à feuilles mobiles et des marqueurs.]</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240422556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[Remarque pour la modération : les notes ici supposent que les participants ont effectué l’exercice de cartographie du système existant. Si ce n’est pas le cas, modifiez les notes en conséquence.] </a:t>
            </a:r>
          </a:p>
          <a:p>
            <a:endParaRPr lang="en-US" dirty="0"/>
          </a:p>
          <a:p>
            <a:r>
              <a:rPr lang="fr-FR" dirty="0"/>
              <a:t>Maintenant que vous êtes dans vos groupes, commençons. Vous avez déjà réalisé une cartographie des systèmes existants, ce qui vous aidera lors de cet exercice. </a:t>
            </a:r>
          </a:p>
          <a:p>
            <a:endParaRPr lang="en-US" dirty="0"/>
          </a:p>
          <a:p>
            <a:r>
              <a:rPr lang="fr-FR" dirty="0"/>
              <a:t>Tout d’abord, réfléchissez aux différents domaines d’intégration dans les flux de travail. Pensez à ces deux éléments dans le contexte de votre lieu de travail actuel et de l’intégration de l’approche 7-1-7. Parmi certains ou tous ces éléments, quels conseils donneriez-vous à votre pays/administration qui entame l’intégration de l’approche 7-1-7 ? Sur votre tableau à feuilles mobiles, écrivez comment l’approche 7-1-7 peut être intégrée dans les domaines sur lesquels vous avez choisi de vous concentrer. </a:t>
            </a:r>
          </a:p>
          <a:p>
            <a:endParaRPr lang="en-US" dirty="0"/>
          </a:p>
          <a:p>
            <a:r>
              <a:rPr lang="fr-FR" dirty="0"/>
              <a:t>Par exemple, pensez aux systèmes ou plateformes de collecte de données utilisés en cas d’épidémie sur votre lieu de travail, et à ce qui serait nécessaire pour intégrer l’approche 7-1-7. Vous n’avez que 15 minutes pour cela : essayez donc de faire autant de domaines que possible parmi les sept, mais ne vous inquiétez pas si vous ne pouvez pas tous les passer. Vous pouvez choisir l’ordre que vous souhaitez : vous n’êtes pas obligé de commencer par la collecte de données et vous n’êtes pas obligé de terminer par la planification. Écrivez vos réflexions sur votre feuille de tableau à feuilles mobiles. </a:t>
            </a:r>
          </a:p>
          <a:p>
            <a:endParaRPr lang="en-US" dirty="0"/>
          </a:p>
          <a:p>
            <a:r>
              <a:rPr lang="fr-FR" dirty="0"/>
              <a:t>Sur le côté droit de cette diapositive, nous avons inclus une liste des sept domaines d’intégration dans les flux de travail à prendre en compte. </a:t>
            </a:r>
          </a:p>
          <a:p>
            <a:br>
              <a:rPr lang="fr-FR" dirty="0"/>
            </a:br>
            <a:r>
              <a:rPr lang="fr-FR" dirty="0"/>
              <a:t>Après ces 15 minutes, vous aurez ensuite 10 minutes pour vous promener et regarder les tableaux de conférence des autres pour voir ce que les autres groupes ont proposé. </a:t>
            </a:r>
          </a:p>
          <a:p>
            <a:endParaRPr lang="en-US" dirty="0"/>
          </a:p>
          <a:p>
            <a:r>
              <a:rPr lang="fr-FR" dirty="0">
                <a:latin typeface="Arial"/>
                <a:cs typeface="Arial"/>
              </a:rPr>
              <a:t>Commençons.</a:t>
            </a:r>
          </a:p>
          <a:p>
            <a:endParaRPr lang="en-US" dirty="0">
              <a:latin typeface="Calibri"/>
              <a:cs typeface="Calibri"/>
            </a:endParaRPr>
          </a:p>
          <a:p>
            <a:endParaRPr lang="en-US" dirty="0">
              <a:latin typeface="Calibri"/>
              <a:cs typeface="Calibri"/>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415277362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E72D4-51DE-DFA6-3336-8CC91CBF99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0F186-5910-B3C2-B62B-1DE7A4D1A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55CAC5-DE84-65FC-3B11-69B567C63F9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solidFill>
                  <a:srgbClr val="000000"/>
                </a:solidFill>
                <a:latin typeface="Arial"/>
                <a:cs typeface="Arial"/>
              </a:rPr>
              <a:t>[Remarque pour la modération : s’il y a du temps pour un débriefing en plénière d’environ 5 minutes, envisagez d’utiliser les questions énumérées ici comme incitatifs à la discussion.]</a:t>
            </a:r>
          </a:p>
        </p:txBody>
      </p:sp>
      <p:sp>
        <p:nvSpPr>
          <p:cNvPr id="4" name="Slide Number Placeholder 3">
            <a:extLst>
              <a:ext uri="{FF2B5EF4-FFF2-40B4-BE49-F238E27FC236}">
                <a16:creationId xmlns:a16="http://schemas.microsoft.com/office/drawing/2014/main" id="{B0B1C8FC-0F33-91B1-4410-21EB0B1C9A9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680451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4FC55-6882-3417-0325-55B9958A5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6455A9-CCF7-EEA1-880D-D53309A8FE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43B7F3-6329-C3AC-EE6B-50845074E195}"/>
              </a:ext>
            </a:extLst>
          </p:cNvPr>
          <p:cNvSpPr>
            <a:spLocks noGrp="1"/>
          </p:cNvSpPr>
          <p:nvPr>
            <p:ph type="body" idx="1"/>
          </p:nvPr>
        </p:nvSpPr>
        <p:spPr/>
        <p:txBody>
          <a:bodyPr/>
          <a:lstStyle/>
          <a:p>
            <a:r>
              <a:rPr lang="fr-FR">
                <a:latin typeface="Arial"/>
                <a:cs typeface="Arial"/>
              </a:rPr>
              <a:t>Nous allons avoir 15 minutes de pause maintenant. </a:t>
            </a:r>
          </a:p>
          <a:p>
            <a:endParaRPr lang="en-US" dirty="0">
              <a:latin typeface="Arial"/>
              <a:cs typeface="Arial"/>
            </a:endParaRPr>
          </a:p>
          <a:p>
            <a:r>
              <a:rPr lang="fr-FR">
                <a:latin typeface="Arial"/>
                <a:cs typeface="Arial"/>
              </a:rPr>
              <a:t>Veuillez ajouter toute question que vous avez au sujet de l’approche 7-1-7 dans l’espace « Faisons le point » afin que nous puissions continuer à répondre à vos questions.  </a:t>
            </a:r>
          </a:p>
        </p:txBody>
      </p:sp>
      <p:sp>
        <p:nvSpPr>
          <p:cNvPr id="4" name="Slide Number Placeholder 3">
            <a:extLst>
              <a:ext uri="{FF2B5EF4-FFF2-40B4-BE49-F238E27FC236}">
                <a16:creationId xmlns:a16="http://schemas.microsoft.com/office/drawing/2014/main" id="{28F0B6F0-FEE1-805C-1A85-5B1DB9EA2B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861820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D622-8AE9-9158-3234-9D4AC9085F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405141-C0DD-8F8C-C355-A6A0FEB1DD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7A9B3C-F52A-518C-5D49-73442DC754E6}"/>
              </a:ext>
            </a:extLst>
          </p:cNvPr>
          <p:cNvSpPr>
            <a:spLocks noGrp="1"/>
          </p:cNvSpPr>
          <p:nvPr>
            <p:ph type="body" idx="1"/>
          </p:nvPr>
        </p:nvSpPr>
        <p:spPr/>
        <p:txBody>
          <a:bodyPr/>
          <a:lstStyle/>
          <a:p>
            <a:r>
              <a:rPr lang="fr-FR"/>
              <a:t>Parlons maintenant de la formation du personnel à l’approche 7-1-7. </a:t>
            </a: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ADA5A264-5849-1EC1-76F9-CD08322B1A3A}"/>
              </a:ext>
            </a:extLst>
          </p:cNvPr>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230251766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7E1-E6FA-BDDD-D049-A5186BC76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ECF5D-36C0-72A9-39BE-218AEDF22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94F2B-D7F1-2DE8-67D8-EFA936BBF280}"/>
              </a:ext>
            </a:extLst>
          </p:cNvPr>
          <p:cNvSpPr>
            <a:spLocks noGrp="1"/>
          </p:cNvSpPr>
          <p:nvPr>
            <p:ph type="body" idx="1"/>
          </p:nvPr>
        </p:nvSpPr>
        <p:spPr/>
        <p:txBody>
          <a:bodyPr/>
          <a:lstStyle/>
          <a:p>
            <a:pPr algn="just"/>
            <a:r>
              <a:rPr lang="fr-FR">
                <a:latin typeface="Arial"/>
                <a:cs typeface="Arial"/>
              </a:rPr>
              <a:t>Comprendre ce qu’est l’approche 7-1-7 et sa valeur est utile pour un large éventail de parties prenantes, tandis que des analyses approfondies sur l’adoption et l’utilisation de l’approche 7-1-7 sont plus pertinentes pour les équipes techniques et de première ligne. Pour cette raison, les besoins en formation sur l’approche 7-1-7 dépendent du public. </a:t>
            </a:r>
          </a:p>
          <a:p>
            <a:pPr algn="just"/>
            <a:endParaRPr lang="en-US" dirty="0">
              <a:cs typeface="Arial"/>
            </a:endParaRPr>
          </a:p>
          <a:p>
            <a:pPr algn="just"/>
            <a:r>
              <a:rPr lang="fr-FR">
                <a:latin typeface="Arial"/>
                <a:cs typeface="Arial"/>
              </a:rPr>
              <a:t>[CLIQUER]</a:t>
            </a:r>
          </a:p>
          <a:p>
            <a:pPr algn="just"/>
            <a:endParaRPr lang="en-US" dirty="0">
              <a:cs typeface="Arial"/>
            </a:endParaRPr>
          </a:p>
          <a:p>
            <a:pPr algn="just">
              <a:defRPr/>
            </a:pPr>
            <a:r>
              <a:rPr lang="fr-FR">
                <a:latin typeface="Arial"/>
                <a:cs typeface="Arial"/>
              </a:rPr>
              <a:t>Une formation initiale à l’approche 7-1-7 est pertinente pour un large éventail de publics, y compris de haut niveau et dans tous les secteurs et niveaux.</a:t>
            </a:r>
          </a:p>
          <a:p>
            <a:pPr marL="0" marR="0" lvl="0" indent="0" algn="just" defTabSz="914400">
              <a:lnSpc>
                <a:spcPct val="100000"/>
              </a:lnSpc>
              <a:spcBef>
                <a:spcPts val="0"/>
              </a:spcBef>
              <a:spcAft>
                <a:spcPts val="0"/>
              </a:spcAft>
              <a:buClrTx/>
              <a:buSzTx/>
              <a:buFontTx/>
              <a:buNone/>
              <a:tabLst/>
              <a:defRPr/>
            </a:pPr>
            <a:endParaRPr lang="en-US" dirty="0">
              <a:solidFill>
                <a:srgbClr val="000000"/>
              </a:solidFill>
              <a:latin typeface="Arial"/>
              <a:cs typeface="Arial"/>
            </a:endParaRPr>
          </a:p>
          <a:p>
            <a:pPr algn="just"/>
            <a:r>
              <a:rPr lang="fr-FR">
                <a:latin typeface="Arial"/>
                <a:cs typeface="Arial"/>
              </a:rPr>
              <a:t>[CLIQUER]</a:t>
            </a:r>
          </a:p>
          <a:p>
            <a:pPr algn="just"/>
            <a:endParaRPr lang="en-US" b="1" dirty="0">
              <a:cs typeface="Arial"/>
            </a:endParaRPr>
          </a:p>
          <a:p>
            <a:pPr algn="just">
              <a:defRPr/>
            </a:pPr>
            <a:r>
              <a:rPr lang="fr-FR" b="0">
                <a:latin typeface="Arial"/>
                <a:cs typeface="Arial"/>
              </a:rPr>
              <a:t>Une formation technique à l’approche 7-1-7 plus détaillée (axée sur l’utilisation de l’approche 7-1-7 avec des flux de travail et </a:t>
            </a:r>
            <a:r>
              <a:rPr lang="fr-FR">
                <a:latin typeface="Arial"/>
                <a:cs typeface="Arial"/>
              </a:rPr>
              <a:t>des outils pertinents) est pertinente pour les équipes techniques et le personnel de première ligne. Cette formation est également utile pour le personnel qui formera d’autres personnes à l’approche 7-1-7. C’est important pour que le personnel puisse être formé en cas de rotation, mais aussi en cas d’élargissement à d’autres niveaux, comme les équipes régionales.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a:latin typeface="Arial"/>
                <a:cs typeface="Arial"/>
              </a:rPr>
              <a:t>[CLIQUER]</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algn="just"/>
            <a:r>
              <a:rPr lang="fr-FR">
                <a:latin typeface="Arial"/>
                <a:cs typeface="Arial"/>
              </a:rPr>
              <a:t>Certains pays ont ajouté des formations sur l’approche 7-1-7 aux formations existantes portant sur des sujets différents, mais pertinents ou connexes. Cela a permis de réduire les coûts et de relier l’approche 7-1-7 à d’autres sujets pertinents. </a:t>
            </a:r>
          </a:p>
          <a:p>
            <a:pPr algn="just"/>
            <a:endParaRPr lang="en-US" dirty="0">
              <a:cs typeface="Arial"/>
            </a:endParaRPr>
          </a:p>
          <a:p>
            <a:pPr algn="just"/>
            <a:endParaRPr lang="en-US" dirty="0">
              <a:cs typeface="Arial"/>
            </a:endParaRPr>
          </a:p>
        </p:txBody>
      </p:sp>
      <p:sp>
        <p:nvSpPr>
          <p:cNvPr id="4" name="Slide Number Placeholder 3">
            <a:extLst>
              <a:ext uri="{FF2B5EF4-FFF2-40B4-BE49-F238E27FC236}">
                <a16:creationId xmlns:a16="http://schemas.microsoft.com/office/drawing/2014/main" id="{36176B8D-836E-B482-22A5-898E834A98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854298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7E1-E6FA-BDDD-D049-A5186BC76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ECF5D-36C0-72A9-39BE-218AEDF22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94F2B-D7F1-2DE8-67D8-EFA936BBF280}"/>
              </a:ext>
            </a:extLst>
          </p:cNvPr>
          <p:cNvSpPr>
            <a:spLocks noGrp="1"/>
          </p:cNvSpPr>
          <p:nvPr>
            <p:ph type="body" idx="1"/>
          </p:nvPr>
        </p:nvSpPr>
        <p:spPr/>
        <p:txBody>
          <a:bodyPr/>
          <a:lstStyle/>
          <a:p>
            <a:pPr algn="just"/>
            <a:r>
              <a:rPr lang="fr-FR">
                <a:latin typeface="Arial"/>
                <a:cs typeface="Arial"/>
              </a:rPr>
              <a:t>Permettez-moi de vous montrer un exemple des types de formations menées par le Soudan du Sud lorsque le pays a adopté l’approche 7-1-7. </a:t>
            </a:r>
          </a:p>
          <a:p>
            <a:pPr algn="just"/>
            <a:endParaRPr lang="en-US" dirty="0">
              <a:cs typeface="Arial"/>
            </a:endParaRPr>
          </a:p>
          <a:p>
            <a:pPr algn="just"/>
            <a:r>
              <a:rPr lang="fr-FR">
                <a:latin typeface="Arial"/>
                <a:cs typeface="Arial"/>
              </a:rPr>
              <a:t>[CLIQUER]</a:t>
            </a:r>
          </a:p>
          <a:p>
            <a:pPr algn="just"/>
            <a:endParaRPr lang="en-US" dirty="0">
              <a:cs typeface="Arial"/>
            </a:endParaRPr>
          </a:p>
          <a:p>
            <a:pPr algn="just">
              <a:defRPr/>
            </a:pPr>
            <a:r>
              <a:rPr lang="fr-FR">
                <a:latin typeface="Arial"/>
                <a:cs typeface="Arial"/>
              </a:rPr>
              <a:t>Il a commencé par une formation initiale de 3 jours pour la direction, où il a sensibilisé les dirigeants de différents ministères et partenaires à l’approche 7-1-7. Cette formation était principalement destinée aux ministres, aux sous-secrétaires et aux directeurs généraux de tous les ministères. L’équipe de coordination de l’approche 7-1-7 a inclus l’approche 7-1-7 aux côtés d’autres sujets de sécurité sanitaire et de planification (notamment la capacité de secours, une seule santé, la planification nationale de l’action pour la sécurité sanitaire), ce qui a contribué à l’intégrer dans le large éventail de travaux réalisés par ces ministères. </a:t>
            </a:r>
            <a:r>
              <a:rPr lang="fr-FR">
                <a:solidFill>
                  <a:srgbClr val="394D56"/>
                </a:solidFill>
                <a:latin typeface="Arial"/>
                <a:cs typeface="Arial"/>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algn="just">
              <a:defRPr/>
            </a:pPr>
            <a:r>
              <a:rPr lang="fr-FR"/>
              <a:t>[CLIQUER]</a:t>
            </a:r>
          </a:p>
          <a:p>
            <a:pPr algn="just">
              <a:defRPr/>
            </a:pPr>
            <a:endParaRPr lang="en-US" dirty="0"/>
          </a:p>
          <a:p>
            <a:pPr algn="just">
              <a:defRPr/>
            </a:pPr>
            <a:r>
              <a:rPr lang="fr-FR">
                <a:latin typeface="Arial"/>
                <a:cs typeface="Arial"/>
              </a:rPr>
              <a:t>Il a ensuite organisé une formation initiale de trois jours pour la direction technique, qui comprenait </a:t>
            </a:r>
            <a:r>
              <a:rPr lang="fr-FR">
                <a:effectLst/>
                <a:latin typeface="Helvetica Neue"/>
              </a:rPr>
              <a:t>des directeurs, des points focaux Une seule santé et des points focaux pour le centre des opérations d’urgence, les équipes intégrées de surveillance et de réponse aux maladies, les équipes d’intervention rapide, les hôpitaux publics, etc.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[CLIQUER]</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defRPr/>
            </a:pPr>
            <a:r>
              <a:rPr lang="fr-FR"/>
              <a:t>Enfin, il a aussi organisé une formation technique de 7 jours destinée aux responsables techniques qui participent à la détection des épidémies et à la réponse. Il a inclus un exercice de simulation sur le terrain et a appliqué l’approche 7-1-7 aux épidémies précédentes au cours de cette formation. </a:t>
            </a:r>
          </a:p>
          <a:p>
            <a:pPr marL="0" marR="0" lvl="0" indent="0" algn="l" defTabSz="914400">
              <a:lnSpc>
                <a:spcPct val="100000"/>
              </a:lnSpc>
              <a:spcBef>
                <a:spcPts val="0"/>
              </a:spcBef>
              <a:spcAft>
                <a:spcPts val="0"/>
              </a:spcAft>
              <a:buClrTx/>
              <a:buSzTx/>
              <a:buFontTx/>
              <a:buNone/>
              <a:tabLst/>
              <a:defRPr/>
            </a:pPr>
            <a:endParaRPr lang="en-US" dirty="0">
              <a:solidFill>
                <a:srgbClr val="000000"/>
              </a:solidFill>
              <a:effectLst/>
              <a:latin typeface="Helvetica Neue"/>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a:effectLst/>
                <a:latin typeface="Helvetica Neue"/>
              </a:rPr>
              <a:t>Il s’agit d’un exemple de la manière dont un pays a formé plusieurs niveaux de personnel technique et de dirigeants de la santé publique à l’approche 7-1-7 en quelques mois. </a:t>
            </a:r>
          </a:p>
          <a:p>
            <a:pPr algn="just"/>
            <a:endParaRPr lang="en-US" dirty="0">
              <a:cs typeface="Arial"/>
            </a:endParaRPr>
          </a:p>
        </p:txBody>
      </p:sp>
      <p:sp>
        <p:nvSpPr>
          <p:cNvPr id="4" name="Slide Number Placeholder 3">
            <a:extLst>
              <a:ext uri="{FF2B5EF4-FFF2-40B4-BE49-F238E27FC236}">
                <a16:creationId xmlns:a16="http://schemas.microsoft.com/office/drawing/2014/main" id="{36176B8D-836E-B482-22A5-898E834A98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108877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L’Alliance 7-1-7 a développé plusieurs modules de formation pour aider les pays et les administrations souhaitant adopter et utiliser l’approche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[CLIQUER]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Le site Web de l’Alliance 7-1-7 propose des modules de formation téléchargeables et adaptables avec des conseils et du matériel pour organiser des ateliers de formation sur l’approche 7-1-7, notamment des ordres du jour, des diapositives, des activités et des modèles d’enquête. Les modules </a:t>
            </a:r>
            <a:r>
              <a:rPr lang="fr-FR">
                <a:latin typeface="Helvetica Neue"/>
              </a:rPr>
              <a:t>comprennent</a:t>
            </a:r>
            <a:r>
              <a:rPr lang="fr-FR">
                <a:effectLst/>
                <a:latin typeface="Helvetica Neue"/>
              </a:rPr>
              <a:t> un module de formation initiale avec du matériel pour des ateliers d’une demi-journée et d’une journée complète, du matériel de formation technique pour un atelier de 4 jours qui offre une plongée technique approfondie dans l’adoption et l’utilisation de l’approche 7-1-7 et un module formation des formateurs pour aider ceux qui organiseront des ateliers sur l’approche 7-1-7. Ces modules de formation sont hautement interactifs et mettent l’accent sur l’apprentissage actif.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defRPr/>
            </a:pPr>
            <a:r>
              <a:rPr lang="fr-FR">
                <a:effectLst/>
                <a:latin typeface="Helvetica Neue"/>
              </a:rPr>
              <a:t>Les pays ont constaté que le module de formation initiale est utile à un large éventail de parties prenantes, y compris celles de haut niveau.</a:t>
            </a:r>
            <a:r>
              <a:rPr lang="fr-FR">
                <a:latin typeface="Helvetica Neue"/>
              </a:rPr>
              <a:t> </a:t>
            </a:r>
            <a:r>
              <a:rPr lang="fr-FR">
                <a:effectLst/>
                <a:latin typeface="Helvetica Neue"/>
              </a:rPr>
              <a:t>Le module de formation technique est utile aux équipes techniques qui adopteront et/ou utiliseront l’approche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r>
              <a:rPr lang="fr-FR">
                <a:latin typeface="Arial"/>
                <a:cs typeface="Arial"/>
              </a:rPr>
              <a:t>[CLIQUER]</a:t>
            </a:r>
          </a:p>
          <a:p>
            <a:pPr algn="just"/>
            <a:endParaRPr lang="en-US" dirty="0">
              <a:cs typeface="Arial"/>
            </a:endParaRPr>
          </a:p>
          <a:p>
            <a:pPr algn="just"/>
            <a:r>
              <a:rPr lang="fr-FR">
                <a:latin typeface="Arial"/>
                <a:cs typeface="Arial"/>
              </a:rPr>
              <a:t>Les modules de formation sont constitués de modules plus courts des présentations, des activités et des discussions. Vous avez vu plusieurs de ces modules dans cette formation. Ces modules peuvent être adaptés au besoin. </a:t>
            </a:r>
          </a:p>
          <a:p>
            <a:pPr algn="just"/>
            <a:endParaRPr lang="en-US" dirty="0">
              <a:cs typeface="Arial"/>
            </a:endParaRPr>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5876795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89DA1-EF66-1CA7-C20D-35B9AB2A6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F24179-F16E-400E-0366-E1702FEEE9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3B246C-248F-F28D-C917-C20A1F1958C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L’Alliance 7-1-7 a également développé des séances en ligne de formation initiale, sur l’adoption et sur l’utilisation de l’approche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defRPr/>
            </a:pPr>
            <a:r>
              <a:rPr lang="fr-FR">
                <a:effectLst/>
                <a:latin typeface="Helvetica Neue"/>
              </a:rPr>
              <a:t>Elles sont disponibles </a:t>
            </a:r>
            <a:r>
              <a:rPr lang="fr-FR">
                <a:latin typeface="Helvetica Neue"/>
              </a:rPr>
              <a:t>sur un</a:t>
            </a:r>
            <a:r>
              <a:rPr lang="fr-FR">
                <a:effectLst/>
                <a:latin typeface="Helvetica Neue"/>
              </a:rPr>
              <a:t>e plateforme de formation </a:t>
            </a:r>
            <a:r>
              <a:rPr lang="fr-FR">
                <a:latin typeface="Helvetica Neue"/>
              </a:rPr>
              <a:t>en ligne et seront accessibles </a:t>
            </a:r>
            <a:r>
              <a:rPr lang="fr-FR">
                <a:latin typeface="Arial"/>
                <a:cs typeface="Arial"/>
              </a:rPr>
              <a:t>via un lien sur le site Web de l’Alliance 7-1-7</a:t>
            </a:r>
            <a:r>
              <a:rPr lang="fr-FR">
                <a:latin typeface="Helvetica Neue"/>
              </a:rPr>
              <a:t> </a:t>
            </a:r>
            <a:r>
              <a:rPr lang="fr-FR">
                <a:effectLst/>
                <a:latin typeface="Helvetica Neue"/>
              </a:rPr>
              <a:t>à partir de l’été </a:t>
            </a:r>
            <a:r>
              <a:rPr lang="fr-FR">
                <a:latin typeface="Helvetica Neue"/>
              </a:rPr>
              <a:t>2025</a:t>
            </a:r>
            <a:r>
              <a:rPr lang="fr-FR">
                <a:effectLst/>
                <a:latin typeface="Helvetica Neue"/>
              </a:rPr>
              <a:t>. Ces formations permettent </a:t>
            </a:r>
            <a:r>
              <a:rPr lang="fr-FR">
                <a:latin typeface="Helvetica Neue"/>
              </a:rPr>
              <a:t>aux utilisateurs individuels</a:t>
            </a:r>
            <a:r>
              <a:rPr lang="fr-FR">
                <a:effectLst/>
                <a:latin typeface="Helvetica Neue"/>
              </a:rPr>
              <a:t> d’être formés à l’approche 7-1-7 </a:t>
            </a:r>
            <a:r>
              <a:rPr lang="fr-FR">
                <a:latin typeface="Helvetica Neue"/>
              </a:rPr>
              <a:t>à leur propre rythme et via des modules</a:t>
            </a:r>
            <a:r>
              <a:rPr lang="fr-FR">
                <a:effectLst/>
                <a:latin typeface="Helvetica Neue"/>
              </a:rPr>
              <a:t> interactifs en ligne. </a:t>
            </a:r>
          </a:p>
          <a:p>
            <a:pPr algn="just"/>
            <a:endParaRPr lang="en-US" dirty="0">
              <a:cs typeface="Arial"/>
            </a:endParaRPr>
          </a:p>
        </p:txBody>
      </p:sp>
      <p:sp>
        <p:nvSpPr>
          <p:cNvPr id="4" name="Slide Number Placeholder 3">
            <a:extLst>
              <a:ext uri="{FF2B5EF4-FFF2-40B4-BE49-F238E27FC236}">
                <a16:creationId xmlns:a16="http://schemas.microsoft.com/office/drawing/2014/main" id="{A67B7D44-6FE4-0A25-DCD9-0F26D4B556F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577794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32BBB-CCA4-CB1C-7235-305BA782B3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4ACAB8-E8E4-C10D-F914-EB254B456D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69803C-ABB0-C96A-B6E3-61F4618E45B0}"/>
              </a:ext>
            </a:extLst>
          </p:cNvPr>
          <p:cNvSpPr>
            <a:spLocks noGrp="1"/>
          </p:cNvSpPr>
          <p:nvPr>
            <p:ph type="body" idx="1"/>
          </p:nvPr>
        </p:nvSpPr>
        <p:spPr/>
        <p:txBody>
          <a:bodyPr/>
          <a:lstStyle/>
          <a:p>
            <a:r>
              <a:rPr lang="fr-FR"/>
              <a:t>Enfin, discutons du test de l’utilisation de l’approche 7-1-7. </a:t>
            </a: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F2B4B411-85F9-6DAA-7B7A-CC2E2F1277F5}"/>
              </a:ext>
            </a:extLst>
          </p:cNvPr>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2338175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fr-FR" i="1">
                <a:latin typeface="Arial"/>
                <a:cs typeface="Arial"/>
              </a:rPr>
              <a:t>[Remarque pour la modération : affichez ces questions uniquement s’il reste du temps après le traitement des questions de l’espace « Faisons le point ». Si l’une de ces questions est une répétition des questions de l’espace « Faisons le point », ignorez-les ici.]</a:t>
            </a:r>
          </a:p>
          <a:p>
            <a:pPr>
              <a:defRPr/>
            </a:pPr>
            <a:endParaRPr lang="en-US" dirty="0">
              <a:latin typeface="Calibri"/>
              <a:ea typeface="Calibri"/>
              <a:cs typeface="Calibri"/>
            </a:endParaRPr>
          </a:p>
          <a:p>
            <a:pPr>
              <a:defRPr/>
            </a:pPr>
            <a:r>
              <a:rPr lang="fr-FR" b="0">
                <a:latin typeface="Arial"/>
                <a:ea typeface="Arial"/>
                <a:cs typeface="Arial"/>
              </a:rPr>
              <a:t>Passons en revue quelques questions courantes qui ont été soulevées dans les ateliers précédents dédiés à l’approche 7-1-7. </a:t>
            </a:r>
          </a:p>
          <a:p>
            <a:pPr>
              <a:defRPr/>
            </a:pPr>
            <a:endParaRPr lang="en-US" dirty="0">
              <a:latin typeface="Arial"/>
              <a:ea typeface="Calibri"/>
              <a:cs typeface="Arial"/>
            </a:endParaRPr>
          </a:p>
          <a:p>
            <a:pPr>
              <a:defRPr/>
            </a:pPr>
            <a:r>
              <a:rPr lang="fr-FR">
                <a:latin typeface="Arial"/>
                <a:ea typeface="Arial"/>
                <a:cs typeface="Arial"/>
              </a:rPr>
              <a:t>[CLIQUER] </a:t>
            </a:r>
          </a:p>
          <a:p>
            <a:pPr>
              <a:defRPr/>
            </a:pPr>
            <a:endParaRPr lang="en-US" b="1"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a:t>Tout d’abord, en quoi la cible 7-1-7 est-elle différente d’une revue après action ?</a:t>
            </a:r>
          </a:p>
          <a:p>
            <a:pPr>
              <a:defRPr/>
            </a:pPr>
            <a:endParaRPr lang="en-US" dirty="0">
              <a:latin typeface="Arial"/>
              <a:cs typeface="Arial"/>
            </a:endParaRPr>
          </a:p>
          <a:p>
            <a:r>
              <a:rPr lang="fr-FR">
                <a:solidFill>
                  <a:srgbClr val="29373D"/>
                </a:solidFill>
              </a:rPr>
              <a:t>[Réponse] Une revue des premières actions, qui s’appuie sur la cible 7-1-7, présente des similitudes avec une revue après action dans la mesure où tous deux se concentrent sur l’amélioration des performances en essayant de comprendre ce qui a fonctionné et ce qui n’a pas fonctionné pendant une épidémie et ce qui peut être amélioré à l’avenir. Les revues des premières actions et l’approche 7-1-7 se concentrent sur les actions de détection, de notification et de réponse au cours de la phase précoce d’une épidémie. Elles peuvent être utilisées pour une évaluation immédiate et en temps réel des petits et grands événements, tandis que les revues après action ne sont généralement effectuées que pour les grands événements et après la fin de l’événement.</a:t>
            </a:r>
          </a:p>
          <a:p>
            <a:endParaRPr lang="en-US" dirty="0">
              <a:solidFill>
                <a:srgbClr val="29373D"/>
              </a:solidFill>
            </a:endParaRPr>
          </a:p>
          <a:p>
            <a:r>
              <a:rPr lang="fr-FR">
                <a:solidFill>
                  <a:srgbClr val="29373D"/>
                </a:solidFill>
              </a:rPr>
              <a:t>L’approche 7-1-7 et les revues après action sont complémentaires et peuvent toutes deux être exécutées lors du même événement. Les résultats de l’approche 7-1-7 peuvent servir à éclairer les discussions sur la première phase de l’épidémie dans le cadre d’une revue après action. Les directives de mise en œuvre à l’échelle du pays des rapports de l’OMS incluent les indicateurs de promptitude sur lesquels la cible 7-1-7 a été basée. Plus important encore, les recommandations issues des deux types d’évaluations de performance devraient être incluses dans la planification nationale afin de prioriser et d’accélérer la mise en œuvre des actions correctives.</a:t>
            </a:r>
          </a:p>
          <a:p>
            <a:endParaRPr lang="en-US" dirty="0">
              <a:solidFill>
                <a:srgbClr val="29373D"/>
              </a:solidFill>
            </a:endParaRPr>
          </a:p>
          <a:p>
            <a:r>
              <a:rPr lang="fr-FR">
                <a:solidFill>
                  <a:srgbClr val="29373D"/>
                </a:solidFill>
                <a:latin typeface="Arial"/>
                <a:cs typeface="Arial"/>
              </a:rPr>
              <a:t>L’utilisation de l’approche 7-1-7 permet d’améliorer la documentation des événements ayant conduit à une épidémie plus importante. Elle permet de mettre en évidence les obstacles précoces à la détection, à la notification et à la réponse aux événements qui ont entraîné une urgence à plus grande échelle nécessitant une revue après action. Les indicateurs de performance de l’approche 7-1-7 permettent de prioriser des types spécifiques de goulots d’étranglement et d’actions à des fins de discussion lors de la revue après action et d’intégration ultérieure dans la planification de suivi.</a:t>
            </a:r>
          </a:p>
          <a:p>
            <a:pPr>
              <a:defRPr/>
            </a:pPr>
            <a:endParaRPr lang="en-US" dirty="0">
              <a:ea typeface="Calibri"/>
              <a:cs typeface="Arial" panose="020B0604020202020204" pitchFamily="34" charset="0"/>
            </a:endParaRPr>
          </a:p>
          <a:p>
            <a:pPr>
              <a:defRPr/>
            </a:pPr>
            <a:r>
              <a:rPr lang="fr-FR">
                <a:latin typeface="Arial"/>
                <a:cs typeface="Arial"/>
              </a:rPr>
              <a:t>[CLIQUER] </a:t>
            </a:r>
          </a:p>
          <a:p>
            <a:pPr>
              <a:defRPr/>
            </a:pPr>
            <a:endParaRPr lang="en-US" dirty="0">
              <a:latin typeface="Calibri"/>
              <a:ea typeface="Calibri"/>
              <a:cs typeface="Calibri"/>
            </a:endParaRPr>
          </a:p>
          <a:p>
            <a:pPr>
              <a:defRPr/>
            </a:pPr>
            <a:r>
              <a:rPr lang="fr-FR" b="1"/>
              <a:t>Ensuite, si une équipe de réponse rapide collecte des informations sur la promptitude au début d’une épidémie, mais que l’épidémie se termine plusieurs mois plus tard, quelle date doit être utilisée comme date réelle d’achèvement de la réponse rapide ?</a:t>
            </a:r>
            <a:r>
              <a:rPr lang="fr-FR" b="1">
                <a:effectLst/>
                <a:latin typeface="Helvetica Neue"/>
                <a:cs typeface="Arial"/>
              </a:rPr>
              <a:t>  </a:t>
            </a:r>
          </a:p>
          <a:p>
            <a:pPr marL="0" indent="0">
              <a:buNone/>
            </a:pPr>
            <a:endParaRPr lang="en-US" dirty="0">
              <a:solidFill>
                <a:srgbClr val="000000"/>
              </a:solidFill>
              <a:latin typeface="Arial"/>
              <a:cs typeface="Arial"/>
            </a:endParaRPr>
          </a:p>
          <a:p>
            <a:r>
              <a:rPr lang="fr-FR">
                <a:solidFill>
                  <a:srgbClr val="000000"/>
                </a:solidFill>
                <a:latin typeface="Arial"/>
                <a:cs typeface="Arial"/>
              </a:rPr>
              <a:t>[Réponse] La date serait celle à laquelle la dernière des actions de réponse précoce de la cible 7-1-7 a été achevée lors de la première phase de l’épidémie.  L’approche de la revue des premières actions et la cible 7-1-7 ont été intentionnellement conçues pour mettre l’accent sur l’amélioration du sous-ensemble de systèmes requis afin de détecter et d’amorcer une réponse rapide et efficace en cas d’événement de santé publique. Pour les événements de plus grande ampleur nécessitant une réponse soutenue, il est recommandé de procéder à une revue des premières actions, qui s’appuie sur la cible 7-1-7, en temps réel peu de temps après la notification. Les résultats obtenus peuvent ensuite être utilisés pour éclairer les discussions sur la détection, la notification et la réponse précoce lors des revues ultérieures, y compris les revues intra-action ou après action. </a:t>
            </a:r>
          </a:p>
          <a:p>
            <a:endParaRPr lang="en-US" b="0" i="0" dirty="0">
              <a:solidFill>
                <a:srgbClr val="29373D"/>
              </a:solidFill>
              <a:effectLst/>
              <a:latin typeface="InterVariable"/>
              <a:cs typeface="Arial"/>
            </a:endParaRPr>
          </a:p>
          <a:p>
            <a:r>
              <a:rPr lang="fr-FR" b="0" i="0">
                <a:solidFill>
                  <a:srgbClr val="29373D"/>
                </a:solidFill>
                <a:effectLst/>
                <a:latin typeface="InterVariable"/>
                <a:cs typeface="Arial"/>
              </a:rPr>
              <a:t>[CLIQUER]</a:t>
            </a:r>
          </a:p>
          <a:p>
            <a:endParaRPr lang="en-US" b="0" i="0" dirty="0">
              <a:solidFill>
                <a:srgbClr val="29373D"/>
              </a:solidFill>
              <a:effectLst/>
              <a:latin typeface="InterVariable"/>
              <a:cs typeface="Arial"/>
            </a:endParaRPr>
          </a:p>
          <a:p>
            <a:pPr>
              <a:defRPr/>
            </a:pPr>
            <a:r>
              <a:rPr lang="fr-FR" b="1">
                <a:latin typeface="Helvetica Neue"/>
                <a:cs typeface="Arial"/>
              </a:rPr>
              <a:t>Enfin, que devez-vous faire si les dates de certaines actions de réponse efficaces sont inconnues ?</a:t>
            </a:r>
          </a:p>
          <a:p>
            <a:endParaRPr lang="en-US" dirty="0">
              <a:cs typeface="Arial"/>
            </a:endParaRPr>
          </a:p>
          <a:p>
            <a:r>
              <a:rPr lang="fr-FR">
                <a:latin typeface="Arial"/>
                <a:cs typeface="Arial"/>
              </a:rPr>
              <a:t>[Réponse] </a:t>
            </a:r>
            <a:r>
              <a:rPr lang="fr-FR"/>
              <a:t>Dans la mesure du possible, les estimations du moment où les actions ont eu lieu doivent être basées sur les données disponibles. Si aucune estimation n’est disponible, la réponse précoce doit être considérée comme terminée à la dernière date connue à laquelle une action de réponse précoce a été achevée. Toutefois, dans les documents et présentations de l’événement, il sera important de documenter qu’aucune date n’a pu être déterminée, afin de favoriser la discussion sur la manière dont la collecte de données peut être améliorée.  </a:t>
            </a:r>
            <a:r>
              <a:rPr lang="fr-FR">
                <a:latin typeface="Arial"/>
                <a:cs typeface="Arial"/>
              </a:rPr>
              <a:t> </a:t>
            </a:r>
          </a:p>
          <a:p>
            <a:pPr algn="l"/>
            <a:br>
              <a:rPr lang="fr-FR" b="1">
                <a:effectLst/>
              </a:rPr>
            </a:br>
            <a:endParaRPr lang="fr-FR" b="1">
              <a:effectLst/>
            </a:endParaRPr>
          </a:p>
          <a:p>
            <a:endParaRPr lang="en-US" dirty="0">
              <a:cs typeface="Arial"/>
            </a:endParaRPr>
          </a:p>
          <a:p>
            <a:pPr>
              <a:defRPr/>
            </a:pPr>
            <a:br>
              <a:rPr lang="fr-FR"/>
            </a:br>
            <a:endParaRPr lang="fr-FR"/>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C9D05-5B61-CB38-C68C-0CE4CEAEC1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05E040-9D06-FE01-1F34-3C2942EC1E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0CD0EA-7C1C-A701-68B9-E46178C72546}"/>
              </a:ext>
            </a:extLst>
          </p:cNvPr>
          <p:cNvSpPr>
            <a:spLocks noGrp="1"/>
          </p:cNvSpPr>
          <p:nvPr>
            <p:ph type="body" idx="1"/>
          </p:nvPr>
        </p:nvSpPr>
        <p:spPr/>
        <p:txBody>
          <a:bodyPr/>
          <a:lstStyle/>
          <a:p>
            <a:r>
              <a:rPr lang="fr-FR">
                <a:effectLst/>
                <a:latin typeface="Helvetica Neue"/>
              </a:rPr>
              <a:t>De nombreux pays et administrations utilisant l’approche 7-1-7 ont trouvé utile d’essayer l’approche 7-1-7 pour quelques épidémies. </a:t>
            </a:r>
          </a:p>
          <a:p>
            <a:endParaRPr lang="en-US" dirty="0">
              <a:effectLst/>
              <a:latin typeface="Helvetica Neue" panose="02000503000000020004" pitchFamily="2" charset="0"/>
            </a:endParaRPr>
          </a:p>
          <a:p>
            <a:r>
              <a:rPr lang="fr-FR">
                <a:effectLst/>
                <a:latin typeface="Helvetica Neue"/>
              </a:rPr>
              <a:t>[CLIQUER]</a:t>
            </a:r>
          </a:p>
          <a:p>
            <a:endParaRPr lang="en-US" dirty="0">
              <a:effectLst/>
              <a:latin typeface="Helvetica Neue" panose="02000503000000020004" pitchFamily="2" charset="0"/>
            </a:endParaRPr>
          </a:p>
          <a:p>
            <a:r>
              <a:rPr lang="fr-FR">
                <a:effectLst/>
                <a:latin typeface="Helvetica Neue"/>
              </a:rPr>
              <a:t>Tester l’approche 7-1-7 permet de « tester » l’intégration dans les flux de travail et de faciliter les itérations, le cas échéant. Par exemple, lors du test de l’approche 7-1-7, certains pays ont identifié des lacunes dans la collecte de données sur l’approche 7-1-7 et des problèmes de flux d’informations vers l’équipe de coordination de l’approche 7-1-7. </a:t>
            </a:r>
          </a:p>
          <a:p>
            <a:endParaRPr lang="en-US" dirty="0">
              <a:effectLst/>
              <a:latin typeface="Helvetica Neue" panose="02000503000000020004" pitchFamily="2" charset="0"/>
            </a:endParaRPr>
          </a:p>
          <a:p>
            <a:r>
              <a:rPr lang="fr-FR">
                <a:effectLst/>
                <a:latin typeface="Helvetica Neue"/>
              </a:rPr>
              <a:t>[CLIQUER]</a:t>
            </a:r>
            <a:br>
              <a:rPr lang="fr-FR">
                <a:effectLst/>
                <a:latin typeface="Helvetica Neue" panose="02000503000000020004" pitchFamily="2" charset="0"/>
              </a:rPr>
            </a:br>
            <a:endParaRPr lang="fr-FR">
              <a:effectLst/>
              <a:latin typeface="Helvetica Neue" panose="02000503000000020004" pitchFamily="2" charset="0"/>
            </a:endParaRPr>
          </a:p>
          <a:p>
            <a:r>
              <a:rPr lang="fr-FR">
                <a:effectLst/>
                <a:latin typeface="Helvetica Neue"/>
              </a:rPr>
              <a:t>Tester l’approche 7-1-7 est une excellente formation pratique, en particulier pour l’équipe technique qui coordonnera l’utilisation et dirigera de nombreuses activités régulièrement.</a:t>
            </a:r>
            <a:br>
              <a:rPr lang="fr-FR">
                <a:effectLst/>
                <a:latin typeface="Helvetica Neue" panose="02000503000000020004" pitchFamily="2" charset="0"/>
              </a:rPr>
            </a:br>
            <a:endParaRPr lang="fr-FR">
              <a:effectLst/>
              <a:latin typeface="Helvetica Neue" panose="02000503000000020004" pitchFamily="2" charset="0"/>
            </a:endParaRPr>
          </a:p>
          <a:p>
            <a:r>
              <a:rPr lang="fr-FR">
                <a:effectLst/>
                <a:latin typeface="Helvetica Neue"/>
              </a:rPr>
              <a:t>[CLIQUER]</a:t>
            </a:r>
            <a:br>
              <a:rPr lang="fr-FR">
                <a:effectLst/>
                <a:latin typeface="Helvetica Neue" panose="02000503000000020004" pitchFamily="2" charset="0"/>
              </a:rPr>
            </a:br>
            <a:endParaRPr lang="fr-FR">
              <a:effectLst/>
              <a:latin typeface="Helvetica Neue" panose="02000503000000020004" pitchFamily="2" charset="0"/>
            </a:endParaRPr>
          </a:p>
          <a:p>
            <a:r>
              <a:rPr lang="fr-FR">
                <a:effectLst/>
                <a:latin typeface="Helvetica Neue"/>
              </a:rPr>
              <a:t>Cela a également été très utile pour l’adhésion des parties prenantes. En présentant les résultats du test, les équipes ont pu rapidement démontrer à leurs dirigeants la puissance et le potentiel de l’approche 7-1-7, et ont pu mobiliser leur soutien pour une utilisation ultérieure.  </a:t>
            </a:r>
          </a:p>
          <a:p>
            <a:br>
              <a:rPr lang="fr-FR">
                <a:effectLst/>
                <a:latin typeface="Helvetica Neue" panose="02000503000000020004" pitchFamily="2" charset="0"/>
              </a:rPr>
            </a:br>
            <a:r>
              <a:rPr lang="fr-FR">
                <a:effectLst/>
                <a:latin typeface="Helvetica Neue"/>
              </a:rPr>
              <a:t>[CLIQUER]</a:t>
            </a:r>
            <a:br>
              <a:rPr lang="fr-FR">
                <a:effectLst/>
                <a:latin typeface="Helvetica Neue" panose="02000503000000020004" pitchFamily="2" charset="0"/>
              </a:rPr>
            </a:br>
            <a:endParaRPr lang="fr-FR">
              <a:effectLst/>
              <a:latin typeface="Helvetica Neue" panose="02000503000000020004" pitchFamily="2" charset="0"/>
            </a:endParaRPr>
          </a:p>
          <a:p>
            <a:r>
              <a:rPr lang="fr-FR">
                <a:effectLst/>
                <a:latin typeface="Helvetica Neue"/>
              </a:rPr>
              <a:t>Et en présentant certaines conclusions si tôt dans le processus, juste au moment où l’adoption est en cours d’achèvement, cela a contribué à créer une dynamique en ayant déjà des actions sur lesquelles les parties prenantes voient la nécessité de travailler. </a:t>
            </a:r>
          </a:p>
          <a:p>
            <a:endParaRPr lang="en-US" dirty="0">
              <a:effectLst/>
              <a:latin typeface="Helvetica Neue" panose="02000503000000020004" pitchFamily="2" charset="0"/>
            </a:endParaRPr>
          </a:p>
          <a:p>
            <a:r>
              <a:rPr lang="fr-FR">
                <a:effectLst/>
                <a:latin typeface="Helvetica Neue"/>
              </a:rPr>
              <a:t> </a:t>
            </a:r>
          </a:p>
          <a:p>
            <a:endParaRPr lang="en-US" dirty="0">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63690B0E-EADA-CFF8-469F-6415691B3E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5497171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006A1-5524-33CB-1395-3D73465CFD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39ED5-EA0C-9D86-732B-B434FF739C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C92744-43FA-0630-DBA4-4846A0A1DD6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L’approche 7-1-7 peut être testée en tant que revue des premières actions ou rétrospectivement. Ces deux éléments sont précieux et offrent des perspectives différentes. Parlons brièvement du test rétrospectif de l’approche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r>
              <a:rPr lang="fr-FR">
                <a:effectLst/>
                <a:latin typeface="Helvetica Neue"/>
              </a:rPr>
              <a:t>Voici un exemple rétrospectif de Recife au Brésil. Le pays a mené une étude rétrospective de plusieurs épidémies et a présenté les résultats à un large groupe de parties prenantes. Cette initiative a été un succès : les parties prenantes ont convenu d’actions à mener et ont encouragé l’utilisation de l’approche 7-1-7 pour les futurs événements de santé publique. C’était formidable d’avoir ce genre d’élan déjà créé au début du processus d’adoption.  </a:t>
            </a:r>
          </a:p>
          <a:p>
            <a:endParaRPr lang="en-US" dirty="0">
              <a:effectLst/>
              <a:latin typeface="Helvetica Neue" panose="02000503000000020004" pitchFamily="2" charset="0"/>
            </a:endParaRPr>
          </a:p>
          <a:p>
            <a:r>
              <a:rPr lang="fr-FR">
                <a:effectLst/>
                <a:latin typeface="Helvetica Neue"/>
              </a:rPr>
              <a:t>[CLIQUER]</a:t>
            </a:r>
          </a:p>
          <a:p>
            <a:endParaRPr lang="en-US" dirty="0">
              <a:effectLst/>
              <a:latin typeface="Helvetica Neue" panose="02000503000000020004" pitchFamily="2" charset="0"/>
            </a:endParaRPr>
          </a:p>
          <a:p>
            <a:r>
              <a:rPr lang="fr-FR">
                <a:effectLst/>
                <a:latin typeface="Helvetica Neue"/>
              </a:rPr>
              <a:t>Si vous effectuez une analyse rétrospective dans le cadre d’un test, utilisez des épidémies récentes avec des données relativement complètes. Cela facilitera l’analyse, car les informations seront plus complètes et les informations manquantes seront plus faciles à obtenir pour les épidémies récentes. Il est important de noter que cela permettra également de garantir que les goulots d’étranglement et les actions restent pertinents et opportuns. </a:t>
            </a:r>
          </a:p>
          <a:p>
            <a:endParaRPr lang="en-US" dirty="0">
              <a:effectLst/>
              <a:latin typeface="Helvetica Neue" panose="02000503000000020004" pitchFamily="2" charset="0"/>
            </a:endParaRPr>
          </a:p>
          <a:p>
            <a:r>
              <a:rPr lang="fr-FR">
                <a:effectLst/>
                <a:latin typeface="Helvetica Neue"/>
              </a:rPr>
              <a:t>[CLIQUER]</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Même l’application de l’approche 7-1-7 à une ou quelques épidémies récentes (idéalement celles qui se sont produites au cours des derniers mois) peut vous aider à tester comment appliquer l’approche 7-1-7 et peut aider à identifier les lacunes existantes en matière de collecte de données, ce qui peut à son tour contribuer à éclairer une partie du travail sur l’intégration dans les flux de travail. C’est là que la valeur d’un test rétrospectif entre réellement en jeu pour l’approche 7-1-7 : c’est l’occasion d’identifier les lacunes ou les problèmes systématiques dans la collecte des données afin que ceux-ci puissent être étudiés pendant la phase d’adoption.</a:t>
            </a:r>
          </a:p>
          <a:p>
            <a:endParaRPr lang="en-US" dirty="0">
              <a:effectLst/>
              <a:latin typeface="Helvetica Neue" panose="02000503000000020004" pitchFamily="2" charset="0"/>
            </a:endParaRPr>
          </a:p>
          <a:p>
            <a:r>
              <a:rPr lang="fr-FR">
                <a:effectLst/>
                <a:latin typeface="Helvetica Neue"/>
              </a:rPr>
              <a:t>[CLIQUER]</a:t>
            </a:r>
            <a:br>
              <a:rPr lang="fr-FR">
                <a:effectLst/>
                <a:latin typeface="Helvetica Neue" panose="02000503000000020004" pitchFamily="2" charset="0"/>
              </a:rPr>
            </a:br>
            <a:endParaRPr lang="fr-FR">
              <a:effectLst/>
              <a:latin typeface="Helvetica Neue" panose="02000503000000020004" pitchFamily="2" charset="0"/>
            </a:endParaRPr>
          </a:p>
          <a:p>
            <a:r>
              <a:rPr lang="fr-FR">
                <a:effectLst/>
                <a:latin typeface="Helvetica Neue"/>
              </a:rPr>
              <a:t>Et enfin, utilisez cette expérience pour créer une dynamique et une adhésion aux revues des premières actions afin que l’approche 7-1-7 puisse finalement être utilisée en temps réel. </a:t>
            </a:r>
          </a:p>
          <a:p>
            <a:endParaRPr lang="en-US" dirty="0">
              <a:cs typeface="Arial"/>
            </a:endParaRPr>
          </a:p>
          <a:p>
            <a:endParaRPr lang="en-US" dirty="0">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45255D0A-44CE-92DD-FD94-EEEBEB01DB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03634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9EF97-CDE7-2909-2FDA-C03A6A52C4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614A08-F4A4-C214-572D-AF84DF36B8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A6B77A-B735-8313-CC1C-8768534BA0F1}"/>
              </a:ext>
            </a:extLst>
          </p:cNvPr>
          <p:cNvSpPr>
            <a:spLocks noGrp="1"/>
          </p:cNvSpPr>
          <p:nvPr>
            <p:ph type="body" idx="1"/>
          </p:nvPr>
        </p:nvSpPr>
        <p:spPr/>
        <p:txBody>
          <a:bodyPr/>
          <a:lstStyle/>
          <a:p>
            <a:r>
              <a:rPr lang="fr-FR">
                <a:effectLst/>
                <a:latin typeface="Helvetica Neue"/>
              </a:rPr>
              <a:t>Ce que les revues rétrospectives ne vous permettent pas de faire, c’est de tester l’intégration de votre flux de travail pour une utilisation régulière de l’approche 7-1-7. Cela peut toutefois être réalisé par le biais de revues des premières actions. Elles sont également très efficaces pour créer une dynamique et obtenir l’adhésion. </a:t>
            </a:r>
          </a:p>
          <a:p>
            <a:endParaRPr lang="en-US">
              <a:effectLst/>
              <a:latin typeface="Helvetica Neue" panose="02000503000000020004" pitchFamily="2" charset="0"/>
            </a:endParaRPr>
          </a:p>
          <a:p>
            <a:r>
              <a:rPr lang="fr-FR">
                <a:effectLst/>
                <a:latin typeface="Helvetica Neue"/>
              </a:rPr>
              <a:t>[CLIQUER] </a:t>
            </a:r>
          </a:p>
          <a:p>
            <a:endParaRPr lang="en-US">
              <a:effectLst/>
              <a:latin typeface="Helvetica Neue" panose="02000503000000020004" pitchFamily="2" charset="0"/>
            </a:endParaRPr>
          </a:p>
          <a:p>
            <a:r>
              <a:rPr lang="fr-FR">
                <a:effectLst/>
                <a:latin typeface="Helvetica Neue"/>
              </a:rPr>
              <a:t>Permettez-moi de partager une </a:t>
            </a:r>
            <a:r>
              <a:rPr lang="fr-FR">
                <a:latin typeface="Arial"/>
                <a:cs typeface="Arial"/>
              </a:rPr>
              <a:t>revue des premières actions concernant une épidémie de fièvre jaune au Soudan du Sud, réalisée dans le cadre de leur test. C’était la première revue des premières actions que le pays menait.</a:t>
            </a:r>
          </a:p>
        </p:txBody>
      </p:sp>
      <p:sp>
        <p:nvSpPr>
          <p:cNvPr id="4" name="Slide Number Placeholder 3">
            <a:extLst>
              <a:ext uri="{FF2B5EF4-FFF2-40B4-BE49-F238E27FC236}">
                <a16:creationId xmlns:a16="http://schemas.microsoft.com/office/drawing/2014/main" id="{0B8FA0BF-8DC7-6926-04F4-52CBD7CC3EA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186872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En décembre 2023, un jeune de 18 ans a été amené dans un établissement de santé avec plusieurs symptômes. On lui a diagnostiqué une typhoïde et on lui a prescrit un traitement, mais celui-ci n’a pas fonctionné. </a:t>
            </a:r>
          </a:p>
          <a:p>
            <a:endParaRPr lang="en-US" dirty="0"/>
          </a:p>
          <a:p>
            <a:r>
              <a:rPr lang="fr-FR">
                <a:latin typeface="Arial"/>
                <a:cs typeface="Arial"/>
              </a:rPr>
              <a:t>Une semaine plus tard, il a été évalué dans un établissement de santé après que son état s’est aggravé. Ils ont suspecté une fièvre hémorragique virale, ont isolé le patient et ont prélevé un échantillon. Ils ont également immédiatement prévenu l’agent de surveillance de l’État, qui a ensuite prévenu le niveau national. </a:t>
            </a:r>
          </a:p>
          <a:p>
            <a:endParaRPr lang="en-US" dirty="0"/>
          </a:p>
          <a:p>
            <a:r>
              <a:rPr lang="fr-FR">
                <a:latin typeface="Arial"/>
                <a:cs typeface="Arial"/>
              </a:rPr>
              <a:t>Quelques jours plus tard, l’échantillon s’est révélé positif à la fièvre jaune. </a:t>
            </a:r>
          </a:p>
          <a:p>
            <a:endParaRPr lang="en-US" dirty="0"/>
          </a:p>
          <a:p>
            <a:r>
              <a:rPr lang="fr-FR">
                <a:latin typeface="Arial"/>
                <a:cs typeface="Arial"/>
              </a:rPr>
              <a:t>Trois jours plus tard, l’équipe nationale de réponse rapide a été déployée. Au moment de leur revue des premières actions, il s’agissait d’une épidémie en cours.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318857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Arial"/>
                <a:cs typeface="Arial"/>
              </a:rPr>
              <a:t>Voici un résumé de leur revue des premières actions. </a:t>
            </a:r>
          </a:p>
          <a:p>
            <a:endParaRPr lang="en-US" dirty="0"/>
          </a:p>
          <a:p>
            <a:r>
              <a:rPr lang="fr-FR" dirty="0">
                <a:latin typeface="Arial"/>
                <a:cs typeface="Arial"/>
              </a:rPr>
              <a:t>Lorsque l’équipe de coordination de l’approche 7-1-7 a mené cette revue, elle a découvert quelques goulots d’étranglement et quelques facteurs favorisants qui lui ont donné une idée du bon fonctionnement de ses systèmes. Et rappelez-vous, c’est sa première utilisation de l’approche 7-1-7. L’équipe a présenté ces résultats lors de 4 à 5 réunions importantes avec les parties prenantes à la mi-janvier, y compris de nombreuses parties prenantes auxquelles elle avait présenté l’approche 7-1-7 quelques mois plus tôt. Certaines de ces réunions ont réuni des parties prenantes de haut niveau de différents ministères et partenaires. </a:t>
            </a:r>
          </a:p>
          <a:p>
            <a:endParaRPr lang="en-US" dirty="0"/>
          </a:p>
          <a:p>
            <a:r>
              <a:rPr lang="fr-FR" dirty="0">
                <a:latin typeface="Arial"/>
                <a:cs typeface="Arial"/>
              </a:rPr>
              <a:t>Ces réunions ont donné lieu à deux résultats que je voudrais souligner. Le premier est que l’équipe avait initialement inscrit les vaccins comme une action à plus long terme dans sa revue des premières actions, en raison des retards constatés historiquement dans l’obtention de vaccins qui n’étaient pas dans le pays. Lorsqu’elle a présenté cette analyse de l’approche 7-1-7 et les actions lors des réunions des parties prenantes, certains responsables du ministère, l’OMS et l’UNICEF se sont réunis et ont travaillé rapidement pour faire entrer les vaccins dans le pays, avec le résultat étonnant qu’ils ont pu obtenir et distribuer des vaccins dans la zone touchée 3 semaines après la réunion des parties prenantes. </a:t>
            </a:r>
          </a:p>
          <a:p>
            <a:endParaRPr lang="en-US" dirty="0"/>
          </a:p>
          <a:p>
            <a:r>
              <a:rPr lang="fr-FR" dirty="0">
                <a:latin typeface="Arial"/>
                <a:cs typeface="Arial"/>
              </a:rPr>
              <a:t>Le deuxième résultat a été que, lors des réunions, les parties prenantes ont trouvé l’approche 7-1-7 et la présentation du modèle de diapositives d’examen d’un événement assez convaincantes. Elles ont demandé que les futures épidémies continuent de leur être signalées de cette manière lors de ces réunions. Cela a donc véritablement galvanisé le soutien en faveur de l’adoption et de l’utilisation continues de l’approche 7-1-7.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0F114-1293-BE6A-9F62-6CE8EDAE86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68C324-0C3C-91AF-0B0A-43CAEA413E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DC81AB-780B-B88B-0F43-3011D7751332}"/>
              </a:ext>
            </a:extLst>
          </p:cNvPr>
          <p:cNvSpPr>
            <a:spLocks noGrp="1"/>
          </p:cNvSpPr>
          <p:nvPr>
            <p:ph type="body" idx="1"/>
          </p:nvPr>
        </p:nvSpPr>
        <p:spPr/>
        <p:txBody>
          <a:bodyPr/>
          <a:lstStyle/>
          <a:p>
            <a:r>
              <a:rPr lang="fr-FR" sz="1200">
                <a:latin typeface="Arial"/>
                <a:cs typeface="Arial"/>
              </a:rPr>
              <a:t>Vous pouvez constater que le </a:t>
            </a:r>
            <a:r>
              <a:rPr lang="fr-FR">
                <a:latin typeface="Arial"/>
                <a:cs typeface="Arial"/>
              </a:rPr>
              <a:t>test de l’utilisation de l’approche 7-1-7</a:t>
            </a:r>
            <a:r>
              <a:rPr lang="fr-FR" sz="1200">
                <a:latin typeface="Arial"/>
                <a:cs typeface="Arial"/>
              </a:rPr>
              <a:t> et la présentation des résultats à un large éventail de parties prenantes ont contribué à faire avancer les actions et à créer un soutien supplémentaire pour l’utilisation future de l’approche 7-1-7. Les deux pays ont testé l’utilisation de l’approche 7-1-7 de différentes manières, l’une par le biais d’une analyse rétrospective présentée lors d’un atelier avec les parties prenantes et l’autre par le biais d’une revue des premières actions présentée lors de plusieurs réunions régulières avec les parties prenantes, mais ils ont fini par obtenir des résultats similaires à cet égard. </a:t>
            </a:r>
          </a:p>
          <a:p>
            <a:endParaRPr lang="en-US" sz="1200" dirty="0">
              <a:cs typeface="Arial" panose="020B0604020202020204" pitchFamily="34" charset="0"/>
            </a:endParaRPr>
          </a:p>
          <a:p>
            <a:r>
              <a:rPr lang="fr-FR" sz="1200">
                <a:latin typeface="Arial"/>
                <a:cs typeface="Arial"/>
              </a:rPr>
              <a:t>Plusieurs pays ont réalisé un petit test rétrospectif rapide d’une ou de quelques épidémies récentes plus tôt dans le processus d’adoption afin d’identifier les lacunes de données existantes et de voir comment l’approche 7-1-7 est utilisée, suivi d’une revue des premières actions pour tester leurs flux de travail de l’approche 7-1-7 et les itérer selon les besoins. </a:t>
            </a:r>
          </a:p>
          <a:p>
            <a:endParaRPr lang="en-US" dirty="0">
              <a:cs typeface="Arial"/>
            </a:endParaRPr>
          </a:p>
        </p:txBody>
      </p:sp>
      <p:sp>
        <p:nvSpPr>
          <p:cNvPr id="4" name="Slide Number Placeholder 3">
            <a:extLst>
              <a:ext uri="{FF2B5EF4-FFF2-40B4-BE49-F238E27FC236}">
                <a16:creationId xmlns:a16="http://schemas.microsoft.com/office/drawing/2014/main" id="{0ED4EEED-CF1E-925F-03CE-45E1E5C8A3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7005322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43609-40E4-6B5C-A345-DB40BA8BA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FB2B88-DC97-8BCB-7B33-E70609CF31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0DF6B5-DCB0-C23E-AA59-BBFC35DD6829}"/>
              </a:ext>
            </a:extLst>
          </p:cNvPr>
          <p:cNvSpPr>
            <a:spLocks noGrp="1"/>
          </p:cNvSpPr>
          <p:nvPr>
            <p:ph type="body" idx="1"/>
          </p:nvPr>
        </p:nvSpPr>
        <p:spPr/>
        <p:txBody>
          <a:bodyPr/>
          <a:lstStyle/>
          <a:p>
            <a:r>
              <a:rPr lang="fr-FR">
                <a:latin typeface="Arial"/>
                <a:cs typeface="Arial"/>
              </a:rPr>
              <a:t>Nous avons donc maintenant passé en revue les six principaux éléments pour l’adoption de la cible 7-1-7. </a:t>
            </a: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B66004FB-6EC4-7B73-F9EB-189D0C9BCAE9}"/>
              </a:ext>
            </a:extLst>
          </p:cNvPr>
          <p:cNvSpPr>
            <a:spLocks noGrp="1"/>
          </p:cNvSpPr>
          <p:nvPr>
            <p:ph type="sldNum" sz="quarter" idx="5"/>
          </p:nvPr>
        </p:nvSpPr>
        <p:spPr/>
        <p:txBody>
          <a:bodyPr/>
          <a:lstStyle/>
          <a:p>
            <a:fld id="{A1E75C25-C22B-D14A-8C88-D3C1CFA09A77}" type="slidenum">
              <a:rPr lang="en-US" smtClean="0"/>
              <a:pPr/>
              <a:t>126</a:t>
            </a:fld>
            <a:endParaRPr lang="en-US"/>
          </a:p>
        </p:txBody>
      </p:sp>
    </p:spTree>
    <p:extLst>
      <p:ext uri="{BB962C8B-B14F-4D97-AF65-F5344CB8AC3E}">
        <p14:creationId xmlns:p14="http://schemas.microsoft.com/office/powerpoint/2010/main" val="375141698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D0BDC-F854-9710-79D4-ECA9BD3118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B2B604-0F11-0F43-13EC-1C7101FDDE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39FCAA-94E7-17F3-08B7-12D32777D5E5}"/>
              </a:ext>
            </a:extLst>
          </p:cNvPr>
          <p:cNvSpPr>
            <a:spLocks noGrp="1"/>
          </p:cNvSpPr>
          <p:nvPr>
            <p:ph type="body" idx="1"/>
          </p:nvPr>
        </p:nvSpPr>
        <p:spPr/>
        <p:txBody>
          <a:bodyPr/>
          <a:lstStyle/>
          <a:p>
            <a:r>
              <a:rPr lang="fr-FR"/>
              <a:t>Au cours de cette phase d’adoption, lorsque vous mettrez en œuvre ces éléments de l’adoption, il sera important de créer un plan de travail. </a:t>
            </a:r>
          </a:p>
          <a:p>
            <a:br>
              <a:rPr lang="fr-FR"/>
            </a:br>
            <a:r>
              <a:rPr lang="fr-FR"/>
              <a:t>[CLIQUER]</a:t>
            </a:r>
          </a:p>
          <a:p>
            <a:endParaRPr lang="en-US" dirty="0"/>
          </a:p>
          <a:p>
            <a:r>
              <a:rPr lang="fr-FR">
                <a:latin typeface="Arial"/>
                <a:cs typeface="Arial"/>
              </a:rPr>
              <a:t>Idéalement, cela sera créé par l’équipe technique sélectionnée pour diriger l’adoption et l’utilisation de l’approche 7-1-7. Pour le plan de travail, cette équipe devrait</a:t>
            </a:r>
          </a:p>
          <a:p>
            <a:endParaRPr lang="en-US" dirty="0"/>
          </a:p>
          <a:p>
            <a:r>
              <a:rPr lang="fr-FR">
                <a:latin typeface="Arial"/>
                <a:cs typeface="Arial"/>
              </a:rPr>
              <a:t>[CLIQUER]</a:t>
            </a:r>
          </a:p>
          <a:p>
            <a:endParaRPr lang="en-US" dirty="0"/>
          </a:p>
          <a:p>
            <a:r>
              <a:rPr lang="fr-FR">
                <a:latin typeface="Arial"/>
                <a:cs typeface="Arial"/>
              </a:rPr>
              <a:t>élaborer un plan de travail qui comprend certains détails clés, notamment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ea typeface="Calibri"/>
              <a:cs typeface="Calibri"/>
            </a:endParaRPr>
          </a:p>
          <a:p>
            <a:pPr marL="171450" lvl="0" indent="-171450">
              <a:lnSpc>
                <a:spcPct val="100000"/>
              </a:lnSpc>
              <a:buFont typeface="Arial" panose="020B0604020202020204" pitchFamily="34" charset="0"/>
              <a:buChar char="•"/>
            </a:pPr>
            <a:r>
              <a:rPr lang="fr-FR">
                <a:latin typeface="Arial"/>
                <a:cs typeface="Arial"/>
              </a:rPr>
              <a:t>les rôles et les responsabilités des parties prenantes ;</a:t>
            </a:r>
          </a:p>
          <a:p>
            <a:pPr marL="171450" lvl="0" indent="-171450">
              <a:lnSpc>
                <a:spcPct val="100000"/>
              </a:lnSpc>
              <a:buFont typeface="Arial" panose="020B0604020202020204" pitchFamily="34" charset="0"/>
              <a:buChar char="•"/>
            </a:pPr>
            <a:r>
              <a:rPr lang="fr-FR">
                <a:latin typeface="Arial"/>
                <a:cs typeface="Arial"/>
              </a:rPr>
              <a:t>toutes les principales activités et processus qui seront nécessaires à la mise en œuvre, y compris les échéanciers ;</a:t>
            </a:r>
          </a:p>
          <a:p>
            <a:pPr marL="171450" lvl="0" indent="-171450">
              <a:lnSpc>
                <a:spcPct val="100000"/>
              </a:lnSpc>
              <a:buFont typeface="Arial" panose="020B0604020202020204" pitchFamily="34" charset="0"/>
              <a:buChar char="•"/>
            </a:pPr>
            <a:r>
              <a:rPr lang="fr-FR">
                <a:latin typeface="Arial"/>
                <a:cs typeface="Arial"/>
              </a:rPr>
              <a:t>les systèmes de suivi d’évaluation, </a:t>
            </a:r>
          </a:p>
          <a:p>
            <a:pPr marL="171450" lvl="0" indent="-171450">
              <a:lnSpc>
                <a:spcPct val="100000"/>
              </a:lnSpc>
              <a:buFont typeface="Arial" panose="020B0604020202020204" pitchFamily="34" charset="0"/>
              <a:buChar char="•"/>
            </a:pPr>
            <a:r>
              <a:rPr lang="fr-FR">
                <a:latin typeface="Arial"/>
                <a:cs typeface="Arial"/>
              </a:rPr>
              <a:t>les mécanismes de financement proposés pour soutenir l’amélioration des performances ; Il est important d’y réfléchir dès le début : à mesure que des goulots d’étranglement immédiats et à plus long terme sont découverts, quels mécanismes de financement pourraient être mis à profit pour aider à les surmonter.</a:t>
            </a:r>
          </a:p>
          <a:p>
            <a:pPr marL="171450" lvl="0" indent="-171450">
              <a:lnSpc>
                <a:spcPct val="100000"/>
              </a:lnSpc>
              <a:buFont typeface="Arial" panose="020B0604020202020204" pitchFamily="34" charset="0"/>
              <a:buChar char="•"/>
            </a:pPr>
            <a:endParaRPr lang="en-US" sz="800" dirty="0"/>
          </a:p>
          <a:p>
            <a:pPr>
              <a:defRPr/>
            </a:pPr>
            <a:r>
              <a:rPr lang="fr-FR"/>
              <a:t>[CLIQUER]</a:t>
            </a:r>
          </a:p>
          <a:p>
            <a:pPr>
              <a:defRPr/>
            </a:pPr>
            <a:endParaRPr lang="en-US" dirty="0"/>
          </a:p>
          <a:p>
            <a:pPr>
              <a:defRPr/>
            </a:pPr>
            <a:r>
              <a:rPr lang="fr-FR"/>
              <a:t>Ce plan de travail devrait être largement diffusé afin de recueillir les commentaires des parties prenantes concernées. Il s’agit d’un moyen particulièrement efficace pour assurer un engagement et une sensibilisation continus des parties prenantes et pour leur permettre de jouer un rôle dans le processus d’adoption en révisant au minimum le plan. </a:t>
            </a:r>
          </a:p>
          <a:p>
            <a:pPr>
              <a:defRPr/>
            </a:pPr>
            <a:endParaRPr lang="en-US" dirty="0"/>
          </a:p>
          <a:p>
            <a:pPr>
              <a:defRPr/>
            </a:pPr>
            <a:r>
              <a:rPr lang="fr-FR"/>
              <a:t>[CLIQUER]</a:t>
            </a:r>
          </a:p>
          <a:p>
            <a:pPr>
              <a:defRPr/>
            </a:pPr>
            <a:endParaRPr lang="en-US" dirty="0"/>
          </a:p>
          <a:p>
            <a:pPr>
              <a:defRPr/>
            </a:pPr>
            <a:r>
              <a:rPr lang="fr-FR">
                <a:latin typeface="Arial"/>
                <a:cs typeface="Arial"/>
              </a:rPr>
              <a:t>L’équipe doit ensuite finaliser le plan de travail en fonction des commentaires de ceux qui l’ont examiné.</a:t>
            </a:r>
          </a:p>
          <a:p>
            <a:pPr>
              <a:defRPr/>
            </a:pPr>
            <a:endParaRPr lang="en-US" dirty="0"/>
          </a:p>
          <a:p>
            <a:pPr>
              <a:defRPr/>
            </a:pPr>
            <a:r>
              <a:rPr lang="fr-FR">
                <a:latin typeface="Arial"/>
                <a:cs typeface="Arial"/>
              </a:rPr>
              <a:t>[CLIQUER]</a:t>
            </a:r>
          </a:p>
          <a:p>
            <a:pPr marL="0" marR="0" lvl="0" indent="0" algn="l" defTabSz="914400">
              <a:lnSpc>
                <a:spcPct val="100000"/>
              </a:lnSpc>
              <a:spcBef>
                <a:spcPts val="0"/>
              </a:spcBef>
              <a:spcAft>
                <a:spcPts val="0"/>
              </a:spcAft>
              <a:buClrTx/>
              <a:buSzTx/>
              <a:buFontTx/>
              <a:buNone/>
              <a:tabLst/>
              <a:defRPr/>
            </a:pPr>
            <a:endParaRPr lang="en-US" dirty="0">
              <a:latin typeface="Arial"/>
              <a:ea typeface="Calibri"/>
              <a:cs typeface="Arial"/>
            </a:endParaRPr>
          </a:p>
          <a:p>
            <a:r>
              <a:rPr lang="fr-FR">
                <a:latin typeface="Arial"/>
                <a:cs typeface="Arial"/>
              </a:rPr>
              <a:t>Enfin, plusieurs pays ayant adopté l’approche 7-1-7 ont jugé utile d’organiser un événement de lancement officiel, d’une durée allant de quelques heures à plus, ou une communication de haut niveau pour recueillir davantage de soutien et dynamiser les parties prenantes sur l’utilisation future de l’approche 7-1-7. </a:t>
            </a: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3424DB4-7C2E-85C2-F7C9-EFDE7585ED3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007500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B9753-75D9-4091-09E6-C6A54C607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D79A8-575C-1C05-31A4-635C40686C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D9DCB-640C-4C81-0BDE-6939EC7282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Arial"/>
                <a:cs typeface="Arial"/>
              </a:rPr>
              <a:t>[Remarque pour la modération : la discussion ne doit pas dépasser 3 minutes.]</a:t>
            </a:r>
          </a:p>
          <a:p>
            <a:endParaRPr lang="en-US" dirty="0"/>
          </a:p>
          <a:p>
            <a:r>
              <a:rPr lang="fr-FR">
                <a:latin typeface="Arial"/>
                <a:cs typeface="Arial"/>
              </a:rPr>
              <a:t>Ayons une brève discussion. </a:t>
            </a:r>
          </a:p>
          <a:p>
            <a:endParaRPr lang="en-US" dirty="0"/>
          </a:p>
          <a:p>
            <a:r>
              <a:rPr lang="fr-FR" sz="1200">
                <a:latin typeface="Arial"/>
                <a:cs typeface="Arial"/>
              </a:rPr>
              <a:t>Comment des stratégies pourraient-elles être utiles pour lancer efficacement l’approche 7-1-7 là où vous travaillez ?</a:t>
            </a:r>
          </a:p>
          <a:p>
            <a:endParaRPr lang="en-US" dirty="0"/>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73AE1C29-E64B-FCDA-A6C3-19D791CF947C}"/>
              </a:ext>
            </a:extLst>
          </p:cNvPr>
          <p:cNvSpPr>
            <a:spLocks noGrp="1"/>
          </p:cNvSpPr>
          <p:nvPr>
            <p:ph type="sldNum" sz="quarter" idx="5"/>
          </p:nvPr>
        </p:nvSpPr>
        <p:spPr/>
        <p:txBody>
          <a:bodyPr/>
          <a:lstStyle/>
          <a:p>
            <a:fld id="{A1E75C25-C22B-D14A-8C88-D3C1CFA09A77}" type="slidenum">
              <a:rPr lang="en-US" smtClean="0"/>
              <a:pPr/>
              <a:t>128</a:t>
            </a:fld>
            <a:endParaRPr lang="en-US"/>
          </a:p>
        </p:txBody>
      </p:sp>
    </p:spTree>
    <p:extLst>
      <p:ext uri="{BB962C8B-B14F-4D97-AF65-F5344CB8AC3E}">
        <p14:creationId xmlns:p14="http://schemas.microsoft.com/office/powerpoint/2010/main" val="407643151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B5353-D80E-6C7A-3140-77793492B8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AB6266-B145-4732-8B32-C32C5935A5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BF1CA6-B78E-C264-B354-C8DBB38EBA34}"/>
              </a:ext>
            </a:extLst>
          </p:cNvPr>
          <p:cNvSpPr>
            <a:spLocks noGrp="1"/>
          </p:cNvSpPr>
          <p:nvPr>
            <p:ph type="body" idx="1"/>
          </p:nvPr>
        </p:nvSpPr>
        <p:spPr/>
        <p:txBody>
          <a:bodyPr/>
          <a:lstStyle/>
          <a:p>
            <a:r>
              <a:rPr lang="fr-FR"/>
              <a:t>Se lancer dans l’adoption et l’utilisation de l’approche 7-1-7 ne doit pas nécessairement être une tâche difficile. Passons brièvement en revue les besoins en ressources et en personnel de l’approche 7-1-7. </a:t>
            </a:r>
          </a:p>
          <a:p>
            <a:endParaRPr lang="en-US" dirty="0"/>
          </a:p>
          <a:p>
            <a:r>
              <a:rPr lang="fr-FR"/>
              <a:t>L’objectif au cours des premiers mois de l’année est d’entreprendre certaines des principales activités d’adoption de l’approche 7-1-7 autour de l’engagement des parties prenantes et de l’intégration de l’approche 7-1-7 dans les flux de travail et les systèmes existants, puis de commencer à utiliser l’approche 7-1-7, idéalement pour les revues des premières actions.</a:t>
            </a:r>
          </a:p>
          <a:p>
            <a:endParaRPr lang="en-US" dirty="0"/>
          </a:p>
          <a:p>
            <a:r>
              <a:rPr lang="fr-FR"/>
              <a:t>Les différents pays ont doté l’approche 7-1-7 de personnel et de ressources différemment. Sur la base de ce que nous avons appris d’eux, nous allons partager avec vous quelques idées sur ce que pourraient être vos priorités de financement pour l’approche 7-1-7 au cours de la première année et des années suivantes. Mais n’oubliez pas que cela est très variable et doit être basé sur ce qui a du sens dans votre environnement. </a:t>
            </a:r>
          </a:p>
          <a:p>
            <a:endParaRPr lang="en-US" dirty="0"/>
          </a:p>
          <a:p>
            <a:r>
              <a:rPr lang="fr-FR"/>
              <a:t>[CLIQUER]</a:t>
            </a:r>
          </a:p>
          <a:p>
            <a:endParaRPr lang="en-US" dirty="0"/>
          </a:p>
          <a:p>
            <a:r>
              <a:rPr lang="fr-FR"/>
              <a:t>Les pays ont constaté qu’il est utile de disposer d’au moins une personne dédiée aux activités d’adoption de l’approche 7-1-7. Certains endroits ont utilisé de petites équipes, mais, au minimum, il est utile d’avoir une personne affectée aux tâches d’adoption. Ces activités varieront en fonction du plan d’adoption spécifique, mais certaines d’entre elles comprendront probablement les éléments suivants :</a:t>
            </a:r>
          </a:p>
          <a:p>
            <a:endParaRPr lang="en-US" sz="1800" dirty="0">
              <a:latin typeface="Arial"/>
              <a:cs typeface="Arial"/>
            </a:endParaRPr>
          </a:p>
          <a:p>
            <a:pPr marL="285750" indent="-285750">
              <a:buFont typeface="Arial" panose="020B0604020202020204" pitchFamily="34" charset="0"/>
              <a:buChar char="•"/>
            </a:pPr>
            <a:r>
              <a:rPr lang="fr-FR" sz="1800">
                <a:latin typeface="Arial"/>
                <a:cs typeface="Arial"/>
              </a:rPr>
              <a:t>Coordination</a:t>
            </a:r>
          </a:p>
          <a:p>
            <a:pPr marL="285750" lvl="0" indent="-285750">
              <a:buFont typeface="Arial" panose="020B0604020202020204" pitchFamily="34" charset="0"/>
              <a:buChar char="•"/>
            </a:pPr>
            <a:r>
              <a:rPr lang="fr-FR" sz="1800" b="0">
                <a:latin typeface="Arial"/>
                <a:cs typeface="Arial"/>
              </a:rPr>
              <a:t>Engagement de diverses parties prenantes (Ceci est en gras, car c’est souvent là que se concentre la majorité des efforts.)</a:t>
            </a:r>
          </a:p>
          <a:p>
            <a:pPr marL="285750" lvl="0" indent="-285750">
              <a:buFont typeface="Arial" panose="020B0604020202020204" pitchFamily="34" charset="0"/>
              <a:buChar char="•"/>
            </a:pPr>
            <a:r>
              <a:rPr lang="fr-FR" sz="1800">
                <a:latin typeface="Arial"/>
                <a:cs typeface="Arial"/>
              </a:rPr>
              <a:t>Rôle d’« expert technique » pour les questions et l’assistance</a:t>
            </a:r>
          </a:p>
          <a:p>
            <a:pPr marL="285750" lvl="0" indent="-285750">
              <a:buFont typeface="Arial" panose="020B0604020202020204" pitchFamily="34" charset="0"/>
              <a:buChar char="•"/>
            </a:pPr>
            <a:r>
              <a:rPr lang="fr-FR" sz="1800">
                <a:latin typeface="Arial"/>
                <a:cs typeface="Arial"/>
              </a:rPr>
              <a:t>Organisation d’un événement de lancement de l’approche 7-1-7 ou une communication de haut niveau </a:t>
            </a:r>
          </a:p>
          <a:p>
            <a:pPr marL="285750" lvl="0" indent="-285750">
              <a:buFont typeface="Arial" panose="020B0604020202020204" pitchFamily="34" charset="0"/>
              <a:buChar char="•"/>
            </a:pPr>
            <a:r>
              <a:rPr lang="fr-FR" sz="1800">
                <a:latin typeface="Arial"/>
                <a:cs typeface="Arial"/>
              </a:rPr>
              <a:t>Réalisation d’activités d’intégration dans les flux de travail</a:t>
            </a:r>
          </a:p>
          <a:p>
            <a:pPr marL="285750" lvl="0" indent="-285750">
              <a:buFont typeface="Arial" panose="020B0604020202020204" pitchFamily="34" charset="0"/>
              <a:buChar char="•"/>
            </a:pPr>
            <a:r>
              <a:rPr lang="fr-FR" sz="1800">
                <a:latin typeface="Arial"/>
                <a:cs typeface="Arial"/>
              </a:rPr>
              <a:t>Et les activités initiales d’utilisation de l’approche 7-1-7, qui peuvent inclure la gestion des premiers tests de l’utilisation de l’approche 7-1-7 des données rétrospectives et/ou des revues des premières actions, le suivi avec les équipes de réponse rapide ou d’autres pour les données pertinentes, la réalisation de la consolidation initiale des données, la présentation des données de l’approche 7-1-7 aux parties prenantes, etc. </a:t>
            </a:r>
          </a:p>
          <a:p>
            <a:endParaRPr lang="en-US" dirty="0">
              <a:latin typeface="Calibri"/>
              <a:ea typeface="Calibri"/>
              <a:cs typeface="Calibri"/>
            </a:endParaRPr>
          </a:p>
          <a:p>
            <a:r>
              <a:rPr lang="fr-FR"/>
              <a:t>[CLIQUER]</a:t>
            </a:r>
          </a:p>
          <a:p>
            <a:endParaRPr lang="en-US" dirty="0"/>
          </a:p>
          <a:p>
            <a:r>
              <a:rPr lang="fr-FR">
                <a:latin typeface="Arial"/>
                <a:cs typeface="Arial"/>
              </a:rPr>
              <a:t>Un administrateur de projet peut également être utile.</a:t>
            </a:r>
          </a:p>
          <a:p>
            <a:endParaRPr lang="en-US" dirty="0"/>
          </a:p>
          <a:p>
            <a:r>
              <a:rPr lang="fr-FR"/>
              <a:t>[CLIQUER]</a:t>
            </a:r>
          </a:p>
          <a:p>
            <a:endParaRPr lang="en-US" dirty="0"/>
          </a:p>
          <a:p>
            <a:r>
              <a:rPr lang="fr-FR">
                <a:latin typeface="Arial"/>
                <a:cs typeface="Arial"/>
              </a:rPr>
              <a:t>Pour les ressources non liées au personnel lors de l’adoption initiale, la plupart des ressources seront probablement consacrées à l’engagement des parties prenantes, y compris les supports de communication, les frais de transport, les frais de traduction, etc. </a:t>
            </a:r>
          </a:p>
          <a:p>
            <a:endParaRPr lang="en-US" dirty="0"/>
          </a:p>
          <a:p>
            <a:r>
              <a:rPr lang="fr-FR">
                <a:latin typeface="Arial"/>
                <a:cs typeface="Arial"/>
              </a:rPr>
              <a:t>D’autres coûts peuvent inclure des coûts de formation, qui peuvent être minimisés en ajoutant des formations à d’autres formations existantes. </a:t>
            </a:r>
          </a:p>
          <a:p>
            <a:endParaRPr lang="en-US" dirty="0"/>
          </a:p>
          <a:p>
            <a:r>
              <a:rPr lang="fr-FR">
                <a:latin typeface="Arial"/>
                <a:cs typeface="Arial"/>
              </a:rPr>
              <a:t>[CLIQUER]</a:t>
            </a:r>
          </a:p>
          <a:p>
            <a:endParaRPr lang="en-US" dirty="0"/>
          </a:p>
          <a:p>
            <a:r>
              <a:rPr lang="fr-FR">
                <a:latin typeface="Arial"/>
                <a:cs typeface="Arial"/>
              </a:rPr>
              <a:t>Si possible, il est utile de disposer de fonds pour remédier à certains goulots d’étranglement initiaux, car cela peut réellement contribuer à créer une dynamique et à montrer l’impact de l’approche 7-1-7 et l’amélioration des performances aux parties prenantes. </a:t>
            </a:r>
          </a:p>
          <a:p>
            <a:endParaRPr lang="en-US" dirty="0"/>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E7EDE30-3A95-6C80-1FA4-EA53F34BD2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5736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a:t>[Remarque pour la modération : donnez la priorité aux questions posées par les participants au cours de la séance de la journée précédente. Nous recommandons de regrouper les questions de l’espace « Faisons le point » s’il y en a plusieurs similaires. Vous pouvez rester sur cette diapositive tout en répondant verbalement aux questions de l’espace « Faisons le point ». Après cette diapositive, vous en trouverez une autre que vous pouvez utiliser avec les questions fréquemment posées au cas où il n’y aurait pas ou peu de questions dans l’espace « Faisons le point ».] </a:t>
            </a:r>
            <a:endParaRPr lang="en-US" dirty="0">
              <a:solidFill>
                <a:srgbClr val="444444"/>
              </a:solidFill>
            </a:endParaRPr>
          </a:p>
          <a:p>
            <a:endParaRPr lang="en-US" dirty="0">
              <a:solidFill>
                <a:srgbClr val="444444"/>
              </a:solidFill>
            </a:endParaRPr>
          </a:p>
          <a:p>
            <a:r>
              <a:rPr lang="fr-FR" dirty="0"/>
              <a:t>Passons maintenant en revue certaines des questions que vous avez posées dans l’espace « Faisons le point » ou que nous avons entendues au cours des discussions.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242617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DE9B0-CFDB-5C92-5EAC-CD830B153B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765AB-DEED-B3D2-E722-D7B2EA1821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8BFAA5-A36B-681D-99C8-6720EB822191}"/>
              </a:ext>
            </a:extLst>
          </p:cNvPr>
          <p:cNvSpPr>
            <a:spLocks noGrp="1"/>
          </p:cNvSpPr>
          <p:nvPr>
            <p:ph type="body" idx="1"/>
          </p:nvPr>
        </p:nvSpPr>
        <p:spPr/>
        <p:txBody>
          <a:bodyPr/>
          <a:lstStyle/>
          <a:p>
            <a:r>
              <a:rPr lang="fr-FR">
                <a:latin typeface="Arial"/>
                <a:cs typeface="Arial"/>
              </a:rPr>
              <a:t>Une fois ces activités d’adoption initiales terminées ou au moins en cours, les pays ont maintenu le personnel et les ressources dédiés à l’approche 7-1-7 de différentes manières. </a:t>
            </a:r>
          </a:p>
          <a:p>
            <a:endParaRPr lang="en-US" dirty="0"/>
          </a:p>
          <a:p>
            <a:r>
              <a:rPr lang="fr-FR">
                <a:latin typeface="Arial"/>
                <a:cs typeface="Arial"/>
              </a:rPr>
              <a:t>[CLIQUER]</a:t>
            </a:r>
          </a:p>
          <a:p>
            <a:endParaRPr lang="en-US" dirty="0">
              <a:latin typeface="Calibri"/>
              <a:ea typeface="Calibri"/>
              <a:cs typeface="Calibri"/>
            </a:endParaRPr>
          </a:p>
          <a:p>
            <a:pPr>
              <a:defRPr/>
            </a:pPr>
            <a:r>
              <a:rPr lang="fr-FR">
                <a:latin typeface="Arial"/>
                <a:ea typeface="Arial"/>
                <a:cs typeface="Arial"/>
              </a:rPr>
              <a:t>En ce qui concerne le personnel, il est important d’avoir un chef d’équipe technique dédié à la coordination de l’approche 7-1-7 pour une utilisation régulière de l’approche 7-1-7. Il peut y avoir d’autres membres du personnel sous la direction de cette équipe qui travaillent sur</a:t>
            </a:r>
            <a:r>
              <a:rPr lang="fr-FR" sz="1200">
                <a:latin typeface="Arial"/>
                <a:ea typeface="Arial"/>
                <a:cs typeface="Arial"/>
              </a:rPr>
              <a:t> la vérification et la consolidation des données, l’analyse des données, l’engagement des parties prenantes, la diffusion des résultats, etc. Les personnes de cette équipe de coordination de l’approche 7-1-7 n’ont pas besoin de travailler sur l’approche 7-1-7 à temps plein, mais, pour des raisons de durabilité, elles devraient consacrer du temps au travail sur l’approche 7-1-7 chaque semaine.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Pour les autres ressources, il sera probablement nécessaire de continuer à proposer des formations, soit sous forme de formations autonomes, soit en complément d’autres formations. L’engagement des parties prenantes reste important tout au long du travail sur l’approche 7-1-7. Et, encore une fois, disposer de fonds pour remédier à certains goulots d’étranglement peut aider. Il peut également y avoir des étapes d’intégration dans les flux de travail qui coûtent du temps et/ou de l’argent, comme l’intégration de variables de l’approche 7-1-7 dans les systèmes de gestion électronique, qui peuvent être effectuées après le lancement des éléments de l’adoption initiaux.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L’approche 7-1-7 ne nécessite pas beaucoup de financement, mais il est plus efficace lorsqu’au moins une personne consacre du temps à la coordination des activités de l’approche 7-1-7. Si possible, le fait de consacrer du temps aux individus au sein d’une équipe de coordination de l’approche 7-1-7 a contribué à rendre l’approche 7-1-7 efficace.  </a:t>
            </a:r>
          </a:p>
        </p:txBody>
      </p:sp>
      <p:sp>
        <p:nvSpPr>
          <p:cNvPr id="4" name="Slide Number Placeholder 3">
            <a:extLst>
              <a:ext uri="{FF2B5EF4-FFF2-40B4-BE49-F238E27FC236}">
                <a16:creationId xmlns:a16="http://schemas.microsoft.com/office/drawing/2014/main" id="{4F9360A3-6263-0A0A-A65C-BE45DA714C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5271132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52A76-70F5-91B7-864A-07E87A0EBE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6A45BF-2726-DA3D-1900-90E83FA30B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3F85AF-DFD6-3BAB-C3A0-F93F263E809B}"/>
              </a:ext>
            </a:extLst>
          </p:cNvPr>
          <p:cNvSpPr>
            <a:spLocks noGrp="1"/>
          </p:cNvSpPr>
          <p:nvPr>
            <p:ph type="body" idx="1"/>
          </p:nvPr>
        </p:nvSpPr>
        <p:spPr/>
        <p:txBody>
          <a:bodyPr/>
          <a:lstStyle/>
          <a:p>
            <a:r>
              <a:rPr lang="fr-FR">
                <a:latin typeface="Arial"/>
                <a:cs typeface="Arial"/>
              </a:rPr>
              <a:t>La promptitude est de plus en plus reconnue comme un facteur important dans la mesure de la performance du système de détection et de réponse précoce aux épidémies de maladies infectieuses, y compris dans les mécanismes de financement mondiaux et régionaux.</a:t>
            </a:r>
          </a:p>
          <a:p>
            <a:endParaRPr lang="en-US" dirty="0"/>
          </a:p>
          <a:p>
            <a:r>
              <a:rPr lang="fr-FR">
                <a:latin typeface="Arial"/>
                <a:cs typeface="Arial"/>
              </a:rPr>
              <a:t>[CLIQUER]</a:t>
            </a:r>
          </a:p>
          <a:p>
            <a:endParaRPr lang="en-US" dirty="0"/>
          </a:p>
          <a:p>
            <a:r>
              <a:rPr lang="fr-FR">
                <a:latin typeface="Arial"/>
                <a:cs typeface="Arial"/>
              </a:rPr>
              <a:t>L’approche 7-1-7 a été adoptée par d’importants donateurs et mécanismes de financement, notamment le Fonds pour la pandémie, le Mécanisme de réponse au Covid-19 du Fonds mondial et l’Approche programmatique multiphase de la Banque mondiale.</a:t>
            </a:r>
          </a:p>
          <a:p>
            <a:endParaRPr lang="en-US" dirty="0">
              <a:latin typeface="Calibri"/>
              <a:ea typeface="Calibri"/>
              <a:cs typeface="Calibri"/>
            </a:endParaRPr>
          </a:p>
          <a:p>
            <a:r>
              <a:rPr lang="fr-FR">
                <a:latin typeface="Calibri"/>
                <a:ea typeface="Calibri"/>
                <a:cs typeface="Calibri"/>
              </a:rPr>
              <a:t>[CLIQUER]</a:t>
            </a:r>
          </a:p>
          <a:p>
            <a:endParaRPr lang="en-US" dirty="0">
              <a:latin typeface="Calibri"/>
              <a:ea typeface="Calibri"/>
              <a:cs typeface="Calibri"/>
            </a:endParaRPr>
          </a:p>
          <a:p>
            <a:r>
              <a:rPr lang="fr-FR"/>
              <a:t>Le document de l’Alliance 7-1-7 intitulé </a:t>
            </a:r>
            <a:r>
              <a:rPr lang="fr-FR" i="1"/>
              <a:t>« Using the 7-1-7 Target as Part of Global Health Security Funding Mechanisms »</a:t>
            </a:r>
            <a:r>
              <a:rPr lang="fr-FR"/>
              <a:t> fournit :</a:t>
            </a:r>
          </a:p>
          <a:p>
            <a:pPr marL="171450" indent="-171450">
              <a:buFontTx/>
              <a:buChar char="-"/>
            </a:pPr>
            <a:r>
              <a:rPr lang="fr-FR">
                <a:latin typeface="Arial"/>
                <a:cs typeface="Arial"/>
              </a:rPr>
              <a:t>des conseils pratiques sur l’intégration de l’approche 7-1-7 dans les propositions ;</a:t>
            </a:r>
          </a:p>
          <a:p>
            <a:pPr marL="171450" indent="-171450">
              <a:buFontTx/>
              <a:buChar char="-"/>
            </a:pPr>
            <a:r>
              <a:rPr lang="fr-FR">
                <a:latin typeface="Arial"/>
                <a:cs typeface="Arial"/>
              </a:rPr>
              <a:t>l’estimation des coûts ;</a:t>
            </a:r>
          </a:p>
          <a:p>
            <a:pPr marL="171450" indent="-171450">
              <a:buFontTx/>
              <a:buChar char="-"/>
            </a:pPr>
            <a:r>
              <a:rPr lang="fr-FR">
                <a:latin typeface="Arial"/>
                <a:cs typeface="Arial"/>
              </a:rPr>
              <a:t>les recommandations sur l’utilisation des fonds pour adopter et utiliser la cible 7-1-7.</a:t>
            </a:r>
          </a:p>
          <a:p>
            <a:pPr marL="171450" indent="-171450">
              <a:buFontTx/>
              <a:buChar char="-"/>
            </a:pPr>
            <a:endParaRPr lang="en-US" dirty="0">
              <a:cs typeface="Arial" panose="020B0604020202020204" pitchFamily="34" charset="0"/>
            </a:endParaRPr>
          </a:p>
          <a:p>
            <a:pPr marL="0" indent="0">
              <a:buFontTx/>
              <a:buNone/>
            </a:pPr>
            <a:r>
              <a:rPr lang="fr-FR">
                <a:latin typeface="Arial"/>
                <a:cs typeface="Arial"/>
              </a:rPr>
              <a:t>Ce document est disponible sur le site de l’Alliance 7-1-7. </a:t>
            </a:r>
          </a:p>
          <a:p>
            <a:endParaRPr lang="en-US" i="0" dirty="0">
              <a:latin typeface="Calibri"/>
              <a:ea typeface="Calibri"/>
              <a:cs typeface="Calibri"/>
            </a:endParaRPr>
          </a:p>
        </p:txBody>
      </p:sp>
      <p:sp>
        <p:nvSpPr>
          <p:cNvPr id="4" name="Slide Number Placeholder 3">
            <a:extLst>
              <a:ext uri="{FF2B5EF4-FFF2-40B4-BE49-F238E27FC236}">
                <a16:creationId xmlns:a16="http://schemas.microsoft.com/office/drawing/2014/main" id="{76054185-45EC-AE6A-0A7E-C2DB37FF541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289980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a:latin typeface="Arial"/>
                <a:cs typeface="Arial"/>
              </a:rPr>
              <a:t>[Remarque pour la modération : la diapositive suivante comprend des sujets de discussion de groupe pour une discussion en petit groupe de 30 minutes. N’hésitez pas à modifier les questions en fonction de l’audience. Idéalement, répartissez les participants en groupes de 6 à 8 personnes, si possible. Adaptez le temps de la discussion en petits groupes et en plénière en fonction du nombre de groupes.] </a:t>
            </a:r>
          </a:p>
          <a:p>
            <a:endParaRPr lang="en-US" dirty="0"/>
          </a:p>
          <a:p>
            <a:r>
              <a:rPr lang="fr-FR">
                <a:latin typeface="Arial"/>
                <a:cs typeface="Arial"/>
              </a:rPr>
              <a:t>Maintenant, nous allons nous diviser en plusieurs petits groupes pour discuter de l’approche 7-1-7 et de votre travail. Puis, nous reviendrons à la plénière pour une discussion de groupe plus large. </a:t>
            </a:r>
          </a:p>
          <a:p>
            <a:endParaRPr lang="en-US" dirty="0"/>
          </a:p>
          <a:p>
            <a:r>
              <a:rPr lang="fr-FR" i="1">
                <a:latin typeface="Arial"/>
                <a:cs typeface="Arial"/>
              </a:rPr>
              <a:t>[Remarque pour la modération : demandez aux participants de se répartir en groupes, soit en les répartissant au hasard (par exemple, en demandant aux participants de dire un chiffre de 1 à 3, si vous allez créer 3 groupes, et en les plaçant dans ces trois groupes), soit en leur demandant de choisir leurs propres groupes.]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132</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fr-FR">
                <a:latin typeface="Arial"/>
                <a:cs typeface="Arial"/>
              </a:rPr>
              <a:t>Voici ce que nous aimerions que vous fassiez. Gardez à l’esprit que c’est </a:t>
            </a:r>
            <a:r>
              <a:rPr lang="fr-FR" b="0">
                <a:latin typeface="Arial"/>
                <a:cs typeface="Arial"/>
              </a:rPr>
              <a:t>le moment pour vous de </a:t>
            </a:r>
            <a:r>
              <a:rPr lang="fr-FR" b="0">
                <a:solidFill>
                  <a:schemeClr val="tx1"/>
                </a:solidFill>
                <a:latin typeface="Arial"/>
                <a:cs typeface="Arial"/>
              </a:rPr>
              <a:t>discuter ouvertement d</a:t>
            </a:r>
            <a:r>
              <a:rPr lang="fr-FR">
                <a:solidFill>
                  <a:schemeClr val="tx1"/>
                </a:solidFill>
                <a:latin typeface="Arial"/>
                <a:cs typeface="Arial"/>
              </a:rPr>
              <a:t>e l’approche 7-1-7 et de la façon dont elle s’inscrit dans votre travail. </a:t>
            </a:r>
            <a:r>
              <a:rPr lang="fr-FR">
                <a:latin typeface="Arial"/>
                <a:cs typeface="Arial"/>
              </a:rPr>
              <a:t>Dans vos groupes, présentez-vous et discutez des questions suivantes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indent="0">
              <a:buNone/>
            </a:pPr>
            <a:r>
              <a:rPr lang="fr-FR" sz="1200" b="1">
                <a:solidFill>
                  <a:schemeClr val="tx2"/>
                </a:solidFill>
                <a:effectLst/>
                <a:latin typeface="Arial"/>
                <a:cs typeface="Arial"/>
              </a:rPr>
              <a:t>Quels sont les opportunités et les défis que vous anticipez en </a:t>
            </a:r>
            <a:r>
              <a:rPr lang="fr-FR" sz="1200" b="1" u="sng">
                <a:solidFill>
                  <a:schemeClr val="tx2"/>
                </a:solidFill>
                <a:effectLst/>
                <a:latin typeface="Arial"/>
                <a:cs typeface="Arial"/>
              </a:rPr>
              <a:t>adoptant</a:t>
            </a:r>
            <a:r>
              <a:rPr lang="fr-FR" sz="1200" b="1">
                <a:solidFill>
                  <a:schemeClr val="tx2"/>
                </a:solidFill>
                <a:effectLst/>
                <a:latin typeface="Arial"/>
                <a:cs typeface="Arial"/>
              </a:rPr>
              <a:t> l’approche 7-1-7 sur votre lieu de travail ?   </a:t>
            </a:r>
          </a:p>
          <a:p>
            <a:pPr marL="0" indent="0">
              <a:buNone/>
            </a:pPr>
            <a:endParaRPr lang="en-US" sz="200" dirty="0">
              <a:solidFill>
                <a:schemeClr val="tx2"/>
              </a:solidFill>
              <a:effectLst/>
              <a:cs typeface="Arial" panose="020B0604020202020204" pitchFamily="34" charset="0"/>
            </a:endParaRPr>
          </a:p>
          <a:p>
            <a:pPr marL="0" indent="0">
              <a:buNone/>
            </a:pPr>
            <a:r>
              <a:rPr lang="fr-FR" sz="1200" b="1">
                <a:solidFill>
                  <a:schemeClr val="tx2"/>
                </a:solidFill>
                <a:effectLst/>
                <a:latin typeface="Arial"/>
                <a:cs typeface="Arial"/>
              </a:rPr>
              <a:t>Quelles ressources pensez-vous être nécessaires pour adopter et utiliser l’approche 7-1-7 là où vous travaillez ?</a:t>
            </a:r>
          </a:p>
          <a:p>
            <a:pPr marL="0" indent="0">
              <a:lnSpc>
                <a:spcPct val="115000"/>
              </a:lnSpc>
              <a:spcBef>
                <a:spcPts val="0"/>
              </a:spcBef>
              <a:spcAft>
                <a:spcPts val="100"/>
              </a:spcAft>
              <a:buNone/>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chemeClr val="tx1"/>
                </a:solidFill>
                <a:latin typeface="Arial"/>
                <a:cs typeface="Arial"/>
              </a:rPr>
              <a:t>Vous avez 30 minutes pour cet exercice. Pendant environ la première moitié [remarque pour la modération : donnez une durée exacte, par exemple 15 ou 20 minutes en fonction du nombre de groupes, si possible], vous discuterez de ces questions au sein de votre groupe. Ensuite, en séance plénière, nous disposerons de deux minutes ou moins pour que chaque groupe présente ici vos conclusions.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chemeClr val="tx1"/>
                </a:solidFill>
                <a:latin typeface="Arial"/>
                <a:cs typeface="Arial"/>
              </a:rPr>
              <a:t>J’espère que vos conversations seront fructueuses.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Merci de votre participation tout au long de cette journée. Nous avons quelques diapositives supplémentaires en guise de conclusion.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134</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324D7-A919-A181-2BE5-522B8D5D7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722220-EB91-8F1A-AE22-91D608E978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CB5A43-68B0-4387-D113-D9A0C56E5E21}"/>
              </a:ext>
            </a:extLst>
          </p:cNvPr>
          <p:cNvSpPr>
            <a:spLocks noGrp="1"/>
          </p:cNvSpPr>
          <p:nvPr>
            <p:ph type="body" idx="1"/>
          </p:nvPr>
        </p:nvSpPr>
        <p:spPr/>
        <p:txBody>
          <a:bodyPr/>
          <a:lstStyle/>
          <a:p>
            <a:pPr rtl="0" fontAlgn="base"/>
            <a:r>
              <a:rPr lang="fr-FR" sz="1200" b="0" i="0" u="none" strike="noStrike" kern="1200" dirty="0">
                <a:solidFill>
                  <a:schemeClr val="tx1"/>
                </a:solidFill>
                <a:effectLst/>
                <a:latin typeface="Arial" panose="020B0604020202020204" pitchFamily="34" charset="0"/>
                <a:ea typeface="+mn-ea"/>
                <a:cs typeface="+mn-cs"/>
              </a:rPr>
              <a:t>Maintenant, passons à nouveau en revue les objectifs d’apprentissage et voyons où vous pensez que nous en sommes.
​
Les trois premiers objectifs ont été couverts depuis que nous avons commencé à vous présenter la cible 7-1-7. Au cours des deux derniers jours, nous nous sommes concentrés sur le quatrième objectif. Hier et aujourd’hui, nous avons passé en revue les étapes clés et les meilleurs pratiques d’utilisation du 7-1-7, et aujourd’hui, nous nous sommes concentrés sur les composantes de l’adoption du 7-1-7.
​
Demain, nous allons travailler sur les prochaines étapes de l’adoption et de l’utilisation du 7-1-7.</a:t>
            </a:r>
            <a:r>
              <a:rPr lang="en-US" sz="1200" b="0" i="0" kern="1200" dirty="0">
                <a:solidFill>
                  <a:schemeClr val="tx1"/>
                </a:solidFill>
                <a:effectLst/>
                <a:latin typeface="Arial" panose="020B0604020202020204" pitchFamily="34" charset="0"/>
                <a:ea typeface="+mn-ea"/>
                <a:cs typeface="+mn-cs"/>
              </a:rPr>
              <a:t>​</a:t>
            </a:r>
          </a:p>
          <a:p>
            <a:pPr>
              <a:lnSpc>
                <a:spcPct val="113999"/>
              </a:lnSpc>
            </a:pPr>
            <a:endParaRPr lang="en-US" b="0" i="0" dirty="0">
              <a:solidFill>
                <a:srgbClr val="444444"/>
              </a:solidFill>
              <a:effectLst/>
              <a:latin typeface="Arial"/>
              <a:ea typeface="Calibri"/>
              <a:cs typeface="Arial"/>
            </a:endParaRPr>
          </a:p>
          <a:p>
            <a:pPr>
              <a:lnSpc>
                <a:spcPct val="113999"/>
              </a:lnSpc>
            </a:pPr>
            <a:endParaRPr lang="en-US" b="0" i="0" dirty="0">
              <a:solidFill>
                <a:srgbClr val="444444"/>
              </a:solidFill>
              <a:effectLst/>
              <a:latin typeface="Arial"/>
              <a:ea typeface="Calibri"/>
              <a:cs typeface="Arial"/>
            </a:endParaRPr>
          </a:p>
          <a:p>
            <a:pPr algn="just"/>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1AE7EAFC-B726-F339-24F3-E60613ABCE62}"/>
              </a:ext>
            </a:extLst>
          </p:cNvPr>
          <p:cNvSpPr>
            <a:spLocks noGrp="1"/>
          </p:cNvSpPr>
          <p:nvPr>
            <p:ph type="sldNum" sz="quarter" idx="5"/>
          </p:nvPr>
        </p:nvSpPr>
        <p:spPr/>
        <p:txBody>
          <a:bodyPr/>
          <a:lstStyle/>
          <a:p>
            <a:fld id="{A1E75C25-C22B-D14A-8C88-D3C1CFA09A77}" type="slidenum">
              <a:rPr lang="en-US" smtClean="0"/>
              <a:pPr/>
              <a:t>135</a:t>
            </a:fld>
            <a:endParaRPr lang="en-US"/>
          </a:p>
        </p:txBody>
      </p:sp>
    </p:spTree>
    <p:extLst>
      <p:ext uri="{BB962C8B-B14F-4D97-AF65-F5344CB8AC3E}">
        <p14:creationId xmlns:p14="http://schemas.microsoft.com/office/powerpoint/2010/main" val="142721454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Voici un bref rappel : sur le site Web de l’Alliance 7-1-7, vous trouverez un large éventail de ressources pour vous aider à comprendre la cible 7-1-7, mais aussi à apprendre à l’adopter et à l’utiliser. Vous trouverez des détails sur les étapes d’utilisation et les éléments de l’adoption de l’approche 7-1-7 que nous avons parcourus aujourd’hui et que vous pouvez consulter dans le kit d’outils numérique.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136</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a:t>[Remarque pour la modération : ajustez cette diapositive en fonction de l’ordre du jour final de l’atelier, y compris le nombre de jours, les titres/contenus des jours et les graphiques si nécessaire.]</a:t>
            </a:r>
          </a:p>
          <a:p>
            <a:endParaRPr lang="en-US" dirty="0"/>
          </a:p>
          <a:p>
            <a:r>
              <a:rPr lang="fr-FR"/>
              <a:t>Demain, nous aborderons la planification de l’adoption et de l’utilisation de l’approche 7-1-7, les activités de reformulation et nous discuterons des prochaines étapes.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Arial"/>
                <a:cs typeface="Arial"/>
              </a:rPr>
              <a:t>[Remarque pour la modération : demandez aux orateurs de prononcer un discours de clôture de la journée.]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138</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We are so grateful for your participation in today’s 7-1-7 technical training workshop. Thank you and see you tomorrow!</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139</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a:latin typeface="Arial"/>
                <a:cs typeface="Arial"/>
              </a:rPr>
              <a:t>Vous pouvez voir les cinq étapes principales pour utiliser 7-1-7 former un cercle au milieu du cycle de vie.</a:t>
            </a:r>
          </a:p>
          <a:p>
            <a:endParaRPr lang="en-US">
              <a:latin typeface="Arial"/>
              <a:cs typeface="Arial"/>
            </a:endParaRPr>
          </a:p>
          <a:p>
            <a:r>
              <a:rPr lang="fr">
                <a:latin typeface="Arial"/>
                <a:cs typeface="Arial"/>
              </a:rPr>
              <a:t>Hier, nous avons passé en revue les étapes 1, 2 et 3 de ce cycle d’amélioration continue des performances pour 7-1-7.</a:t>
            </a:r>
          </a:p>
          <a:p>
            <a:endParaRPr lang="en-US">
              <a:latin typeface="Arial"/>
              <a:cs typeface="Arial"/>
            </a:endParaRPr>
          </a:p>
          <a:p>
            <a:r>
              <a:rPr lang="fr">
                <a:latin typeface="Arial"/>
                <a:cs typeface="Arial"/>
              </a:rPr>
              <a:t>L'étape 1 est axée sur la collecte de données sur la ponctualité et le calcul de la performance 7-1-7. Le Guide de référence des jalons 7-1-7 est une ressource importante pour débuter, car il fournit des exemples dans différents contextes pour déterminer les dates clés. L'étape 2 vise à identifier les goulots d'étranglement et les facteurs qui ont impacté la ponctualité. Pour cette étape, il est essentiel de réaliser une analyse des 5 « pourquoi » afin d'identifier des goulots d'étranglement bien définis, spécifiques, exploitables, à l'origine des causes profondes et systémiques. L'étape 3 a ensuite examiné comment déterminer les actions immédiates et à long terme pour remédier directement à ces goulots d'étranglement, et comment élaborer des actions SMART spécifiques, mesurables, atteignables, pertinentes et limitées dans le temps.</a:t>
            </a:r>
          </a:p>
          <a:p>
            <a:endParaRPr lang="en-US">
              <a:latin typeface="Arial"/>
              <a:cs typeface="Arial"/>
            </a:endParaRPr>
          </a:p>
          <a:p>
            <a:endParaRPr lang="en-US">
              <a:latin typeface="Arial"/>
              <a:cs typeface="Arial"/>
            </a:endParaRPr>
          </a:p>
          <a:p>
            <a:endParaRPr lang="en-US">
              <a:latin typeface="Arial"/>
              <a:cs typeface="Arial"/>
            </a:endParaRPr>
          </a:p>
          <a:p>
            <a:r>
              <a:rPr lang="fr">
                <a:latin typeface="Arial"/>
                <a:cs typeface="Arial"/>
              </a:rPr>
              <a:t>Aujourd’hui, nous allons nous concentrer sur les étapes 4 et 5.</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61547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3FA6B-96F4-4C06-0603-8459501DA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461988-E0F1-2EBE-9261-812A48E528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A3E997-4669-E74B-927A-D8B6E94BA40B}"/>
              </a:ext>
            </a:extLst>
          </p:cNvPr>
          <p:cNvSpPr>
            <a:spLocks noGrp="1"/>
          </p:cNvSpPr>
          <p:nvPr>
            <p:ph type="body" idx="1"/>
          </p:nvPr>
        </p:nvSpPr>
        <p:spPr/>
        <p:txBody>
          <a:bodyPr/>
          <a:lstStyle/>
          <a:p>
            <a:r>
              <a:rPr lang="fr-FR" dirty="0">
                <a:cs typeface="Arial"/>
              </a:rPr>
              <a:t>Les trois premières étapes étaient vraiment axées sur la façon d’appliquer le 7-1-7 à des flambées individuelles : calculer la performance par rapport à la cible du 7-1-7 pour une des flambées , utiliser l’information de cette des flambées pour comprendre les goulots d’étranglement et les facteurs favorisant la rapidité, et déterminer les mesures à prendre pour remédier à ces goulots d’étranglement. Ce sont des étapes très importantes pour l’amélioration des performances.</a:t>
            </a:r>
          </a:p>
          <a:p>
            <a:br>
              <a:rPr lang="en-US" sz="1200" b="0" i="0" kern="1200" dirty="0">
                <a:solidFill>
                  <a:schemeClr val="tx1"/>
                </a:solidFill>
                <a:effectLst/>
                <a:latin typeface="Arial" panose="020B0604020202020204" pitchFamily="34" charset="0"/>
                <a:ea typeface="+mn-ea"/>
                <a:cs typeface="+mn-cs"/>
              </a:rPr>
            </a:br>
            <a:r>
              <a:rPr lang="fr-FR" sz="1200" b="0" i="0" u="none" strike="noStrike" kern="1200" dirty="0">
                <a:solidFill>
                  <a:schemeClr val="tx1"/>
                </a:solidFill>
                <a:effectLst/>
                <a:latin typeface="Arial" panose="020B0604020202020204" pitchFamily="34" charset="0"/>
                <a:ea typeface="+mn-ea"/>
                <a:cs typeface="+mn-cs"/>
              </a:rPr>
              <a:t>Mais ce qui rend l’approche 7-1-7 encore plus puissante en tant qu’approche d’amélioration des performances, c’est lorsqu’elle rassemble des informations sur plusieurs épidémies</a:t>
            </a:r>
            <a:r>
              <a:rPr lang="en-US" sz="1200" b="0" i="0" u="none" strike="noStrike" kern="1200" dirty="0">
                <a:solidFill>
                  <a:schemeClr val="tx1"/>
                </a:solidFill>
                <a:effectLst/>
                <a:latin typeface="Arial" panose="020B0604020202020204" pitchFamily="34" charset="0"/>
                <a:ea typeface="+mn-ea"/>
                <a:cs typeface="+mn-cs"/>
              </a:rPr>
              <a:t>. </a:t>
            </a:r>
            <a:r>
              <a:rPr lang="en-US" sz="1200" b="0" i="0" kern="1200" dirty="0">
                <a:solidFill>
                  <a:schemeClr val="tx1"/>
                </a:solidFill>
                <a:effectLst/>
                <a:latin typeface="Arial" panose="020B0604020202020204" pitchFamily="34" charset="0"/>
                <a:ea typeface="+mn-ea"/>
                <a:cs typeface="+mn-cs"/>
              </a:rPr>
              <a:t>​</a:t>
            </a:r>
          </a:p>
          <a:p>
            <a:pPr rtl="0" fontAlgn="base"/>
            <a:r>
              <a:rPr lang="en-US" sz="1200" b="0" i="0" kern="1200" dirty="0">
                <a:solidFill>
                  <a:schemeClr val="tx1"/>
                </a:solidFill>
                <a:effectLst/>
                <a:latin typeface="Arial" panose="020B0604020202020204" pitchFamily="34" charset="0"/>
                <a:ea typeface="+mn-ea"/>
                <a:cs typeface="+mn-cs"/>
              </a:rPr>
              <a:t>​</a:t>
            </a:r>
          </a:p>
          <a:p>
            <a:pPr rtl="0" fontAlgn="base"/>
            <a:r>
              <a:rPr lang="fr-FR" sz="1200" b="0" i="0" u="none" strike="noStrike" kern="1200" dirty="0">
                <a:solidFill>
                  <a:schemeClr val="tx1"/>
                </a:solidFill>
                <a:effectLst/>
                <a:latin typeface="Arial" panose="020B0604020202020204" pitchFamily="34" charset="0"/>
                <a:ea typeface="+mn-ea"/>
                <a:cs typeface="+mn-cs"/>
              </a:rPr>
              <a:t>Premièrement, les données consolidées du 7-1-7 pour l’ensemble des flambées sont utiles pour suivre efficacement la progression des mesures mises en œuvre dans l’ensemble des flambées. Nous aborderons cette consolidation des données et le suivi de la progression des actions à l’étape 4.</a:t>
            </a:r>
            <a:r>
              <a:rPr lang="en-US" sz="1200" b="0" i="0" kern="1200" dirty="0">
                <a:solidFill>
                  <a:schemeClr val="tx1"/>
                </a:solidFill>
                <a:effectLst/>
                <a:latin typeface="Arial" panose="020B0604020202020204" pitchFamily="34" charset="0"/>
                <a:ea typeface="+mn-ea"/>
                <a:cs typeface="+mn-cs"/>
              </a:rPr>
              <a:t>​</a:t>
            </a:r>
          </a:p>
          <a:p>
            <a:pPr rtl="0" fontAlgn="base"/>
            <a:br>
              <a:rPr lang="en-US" sz="1200" b="0" i="0" kern="1200" dirty="0">
                <a:solidFill>
                  <a:schemeClr val="tx1"/>
                </a:solidFill>
                <a:effectLst/>
                <a:latin typeface="Arial" panose="020B0604020202020204" pitchFamily="34" charset="0"/>
                <a:ea typeface="+mn-ea"/>
                <a:cs typeface="+mn-cs"/>
              </a:rPr>
            </a:br>
            <a:r>
              <a:rPr lang="fr-FR" sz="1200" b="0" i="0" u="none" strike="noStrike" kern="1200" dirty="0">
                <a:solidFill>
                  <a:schemeClr val="tx1"/>
                </a:solidFill>
                <a:effectLst/>
                <a:latin typeface="Arial" panose="020B0604020202020204" pitchFamily="34" charset="0"/>
                <a:ea typeface="+mn-ea"/>
                <a:cs typeface="+mn-cs"/>
              </a:rPr>
              <a:t>Nous pouvons ensuite synthétiser ces données consolidées du 7-1-7 pour l’ensemble des flambées afin d’obtenir une compréhension plus large de la performance dans le pays ou la juridiction – y compris les tendances et les besoins qui éclairent les efforts de renforcement du système – et utiliser ces résultats pour aider à prioriser les efforts de planification, de financement et de plaidoyer.
</a:t>
            </a:r>
          </a:p>
          <a:p>
            <a:pPr rtl="0" fontAlgn="base"/>
            <a:r>
              <a:rPr lang="fr-FR" sz="1200" b="0" i="0" u="none" strike="noStrike" kern="1200" dirty="0">
                <a:solidFill>
                  <a:schemeClr val="tx1"/>
                </a:solidFill>
                <a:effectLst/>
                <a:latin typeface="Arial" panose="020B0604020202020204" pitchFamily="34" charset="0"/>
                <a:ea typeface="+mn-ea"/>
                <a:cs typeface="+mn-cs"/>
              </a:rPr>
              <a:t>​Ces deux dernières étapes visent donc à s’assurer que les données du 7-1-7 peuvent conduire à l’amélioration des performances des systèmes de lutte contre les épidémies sur la base de preuves.</a:t>
            </a:r>
            <a:endParaRPr lang="en-US" sz="1200" b="0" i="0" kern="1200" dirty="0">
              <a:solidFill>
                <a:schemeClr val="tx1"/>
              </a:solidFill>
              <a:effectLst/>
              <a:latin typeface="Arial" panose="020B0604020202020204" pitchFamily="34" charset="0"/>
              <a:ea typeface="+mn-ea"/>
              <a:cs typeface="+mn-cs"/>
            </a:endParaRPr>
          </a:p>
          <a:p>
            <a:pPr rtl="0" fontAlgn="base"/>
            <a:r>
              <a:rPr lang="en-US" sz="1200" b="0" i="0" kern="1200" dirty="0">
                <a:solidFill>
                  <a:schemeClr val="tx1"/>
                </a:solidFill>
                <a:effectLst/>
                <a:latin typeface="Arial" panose="020B0604020202020204" pitchFamily="34" charset="0"/>
                <a:ea typeface="+mn-ea"/>
                <a:cs typeface="+mn-cs"/>
              </a:rPr>
              <a:t>​</a:t>
            </a:r>
          </a:p>
          <a:p>
            <a:r>
              <a:rPr lang="en-US" dirty="0" err="1"/>
              <a:t>Penchons</a:t>
            </a:r>
            <a:r>
              <a:rPr lang="en-US" dirty="0"/>
              <a:t> nous sur ceci dans les </a:t>
            </a:r>
            <a:r>
              <a:rPr lang="en-US" dirty="0" err="1"/>
              <a:t>détails</a:t>
            </a:r>
            <a:endParaRPr lang="en-US" dirty="0"/>
          </a:p>
        </p:txBody>
      </p:sp>
      <p:sp>
        <p:nvSpPr>
          <p:cNvPr id="4" name="Slide Number Placeholder 3">
            <a:extLst>
              <a:ext uri="{FF2B5EF4-FFF2-40B4-BE49-F238E27FC236}">
                <a16:creationId xmlns:a16="http://schemas.microsoft.com/office/drawing/2014/main" id="{B6F794D8-3245-E15D-4DC3-792D8C7EF896}"/>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1997959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Ces cinq étapes d'utilisation du 7-1-7 sont simples à suivre et itératives.</a:t>
            </a:r>
          </a:p>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Passons en revue chacun d'entre elles en détail. Aujourd'hui, nous couvrons les trois premières, et demain, nous couvrons les deux autres.</a:t>
            </a:r>
            <a:endParaRPr lang="en-US">
              <a:latin typeface="Arial"/>
              <a:cs typeface="Arial"/>
            </a:endParaRP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0147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1E674-60B0-C855-C717-24E01DA857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58AE47-B9A0-825E-3245-73DD42986B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054854-5740-C533-FD92-A7062FFC3CDA}"/>
              </a:ext>
            </a:extLst>
          </p:cNvPr>
          <p:cNvSpPr>
            <a:spLocks noGrp="1"/>
          </p:cNvSpPr>
          <p:nvPr>
            <p:ph type="body" idx="1"/>
          </p:nvPr>
        </p:nvSpPr>
        <p:spPr/>
        <p:txBody>
          <a:bodyPr/>
          <a:lstStyle/>
          <a:p>
            <a:r>
              <a:rPr lang="fr"/>
              <a:t>Cette étape comporte quelques parties que nous aborderons plus en détail.</a:t>
            </a:r>
          </a:p>
          <a:p>
            <a:endParaRPr lang="en-US"/>
          </a:p>
          <a:p>
            <a:r>
              <a:rPr lang="fr">
                <a:latin typeface="Arial"/>
                <a:cs typeface="Arial"/>
              </a:rPr>
              <a:t>Les deux premières parties visent à centraliser l'enregistrement des données 7-1-7 pour toutes les épidémies, tout en minimisant les erreurs. La première étape consiste à disposer d'une base de données unique permettant de consolider les données 7-1-7 recueillies sur de multiples épidémies. Qu'il s'agisse d'une base de données autonome ou d'un système d'enregistrement électronique existant, il est crucial que les données 7-1-7 soient centralisées pour toutes les épidémies.</a:t>
            </a:r>
          </a:p>
          <a:p>
            <a:endParaRPr lang="en-US"/>
          </a:p>
          <a:p>
            <a:r>
              <a:rPr lang="fr"/>
              <a:t>Ensuite, une vérification des données est effectuée pour garantir que les données soient de la meilleure qualité possible.</a:t>
            </a:r>
          </a:p>
          <a:p>
            <a:endParaRPr lang="en-US"/>
          </a:p>
          <a:p>
            <a:r>
              <a:rPr lang="fr"/>
              <a:t>Une fois les données 7-1-7 consolidées, il est plus facile de suivre la progression des actions sur l’ensemble des épidémies.</a:t>
            </a:r>
          </a:p>
          <a:p>
            <a:endParaRPr lang="en-US">
              <a:cs typeface="Arial"/>
            </a:endParaRPr>
          </a:p>
          <a:p>
            <a:br>
              <a:rPr lang="en-US"/>
            </a:br>
            <a:r>
              <a:rPr lang="fr"/>
              <a:t>Examinons maintenant chacun de ces étapes en détail.</a:t>
            </a:r>
          </a:p>
        </p:txBody>
      </p:sp>
      <p:sp>
        <p:nvSpPr>
          <p:cNvPr id="4" name="Slide Number Placeholder 3">
            <a:extLst>
              <a:ext uri="{FF2B5EF4-FFF2-40B4-BE49-F238E27FC236}">
                <a16:creationId xmlns:a16="http://schemas.microsoft.com/office/drawing/2014/main" id="{48974351-CB6F-A5A1-922F-7E16B1E94AC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0790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17BB5-3123-0C3B-629B-AB0A74979F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93FADA-EF30-A1AD-0E8F-2DE9D22661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34D2A-ABA3-E672-179D-3A62E47EA13A}"/>
              </a:ext>
            </a:extLst>
          </p:cNvPr>
          <p:cNvSpPr>
            <a:spLocks noGrp="1"/>
          </p:cNvSpPr>
          <p:nvPr>
            <p:ph type="body" idx="1"/>
          </p:nvPr>
        </p:nvSpPr>
        <p:spPr/>
        <p:txBody>
          <a:bodyPr/>
          <a:lstStyle/>
          <a:p>
            <a:pPr>
              <a:defRPr/>
            </a:pPr>
            <a:r>
              <a:rPr lang="fr">
                <a:cs typeface="Arial"/>
              </a:rPr>
              <a:t>Disposer d’une base de données unique dans laquelle les données 7-1-7 sur les épidémies sont consolidées est l’une des étapes les plus importantes pour rendre le 7-1-7 efficace.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a:cs typeface="Arial"/>
              </a:rPr>
              <a:t>[CLIQUEZ]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Idéalement, un système existant peut être utilisé pour cette consolidation des données. Cependant, la modification de ces systèmes peut prendre du temps et de l'argent, et cela ne doit pas constituer un obstacle au démarrage d'une telle base de données.</a:t>
            </a:r>
          </a:p>
          <a:p>
            <a:pPr>
              <a:defRPr/>
            </a:pPr>
            <a:endParaRPr lang="en-US">
              <a:cs typeface="Arial"/>
            </a:endParaRPr>
          </a:p>
          <a:p>
            <a:pPr>
              <a:defRPr/>
            </a:pPr>
            <a:r>
              <a:rPr lang="fr">
                <a:cs typeface="Arial"/>
              </a:rPr>
              <a:t>[CLIQUEZ]</a:t>
            </a:r>
          </a:p>
          <a:p>
            <a:pPr>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a:cs typeface="Arial"/>
              </a:rPr>
              <a:t>Un tableur de consolidation de données basé sur Excel est disponible sur le site web de l'Alliance 7-1-7. Plusieurs pays ont utilisé cet outil, tel quel ou adapté à leur contexte, pour consolider leurs données 7-1-7. Les futurs outils de consolidation de données développés par l'Alliance 7-1-7 seront également disponibles sur le site web.</a:t>
            </a:r>
          </a:p>
          <a:p>
            <a:pPr>
              <a:defRPr/>
            </a:pPr>
            <a:endParaRPr lang="en-US">
              <a:cs typeface="Arial"/>
            </a:endParaRPr>
          </a:p>
          <a:p>
            <a:pPr>
              <a:defRPr/>
            </a:pPr>
            <a:r>
              <a:rPr lang="fr">
                <a:cs typeface="Arial"/>
              </a:rPr>
              <a:t>[CLIQUEZ]</a:t>
            </a:r>
          </a:p>
          <a:p>
            <a:pPr>
              <a:defRPr/>
            </a:pPr>
            <a:endParaRPr lang="en-US">
              <a:cs typeface="Arial"/>
            </a:endParaRPr>
          </a:p>
          <a:p>
            <a:pPr>
              <a:defRPr/>
            </a:pPr>
            <a:r>
              <a:rPr lang="fr">
                <a:latin typeface="Arial"/>
                <a:cs typeface="Arial"/>
              </a:rPr>
              <a:t>Ce qui est important, c'est que quel que soit le type de base de données utilisé pour consolider les données 7-1-7, elle doit capturer </a:t>
            </a:r>
            <a:r>
              <a:rPr lang="fr">
                <a:solidFill>
                  <a:srgbClr val="000000"/>
                </a:solidFill>
                <a:latin typeface="Arial"/>
                <a:cs typeface="Arial"/>
              </a:rPr>
              <a:t>les dates clés, les récits, les goulots d'étranglement, les catalyseurs et les actions 7-1-7, ainsi que les variables permettant de suivre la progression des actions.</a:t>
            </a:r>
            <a:r>
              <a:rPr lang="fr">
                <a:solidFill>
                  <a:srgbClr val="384D56"/>
                </a:solidFill>
                <a:latin typeface="Arial"/>
                <a:cs typeface="Arial"/>
              </a:rPr>
              <a:t> </a:t>
            </a:r>
          </a:p>
        </p:txBody>
      </p:sp>
      <p:sp>
        <p:nvSpPr>
          <p:cNvPr id="4" name="Slide Number Placeholder 3">
            <a:extLst>
              <a:ext uri="{FF2B5EF4-FFF2-40B4-BE49-F238E27FC236}">
                <a16:creationId xmlns:a16="http://schemas.microsoft.com/office/drawing/2014/main" id="{2B3AC652-CDBF-C50A-D845-6F557E9E09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050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0319E-DAAE-DE90-6641-341111D4C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D79358-F0AE-60DE-3C46-0F54439869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77A7EC-FD8C-28D8-66D6-C96C03FD9A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L'étape suivante consiste à vérifier les données saisies dans la base de données consolidée. La vérification initiale des données peut avoir été effectuée au niveau local ou à une étape antérieure, avant leur saisie dans la base de données consolidée. Cela dépend des flux de travail du pays ou de la juridiction. Une fois saisies dans la base de données consolidée, les informations doivent également être vérifiées.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cs typeface="Arial"/>
              </a:rPr>
              <a:t>[CLIQUEZ]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cs typeface="Arial"/>
              </a:rPr>
              <a:t>Cela signifie vérifier qu'il n'y a pas d'informations manquantes ou incomplètes, ainsi que d'erreurs.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cs typeface="Arial"/>
              </a:rPr>
              <a:t>[CLIQUEZ]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cs typeface="Arial"/>
              </a:rPr>
              <a:t>Et ensuite, obtenir des informations supplémentaires ou corrigées auprès de ceux qui connaissent l’épidémie, si nécessaire, qu’il s’agisse du personnel infranational, des équipes d’intervention rapide ou d’autres personnes qui connaissent ces informations.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cs typeface="Arial"/>
              </a:rPr>
              <a:t>[CLIQUEZ]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Et comme c'est souvent le </a:t>
            </a:r>
            <a:r>
              <a:rPr lang="fr" b="0" dirty="0">
                <a:latin typeface="Arial"/>
                <a:cs typeface="Arial"/>
              </a:rPr>
              <a:t>cas, </a:t>
            </a:r>
            <a:r>
              <a:rPr lang="fr" sz="1200" b="0" dirty="0">
                <a:solidFill>
                  <a:schemeClr val="tx1"/>
                </a:solidFill>
                <a:latin typeface="Arial"/>
                <a:cs typeface="Arial"/>
              </a:rPr>
              <a:t>plus tôt la vérification est effectuée, plus il est facile d'obtenir des informations corrigées. C'est pourquoi nous recommandons de conserver une base de données consolidée active, afin que les informations relatives aux nouvelles épidémies évaluées selon la méthode 7-1-7 puissent être rapidement saisies et vérifiées dans cette base de données centrale.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solidFill>
                <a:schemeClr val="tx1"/>
              </a:solidFill>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2B92E025-3612-50A6-D685-1C898592CF6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17421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fr-FR" i="1" dirty="0">
                <a:latin typeface="Arial"/>
                <a:cs typeface="Arial"/>
              </a:rPr>
              <a:t>[Remarque pour la modération : incluez toutes les informations relatives à l’organisation pratique. Si elle n’est pas nécessaire, supprimez cette diapositive.]</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E5904-3409-259F-58E2-B094D410A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B31399-73C0-87B4-6436-76596806EA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A47276-ED2C-B5B0-41A7-B2AA737F3E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limitez la discussion à 3 minutes maximum]</a:t>
            </a:r>
            <a:endParaRPr lang="en-US" i="1"/>
          </a:p>
          <a:p>
            <a:endParaRPr lang="en-US"/>
          </a:p>
          <a:p>
            <a:r>
              <a:rPr lang="fr">
                <a:latin typeface="Arial"/>
                <a:cs typeface="Arial"/>
              </a:rPr>
              <a:t>Discutons brièvement.</a:t>
            </a:r>
          </a:p>
          <a:p>
            <a:endParaRPr lang="en-US">
              <a:latin typeface="Arial"/>
              <a:cs typeface="Arial"/>
            </a:endParaRPr>
          </a:p>
          <a:p>
            <a:r>
              <a:rPr lang="fr">
                <a:latin typeface="Arial"/>
                <a:cs typeface="Arial"/>
              </a:rPr>
              <a:t>Pensez à l’ensemble du processus, depuis la collecte de données 7-1-7 jusqu’à une base de données consolidée, y compris le flux d’informations.</a:t>
            </a:r>
            <a:endParaRPr lang="en-US"/>
          </a:p>
          <a:p>
            <a:r>
              <a:rPr lang="fr">
                <a:latin typeface="Arial"/>
                <a:cs typeface="Arial"/>
              </a:rPr>
              <a:t> </a:t>
            </a:r>
          </a:p>
          <a:p>
            <a:r>
              <a:rPr lang="fr">
                <a:latin typeface="Arial"/>
                <a:cs typeface="Arial"/>
              </a:rPr>
              <a:t>Quelles stratégies pourraient fonctionner le mieux là où vous êtes pour minimiser les erreurs dans cette base de données consolidée ?</a:t>
            </a:r>
          </a:p>
          <a:p>
            <a:endParaRPr lang="en-US"/>
          </a:p>
        </p:txBody>
      </p:sp>
      <p:sp>
        <p:nvSpPr>
          <p:cNvPr id="4" name="Slide Number Placeholder 3">
            <a:extLst>
              <a:ext uri="{FF2B5EF4-FFF2-40B4-BE49-F238E27FC236}">
                <a16:creationId xmlns:a16="http://schemas.microsoft.com/office/drawing/2014/main" id="{BF95D235-B4C1-4C7B-B1A4-227C56922B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39659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 i="1">
                <a:latin typeface="Arial"/>
                <a:cs typeface="Arial"/>
              </a:rPr>
              <a:t>[Note au modérateur : il s’agit d’une activité en petit groupe. La feuille de calcul de consolidation des données 7-1-7, qui se trouve dans le dossier des activités du dossier de formation technique 7-1-7, doit être mise à la disposition des participants (par exemple, envoyée par courriel avant le jour de l’atelier, envoyée sur une messagerie WhatsApp pour les participants, ou via un lien partagé avant/pendant l’atelier pour qu’ils puissent en télécharger une copie). Veuillez vous assurer de n’envoyer que la feuille de calcul de consolidation des données 7-1-7 dans le dossier des activités du dossier de formation, car elle est pré-remplie avec les informations sur l’épidémie, y compris les erreurs à corriger pendant l’activité. 30 minutes sont allouées à cette activité : quelques minutes pour expliquer l’activité et permettre aux participants de se regrouper ; 15 minutes pour trouver les erreurs ; et 10 minutes pour examiner les erreurs en plénière. Remarque : si vous utilisez un outil différent de l’outil de consolidation des données 7-1-7, vous pouvez effectuer cette même activité avec votre outil avec un peu de préparation. Veuillez consulter le fichier « lisez-moi » du package de formation technique 7-1-7 pour plus de conseils.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Nous allons maintenant réaliser une activité avec la feuille de calcul de consolidation de données 7-1-7. Cette activité vous permettra d'explorer les quatre onglets de la feuille de calcul et de vérifier les données en identifiant les erreurs qu'elle contient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répartissez maintenant les participants en groupes de 2 si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2989716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a:latin typeface="Arial"/>
                <a:cs typeface="Arial"/>
              </a:rPr>
              <a:t>Dans cette activité, une personne de chaque groupe utilisera la feuille de calcul de consolidation des données 7-1-7 sur un ordinateur portable. Le reste du groupe se réunira autour de la feuille de calcul. Cette feuille est pré-remplie avec les données 7-1-7 et comporte quatre onglets. Nous avons introduit une vingtaine d'erreurs dans la feuille de calcul, certaines dans chaque onglet.</a:t>
            </a:r>
          </a:p>
          <a:p>
            <a:r>
              <a:rPr lang="fr">
                <a:latin typeface="Arial"/>
                <a:cs typeface="Arial"/>
              </a:rPr>
              <a:t> </a:t>
            </a:r>
          </a:p>
          <a:p>
            <a:r>
              <a:rPr lang="fr">
                <a:latin typeface="Arial"/>
                <a:cs typeface="Arial"/>
              </a:rPr>
              <a:t>Vous disposerez de 15 minutes en groupe pour parcourir chaque onglet et trouver le plus d'erreurs possible. Lorsque vous en trouvez une, surlignez-la en jaune.</a:t>
            </a:r>
          </a:p>
          <a:p>
            <a:r>
              <a:rPr lang="fr">
                <a:latin typeface="Arial"/>
                <a:cs typeface="Arial"/>
              </a:rPr>
              <a:t> </a:t>
            </a:r>
          </a:p>
          <a:p>
            <a:r>
              <a:rPr lang="fr">
                <a:latin typeface="Arial"/>
                <a:cs typeface="Arial"/>
              </a:rPr>
              <a:t>Nous examinerons ensuite les erreurs en séance plénière.</a:t>
            </a:r>
          </a:p>
          <a:p>
            <a:r>
              <a:rPr lang="fr">
                <a:latin typeface="Arial"/>
                <a:cs typeface="Arial"/>
              </a:rPr>
              <a:t> </a:t>
            </a:r>
          </a:p>
          <a:p>
            <a:r>
              <a:rPr lang="fr">
                <a:latin typeface="Arial"/>
                <a:cs typeface="Arial"/>
              </a:rPr>
              <a:t>Amusez-vous!</a:t>
            </a:r>
          </a:p>
          <a:p>
            <a:r>
              <a:rPr lang="fr">
                <a:latin typeface="Arial"/>
                <a:cs typeface="Arial"/>
              </a:rPr>
              <a:t> </a:t>
            </a:r>
          </a:p>
          <a:p>
            <a:r>
              <a:rPr lang="fr" i="1">
                <a:latin typeface="Arial"/>
                <a:cs typeface="Arial"/>
              </a:rPr>
              <a:t>[Note au modérateur : une fois les 15 minutes écoulées, demandez aux participants d'arrêter l'activité car vous passerez ensuite en revue les réponses en plénière].</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8296429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79E8D-9AD4-9358-8288-CBB3A2CDF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E054A8-1F44-765E-A2CF-DE92C87099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8D2F04-1BF8-BBFA-9EF6-0D034B8D73FE}"/>
              </a:ext>
            </a:extLst>
          </p:cNvPr>
          <p:cNvSpPr>
            <a:spLocks noGrp="1"/>
          </p:cNvSpPr>
          <p:nvPr>
            <p:ph type="body" idx="1"/>
          </p:nvPr>
        </p:nvSpPr>
        <p:spPr/>
        <p:txBody>
          <a:bodyPr/>
          <a:lstStyle/>
          <a:p>
            <a:r>
              <a:rPr lang="en-US" dirty="0">
                <a:latin typeface="Arial"/>
                <a:cs typeface="Arial"/>
              </a:rPr>
              <a:t>Parfait !  </a:t>
            </a:r>
            <a:r>
              <a:rPr lang="fr-FR" dirty="0">
                <a:latin typeface="Arial"/>
                <a:cs typeface="Arial"/>
              </a:rPr>
              <a:t>Voyons maintenant les réponses ensemble. Votre feuille de calcul peut ressembler un peu à ceci. Passons en revue chaque erreur et voyons si vous l’avez trouvée !</a:t>
            </a:r>
            <a:endParaRPr lang="en-US" dirty="0">
              <a:latin typeface="Arial"/>
              <a:cs typeface="Arial"/>
            </a:endParaRPr>
          </a:p>
        </p:txBody>
      </p:sp>
      <p:sp>
        <p:nvSpPr>
          <p:cNvPr id="4" name="Slide Number Placeholder 3">
            <a:extLst>
              <a:ext uri="{FF2B5EF4-FFF2-40B4-BE49-F238E27FC236}">
                <a16:creationId xmlns:a16="http://schemas.microsoft.com/office/drawing/2014/main" id="{8A9C277E-24E8-D311-1401-42E04E20FF5E}"/>
              </a:ext>
            </a:extLst>
          </p:cNvPr>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3118725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Arial"/>
                <a:cs typeface="Arial"/>
              </a:rPr>
              <a:t>Sur le «Saisir données promptitude», qui est le premier onglet de la feuille de calcul, il y a trois erreurs entre les colonnes I et P.</a:t>
            </a:r>
            <a:r>
              <a:rPr lang="en-US" dirty="0">
                <a:latin typeface="Arial"/>
                <a:cs typeface="Arial"/>
              </a:rPr>
              <a:t> </a:t>
            </a:r>
          </a:p>
          <a:p>
            <a:r>
              <a:rPr lang="en-US" dirty="0">
                <a:latin typeface="Arial"/>
                <a:cs typeface="Arial"/>
              </a:rPr>
              <a:t>[CLIQUER]</a:t>
            </a:r>
          </a:p>
          <a:p>
            <a:endParaRPr lang="en-US" dirty="0">
              <a:latin typeface="Arial"/>
              <a:cs typeface="Arial"/>
            </a:endParaRPr>
          </a:p>
          <a:p>
            <a:r>
              <a:rPr lang="fr-FR" dirty="0">
                <a:latin typeface="Arial"/>
                <a:cs typeface="Arial"/>
              </a:rPr>
              <a:t>La première erreur se trouve dans la colonne I, où il est dit que la date de détection était le 18 juin. Il devrait s’agir de juillet au lieu de juin, en fonction de la date d’émergence et de la narration. Comme il s’agit d’une erreur de date, cela a également un impact sur le calcul des métriques 7-1-7.</a:t>
            </a:r>
            <a:r>
              <a:rPr lang="en-US" dirty="0">
                <a:latin typeface="Arial"/>
                <a:cs typeface="Arial"/>
              </a:rPr>
              <a:t> </a:t>
            </a:r>
          </a:p>
          <a:p>
            <a:r>
              <a:rPr lang="en-US" dirty="0">
                <a:latin typeface="Arial"/>
                <a:cs typeface="Arial"/>
              </a:rPr>
              <a:t>[CLIQUER]</a:t>
            </a:r>
          </a:p>
          <a:p>
            <a:endParaRPr lang="en-US" dirty="0">
              <a:latin typeface="Arial"/>
              <a:cs typeface="Arial"/>
            </a:endParaRPr>
          </a:p>
          <a:p>
            <a:r>
              <a:rPr lang="fr-FR" dirty="0"/>
              <a:t>La deuxième erreur se trouve dans la colonne M, où un facteur favorisant– « le patient rapidement amené à la clinique » – se trouve dans la colonne du goulot d’étranglement.</a:t>
            </a:r>
            <a:endParaRPr lang="en-US" dirty="0"/>
          </a:p>
          <a:p>
            <a:r>
              <a:rPr lang="en-US" dirty="0">
                <a:latin typeface="Arial"/>
                <a:cs typeface="Arial"/>
              </a:rPr>
              <a:t> </a:t>
            </a:r>
          </a:p>
          <a:p>
            <a:r>
              <a:rPr lang="en-US" dirty="0">
                <a:latin typeface="Arial"/>
                <a:cs typeface="Arial"/>
              </a:rPr>
              <a:t>[CLIQUER]</a:t>
            </a:r>
          </a:p>
          <a:p>
            <a:endParaRPr lang="en-US" dirty="0">
              <a:latin typeface="Arial"/>
              <a:cs typeface="Arial"/>
            </a:endParaRPr>
          </a:p>
          <a:p>
            <a:r>
              <a:rPr lang="fr-FR" dirty="0">
                <a:latin typeface="Arial"/>
                <a:cs typeface="Arial"/>
              </a:rPr>
              <a:t>Il y a alors une erreur dans la colonne P. Il est indiqué que l’agent de santé communautaire a informé le clinicien de la formation sanitaire locale. Cela ne correspond pas à la date de notification selon 7-1-7, qui consiste à aviser l’autorité de santé publique responsable de l’action. À moins que formation sanitaire ait notifié l’autorité de santé publique à la même date, la correction de cette erreur modifiera également la date de notification.</a:t>
            </a:r>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3873319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020BD-8433-451E-F3FC-D27AAD71A2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9AE4EE-5DD7-1897-9C86-1223FF0154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288AFC-2FC6-45F5-0B2C-01E750DBCAF1}"/>
              </a:ext>
            </a:extLst>
          </p:cNvPr>
          <p:cNvSpPr>
            <a:spLocks noGrp="1"/>
          </p:cNvSpPr>
          <p:nvPr>
            <p:ph type="body" idx="1"/>
          </p:nvPr>
        </p:nvSpPr>
        <p:spPr/>
        <p:txBody>
          <a:bodyPr/>
          <a:lstStyle/>
          <a:p>
            <a:r>
              <a:rPr lang="fr-FR" dirty="0">
                <a:latin typeface="Arial"/>
                <a:cs typeface="Arial"/>
              </a:rPr>
              <a:t>Maintenant, si nous nous déplaçons vers la droite sur le même onglet, nous pouvons voir que dans les colonnes AC, AD et AG, il manque des informations sur le récit, les goulets d’étranglement et les catalyseurs pour les actions de réponse précoce.  Il est important de détecter rapidement de telles données manquantes, car il est beaucoup plus facile de les vérifier et de les corriger au moment de la saisie dans la base de données que plus tard.</a:t>
            </a:r>
            <a:endParaRPr lang="en-US" dirty="0">
              <a:latin typeface="Arial"/>
              <a:cs typeface="Arial"/>
            </a:endParaRPr>
          </a:p>
        </p:txBody>
      </p:sp>
      <p:sp>
        <p:nvSpPr>
          <p:cNvPr id="4" name="Slide Number Placeholder 3">
            <a:extLst>
              <a:ext uri="{FF2B5EF4-FFF2-40B4-BE49-F238E27FC236}">
                <a16:creationId xmlns:a16="http://schemas.microsoft.com/office/drawing/2014/main" id="{6C469B34-3A0B-4B89-F9C3-599DE11A4E91}"/>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838895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Passons maintenant à l’onglet suivant, appelé « Évaluer les résultats 7-1-7 ». Dans cet onglet, deux erreurs ont été introduites intentionnellement. La première est que dans la section des notes de la colonne G, il est écrit « l’ERT a rapidement pris des mesures d’intervention précoce ».  Il s’agit d’un facteur favorisant qui aurait dû être inclus dans l’onglet précédent plutôt qu’ici.</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Arial" panose="020B0604020202020204" pitchFamily="34" charset="0"/>
                <a:ea typeface="+mn-ea"/>
                <a:cs typeface="+mn-cs"/>
              </a:rPr>
              <a:t>[CLIQUER]</a:t>
            </a:r>
            <a:endParaRPr lang="en-US" dirty="0">
              <a:effectLst/>
            </a:endParaRPr>
          </a:p>
          <a:p>
            <a:endParaRPr lang="en-US" dirty="0"/>
          </a:p>
          <a:p>
            <a:r>
              <a:rPr lang="en-US" dirty="0">
                <a:latin typeface="Arial"/>
                <a:cs typeface="Arial"/>
              </a:rPr>
              <a:t> </a:t>
            </a:r>
          </a:p>
          <a:p>
            <a:pPr algn="l"/>
            <a:r>
              <a:rPr lang="fr-FR" dirty="0">
                <a:latin typeface="Arial"/>
                <a:cs typeface="Arial"/>
              </a:rPr>
              <a:t>Deuxièmement, si vous regardez dans la colonne F, le nombre d’événements indiqué est de 15. Le texte à gauche de ce numéro, vous rappelle que ce nombre doit être mis à jour si nécessaire afin d’indiquer le nombre total d’événements inclus dans la feuille de calcul. Nous avons eu 3 événements, pas 15. Ce nombre est le dénominateur des calculs de performance 7-1-7, il est donc important de s’assurer qu’il soit correct. Une fois ce nombre ajusté, les cases indiquant les calculs de performance ainsi que le graphique situé en dessous seront automatiquement mis à jour pour refléter les calculs corrects.</a:t>
            </a:r>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912696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5D766-2E34-9CD0-40BE-7590E96F1F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561F65-2615-4327-8188-5C7FF1A7DF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4367B7-9A0E-FA5A-AAD4-DBBF96B47D82}"/>
              </a:ext>
            </a:extLst>
          </p:cNvPr>
          <p:cNvSpPr>
            <a:spLocks noGrp="1"/>
          </p:cNvSpPr>
          <p:nvPr>
            <p:ph type="body" idx="1"/>
          </p:nvPr>
        </p:nvSpPr>
        <p:spPr/>
        <p:txBody>
          <a:bodyPr/>
          <a:lstStyle/>
          <a:p>
            <a:r>
              <a:rPr lang="fr-FR" dirty="0">
                <a:latin typeface="Arial"/>
                <a:cs typeface="Arial"/>
              </a:rPr>
              <a:t>Une dernière chose à noter concernant cet onglet.</a:t>
            </a:r>
            <a:r>
              <a:rPr lang="en-US" dirty="0">
                <a:latin typeface="Arial"/>
                <a:cs typeface="Arial"/>
              </a:rPr>
              <a:t> </a:t>
            </a:r>
            <a:r>
              <a:rPr lang="fr-FR" dirty="0">
                <a:latin typeface="Arial"/>
                <a:cs typeface="Arial"/>
              </a:rPr>
              <a:t>Je n’ai pas mis en évidence certaines des cellules qui apparaissent en rouge dans les colonnes G à P</a:t>
            </a:r>
            <a:r>
              <a:rPr lang="en-US" dirty="0">
                <a:latin typeface="Arial"/>
                <a:cs typeface="Arial"/>
              </a:rPr>
              <a:t>. </a:t>
            </a:r>
            <a:r>
              <a:rPr lang="fr-FR" dirty="0">
                <a:latin typeface="Arial"/>
                <a:cs typeface="Arial"/>
              </a:rPr>
              <a:t>Mais il est également important de les vérifier pour la validation</a:t>
            </a:r>
            <a:r>
              <a:rPr lang="en-US" dirty="0">
                <a:latin typeface="Arial"/>
                <a:cs typeface="Arial"/>
              </a:rPr>
              <a:t>. </a:t>
            </a:r>
            <a:r>
              <a:rPr lang="fr-FR" dirty="0">
                <a:latin typeface="Arial"/>
                <a:cs typeface="Arial"/>
              </a:rPr>
              <a:t>Les informations manquantes sont indiquées en jaune</a:t>
            </a:r>
            <a:r>
              <a:rPr lang="en-US" dirty="0">
                <a:latin typeface="Arial"/>
                <a:cs typeface="Arial"/>
              </a:rPr>
              <a:t>. </a:t>
            </a:r>
            <a:r>
              <a:rPr lang="fr-FR" dirty="0">
                <a:latin typeface="Arial"/>
                <a:cs typeface="Arial"/>
              </a:rPr>
              <a:t>Les valeurs qui n’atteignent pas l’objectif, telles qu’une notification en moins d’un jour, sont automatiquement encadrées d’une case rouge.</a:t>
            </a:r>
            <a:r>
              <a:rPr lang="en-US" dirty="0">
                <a:latin typeface="Arial"/>
                <a:cs typeface="Arial"/>
              </a:rPr>
              <a:t> </a:t>
            </a:r>
            <a:r>
              <a:rPr lang="fr-FR" dirty="0">
                <a:latin typeface="Arial"/>
                <a:cs typeface="Arial"/>
              </a:rPr>
              <a:t>Les valeurs qui atteignent l’objectif ont une case verte automatique</a:t>
            </a:r>
            <a:r>
              <a:rPr lang="en-US" dirty="0">
                <a:latin typeface="Arial"/>
                <a:cs typeface="Arial"/>
              </a:rPr>
              <a:t>. </a:t>
            </a:r>
            <a:r>
              <a:rPr lang="fr-FR" dirty="0">
                <a:latin typeface="Arial"/>
                <a:cs typeface="Arial"/>
              </a:rPr>
              <a:t>Les valeurs inhabituelles, telles que les nombres négatifs, comportent une petite icône d’exclamation à gauche</a:t>
            </a:r>
            <a:r>
              <a:rPr lang="en-US" dirty="0">
                <a:latin typeface="Arial"/>
                <a:cs typeface="Arial"/>
              </a:rPr>
              <a:t>.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t>
            </a:r>
            <a:r>
              <a:rPr lang="en-US" sz="1200" b="0" i="0" kern="1200" dirty="0">
                <a:solidFill>
                  <a:schemeClr val="tx1"/>
                </a:solidFill>
                <a:effectLst/>
                <a:latin typeface="Arial" panose="020B0604020202020204" pitchFamily="34" charset="0"/>
                <a:ea typeface="+mn-ea"/>
                <a:cs typeface="+mn-cs"/>
              </a:rPr>
              <a:t>CLIQUER]</a:t>
            </a:r>
            <a:endParaRPr lang="en-US" dirty="0">
              <a:effectLst/>
            </a:endParaRPr>
          </a:p>
          <a:p>
            <a:endParaRPr lang="en-US" dirty="0">
              <a:latin typeface="Arial"/>
              <a:cs typeface="Arial"/>
            </a:endParaRPr>
          </a:p>
          <a:p>
            <a:r>
              <a:rPr lang="en-US" dirty="0">
                <a:latin typeface="Arial"/>
                <a:cs typeface="Arial"/>
              </a:rPr>
              <a:t> </a:t>
            </a:r>
          </a:p>
          <a:p>
            <a:r>
              <a:rPr lang="fr-FR" dirty="0">
                <a:latin typeface="Arial"/>
                <a:cs typeface="Arial"/>
              </a:rPr>
              <a:t>Revenons à l’erreur de date dans l’onglet précédent</a:t>
            </a:r>
            <a:r>
              <a:rPr lang="en-US" dirty="0">
                <a:latin typeface="Arial"/>
                <a:cs typeface="Arial"/>
              </a:rPr>
              <a:t>. </a:t>
            </a:r>
            <a:r>
              <a:rPr lang="fr-FR" dirty="0">
                <a:latin typeface="Arial"/>
                <a:cs typeface="Arial"/>
              </a:rPr>
              <a:t>La date d’émergence était le 17 juillet. La date de détection aurait dû être le 18 juillet, mais elle a été inscrite comme étant le 18 juin</a:t>
            </a:r>
            <a:r>
              <a:rPr lang="en-US" dirty="0">
                <a:latin typeface="Arial"/>
                <a:cs typeface="Arial"/>
              </a:rPr>
              <a:t>. </a:t>
            </a:r>
            <a:r>
              <a:rPr lang="fr-FR" dirty="0">
                <a:latin typeface="Arial"/>
                <a:cs typeface="Arial"/>
              </a:rPr>
              <a:t>Cette erreur se manifeste de deux manières différentes dans cet onglet suivant des calculs automatiques.  Dans la colonne G, l’icône du point d’exclamation s’affiche, car la valeur de détection est négative de 29 jours en raison de l’erreur de saisie de données. Et la date de notification dans la colonne suivante est de 30 jours au lieu de 1 jour pour la même raison</a:t>
            </a:r>
            <a:r>
              <a:rPr lang="en-US" dirty="0">
                <a:latin typeface="Arial"/>
                <a:cs typeface="Arial"/>
              </a:rPr>
              <a:t>. </a:t>
            </a:r>
            <a:r>
              <a:rPr lang="fr-FR" dirty="0">
                <a:latin typeface="Arial"/>
                <a:cs typeface="Arial"/>
              </a:rPr>
              <a:t>C’est pourquoi il est toujours important de vérifier ces valeurs calculées automatiquement, car elles peuvent vous aider à détecter les erreurs de saisie dans l’onglet précédent</a:t>
            </a:r>
            <a:r>
              <a:rPr lang="en-US" dirty="0">
                <a:latin typeface="Arial"/>
                <a:cs typeface="Arial"/>
              </a:rPr>
              <a:t>.  </a:t>
            </a:r>
          </a:p>
        </p:txBody>
      </p:sp>
      <p:sp>
        <p:nvSpPr>
          <p:cNvPr id="4" name="Slide Number Placeholder 3">
            <a:extLst>
              <a:ext uri="{FF2B5EF4-FFF2-40B4-BE49-F238E27FC236}">
                <a16:creationId xmlns:a16="http://schemas.microsoft.com/office/drawing/2014/main" id="{D39BC543-4277-9193-0718-98B4FE8B79B2}"/>
              </a:ext>
            </a:extLst>
          </p:cNvPr>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3436886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Arial"/>
                <a:cs typeface="Arial"/>
              </a:rPr>
              <a:t>Jetons maintenant un coup d’œil à l’onglet « Suivre les actions », qui est le troisième onglet de la feuille de calcul. Il y a plusieurs endroits où des informations importantes manquent</a:t>
            </a:r>
            <a:r>
              <a:rPr lang="en-US" dirty="0">
                <a:latin typeface="Arial"/>
                <a:cs typeface="Arial"/>
              </a:rPr>
              <a:t>.  </a:t>
            </a:r>
          </a:p>
          <a:p>
            <a:r>
              <a:rPr lang="en-US" dirty="0">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t>
            </a:r>
            <a:r>
              <a:rPr lang="en-US" sz="1200" b="0" i="0" kern="1200" dirty="0">
                <a:solidFill>
                  <a:schemeClr val="tx1"/>
                </a:solidFill>
                <a:effectLst/>
                <a:latin typeface="Arial" panose="020B0604020202020204" pitchFamily="34" charset="0"/>
                <a:ea typeface="+mn-ea"/>
                <a:cs typeface="+mn-cs"/>
              </a:rPr>
              <a:t>CLIQUER]</a:t>
            </a:r>
            <a:endParaRPr lang="en-US" dirty="0">
              <a:effectLst/>
            </a:endParaRPr>
          </a:p>
          <a:p>
            <a:endParaRPr lang="en-US" dirty="0">
              <a:latin typeface="Arial"/>
              <a:cs typeface="Arial"/>
            </a:endParaRPr>
          </a:p>
          <a:p>
            <a:r>
              <a:rPr lang="fr-FR" dirty="0">
                <a:latin typeface="Arial"/>
                <a:cs typeface="Arial"/>
              </a:rPr>
              <a:t>Dans la colonne D, l’action immédiate ou à long terme n’a pas été sélectionnée pour la colonne de priorisation. C’est utile à la fois pour le suivi des actions et pour les analyses</a:t>
            </a:r>
            <a:r>
              <a:rPr lang="en-US" dirty="0">
                <a:latin typeface="Arial"/>
                <a:cs typeface="Arial"/>
              </a:rPr>
              <a:t>.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t>
            </a:r>
            <a:r>
              <a:rPr lang="en-US" sz="1200" b="0" i="0" kern="1200" dirty="0">
                <a:solidFill>
                  <a:schemeClr val="tx1"/>
                </a:solidFill>
                <a:effectLst/>
                <a:latin typeface="Arial" panose="020B0604020202020204" pitchFamily="34" charset="0"/>
                <a:ea typeface="+mn-ea"/>
                <a:cs typeface="+mn-cs"/>
              </a:rPr>
              <a:t>CLIQUER]</a:t>
            </a:r>
            <a:endParaRPr lang="en-US" dirty="0">
              <a:effectLst/>
            </a:endParaRPr>
          </a:p>
          <a:p>
            <a:endParaRPr lang="en-US" dirty="0">
              <a:latin typeface="Arial"/>
              <a:cs typeface="Arial"/>
            </a:endParaRPr>
          </a:p>
          <a:p>
            <a:r>
              <a:rPr lang="fr-FR" dirty="0">
                <a:latin typeface="Arial"/>
                <a:cs typeface="Arial"/>
              </a:rPr>
              <a:t>Dans la colonne E, aucune autorité compétente n’a été désignée pour l’une ou l’autre des actions. Ces informations sont cruciales pour être en mesure de mettre à jour l’avancement des actions et pour la redevabilité.</a:t>
            </a: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t>
            </a:r>
            <a:r>
              <a:rPr lang="en-US" sz="1200" b="0" i="0" kern="1200" dirty="0">
                <a:solidFill>
                  <a:schemeClr val="tx1"/>
                </a:solidFill>
                <a:effectLst/>
                <a:latin typeface="Arial" panose="020B0604020202020204" pitchFamily="34" charset="0"/>
                <a:ea typeface="+mn-ea"/>
                <a:cs typeface="+mn-cs"/>
              </a:rPr>
              <a:t>CLIQUER]</a:t>
            </a:r>
            <a:endParaRPr lang="en-US" dirty="0">
              <a:effectLst/>
            </a:endParaRPr>
          </a:p>
          <a:p>
            <a:r>
              <a:rPr lang="en-US" dirty="0">
                <a:latin typeface="Arial"/>
                <a:cs typeface="Arial"/>
              </a:rPr>
              <a:t> </a:t>
            </a:r>
          </a:p>
          <a:p>
            <a:r>
              <a:rPr lang="fr-FR" dirty="0">
                <a:latin typeface="Arial"/>
                <a:cs typeface="Arial"/>
              </a:rPr>
              <a:t>Dans les colonnes F et G, pour l’une des actions, il n’y a pas de date de début ou de fin, même si elle est classée comme une action immédiate</a:t>
            </a:r>
            <a:r>
              <a:rPr lang="en-US" dirty="0">
                <a:latin typeface="Arial"/>
                <a:cs typeface="Arial"/>
              </a:rPr>
              <a:t>. </a:t>
            </a:r>
            <a:r>
              <a:rPr lang="fr-FR" dirty="0">
                <a:latin typeface="Arial"/>
                <a:cs typeface="Arial"/>
              </a:rPr>
              <a:t>Il est difficile de savoir si une action est sur la bonne voie ou bloquée, par exemple, s’il n’y a pas de date ici</a:t>
            </a:r>
            <a:r>
              <a:rPr lang="en-US" dirty="0">
                <a:latin typeface="Arial"/>
                <a:cs typeface="Arial"/>
              </a:rPr>
              <a:t>. </a:t>
            </a:r>
            <a:r>
              <a:rPr lang="fr-FR" dirty="0">
                <a:latin typeface="Arial"/>
                <a:cs typeface="Arial"/>
              </a:rPr>
              <a:t>Pour une autre action a le statut indique « terminé » mais la date de fin n’est pas </a:t>
            </a:r>
            <a:r>
              <a:rPr lang="fr-FR" dirty="0" err="1">
                <a:latin typeface="Arial"/>
                <a:cs typeface="Arial"/>
              </a:rPr>
              <a:t>indiuée</a:t>
            </a:r>
            <a:r>
              <a:rPr lang="en-US" dirty="0">
                <a:latin typeface="Arial"/>
                <a:cs typeface="Arial"/>
              </a:rPr>
              <a:t>.  </a:t>
            </a:r>
            <a:r>
              <a:rPr lang="fr-FR" dirty="0">
                <a:latin typeface="Arial"/>
                <a:cs typeface="Arial"/>
              </a:rPr>
              <a:t>Il est important de tenir cette feuille de calcul à jour, y compris une fois qu’une action est terminée, afin d’obtenir des preuves de la durée et de la date de mise en œuvre des actions</a:t>
            </a:r>
            <a:r>
              <a:rPr lang="en-US" dirty="0">
                <a:latin typeface="Arial"/>
                <a:cs typeface="Arial"/>
              </a:rPr>
              <a:t>.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t>
            </a:r>
            <a:r>
              <a:rPr lang="en-US" sz="1200" b="0" i="0" kern="1200" dirty="0">
                <a:solidFill>
                  <a:schemeClr val="tx1"/>
                </a:solidFill>
                <a:effectLst/>
                <a:latin typeface="Arial" panose="020B0604020202020204" pitchFamily="34" charset="0"/>
                <a:ea typeface="+mn-ea"/>
                <a:cs typeface="+mn-cs"/>
              </a:rPr>
              <a:t>CLIQUER]</a:t>
            </a:r>
            <a:endParaRPr lang="en-US" dirty="0">
              <a:effectLst/>
            </a:endParaRPr>
          </a:p>
          <a:p>
            <a:r>
              <a:rPr lang="en-US" dirty="0">
                <a:latin typeface="Arial"/>
                <a:cs typeface="Arial"/>
              </a:rPr>
              <a:t> </a:t>
            </a:r>
          </a:p>
          <a:p>
            <a:r>
              <a:rPr lang="fr-FR" dirty="0">
                <a:latin typeface="Arial"/>
                <a:cs typeface="Arial"/>
              </a:rPr>
              <a:t>Enfin, dans la colonne I, l’une des actions est « bloquée », mais il n’y a pas d’étapes suivantes répertoriées. Il est utile d’avoir les prochaines étapes pour les actions bloquées, car cela permet un suivi </a:t>
            </a:r>
            <a:r>
              <a:rPr lang="fr-FR" dirty="0" err="1">
                <a:latin typeface="Arial"/>
                <a:cs typeface="Arial"/>
              </a:rPr>
              <a:t>égulier</a:t>
            </a:r>
            <a:r>
              <a:rPr lang="fr-FR" dirty="0">
                <a:latin typeface="Arial"/>
                <a:cs typeface="Arial"/>
              </a:rPr>
              <a:t>.</a:t>
            </a:r>
            <a:r>
              <a:rPr lang="en-US" dirty="0">
                <a:latin typeface="Arial"/>
                <a:cs typeface="Arial"/>
              </a:rPr>
              <a:t> </a:t>
            </a:r>
          </a:p>
          <a:p>
            <a:r>
              <a:rPr lang="en-US" dirty="0">
                <a:latin typeface="Arial"/>
                <a:cs typeface="Arial"/>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891666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solidFill>
                  <a:srgbClr val="000000"/>
                </a:solidFill>
                <a:latin typeface="Arial"/>
                <a:cs typeface="Arial"/>
              </a:rPr>
              <a:t>Enfin, passons au dernier onglet intitulé « Catégoriser les goulets d’étranglement ». Dans cet onglet, nous avons inclus 3 erreurs.</a:t>
            </a:r>
            <a:endParaRPr lang="en-US" dirty="0">
              <a:solidFill>
                <a:srgbClr val="000000"/>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t>
            </a:r>
            <a:r>
              <a:rPr lang="en-US" sz="1200" b="0" i="0" kern="1200" dirty="0">
                <a:solidFill>
                  <a:schemeClr val="tx1"/>
                </a:solidFill>
                <a:effectLst/>
                <a:latin typeface="Arial" panose="020B0604020202020204" pitchFamily="34" charset="0"/>
                <a:ea typeface="+mn-ea"/>
                <a:cs typeface="+mn-cs"/>
              </a:rPr>
              <a:t>CLIQUER]</a:t>
            </a:r>
            <a:endParaRPr lang="en-US" dirty="0">
              <a:effectLst/>
            </a:endParaRPr>
          </a:p>
          <a:p>
            <a:r>
              <a:rPr lang="en-US" dirty="0">
                <a:solidFill>
                  <a:srgbClr val="000000"/>
                </a:solidFill>
                <a:latin typeface="Arial"/>
                <a:cs typeface="Arial"/>
              </a:rPr>
              <a:t> </a:t>
            </a:r>
            <a:endParaRPr lang="en-US" dirty="0">
              <a:latin typeface="Arial"/>
              <a:cs typeface="Arial"/>
            </a:endParaRPr>
          </a:p>
          <a:p>
            <a:r>
              <a:rPr lang="fr-FR" dirty="0">
                <a:solidFill>
                  <a:srgbClr val="000000"/>
                </a:solidFill>
                <a:latin typeface="Arial"/>
                <a:cs typeface="Arial"/>
              </a:rPr>
              <a:t>Tout d’abord, il y a un goulot d’étranglement de « L’équipe d’intervention rapide a été retardée en raison de multiples épidémies en cours dans l’État ». Il s’agit d’un goulot d’étranglement de la réponse mais dans la colonne C de celle-ci, il est attribué à l’intervalle « détection ». Ce type d’erreur entraînera des erreurs dans les analyses ultérieures.</a:t>
            </a:r>
          </a:p>
          <a:p>
            <a:endParaRPr lang="en-US" dirty="0">
              <a:solidFill>
                <a:srgbClr val="000000"/>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t>
            </a:r>
            <a:r>
              <a:rPr lang="en-US" sz="1200" b="0" i="0" kern="1200" dirty="0">
                <a:solidFill>
                  <a:schemeClr val="tx1"/>
                </a:solidFill>
                <a:effectLst/>
                <a:latin typeface="Arial" panose="020B0604020202020204" pitchFamily="34" charset="0"/>
                <a:ea typeface="+mn-ea"/>
                <a:cs typeface="+mn-cs"/>
              </a:rPr>
              <a:t>CLIQUER]</a:t>
            </a:r>
            <a:endParaRPr lang="en-US" dirty="0">
              <a:effectLst/>
            </a:endParaRPr>
          </a:p>
          <a:p>
            <a:r>
              <a:rPr lang="en-US" dirty="0">
                <a:solidFill>
                  <a:srgbClr val="000000"/>
                </a:solidFill>
                <a:latin typeface="Arial"/>
                <a:cs typeface="Arial"/>
              </a:rPr>
              <a:t> </a:t>
            </a:r>
            <a:endParaRPr lang="en-US" dirty="0">
              <a:latin typeface="Arial"/>
              <a:cs typeface="Arial"/>
            </a:endParaRPr>
          </a:p>
          <a:p>
            <a:r>
              <a:rPr lang="fr-FR" dirty="0">
                <a:solidFill>
                  <a:srgbClr val="000000"/>
                </a:solidFill>
                <a:latin typeface="Arial"/>
                <a:cs typeface="Arial"/>
              </a:rPr>
              <a:t>Ensuite, l’un des goulets d’étranglement n’est pas classé correctement. Le premier goulot d’étranglement – « Le service de messagerie pour le transport des échantillons de laboratoire n’est pas fiable et a commis des erreurs récentes » devrait être « Transport retardé des échantillons », mais au lieu de cela, « Manque de données de surveillance complètes ou en temps opportun » a été sélectionné.</a:t>
            </a:r>
          </a:p>
          <a:p>
            <a:endParaRPr lang="en-US" dirty="0">
              <a:solidFill>
                <a:srgbClr val="000000"/>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t>
            </a:r>
            <a:r>
              <a:rPr lang="en-US" sz="1200" b="0" i="0" kern="1200" dirty="0">
                <a:solidFill>
                  <a:schemeClr val="tx1"/>
                </a:solidFill>
                <a:effectLst/>
                <a:latin typeface="Arial" panose="020B0604020202020204" pitchFamily="34" charset="0"/>
                <a:ea typeface="+mn-ea"/>
                <a:cs typeface="+mn-cs"/>
              </a:rPr>
              <a:t>CLIQUER]</a:t>
            </a:r>
            <a:endParaRPr lang="en-US" dirty="0">
              <a:effectLst/>
            </a:endParaRPr>
          </a:p>
          <a:p>
            <a:r>
              <a:rPr lang="en-US" dirty="0">
                <a:solidFill>
                  <a:srgbClr val="000000"/>
                </a:solidFill>
                <a:latin typeface="Arial"/>
                <a:cs typeface="Arial"/>
              </a:rPr>
              <a:t> </a:t>
            </a:r>
            <a:endParaRPr lang="en-US" dirty="0">
              <a:latin typeface="Arial"/>
              <a:cs typeface="Arial"/>
            </a:endParaRPr>
          </a:p>
          <a:p>
            <a:r>
              <a:rPr lang="fr-FR" dirty="0">
                <a:solidFill>
                  <a:srgbClr val="000000"/>
                </a:solidFill>
                <a:latin typeface="Arial"/>
                <a:cs typeface="Arial"/>
              </a:rPr>
              <a:t>Enfin, aucune catégorie de goulet d’étranglement n’a été identifiée pour le dernier goulot d’étranglement.</a:t>
            </a:r>
            <a:endParaRPr lang="en-US" dirty="0">
              <a:latin typeface="Arial"/>
              <a:cs typeface="Arial"/>
            </a:endParaRPr>
          </a:p>
          <a:p>
            <a:r>
              <a:rPr lang="en-US" dirty="0">
                <a:solidFill>
                  <a:srgbClr val="000000"/>
                </a:solidFill>
                <a:latin typeface="Arial"/>
                <a:cs typeface="Arial"/>
              </a:rPr>
              <a:t> </a:t>
            </a:r>
            <a:endParaRPr lang="en-US" dirty="0">
              <a:latin typeface="Arial"/>
              <a:cs typeface="Arial"/>
            </a:endParaRPr>
          </a:p>
          <a:p>
            <a:r>
              <a:rPr lang="fr-FR" dirty="0">
                <a:solidFill>
                  <a:srgbClr val="000000"/>
                </a:solidFill>
                <a:latin typeface="Arial"/>
                <a:cs typeface="Arial"/>
              </a:rPr>
              <a:t>Nous aborderons en détail les catégories de goulets d’étranglement dans la section suivante et verrons pourquoi il est important de s’assurer que ces données soient complètes et correctes.</a:t>
            </a:r>
          </a:p>
          <a:p>
            <a:endParaRPr lang="fr-FR" dirty="0">
              <a:solidFill>
                <a:srgbClr val="000000"/>
              </a:solidFill>
              <a:latin typeface="Arial"/>
              <a:cs typeface="Arial"/>
            </a:endParaRPr>
          </a:p>
          <a:p>
            <a:r>
              <a:rPr lang="fr-FR" dirty="0">
                <a:solidFill>
                  <a:srgbClr val="000000"/>
                </a:solidFill>
                <a:latin typeface="Arial"/>
                <a:cs typeface="Arial"/>
              </a:rPr>
              <a:t>Voilà qui conclut notre activité !</a:t>
            </a:r>
            <a:r>
              <a:rPr lang="en-US" dirty="0">
                <a:solidFill>
                  <a:srgbClr val="000000"/>
                </a:solidFill>
                <a:latin typeface="Arial"/>
                <a:cs typeface="Arial"/>
              </a:rPr>
              <a:t> </a:t>
            </a:r>
            <a:endParaRPr lang="en-US"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1960200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fr-FR" i="1" dirty="0">
                <a:latin typeface="Arial"/>
                <a:cs typeface="Arial"/>
              </a:rPr>
              <a:t>[Remarque pour la modération : nous recommandons vivement d’utiliser les brise-glace pour le matin et l’après-midi. Ils sont utiles, car ils stimulent les participants et leur permettent d’apprendre à se connaître. Un ensemble de diapositives est proposé pour un brise-glace qui nous semble être un moyen rapide et amusant pour les participants de se connaître un peu. N’hésitez pas à l’adapter en fonction de votre contexte.]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b="0" i="1" u="none" strike="noStrike" dirty="0">
                <a:solidFill>
                  <a:srgbClr val="000000"/>
                </a:solidFill>
                <a:effectLst/>
                <a:latin typeface="Arial"/>
                <a:cs typeface="Arial"/>
              </a:rPr>
              <a:t>[Note au modérateur : s’il reste du temps pour un compte rendu d’environ </a:t>
            </a:r>
            <a:r>
              <a:rPr lang="fr" i="1" dirty="0">
                <a:solidFill>
                  <a:srgbClr val="000000"/>
                </a:solidFill>
                <a:latin typeface="Arial"/>
                <a:cs typeface="Arial"/>
              </a:rPr>
              <a:t>5 minutes </a:t>
            </a:r>
            <a:r>
              <a:rPr lang="fr" b="0" i="1" u="none" strike="noStrike" dirty="0">
                <a:solidFill>
                  <a:srgbClr val="000000"/>
                </a:solidFill>
                <a:effectLst/>
                <a:latin typeface="Arial"/>
                <a:cs typeface="Arial"/>
              </a:rPr>
              <a:t>, pensez à utiliser les questions répertoriées ici comme sujets de discussion.]</a:t>
            </a:r>
            <a:endParaRPr lang="en-US" i="1"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66694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E0966-A945-89E0-8A9D-E13DFC003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F6E0AE-E063-959D-78CF-E675F88DEB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3819E8-F95E-5FCB-A00B-A13664E6FC8A}"/>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fr">
                <a:latin typeface="Arial"/>
                <a:cs typeface="Arial"/>
              </a:rPr>
              <a:t>Super ! Revenons à la consolidation des données. Nous disposons désormais d'une base de données à jour avec des informations 7-1-7 consolidées pour toutes les épidémies, et nous avons vérifié les nouvelles données saisies pour détecter d'éventuelles erreurs.</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fr">
                <a:latin typeface="Arial"/>
                <a:cs typeface="Arial"/>
              </a:rPr>
              <a:t>[CLIQUEZ]</a:t>
            </a:r>
          </a:p>
          <a:p>
            <a:pPr marL="0" marR="0" lvl="0" indent="0" algn="l" defTabSz="914400" rtl="0" eaLnBrk="1" fontAlgn="auto" latinLnBrk="0" hangingPunct="1">
              <a:lnSpc>
                <a:spcPct val="107000"/>
              </a:lnSpc>
              <a:spcBef>
                <a:spcPts val="0"/>
              </a:spcBef>
              <a:spcAft>
                <a:spcPts val="0"/>
              </a:spcAft>
              <a:buClrTx/>
              <a:buSzTx/>
              <a:buFontTx/>
              <a:buNone/>
              <a:tabLst/>
              <a:defRPr/>
            </a:pPr>
            <a:br>
              <a:rPr lang="en-US">
                <a:latin typeface="Arial"/>
                <a:cs typeface="Arial"/>
              </a:rPr>
            </a:br>
            <a:r>
              <a:rPr lang="fr">
                <a:latin typeface="Arial"/>
                <a:cs typeface="Arial"/>
              </a:rPr>
              <a:t>Cette base de données est un outil très utile pour </a:t>
            </a:r>
            <a:r>
              <a:rPr lang="fr" b="1">
                <a:latin typeface="Arial"/>
                <a:cs typeface="Arial"/>
              </a:rPr>
              <a:t>simplifier </a:t>
            </a:r>
            <a:r>
              <a:rPr lang="fr">
                <a:latin typeface="Arial"/>
                <a:cs typeface="Arial"/>
              </a:rPr>
              <a:t>le suivi des actions immédiates et à long terme planifiées pour chaque épidémie. Elle vous permet de visualiser en un seul endroit toutes les actions correctives prévues, leurs dates de début et de fin, les autorités responsables et leur état d'avancement pour chaque épidémie. C'est bien plus efficace que l'alternative ! Imaginez : vous deviez suivre plusieurs actions par épidémie, pour plusieurs épidémies, sans tout centraliser ! Une telle inefficacité complique l'amélioration des performances.</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fr">
                <a:latin typeface="Arial"/>
                <a:cs typeface="Arial"/>
              </a:rPr>
              <a:t>[CLIQUEZ]</a:t>
            </a:r>
          </a:p>
          <a:p>
            <a:pPr>
              <a:lnSpc>
                <a:spcPct val="107000"/>
              </a:lnSpc>
            </a:pPr>
            <a:endParaRPr lang="en-US">
              <a:latin typeface="Arial"/>
              <a:cs typeface="Arial"/>
            </a:endParaRPr>
          </a:p>
          <a:p>
            <a:pPr>
              <a:lnSpc>
                <a:spcPct val="107000"/>
              </a:lnSpc>
            </a:pPr>
            <a:r>
              <a:rPr lang="fr">
                <a:latin typeface="Arial"/>
                <a:cs typeface="Arial"/>
              </a:rPr>
              <a:t>L'équipe coordonnant le 7-1-7 peut suivre régulièrement l'état d'avancement des actions : si elles sont terminées, en cours, reportées ou bloquées, par exemple. Les pays ont constaté qu'il est essentiel de désigner une personne chargée du suivi des actions et d'assurer le suivi de leurs blocages pour garantir le bon fonctionnement du cycle d'amélioration des performances.</a:t>
            </a:r>
            <a:endParaRPr lang="en-US" sz="1800">
              <a:ea typeface="Calibri"/>
              <a:cs typeface="Arial" panose="020B0604020202020204" pitchFamily="34" charset="0"/>
            </a:endParaRPr>
          </a:p>
          <a:p>
            <a:pPr>
              <a:lnSpc>
                <a:spcPct val="107000"/>
              </a:lnSpc>
            </a:pPr>
            <a:endParaRPr lang="en-US">
              <a:latin typeface="Arial"/>
              <a:cs typeface="Arial"/>
            </a:endParaRPr>
          </a:p>
          <a:p>
            <a:pPr>
              <a:lnSpc>
                <a:spcPct val="107000"/>
              </a:lnSpc>
            </a:pPr>
            <a:r>
              <a:rPr lang="fr">
                <a:latin typeface="Arial"/>
                <a:cs typeface="Arial"/>
              </a:rPr>
              <a:t>[CLIQUEZ]</a:t>
            </a:r>
          </a:p>
          <a:p>
            <a:pPr>
              <a:lnSpc>
                <a:spcPct val="107000"/>
              </a:lnSpc>
            </a:pPr>
            <a:endParaRPr lang="en-US">
              <a:latin typeface="Arial"/>
              <a:cs typeface="Arial"/>
            </a:endParaRPr>
          </a:p>
          <a:p>
            <a:pPr>
              <a:lnSpc>
                <a:spcPct val="107000"/>
              </a:lnSpc>
            </a:pPr>
            <a:r>
              <a:rPr lang="fr">
                <a:latin typeface="Arial"/>
                <a:cs typeface="Arial"/>
              </a:rPr>
              <a:t>Informer régulièrement les parties prenantes concernées de l'avancement de la mise en œuvre des actions permet de discuter de solutions pour les actions retardées ou bloquées. Certains pays utilisant le 7-1-7 ont constaté que la mise à jour régulière du champion – et d'autres alliés ou parties prenantes bénéficiant d'un soutien politique – a contribué à débloquer les actions. C'est là que l'engagement des parties prenantes, abordé dans la section « Adopter le 7-1-7 », porte ses fruits, et c'est souvent là que les champions 7-1-7 de haut niveau peuvent avoir le plus d'impact.</a:t>
            </a:r>
          </a:p>
          <a:p>
            <a:pPr>
              <a:lnSpc>
                <a:spcPct val="107000"/>
              </a:lnSpc>
            </a:pPr>
            <a:endParaRPr lang="en-US">
              <a:latin typeface="Arial"/>
              <a:cs typeface="Arial"/>
            </a:endParaRPr>
          </a:p>
          <a:p>
            <a:pPr>
              <a:lnSpc>
                <a:spcPct val="107000"/>
              </a:lnSpc>
            </a:pPr>
            <a:r>
              <a:rPr lang="fr">
                <a:latin typeface="Arial"/>
                <a:cs typeface="Arial"/>
              </a:rPr>
              <a:t>Bien que l’examen de l’avancement des actions soit utile lors des réunions régulières des parties prenantes, il est idéal que le membre de l’équipe en charge du suivi des actions s’efforce de débloquer les actions de la manière la plus efficace, notamment par le biais de réunions individuelles, d’appels téléphoniques ou de discussions lors d’autres réunions.</a:t>
            </a:r>
          </a:p>
          <a:p>
            <a:pPr>
              <a:lnSpc>
                <a:spcPct val="107000"/>
              </a:lnSpc>
            </a:pPr>
            <a:endParaRPr lang="en-US">
              <a:latin typeface="Arial"/>
              <a:cs typeface="Arial"/>
            </a:endParaRPr>
          </a:p>
          <a:p>
            <a:pPr>
              <a:lnSpc>
                <a:spcPct val="107000"/>
              </a:lnSpc>
            </a:pPr>
            <a:r>
              <a:rPr lang="fr">
                <a:latin typeface="Arial"/>
                <a:cs typeface="Arial"/>
              </a:rPr>
              <a:t>Une leçon importante que nous avons apprise des pays utilisant le 7-1-7 est que le fait de signaler les actions qui ne progressent pas de manière répétée, et si nécessaire à différentes parties prenantes, peut être utile pour faire avancer les actions.</a:t>
            </a:r>
          </a:p>
          <a:p>
            <a:pPr>
              <a:lnSpc>
                <a:spcPct val="107000"/>
              </a:lnSpc>
            </a:pPr>
            <a:endParaRPr lang="en-US">
              <a:latin typeface="Arial"/>
              <a:cs typeface="Arial"/>
            </a:endParaRPr>
          </a:p>
          <a:p>
            <a:pPr>
              <a:lnSpc>
                <a:spcPct val="107000"/>
              </a:lnSpc>
            </a:pPr>
            <a:endParaRPr lang="en-US" sz="2800">
              <a:effectLst/>
              <a:latin typeface="Helvetica Neue" panose="02000503000000020004" pitchFamily="2" charset="0"/>
            </a:endParaRPr>
          </a:p>
          <a:p>
            <a:pPr>
              <a:lnSpc>
                <a:spcPct val="107000"/>
              </a:lnSpc>
            </a:pPr>
            <a:endParaRPr lang="en-US" sz="1800">
              <a:ea typeface="Calibri"/>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CE99A6F2-F2A2-A6C5-3BFA-F5E4526620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64351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Arial"/>
                <a:cs typeface="Arial"/>
              </a:rPr>
              <a:t>Je tiens à souligner l’importance de suivre l’évolution des actions ici. Je pense que nous avons tous vu des exemples d’actions importantes qui ont été identifiées lors d’une épidémie, mais, peu de temps après la fin de cette épidémie, ces actions sont dépriorisées ou perdues. Ce type de suivi actif rend plus difficile l’oubli ou la dépriorisation passive des actions. Et, tout aussi important, il sert d’enregistrement du moment et de la manière dont l’amélioration des performances progresse ou stagne.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983310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FFD0C-9EB7-7E9A-DC94-7D823868F0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322BF8-635F-E9F4-FE5D-3BFBD98B14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2A54E4-B6C0-F997-F27A-75464F2032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Arial"/>
                <a:cs typeface="Arial"/>
              </a:rPr>
              <a:t>[Remarque pour la modération : la discussion ne doit pas dépasser 3 minutes.]</a:t>
            </a:r>
          </a:p>
          <a:p>
            <a:endParaRPr lang="en-US" dirty="0"/>
          </a:p>
          <a:p>
            <a:r>
              <a:rPr lang="fr-FR">
                <a:latin typeface="Arial"/>
                <a:cs typeface="Arial"/>
              </a:rPr>
              <a:t>Ayons une autre discussion. </a:t>
            </a:r>
          </a:p>
          <a:p>
            <a:endParaRPr lang="en-US" dirty="0"/>
          </a:p>
          <a:p>
            <a:r>
              <a:rPr lang="fr-FR"/>
              <a:t>Quels facteurs avez-vous constatés comme contribuant le plus à l’arrêt ou au blocage de mises en œuvre ou d’actions planifiées ? </a:t>
            </a:r>
          </a:p>
          <a:p>
            <a:r>
              <a:rPr lang="fr-FR">
                <a:latin typeface="Arial"/>
                <a:cs typeface="Arial"/>
              </a:rPr>
              <a:t> </a:t>
            </a:r>
          </a:p>
          <a:p>
            <a:r>
              <a:rPr lang="fr-FR">
                <a:latin typeface="Arial"/>
                <a:cs typeface="Arial"/>
              </a:rPr>
              <a:t>Qu’est-ce qui a fonctionné pour débloquer ces mise en œuvre ou actions ? </a:t>
            </a:r>
          </a:p>
          <a:p>
            <a:endParaRPr lang="en-US" dirty="0"/>
          </a:p>
          <a:p>
            <a:endParaRPr lang="en-US" sz="1200" dirty="0">
              <a:solidFill>
                <a:schemeClr val="tx2"/>
              </a:solidFill>
              <a:cs typeface="Arial" panose="020B0604020202020204" pitchFamily="34" charset="0"/>
            </a:endParaRPr>
          </a:p>
        </p:txBody>
      </p:sp>
      <p:sp>
        <p:nvSpPr>
          <p:cNvPr id="4" name="Slide Number Placeholder 3">
            <a:extLst>
              <a:ext uri="{FF2B5EF4-FFF2-40B4-BE49-F238E27FC236}">
                <a16:creationId xmlns:a16="http://schemas.microsoft.com/office/drawing/2014/main" id="{AF8EF940-89B5-F15E-EF7F-B643226B30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69638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Nous allons avoir 15 minutes de pause maintenant. </a:t>
            </a:r>
          </a:p>
          <a:p>
            <a:endParaRPr lang="en-US" dirty="0">
              <a:latin typeface="Arial"/>
              <a:cs typeface="Arial"/>
            </a:endParaRPr>
          </a:p>
          <a:p>
            <a:r>
              <a:rPr lang="fr-FR">
                <a:latin typeface="Arial"/>
                <a:cs typeface="Arial"/>
              </a:rPr>
              <a:t>Veuillez ajouter toute question que vous avez au sujet de l’approche 7-1-7 dans l’espace « Faisons le point ». Nous répondrons à vos questions plus tard dans la journée.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28118-05BC-5C80-01FA-E00D407EBC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FEA465-4FF0-063D-8655-4C9D9B56B0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DF4EB3-A18C-E8FA-3152-5408186F9FE8}"/>
              </a:ext>
            </a:extLst>
          </p:cNvPr>
          <p:cNvSpPr>
            <a:spLocks noGrp="1"/>
          </p:cNvSpPr>
          <p:nvPr>
            <p:ph type="body" idx="1"/>
          </p:nvPr>
        </p:nvSpPr>
        <p:spPr/>
        <p:txBody>
          <a:bodyPr/>
          <a:lstStyle/>
          <a:p>
            <a:pPr>
              <a:defRPr/>
            </a:pPr>
            <a:r>
              <a:rPr lang="fr">
                <a:latin typeface="Arial"/>
                <a:cs typeface="Arial"/>
              </a:rPr>
              <a:t>Passons maintenant à l’étape finale : synthétiser et utiliser les résultats 7-1-7 pour la planification, le financement et le plaidoyer.</a:t>
            </a:r>
          </a:p>
          <a:p>
            <a:pPr>
              <a:defRPr/>
            </a:pPr>
            <a:endParaRPr lang="en-US"/>
          </a:p>
          <a:p>
            <a:pPr>
              <a:defRPr/>
            </a:pPr>
            <a:r>
              <a:rPr lang="fr">
                <a:latin typeface="Arial"/>
                <a:cs typeface="Arial"/>
              </a:rPr>
              <a:t>Au fur et à mesure que vous appliquez l’approche 7-1-7 à davantage d’épidémies et que vous ajoutez ces informations à la base de données consolidée 7-1-7, vous pouvez en apprendre davantage sur le fonctionnement des systèmes liés à la détection, à la notification et à la réponse précoce et utiliser ces informations pour prioriser davantage les actions.</a:t>
            </a:r>
          </a:p>
          <a:p>
            <a:pPr marL="0" marR="0" lvl="0" indent="0" algn="l" defTabSz="914400">
              <a:lnSpc>
                <a:spcPct val="100000"/>
              </a:lnSpc>
              <a:spcBef>
                <a:spcPts val="0"/>
              </a:spcBef>
              <a:spcAft>
                <a:spcPts val="0"/>
              </a:spcAft>
              <a:buNone/>
              <a:tabLst/>
              <a:defRPr/>
            </a:pPr>
            <a:endParaRPr lang="en-US"/>
          </a:p>
          <a:p>
            <a:pPr marL="0" marR="0" lvl="0" indent="0" algn="l" defTabSz="914400">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1100F4E8-8C52-ECE4-AD66-4C159897924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064617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fr" b="0" dirty="0">
                <a:latin typeface="Arial"/>
                <a:cs typeface="Arial"/>
              </a:rPr>
              <a:t>L’utilisation du 7-1-7 pour de multiples épidémies fournit des informations précieuses fondées sur des preuves concernant ce qui fonctionne bien et ce qui ne fonctionne pas.</a:t>
            </a:r>
          </a:p>
          <a:p>
            <a:endParaRPr lang="en-US" b="0" dirty="0"/>
          </a:p>
          <a:p>
            <a:r>
              <a:rPr lang="fr" b="0" dirty="0">
                <a:latin typeface="Arial"/>
                <a:cs typeface="Arial"/>
              </a:rPr>
              <a:t>[CLIQUEZ]</a:t>
            </a:r>
          </a:p>
          <a:p>
            <a:endParaRPr lang="en-US" b="0" dirty="0"/>
          </a:p>
          <a:p>
            <a:r>
              <a:rPr lang="fr" dirty="0">
                <a:latin typeface="Arial"/>
                <a:cs typeface="Arial"/>
              </a:rPr>
              <a:t>Une fois que vous disposez d'informations complètes sur plusieurs épidémies dans une base de données, vous pouvez commencer à les utiliser pour évaluer la rapidité d'intervention entre les épidémies, les goulots d'étranglement et les facteurs favorisants courants, ainsi que les mesures à prendre pour remédier aux goulots d'étranglement systémiques observés lors de plusieurs épidémies. Vous pouvez commencer à réfléchir aux variables selon lesquelles vous souhaitez ventiler les informations : êtes-vous intéressé par les points communs et les différences en termes de rapidité d'intervention et de goulots d'étranglement entre différentes zones géographiques ? À différents niveaux du système de santé ? Au fil du temps ? Entre différentes maladies ?</a:t>
            </a:r>
          </a:p>
          <a:p>
            <a:endParaRPr lang="en-US" dirty="0"/>
          </a:p>
          <a:p>
            <a:r>
              <a:rPr lang="fr" dirty="0">
                <a:latin typeface="Arial"/>
                <a:cs typeface="Arial"/>
              </a:rPr>
              <a:t>[CLIQUEZ]</a:t>
            </a:r>
          </a:p>
          <a:p>
            <a:endParaRPr lang="en-US" dirty="0"/>
          </a:p>
          <a:p>
            <a:r>
              <a:rPr lang="fr" dirty="0">
                <a:latin typeface="Arial"/>
                <a:cs typeface="Arial"/>
              </a:rPr>
              <a:t>Appliquer régulièrement la méthode 7-1-7 aux épidémies permet de constituer une base de données probantes sur le quoi, le où et le pourquoi des goulots d'étranglement, ainsi que sur les facteurs favorisant une détection, une notification et une réponse rapides. Ces données peuvent ensuite servir à éclairer la planification annuelle, le financement, les demandes de financement, etc., pour le renforcement du système de santé.</a:t>
            </a:r>
            <a:endParaRPr lang="en-US" b="0" dirty="0">
              <a:latin typeface="Arial"/>
              <a:cs typeface="Arial"/>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967894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E81F1-EAD0-66BD-E2EA-5EF1FB5A23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52282B-C8F9-7632-08FE-D1420C4A7C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3854C7-BFE4-E0E3-FF54-CE910DB35621}"/>
              </a:ext>
            </a:extLst>
          </p:cNvPr>
          <p:cNvSpPr>
            <a:spLocks noGrp="1"/>
          </p:cNvSpPr>
          <p:nvPr>
            <p:ph type="body" idx="1"/>
          </p:nvPr>
        </p:nvSpPr>
        <p:spPr/>
        <p:txBody>
          <a:bodyPr/>
          <a:lstStyle/>
          <a:p>
            <a:r>
              <a:rPr lang="fr" noProof="0" dirty="0"/>
              <a:t>Parlons des données clés à surveiller lors de l'utilisation de 7-1-7. </a:t>
            </a:r>
            <a:br>
              <a:rPr lang="en-US" noProof="0" dirty="0"/>
            </a:br>
            <a:br>
              <a:rPr lang="en-US" noProof="0" dirty="0"/>
            </a:br>
            <a:r>
              <a:rPr lang="fr" noProof="0" dirty="0"/>
              <a:t>Nous avons créé un ensemble simple de données clés 7-1-7 qui servent de base à la plupart des analyses 7-1-7.</a:t>
            </a:r>
          </a:p>
          <a:p>
            <a:endParaRPr lang="en-US" noProof="0" dirty="0"/>
          </a:p>
          <a:p>
            <a:r>
              <a:rPr lang="fr" noProof="0" dirty="0"/>
              <a:t>[CLIQUEZ]</a:t>
            </a:r>
          </a:p>
          <a:p>
            <a:endParaRPr lang="en-US" noProof="0" dirty="0"/>
          </a:p>
          <a:p>
            <a:r>
              <a:rPr lang="fr" noProof="0" dirty="0">
                <a:latin typeface="Arial"/>
                <a:cs typeface="Arial"/>
              </a:rPr>
              <a:t>Les indicateurs de rapidité sont les plus élémentaires. Ils incluent le nombre d'événements épidémiques examinés, puis le </a:t>
            </a:r>
            <a:r>
              <a:rPr lang="fr" dirty="0">
                <a:latin typeface="Arial"/>
                <a:cs typeface="Arial"/>
              </a:rPr>
              <a:t>pourcentage </a:t>
            </a:r>
            <a:r>
              <a:rPr lang="fr" noProof="0" dirty="0">
                <a:latin typeface="Arial"/>
                <a:cs typeface="Arial"/>
              </a:rPr>
              <a:t>d'événements ayant atteint les cibles de détection, de notification et de réponse rapide, ainsi que l'objectif global 7-1-7. Ces informations fondamentales vous permettent d'évaluer la performance de vos systèmes de gestion des épidémies en termes de promptitude.</a:t>
            </a:r>
          </a:p>
          <a:p>
            <a:endParaRPr lang="en-US" b="1" noProof="0" dirty="0"/>
          </a:p>
          <a:p>
            <a:r>
              <a:rPr lang="fr" b="0" noProof="0" dirty="0"/>
              <a:t>[CLIQUEZ]</a:t>
            </a:r>
          </a:p>
          <a:p>
            <a:endParaRPr lang="en-US" b="1" noProof="0" dirty="0"/>
          </a:p>
          <a:p>
            <a:r>
              <a:rPr lang="fr" b="0" noProof="0" dirty="0">
                <a:latin typeface="Arial"/>
                <a:cs typeface="Arial"/>
              </a:rPr>
              <a:t>Viennent ensuite les goulots d'étranglement et les facteurs favorisants. Pour cela, nous recommandons de disposer au minimum de données sur les catégories de goulots d'étranglement et les facteurs favorisants les plus communs.</a:t>
            </a:r>
          </a:p>
          <a:p>
            <a:endParaRPr lang="en-US" b="0" noProof="0" dirty="0"/>
          </a:p>
          <a:p>
            <a:r>
              <a:rPr lang="fr" b="0" noProof="0" dirty="0"/>
              <a:t>[CLIQUEZ]</a:t>
            </a:r>
          </a:p>
          <a:p>
            <a:endParaRPr lang="en-US" b="0" noProof="0" dirty="0"/>
          </a:p>
          <a:p>
            <a:r>
              <a:rPr lang="fr" b="0" noProof="0" dirty="0"/>
              <a:t>Et pour les actions, nous recommandons de surveiller la proportion d’actions immédiates complétées, la proportion d’actions à plus long terme incluses dans la planification, le financement ou le plaidoyer (y compris des plans comme le PNASS, ou les Plans nationaux d’action pour la sécurité sanitaire), et la proportion d’actions à plus long terme achevées.</a:t>
            </a:r>
          </a:p>
          <a:p>
            <a:endParaRPr lang="en-US" b="0" noProof="0" dirty="0"/>
          </a:p>
          <a:p>
            <a:r>
              <a:rPr lang="fr" b="0" noProof="0" dirty="0"/>
              <a:t>[CLIQUEZ]</a:t>
            </a:r>
          </a:p>
          <a:p>
            <a:endParaRPr lang="en-US" b="0" noProof="0" dirty="0"/>
          </a:p>
          <a:p>
            <a:r>
              <a:rPr lang="fr" b="0" noProof="0" dirty="0">
                <a:latin typeface="Arial"/>
                <a:cs typeface="Arial"/>
              </a:rPr>
              <a:t>Toutes ces données de base peuvent être désagrégées selon des variables d'intérêt, et c'est dans ces analyses complémentaires que la puissance et le potentiel du 7-1-7 se révèlent pleinement. Parmi les désaggrégations clés que les pays ont trouvées particulièrement utiles, on peut citer : le niveau de la pyramide sanitaire (national ou </a:t>
            </a:r>
            <a:r>
              <a:rPr lang="fr" dirty="0">
                <a:latin typeface="Arial"/>
                <a:cs typeface="Arial"/>
              </a:rPr>
              <a:t>infranational </a:t>
            </a:r>
            <a:r>
              <a:rPr lang="fr" b="0" noProof="0" dirty="0">
                <a:latin typeface="Arial"/>
                <a:cs typeface="Arial"/>
              </a:rPr>
              <a:t>) ; le type de maladie ; les intervalles de détection, de notification et de réponse précoce du 7-1-7 ; la zone géographique (provinciale ou infranationale) ; la catégorie de goulot d'étranglement (nous y reviendrons plus loin) et la ventilation au fil du temps.</a:t>
            </a:r>
          </a:p>
          <a:p>
            <a:endParaRPr lang="en-US" b="0" noProof="0" dirty="0"/>
          </a:p>
          <a:p>
            <a:r>
              <a:rPr lang="fr" b="0" noProof="0" dirty="0"/>
              <a:t>L’analyse des données 7-1-7 dans la feuille de calcul consolidée sur ces types de variables vous fournit de nombreuses informations nuancées et fondées sur des preuves sur ce qui fonctionne ou ne fonctionne pas, où et quand, au sein de vos systèmes liés aux épidémies.</a:t>
            </a:r>
          </a:p>
          <a:p>
            <a:endParaRPr lang="en-US" b="0" noProof="0" dirty="0"/>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CAD77274-4AB9-C124-974A-12F1CC8BC8F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662113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a:t>Revoyons à nouveau ce que ces types d’analyses peuvent vous montrer.</a:t>
            </a:r>
          </a:p>
          <a:p>
            <a:endParaRPr lang="en-US"/>
          </a:p>
          <a:p>
            <a:pPr>
              <a:defRPr/>
            </a:pPr>
            <a:r>
              <a:rPr lang="fr">
                <a:latin typeface="Arial"/>
                <a:cs typeface="Arial"/>
              </a:rPr>
              <a:t>Il s'agit là encore d'un exemple qui examine le pourcentage d'épidémies de différents types de maladies détectées en 7 jours ou moins, notifiées en 1 jour ou moins et mises en œuvre en 7 jours ou moins. Nous avons réalisé cette analyse sur 5 pays et 41 événements, mais les pays ont déjà réalisé ce type d'analyse à partir de leurs propres données.</a:t>
            </a:r>
          </a:p>
          <a:p>
            <a:r>
              <a:rPr lang="fr">
                <a:latin typeface="Arial"/>
                <a:cs typeface="Arial"/>
              </a:rPr>
              <a:t>  </a:t>
            </a:r>
          </a:p>
          <a:p>
            <a:r>
              <a:rPr lang="fr"/>
              <a:t>En examinant cette désagrégation, nous pouvons commencer à faire des observations utiles.</a:t>
            </a:r>
          </a:p>
          <a:p>
            <a:endParaRPr lang="en-US"/>
          </a:p>
          <a:p>
            <a:r>
              <a:rPr lang="fr"/>
              <a:t>[CLIQUEZ]</a:t>
            </a:r>
          </a:p>
          <a:p>
            <a:endParaRPr lang="en-US"/>
          </a:p>
          <a:p>
            <a:r>
              <a:rPr lang="fr">
                <a:latin typeface="Arial"/>
                <a:cs typeface="Arial"/>
              </a:rPr>
              <a:t>Dans cet ensemble de données, les maladies d'origine alimentaire et liées a l’eau semblent être détectées relativement rapidement, mais aucune des épidémies n'a pu respecter l'objectif de 7 jours pour une intervention rapide. Ce type d'information peut aider les décideurs à identifier plus précisément les améliorations nécessaires.</a:t>
            </a:r>
          </a:p>
          <a:p>
            <a:endParaRPr lang="en-US"/>
          </a:p>
          <a:p>
            <a:r>
              <a:rPr lang="fr"/>
              <a:t>[CLIQUEZ]</a:t>
            </a:r>
          </a:p>
          <a:p>
            <a:r>
              <a:rPr lang="fr">
                <a:latin typeface="Arial"/>
                <a:cs typeface="Arial"/>
              </a:rPr>
              <a:t>  </a:t>
            </a:r>
          </a:p>
          <a:p>
            <a:r>
              <a:rPr lang="fr">
                <a:latin typeface="Arial"/>
                <a:cs typeface="Arial"/>
              </a:rPr>
              <a:t>Prenons un autre exemple le jalon de réponse précoce. Cette analyse révèle de grandes différences entre la promptitude des interventions précoces pour les fièvres hémorragiques virales et les maladies évitables par la vaccination. Là encore, cela apporte des nuances utiles : la rapidité des interventions précoces semble varier considérablement selon le type de maladie, et ces informations peuvent être utilisées par les responsables de la santé publique pour identifier plus précisément les domaines dans lesquels les systèmes pourraient être améliorés.</a:t>
            </a:r>
          </a:p>
          <a:p>
            <a:r>
              <a:rPr lang="fr">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
                <a:solidFill>
                  <a:srgbClr val="F4775C"/>
                </a:solidFill>
                <a:latin typeface="Arial"/>
                <a:cs typeface="Arial"/>
              </a:rPr>
              <a:t>Et n’oubliez pas que vous pouvez effectuer une analyse similaire à celle-ci en examinant d’autres variables au lieu de la catégorie de maladie – par exemple, vous pouvez créer des tableaux similaires par zone géographique ou par niveau de système de santé.</a:t>
            </a:r>
            <a:endParaRPr lang="en-US"/>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51351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limitez la discussion à 3 minutes maximum]</a:t>
            </a:r>
            <a:endParaRPr lang="en-US" i="1"/>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
              <a:t>Nous allons discuter de la catégorisation des goulots d’étranglement dans un instant, mais d’abord, je suis curieux de savoir : </a:t>
            </a:r>
            <a:r>
              <a:rPr lang="fr" sz="1200">
                <a:latin typeface="Arial"/>
                <a:cs typeface="Arial"/>
              </a:rPr>
              <a:t>quelles sont certaines des catégories de goulots d’étranglement que vous avez observées ralentir la détection, la notification ou la réponse précoce aux épidémies ?</a:t>
            </a:r>
            <a:endParaRPr lang="en-US" sz="1200">
              <a:cs typeface="Arial"/>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11558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t>[Remarque pour la modération : n’hésitez pas à adapter pour le public attendu.]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7D0F5-8E84-0F1A-D8AE-D38EF24D4B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56B91C-F841-007C-C652-17D704BCA3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6D75D-F5DD-5C65-5B1C-6BE88B744EF8}"/>
              </a:ext>
            </a:extLst>
          </p:cNvPr>
          <p:cNvSpPr>
            <a:spLocks noGrp="1"/>
          </p:cNvSpPr>
          <p:nvPr>
            <p:ph type="body" idx="1"/>
          </p:nvPr>
        </p:nvSpPr>
        <p:spPr/>
        <p:txBody>
          <a:bodyPr/>
          <a:lstStyle/>
          <a:p>
            <a:r>
              <a:rPr lang="fr">
                <a:effectLst/>
                <a:latin typeface="Helvetica Neue"/>
              </a:rPr>
              <a:t>Nous avons longuement discuté de l'importance d'identifier les goulots d'étranglement spécifiques à chaque épidémie. Comment exploiter ces goulots d'étranglement pour identifier les actions utiles face à une épidémie donnée et les regrouper pour comprendre les défis communs ? Pour cela, nous avons réalisé une analyse des données des pays utilisant la méthode 7-1-7 et avons élaboré une taxonomie permettant de catégoriser les goulots d'étranglement selon huit thèmes clés.</a:t>
            </a:r>
            <a:br>
              <a:rPr lang="en-US">
                <a:effectLst/>
                <a:latin typeface="Helvetica Neue" panose="02000503000000020004" pitchFamily="2" charset="0"/>
              </a:rPr>
            </a:br>
            <a:endParaRPr lang="en-US">
              <a:effectLst/>
              <a:latin typeface="Helvetica Neue" panose="02000503000000020004" pitchFamily="2" charset="0"/>
            </a:endParaRPr>
          </a:p>
          <a:p>
            <a:r>
              <a:rPr lang="fr">
                <a:effectLst/>
                <a:latin typeface="Helvetica Neue" panose="02000503000000020004" pitchFamily="2" charset="0"/>
              </a:rPr>
              <a:t>[CLIQUEZ]</a:t>
            </a:r>
          </a:p>
          <a:p>
            <a:endParaRPr lang="en-US">
              <a:effectLst/>
              <a:latin typeface="Helvetica Neue" panose="02000503000000020004" pitchFamily="2" charset="0"/>
            </a:endParaRPr>
          </a:p>
          <a:p>
            <a:r>
              <a:rPr lang="fr">
                <a:effectLst/>
                <a:latin typeface="Helvetica Neue"/>
              </a:rPr>
              <a:t>Ces huit thèmes, présentés ici, regroupent les principaux domaines susceptibles de favoriser ou d'entraver la détection, la notification et la réponse rapide. Chacun de ces thèmes inclut un ensemble de catégories de goulots d'étranglement.</a:t>
            </a:r>
          </a:p>
          <a:p>
            <a:endParaRPr lang="en-US">
              <a:effectLst/>
              <a:latin typeface="Helvetica Neue" panose="02000503000000020004" pitchFamily="2" charset="0"/>
            </a:endParaRPr>
          </a:p>
          <a:p>
            <a:r>
              <a:rPr lang="fr">
                <a:effectLst/>
                <a:latin typeface="Helvetica Neue" panose="02000503000000020004" pitchFamily="2" charset="0"/>
              </a:rPr>
              <a:t>[CLIQUEZ]</a:t>
            </a:r>
          </a:p>
          <a:p>
            <a:endParaRPr lang="en-US">
              <a:effectLst/>
              <a:latin typeface="Helvetica Neue" panose="02000503000000020004" pitchFamily="2" charset="0"/>
            </a:endParaRPr>
          </a:p>
          <a:p>
            <a:r>
              <a:rPr lang="fr">
                <a:effectLst/>
                <a:latin typeface="Helvetica Neue"/>
              </a:rPr>
              <a:t>À titre d'exemple, les six catégories de goulots d'étranglement du thème du laboratoire sont présentées ici. Elles comprennent :</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200" b="0" i="0" u="none" strike="noStrike" kern="1200" cap="none" spc="0" normalizeH="0" baseline="0" noProof="0">
                <a:ln>
                  <a:noFill/>
                </a:ln>
                <a:solidFill>
                  <a:srgbClr val="384D56"/>
                </a:solidFill>
                <a:effectLst/>
                <a:uLnTx/>
                <a:uFillTx/>
                <a:latin typeface="Arial"/>
                <a:ea typeface="+mn-ea"/>
                <a:cs typeface="Arial"/>
              </a:rPr>
              <a:t>Capacité de diagnostic </a:t>
            </a:r>
            <a:r>
              <a:rPr lang="fr">
                <a:solidFill>
                  <a:srgbClr val="384D56"/>
                </a:solidFill>
                <a:latin typeface="Arial"/>
                <a:cs typeface="Arial"/>
              </a:rPr>
              <a:t>en</a:t>
            </a:r>
            <a:r>
              <a:rPr kumimoji="0" lang="fr" sz="1200" b="0" i="0" u="none" strike="noStrike" kern="1200" cap="none" spc="0" normalizeH="0" baseline="0" noProof="0">
                <a:ln>
                  <a:noFill/>
                </a:ln>
                <a:solidFill>
                  <a:srgbClr val="384D56"/>
                </a:solidFill>
                <a:effectLst/>
                <a:uLnTx/>
                <a:uFillTx/>
                <a:latin typeface="Arial"/>
                <a:ea typeface="+mn-ea"/>
                <a:cs typeface="Arial"/>
              </a:rPr>
              <a:t> laboratoire insuffisante</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200" b="0" i="0" u="none" strike="noStrike" kern="1200" cap="none" spc="0" normalizeH="0" baseline="0" noProof="0">
                <a:ln>
                  <a:noFill/>
                </a:ln>
                <a:solidFill>
                  <a:srgbClr val="384D56"/>
                </a:solidFill>
                <a:effectLst/>
                <a:uLnTx/>
                <a:uFillTx/>
                <a:latin typeface="Arial"/>
                <a:ea typeface="+mn-ea"/>
                <a:cs typeface="Arial"/>
              </a:rPr>
              <a:t>Collecte d'échantillons retardée</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200" b="0" i="0" u="none" strike="noStrike" kern="1200" cap="none" spc="0" normalizeH="0" baseline="0" noProof="0">
                <a:ln>
                  <a:noFill/>
                </a:ln>
                <a:solidFill>
                  <a:srgbClr val="384D56"/>
                </a:solidFill>
                <a:effectLst/>
                <a:uLnTx/>
                <a:uFillTx/>
                <a:latin typeface="Arial"/>
                <a:ea typeface="+mn-ea"/>
                <a:cs typeface="Arial"/>
              </a:rPr>
              <a:t>Transport d'échantillons retardé</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200" b="0" i="0" u="none" strike="noStrike" kern="1200" cap="none" spc="0" normalizeH="0" baseline="0" noProof="0">
                <a:ln>
                  <a:noFill/>
                </a:ln>
                <a:solidFill>
                  <a:srgbClr val="384D56"/>
                </a:solidFill>
                <a:effectLst/>
                <a:uLnTx/>
                <a:uFillTx/>
                <a:latin typeface="Arial"/>
                <a:ea typeface="+mn-ea"/>
                <a:cs typeface="Arial"/>
              </a:rPr>
              <a:t>Produits de diagnostic inadéquats (réactifs de laboratoire, TDR, kits de prélèvement d'échantillons)</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200" b="0" i="0" u="none" strike="noStrike" kern="1200" cap="none" spc="0" normalizeH="0" baseline="0" noProof="0">
                <a:ln>
                  <a:noFill/>
                </a:ln>
                <a:solidFill>
                  <a:srgbClr val="384D56"/>
                </a:solidFill>
                <a:effectLst/>
                <a:uLnTx/>
                <a:uFillTx/>
                <a:latin typeface="Arial"/>
                <a:ea typeface="+mn-ea"/>
                <a:cs typeface="Arial"/>
              </a:rPr>
              <a:t>Défaillance ou retard de </a:t>
            </a:r>
            <a:r>
              <a:rPr lang="fr">
                <a:solidFill>
                  <a:srgbClr val="384D56"/>
                </a:solidFill>
                <a:latin typeface="Arial"/>
                <a:cs typeface="Arial"/>
              </a:rPr>
              <a:t>rapportage du </a:t>
            </a:r>
            <a:r>
              <a:rPr kumimoji="0" lang="fr" sz="1200" b="0" i="0" u="none" strike="noStrike" kern="1200" cap="none" spc="0" normalizeH="0" baseline="0" noProof="0">
                <a:ln>
                  <a:noFill/>
                </a:ln>
                <a:solidFill>
                  <a:srgbClr val="384D56"/>
                </a:solidFill>
                <a:effectLst/>
                <a:uLnTx/>
                <a:uFillTx/>
                <a:latin typeface="Arial"/>
                <a:ea typeface="+mn-ea"/>
                <a:cs typeface="Arial"/>
              </a:rPr>
              <a:t>laboratoire</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200" b="0" i="0" u="none" strike="noStrike" kern="1200" cap="none" spc="0" normalizeH="0" baseline="0" noProof="0">
                <a:ln>
                  <a:noFill/>
                </a:ln>
                <a:solidFill>
                  <a:srgbClr val="384D56"/>
                </a:solidFill>
                <a:effectLst/>
                <a:uLnTx/>
                <a:uFillTx/>
                <a:latin typeface="Arial"/>
                <a:ea typeface="+mn-ea"/>
                <a:cs typeface="Arial"/>
              </a:rPr>
              <a:t>Délai d'exécution interne du laboratoire lent</a:t>
            </a:r>
            <a:endParaRPr lang="en-US">
              <a:solidFill>
                <a:srgbClr val="384D56"/>
              </a:solidFill>
              <a:effectLst/>
              <a:latin typeface="Arial"/>
              <a:cs typeface="Arial"/>
            </a:endParaRPr>
          </a:p>
          <a:p>
            <a:endParaRPr lang="fr">
              <a:effectLst/>
              <a:latin typeface="Helvetica Neue" panose="02000503000000020004" pitchFamily="2" charset="0"/>
            </a:endParaRPr>
          </a:p>
          <a:p>
            <a:r>
              <a:rPr lang="fr">
                <a:effectLst/>
                <a:latin typeface="Helvetica Neue" panose="02000503000000020004" pitchFamily="2" charset="0"/>
              </a:rPr>
              <a:t>[CLIQUEZ]</a:t>
            </a:r>
          </a:p>
          <a:p>
            <a:endParaRPr lang="en-US">
              <a:effectLst/>
              <a:latin typeface="Helvetica Neue" panose="02000503000000020004" pitchFamily="2" charset="0"/>
            </a:endParaRPr>
          </a:p>
          <a:p>
            <a:r>
              <a:rPr lang="fr">
                <a:effectLst/>
                <a:latin typeface="Helvetica Neue"/>
              </a:rPr>
              <a:t>Les </a:t>
            </a:r>
            <a:r>
              <a:rPr lang="fr">
                <a:latin typeface="Helvetica Neue"/>
              </a:rPr>
              <a:t>conseils sur </a:t>
            </a:r>
            <a:r>
              <a:rPr lang="fr">
                <a:effectLst/>
                <a:latin typeface="Helvetica Neue"/>
              </a:rPr>
              <a:t>les catégories de goulots d’étranglement 7-1-7 </a:t>
            </a:r>
            <a:r>
              <a:rPr lang="fr">
                <a:latin typeface="Helvetica Neue"/>
              </a:rPr>
              <a:t>sont </a:t>
            </a:r>
            <a:r>
              <a:rPr lang="fr">
                <a:effectLst/>
                <a:latin typeface="Helvetica Neue"/>
              </a:rPr>
              <a:t>disponibles sur le site Web de l’Alliance </a:t>
            </a:r>
            <a:r>
              <a:rPr lang="fr">
                <a:latin typeface="Helvetica Neue"/>
              </a:rPr>
              <a:t>7-1-7 </a:t>
            </a:r>
            <a:r>
              <a:rPr lang="fr">
                <a:effectLst/>
                <a:latin typeface="Helvetica Neue"/>
              </a:rPr>
              <a:t>.</a:t>
            </a:r>
          </a:p>
          <a:p>
            <a:endParaRPr lang="en-US">
              <a:effectLst/>
              <a:latin typeface="Helvetica Neue" panose="02000503000000020004" pitchFamily="2" charset="0"/>
            </a:endParaRPr>
          </a:p>
          <a:p>
            <a:endParaRPr lang="en-US">
              <a:latin typeface="Helvetica Neue" panose="02000503000000020004" pitchFamily="2" charset="0"/>
              <a:cs typeface="Arial"/>
            </a:endParaRPr>
          </a:p>
          <a:p>
            <a:endParaRPr lang="en-US">
              <a:latin typeface="Helvetica Neue" panose="02000503000000020004" pitchFamily="2" charset="0"/>
              <a:cs typeface="Arial"/>
            </a:endParaRPr>
          </a:p>
          <a:p>
            <a:endParaRPr lang="en-US">
              <a:latin typeface="Helvetica Neue" panose="02000503000000020004" pitchFamily="2" charset="0"/>
              <a:cs typeface="Arial"/>
            </a:endParaRPr>
          </a:p>
          <a:p>
            <a:endParaRPr lang="en-US">
              <a:cs typeface="Arial"/>
            </a:endParaRPr>
          </a:p>
        </p:txBody>
      </p:sp>
      <p:sp>
        <p:nvSpPr>
          <p:cNvPr id="4" name="Slide Number Placeholder 3">
            <a:extLst>
              <a:ext uri="{FF2B5EF4-FFF2-40B4-BE49-F238E27FC236}">
                <a16:creationId xmlns:a16="http://schemas.microsoft.com/office/drawing/2014/main" id="{8131CBD6-9E5C-CE92-0969-7727F236DEB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11117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61269-0498-3738-28AB-45712A2EA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2B63C-693A-B4B6-EBE2-167A92EF8B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3F41A0-8913-F264-9086-5641098AAD4C}"/>
              </a:ext>
            </a:extLst>
          </p:cNvPr>
          <p:cNvSpPr>
            <a:spLocks noGrp="1"/>
          </p:cNvSpPr>
          <p:nvPr>
            <p:ph type="body" idx="1"/>
          </p:nvPr>
        </p:nvSpPr>
        <p:spPr/>
        <p:txBody>
          <a:bodyPr/>
          <a:lstStyle/>
          <a:p>
            <a:r>
              <a:rPr lang="fr" dirty="0">
                <a:cs typeface="Arial"/>
              </a:rPr>
              <a:t>Voici une analyse que nous avons réalisée sur plus de 500 goulots d’étranglement issus de près de 150 événements épidémiques analysés à l’aide de la méthode 7-1-7 dans 18 pays.</a:t>
            </a:r>
          </a:p>
          <a:p>
            <a:endParaRPr lang="en-US" dirty="0">
              <a:cs typeface="Arial"/>
            </a:endParaRPr>
          </a:p>
          <a:p>
            <a:r>
              <a:rPr lang="fr" dirty="0">
                <a:latin typeface="Arial"/>
                <a:cs typeface="Arial"/>
              </a:rPr>
              <a:t>Ces analyses permettent de visualiser les catégories de goulots d'étranglement les plus fréquentes et leurs concentrations, et de présenter clairement les résultats. Dans cette analyse, 45 % des goulots d'étranglement ont affecté les activités de réponse. Nous constatons que les goulots d'étranglement les plus fréquents sont les mêmes entre différents les pays et les épidémies, notamment :</a:t>
            </a:r>
          </a:p>
          <a:p>
            <a:r>
              <a:rPr lang="fr" dirty="0">
                <a:latin typeface="Arial"/>
                <a:cs typeface="Arial"/>
              </a:rPr>
              <a:t>• insuffisance des ressources (pour 30 % des épidémies)</a:t>
            </a:r>
          </a:p>
          <a:p>
            <a:r>
              <a:rPr lang="fr" dirty="0">
                <a:latin typeface="Arial"/>
                <a:cs typeface="Arial"/>
              </a:rPr>
              <a:t>• faible sensibilisation ou suspicion clinique (28 %)</a:t>
            </a:r>
          </a:p>
          <a:p>
            <a:r>
              <a:rPr lang="fr" dirty="0">
                <a:latin typeface="Arial"/>
                <a:cs typeface="Arial"/>
              </a:rPr>
              <a:t>• confirmation en laboratoire (27 %)</a:t>
            </a:r>
          </a:p>
          <a:p>
            <a:endParaRPr lang="en-US" dirty="0">
              <a:latin typeface="Arial"/>
              <a:cs typeface="Arial"/>
            </a:endParaRPr>
          </a:p>
        </p:txBody>
      </p:sp>
      <p:sp>
        <p:nvSpPr>
          <p:cNvPr id="4" name="Slide Number Placeholder 3">
            <a:extLst>
              <a:ext uri="{FF2B5EF4-FFF2-40B4-BE49-F238E27FC236}">
                <a16:creationId xmlns:a16="http://schemas.microsoft.com/office/drawing/2014/main" id="{96275AE2-8D7D-0216-76A5-1E88AA51A2E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60612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87EFF-1AF1-C620-1300-047F261163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496CA4-4D8D-4A4D-730C-6E1D3BD525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A956C-8CC3-02C6-536D-7A93A1370651}"/>
              </a:ext>
            </a:extLst>
          </p:cNvPr>
          <p:cNvSpPr>
            <a:spLocks noGrp="1"/>
          </p:cNvSpPr>
          <p:nvPr>
            <p:ph type="body" idx="1"/>
          </p:nvPr>
        </p:nvSpPr>
        <p:spPr/>
        <p:txBody>
          <a:bodyPr/>
          <a:lstStyle/>
          <a:p>
            <a:r>
              <a:rPr lang="fr">
                <a:effectLst/>
                <a:latin typeface="Helvetica Neue" panose="02000503000000020004" pitchFamily="2" charset="0"/>
              </a:rPr>
              <a:t>L’une des principales choses que nous avons apprises au fil du temps est l’utilité de connaître les goulots d’étranglement communs à plusieurs épidémies pour aider à prioriser les actions et les investissements.</a:t>
            </a:r>
          </a:p>
          <a:p>
            <a:endParaRPr lang="en-US">
              <a:effectLst/>
              <a:latin typeface="Helvetica Neue" panose="02000503000000020004" pitchFamily="2" charset="0"/>
            </a:endParaRPr>
          </a:p>
          <a:p>
            <a:r>
              <a:rPr lang="fr">
                <a:effectLst/>
                <a:latin typeface="Helvetica Neue" panose="02000503000000020004" pitchFamily="2" charset="0"/>
              </a:rPr>
              <a:t>[CLIQUEZ]</a:t>
            </a:r>
          </a:p>
          <a:p>
            <a:endParaRPr lang="en-US">
              <a:effectLst/>
              <a:latin typeface="Helvetica Neue" panose="02000503000000020004" pitchFamily="2" charset="0"/>
            </a:endParaRPr>
          </a:p>
          <a:p>
            <a:r>
              <a:rPr lang="fr">
                <a:effectLst/>
                <a:latin typeface="Helvetica Neue"/>
              </a:rPr>
              <a:t>Voici un exemple de l'analyse que nous avons réalisée sur 41 événements dans cinq pays, qui présente les huit principales catégories de goulots d'étranglement de ces épidémies. Ces catégories sont réparties selon les jalons 7-1-7</a:t>
            </a:r>
            <a:r>
              <a:rPr lang="fr">
                <a:latin typeface="Helvetica Neue"/>
              </a:rPr>
              <a:t> : </a:t>
            </a:r>
            <a:r>
              <a:rPr lang="fr">
                <a:effectLst/>
                <a:latin typeface="Helvetica Neue"/>
              </a:rPr>
              <a:t>détection, notification et réponse précoce. En regroupant les goulots d'étranglement, vous pouvez identifier ceux qui surviennent le plus souvent et là où ils se produisent.</a:t>
            </a:r>
            <a:br>
              <a:rPr lang="en-US">
                <a:effectLst/>
                <a:latin typeface="Helvetica Neue" panose="02000503000000020004" pitchFamily="2" charset="0"/>
              </a:rPr>
            </a:br>
            <a:endParaRPr lang="en-US">
              <a:effectLst/>
              <a:latin typeface="Helvetica Neue" panose="02000503000000020004" pitchFamily="2" charset="0"/>
            </a:endParaRPr>
          </a:p>
          <a:p>
            <a:r>
              <a:rPr lang="fr">
                <a:effectLst/>
                <a:latin typeface="Helvetica Neue" panose="02000503000000020004" pitchFamily="2" charset="0"/>
              </a:rPr>
              <a:t>[CLIQUEZ]</a:t>
            </a:r>
          </a:p>
          <a:p>
            <a:endParaRPr lang="en-US">
              <a:effectLst/>
              <a:latin typeface="Helvetica Neue" panose="02000503000000020004" pitchFamily="2" charset="0"/>
            </a:endParaRPr>
          </a:p>
          <a:p>
            <a:r>
              <a:rPr lang="fr">
                <a:effectLst/>
                <a:latin typeface="Helvetica Neue"/>
              </a:rPr>
              <a:t>Cette analyse a révélé que de nombreux obstacles au niveau des fomations sanitaires résultaient de l'incapacité des agents de santé à reconnaître la maladie. L'observation de tels résultats lors d'épidémies peut aider à prioriser les actions et à les rendre plus efficaces. Par exemple, une formation de remise à niveau pourrait être utile au niveau des fomations sanitaires pour remédier à ce problème fréquent. Elle se concentrerait non pas sur une seule maladie, mais sur plusieurs maladies clés et leurs définitions de cas. Cela permet également de réfléchir aux </a:t>
            </a:r>
            <a:r>
              <a:rPr lang="fr">
                <a:latin typeface="Helvetica Neue"/>
              </a:rPr>
              <a:t>acteurs </a:t>
            </a:r>
            <a:r>
              <a:rPr lang="fr">
                <a:effectLst/>
                <a:latin typeface="Helvetica Neue"/>
              </a:rPr>
              <a:t>les mieux placés pour soutenir cette action au niveau des fomations sanitaires , ou dans ces différentes régions du pays.</a:t>
            </a:r>
          </a:p>
          <a:p>
            <a:endParaRPr lang="en-US">
              <a:effectLst/>
              <a:latin typeface="Helvetica Neue" panose="02000503000000020004" pitchFamily="2" charset="0"/>
            </a:endParaRPr>
          </a:p>
          <a:p>
            <a:r>
              <a:rPr lang="fr">
                <a:effectLst/>
                <a:latin typeface="Helvetica Neue" panose="02000503000000020004" pitchFamily="2" charset="0"/>
              </a:rPr>
              <a:t>[CLIQUEZ]</a:t>
            </a:r>
            <a:br>
              <a:rPr lang="en-US">
                <a:effectLst/>
                <a:latin typeface="Helvetica Neue" panose="02000503000000020004" pitchFamily="2" charset="0"/>
              </a:rPr>
            </a:br>
            <a:endParaRPr lang="en-US">
              <a:effectLst/>
              <a:latin typeface="Helvetica Neue" panose="02000503000000020004" pitchFamily="2" charset="0"/>
            </a:endParaRPr>
          </a:p>
          <a:p>
            <a:r>
              <a:rPr lang="fr">
                <a:effectLst/>
                <a:latin typeface="Helvetica Neue"/>
              </a:rPr>
              <a:t>Cette analyse a révélé que la plupart des obstacles à la notification se situaient au niveau infranational, et que les défaillances des chaînes de communication constituaient un thème récurrent. Cela a également des implications concernant les domaines où l'action est la plus nécessaire et quelles personnes devraient y participer. Il est important de noter que ces obstacles à la communication peuvent parfois être résolus gratuitement grâce à des protocoles révisés et en renforceant les relations.</a:t>
            </a:r>
            <a:br>
              <a:rPr lang="en-US">
                <a:effectLst/>
                <a:latin typeface="Helvetica Neue" panose="02000503000000020004" pitchFamily="2" charset="0"/>
              </a:rPr>
            </a:br>
            <a:endParaRPr lang="en-US">
              <a:effectLst/>
              <a:latin typeface="Helvetica Neue" panose="02000503000000020004" pitchFamily="2" charset="0"/>
            </a:endParaRPr>
          </a:p>
          <a:p>
            <a:r>
              <a:rPr lang="fr">
                <a:effectLst/>
                <a:latin typeface="Helvetica Neue" panose="02000503000000020004" pitchFamily="2" charset="0"/>
              </a:rPr>
              <a:t>[CLIQUEZ]</a:t>
            </a:r>
          </a:p>
          <a:p>
            <a:endParaRPr lang="en-US">
              <a:effectLst/>
              <a:latin typeface="Helvetica Neue" panose="02000503000000020004" pitchFamily="2" charset="0"/>
            </a:endParaRPr>
          </a:p>
          <a:p>
            <a:r>
              <a:rPr lang="fr">
                <a:effectLst/>
                <a:latin typeface="Helvetica Neue"/>
              </a:rPr>
              <a:t>Enfin, nous avons constaté que les obstacles à la réponse rapide se situaient souvent au niveau infranational ou national, et que ces obstacles étaient encore une fois communs à bon nombre de ces épidémies. Pour un pays ou une juridiction donné, ce type d'informations agrégées peut s'avérer très utile pour prioriser les actions et les investissements, et identifier les acteurs à impliquer. Nous avons également constaté que ce type d'informations peut s'avérer très utile pour le plaidoyer.</a:t>
            </a:r>
          </a:p>
          <a:p>
            <a:endParaRPr lang="en-US">
              <a:cs typeface="Arial"/>
            </a:endParaRPr>
          </a:p>
        </p:txBody>
      </p:sp>
      <p:sp>
        <p:nvSpPr>
          <p:cNvPr id="4" name="Slide Number Placeholder 3">
            <a:extLst>
              <a:ext uri="{FF2B5EF4-FFF2-40B4-BE49-F238E27FC236}">
                <a16:creationId xmlns:a16="http://schemas.microsoft.com/office/drawing/2014/main" id="{1A726419-9079-D041-1CC4-74ABA0F678E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16862437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
                <a:solidFill>
                  <a:srgbClr val="000000"/>
                </a:solidFill>
                <a:latin typeface="Arial"/>
                <a:ea typeface="Calibri"/>
                <a:cs typeface="Arial"/>
              </a:rPr>
              <a:t>Voyons maintenant comment certains pays ont mis en œuvre des actions identifiées après la mise en évidence de goulots d’étranglement communs à plusieurs épidémies à travers l’utilisation de la cible 7-1-7.</a:t>
            </a:r>
          </a:p>
          <a:p>
            <a:pPr>
              <a:defRPr/>
            </a:pPr>
            <a:endParaRPr lang="en-US">
              <a:solidFill>
                <a:srgbClr val="000000"/>
              </a:solidFill>
              <a:ea typeface="Calibri"/>
              <a:cs typeface="Arial" panose="020B0604020202020204" pitchFamily="34" charset="0"/>
            </a:endParaRPr>
          </a:p>
          <a:p>
            <a:pPr>
              <a:defRPr/>
            </a:pPr>
            <a:r>
              <a:rPr lang="fr">
                <a:solidFill>
                  <a:srgbClr val="000000"/>
                </a:solidFill>
                <a:latin typeface="Arial"/>
                <a:ea typeface="Calibri"/>
                <a:cs typeface="Arial"/>
              </a:rPr>
              <a:t>[CLIQUEZ]</a:t>
            </a:r>
            <a:endParaRPr lang="en-US">
              <a:solidFill>
                <a:srgbClr val="000000"/>
              </a:solidFill>
              <a:latin typeface="Arial"/>
              <a:cs typeface="Arial"/>
            </a:endParaRPr>
          </a:p>
          <a:p>
            <a:pPr>
              <a:defRPr/>
            </a:pPr>
            <a:endParaRPr lang="en-US">
              <a:solidFill>
                <a:srgbClr val="000000"/>
              </a:solidFill>
            </a:endParaRPr>
          </a:p>
          <a:p>
            <a:pPr>
              <a:defRPr/>
            </a:pPr>
            <a:r>
              <a:rPr lang="fr">
                <a:solidFill>
                  <a:srgbClr val="000000"/>
                </a:solidFill>
                <a:latin typeface="Arial"/>
                <a:cs typeface="Arial"/>
              </a:rPr>
              <a:t>En novembre 2022, la Sierra Leone a appliqué rétrospectivement la méthode 7-1-7 pour évaluer 16 événements et a identifié plusieurs obstacles </a:t>
            </a:r>
            <a:r>
              <a:rPr lang="fr" u="sng">
                <a:solidFill>
                  <a:srgbClr val="000000"/>
                </a:solidFill>
                <a:latin typeface="Arial"/>
                <a:cs typeface="Arial"/>
              </a:rPr>
              <a:t>, </a:t>
            </a:r>
            <a:r>
              <a:rPr lang="fr">
                <a:solidFill>
                  <a:srgbClr val="000000"/>
                </a:solidFill>
                <a:latin typeface="Arial"/>
                <a:cs typeface="Arial"/>
              </a:rPr>
              <a:t>tels que des difficultés de communication entre le niveau communautaire et le niveau central. Parmi ces obstacles figuraient des difficultés persistantes liées au centre d'appels, comme le manque de financement, la panne du centre d’appel, etc. En conséquence, le ministère de la Santé a élaboré des actions avec Jhpiego pour renforcer les centres d'appels et leurs protocoles opérationnels et d'améliorer la surveillance des maladies, notamment l'élaboration de procédures opérationnelles normalisées (SOP), d'aides-mémoire, etc.</a:t>
            </a:r>
            <a:endParaRPr lang="en-US">
              <a:solidFill>
                <a:srgbClr val="000000"/>
              </a:solidFill>
              <a:ea typeface="Calibri"/>
              <a:cs typeface="Arial" panose="020B0604020202020204" pitchFamily="34" charset="0"/>
            </a:endParaRPr>
          </a:p>
          <a:p>
            <a:pPr>
              <a:defRPr/>
            </a:pPr>
            <a:endParaRPr lang="en-US">
              <a:solidFill>
                <a:srgbClr val="000000"/>
              </a:solidFill>
              <a:latin typeface="Arial"/>
              <a:ea typeface="Calibri"/>
              <a:cs typeface="Arial"/>
            </a:endParaRPr>
          </a:p>
          <a:p>
            <a:pPr>
              <a:defRPr/>
            </a:pPr>
            <a:r>
              <a:rPr lang="fr">
                <a:solidFill>
                  <a:srgbClr val="000000"/>
                </a:solidFill>
                <a:latin typeface="Arial"/>
                <a:ea typeface="Calibri"/>
                <a:cs typeface="Arial"/>
              </a:rPr>
              <a:t>[CLIQUEZ]</a:t>
            </a:r>
            <a:endParaRPr lang="en-US">
              <a:cs typeface="Arial" panose="020B0604020202020204" pitchFamily="34" charset="0"/>
            </a:endParaRPr>
          </a:p>
          <a:p>
            <a:pPr>
              <a:defRPr/>
            </a:pPr>
            <a:endParaRPr lang="en-US">
              <a:solidFill>
                <a:srgbClr val="000000"/>
              </a:solidFill>
              <a:latin typeface="Arial"/>
              <a:ea typeface="Calibri"/>
              <a:cs typeface="Arial"/>
            </a:endParaRPr>
          </a:p>
          <a:p>
            <a:pPr>
              <a:defRPr/>
            </a:pPr>
            <a:r>
              <a:rPr lang="fr">
                <a:solidFill>
                  <a:srgbClr val="000000"/>
                </a:solidFill>
                <a:latin typeface="Arial"/>
                <a:ea typeface="Calibri"/>
                <a:cs typeface="Arial"/>
              </a:rPr>
              <a:t>Le Cambodge a appliqué la méthode 7-1-7 à six foyers de grippe H5N1 en 12 mois, lorsque le virus est réapparu après des années d'absence de cas dans le pays. Les autorités ont identifié des obstacles courants liés à une faible sensibilisation des communautés et des centres médicaux, ce qui n'est pas inhabituel pour les maladies nouvelles ou réémergentes. Elles ont également constaté des lacunes dans la collaboration multisectorielle, ce qui a eu un impact sur la rapidité d'intervention. Des mesures immédiates et à long terme ont été élaborées pour remédier à ces obstacles courants.</a:t>
            </a:r>
            <a:endParaRPr lang="en-US"/>
          </a:p>
          <a:p>
            <a:pPr>
              <a:defRPr/>
            </a:pPr>
            <a:endParaRPr lang="en-US">
              <a:solidFill>
                <a:srgbClr val="000000"/>
              </a:solidFill>
              <a:latin typeface="Arial"/>
              <a:ea typeface="Calibri"/>
              <a:cs typeface="Arial"/>
            </a:endParaRPr>
          </a:p>
          <a:p>
            <a:pPr>
              <a:defRPr/>
            </a:pPr>
            <a:r>
              <a:rPr lang="fr">
                <a:solidFill>
                  <a:srgbClr val="000000"/>
                </a:solidFill>
                <a:latin typeface="Arial"/>
                <a:ea typeface="Calibri"/>
                <a:cs typeface="Arial"/>
              </a:rPr>
              <a:t>[CLIQUEZ]</a:t>
            </a:r>
            <a:endParaRPr lang="en-US"/>
          </a:p>
          <a:p>
            <a:pPr>
              <a:defRPr/>
            </a:pPr>
            <a:endParaRPr lang="en-US">
              <a:solidFill>
                <a:srgbClr val="000000"/>
              </a:solidFill>
              <a:latin typeface="Arial"/>
              <a:ea typeface="Calibri"/>
              <a:cs typeface="Arial"/>
            </a:endParaRPr>
          </a:p>
          <a:p>
            <a:pPr>
              <a:defRPr/>
            </a:pPr>
            <a:r>
              <a:rPr lang="fr">
                <a:solidFill>
                  <a:srgbClr val="000000"/>
                </a:solidFill>
                <a:latin typeface="Arial"/>
                <a:ea typeface="Calibri"/>
                <a:cs typeface="Arial"/>
              </a:rPr>
              <a:t>Au Nigéria, </a:t>
            </a:r>
            <a:r>
              <a:rPr lang="fr">
                <a:solidFill>
                  <a:srgbClr val="000000"/>
                </a:solidFill>
                <a:latin typeface="Arial"/>
                <a:cs typeface="Arial"/>
              </a:rPr>
              <a:t>l'État de Kano a intégré les évaluations 7-1-7 à ses réunions de coordination et a appliqué cette méthode pour évaluer plusieurs épidémies. Ce faisant, il a identifié une contrainte constante liée aux procédures bureaucratiques qui retardaient le déblocage des fonds destinés à soutenir la riposte aux épidémies. Pour y remédier, il a créé un fonds dédié à l'épidémiologie afin de pouvoir distribuer plus rapidement les fonds nécessaires à la détection et à la riposte aux épidémies.</a:t>
            </a:r>
            <a:r>
              <a:rPr lang="fr">
                <a:solidFill>
                  <a:srgbClr val="000000"/>
                </a:solidFill>
                <a:latin typeface="Arial"/>
                <a:ea typeface="Calibri"/>
                <a:cs typeface="Arial"/>
              </a:rPr>
              <a:t> </a:t>
            </a:r>
            <a:endParaRPr lang="en-US" kern="100">
              <a:latin typeface="Calibri"/>
              <a:ea typeface="Calibri"/>
              <a:cs typeface="Calibri"/>
            </a:endParaRPr>
          </a:p>
          <a:p>
            <a:pPr>
              <a:defRPr/>
            </a:pPr>
            <a:endParaRPr lang="en-US">
              <a:solidFill>
                <a:srgbClr val="000000"/>
              </a:solidFill>
              <a:latin typeface="Arial"/>
              <a:ea typeface="Calibri"/>
              <a:cs typeface="Arial"/>
            </a:endParaRPr>
          </a:p>
          <a:p>
            <a:pPr>
              <a:defRPr/>
            </a:pPr>
            <a:r>
              <a:rPr lang="fr">
                <a:solidFill>
                  <a:srgbClr val="000000"/>
                </a:solidFill>
                <a:latin typeface="Arial"/>
                <a:ea typeface="Calibri"/>
                <a:cs typeface="Arial"/>
              </a:rPr>
              <a:t>[CLIQUEZ]</a:t>
            </a:r>
            <a:endParaRPr lang="en-US"/>
          </a:p>
          <a:p>
            <a:pPr>
              <a:defRPr/>
            </a:pPr>
            <a:endParaRPr lang="en-US">
              <a:solidFill>
                <a:srgbClr val="000000"/>
              </a:solidFill>
              <a:latin typeface="Arial"/>
              <a:ea typeface="Calibri"/>
              <a:cs typeface="Arial"/>
            </a:endParaRPr>
          </a:p>
          <a:p>
            <a:pPr>
              <a:defRPr/>
            </a:pPr>
            <a:r>
              <a:rPr lang="fr">
                <a:solidFill>
                  <a:srgbClr val="000000"/>
                </a:solidFill>
                <a:latin typeface="Arial"/>
                <a:ea typeface="Calibri"/>
                <a:cs typeface="Arial"/>
              </a:rPr>
              <a:t>Lorsque la Zambie a commencé à adopter le 7-1-7 </a:t>
            </a:r>
            <a:r>
              <a:rPr lang="fr">
                <a:solidFill>
                  <a:srgbClr val="000000"/>
                </a:solidFill>
                <a:latin typeface="Arial"/>
                <a:cs typeface="Arial"/>
              </a:rPr>
              <a:t>en 2023, elle a réalisé trois revues d'action précoce – deux pour le choléra et une pour l'anthrax – chacune dans un district différent. Ces premières revues ont permis d'identifier trois catégories de goulots d'étranglement récurrents : le manque de ressources humaines, la faible sensibilisation ou suspicion clinique des agents de santé, et le manque de ressources disponibles pour le lancement de la riposte. L'Institut national de santé publique de Zambie et les équipes de communication des risques et d'engagement communautaire (RCCE) des districts ont identifié les mesures correctives correspondantes. Plusieurs de ces mesures ont été rapidement mises en œuvre, notamment l'élaboration de supports IEC à distribuer dans les communautés et à la radio, la formation des agents de santé à la SIMR, la formation « juste à temps » au système de gestion des incidents, et bien d'autres encore.</a:t>
            </a:r>
            <a:endParaRPr lang="en-US">
              <a:solidFill>
                <a:srgbClr val="000000"/>
              </a:solidFill>
              <a:latin typeface="Arial"/>
              <a:ea typeface="Calibri"/>
              <a:cs typeface="Arial"/>
            </a:endParaRPr>
          </a:p>
          <a:p>
            <a:pPr>
              <a:defRPr/>
            </a:pPr>
            <a:r>
              <a:rPr lang="fr">
                <a:solidFill>
                  <a:srgbClr val="000000"/>
                </a:solidFill>
                <a:latin typeface="Arial"/>
                <a:cs typeface="Arial"/>
              </a:rPr>
              <a:t> </a:t>
            </a:r>
            <a:endParaRPr lang="en-US">
              <a:latin typeface="Arial"/>
              <a:cs typeface="Arial"/>
            </a:endParaRPr>
          </a:p>
          <a:p>
            <a:pPr>
              <a:defRPr/>
            </a:pPr>
            <a:r>
              <a:rPr lang="fr">
                <a:solidFill>
                  <a:srgbClr val="000000"/>
                </a:solidFill>
                <a:latin typeface="Arial"/>
                <a:ea typeface="Calibri"/>
                <a:cs typeface="Arial"/>
              </a:rPr>
              <a:t>Ces exemples démontrent l’efficacité de l’application de la méthode 7-1-7 à un nombre croissant d’épidémies : cela vous aide à identifier les goulots d’étranglement courants qui affectent plusieurs épidémies, ce qui peut aider à prioriser et à éclairer les actions qui auront probablement un impact sur de nombreuses épidémies futures.</a:t>
            </a:r>
            <a:endParaRPr lang="en-US">
              <a:cs typeface="Arial"/>
            </a:endParaRPr>
          </a:p>
          <a:p>
            <a:endParaRPr lang="en-US" b="1"/>
          </a:p>
          <a:p>
            <a:endParaRPr lang="en-US" b="1"/>
          </a:p>
          <a:p>
            <a:endParaRPr lang="en-US" b="1"/>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281880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a:cs typeface="Arial"/>
              </a:rPr>
              <a:t>Pour rappel, si vous utilisez la feuille de calcul de consolidation des données 7-1-7, le quatrième onglet vous permet de catégoriser les goulots d'étranglement à l'aide de la taxonomie de catégorisation des goulots d'étranglement que j'ai mentionnée précédemment.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26803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7DC5D-DC3C-3056-077F-453E06D0D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0D9B02-ED38-B291-1878-CC5AC3F97B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C969DF-BF16-25F7-6A43-2A154E1A929D}"/>
              </a:ext>
            </a:extLst>
          </p:cNvPr>
          <p:cNvSpPr>
            <a:spLocks noGrp="1"/>
          </p:cNvSpPr>
          <p:nvPr>
            <p:ph type="body" idx="1"/>
          </p:nvPr>
        </p:nvSpPr>
        <p:spPr/>
        <p:txBody>
          <a:bodyPr/>
          <a:lstStyle/>
          <a:p>
            <a:r>
              <a:rPr lang="fr">
                <a:latin typeface="Arial"/>
                <a:cs typeface="Arial"/>
              </a:rPr>
              <a:t>Maintenant, une fois que vous avez synthétisé vos résultats 7-1-7, la diffusion des résultats à un large éventail de parties prenantes présente de grands avantages.</a:t>
            </a:r>
          </a:p>
          <a:p>
            <a:endParaRPr lang="en-US"/>
          </a:p>
          <a:p>
            <a:r>
              <a:rPr lang="fr"/>
              <a:t>[CLIQUEZ]</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Le 7-1-7 est plus efficace lorsqu'un large éventail de parties prenantes est sensibilisé et impliqué, d'autant plus que l'aide apportée varie selon le type d'épidémie, les obstacles et les actions à entreprendre, etc. Cependant, leur niveau d'engagement varie. Nous avons donc constaté que ce type de diffusion régulière des principales conclusions s'est avéré très utile. Les informations à inclure dans un tel rapport comprennent :</a:t>
            </a:r>
          </a:p>
          <a:p>
            <a:pPr marL="228600" marR="0" lvl="0" indent="-228600" algn="l" defTabSz="914400">
              <a:lnSpc>
                <a:spcPct val="90000"/>
              </a:lnSpc>
              <a:spcBef>
                <a:spcPts val="1000"/>
              </a:spcBef>
              <a:spcAft>
                <a:spcPts val="0"/>
              </a:spcAft>
              <a:buSzTx/>
              <a:buFont typeface="Arial,Sans-Serif"/>
              <a:buChar char="•"/>
              <a:tabLst/>
              <a:defRPr/>
            </a:pPr>
            <a:endParaRPr lang="en-US" sz="1200" b="0" i="0" u="none" strike="noStrike" kern="1200" cap="none" spc="0" normalizeH="0" baseline="0" noProof="0">
              <a:ln>
                <a:noFill/>
              </a:ln>
              <a:solidFill>
                <a:srgbClr val="000000"/>
              </a:solidFill>
              <a:effectLst/>
              <a:uLnTx/>
              <a:uFillTx/>
              <a:cs typeface="Arial" panose="020B0604020202020204" pitchFamily="34" charset="0"/>
            </a:endParaRPr>
          </a:p>
          <a:p>
            <a:pPr marL="228600" indent="-228600">
              <a:lnSpc>
                <a:spcPct val="90000"/>
              </a:lnSpc>
              <a:spcBef>
                <a:spcPts val="1000"/>
              </a:spcBef>
              <a:buFont typeface="Arial,Sans-Serif"/>
              <a:buChar char="•"/>
              <a:defRPr/>
            </a:pPr>
            <a:r>
              <a:rPr lang="fr"/>
              <a:t>Fournir un résumé de haut niveau des apprentissages les plus importants</a:t>
            </a:r>
          </a:p>
          <a:p>
            <a:pPr marL="228600" indent="-228600">
              <a:lnSpc>
                <a:spcPct val="90000"/>
              </a:lnSpc>
              <a:spcBef>
                <a:spcPts val="1000"/>
              </a:spcBef>
              <a:buFont typeface="Arial,Sans-Serif"/>
              <a:buChar char="•"/>
              <a:defRPr/>
            </a:pPr>
            <a:endParaRPr lang="en-US"/>
          </a:p>
          <a:p>
            <a:pPr marL="228600" indent="-228600">
              <a:lnSpc>
                <a:spcPct val="90000"/>
              </a:lnSpc>
              <a:spcBef>
                <a:spcPts val="1000"/>
              </a:spcBef>
              <a:buFont typeface="Arial,Sans-Serif"/>
              <a:buChar char="•"/>
              <a:defRPr/>
            </a:pPr>
            <a:r>
              <a:rPr lang="fr"/>
              <a:t>Informer les parties prenantes des performances par rapport à l'objectif 7-1-7</a:t>
            </a:r>
          </a:p>
          <a:p>
            <a:pPr marL="228600" indent="-228600">
              <a:lnSpc>
                <a:spcPct val="90000"/>
              </a:lnSpc>
              <a:spcBef>
                <a:spcPts val="1000"/>
              </a:spcBef>
              <a:buFont typeface="Arial,Sans-Serif"/>
              <a:buChar char="•"/>
              <a:defRPr/>
            </a:pPr>
            <a:endParaRPr lang="en-US"/>
          </a:p>
          <a:p>
            <a:pPr marL="228600" indent="-228600">
              <a:lnSpc>
                <a:spcPct val="90000"/>
              </a:lnSpc>
              <a:spcBef>
                <a:spcPts val="1000"/>
              </a:spcBef>
              <a:buFont typeface="Arial,Sans-Serif"/>
              <a:buChar char="•"/>
              <a:defRPr/>
            </a:pPr>
            <a:r>
              <a:rPr lang="fr"/>
              <a:t>Examen des progrès réalisés dans la mise en œuvre des mesures immédiates</a:t>
            </a:r>
          </a:p>
          <a:p>
            <a:pPr marL="228600" indent="-228600">
              <a:lnSpc>
                <a:spcPct val="90000"/>
              </a:lnSpc>
              <a:spcBef>
                <a:spcPts val="1000"/>
              </a:spcBef>
              <a:buFont typeface="Arial,Sans-Serif"/>
              <a:buChar char="•"/>
              <a:defRPr/>
            </a:pPr>
            <a:endParaRPr lang="en-US"/>
          </a:p>
          <a:p>
            <a:pPr marL="228600" indent="-228600">
              <a:lnSpc>
                <a:spcPct val="90000"/>
              </a:lnSpc>
              <a:spcBef>
                <a:spcPts val="1000"/>
              </a:spcBef>
              <a:buFont typeface="Arial,Sans-Serif"/>
              <a:buChar char="•"/>
              <a:defRPr/>
            </a:pPr>
            <a:r>
              <a:rPr lang="fr">
                <a:latin typeface="Arial"/>
                <a:cs typeface="Arial"/>
              </a:rPr>
              <a:t>Et consolider et mettre en évidence les actions à long terme pour éclairer la planification, le financement et le plaidoyer</a:t>
            </a:r>
          </a:p>
          <a:p>
            <a:pPr marR="0" lvl="0" algn="l" defTabSz="914400" rtl="0" eaLnBrk="1" fontAlgn="auto" latinLnBrk="0" hangingPunct="1">
              <a:spcAft>
                <a:spcPts val="0"/>
              </a:spcAft>
              <a:buSzTx/>
              <a:tabLst/>
              <a:defRPr/>
            </a:pPr>
            <a:endParaRPr lang="en-US">
              <a:solidFill>
                <a:srgbClr val="000000"/>
              </a:solidFill>
              <a:cs typeface="Arial" panose="020B0604020202020204" pitchFamily="34" charset="0"/>
            </a:endParaRPr>
          </a:p>
          <a:p>
            <a:r>
              <a:rPr lang="fr"/>
              <a:t>[CLIQUEZ]</a:t>
            </a:r>
          </a:p>
          <a:p>
            <a:endParaRPr lang="en-US"/>
          </a:p>
          <a:p>
            <a:r>
              <a:rPr lang="fr">
                <a:latin typeface="Arial"/>
                <a:cs typeface="Arial"/>
              </a:rPr>
              <a:t>Nous avons constaté que les pays le font au moins une fois par an, par le biais d'un rapport, mais aussi, facultativement, lors de réunions ou d'ateliers avec les parties prenantes. Vous pouvez créer votre propre rapport ou utiliser le modèle de rapport de synthèse 7-1-7 disponible sur le site web de l'Alliance 7-1-7.</a:t>
            </a:r>
          </a:p>
          <a:p>
            <a:endParaRPr lang="en-US"/>
          </a:p>
          <a:p>
            <a:endParaRPr lang="en-US"/>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A45C34FD-E1A1-D4EA-788B-BE3CDC7733B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670581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7311B-B950-2332-DEF2-120137AA6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0F7BD2-08C5-DCD9-F544-2545F86E21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061E33-034B-8C90-6895-7FC694F848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a:t>Et cela nous amène à la vision globale de la manière dont ces actions à plus long terme peuvent éclairer et s’intégrer dans la planification, le financement et le plaidoyer nationaux.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
              <a:t>[CLIQUEZ]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
              <a:t>Comme nous l’avons vu, la synthèse des résultats permet d’identifier les goulots d’étranglement communs et les priorités d’action.</a:t>
            </a:r>
          </a:p>
          <a:p>
            <a:endParaRPr lang="en-US"/>
          </a:p>
          <a:p>
            <a:r>
              <a:rPr lang="fr"/>
              <a:t>[CLIQUEZ]</a:t>
            </a:r>
          </a:p>
          <a:p>
            <a:endParaRPr lang="en-US"/>
          </a:p>
          <a:p>
            <a:r>
              <a:rPr lang="fr"/>
              <a:t>Ces résultats peuvent être utilisés pour aider à informer ou à compléter les évaluations et les outils existants en matière de sécurité sanitaire, tels que les l’ EEC, les SPAR (auto-évaluation des acpacités du RSI), les revues après action, etc.</a:t>
            </a:r>
          </a:p>
          <a:p>
            <a:endParaRPr lang="en-US"/>
          </a:p>
          <a:p>
            <a:endParaRPr lang="en-US"/>
          </a:p>
          <a:p>
            <a:r>
              <a:rPr lang="fr"/>
              <a:t>[CLIQUEZ]</a:t>
            </a:r>
          </a:p>
          <a:p>
            <a:endParaRPr lang="en-US"/>
          </a:p>
          <a:p>
            <a:r>
              <a:rPr lang="fr">
                <a:latin typeface="Arial"/>
                <a:cs typeface="Arial"/>
              </a:rPr>
              <a:t>Enfin, les résultats peuvent être ajoutés ou réévalués lors de l’élaboratoon des plans nationaux, tels que les plans d’action nationaux pour la sécurité sanitaire, ou peuvent être utilisés pour d’autres discussions sur le financement et le plaidoyer.</a:t>
            </a:r>
            <a:endParaRPr lang="en-US">
              <a:cs typeface="Arial"/>
            </a:endParaRPr>
          </a:p>
          <a:p>
            <a:br>
              <a:rPr lang="en-US"/>
            </a:br>
            <a:br>
              <a:rPr lang="en-US"/>
            </a:br>
            <a:endParaRPr lang="en-US"/>
          </a:p>
        </p:txBody>
      </p:sp>
      <p:sp>
        <p:nvSpPr>
          <p:cNvPr id="4" name="Slide Number Placeholder 3">
            <a:extLst>
              <a:ext uri="{FF2B5EF4-FFF2-40B4-BE49-F238E27FC236}">
                <a16:creationId xmlns:a16="http://schemas.microsoft.com/office/drawing/2014/main" id="{FEB5E377-B6BE-54FE-DFDF-25A15BFD173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33939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limitez la discussion à 3 minutes maximum]</a:t>
            </a:r>
            <a:endParaRPr lang="en-US" i="1"/>
          </a:p>
          <a:p>
            <a:endParaRPr lang="en-US"/>
          </a:p>
          <a:p>
            <a:r>
              <a:rPr lang="fr">
                <a:latin typeface="Arial"/>
                <a:cs typeface="Arial"/>
              </a:rPr>
              <a:t>Discutons brièvement.</a:t>
            </a:r>
            <a:endParaRPr lang="en-US">
              <a:cs typeface="Arial"/>
            </a:endParaRPr>
          </a:p>
          <a:p>
            <a:endParaRPr lang="en-US">
              <a:latin typeface="Arial"/>
              <a:cs typeface="Arial"/>
            </a:endParaRPr>
          </a:p>
          <a:p>
            <a:r>
              <a:rPr lang="fr">
                <a:latin typeface="Arial"/>
                <a:cs typeface="Arial"/>
              </a:rPr>
              <a:t>Quelles activités de planification et de financement peuvent être influencées par le 7-1-7 dans les pays que vous soutenez ou dans le cadre de votre travail ?</a:t>
            </a:r>
            <a:endParaRPr lang="en-US">
              <a:cs typeface="Arial"/>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067433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i="1">
                <a:latin typeface="Arial"/>
                <a:cs typeface="Arial"/>
              </a:rPr>
              <a:t>[Note au modérateur : pour cette activité, nous disposons de sept scénarios pré-écrits à imprimer avant l’atelier. Nous recommandons des groupes de 6 à 8 participants, mais ce nombre peut être ajusté en fonction de la taille du public. Idéalement, vous n’aurez pas besoin de plus de sept groupes. Si vous avez plus de sept groupes pour un grand atelier, demandez à plusieurs groupes de recevoir le même scénario si nécessaire. Il peut être nécessaire de prolonger l’activité pour plus de sept groupes en raison du compte rendu de chaque groupe à la fin de l’activité. Nous recommandons l’utilisation de tableaux de conférence et de marqueurs, ou au minimum de grandes feuilles de papier pouvant être placées sur les tables, pour cette activité. Il n’y a pas d’animateur désigné au sein des petits groupes.]</a:t>
            </a:r>
          </a:p>
          <a:p>
            <a:endParaRPr lang="en-US"/>
          </a:p>
          <a:p>
            <a:r>
              <a:rPr lang="fr"/>
              <a:t>Nous allons maintenant réaliser une activité en petit groupe pour vous aider à vous familiariser avec la catégorisation des goulots d’étranglement et vous permettre également de réfléchir de manière critique et créative à la planification à long terme.</a:t>
            </a:r>
          </a:p>
          <a:p>
            <a:endParaRPr lang="en-US"/>
          </a:p>
          <a:p>
            <a:endParaRPr lang="en-US"/>
          </a:p>
          <a:p>
            <a:r>
              <a:rPr lang="fr" i="1"/>
              <a:t>[Note au modérateur : demandez aux participants de se regrouper en petits groupes maintenant].</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9305758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dirty="0"/>
              <a:t>Maintenant que vous êtes dans vos groupes, commençons !</a:t>
            </a:r>
          </a:p>
          <a:p>
            <a:r>
              <a:rPr lang="fr" dirty="0">
                <a:latin typeface="Arial"/>
                <a:cs typeface="Arial"/>
              </a:rPr>
              <a:t> </a:t>
            </a:r>
          </a:p>
          <a:p>
            <a:r>
              <a:rPr lang="fr" dirty="0">
                <a:latin typeface="Arial"/>
                <a:cs typeface="Arial"/>
              </a:rPr>
              <a:t>Nous allons distribuer un court scénario à chaque groupe, ainsi qu'un exemplaire du guide 7-1-7 sur les catégories de goulots d'étranglement. Ce scénario comprend des instructions pour cette activité. Vous disposerez de 20 minutes pour réaliser l'activité en groupe, puis nous ferons un compte rendu de chaque groupe. En groupe, vous lirez les instructions de cette activité et du scénario. Ensuite, nous vous invitons à consulter le guide 7-1-7 sur les catégories de goulots d'étranglement pendant quelques minutes. Nous vous demanderons ensuite de déterminer quel thème et quelle catégorie de goulot d'étranglement de ce document s'appliquent au goulot d'étranglement de votre scénario.</a:t>
            </a:r>
          </a:p>
          <a:p>
            <a:r>
              <a:rPr lang="fr" dirty="0">
                <a:latin typeface="Arial"/>
                <a:cs typeface="Arial"/>
              </a:rPr>
              <a:t> </a:t>
            </a:r>
          </a:p>
          <a:p>
            <a:r>
              <a:rPr lang="fr" dirty="0">
                <a:latin typeface="Arial"/>
                <a:cs typeface="Arial"/>
              </a:rPr>
              <a:t>Une fois que vous avez fait cela, vous aurez environ 15 minutes pour :</a:t>
            </a:r>
          </a:p>
          <a:p>
            <a:pPr marL="742950" marR="283210" lvl="1" indent="-285750">
              <a:lnSpc>
                <a:spcPct val="120000"/>
              </a:lnSpc>
              <a:spcBef>
                <a:spcPts val="0"/>
              </a:spcBef>
              <a:buFont typeface="Courier New" panose="02070309020205020404" pitchFamily="49" charset="0"/>
              <a:buChar char="o"/>
            </a:pPr>
            <a:r>
              <a:rPr lang="fr" dirty="0">
                <a:effectLst/>
                <a:latin typeface="Arial" panose="020B0604020202020204" pitchFamily="34" charset="0"/>
                <a:ea typeface="PublicSans-Thin"/>
              </a:rPr>
              <a:t>Identifier les actions à plus long terme pour remédier au goulot d'étranglement</a:t>
            </a:r>
          </a:p>
          <a:p>
            <a:pPr marL="742950" marR="283210" lvl="1" indent="-285750">
              <a:lnSpc>
                <a:spcPct val="120000"/>
              </a:lnSpc>
              <a:spcBef>
                <a:spcPts val="0"/>
              </a:spcBef>
              <a:buFont typeface="Courier New" panose="02070309020205020404" pitchFamily="49" charset="0"/>
              <a:buChar char="o"/>
            </a:pPr>
            <a:r>
              <a:rPr lang="fr" dirty="0">
                <a:effectLst/>
                <a:latin typeface="Arial" panose="020B0604020202020204" pitchFamily="34" charset="0"/>
                <a:ea typeface="PublicSans-Thin"/>
              </a:rPr>
              <a:t>Réfléchissez à un plan à inclure dans la planification nationale et/ou aux opportunités de financement</a:t>
            </a:r>
          </a:p>
          <a:p>
            <a:pPr marL="742950" marR="283210" lvl="1" indent="-285750">
              <a:lnSpc>
                <a:spcPct val="120000"/>
              </a:lnSpc>
              <a:spcBef>
                <a:spcPts val="0"/>
              </a:spcBef>
              <a:buFont typeface="Courier New" panose="02070309020205020404" pitchFamily="49" charset="0"/>
              <a:buChar char="o"/>
            </a:pPr>
            <a:r>
              <a:rPr lang="fr" dirty="0">
                <a:effectLst/>
                <a:latin typeface="Arial" panose="020B0604020202020204" pitchFamily="34" charset="0"/>
                <a:ea typeface="PublicSans-Thin"/>
              </a:rPr>
              <a:t>Et réfléchissez à un plan de plaidoyer si nécessaire</a:t>
            </a:r>
          </a:p>
          <a:p>
            <a:endParaRPr lang="en-US" dirty="0">
              <a:latin typeface="Arial"/>
              <a:cs typeface="Arial"/>
            </a:endParaRPr>
          </a:p>
          <a:p>
            <a:r>
              <a:rPr lang="fr" dirty="0">
                <a:latin typeface="Arial"/>
                <a:cs typeface="Arial"/>
              </a:rPr>
              <a:t>Utilisez votre tableau à feuilles mobiles pour cette partie de l’activité et utilisez votre expérience antérieure et votre imagination pour vous aider à terminer cette partie de l’activité !</a:t>
            </a:r>
          </a:p>
          <a:p>
            <a:r>
              <a:rPr lang="fr" dirty="0">
                <a:latin typeface="Arial"/>
                <a:cs typeface="Arial"/>
              </a:rPr>
              <a:t> </a:t>
            </a:r>
          </a:p>
          <a:p>
            <a:r>
              <a:rPr lang="fr" dirty="0">
                <a:latin typeface="Arial"/>
                <a:cs typeface="Arial"/>
              </a:rPr>
              <a:t>Assurez-vous de désigner un rapporteur au sein de votre groupe. À la fin de l'activité, chaque groupe fera un bref compte rendu – environ 2 minutes par groupe – sur la catégorie de goulot d'étranglement choisie et sur votre réflexion sur la planification à long terme.</a:t>
            </a:r>
          </a:p>
          <a:p>
            <a:r>
              <a:rPr lang="fr" dirty="0">
                <a:latin typeface="Arial"/>
                <a:cs typeface="Arial"/>
              </a:rPr>
              <a:t> </a:t>
            </a:r>
          </a:p>
          <a:p>
            <a:r>
              <a:rPr lang="fr" dirty="0">
                <a:latin typeface="Arial"/>
                <a:cs typeface="Arial"/>
              </a:rPr>
              <a:t>C'est parti !</a:t>
            </a:r>
          </a:p>
          <a:p>
            <a:r>
              <a:rPr lang="fr" dirty="0">
                <a:latin typeface="Arial"/>
                <a:cs typeface="Arial"/>
              </a:rPr>
              <a:t> </a:t>
            </a:r>
          </a:p>
          <a:p>
            <a:r>
              <a:rPr lang="fr" i="1" dirty="0">
                <a:latin typeface="Arial"/>
                <a:cs typeface="Arial"/>
              </a:rPr>
              <a:t>[Note au modérateur : faites des annonces à chaque intervalle de temps indiqué sur la diapositive pour aider les participants à rester concentrés. Une fois le temps écoulé, demandez aux participants d'interrompre l'activité, car vous ferez ensuite des comptes rendus en séance plénière.]</a:t>
            </a:r>
          </a:p>
          <a:p>
            <a:r>
              <a:rPr lang="fr" dirty="0">
                <a:latin typeface="Arial"/>
                <a:cs typeface="Arial"/>
              </a:rPr>
              <a:t> </a:t>
            </a:r>
          </a:p>
          <a:p>
            <a:r>
              <a:rPr lang="fr" dirty="0">
                <a:latin typeface="Arial"/>
                <a:cs typeface="Arial"/>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004842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B6427-D1E2-3631-A916-307FDD99E2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AD7A26-F200-1B1F-28D1-7B3E990F03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1B259B-6BFD-C1A3-9B50-A82540DE9BC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t>[Remarque pour la modération : n’hésitez pas à adapter pour le public attendu.] </a:t>
            </a:r>
          </a:p>
          <a:p>
            <a:endParaRPr lang="en-US" dirty="0"/>
          </a:p>
        </p:txBody>
      </p:sp>
      <p:sp>
        <p:nvSpPr>
          <p:cNvPr id="4" name="Slide Number Placeholder 3">
            <a:extLst>
              <a:ext uri="{FF2B5EF4-FFF2-40B4-BE49-F238E27FC236}">
                <a16:creationId xmlns:a16="http://schemas.microsoft.com/office/drawing/2014/main" id="{03C6164F-47E6-152C-9D86-464D55FCF069}"/>
              </a:ext>
            </a:extLst>
          </p:cNvPr>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4437143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a:latin typeface="Arial"/>
                <a:cs typeface="Arial"/>
              </a:rPr>
              <a:t>[Remarque pour la modération : faites appel au groupe qui a travaillé sur le scénario 1. Le temps de compte rendu est court, alors essayez poliment, mais activement, de demander au groupe de terminer si nécessaire.] </a:t>
            </a:r>
          </a:p>
          <a:p>
            <a:endParaRPr lang="en-US" dirty="0"/>
          </a:p>
          <a:p>
            <a:r>
              <a:rPr lang="fr-FR">
                <a:latin typeface="Arial"/>
                <a:cs typeface="Arial"/>
              </a:rPr>
              <a:t>Laissez le groupe 1 présenter son scénario, qui est présenté sur cette diapositive. Dites-nous quelle catégorie de goulot d’étranglement vous avez choisie et pourquoi, ainsi qu’un bref résumé de votre proposition à long terme. N’oubliez pas de rédiger un rapport court d’environ 2 minutes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16056368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latin typeface="Arial"/>
                <a:cs typeface="Arial"/>
              </a:rPr>
              <a:t>[Note au modérateur : faites appel au groupe qui a travaillé sur le scénario 2. Le temps de rapportage est court, alors demander poliment mais activement au groupe de se terminer si nécessaire</a:t>
            </a:r>
            <a:r>
              <a:rPr lang="en-US" i="1" dirty="0">
                <a:latin typeface="Arial"/>
                <a:cs typeface="Arial"/>
              </a:rPr>
              <a:t>.] </a:t>
            </a:r>
          </a:p>
          <a:p>
            <a:endParaRPr lang="en-US" dirty="0"/>
          </a:p>
          <a:p>
            <a:r>
              <a:rPr lang="fr-FR" dirty="0">
                <a:latin typeface="Arial"/>
                <a:cs typeface="Arial"/>
              </a:rPr>
              <a:t>Merci! Laissons maintenant le groupe 2 présenter son scénario. Faites-nous savoir quelle catégorie de goulot d’étranglement vous avez choisie et pourquoi, et faites un bref résumé de votre proposition à plus long terme. N’oubliez pas de faire en sorte que votre rapport soit court – environ 2 minutes !</a:t>
            </a:r>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4936149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latin typeface="Arial"/>
                <a:cs typeface="Arial"/>
              </a:rPr>
              <a:t>[Note au modérateur : faites appel au groupe qui a travaillé sur le scénario 3. Le temps de rapportage est court, alors demander poliment mais activement au groupe de se terminer si nécessaire</a:t>
            </a:r>
            <a:r>
              <a:rPr lang="en-US" i="1" dirty="0">
                <a:latin typeface="Arial"/>
                <a:cs typeface="Arial"/>
              </a:rPr>
              <a:t>.] </a:t>
            </a:r>
          </a:p>
          <a:p>
            <a:endParaRPr lang="en-US" dirty="0">
              <a:latin typeface="Arial"/>
              <a:cs typeface="Arial"/>
            </a:endParaRPr>
          </a:p>
          <a:p>
            <a:r>
              <a:rPr lang="fr-FR" dirty="0">
                <a:latin typeface="Arial"/>
                <a:cs typeface="Arial"/>
              </a:rPr>
              <a:t>Merci! Laissons maintenant le groupe 3 présenter son scénario. Faites-nous savoir quelle catégorie de goulot d’étranglement vous avez choisie et pourquoi, et faites un bref résumé de votre proposition à plus long terme. N’oubliez pas de faire en sorte que votre rapport soit court – environ 2 minutes !</a:t>
            </a:r>
            <a:endParaRPr lang="en-US" dirty="0"/>
          </a:p>
          <a:p>
            <a:endParaRPr lang="en-US" dirty="0"/>
          </a:p>
          <a:p>
            <a:endParaRPr lang="en-US" dirty="0"/>
          </a:p>
          <a:p>
            <a:r>
              <a:rPr lang="en-US" i="1" dirty="0"/>
              <a:t>[</a:t>
            </a:r>
            <a:r>
              <a:rPr lang="fr-FR" i="1" dirty="0"/>
              <a:t>Note au modérateur : s’il s’agit du dernier groupe à présenter, dites ce qui suit et passez ensuite à la prochaine session de l’atelier</a:t>
            </a:r>
            <a:r>
              <a:rPr lang="en-US" i="1" dirty="0"/>
              <a:t>…]</a:t>
            </a:r>
          </a:p>
          <a:p>
            <a:endParaRPr lang="en-US" dirty="0"/>
          </a:p>
          <a:p>
            <a:r>
              <a:rPr lang="fr-FR" dirty="0">
                <a:latin typeface="Arial"/>
                <a:cs typeface="Arial"/>
              </a:rPr>
              <a:t>Génial! Merci à tous d’avoir participé à cette activité et d’avoir présenté vos résultats. J’espère que cet exercice vous a permis d’intégrer une partie de ce que nous avons appris ce matin sur la façon dont l’information synthétisée, y compris pour les catégories de goulets d’étranglement, peut être utilisée pour la planification à plus long terme.</a:t>
            </a:r>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40779796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a:latin typeface="Arial"/>
                <a:cs typeface="Arial"/>
              </a:rPr>
              <a:t>[Remarque pour la modération : faites appel au groupe qui a travaillé sur le scénario 4. Le temps de compte rendu est court, alors essayez poliment, mais activement, de demander au groupe de terminer si nécessaire.] </a:t>
            </a:r>
          </a:p>
          <a:p>
            <a:endParaRPr lang="en-US" dirty="0"/>
          </a:p>
          <a:p>
            <a:r>
              <a:rPr lang="fr-FR">
                <a:latin typeface="Arial"/>
                <a:cs typeface="Arial"/>
              </a:rPr>
              <a:t>Merci ! Laissons maintenant le groupe 4 présenter son scénario. Faites-nous savoir quelle catégorie de goulot d’étranglement vous avez choisie et pourquoi, ainsi qu’un bref résumé de votre proposition à plus long terme. N’oubliez pas de rédiger un rapport court d’environ 2 minutes !</a:t>
            </a:r>
          </a:p>
          <a:p>
            <a:endParaRPr lang="en-US" dirty="0"/>
          </a:p>
          <a:p>
            <a:endParaRPr lang="en-US" dirty="0"/>
          </a:p>
          <a:p>
            <a:r>
              <a:rPr lang="fr-FR" i="1"/>
              <a:t>[Remarque pour la modération : s’il s’agit du dernier groupe à présenter, dites ce qui suit, puis passez à la séance suivante de l’atelier.]</a:t>
            </a:r>
          </a:p>
          <a:p>
            <a:endParaRPr lang="en-US" dirty="0"/>
          </a:p>
          <a:p>
            <a:r>
              <a:rPr lang="fr-FR">
                <a:latin typeface="Arial"/>
                <a:cs typeface="Arial"/>
              </a:rPr>
              <a:t>Formidable ! Merci à tous d’avoir participé à cette activité et d’avoir présenté vos résultats. J’espère que cet exercice vous a aidé à rassembler une partie de ce que nous avons appris ce matin sur la manière dont les informations synthétisées, y compris pour les catégories de goulots d’étranglement, peuvent être utilisées pour la planification à plus long terme.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41290812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a:latin typeface="Arial"/>
                <a:cs typeface="Arial"/>
              </a:rPr>
              <a:t>[Remarque pour la modération : faites appel au groupe qui a travaillé sur le scénario 5. Le temps de compte rendu est court, alors essayez poliment, mais activement, de demander au groupe de terminer si nécessaire.] </a:t>
            </a:r>
          </a:p>
          <a:p>
            <a:endParaRPr lang="en-US" dirty="0"/>
          </a:p>
          <a:p>
            <a:r>
              <a:rPr lang="fr-FR">
                <a:latin typeface="Arial"/>
                <a:cs typeface="Arial"/>
              </a:rPr>
              <a:t>Merci ! Laissons maintenant le groupe 5 présenter son scénario. Faites-nous savoir quelle catégorie de goulot d’étranglement vous avez choisie et pourquoi, ainsi qu’un bref résumé de votre proposition à plus long terme. N’oubliez pas de rédiger un rapport court d’environ 2 minutes !</a:t>
            </a:r>
          </a:p>
          <a:p>
            <a:endParaRPr lang="en-US" dirty="0"/>
          </a:p>
          <a:p>
            <a:endParaRPr lang="en-US" dirty="0"/>
          </a:p>
          <a:p>
            <a:r>
              <a:rPr lang="fr-FR" i="1"/>
              <a:t>[Remarque pour la modération : s’il s’agit du dernier groupe à présenter, dites ce qui suit, puis passez à la séance suivante de l’atelier.]</a:t>
            </a:r>
          </a:p>
          <a:p>
            <a:endParaRPr lang="en-US" dirty="0"/>
          </a:p>
          <a:p>
            <a:r>
              <a:rPr lang="fr-FR">
                <a:latin typeface="Arial"/>
                <a:cs typeface="Arial"/>
              </a:rPr>
              <a:t>Formidable ! Merci à tous d’avoir participé à cette activité et d’avoir présenté vos résultats. J’espère que cet exercice vous a aidé à rassembler une partie de ce que nous avons appris ce matin sur la manière dont les informations synthétisées, y compris pour les catégories de goulots d’étranglement, peuvent être utilisées pour la planification à plus long terme.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5147909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latin typeface="Arial"/>
                <a:cs typeface="Arial"/>
              </a:rPr>
              <a:t>[Remarque pour la modération : faites appel au groupe qui a travaillé sur le scénario 6. Le temps de compte rendu est court, alors essayez poliment, mais activement, de demander au groupe de terminer si nécessaire.] </a:t>
            </a:r>
          </a:p>
          <a:p>
            <a:endParaRPr lang="en-US" dirty="0"/>
          </a:p>
          <a:p>
            <a:r>
              <a:rPr lang="fr-FR" dirty="0">
                <a:latin typeface="Arial"/>
                <a:cs typeface="Arial"/>
              </a:rPr>
              <a:t>Merci ! Laissons maintenant le groupe 6 présenter son scénario. Faites-nous savoir quelle catégorie de goulot d’étranglement vous avez choisie et pourquoi, ainsi qu’un bref résumé de votre proposition à plus long terme. N’oubliez pas de rédiger un rapport court d’environ 2 minutes !</a:t>
            </a:r>
          </a:p>
          <a:p>
            <a:endParaRPr lang="en-US" dirty="0"/>
          </a:p>
          <a:p>
            <a:endParaRPr lang="en-US" dirty="0"/>
          </a:p>
          <a:p>
            <a:r>
              <a:rPr lang="fr-FR" i="1" dirty="0"/>
              <a:t>[Remarque pour la modération : s’il s’agit du dernier groupe à présenter, dites ce qui suit, puis passez à la séance suivante de l’atelier.]</a:t>
            </a:r>
          </a:p>
          <a:p>
            <a:endParaRPr lang="en-US" dirty="0"/>
          </a:p>
          <a:p>
            <a:r>
              <a:rPr lang="fr-FR" dirty="0">
                <a:latin typeface="Arial"/>
                <a:cs typeface="Arial"/>
              </a:rPr>
              <a:t>Formidable ! Merci à tous d’avoir participé à cette activité et d’avoir présenté vos résultats. J’espère que cet exercice vous a aidé à rassembler une partie de ce que nous avons appris ce matin sur la manière dont les informations synthétisées, y compris pour les catégories de goulots d’étranglement, peuvent être utilisées pour la planification à plus long terme.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6623436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a:latin typeface="Arial"/>
                <a:cs typeface="Arial"/>
              </a:rPr>
              <a:t>[Remarque pour la modération : faites appel au groupe qui a travaillé sur le scénario 7. Le temps de compte rendu est court, alors essayez poliment, mais activement, de demander au groupe de terminer si nécessaire.] </a:t>
            </a:r>
          </a:p>
          <a:p>
            <a:endParaRPr lang="en-US" dirty="0"/>
          </a:p>
          <a:p>
            <a:r>
              <a:rPr lang="fr-FR">
                <a:latin typeface="Arial"/>
                <a:cs typeface="Arial"/>
              </a:rPr>
              <a:t>Merci ! Laissons maintenant le groupe 7 présenter son scénario. Faites-nous savoir quelle catégorie de goulot d’étranglement vous avez choisie et pourquoi, ainsi qu’un bref résumé de votre proposition à plus long terme. N’oubliez pas de rédiger un rapport court d’environ 2 minutes !</a:t>
            </a:r>
          </a:p>
          <a:p>
            <a:endParaRPr lang="en-US" dirty="0"/>
          </a:p>
          <a:p>
            <a:endParaRPr lang="en-US" dirty="0"/>
          </a:p>
          <a:p>
            <a:r>
              <a:rPr lang="fr-FR" i="1"/>
              <a:t>[Remarque pour la modération : s’il s’agit du dernier groupe à présenter, dites ce qui suit, puis passez à la séance suivante de l’atelier.]</a:t>
            </a:r>
          </a:p>
          <a:p>
            <a:endParaRPr lang="en-US" dirty="0"/>
          </a:p>
          <a:p>
            <a:r>
              <a:rPr lang="fr-FR">
                <a:latin typeface="Arial"/>
                <a:cs typeface="Arial"/>
              </a:rPr>
              <a:t>Formidable ! Merci à tous d’avoir participé à cette activité et d’avoir présenté vos résultats. J’espère que cet exercice vous a aidé à rassembler une partie de ce que nous avons appris ce matin sur la manière dont les informations synthétisées, y compris pour les catégories de goulots d’étranglement, peuvent être utilisées pour la planification à plus long terme.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9328026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3E1C3-D4F3-29AA-803C-3754747D40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F18CF-6D2F-DDBE-5F58-7DAAB1A98B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1BF70F-74C8-F68F-5BAC-9AADDB8CB6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b="0" i="1" u="none" strike="noStrike">
                <a:solidFill>
                  <a:srgbClr val="000000"/>
                </a:solidFill>
                <a:effectLst/>
                <a:latin typeface="Arial"/>
                <a:cs typeface="Arial"/>
              </a:rPr>
              <a:t>[Note au modérateur : s’il reste du temps pour un compte rendu d’environ </a:t>
            </a:r>
            <a:r>
              <a:rPr lang="fr" i="1">
                <a:solidFill>
                  <a:srgbClr val="000000"/>
                </a:solidFill>
                <a:latin typeface="Arial"/>
                <a:cs typeface="Arial"/>
              </a:rPr>
              <a:t>5 minutes </a:t>
            </a:r>
            <a:r>
              <a:rPr lang="fr" b="0" i="1" u="none" strike="noStrike">
                <a:solidFill>
                  <a:srgbClr val="000000"/>
                </a:solidFill>
                <a:effectLst/>
                <a:latin typeface="Arial"/>
                <a:cs typeface="Arial"/>
              </a:rPr>
              <a:t>, pensez à utiliser les questions répertoriées ici comme sujets de discussion.]</a:t>
            </a:r>
            <a:endParaRPr lang="en-US" i="1">
              <a:latin typeface="Arial"/>
              <a:cs typeface="Arial"/>
            </a:endParaRPr>
          </a:p>
        </p:txBody>
      </p:sp>
      <p:sp>
        <p:nvSpPr>
          <p:cNvPr id="4" name="Slide Number Placeholder 3">
            <a:extLst>
              <a:ext uri="{FF2B5EF4-FFF2-40B4-BE49-F238E27FC236}">
                <a16:creationId xmlns:a16="http://schemas.microsoft.com/office/drawing/2014/main" id="{4C86735B-DEFF-0063-4B61-C22A4E5C55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421060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a:latin typeface="Arial"/>
                <a:cs typeface="Arial"/>
              </a:rPr>
              <a:t>Permettez-moi maintenant de vous donner un exemple issu de l'Ouganda, où les conclusions de l'Alliance 7-1-7 sont utilisées depuis quelques années pour prioriser les actions dans la planification annuelle. Cet exemple est documenté dans une étude de cas publiée sur le site web de l'Alliance 7-1-7.</a:t>
            </a:r>
          </a:p>
          <a:p>
            <a:endParaRPr lang="en-US"/>
          </a:p>
          <a:p>
            <a:r>
              <a:rPr lang="fr"/>
              <a:t>[CLIQUEZ]</a:t>
            </a:r>
          </a:p>
          <a:p>
            <a:endParaRPr lang="en-US"/>
          </a:p>
          <a:p>
            <a:r>
              <a:rPr lang="fr"/>
              <a:t>L'Ouganda a élaboré en 2019 un Plan d'action national quinquennal pour la sécurité sanitaire (PANSS), véritable modèle pour identifier et planifier les activités prioritaires visant à renforcer la préparation aux épidémies. Cependant, il n'est pas rare qu'un PANSS comporte plus de 500 activités, ce qui peut compliquer la priorisation et l'action. Malgré un fort soutien politique, en Ouganda (comme dans de nombreux autres pays), la mise en œuvre du PANSS, avec des priorités annuelles claires et une responsabilisation des parties prenantes, s'est avérée complexe. Après trois ans, une faible partie du PANSS stratégique avait été mise en œuvre. La plupart des activités n'étaient que partiellement financées ; beaucoup ne l'étaient pas du tout. Les responsables de la santé ougandais souhaitaient lever les obstacles à la mise en œuvre et mieux prioriser les ressources afin d'améliorer la sécurité sanitaire du pays.</a:t>
            </a:r>
          </a:p>
          <a:p>
            <a:endParaRPr lang="en-US"/>
          </a:p>
          <a:p>
            <a:r>
              <a:rPr lang="fr"/>
              <a:t>[CLIQUEZ]</a:t>
            </a:r>
          </a:p>
          <a:p>
            <a:endParaRPr lang="en-US"/>
          </a:p>
          <a:p>
            <a:r>
              <a:rPr lang="fr"/>
              <a:t>À partir de septembre 2021, les responsables ougandais ont commencé à décomposer le Plan national d'action pour la santé (PNASS) stratégique sur cinq ans en plans opérationnels annuels plus concrets et pragmatiques. Pour lancer ce processus annuel, les personnes impliquées ont examiné l'état d'avancement de la mise en œuvre du plan opérationnel 2021-2022 du PANSAS lors de visites de suivi auprès des ministères, départements et agences impliqués dans sa mise en œuvre.</a:t>
            </a:r>
          </a:p>
          <a:p>
            <a:endParaRPr lang="en-US">
              <a:cs typeface="Arial" panose="020B0604020202020204" pitchFamily="34" charset="0"/>
            </a:endParaRPr>
          </a:p>
          <a:p>
            <a:r>
              <a:rPr lang="fr">
                <a:latin typeface="Arial"/>
                <a:cs typeface="Arial"/>
              </a:rPr>
              <a:t>Dans le cadre de la planification, l'Ouganda a examiné les conclusions de l'approche 7-1-7 issues de 45 épidémies. Les goulots d'étranglement et les mesures correctives identifiés lors de l'examen de l'approche 7-1-7 ont fourni des données concrètes pour l'intégration inaugurale de l'approche 7-1-7 dans la planification du NAPHS, ce qui a finalement amélioré la priorisation.</a:t>
            </a:r>
          </a:p>
          <a:p>
            <a:endParaRPr lang="en-US"/>
          </a:p>
          <a:p>
            <a:r>
              <a:rPr lang="fr"/>
              <a:t>[CLIQUEZ]</a:t>
            </a:r>
          </a:p>
          <a:p>
            <a:endParaRPr lang="en-US"/>
          </a:p>
          <a:p>
            <a:r>
              <a:rPr lang="fr"/>
              <a:t>Ce travail a permis à l'Ouganda d'élaborer un plan opérationnel du NAPHS pour 2022-2023, chaque activité ciblant les lacunes prioritaires, y compris celles mises en évidence lors de la revue 7-1-7. Chaque étape du processus d'élaboration a impliqué et mobilisé les différents ministères impliqués dans la sécurité sanitaire mondiale en Ouganda. Ensemble, ces ministères ont défini un calendrier de mise en œuvre sur un an, identifié les points de contact responsables de la mise en œuvre des activités et déterminé les sources de financement.</a:t>
            </a:r>
          </a:p>
          <a:p>
            <a:r>
              <a:rPr lang="fr">
                <a:latin typeface="Arial"/>
                <a:cs typeface="Arial"/>
              </a:rPr>
              <a:t> </a:t>
            </a:r>
          </a:p>
          <a:p>
            <a:r>
              <a:rPr lang="fr">
                <a:latin typeface="Arial"/>
                <a:cs typeface="Arial"/>
              </a:rPr>
              <a:t>Pour 2024-2025, le plan opérationnel du NAPHS comprenait des activités prioritaires basées sur les recommandations 7-1-7</a:t>
            </a:r>
          </a:p>
          <a:p>
            <a:pPr marL="171450" indent="-171450">
              <a:buFont typeface="Calibri"/>
              <a:buChar char="-"/>
            </a:pPr>
            <a:r>
              <a:rPr lang="fr">
                <a:latin typeface="Arial"/>
                <a:cs typeface="Arial"/>
              </a:rPr>
              <a:t>19 des 152 (12 %) activités majeures</a:t>
            </a:r>
          </a:p>
          <a:p>
            <a:pPr marL="171450" indent="-171450">
              <a:buFont typeface="Calibri"/>
              <a:buChar char="-"/>
            </a:pPr>
            <a:r>
              <a:rPr lang="fr">
                <a:latin typeface="Arial"/>
                <a:cs typeface="Arial"/>
              </a:rPr>
              <a:t>37 des 365 (10 %) sous-activités</a:t>
            </a:r>
            <a:endParaRPr lang="en-US"/>
          </a:p>
          <a:p>
            <a:endParaRPr lang="en-US">
              <a:cs typeface="Arial" panose="020B0604020202020204" pitchFamily="34" charset="0"/>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328990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dirty="0"/>
              <a:t>Alors, comment ont-ils spécifiquement intégré les goulots d’étranglement et les actions 7-1-7 dans ce processus de planification ?</a:t>
            </a:r>
          </a:p>
          <a:p>
            <a:endParaRPr lang="en-US"/>
          </a:p>
          <a:p>
            <a:r>
              <a:rPr lang="fr" dirty="0">
                <a:latin typeface="Arial"/>
                <a:cs typeface="Arial"/>
              </a:rPr>
              <a:t>Les responsables techniques ont analysé le PAN-SAN stratégique actuel et le plan opérationnel par rapport aux goulots d'étranglement et aux actions issues de l'analyse 7-1-7 afin d'identifier : 1) les activités du PAN-SAN qui permettraient de remédier aux goulots d'étranglement identifiés ; 2) les points sur lesquels les actions issues de l'analyse 7-1-7 s'alignaient sur les activités existantes ; et 3) les activités du PAN-SAN à inclure dans le PAN-SAN stratégique ou le plan opérationnel. L'application de l'analyse 7-1-7 au PAN-SAN stratégique actuel a permis de prioriser les activités les plus urgentes à inclure dans le plan opérationnel 2022-2023. Par exemple, sur la base de leur analyse 7-1-7, le manque de fournitures médicales a été identifié comme un goulot d'étranglement pour les efforts de réponse de l'Ouganda ; les responsables ont donc ajouté « la réalisation d'une évaluation des besoins en stocks aux niveaux régional et national » comme activité prioritaire pour l'année à venir.</a:t>
            </a:r>
          </a:p>
          <a:p>
            <a:endParaRPr lang="en-US"/>
          </a:p>
          <a:p>
            <a:r>
              <a:rPr lang="fr" dirty="0"/>
              <a:t>[CLIQUEZ]</a:t>
            </a:r>
          </a:p>
          <a:p>
            <a:endParaRPr lang="en-US"/>
          </a:p>
          <a:p>
            <a:r>
              <a:rPr lang="fr" dirty="0">
                <a:latin typeface="Arial"/>
                <a:cs typeface="Arial"/>
              </a:rPr>
              <a:t>En résumé, ils ont d'abord recensé les goulots d'étranglement issus des analyses 7-1-7. Ils les ont ensuite attribués aux domaines techniques du NAHPS. Ils ont ensuite identifié les recommandations et les activités – ce que nous appelons les mesures correctives – pour chaque goulot d'étranglement. Enfin, ils ont vérifié et relié les activités au plan opérationnel.</a:t>
            </a:r>
          </a:p>
          <a:p>
            <a:endParaRPr lang="en-US"/>
          </a:p>
          <a:p>
            <a:r>
              <a:rPr lang="fr" dirty="0"/>
              <a:t>[CLIQUEZ]</a:t>
            </a:r>
          </a:p>
          <a:p>
            <a:br>
              <a:rPr lang="en-US">
                <a:cs typeface="Arial"/>
              </a:rPr>
            </a:br>
            <a:r>
              <a:rPr lang="fr" dirty="0">
                <a:latin typeface="Arial"/>
                <a:cs typeface="Arial"/>
              </a:rPr>
              <a:t>Prenons un exemple tiré de leur travail. Grâce à l'analyse 7-1-7, ils ont identifié un obstacle : l'incapacité du personnel à appliquer les définitions de cas dans les établissements de santé publics et privés. Cet obstacle s'inscrit dans le domaine technique « surveillance » du NAPHS. La recommandation 7-1-7 à cet égard est d'« améliorer les connaissances des agents de santé en matière de surveillance et de riposte intégrées aux maladies (SIMR) ». Cette activité figurait dans le plan opérationnel précédent. Ils ont redéfini la priorité de cette activité dans le nouveau plan opérationnel d'un an : « Formation et mentorat sur la SIMR aux niveaux national, régional, du district et communautaire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t>L'approche systématique utilisée par l'Ouganda pour sa planification opérationnelle démontre sa capacité à exploiter les enseignements tirés du monde réel, notamment de l'approche 7-1-7, pour une amélioration rapide de la qualité. Les enseignements tirés de cet exercice peuvent être utilisés par d'autres pays cherchant à progresser significativement vers l'amélioration de leurs capacités en matière de sécurité sanitaire mondiale.</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764022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fr" i="1">
                <a:solidFill>
                  <a:srgbClr val="000000"/>
                </a:solidFill>
                <a:latin typeface="Arial"/>
                <a:cs typeface="Arial"/>
              </a:rPr>
              <a:t>[Note au modérateur : ajustez cette diapositive si nécessaire, y compris la modification le jour 4 si les activités de planification ou de retour d'information ne sont pas incluses dans l'atelier].</a:t>
            </a:r>
            <a:endParaRPr lang="en-US" i="1">
              <a:solidFill>
                <a:srgbClr val="444444"/>
              </a:solidFill>
              <a:latin typeface="Arial"/>
              <a:cs typeface="Arial"/>
            </a:endParaRPr>
          </a:p>
          <a:p>
            <a:r>
              <a:rPr lang="fr">
                <a:solidFill>
                  <a:srgbClr val="000000"/>
                </a:solidFill>
                <a:latin typeface="Arial"/>
                <a:cs typeface="Arial"/>
              </a:rPr>
              <a:t> </a:t>
            </a:r>
            <a:endParaRPr lang="en-US">
              <a:latin typeface="Arial"/>
              <a:cs typeface="Arial"/>
            </a:endParaRPr>
          </a:p>
          <a:p>
            <a:r>
              <a:rPr lang="fr">
                <a:solidFill>
                  <a:srgbClr val="000000"/>
                </a:solidFill>
                <a:latin typeface="Arial"/>
                <a:cs typeface="Arial"/>
              </a:rPr>
              <a:t>Bienvenue au jour 3 de notre formation !</a:t>
            </a:r>
            <a:endParaRPr lang="en-US">
              <a:solidFill>
                <a:srgbClr val="444444"/>
              </a:solidFill>
              <a:latin typeface="Arial"/>
              <a:cs typeface="Arial"/>
            </a:endParaRPr>
          </a:p>
          <a:p>
            <a:endParaRPr lang="en-US">
              <a:solidFill>
                <a:srgbClr val="000000"/>
              </a:solidFill>
              <a:latin typeface="Arial"/>
              <a:cs typeface="Arial"/>
            </a:endParaRPr>
          </a:p>
          <a:p>
            <a:r>
              <a:rPr lang="fr">
                <a:solidFill>
                  <a:srgbClr val="000000"/>
                </a:solidFill>
                <a:latin typeface="Arial"/>
                <a:cs typeface="Arial"/>
              </a:rPr>
              <a:t>Aujourd'hui </a:t>
            </a:r>
            <a:r>
              <a:rPr lang="fr" b="0" i="0" u="none" strike="noStrike">
                <a:solidFill>
                  <a:srgbClr val="000000"/>
                </a:solidFill>
                <a:effectLst/>
                <a:latin typeface="Arial"/>
                <a:cs typeface="Arial"/>
              </a:rPr>
              <a:t>, nous allons aborder les deux dernières étapes de l'utilisation de l'objectif 7-1-7. Nous verrons comment consolider les données 7-1-7 sur les différentes épidémies et suivre l'avancement des actions, ainsi que comment synthétiser et exploiter les résultats 7-1-7 pour la planification et le financement. Nous aborderons également les six éléments clés de l'adoption </a:t>
            </a:r>
            <a:r>
              <a:rPr lang="fr">
                <a:solidFill>
                  <a:srgbClr val="000000"/>
                </a:solidFill>
                <a:latin typeface="Arial"/>
                <a:cs typeface="Arial"/>
              </a:rPr>
              <a:t>systématique de </a:t>
            </a:r>
            <a:r>
              <a:rPr lang="en-US">
                <a:solidFill>
                  <a:srgbClr val="000000"/>
                </a:solidFill>
                <a:latin typeface="Arial"/>
                <a:cs typeface="Arial"/>
              </a:rPr>
              <a:t>la </a:t>
            </a:r>
            <a:r>
              <a:rPr lang="en-US" err="1">
                <a:solidFill>
                  <a:srgbClr val="000000"/>
                </a:solidFill>
                <a:latin typeface="Arial"/>
                <a:cs typeface="Arial"/>
              </a:rPr>
              <a:t>cible</a:t>
            </a:r>
            <a:r>
              <a:rPr lang="en-US">
                <a:solidFill>
                  <a:srgbClr val="000000"/>
                </a:solidFill>
                <a:latin typeface="Arial"/>
                <a:cs typeface="Arial"/>
              </a:rPr>
              <a:t> 7-1-7</a:t>
            </a:r>
            <a:r>
              <a:rPr lang="fr" b="0" i="0" u="none" strike="noStrike">
                <a:solidFill>
                  <a:srgbClr val="000000"/>
                </a:solidFill>
                <a:effectLst/>
                <a:latin typeface="Arial"/>
                <a:cs typeface="Arial"/>
              </a:rPr>
              <a:t>.</a:t>
            </a:r>
            <a:endParaRPr lang="en-US" b="0" i="0">
              <a:solidFill>
                <a:srgbClr val="444444"/>
              </a:solidFill>
              <a:effectLst/>
              <a:latin typeface="Arial"/>
              <a:cs typeface="Arial"/>
            </a:endParaRPr>
          </a:p>
          <a:p>
            <a:pPr algn="l" rtl="0" fontAlgn="base">
              <a:buNone/>
            </a:pPr>
            <a:endParaRPr lang="en-US" b="0" i="0">
              <a:solidFill>
                <a:srgbClr val="444444"/>
              </a:solidFill>
              <a:effectLst/>
              <a:latin typeface="Arial" panose="020B0604020202020204" pitchFamily="34" charset="0"/>
            </a:endParaRPr>
          </a:p>
          <a:p>
            <a:pPr algn="l" rtl="0" fontAlgn="base">
              <a:buNone/>
            </a:pPr>
            <a:r>
              <a:rPr lang="fr" b="0" i="0">
                <a:solidFill>
                  <a:srgbClr val="444444"/>
                </a:solidFill>
                <a:effectLst/>
                <a:latin typeface="Arial"/>
                <a:cs typeface="Arial"/>
              </a:rPr>
              <a:t>Demain, </a:t>
            </a:r>
            <a:r>
              <a:rPr lang="fr" b="0" i="0" u="none" strike="noStrike">
                <a:solidFill>
                  <a:srgbClr val="000000"/>
                </a:solidFill>
                <a:effectLst/>
                <a:latin typeface="Arial"/>
                <a:cs typeface="Arial"/>
              </a:rPr>
              <a:t>nous nous concentrerons sur la planification de l'adoption et de l'utilisation du 7-1-7, des sessions de formation et des prochaines étapes.</a:t>
            </a:r>
            <a:endParaRPr lang="en-US" b="0" i="0">
              <a:solidFill>
                <a:srgbClr val="444444"/>
              </a:solidFill>
              <a:effectLst/>
              <a:latin typeface="Arial"/>
              <a:cs typeface="Arial"/>
            </a:endParaRPr>
          </a:p>
          <a:p>
            <a:pPr algn="l" rtl="0" fontAlgn="base">
              <a:buNone/>
            </a:pPr>
            <a:r>
              <a:rPr lang="fr" b="0" i="0">
                <a:solidFill>
                  <a:srgbClr val="444444"/>
                </a:solidFill>
                <a:effectLst/>
                <a:latin typeface="Arial"/>
                <a:cs typeface="Arial"/>
              </a:rPr>
              <a:t>​​</a:t>
            </a:r>
            <a:endParaRPr lang="en-US" b="0" i="0">
              <a:solidFill>
                <a:srgbClr val="444444"/>
              </a:solidFill>
              <a:effectLst/>
              <a:latin typeface="Arial"/>
              <a:ea typeface="Calibri"/>
              <a:cs typeface="Arial"/>
            </a:endParaRPr>
          </a:p>
          <a:p>
            <a:pPr fontAlgn="base"/>
            <a:r>
              <a:rPr lang="fr" b="0" i="0" u="none" strike="noStrike">
                <a:solidFill>
                  <a:srgbClr val="000000"/>
                </a:solidFill>
                <a:effectLst/>
                <a:latin typeface="Arial"/>
                <a:cs typeface="Arial"/>
              </a:rPr>
              <a:t>Tout au long des séances, nous avons intégré les leçons tirées des pays et des juridictions </a:t>
            </a:r>
            <a:r>
              <a:rPr lang="fr">
                <a:solidFill>
                  <a:srgbClr val="000000"/>
                </a:solidFill>
                <a:latin typeface="Arial"/>
                <a:cs typeface="Arial"/>
              </a:rPr>
              <a:t>qui </a:t>
            </a:r>
            <a:r>
              <a:rPr lang="fr" b="0" i="0" u="none" strike="noStrike">
                <a:solidFill>
                  <a:srgbClr val="000000"/>
                </a:solidFill>
                <a:effectLst/>
                <a:latin typeface="Arial"/>
                <a:cs typeface="Arial"/>
              </a:rPr>
              <a:t>ont adopté et utilisé le 7-1-7 au cours des dernières années.</a:t>
            </a:r>
            <a:endParaRPr lang="en-US">
              <a:solidFill>
                <a:srgbClr val="000000"/>
              </a:solidFill>
              <a:latin typeface="Arial"/>
              <a:cs typeface="Arial"/>
            </a:endParaRPr>
          </a:p>
          <a:p>
            <a:endParaRPr lang="en-US">
              <a:solidFill>
                <a:srgbClr val="000000"/>
              </a:solidFill>
              <a:latin typeface="Arial"/>
              <a:cs typeface="Arial"/>
            </a:endParaRPr>
          </a:p>
          <a:p>
            <a:endParaRPr lang="en-US">
              <a:solidFill>
                <a:srgbClr val="000000"/>
              </a:solidFill>
              <a:latin typeface="Arial"/>
              <a:cs typeface="Arial"/>
            </a:endParaRPr>
          </a:p>
          <a:p>
            <a:r>
              <a:rPr lang="fr">
                <a:solidFill>
                  <a:srgbClr val="000000"/>
                </a:solidFill>
                <a:latin typeface="Arial"/>
                <a:cs typeface="Arial"/>
              </a:rPr>
              <a:t> </a:t>
            </a:r>
            <a:r>
              <a:rPr lang="fr" b="0" i="0">
                <a:solidFill>
                  <a:srgbClr val="444444"/>
                </a:solidFill>
                <a:effectLst/>
                <a:latin typeface="Arial"/>
                <a:cs typeface="Arial"/>
              </a:rPr>
              <a:t>​</a:t>
            </a:r>
            <a:endParaRPr lang="en-US"/>
          </a:p>
          <a:p>
            <a:pPr algn="l" rtl="0" fontAlgn="base"/>
            <a:r>
              <a:rPr lang="fr" b="0" i="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a:latin typeface="Arial"/>
                <a:cs typeface="Arial"/>
              </a:rPr>
              <a:t>[Remarque pour la modération : adaptez l’heure affichée en haut si elle diffère de 13 h.]</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J’espère que vous avez apprécié la séance du matin. C’est maintenant l’heure de la pause déjeuner. Merci de revenir pour [13 h (ou une autre heure)] précises. </a:t>
            </a:r>
          </a:p>
          <a:p>
            <a:pPr>
              <a:defRPr/>
            </a:pPr>
            <a:br>
              <a:rPr lang="fr-FR"/>
            </a:br>
            <a:r>
              <a:rPr lang="fr-FR">
                <a:latin typeface="Arial"/>
                <a:cs typeface="Arial"/>
              </a:rPr>
              <a:t>Aussi, n’oubliez pas l’espace « Faisons le point ». Veuillez ajouter toute question que vous avez au sujet de la cible 7-1-7 dans l’espace « Faisons le point ». Nous répondrons à vos questions juste après le déjeuner et plus tard dans la journée.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fr-FR" i="1" dirty="0">
                <a:latin typeface="Arial"/>
                <a:cs typeface="Arial"/>
              </a:rPr>
              <a:t>[Remarque pour la modération : nous avons inclus une pause active pour un brise-glace où les participants ajouteront des musiciens/albums/chansons sur un tableau à feuilles mobiles. Vous pouvez également envisager de rédiger la liste et de l’envoyer aux participants sous forme de liste de lecture d’atelier.] </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fr-FR" i="1">
                <a:latin typeface="Arial"/>
                <a:cs typeface="Arial"/>
              </a:rPr>
              <a:t>[Remarque pour la modération : donnez la priorité aux questions posées par les participants au cours de la séance du matin. Nous recommandons de regrouper les questions de l’espace « Faisons le point » s’il y en a plusieurs similaires. Vous pouvez rester sur cette diapositive tout en répondant verbalement aux questions de l’espace « Faisons le point ». Après cette diapositive, vous en trouverez une autre que vous pouvez utiliser avec les questions fréquemment posées au cas où il n’y aurait pas ou peu de questions dans l’espace « Faisons le point ».] </a:t>
            </a:r>
          </a:p>
          <a:p>
            <a:endParaRPr lang="en-US" dirty="0"/>
          </a:p>
          <a:p>
            <a:r>
              <a:rPr lang="fr-FR">
                <a:latin typeface="Arial"/>
                <a:cs typeface="Arial"/>
              </a:rPr>
              <a:t>Passons maintenant en revue certaines des questions que vous avez posées dans l’espace « Faisons le point » ou que nous avons entendues au cours des discussions.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62</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r>
              <a:rPr lang="fr-FR" i="1">
                <a:solidFill>
                  <a:srgbClr val="000000"/>
                </a:solidFill>
                <a:latin typeface="Arial"/>
                <a:cs typeface="Arial"/>
              </a:rPr>
              <a:t>[Remarque pour la modération : affichez ces questions uniquement s’il reste du temps après le traitement des questions de l’espace « Faisons le point ». Si l’une de ces questions est une répétition des questions de l’espace « Faisons le point », ignorez-les ici.]</a:t>
            </a:r>
          </a:p>
          <a:p>
            <a:endParaRPr lang="en-US" dirty="0">
              <a:solidFill>
                <a:srgbClr val="000000"/>
              </a:solidFill>
            </a:endParaRPr>
          </a:p>
          <a:p>
            <a:r>
              <a:rPr lang="fr-FR">
                <a:solidFill>
                  <a:srgbClr val="000000"/>
                </a:solidFill>
                <a:latin typeface="Arial"/>
                <a:cs typeface="Arial"/>
              </a:rPr>
              <a:t>Passons en revue quelques questions courantes qui ont été soulevées dans les ateliers précédents dédiés à l’approche 7-1-7. </a:t>
            </a:r>
          </a:p>
          <a:p>
            <a:endParaRPr lang="en-US" dirty="0">
              <a:solidFill>
                <a:srgbClr val="000000"/>
              </a:solidFill>
            </a:endParaRPr>
          </a:p>
          <a:p>
            <a:r>
              <a:rPr lang="fr-FR">
                <a:solidFill>
                  <a:srgbClr val="000000"/>
                </a:solidFill>
                <a:latin typeface="Arial"/>
                <a:cs typeface="Arial"/>
              </a:rPr>
              <a:t>[CLIQUER]</a:t>
            </a:r>
          </a:p>
          <a:p>
            <a:endParaRPr lang="en-US" dirty="0">
              <a:solidFill>
                <a:srgbClr val="000000"/>
              </a:solidFill>
            </a:endParaRPr>
          </a:p>
          <a:p>
            <a:r>
              <a:rPr lang="fr-FR" b="1"/>
              <a:t>Tout d’abord, que faut-il faire si les protocoles d’un pays indiquent qu’un événement détecté au niveau local doit être immédiatement signalé à plusieurs niveaux du gouvernement (par exemple, aux niveaux des districts, régional et national) ?</a:t>
            </a:r>
          </a:p>
          <a:p>
            <a:endParaRPr lang="en-US" dirty="0">
              <a:solidFill>
                <a:srgbClr val="000000"/>
              </a:solidFill>
              <a:latin typeface="Arial"/>
              <a:cs typeface="Arial"/>
            </a:endParaRPr>
          </a:p>
          <a:p>
            <a:r>
              <a:rPr lang="fr-FR">
                <a:solidFill>
                  <a:srgbClr val="000000"/>
                </a:solidFill>
                <a:latin typeface="Arial"/>
                <a:cs typeface="Arial"/>
              </a:rPr>
              <a:t>[</a:t>
            </a:r>
            <a:r>
              <a:rPr lang="fr-FR" i="0" u="none" strike="noStrike">
                <a:solidFill>
                  <a:srgbClr val="000000"/>
                </a:solidFill>
                <a:effectLst/>
                <a:latin typeface="Arial"/>
                <a:cs typeface="Arial"/>
              </a:rPr>
              <a:t>Réponse</a:t>
            </a:r>
            <a:r>
              <a:rPr lang="fr-FR">
                <a:solidFill>
                  <a:srgbClr val="000000"/>
                </a:solidFill>
                <a:latin typeface="Arial"/>
                <a:cs typeface="Arial"/>
              </a:rPr>
              <a:t>] La date de notification est la </a:t>
            </a:r>
            <a:r>
              <a:rPr lang="fr-FR">
                <a:solidFill>
                  <a:srgbClr val="000000"/>
                </a:solidFill>
              </a:rPr>
              <a:t>date à laquelle l’événement est signalé pour la première fois auprès d’un service de santé publique chargé d’intervenir. Les directives de chaque administration en matière de signalement devraient déterminer quels niveaux gouvernementaux doivent être immédiatement informés d’un événement. Si les protocoles nationaux indiquent que les niveaux des districts, régional et national doivent être immédiatement notifiés et prendre les mesures appropriées, la date de notification sera la date à laquelle le premier de ces niveaux est notifié. </a:t>
            </a:r>
          </a:p>
          <a:p>
            <a:r>
              <a:rPr lang="fr-FR">
                <a:solidFill>
                  <a:srgbClr val="000000"/>
                </a:solidFill>
                <a:latin typeface="Arial"/>
                <a:cs typeface="Arial"/>
              </a:rPr>
              <a:t> </a:t>
            </a:r>
          </a:p>
          <a:p>
            <a:r>
              <a:rPr lang="fr-FR">
                <a:solidFill>
                  <a:srgbClr val="000000"/>
                </a:solidFill>
                <a:latin typeface="Arial"/>
                <a:cs typeface="Arial"/>
              </a:rPr>
              <a:t>Pour les administrations dont les lignes directrices exigent une notification immédiate et simultanée à plusieurs niveaux de gouvernement, il peut être utile de vérifier si la notification à tous les niveaux respecte l’objectif d’un jour pour identifier les goulots d’étranglement supplémentaires et les actions correctives. Toutefois, lors du calcul des performances de l’approche 7-1-7, la date la plus ancienne à laquelle un niveau du gouvernement responsable de l’action a été notifié doit être utilisée.</a:t>
            </a:r>
          </a:p>
          <a:p>
            <a:br>
              <a:rPr lang="fr-FR"/>
            </a:br>
            <a:r>
              <a:rPr lang="fr-FR">
                <a:solidFill>
                  <a:srgbClr val="000000"/>
                </a:solidFill>
                <a:latin typeface="Arial"/>
                <a:cs typeface="Arial"/>
              </a:rPr>
              <a:t>[CLIQUER]</a:t>
            </a:r>
          </a:p>
          <a:p>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a:t>Ensuite, pour les épidémies qui touchent plusieurs endroits, le premier cas dans chaque endroit doit-il être traité comme un événement unique et évalué séparément par rapport à la cible 7-1-7 ?</a:t>
            </a:r>
          </a:p>
          <a:p>
            <a:endParaRPr lang="en-US" dirty="0">
              <a:solidFill>
                <a:srgbClr val="000000"/>
              </a:solidFill>
            </a:endParaRPr>
          </a:p>
          <a:p>
            <a:r>
              <a:rPr lang="fr-FR">
                <a:solidFill>
                  <a:srgbClr val="000000"/>
                </a:solidFill>
                <a:latin typeface="Arial"/>
                <a:cs typeface="Arial"/>
              </a:rPr>
              <a:t>[Réponse] </a:t>
            </a:r>
            <a:r>
              <a:rPr lang="fr-FR">
                <a:solidFill>
                  <a:srgbClr val="000000"/>
                </a:solidFill>
              </a:rPr>
              <a:t>Pour les épidémies qui touchent plusieurs endroits, au minimum, les pays doivent évaluer les mesures de l’approche 7-1-7 dans l’endroit (par exemple, district, État, comté, ville) où l’événement est initialement apparu. Si l’on souhaite comprendre l’efficacité de la détection, de la notification et de la réponse précoce à un événement lorsque celui-ci s’est propagé à des endroits supplémentaires, la cible 7-1-7 peut être appliquée au premier cas dans ces endroits supplémentaires (par exemple, le premier cas dans un nouveau district). Chaque fois que l’approche 7-1-7 est utilisée, cela crée une opportunité d’identifier les goulots d’étranglement et les actions correctives qui peuvent conduire à une amélioration des performances. </a:t>
            </a:r>
          </a:p>
          <a:p>
            <a:r>
              <a:rPr lang="fr-FR">
                <a:solidFill>
                  <a:srgbClr val="000000"/>
                </a:solidFill>
                <a:latin typeface="Arial"/>
                <a:cs typeface="Arial"/>
              </a:rPr>
              <a:t> </a:t>
            </a:r>
          </a:p>
          <a:p>
            <a:r>
              <a:rPr lang="fr-FR">
                <a:solidFill>
                  <a:srgbClr val="000000"/>
                </a:solidFill>
                <a:latin typeface="Arial"/>
                <a:cs typeface="Arial"/>
              </a:rPr>
              <a:t>Cela est particulièrement pertinent dans la mesure où les pays qui ont adopté l’approche 7-1-7 au niveau national déploient l’approche 7-1-7 au niveau infranational. Les pays qui ont appliqué l’approche 7-1-7 séparément dans différentes administrations pour la même épidémie au fur et à mesure de sa propagation ont constaté des différences importantes en termes de promptitude et de goulots d’étranglement entre les administrations, ajoutant ainsi des nuances aux actions correctives nécessaires et à l’endroit où elles sont nécessaires. </a:t>
            </a:r>
          </a:p>
          <a:p>
            <a:endParaRPr lang="en-US" dirty="0">
              <a:latin typeface="var( --e-global-typography-text-font-family )"/>
              <a:cs typeface="Arial"/>
            </a:endParaRPr>
          </a:p>
          <a:p>
            <a:pPr>
              <a:defRPr/>
            </a:pPr>
            <a:r>
              <a:rPr lang="fr-FR">
                <a:latin typeface="Arial"/>
                <a:cs typeface="Arial"/>
              </a:rPr>
              <a:t>[CLIQUER] </a:t>
            </a:r>
          </a:p>
          <a:p>
            <a:pPr>
              <a:defRPr/>
            </a:pPr>
            <a:endParaRPr lang="en-US" dirty="0">
              <a:latin typeface="Arial"/>
              <a:cs typeface="Arial"/>
            </a:endParaRPr>
          </a:p>
          <a:p>
            <a:pPr marL="0" indent="0">
              <a:lnSpc>
                <a:spcPct val="100000"/>
              </a:lnSpc>
              <a:spcBef>
                <a:spcPts val="0"/>
              </a:spcBef>
              <a:buClrTx/>
              <a:buNone/>
              <a:defRPr/>
            </a:pPr>
            <a:r>
              <a:rPr lang="fr-FR" b="1">
                <a:solidFill>
                  <a:srgbClr val="000000"/>
                </a:solidFill>
                <a:latin typeface="Arial"/>
                <a:cs typeface="Arial"/>
              </a:rPr>
              <a:t>Enfin, que faisons-nous si nous découvrons qu’il existe un autre cas lié dont l’apparition est antérieure au cas index ?</a:t>
            </a:r>
          </a:p>
          <a:p>
            <a:pPr>
              <a:defRPr/>
            </a:pPr>
            <a:endParaRPr lang="en-US" dirty="0"/>
          </a:p>
          <a:p>
            <a:pPr>
              <a:defRPr/>
            </a:pPr>
            <a:r>
              <a:rPr lang="fr-FR">
                <a:latin typeface="Arial"/>
                <a:cs typeface="Arial"/>
              </a:rPr>
              <a:t>Il n’est pas rare de modifier vos dates des jalons de la cible 7-1-7, vos goulots d’étranglement et vos facteurs favorisants en fonction de nouvelles informations, en particulier pour les revues des premières actions qui sont idéalement menées au cours de la première phase de l’épidémie. Il y a eu plusieurs exemples où l’on s’est rendu compte que la date d’apparition était en fait antérieure, sur la base de l’investigation sur l’épidémie, par exemple. Lorsque cela se produit, vous devez mettre à jour les données pertinentes et vous assurer que l’outil de consolidation des données est également mis à jour. Si la date d’un jalon est modifiée, profitez-en pour identifier les goulots d’étranglement et les facteurs favorisants supplémentaires. Dans certains cas, ces goulots d’étranglement supplémentaires ont été parmi les plus importants à traiter. </a:t>
            </a: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63</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Voyons maintenant comment l’approche 7-1-7 peut être adoptée pour une utilisation régulière dans un pays ou une administration.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91771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7545C-009B-5460-789D-3999EB6AAC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152425-FAB8-AC4C-CB9B-88E9F984D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93F0B6-A072-A81F-11C4-3BEBC44A28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Il y a quelques éléments à prendre en compte avant de planifier une adoption de l’approche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Les épidémies sont des événements locaux. Elles se produisent au niveau local, ont un impact sur les individus et les communautés au niveau local et, idéalement, sont détectées et une réponse est apportée au niveau local. La meilleure façon de prévenir les épidémies et les pandémies est d’arrêter les épidémies localement avant qu’elles ne se propagent.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Mais les systèmes, les orientations et les règles visant à soutenir la détection, la notification et la réponse aux épidémies sont souvent gérés à des niveaux supérieurs, tels que le district, la province, la région ou le pays. Cela signifie qu’une amélioration des performances pourrait être nécessaire pour les systèmes liés aux épidémies à différents niveaux de gouvernement.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Pour ces raisons, il est utile de réfléchir à la manière dont l’approche 7-1-7 s’intègre à différents niveaux (du local au national) dans le contexte spécifique du pays. Et il faut aussi garder à l’esprit que le niveau local est très important pour l’approche 7-1-7 parce que le niveau local est très important pour les épidémies.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89F86FFB-5CFE-C2CA-3ECA-EFC35E63FB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539272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2333D-89D0-3349-8ABE-3FABA835B6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70E01F-7ACA-DAA0-CAD4-2330BDEA32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DF0239-EA63-B504-2295-544FB7970E40}"/>
              </a:ext>
            </a:extLst>
          </p:cNvPr>
          <p:cNvSpPr>
            <a:spLocks noGrp="1"/>
          </p:cNvSpPr>
          <p:nvPr>
            <p:ph type="body" idx="1"/>
          </p:nvPr>
        </p:nvSpPr>
        <p:spPr/>
        <p:txBody>
          <a:bodyPr/>
          <a:lstStyle/>
          <a:p>
            <a:pPr>
              <a:defRPr/>
            </a:pPr>
            <a:r>
              <a:rPr lang="fr-FR" b="0">
                <a:latin typeface="Arial"/>
                <a:cs typeface="Arial"/>
              </a:rPr>
              <a:t>La question de savoir si l’approche 7-1-7 est d’abord adoptée au niveau national ou dans une administration infranationale dépend du contexte, en particulier de la personne qui est motivée à adopter et à utiliser </a:t>
            </a:r>
            <a:r>
              <a:rPr lang="fr-FR">
                <a:latin typeface="Arial"/>
                <a:cs typeface="Arial"/>
              </a:rPr>
              <a:t>la cible</a:t>
            </a:r>
            <a:r>
              <a:rPr lang="fr-FR" b="0">
                <a:latin typeface="Arial"/>
                <a:cs typeface="Arial"/>
              </a:rPr>
              <a:t> et qui a l’autorité pour le faire. </a:t>
            </a:r>
          </a:p>
          <a:p>
            <a:endParaRPr lang="en-US" b="0" dirty="0"/>
          </a:p>
          <a:p>
            <a:r>
              <a:rPr lang="fr-FR" b="0">
                <a:latin typeface="Arial"/>
                <a:cs typeface="Arial"/>
              </a:rPr>
              <a:t>[CLIQUER]</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Arial"/>
                <a:cs typeface="Arial"/>
              </a:rPr>
              <a:t>Différents pays ont abordé cette question différemment, ce qui est possible, car l’adoption de l’approche 7-1-7 est flexible. Je vais partager des exemples de deux pays qui ont adopté l’approche 7-1-7 de différentes manières : l’Ouganda et le Brésil. </a:t>
            </a:r>
          </a:p>
          <a:p>
            <a:endParaRPr lang="en-US" b="0" dirty="0"/>
          </a:p>
          <a:p>
            <a:r>
              <a:rPr lang="fr-FR" b="0">
                <a:latin typeface="Arial"/>
                <a:cs typeface="Arial"/>
              </a:rPr>
              <a:t>[CLIQUER]</a:t>
            </a:r>
          </a:p>
          <a:p>
            <a:endParaRPr lang="en-US" b="0" dirty="0"/>
          </a:p>
          <a:p>
            <a:r>
              <a:rPr lang="fr-FR" b="0">
                <a:latin typeface="Arial"/>
                <a:cs typeface="Arial"/>
              </a:rPr>
              <a:t>En Ouganda, l’approche 7-1-7 a été instituée pour la première fois au niveau national. Une fois établie au niveau national, elle a été étendue à l’échelle infranationale, du niveau régional au niveau des districts. Cela a permis à l’équipe de coordination de l’approche 7-1-7, qui siégeait au niveau national, d’utiliser l’approche 7-1-7 tout en aidant à la mettre à l’échelle au sein des structures existantes utilisées en Ouganda à différents niveaux pour la gestion des épidémies. L’approche 7-1-7 s’intègre parfaitement aux systèmes et flux de travail existants utilisés à différents niveaux du système de santé. </a:t>
            </a:r>
          </a:p>
          <a:p>
            <a:endParaRPr lang="en-US" dirty="0"/>
          </a:p>
          <a:p>
            <a:r>
              <a:rPr lang="fr-FR" b="0">
                <a:latin typeface="Arial"/>
                <a:cs typeface="Arial"/>
              </a:rPr>
              <a:t>[CLIQUER]</a:t>
            </a:r>
          </a:p>
          <a:p>
            <a:endParaRPr lang="en-US" dirty="0"/>
          </a:p>
          <a:p>
            <a:r>
              <a:rPr lang="fr-FR">
                <a:latin typeface="Arial"/>
                <a:cs typeface="Arial"/>
              </a:rPr>
              <a:t>Le Brésil, en revanche, a </a:t>
            </a:r>
            <a:r>
              <a:rPr lang="fr-FR">
                <a:effectLst/>
                <a:latin typeface="Helvetica Neue"/>
              </a:rPr>
              <a:t>commencé à agir au niveau municipal, à Recife, car c’est là que le pays a pu obtenir une adhésion et un soutien politique. Cela a très bien fonctionné, car, au Brésil, c’est l’échelon municipal qui est responsable de la gestion de la plupart des épidémies. L’expérience de l’adoption de l’approche 7-1-7 à Recife a aidé l’équipe de coordination de l’approche 7-1-7 à comprendre l’importance de gagner la confiance politique de ses partenaires. Elle a bénéficié d’un soutien important de la part du service de santé municipal, qui l’a aidée dans ses discussions avec les travailleurs de niveau intermédiaire, le personnel technique local et les parties prenantes locales. </a:t>
            </a:r>
          </a:p>
          <a:p>
            <a:endParaRPr lang="en-US" dirty="0">
              <a:effectLst/>
              <a:latin typeface="Helvetica Neue" panose="02000503000000020004" pitchFamily="2" charset="0"/>
            </a:endParaRPr>
          </a:p>
          <a:p>
            <a:r>
              <a:rPr lang="fr-FR">
                <a:effectLst/>
                <a:latin typeface="Helvetica Neue"/>
              </a:rPr>
              <a:t>Après cela, elle a entamé des discussions avec le gouvernement fédéral sur la manière d’étendre l’approche 7-1-7 à l’échelle nationale. Un élément qui l’a aidée au cours de ces discussions est que le fait de commencer au niveau municipal </a:t>
            </a:r>
            <a:r>
              <a:rPr lang="fr-FR">
                <a:latin typeface="Helvetica Neue"/>
              </a:rPr>
              <a:t>lui a permis de comprendre</a:t>
            </a:r>
            <a:r>
              <a:rPr lang="fr-FR">
                <a:effectLst/>
                <a:latin typeface="Helvetica Neue"/>
              </a:rPr>
              <a:t> les défis auxquels sont confrontées les équipes locales responsables de la gestion des épidémies. Son travail </a:t>
            </a:r>
            <a:r>
              <a:rPr lang="fr-FR">
                <a:latin typeface="Helvetica Neue"/>
              </a:rPr>
              <a:t>à</a:t>
            </a:r>
            <a:r>
              <a:rPr lang="fr-FR">
                <a:effectLst/>
                <a:latin typeface="Helvetica Neue"/>
              </a:rPr>
              <a:t> Recife l’a aidée à réfléchir concrètement à ce à quoi pourrait ressembler une mise en œuvre à l’échelle nationale.</a:t>
            </a:r>
          </a:p>
          <a:p>
            <a:endParaRPr lang="en-US" dirty="0"/>
          </a:p>
          <a:p>
            <a:r>
              <a:rPr lang="fr-FR">
                <a:latin typeface="Arial"/>
                <a:cs typeface="Arial"/>
              </a:rPr>
              <a:t>[CLIQUER]</a:t>
            </a:r>
          </a:p>
          <a:p>
            <a:endParaRPr lang="en-US" dirty="0"/>
          </a:p>
          <a:p>
            <a:r>
              <a:rPr lang="fr-FR">
                <a:latin typeface="Arial"/>
                <a:cs typeface="Arial"/>
              </a:rPr>
              <a:t>Dans ces deux exemples, l’approche 7-1-7 a été étendue au-delà de la mise en œuvre initiale (que ce soit du niveau national au niveau infranational ou du niveau infranational au niveau national) au fil du temps. Les pays ont constaté qu’il est utile de garder à l’esprit le rôle joué par les différents niveaux du gouvernement face aux épidémies, car cela peut contribuer à éclairer même la mise en œuvre initiale et à rendre la mise à l’échelle future plus efficace. </a:t>
            </a:r>
            <a:br>
              <a:rPr lang="fr-FR"/>
            </a:br>
            <a:br>
              <a:rPr lang="fr-FR"/>
            </a:br>
            <a:endParaRPr lang="fr-FR"/>
          </a:p>
        </p:txBody>
      </p:sp>
      <p:sp>
        <p:nvSpPr>
          <p:cNvPr id="4" name="Slide Number Placeholder 3">
            <a:extLst>
              <a:ext uri="{FF2B5EF4-FFF2-40B4-BE49-F238E27FC236}">
                <a16:creationId xmlns:a16="http://schemas.microsoft.com/office/drawing/2014/main" id="{1F5CF3C9-CD4E-370E-8418-0EE53BA3F16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87661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Arial"/>
                <a:cs typeface="Arial"/>
              </a:rPr>
              <a:t>[Remarque pour la modération : la discussion ne doit pas dépasser 3 minutes.]</a:t>
            </a:r>
          </a:p>
          <a:p>
            <a:endParaRPr lang="en-US" dirty="0"/>
          </a:p>
          <a:p>
            <a:r>
              <a:rPr lang="fr-FR">
                <a:latin typeface="Arial"/>
                <a:cs typeface="Arial"/>
              </a:rPr>
              <a:t>Ayons une brève discussion. </a:t>
            </a:r>
          </a:p>
          <a:p>
            <a:endParaRPr lang="en-US" dirty="0"/>
          </a:p>
          <a:p>
            <a:r>
              <a:rPr lang="fr-FR" sz="1200">
                <a:latin typeface="Arial"/>
                <a:cs typeface="Arial"/>
              </a:rPr>
              <a:t>Quels facteurs prendriez-vous en compte lors de la planification de l’adoption initiale de l’approche 7-1-7, en gardant à l’esprit une mise à l’échelle nationale/infranationale ?</a:t>
            </a:r>
          </a:p>
          <a:p>
            <a:endParaRPr lang="en-US" sz="1200" dirty="0">
              <a:solidFill>
                <a:schemeClr val="tx2"/>
              </a:solidFill>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67</a:t>
            </a:fld>
            <a:endParaRPr lang="en-US"/>
          </a:p>
        </p:txBody>
      </p:sp>
    </p:spTree>
    <p:extLst>
      <p:ext uri="{BB962C8B-B14F-4D97-AF65-F5344CB8AC3E}">
        <p14:creationId xmlns:p14="http://schemas.microsoft.com/office/powerpoint/2010/main" val="3923968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Enfin, considérons le modèle de gouvernance utilisé dans le pays. Qui a le pouvoir de décision ? Qui est responsable des actions ? Qui est responsable de la supervision ? Passons en revue quelques questions spécifiques à prendre en compte lors de la réflexion sur le modèle de gouvernance en relation avec l’approche 7-1-7. </a:t>
            </a:r>
          </a:p>
          <a:p>
            <a:endParaRPr lang="en-US" dirty="0"/>
          </a:p>
          <a:p>
            <a:r>
              <a:rPr lang="fr-FR">
                <a:latin typeface="Arial"/>
                <a:cs typeface="Arial"/>
              </a:rPr>
              <a:t>[CLIQUER]</a:t>
            </a:r>
          </a:p>
          <a:p>
            <a:endParaRPr lang="en-US" dirty="0"/>
          </a:p>
          <a:p>
            <a:r>
              <a:rPr lang="fr-FR">
                <a:latin typeface="Arial"/>
                <a:cs typeface="Arial"/>
              </a:rPr>
              <a:t>Dans quelle mesure la gouvernance du pays ou de l’administration est-elle centralisée/décentralisée ? </a:t>
            </a:r>
          </a:p>
          <a:p>
            <a:endParaRPr lang="en-US" dirty="0"/>
          </a:p>
          <a:p>
            <a:r>
              <a:rPr lang="fr-FR">
                <a:latin typeface="Arial"/>
                <a:cs typeface="Arial"/>
              </a:rPr>
              <a:t>[CLIQUER]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Quels pouvoirs décisionnels les différents échelons du gouvernement détiennent-ils en matière de santé publique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[CLIQUER]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À quel échelon du gouvernement les principales activités liées à la détection des épidémies, à la notification et à la réponse précoce sont-elles menées/cordonnées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Comprendre le modèle de gouvernance peut rendre l’approche 7-1-7 beaucoup plus efficace et efficiente. Il est donc utile d’en tenir compte lors de la planification de l’adoption et de la mise à l’échelle.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208099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FR">
                <a:latin typeface="Arial"/>
                <a:cs typeface="Arial"/>
              </a:rPr>
              <a:t>Maintenant que nous avons passé en revue quelques-unes de ces premières considérations, examinons les 6 principaux éléments de l’adoption de l’approche 7-1-7 pour une utilisation régulière. Nous aborderons chacun de ces éléments plus en détail dans les sessions suivantes. </a:t>
            </a:r>
          </a:p>
          <a:p>
            <a:endParaRPr lang="en-US" dirty="0">
              <a:cs typeface="Arial"/>
            </a:endParaRPr>
          </a:p>
          <a:p>
            <a:r>
              <a:rPr lang="fr-FR">
                <a:latin typeface="Arial"/>
                <a:cs typeface="Arial"/>
              </a:rPr>
              <a:t>Les éléments de l’adoption de l’approche 7-1-7 comprennent :</a:t>
            </a:r>
          </a:p>
          <a:p>
            <a:r>
              <a:rPr lang="fr-FR">
                <a:latin typeface="Arial"/>
                <a:cs typeface="Arial"/>
              </a:rPr>
              <a:t>- implanter l’approche 7-1-7 dans le système de santé publique ou identifier qui dirigera et coordonnera les principales activités d’adoption et d’utilisation de l’approche 7-1-7, et où elles seront basées au sein du système de santé ; </a:t>
            </a:r>
          </a:p>
          <a:p>
            <a:r>
              <a:rPr lang="fr-FR">
                <a:latin typeface="Arial"/>
                <a:cs typeface="Arial"/>
              </a:rPr>
              <a:t>- cartographier les parties prenantes et les systèmes existants pour comprendre les parties prenantes et les systèmes pertinents pour l’approche 7-1-7 ;</a:t>
            </a:r>
          </a:p>
          <a:p>
            <a:r>
              <a:rPr lang="fr-FR">
                <a:latin typeface="Arial"/>
                <a:cs typeface="Arial"/>
              </a:rPr>
              <a:t>- impliquer les parties prenantes concernées dans l’approche 7-1-7 ; </a:t>
            </a:r>
          </a:p>
          <a:p>
            <a:r>
              <a:rPr lang="fr-FR">
                <a:latin typeface="Arial"/>
                <a:cs typeface="Arial"/>
              </a:rPr>
              <a:t>- intégrer l’approche 7-1-7 dans les flux de travail existants pertinents ; </a:t>
            </a:r>
          </a:p>
          <a:p>
            <a:r>
              <a:rPr lang="fr-FR">
                <a:latin typeface="Arial"/>
                <a:cs typeface="Arial"/>
              </a:rPr>
              <a:t>- former le personnel à l’utilisation de l’approche 7-1-7 ;</a:t>
            </a:r>
          </a:p>
          <a:p>
            <a:r>
              <a:rPr lang="fr-FR">
                <a:latin typeface="Arial"/>
                <a:cs typeface="Arial"/>
              </a:rPr>
              <a:t>- tester l’utilisation de l’approche 7-1-7. </a:t>
            </a:r>
          </a:p>
          <a:p>
            <a:endParaRPr lang="en-US" dirty="0">
              <a:cs typeface="Arial"/>
            </a:endParaRPr>
          </a:p>
          <a:p>
            <a:r>
              <a:rPr lang="fr-FR">
                <a:latin typeface="Arial"/>
                <a:cs typeface="Arial"/>
              </a:rPr>
              <a:t>Bien que ces six éléments constituent la base de l’adoption de l’approche 7-1-7, nous avons constaté que la manière dont les pays ou les administrations mettent en œuvre spécifiquement chacun de ces éléments d’adoption varie en fonction du contexte. L’adoption de l’approche 7-1-7 est un processus flexible, ce qui a contribué à accroître sa faisabilité. </a:t>
            </a:r>
          </a:p>
          <a:p>
            <a:pPr marL="0" indent="0">
              <a:buFont typeface="Arial"/>
              <a:buNone/>
            </a:pPr>
            <a:endParaRPr lang="en-US" dirty="0">
              <a:cs typeface="Arial"/>
            </a:endParaRPr>
          </a:p>
          <a:p>
            <a:pPr marL="0" indent="0">
              <a:buFont typeface="Arial"/>
              <a:buNone/>
            </a:pPr>
            <a:endParaRPr lang="en-US" dirty="0">
              <a:cs typeface="Arial"/>
            </a:endParaRPr>
          </a:p>
          <a:p>
            <a:pPr marL="0" indent="0">
              <a:buFont typeface="Arial"/>
              <a:buNone/>
            </a:pPr>
            <a:endParaRPr lang="en-US" dirty="0">
              <a:cs typeface="Arial"/>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1603075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r" b="0" i="0" u="none" strike="noStrike">
                <a:solidFill>
                  <a:srgbClr val="000000"/>
                </a:solidFill>
                <a:effectLst/>
                <a:latin typeface="Arial"/>
                <a:cs typeface="Arial"/>
              </a:rPr>
              <a:t>Revoyons les objectifs d'apprentissage de notre atelier. </a:t>
            </a:r>
            <a:r>
              <a:rPr lang="fr">
                <a:latin typeface="Arial"/>
                <a:cs typeface="Arial"/>
              </a:rPr>
              <a:t>À la fin de la formation, vous devriez être capable de :</a:t>
            </a:r>
          </a:p>
          <a:p>
            <a:endParaRPr lang="en-US">
              <a:latin typeface="Arial"/>
              <a:cs typeface="Arial"/>
            </a:endParaRPr>
          </a:p>
          <a:p>
            <a:pPr marL="342900" indent="-342900">
              <a:lnSpc>
                <a:spcPct val="113999"/>
              </a:lnSpc>
              <a:buAutoNum type="arabicPeriod"/>
            </a:pPr>
            <a:r>
              <a:rPr lang="fr" sz="1200" b="0">
                <a:latin typeface="Arial"/>
                <a:cs typeface="Arial"/>
              </a:rPr>
              <a:t>Comprendre </a:t>
            </a:r>
            <a:r>
              <a:rPr lang="en-US" sz="1200" b="0">
                <a:latin typeface="Arial"/>
                <a:cs typeface="Arial"/>
              </a:rPr>
              <a:t>la </a:t>
            </a:r>
            <a:r>
              <a:rPr lang="en-US" sz="1200" b="0" err="1">
                <a:latin typeface="Arial"/>
                <a:cs typeface="Arial"/>
              </a:rPr>
              <a:t>cible</a:t>
            </a:r>
            <a:r>
              <a:rPr lang="en-US" sz="1200" b="0">
                <a:latin typeface="Arial"/>
                <a:cs typeface="Arial"/>
              </a:rPr>
              <a:t> 7-1-7</a:t>
            </a:r>
            <a:r>
              <a:rPr lang="fr">
                <a:latin typeface="Arial"/>
                <a:cs typeface="Arial"/>
              </a:rPr>
              <a:t>et </a:t>
            </a:r>
            <a:r>
              <a:rPr lang="fr" sz="1200" b="0">
                <a:latin typeface="Arial"/>
                <a:cs typeface="Arial"/>
              </a:rPr>
              <a:t>l'approche d'amélioration des performances </a:t>
            </a:r>
            <a:r>
              <a:rPr lang="fr">
                <a:latin typeface="Arial"/>
                <a:cs typeface="Arial"/>
              </a:rPr>
              <a:t>, </a:t>
            </a:r>
            <a:r>
              <a:rPr lang="fr" sz="1200" b="0">
                <a:latin typeface="Arial"/>
                <a:cs typeface="Arial"/>
              </a:rPr>
              <a:t>ainsi que les revues d'action précoce pour la détection, la notification et la réponse aux épidémies</a:t>
            </a:r>
            <a:endParaRPr lang="en-US" sz="100" b="0">
              <a:latin typeface="Arial"/>
              <a:cs typeface="Arial"/>
            </a:endParaRPr>
          </a:p>
          <a:p>
            <a:pPr marL="342900" indent="-342900">
              <a:lnSpc>
                <a:spcPct val="113999"/>
              </a:lnSpc>
              <a:buFont typeface="+mj-lt"/>
              <a:buAutoNum type="arabicPeriod"/>
            </a:pPr>
            <a:r>
              <a:rPr lang="fr" sz="1100" b="0">
                <a:latin typeface="Arial"/>
                <a:cs typeface="Arial"/>
              </a:rPr>
              <a:t>Expliquez comment 7-1-7 améliore les performances des systèmes de gestion des épidémies</a:t>
            </a:r>
            <a:endParaRPr lang="en-US" sz="100" b="0">
              <a:latin typeface="Arial"/>
              <a:cs typeface="Arial"/>
            </a:endParaRPr>
          </a:p>
          <a:p>
            <a:pPr marL="342900" indent="-342900">
              <a:lnSpc>
                <a:spcPct val="113999"/>
              </a:lnSpc>
              <a:buFont typeface="+mj-lt"/>
              <a:buAutoNum type="arabicPeriod"/>
            </a:pPr>
            <a:r>
              <a:rPr lang="fr" sz="1100" b="0">
                <a:latin typeface="Arial"/>
                <a:cs typeface="Arial"/>
              </a:rPr>
              <a:t>Identifier les opportunités et les défis pour soutenir la sensibilisation, l'adoption et l'utilisation du 7-1-7 dans votre travail</a:t>
            </a:r>
            <a:endParaRPr lang="en-US" sz="100" b="0">
              <a:latin typeface="Arial"/>
              <a:cs typeface="Arial"/>
            </a:endParaRPr>
          </a:p>
          <a:p>
            <a:pPr marL="342900" indent="-342900">
              <a:lnSpc>
                <a:spcPct val="113999"/>
              </a:lnSpc>
              <a:buFont typeface="+mj-lt"/>
              <a:buAutoNum type="arabicPeriod"/>
            </a:pPr>
            <a:r>
              <a:rPr lang="fr" sz="1200" b="0">
                <a:latin typeface="Arial"/>
                <a:cs typeface="Arial"/>
              </a:rPr>
              <a:t>Appliquer les étapes clés et les pratiques modèles pour soutenir l'adoption et l'utilisation du 7-1-7 dans tous les programmes et contextes</a:t>
            </a:r>
            <a:endParaRPr lang="en-US" sz="100" b="0">
              <a:latin typeface="Arial"/>
              <a:cs typeface="Arial"/>
            </a:endParaRPr>
          </a:p>
          <a:p>
            <a:pPr marL="342900" indent="-342900">
              <a:lnSpc>
                <a:spcPct val="113999"/>
              </a:lnSpc>
              <a:buFont typeface="+mj-lt"/>
              <a:buAutoNum type="arabicPeriod"/>
            </a:pPr>
            <a:r>
              <a:rPr lang="fr" sz="1200" b="0">
                <a:latin typeface="Arial"/>
                <a:cs typeface="Arial"/>
              </a:rPr>
              <a:t>Plan d'adoption et d'utilisation </a:t>
            </a:r>
            <a:r>
              <a:rPr lang="fr">
                <a:latin typeface="Arial"/>
                <a:cs typeface="Arial"/>
              </a:rPr>
              <a:t>systématique </a:t>
            </a:r>
            <a:r>
              <a:rPr lang="fr" sz="1200" b="0">
                <a:latin typeface="Arial"/>
                <a:cs typeface="Arial"/>
              </a:rPr>
              <a:t>de </a:t>
            </a:r>
            <a:r>
              <a:rPr lang="en-US" sz="1200" b="0">
                <a:latin typeface="Arial"/>
                <a:cs typeface="Arial"/>
              </a:rPr>
              <a:t>la </a:t>
            </a:r>
            <a:r>
              <a:rPr lang="en-US" sz="1200" b="0" err="1">
                <a:latin typeface="Arial"/>
                <a:cs typeface="Arial"/>
              </a:rPr>
              <a:t>cible</a:t>
            </a:r>
            <a:r>
              <a:rPr lang="en-US" sz="1200" b="0">
                <a:latin typeface="Arial"/>
                <a:cs typeface="Arial"/>
              </a:rPr>
              <a:t> 7-1-7</a:t>
            </a:r>
            <a:r>
              <a:rPr lang="fr" sz="1200" b="0">
                <a:latin typeface="Arial"/>
                <a:cs typeface="Arial"/>
              </a:rPr>
              <a:t>dans votre pays/juridiction</a:t>
            </a:r>
            <a:r>
              <a:rPr lang="fr">
                <a:latin typeface="Arial"/>
                <a:cs typeface="Arial"/>
              </a:rPr>
              <a:t> </a:t>
            </a:r>
            <a:endParaRPr lang="en-US" sz="1200" b="0">
              <a:latin typeface="Arial"/>
              <a:cs typeface="Arial"/>
            </a:endParaRP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fr">
                <a:latin typeface="Arial"/>
                <a:cs typeface="Arial"/>
              </a:rPr>
              <a:t>Nous avons abordé les deux premiers objectifs dans les documents d'introduction et nous continuerons à les développer tout au long de l'atelier. Le troisième objectif est intégré à l'ensemble de l'atelier. Nous avons déjà commencé à aborder ce quatrième objectif, et aujourd'hui, nous allons passer en revue les deux dernières étapes d'utilisation et discuter des composants et des pratiques modèles pour l'adoption du 7-1-7 en routine dans différents contextes.</a:t>
            </a:r>
          </a:p>
          <a:p>
            <a:pPr>
              <a:lnSpc>
                <a:spcPct val="113999"/>
              </a:lnSpc>
            </a:pPr>
            <a:endParaRPr lang="en-US" b="0" i="0">
              <a:solidFill>
                <a:srgbClr val="444444"/>
              </a:solidFill>
              <a:effectLst/>
              <a:latin typeface="Arial"/>
              <a:ea typeface="Calibri"/>
              <a:cs typeface="Arial"/>
            </a:endParaRPr>
          </a:p>
          <a:p>
            <a:pPr>
              <a:lnSpc>
                <a:spcPct val="113999"/>
              </a:lnSpc>
            </a:pPr>
            <a:endParaRPr lang="en-US" b="0" i="0">
              <a:solidFill>
                <a:srgbClr val="444444"/>
              </a:solidFill>
              <a:effectLst/>
              <a:latin typeface="Arial"/>
              <a:ea typeface="Calibri"/>
              <a:cs typeface="Arial"/>
            </a:endParaRP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latin typeface="Arial"/>
                <a:cs typeface="Arial"/>
              </a:rPr>
              <a:t>[Remarque pour la modération : il s’agit d’une activité très rapide en petits groupes. Si possible, disposez d’un tableau à feuilles mobiles (ou d’une grande feuille de papier) par groupe. Contrairement aux étapes d’utilisation, les éléments de l’adoption ne sont pas strictement linéaires. L’objectif de cette activité est de permettre aux participants de comprendre rapidement cela. Lors des ateliers précédents, nous avons constaté que les différents groupes finissent par avoir des ordres différents. Ceci est très utile, car cela conduit à une discussion sur la façon dont les éléments ne sont pas censés être mis en œuvre dans un ordre exact et sur le fait qu’ils sont itératifs. Les groupes auront 5 minutes pour faire leur commande. Après cela, vous aurez 2 minutes en plénière pour souligner qu’ils n’ont pas exactement le même ordre. Vous pouvez souligner certaines similitudes et différences que vous voyez entre les groupes.] </a:t>
            </a:r>
          </a:p>
          <a:p>
            <a:endParaRPr lang="en-US" dirty="0"/>
          </a:p>
          <a:p>
            <a:r>
              <a:rPr lang="fr-FR" dirty="0">
                <a:latin typeface="Arial"/>
                <a:cs typeface="Arial"/>
              </a:rPr>
              <a:t>Faisons une activité rapide avant de plonger dans chaque élément. Cette activité vise à vous aider à commencer à réfléchir au processus d’adoption de l’approche 7-1-7.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Arial"/>
                <a:cs typeface="Arial"/>
              </a:rPr>
              <a:t>[Remarque pour la modération : divisez-vous en petits groupes, idéalement de 6 à 8 participants par groupe.]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35917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solidFill>
                  <a:srgbClr val="000000"/>
                </a:solidFill>
              </a:rPr>
              <a:t>Super ! Maintenant que vous êtes dans vos groupes, commençons.</a:t>
            </a:r>
          </a:p>
          <a:p>
            <a:endParaRPr lang="en-US" dirty="0">
              <a:solidFill>
                <a:srgbClr val="000000"/>
              </a:solidFill>
            </a:endParaRPr>
          </a:p>
          <a:p>
            <a:r>
              <a:rPr lang="fr-FR" dirty="0">
                <a:solidFill>
                  <a:srgbClr val="000000"/>
                </a:solidFill>
              </a:rPr>
              <a:t>Sur le côté droit de cette diapositive, vous pouvez voir les 6 éléments pour adopter l’approche 7-1-7. Votre tâche consiste à décider quel est, selon vous, le meilleur ordre pour réaliser ces éléments. </a:t>
            </a:r>
          </a:p>
          <a:p>
            <a:endParaRPr lang="en-US" dirty="0">
              <a:solidFill>
                <a:srgbClr val="000000"/>
              </a:solidFill>
            </a:endParaRPr>
          </a:p>
          <a:p>
            <a:r>
              <a:rPr lang="fr-FR" dirty="0">
                <a:solidFill>
                  <a:srgbClr val="000000"/>
                </a:solidFill>
                <a:latin typeface="Arial"/>
                <a:cs typeface="Arial"/>
              </a:rPr>
              <a:t>Sur votre tableau à feuilles mobiles, classez les éléments dans l’ordre dans lequel vous pensez qu’ils devraient être réalisés en écrivant leurs lettres (voir côté droit) de haut en bas sur votre feuille. Par exemple, si vous pensez que le personnel doit être formé en premier, vous écrivez F en haut de votre feuille, suivi des lettres correspondantes pour les 5 éléments restants dans l’ordre dans lequel vous pensez qu’ils doivent être effectués. </a:t>
            </a:r>
          </a:p>
          <a:p>
            <a:endParaRPr lang="en-US" dirty="0">
              <a:solidFill>
                <a:srgbClr val="000000"/>
              </a:solidFill>
            </a:endParaRPr>
          </a:p>
          <a:p>
            <a:r>
              <a:rPr lang="fr-FR" dirty="0">
                <a:solidFill>
                  <a:srgbClr val="000000"/>
                </a:solidFill>
                <a:latin typeface="Arial"/>
                <a:cs typeface="Arial"/>
              </a:rPr>
              <a:t>Il s’agit d’une activité courte : vous aurez 5 minutes pour ordonner les étapes dans votre groupe, puis nous les passerons en revue en plénière pendant quelques minutes.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19152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J’espère que vous voyez maintenant que les éléments de l’adoption de l’approche 7-1-7 ne sont pas censés être mis en œuvre de manière purement linéaire ou ordonnés strictement les uns après les autres.  Donc, un peu moins comme ça…</a:t>
            </a:r>
          </a:p>
          <a:p>
            <a:br>
              <a:rPr lang="fr-FR">
                <a:latin typeface="Arial"/>
                <a:cs typeface="Arial"/>
              </a:rPr>
            </a:br>
            <a:r>
              <a:rPr lang="fr-FR">
                <a:latin typeface="Arial"/>
                <a:cs typeface="Arial"/>
              </a:rPr>
              <a:t>[CLIQUER]</a:t>
            </a:r>
          </a:p>
          <a:p>
            <a:endParaRPr lang="en-US" dirty="0">
              <a:latin typeface="Arial"/>
              <a:cs typeface="Arial"/>
            </a:endParaRPr>
          </a:p>
          <a:p>
            <a:r>
              <a:rPr lang="fr-FR">
                <a:latin typeface="Arial"/>
                <a:cs typeface="Arial"/>
              </a:rPr>
              <a:t>Et un peu plus comme ça…</a:t>
            </a:r>
          </a:p>
          <a:p>
            <a:endParaRPr lang="en-US" dirty="0">
              <a:latin typeface="Arial"/>
              <a:cs typeface="Arial"/>
            </a:endParaRPr>
          </a:p>
          <a:p>
            <a:r>
              <a:rPr lang="fr-FR">
                <a:latin typeface="Arial"/>
                <a:cs typeface="Arial"/>
              </a:rPr>
              <a:t>[CLIQUER]</a:t>
            </a:r>
          </a:p>
          <a:p>
            <a:endParaRPr lang="en-US" dirty="0">
              <a:latin typeface="Arial"/>
              <a:cs typeface="Arial"/>
            </a:endParaRPr>
          </a:p>
          <a:p>
            <a:r>
              <a:rPr lang="fr-FR">
                <a:latin typeface="Arial"/>
                <a:cs typeface="Arial"/>
              </a:rPr>
              <a:t>Vous pouvez trouver plusieurs endroits dans le processus d’adoption où l’un des éléments aidera à informer ou à itérer sur un élément précédent que vous avez mis en œuvre ou commencé à mettre en œuvre. Laissez-moi vous donner quelques exemples :</a:t>
            </a:r>
          </a:p>
          <a:p>
            <a:endParaRPr lang="en-US" dirty="0">
              <a:latin typeface="Arial"/>
              <a:cs typeface="Arial"/>
            </a:endParaRPr>
          </a:p>
          <a:p>
            <a:pPr>
              <a:defRPr/>
            </a:pPr>
            <a:r>
              <a:rPr lang="fr-FR">
                <a:latin typeface="Arial"/>
                <a:cs typeface="Arial"/>
              </a:rPr>
              <a:t>- Vous découvrirez peut-être, au cours du processus d’intégration dans les flux de travail, qu’il y avait des parties prenantes supplémentaires que vous avez manquées dans la cartographie ou l’engagement initial des parties prenantes.  </a:t>
            </a:r>
          </a:p>
          <a:p>
            <a:r>
              <a:rPr lang="fr-FR">
                <a:latin typeface="Arial"/>
                <a:cs typeface="Arial"/>
              </a:rPr>
              <a:t>- Peut-être devrez-vous recycler le personnel en fonction de ce que vous apprendrez en testant l’utilisation de l’approche 7-1-7 ? Ou peut-être devrez-vous itérer sur les flux de travail ?</a:t>
            </a:r>
          </a:p>
          <a:p>
            <a:r>
              <a:rPr lang="fr-FR">
                <a:latin typeface="Arial"/>
                <a:cs typeface="Arial"/>
              </a:rPr>
              <a:t>- Peut-être devrez-vous refaire certaines parties de vos cartographies des parties prenantes et des systèmes existants lorsque les systèmes seront mis à jour ou modifiés au fil du temps ? Ou après des changements clés au sein de la direction ?  </a:t>
            </a:r>
          </a:p>
          <a:p>
            <a:endParaRPr lang="en-US" dirty="0">
              <a:cs typeface="Arial"/>
            </a:endParaRPr>
          </a:p>
          <a:p>
            <a:r>
              <a:rPr lang="fr-FR">
                <a:latin typeface="Arial"/>
                <a:cs typeface="Arial"/>
              </a:rPr>
              <a:t>Ce ne sont là que quelques exemples pour vous faire réfléchir à la manière dont certaines étapes d’adoption s’alimenteront les unes les autres, et l’itération ou la révision au fur et à mesure rendra également l’adoption plus robuste.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N’oubliez pas que l’approche 7-1-7 peut être adoptée de manière systématique et flexible. La mise en œuvre des éléments ici aidera à guider systématiquement un pays ou une administration tout au long du processus d’adoption. Mais les détails spécifiques de l’adoption seront différents selon les endroits, en fonction des systèmes utilisés, du contexte de mise en œuvre, etc. </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3542901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12BD-414F-B5F7-5571-50548664D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3FF7A-D88E-3850-7874-D7B90A345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DC1EF-4422-5348-2058-1C5706416CF5}"/>
              </a:ext>
            </a:extLst>
          </p:cNvPr>
          <p:cNvSpPr>
            <a:spLocks noGrp="1"/>
          </p:cNvSpPr>
          <p:nvPr>
            <p:ph type="body" idx="1"/>
          </p:nvPr>
        </p:nvSpPr>
        <p:spPr/>
        <p:txBody>
          <a:bodyPr/>
          <a:lstStyle/>
          <a:p>
            <a:r>
              <a:rPr lang="fr-FR">
                <a:latin typeface="Arial"/>
                <a:cs typeface="Arial"/>
              </a:rPr>
              <a:t>Nous passerons en revue un aperçu de chaque élément de l’adoption au cours de cette formation. Des conseils détaillés sont inclus dans le kit d’outils numérique de la cible 7-1-7, disponible sur le site Web de l’Alliance 7-1-7. Ce kit d’outils est disponible en anglais, espagnol, portugais, français et arabe. </a:t>
            </a:r>
          </a:p>
        </p:txBody>
      </p:sp>
      <p:sp>
        <p:nvSpPr>
          <p:cNvPr id="4" name="Slide Number Placeholder 3">
            <a:extLst>
              <a:ext uri="{FF2B5EF4-FFF2-40B4-BE49-F238E27FC236}">
                <a16:creationId xmlns:a16="http://schemas.microsoft.com/office/drawing/2014/main" id="{20528BAE-EC46-454E-4E4D-DD88171F00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664396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Commençons maintenant par discuter du premier élément énuméré ici : implanter l’approche 7-1-7 dans le système de santé publique. </a:t>
            </a:r>
          </a:p>
          <a:p>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74</a:t>
            </a:fld>
            <a:endParaRPr lang="en-US"/>
          </a:p>
        </p:txBody>
      </p:sp>
    </p:spTree>
    <p:extLst>
      <p:ext uri="{BB962C8B-B14F-4D97-AF65-F5344CB8AC3E}">
        <p14:creationId xmlns:p14="http://schemas.microsoft.com/office/powerpoint/2010/main" val="19991822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Arial"/>
                <a:cs typeface="Arial"/>
              </a:rPr>
              <a:t>Ce que nous entendons ici par « implanter l’approche 7-1-7 » est de trouver un endroit où l’approche 7-1-7 peut être « hébergée » au sein du système de santé. Il s’agit en grande partie de la direction et de l’équipe de base impliquées dans la coordination des activités d’adoption et d’utilisation de l’approche 7-1-7. </a:t>
            </a:r>
          </a:p>
          <a:p>
            <a:endParaRPr lang="en-US" dirty="0">
              <a:latin typeface="Arial"/>
              <a:cs typeface="Arial"/>
            </a:endParaRPr>
          </a:p>
          <a:p>
            <a:r>
              <a:rPr lang="fr-FR" dirty="0">
                <a:latin typeface="Arial"/>
                <a:cs typeface="Arial"/>
              </a:rPr>
              <a:t>[CLIQUER]</a:t>
            </a:r>
          </a:p>
          <a:p>
            <a:endParaRPr lang="en-US" dirty="0">
              <a:latin typeface="Arial"/>
              <a:cs typeface="Arial"/>
            </a:endParaRPr>
          </a:p>
          <a:p>
            <a:r>
              <a:rPr lang="fr-FR">
                <a:latin typeface="Arial"/>
                <a:cs typeface="Arial"/>
              </a:rPr>
              <a:t>La première chose que nous conseillons lors de l’adoption de l’approche 7-1-7 est de trouver une championne ou un champion gouvernemental(e). Sans championne ou champion efficace, les activités ultérieures ne seront pas faciles à réaliser. Cette championne ou champion doit être suffisamment placé à un haut niveau pour pouvoir : </a:t>
            </a:r>
          </a:p>
          <a:p>
            <a:endParaRPr lang="fr-FR" dirty="0">
              <a:latin typeface="Arial"/>
              <a:cs typeface="Arial"/>
            </a:endParaRPr>
          </a:p>
          <a:p>
            <a:pPr marL="171450" indent="-171450">
              <a:buFont typeface="Arial"/>
              <a:buChar char="•"/>
            </a:pPr>
            <a:r>
              <a:rPr lang="fr-FR" dirty="0">
                <a:latin typeface="Arial"/>
                <a:cs typeface="Arial"/>
              </a:rPr>
              <a:t>militer en faveur de l’adoption et l’utilisation de l’approche 7-1-7 ;</a:t>
            </a:r>
          </a:p>
          <a:p>
            <a:pPr marL="171450" indent="-171450">
              <a:buFont typeface="Arial"/>
              <a:buChar char="•"/>
            </a:pPr>
            <a:r>
              <a:rPr lang="fr-FR" dirty="0">
                <a:latin typeface="Arial"/>
                <a:cs typeface="Arial"/>
              </a:rPr>
              <a:t>assurer une supervision de haut niveau ;</a:t>
            </a:r>
          </a:p>
          <a:p>
            <a:pPr marL="171450" indent="-171450">
              <a:buFont typeface="Arial"/>
              <a:buChar char="•"/>
            </a:pPr>
            <a:r>
              <a:rPr lang="fr-FR" dirty="0">
                <a:latin typeface="Arial"/>
                <a:cs typeface="Arial"/>
              </a:rPr>
              <a:t>initier la cartographie et l’implication des parties prenantes ;</a:t>
            </a:r>
          </a:p>
          <a:p>
            <a:pPr marL="171450" indent="-171450">
              <a:buFont typeface="Arial"/>
              <a:buChar char="•"/>
            </a:pPr>
            <a:r>
              <a:rPr lang="fr-FR" dirty="0">
                <a:latin typeface="Arial"/>
                <a:cs typeface="Arial"/>
              </a:rPr>
              <a:t>réunir les parties prenantes pour examiner les progrès réalisés par rapport aux objectifs définis ;</a:t>
            </a:r>
          </a:p>
          <a:p>
            <a:pPr marL="171450" indent="-171450">
              <a:buFont typeface="Arial"/>
              <a:buChar char="•"/>
            </a:pPr>
            <a:r>
              <a:rPr lang="fr-FR" dirty="0">
                <a:latin typeface="Arial"/>
                <a:cs typeface="Arial"/>
              </a:rPr>
              <a:t>porter à l’attention des dirigeants les conclusions et les priorités de haut niveau issues de l’utilisation de l’approche 7-1-7.</a:t>
            </a:r>
          </a:p>
          <a:p>
            <a:br>
              <a:rPr lang="fr-FR" dirty="0">
                <a:cs typeface="Arial"/>
              </a:rPr>
            </a:br>
            <a:r>
              <a:rPr lang="fr-FR" dirty="0">
                <a:latin typeface="Arial"/>
                <a:cs typeface="Arial"/>
              </a:rPr>
              <a:t>Et cette championne ou champion devrait être quelqu’un qui a une très bonne compréhension des différents systèmes qui sont importants pour la détection, la notification et la réponse aux épidémies. </a:t>
            </a:r>
          </a:p>
          <a:p>
            <a:endParaRPr lang="en-US" dirty="0"/>
          </a:p>
          <a:p>
            <a:r>
              <a:rPr lang="fr-FR" dirty="0">
                <a:latin typeface="Arial"/>
                <a:cs typeface="Arial"/>
              </a:rPr>
              <a:t>Bien que la championne / le champion assure une certaine supervision et aide même à lancer certaines des activités de l’approche 7-1-7, c’est l’équipe sous sa direction qui effectue la plupart des tâches d’adoption et d’utilisation de l’approche 7-1-7. Cette championne / champion doit donc être capable d’atteindre les niveaux du gouvernement supérieurs au sien et d’aider à coordonner ceux qui sont en dessous d'elle / de lui. </a:t>
            </a:r>
          </a:p>
          <a:p>
            <a:endParaRPr lang="en-US" dirty="0"/>
          </a:p>
          <a:p>
            <a:r>
              <a:rPr lang="fr-FR" dirty="0">
                <a:latin typeface="Arial"/>
                <a:cs typeface="Arial"/>
              </a:rPr>
              <a:t>[CLIQUER]</a:t>
            </a:r>
          </a:p>
          <a:p>
            <a:endParaRPr lang="en-US" dirty="0"/>
          </a:p>
          <a:p>
            <a:r>
              <a:rPr lang="fr-FR">
                <a:latin typeface="Arial"/>
                <a:cs typeface="Arial"/>
              </a:rPr>
              <a:t>Il n’existe pas de réponse unique quant à savoir qui devrait être la championne / le champion ou quel type de poste elle/il devrait occuper. Mais voici quelques caractéristiques qui, selon nous, font une/un très bon championne/champion. Elle/il doit s’intéresser à la fois à la sécurité sanitaire et à l’approche 7-1-7. Cela implique parfois, bien sûr, d’orienter la championne / champion potentiel(le) vers l’approche 7-1-7. </a:t>
            </a:r>
          </a:p>
          <a:p>
            <a:endParaRPr lang="en-US" dirty="0"/>
          </a:p>
          <a:p>
            <a:r>
              <a:rPr lang="fr-FR">
                <a:latin typeface="Arial"/>
                <a:cs typeface="Arial"/>
              </a:rPr>
              <a:t>Idéalement, cette championne / ce champion est une personne bien connue dans le pays et un leader d’opinion en matière de santé publique. </a:t>
            </a:r>
          </a:p>
          <a:p>
            <a:endParaRPr lang="en-US" dirty="0"/>
          </a:p>
          <a:p>
            <a:r>
              <a:rPr lang="fr-FR">
                <a:latin typeface="Arial"/>
                <a:cs typeface="Arial"/>
              </a:rPr>
              <a:t>Elle/il devrait être capable de travailler et de collaborer avec un large éventail de parties prenantes dans différents secteurs. Cela signifie que son expérience, ses relations et même sa réputation seront importantes pour qu’elle/il puisse être un communicateur fort et persuasif pour pouvoir défendre et négocier l’amélioration des performances qui stimule l’efficacité de l’approche 7-1-7. </a:t>
            </a:r>
          </a:p>
          <a:p>
            <a:endParaRPr lang="en-US" dirty="0"/>
          </a:p>
          <a:p>
            <a:r>
              <a:rPr lang="fr-FR" dirty="0">
                <a:latin typeface="Arial"/>
                <a:cs typeface="Arial"/>
              </a:rPr>
              <a:t>[CLIQUER]</a:t>
            </a:r>
          </a:p>
          <a:p>
            <a:endParaRPr lang="en-US" dirty="0"/>
          </a:p>
          <a:p>
            <a:r>
              <a:rPr lang="fr-FR">
                <a:latin typeface="Arial"/>
                <a:cs typeface="Arial"/>
              </a:rPr>
              <a:t>Pour vous donner une idée des types de postes et de rôles que ces championnes et champions gouvernementaux peuvent occuper, voici quelques exemples.</a:t>
            </a:r>
            <a:endParaRPr lang="fr-FR">
              <a:cs typeface="Arial"/>
            </a:endParaRPr>
          </a:p>
          <a:p>
            <a:r>
              <a:rPr lang="fr-FR" dirty="0">
                <a:latin typeface="Arial"/>
                <a:cs typeface="Arial"/>
              </a:rPr>
              <a:t>[CLIQUER]</a:t>
            </a:r>
          </a:p>
          <a:p>
            <a:endParaRPr lang="en-US" dirty="0"/>
          </a:p>
          <a:p>
            <a:r>
              <a:rPr lang="fr-FR" dirty="0">
                <a:solidFill>
                  <a:srgbClr val="29373D"/>
                </a:solidFill>
                <a:latin typeface="Arial"/>
                <a:cs typeface="Arial"/>
              </a:rPr>
              <a:t>En Ouganda, le champion était quelqu’un qui occupait à la fois les fonctions de directeur adjoint de l’Institut national de la santé publique et de directeur du centre des opérations d’urgence au niveau national. </a:t>
            </a:r>
          </a:p>
          <a:p>
            <a:endParaRPr lang="en-US" dirty="0">
              <a:solidFill>
                <a:srgbClr val="29373D"/>
              </a:solidFill>
            </a:endParaRPr>
          </a:p>
          <a:p>
            <a:r>
              <a:rPr lang="fr-FR" dirty="0">
                <a:solidFill>
                  <a:srgbClr val="29373D"/>
                </a:solidFill>
                <a:latin typeface="Arial"/>
                <a:cs typeface="Arial"/>
              </a:rPr>
              <a:t>[CLIQUER]</a:t>
            </a:r>
          </a:p>
          <a:p>
            <a:endParaRPr lang="en-US" dirty="0">
              <a:solidFill>
                <a:srgbClr val="29373D"/>
              </a:solidFill>
            </a:endParaRPr>
          </a:p>
          <a:p>
            <a:r>
              <a:rPr lang="fr-FR" dirty="0">
                <a:solidFill>
                  <a:srgbClr val="29373D"/>
                </a:solidFill>
                <a:latin typeface="Arial"/>
                <a:cs typeface="Arial"/>
              </a:rPr>
              <a:t>Au Cambodge, le champion était le directeur du département principal du ministère de la Santé qui se concentre sur les maladies infectieuses, et il a également été porte-parole du pays sur les maladies infectieuses par l’intermédiaire du ministère de la Santé. </a:t>
            </a:r>
          </a:p>
          <a:p>
            <a:endParaRPr lang="en-US" dirty="0">
              <a:solidFill>
                <a:srgbClr val="29373D"/>
              </a:solidFill>
            </a:endParaRPr>
          </a:p>
          <a:p>
            <a:r>
              <a:rPr lang="fr-FR" dirty="0">
                <a:solidFill>
                  <a:srgbClr val="29373D"/>
                </a:solidFill>
                <a:latin typeface="Arial"/>
                <a:cs typeface="Arial"/>
              </a:rPr>
              <a:t>[CLIQUER]</a:t>
            </a:r>
          </a:p>
          <a:p>
            <a:endParaRPr lang="en-US" dirty="0">
              <a:solidFill>
                <a:srgbClr val="29373D"/>
              </a:solidFill>
            </a:endParaRPr>
          </a:p>
          <a:p>
            <a:r>
              <a:rPr lang="fr-FR" dirty="0">
                <a:solidFill>
                  <a:srgbClr val="29373D"/>
                </a:solidFill>
                <a:latin typeface="Arial"/>
                <a:cs typeface="Arial"/>
              </a:rPr>
              <a:t>Enfin, au Soudan du Sud, le champion de l’approche 7-1-7 était le directeur général de la coordination et de la santé mondiale du pays.  </a:t>
            </a: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6759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effectLst/>
                <a:latin typeface="Helvetica Neue"/>
              </a:rPr>
              <a:t>Une fois le champion identifié, il est très important de sélectionner un responsable technique solide et toute équipe supplémentaire sous cette personne qui coordonnera l’adoption et l’utilisation de l’approche 7-1-7.  Dans les pays qui utilisent déjà l’approche 7-1-7, la taille et la composition de cette équipe varient en fonction des besoins, de la disponibilité du personnel et du financement. Elle peut aller d’une personne à plusieurs. </a:t>
            </a:r>
          </a:p>
          <a:p>
            <a:endParaRPr lang="en-US" dirty="0">
              <a:effectLst/>
              <a:latin typeface="Helvetica Neue" panose="02000503000000020004" pitchFamily="2" charset="0"/>
            </a:endParaRPr>
          </a:p>
          <a:p>
            <a:r>
              <a:rPr lang="fr-FR" dirty="0">
                <a:effectLst/>
                <a:latin typeface="Helvetica Neue"/>
              </a:rPr>
              <a:t>[CLIQUER]</a:t>
            </a:r>
            <a:br>
              <a:rPr lang="fr-FR" dirty="0">
                <a:effectLst/>
                <a:latin typeface="Helvetica Neue" panose="02000503000000020004" pitchFamily="2" charset="0"/>
              </a:rPr>
            </a:br>
            <a:endParaRPr lang="fr-FR">
              <a:effectLst/>
              <a:latin typeface="Helvetica Neue" panose="02000503000000020004" pitchFamily="2" charset="0"/>
            </a:endParaRPr>
          </a:p>
          <a:p>
            <a:r>
              <a:rPr lang="fr-FR" dirty="0">
                <a:effectLst/>
                <a:latin typeface="Helvetica Neue"/>
              </a:rPr>
              <a:t>Pour être efficace, cette équipe doit avoir : </a:t>
            </a:r>
          </a:p>
          <a:p>
            <a:r>
              <a:rPr lang="fr-FR" dirty="0">
                <a:effectLst/>
                <a:latin typeface="Helvetica Neue"/>
              </a:rPr>
              <a:t>- un pouvoir de mobilisation des parties prenantes ;</a:t>
            </a:r>
          </a:p>
          <a:p>
            <a:r>
              <a:rPr lang="fr-FR" dirty="0">
                <a:effectLst/>
                <a:latin typeface="Helvetica Neue"/>
              </a:rPr>
              <a:t>- une responsabilité clairement attribuée ;</a:t>
            </a:r>
          </a:p>
          <a:p>
            <a:r>
              <a:rPr lang="fr-FR" dirty="0">
                <a:effectLst/>
                <a:latin typeface="Helvetica Neue"/>
              </a:rPr>
              <a:t>- un personnel</a:t>
            </a:r>
            <a:r>
              <a:rPr lang="fr-FR" dirty="0">
                <a:latin typeface="Helvetica Neue"/>
              </a:rPr>
              <a:t> adéquat.</a:t>
            </a:r>
          </a:p>
          <a:p>
            <a:endParaRPr lang="en-US" dirty="0">
              <a:effectLst/>
              <a:latin typeface="Helvetica Neue" panose="02000503000000020004" pitchFamily="2" charset="0"/>
            </a:endParaRPr>
          </a:p>
          <a:p>
            <a:r>
              <a:rPr lang="fr-FR" dirty="0">
                <a:effectLst/>
                <a:latin typeface="Helvetica Neue"/>
              </a:rPr>
              <a:t>Il faut savoir que cette équipe est désignée pour coordonner l’adoption et l’utilisation de l’approche 7-1-7, car elle aura besoin de cette crédibilité pour contribuer à mobiliser un large éventail de parties prenantes. </a:t>
            </a:r>
            <a:br>
              <a:rPr lang="fr-FR" dirty="0">
                <a:effectLst/>
                <a:latin typeface="Helvetica Neue" panose="02000503000000020004" pitchFamily="2" charset="0"/>
              </a:rPr>
            </a:br>
            <a:endParaRPr lang="fr-FR">
              <a:effectLst/>
              <a:latin typeface="Helvetica Neue" panose="02000503000000020004" pitchFamily="2" charset="0"/>
            </a:endParaRPr>
          </a:p>
          <a:p>
            <a:r>
              <a:rPr lang="fr-FR" dirty="0">
                <a:effectLst/>
                <a:latin typeface="Helvetica Neue"/>
              </a:rPr>
              <a:t>[CLIQUER]</a:t>
            </a:r>
          </a:p>
          <a:p>
            <a:endParaRPr lang="en-US" dirty="0">
              <a:effectLst/>
              <a:latin typeface="Helvetica Neue" panose="02000503000000020004" pitchFamily="2" charset="0"/>
            </a:endParaRPr>
          </a:p>
          <a:p>
            <a:r>
              <a:rPr lang="fr-FR" dirty="0">
                <a:effectLst/>
                <a:latin typeface="Helvetica Neue"/>
              </a:rPr>
              <a:t>Pour l’adoption de l’approche 7-1-7, cette équipe sera celle qui :</a:t>
            </a:r>
          </a:p>
          <a:p>
            <a:endParaRPr lang="en-US" dirty="0">
              <a:effectLst/>
              <a:latin typeface="Helvetica Neue" panose="02000503000000020004" pitchFamily="2" charset="0"/>
            </a:endParaRPr>
          </a:p>
          <a:p>
            <a:r>
              <a:rPr lang="fr-FR" dirty="0">
                <a:effectLst/>
                <a:latin typeface="Helvetica Neue"/>
              </a:rPr>
              <a:t>• mènera et/ou coordonnera des activités clés ;</a:t>
            </a:r>
          </a:p>
          <a:p>
            <a:r>
              <a:rPr lang="fr-FR" dirty="0">
                <a:effectLst/>
                <a:latin typeface="Helvetica Neue"/>
              </a:rPr>
              <a:t>• aidera à identifier les rôles et les responsabilités des différentes parties prenantes ;</a:t>
            </a:r>
          </a:p>
          <a:p>
            <a:r>
              <a:rPr lang="fr-FR" dirty="0">
                <a:effectLst/>
                <a:latin typeface="Helvetica Neue"/>
              </a:rPr>
              <a:t>• effectuera un suivi des progrès.</a:t>
            </a:r>
          </a:p>
          <a:p>
            <a:endParaRPr lang="en-US" dirty="0">
              <a:effectLst/>
              <a:latin typeface="Helvetica Neue" panose="02000503000000020004" pitchFamily="2" charset="0"/>
            </a:endParaRPr>
          </a:p>
          <a:p>
            <a:r>
              <a:rPr lang="fr-FR" dirty="0">
                <a:effectLst/>
                <a:latin typeface="Helvetica Neue"/>
              </a:rPr>
              <a:t>[CLIQUER]</a:t>
            </a:r>
            <a:br>
              <a:rPr lang="fr-FR" dirty="0">
                <a:effectLst/>
                <a:latin typeface="Helvetica Neue" panose="02000503000000020004" pitchFamily="2" charset="0"/>
              </a:rPr>
            </a:br>
            <a:endParaRPr lang="fr-FR">
              <a:effectLst/>
              <a:latin typeface="Helvetica Neue" panose="02000503000000020004" pitchFamily="2" charset="0"/>
            </a:endParaRPr>
          </a:p>
          <a:p>
            <a:r>
              <a:rPr lang="fr-FR" dirty="0">
                <a:effectLst/>
                <a:latin typeface="Helvetica Neue"/>
              </a:rPr>
              <a:t>Lors de l’utilisation de l’approche 7-1-7, cette équipe sera celle qui mènera et/ou coordonnera les activités clés, depuis la coordination de la collecte de données et la consolidation des informations dans une base de données unique, jusqu’à la mobilisation des parties prenantes et leur maintien en activité, en passant par l’aide au suivi des progrès de la mise en œuvre des actions correctives.  </a:t>
            </a:r>
            <a:br>
              <a:rPr lang="fr-FR" dirty="0">
                <a:effectLst/>
                <a:latin typeface="Helvetica Neue" panose="02000503000000020004" pitchFamily="2" charset="0"/>
              </a:rPr>
            </a:br>
            <a:endParaRPr lang="fr-FR">
              <a:effectLst/>
              <a:latin typeface="Helvetica Neue" panose="02000503000000020004" pitchFamily="2" charset="0"/>
            </a:endParaRPr>
          </a:p>
          <a:p>
            <a:r>
              <a:rPr lang="fr-FR" dirty="0">
                <a:solidFill>
                  <a:srgbClr val="000000"/>
                </a:solidFill>
                <a:effectLst/>
                <a:latin typeface="Helvetica Neue"/>
                <a:cs typeface="Arial" panose="020B0604020202020204" pitchFamily="34" charset="0"/>
              </a:rPr>
              <a:t>[CLIQUER]</a:t>
            </a:r>
          </a:p>
          <a:p>
            <a:pPr>
              <a:lnSpc>
                <a:spcPct val="107000"/>
              </a:lnSpc>
            </a:pPr>
            <a:endParaRPr lang="en-US" dirty="0">
              <a:solidFill>
                <a:srgbClr val="000000"/>
              </a:solidFill>
              <a:cs typeface="Arial" panose="020B0604020202020204" pitchFamily="34" charset="0"/>
            </a:endParaRPr>
          </a:p>
          <a:p>
            <a:pPr>
              <a:lnSpc>
                <a:spcPct val="107000"/>
              </a:lnSpc>
            </a:pPr>
            <a:r>
              <a:rPr lang="fr-FR" dirty="0">
                <a:solidFill>
                  <a:srgbClr val="000000"/>
                </a:solidFill>
                <a:latin typeface="Arial"/>
                <a:cs typeface="Arial"/>
              </a:rPr>
              <a:t>La place du champion ou de la championne gouvernemental(e) et de cette équipe technique au sein du système de santé est importante. Comme nous l’avons noté, la détection, la notification et la réponse précoce sont toutes essentielles pour un contrôle efficace des épidémies. Mais les systèmes de collecte des données, les parties prenantes nécessaires à l’amélioration des performances, les types d’actions nécessaires et bien d’autres choses encore peuvent tous être différents (et impliquer différents acteurs) dans ces trois intervalles. Le champion ou la championne et l’équipe technique doivent donc être capables de travailler efficacement sur tout cela. </a:t>
            </a:r>
          </a:p>
          <a:p>
            <a:pPr>
              <a:lnSpc>
                <a:spcPct val="107000"/>
              </a:lnSpc>
            </a:pPr>
            <a:endParaRPr lang="en-US" dirty="0">
              <a:solidFill>
                <a:srgbClr val="000000"/>
              </a:solidFill>
              <a:cs typeface="Arial" panose="020B0604020202020204" pitchFamily="34" charset="0"/>
            </a:endParaRPr>
          </a:p>
          <a:p>
            <a:pPr>
              <a:lnSpc>
                <a:spcPct val="107000"/>
              </a:lnSpc>
            </a:pPr>
            <a:r>
              <a:rPr lang="fr-FR" dirty="0">
                <a:solidFill>
                  <a:srgbClr val="000000"/>
                </a:solidFill>
                <a:latin typeface="Arial"/>
                <a:cs typeface="Arial"/>
              </a:rPr>
              <a:t>Mais selon qui sera le champion et quelles structures organisationnelles seront en place, il se peut que l’équipe technique finisse par se retrouver davantage du côté de la surveillance ou du côté de la réponse. Si tel est le cas, pour une amélioration efficace des performances, cette équipe devra peut-être travailler encore plus dur pour établir les relations nécessaires et s’assurer que les personnes et les processus clés utilisés par ceux qui se concentrent sur les autres intervalles sont inclus. </a:t>
            </a:r>
          </a:p>
          <a:p>
            <a:pPr>
              <a:lnSpc>
                <a:spcPct val="107000"/>
              </a:lnSpc>
            </a:pPr>
            <a:endParaRPr lang="en-US" dirty="0">
              <a:solidFill>
                <a:srgbClr val="000000"/>
              </a:solidFill>
              <a:cs typeface="Arial" panose="020B0604020202020204" pitchFamily="34" charset="0"/>
            </a:endParaRPr>
          </a:p>
          <a:p>
            <a:pPr>
              <a:lnSpc>
                <a:spcPct val="107000"/>
              </a:lnSpc>
            </a:pPr>
            <a:r>
              <a:rPr lang="fr-FR" dirty="0">
                <a:solidFill>
                  <a:srgbClr val="000000"/>
                </a:solidFill>
                <a:latin typeface="Arial"/>
                <a:cs typeface="Arial"/>
              </a:rPr>
              <a:t>C’est en partie la raison pour laquelle plusieurs pays ont constaté que le fait de placer la coordination de l’approche 7-1-7 au sein du centre des opérations d’urgence, des instituts nationaux de santé publique, des unités déployant des équipes d’intervention rapide ou des structures similaires — où la détection, la notification et l’intervention précoce peuvent souvent se conjuguer, et où les personnes sont déjà concentrées sur la préparation et la réponse — a bien fonctionné. </a:t>
            </a:r>
          </a:p>
          <a:p>
            <a:pPr>
              <a:lnSpc>
                <a:spcPct val="107000"/>
              </a:lnSpc>
            </a:pPr>
            <a:endParaRPr lang="en-US" dirty="0">
              <a:solidFill>
                <a:srgbClr val="000000"/>
              </a:solidFill>
              <a:cs typeface="Arial" panose="020B0604020202020204" pitchFamily="34" charset="0"/>
            </a:endParaRPr>
          </a:p>
          <a:p>
            <a:endParaRPr lang="en-US" dirty="0">
              <a:cs typeface="Arial" panose="020B0604020202020204" pitchFamily="34" charset="0"/>
            </a:endParaRPr>
          </a:p>
          <a:p>
            <a:pPr>
              <a:lnSpc>
                <a:spcPct val="107000"/>
              </a:lnSpc>
            </a:pPr>
            <a:endParaRPr lang="en-US" dirty="0"/>
          </a:p>
          <a:p>
            <a:pPr>
              <a:lnSpc>
                <a:spcPct val="107000"/>
              </a:lnSpc>
            </a:pPr>
            <a:endParaRPr lang="en-US" dirty="0">
              <a:solidFill>
                <a:srgbClr val="000000"/>
              </a:solidFill>
              <a:cs typeface="Arial" panose="020B0604020202020204" pitchFamily="34" charset="0"/>
            </a:endParaRPr>
          </a:p>
          <a:p>
            <a:pPr>
              <a:lnSpc>
                <a:spcPct val="150000"/>
              </a:lnSpc>
            </a:pPr>
            <a:endParaRPr lang="en-US" dirty="0">
              <a:solidFill>
                <a:srgbClr val="29373D"/>
              </a:solidFill>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87305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Arial"/>
                <a:cs typeface="Arial"/>
              </a:rPr>
              <a:t>[Remarque pour la modération : la discussion ne doit pas dépasser 3 minutes.]</a:t>
            </a:r>
          </a:p>
          <a:p>
            <a:endParaRPr lang="en-US" dirty="0"/>
          </a:p>
          <a:p>
            <a:r>
              <a:rPr lang="fr-FR">
                <a:latin typeface="Arial"/>
                <a:cs typeface="Arial"/>
              </a:rPr>
              <a:t>Ayons une autre discussion. </a:t>
            </a:r>
          </a:p>
          <a:p>
            <a:endParaRPr lang="en-US" dirty="0"/>
          </a:p>
          <a:p>
            <a:r>
              <a:rPr lang="fr-FR" sz="1200">
                <a:latin typeface="Arial"/>
                <a:cs typeface="Arial"/>
              </a:rPr>
              <a:t>Supposons que vous dirigiez l’équipe de coordination de l’approche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fr-FR" sz="1200">
                <a:latin typeface="Arial"/>
                <a:cs typeface="Arial"/>
              </a:rPr>
            </a:br>
            <a:r>
              <a:rPr lang="fr-FR" sz="1200">
                <a:latin typeface="Arial"/>
                <a:cs typeface="Arial"/>
              </a:rPr>
              <a:t>Quelles stratégies utiliseriez-vous pour garantir qu’aucun intervalle de l’approche 7-1-7 (détection, notification ou réponse précoce) n’est involontairement négligé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77</a:t>
            </a:fld>
            <a:endParaRPr lang="en-US"/>
          </a:p>
        </p:txBody>
      </p:sp>
    </p:spTree>
    <p:extLst>
      <p:ext uri="{BB962C8B-B14F-4D97-AF65-F5344CB8AC3E}">
        <p14:creationId xmlns:p14="http://schemas.microsoft.com/office/powerpoint/2010/main" val="33228131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7FE59-AC9A-B1C8-3488-603B1D46E1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8C8668-373C-B9ED-4893-4387EF1BEA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96910-AE83-90A8-B46F-526A931566A1}"/>
              </a:ext>
            </a:extLst>
          </p:cNvPr>
          <p:cNvSpPr>
            <a:spLocks noGrp="1"/>
          </p:cNvSpPr>
          <p:nvPr>
            <p:ph type="body" idx="1"/>
          </p:nvPr>
        </p:nvSpPr>
        <p:spPr/>
        <p:txBody>
          <a:bodyPr/>
          <a:lstStyle/>
          <a:p>
            <a:r>
              <a:rPr lang="fr-FR"/>
              <a:t>Une autre activité clé d’adoption consiste à cartographier les parties prenantes et les systèmes qui existent déjà dans le pays ou l’administration et qui sont pertinents pour l’approche 7-1-7. </a:t>
            </a: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829EBA44-D8ED-93E3-739A-DE5505E57CB3}"/>
              </a:ext>
            </a:extLst>
          </p:cNvPr>
          <p:cNvSpPr>
            <a:spLocks noGrp="1"/>
          </p:cNvSpPr>
          <p:nvPr>
            <p:ph type="sldNum" sz="quarter" idx="5"/>
          </p:nvPr>
        </p:nvSpPr>
        <p:spPr/>
        <p:txBody>
          <a:bodyPr/>
          <a:lstStyle/>
          <a:p>
            <a:fld id="{A1E75C25-C22B-D14A-8C88-D3C1CFA09A77}" type="slidenum">
              <a:rPr lang="en-US" smtClean="0"/>
              <a:pPr/>
              <a:t>78</a:t>
            </a:fld>
            <a:endParaRPr lang="en-US"/>
          </a:p>
        </p:txBody>
      </p:sp>
    </p:spTree>
    <p:extLst>
      <p:ext uri="{BB962C8B-B14F-4D97-AF65-F5344CB8AC3E}">
        <p14:creationId xmlns:p14="http://schemas.microsoft.com/office/powerpoint/2010/main" val="36085072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3D734-B5BA-C7CC-3996-BCF7CDBB59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4A82DE-1B5B-95A0-3D76-3A6451533B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603C78-1965-F4AC-5F26-24A1BCEABC06}"/>
              </a:ext>
            </a:extLst>
          </p:cNvPr>
          <p:cNvSpPr>
            <a:spLocks noGrp="1"/>
          </p:cNvSpPr>
          <p:nvPr>
            <p:ph type="body" idx="1"/>
          </p:nvPr>
        </p:nvSpPr>
        <p:spPr/>
        <p:txBody>
          <a:bodyPr/>
          <a:lstStyle/>
          <a:p>
            <a:pPr marL="0" indent="0">
              <a:buFont typeface="Arial" panose="020B0604020202020204" pitchFamily="34" charset="0"/>
              <a:buNone/>
            </a:pPr>
            <a:r>
              <a:rPr lang="fr-FR" sz="1200" b="0">
                <a:solidFill>
                  <a:schemeClr val="dk1"/>
                </a:solidFill>
                <a:latin typeface="Arial"/>
                <a:cs typeface="Arial"/>
              </a:rPr>
              <a:t>Commençons par la cartographie des parties prenantes. Pour mieux comprendre quelles parties prenantes sont nécessaires pour rendre l’approche 7-1-7 efficace — à la fois pour l’adoption et l’amélioration continue des performances —, examinons d’abord les principaux domaines de l’approche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dk1"/>
              </a:solidFill>
              <a:latin typeface="Arial"/>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a:solidFill>
                  <a:schemeClr val="dk1"/>
                </a:solidFill>
                <a:latin typeface="Arial"/>
                <a:cs typeface="Arial"/>
              </a:rPr>
              <a:t>Je vais passer en revue cinq domaines clés de l’approche 7-1-7 et, ce faisant, essayer de réfléchir aux types de parties prenantes qui seraient pertinents pour les domaines dans lesquels vous travaillez. </a:t>
            </a:r>
          </a:p>
          <a:p>
            <a:pPr marL="285750" indent="-285750">
              <a:buFont typeface="Arial" panose="020B0604020202020204" pitchFamily="34" charset="0"/>
              <a:buChar char="•"/>
            </a:pPr>
            <a:endParaRPr lang="en-US" sz="1200" dirty="0">
              <a:cs typeface="Arial"/>
            </a:endParaRPr>
          </a:p>
          <a:p>
            <a:pPr marL="0" indent="0">
              <a:buFont typeface="Arial" panose="020B0604020202020204" pitchFamily="34" charset="0"/>
              <a:buNone/>
            </a:pPr>
            <a:r>
              <a:rPr lang="fr-FR" sz="1200" b="0">
                <a:solidFill>
                  <a:schemeClr val="dk1"/>
                </a:solidFill>
                <a:latin typeface="Arial"/>
                <a:cs typeface="Arial"/>
              </a:rPr>
              <a:t>[CLIQUER]</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fr-FR" sz="1200" b="0">
                <a:solidFill>
                  <a:schemeClr val="dk1"/>
                </a:solidFill>
                <a:latin typeface="Arial"/>
                <a:cs typeface="Arial"/>
              </a:rPr>
              <a:t>Le premier domaine est la « coordination ».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fr-FR" sz="1200" b="0">
                <a:solidFill>
                  <a:schemeClr val="dk1"/>
                </a:solidFill>
                <a:latin typeface="Arial"/>
                <a:cs typeface="Arial"/>
              </a:rPr>
              <a:t>Cela implique</a:t>
            </a:r>
            <a:r>
              <a:rPr lang="fr-FR">
                <a:solidFill>
                  <a:schemeClr val="dk1"/>
                </a:solidFill>
                <a:latin typeface="Arial"/>
                <a:cs typeface="Arial"/>
              </a:rPr>
              <a:t> :</a:t>
            </a:r>
          </a:p>
          <a:p>
            <a:pPr marL="171450" lvl="0" indent="-171450">
              <a:buFont typeface="Arial" panose="020B0604020202020204" pitchFamily="34" charset="0"/>
              <a:buChar char="•"/>
            </a:pPr>
            <a:r>
              <a:rPr lang="fr-FR" sz="1200">
                <a:latin typeface="Arial"/>
                <a:cs typeface="Arial"/>
              </a:rPr>
              <a:t>de superviser l’adoption et l’utilisation de l’approche 7-1-7 ;</a:t>
            </a:r>
          </a:p>
          <a:p>
            <a:pPr marL="171450" lvl="0" indent="-171450">
              <a:buFont typeface="Arial" panose="020B0604020202020204" pitchFamily="34" charset="0"/>
              <a:buChar char="•"/>
            </a:pPr>
            <a:r>
              <a:rPr lang="fr-FR" sz="1200">
                <a:latin typeface="Arial"/>
                <a:cs typeface="Arial"/>
              </a:rPr>
              <a:t>de coordonner les parties prenantes dans plusieurs secteurs et à plusieurs niveaux ;</a:t>
            </a:r>
          </a:p>
          <a:p>
            <a:pPr marL="171450" lvl="0" indent="-171450">
              <a:buFont typeface="Arial" panose="020B0604020202020204" pitchFamily="34" charset="0"/>
              <a:buChar char="•"/>
            </a:pPr>
            <a:r>
              <a:rPr lang="fr-FR" sz="1200">
                <a:latin typeface="Arial"/>
                <a:cs typeface="Arial"/>
              </a:rPr>
              <a:t>d’être responsable de plusieurs équipes.</a:t>
            </a:r>
          </a:p>
          <a:p>
            <a:pPr marL="171450" lvl="0" indent="-171450">
              <a:buFont typeface="Arial" panose="020B0604020202020204" pitchFamily="34" charset="0"/>
              <a:buChar char="•"/>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fr-FR" sz="1200">
                <a:latin typeface="Arial"/>
                <a:cs typeface="Arial"/>
              </a:rPr>
              <a:t>Cette zone est généralement couverte par l’équipe technique désignée pour coordonner les activités de l’approche 7-1-7. </a:t>
            </a:r>
          </a:p>
          <a:p>
            <a:pPr marL="0" indent="0">
              <a:buFont typeface="Arial" panose="020B0604020202020204" pitchFamily="34" charset="0"/>
              <a:buNone/>
            </a:pPr>
            <a:endParaRPr lang="en-US" sz="1200" b="0" dirty="0">
              <a:solidFill>
                <a:schemeClr val="dk1"/>
              </a:solidFill>
              <a:latin typeface="Arial"/>
              <a:cs typeface="Arial"/>
            </a:endParaRPr>
          </a:p>
          <a:p>
            <a:r>
              <a:rPr lang="fr-FR">
                <a:latin typeface="Arial"/>
                <a:cs typeface="Arial"/>
              </a:rPr>
              <a:t>[CLIQUER]</a:t>
            </a:r>
          </a:p>
          <a:p>
            <a:endParaRPr lang="en-US"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Le prochain domaine est les « collecte et analyse des données ». Cela implique d’enregistrer, d’analyser, de synthétiser et de communiquer les données/résultats de l’approche 7-1-7.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Un domaine très important est l’« amélioration des performances ». Cela implique</a:t>
            </a:r>
            <a:r>
              <a:rPr lang="fr-FR">
                <a:latin typeface="Arial"/>
                <a:cs typeface="Arial"/>
              </a:rPr>
              <a:t> :</a:t>
            </a:r>
          </a:p>
          <a:p>
            <a:pPr marL="171450" lvl="0" indent="-171450">
              <a:buFont typeface="Arial" panose="020B0604020202020204" pitchFamily="34" charset="0"/>
              <a:buChar char="•"/>
            </a:pPr>
            <a:r>
              <a:rPr lang="fr-FR" sz="1200">
                <a:latin typeface="Arial"/>
                <a:cs typeface="Arial"/>
              </a:rPr>
              <a:t>d’identifier les goulots d’étranglement et les facteurs favorisants ;</a:t>
            </a:r>
          </a:p>
          <a:p>
            <a:pPr marL="171450" lvl="0" indent="-171450">
              <a:buFont typeface="Arial" panose="020B0604020202020204" pitchFamily="34" charset="0"/>
              <a:buChar char="•"/>
            </a:pPr>
            <a:r>
              <a:rPr lang="fr-FR" sz="1200">
                <a:latin typeface="Arial"/>
                <a:cs typeface="Arial"/>
              </a:rPr>
              <a:t>de définir les actions correctives ; </a:t>
            </a:r>
          </a:p>
          <a:p>
            <a:pPr marL="171450" lvl="0" indent="-171450">
              <a:buFont typeface="Arial" panose="020B0604020202020204" pitchFamily="34" charset="0"/>
              <a:buChar char="•"/>
            </a:pPr>
            <a:r>
              <a:rPr lang="fr-FR" sz="1200">
                <a:latin typeface="Arial"/>
                <a:cs typeface="Arial"/>
              </a:rPr>
              <a:t>de prendre des mesures touchant plusieurs secteurs et niveaux ;</a:t>
            </a:r>
          </a:p>
          <a:p>
            <a:pPr marL="171450" lvl="0" indent="-171450">
              <a:buFont typeface="Arial" panose="020B0604020202020204" pitchFamily="34" charset="0"/>
              <a:buChar char="•"/>
            </a:pPr>
            <a:r>
              <a:rPr lang="fr-FR" sz="1200">
                <a:latin typeface="Arial"/>
                <a:cs typeface="Arial"/>
              </a:rPr>
              <a:t>de suivre la progression des actions.</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fr-FR" sz="1200">
                <a:latin typeface="Arial"/>
                <a:cs typeface="Arial"/>
              </a:rPr>
              <a:t>[CLIQUER]</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fr-FR" sz="1200">
                <a:latin typeface="Arial"/>
                <a:cs typeface="Arial"/>
              </a:rPr>
              <a:t>Viennent ensuite les « planification et financement ». Cela implique d’utiliser les résultats de l’approche 7-1-7 afin de contribuer à plus long terme aux activités de planification, aux priorités de financement et à d’autres activités pertinentes en matière de sécurité sanitaire. </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fr-FR" sz="1200">
                <a:latin typeface="Arial"/>
                <a:cs typeface="Arial"/>
              </a:rPr>
              <a:t>[CLIQUER]</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a:latin typeface="Arial"/>
                <a:cs typeface="Arial"/>
              </a:rPr>
              <a:t>Enfin, le dernier domaine clé est les « communication et plaidoyer ». Cela implique d’utiliser les résultats de l’approche 7-1-7 pour prioriser les activités de plaidoyer et de mobilisation des ressources.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E4B121B-D80E-8DD5-3206-C8E2573FAB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092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Arial"/>
                <a:cs typeface="Arial"/>
              </a:rPr>
              <a:t>[Remarque pour la modération : la discussion ne doit pas dépasser 3 minutes. Encouragez </a:t>
            </a:r>
            <a:r>
              <a:rPr lang="fr-FR" sz="1200" b="0" i="1">
                <a:latin typeface="Arial"/>
                <a:cs typeface="Arial"/>
              </a:rPr>
              <a:t>et attendez les réponses. Si personne ne lève la main, citez gentiment le nom de 1 ou 2 </a:t>
            </a:r>
            <a:r>
              <a:rPr lang="fr-FR" i="1">
                <a:latin typeface="Arial"/>
                <a:cs typeface="Arial"/>
              </a:rPr>
              <a:t>participants</a:t>
            </a:r>
            <a:r>
              <a:rPr lang="fr-FR" sz="1200" b="0" i="1">
                <a:latin typeface="Arial"/>
                <a:cs typeface="Arial"/>
              </a:rPr>
              <a:t> pour lancer la discussion. Ceci est important, en particulier pour ces premières questions, pour donner le ton de l’atelier pour une participation active</a:t>
            </a:r>
            <a:r>
              <a:rPr lang="fr-FR" i="1">
                <a:latin typeface="Arial"/>
                <a:cs typeface="Arial"/>
              </a:rPr>
              <a:t>.]</a:t>
            </a:r>
          </a:p>
          <a:p>
            <a:endParaRPr lang="en-US" dirty="0"/>
          </a:p>
          <a:p>
            <a:r>
              <a:rPr lang="fr-FR">
                <a:latin typeface="Arial"/>
                <a:cs typeface="Arial"/>
              </a:rPr>
              <a:t>Maintenant, j’aimerais que vous me disiez ce que vous avez retenu comme points clés de la séance d’hier.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2962E-2F05-397F-F693-4321D11694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BCFAC1-7D4E-736A-EE83-3346DFF8C8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935B5E-89F0-873D-ECFD-7E8C693A2B03}"/>
              </a:ext>
            </a:extLst>
          </p:cNvPr>
          <p:cNvSpPr>
            <a:spLocks noGrp="1"/>
          </p:cNvSpPr>
          <p:nvPr>
            <p:ph type="body" idx="1"/>
          </p:nvPr>
        </p:nvSpPr>
        <p:spPr/>
        <p:txBody>
          <a:bodyPr/>
          <a:lstStyle/>
          <a:p>
            <a:pPr marL="0" indent="0">
              <a:buFont typeface="Arial" panose="020B0604020202020204" pitchFamily="34" charset="0"/>
              <a:buNone/>
            </a:pPr>
            <a:r>
              <a:rPr lang="fr-FR" sz="1200" b="0">
                <a:solidFill>
                  <a:schemeClr val="dk1"/>
                </a:solidFill>
                <a:latin typeface="Arial"/>
                <a:cs typeface="Arial"/>
              </a:rPr>
              <a:t>Maintenant que nous avons discuté des domaines de l’approche 7-1-7, réfléchissons aux parties prenantes concernées par ces domaines. La liste des parties prenantes de l’approche 7-1-7 est et doit être large, car les systèmes liés à la détection, à la notification et à la réponse précoce sont vastes.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fr-FR" sz="1200" b="0">
                <a:solidFill>
                  <a:schemeClr val="dk1"/>
                </a:solidFill>
                <a:latin typeface="Arial"/>
                <a:cs typeface="Arial"/>
              </a:rPr>
              <a:t>L’approche 7-1-7 implique les parties prenantes de tous les secteurs et de tous les niveaux : celles qui peuvent aider à identifier les problèmes et celles qui peuvent aider à les résoudre, celles qui peuvent aider à coordonner l’approche 7-1-7 et celles qui peuvent aider à éclairer les efforts de planification nationale en utilisant les résultats de l’approche 7-1-7.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fr-FR" sz="1200" b="0">
                <a:solidFill>
                  <a:schemeClr val="dk1"/>
                </a:solidFill>
                <a:latin typeface="Arial"/>
                <a:cs typeface="Arial"/>
              </a:rPr>
              <a:t>[CLIQUER]</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fr-FR" sz="1200" b="0">
                <a:solidFill>
                  <a:schemeClr val="dk1"/>
                </a:solidFill>
                <a:latin typeface="Arial"/>
                <a:cs typeface="Arial"/>
              </a:rPr>
              <a:t>Les parties prenantes peuvent inclure :</a:t>
            </a:r>
          </a:p>
          <a:p>
            <a:pPr marL="742950" lvl="1" indent="-285750">
              <a:buFont typeface="Arial,Sans-Serif"/>
              <a:buChar char="•"/>
            </a:pPr>
            <a:r>
              <a:rPr lang="fr-FR">
                <a:solidFill>
                  <a:schemeClr val="dk1"/>
                </a:solidFill>
              </a:rPr>
              <a:t>les parties prenantes chargées de la surveillance et de la réponse de tous les principaux piliers de la réponse aux épidémies dans les secteurs de la santé humaine, de la santé animale et de l’environnement ;</a:t>
            </a:r>
          </a:p>
          <a:p>
            <a:pPr marL="742950" lvl="1" indent="-285750">
              <a:spcBef>
                <a:spcPts val="527"/>
              </a:spcBef>
              <a:buFont typeface="Arial,Sans-Serif"/>
              <a:buChar char="•"/>
            </a:pPr>
            <a:r>
              <a:rPr lang="fr-FR">
                <a:solidFill>
                  <a:schemeClr val="dk1"/>
                </a:solidFill>
              </a:rPr>
              <a:t>les équipes de préparation, de planification ou de suivi et évaluation qui facilitent les évaluations et la planification du Règlement Sanitaire International (RSI) ;</a:t>
            </a:r>
          </a:p>
          <a:p>
            <a:pPr marL="742950" lvl="1" indent="-285750">
              <a:spcBef>
                <a:spcPts val="527"/>
              </a:spcBef>
              <a:buFont typeface="Arial,Sans-Serif"/>
              <a:buChar char="•"/>
            </a:pPr>
            <a:r>
              <a:rPr lang="fr-FR">
                <a:solidFill>
                  <a:schemeClr val="dk1"/>
                </a:solidFill>
                <a:latin typeface="Arial"/>
                <a:cs typeface="Arial"/>
              </a:rPr>
              <a:t>les parties prenantes gouvernementales responsables de la coordination multisectorielle, les décideurs politiques et les parlementaires ;</a:t>
            </a:r>
          </a:p>
          <a:p>
            <a:pPr marL="742950" lvl="1" indent="-285750">
              <a:spcBef>
                <a:spcPts val="527"/>
              </a:spcBef>
              <a:buFont typeface="Arial,Sans-Serif"/>
              <a:buChar char="•"/>
            </a:pPr>
            <a:r>
              <a:rPr lang="fr-FR">
                <a:solidFill>
                  <a:schemeClr val="dk1"/>
                </a:solidFill>
                <a:latin typeface="Arial"/>
                <a:cs typeface="Arial"/>
              </a:rPr>
              <a:t>les parties prenantes au financement, y compris les personnes représentant les ministères des Finances (pour le financement national), des banques multilatérales de développement et des partenaires bilatéraux ;</a:t>
            </a:r>
          </a:p>
          <a:p>
            <a:pPr marL="742950" lvl="1" indent="-285750">
              <a:spcBef>
                <a:spcPts val="527"/>
              </a:spcBef>
              <a:buFont typeface="Arial,Sans-Serif"/>
              <a:buChar char="•"/>
            </a:pPr>
            <a:r>
              <a:rPr lang="fr-FR">
                <a:solidFill>
                  <a:schemeClr val="dk1"/>
                </a:solidFill>
                <a:latin typeface="Arial"/>
                <a:cs typeface="Arial"/>
              </a:rPr>
              <a:t>les parties prenantes du milieu de la recherche et de l’enseignement, telles que les universités et les instituts de recherche ;</a:t>
            </a:r>
          </a:p>
          <a:p>
            <a:pPr marL="742950" lvl="1" indent="-285750">
              <a:spcBef>
                <a:spcPts val="527"/>
              </a:spcBef>
              <a:buFont typeface="Arial,Sans-Serif"/>
              <a:buChar char="•"/>
            </a:pPr>
            <a:r>
              <a:rPr lang="fr-FR">
                <a:solidFill>
                  <a:schemeClr val="dk1"/>
                </a:solidFill>
                <a:latin typeface="Arial"/>
                <a:cs typeface="Arial"/>
              </a:rPr>
              <a:t>les autres parties prenantes concernées, notamment les groupes de pression, la société civile et les personnes représentant des communautés.</a:t>
            </a:r>
          </a:p>
          <a:p>
            <a:pPr lvl="1">
              <a:buFont typeface="Arial" panose="020B0604020202020204" pitchFamily="34" charset="0"/>
              <a:buChar char="•"/>
            </a:pPr>
            <a:endParaRPr lang="en-US" sz="1200" dirty="0">
              <a:solidFill>
                <a:srgbClr val="29373D"/>
              </a:solidFill>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Et pensez de manière large : nous parlons ici de celles qui sont impliquées dans la surveillance, dans la logistique et les chaînes d’approvisionnement, dans la capacité des laboratoires, dans chaque action de réponse précoce, dans la façon dont l’information circule entre les individus et les systèmes, etc. </a:t>
            </a:r>
            <a:br>
              <a:rPr lang="fr-FR" sz="1200">
                <a:latin typeface="Arial"/>
                <a:cs typeface="Arial" panose="020B0604020202020204" pitchFamily="34" charset="0"/>
              </a:rPr>
            </a:br>
            <a:endParaRPr lang="fr-FR" sz="1200">
              <a:latin typeface="Arial"/>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0DB29BED-0328-148F-25E9-ECB1BE07338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01446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Pour voir la diversité des parties prenantes qui peuvent être nécessaires lors d’une épidémie, examinons un exemple de l’approche 7-1-7 pour l’épidémie de trypanosomiase humaine africaine en Éthiopie. </a:t>
            </a:r>
          </a:p>
          <a:p>
            <a:endParaRPr lang="en-US" dirty="0">
              <a:cs typeface="Arial"/>
            </a:endParaRPr>
          </a:p>
          <a:p>
            <a:r>
              <a:rPr lang="fr-FR">
                <a:latin typeface="Arial"/>
                <a:cs typeface="Arial"/>
              </a:rPr>
              <a:t>[CLIQUER]</a:t>
            </a:r>
          </a:p>
          <a:p>
            <a:endParaRPr lang="en-US" dirty="0">
              <a:cs typeface="Arial"/>
            </a:endParaRPr>
          </a:p>
          <a:p>
            <a:r>
              <a:rPr lang="fr-FR">
                <a:latin typeface="Arial"/>
                <a:cs typeface="Arial"/>
              </a:rPr>
              <a:t>La trypanosomiase humaine africaine est transmise par les mouches tsé-tsé et provoque des symptômes non spécifiques chez les personnes infectées.</a:t>
            </a:r>
          </a:p>
          <a:p>
            <a:endParaRPr lang="en-US" dirty="0">
              <a:cs typeface="Arial"/>
            </a:endParaRPr>
          </a:p>
          <a:p>
            <a:r>
              <a:rPr lang="fr-FR">
                <a:latin typeface="Arial"/>
                <a:cs typeface="Arial"/>
              </a:rPr>
              <a:t>[CLIQUER]</a:t>
            </a:r>
          </a:p>
          <a:p>
            <a:endParaRPr lang="en-US" dirty="0">
              <a:cs typeface="Arial"/>
            </a:endParaRPr>
          </a:p>
          <a:p>
            <a:r>
              <a:rPr lang="fr-FR">
                <a:latin typeface="Arial"/>
                <a:cs typeface="Arial"/>
              </a:rPr>
              <a:t>L’Éthiopie a connu des cas sporadiques entre 1967 et 1991. </a:t>
            </a:r>
          </a:p>
          <a:p>
            <a:endParaRPr lang="en-US" dirty="0">
              <a:cs typeface="Arial"/>
            </a:endParaRPr>
          </a:p>
          <a:p>
            <a:r>
              <a:rPr lang="fr-FR">
                <a:latin typeface="Arial"/>
                <a:cs typeface="Arial"/>
              </a:rPr>
              <a:t>[CLIQUER]</a:t>
            </a:r>
          </a:p>
          <a:p>
            <a:endParaRPr lang="en-US" dirty="0">
              <a:cs typeface="Arial"/>
            </a:endParaRPr>
          </a:p>
          <a:p>
            <a:r>
              <a:rPr lang="fr-FR">
                <a:latin typeface="Arial"/>
                <a:cs typeface="Arial"/>
              </a:rPr>
              <a:t>Mais, ensuite, ils n’ont eu aucun cas jusqu’à ce que la trypanosomiase humaine africaine réapparaisse après 31 ans en 2022.</a:t>
            </a:r>
          </a:p>
          <a:p>
            <a:endParaRPr lang="en-US" dirty="0">
              <a:cs typeface="Arial"/>
            </a:endParaRPr>
          </a:p>
          <a:p>
            <a:r>
              <a:rPr lang="fr-FR">
                <a:latin typeface="Arial"/>
                <a:cs typeface="Arial"/>
              </a:rPr>
              <a:t>[CLIQUER]</a:t>
            </a:r>
          </a:p>
          <a:p>
            <a:endParaRPr lang="en-US" dirty="0">
              <a:cs typeface="Arial"/>
            </a:endParaRPr>
          </a:p>
          <a:p>
            <a:r>
              <a:rPr lang="fr-FR">
                <a:latin typeface="Arial"/>
                <a:cs typeface="Arial"/>
              </a:rPr>
              <a:t>Non seulement il y a eu un écart de plus de trois décennies depuis la dernière infection connue, mais l’épidémie s’est produite dans une région différente par rapport aux infections précédentes.</a:t>
            </a: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95503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Arial"/>
                <a:cs typeface="Arial"/>
              </a:rPr>
              <a:t>Bien qu’aucun des intervalles de l’approche 7-1-7 n’ait été respecté pour cette épidémie, de nombreux enseignements ont été tirés en appliquant l’approche 7-1-7 à cette situation. </a:t>
            </a:r>
            <a:br>
              <a:rPr lang="fr-FR" dirty="0"/>
            </a:b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Arial"/>
                <a:cs typeface="Arial"/>
              </a:rPr>
              <a:t>Un thème important lié aux goulots d’étranglement dans les trois intervalles concernait le fait qu’il s’agissait d’une maladie </a:t>
            </a:r>
            <a:r>
              <a:rPr lang="fr-FR" dirty="0" err="1">
                <a:latin typeface="Arial"/>
                <a:cs typeface="Arial"/>
              </a:rPr>
              <a:t>réémergente</a:t>
            </a:r>
            <a:r>
              <a:rPr lang="fr-FR" dirty="0">
                <a:latin typeface="Arial"/>
                <a:cs typeface="Arial"/>
              </a:rPr>
              <a:t>, notamment une faible sensibilisation parmi les agents communautaires et de santé, un manque de capacité des laboratoires, un manque de lignes directrices sur la surveillance et un manque de disponibilité des médicaments. </a:t>
            </a:r>
          </a:p>
          <a:p>
            <a:endParaRPr lang="en-US" dirty="0"/>
          </a:p>
          <a:p>
            <a:r>
              <a:rPr lang="fr-FR" dirty="0">
                <a:latin typeface="Arial"/>
                <a:cs typeface="Arial"/>
              </a:rPr>
              <a:t>L’examen des goulots d’étranglement a également permis d’identifier les lacunes en matière de communication pour la notification et la réponse précoce à tous les niveaux du gouvernement.</a:t>
            </a:r>
          </a:p>
          <a:p>
            <a:endParaRPr lang="en-US" dirty="0"/>
          </a:p>
          <a:p>
            <a:r>
              <a:rPr lang="fr-FR" dirty="0">
                <a:latin typeface="Arial"/>
                <a:cs typeface="Arial"/>
              </a:rPr>
              <a:t>Un large éventail d’actions a été développé pour remédier à ces différents goulots d’étranglement, allant des formations aux lignes directrices provisoires sur la surveillance de la maladie en passant par l’amélioration des capacités des laboratoires. </a:t>
            </a:r>
          </a:p>
          <a:p>
            <a:endParaRPr lang="en-US" dirty="0"/>
          </a:p>
          <a:p>
            <a:r>
              <a:rPr lang="fr-FR" dirty="0">
                <a:latin typeface="Arial"/>
                <a:cs typeface="Arial"/>
              </a:rPr>
              <a:t>Cette épidémie a donné lieu à une investigation et à une réponse conjointes complètes utilisant une approche « Une seule santé », réunissant la santé humaine, la santé animale et l’environnement.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504235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Arial"/>
                <a:cs typeface="Arial"/>
              </a:rPr>
              <a:t>[Remarque pour la modération : la discussion ne doit pas dépasser 2 minutes.]</a:t>
            </a:r>
          </a:p>
          <a:p>
            <a:endParaRPr lang="en-US" dirty="0"/>
          </a:p>
          <a:p>
            <a:r>
              <a:rPr lang="fr-FR">
                <a:latin typeface="Arial"/>
                <a:cs typeface="Arial"/>
              </a:rPr>
              <a:t>Ayons une brève discussion. </a:t>
            </a:r>
          </a:p>
          <a:p>
            <a:endParaRPr lang="en-US" dirty="0"/>
          </a:p>
          <a:p>
            <a:r>
              <a:rPr lang="fr-FR" sz="1200">
                <a:latin typeface="Arial"/>
                <a:cs typeface="Arial"/>
              </a:rPr>
              <a:t>Si vous meniez des activités de l’approche 7-1-7 en Éthiopie, qui souhaiteriez-vous voir faire partie d’un groupe de parties prenantes pour cette épidémie ?</a:t>
            </a:r>
          </a:p>
          <a:p>
            <a:endParaRPr lang="en-US" dirty="0"/>
          </a:p>
          <a:p>
            <a:endParaRPr lang="en-US" sz="1200" dirty="0">
              <a:solidFill>
                <a:schemeClr val="tx2"/>
              </a:solidFill>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30104964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D4AA3-11BF-1AC2-9307-6D91F4E845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E6ED4-9A92-DBA0-11F3-4E5FE202E8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BACCA9-28E4-0737-64CA-64870AF083F3}"/>
              </a:ext>
            </a:extLst>
          </p:cNvPr>
          <p:cNvSpPr>
            <a:spLocks noGrp="1"/>
          </p:cNvSpPr>
          <p:nvPr>
            <p:ph type="body" idx="1"/>
          </p:nvPr>
        </p:nvSpPr>
        <p:spPr/>
        <p:txBody>
          <a:bodyPr/>
          <a:lstStyle/>
          <a:p>
            <a:r>
              <a:rPr lang="fr-FR" dirty="0">
                <a:effectLst/>
                <a:latin typeface="Helvetica Neue"/>
              </a:rPr>
              <a:t>Je vais maintenant vous montrer une liste des parties prenantes de cette épidémie de trypanosomiase humaine africaine dans le cadre du concept « Une seule santé » en Éthiopie.</a:t>
            </a:r>
          </a:p>
          <a:p>
            <a:endParaRPr lang="en-US" dirty="0">
              <a:effectLst/>
              <a:latin typeface="Helvetica Neue" panose="02000503000000020004" pitchFamily="2" charset="0"/>
            </a:endParaRPr>
          </a:p>
          <a:p>
            <a:r>
              <a:rPr lang="fr-FR" dirty="0">
                <a:effectLst/>
                <a:latin typeface="Helvetica Neue"/>
              </a:rPr>
              <a:t>[CLIQUER]</a:t>
            </a:r>
          </a:p>
          <a:p>
            <a:endParaRPr lang="en-US" dirty="0">
              <a:effectLst/>
              <a:latin typeface="Helvetica Neue" panose="02000503000000020004" pitchFamily="2" charset="0"/>
            </a:endParaRPr>
          </a:p>
          <a:p>
            <a:r>
              <a:rPr lang="fr-FR" dirty="0">
                <a:effectLst/>
                <a:latin typeface="Helvetica Neue"/>
              </a:rPr>
              <a:t>Cette réponse à l’épidémie était multisectorielle et comprenait : </a:t>
            </a:r>
          </a:p>
          <a:p>
            <a:r>
              <a:rPr lang="fr-FR" dirty="0">
                <a:effectLst/>
                <a:latin typeface="Helvetica Neue"/>
              </a:rPr>
              <a:t>• des organismes de santé publique ;</a:t>
            </a:r>
          </a:p>
          <a:p>
            <a:r>
              <a:rPr lang="fr-FR" dirty="0">
                <a:effectLst/>
                <a:latin typeface="Helvetica Neue"/>
              </a:rPr>
              <a:t>• des organismes agricoles ;</a:t>
            </a:r>
          </a:p>
          <a:p>
            <a:r>
              <a:rPr lang="fr-FR" dirty="0">
                <a:effectLst/>
                <a:latin typeface="Helvetica Neue"/>
              </a:rPr>
              <a:t>• des organismes gouvernementaux ;</a:t>
            </a:r>
          </a:p>
          <a:p>
            <a:r>
              <a:rPr lang="fr-FR" dirty="0">
                <a:effectLst/>
                <a:latin typeface="Helvetica Neue"/>
              </a:rPr>
              <a:t>• le concept « Une Seule Santé » ; </a:t>
            </a:r>
          </a:p>
          <a:p>
            <a:r>
              <a:rPr lang="fr-FR" dirty="0">
                <a:effectLst/>
                <a:latin typeface="Helvetica Neue"/>
              </a:rPr>
              <a:t>• un laboratoire ;</a:t>
            </a:r>
          </a:p>
          <a:p>
            <a:r>
              <a:rPr lang="fr-FR" dirty="0">
                <a:latin typeface="Helvetica Neue"/>
              </a:rPr>
              <a:t>• des institutions académiques.</a:t>
            </a:r>
          </a:p>
          <a:p>
            <a:endParaRPr lang="en-US" dirty="0">
              <a:effectLst/>
              <a:latin typeface="Helvetica Neue" panose="02000503000000020004" pitchFamily="2" charset="0"/>
            </a:endParaRPr>
          </a:p>
          <a:p>
            <a:r>
              <a:rPr lang="fr-FR" dirty="0">
                <a:effectLst/>
                <a:latin typeface="Helvetica Neue"/>
              </a:rPr>
              <a:t>[CLIQUER]</a:t>
            </a:r>
          </a:p>
          <a:p>
            <a:endParaRPr lang="en-US" dirty="0">
              <a:effectLst/>
              <a:latin typeface="Helvetica Neue" panose="02000503000000020004" pitchFamily="2" charset="0"/>
            </a:endParaRPr>
          </a:p>
          <a:p>
            <a:r>
              <a:rPr lang="fr-FR" dirty="0">
                <a:effectLst/>
                <a:latin typeface="Helvetica Neue"/>
              </a:rPr>
              <a:t>Elle a également impliqué des organismes à plusieurs niveaux, de la zone locale au district, au national et à l’international.  Par exemple, les organismes de santé publique aux niveaux national et infranational ont été impliqués. Et il est important de se rappeler qu’il s’agit de groupes différents avec des responsabilités et des rôles différents lorsque l’on réfléchit à la cartographie des parties prenantes de l’approche 7-1-7.  </a:t>
            </a:r>
            <a:br>
              <a:rPr lang="fr-FR" dirty="0">
                <a:effectLst/>
                <a:latin typeface="Helvetica Neue" panose="02000503000000020004" pitchFamily="2" charset="0"/>
              </a:rPr>
            </a:br>
            <a:endParaRPr lang="fr-FR" dirty="0">
              <a:effectLst/>
              <a:latin typeface="Helvetica Neue" panose="02000503000000020004" pitchFamily="2" charset="0"/>
            </a:endParaRPr>
          </a:p>
          <a:p>
            <a:r>
              <a:rPr lang="fr-FR" dirty="0">
                <a:effectLst/>
                <a:latin typeface="Helvetica Neue"/>
              </a:rPr>
              <a:t>[CLIQUER]</a:t>
            </a:r>
            <a:br>
              <a:rPr lang="fr-FR" dirty="0">
                <a:effectLst/>
                <a:latin typeface="Helvetica Neue" panose="02000503000000020004" pitchFamily="2" charset="0"/>
              </a:rPr>
            </a:br>
            <a:endParaRPr lang="fr-FR" dirty="0">
              <a:effectLst/>
              <a:latin typeface="Helvetica Neue" panose="02000503000000020004" pitchFamily="2" charset="0"/>
            </a:endParaRPr>
          </a:p>
          <a:p>
            <a:r>
              <a:rPr lang="fr-FR" dirty="0">
                <a:effectLst/>
                <a:latin typeface="Helvetica Neue"/>
              </a:rPr>
              <a:t>Vous pouvez voir ici qu’il y avait des individus avec un large éventail de rôles, venant de différents organismes, pour aider à la réponse. Pour cette épidémie dans le cadre du concept « Une seule santé », la liste comprenait</a:t>
            </a:r>
            <a:r>
              <a:rPr lang="fr-FR" dirty="0">
                <a:latin typeface="Helvetica Neue"/>
              </a:rPr>
              <a:t> :</a:t>
            </a:r>
          </a:p>
          <a:p>
            <a:pPr marL="171450" indent="-171450">
              <a:buFont typeface="Arial" panose="020B0604020202020204" pitchFamily="34" charset="0"/>
              <a:buChar char="•"/>
            </a:pPr>
            <a:r>
              <a:rPr lang="fr-FR" sz="1200" dirty="0">
                <a:solidFill>
                  <a:schemeClr val="tx1"/>
                </a:solidFill>
                <a:latin typeface="Arial"/>
                <a:cs typeface="Arial"/>
              </a:rPr>
              <a:t>des spécialistes de la santé publique ;</a:t>
            </a:r>
          </a:p>
          <a:p>
            <a:pPr marL="171450" indent="-171450">
              <a:buFont typeface="Arial" panose="020B0604020202020204" pitchFamily="34" charset="0"/>
              <a:buChar char="•"/>
            </a:pPr>
            <a:r>
              <a:rPr lang="fr-FR" sz="1200" dirty="0">
                <a:solidFill>
                  <a:schemeClr val="tx1"/>
                </a:solidFill>
                <a:latin typeface="Arial"/>
                <a:cs typeface="Arial"/>
              </a:rPr>
              <a:t>des épidémiologistes/épidémiologistes de terrain ;</a:t>
            </a:r>
          </a:p>
          <a:p>
            <a:pPr marL="171450" indent="-171450">
              <a:buFont typeface="Arial" panose="020B0604020202020204" pitchFamily="34" charset="0"/>
              <a:buChar char="•"/>
            </a:pPr>
            <a:r>
              <a:rPr lang="fr-FR" sz="1200" dirty="0">
                <a:solidFill>
                  <a:schemeClr val="tx1"/>
                </a:solidFill>
                <a:latin typeface="Arial"/>
                <a:cs typeface="Arial"/>
              </a:rPr>
              <a:t>des vétérinaires ;</a:t>
            </a:r>
          </a:p>
          <a:p>
            <a:pPr marL="171450" indent="-171450">
              <a:buFont typeface="Arial" panose="020B0604020202020204" pitchFamily="34" charset="0"/>
              <a:buChar char="•"/>
            </a:pPr>
            <a:r>
              <a:rPr lang="fr-FR" sz="1200" dirty="0">
                <a:solidFill>
                  <a:schemeClr val="tx1"/>
                </a:solidFill>
                <a:latin typeface="Arial"/>
                <a:cs typeface="Arial"/>
              </a:rPr>
              <a:t>des technologues dans le domaine médical ;</a:t>
            </a:r>
          </a:p>
          <a:p>
            <a:pPr marL="171450" indent="-171450">
              <a:buFont typeface="Arial" panose="020B0604020202020204" pitchFamily="34" charset="0"/>
              <a:buChar char="•"/>
            </a:pPr>
            <a:r>
              <a:rPr lang="fr-FR" dirty="0">
                <a:latin typeface="Arial"/>
                <a:cs typeface="Arial"/>
              </a:rPr>
              <a:t>des </a:t>
            </a:r>
            <a:r>
              <a:rPr lang="fr-FR" dirty="0" err="1">
                <a:latin typeface="Arial"/>
                <a:cs typeface="Arial"/>
              </a:rPr>
              <a:t>technicien·ne·s</a:t>
            </a:r>
            <a:r>
              <a:rPr lang="fr-FR" dirty="0">
                <a:latin typeface="Arial"/>
                <a:cs typeface="Arial"/>
              </a:rPr>
              <a:t> de laboratoire vétérinaire ;</a:t>
            </a:r>
          </a:p>
          <a:p>
            <a:pPr marL="171450" indent="-171450">
              <a:buFont typeface="Arial" panose="020B0604020202020204" pitchFamily="34" charset="0"/>
              <a:buChar char="•"/>
            </a:pPr>
            <a:r>
              <a:rPr lang="fr-FR" dirty="0">
                <a:latin typeface="Arial"/>
                <a:cs typeface="Arial"/>
              </a:rPr>
              <a:t>des entomologistes vétérinaires ;</a:t>
            </a:r>
          </a:p>
          <a:p>
            <a:pPr marL="171450" indent="-171450">
              <a:buFont typeface="Arial" panose="020B0604020202020204" pitchFamily="34" charset="0"/>
              <a:buChar char="•"/>
            </a:pPr>
            <a:r>
              <a:rPr lang="fr-FR" dirty="0">
                <a:latin typeface="Arial"/>
                <a:cs typeface="Arial"/>
              </a:rPr>
              <a:t>des entomologistes dans le domaine médical ;</a:t>
            </a:r>
          </a:p>
          <a:p>
            <a:pPr marL="171450" indent="-171450">
              <a:buFont typeface="Arial,Sans-Serif" panose="020B0604020202020204" pitchFamily="34" charset="0"/>
              <a:buChar char="•"/>
            </a:pPr>
            <a:r>
              <a:rPr lang="fr-FR" dirty="0">
                <a:latin typeface="Arial"/>
                <a:cs typeface="Arial"/>
              </a:rPr>
              <a:t>un anthropologue médical ;</a:t>
            </a:r>
          </a:p>
          <a:p>
            <a:pPr marL="171450" indent="-171450">
              <a:buFont typeface="Arial,Sans-Serif" panose="020B0604020202020204" pitchFamily="34" charset="0"/>
              <a:buChar char="•"/>
            </a:pPr>
            <a:r>
              <a:rPr lang="fr-FR" dirty="0">
                <a:latin typeface="Arial"/>
                <a:cs typeface="Arial"/>
              </a:rPr>
              <a:t>des écologistes ;</a:t>
            </a:r>
          </a:p>
          <a:p>
            <a:pPr marL="171450" indent="-171450">
              <a:buFont typeface="Arial,Sans-Serif" panose="020B0604020202020204" pitchFamily="34" charset="0"/>
              <a:buChar char="•"/>
            </a:pPr>
            <a:r>
              <a:rPr lang="fr-FR" dirty="0">
                <a:latin typeface="Arial"/>
                <a:cs typeface="Arial"/>
              </a:rPr>
              <a:t>des spécialistes de la vie sauvage ;</a:t>
            </a:r>
          </a:p>
          <a:p>
            <a:pPr marL="171450" indent="-171450">
              <a:buFont typeface="Arial,Sans-Serif" panose="020B0604020202020204" pitchFamily="34" charset="0"/>
              <a:buChar char="•"/>
            </a:pPr>
            <a:r>
              <a:rPr lang="fr-FR" dirty="0">
                <a:latin typeface="Arial"/>
                <a:cs typeface="Arial"/>
              </a:rPr>
              <a:t>des spécialistes de la communication sur les risques ;</a:t>
            </a:r>
          </a:p>
          <a:p>
            <a:pPr marL="171450" indent="-171450">
              <a:buFont typeface="Arial,Sans-Serif" panose="020B0604020202020204" pitchFamily="34" charset="0"/>
              <a:buChar char="•"/>
            </a:pPr>
            <a:r>
              <a:rPr lang="fr-FR" dirty="0">
                <a:latin typeface="Arial"/>
                <a:cs typeface="Arial"/>
              </a:rPr>
              <a:t>et plus encore.</a:t>
            </a:r>
          </a:p>
          <a:p>
            <a:pPr marL="171450" indent="-171450">
              <a:buFont typeface="Arial" panose="020B0604020202020204" pitchFamily="34" charset="0"/>
              <a:buChar char="•"/>
            </a:pPr>
            <a:endParaRPr lang="en-US" dirty="0">
              <a:latin typeface="Helvetica Neue"/>
            </a:endParaRPr>
          </a:p>
          <a:p>
            <a:pPr>
              <a:lnSpc>
                <a:spcPct val="90000"/>
              </a:lnSpc>
              <a:spcBef>
                <a:spcPts val="1000"/>
              </a:spcBef>
              <a:defRPr/>
            </a:pPr>
            <a:r>
              <a:rPr lang="fr-FR" dirty="0">
                <a:latin typeface="Helvetica Neue"/>
              </a:rPr>
              <a:t>Cela devrait vous </a:t>
            </a:r>
            <a:r>
              <a:rPr lang="fr-FR" dirty="0">
                <a:effectLst/>
                <a:latin typeface="Helvetica Neue"/>
              </a:rPr>
              <a:t>donner une idée de la grande variété </a:t>
            </a:r>
            <a:r>
              <a:rPr lang="fr-FR" dirty="0">
                <a:latin typeface="Helvetica Neue"/>
              </a:rPr>
              <a:t>de parties prenantes</a:t>
            </a:r>
            <a:r>
              <a:rPr lang="fr-FR" dirty="0">
                <a:effectLst/>
                <a:latin typeface="Helvetica Neue"/>
              </a:rPr>
              <a:t> qui peuvent être utiles, même pour une seule épidémie. </a:t>
            </a: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p:txBody>
      </p:sp>
      <p:sp>
        <p:nvSpPr>
          <p:cNvPr id="4" name="Slide Number Placeholder 3">
            <a:extLst>
              <a:ext uri="{FF2B5EF4-FFF2-40B4-BE49-F238E27FC236}">
                <a16:creationId xmlns:a16="http://schemas.microsoft.com/office/drawing/2014/main" id="{9CD37B8C-6547-5982-C5B0-8673D9A450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416850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D5A8D-4542-2CA7-C0F5-7177BB8B0C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C4C51-F3DB-D5D8-68DE-E1F909D060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AD7144-A77C-D56F-0CD7-48079B261989}"/>
              </a:ext>
            </a:extLst>
          </p:cNvPr>
          <p:cNvSpPr>
            <a:spLocks noGrp="1"/>
          </p:cNvSpPr>
          <p:nvPr>
            <p:ph type="body" idx="1"/>
          </p:nvPr>
        </p:nvSpPr>
        <p:spPr/>
        <p:txBody>
          <a:bodyPr/>
          <a:lstStyle/>
          <a:p>
            <a:r>
              <a:rPr lang="fr-FR">
                <a:effectLst/>
                <a:latin typeface="Helvetica Neue"/>
              </a:rPr>
              <a:t>Revenons à cette liste de domaines pour l’adoption et l’utilisation de l’approche 7-1-7 alors que nous discutons de la manière de réaliser une cartographie des parties prenantes pour l’approche 7-1-7. Ce type de cartographie vous aide à prioriser vos efforts d’engagement et de sensibilisation dès le début. </a:t>
            </a:r>
          </a:p>
          <a:p>
            <a:endParaRPr lang="en-US" dirty="0">
              <a:effectLst/>
              <a:latin typeface="Helvetica Neue" panose="02000503000000020004" pitchFamily="2" charset="0"/>
            </a:endParaRPr>
          </a:p>
          <a:p>
            <a:r>
              <a:rPr lang="fr-FR">
                <a:effectLst/>
                <a:latin typeface="Helvetica Neue"/>
              </a:rPr>
              <a:t>[CLIQUER]</a:t>
            </a:r>
          </a:p>
          <a:p>
            <a:endParaRPr lang="en-US" dirty="0">
              <a:effectLst/>
              <a:latin typeface="Helvetica Neue" panose="02000503000000020004" pitchFamily="2" charset="0"/>
            </a:endParaRPr>
          </a:p>
          <a:p>
            <a:r>
              <a:rPr lang="fr-FR">
                <a:effectLst/>
                <a:latin typeface="Helvetica Neue"/>
              </a:rPr>
              <a:t>Il est important, dans ces domaines, de réfléchir aux parties prenantes de votre pays ou de votre administration qui peuvent avoir une grande influence dans ce domaine.  Et par là, j’entends les parties prenantes qui sont des décideurs ou qui ont des responsabilités pertinentes dans ce domaine.  Par exemple, le responsable de la surveillance peut être fortement impliqué et influe dans la capture des données sur l’approche 7-1-7. </a:t>
            </a:r>
          </a:p>
          <a:p>
            <a:endParaRPr lang="en-US" dirty="0">
              <a:effectLst/>
              <a:latin typeface="Helvetica Neue" panose="02000503000000020004" pitchFamily="2" charset="0"/>
            </a:endParaRPr>
          </a:p>
          <a:p>
            <a:r>
              <a:rPr lang="fr-FR">
                <a:effectLst/>
                <a:latin typeface="Helvetica Neue"/>
              </a:rPr>
              <a:t>Pour ces parties prenantes, vous souhaitez évaluer leur niveau de sensibilisation et d’intérêt pour l’approche 7-1-7. Ceux qui sont intéressés peuvent devenir parmi vos plus fervents défenseurs et alliés et peuvent contribuer à impulser le changement.  Ceux qui ne sont pas intéressés, mais qui ont de l’influence seront ceux sur lesquels vous devrez vraiment travailler pour améliorer leur compréhension de l’approche 7-1-7 et construire une relation.  Apportez-leur des exemples pertinents, obtenez leur adhésion, car, sans leur adhésion, l’amélioration des performances sera moins efficace.  </a:t>
            </a:r>
          </a:p>
          <a:p>
            <a:endParaRPr lang="en-US" dirty="0">
              <a:effectLst/>
              <a:latin typeface="Helvetica Neue" panose="02000503000000020004" pitchFamily="2" charset="0"/>
            </a:endParaRPr>
          </a:p>
          <a:p>
            <a:r>
              <a:rPr lang="fr-FR">
                <a:effectLst/>
                <a:latin typeface="Helvetica Neue"/>
              </a:rPr>
              <a:t>[CLIQUER]</a:t>
            </a:r>
            <a:br>
              <a:rPr lang="fr-FR">
                <a:effectLst/>
                <a:latin typeface="Helvetica Neue" panose="02000503000000020004" pitchFamily="2" charset="0"/>
              </a:rPr>
            </a:br>
            <a:endParaRPr lang="fr-FR">
              <a:effectLst/>
              <a:latin typeface="Helvetica Neue" panose="02000503000000020004" pitchFamily="2" charset="0"/>
            </a:endParaRPr>
          </a:p>
          <a:p>
            <a:r>
              <a:rPr lang="fr-FR">
                <a:effectLst/>
                <a:latin typeface="Helvetica Neue"/>
              </a:rPr>
              <a:t>Vous disposez peut-être déjà d’un outil de cartographie des parties prenantes que vous utilisez. Sinon, nous disposons d’un outil de cartographie des parties prenantes disponible sur le site Web de l’Alliance 7-1-7 qui vous aide à identifier les principales parties prenantes, leur niveau d’influence sur les domaines de l’approche 7-1-7 et leur niveau d’intérêt pour l’approche 7-1-7.  </a:t>
            </a:r>
          </a:p>
          <a:p>
            <a:endParaRPr lang="en-US" dirty="0">
              <a:effectLst/>
              <a:latin typeface="Helvetica Neue" panose="02000503000000020004" pitchFamily="2" charset="0"/>
            </a:endParaRPr>
          </a:p>
          <a:p>
            <a:br>
              <a:rPr lang="fr-FR">
                <a:effectLst/>
                <a:latin typeface="Helvetica Neue" panose="02000503000000020004" pitchFamily="2" charset="0"/>
              </a:rPr>
            </a:br>
            <a:endParaRPr lang="fr-FR">
              <a:effectLst/>
              <a:latin typeface="Helvetica Neue" panose="02000503000000020004" pitchFamily="2"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B8AA28C5-5EE1-0104-3DA2-A09C51636EA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358242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Arial"/>
                <a:cs typeface="Arial"/>
              </a:rPr>
              <a:t>[Remarque pour la modération : il s’agit d’une activité de cartographie des parties prenantes basée sur un tableau à feuilles mobiles. L’activité est très rapide : 10 minutes de brainstorming et d’écriture, suivies de 5 minutes de groupes visitant la galerie et regardant les listes des autres. Nous n’avons pas prévu de temps pour un débriefing, mais, si un débriefing est utile en fonction de votre public et de vos objectifs pour cette session, envisagez d’ajuster l’ordre du jour pour prolonger cette session.] </a:t>
            </a:r>
          </a:p>
          <a:p>
            <a:endParaRPr lang="en-US" dirty="0"/>
          </a:p>
          <a:p>
            <a:r>
              <a:rPr lang="fr-FR" dirty="0">
                <a:latin typeface="Arial"/>
                <a:cs typeface="Arial"/>
              </a:rPr>
              <a:t>Nous allons maintenant réaliser une activité de cartographie des parties prenantes en petits groupes. </a:t>
            </a:r>
          </a:p>
          <a:p>
            <a:endParaRPr lang="en-US" dirty="0"/>
          </a:p>
          <a:p>
            <a:r>
              <a:rPr lang="fr-FR" i="1" dirty="0">
                <a:latin typeface="Arial"/>
                <a:cs typeface="Arial"/>
              </a:rPr>
              <a:t>[Remarque pour la modération : divisez les participants en groupes de 6 à 8, chacun avec un tableau à feuilles mobiles et des marqueurs.]</a:t>
            </a:r>
          </a:p>
        </p:txBody>
      </p:sp>
      <p:sp>
        <p:nvSpPr>
          <p:cNvPr id="4" name="Slide Number Placeholder 3"/>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40962576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Arial"/>
                <a:cs typeface="Arial"/>
              </a:rPr>
              <a:t>Maintenant que vous êtes dans vos groupes, commençons. Ce que vous allez faire dans vos groupes, c’est réfléchir aux parties prenantes sur votre lieu de travail qui pourraient être pertinentes pour l’approche 7-1-7. Sur votre tableau à feuilles mobiles, dressez la liste des parties prenantes auxquelles vous pensez par domaines de l’approche 7-1-7. Les domaines — que nous allons suivre sur cette diapositive pendant l’activité — sont les suivants :</a:t>
            </a:r>
          </a:p>
          <a:p>
            <a:endParaRPr lang="en-US" dirty="0">
              <a:latin typeface="Calibri"/>
              <a:ea typeface="Calibri"/>
              <a:cs typeface="Calibri"/>
            </a:endParaRPr>
          </a:p>
          <a:p>
            <a:pPr marL="342900" indent="-342900">
              <a:buFont typeface="Arial" panose="020B0604020202020204" pitchFamily="34" charset="0"/>
              <a:buChar char="•"/>
            </a:pPr>
            <a:r>
              <a:rPr lang="fr-FR" b="0" dirty="0">
                <a:latin typeface="Arial"/>
                <a:cs typeface="Arial"/>
              </a:rPr>
              <a:t>Coordination des activités de l’approche 7-1-7</a:t>
            </a:r>
          </a:p>
          <a:p>
            <a:pPr marL="342900" lvl="0" indent="-342900">
              <a:buFont typeface="Arial" panose="020B0604020202020204" pitchFamily="34" charset="0"/>
              <a:buChar char="•"/>
            </a:pPr>
            <a:r>
              <a:rPr lang="fr-FR" b="0" dirty="0">
                <a:latin typeface="Arial"/>
                <a:cs typeface="Arial"/>
              </a:rPr>
              <a:t>Collecte et analyse des données</a:t>
            </a:r>
          </a:p>
          <a:p>
            <a:pPr marL="342900" lvl="0" indent="-342900">
              <a:buFont typeface="Arial" panose="020B0604020202020204" pitchFamily="34" charset="0"/>
              <a:buChar char="•"/>
            </a:pPr>
            <a:r>
              <a:rPr lang="fr-FR" b="0" dirty="0">
                <a:latin typeface="Arial"/>
                <a:cs typeface="Arial"/>
              </a:rPr>
              <a:t>Amélioration des performances</a:t>
            </a:r>
          </a:p>
          <a:p>
            <a:pPr marL="342900" lvl="0" indent="-342900">
              <a:buFont typeface="Arial" panose="020B0604020202020204" pitchFamily="34" charset="0"/>
              <a:buChar char="•"/>
            </a:pPr>
            <a:r>
              <a:rPr lang="fr-FR" b="0" dirty="0">
                <a:latin typeface="Arial"/>
                <a:cs typeface="Arial"/>
              </a:rPr>
              <a:t>Planification et financement</a:t>
            </a:r>
          </a:p>
          <a:p>
            <a:pPr marL="342900" lvl="0" indent="-342900">
              <a:buFont typeface="Arial" panose="020B0604020202020204" pitchFamily="34" charset="0"/>
              <a:buChar char="•"/>
            </a:pPr>
            <a:r>
              <a:rPr lang="fr-FR" b="0" dirty="0">
                <a:latin typeface="Arial"/>
                <a:cs typeface="Arial"/>
              </a:rPr>
              <a:t>Communication et plaidoyer</a:t>
            </a:r>
          </a:p>
          <a:p>
            <a:endParaRPr lang="en-US" dirty="0">
              <a:latin typeface="Calibri"/>
              <a:cs typeface="Calibri"/>
            </a:endParaRPr>
          </a:p>
          <a:p>
            <a:r>
              <a:rPr lang="fr-FR" dirty="0"/>
              <a:t>Lorsque vous réfléchissez aux parties prenantes, assurez-vous de prendre en compte celles qui devraient être impliquées à tous les niveaux. Tenez compte de votre propre expérience et des activités de l’atelier dédié à l’approche 7-1-7 lorsque vous créez votre liste. Il y aura des parties prenantes qui réaliseront des actions pour améliorer les performances, des bailleurs de fonds, des consommateurs des résultats de l’approche 7-1-7, etc. </a:t>
            </a:r>
          </a:p>
          <a:p>
            <a:endParaRPr lang="en-US" dirty="0"/>
          </a:p>
          <a:p>
            <a:r>
              <a:rPr lang="fr-FR" dirty="0">
                <a:latin typeface="Arial"/>
                <a:cs typeface="Arial"/>
              </a:rPr>
              <a:t>Nous savons que la cartographie des parties prenantes peut devenir un exercice de diplomatie. Alors, faites de votre mieux dans le temps limité que nous vous offrons. Nous n’attendons pas la perfection.</a:t>
            </a:r>
          </a:p>
          <a:p>
            <a:endParaRPr lang="en-US" dirty="0"/>
          </a:p>
          <a:p>
            <a:r>
              <a:rPr lang="fr-FR" dirty="0">
                <a:latin typeface="Arial"/>
                <a:cs typeface="Arial"/>
              </a:rPr>
              <a:t>Vous aurez 10 minutes dans vos groupes pour réfléchir et écrire. Alors, travaillez vite ! Vous aurez ensuite 5 minutes pour vous promener et regarder les tableaux de conférence des autres pour voir les parties prenantes que les autres groupes ont proposées. </a:t>
            </a:r>
          </a:p>
          <a:p>
            <a:endParaRPr lang="en-US" dirty="0"/>
          </a:p>
          <a:p>
            <a:r>
              <a:rPr lang="fr-FR" dirty="0">
                <a:latin typeface="Arial"/>
                <a:cs typeface="Arial"/>
              </a:rPr>
              <a:t>[CLIQUER]</a:t>
            </a:r>
          </a:p>
          <a:p>
            <a:endParaRPr lang="en-US" dirty="0"/>
          </a:p>
          <a:p>
            <a:r>
              <a:rPr lang="fr-FR" dirty="0">
                <a:latin typeface="Arial"/>
                <a:cs typeface="Arial"/>
              </a:rPr>
              <a:t>Sur le côté droit de cette diapositive, nous avons inclus une liste de types potentiels de parties prenantes à prendre en compte. Mais cette liste n’est pas exhaustive. </a:t>
            </a:r>
          </a:p>
          <a:p>
            <a:endParaRPr lang="en-US" dirty="0"/>
          </a:p>
          <a:p>
            <a:r>
              <a:rPr lang="fr-FR" dirty="0">
                <a:latin typeface="Arial"/>
                <a:cs typeface="Arial"/>
              </a:rPr>
              <a:t>Commençons.</a:t>
            </a:r>
          </a:p>
          <a:p>
            <a:endParaRPr lang="en-US" dirty="0"/>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74800576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Arial"/>
                <a:cs typeface="Arial"/>
              </a:rPr>
              <a:t>[Remarque pour la modération : la discussion ne doit pas dépasser 3 minutes.]</a:t>
            </a:r>
          </a:p>
          <a:p>
            <a:endParaRPr lang="en-US" dirty="0"/>
          </a:p>
          <a:p>
            <a:r>
              <a:rPr lang="fr-FR">
                <a:latin typeface="Arial"/>
                <a:cs typeface="Arial"/>
              </a:rPr>
              <a:t>Ayons une brève discussion. </a:t>
            </a:r>
          </a:p>
          <a:p>
            <a:endParaRPr lang="en-US" dirty="0">
              <a:cs typeface="Arial"/>
            </a:endParaRPr>
          </a:p>
          <a:p>
            <a:r>
              <a:rPr lang="fr-FR">
                <a:latin typeface="Arial"/>
                <a:cs typeface="Arial"/>
              </a:rPr>
              <a:t>Que pourrait-il se passer si les principales parties prenantes n’étaient pas incluses lors de l’adoption de l’approche 7-1-7 ?</a:t>
            </a:r>
          </a:p>
          <a:p>
            <a:endParaRPr lang="en-US" dirty="0">
              <a:cs typeface="Arial"/>
            </a:endParaRPr>
          </a:p>
          <a:p>
            <a:endParaRPr lang="en-US" sz="1200" dirty="0">
              <a:solidFill>
                <a:srgbClr val="000000"/>
              </a:solidFill>
              <a:cs typeface="Arial" panose="020B0604020202020204" pitchFamily="34" charset="0"/>
            </a:endParaRPr>
          </a:p>
          <a:p>
            <a:endParaRPr lang="en-US" dirty="0">
              <a:solidFill>
                <a:srgbClr val="000000"/>
              </a:solidFill>
              <a:cs typeface="Arial" panose="020B0604020202020204" pitchFamily="34" charset="0"/>
            </a:endParaRPr>
          </a:p>
          <a:p>
            <a:endParaRPr lang="en-US" dirty="0">
              <a:solidFill>
                <a:srgbClr val="44546A"/>
              </a:solidFill>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88</a:t>
            </a:fld>
            <a:endParaRPr lang="en-US"/>
          </a:p>
        </p:txBody>
      </p:sp>
    </p:spTree>
    <p:extLst>
      <p:ext uri="{BB962C8B-B14F-4D97-AF65-F5344CB8AC3E}">
        <p14:creationId xmlns:p14="http://schemas.microsoft.com/office/powerpoint/2010/main" val="3230689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0CFB0-40E7-E36F-3C5F-F3DE9FF98F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3FAEAB-6BC8-7716-B953-9D30F73BBF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BB0AA-CF6D-C543-703F-C4E170537C46}"/>
              </a:ext>
            </a:extLst>
          </p:cNvPr>
          <p:cNvSpPr>
            <a:spLocks noGrp="1"/>
          </p:cNvSpPr>
          <p:nvPr>
            <p:ph type="body" idx="1"/>
          </p:nvPr>
        </p:nvSpPr>
        <p:spPr/>
        <p:txBody>
          <a:bodyPr/>
          <a:lstStyle/>
          <a:p>
            <a:r>
              <a:rPr lang="fr-FR">
                <a:latin typeface="Arial"/>
                <a:cs typeface="Arial"/>
              </a:rPr>
              <a:t>Parlons maintenant de la cartographie des systèmes existants. J’entends par là les plateformes, les outils, les réunions et les structures qui existent déjà dans le pays ou l’administration et qui sont pertinents pour l’approche 7-1-7. Ce que nous souhaitons réellement ici — comme nous l’avons évoqué dans l’un des principes fondamentaux d’une mise en œuvre efficace — est d’intégrer l’approche 7-1-7 dans les systèmes et processus existants plutôt que d’en créer de nouveaux. </a:t>
            </a: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Regardons à nouveau les étapes d’utilisation de l’approche 7-1-7. Quelles plateformes et quels outils sont utilisés pour collecter des données pertinentes ? Quels types de réunions existent où les parties prenantes concernées se réunissent ? Comment se déroule la planification nationale dans le pays et quelles réunions existent déjà à ce sujet ? Voici quelques-uns des types de questions que nous poserions pour ce type de cartographie. Lorsque vous effectuez la cartographie des systèmes existants, réfléchissez à chacune de ces cinq étapes d’utilisation de l’approche 7-1-7 et aux systèmes qui peuvent être pertinents pour elles.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p:txBody>
      </p:sp>
      <p:sp>
        <p:nvSpPr>
          <p:cNvPr id="4" name="Slide Number Placeholder 3">
            <a:extLst>
              <a:ext uri="{FF2B5EF4-FFF2-40B4-BE49-F238E27FC236}">
                <a16:creationId xmlns:a16="http://schemas.microsoft.com/office/drawing/2014/main" id="{28BE5FC0-EFE7-C824-19F9-79ECB4080E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8634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fr-FR">
                <a:latin typeface="Arial"/>
                <a:cs typeface="Arial"/>
              </a:rPr>
              <a:t>Voici un bref rappel : nous avons conçu cette formation pour qu’elle soit hautement interactive. Nous avons donc besoin de votre participation active. </a:t>
            </a:r>
          </a:p>
          <a:p>
            <a:endParaRPr lang="en-US">
              <a:latin typeface="Arial"/>
              <a:cs typeface="Arial"/>
            </a:endParaRPr>
          </a:p>
          <a:p>
            <a:r>
              <a:rPr lang="fr-FR">
                <a:latin typeface="Arial"/>
                <a:cs typeface="Arial"/>
              </a:rPr>
              <a:t>Alors, rejoignez-nous en tant qu’apprenant et participant actif lors de nos activités pratiques, de nos discussions et de nos séances de questions-réponses.</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5F89D-9FA4-53D9-2DAA-CF057D136C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555378-3258-B2DC-1DDD-A2F742E22A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9D429F-3A40-9E56-ABC7-345C5AE5666E}"/>
              </a:ext>
            </a:extLst>
          </p:cNvPr>
          <p:cNvSpPr>
            <a:spLocks noGrp="1"/>
          </p:cNvSpPr>
          <p:nvPr>
            <p:ph type="body" idx="1"/>
          </p:nvPr>
        </p:nvSpPr>
        <p:spPr/>
        <p:txBody>
          <a:bodyPr/>
          <a:lstStyle/>
          <a:p>
            <a:r>
              <a:rPr lang="fr-FR">
                <a:latin typeface="Arial"/>
                <a:cs typeface="Arial"/>
              </a:rPr>
              <a:t>Pour l’analyse des systèmes existants, il sera utile si vous pouvez cartographier les plateformes, outils, réunions et structures existants utilisés pour les activités suivantes. </a:t>
            </a:r>
          </a:p>
          <a:p>
            <a:endParaRPr lang="en-US" dirty="0">
              <a:latin typeface="Arial"/>
            </a:endParaRPr>
          </a:p>
          <a:p>
            <a:pPr marL="285750" indent="-285750">
              <a:buFont typeface="Arial" panose="020B0604020202020204" pitchFamily="34" charset="0"/>
              <a:buChar char="•"/>
            </a:pPr>
            <a:r>
              <a:rPr lang="fr-FR" sz="1200">
                <a:latin typeface="Arial"/>
              </a:rPr>
              <a:t>Détection des épidémies : cela comprendrait les systèmes de surveillance utilisés pour détecter et/ou collecter des données sur les épidémies.</a:t>
            </a:r>
          </a:p>
          <a:p>
            <a:pPr marL="285750" indent="-285750">
              <a:buFont typeface="Arial" panose="020B0604020202020204" pitchFamily="34" charset="0"/>
              <a:buChar char="•"/>
            </a:pPr>
            <a:r>
              <a:rPr lang="fr-FR" sz="1200">
                <a:latin typeface="Arial"/>
              </a:rPr>
              <a:t>Notification des parties prenantes lorsqu’une épidémie est détectée : cela comprendrait les systèmes de signalement, les structures, les outils</a:t>
            </a:r>
            <a:r>
              <a:rPr lang="fr-FR">
                <a:latin typeface="Arial"/>
              </a:rPr>
              <a:t>, etc.,</a:t>
            </a:r>
            <a:r>
              <a:rPr lang="fr-FR" sz="1200">
                <a:latin typeface="Arial"/>
              </a:rPr>
              <a:t> qui sont utilisés pour la notification.</a:t>
            </a:r>
          </a:p>
          <a:p>
            <a:pPr marL="285750" indent="-285750">
              <a:buFont typeface="Arial" panose="020B0604020202020204" pitchFamily="34" charset="0"/>
              <a:buChar char="•"/>
            </a:pPr>
            <a:r>
              <a:rPr lang="fr-FR" sz="1200">
                <a:latin typeface="Arial"/>
              </a:rPr>
              <a:t>Collecte d’informations sur les actions de réponse précoce : cela inclut les plateformes électroniques ou papier existantes (telles que les systèmes, les bases de données, les rapports, les outils) qui sont utilisées pour collecter des informations sur les actions de réponse précoce.</a:t>
            </a:r>
          </a:p>
          <a:p>
            <a:pPr marL="285750" indent="-285750">
              <a:buFont typeface="Arial" panose="020B0604020202020204" pitchFamily="34" charset="0"/>
              <a:buChar char="•"/>
            </a:pPr>
            <a:r>
              <a:rPr lang="fr-FR" sz="1200">
                <a:latin typeface="Arial"/>
              </a:rPr>
              <a:t>Réunion des parties prenantes impliquées dans la détection, la notification et la réponse : telles que les réunions qui servent à coordonner et à réunir les parties prenantes. </a:t>
            </a:r>
          </a:p>
          <a:p>
            <a:pPr marL="285750" indent="-285750">
              <a:buFont typeface="Arial" panose="020B0604020202020204" pitchFamily="34" charset="0"/>
              <a:buChar char="•"/>
            </a:pPr>
            <a:r>
              <a:rPr lang="fr-FR"/>
              <a:t>Planification, financement et plaidoyer : établir la liste des réunions ou des autres plateformes de planification et de financement existantes (plans opérationnels annuels, revues mensuelles, réunions de budgétisation, plans d’action nationaux pour la sécurité sanitaire ou PANSS).</a:t>
            </a:r>
          </a:p>
          <a:p>
            <a:pPr marL="285750" indent="-285750">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fr-FR" sz="1800">
                <a:effectLst/>
                <a:latin typeface="Arial"/>
                <a:ea typeface="Arial"/>
                <a:cs typeface="Arial"/>
              </a:rPr>
              <a:t>Il y aura probablement plusieurs outils, plateformes, réunions et structures pour chacune de ces 5 catégories. </a:t>
            </a:r>
          </a:p>
          <a:p>
            <a:endParaRPr lang="en-US" dirty="0">
              <a:cs typeface="Arial"/>
            </a:endParaRPr>
          </a:p>
          <a:p>
            <a:r>
              <a:rPr lang="fr-FR">
                <a:latin typeface="Arial"/>
                <a:cs typeface="Arial"/>
              </a:rPr>
              <a:t>[CLIQUER]</a:t>
            </a:r>
          </a:p>
          <a:p>
            <a:endParaRPr lang="en-US" dirty="0">
              <a:cs typeface="Arial"/>
            </a:endParaRPr>
          </a:p>
          <a:p>
            <a:r>
              <a:rPr lang="fr-FR">
                <a:latin typeface="Arial"/>
                <a:cs typeface="Arial"/>
              </a:rPr>
              <a:t>Vous disposez peut-être déjà d’un outil pour ce type d’analyse. Si ce n’est pas le cas, nous disposons d’un « outil de cartographie des systèmes existants » disponible sur le site Web de l’Alliance 7-1-7 qui peut vous guider tout au long de ce processus de cartographie. </a:t>
            </a:r>
          </a:p>
        </p:txBody>
      </p:sp>
      <p:sp>
        <p:nvSpPr>
          <p:cNvPr id="4" name="Slide Number Placeholder 3">
            <a:extLst>
              <a:ext uri="{FF2B5EF4-FFF2-40B4-BE49-F238E27FC236}">
                <a16:creationId xmlns:a16="http://schemas.microsoft.com/office/drawing/2014/main" id="{B4D7BA02-8F62-23CE-01E0-7188F73222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008545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92C40-1011-CED6-6231-A78D18B2CD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5A6252-C85A-7E81-B69F-081A10B2A5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D69463-83FF-C35B-CC22-75539157BEE8}"/>
              </a:ext>
            </a:extLst>
          </p:cNvPr>
          <p:cNvSpPr>
            <a:spLocks noGrp="1"/>
          </p:cNvSpPr>
          <p:nvPr>
            <p:ph type="body" idx="1"/>
          </p:nvPr>
        </p:nvSpPr>
        <p:spPr/>
        <p:txBody>
          <a:bodyPr/>
          <a:lstStyle/>
          <a:p>
            <a:r>
              <a:rPr lang="fr-FR" i="1" dirty="0">
                <a:latin typeface="Arial"/>
                <a:cs typeface="Arial"/>
              </a:rPr>
              <a:t>[Remarque pour la modération : il s’agit d’une activité de cartographie des systèmes existants basée sur un tableau à feuilles mobiles, très similaire à l’activité de cartographie des parties prenantes. L’activité est très rapide : 10 minutes de brainstorming et d’écriture, suivies de 5 minutes de groupes visitant la galerie et regardant les listes des autres. Nous n’avons pas prévu de temps pour un débriefing, mais, si un débriefing est utile en fonction de votre public et de vos objectifs pour cette session, envisagez d’ajuster l’ordre du jour pour prolonger cette session.] </a:t>
            </a:r>
          </a:p>
          <a:p>
            <a:endParaRPr lang="en-US" dirty="0"/>
          </a:p>
          <a:p>
            <a:r>
              <a:rPr lang="fr-FR" dirty="0">
                <a:latin typeface="Arial"/>
                <a:cs typeface="Arial"/>
              </a:rPr>
              <a:t>Nous allons maintenant réaliser une activité similaire à celle que nous venons de réaliser pour les parties prenantes, mais celle-ci est axée sur la cartographie des systèmes existants en petits groupes. </a:t>
            </a:r>
          </a:p>
          <a:p>
            <a:endParaRPr lang="en-US" dirty="0"/>
          </a:p>
          <a:p>
            <a:r>
              <a:rPr lang="fr-FR" i="1" dirty="0">
                <a:latin typeface="Arial"/>
                <a:cs typeface="Arial"/>
              </a:rPr>
              <a:t>[Remarque pour la modération : divisez les participants en groupes de 6 à 8, chacun avec un tableau à feuilles mobiles et des marqueurs.]</a:t>
            </a:r>
          </a:p>
        </p:txBody>
      </p:sp>
      <p:sp>
        <p:nvSpPr>
          <p:cNvPr id="4" name="Slide Number Placeholder 3">
            <a:extLst>
              <a:ext uri="{FF2B5EF4-FFF2-40B4-BE49-F238E27FC236}">
                <a16:creationId xmlns:a16="http://schemas.microsoft.com/office/drawing/2014/main" id="{802893BE-87D0-C2A1-A4DD-918B80E135AB}"/>
              </a:ext>
            </a:extLst>
          </p:cNvPr>
          <p:cNvSpPr>
            <a:spLocks noGrp="1"/>
          </p:cNvSpPr>
          <p:nvPr>
            <p:ph type="sldNum" sz="quarter" idx="5"/>
          </p:nvPr>
        </p:nvSpPr>
        <p:spPr/>
        <p:txBody>
          <a:bodyPr/>
          <a:lstStyle/>
          <a:p>
            <a:fld id="{A1E75C25-C22B-D14A-8C88-D3C1CFA09A77}" type="slidenum">
              <a:rPr lang="en-US" smtClean="0"/>
              <a:pPr/>
              <a:t>91</a:t>
            </a:fld>
            <a:endParaRPr lang="en-US"/>
          </a:p>
        </p:txBody>
      </p:sp>
    </p:spTree>
    <p:extLst>
      <p:ext uri="{BB962C8B-B14F-4D97-AF65-F5344CB8AC3E}">
        <p14:creationId xmlns:p14="http://schemas.microsoft.com/office/powerpoint/2010/main" val="246629358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3E23D-8749-E7A1-0FC8-6D785656BE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C89179-7192-445E-3607-293B204943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A30CD-9F8D-FB9C-1ED9-939A308C2544}"/>
              </a:ext>
            </a:extLst>
          </p:cNvPr>
          <p:cNvSpPr>
            <a:spLocks noGrp="1"/>
          </p:cNvSpPr>
          <p:nvPr>
            <p:ph type="body" idx="1"/>
          </p:nvPr>
        </p:nvSpPr>
        <p:spPr/>
        <p:txBody>
          <a:bodyPr/>
          <a:lstStyle/>
          <a:p>
            <a:r>
              <a:rPr lang="fr-FR" dirty="0">
                <a:latin typeface="Arial"/>
                <a:cs typeface="Arial"/>
              </a:rPr>
              <a:t>Maintenant que vous êtes dans vos groupes, commençons. Ce que vous allez faire dans vos groupes, c’est réfléchir aux parties prenantes sur votre lieu de travail qui pourraient être pertinentes pour l’approche 7-1-7. Sur votre tableau à feuilles mobiles, dressez la liste de certains systèmes auxquels vous pouvez penser dans les 5 catégories répertoriées ici, à savoir :</a:t>
            </a:r>
          </a:p>
          <a:p>
            <a:endParaRPr lang="en-US" dirty="0">
              <a:latin typeface="Calibri"/>
              <a:ea typeface="Calibri"/>
              <a:cs typeface="Calibri"/>
            </a:endParaRPr>
          </a:p>
          <a:p>
            <a:pPr marL="285750" indent="-285750">
              <a:buFont typeface="Arial" panose="020B0604020202020204" pitchFamily="34" charset="0"/>
              <a:buChar char="•"/>
            </a:pPr>
            <a:r>
              <a:rPr lang="fr-FR" b="0" dirty="0">
                <a:latin typeface="Arial"/>
              </a:rPr>
              <a:t>la détection des épidémies ;</a:t>
            </a:r>
          </a:p>
          <a:p>
            <a:pPr marL="285750" lvl="0" indent="-285750">
              <a:buFont typeface="Arial" panose="020B0604020202020204" pitchFamily="34" charset="0"/>
              <a:buChar char="•"/>
            </a:pPr>
            <a:r>
              <a:rPr lang="fr-FR" b="0" dirty="0">
                <a:latin typeface="Arial"/>
              </a:rPr>
              <a:t>la notification des parties prenantes lors d’épidémies ;</a:t>
            </a:r>
          </a:p>
          <a:p>
            <a:pPr marL="285750" lvl="0" indent="-285750">
              <a:buFont typeface="Arial" panose="020B0604020202020204" pitchFamily="34" charset="0"/>
              <a:buChar char="•"/>
            </a:pPr>
            <a:r>
              <a:rPr lang="fr-FR" b="0" dirty="0">
                <a:latin typeface="Arial"/>
              </a:rPr>
              <a:t>la collecte d’informations sur les mesures de réponse précoce ;</a:t>
            </a:r>
          </a:p>
          <a:p>
            <a:pPr marL="285750" lvl="0" indent="-285750">
              <a:buFont typeface="Arial" panose="020B0604020202020204" pitchFamily="34" charset="0"/>
              <a:buChar char="•"/>
            </a:pPr>
            <a:r>
              <a:rPr lang="fr-FR" b="0" dirty="0">
                <a:latin typeface="Arial"/>
              </a:rPr>
              <a:t>la réunion des parties prenantes impliquées dans la détection, la notification et la réponse ;</a:t>
            </a:r>
          </a:p>
          <a:p>
            <a:pPr marL="285750" lvl="0" indent="-285750">
              <a:buFont typeface="Arial" panose="020B0604020202020204" pitchFamily="34" charset="0"/>
              <a:buChar char="•"/>
            </a:pPr>
            <a:r>
              <a:rPr lang="fr-FR" b="0" dirty="0">
                <a:latin typeface="Arial"/>
              </a:rPr>
              <a:t>la planification, le financement et le plaidoyer.</a:t>
            </a:r>
          </a:p>
          <a:p>
            <a:endParaRPr lang="en-US" dirty="0">
              <a:latin typeface="Calibri"/>
              <a:cs typeface="Calibri"/>
            </a:endParaRPr>
          </a:p>
          <a:p>
            <a:r>
              <a:rPr lang="fr-FR" dirty="0">
                <a:latin typeface="Arial"/>
                <a:cs typeface="Arial"/>
              </a:rPr>
              <a:t>Lorsque vous envisagez des systèmes, assurez-vous de les prendre en compte à différents niveaux. Par exemple, à quoi servent les données collectées sur le terrain ? Est-ce que cela se fait sur papier ? Quel type de système est utilisé pour rassembler les données de différentes administrations ? Tenez compte de votre propre expérience et des activités de l’atelier dédié à l’approche 7-1-7 lorsque vous créez votre liste. </a:t>
            </a:r>
          </a:p>
          <a:p>
            <a:endParaRPr lang="en-US" dirty="0">
              <a:latin typeface="Calibri"/>
              <a:ea typeface="Calibri"/>
              <a:cs typeface="Calibri"/>
            </a:endParaRPr>
          </a:p>
          <a:p>
            <a:r>
              <a:rPr lang="fr-FR" dirty="0">
                <a:latin typeface="Arial"/>
                <a:cs typeface="Arial"/>
              </a:rPr>
              <a:t>Vous aurez 10 minutes dans vos groupes pour réfléchir et écrire. Alors, travaillez vite ! Vous aurez ensuite 5 minutes pour vous promener et regarder les tableaux de conférence des autres pour voir les systèmes que les autres groupes ont proposés. </a:t>
            </a:r>
          </a:p>
          <a:p>
            <a:endParaRPr lang="en-US" dirty="0"/>
          </a:p>
          <a:p>
            <a:r>
              <a:rPr lang="fr-FR" dirty="0"/>
              <a:t>Sur le côté droit de cette diapositive, nous avons inclus une liste de types potentiels de systèmes à prendre en compte. Cette liste n’est pas exhaustive. </a:t>
            </a:r>
          </a:p>
          <a:p>
            <a:endParaRPr lang="en-US" dirty="0"/>
          </a:p>
          <a:p>
            <a:r>
              <a:rPr lang="fr-FR" dirty="0">
                <a:latin typeface="Arial"/>
                <a:cs typeface="Arial"/>
              </a:rPr>
              <a:t>Commençons.</a:t>
            </a:r>
          </a:p>
          <a:p>
            <a:endParaRPr lang="en-US" dirty="0">
              <a:latin typeface="Calibri"/>
              <a:ea typeface="Calibri"/>
              <a:cs typeface="Calibri"/>
            </a:endParaRPr>
          </a:p>
          <a:p>
            <a:endParaRPr lang="en-US" dirty="0">
              <a:latin typeface="Calibri"/>
              <a:cs typeface="Calibri"/>
            </a:endParaRPr>
          </a:p>
        </p:txBody>
      </p:sp>
      <p:sp>
        <p:nvSpPr>
          <p:cNvPr id="4" name="Slide Number Placeholder 3">
            <a:extLst>
              <a:ext uri="{FF2B5EF4-FFF2-40B4-BE49-F238E27FC236}">
                <a16:creationId xmlns:a16="http://schemas.microsoft.com/office/drawing/2014/main" id="{CCCE8EE8-6A87-CD3F-F334-CB95380B2A37}"/>
              </a:ext>
            </a:extLst>
          </p:cNvPr>
          <p:cNvSpPr>
            <a:spLocks noGrp="1"/>
          </p:cNvSpPr>
          <p:nvPr>
            <p:ph type="sldNum" sz="quarter" idx="5"/>
          </p:nvPr>
        </p:nvSpPr>
        <p:spPr/>
        <p:txBody>
          <a:bodyPr/>
          <a:lstStyle/>
          <a:p>
            <a:fld id="{A1E75C25-C22B-D14A-8C88-D3C1CFA09A77}" type="slidenum">
              <a:rPr lang="en-US" smtClean="0"/>
              <a:pPr/>
              <a:t>92</a:t>
            </a:fld>
            <a:endParaRPr lang="en-US"/>
          </a:p>
        </p:txBody>
      </p:sp>
    </p:spTree>
    <p:extLst>
      <p:ext uri="{BB962C8B-B14F-4D97-AF65-F5344CB8AC3E}">
        <p14:creationId xmlns:p14="http://schemas.microsoft.com/office/powerpoint/2010/main" val="260771073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4CB4A-F692-EC20-A75A-26F9D24B7B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31257E-9F8D-EFF4-9B44-036A5C259D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742D00-9DB0-339C-1648-D236995A2EDA}"/>
              </a:ext>
            </a:extLst>
          </p:cNvPr>
          <p:cNvSpPr>
            <a:spLocks noGrp="1"/>
          </p:cNvSpPr>
          <p:nvPr>
            <p:ph type="body" idx="1"/>
          </p:nvPr>
        </p:nvSpPr>
        <p:spPr/>
        <p:txBody>
          <a:bodyPr/>
          <a:lstStyle/>
          <a:p>
            <a:r>
              <a:rPr lang="fr-FR"/>
              <a:t>Discutons maintenant de l’implication des parties prenantes lors de l’adoption de l’approche 7-1-7. </a:t>
            </a:r>
          </a:p>
          <a:p>
            <a:endParaRPr lang="en-US">
              <a:cs typeface="Arial"/>
            </a:endParaRP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5E894294-AF1E-7699-8D22-C1740567DE22}"/>
              </a:ext>
            </a:extLst>
          </p:cNvPr>
          <p:cNvSpPr>
            <a:spLocks noGrp="1"/>
          </p:cNvSpPr>
          <p:nvPr>
            <p:ph type="sldNum" sz="quarter" idx="5"/>
          </p:nvPr>
        </p:nvSpPr>
        <p:spPr/>
        <p:txBody>
          <a:bodyPr/>
          <a:lstStyle/>
          <a:p>
            <a:fld id="{A1E75C25-C22B-D14A-8C88-D3C1CFA09A77}" type="slidenum">
              <a:rPr lang="en-US" smtClean="0"/>
              <a:pPr/>
              <a:t>93</a:t>
            </a:fld>
            <a:endParaRPr lang="en-US"/>
          </a:p>
        </p:txBody>
      </p:sp>
    </p:spTree>
    <p:extLst>
      <p:ext uri="{BB962C8B-B14F-4D97-AF65-F5344CB8AC3E}">
        <p14:creationId xmlns:p14="http://schemas.microsoft.com/office/powerpoint/2010/main" val="154271228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CB7D3-99D6-6CD5-6449-F0B54BE6B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C69D09-A787-2447-7F11-C9BD9C7813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B72F7F-1E57-27B2-CD9B-8E6C6BB9FF76}"/>
              </a:ext>
            </a:extLst>
          </p:cNvPr>
          <p:cNvSpPr>
            <a:spLocks noGrp="1"/>
          </p:cNvSpPr>
          <p:nvPr>
            <p:ph type="body" idx="1"/>
          </p:nvPr>
        </p:nvSpPr>
        <p:spPr/>
        <p:txBody>
          <a:bodyPr/>
          <a:lstStyle/>
          <a:p>
            <a:r>
              <a:rPr lang="fr-FR">
                <a:effectLst/>
                <a:latin typeface="Helvetica Neue"/>
              </a:rPr>
              <a:t>L’implication des parties prenantes est l’un des éléments les plus importants de l’adoption de l’approche 7-1-7 et peut réellement avoir un impact sur son efficacité. Il est utile de sensibiliser un large éventail de parties prenantes et de démarrer ce processus assez tôt dans la phase d’adoption.  </a:t>
            </a:r>
          </a:p>
          <a:p>
            <a:endParaRPr lang="en-US" dirty="0">
              <a:effectLst/>
              <a:latin typeface="Helvetica Neue" panose="02000503000000020004" pitchFamily="2" charset="0"/>
            </a:endParaRPr>
          </a:p>
          <a:p>
            <a:r>
              <a:rPr lang="fr-FR">
                <a:effectLst/>
                <a:latin typeface="Helvetica Neue"/>
              </a:rPr>
              <a:t>Voici quelques conseils que nous avons appris au fil du temps auprès des pays qui ont adopté et utilisent l’approche 7-1-7.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[CLIQUER]</a:t>
            </a:r>
            <a:br>
              <a:rPr lang="fr-FR">
                <a:effectLst/>
                <a:latin typeface="Helvetica Neue" panose="02000503000000020004" pitchFamily="2" charset="0"/>
              </a:rPr>
            </a:br>
            <a:endParaRPr lang="fr-FR">
              <a:effectLst/>
              <a:latin typeface="Helvetica Neue" panose="02000503000000020004" pitchFamily="2" charset="0"/>
            </a:endParaRPr>
          </a:p>
          <a:p>
            <a:r>
              <a:rPr lang="fr-FR">
                <a:effectLst/>
                <a:latin typeface="Helvetica Neue"/>
              </a:rPr>
              <a:t>Impliquer intentionnellement les parties prenantes sur la base de l’exercice de cartographie des parties prenantes Plus votre cartographie des parties prenantes est fine, plus vous pouvez planifier de manière efficace et efficiente l’implication des parties prenantes. </a:t>
            </a:r>
          </a:p>
          <a:p>
            <a:endParaRPr lang="en-US" dirty="0">
              <a:effectLst/>
              <a:latin typeface="Helvetica Neue" panose="02000503000000020004" pitchFamily="2" charset="0"/>
            </a:endParaRPr>
          </a:p>
          <a:p>
            <a:r>
              <a:rPr lang="fr-FR">
                <a:effectLst/>
                <a:latin typeface="Helvetica Neue"/>
              </a:rPr>
              <a:t>[CLIQUER]</a:t>
            </a:r>
          </a:p>
          <a:p>
            <a:endParaRPr lang="en-US" dirty="0">
              <a:effectLst/>
              <a:latin typeface="Helvetica Neue" panose="02000503000000020004" pitchFamily="2" charset="0"/>
            </a:endParaRPr>
          </a:p>
          <a:p>
            <a:r>
              <a:rPr lang="fr-FR">
                <a:effectLst/>
                <a:latin typeface="Helvetica Neue"/>
              </a:rPr>
              <a:t>Ensuite, orienter l’approche 7-1-7 vers leurs intérêts/devoirs. Si vous devez parler au service administratif de l’hôpital, discutez de la manière dont l’approche 7-1-7 peut être appliquée aux infections nosocomiales. Si vous engagez une personne spécialisée dans les maladies pouvant être évitées par la vaccination, concentrez-vous sur le rôle que l’approche 7-1-7 peut jouer dans le contrôle des épidémies pouvant être évitées par la vaccination. Si vous parlez avec le responsable du programme PFET, discutez de la manière dont les étudiants et les anciens élèves du PFET peuvent jouer un rôle important dans la collecte de données et l’identification des goulots d’étranglement. Voilà quelques exemples de questions à se poser.  </a:t>
            </a:r>
            <a:br>
              <a:rPr lang="fr-FR">
                <a:effectLst/>
                <a:latin typeface="Helvetica Neue" panose="02000503000000020004" pitchFamily="2" charset="0"/>
              </a:rPr>
            </a:br>
            <a:endParaRPr lang="fr-FR">
              <a:effectLst/>
              <a:latin typeface="Helvetica Neue" panose="02000503000000020004" pitchFamily="2" charset="0"/>
            </a:endParaRPr>
          </a:p>
          <a:p>
            <a:r>
              <a:rPr lang="fr-FR">
                <a:effectLst/>
                <a:latin typeface="Helvetica Neue"/>
              </a:rPr>
              <a:t>[CLIQUER] </a:t>
            </a:r>
          </a:p>
          <a:p>
            <a:endParaRPr lang="en-US" dirty="0">
              <a:effectLst/>
              <a:latin typeface="Helvetica Neue" panose="02000503000000020004" pitchFamily="2" charset="0"/>
            </a:endParaRPr>
          </a:p>
          <a:p>
            <a:r>
              <a:rPr lang="fr-FR">
                <a:effectLst/>
                <a:latin typeface="Helvetica Neue"/>
              </a:rPr>
              <a:t>Ensuite, identifier les rôles et les responsabilités. Pour certaines parties prenantes, elles ne s’impliqueront peut-être que lorsqu’une épidémie les concerne ou qu’une action est nécessaire dans leur domaine. Pour d’autres, elles peuvent être impliquées dans la plupart des épidémies, et il est important d’identifier clairement quel sera leur rôle dans l’approche 7-1-7.  </a:t>
            </a:r>
            <a:br>
              <a:rPr lang="fr-FR">
                <a:effectLst/>
                <a:latin typeface="Helvetica Neue" panose="02000503000000020004" pitchFamily="2" charset="0"/>
              </a:rPr>
            </a:br>
            <a:endParaRPr lang="fr-FR">
              <a:effectLst/>
              <a:latin typeface="Helvetica Neue" panose="02000503000000020004" pitchFamily="2" charset="0"/>
            </a:endParaRPr>
          </a:p>
          <a:p>
            <a:r>
              <a:rPr lang="fr-FR">
                <a:effectLst/>
                <a:latin typeface="Helvetica Neue"/>
              </a:rPr>
              <a:t>[CLIQUER]</a:t>
            </a:r>
          </a:p>
          <a:p>
            <a:endParaRPr lang="en-US" dirty="0">
              <a:effectLst/>
              <a:latin typeface="Helvetica Neue" panose="02000503000000020004" pitchFamily="2" charset="0"/>
            </a:endParaRPr>
          </a:p>
          <a:p>
            <a:r>
              <a:rPr lang="fr-FR">
                <a:effectLst/>
                <a:latin typeface="Helvetica Neue"/>
              </a:rPr>
              <a:t>Ensuite, planifiez la manière et la fréquence dont les parties prenantes seront impliquées en fonction de leur rôle prévu dans l’approche 7-1-7. Même pour les parties prenantes les plus distantes, il est utile de les tenir régulièrement au courant des résultats obtenus par l’approche 7-1-7 afin qu’elles puissent rapidement s’impliquer au moment opportun. C’est là qu’un rapport de synthèse de l’approche 7-1-7 régulier (comme indiqué à l’étape 5 de l’utilisation de l’approche 7-1-7) est utile. Ce rapport peut être envoyé à un large éventail de parties prenantes pour les tenir informées, y compris les parties prenantes les plus éloignées dont nous avons discuté. </a:t>
            </a:r>
            <a:br>
              <a:rPr lang="fr-FR">
                <a:effectLst/>
                <a:latin typeface="Helvetica Neue" panose="02000503000000020004" pitchFamily="2" charset="0"/>
              </a:rPr>
            </a:br>
            <a:endParaRPr lang="fr-FR">
              <a:effectLst/>
              <a:latin typeface="Helvetica Neue" panose="02000503000000020004" pitchFamily="2" charset="0"/>
            </a:endParaRPr>
          </a:p>
          <a:p>
            <a:r>
              <a:rPr lang="fr-FR">
                <a:effectLst/>
                <a:latin typeface="Helvetica Neue"/>
              </a:rPr>
              <a:t>[CLIQUER]</a:t>
            </a:r>
          </a:p>
          <a:p>
            <a:endParaRPr lang="en-US" dirty="0">
              <a:effectLst/>
              <a:latin typeface="Helvetica Neue" panose="02000503000000020004" pitchFamily="2" charset="0"/>
            </a:endParaRPr>
          </a:p>
          <a:p>
            <a:r>
              <a:rPr lang="fr-FR">
                <a:effectLst/>
                <a:latin typeface="Helvetica Neue"/>
              </a:rPr>
              <a:t>Et enfin, mettez à jour la cartographie des parties prenantes si nécessaire. Vous pouvez découvrir de nouvelles parties prenantes, ou les parties prenantes peuvent changer au fil du temps.  </a:t>
            </a:r>
            <a:br>
              <a:rPr lang="fr-FR">
                <a:effectLst/>
                <a:latin typeface="Helvetica Neue" panose="02000503000000020004" pitchFamily="2" charset="0"/>
              </a:rPr>
            </a:br>
            <a:br>
              <a:rPr lang="fr-FR">
                <a:effectLst/>
                <a:latin typeface="Helvetica Neue" panose="02000503000000020004" pitchFamily="2" charset="0"/>
              </a:rPr>
            </a:br>
            <a:br>
              <a:rPr lang="fr-FR">
                <a:effectLst/>
                <a:latin typeface="Helvetica Neue" panose="02000503000000020004" pitchFamily="2" charset="0"/>
              </a:rPr>
            </a:br>
            <a:endParaRPr lang="fr-FR">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FF160717-F026-E025-2BB4-F4735F655C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9235998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EE7D1-7420-C8E8-F308-B7034A5208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35C2E5-3C1B-35B6-2528-A8681D8849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614B85-18DE-A381-B461-0CD5C723E872}"/>
              </a:ext>
            </a:extLst>
          </p:cNvPr>
          <p:cNvSpPr>
            <a:spLocks noGrp="1"/>
          </p:cNvSpPr>
          <p:nvPr>
            <p:ph type="body" idx="1"/>
          </p:nvPr>
        </p:nvSpPr>
        <p:spPr/>
        <p:txBody>
          <a:bodyPr/>
          <a:lstStyle/>
          <a:p>
            <a:r>
              <a:rPr lang="fr-FR" dirty="0">
                <a:effectLst/>
                <a:latin typeface="Helvetica Neue"/>
              </a:rPr>
              <a:t>Nous avons constaté qu’il est utile d’utiliser diverses méthodes pour sensibiliser et impliquer les parties prenantes dans l’approche 7-1-7.  </a:t>
            </a:r>
            <a:br>
              <a:rPr lang="fr-FR" dirty="0">
                <a:effectLst/>
                <a:latin typeface="Helvetica Neue" panose="02000503000000020004" pitchFamily="2" charset="0"/>
              </a:rPr>
            </a:br>
            <a:endParaRPr lang="fr-FR" dirty="0">
              <a:effectLst/>
              <a:latin typeface="Helvetica Neue" panose="02000503000000020004" pitchFamily="2" charset="0"/>
            </a:endParaRPr>
          </a:p>
          <a:p>
            <a:r>
              <a:rPr lang="fr-FR" dirty="0">
                <a:effectLst/>
                <a:latin typeface="Helvetica Neue"/>
              </a:rPr>
              <a:t>[CLIQUER]</a:t>
            </a:r>
          </a:p>
          <a:p>
            <a:endParaRPr lang="en-US" dirty="0">
              <a:effectLst/>
              <a:latin typeface="Helvetica Neue" panose="02000503000000020004" pitchFamily="2" charset="0"/>
            </a:endParaRPr>
          </a:p>
          <a:p>
            <a:r>
              <a:rPr lang="fr-FR" dirty="0">
                <a:effectLst/>
                <a:latin typeface="Helvetica Neue"/>
              </a:rPr>
              <a:t>Nous avons inclus ici quelques exemples d’implication des parties prenantes au Cambodge au cours de leur phase initiale d’adoption de l’approche 7-1-7.  </a:t>
            </a:r>
          </a:p>
          <a:p>
            <a:endParaRPr lang="en-US" dirty="0">
              <a:effectLst/>
              <a:latin typeface="Helvetica Neue" panose="02000503000000020004" pitchFamily="2" charset="0"/>
            </a:endParaRPr>
          </a:p>
          <a:p>
            <a:r>
              <a:rPr lang="fr-FR" dirty="0">
                <a:effectLst/>
                <a:latin typeface="Helvetica Neue"/>
              </a:rPr>
              <a:t>[CLIQUER]</a:t>
            </a:r>
          </a:p>
          <a:p>
            <a:endParaRPr lang="en-US" dirty="0">
              <a:effectLst/>
              <a:latin typeface="Helvetica Neue" panose="02000503000000020004" pitchFamily="2" charset="0"/>
            </a:endParaRPr>
          </a:p>
          <a:p>
            <a:r>
              <a:rPr lang="fr-FR" dirty="0">
                <a:effectLst/>
                <a:latin typeface="Helvetica Neue"/>
              </a:rPr>
              <a:t>Plusieurs réunions ponctuelles ont permis des échanges approfondis avec les principales parties prenantes et ont facilité l’orientation de la conversation vers ce qui était le plus pertinent et le plus intéressant à propos de l’approche 7-1-7 pour ces parties prenantes. Nous avons constaté au fil du temps que ces types de réunions sont parmi les meilleurs moyens de renforcer les relations pour l’approche 7-1-7. Ils vous permettent également d’adapter le message à la personne que vous rencontrez. Par exemple, au Cambodge, lorsque nous avons rencontré la direction du département d’administration de l’hôpital, nous avons apporté un exemple de l’approche 7-1-7 dans un contexte hospitalier pour montrer comment cela pourrait être utile pour le travail qu’elle et ses collègues font. </a:t>
            </a:r>
            <a:br>
              <a:rPr lang="fr-FR" dirty="0">
                <a:effectLst/>
                <a:latin typeface="Helvetica Neue" panose="02000503000000020004" pitchFamily="2" charset="0"/>
              </a:rPr>
            </a:br>
            <a:endParaRPr lang="fr-FR" dirty="0">
              <a:effectLst/>
              <a:latin typeface="Helvetica Neue" panose="02000503000000020004" pitchFamily="2" charset="0"/>
            </a:endParaRPr>
          </a:p>
          <a:p>
            <a:r>
              <a:rPr lang="fr-FR" dirty="0">
                <a:effectLst/>
                <a:latin typeface="Helvetica Neue"/>
              </a:rPr>
              <a:t>[CLIQUER]</a:t>
            </a:r>
          </a:p>
          <a:p>
            <a:endParaRPr lang="en-US" dirty="0">
              <a:effectLst/>
              <a:latin typeface="Helvetica Neue" panose="02000503000000020004" pitchFamily="2" charset="0"/>
            </a:endParaRPr>
          </a:p>
          <a:p>
            <a:r>
              <a:rPr lang="fr-FR" dirty="0">
                <a:latin typeface="Helvetica Neue"/>
              </a:rPr>
              <a:t>Il est également utile d’organiser </a:t>
            </a:r>
            <a:r>
              <a:rPr lang="fr-FR" dirty="0">
                <a:effectLst/>
                <a:latin typeface="Helvetica Neue"/>
              </a:rPr>
              <a:t>des réunions techniques en petit comité</a:t>
            </a:r>
            <a:r>
              <a:rPr lang="fr-FR" dirty="0">
                <a:latin typeface="Helvetica Neue"/>
              </a:rPr>
              <a:t> pour aborder en détail l’adoption et l’utilisation de l’approche 7-1-7, notamment avec les parties prenantes fondamentales qui joueront un rôle important dans son utilisation régulière.</a:t>
            </a:r>
            <a:r>
              <a:rPr lang="fr-FR" dirty="0">
                <a:effectLst/>
                <a:latin typeface="Helvetica Neue"/>
              </a:rPr>
              <a:t>  </a:t>
            </a:r>
          </a:p>
          <a:p>
            <a:br>
              <a:rPr lang="fr-FR" dirty="0">
                <a:effectLst/>
                <a:latin typeface="Helvetica Neue" panose="02000503000000020004" pitchFamily="2" charset="0"/>
              </a:rPr>
            </a:br>
            <a:r>
              <a:rPr lang="fr-FR" dirty="0">
                <a:effectLst/>
                <a:latin typeface="Helvetica Neue"/>
              </a:rPr>
              <a:t>[CLIQUER]</a:t>
            </a:r>
            <a:br>
              <a:rPr lang="fr-FR" dirty="0">
                <a:effectLst/>
                <a:latin typeface="Helvetica Neue" panose="02000503000000020004" pitchFamily="2" charset="0"/>
              </a:rPr>
            </a:br>
            <a:endParaRPr lang="fr-FR" dirty="0">
              <a:effectLst/>
              <a:latin typeface="Helvetica Neue" panose="02000503000000020004" pitchFamily="2" charset="0"/>
            </a:endParaRPr>
          </a:p>
          <a:p>
            <a:r>
              <a:rPr lang="fr-FR" dirty="0">
                <a:effectLst/>
                <a:latin typeface="Helvetica Neue"/>
              </a:rPr>
              <a:t>Enfin, réunir un large éventail de parties prenantes, allant des différents ministères aux partenaires non gouvernementaux, est un moyen efficace de faire en sorte que les différentes entités soient toutes sur la même longueur d’onde quant à ce qu’est l’approche 7-1-7 et à la manière dont elle peut être déployée et utilisée dans un pays.  </a:t>
            </a:r>
          </a:p>
          <a:p>
            <a:endParaRPr lang="en-US" dirty="0">
              <a:effectLst/>
              <a:latin typeface="Helvetica Neue" panose="02000503000000020004" pitchFamily="2" charset="0"/>
            </a:endParaRPr>
          </a:p>
          <a:p>
            <a:r>
              <a:rPr lang="fr-FR" dirty="0">
                <a:effectLst/>
                <a:latin typeface="Helvetica Neue"/>
              </a:rPr>
              <a:t>[CLIQUER]</a:t>
            </a:r>
          </a:p>
          <a:p>
            <a:endParaRPr lang="en-US" dirty="0">
              <a:effectLst/>
              <a:latin typeface="Helvetica Neue" panose="02000503000000020004" pitchFamily="2" charset="0"/>
            </a:endParaRPr>
          </a:p>
          <a:p>
            <a:r>
              <a:rPr lang="fr-FR" dirty="0">
                <a:effectLst/>
                <a:latin typeface="Helvetica Neue"/>
              </a:rPr>
              <a:t>Lorsque vous décidez de la manière d’impliquer les différentes parties prenantes, tenez compte de la valeur par rapport au temps et aux ressources nécessaires aux différentes implications. </a:t>
            </a:r>
          </a:p>
          <a:p>
            <a:endParaRPr lang="en-US" dirty="0">
              <a:effectLst/>
              <a:latin typeface="Helvetica Neue" panose="02000503000000020004" pitchFamily="2" charset="0"/>
            </a:endParaRPr>
          </a:p>
          <a:p>
            <a:r>
              <a:rPr lang="fr-FR" dirty="0">
                <a:effectLst/>
                <a:latin typeface="Helvetica Neue"/>
              </a:rPr>
              <a:t>[CLIQUER]</a:t>
            </a:r>
          </a:p>
          <a:p>
            <a:endParaRPr lang="en-US" dirty="0">
              <a:effectLst/>
              <a:latin typeface="Helvetica Neue" panose="02000503000000020004" pitchFamily="2" charset="0"/>
            </a:endParaRPr>
          </a:p>
          <a:p>
            <a:r>
              <a:rPr lang="fr-FR" dirty="0">
                <a:effectLst/>
                <a:latin typeface="Helvetica Neue"/>
              </a:rPr>
              <a:t>Les pays et les administrations ont constaté que l’exercice de simulation sur l’approche 7-1-7 est un excellent outil dans les ateliers destinés aux parties prenantes pour orienter rapidement et concrètement les gens vers ce qu’est l’approche 7-1-7, même avec des parties prenantes de haut niveau.  </a:t>
            </a:r>
          </a:p>
          <a:p>
            <a:br>
              <a:rPr lang="fr-FR" dirty="0">
                <a:effectLst/>
                <a:latin typeface="Helvetica Neue" panose="02000503000000020004" pitchFamily="2" charset="0"/>
              </a:rPr>
            </a:br>
            <a:endParaRPr lang="fr-FR" dirty="0">
              <a:effectLst/>
              <a:latin typeface="Helvetica Neue" panose="02000503000000020004" pitchFamily="2" charset="0"/>
            </a:endParaRPr>
          </a:p>
          <a:p>
            <a:br>
              <a:rPr lang="fr-FR" dirty="0">
                <a:effectLst/>
                <a:latin typeface="Helvetica Neue" panose="02000503000000020004" pitchFamily="2" charset="0"/>
              </a:rPr>
            </a:br>
            <a:endParaRPr lang="fr-FR" dirty="0">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68453165-1A07-367D-B697-E9DB191669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650438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Arial"/>
                <a:cs typeface="Arial"/>
              </a:rPr>
              <a:t>[Remarque pour la modération : la discussion ne doit pas dépasser 3 minutes.]</a:t>
            </a:r>
          </a:p>
          <a:p>
            <a:endParaRPr lang="en-US" dirty="0"/>
          </a:p>
          <a:p>
            <a:r>
              <a:rPr lang="fr-FR">
                <a:latin typeface="Arial"/>
                <a:cs typeface="Arial"/>
              </a:rPr>
              <a:t>Ayons une brève discussion. </a:t>
            </a:r>
          </a:p>
          <a:p>
            <a:endParaRPr lang="en-US" dirty="0"/>
          </a:p>
          <a:p>
            <a:r>
              <a:rPr lang="fr-FR"/>
              <a:t>Quelles sont les autres manières par lesquelles vous pouvez impliquer les parties prenantes pour obtenir l’adhésion au sujet de l’approche 7-1-7 ?</a:t>
            </a:r>
          </a:p>
          <a:p>
            <a:pPr>
              <a:lnSpc>
                <a:spcPct val="100000"/>
              </a:lnSpc>
              <a:spcBef>
                <a:spcPts val="0"/>
              </a:spcBef>
            </a:pPr>
            <a:endParaRPr lang="en-US" dirty="0">
              <a:cs typeface="Arial"/>
            </a:endParaRPr>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351128834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5B7AD-82E5-CAB9-0EDE-A1E5060C76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43BF8B-33F8-F8D9-01B3-C3E57059A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FBB9C-2774-CDF6-07DF-ED853778FD28}"/>
              </a:ext>
            </a:extLst>
          </p:cNvPr>
          <p:cNvSpPr>
            <a:spLocks noGrp="1"/>
          </p:cNvSpPr>
          <p:nvPr>
            <p:ph type="body" idx="1"/>
          </p:nvPr>
        </p:nvSpPr>
        <p:spPr/>
        <p:txBody>
          <a:bodyPr/>
          <a:lstStyle/>
          <a:p>
            <a:r>
              <a:rPr lang="fr-FR"/>
              <a:t>L’un des éléments les plus importants de l’adoption de l’approche 7-1-7 est son intégration dans les flux de travail. Il s’agit d’un processus qui peut prendre du temps. Et une certaine intégration est susceptible de se produire même si l’approche 7-1-7 commence à être utilisée de manière plus régulière dans le pays ou l’administration. Mais commencer à intégrer les flux de travail est un élément essentiel lors du démarrage de l’adoption de l’approche 7-1-7. </a:t>
            </a:r>
          </a:p>
          <a:p>
            <a:endParaRPr lang="en-US"/>
          </a:p>
          <a:p>
            <a:r>
              <a:rPr lang="fr-FR">
                <a:latin typeface="Arial"/>
                <a:cs typeface="Arial"/>
              </a:rPr>
              <a:t>Nous en parlerons ici, notamment de la nécessité de comprendre les processus et les outils qui existent déjà (et de veiller à ce que l’approche 7-1-7 y soit intégrée) afin d’augmenter la probabilité que l’approche 7-1-7 devienne un élément régulier du système de santé. Cela augmente à son tour la probabilité de durabilité.  </a:t>
            </a:r>
          </a:p>
          <a:p>
            <a:endParaRPr lang="en-US">
              <a:cs typeface="Arial"/>
            </a:endParaRPr>
          </a:p>
          <a:p>
            <a:endParaRPr lang="en-US">
              <a:cs typeface="Arial"/>
            </a:endParaRP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160F92D5-8DFF-A916-4D89-B2EC4DD75BD3}"/>
              </a:ext>
            </a:extLst>
          </p:cNvPr>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36406163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A7191-4ED1-28C6-DF68-6E83C23BA7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D8131C-FCE7-A3E3-4514-BB977C1C69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B9DE42-91F2-0A55-7911-136F3C5E8B06}"/>
              </a:ext>
            </a:extLst>
          </p:cNvPr>
          <p:cNvSpPr>
            <a:spLocks noGrp="1"/>
          </p:cNvSpPr>
          <p:nvPr>
            <p:ph type="body" idx="1"/>
          </p:nvPr>
        </p:nvSpPr>
        <p:spPr/>
        <p:txBody>
          <a:bodyPr/>
          <a:lstStyle/>
          <a:p>
            <a:r>
              <a:rPr lang="fr-FR">
                <a:latin typeface="Arial"/>
                <a:cs typeface="Arial"/>
              </a:rPr>
              <a:t>Nous avons sélectionné 7 domaines à prendre en compte lors de la planification de l’intégration de l’approche 7-1-7 dans les flux de travail existants et réguliers. Au cours de cette session, nous en discuterons à un niveau élevé, en mettant l’accent sur ce que d’autres pays et administrations ont trouvé utile de prendre en compte pour ces domaines d’intégration dans les flux de travail. Des conseils plus détaillés à ce sujet sont disponibles dans le kit d’outils numérique sur le site Web de l’Alliance 7-1-7. </a:t>
            </a:r>
          </a:p>
          <a:p>
            <a:endParaRPr lang="en-US" dirty="0">
              <a:cs typeface="Arial" panose="020B0604020202020204" pitchFamily="34" charset="0"/>
            </a:endParaRPr>
          </a:p>
          <a:p>
            <a:r>
              <a:rPr lang="fr-FR">
                <a:latin typeface="Arial"/>
                <a:cs typeface="Arial"/>
              </a:rPr>
              <a:t>[CLIQUER]</a:t>
            </a:r>
          </a:p>
          <a:p>
            <a:endParaRPr lang="en-US" dirty="0">
              <a:cs typeface="Arial" panose="020B0604020202020204" pitchFamily="34" charset="0"/>
            </a:endParaRPr>
          </a:p>
          <a:p>
            <a:r>
              <a:rPr lang="fr-FR">
                <a:latin typeface="Arial"/>
                <a:cs typeface="Arial"/>
              </a:rPr>
              <a:t>Les 7 domaines d’intégration dans les flux de travail que je vais aborder sont les suivants : </a:t>
            </a:r>
          </a:p>
          <a:p>
            <a:pPr marL="628650" lvl="1" indent="-171450">
              <a:buFont typeface="Arial,Sans-Serif" panose="020B0604020202020204" pitchFamily="34" charset="0"/>
              <a:buChar char="•"/>
            </a:pPr>
            <a:r>
              <a:rPr lang="fr-FR">
                <a:solidFill>
                  <a:srgbClr val="29373D"/>
                </a:solidFill>
              </a:rPr>
              <a:t>Collecte des données</a:t>
            </a:r>
          </a:p>
          <a:p>
            <a:pPr marL="628650" lvl="1" indent="-171450">
              <a:spcBef>
                <a:spcPts val="527"/>
              </a:spcBef>
              <a:buFont typeface="Arial,Sans-Serif" panose="020B0604020202020204" pitchFamily="34" charset="0"/>
              <a:buChar char="•"/>
            </a:pPr>
            <a:r>
              <a:rPr lang="fr-FR">
                <a:solidFill>
                  <a:srgbClr val="29373D"/>
                </a:solidFill>
              </a:rPr>
              <a:t>Vérification et consolidation des données </a:t>
            </a:r>
          </a:p>
          <a:p>
            <a:pPr marL="628650" lvl="1" indent="-171450">
              <a:spcBef>
                <a:spcPts val="527"/>
              </a:spcBef>
              <a:buFont typeface="Arial,Sans-Serif" panose="020B0604020202020204" pitchFamily="34" charset="0"/>
              <a:buChar char="•"/>
            </a:pPr>
            <a:r>
              <a:rPr lang="fr-FR">
                <a:solidFill>
                  <a:srgbClr val="29373D"/>
                </a:solidFill>
              </a:rPr>
              <a:t>Réunions des parties prenantes</a:t>
            </a:r>
          </a:p>
          <a:p>
            <a:pPr marL="628650" lvl="1" indent="-171450">
              <a:spcBef>
                <a:spcPts val="527"/>
              </a:spcBef>
              <a:buFont typeface="Arial,Sans-Serif" panose="020B0604020202020204" pitchFamily="34" charset="0"/>
              <a:buChar char="•"/>
            </a:pPr>
            <a:r>
              <a:rPr lang="fr-FR">
                <a:solidFill>
                  <a:srgbClr val="29373D"/>
                </a:solidFill>
              </a:rPr>
              <a:t>Suivi des avancées réalisées</a:t>
            </a:r>
          </a:p>
          <a:p>
            <a:pPr marL="628650" lvl="1" indent="-171450">
              <a:spcBef>
                <a:spcPts val="527"/>
              </a:spcBef>
              <a:buFont typeface="Arial,Sans-Serif" panose="020B0604020202020204" pitchFamily="34" charset="0"/>
              <a:buChar char="•"/>
            </a:pPr>
            <a:r>
              <a:rPr lang="fr-FR">
                <a:solidFill>
                  <a:srgbClr val="29373D"/>
                </a:solidFill>
              </a:rPr>
              <a:t>Synthèse des résultats</a:t>
            </a:r>
          </a:p>
          <a:p>
            <a:pPr marL="628650" lvl="1" indent="-171450">
              <a:spcBef>
                <a:spcPts val="527"/>
              </a:spcBef>
              <a:buFont typeface="Arial,Sans-Serif" panose="020B0604020202020204" pitchFamily="34" charset="0"/>
              <a:buChar char="•"/>
            </a:pPr>
            <a:r>
              <a:rPr lang="fr-FR">
                <a:solidFill>
                  <a:srgbClr val="29373D"/>
                </a:solidFill>
              </a:rPr>
              <a:t>Contribution à d’autres outils et évaluations </a:t>
            </a:r>
          </a:p>
          <a:p>
            <a:pPr marL="628650" lvl="1" indent="-171450">
              <a:spcBef>
                <a:spcPts val="527"/>
              </a:spcBef>
              <a:buFont typeface="Arial,Sans-Serif" panose="020B0604020202020204" pitchFamily="34" charset="0"/>
              <a:buChar char="•"/>
            </a:pPr>
            <a:r>
              <a:rPr lang="fr-FR">
                <a:solidFill>
                  <a:srgbClr val="29373D"/>
                </a:solidFill>
                <a:latin typeface="Arial"/>
                <a:cs typeface="Arial"/>
              </a:rPr>
              <a:t>Planification, financement et plaidoyer</a:t>
            </a:r>
          </a:p>
          <a:p>
            <a:endParaRPr lang="en-US"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N’oubliez pas que la cartographie des systèmes existants peut servir de guide utile à cet effet, car les plateformes, outils, réunions et structures pertinents doivent déjà être cartographiés au cours de ce processus. </a:t>
            </a:r>
            <a:br>
              <a:rPr lang="fr-FR">
                <a:effectLst/>
                <a:latin typeface="Helvetica Neue" panose="02000503000000020004" pitchFamily="2" charset="0"/>
              </a:rPr>
            </a:br>
            <a:endParaRPr lang="fr-FR">
              <a:effectLst/>
              <a:latin typeface="Helvetica Neue" panose="02000503000000020004" pitchFamily="2"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BADF644E-DD78-A61E-8D5A-C375DA921B8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896055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49340-2355-DD57-6EA4-D0EFE7AAFE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B4A2A8-6866-BD11-7B89-34E34A2647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0F63E9-8310-BC5E-0A0B-06BD2F409A0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L’intégration dans les flux de travail sera différente dans chacun de ces sept domaines, mais il est utile de réfléchir d’abord à certaines questions clés du processus. </a:t>
            </a:r>
            <a:r>
              <a:rPr lang="fr-FR" b="0">
                <a:latin typeface="Arial"/>
                <a:cs typeface="Arial"/>
              </a:rPr>
              <a:t>Les processus sont pertinents pour tous ces domaines, de la collecte de données à la planification nationale. C’est pourquoi vous pouvez voir que tous les cercles sont verts ici.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Arial"/>
                <a:cs typeface="Arial"/>
              </a:rPr>
              <a:t>Alors, qu’est-ce que j’entends par processus ? Ici, je me concentre principalement sur ces trois questions : </a:t>
            </a:r>
          </a:p>
          <a:p>
            <a:pPr marL="171450" indent="-171450">
              <a:buFont typeface="Arial" panose="020B0604020202020204" pitchFamily="34" charset="0"/>
              <a:buChar char="•"/>
            </a:pPr>
            <a:r>
              <a:rPr lang="fr-FR">
                <a:latin typeface="Arial"/>
                <a:cs typeface="Arial"/>
              </a:rPr>
              <a:t>Quelle mesure faut-il prendre ?</a:t>
            </a:r>
          </a:p>
          <a:p>
            <a:pPr marL="171450" indent="-171450">
              <a:buFont typeface="Arial" panose="020B0604020202020204" pitchFamily="34" charset="0"/>
              <a:buChar char="•"/>
            </a:pPr>
            <a:r>
              <a:rPr lang="fr-FR">
                <a:latin typeface="Arial"/>
                <a:cs typeface="Arial"/>
              </a:rPr>
              <a:t>Qui est la personne responsable ?</a:t>
            </a:r>
          </a:p>
          <a:p>
            <a:pPr marL="171450" indent="-171450">
              <a:buFont typeface="Arial" panose="020B0604020202020204" pitchFamily="34" charset="0"/>
              <a:buChar char="•"/>
            </a:pPr>
            <a:r>
              <a:rPr lang="fr-FR">
                <a:latin typeface="Arial"/>
                <a:cs typeface="Arial"/>
              </a:rPr>
              <a:t>De quelle aide a-t-elle besoin pour la mener à bien ?</a:t>
            </a:r>
          </a:p>
          <a:p>
            <a:pPr marL="171450" indent="-171450">
              <a:buFont typeface="Arial" panose="020B0604020202020204" pitchFamily="34" charset="0"/>
              <a:buChar char="•"/>
            </a:pPr>
            <a:endParaRPr lang="en-US" b="1" dirty="0"/>
          </a:p>
          <a:p>
            <a:pPr marL="0" indent="0">
              <a:buFont typeface="Arial" panose="020B0604020202020204" pitchFamily="34" charset="0"/>
              <a:buNone/>
            </a:pPr>
            <a:endParaRPr lang="en-US" b="0" dirty="0">
              <a:cs typeface="Arial" panose="020B0604020202020204" pitchFamily="34" charset="0"/>
            </a:endParaRPr>
          </a:p>
          <a:p>
            <a:pPr marL="0" indent="0">
              <a:buFont typeface="Arial" panose="020B0604020202020204" pitchFamily="34" charset="0"/>
              <a:buNone/>
            </a:pPr>
            <a:r>
              <a:rPr lang="fr-FR" b="0">
                <a:latin typeface="Arial"/>
                <a:cs typeface="Arial"/>
              </a:rPr>
              <a:t>Je ne vais pas être exhaustif ici. Comme mentionné, il existe des conseils plus détaillés dans le </a:t>
            </a:r>
            <a:r>
              <a:rPr lang="fr-FR">
                <a:latin typeface="Arial"/>
                <a:cs typeface="Arial"/>
              </a:rPr>
              <a:t>kit d’outils</a:t>
            </a:r>
            <a:r>
              <a:rPr lang="fr-FR" b="0">
                <a:latin typeface="Arial"/>
                <a:cs typeface="Arial"/>
              </a:rPr>
              <a:t> numérique sur le site Web </a:t>
            </a:r>
            <a:r>
              <a:rPr lang="fr-FR">
                <a:latin typeface="Arial"/>
                <a:cs typeface="Arial"/>
              </a:rPr>
              <a:t>de l’Alliance7-1-7</a:t>
            </a:r>
            <a:r>
              <a:rPr lang="fr-FR" b="0">
                <a:latin typeface="Arial"/>
                <a:cs typeface="Arial"/>
              </a:rPr>
              <a:t>. Mais ici, passons en revue chacun d’entre eux avec quelques exemples de types de processus sur lesquels il peut être utile de réfléchir. </a:t>
            </a:r>
          </a:p>
          <a:p>
            <a:pPr marL="0" indent="0">
              <a:buFont typeface="Arial" panose="020B0604020202020204" pitchFamily="34" charset="0"/>
              <a:buNone/>
            </a:pPr>
            <a:endParaRPr lang="en-US" b="0" dirty="0">
              <a:cs typeface="Arial" panose="020B0604020202020204" pitchFamily="34" charset="0"/>
            </a:endParaRPr>
          </a:p>
          <a:p>
            <a:pPr marL="0" indent="0">
              <a:buFont typeface="Arial" panose="020B0604020202020204" pitchFamily="34" charset="0"/>
              <a:buNone/>
            </a:pPr>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0EF30B6-8F69-2FD3-B94C-C3E2FD78FEB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90143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11/14/25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74179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405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0.xml"/><Relationship Id="rId1" Type="http://schemas.openxmlformats.org/officeDocument/2006/relationships/slideLayout" Target="../slideLayouts/slideLayout16.xml"/><Relationship Id="rId4" Type="http://schemas.openxmlformats.org/officeDocument/2006/relationships/image" Target="../media/image69.svg"/></Relationships>
</file>

<file path=ppt/slides/_rels/slide10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1.xml"/><Relationship Id="rId1" Type="http://schemas.openxmlformats.org/officeDocument/2006/relationships/slideLayout" Target="../slideLayouts/slideLayout16.xml"/><Relationship Id="rId4" Type="http://schemas.openxmlformats.org/officeDocument/2006/relationships/image" Target="../media/image69.svg"/></Relationships>
</file>

<file path=ppt/slides/_rels/slide10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2.xml"/><Relationship Id="rId1" Type="http://schemas.openxmlformats.org/officeDocument/2006/relationships/slideLayout" Target="../slideLayouts/slideLayout16.xml"/><Relationship Id="rId4" Type="http://schemas.openxmlformats.org/officeDocument/2006/relationships/image" Target="../media/image69.svg"/></Relationships>
</file>

<file path=ppt/slides/_rels/slide10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3.xml"/><Relationship Id="rId1" Type="http://schemas.openxmlformats.org/officeDocument/2006/relationships/slideLayout" Target="../slideLayouts/slideLayout16.xml"/><Relationship Id="rId4" Type="http://schemas.openxmlformats.org/officeDocument/2006/relationships/image" Target="../media/image69.svg"/></Relationships>
</file>

<file path=ppt/slides/_rels/slide10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4.xml"/><Relationship Id="rId1" Type="http://schemas.openxmlformats.org/officeDocument/2006/relationships/slideLayout" Target="../slideLayouts/slideLayout16.xml"/><Relationship Id="rId4" Type="http://schemas.openxmlformats.org/officeDocument/2006/relationships/image" Target="../media/image69.svg"/></Relationships>
</file>

<file path=ppt/slides/_rels/slide10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5.xml"/><Relationship Id="rId1" Type="http://schemas.openxmlformats.org/officeDocument/2006/relationships/slideLayout" Target="../slideLayouts/slideLayout16.xml"/><Relationship Id="rId4" Type="http://schemas.openxmlformats.org/officeDocument/2006/relationships/image" Target="../media/image69.svg"/></Relationships>
</file>

<file path=ppt/slides/_rels/slide10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6.xml"/><Relationship Id="rId1" Type="http://schemas.openxmlformats.org/officeDocument/2006/relationships/slideLayout" Target="../slideLayouts/slideLayout16.xml"/><Relationship Id="rId4" Type="http://schemas.openxmlformats.org/officeDocument/2006/relationships/image" Target="../media/image69.svg"/></Relationships>
</file>

<file path=ppt/slides/_rels/slide10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07.xml"/><Relationship Id="rId1" Type="http://schemas.openxmlformats.org/officeDocument/2006/relationships/slideLayout" Target="../slideLayouts/slideLayout16.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92.svg"/></Relationships>
</file>

<file path=ppt/slides/_rels/slide108.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69.svg"/><Relationship Id="rId2" Type="http://schemas.openxmlformats.org/officeDocument/2006/relationships/notesSlide" Target="../notesSlides/notesSlide108.xml"/><Relationship Id="rId1" Type="http://schemas.openxmlformats.org/officeDocument/2006/relationships/slideLayout" Target="../slideLayouts/slideLayout16.xml"/><Relationship Id="rId6" Type="http://schemas.openxmlformats.org/officeDocument/2006/relationships/image" Target="../media/image68.png"/><Relationship Id="rId5" Type="http://schemas.openxmlformats.org/officeDocument/2006/relationships/image" Target="../media/image76.png"/><Relationship Id="rId4" Type="http://schemas.openxmlformats.org/officeDocument/2006/relationships/image" Target="../media/image75.png"/></Relationships>
</file>

<file path=ppt/slides/_rels/slide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9.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2.xml"/><Relationship Id="rId1" Type="http://schemas.openxmlformats.org/officeDocument/2006/relationships/slideLayout" Target="../slideLayouts/slideLayout16.xml"/><Relationship Id="rId4" Type="http://schemas.openxmlformats.org/officeDocument/2006/relationships/image" Target="../media/image32.sv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114.xml"/><Relationship Id="rId1" Type="http://schemas.openxmlformats.org/officeDocument/2006/relationships/slideLayout" Target="../slideLayouts/slideLayout15.xml"/><Relationship Id="rId6" Type="http://schemas.openxmlformats.org/officeDocument/2006/relationships/image" Target="../media/image22.svg"/><Relationship Id="rId11" Type="http://schemas.openxmlformats.org/officeDocument/2006/relationships/image" Target="../media/image70.png"/><Relationship Id="rId5" Type="http://schemas.openxmlformats.org/officeDocument/2006/relationships/image" Target="../media/image21.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1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15.xml"/><Relationship Id="rId1" Type="http://schemas.openxmlformats.org/officeDocument/2006/relationships/slideLayout" Target="../slideLayouts/slideLayout16.xml"/><Relationship Id="rId4" Type="http://schemas.openxmlformats.org/officeDocument/2006/relationships/image" Target="../media/image71.svg"/></Relationships>
</file>

<file path=ppt/slides/_rels/slide116.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71.svg"/><Relationship Id="rId2" Type="http://schemas.openxmlformats.org/officeDocument/2006/relationships/notesSlide" Target="../notesSlides/notesSlide116.xml"/><Relationship Id="rId1" Type="http://schemas.openxmlformats.org/officeDocument/2006/relationships/slideLayout" Target="../slideLayouts/slideLayout16.xml"/><Relationship Id="rId6" Type="http://schemas.openxmlformats.org/officeDocument/2006/relationships/image" Target="../media/image70.png"/><Relationship Id="rId5" Type="http://schemas.openxmlformats.org/officeDocument/2006/relationships/image" Target="../media/image95.png"/><Relationship Id="rId4" Type="http://schemas.openxmlformats.org/officeDocument/2006/relationships/image" Target="../media/image94.png"/></Relationships>
</file>

<file path=ppt/slides/_rels/slide1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17.xml"/><Relationship Id="rId1" Type="http://schemas.openxmlformats.org/officeDocument/2006/relationships/slideLayout" Target="../slideLayouts/slideLayout16.xml"/><Relationship Id="rId4" Type="http://schemas.openxmlformats.org/officeDocument/2006/relationships/image" Target="../media/image71.svg"/></Relationships>
</file>

<file path=ppt/slides/_rels/slide118.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98.png"/><Relationship Id="rId2" Type="http://schemas.openxmlformats.org/officeDocument/2006/relationships/notesSlide" Target="../notesSlides/notesSlide118.xml"/><Relationship Id="rId1" Type="http://schemas.openxmlformats.org/officeDocument/2006/relationships/slideLayout" Target="../slideLayouts/slideLayout16.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71.svg"/></Relationships>
</file>

<file path=ppt/slides/_rels/slide119.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119.xml"/><Relationship Id="rId1" Type="http://schemas.openxmlformats.org/officeDocument/2006/relationships/slideLayout" Target="../slideLayouts/slideLayout15.xml"/><Relationship Id="rId6" Type="http://schemas.openxmlformats.org/officeDocument/2006/relationships/image" Target="../media/image22.svg"/><Relationship Id="rId11" Type="http://schemas.openxmlformats.org/officeDocument/2006/relationships/image" Target="../media/image70.png"/><Relationship Id="rId5" Type="http://schemas.openxmlformats.org/officeDocument/2006/relationships/image" Target="../media/image21.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20.xml"/><Relationship Id="rId1" Type="http://schemas.openxmlformats.org/officeDocument/2006/relationships/slideLayout" Target="../slideLayouts/slideLayout16.xml"/><Relationship Id="rId4" Type="http://schemas.openxmlformats.org/officeDocument/2006/relationships/image" Target="../media/image73.svg"/></Relationships>
</file>

<file path=ppt/slides/_rels/slide12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21.xml"/><Relationship Id="rId1" Type="http://schemas.openxmlformats.org/officeDocument/2006/relationships/slideLayout" Target="../slideLayouts/slideLayout16.xml"/><Relationship Id="rId5" Type="http://schemas.openxmlformats.org/officeDocument/2006/relationships/image" Target="../media/image73.svg"/><Relationship Id="rId4" Type="http://schemas.openxmlformats.org/officeDocument/2006/relationships/image" Target="../media/image72.png"/></Relationships>
</file>

<file path=ppt/slides/_rels/slide12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22.xml"/><Relationship Id="rId1" Type="http://schemas.openxmlformats.org/officeDocument/2006/relationships/slideLayout" Target="../slideLayouts/slideLayout16.xml"/><Relationship Id="rId5" Type="http://schemas.openxmlformats.org/officeDocument/2006/relationships/image" Target="../media/image73.svg"/><Relationship Id="rId4" Type="http://schemas.openxmlformats.org/officeDocument/2006/relationships/image" Target="../media/image72.png"/></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24.xml"/><Relationship Id="rId1" Type="http://schemas.openxmlformats.org/officeDocument/2006/relationships/slideLayout" Target="../slideLayouts/slideLayout15.xml"/><Relationship Id="rId6" Type="http://schemas.openxmlformats.org/officeDocument/2006/relationships/image" Target="../media/image81.emf"/><Relationship Id="rId5" Type="http://schemas.openxmlformats.org/officeDocument/2006/relationships/image" Target="../media/image103.png"/><Relationship Id="rId4" Type="http://schemas.openxmlformats.org/officeDocument/2006/relationships/image" Target="../media/image102.tiff"/></Relationships>
</file>

<file path=ppt/slides/_rels/slide12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25.xml"/><Relationship Id="rId1" Type="http://schemas.openxmlformats.org/officeDocument/2006/relationships/slideLayout" Target="../slideLayouts/slideLayout16.xml"/><Relationship Id="rId5" Type="http://schemas.openxmlformats.org/officeDocument/2006/relationships/image" Target="../media/image73.svg"/><Relationship Id="rId4" Type="http://schemas.openxmlformats.org/officeDocument/2006/relationships/image" Target="../media/image72.png"/></Relationships>
</file>

<file path=ppt/slides/_rels/slide126.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126.xml"/><Relationship Id="rId1" Type="http://schemas.openxmlformats.org/officeDocument/2006/relationships/slideLayout" Target="../slideLayouts/slideLayout15.xml"/><Relationship Id="rId6" Type="http://schemas.openxmlformats.org/officeDocument/2006/relationships/image" Target="../media/image22.svg"/><Relationship Id="rId11" Type="http://schemas.openxmlformats.org/officeDocument/2006/relationships/image" Target="../media/image70.png"/><Relationship Id="rId5" Type="http://schemas.openxmlformats.org/officeDocument/2006/relationships/image" Target="../media/image21.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8.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2.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6.xml"/></Relationships>
</file>

<file path=ppt/slides/_rels/slide136.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36.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fr/" TargetMode="External"/><Relationship Id="rId4" Type="http://schemas.openxmlformats.org/officeDocument/2006/relationships/hyperlink" Target="https://717alliance.org/get-started/" TargetMode="External"/><Relationship Id="rId9" Type="http://schemas.openxmlformats.org/officeDocument/2006/relationships/image" Target="../media/image106.png"/></Relationships>
</file>

<file path=ppt/slides/_rels/slide13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32.svg"/></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35.sv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9.sv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svg"/><Relationship Id="rId4" Type="http://schemas.openxmlformats.org/officeDocument/2006/relationships/image" Target="../media/image37.svg"/><Relationship Id="rId9" Type="http://schemas.openxmlformats.org/officeDocument/2006/relationships/image" Target="../media/image4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image" Target="../media/image54.png"/></Relationships>
</file>

<file path=ppt/slides/_rels/slide4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diagramColors" Target="../diagrams/colors2.xml"/><Relationship Id="rId11" Type="http://schemas.openxmlformats.org/officeDocument/2006/relationships/image" Target="../media/image58.png"/><Relationship Id="rId5" Type="http://schemas.openxmlformats.org/officeDocument/2006/relationships/diagramQuickStyle" Target="../diagrams/quickStyle2.xml"/><Relationship Id="rId10" Type="http://schemas.openxmlformats.org/officeDocument/2006/relationships/image" Target="../media/image57.png"/><Relationship Id="rId4" Type="http://schemas.openxmlformats.org/officeDocument/2006/relationships/diagramLayout" Target="../diagrams/layout2.xml"/><Relationship Id="rId9" Type="http://schemas.openxmlformats.org/officeDocument/2006/relationships/image" Target="../media/image56.jpe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7.xml"/><Relationship Id="rId1" Type="http://schemas.openxmlformats.org/officeDocument/2006/relationships/slideLayout" Target="../slideLayouts/slideLayout16.xml"/><Relationship Id="rId4" Type="http://schemas.openxmlformats.org/officeDocument/2006/relationships/image" Target="../media/image32.svg"/></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65.png"/><Relationship Id="rId4" Type="http://schemas.microsoft.com/office/2007/relationships/hdphoto" Target="../media/hdphoto1.wdp"/></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7.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22.svg"/><Relationship Id="rId11" Type="http://schemas.openxmlformats.org/officeDocument/2006/relationships/image" Target="../media/image70.png"/><Relationship Id="rId5" Type="http://schemas.openxmlformats.org/officeDocument/2006/relationships/image" Target="../media/image21.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21.png"/><Relationship Id="rId12" Type="http://schemas.openxmlformats.org/officeDocument/2006/relationships/image" Target="../media/image71.svg"/><Relationship Id="rId2" Type="http://schemas.openxmlformats.org/officeDocument/2006/relationships/notesSlide" Target="../notesSlides/notesSlide72.xml"/><Relationship Id="rId1" Type="http://schemas.openxmlformats.org/officeDocument/2006/relationships/slideLayout" Target="../slideLayouts/slideLayout15.xml"/><Relationship Id="rId6" Type="http://schemas.openxmlformats.org/officeDocument/2006/relationships/image" Target="../media/image67.svg"/><Relationship Id="rId11" Type="http://schemas.openxmlformats.org/officeDocument/2006/relationships/image" Target="../media/image70.png"/><Relationship Id="rId5" Type="http://schemas.openxmlformats.org/officeDocument/2006/relationships/image" Target="../media/image66.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7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3.xml"/><Relationship Id="rId1" Type="http://schemas.openxmlformats.org/officeDocument/2006/relationships/slideLayout" Target="../slideLayouts/slideLayout16.xml"/><Relationship Id="rId5" Type="http://schemas.openxmlformats.org/officeDocument/2006/relationships/image" Target="../media/image76.png"/><Relationship Id="rId4" Type="http://schemas.openxmlformats.org/officeDocument/2006/relationships/image" Target="../media/image75.png"/></Relationships>
</file>

<file path=ppt/slides/_rels/slide74.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22.svg"/><Relationship Id="rId11" Type="http://schemas.openxmlformats.org/officeDocument/2006/relationships/image" Target="../media/image70.png"/><Relationship Id="rId5" Type="http://schemas.openxmlformats.org/officeDocument/2006/relationships/image" Target="../media/image21.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7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5.xml"/><Relationship Id="rId1" Type="http://schemas.openxmlformats.org/officeDocument/2006/relationships/slideLayout" Target="../slideLayouts/slideLayout16.xml"/><Relationship Id="rId4" Type="http://schemas.openxmlformats.org/officeDocument/2006/relationships/image" Target="../media/image63.svg"/></Relationships>
</file>

<file path=ppt/slides/_rels/slide7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6.xml"/><Relationship Id="rId1" Type="http://schemas.openxmlformats.org/officeDocument/2006/relationships/slideLayout" Target="../slideLayouts/slideLayout16.xml"/><Relationship Id="rId4" Type="http://schemas.openxmlformats.org/officeDocument/2006/relationships/image" Target="../media/image63.svg"/></Relationships>
</file>

<file path=ppt/slides/_rels/slide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7.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78.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78.xml"/><Relationship Id="rId1" Type="http://schemas.openxmlformats.org/officeDocument/2006/relationships/slideLayout" Target="../slideLayouts/slideLayout15.xml"/><Relationship Id="rId6" Type="http://schemas.openxmlformats.org/officeDocument/2006/relationships/image" Target="../media/image22.svg"/><Relationship Id="rId11" Type="http://schemas.openxmlformats.org/officeDocument/2006/relationships/image" Target="../media/image70.png"/><Relationship Id="rId5" Type="http://schemas.openxmlformats.org/officeDocument/2006/relationships/image" Target="../media/image21.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7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9.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6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8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0.xml"/><Relationship Id="rId1" Type="http://schemas.openxmlformats.org/officeDocument/2006/relationships/slideLayout" Target="../slideLayouts/slideLayout16.xml"/><Relationship Id="rId4" Type="http://schemas.openxmlformats.org/officeDocument/2006/relationships/image" Target="../media/image67.svg"/></Relationships>
</file>

<file path=ppt/slides/_rels/slide8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8" Type="http://schemas.openxmlformats.org/officeDocument/2006/relationships/image" Target="../media/image83.emf"/><Relationship Id="rId3" Type="http://schemas.openxmlformats.org/officeDocument/2006/relationships/image" Target="../media/image78.png"/><Relationship Id="rId7" Type="http://schemas.openxmlformats.org/officeDocument/2006/relationships/image" Target="../media/image82.emf"/><Relationship Id="rId2" Type="http://schemas.openxmlformats.org/officeDocument/2006/relationships/notesSlide" Target="../notesSlides/notesSlide82.xml"/><Relationship Id="rId1" Type="http://schemas.openxmlformats.org/officeDocument/2006/relationships/slideLayout" Target="../slideLayouts/slideLayout15.xml"/><Relationship Id="rId6" Type="http://schemas.openxmlformats.org/officeDocument/2006/relationships/image" Target="../media/image81.emf"/><Relationship Id="rId5" Type="http://schemas.openxmlformats.org/officeDocument/2006/relationships/image" Target="../media/image80.png"/><Relationship Id="rId4" Type="http://schemas.openxmlformats.org/officeDocument/2006/relationships/image" Target="../media/image79.tiff"/></Relationships>
</file>

<file path=ppt/slides/_rels/slide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3.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8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4.xml"/><Relationship Id="rId1" Type="http://schemas.openxmlformats.org/officeDocument/2006/relationships/slideLayout" Target="../slideLayouts/slideLayout16.xml"/><Relationship Id="rId4" Type="http://schemas.openxmlformats.org/officeDocument/2006/relationships/image" Target="../media/image67.svg"/></Relationships>
</file>

<file path=ppt/slides/_rels/slide8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5.xml"/><Relationship Id="rId1" Type="http://schemas.openxmlformats.org/officeDocument/2006/relationships/slideLayout" Target="../slideLayouts/slideLayout16.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85.png"/></Relationships>
</file>

<file path=ppt/slides/_rels/slide8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8.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8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9.xml"/><Relationship Id="rId1" Type="http://schemas.openxmlformats.org/officeDocument/2006/relationships/slideLayout" Target="../slideLayouts/slideLayout16.xml"/><Relationship Id="rId4" Type="http://schemas.openxmlformats.org/officeDocument/2006/relationships/image" Target="../media/image67.svg"/></Relationships>
</file>

<file path=ppt/slides/_rels/slide9.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9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0.xml"/><Relationship Id="rId1" Type="http://schemas.openxmlformats.org/officeDocument/2006/relationships/slideLayout" Target="../slideLayouts/slideLayout16.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87.png"/></Relationships>
</file>

<file path=ppt/slides/_rels/slide9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93.xml"/><Relationship Id="rId1" Type="http://schemas.openxmlformats.org/officeDocument/2006/relationships/slideLayout" Target="../slideLayouts/slideLayout15.xml"/><Relationship Id="rId6" Type="http://schemas.openxmlformats.org/officeDocument/2006/relationships/image" Target="../media/image22.svg"/><Relationship Id="rId11" Type="http://schemas.openxmlformats.org/officeDocument/2006/relationships/image" Target="../media/image70.png"/><Relationship Id="rId5" Type="http://schemas.openxmlformats.org/officeDocument/2006/relationships/image" Target="../media/image21.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9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4.xml"/><Relationship Id="rId1" Type="http://schemas.openxmlformats.org/officeDocument/2006/relationships/slideLayout" Target="../slideLayouts/slideLayout16.xml"/><Relationship Id="rId4" Type="http://schemas.openxmlformats.org/officeDocument/2006/relationships/image" Target="../media/image22.svg"/></Relationships>
</file>

<file path=ppt/slides/_rels/slide95.xml.rels><?xml version="1.0" encoding="UTF-8" standalone="yes"?>
<Relationships xmlns="http://schemas.openxmlformats.org/package/2006/relationships"><Relationship Id="rId3" Type="http://schemas.openxmlformats.org/officeDocument/2006/relationships/image" Target="../media/image88.jpeg"/><Relationship Id="rId7" Type="http://schemas.openxmlformats.org/officeDocument/2006/relationships/image" Target="../media/image22.svg"/><Relationship Id="rId2" Type="http://schemas.openxmlformats.org/officeDocument/2006/relationships/notesSlide" Target="../notesSlides/notesSlide95.xml"/><Relationship Id="rId1" Type="http://schemas.openxmlformats.org/officeDocument/2006/relationships/slideLayout" Target="../slideLayouts/slideLayout16.xml"/><Relationship Id="rId6" Type="http://schemas.openxmlformats.org/officeDocument/2006/relationships/image" Target="../media/image21.png"/><Relationship Id="rId5" Type="http://schemas.openxmlformats.org/officeDocument/2006/relationships/image" Target="../media/image90.jpeg"/><Relationship Id="rId4" Type="http://schemas.openxmlformats.org/officeDocument/2006/relationships/image" Target="../media/image89.jpeg"/></Relationships>
</file>

<file path=ppt/slides/_rels/slide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6.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97.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97.xml"/><Relationship Id="rId1" Type="http://schemas.openxmlformats.org/officeDocument/2006/relationships/slideLayout" Target="../slideLayouts/slideLayout15.xml"/><Relationship Id="rId6" Type="http://schemas.openxmlformats.org/officeDocument/2006/relationships/image" Target="../media/image22.svg"/><Relationship Id="rId11" Type="http://schemas.openxmlformats.org/officeDocument/2006/relationships/image" Target="../media/image70.png"/><Relationship Id="rId5" Type="http://schemas.openxmlformats.org/officeDocument/2006/relationships/image" Target="../media/image21.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9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8.xml"/><Relationship Id="rId1" Type="http://schemas.openxmlformats.org/officeDocument/2006/relationships/slideLayout" Target="../slideLayouts/slideLayout16.xml"/><Relationship Id="rId4" Type="http://schemas.openxmlformats.org/officeDocument/2006/relationships/image" Target="../media/image69.svg"/></Relationships>
</file>

<file path=ppt/slides/_rels/slide9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9.xml"/><Relationship Id="rId1" Type="http://schemas.openxmlformats.org/officeDocument/2006/relationships/slideLayout" Target="../slideLayouts/slideLayout16.xml"/><Relationship Id="rId4" Type="http://schemas.openxmlformats.org/officeDocument/2006/relationships/image" Target="../media/image6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4" y="2734590"/>
            <a:ext cx="8980805" cy="1749696"/>
          </a:xfrm>
        </p:spPr>
        <p:txBody>
          <a:bodyPr vert="horz" lIns="91440" tIns="45720" rIns="91440" bIns="45720" rtlCol="0" anchor="t">
            <a:noAutofit/>
          </a:bodyPr>
          <a:lstStyle/>
          <a:p>
            <a:pPr>
              <a:lnSpc>
                <a:spcPct val="110000"/>
              </a:lnSpc>
            </a:pPr>
            <a:r>
              <a:rPr lang="fr-FR" dirty="0">
                <a:latin typeface="Arial"/>
                <a:cs typeface="Arial"/>
              </a:rPr>
              <a:t>Atelier de formation technique à l’approche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493924"/>
            <a:ext cx="9144000" cy="539750"/>
          </a:xfrm>
        </p:spPr>
        <p:txBody>
          <a:bodyPr>
            <a:normAutofit/>
          </a:bodyPr>
          <a:lstStyle/>
          <a:p>
            <a:r>
              <a:rPr lang="fr-FR">
                <a:latin typeface="Arial"/>
                <a:cs typeface="Arial"/>
              </a:rPr>
              <a:t>Adopter et utiliser la cible 7-1-7</a:t>
            </a:r>
          </a:p>
        </p:txBody>
      </p:sp>
      <p:sp>
        <p:nvSpPr>
          <p:cNvPr id="2" name="TextBox 1">
            <a:extLst>
              <a:ext uri="{FF2B5EF4-FFF2-40B4-BE49-F238E27FC236}">
                <a16:creationId xmlns:a16="http://schemas.microsoft.com/office/drawing/2014/main" id="{799E6524-07EE-19D4-30F0-185242CFF8B7}"/>
              </a:ext>
            </a:extLst>
          </p:cNvPr>
          <p:cNvSpPr txBox="1"/>
          <p:nvPr/>
        </p:nvSpPr>
        <p:spPr>
          <a:xfrm>
            <a:off x="13292667" y="508000"/>
            <a:ext cx="184731" cy="369332"/>
          </a:xfrm>
          <a:prstGeom prst="rect">
            <a:avLst/>
          </a:prstGeom>
          <a:noFill/>
        </p:spPr>
        <p:txBody>
          <a:bodyPr wrap="none" rtlCol="0">
            <a:spAutoFit/>
          </a:bodyPr>
          <a:lstStyle/>
          <a:p>
            <a:pPr algn="l"/>
            <a:endParaRPr lang="en-US" dirty="0"/>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88582" cy="48936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600" dirty="0">
                <a:latin typeface="Arial"/>
                <a:ea typeface="Arial"/>
                <a:cs typeface="Arial"/>
              </a:rPr>
              <a:t>Soumettre vos questions et idées dans l’espace </a:t>
            </a:r>
            <a:r>
              <a:rPr lang="fr-FR" sz="2600" b="1" dirty="0">
                <a:solidFill>
                  <a:schemeClr val="accent1"/>
                </a:solidFill>
                <a:latin typeface="Arial"/>
                <a:ea typeface="Arial"/>
                <a:cs typeface="Arial"/>
              </a:rPr>
              <a:t>Faisons le point</a:t>
            </a:r>
            <a:r>
              <a:rPr lang="fr-FR" sz="2600" dirty="0">
                <a:latin typeface="Arial"/>
                <a:ea typeface="Arial"/>
                <a:cs typeface="Arial"/>
              </a:rPr>
              <a:t>.</a:t>
            </a:r>
          </a:p>
          <a:p>
            <a:endParaRPr lang="en-US" sz="2600" dirty="0">
              <a:latin typeface="Arial"/>
              <a:ea typeface="Calibri"/>
              <a:cs typeface="Arial"/>
            </a:endParaRPr>
          </a:p>
          <a:p>
            <a:r>
              <a:rPr lang="fr-FR" sz="2600" dirty="0">
                <a:latin typeface="Arial"/>
                <a:ea typeface="Arial"/>
                <a:cs typeface="Arial"/>
              </a:rPr>
              <a:t>Elles seront abordées :</a:t>
            </a:r>
          </a:p>
          <a:p>
            <a:pPr marL="285750" indent="-285750">
              <a:buFont typeface="Arial"/>
              <a:buChar char="•"/>
            </a:pPr>
            <a:r>
              <a:rPr lang="fr-FR" sz="2600" dirty="0">
                <a:latin typeface="Arial"/>
                <a:ea typeface="Arial"/>
                <a:cs typeface="Arial"/>
              </a:rPr>
              <a:t>à des moments précis pendant la formation ;</a:t>
            </a:r>
          </a:p>
          <a:p>
            <a:pPr marL="285750" indent="-285750">
              <a:buFont typeface="Arial"/>
              <a:buChar char="•"/>
            </a:pPr>
            <a:r>
              <a:rPr lang="fr-FR" sz="2600" dirty="0">
                <a:latin typeface="Arial"/>
                <a:ea typeface="Arial"/>
                <a:cs typeface="Arial"/>
              </a:rPr>
              <a:t>par des experts lors de leurs présentations ;</a:t>
            </a:r>
          </a:p>
          <a:p>
            <a:pPr marL="285750" indent="-285750">
              <a:buFont typeface="Arial"/>
              <a:buChar char="•"/>
            </a:pPr>
            <a:r>
              <a:rPr lang="fr-FR" sz="2600" dirty="0">
                <a:latin typeface="Arial"/>
                <a:ea typeface="Arial"/>
                <a:cs typeface="Arial"/>
              </a:rPr>
              <a:t>après la formation (par exemple, par e-mail), si nécessaire.</a:t>
            </a:r>
          </a:p>
          <a:p>
            <a:endParaRPr lang="en-US" sz="2600" dirty="0">
              <a:latin typeface="Arial"/>
              <a:ea typeface="Calibri"/>
              <a:cs typeface="Arial"/>
            </a:endParaRPr>
          </a:p>
          <a:p>
            <a:endParaRPr lang="en-US" sz="2600" dirty="0">
              <a:latin typeface="Arial"/>
              <a:ea typeface="Calibri"/>
              <a:cs typeface="Arial"/>
            </a:endParaRPr>
          </a:p>
        </p:txBody>
      </p:sp>
    </p:spTree>
    <p:extLst>
      <p:ext uri="{BB962C8B-B14F-4D97-AF65-F5344CB8AC3E}">
        <p14:creationId xmlns:p14="http://schemas.microsoft.com/office/powerpoint/2010/main" val="16432980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A8860-9BDE-5639-17D1-90C79FDE4A67}"/>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49D78CD-2EB0-E6A7-431C-0699A290DEED}"/>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a:ln>
                  <a:noFill/>
                </a:ln>
                <a:solidFill>
                  <a:srgbClr val="628393"/>
                </a:solidFill>
                <a:effectLst/>
                <a:uLnTx/>
                <a:uFillTx/>
                <a:latin typeface="Arial"/>
                <a:ea typeface="Arial"/>
                <a:cs typeface="Arial"/>
              </a:rPr>
              <a:t>Processus</a:t>
            </a:r>
          </a:p>
        </p:txBody>
      </p:sp>
      <p:sp>
        <p:nvSpPr>
          <p:cNvPr id="6" name="Content Placeholder 11">
            <a:extLst>
              <a:ext uri="{FF2B5EF4-FFF2-40B4-BE49-F238E27FC236}">
                <a16:creationId xmlns:a16="http://schemas.microsoft.com/office/drawing/2014/main" id="{D140295F-4D4E-436E-3B90-FE26709F3C20}"/>
              </a:ext>
            </a:extLst>
          </p:cNvPr>
          <p:cNvSpPr>
            <a:spLocks noGrp="1"/>
          </p:cNvSpPr>
          <p:nvPr>
            <p:ph idx="1"/>
          </p:nvPr>
        </p:nvSpPr>
        <p:spPr>
          <a:xfrm>
            <a:off x="4835951" y="826051"/>
            <a:ext cx="7020769" cy="5529709"/>
          </a:xfrm>
        </p:spPr>
        <p:txBody>
          <a:bodyPr/>
          <a:lstStyle/>
          <a:p>
            <a:r>
              <a:rPr lang="fr-FR" dirty="0"/>
              <a:t>Quelle mesure faut-il prendre ?</a:t>
            </a:r>
          </a:p>
          <a:p>
            <a:r>
              <a:rPr lang="fr-FR" dirty="0"/>
              <a:t>Qui est la personne responsable ?</a:t>
            </a:r>
          </a:p>
          <a:p>
            <a:r>
              <a:rPr lang="fr-FR" dirty="0"/>
              <a:t>De quelle aide a-t-elle besoin pour la mener à bien ?</a:t>
            </a:r>
          </a:p>
        </p:txBody>
      </p:sp>
      <p:pic>
        <p:nvPicPr>
          <p:cNvPr id="59" name="Graphic 58">
            <a:extLst>
              <a:ext uri="{FF2B5EF4-FFF2-40B4-BE49-F238E27FC236}">
                <a16:creationId xmlns:a16="http://schemas.microsoft.com/office/drawing/2014/main" id="{9E11F83A-584D-5023-E208-3AFC4A0EE5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DE181E52-0F9C-1BFA-565D-43E56C003F53}"/>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a:t>Intégrer dans les flux de travail</a:t>
            </a:r>
          </a:p>
        </p:txBody>
      </p:sp>
      <p:grpSp>
        <p:nvGrpSpPr>
          <p:cNvPr id="39" name="Group 38">
            <a:extLst>
              <a:ext uri="{FF2B5EF4-FFF2-40B4-BE49-F238E27FC236}">
                <a16:creationId xmlns:a16="http://schemas.microsoft.com/office/drawing/2014/main" id="{8C02626A-9859-6777-D869-F78C8047E9E1}"/>
              </a:ext>
            </a:extLst>
          </p:cNvPr>
          <p:cNvGrpSpPr/>
          <p:nvPr/>
        </p:nvGrpSpPr>
        <p:grpSpPr>
          <a:xfrm>
            <a:off x="5695240" y="2338703"/>
            <a:ext cx="4818017" cy="4094096"/>
            <a:chOff x="5202702" y="672216"/>
            <a:chExt cx="6116743" cy="5370290"/>
          </a:xfrm>
        </p:grpSpPr>
        <p:sp>
          <p:nvSpPr>
            <p:cNvPr id="23" name="Oval 22">
              <a:extLst>
                <a:ext uri="{FF2B5EF4-FFF2-40B4-BE49-F238E27FC236}">
                  <a16:creationId xmlns:a16="http://schemas.microsoft.com/office/drawing/2014/main" id="{FB26B38C-A343-DAF9-CF7B-B995F528C2B7}"/>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DF400D47-3BF4-330A-00DA-DDDCA2F3CD10}"/>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3507912-1788-20C9-8768-4E775B93B433}"/>
                </a:ext>
              </a:extLst>
            </p:cNvPr>
            <p:cNvSpPr txBox="1"/>
            <p:nvPr/>
          </p:nvSpPr>
          <p:spPr>
            <a:xfrm>
              <a:off x="5934821" y="1775522"/>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ea typeface="Arial"/>
                  <a:cs typeface="Arial"/>
                </a:rPr>
                <a:t>Planification, financement et plaidoyer </a:t>
              </a:r>
            </a:p>
          </p:txBody>
        </p:sp>
        <p:sp>
          <p:nvSpPr>
            <p:cNvPr id="26" name="Oval 25">
              <a:extLst>
                <a:ext uri="{FF2B5EF4-FFF2-40B4-BE49-F238E27FC236}">
                  <a16:creationId xmlns:a16="http://schemas.microsoft.com/office/drawing/2014/main" id="{7B60020D-F685-2FA5-DDA4-CDE93E7BB1FF}"/>
                </a:ext>
              </a:extLst>
            </p:cNvPr>
            <p:cNvSpPr/>
            <p:nvPr/>
          </p:nvSpPr>
          <p:spPr>
            <a:xfrm>
              <a:off x="7556570" y="672216"/>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26761FB-159C-ED95-8EC0-24A38F7539EF}"/>
                </a:ext>
              </a:extLst>
            </p:cNvPr>
            <p:cNvSpPr txBox="1"/>
            <p:nvPr/>
          </p:nvSpPr>
          <p:spPr>
            <a:xfrm>
              <a:off x="7611326" y="982546"/>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chemeClr val="bg1"/>
                  </a:solidFill>
                  <a:latin typeface="Arial"/>
                  <a:cs typeface="Arial"/>
                </a:rPr>
                <a:t>Collecte des données</a:t>
              </a:r>
            </a:p>
          </p:txBody>
        </p:sp>
        <p:sp>
          <p:nvSpPr>
            <p:cNvPr id="28" name="Oval 27">
              <a:extLst>
                <a:ext uri="{FF2B5EF4-FFF2-40B4-BE49-F238E27FC236}">
                  <a16:creationId xmlns:a16="http://schemas.microsoft.com/office/drawing/2014/main" id="{811D799F-36B3-40ED-7C94-F954E48F9EC7}"/>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979CD7E0-B134-0358-16F9-8BDF4AB67841}"/>
                </a:ext>
              </a:extLst>
            </p:cNvPr>
            <p:cNvSpPr txBox="1"/>
            <p:nvPr/>
          </p:nvSpPr>
          <p:spPr>
            <a:xfrm>
              <a:off x="8827940" y="5008651"/>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ea typeface="Arial"/>
                  <a:cs typeface="Arial"/>
                </a:rPr>
                <a:t>Suivi des avancées réalisées </a:t>
              </a:r>
            </a:p>
          </p:txBody>
        </p:sp>
        <p:sp>
          <p:nvSpPr>
            <p:cNvPr id="30" name="Oval 29">
              <a:extLst>
                <a:ext uri="{FF2B5EF4-FFF2-40B4-BE49-F238E27FC236}">
                  <a16:creationId xmlns:a16="http://schemas.microsoft.com/office/drawing/2014/main" id="{83DB765A-F54B-FC35-D9E8-61EB25499179}"/>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8EAB1BDC-CE94-0B25-BCB2-8A2403250F24}"/>
                </a:ext>
              </a:extLst>
            </p:cNvPr>
            <p:cNvSpPr txBox="1"/>
            <p:nvPr/>
          </p:nvSpPr>
          <p:spPr>
            <a:xfrm>
              <a:off x="5202702" y="3542285"/>
              <a:ext cx="1712222"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Contribution à d’autres outils et évaluations </a:t>
              </a:r>
            </a:p>
          </p:txBody>
        </p:sp>
        <p:sp>
          <p:nvSpPr>
            <p:cNvPr id="32" name="Oval 31">
              <a:extLst>
                <a:ext uri="{FF2B5EF4-FFF2-40B4-BE49-F238E27FC236}">
                  <a16:creationId xmlns:a16="http://schemas.microsoft.com/office/drawing/2014/main" id="{4A4C0BE4-6F89-6AFB-993F-4CB87091BBFE}"/>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F763D537-F146-5535-1378-9057D0558DE2}"/>
                </a:ext>
              </a:extLst>
            </p:cNvPr>
            <p:cNvSpPr txBox="1"/>
            <p:nvPr/>
          </p:nvSpPr>
          <p:spPr>
            <a:xfrm>
              <a:off x="9784029" y="3399529"/>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Réunions </a:t>
              </a:r>
              <a:br>
                <a:rPr lang="fr-FR" sz="1000" b="1" dirty="0">
                  <a:solidFill>
                    <a:srgbClr val="444444"/>
                  </a:solidFill>
                  <a:latin typeface="Arial"/>
                  <a:ea typeface="Arial"/>
                  <a:cs typeface="Arial"/>
                </a:rPr>
              </a:br>
              <a:r>
                <a:rPr lang="fr-FR" sz="1000" b="1" dirty="0">
                  <a:solidFill>
                    <a:srgbClr val="444444"/>
                  </a:solidFill>
                  <a:latin typeface="Arial"/>
                  <a:ea typeface="Arial"/>
                  <a:cs typeface="Arial"/>
                </a:rPr>
                <a:t>des parties prenantes </a:t>
              </a:r>
            </a:p>
          </p:txBody>
        </p:sp>
        <p:sp>
          <p:nvSpPr>
            <p:cNvPr id="34" name="Oval 33">
              <a:extLst>
                <a:ext uri="{FF2B5EF4-FFF2-40B4-BE49-F238E27FC236}">
                  <a16:creationId xmlns:a16="http://schemas.microsoft.com/office/drawing/2014/main" id="{CC28B72E-A70E-466E-EE2C-722EBA089DDE}"/>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D86EC481-56FC-0BB2-CA5A-BB545427B173}"/>
                </a:ext>
              </a:extLst>
            </p:cNvPr>
            <p:cNvSpPr txBox="1"/>
            <p:nvPr/>
          </p:nvSpPr>
          <p:spPr>
            <a:xfrm>
              <a:off x="9276177" y="1622357"/>
              <a:ext cx="1535418"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Vérification + consolidation des données </a:t>
              </a:r>
            </a:p>
          </p:txBody>
        </p:sp>
        <p:sp>
          <p:nvSpPr>
            <p:cNvPr id="36" name="Oval 35">
              <a:extLst>
                <a:ext uri="{FF2B5EF4-FFF2-40B4-BE49-F238E27FC236}">
                  <a16:creationId xmlns:a16="http://schemas.microsoft.com/office/drawing/2014/main" id="{0BA0975F-7BAB-730A-2D5E-2F75A4351E00}"/>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7C78B758-BEE6-1431-C129-BD539C742C7E}"/>
                </a:ext>
              </a:extLst>
            </p:cNvPr>
            <p:cNvSpPr txBox="1"/>
            <p:nvPr/>
          </p:nvSpPr>
          <p:spPr>
            <a:xfrm>
              <a:off x="6479990"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ea typeface="Arial"/>
                  <a:cs typeface="Arial"/>
                </a:rPr>
                <a:t>Synthèse des résultats </a:t>
              </a:r>
            </a:p>
          </p:txBody>
        </p:sp>
        <p:sp>
          <p:nvSpPr>
            <p:cNvPr id="38" name="TextBox 37">
              <a:extLst>
                <a:ext uri="{FF2B5EF4-FFF2-40B4-BE49-F238E27FC236}">
                  <a16:creationId xmlns:a16="http://schemas.microsoft.com/office/drawing/2014/main" id="{B93AB76B-C2DD-2B5D-A0E0-51788FC4A3AF}"/>
                </a:ext>
              </a:extLst>
            </p:cNvPr>
            <p:cNvSpPr txBox="1"/>
            <p:nvPr/>
          </p:nvSpPr>
          <p:spPr>
            <a:xfrm>
              <a:off x="7611327" y="3356407"/>
              <a:ext cx="1504175" cy="6863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400" b="1" dirty="0">
                  <a:solidFill>
                    <a:srgbClr val="444444"/>
                  </a:solidFill>
                  <a:latin typeface="Arial"/>
                  <a:ea typeface="Arial"/>
                  <a:cs typeface="+mn-lt"/>
                </a:rPr>
                <a:t>Flux </a:t>
              </a:r>
              <a:br>
                <a:rPr lang="fr-FR" sz="1400" b="1" dirty="0">
                  <a:solidFill>
                    <a:srgbClr val="444444"/>
                  </a:solidFill>
                  <a:latin typeface="Arial"/>
                  <a:ea typeface="Arial"/>
                  <a:cs typeface="+mn-lt"/>
                </a:rPr>
              </a:br>
              <a:r>
                <a:rPr lang="fr-FR" sz="1400" b="1" dirty="0">
                  <a:solidFill>
                    <a:srgbClr val="444444"/>
                  </a:solidFill>
                  <a:latin typeface="Arial"/>
                  <a:ea typeface="Arial"/>
                  <a:cs typeface="+mn-lt"/>
                </a:rPr>
                <a:t>de travail</a:t>
              </a:r>
            </a:p>
          </p:txBody>
        </p:sp>
      </p:grpSp>
    </p:spTree>
    <p:extLst>
      <p:ext uri="{BB962C8B-B14F-4D97-AF65-F5344CB8AC3E}">
        <p14:creationId xmlns:p14="http://schemas.microsoft.com/office/powerpoint/2010/main" val="43075325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1D7E4-21C0-5470-F433-B4D1445AFE9D}"/>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1175F24-392C-5145-F688-76B6A4641702}"/>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a:ln>
                  <a:noFill/>
                </a:ln>
                <a:solidFill>
                  <a:srgbClr val="628393"/>
                </a:solidFill>
                <a:effectLst/>
                <a:uLnTx/>
                <a:uFillTx/>
                <a:latin typeface="Arial"/>
                <a:ea typeface="Arial"/>
                <a:cs typeface="Arial"/>
              </a:rPr>
              <a:t>Processus</a:t>
            </a:r>
          </a:p>
        </p:txBody>
      </p:sp>
      <p:sp>
        <p:nvSpPr>
          <p:cNvPr id="6" name="Content Placeholder 11">
            <a:extLst>
              <a:ext uri="{FF2B5EF4-FFF2-40B4-BE49-F238E27FC236}">
                <a16:creationId xmlns:a16="http://schemas.microsoft.com/office/drawing/2014/main" id="{D17595CB-E182-AE8D-7BE1-75D88349B919}"/>
              </a:ext>
            </a:extLst>
          </p:cNvPr>
          <p:cNvSpPr>
            <a:spLocks noGrp="1"/>
          </p:cNvSpPr>
          <p:nvPr>
            <p:ph idx="1"/>
          </p:nvPr>
        </p:nvSpPr>
        <p:spPr>
          <a:xfrm>
            <a:off x="4835951" y="826051"/>
            <a:ext cx="7041089" cy="5529709"/>
          </a:xfrm>
        </p:spPr>
        <p:txBody>
          <a:bodyPr/>
          <a:lstStyle/>
          <a:p>
            <a:r>
              <a:rPr lang="fr-FR" dirty="0"/>
              <a:t>Quelle mesure faut-il prendre ?</a:t>
            </a:r>
          </a:p>
          <a:p>
            <a:r>
              <a:rPr lang="fr-FR" dirty="0"/>
              <a:t>Qui est la personne responsable ?</a:t>
            </a:r>
          </a:p>
          <a:p>
            <a:r>
              <a:rPr lang="fr-FR" dirty="0"/>
              <a:t>De quelle aide a-t-elle besoin pour la mener à bien ?</a:t>
            </a:r>
          </a:p>
        </p:txBody>
      </p:sp>
      <p:pic>
        <p:nvPicPr>
          <p:cNvPr id="59" name="Graphic 58">
            <a:extLst>
              <a:ext uri="{FF2B5EF4-FFF2-40B4-BE49-F238E27FC236}">
                <a16:creationId xmlns:a16="http://schemas.microsoft.com/office/drawing/2014/main" id="{1DB3DD1E-9E5C-C29E-E4F3-6DCF7BD138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EF91DC2B-C0E4-0ADB-9EA6-3FCCC9EDCBDA}"/>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a:t>Intégrer dans les flux de travail</a:t>
            </a:r>
          </a:p>
        </p:txBody>
      </p:sp>
      <p:grpSp>
        <p:nvGrpSpPr>
          <p:cNvPr id="39" name="Group 38">
            <a:extLst>
              <a:ext uri="{FF2B5EF4-FFF2-40B4-BE49-F238E27FC236}">
                <a16:creationId xmlns:a16="http://schemas.microsoft.com/office/drawing/2014/main" id="{FA416AEB-48AD-F9CC-D440-C1080A90F990}"/>
              </a:ext>
            </a:extLst>
          </p:cNvPr>
          <p:cNvGrpSpPr/>
          <p:nvPr/>
        </p:nvGrpSpPr>
        <p:grpSpPr>
          <a:xfrm>
            <a:off x="5695240" y="2338703"/>
            <a:ext cx="4840465" cy="4094096"/>
            <a:chOff x="5202702" y="672216"/>
            <a:chExt cx="6145242" cy="5370290"/>
          </a:xfrm>
        </p:grpSpPr>
        <p:sp>
          <p:nvSpPr>
            <p:cNvPr id="23" name="Oval 22">
              <a:extLst>
                <a:ext uri="{FF2B5EF4-FFF2-40B4-BE49-F238E27FC236}">
                  <a16:creationId xmlns:a16="http://schemas.microsoft.com/office/drawing/2014/main" id="{8B7D2796-A118-9E2D-794D-D09DE394F188}"/>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DAE97C4A-D5AE-8502-F8E4-946771E2F054}"/>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55BB751D-BEAC-9721-E332-EFDBD535C7F8}"/>
                </a:ext>
              </a:extLst>
            </p:cNvPr>
            <p:cNvSpPr txBox="1"/>
            <p:nvPr/>
          </p:nvSpPr>
          <p:spPr>
            <a:xfrm>
              <a:off x="5934821" y="1775522"/>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Planification, financement et plaidoyer </a:t>
              </a:r>
            </a:p>
          </p:txBody>
        </p:sp>
        <p:sp>
          <p:nvSpPr>
            <p:cNvPr id="26" name="Oval 25">
              <a:extLst>
                <a:ext uri="{FF2B5EF4-FFF2-40B4-BE49-F238E27FC236}">
                  <a16:creationId xmlns:a16="http://schemas.microsoft.com/office/drawing/2014/main" id="{0E5D3465-EDCA-E07C-B2FB-1737297549A6}"/>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DEDE8C60-E75E-F47F-3C4A-9C3DA79A1547}"/>
                </a:ext>
              </a:extLst>
            </p:cNvPr>
            <p:cNvSpPr txBox="1"/>
            <p:nvPr/>
          </p:nvSpPr>
          <p:spPr>
            <a:xfrm>
              <a:off x="7611326" y="982546"/>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cs typeface="Arial"/>
                </a:rPr>
                <a:t>Collecte des données</a:t>
              </a:r>
            </a:p>
          </p:txBody>
        </p:sp>
        <p:sp>
          <p:nvSpPr>
            <p:cNvPr id="28" name="Oval 27">
              <a:extLst>
                <a:ext uri="{FF2B5EF4-FFF2-40B4-BE49-F238E27FC236}">
                  <a16:creationId xmlns:a16="http://schemas.microsoft.com/office/drawing/2014/main" id="{8FAEDFD1-D0EF-7E68-E310-AD5805CFF83C}"/>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7303DDB4-6CEA-927A-D8D1-1DA58A194B5A}"/>
                </a:ext>
              </a:extLst>
            </p:cNvPr>
            <p:cNvSpPr txBox="1"/>
            <p:nvPr/>
          </p:nvSpPr>
          <p:spPr>
            <a:xfrm>
              <a:off x="8827940" y="5008651"/>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ea typeface="Arial"/>
                  <a:cs typeface="Arial"/>
                </a:rPr>
                <a:t>Suivi des avancées réalisées </a:t>
              </a:r>
            </a:p>
          </p:txBody>
        </p:sp>
        <p:sp>
          <p:nvSpPr>
            <p:cNvPr id="30" name="Oval 29">
              <a:extLst>
                <a:ext uri="{FF2B5EF4-FFF2-40B4-BE49-F238E27FC236}">
                  <a16:creationId xmlns:a16="http://schemas.microsoft.com/office/drawing/2014/main" id="{45D6D720-AA6F-5B0B-6E66-93813F1A8FA5}"/>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1E50BA24-2D07-F62A-A9C9-6C9A00238448}"/>
                </a:ext>
              </a:extLst>
            </p:cNvPr>
            <p:cNvSpPr txBox="1"/>
            <p:nvPr/>
          </p:nvSpPr>
          <p:spPr>
            <a:xfrm>
              <a:off x="5202702" y="3548500"/>
              <a:ext cx="1712222"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Contribution à d’autres outils et évaluations </a:t>
              </a:r>
            </a:p>
          </p:txBody>
        </p:sp>
        <p:sp>
          <p:nvSpPr>
            <p:cNvPr id="32" name="Oval 31">
              <a:extLst>
                <a:ext uri="{FF2B5EF4-FFF2-40B4-BE49-F238E27FC236}">
                  <a16:creationId xmlns:a16="http://schemas.microsoft.com/office/drawing/2014/main" id="{B571BC46-9993-2780-30C3-64DD9D8EFFF4}"/>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A077F1FB-A48B-027A-A54C-C4DA10EA225B}"/>
                </a:ext>
              </a:extLst>
            </p:cNvPr>
            <p:cNvSpPr txBox="1"/>
            <p:nvPr/>
          </p:nvSpPr>
          <p:spPr>
            <a:xfrm>
              <a:off x="9812528" y="3399529"/>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Réunions </a:t>
              </a:r>
              <a:br>
                <a:rPr lang="fr-FR" sz="1000" b="1" dirty="0">
                  <a:solidFill>
                    <a:srgbClr val="444444"/>
                  </a:solidFill>
                  <a:latin typeface="Arial"/>
                  <a:ea typeface="Arial"/>
                  <a:cs typeface="Arial"/>
                </a:rPr>
              </a:br>
              <a:r>
                <a:rPr lang="fr-FR" sz="1000" b="1" dirty="0">
                  <a:solidFill>
                    <a:srgbClr val="444444"/>
                  </a:solidFill>
                  <a:latin typeface="Arial"/>
                  <a:ea typeface="Arial"/>
                  <a:cs typeface="Arial"/>
                </a:rPr>
                <a:t>des parties prenantes </a:t>
              </a:r>
            </a:p>
          </p:txBody>
        </p:sp>
        <p:sp>
          <p:nvSpPr>
            <p:cNvPr id="34" name="Oval 33">
              <a:extLst>
                <a:ext uri="{FF2B5EF4-FFF2-40B4-BE49-F238E27FC236}">
                  <a16:creationId xmlns:a16="http://schemas.microsoft.com/office/drawing/2014/main" id="{FC081637-0573-65AF-5B67-6344EB16C53F}"/>
                </a:ext>
              </a:extLst>
            </p:cNvPr>
            <p:cNvSpPr/>
            <p:nvPr/>
          </p:nvSpPr>
          <p:spPr>
            <a:xfrm>
              <a:off x="9314746" y="1321466"/>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4CE1D67D-C329-EE24-03DB-879E567B8F33}"/>
                </a:ext>
              </a:extLst>
            </p:cNvPr>
            <p:cNvSpPr txBox="1"/>
            <p:nvPr/>
          </p:nvSpPr>
          <p:spPr>
            <a:xfrm>
              <a:off x="9200349" y="1679563"/>
              <a:ext cx="1535418"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900" b="1" dirty="0">
                  <a:solidFill>
                    <a:schemeClr val="bg1"/>
                  </a:solidFill>
                  <a:latin typeface="Arial"/>
                  <a:ea typeface="Arial"/>
                  <a:cs typeface="Arial"/>
                </a:rPr>
                <a:t>Vérification + consolidation </a:t>
              </a:r>
              <a:br>
                <a:rPr lang="fr-FR" sz="900" b="1" dirty="0">
                  <a:solidFill>
                    <a:schemeClr val="bg1"/>
                  </a:solidFill>
                  <a:latin typeface="Arial"/>
                  <a:ea typeface="Arial"/>
                  <a:cs typeface="Arial"/>
                </a:rPr>
              </a:br>
              <a:r>
                <a:rPr lang="fr-FR" sz="900" b="1" dirty="0">
                  <a:solidFill>
                    <a:schemeClr val="bg1"/>
                  </a:solidFill>
                  <a:latin typeface="Arial"/>
                  <a:ea typeface="Arial"/>
                  <a:cs typeface="Arial"/>
                </a:rPr>
                <a:t>des données </a:t>
              </a:r>
            </a:p>
          </p:txBody>
        </p:sp>
        <p:sp>
          <p:nvSpPr>
            <p:cNvPr id="36" name="Oval 35">
              <a:extLst>
                <a:ext uri="{FF2B5EF4-FFF2-40B4-BE49-F238E27FC236}">
                  <a16:creationId xmlns:a16="http://schemas.microsoft.com/office/drawing/2014/main" id="{C01E8340-E29F-0734-2965-C2C1DFB7365F}"/>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8EF5F89E-B610-2D73-4854-F8D124B48FE1}"/>
                </a:ext>
              </a:extLst>
            </p:cNvPr>
            <p:cNvSpPr txBox="1"/>
            <p:nvPr/>
          </p:nvSpPr>
          <p:spPr>
            <a:xfrm>
              <a:off x="6479990"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ea typeface="Arial"/>
                  <a:cs typeface="Arial"/>
                </a:rPr>
                <a:t>Synthèse des résultats </a:t>
              </a:r>
            </a:p>
          </p:txBody>
        </p:sp>
        <p:sp>
          <p:nvSpPr>
            <p:cNvPr id="38" name="TextBox 37">
              <a:extLst>
                <a:ext uri="{FF2B5EF4-FFF2-40B4-BE49-F238E27FC236}">
                  <a16:creationId xmlns:a16="http://schemas.microsoft.com/office/drawing/2014/main" id="{FE4557FF-FD91-8F1B-4DAF-C5E0D48F6809}"/>
                </a:ext>
              </a:extLst>
            </p:cNvPr>
            <p:cNvSpPr txBox="1"/>
            <p:nvPr/>
          </p:nvSpPr>
          <p:spPr>
            <a:xfrm>
              <a:off x="7611327" y="3356407"/>
              <a:ext cx="1504175" cy="6863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400" b="1" dirty="0">
                  <a:solidFill>
                    <a:srgbClr val="444444"/>
                  </a:solidFill>
                  <a:latin typeface="Arial"/>
                  <a:ea typeface="Arial"/>
                  <a:cs typeface="+mn-lt"/>
                </a:rPr>
                <a:t>Flux </a:t>
              </a:r>
              <a:br>
                <a:rPr lang="fr-FR" sz="1400" b="1" dirty="0">
                  <a:solidFill>
                    <a:srgbClr val="444444"/>
                  </a:solidFill>
                  <a:latin typeface="Arial"/>
                  <a:ea typeface="Arial"/>
                  <a:cs typeface="+mn-lt"/>
                </a:rPr>
              </a:br>
              <a:r>
                <a:rPr lang="fr-FR" sz="1400" b="1" dirty="0">
                  <a:solidFill>
                    <a:srgbClr val="444444"/>
                  </a:solidFill>
                  <a:latin typeface="Arial"/>
                  <a:ea typeface="Arial"/>
                  <a:cs typeface="+mn-lt"/>
                </a:rPr>
                <a:t>de travail</a:t>
              </a:r>
            </a:p>
          </p:txBody>
        </p:sp>
      </p:grpSp>
    </p:spTree>
    <p:extLst>
      <p:ext uri="{BB962C8B-B14F-4D97-AF65-F5344CB8AC3E}">
        <p14:creationId xmlns:p14="http://schemas.microsoft.com/office/powerpoint/2010/main" val="364750143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4338D-82EF-1EF8-FAC6-5F95D7A18A82}"/>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896A9165-7D26-1878-AAD9-CD0B3DAE6867}"/>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a:ln>
                  <a:noFill/>
                </a:ln>
                <a:solidFill>
                  <a:srgbClr val="628393"/>
                </a:solidFill>
                <a:effectLst/>
                <a:uLnTx/>
                <a:uFillTx/>
                <a:latin typeface="Arial"/>
                <a:ea typeface="Arial"/>
                <a:cs typeface="Arial"/>
              </a:rPr>
              <a:t>Processus</a:t>
            </a:r>
          </a:p>
        </p:txBody>
      </p:sp>
      <p:sp>
        <p:nvSpPr>
          <p:cNvPr id="6" name="Content Placeholder 11">
            <a:extLst>
              <a:ext uri="{FF2B5EF4-FFF2-40B4-BE49-F238E27FC236}">
                <a16:creationId xmlns:a16="http://schemas.microsoft.com/office/drawing/2014/main" id="{DF69B026-2AD6-107E-AF9A-1FE1B24C5030}"/>
              </a:ext>
            </a:extLst>
          </p:cNvPr>
          <p:cNvSpPr>
            <a:spLocks noGrp="1"/>
          </p:cNvSpPr>
          <p:nvPr>
            <p:ph idx="1"/>
          </p:nvPr>
        </p:nvSpPr>
        <p:spPr>
          <a:xfrm>
            <a:off x="4835951" y="826051"/>
            <a:ext cx="7000449" cy="5529709"/>
          </a:xfrm>
        </p:spPr>
        <p:txBody>
          <a:bodyPr/>
          <a:lstStyle/>
          <a:p>
            <a:r>
              <a:rPr lang="fr-FR" dirty="0"/>
              <a:t>Quelle mesure faut-il prendre ?</a:t>
            </a:r>
          </a:p>
          <a:p>
            <a:r>
              <a:rPr lang="fr-FR" dirty="0"/>
              <a:t>Qui est la personne responsable ?</a:t>
            </a:r>
          </a:p>
          <a:p>
            <a:r>
              <a:rPr lang="fr-FR" dirty="0"/>
              <a:t>De quelle aide a-t-elle besoin pour la mener à bien ?</a:t>
            </a:r>
          </a:p>
        </p:txBody>
      </p:sp>
      <p:pic>
        <p:nvPicPr>
          <p:cNvPr id="59" name="Graphic 58">
            <a:extLst>
              <a:ext uri="{FF2B5EF4-FFF2-40B4-BE49-F238E27FC236}">
                <a16:creationId xmlns:a16="http://schemas.microsoft.com/office/drawing/2014/main" id="{1CA762F6-9FA0-B45F-FCC8-45EF16F4E7C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212F6909-A96F-A1A2-BB67-A60FBC243EDD}"/>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a:t>Intégrer dans les flux de travail</a:t>
            </a:r>
          </a:p>
        </p:txBody>
      </p:sp>
      <p:grpSp>
        <p:nvGrpSpPr>
          <p:cNvPr id="39" name="Group 38">
            <a:extLst>
              <a:ext uri="{FF2B5EF4-FFF2-40B4-BE49-F238E27FC236}">
                <a16:creationId xmlns:a16="http://schemas.microsoft.com/office/drawing/2014/main" id="{604C9D2C-500B-24CC-0D5D-EFDFE6A0081A}"/>
              </a:ext>
            </a:extLst>
          </p:cNvPr>
          <p:cNvGrpSpPr/>
          <p:nvPr/>
        </p:nvGrpSpPr>
        <p:grpSpPr>
          <a:xfrm>
            <a:off x="5682742" y="2338703"/>
            <a:ext cx="4821509" cy="4094096"/>
            <a:chOff x="5186835" y="672216"/>
            <a:chExt cx="6121177" cy="5370290"/>
          </a:xfrm>
        </p:grpSpPr>
        <p:sp>
          <p:nvSpPr>
            <p:cNvPr id="23" name="Oval 22">
              <a:extLst>
                <a:ext uri="{FF2B5EF4-FFF2-40B4-BE49-F238E27FC236}">
                  <a16:creationId xmlns:a16="http://schemas.microsoft.com/office/drawing/2014/main" id="{DCD7B84B-E79C-6D00-D4DD-3D89BAB1C9A2}"/>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E6371387-7403-B735-40A6-73280F6B68B6}"/>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C2DE1C-E743-66A7-A6A8-09ED5770C13C}"/>
                </a:ext>
              </a:extLst>
            </p:cNvPr>
            <p:cNvSpPr txBox="1"/>
            <p:nvPr/>
          </p:nvSpPr>
          <p:spPr>
            <a:xfrm>
              <a:off x="5934821" y="1775522"/>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Planification, financement et plaidoyer </a:t>
              </a:r>
            </a:p>
          </p:txBody>
        </p:sp>
        <p:sp>
          <p:nvSpPr>
            <p:cNvPr id="26" name="Oval 25">
              <a:extLst>
                <a:ext uri="{FF2B5EF4-FFF2-40B4-BE49-F238E27FC236}">
                  <a16:creationId xmlns:a16="http://schemas.microsoft.com/office/drawing/2014/main" id="{F84759A8-24D3-AA11-F136-E255608167DF}"/>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1CEDACA4-FC8C-7563-4B9F-CF318DEE7B47}"/>
                </a:ext>
              </a:extLst>
            </p:cNvPr>
            <p:cNvSpPr txBox="1"/>
            <p:nvPr/>
          </p:nvSpPr>
          <p:spPr>
            <a:xfrm>
              <a:off x="7611326" y="982546"/>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cs typeface="Arial"/>
                </a:rPr>
                <a:t>Collecte des données</a:t>
              </a:r>
            </a:p>
          </p:txBody>
        </p:sp>
        <p:sp>
          <p:nvSpPr>
            <p:cNvPr id="28" name="Oval 27">
              <a:extLst>
                <a:ext uri="{FF2B5EF4-FFF2-40B4-BE49-F238E27FC236}">
                  <a16:creationId xmlns:a16="http://schemas.microsoft.com/office/drawing/2014/main" id="{FC3729BB-DAE0-98FD-92DC-080AB6BA0AEC}"/>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80E8912D-6ACA-0F23-8642-7D9CB3E7A860}"/>
                </a:ext>
              </a:extLst>
            </p:cNvPr>
            <p:cNvSpPr txBox="1"/>
            <p:nvPr/>
          </p:nvSpPr>
          <p:spPr>
            <a:xfrm>
              <a:off x="8827940" y="5008651"/>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ea typeface="Arial"/>
                  <a:cs typeface="Arial"/>
                </a:rPr>
                <a:t>Suivi des avancées réalisées </a:t>
              </a:r>
            </a:p>
          </p:txBody>
        </p:sp>
        <p:sp>
          <p:nvSpPr>
            <p:cNvPr id="30" name="Oval 29">
              <a:extLst>
                <a:ext uri="{FF2B5EF4-FFF2-40B4-BE49-F238E27FC236}">
                  <a16:creationId xmlns:a16="http://schemas.microsoft.com/office/drawing/2014/main" id="{2BD4071D-7407-05A1-2F47-97DD8ABD05A2}"/>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F500068D-1C83-008D-97E2-5EB5E095AC14}"/>
                </a:ext>
              </a:extLst>
            </p:cNvPr>
            <p:cNvSpPr txBox="1"/>
            <p:nvPr/>
          </p:nvSpPr>
          <p:spPr>
            <a:xfrm>
              <a:off x="5186835" y="3566841"/>
              <a:ext cx="1712223"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Contribution à d’autres outils et évaluations </a:t>
              </a:r>
            </a:p>
          </p:txBody>
        </p:sp>
        <p:sp>
          <p:nvSpPr>
            <p:cNvPr id="32" name="Oval 31">
              <a:extLst>
                <a:ext uri="{FF2B5EF4-FFF2-40B4-BE49-F238E27FC236}">
                  <a16:creationId xmlns:a16="http://schemas.microsoft.com/office/drawing/2014/main" id="{3FAFDE07-DB72-2B6C-543F-AFB2A7B1350A}"/>
                </a:ext>
              </a:extLst>
            </p:cNvPr>
            <p:cNvSpPr/>
            <p:nvPr/>
          </p:nvSpPr>
          <p:spPr>
            <a:xfrm>
              <a:off x="9856200" y="3089553"/>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5175BA3C-429D-A6C5-DE26-07F2DC7FCE1D}"/>
                </a:ext>
              </a:extLst>
            </p:cNvPr>
            <p:cNvSpPr txBox="1"/>
            <p:nvPr/>
          </p:nvSpPr>
          <p:spPr>
            <a:xfrm>
              <a:off x="9772596" y="3398456"/>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chemeClr val="bg1"/>
                  </a:solidFill>
                  <a:latin typeface="Arial"/>
                  <a:ea typeface="Arial"/>
                  <a:cs typeface="Arial"/>
                </a:rPr>
                <a:t>Réunions </a:t>
              </a:r>
              <a:br>
                <a:rPr lang="fr-FR" sz="1000" b="1" dirty="0">
                  <a:solidFill>
                    <a:schemeClr val="bg1"/>
                  </a:solidFill>
                  <a:latin typeface="Arial"/>
                  <a:ea typeface="Arial"/>
                  <a:cs typeface="Arial"/>
                </a:rPr>
              </a:br>
              <a:r>
                <a:rPr lang="fr-FR" sz="1000" b="1" dirty="0">
                  <a:solidFill>
                    <a:schemeClr val="bg1"/>
                  </a:solidFill>
                  <a:latin typeface="Arial"/>
                  <a:ea typeface="Arial"/>
                  <a:cs typeface="Arial"/>
                </a:rPr>
                <a:t>des parties prenantes </a:t>
              </a:r>
            </a:p>
          </p:txBody>
        </p:sp>
        <p:sp>
          <p:nvSpPr>
            <p:cNvPr id="34" name="Oval 33">
              <a:extLst>
                <a:ext uri="{FF2B5EF4-FFF2-40B4-BE49-F238E27FC236}">
                  <a16:creationId xmlns:a16="http://schemas.microsoft.com/office/drawing/2014/main" id="{6DEE098D-C763-D84C-5713-B4F93EA6E331}"/>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10A2DD46-1A82-0B90-516B-F12CB181714C}"/>
                </a:ext>
              </a:extLst>
            </p:cNvPr>
            <p:cNvSpPr txBox="1"/>
            <p:nvPr/>
          </p:nvSpPr>
          <p:spPr>
            <a:xfrm>
              <a:off x="9226441" y="1598766"/>
              <a:ext cx="1535418"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Vérification + consolidation des données </a:t>
              </a:r>
            </a:p>
          </p:txBody>
        </p:sp>
        <p:sp>
          <p:nvSpPr>
            <p:cNvPr id="36" name="Oval 35">
              <a:extLst>
                <a:ext uri="{FF2B5EF4-FFF2-40B4-BE49-F238E27FC236}">
                  <a16:creationId xmlns:a16="http://schemas.microsoft.com/office/drawing/2014/main" id="{9CE27B25-7B6F-0276-574B-3966ECFDAF65}"/>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E5FA1FCF-04B5-4ED8-DCE0-BD218B889B80}"/>
                </a:ext>
              </a:extLst>
            </p:cNvPr>
            <p:cNvSpPr txBox="1"/>
            <p:nvPr/>
          </p:nvSpPr>
          <p:spPr>
            <a:xfrm>
              <a:off x="6479990"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ea typeface="Arial"/>
                  <a:cs typeface="Arial"/>
                </a:rPr>
                <a:t>Synthèse des résultats </a:t>
              </a:r>
            </a:p>
          </p:txBody>
        </p:sp>
        <p:sp>
          <p:nvSpPr>
            <p:cNvPr id="38" name="TextBox 37">
              <a:extLst>
                <a:ext uri="{FF2B5EF4-FFF2-40B4-BE49-F238E27FC236}">
                  <a16:creationId xmlns:a16="http://schemas.microsoft.com/office/drawing/2014/main" id="{D6BAE1ED-81D1-9924-6E98-4B5DD11103AD}"/>
                </a:ext>
              </a:extLst>
            </p:cNvPr>
            <p:cNvSpPr txBox="1"/>
            <p:nvPr/>
          </p:nvSpPr>
          <p:spPr>
            <a:xfrm>
              <a:off x="7611327" y="3356407"/>
              <a:ext cx="1504175" cy="6863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400" b="1" dirty="0">
                  <a:solidFill>
                    <a:srgbClr val="444444"/>
                  </a:solidFill>
                  <a:latin typeface="Arial"/>
                  <a:ea typeface="Arial"/>
                  <a:cs typeface="+mn-lt"/>
                </a:rPr>
                <a:t>Flux </a:t>
              </a:r>
              <a:br>
                <a:rPr lang="fr-FR" sz="1400" b="1" dirty="0">
                  <a:solidFill>
                    <a:srgbClr val="444444"/>
                  </a:solidFill>
                  <a:latin typeface="Arial"/>
                  <a:ea typeface="Arial"/>
                  <a:cs typeface="+mn-lt"/>
                </a:rPr>
              </a:br>
              <a:r>
                <a:rPr lang="fr-FR" sz="1400" b="1" dirty="0">
                  <a:solidFill>
                    <a:srgbClr val="444444"/>
                  </a:solidFill>
                  <a:latin typeface="Arial"/>
                  <a:ea typeface="Arial"/>
                  <a:cs typeface="+mn-lt"/>
                </a:rPr>
                <a:t>de travail</a:t>
              </a:r>
            </a:p>
          </p:txBody>
        </p:sp>
      </p:grpSp>
    </p:spTree>
    <p:extLst>
      <p:ext uri="{BB962C8B-B14F-4D97-AF65-F5344CB8AC3E}">
        <p14:creationId xmlns:p14="http://schemas.microsoft.com/office/powerpoint/2010/main" val="26782590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50403-74F8-4BAB-3E67-6656696F6B51}"/>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AB02E9BD-CD4C-D2D1-DC63-30BF73AF2158}"/>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a:ln>
                  <a:noFill/>
                </a:ln>
                <a:solidFill>
                  <a:srgbClr val="628393"/>
                </a:solidFill>
                <a:effectLst/>
                <a:uLnTx/>
                <a:uFillTx/>
                <a:latin typeface="Arial"/>
                <a:ea typeface="Arial"/>
                <a:cs typeface="Arial"/>
              </a:rPr>
              <a:t>Processus</a:t>
            </a:r>
          </a:p>
        </p:txBody>
      </p:sp>
      <p:sp>
        <p:nvSpPr>
          <p:cNvPr id="6" name="Content Placeholder 11">
            <a:extLst>
              <a:ext uri="{FF2B5EF4-FFF2-40B4-BE49-F238E27FC236}">
                <a16:creationId xmlns:a16="http://schemas.microsoft.com/office/drawing/2014/main" id="{9C3B3294-632F-3F9E-034C-48CCB75EC1E7}"/>
              </a:ext>
            </a:extLst>
          </p:cNvPr>
          <p:cNvSpPr>
            <a:spLocks noGrp="1"/>
          </p:cNvSpPr>
          <p:nvPr>
            <p:ph idx="1"/>
          </p:nvPr>
        </p:nvSpPr>
        <p:spPr>
          <a:xfrm>
            <a:off x="4835951" y="826051"/>
            <a:ext cx="7030929" cy="5529709"/>
          </a:xfrm>
        </p:spPr>
        <p:txBody>
          <a:bodyPr/>
          <a:lstStyle/>
          <a:p>
            <a:r>
              <a:rPr lang="fr-FR" dirty="0"/>
              <a:t>Quelle mesure faut-il prendre ?</a:t>
            </a:r>
          </a:p>
          <a:p>
            <a:r>
              <a:rPr lang="fr-FR" dirty="0"/>
              <a:t>Qui est la personne responsable ?</a:t>
            </a:r>
          </a:p>
          <a:p>
            <a:r>
              <a:rPr lang="fr-FR" dirty="0"/>
              <a:t>De quelle aide a-t-elle besoin pour la mener à bien ?</a:t>
            </a:r>
          </a:p>
        </p:txBody>
      </p:sp>
      <p:pic>
        <p:nvPicPr>
          <p:cNvPr id="59" name="Graphic 58">
            <a:extLst>
              <a:ext uri="{FF2B5EF4-FFF2-40B4-BE49-F238E27FC236}">
                <a16:creationId xmlns:a16="http://schemas.microsoft.com/office/drawing/2014/main" id="{16030FB6-C111-C625-FC86-651F5C1BCC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53A4C6D1-F745-908D-3958-56C692EEB6D3}"/>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a:t>Intégrer dans les flux de travail</a:t>
            </a:r>
          </a:p>
        </p:txBody>
      </p:sp>
      <p:grpSp>
        <p:nvGrpSpPr>
          <p:cNvPr id="39" name="Group 38">
            <a:extLst>
              <a:ext uri="{FF2B5EF4-FFF2-40B4-BE49-F238E27FC236}">
                <a16:creationId xmlns:a16="http://schemas.microsoft.com/office/drawing/2014/main" id="{01A63811-3A4A-B5EC-B583-F2E62F3F422D}"/>
              </a:ext>
            </a:extLst>
          </p:cNvPr>
          <p:cNvGrpSpPr/>
          <p:nvPr/>
        </p:nvGrpSpPr>
        <p:grpSpPr>
          <a:xfrm>
            <a:off x="5695240" y="2338703"/>
            <a:ext cx="4818017" cy="4094096"/>
            <a:chOff x="5202702" y="672216"/>
            <a:chExt cx="6116743" cy="5370290"/>
          </a:xfrm>
        </p:grpSpPr>
        <p:sp>
          <p:nvSpPr>
            <p:cNvPr id="23" name="Oval 22">
              <a:extLst>
                <a:ext uri="{FF2B5EF4-FFF2-40B4-BE49-F238E27FC236}">
                  <a16:creationId xmlns:a16="http://schemas.microsoft.com/office/drawing/2014/main" id="{F20F2D5F-6404-546C-EDB7-B81079EF2FE9}"/>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EEB84D82-61F6-A30B-35A2-5C0E7AF48F21}"/>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D584C176-8B00-AB41-3687-1C73CDC9A4DB}"/>
                </a:ext>
              </a:extLst>
            </p:cNvPr>
            <p:cNvSpPr txBox="1"/>
            <p:nvPr/>
          </p:nvSpPr>
          <p:spPr>
            <a:xfrm>
              <a:off x="5934821" y="1775522"/>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Planification, financement et plaidoyer </a:t>
              </a:r>
            </a:p>
          </p:txBody>
        </p:sp>
        <p:sp>
          <p:nvSpPr>
            <p:cNvPr id="26" name="Oval 25">
              <a:extLst>
                <a:ext uri="{FF2B5EF4-FFF2-40B4-BE49-F238E27FC236}">
                  <a16:creationId xmlns:a16="http://schemas.microsoft.com/office/drawing/2014/main" id="{913C305B-FD88-4590-BACB-A65244089E2A}"/>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F60A7918-9C03-4C8F-5093-5DE5628FF59E}"/>
                </a:ext>
              </a:extLst>
            </p:cNvPr>
            <p:cNvSpPr txBox="1"/>
            <p:nvPr/>
          </p:nvSpPr>
          <p:spPr>
            <a:xfrm>
              <a:off x="7611326" y="982546"/>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cs typeface="Arial"/>
                </a:rPr>
                <a:t>Collecte des données</a:t>
              </a:r>
            </a:p>
          </p:txBody>
        </p:sp>
        <p:sp>
          <p:nvSpPr>
            <p:cNvPr id="28" name="Oval 27">
              <a:extLst>
                <a:ext uri="{FF2B5EF4-FFF2-40B4-BE49-F238E27FC236}">
                  <a16:creationId xmlns:a16="http://schemas.microsoft.com/office/drawing/2014/main" id="{CFEFDCEC-C0CA-E1EF-16C6-4CE2567643F9}"/>
                </a:ext>
              </a:extLst>
            </p:cNvPr>
            <p:cNvSpPr/>
            <p:nvPr/>
          </p:nvSpPr>
          <p:spPr>
            <a:xfrm>
              <a:off x="8814179" y="4661875"/>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7194E72C-C39E-4C3F-6006-325596617A3C}"/>
                </a:ext>
              </a:extLst>
            </p:cNvPr>
            <p:cNvSpPr txBox="1"/>
            <p:nvPr/>
          </p:nvSpPr>
          <p:spPr>
            <a:xfrm>
              <a:off x="8827940" y="5008651"/>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chemeClr val="bg1"/>
                  </a:solidFill>
                  <a:latin typeface="Arial"/>
                  <a:ea typeface="Arial"/>
                  <a:cs typeface="Arial"/>
                </a:rPr>
                <a:t>Suivi des avancées réalisées </a:t>
              </a:r>
            </a:p>
          </p:txBody>
        </p:sp>
        <p:sp>
          <p:nvSpPr>
            <p:cNvPr id="30" name="Oval 29">
              <a:extLst>
                <a:ext uri="{FF2B5EF4-FFF2-40B4-BE49-F238E27FC236}">
                  <a16:creationId xmlns:a16="http://schemas.microsoft.com/office/drawing/2014/main" id="{0EBDC3D6-04A5-0DEC-468B-F7F95F716399}"/>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4DE1731-0E30-6734-61CA-6F54BD189DB5}"/>
                </a:ext>
              </a:extLst>
            </p:cNvPr>
            <p:cNvSpPr txBox="1"/>
            <p:nvPr/>
          </p:nvSpPr>
          <p:spPr>
            <a:xfrm>
              <a:off x="5202702" y="3507773"/>
              <a:ext cx="1712222"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Contribution à d’autres outils et évaluations </a:t>
              </a:r>
            </a:p>
          </p:txBody>
        </p:sp>
        <p:sp>
          <p:nvSpPr>
            <p:cNvPr id="32" name="Oval 31">
              <a:extLst>
                <a:ext uri="{FF2B5EF4-FFF2-40B4-BE49-F238E27FC236}">
                  <a16:creationId xmlns:a16="http://schemas.microsoft.com/office/drawing/2014/main" id="{574A425A-0337-FFC8-6D70-9B1D3358447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01B4F28A-BA1E-ACCA-BC53-CB9B9FFF0338}"/>
                </a:ext>
              </a:extLst>
            </p:cNvPr>
            <p:cNvSpPr txBox="1"/>
            <p:nvPr/>
          </p:nvSpPr>
          <p:spPr>
            <a:xfrm>
              <a:off x="9784029" y="3409847"/>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Réunions </a:t>
              </a:r>
              <a:br>
                <a:rPr lang="fr-FR" sz="1000" b="1" dirty="0">
                  <a:solidFill>
                    <a:srgbClr val="444444"/>
                  </a:solidFill>
                  <a:latin typeface="Arial"/>
                  <a:ea typeface="Arial"/>
                  <a:cs typeface="Arial"/>
                </a:rPr>
              </a:br>
              <a:r>
                <a:rPr lang="fr-FR" sz="1000" b="1" dirty="0">
                  <a:solidFill>
                    <a:srgbClr val="444444"/>
                  </a:solidFill>
                  <a:latin typeface="Arial"/>
                  <a:ea typeface="Arial"/>
                  <a:cs typeface="Arial"/>
                </a:rPr>
                <a:t>des parties prenantes </a:t>
              </a:r>
            </a:p>
          </p:txBody>
        </p:sp>
        <p:sp>
          <p:nvSpPr>
            <p:cNvPr id="34" name="Oval 33">
              <a:extLst>
                <a:ext uri="{FF2B5EF4-FFF2-40B4-BE49-F238E27FC236}">
                  <a16:creationId xmlns:a16="http://schemas.microsoft.com/office/drawing/2014/main" id="{379FFA49-AB31-A7D3-3034-84DA124BA02A}"/>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34EB652B-B81C-2420-3394-E5B2F7AEFE5C}"/>
                </a:ext>
              </a:extLst>
            </p:cNvPr>
            <p:cNvSpPr txBox="1"/>
            <p:nvPr/>
          </p:nvSpPr>
          <p:spPr>
            <a:xfrm>
              <a:off x="9263593" y="1619091"/>
              <a:ext cx="1535418"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Vérification + consolidation des données </a:t>
              </a:r>
            </a:p>
          </p:txBody>
        </p:sp>
        <p:sp>
          <p:nvSpPr>
            <p:cNvPr id="36" name="Oval 35">
              <a:extLst>
                <a:ext uri="{FF2B5EF4-FFF2-40B4-BE49-F238E27FC236}">
                  <a16:creationId xmlns:a16="http://schemas.microsoft.com/office/drawing/2014/main" id="{378DE4EC-7593-654B-3497-765028630059}"/>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F30BCF78-5774-4E2D-5676-C8017E803E08}"/>
                </a:ext>
              </a:extLst>
            </p:cNvPr>
            <p:cNvSpPr txBox="1"/>
            <p:nvPr/>
          </p:nvSpPr>
          <p:spPr>
            <a:xfrm>
              <a:off x="6479990"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ea typeface="Arial"/>
                  <a:cs typeface="Arial"/>
                </a:rPr>
                <a:t>Synthèse des résultats </a:t>
              </a:r>
            </a:p>
          </p:txBody>
        </p:sp>
        <p:sp>
          <p:nvSpPr>
            <p:cNvPr id="38" name="TextBox 37">
              <a:extLst>
                <a:ext uri="{FF2B5EF4-FFF2-40B4-BE49-F238E27FC236}">
                  <a16:creationId xmlns:a16="http://schemas.microsoft.com/office/drawing/2014/main" id="{2D2231CC-A748-4897-5ACA-1A7650B2D453}"/>
                </a:ext>
              </a:extLst>
            </p:cNvPr>
            <p:cNvSpPr txBox="1"/>
            <p:nvPr/>
          </p:nvSpPr>
          <p:spPr>
            <a:xfrm>
              <a:off x="7611327" y="3356407"/>
              <a:ext cx="1504175" cy="6863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400" b="1" dirty="0">
                  <a:solidFill>
                    <a:srgbClr val="444444"/>
                  </a:solidFill>
                  <a:latin typeface="Arial"/>
                  <a:ea typeface="Arial"/>
                  <a:cs typeface="+mn-lt"/>
                </a:rPr>
                <a:t>Flux </a:t>
              </a:r>
              <a:br>
                <a:rPr lang="fr-FR" sz="1400" b="1" dirty="0">
                  <a:solidFill>
                    <a:srgbClr val="444444"/>
                  </a:solidFill>
                  <a:latin typeface="Arial"/>
                  <a:ea typeface="Arial"/>
                  <a:cs typeface="+mn-lt"/>
                </a:rPr>
              </a:br>
              <a:r>
                <a:rPr lang="fr-FR" sz="1400" b="1" dirty="0">
                  <a:solidFill>
                    <a:srgbClr val="444444"/>
                  </a:solidFill>
                  <a:latin typeface="Arial"/>
                  <a:ea typeface="Arial"/>
                  <a:cs typeface="+mn-lt"/>
                </a:rPr>
                <a:t>de travail</a:t>
              </a:r>
            </a:p>
          </p:txBody>
        </p:sp>
      </p:grpSp>
    </p:spTree>
    <p:extLst>
      <p:ext uri="{BB962C8B-B14F-4D97-AF65-F5344CB8AC3E}">
        <p14:creationId xmlns:p14="http://schemas.microsoft.com/office/powerpoint/2010/main" val="11965689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3C8C2-911B-F14F-155B-F70940EAC129}"/>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5F4BAF5-5AAF-CAC3-231F-6914362E97E5}"/>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a:ln>
                  <a:noFill/>
                </a:ln>
                <a:solidFill>
                  <a:srgbClr val="628393"/>
                </a:solidFill>
                <a:effectLst/>
                <a:uLnTx/>
                <a:uFillTx/>
                <a:latin typeface="Arial"/>
                <a:ea typeface="Arial"/>
                <a:cs typeface="Arial"/>
              </a:rPr>
              <a:t>Processus</a:t>
            </a:r>
          </a:p>
        </p:txBody>
      </p:sp>
      <p:sp>
        <p:nvSpPr>
          <p:cNvPr id="6" name="Content Placeholder 11">
            <a:extLst>
              <a:ext uri="{FF2B5EF4-FFF2-40B4-BE49-F238E27FC236}">
                <a16:creationId xmlns:a16="http://schemas.microsoft.com/office/drawing/2014/main" id="{3EAD0952-4640-E0B4-CF32-F5D6DB8B97BC}"/>
              </a:ext>
            </a:extLst>
          </p:cNvPr>
          <p:cNvSpPr>
            <a:spLocks noGrp="1"/>
          </p:cNvSpPr>
          <p:nvPr>
            <p:ph idx="1"/>
          </p:nvPr>
        </p:nvSpPr>
        <p:spPr>
          <a:xfrm>
            <a:off x="4835951" y="826051"/>
            <a:ext cx="7000449" cy="5529709"/>
          </a:xfrm>
        </p:spPr>
        <p:txBody>
          <a:bodyPr/>
          <a:lstStyle/>
          <a:p>
            <a:r>
              <a:rPr lang="fr-FR" dirty="0"/>
              <a:t>Quelle mesure faut-il prendre ?</a:t>
            </a:r>
          </a:p>
          <a:p>
            <a:r>
              <a:rPr lang="fr-FR" dirty="0"/>
              <a:t>Qui est la personne responsable ?</a:t>
            </a:r>
          </a:p>
          <a:p>
            <a:r>
              <a:rPr lang="fr-FR" dirty="0"/>
              <a:t>De quelle aide a-t-elle besoin pour la mener à bien ?</a:t>
            </a:r>
          </a:p>
        </p:txBody>
      </p:sp>
      <p:pic>
        <p:nvPicPr>
          <p:cNvPr id="59" name="Graphic 58">
            <a:extLst>
              <a:ext uri="{FF2B5EF4-FFF2-40B4-BE49-F238E27FC236}">
                <a16:creationId xmlns:a16="http://schemas.microsoft.com/office/drawing/2014/main" id="{A591F5A3-4326-1BEB-CCE8-BBDD8DB00B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4E8ECB28-EA9F-28F2-FB6F-8B6E900103A1}"/>
              </a:ext>
            </a:extLst>
          </p:cNvPr>
          <p:cNvSpPr>
            <a:spLocks noGrp="1"/>
          </p:cNvSpPr>
          <p:nvPr>
            <p:ph type="title"/>
          </p:nvPr>
        </p:nvSpPr>
        <p:spPr>
          <a:xfrm>
            <a:off x="489557" y="2819227"/>
            <a:ext cx="3467083" cy="1259154"/>
          </a:xfrm>
        </p:spPr>
        <p:txBody>
          <a:bodyPr/>
          <a:lstStyle/>
          <a:p>
            <a:pPr algn="ctr"/>
            <a:r>
              <a:rPr lang="fr-FR"/>
              <a:t>Intégrer dans les flux de travail</a:t>
            </a:r>
          </a:p>
        </p:txBody>
      </p:sp>
      <p:grpSp>
        <p:nvGrpSpPr>
          <p:cNvPr id="39" name="Group 38">
            <a:extLst>
              <a:ext uri="{FF2B5EF4-FFF2-40B4-BE49-F238E27FC236}">
                <a16:creationId xmlns:a16="http://schemas.microsoft.com/office/drawing/2014/main" id="{C29B8647-ACE0-964E-161C-FCD352D5DCA7}"/>
              </a:ext>
            </a:extLst>
          </p:cNvPr>
          <p:cNvGrpSpPr/>
          <p:nvPr/>
        </p:nvGrpSpPr>
        <p:grpSpPr>
          <a:xfrm>
            <a:off x="6284496" y="2338703"/>
            <a:ext cx="4230341" cy="4094096"/>
            <a:chOff x="5950794" y="672216"/>
            <a:chExt cx="5370654" cy="5370290"/>
          </a:xfrm>
        </p:grpSpPr>
        <p:sp>
          <p:nvSpPr>
            <p:cNvPr id="23" name="Oval 22">
              <a:extLst>
                <a:ext uri="{FF2B5EF4-FFF2-40B4-BE49-F238E27FC236}">
                  <a16:creationId xmlns:a16="http://schemas.microsoft.com/office/drawing/2014/main" id="{00B2FE18-E5EA-5DFA-27FB-64C939AA91EE}"/>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Oval 25">
              <a:extLst>
                <a:ext uri="{FF2B5EF4-FFF2-40B4-BE49-F238E27FC236}">
                  <a16:creationId xmlns:a16="http://schemas.microsoft.com/office/drawing/2014/main" id="{C20B20ED-E09F-E9C1-3B7E-6DE0D9BCD733}"/>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4E7C4A6C-E776-93FB-0F75-71E0C1AD702A}"/>
                </a:ext>
              </a:extLst>
            </p:cNvPr>
            <p:cNvSpPr txBox="1"/>
            <p:nvPr/>
          </p:nvSpPr>
          <p:spPr>
            <a:xfrm>
              <a:off x="7574084" y="1059340"/>
              <a:ext cx="1309054"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cs typeface="Arial"/>
                </a:rPr>
                <a:t>Collecte des données</a:t>
              </a:r>
            </a:p>
          </p:txBody>
        </p:sp>
        <p:sp>
          <p:nvSpPr>
            <p:cNvPr id="28" name="Oval 27">
              <a:extLst>
                <a:ext uri="{FF2B5EF4-FFF2-40B4-BE49-F238E27FC236}">
                  <a16:creationId xmlns:a16="http://schemas.microsoft.com/office/drawing/2014/main" id="{54302F9E-CE88-A969-ACC7-C67EFA873F5A}"/>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435C4383-1696-A2EF-6606-8C442883CB2D}"/>
                </a:ext>
              </a:extLst>
            </p:cNvPr>
            <p:cNvSpPr txBox="1"/>
            <p:nvPr/>
          </p:nvSpPr>
          <p:spPr>
            <a:xfrm>
              <a:off x="8827940" y="5008651"/>
              <a:ext cx="130905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Suivi des avancées réalisées </a:t>
              </a:r>
            </a:p>
          </p:txBody>
        </p:sp>
        <p:sp>
          <p:nvSpPr>
            <p:cNvPr id="32" name="Oval 31">
              <a:extLst>
                <a:ext uri="{FF2B5EF4-FFF2-40B4-BE49-F238E27FC236}">
                  <a16:creationId xmlns:a16="http://schemas.microsoft.com/office/drawing/2014/main" id="{0DCF789F-6AD5-2A3E-8D8A-E5DD3C274C9C}"/>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7B72FC64-9684-3EB0-7C0E-4D237E6CAD9B}"/>
                </a:ext>
              </a:extLst>
            </p:cNvPr>
            <p:cNvSpPr txBox="1"/>
            <p:nvPr/>
          </p:nvSpPr>
          <p:spPr>
            <a:xfrm>
              <a:off x="9786031" y="3362628"/>
              <a:ext cx="1535417"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Réunions </a:t>
              </a:r>
              <a:br>
                <a:rPr lang="fr-FR" sz="1000" b="1" dirty="0">
                  <a:solidFill>
                    <a:srgbClr val="444444"/>
                  </a:solidFill>
                  <a:latin typeface="Arial"/>
                  <a:ea typeface="Arial"/>
                  <a:cs typeface="Arial"/>
                </a:rPr>
              </a:br>
              <a:r>
                <a:rPr lang="fr-FR" sz="1000" b="1" dirty="0">
                  <a:solidFill>
                    <a:srgbClr val="444444"/>
                  </a:solidFill>
                  <a:latin typeface="Arial"/>
                  <a:ea typeface="Arial"/>
                  <a:cs typeface="Arial"/>
                </a:rPr>
                <a:t>des parties prenantes </a:t>
              </a:r>
            </a:p>
          </p:txBody>
        </p:sp>
        <p:sp>
          <p:nvSpPr>
            <p:cNvPr id="36" name="Oval 35">
              <a:extLst>
                <a:ext uri="{FF2B5EF4-FFF2-40B4-BE49-F238E27FC236}">
                  <a16:creationId xmlns:a16="http://schemas.microsoft.com/office/drawing/2014/main" id="{9B4E6667-956B-CD54-65D4-5BBD819B23FD}"/>
                </a:ext>
              </a:extLst>
            </p:cNvPr>
            <p:cNvSpPr/>
            <p:nvPr/>
          </p:nvSpPr>
          <p:spPr>
            <a:xfrm>
              <a:off x="6536853" y="4769670"/>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46F7274B-58CB-38F3-21A2-1683072FCE19}"/>
                </a:ext>
              </a:extLst>
            </p:cNvPr>
            <p:cNvSpPr txBox="1"/>
            <p:nvPr/>
          </p:nvSpPr>
          <p:spPr>
            <a:xfrm>
              <a:off x="6470033" y="5197395"/>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chemeClr val="bg1"/>
                  </a:solidFill>
                  <a:latin typeface="Arial"/>
                  <a:ea typeface="Arial"/>
                  <a:cs typeface="Arial"/>
                </a:rPr>
                <a:t>Synthèse des résultats </a:t>
              </a:r>
            </a:p>
          </p:txBody>
        </p:sp>
        <p:sp>
          <p:nvSpPr>
            <p:cNvPr id="38" name="TextBox 37">
              <a:extLst>
                <a:ext uri="{FF2B5EF4-FFF2-40B4-BE49-F238E27FC236}">
                  <a16:creationId xmlns:a16="http://schemas.microsoft.com/office/drawing/2014/main" id="{D04B57F0-7564-D5CD-EEED-8BA0BBB76C5D}"/>
                </a:ext>
              </a:extLst>
            </p:cNvPr>
            <p:cNvSpPr txBox="1"/>
            <p:nvPr/>
          </p:nvSpPr>
          <p:spPr>
            <a:xfrm>
              <a:off x="7611327" y="3356407"/>
              <a:ext cx="1504175" cy="6863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400" b="1" dirty="0">
                  <a:solidFill>
                    <a:srgbClr val="444444"/>
                  </a:solidFill>
                  <a:latin typeface="Arial"/>
                  <a:ea typeface="Arial"/>
                  <a:cs typeface="+mn-lt"/>
                </a:rPr>
                <a:t>Flux </a:t>
              </a:r>
              <a:br>
                <a:rPr lang="fr-FR" sz="1400" b="1" dirty="0">
                  <a:solidFill>
                    <a:srgbClr val="444444"/>
                  </a:solidFill>
                  <a:latin typeface="Arial"/>
                  <a:ea typeface="Arial"/>
                  <a:cs typeface="+mn-lt"/>
                </a:rPr>
              </a:br>
              <a:r>
                <a:rPr lang="fr-FR" sz="1400" b="1" dirty="0">
                  <a:solidFill>
                    <a:srgbClr val="444444"/>
                  </a:solidFill>
                  <a:latin typeface="Arial"/>
                  <a:ea typeface="Arial"/>
                  <a:cs typeface="+mn-lt"/>
                </a:rPr>
                <a:t>de travail</a:t>
              </a:r>
            </a:p>
          </p:txBody>
        </p:sp>
      </p:grpSp>
      <p:sp>
        <p:nvSpPr>
          <p:cNvPr id="4" name="Oval 3">
            <a:extLst>
              <a:ext uri="{FF2B5EF4-FFF2-40B4-BE49-F238E27FC236}">
                <a16:creationId xmlns:a16="http://schemas.microsoft.com/office/drawing/2014/main" id="{620295AA-A94A-C47C-D777-26475CCC59DE}"/>
              </a:ext>
            </a:extLst>
          </p:cNvPr>
          <p:cNvSpPr/>
          <p:nvPr/>
        </p:nvSpPr>
        <p:spPr>
          <a:xfrm>
            <a:off x="6263024" y="3011247"/>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E77303D1-3842-F375-65C5-0BA1CB1D4F94}"/>
              </a:ext>
            </a:extLst>
          </p:cNvPr>
          <p:cNvSpPr txBox="1"/>
          <p:nvPr/>
        </p:nvSpPr>
        <p:spPr>
          <a:xfrm>
            <a:off x="6271913" y="3179820"/>
            <a:ext cx="103111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Planification, financement et plaidoyer </a:t>
            </a:r>
          </a:p>
        </p:txBody>
      </p:sp>
      <p:sp>
        <p:nvSpPr>
          <p:cNvPr id="9" name="Oval 8">
            <a:extLst>
              <a:ext uri="{FF2B5EF4-FFF2-40B4-BE49-F238E27FC236}">
                <a16:creationId xmlns:a16="http://schemas.microsoft.com/office/drawing/2014/main" id="{2367CA51-087C-0EFB-A87D-EFC288D0EBCB}"/>
              </a:ext>
            </a:extLst>
          </p:cNvPr>
          <p:cNvSpPr/>
          <p:nvPr/>
        </p:nvSpPr>
        <p:spPr>
          <a:xfrm>
            <a:off x="5849222" y="428265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C4C8C90-D599-23D4-7C83-71D90440AAEF}"/>
              </a:ext>
            </a:extLst>
          </p:cNvPr>
          <p:cNvSpPr txBox="1"/>
          <p:nvPr/>
        </p:nvSpPr>
        <p:spPr>
          <a:xfrm>
            <a:off x="5695240" y="4523004"/>
            <a:ext cx="1348678"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Contribution à d’autres outils et évaluations </a:t>
            </a:r>
          </a:p>
        </p:txBody>
      </p:sp>
      <p:sp>
        <p:nvSpPr>
          <p:cNvPr id="13" name="Oval 12">
            <a:extLst>
              <a:ext uri="{FF2B5EF4-FFF2-40B4-BE49-F238E27FC236}">
                <a16:creationId xmlns:a16="http://schemas.microsoft.com/office/drawing/2014/main" id="{B6719B79-BCC8-C681-9EBB-B07785BC8BF9}"/>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2D481578-1CCD-4CA8-2617-8721725012B4}"/>
              </a:ext>
            </a:extLst>
          </p:cNvPr>
          <p:cNvSpPr txBox="1"/>
          <p:nvPr/>
        </p:nvSpPr>
        <p:spPr>
          <a:xfrm>
            <a:off x="8893911" y="3032064"/>
            <a:ext cx="1209413"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Vérification + consolidation des données </a:t>
            </a:r>
          </a:p>
        </p:txBody>
      </p:sp>
    </p:spTree>
    <p:extLst>
      <p:ext uri="{BB962C8B-B14F-4D97-AF65-F5344CB8AC3E}">
        <p14:creationId xmlns:p14="http://schemas.microsoft.com/office/powerpoint/2010/main" val="277033537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7FDBD-3E3E-3176-BD34-139BE1356462}"/>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FA1AAF8-29DE-A600-EC8A-4F0877A0780C}"/>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a:ln>
                  <a:noFill/>
                </a:ln>
                <a:solidFill>
                  <a:srgbClr val="628393"/>
                </a:solidFill>
                <a:effectLst/>
                <a:uLnTx/>
                <a:uFillTx/>
                <a:latin typeface="Arial"/>
                <a:ea typeface="Arial"/>
                <a:cs typeface="Arial"/>
              </a:rPr>
              <a:t>Processus</a:t>
            </a:r>
          </a:p>
        </p:txBody>
      </p:sp>
      <p:sp>
        <p:nvSpPr>
          <p:cNvPr id="6" name="Content Placeholder 11">
            <a:extLst>
              <a:ext uri="{FF2B5EF4-FFF2-40B4-BE49-F238E27FC236}">
                <a16:creationId xmlns:a16="http://schemas.microsoft.com/office/drawing/2014/main" id="{DFBE9F58-95AD-0AB3-4295-222A5446742F}"/>
              </a:ext>
            </a:extLst>
          </p:cNvPr>
          <p:cNvSpPr>
            <a:spLocks noGrp="1"/>
          </p:cNvSpPr>
          <p:nvPr>
            <p:ph idx="1"/>
          </p:nvPr>
        </p:nvSpPr>
        <p:spPr>
          <a:xfrm>
            <a:off x="4835951" y="826051"/>
            <a:ext cx="6990289" cy="5529709"/>
          </a:xfrm>
        </p:spPr>
        <p:txBody>
          <a:bodyPr vert="horz" lIns="91440" tIns="45720" rIns="91440" bIns="45720" rtlCol="0" anchor="t">
            <a:noAutofit/>
          </a:bodyPr>
          <a:lstStyle/>
          <a:p>
            <a:r>
              <a:rPr lang="fr-FR" dirty="0">
                <a:latin typeface="Arial"/>
                <a:cs typeface="Arial"/>
              </a:rPr>
              <a:t>Quelle mesure faut-il prendre ?</a:t>
            </a:r>
          </a:p>
          <a:p>
            <a:r>
              <a:rPr lang="fr-FR" dirty="0">
                <a:latin typeface="Arial"/>
                <a:cs typeface="Arial"/>
              </a:rPr>
              <a:t>Qui est la personne responsable ?</a:t>
            </a:r>
          </a:p>
          <a:p>
            <a:r>
              <a:rPr lang="fr-FR" dirty="0">
                <a:latin typeface="Arial"/>
                <a:cs typeface="Arial"/>
              </a:rPr>
              <a:t>De quelle aide a-t-elle besoin pour la mener à bien ?</a:t>
            </a:r>
          </a:p>
        </p:txBody>
      </p:sp>
      <p:pic>
        <p:nvPicPr>
          <p:cNvPr id="59" name="Graphic 58">
            <a:extLst>
              <a:ext uri="{FF2B5EF4-FFF2-40B4-BE49-F238E27FC236}">
                <a16:creationId xmlns:a16="http://schemas.microsoft.com/office/drawing/2014/main" id="{956F2201-F2A2-600F-4881-CE88E4CFEA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BD7284FD-7D20-0C55-95E5-28E81AF9B9B5}"/>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a:t>Intégrer dans les flux de travail</a:t>
            </a:r>
          </a:p>
        </p:txBody>
      </p:sp>
      <p:grpSp>
        <p:nvGrpSpPr>
          <p:cNvPr id="643" name="Group 642">
            <a:extLst>
              <a:ext uri="{FF2B5EF4-FFF2-40B4-BE49-F238E27FC236}">
                <a16:creationId xmlns:a16="http://schemas.microsoft.com/office/drawing/2014/main" id="{C70A47C5-8E1D-B3CF-F1D1-F9A18E256A4E}"/>
              </a:ext>
            </a:extLst>
          </p:cNvPr>
          <p:cNvGrpSpPr/>
          <p:nvPr/>
        </p:nvGrpSpPr>
        <p:grpSpPr>
          <a:xfrm>
            <a:off x="5715620" y="2338703"/>
            <a:ext cx="4797635" cy="4094097"/>
            <a:chOff x="5228577" y="672216"/>
            <a:chExt cx="6090867" cy="5370290"/>
          </a:xfrm>
        </p:grpSpPr>
        <p:sp>
          <p:nvSpPr>
            <p:cNvPr id="627" name="Oval 626">
              <a:extLst>
                <a:ext uri="{FF2B5EF4-FFF2-40B4-BE49-F238E27FC236}">
                  <a16:creationId xmlns:a16="http://schemas.microsoft.com/office/drawing/2014/main" id="{A0E370EC-9B5B-F85A-FEE6-D24A520F7AA4}"/>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0" name="Oval 629">
              <a:extLst>
                <a:ext uri="{FF2B5EF4-FFF2-40B4-BE49-F238E27FC236}">
                  <a16:creationId xmlns:a16="http://schemas.microsoft.com/office/drawing/2014/main" id="{47C3A5F1-C1DF-D06B-551B-F6CDA244B48A}"/>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1" name="TextBox 630">
              <a:extLst>
                <a:ext uri="{FF2B5EF4-FFF2-40B4-BE49-F238E27FC236}">
                  <a16:creationId xmlns:a16="http://schemas.microsoft.com/office/drawing/2014/main" id="{4EDBA0B0-4B25-F7C7-1A24-3EC7C189C315}"/>
                </a:ext>
              </a:extLst>
            </p:cNvPr>
            <p:cNvSpPr txBox="1"/>
            <p:nvPr/>
          </p:nvSpPr>
          <p:spPr>
            <a:xfrm>
              <a:off x="7599661" y="1080836"/>
              <a:ext cx="1309055" cy="52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cs typeface="Arial"/>
                </a:rPr>
                <a:t>Collecte des données</a:t>
              </a:r>
            </a:p>
          </p:txBody>
        </p:sp>
        <p:sp>
          <p:nvSpPr>
            <p:cNvPr id="632" name="Oval 631">
              <a:extLst>
                <a:ext uri="{FF2B5EF4-FFF2-40B4-BE49-F238E27FC236}">
                  <a16:creationId xmlns:a16="http://schemas.microsoft.com/office/drawing/2014/main" id="{30BF4CC9-672D-3CB5-E4B9-B89B57B77F5E}"/>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3" name="TextBox 632">
              <a:extLst>
                <a:ext uri="{FF2B5EF4-FFF2-40B4-BE49-F238E27FC236}">
                  <a16:creationId xmlns:a16="http://schemas.microsoft.com/office/drawing/2014/main" id="{1E8F3A75-D1A1-692E-ABF2-6262A5D07BBE}"/>
                </a:ext>
              </a:extLst>
            </p:cNvPr>
            <p:cNvSpPr txBox="1"/>
            <p:nvPr/>
          </p:nvSpPr>
          <p:spPr>
            <a:xfrm>
              <a:off x="8827940" y="5008651"/>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Suivi des avancées réalisées </a:t>
              </a:r>
            </a:p>
          </p:txBody>
        </p:sp>
        <p:sp>
          <p:nvSpPr>
            <p:cNvPr id="634" name="Oval 633">
              <a:extLst>
                <a:ext uri="{FF2B5EF4-FFF2-40B4-BE49-F238E27FC236}">
                  <a16:creationId xmlns:a16="http://schemas.microsoft.com/office/drawing/2014/main" id="{78F76ADF-692A-2B47-EB65-4381520084C5}"/>
                </a:ext>
              </a:extLst>
            </p:cNvPr>
            <p:cNvSpPr/>
            <p:nvPr/>
          </p:nvSpPr>
          <p:spPr>
            <a:xfrm>
              <a:off x="5429652" y="3173371"/>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5" name="TextBox 634">
              <a:extLst>
                <a:ext uri="{FF2B5EF4-FFF2-40B4-BE49-F238E27FC236}">
                  <a16:creationId xmlns:a16="http://schemas.microsoft.com/office/drawing/2014/main" id="{F50C3D74-7945-F414-3970-FA24C991C1AC}"/>
                </a:ext>
              </a:extLst>
            </p:cNvPr>
            <p:cNvSpPr txBox="1"/>
            <p:nvPr/>
          </p:nvSpPr>
          <p:spPr>
            <a:xfrm>
              <a:off x="5228577" y="3442815"/>
              <a:ext cx="1712222"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chemeClr val="bg1"/>
                  </a:solidFill>
                  <a:latin typeface="Arial"/>
                  <a:ea typeface="Arial"/>
                  <a:cs typeface="Arial"/>
                </a:rPr>
                <a:t>Contribution à d’autres outils et évaluations </a:t>
              </a:r>
            </a:p>
          </p:txBody>
        </p:sp>
        <p:sp>
          <p:nvSpPr>
            <p:cNvPr id="636" name="Oval 635">
              <a:extLst>
                <a:ext uri="{FF2B5EF4-FFF2-40B4-BE49-F238E27FC236}">
                  <a16:creationId xmlns:a16="http://schemas.microsoft.com/office/drawing/2014/main" id="{B0EC9077-A614-234D-4BC3-828900A7AFCF}"/>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7" name="TextBox 636">
              <a:extLst>
                <a:ext uri="{FF2B5EF4-FFF2-40B4-BE49-F238E27FC236}">
                  <a16:creationId xmlns:a16="http://schemas.microsoft.com/office/drawing/2014/main" id="{DB6C657E-48AD-340B-E4E2-EF07CBEEF9F6}"/>
                </a:ext>
              </a:extLst>
            </p:cNvPr>
            <p:cNvSpPr txBox="1"/>
            <p:nvPr/>
          </p:nvSpPr>
          <p:spPr>
            <a:xfrm>
              <a:off x="9784028" y="3383554"/>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Réunions </a:t>
              </a:r>
              <a:br>
                <a:rPr lang="fr-FR" sz="1000" b="1" dirty="0">
                  <a:solidFill>
                    <a:srgbClr val="444444"/>
                  </a:solidFill>
                  <a:latin typeface="Arial"/>
                  <a:ea typeface="Arial"/>
                  <a:cs typeface="Arial"/>
                </a:rPr>
              </a:br>
              <a:r>
                <a:rPr lang="fr-FR" sz="1000" b="1" dirty="0">
                  <a:solidFill>
                    <a:srgbClr val="444444"/>
                  </a:solidFill>
                  <a:latin typeface="Arial"/>
                  <a:ea typeface="Arial"/>
                  <a:cs typeface="Arial"/>
                </a:rPr>
                <a:t>des parties prenantes </a:t>
              </a:r>
            </a:p>
          </p:txBody>
        </p:sp>
        <p:sp>
          <p:nvSpPr>
            <p:cNvPr id="640" name="Oval 639">
              <a:extLst>
                <a:ext uri="{FF2B5EF4-FFF2-40B4-BE49-F238E27FC236}">
                  <a16:creationId xmlns:a16="http://schemas.microsoft.com/office/drawing/2014/main" id="{98487A5A-C5D3-8122-E596-01CC466CFCA6}"/>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41" name="TextBox 640">
              <a:extLst>
                <a:ext uri="{FF2B5EF4-FFF2-40B4-BE49-F238E27FC236}">
                  <a16:creationId xmlns:a16="http://schemas.microsoft.com/office/drawing/2014/main" id="{727E2EEB-CE37-DD45-01C8-885AF73FFE8D}"/>
                </a:ext>
              </a:extLst>
            </p:cNvPr>
            <p:cNvSpPr txBox="1"/>
            <p:nvPr/>
          </p:nvSpPr>
          <p:spPr>
            <a:xfrm>
              <a:off x="6479990" y="5145669"/>
              <a:ext cx="1454882" cy="52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latin typeface="Arial"/>
                  <a:ea typeface="Arial"/>
                  <a:cs typeface="Arial"/>
                </a:rPr>
                <a:t>Synthèse des résultats </a:t>
              </a:r>
            </a:p>
          </p:txBody>
        </p:sp>
        <p:sp>
          <p:nvSpPr>
            <p:cNvPr id="642" name="TextBox 641">
              <a:extLst>
                <a:ext uri="{FF2B5EF4-FFF2-40B4-BE49-F238E27FC236}">
                  <a16:creationId xmlns:a16="http://schemas.microsoft.com/office/drawing/2014/main" id="{1A73DDE5-1686-4078-018D-B5A3890C0631}"/>
                </a:ext>
              </a:extLst>
            </p:cNvPr>
            <p:cNvSpPr txBox="1"/>
            <p:nvPr/>
          </p:nvSpPr>
          <p:spPr>
            <a:xfrm>
              <a:off x="7611327" y="3356407"/>
              <a:ext cx="1504175" cy="6863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400" b="1" dirty="0">
                  <a:solidFill>
                    <a:srgbClr val="444444"/>
                  </a:solidFill>
                  <a:latin typeface="Arial"/>
                  <a:ea typeface="Arial"/>
                  <a:cs typeface="+mn-lt"/>
                </a:rPr>
                <a:t>Flux </a:t>
              </a:r>
              <a:br>
                <a:rPr lang="fr-FR" sz="1400" b="1" dirty="0">
                  <a:solidFill>
                    <a:srgbClr val="444444"/>
                  </a:solidFill>
                  <a:latin typeface="Arial"/>
                  <a:ea typeface="Arial"/>
                  <a:cs typeface="+mn-lt"/>
                </a:rPr>
              </a:br>
              <a:r>
                <a:rPr lang="fr-FR" sz="1400" b="1" dirty="0">
                  <a:solidFill>
                    <a:srgbClr val="444444"/>
                  </a:solidFill>
                  <a:latin typeface="Arial"/>
                  <a:ea typeface="Arial"/>
                  <a:cs typeface="+mn-lt"/>
                </a:rPr>
                <a:t>de travail</a:t>
              </a:r>
            </a:p>
          </p:txBody>
        </p:sp>
      </p:grpSp>
      <p:sp>
        <p:nvSpPr>
          <p:cNvPr id="645" name="Oval 644">
            <a:extLst>
              <a:ext uri="{FF2B5EF4-FFF2-40B4-BE49-F238E27FC236}">
                <a16:creationId xmlns:a16="http://schemas.microsoft.com/office/drawing/2014/main" id="{4865F781-5EB6-3F51-47B6-6113EC20FD4E}"/>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47" name="TextBox 646">
            <a:extLst>
              <a:ext uri="{FF2B5EF4-FFF2-40B4-BE49-F238E27FC236}">
                <a16:creationId xmlns:a16="http://schemas.microsoft.com/office/drawing/2014/main" id="{E7AB6485-2777-4F1E-E7CD-0FC1E14E2B30}"/>
              </a:ext>
            </a:extLst>
          </p:cNvPr>
          <p:cNvSpPr txBox="1"/>
          <p:nvPr/>
        </p:nvSpPr>
        <p:spPr>
          <a:xfrm>
            <a:off x="8893910" y="3057168"/>
            <a:ext cx="1209413"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Vérification + consolidation des données </a:t>
            </a:r>
          </a:p>
        </p:txBody>
      </p:sp>
      <p:sp>
        <p:nvSpPr>
          <p:cNvPr id="649" name="Oval 648">
            <a:extLst>
              <a:ext uri="{FF2B5EF4-FFF2-40B4-BE49-F238E27FC236}">
                <a16:creationId xmlns:a16="http://schemas.microsoft.com/office/drawing/2014/main" id="{B5493C7D-7E68-2AD2-BA9F-A0C954FE0640}"/>
              </a:ext>
            </a:extLst>
          </p:cNvPr>
          <p:cNvSpPr/>
          <p:nvPr/>
        </p:nvSpPr>
        <p:spPr>
          <a:xfrm>
            <a:off x="6263024" y="3011247"/>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51" name="TextBox 650">
            <a:extLst>
              <a:ext uri="{FF2B5EF4-FFF2-40B4-BE49-F238E27FC236}">
                <a16:creationId xmlns:a16="http://schemas.microsoft.com/office/drawing/2014/main" id="{E58945C0-15F3-D0F3-DA7F-7F7549D5404C}"/>
              </a:ext>
            </a:extLst>
          </p:cNvPr>
          <p:cNvSpPr txBox="1"/>
          <p:nvPr/>
        </p:nvSpPr>
        <p:spPr>
          <a:xfrm>
            <a:off x="6271913" y="3179820"/>
            <a:ext cx="103111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Planification, financement et plaidoyer </a:t>
            </a:r>
          </a:p>
        </p:txBody>
      </p:sp>
    </p:spTree>
    <p:extLst>
      <p:ext uri="{BB962C8B-B14F-4D97-AF65-F5344CB8AC3E}">
        <p14:creationId xmlns:p14="http://schemas.microsoft.com/office/powerpoint/2010/main" val="106934212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C68FD-F2D1-7AA7-967C-4B5F833E6E47}"/>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559CE65-3D5F-2FD5-89AE-966105A886A0}"/>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a:ln>
                  <a:noFill/>
                </a:ln>
                <a:solidFill>
                  <a:srgbClr val="628393"/>
                </a:solidFill>
                <a:effectLst/>
                <a:uLnTx/>
                <a:uFillTx/>
                <a:latin typeface="Arial"/>
                <a:ea typeface="Arial"/>
                <a:cs typeface="Arial"/>
              </a:rPr>
              <a:t>Processus</a:t>
            </a:r>
          </a:p>
        </p:txBody>
      </p:sp>
      <p:sp>
        <p:nvSpPr>
          <p:cNvPr id="6" name="Content Placeholder 11">
            <a:extLst>
              <a:ext uri="{FF2B5EF4-FFF2-40B4-BE49-F238E27FC236}">
                <a16:creationId xmlns:a16="http://schemas.microsoft.com/office/drawing/2014/main" id="{D620B557-75B4-19F0-3181-8C12C8DE474A}"/>
              </a:ext>
            </a:extLst>
          </p:cNvPr>
          <p:cNvSpPr>
            <a:spLocks noGrp="1"/>
          </p:cNvSpPr>
          <p:nvPr>
            <p:ph idx="1"/>
          </p:nvPr>
        </p:nvSpPr>
        <p:spPr>
          <a:xfrm>
            <a:off x="4835951" y="826051"/>
            <a:ext cx="6939489" cy="5529709"/>
          </a:xfrm>
        </p:spPr>
        <p:txBody>
          <a:bodyPr/>
          <a:lstStyle/>
          <a:p>
            <a:r>
              <a:rPr lang="fr-FR" dirty="0"/>
              <a:t>Quelle mesure faut-il prendre ?</a:t>
            </a:r>
          </a:p>
          <a:p>
            <a:r>
              <a:rPr lang="fr-FR" dirty="0"/>
              <a:t>Qui est la personne responsable ?</a:t>
            </a:r>
          </a:p>
          <a:p>
            <a:r>
              <a:rPr lang="fr-FR" dirty="0"/>
              <a:t>De quelle aide a-t-elle besoin pour la mener à bien ?</a:t>
            </a:r>
          </a:p>
        </p:txBody>
      </p:sp>
      <p:pic>
        <p:nvPicPr>
          <p:cNvPr id="56" name="Graphic 55">
            <a:extLst>
              <a:ext uri="{FF2B5EF4-FFF2-40B4-BE49-F238E27FC236}">
                <a16:creationId xmlns:a16="http://schemas.microsoft.com/office/drawing/2014/main" id="{690C2216-BB3B-CAA8-1840-D4F11D736BC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58" name="Title 1">
            <a:extLst>
              <a:ext uri="{FF2B5EF4-FFF2-40B4-BE49-F238E27FC236}">
                <a16:creationId xmlns:a16="http://schemas.microsoft.com/office/drawing/2014/main" id="{A9C54645-A117-7338-FC46-E01C5F0B2E87}"/>
              </a:ext>
            </a:extLst>
          </p:cNvPr>
          <p:cNvSpPr>
            <a:spLocks noGrp="1"/>
          </p:cNvSpPr>
          <p:nvPr>
            <p:ph type="title"/>
          </p:nvPr>
        </p:nvSpPr>
        <p:spPr>
          <a:xfrm>
            <a:off x="489557" y="2819227"/>
            <a:ext cx="3467083" cy="1259154"/>
          </a:xfrm>
        </p:spPr>
        <p:txBody>
          <a:bodyPr/>
          <a:lstStyle/>
          <a:p>
            <a:pPr algn="ctr"/>
            <a:r>
              <a:rPr lang="fr-FR"/>
              <a:t>Intégrer dans les flux de travail</a:t>
            </a:r>
          </a:p>
        </p:txBody>
      </p:sp>
      <p:grpSp>
        <p:nvGrpSpPr>
          <p:cNvPr id="310" name="Group 309">
            <a:extLst>
              <a:ext uri="{FF2B5EF4-FFF2-40B4-BE49-F238E27FC236}">
                <a16:creationId xmlns:a16="http://schemas.microsoft.com/office/drawing/2014/main" id="{87185312-A7E4-252C-EB4A-C9379248E42B}"/>
              </a:ext>
            </a:extLst>
          </p:cNvPr>
          <p:cNvGrpSpPr/>
          <p:nvPr/>
        </p:nvGrpSpPr>
        <p:grpSpPr>
          <a:xfrm>
            <a:off x="5715620" y="2338703"/>
            <a:ext cx="4799212" cy="4094097"/>
            <a:chOff x="5228577" y="672216"/>
            <a:chExt cx="6092869" cy="5370290"/>
          </a:xfrm>
        </p:grpSpPr>
        <p:sp>
          <p:nvSpPr>
            <p:cNvPr id="294" name="Oval 293">
              <a:extLst>
                <a:ext uri="{FF2B5EF4-FFF2-40B4-BE49-F238E27FC236}">
                  <a16:creationId xmlns:a16="http://schemas.microsoft.com/office/drawing/2014/main" id="{83F7E539-3A59-F8EC-85C0-58D16C3F69FE}"/>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5" name="Oval 294">
              <a:extLst>
                <a:ext uri="{FF2B5EF4-FFF2-40B4-BE49-F238E27FC236}">
                  <a16:creationId xmlns:a16="http://schemas.microsoft.com/office/drawing/2014/main" id="{1D20B72F-6055-2C63-23FE-DEF4B2A96B0C}"/>
                </a:ext>
              </a:extLst>
            </p:cNvPr>
            <p:cNvSpPr/>
            <p:nvPr/>
          </p:nvSpPr>
          <p:spPr>
            <a:xfrm>
              <a:off x="5939266" y="1465014"/>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6" name="TextBox 295">
              <a:extLst>
                <a:ext uri="{FF2B5EF4-FFF2-40B4-BE49-F238E27FC236}">
                  <a16:creationId xmlns:a16="http://schemas.microsoft.com/office/drawing/2014/main" id="{25114BFB-CA53-7790-1661-3428850530D3}"/>
                </a:ext>
              </a:extLst>
            </p:cNvPr>
            <p:cNvSpPr txBox="1"/>
            <p:nvPr/>
          </p:nvSpPr>
          <p:spPr>
            <a:xfrm>
              <a:off x="5934821" y="1678008"/>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chemeClr val="bg1"/>
                  </a:solidFill>
                  <a:latin typeface="Arial"/>
                  <a:ea typeface="Arial"/>
                  <a:cs typeface="Arial"/>
                </a:rPr>
                <a:t>Planification, financement et plaidoyer </a:t>
              </a:r>
            </a:p>
          </p:txBody>
        </p:sp>
        <p:sp>
          <p:nvSpPr>
            <p:cNvPr id="297" name="Oval 296">
              <a:extLst>
                <a:ext uri="{FF2B5EF4-FFF2-40B4-BE49-F238E27FC236}">
                  <a16:creationId xmlns:a16="http://schemas.microsoft.com/office/drawing/2014/main" id="{A095F270-C7D9-BB6A-822C-30771B466854}"/>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8" name="TextBox 297">
              <a:extLst>
                <a:ext uri="{FF2B5EF4-FFF2-40B4-BE49-F238E27FC236}">
                  <a16:creationId xmlns:a16="http://schemas.microsoft.com/office/drawing/2014/main" id="{37B62423-F8EE-DBAA-1D53-9E570F01E4FC}"/>
                </a:ext>
              </a:extLst>
            </p:cNvPr>
            <p:cNvSpPr txBox="1"/>
            <p:nvPr/>
          </p:nvSpPr>
          <p:spPr>
            <a:xfrm>
              <a:off x="7611326" y="982546"/>
              <a:ext cx="1309055" cy="52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cs typeface="Arial"/>
                </a:rPr>
                <a:t>Collecte des données</a:t>
              </a:r>
            </a:p>
          </p:txBody>
        </p:sp>
        <p:sp>
          <p:nvSpPr>
            <p:cNvPr id="299" name="Oval 298">
              <a:extLst>
                <a:ext uri="{FF2B5EF4-FFF2-40B4-BE49-F238E27FC236}">
                  <a16:creationId xmlns:a16="http://schemas.microsoft.com/office/drawing/2014/main" id="{CB696AE5-6F9B-9D61-4502-6E3F364A0B7F}"/>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0" name="TextBox 299">
              <a:extLst>
                <a:ext uri="{FF2B5EF4-FFF2-40B4-BE49-F238E27FC236}">
                  <a16:creationId xmlns:a16="http://schemas.microsoft.com/office/drawing/2014/main" id="{78B45E6C-5EC4-21B7-4D79-BD7DB8464739}"/>
                </a:ext>
              </a:extLst>
            </p:cNvPr>
            <p:cNvSpPr txBox="1"/>
            <p:nvPr/>
          </p:nvSpPr>
          <p:spPr>
            <a:xfrm>
              <a:off x="8827940" y="5008651"/>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Suivi des avancées réalisées </a:t>
              </a:r>
            </a:p>
          </p:txBody>
        </p:sp>
        <p:sp>
          <p:nvSpPr>
            <p:cNvPr id="301" name="Oval 300">
              <a:extLst>
                <a:ext uri="{FF2B5EF4-FFF2-40B4-BE49-F238E27FC236}">
                  <a16:creationId xmlns:a16="http://schemas.microsoft.com/office/drawing/2014/main" id="{C639C004-FA60-A448-2365-47AD8CAE37B6}"/>
                </a:ext>
              </a:extLst>
            </p:cNvPr>
            <p:cNvSpPr/>
            <p:nvPr/>
          </p:nvSpPr>
          <p:spPr>
            <a:xfrm>
              <a:off x="5429652" y="3173371"/>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2" name="TextBox 301">
              <a:extLst>
                <a:ext uri="{FF2B5EF4-FFF2-40B4-BE49-F238E27FC236}">
                  <a16:creationId xmlns:a16="http://schemas.microsoft.com/office/drawing/2014/main" id="{7E242A65-9246-CBE2-5BC3-77C8B59E80FB}"/>
                </a:ext>
              </a:extLst>
            </p:cNvPr>
            <p:cNvSpPr txBox="1"/>
            <p:nvPr/>
          </p:nvSpPr>
          <p:spPr>
            <a:xfrm>
              <a:off x="5228577" y="3442815"/>
              <a:ext cx="1712222"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latin typeface="Arial"/>
                  <a:ea typeface="Arial"/>
                  <a:cs typeface="Arial"/>
                </a:rPr>
                <a:t>Contribution à d’autres outils et évaluations </a:t>
              </a:r>
            </a:p>
          </p:txBody>
        </p:sp>
        <p:sp>
          <p:nvSpPr>
            <p:cNvPr id="303" name="Oval 302">
              <a:extLst>
                <a:ext uri="{FF2B5EF4-FFF2-40B4-BE49-F238E27FC236}">
                  <a16:creationId xmlns:a16="http://schemas.microsoft.com/office/drawing/2014/main" id="{050885D9-E225-C590-207F-2AF647B263E1}"/>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4" name="TextBox 303">
              <a:extLst>
                <a:ext uri="{FF2B5EF4-FFF2-40B4-BE49-F238E27FC236}">
                  <a16:creationId xmlns:a16="http://schemas.microsoft.com/office/drawing/2014/main" id="{2519220D-6707-7676-68D1-03E6E530C13E}"/>
                </a:ext>
              </a:extLst>
            </p:cNvPr>
            <p:cNvSpPr txBox="1"/>
            <p:nvPr/>
          </p:nvSpPr>
          <p:spPr>
            <a:xfrm>
              <a:off x="9786030" y="3410208"/>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Réunions </a:t>
              </a:r>
              <a:br>
                <a:rPr lang="fr-FR" sz="1000" b="1" dirty="0">
                  <a:solidFill>
                    <a:srgbClr val="444444"/>
                  </a:solidFill>
                  <a:latin typeface="Arial"/>
                  <a:ea typeface="Arial"/>
                  <a:cs typeface="Arial"/>
                </a:rPr>
              </a:br>
              <a:r>
                <a:rPr lang="fr-FR" sz="1000" b="1" dirty="0">
                  <a:solidFill>
                    <a:srgbClr val="444444"/>
                  </a:solidFill>
                  <a:latin typeface="Arial"/>
                  <a:ea typeface="Arial"/>
                  <a:cs typeface="Arial"/>
                </a:rPr>
                <a:t>des parties prenantes </a:t>
              </a:r>
            </a:p>
          </p:txBody>
        </p:sp>
        <p:sp>
          <p:nvSpPr>
            <p:cNvPr id="307" name="Oval 306">
              <a:extLst>
                <a:ext uri="{FF2B5EF4-FFF2-40B4-BE49-F238E27FC236}">
                  <a16:creationId xmlns:a16="http://schemas.microsoft.com/office/drawing/2014/main" id="{C2438A21-F3D1-ADF0-5789-E10E7F68EBB7}"/>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8" name="TextBox 307">
              <a:extLst>
                <a:ext uri="{FF2B5EF4-FFF2-40B4-BE49-F238E27FC236}">
                  <a16:creationId xmlns:a16="http://schemas.microsoft.com/office/drawing/2014/main" id="{658CB857-0AB3-7A1A-1B59-B49D53358E3B}"/>
                </a:ext>
              </a:extLst>
            </p:cNvPr>
            <p:cNvSpPr txBox="1"/>
            <p:nvPr/>
          </p:nvSpPr>
          <p:spPr>
            <a:xfrm>
              <a:off x="6470034" y="5179050"/>
              <a:ext cx="1454882" cy="52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latin typeface="Arial"/>
                  <a:ea typeface="Arial"/>
                  <a:cs typeface="Arial"/>
                </a:rPr>
                <a:t>Synthèse des résultats </a:t>
              </a:r>
            </a:p>
          </p:txBody>
        </p:sp>
        <p:sp>
          <p:nvSpPr>
            <p:cNvPr id="309" name="TextBox 308">
              <a:extLst>
                <a:ext uri="{FF2B5EF4-FFF2-40B4-BE49-F238E27FC236}">
                  <a16:creationId xmlns:a16="http://schemas.microsoft.com/office/drawing/2014/main" id="{A4DE8F94-E76D-F80D-7A47-1BB17CD342A0}"/>
                </a:ext>
              </a:extLst>
            </p:cNvPr>
            <p:cNvSpPr txBox="1"/>
            <p:nvPr/>
          </p:nvSpPr>
          <p:spPr>
            <a:xfrm>
              <a:off x="7611327" y="3356407"/>
              <a:ext cx="1504175" cy="6863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400" b="1" dirty="0">
                  <a:solidFill>
                    <a:srgbClr val="444444"/>
                  </a:solidFill>
                  <a:latin typeface="Arial"/>
                  <a:ea typeface="Arial"/>
                  <a:cs typeface="+mn-lt"/>
                </a:rPr>
                <a:t>Flux </a:t>
              </a:r>
              <a:br>
                <a:rPr lang="fr-FR" sz="1400" b="1" dirty="0">
                  <a:solidFill>
                    <a:srgbClr val="444444"/>
                  </a:solidFill>
                  <a:latin typeface="Arial"/>
                  <a:ea typeface="Arial"/>
                  <a:cs typeface="+mn-lt"/>
                </a:rPr>
              </a:br>
              <a:r>
                <a:rPr lang="fr-FR" sz="1400" b="1" dirty="0">
                  <a:solidFill>
                    <a:srgbClr val="444444"/>
                  </a:solidFill>
                  <a:latin typeface="Arial"/>
                  <a:ea typeface="Arial"/>
                  <a:cs typeface="+mn-lt"/>
                </a:rPr>
                <a:t>de travail</a:t>
              </a:r>
            </a:p>
          </p:txBody>
        </p:sp>
      </p:grpSp>
      <p:sp>
        <p:nvSpPr>
          <p:cNvPr id="312" name="Oval 311">
            <a:extLst>
              <a:ext uri="{FF2B5EF4-FFF2-40B4-BE49-F238E27FC236}">
                <a16:creationId xmlns:a16="http://schemas.microsoft.com/office/drawing/2014/main" id="{F65D9B8F-096A-0728-168C-8FA77FB40CD2}"/>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4" name="TextBox 313">
            <a:extLst>
              <a:ext uri="{FF2B5EF4-FFF2-40B4-BE49-F238E27FC236}">
                <a16:creationId xmlns:a16="http://schemas.microsoft.com/office/drawing/2014/main" id="{7AB32F35-7993-A0DD-97CB-A08E340EC1CC}"/>
              </a:ext>
            </a:extLst>
          </p:cNvPr>
          <p:cNvSpPr txBox="1"/>
          <p:nvPr/>
        </p:nvSpPr>
        <p:spPr>
          <a:xfrm>
            <a:off x="8893910" y="3045726"/>
            <a:ext cx="1209413"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Vérification + consolidation des données </a:t>
            </a:r>
          </a:p>
        </p:txBody>
      </p:sp>
    </p:spTree>
    <p:extLst>
      <p:ext uri="{BB962C8B-B14F-4D97-AF65-F5344CB8AC3E}">
        <p14:creationId xmlns:p14="http://schemas.microsoft.com/office/powerpoint/2010/main" val="3053091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FCA24-B6D0-25FF-B0ED-2075AE600FCA}"/>
            </a:ext>
          </a:extLst>
        </p:cNvPr>
        <p:cNvGrpSpPr/>
        <p:nvPr/>
      </p:nvGrpSpPr>
      <p:grpSpPr>
        <a:xfrm>
          <a:off x="0" y="0"/>
          <a:ext cx="0" cy="0"/>
          <a:chOff x="0" y="0"/>
          <a:chExt cx="0" cy="0"/>
        </a:xfrm>
      </p:grpSpPr>
      <p:sp>
        <p:nvSpPr>
          <p:cNvPr id="6" name="Content Placeholder 11">
            <a:extLst>
              <a:ext uri="{FF2B5EF4-FFF2-40B4-BE49-F238E27FC236}">
                <a16:creationId xmlns:a16="http://schemas.microsoft.com/office/drawing/2014/main" id="{D0FDAB7A-E519-3DEB-F16B-12B79FCBEFB5}"/>
              </a:ext>
            </a:extLst>
          </p:cNvPr>
          <p:cNvSpPr>
            <a:spLocks noGrp="1"/>
          </p:cNvSpPr>
          <p:nvPr>
            <p:ph idx="1"/>
          </p:nvPr>
        </p:nvSpPr>
        <p:spPr>
          <a:xfrm>
            <a:off x="4835951" y="826051"/>
            <a:ext cx="6693029" cy="5529709"/>
          </a:xfrm>
          <a:ln w="28575">
            <a:noFill/>
          </a:ln>
        </p:spPr>
        <p:txBody>
          <a:bodyPr/>
          <a:lstStyle/>
          <a:p>
            <a:r>
              <a:rPr lang="fr-FR" sz="2000" dirty="0"/>
              <a:t>Où et comment les processus se </a:t>
            </a:r>
            <a:r>
              <a:rPr lang="fr-FR" sz="2000" b="1" dirty="0">
                <a:solidFill>
                  <a:schemeClr val="accent1"/>
                </a:solidFill>
              </a:rPr>
              <a:t>chevauchent</a:t>
            </a:r>
            <a:r>
              <a:rPr lang="fr-FR" sz="2000" dirty="0"/>
              <a:t>-ils ?</a:t>
            </a:r>
          </a:p>
          <a:p>
            <a:endParaRPr lang="en-US" sz="2000" dirty="0"/>
          </a:p>
          <a:p>
            <a:endParaRPr lang="en-US" sz="2000" dirty="0"/>
          </a:p>
          <a:p>
            <a:endParaRPr lang="en-US" sz="2000" dirty="0"/>
          </a:p>
          <a:p>
            <a:endParaRPr lang="en-US" sz="2000" dirty="0"/>
          </a:p>
          <a:p>
            <a:endParaRPr lang="en-US" sz="2000" dirty="0"/>
          </a:p>
          <a:p>
            <a:endParaRPr lang="en-US" sz="3200" dirty="0"/>
          </a:p>
          <a:p>
            <a:endParaRPr lang="en-US" sz="2000" dirty="0"/>
          </a:p>
          <a:p>
            <a:endParaRPr lang="en-US" sz="2000" dirty="0"/>
          </a:p>
          <a:p>
            <a:r>
              <a:rPr lang="fr-FR" sz="2000" dirty="0"/>
              <a:t>Quelle </a:t>
            </a:r>
            <a:r>
              <a:rPr lang="fr-FR" sz="2000" b="1" dirty="0">
                <a:solidFill>
                  <a:schemeClr val="accent1"/>
                </a:solidFill>
              </a:rPr>
              <a:t>transmission</a:t>
            </a:r>
            <a:r>
              <a:rPr lang="fr-FR" sz="2000" dirty="0">
                <a:solidFill>
                  <a:schemeClr val="accent1"/>
                </a:solidFill>
              </a:rPr>
              <a:t> </a:t>
            </a:r>
            <a:r>
              <a:rPr lang="fr-FR" sz="2000" dirty="0"/>
              <a:t>est nécessaire entre les différentes étapes ?</a:t>
            </a:r>
          </a:p>
        </p:txBody>
      </p:sp>
      <p:sp>
        <p:nvSpPr>
          <p:cNvPr id="3" name="Text Placeholder 4">
            <a:extLst>
              <a:ext uri="{FF2B5EF4-FFF2-40B4-BE49-F238E27FC236}">
                <a16:creationId xmlns:a16="http://schemas.microsoft.com/office/drawing/2014/main" id="{ECE3CBD6-F30D-0857-2CB5-65B05D69084F}"/>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a:ln>
                  <a:noFill/>
                </a:ln>
                <a:solidFill>
                  <a:srgbClr val="628393"/>
                </a:solidFill>
                <a:effectLst/>
                <a:uLnTx/>
                <a:uFillTx/>
                <a:latin typeface="Arial"/>
                <a:ea typeface="Arial"/>
                <a:cs typeface="Arial"/>
              </a:rPr>
              <a:t>Processus</a:t>
            </a:r>
          </a:p>
        </p:txBody>
      </p:sp>
      <p:pic>
        <p:nvPicPr>
          <p:cNvPr id="12" name="Graphic 11" descr="Handshake outline">
            <a:extLst>
              <a:ext uri="{FF2B5EF4-FFF2-40B4-BE49-F238E27FC236}">
                <a16:creationId xmlns:a16="http://schemas.microsoft.com/office/drawing/2014/main" id="{682ED946-D8CB-457C-9F94-5CEC4298C4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36762" y="5075776"/>
            <a:ext cx="1396018" cy="1420799"/>
          </a:xfrm>
          <a:prstGeom prst="rect">
            <a:avLst/>
          </a:prstGeom>
        </p:spPr>
      </p:pic>
      <p:sp>
        <p:nvSpPr>
          <p:cNvPr id="16" name="Oval 4">
            <a:extLst>
              <a:ext uri="{FF2B5EF4-FFF2-40B4-BE49-F238E27FC236}">
                <a16:creationId xmlns:a16="http://schemas.microsoft.com/office/drawing/2014/main" id="{E95D2CB4-34CB-09AC-0AA3-38628C3A9730}"/>
              </a:ext>
            </a:extLst>
          </p:cNvPr>
          <p:cNvSpPr txBox="1"/>
          <p:nvPr/>
        </p:nvSpPr>
        <p:spPr>
          <a:xfrm>
            <a:off x="6638139" y="3238135"/>
            <a:ext cx="894205" cy="89420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fr-FR" sz="1200" b="1" i="0" u="none" strike="noStrike" cap="none" normalizeH="0" baseline="0" noProof="0">
                <a:ln>
                  <a:noFill/>
                </a:ln>
                <a:solidFill>
                  <a:srgbClr val="FFFFFF"/>
                </a:solidFill>
                <a:effectLst/>
                <a:uLnTx/>
                <a:uFillTx/>
                <a:latin typeface="Calibri" panose="020F0502020204030204"/>
                <a:ea typeface="Calibri"/>
                <a:cs typeface="+mn-cs"/>
              </a:rPr>
              <a:t>Vérification + consolidation des données</a:t>
            </a:r>
          </a:p>
        </p:txBody>
      </p:sp>
      <p:grpSp>
        <p:nvGrpSpPr>
          <p:cNvPr id="17" name="Group 16">
            <a:extLst>
              <a:ext uri="{FF2B5EF4-FFF2-40B4-BE49-F238E27FC236}">
                <a16:creationId xmlns:a16="http://schemas.microsoft.com/office/drawing/2014/main" id="{5D70860F-ACC1-A649-EBC2-EE97024FFA51}"/>
              </a:ext>
            </a:extLst>
          </p:cNvPr>
          <p:cNvGrpSpPr>
            <a:grpSpLocks noChangeAspect="1"/>
          </p:cNvGrpSpPr>
          <p:nvPr/>
        </p:nvGrpSpPr>
        <p:grpSpPr>
          <a:xfrm>
            <a:off x="7031445" y="1669049"/>
            <a:ext cx="1600200" cy="1600200"/>
            <a:chOff x="3607412" y="2473320"/>
            <a:chExt cx="1264597" cy="1264597"/>
          </a:xfrm>
          <a:noFill/>
        </p:grpSpPr>
        <p:sp>
          <p:nvSpPr>
            <p:cNvPr id="18" name="Oval 17">
              <a:extLst>
                <a:ext uri="{FF2B5EF4-FFF2-40B4-BE49-F238E27FC236}">
                  <a16:creationId xmlns:a16="http://schemas.microsoft.com/office/drawing/2014/main" id="{5D1FC68E-9191-3B0B-8DAC-40EFD7825AAC}"/>
                </a:ext>
              </a:extLst>
            </p:cNvPr>
            <p:cNvSpPr/>
            <p:nvPr/>
          </p:nvSpPr>
          <p:spPr>
            <a:xfrm>
              <a:off x="3607412" y="2473320"/>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9" name="Oval 4">
              <a:extLst>
                <a:ext uri="{FF2B5EF4-FFF2-40B4-BE49-F238E27FC236}">
                  <a16:creationId xmlns:a16="http://schemas.microsoft.com/office/drawing/2014/main" id="{8F82FB59-A9B3-86E6-7D1A-FEEBBC21743E}"/>
                </a:ext>
              </a:extLst>
            </p:cNvPr>
            <p:cNvSpPr txBox="1"/>
            <p:nvPr/>
          </p:nvSpPr>
          <p:spPr>
            <a:xfrm>
              <a:off x="3792608" y="2658516"/>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0" name="Group 19">
            <a:extLst>
              <a:ext uri="{FF2B5EF4-FFF2-40B4-BE49-F238E27FC236}">
                <a16:creationId xmlns:a16="http://schemas.microsoft.com/office/drawing/2014/main" id="{A168DEC6-E53F-7E8B-DCAE-D9ADE0E1B23B}"/>
              </a:ext>
            </a:extLst>
          </p:cNvPr>
          <p:cNvGrpSpPr>
            <a:grpSpLocks noChangeAspect="1"/>
          </p:cNvGrpSpPr>
          <p:nvPr/>
        </p:nvGrpSpPr>
        <p:grpSpPr>
          <a:xfrm>
            <a:off x="7991917" y="2438035"/>
            <a:ext cx="1600200" cy="1600200"/>
            <a:chOff x="2187790" y="3292940"/>
            <a:chExt cx="1264597" cy="1264597"/>
          </a:xfrm>
          <a:noFill/>
        </p:grpSpPr>
        <p:sp>
          <p:nvSpPr>
            <p:cNvPr id="21" name="Oval 20">
              <a:extLst>
                <a:ext uri="{FF2B5EF4-FFF2-40B4-BE49-F238E27FC236}">
                  <a16:creationId xmlns:a16="http://schemas.microsoft.com/office/drawing/2014/main" id="{9ACC3CCF-BF8D-544D-996B-CA26F72A9969}"/>
                </a:ext>
              </a:extLst>
            </p:cNvPr>
            <p:cNvSpPr/>
            <p:nvPr/>
          </p:nvSpPr>
          <p:spPr>
            <a:xfrm>
              <a:off x="2187790" y="3292940"/>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2" name="Oval 4">
              <a:extLst>
                <a:ext uri="{FF2B5EF4-FFF2-40B4-BE49-F238E27FC236}">
                  <a16:creationId xmlns:a16="http://schemas.microsoft.com/office/drawing/2014/main" id="{96F77E9F-C5D8-4228-1E9A-7E5D9BBA5527}"/>
                </a:ext>
              </a:extLst>
            </p:cNvPr>
            <p:cNvSpPr txBox="1"/>
            <p:nvPr/>
          </p:nvSpPr>
          <p:spPr>
            <a:xfrm>
              <a:off x="2372986" y="3478136"/>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3" name="Group 22">
            <a:extLst>
              <a:ext uri="{FF2B5EF4-FFF2-40B4-BE49-F238E27FC236}">
                <a16:creationId xmlns:a16="http://schemas.microsoft.com/office/drawing/2014/main" id="{896A8247-3B7A-95DE-80D2-92DC9D70C364}"/>
              </a:ext>
            </a:extLst>
          </p:cNvPr>
          <p:cNvGrpSpPr>
            <a:grpSpLocks noChangeAspect="1"/>
          </p:cNvGrpSpPr>
          <p:nvPr/>
        </p:nvGrpSpPr>
        <p:grpSpPr>
          <a:xfrm>
            <a:off x="5650397" y="2049415"/>
            <a:ext cx="1600200" cy="1600200"/>
            <a:chOff x="2187790" y="14462"/>
            <a:chExt cx="1264597" cy="1264597"/>
          </a:xfrm>
          <a:noFill/>
        </p:grpSpPr>
        <p:sp>
          <p:nvSpPr>
            <p:cNvPr id="24" name="Oval 23">
              <a:extLst>
                <a:ext uri="{FF2B5EF4-FFF2-40B4-BE49-F238E27FC236}">
                  <a16:creationId xmlns:a16="http://schemas.microsoft.com/office/drawing/2014/main" id="{90D097A3-B78A-77F8-9C1E-7347A3ECC74E}"/>
                </a:ext>
              </a:extLst>
            </p:cNvPr>
            <p:cNvSpPr/>
            <p:nvPr/>
          </p:nvSpPr>
          <p:spPr>
            <a:xfrm>
              <a:off x="2187790" y="14462"/>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5" name="Oval 4">
              <a:extLst>
                <a:ext uri="{FF2B5EF4-FFF2-40B4-BE49-F238E27FC236}">
                  <a16:creationId xmlns:a16="http://schemas.microsoft.com/office/drawing/2014/main" id="{9E29EA62-6594-102E-EF98-9209B8FF5F92}"/>
                </a:ext>
              </a:extLst>
            </p:cNvPr>
            <p:cNvSpPr txBox="1"/>
            <p:nvPr/>
          </p:nvSpPr>
          <p:spPr>
            <a:xfrm>
              <a:off x="2372986" y="199658"/>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7" name="Group 26">
            <a:extLst>
              <a:ext uri="{FF2B5EF4-FFF2-40B4-BE49-F238E27FC236}">
                <a16:creationId xmlns:a16="http://schemas.microsoft.com/office/drawing/2014/main" id="{60BC69AD-AB43-CAC3-9573-BAD86EEEE00A}"/>
              </a:ext>
            </a:extLst>
          </p:cNvPr>
          <p:cNvGrpSpPr>
            <a:grpSpLocks noChangeAspect="1"/>
          </p:cNvGrpSpPr>
          <p:nvPr/>
        </p:nvGrpSpPr>
        <p:grpSpPr>
          <a:xfrm>
            <a:off x="6632503" y="2809481"/>
            <a:ext cx="1600200" cy="1600200"/>
            <a:chOff x="3607412" y="834081"/>
            <a:chExt cx="1264597" cy="1264597"/>
          </a:xfrm>
          <a:noFill/>
        </p:grpSpPr>
        <p:sp>
          <p:nvSpPr>
            <p:cNvPr id="28" name="Oval 27">
              <a:extLst>
                <a:ext uri="{FF2B5EF4-FFF2-40B4-BE49-F238E27FC236}">
                  <a16:creationId xmlns:a16="http://schemas.microsoft.com/office/drawing/2014/main" id="{840A3E7E-E2AD-7D5E-E684-15AACEF7B20E}"/>
                </a:ext>
              </a:extLst>
            </p:cNvPr>
            <p:cNvSpPr/>
            <p:nvPr/>
          </p:nvSpPr>
          <p:spPr>
            <a:xfrm>
              <a:off x="3607412" y="834081"/>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29" name="Oval 4">
              <a:extLst>
                <a:ext uri="{FF2B5EF4-FFF2-40B4-BE49-F238E27FC236}">
                  <a16:creationId xmlns:a16="http://schemas.microsoft.com/office/drawing/2014/main" id="{08ED36FD-610B-26D4-55CE-C616598A76DD}"/>
                </a:ext>
              </a:extLst>
            </p:cNvPr>
            <p:cNvSpPr txBox="1"/>
            <p:nvPr/>
          </p:nvSpPr>
          <p:spPr>
            <a:xfrm>
              <a:off x="3792608" y="1019277"/>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highlight>
                  <a:srgbClr val="FFFF00"/>
                </a:highlight>
                <a:uLnTx/>
                <a:uFillTx/>
                <a:latin typeface="Arial" panose="020B0604020202020204" pitchFamily="34" charset="0"/>
                <a:ea typeface="+mn-ea"/>
                <a:cs typeface="Arial" panose="020B0604020202020204" pitchFamily="34" charset="0"/>
              </a:endParaRPr>
            </a:p>
          </p:txBody>
        </p:sp>
      </p:grpSp>
      <p:grpSp>
        <p:nvGrpSpPr>
          <p:cNvPr id="30" name="Group 29">
            <a:extLst>
              <a:ext uri="{FF2B5EF4-FFF2-40B4-BE49-F238E27FC236}">
                <a16:creationId xmlns:a16="http://schemas.microsoft.com/office/drawing/2014/main" id="{AD1052DF-5BDA-CB89-321C-28EE9E06A889}"/>
              </a:ext>
            </a:extLst>
          </p:cNvPr>
          <p:cNvGrpSpPr>
            <a:grpSpLocks noChangeAspect="1"/>
          </p:cNvGrpSpPr>
          <p:nvPr/>
        </p:nvGrpSpPr>
        <p:grpSpPr>
          <a:xfrm>
            <a:off x="8338521" y="1386831"/>
            <a:ext cx="1600200" cy="1600200"/>
            <a:chOff x="768167" y="2473320"/>
            <a:chExt cx="1264597" cy="1264597"/>
          </a:xfrm>
        </p:grpSpPr>
        <p:sp>
          <p:nvSpPr>
            <p:cNvPr id="31" name="Oval 30">
              <a:extLst>
                <a:ext uri="{FF2B5EF4-FFF2-40B4-BE49-F238E27FC236}">
                  <a16:creationId xmlns:a16="http://schemas.microsoft.com/office/drawing/2014/main" id="{3AF9DC29-D299-6D9F-D477-478BAF684D65}"/>
                </a:ext>
              </a:extLst>
            </p:cNvPr>
            <p:cNvSpPr/>
            <p:nvPr/>
          </p:nvSpPr>
          <p:spPr>
            <a:xfrm>
              <a:off x="768167" y="2473320"/>
              <a:ext cx="1264597" cy="1264597"/>
            </a:xfrm>
            <a:prstGeom prst="ellipse">
              <a:avLst/>
            </a:prstGeom>
            <a:no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32" name="Oval 4">
              <a:extLst>
                <a:ext uri="{FF2B5EF4-FFF2-40B4-BE49-F238E27FC236}">
                  <a16:creationId xmlns:a16="http://schemas.microsoft.com/office/drawing/2014/main" id="{DF9DCF93-5B7F-8991-AD32-0C3749EAD78B}"/>
                </a:ext>
              </a:extLst>
            </p:cNvPr>
            <p:cNvSpPr txBox="1"/>
            <p:nvPr/>
          </p:nvSpPr>
          <p:spPr>
            <a:xfrm>
              <a:off x="953363" y="2658516"/>
              <a:ext cx="894205" cy="894205"/>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id="{3F07549C-B1D7-AFEF-3A37-8AD8F505E19E}"/>
              </a:ext>
            </a:extLst>
          </p:cNvPr>
          <p:cNvGrpSpPr>
            <a:grpSpLocks noChangeAspect="1"/>
          </p:cNvGrpSpPr>
          <p:nvPr/>
        </p:nvGrpSpPr>
        <p:grpSpPr>
          <a:xfrm>
            <a:off x="9244439" y="2368182"/>
            <a:ext cx="1600200" cy="1600200"/>
            <a:chOff x="768167" y="834081"/>
            <a:chExt cx="1264597" cy="1264597"/>
          </a:xfrm>
        </p:grpSpPr>
        <p:sp>
          <p:nvSpPr>
            <p:cNvPr id="34" name="Oval 33">
              <a:extLst>
                <a:ext uri="{FF2B5EF4-FFF2-40B4-BE49-F238E27FC236}">
                  <a16:creationId xmlns:a16="http://schemas.microsoft.com/office/drawing/2014/main" id="{C8C836EF-14BC-F4AA-6E76-F9F29ED2E611}"/>
                </a:ext>
              </a:extLst>
            </p:cNvPr>
            <p:cNvSpPr/>
            <p:nvPr/>
          </p:nvSpPr>
          <p:spPr>
            <a:xfrm>
              <a:off x="768167" y="834081"/>
              <a:ext cx="1264597" cy="1264597"/>
            </a:xfrm>
            <a:prstGeom prst="ellipse">
              <a:avLst/>
            </a:prstGeom>
            <a:no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35" name="Oval 4">
              <a:extLst>
                <a:ext uri="{FF2B5EF4-FFF2-40B4-BE49-F238E27FC236}">
                  <a16:creationId xmlns:a16="http://schemas.microsoft.com/office/drawing/2014/main" id="{E362388B-A659-308F-6A49-158622A5CF9C}"/>
                </a:ext>
              </a:extLst>
            </p:cNvPr>
            <p:cNvSpPr txBox="1"/>
            <p:nvPr/>
          </p:nvSpPr>
          <p:spPr>
            <a:xfrm>
              <a:off x="953363" y="1019277"/>
              <a:ext cx="894205" cy="894205"/>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pic>
        <p:nvPicPr>
          <p:cNvPr id="10" name="Graphic 9">
            <a:extLst>
              <a:ext uri="{FF2B5EF4-FFF2-40B4-BE49-F238E27FC236}">
                <a16:creationId xmlns:a16="http://schemas.microsoft.com/office/drawing/2014/main" id="{F0E2BE9C-A364-CBD9-6373-29D8D36D5F1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9829" y="1880680"/>
            <a:ext cx="915144" cy="917622"/>
          </a:xfrm>
          <a:prstGeom prst="rect">
            <a:avLst/>
          </a:prstGeom>
        </p:spPr>
      </p:pic>
      <p:sp>
        <p:nvSpPr>
          <p:cNvPr id="13" name="Title 1">
            <a:extLst>
              <a:ext uri="{FF2B5EF4-FFF2-40B4-BE49-F238E27FC236}">
                <a16:creationId xmlns:a16="http://schemas.microsoft.com/office/drawing/2014/main" id="{F464295D-A909-018C-195B-7A71546CF11F}"/>
              </a:ext>
            </a:extLst>
          </p:cNvPr>
          <p:cNvSpPr>
            <a:spLocks noGrp="1"/>
          </p:cNvSpPr>
          <p:nvPr>
            <p:ph type="title"/>
          </p:nvPr>
        </p:nvSpPr>
        <p:spPr>
          <a:xfrm>
            <a:off x="489557" y="2819227"/>
            <a:ext cx="3467083" cy="1259154"/>
          </a:xfrm>
        </p:spPr>
        <p:txBody>
          <a:bodyPr/>
          <a:lstStyle/>
          <a:p>
            <a:pPr algn="ctr"/>
            <a:r>
              <a:rPr lang="fr-FR" dirty="0"/>
              <a:t>Intégrer dans les flux de travail</a:t>
            </a:r>
          </a:p>
        </p:txBody>
      </p:sp>
    </p:spTree>
    <p:extLst>
      <p:ext uri="{BB962C8B-B14F-4D97-AF65-F5344CB8AC3E}">
        <p14:creationId xmlns:p14="http://schemas.microsoft.com/office/powerpoint/2010/main" val="2612741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9206-2D08-C023-F717-57C341A31FD5}"/>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422F40F-2428-6BED-2892-6FE312CE2EFB}"/>
              </a:ext>
            </a:extLst>
          </p:cNvPr>
          <p:cNvSpPr txBox="1">
            <a:spLocks/>
          </p:cNvSpPr>
          <p:nvPr/>
        </p:nvSpPr>
        <p:spPr>
          <a:xfrm>
            <a:off x="4626553" y="469385"/>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dirty="0">
                <a:ln>
                  <a:noFill/>
                </a:ln>
                <a:solidFill>
                  <a:srgbClr val="628393"/>
                </a:solidFill>
                <a:effectLst/>
                <a:uLnTx/>
                <a:uFillTx/>
                <a:latin typeface="Arial"/>
                <a:ea typeface="Arial"/>
                <a:cs typeface="Arial"/>
              </a:rPr>
              <a:t>Beaucoup plus de détails sont fournis dans le kit d’outils numérique de la cible 7-1-7</a:t>
            </a:r>
            <a:r>
              <a:rPr lang="fr-FR" sz="2200" dirty="0">
                <a:latin typeface="Arial"/>
                <a:ea typeface="Arial"/>
                <a:cs typeface="Arial"/>
              </a:rPr>
              <a:t>.</a:t>
            </a:r>
          </a:p>
        </p:txBody>
      </p:sp>
      <p:pic>
        <p:nvPicPr>
          <p:cNvPr id="10" name="Picture 9">
            <a:extLst>
              <a:ext uri="{FF2B5EF4-FFF2-40B4-BE49-F238E27FC236}">
                <a16:creationId xmlns:a16="http://schemas.microsoft.com/office/drawing/2014/main" id="{57905B63-9E4A-6708-121B-EC45E4902C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78864" y="1365434"/>
            <a:ext cx="3082794" cy="3453115"/>
          </a:xfrm>
          <a:prstGeom prst="rect">
            <a:avLst/>
          </a:prstGeom>
          <a:ln w="12700">
            <a:solidFill>
              <a:schemeClr val="tx2"/>
            </a:solidFill>
          </a:ln>
        </p:spPr>
      </p:pic>
      <p:sp>
        <p:nvSpPr>
          <p:cNvPr id="13" name="TextBox 12">
            <a:extLst>
              <a:ext uri="{FF2B5EF4-FFF2-40B4-BE49-F238E27FC236}">
                <a16:creationId xmlns:a16="http://schemas.microsoft.com/office/drawing/2014/main" id="{30403B19-0BE9-CE51-BD52-B1BC4C6282BE}"/>
              </a:ext>
            </a:extLst>
          </p:cNvPr>
          <p:cNvSpPr txBox="1"/>
          <p:nvPr/>
        </p:nvSpPr>
        <p:spPr>
          <a:xfrm>
            <a:off x="8473920" y="5942539"/>
            <a:ext cx="4413998" cy="307777"/>
          </a:xfrm>
          <a:prstGeom prst="rect">
            <a:avLst/>
          </a:prstGeom>
          <a:noFill/>
        </p:spPr>
        <p:txBody>
          <a:bodyPr wrap="square" lIns="91440" tIns="45720" rIns="91440" bIns="45720" anchor="t">
            <a:spAutoFit/>
          </a:bodyPr>
          <a:lstStyle/>
          <a:p>
            <a:r>
              <a:rPr lang="fr-FR" sz="1400">
                <a:latin typeface="Arial"/>
                <a:cs typeface="Arial"/>
              </a:rPr>
              <a:t>717alliance.org/digital-toolkit/fr/</a:t>
            </a:r>
          </a:p>
        </p:txBody>
      </p:sp>
      <p:pic>
        <p:nvPicPr>
          <p:cNvPr id="14" name="Picture 13">
            <a:extLst>
              <a:ext uri="{FF2B5EF4-FFF2-40B4-BE49-F238E27FC236}">
                <a16:creationId xmlns:a16="http://schemas.microsoft.com/office/drawing/2014/main" id="{DAE3D867-6E87-C787-CC75-BFBDDE320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73037" y="1860844"/>
            <a:ext cx="3518640" cy="3496552"/>
          </a:xfrm>
          <a:prstGeom prst="rect">
            <a:avLst/>
          </a:prstGeom>
          <a:ln w="12700">
            <a:solidFill>
              <a:schemeClr val="tx2"/>
            </a:solidFill>
          </a:ln>
        </p:spPr>
      </p:pic>
      <p:pic>
        <p:nvPicPr>
          <p:cNvPr id="15" name="Picture 14">
            <a:extLst>
              <a:ext uri="{FF2B5EF4-FFF2-40B4-BE49-F238E27FC236}">
                <a16:creationId xmlns:a16="http://schemas.microsoft.com/office/drawing/2014/main" id="{8FBC716D-2AC5-B9D7-908C-F30F9A38BB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76263" y="2425630"/>
            <a:ext cx="3230827" cy="3427176"/>
          </a:xfrm>
          <a:prstGeom prst="rect">
            <a:avLst/>
          </a:prstGeom>
          <a:ln w="12700">
            <a:solidFill>
              <a:schemeClr val="tx2"/>
            </a:solidFill>
          </a:ln>
        </p:spPr>
      </p:pic>
      <p:pic>
        <p:nvPicPr>
          <p:cNvPr id="9" name="Graphic 8">
            <a:extLst>
              <a:ext uri="{FF2B5EF4-FFF2-40B4-BE49-F238E27FC236}">
                <a16:creationId xmlns:a16="http://schemas.microsoft.com/office/drawing/2014/main" id="{84368835-E0F3-CE2F-F198-F1B31F6672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69829" y="1880680"/>
            <a:ext cx="915144" cy="917622"/>
          </a:xfrm>
          <a:prstGeom prst="rect">
            <a:avLst/>
          </a:prstGeom>
        </p:spPr>
      </p:pic>
      <p:sp>
        <p:nvSpPr>
          <p:cNvPr id="12" name="Title 1">
            <a:extLst>
              <a:ext uri="{FF2B5EF4-FFF2-40B4-BE49-F238E27FC236}">
                <a16:creationId xmlns:a16="http://schemas.microsoft.com/office/drawing/2014/main" id="{A9D9B397-1A0D-CC9C-AD5B-6D08A226204F}"/>
              </a:ext>
            </a:extLst>
          </p:cNvPr>
          <p:cNvSpPr>
            <a:spLocks noGrp="1"/>
          </p:cNvSpPr>
          <p:nvPr>
            <p:ph type="title"/>
          </p:nvPr>
        </p:nvSpPr>
        <p:spPr>
          <a:xfrm>
            <a:off x="489557" y="2819227"/>
            <a:ext cx="3467083" cy="1259154"/>
          </a:xfrm>
        </p:spPr>
        <p:txBody>
          <a:bodyPr/>
          <a:lstStyle/>
          <a:p>
            <a:pPr algn="ctr"/>
            <a:r>
              <a:rPr lang="fr-FR"/>
              <a:t>Intégrer dans les flux de travail</a:t>
            </a:r>
          </a:p>
        </p:txBody>
      </p:sp>
    </p:spTree>
    <p:extLst>
      <p:ext uri="{BB962C8B-B14F-4D97-AF65-F5344CB8AC3E}">
        <p14:creationId xmlns:p14="http://schemas.microsoft.com/office/powerpoint/2010/main" val="39766502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6F30F-564B-96EB-C49C-B5B88B9DAE1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DC2232C-DF33-9EA0-E78D-24F3C4F7AAC8}"/>
              </a:ext>
            </a:extLst>
          </p:cNvPr>
          <p:cNvSpPr>
            <a:spLocks noGrp="1"/>
          </p:cNvSpPr>
          <p:nvPr>
            <p:ph type="body" sz="half" idx="10"/>
          </p:nvPr>
        </p:nvSpPr>
        <p:spPr>
          <a:xfrm>
            <a:off x="4859676" y="1355887"/>
            <a:ext cx="6693029" cy="2911331"/>
          </a:xfrm>
        </p:spPr>
        <p:txBody>
          <a:bodyPr vert="horz" lIns="91440" tIns="45720" rIns="91440" bIns="45720" rtlCol="0" anchor="t">
            <a:noAutofit/>
          </a:bodyPr>
          <a:lstStyle/>
          <a:p>
            <a:r>
              <a:rPr lang="fr-FR" sz="3200">
                <a:latin typeface="Arial"/>
                <a:cs typeface="Arial"/>
              </a:rPr>
              <a:t>D’après votre expérience, où et comment l’approche 7-1-7 pourrait-elle être intégrée dans les flux de travail existants ?</a:t>
            </a:r>
          </a:p>
          <a:p>
            <a:endParaRPr lang="en-US" sz="3200" dirty="0">
              <a:latin typeface="Arial"/>
              <a:cs typeface="Arial"/>
            </a:endParaRPr>
          </a:p>
          <a:p>
            <a:r>
              <a:rPr lang="fr-FR" sz="3200">
                <a:latin typeface="Arial"/>
                <a:cs typeface="Arial"/>
              </a:rPr>
              <a:t>À quels défis pouvez-vous vous attendre ?</a:t>
            </a:r>
          </a:p>
        </p:txBody>
      </p:sp>
      <p:pic>
        <p:nvPicPr>
          <p:cNvPr id="4" name="Graphic 9">
            <a:extLst>
              <a:ext uri="{FF2B5EF4-FFF2-40B4-BE49-F238E27FC236}">
                <a16:creationId xmlns:a16="http://schemas.microsoft.com/office/drawing/2014/main" id="{FD90250E-104C-9C6B-1DC8-E52EF9E2D0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8CC4AC4B-0798-8BC9-E576-524CE16A611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a:latin typeface="Arial"/>
                <a:cs typeface="Arial"/>
              </a:rPr>
              <a:t>Discussion</a:t>
            </a:r>
          </a:p>
        </p:txBody>
      </p:sp>
    </p:spTree>
    <p:extLst>
      <p:ext uri="{BB962C8B-B14F-4D97-AF65-F5344CB8AC3E}">
        <p14:creationId xmlns:p14="http://schemas.microsoft.com/office/powerpoint/2010/main" val="3531763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p:txBody>
          <a:bodyPr>
            <a:normAutofit/>
          </a:bodyPr>
          <a:lstStyle/>
          <a:p>
            <a:r>
              <a:rPr lang="fr-FR" sz="5400">
                <a:latin typeface="Arial"/>
                <a:cs typeface="Arial"/>
              </a:rPr>
              <a:t>Faisons le point </a:t>
            </a: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fr-FR">
                <a:latin typeface="Arial"/>
                <a:cs typeface="Arial"/>
              </a:rPr>
              <a:t>Répondons à quelques questions.</a:t>
            </a:r>
          </a:p>
        </p:txBody>
      </p:sp>
    </p:spTree>
    <p:extLst>
      <p:ext uri="{BB962C8B-B14F-4D97-AF65-F5344CB8AC3E}">
        <p14:creationId xmlns:p14="http://schemas.microsoft.com/office/powerpoint/2010/main" val="182184862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515957"/>
            <a:ext cx="9856470" cy="2148666"/>
          </a:xfrm>
        </p:spPr>
        <p:txBody>
          <a:bodyPr/>
          <a:lstStyle/>
          <a:p>
            <a:r>
              <a:rPr lang="fr-FR" sz="4800" dirty="0"/>
              <a:t>Intégration dans les flux de travail nationaux/infranationaux</a:t>
            </a:r>
          </a:p>
        </p:txBody>
      </p:sp>
      <p:sp>
        <p:nvSpPr>
          <p:cNvPr id="9" name="Text Placeholder 2">
            <a:extLst>
              <a:ext uri="{FF2B5EF4-FFF2-40B4-BE49-F238E27FC236}">
                <a16:creationId xmlns:a16="http://schemas.microsoft.com/office/drawing/2014/main" id="{CFAA94D3-E8A1-5E63-A4F6-8E12F760E988}"/>
              </a:ext>
            </a:extLst>
          </p:cNvPr>
          <p:cNvSpPr>
            <a:spLocks noGrp="1"/>
          </p:cNvSpPr>
          <p:nvPr>
            <p:ph type="body" idx="1"/>
          </p:nvPr>
        </p:nvSpPr>
        <p:spPr>
          <a:xfrm>
            <a:off x="831850" y="4668638"/>
            <a:ext cx="9703980" cy="931688"/>
          </a:xfrm>
        </p:spPr>
        <p:txBody>
          <a:bodyPr/>
          <a:lstStyle/>
          <a:p>
            <a:r>
              <a:rPr lang="fr-FR" sz="3000"/>
              <a:t>Activité</a:t>
            </a:r>
          </a:p>
        </p:txBody>
      </p:sp>
      <p:pic>
        <p:nvPicPr>
          <p:cNvPr id="11" name="Picture 10" descr="A light bulb in a circle&#10;&#10;AI-generated content may be incorrect.">
            <a:extLst>
              <a:ext uri="{FF2B5EF4-FFF2-40B4-BE49-F238E27FC236}">
                <a16:creationId xmlns:a16="http://schemas.microsoft.com/office/drawing/2014/main" id="{D6B1C364-1561-A134-26D3-62D50AED97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104712"/>
            <a:ext cx="866086" cy="824950"/>
          </a:xfrm>
          <a:prstGeom prst="rect">
            <a:avLst/>
          </a:prstGeom>
        </p:spPr>
      </p:pic>
    </p:spTree>
    <p:extLst>
      <p:ext uri="{BB962C8B-B14F-4D97-AF65-F5344CB8AC3E}">
        <p14:creationId xmlns:p14="http://schemas.microsoft.com/office/powerpoint/2010/main" val="42045442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B272049-7A9B-B3F3-9632-790D89D757E7}"/>
              </a:ext>
            </a:extLst>
          </p:cNvPr>
          <p:cNvSpPr/>
          <p:nvPr/>
        </p:nvSpPr>
        <p:spPr>
          <a:xfrm>
            <a:off x="6607223" y="964591"/>
            <a:ext cx="5357888" cy="540792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AD9F93-DF10-FBA2-833F-BFBA45C61662}"/>
              </a:ext>
            </a:extLst>
          </p:cNvPr>
          <p:cNvSpPr>
            <a:spLocks noGrp="1"/>
          </p:cNvSpPr>
          <p:nvPr>
            <p:ph type="title"/>
          </p:nvPr>
        </p:nvSpPr>
        <p:spPr>
          <a:xfrm>
            <a:off x="114074" y="183697"/>
            <a:ext cx="12240486" cy="1001762"/>
          </a:xfrm>
        </p:spPr>
        <p:txBody>
          <a:bodyPr/>
          <a:lstStyle/>
          <a:p>
            <a:r>
              <a:rPr lang="fr-FR" dirty="0">
                <a:latin typeface="Arial"/>
                <a:cs typeface="Arial"/>
              </a:rPr>
              <a:t>Intégration dans les flux de travail nationaux/infranationaux</a:t>
            </a: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67853" y="689614"/>
            <a:ext cx="5157787" cy="823912"/>
          </a:xfrm>
        </p:spPr>
        <p:txBody>
          <a:bodyPr/>
          <a:lstStyle/>
          <a:p>
            <a:r>
              <a:rPr lang="fr-FR">
                <a:latin typeface="Arial"/>
                <a:cs typeface="Arial"/>
              </a:rPr>
              <a:t>La mission de votre groupe</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367853" y="1691376"/>
            <a:ext cx="6266857" cy="3475247"/>
          </a:xfrm>
        </p:spPr>
        <p:txBody>
          <a:bodyPr vert="horz" lIns="91440" tIns="45720" rIns="91440" bIns="45720" rtlCol="0" anchor="t">
            <a:noAutofit/>
          </a:bodyPr>
          <a:lstStyle/>
          <a:p>
            <a:pPr>
              <a:lnSpc>
                <a:spcPct val="100000"/>
              </a:lnSpc>
            </a:pPr>
            <a:r>
              <a:rPr lang="fr-FR" dirty="0">
                <a:latin typeface="Arial"/>
                <a:cs typeface="Arial"/>
              </a:rPr>
              <a:t>Réfléchissez à la manière dont VOUS soutiendrez l’adoption et l’utilisation de l’approche 7-1-7.</a:t>
            </a:r>
          </a:p>
          <a:p>
            <a:pPr>
              <a:lnSpc>
                <a:spcPct val="100000"/>
              </a:lnSpc>
            </a:pPr>
            <a:r>
              <a:rPr lang="fr-FR" dirty="0">
                <a:latin typeface="Arial"/>
                <a:cs typeface="Arial"/>
              </a:rPr>
              <a:t>Réfléchissez à ces 2 questions.</a:t>
            </a:r>
          </a:p>
          <a:p>
            <a:pPr lvl="1">
              <a:lnSpc>
                <a:spcPct val="100000"/>
              </a:lnSpc>
            </a:pPr>
            <a:r>
              <a:rPr lang="fr-FR" dirty="0">
                <a:latin typeface="Arial"/>
                <a:cs typeface="Arial"/>
              </a:rPr>
              <a:t>Réfléchissez aux différents domaines d’intégration dans les flux de travail, et à la manière dont l’approche 7-1-7 peut s’y rapporter, dans votre pays/administration.</a:t>
            </a:r>
          </a:p>
          <a:p>
            <a:pPr lvl="1">
              <a:lnSpc>
                <a:spcPct val="100000"/>
              </a:lnSpc>
            </a:pPr>
            <a:r>
              <a:rPr lang="fr-FR" dirty="0">
                <a:latin typeface="Arial"/>
                <a:cs typeface="Arial"/>
              </a:rPr>
              <a:t>Quels conseils donneriez-vous à votre pays/administration qui entame son intégration ?</a:t>
            </a:r>
          </a:p>
          <a:p>
            <a:pPr>
              <a:lnSpc>
                <a:spcPct val="100000"/>
              </a:lnSpc>
            </a:pPr>
            <a:r>
              <a:rPr lang="fr-FR" dirty="0">
                <a:latin typeface="Arial"/>
                <a:cs typeface="Arial"/>
              </a:rPr>
              <a:t>Écrivez vos réponses sur le tableau à feuilles mobiles.</a:t>
            </a:r>
          </a:p>
          <a:p>
            <a:pPr>
              <a:lnSpc>
                <a:spcPct val="100000"/>
              </a:lnSpc>
            </a:pPr>
            <a:endParaRPr lang="en-US" sz="2400" dirty="0">
              <a:cs typeface="Arial"/>
            </a:endParaRPr>
          </a:p>
          <a:p>
            <a:pPr>
              <a:lnSpc>
                <a:spcPct val="100000"/>
              </a:lnSpc>
            </a:pPr>
            <a:endParaRPr lang="en-US" sz="2400" dirty="0">
              <a:cs typeface="Arial"/>
            </a:endParaRPr>
          </a:p>
          <a:p>
            <a:pPr marL="0" indent="0">
              <a:lnSpc>
                <a:spcPct val="100000"/>
              </a:lnSpc>
              <a:buNone/>
            </a:pPr>
            <a:endParaRPr lang="en-US" sz="2400" dirty="0">
              <a:cs typeface="Arial"/>
            </a:endParaRPr>
          </a:p>
          <a:p>
            <a:pPr lvl="1">
              <a:lnSpc>
                <a:spcPct val="100000"/>
              </a:lnSpc>
            </a:pPr>
            <a:endParaRPr lang="en-US" sz="2400" dirty="0">
              <a:cs typeface="Arial"/>
            </a:endParaRP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865617" y="1133615"/>
            <a:ext cx="5488943" cy="461056"/>
          </a:xfrm>
        </p:spPr>
        <p:txBody>
          <a:bodyPr/>
          <a:lstStyle/>
          <a:p>
            <a:r>
              <a:rPr lang="fr-FR" sz="1600" dirty="0">
                <a:latin typeface="Arial"/>
                <a:cs typeface="Arial"/>
              </a:rPr>
              <a:t>Conseil : tenez compte des activités suivantes.</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7071236" y="1722499"/>
            <a:ext cx="4586097" cy="4638969"/>
          </a:xfrm>
        </p:spPr>
        <p:txBody>
          <a:bodyPr vert="horz" lIns="91440" tIns="45720" rIns="91440" bIns="45720" rtlCol="0" anchor="t">
            <a:noAutofit/>
          </a:bodyPr>
          <a:lstStyle/>
          <a:p>
            <a:pPr marL="285750" indent="-285750">
              <a:buFont typeface="Arial,Sans-Serif" panose="020B0604020202020204" pitchFamily="34" charset="0"/>
            </a:pPr>
            <a:r>
              <a:rPr lang="fr-FR" sz="1600" dirty="0">
                <a:solidFill>
                  <a:schemeClr val="tx1"/>
                </a:solidFill>
                <a:latin typeface="Arial"/>
                <a:cs typeface="Arial"/>
              </a:rPr>
              <a:t>Collecte des données</a:t>
            </a:r>
          </a:p>
          <a:p>
            <a:pPr marL="285750" indent="-285750">
              <a:buFont typeface="Arial,Sans-Serif" panose="020B0604020202020204" pitchFamily="34" charset="0"/>
            </a:pPr>
            <a:r>
              <a:rPr lang="fr-FR" sz="1600" dirty="0">
                <a:solidFill>
                  <a:schemeClr val="tx1"/>
                </a:solidFill>
                <a:latin typeface="Arial"/>
                <a:cs typeface="Arial"/>
              </a:rPr>
              <a:t>Vérification + consolidation des données</a:t>
            </a:r>
          </a:p>
          <a:p>
            <a:pPr marL="285750" indent="-285750">
              <a:buFont typeface="Arial,Sans-Serif" panose="020B0604020202020204" pitchFamily="34" charset="0"/>
            </a:pPr>
            <a:r>
              <a:rPr lang="fr-FR" sz="1600" dirty="0">
                <a:solidFill>
                  <a:schemeClr val="tx1"/>
                </a:solidFill>
                <a:latin typeface="Arial"/>
                <a:cs typeface="Arial"/>
              </a:rPr>
              <a:t>Réunion(s) des parties prenantes</a:t>
            </a:r>
          </a:p>
          <a:p>
            <a:pPr marL="742950" lvl="1" indent="-285750">
              <a:buFont typeface="Arial,Sans-Serif" panose="020B0604020202020204" pitchFamily="34" charset="0"/>
            </a:pPr>
            <a:r>
              <a:rPr lang="fr-FR" sz="1600" dirty="0">
                <a:solidFill>
                  <a:schemeClr val="tx1"/>
                </a:solidFill>
                <a:latin typeface="Arial"/>
                <a:cs typeface="Arial"/>
              </a:rPr>
              <a:t>Quelles réunions existent déjà ?</a:t>
            </a:r>
          </a:p>
          <a:p>
            <a:pPr marL="285750" indent="-285750">
              <a:buFont typeface="Arial,Sans-Serif" panose="020B0604020202020204" pitchFamily="34" charset="0"/>
            </a:pPr>
            <a:r>
              <a:rPr lang="fr-FR" sz="1600" dirty="0">
                <a:solidFill>
                  <a:schemeClr val="tx1"/>
                </a:solidFill>
                <a:latin typeface="Arial"/>
                <a:cs typeface="Arial"/>
              </a:rPr>
              <a:t>Suivi des avancées réalisées</a:t>
            </a:r>
          </a:p>
          <a:p>
            <a:pPr marL="285750" indent="-285750">
              <a:buFont typeface="Arial,Sans-Serif" panose="020B0604020202020204" pitchFamily="34" charset="0"/>
            </a:pPr>
            <a:r>
              <a:rPr lang="fr-FR" sz="1600" dirty="0">
                <a:solidFill>
                  <a:schemeClr val="tx1"/>
                </a:solidFill>
                <a:latin typeface="Arial"/>
                <a:cs typeface="Arial"/>
              </a:rPr>
              <a:t>Synthèse des résultats</a:t>
            </a:r>
          </a:p>
          <a:p>
            <a:pPr marL="285750" indent="-285750">
              <a:buFont typeface="Arial,Sans-Serif" panose="020B0604020202020204" pitchFamily="34" charset="0"/>
            </a:pPr>
            <a:r>
              <a:rPr lang="fr-FR" sz="1600" dirty="0">
                <a:solidFill>
                  <a:schemeClr val="tx1"/>
                </a:solidFill>
                <a:latin typeface="Arial"/>
                <a:cs typeface="Arial"/>
              </a:rPr>
              <a:t>Contribution à d’autres outils/évaluations</a:t>
            </a:r>
          </a:p>
          <a:p>
            <a:pPr marL="285750" indent="-285750">
              <a:buFont typeface="Arial,Sans-Serif" panose="020B0604020202020204" pitchFamily="34" charset="0"/>
            </a:pPr>
            <a:r>
              <a:rPr lang="fr-FR" sz="1600" dirty="0">
                <a:solidFill>
                  <a:schemeClr val="tx1"/>
                </a:solidFill>
                <a:latin typeface="Arial"/>
                <a:cs typeface="Arial"/>
              </a:rPr>
              <a:t>Planification, financement et plaidoyer</a:t>
            </a:r>
          </a:p>
          <a:p>
            <a:pPr marL="742950" lvl="1" indent="-285750">
              <a:buFont typeface="Arial,Sans-Serif" panose="020B0604020202020204" pitchFamily="34" charset="0"/>
            </a:pPr>
            <a:r>
              <a:rPr lang="fr-FR" sz="1600" dirty="0">
                <a:solidFill>
                  <a:schemeClr val="tx1"/>
                </a:solidFill>
                <a:latin typeface="Arial"/>
                <a:cs typeface="Arial"/>
              </a:rPr>
              <a:t>Intégration dans la planification annuelle, le financement et… ?</a:t>
            </a:r>
          </a:p>
          <a:p>
            <a:pPr marL="742950" lvl="1" indent="-285750">
              <a:buFont typeface="Arial,Sans-Serif" panose="020B0604020202020204" pitchFamily="34" charset="0"/>
            </a:pPr>
            <a:endParaRPr lang="en-US" sz="1050" dirty="0">
              <a:solidFill>
                <a:schemeClr val="tx1"/>
              </a:solidFill>
              <a:latin typeface="Arial"/>
              <a:cs typeface="Arial"/>
            </a:endParaRPr>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7024159" y="4882460"/>
            <a:ext cx="5169882"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sz="2000" dirty="0">
                <a:latin typeface="Arial"/>
                <a:cs typeface="Arial"/>
              </a:rPr>
              <a:t>Durée</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7070290" y="5412102"/>
            <a:ext cx="5157787" cy="170841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dirty="0">
                <a:latin typeface="Arial"/>
                <a:cs typeface="Arial"/>
              </a:rPr>
              <a:t>15 minutes : brainstorming + écriture</a:t>
            </a:r>
          </a:p>
          <a:p>
            <a:r>
              <a:rPr lang="fr-FR" sz="1600" dirty="0">
                <a:latin typeface="Arial"/>
                <a:cs typeface="Arial"/>
              </a:rPr>
              <a:t>10 minutes : visite de la galerie</a:t>
            </a:r>
          </a:p>
          <a:p>
            <a:pPr marL="0" indent="0">
              <a:buNone/>
            </a:pPr>
            <a:endParaRPr lang="en-US" sz="1600" dirty="0">
              <a:cs typeface="Arial"/>
            </a:endParaRPr>
          </a:p>
          <a:p>
            <a:pPr lvl="1"/>
            <a:endParaRPr lang="en-US" sz="1600" dirty="0">
              <a:cs typeface="Arial"/>
            </a:endParaRPr>
          </a:p>
        </p:txBody>
      </p:sp>
    </p:spTree>
    <p:extLst>
      <p:ext uri="{BB962C8B-B14F-4D97-AF65-F5344CB8AC3E}">
        <p14:creationId xmlns:p14="http://schemas.microsoft.com/office/powerpoint/2010/main" val="14614878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F749B-FDF1-9901-8296-BCCD502AA6E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E03B17F-5FC9-3D7F-AA5E-F04F74613AE5}"/>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fr-FR" sz="2000" dirty="0">
                <a:latin typeface="Arial"/>
                <a:cs typeface="Arial"/>
              </a:rPr>
              <a:t>Quels enseignements avez-vous tirés de cette activité ?</a:t>
            </a:r>
          </a:p>
          <a:p>
            <a:r>
              <a:rPr lang="fr-FR" sz="2000" dirty="0">
                <a:latin typeface="Arial"/>
                <a:cs typeface="Arial"/>
              </a:rPr>
              <a:t>En quoi cette activité pourrait-elle vous aider dans votre soutien/mise en œuvre de l’approche 7-1-7 ?</a:t>
            </a:r>
          </a:p>
        </p:txBody>
      </p:sp>
      <p:sp>
        <p:nvSpPr>
          <p:cNvPr id="5" name="Text Placeholder 4">
            <a:extLst>
              <a:ext uri="{FF2B5EF4-FFF2-40B4-BE49-F238E27FC236}">
                <a16:creationId xmlns:a16="http://schemas.microsoft.com/office/drawing/2014/main" id="{44F0E09E-B46C-D739-6A37-EEEFEC731421}"/>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fr-FR">
                <a:latin typeface="Arial"/>
                <a:cs typeface="Arial"/>
              </a:rPr>
              <a:t>Questions pour inspirer la conversation :</a:t>
            </a:r>
          </a:p>
        </p:txBody>
      </p:sp>
      <p:sp>
        <p:nvSpPr>
          <p:cNvPr id="10" name="Title 1">
            <a:extLst>
              <a:ext uri="{FF2B5EF4-FFF2-40B4-BE49-F238E27FC236}">
                <a16:creationId xmlns:a16="http://schemas.microsoft.com/office/drawing/2014/main" id="{356937DB-DEF9-400D-9EFF-281B28C451EC}"/>
              </a:ext>
            </a:extLst>
          </p:cNvPr>
          <p:cNvSpPr>
            <a:spLocks noGrp="1"/>
          </p:cNvSpPr>
          <p:nvPr>
            <p:ph type="title"/>
          </p:nvPr>
        </p:nvSpPr>
        <p:spPr>
          <a:xfrm>
            <a:off x="482219" y="1952168"/>
            <a:ext cx="3467083" cy="2282808"/>
          </a:xfrm>
        </p:spPr>
        <p:txBody>
          <a:bodyPr/>
          <a:lstStyle/>
          <a:p>
            <a:pPr algn="ctr"/>
            <a:r>
              <a:rPr lang="fr-FR" dirty="0">
                <a:latin typeface="Arial"/>
                <a:cs typeface="Arial"/>
              </a:rPr>
              <a:t>Restitution</a:t>
            </a:r>
          </a:p>
        </p:txBody>
      </p:sp>
      <p:pic>
        <p:nvPicPr>
          <p:cNvPr id="7" name="Graphic 6">
            <a:extLst>
              <a:ext uri="{FF2B5EF4-FFF2-40B4-BE49-F238E27FC236}">
                <a16:creationId xmlns:a16="http://schemas.microsoft.com/office/drawing/2014/main" id="{B042C3B6-273A-996F-2D99-BA2C82658D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241694813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E4034-D00D-5FCB-2AAF-A6973257DE9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117C539-2DA3-890B-E427-499D42551EE1}"/>
              </a:ext>
            </a:extLst>
          </p:cNvPr>
          <p:cNvSpPr>
            <a:spLocks noGrp="1"/>
          </p:cNvSpPr>
          <p:nvPr>
            <p:ph type="title"/>
          </p:nvPr>
        </p:nvSpPr>
        <p:spPr>
          <a:xfrm>
            <a:off x="463118" y="3159494"/>
            <a:ext cx="3936162" cy="539446"/>
          </a:xfrm>
        </p:spPr>
        <p:txBody>
          <a:bodyPr anchor="b">
            <a:normAutofit/>
          </a:bodyPr>
          <a:lstStyle/>
          <a:p>
            <a:r>
              <a:rPr lang="fr-FR" sz="2800" dirty="0">
                <a:latin typeface="Arial"/>
                <a:cs typeface="Arial"/>
              </a:rPr>
              <a:t>Pause de 15 minutes</a:t>
            </a:r>
          </a:p>
        </p:txBody>
      </p:sp>
      <p:sp>
        <p:nvSpPr>
          <p:cNvPr id="4" name="Content Placeholder 3">
            <a:extLst>
              <a:ext uri="{FF2B5EF4-FFF2-40B4-BE49-F238E27FC236}">
                <a16:creationId xmlns:a16="http://schemas.microsoft.com/office/drawing/2014/main" id="{679F274D-139D-E9F5-5022-7286F48AE81A}"/>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fr-FR" sz="3200" b="1">
                <a:solidFill>
                  <a:schemeClr val="tx2"/>
                </a:solidFill>
                <a:latin typeface="Arial"/>
                <a:cs typeface="Arial"/>
              </a:rPr>
              <a:t>Avez-vous des questions ? Ajoutez-les à notre espace « Faisons le point ».</a:t>
            </a:r>
          </a:p>
          <a:p>
            <a:pPr marL="0" indent="0">
              <a:buNone/>
            </a:pPr>
            <a:endParaRPr lang="en-US" sz="2800" dirty="0">
              <a:latin typeface="Arial"/>
              <a:cs typeface="Arial"/>
            </a:endParaRPr>
          </a:p>
          <a:p>
            <a:pPr marL="0" indent="0">
              <a:buNone/>
            </a:pPr>
            <a:r>
              <a:rPr lang="fr-FR" sz="3000">
                <a:solidFill>
                  <a:schemeClr val="tx1"/>
                </a:solidFill>
                <a:latin typeface="Arial"/>
                <a:cs typeface="Arial"/>
              </a:rPr>
              <a:t>Nous répondrons aux questions inscrites dans cet espace tout au long de la formation.</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36113671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D9BB1-13C5-F02F-1922-B709E848607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C824AD1-89FB-DE48-F97D-6F627D691160}"/>
              </a:ext>
            </a:extLst>
          </p:cNvPr>
          <p:cNvSpPr>
            <a:spLocks noGrp="1"/>
          </p:cNvSpPr>
          <p:nvPr>
            <p:ph type="title"/>
          </p:nvPr>
        </p:nvSpPr>
        <p:spPr>
          <a:xfrm>
            <a:off x="424274" y="350089"/>
            <a:ext cx="11412126" cy="1087808"/>
          </a:xfrm>
        </p:spPr>
        <p:txBody>
          <a:bodyPr/>
          <a:lstStyle/>
          <a:p>
            <a:r>
              <a:rPr lang="fr-FR" sz="2800" dirty="0"/>
              <a:t>L’approche 7-1-7 peut être adoptée de manière systématique et flexible.</a:t>
            </a:r>
          </a:p>
        </p:txBody>
      </p:sp>
      <p:sp>
        <p:nvSpPr>
          <p:cNvPr id="17" name="Title 1">
            <a:extLst>
              <a:ext uri="{FF2B5EF4-FFF2-40B4-BE49-F238E27FC236}">
                <a16:creationId xmlns:a16="http://schemas.microsoft.com/office/drawing/2014/main" id="{095A9197-CB5C-CC9B-D852-5F49B02B9F43}"/>
              </a:ext>
            </a:extLst>
          </p:cNvPr>
          <p:cNvSpPr txBox="1">
            <a:spLocks/>
          </p:cNvSpPr>
          <p:nvPr/>
        </p:nvSpPr>
        <p:spPr>
          <a:xfrm>
            <a:off x="1099960" y="2726850"/>
            <a:ext cx="3213061"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rgbClr val="BFBFBF"/>
                </a:solidFill>
                <a:effectLst/>
                <a:uLnTx/>
                <a:uFillTx/>
                <a:latin typeface="Arial"/>
                <a:cs typeface="Arial"/>
              </a:rPr>
              <a:t>Implanter dans le système de santé publique</a:t>
            </a:r>
          </a:p>
        </p:txBody>
      </p:sp>
      <p:sp>
        <p:nvSpPr>
          <p:cNvPr id="21" name="Title 1">
            <a:extLst>
              <a:ext uri="{FF2B5EF4-FFF2-40B4-BE49-F238E27FC236}">
                <a16:creationId xmlns:a16="http://schemas.microsoft.com/office/drawing/2014/main" id="{D3226198-4B09-E6D6-A95A-9E97A180582E}"/>
              </a:ext>
            </a:extLst>
          </p:cNvPr>
          <p:cNvSpPr txBox="1">
            <a:spLocks/>
          </p:cNvSpPr>
          <p:nvPr/>
        </p:nvSpPr>
        <p:spPr>
          <a:xfrm>
            <a:off x="4723202" y="2720660"/>
            <a:ext cx="2890373"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chemeClr val="bg1">
                    <a:lumMod val="76000"/>
                  </a:schemeClr>
                </a:solidFill>
                <a:effectLst/>
                <a:uLnTx/>
                <a:uFillTx/>
                <a:latin typeface="Arial"/>
                <a:cs typeface="Arial"/>
              </a:rPr>
              <a:t>Cartographier les parties prenantes et les systèmes existants</a:t>
            </a:r>
          </a:p>
        </p:txBody>
      </p:sp>
      <p:sp>
        <p:nvSpPr>
          <p:cNvPr id="23" name="Title 1">
            <a:extLst>
              <a:ext uri="{FF2B5EF4-FFF2-40B4-BE49-F238E27FC236}">
                <a16:creationId xmlns:a16="http://schemas.microsoft.com/office/drawing/2014/main" id="{56EBC612-04E6-D244-9112-405077E5A024}"/>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chemeClr val="bg1">
                    <a:lumMod val="76000"/>
                  </a:schemeClr>
                </a:solidFill>
                <a:effectLst/>
                <a:uLnTx/>
                <a:uFillTx/>
                <a:latin typeface="Arial"/>
                <a:cs typeface="Arial"/>
              </a:rPr>
              <a:t>Impliquer les parties prenantes</a:t>
            </a:r>
          </a:p>
        </p:txBody>
      </p:sp>
      <p:sp>
        <p:nvSpPr>
          <p:cNvPr id="25" name="Title 1">
            <a:extLst>
              <a:ext uri="{FF2B5EF4-FFF2-40B4-BE49-F238E27FC236}">
                <a16:creationId xmlns:a16="http://schemas.microsoft.com/office/drawing/2014/main" id="{5E1793DF-D4B1-7A73-C4CF-AE2575BD9696}"/>
              </a:ext>
            </a:extLst>
          </p:cNvPr>
          <p:cNvSpPr txBox="1">
            <a:spLocks/>
          </p:cNvSpPr>
          <p:nvPr/>
        </p:nvSpPr>
        <p:spPr>
          <a:xfrm>
            <a:off x="5406628" y="5151753"/>
            <a:ext cx="152352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i="0" u="none" strike="noStrike" cap="none" normalizeH="0" baseline="0" noProof="0" dirty="0">
                <a:ln>
                  <a:noFill/>
                </a:ln>
                <a:solidFill>
                  <a:schemeClr val="accent1"/>
                </a:solidFill>
                <a:effectLst/>
                <a:uLnTx/>
                <a:uFillTx/>
                <a:latin typeface="Arial"/>
                <a:cs typeface="Arial"/>
              </a:rPr>
              <a:t>Former le personnel</a:t>
            </a:r>
          </a:p>
        </p:txBody>
      </p:sp>
      <p:sp>
        <p:nvSpPr>
          <p:cNvPr id="27" name="Title 1">
            <a:extLst>
              <a:ext uri="{FF2B5EF4-FFF2-40B4-BE49-F238E27FC236}">
                <a16:creationId xmlns:a16="http://schemas.microsoft.com/office/drawing/2014/main" id="{3DB6EFA7-79B5-E876-09B6-6BA291755F1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chemeClr val="bg1">
                    <a:lumMod val="76000"/>
                  </a:schemeClr>
                </a:solidFill>
                <a:effectLst/>
                <a:uLnTx/>
                <a:uFillTx/>
                <a:latin typeface="Arial"/>
                <a:cs typeface="Arial"/>
              </a:rPr>
              <a:t>Intégrer dans </a:t>
            </a:r>
            <a:br>
              <a:rPr kumimoji="0" lang="fr-FR" sz="2000" b="0" i="0" u="none" strike="noStrike" cap="none" normalizeH="0" baseline="0" noProof="0" dirty="0">
                <a:ln>
                  <a:noFill/>
                </a:ln>
                <a:solidFill>
                  <a:schemeClr val="bg1">
                    <a:lumMod val="76000"/>
                  </a:schemeClr>
                </a:solidFill>
                <a:effectLst/>
                <a:uLnTx/>
                <a:uFillTx/>
                <a:latin typeface="Arial"/>
                <a:cs typeface="Arial"/>
              </a:rPr>
            </a:br>
            <a:r>
              <a:rPr kumimoji="0" lang="fr-FR" sz="2000" b="0" i="0" u="none" strike="noStrike" cap="none" normalizeH="0" baseline="0" noProof="0" dirty="0">
                <a:ln>
                  <a:noFill/>
                </a:ln>
                <a:solidFill>
                  <a:schemeClr val="bg1">
                    <a:lumMod val="76000"/>
                  </a:schemeClr>
                </a:solidFill>
                <a:effectLst/>
                <a:uLnTx/>
                <a:uFillTx/>
                <a:latin typeface="Arial"/>
                <a:cs typeface="Arial"/>
              </a:rPr>
              <a:t>les flux de travail</a:t>
            </a:r>
          </a:p>
        </p:txBody>
      </p:sp>
      <p:sp>
        <p:nvSpPr>
          <p:cNvPr id="29" name="Title 1">
            <a:extLst>
              <a:ext uri="{FF2B5EF4-FFF2-40B4-BE49-F238E27FC236}">
                <a16:creationId xmlns:a16="http://schemas.microsoft.com/office/drawing/2014/main" id="{98F2B14F-31CB-B304-4582-0B2AE1E7B6A9}"/>
              </a:ext>
            </a:extLst>
          </p:cNvPr>
          <p:cNvSpPr txBox="1">
            <a:spLocks/>
          </p:cNvSpPr>
          <p:nvPr/>
        </p:nvSpPr>
        <p:spPr>
          <a:xfrm>
            <a:off x="8968306" y="5151753"/>
            <a:ext cx="1523522"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2000" b="0" dirty="0">
                <a:solidFill>
                  <a:srgbClr val="BFBFBF"/>
                </a:solidFill>
              </a:rPr>
              <a:t>Tester l’utilisation</a:t>
            </a:r>
          </a:p>
        </p:txBody>
      </p:sp>
      <p:pic>
        <p:nvPicPr>
          <p:cNvPr id="31" name="Graphic 30">
            <a:extLst>
              <a:ext uri="{FF2B5EF4-FFF2-40B4-BE49-F238E27FC236}">
                <a16:creationId xmlns:a16="http://schemas.microsoft.com/office/drawing/2014/main" id="{B3ECE87D-56DF-1E83-42C3-B2EE63C6749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AD785CDF-2E31-6B15-8F3F-A7E210AF923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5BB1D271-C854-C4A4-C69F-F418F5C3D9C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76C53B82-2CAB-D135-9A4A-08B47207E7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BBEB94BA-3E81-AA9D-617F-4D82C0D0D82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EA6C75B9-95F1-F8BE-05F6-8C78BF6DFF6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93691590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8F0F7-23D6-F15E-4422-0F3920434518}"/>
            </a:ext>
          </a:extLst>
        </p:cNvPr>
        <p:cNvGrpSpPr/>
        <p:nvPr/>
      </p:nvGrpSpPr>
      <p:grpSpPr>
        <a:xfrm>
          <a:off x="0" y="0"/>
          <a:ext cx="0" cy="0"/>
          <a:chOff x="0" y="0"/>
          <a:chExt cx="0" cy="0"/>
        </a:xfrm>
      </p:grpSpPr>
      <p:pic>
        <p:nvPicPr>
          <p:cNvPr id="21" name="Graphic 20">
            <a:extLst>
              <a:ext uri="{FF2B5EF4-FFF2-40B4-BE49-F238E27FC236}">
                <a16:creationId xmlns:a16="http://schemas.microsoft.com/office/drawing/2014/main" id="{5D4430A6-2E5A-ED55-177A-36CC9A688D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5546" y="1880680"/>
            <a:ext cx="915144" cy="917622"/>
          </a:xfrm>
          <a:prstGeom prst="rect">
            <a:avLst/>
          </a:prstGeom>
        </p:spPr>
      </p:pic>
      <p:sp>
        <p:nvSpPr>
          <p:cNvPr id="2" name="Title 1">
            <a:extLst>
              <a:ext uri="{FF2B5EF4-FFF2-40B4-BE49-F238E27FC236}">
                <a16:creationId xmlns:a16="http://schemas.microsoft.com/office/drawing/2014/main" id="{D71A6664-6ADF-7EC8-9314-16A710310D86}"/>
              </a:ext>
            </a:extLst>
          </p:cNvPr>
          <p:cNvSpPr>
            <a:spLocks noGrp="1"/>
          </p:cNvSpPr>
          <p:nvPr>
            <p:ph type="title"/>
          </p:nvPr>
        </p:nvSpPr>
        <p:spPr>
          <a:xfrm>
            <a:off x="477282" y="2987644"/>
            <a:ext cx="3467083" cy="882711"/>
          </a:xfrm>
        </p:spPr>
        <p:txBody>
          <a:bodyPr/>
          <a:lstStyle/>
          <a:p>
            <a:pPr algn="ctr"/>
            <a:r>
              <a:rPr lang="fr-FR" dirty="0"/>
              <a:t>Former le personnel</a:t>
            </a:r>
          </a:p>
        </p:txBody>
      </p:sp>
      <p:sp>
        <p:nvSpPr>
          <p:cNvPr id="14" name="Content Placeholder 2">
            <a:extLst>
              <a:ext uri="{FF2B5EF4-FFF2-40B4-BE49-F238E27FC236}">
                <a16:creationId xmlns:a16="http://schemas.microsoft.com/office/drawing/2014/main" id="{E544B506-B691-5E11-8786-033DB8306918}"/>
              </a:ext>
            </a:extLst>
          </p:cNvPr>
          <p:cNvSpPr txBox="1">
            <a:spLocks/>
          </p:cNvSpPr>
          <p:nvPr/>
        </p:nvSpPr>
        <p:spPr>
          <a:xfrm>
            <a:off x="4981659" y="1439861"/>
            <a:ext cx="6194341" cy="43517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FR" sz="2000" b="1" i="0" u="none" strike="noStrike" cap="none" normalizeH="0" baseline="0" noProof="0" dirty="0">
                <a:ln>
                  <a:noFill/>
                </a:ln>
                <a:solidFill>
                  <a:srgbClr val="394D56"/>
                </a:solidFill>
                <a:effectLst/>
                <a:uLnTx/>
                <a:uFillTx/>
                <a:latin typeface="Arial" panose="020B0604020202020204" pitchFamily="34" charset="0"/>
                <a:ea typeface="Arial"/>
                <a:cs typeface="+mn-cs"/>
              </a:rPr>
              <a:t>Formation initiale à l’approche 7-1-7</a:t>
            </a:r>
            <a:r>
              <a:rPr kumimoji="0" lang="fr-FR" sz="2000" b="0" i="0" u="none" strike="noStrike" cap="none" normalizeH="0" baseline="0" noProof="0" dirty="0">
                <a:ln>
                  <a:noFill/>
                </a:ln>
                <a:solidFill>
                  <a:srgbClr val="394D56"/>
                </a:solidFill>
                <a:effectLst/>
                <a:uLnTx/>
                <a:uFillTx/>
                <a:latin typeface="Arial" panose="020B0604020202020204" pitchFamily="34" charset="0"/>
                <a:ea typeface="Arial"/>
                <a:cs typeface="+mn-cs"/>
              </a:rPr>
              <a:t> : pertinente pour un large éventail de publics, y compris de haut niveau et dans tous les secteurs et niveaux</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endParaRPr lang="en-US" sz="2000" dirty="0"/>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lang="fr-FR" sz="2000" b="1" dirty="0"/>
              <a:t>Formation technique à l’approche 7-1-7</a:t>
            </a:r>
            <a:r>
              <a:rPr lang="fr-FR" sz="2000" dirty="0"/>
              <a:t> : pertinente pour</a:t>
            </a:r>
            <a:r>
              <a:rPr kumimoji="0" lang="fr-FR" sz="2000" b="0" i="0" u="none" strike="noStrike" cap="none" normalizeH="0" noProof="0" dirty="0">
                <a:ln>
                  <a:noFill/>
                </a:ln>
                <a:solidFill>
                  <a:srgbClr val="394D56"/>
                </a:solidFill>
                <a:effectLst/>
                <a:uLnTx/>
                <a:uFillTx/>
                <a:latin typeface="Arial" panose="020B0604020202020204" pitchFamily="34" charset="0"/>
                <a:ea typeface="Arial"/>
                <a:cs typeface="+mn-cs"/>
              </a:rPr>
              <a:t> les équipes techniques et le personnel de première ligne</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fr-FR" sz="1800" b="0" i="0" u="none" strike="noStrike" cap="none" normalizeH="0" baseline="0" noProof="0" dirty="0">
                <a:ln>
                  <a:noFill/>
                </a:ln>
                <a:solidFill>
                  <a:srgbClr val="394D56"/>
                </a:solidFill>
                <a:effectLst/>
                <a:uLnTx/>
                <a:uFillTx/>
                <a:latin typeface="Arial" panose="020B0604020202020204" pitchFamily="34" charset="0"/>
                <a:ea typeface="Arial"/>
                <a:cs typeface="+mn-cs"/>
              </a:rPr>
              <a:t>Axée sur l’utilisation de l’approche 7-1-7 + les flux de travail + les outils</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fr-FR" sz="1800" b="0" i="0" u="none" strike="noStrike" cap="none" normalizeH="0" baseline="0" noProof="0" dirty="0">
                <a:ln>
                  <a:noFill/>
                </a:ln>
                <a:solidFill>
                  <a:srgbClr val="394D56"/>
                </a:solidFill>
                <a:effectLst/>
                <a:uLnTx/>
                <a:uFillTx/>
                <a:latin typeface="Arial" panose="020B0604020202020204" pitchFamily="34" charset="0"/>
                <a:ea typeface="Arial"/>
                <a:cs typeface="+mn-cs"/>
              </a:rPr>
              <a:t>Utile pour ceux qui forment</a:t>
            </a:r>
            <a:r>
              <a:rPr kumimoji="0" lang="fr-FR" sz="1800" b="0" i="0" u="none" strike="noStrike" cap="none" normalizeH="0" noProof="0" dirty="0">
                <a:ln>
                  <a:noFill/>
                </a:ln>
                <a:solidFill>
                  <a:srgbClr val="394D56"/>
                </a:solidFill>
                <a:effectLst/>
                <a:uLnTx/>
                <a:uFillTx/>
                <a:latin typeface="Arial" panose="020B0604020202020204" pitchFamily="34" charset="0"/>
                <a:ea typeface="Arial"/>
                <a:cs typeface="+mn-cs"/>
              </a:rPr>
              <a:t> les autres sur l’approche 7-1-7</a:t>
            </a:r>
          </a:p>
          <a:p>
            <a:pPr marL="0" marR="0" lvl="0" indent="0" algn="l" defTabSz="914400" rtl="0" eaLnBrk="1" fontAlgn="auto" latinLnBrk="0" hangingPunct="1">
              <a:lnSpc>
                <a:spcPct val="100000"/>
              </a:lnSpc>
              <a:spcBef>
                <a:spcPts val="1000"/>
              </a:spcBef>
              <a:spcAft>
                <a:spcPts val="0"/>
              </a:spcAft>
              <a:buClr>
                <a:srgbClr val="3BB042"/>
              </a:buClr>
              <a:buSzTx/>
              <a:buNone/>
              <a:tabLst/>
              <a:defRPr/>
            </a:pPr>
            <a:endParaRPr lang="en-US" sz="2000" dirty="0"/>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FR" sz="2000" b="0" i="0" u="none" strike="noStrike" cap="none" normalizeH="0" baseline="0" noProof="0" dirty="0">
                <a:ln>
                  <a:noFill/>
                </a:ln>
                <a:solidFill>
                  <a:srgbClr val="394D56"/>
                </a:solidFill>
                <a:effectLst/>
                <a:uLnTx/>
                <a:uFillTx/>
                <a:latin typeface="Arial" panose="020B0604020202020204" pitchFamily="34" charset="0"/>
                <a:ea typeface="Arial"/>
                <a:cs typeface="+mn-cs"/>
              </a:rPr>
              <a:t>Envisager d’ajouter</a:t>
            </a:r>
            <a:r>
              <a:rPr kumimoji="0" lang="fr-FR" sz="2000" b="0" i="0" u="none" strike="noStrike" cap="none" normalizeH="0" noProof="0" dirty="0">
                <a:ln>
                  <a:noFill/>
                </a:ln>
                <a:solidFill>
                  <a:srgbClr val="394D56"/>
                </a:solidFill>
                <a:effectLst/>
                <a:uLnTx/>
                <a:uFillTx/>
                <a:latin typeface="Arial" panose="020B0604020202020204" pitchFamily="34" charset="0"/>
                <a:ea typeface="Arial"/>
                <a:cs typeface="+mn-cs"/>
              </a:rPr>
              <a:t> </a:t>
            </a:r>
            <a:r>
              <a:rPr kumimoji="0" lang="fr-FR" sz="2000" b="0" i="0" u="none" strike="noStrike" cap="none" normalizeH="0" baseline="0" noProof="0" dirty="0">
                <a:ln>
                  <a:noFill/>
                </a:ln>
                <a:solidFill>
                  <a:srgbClr val="394D56"/>
                </a:solidFill>
                <a:effectLst/>
                <a:uLnTx/>
                <a:uFillTx/>
                <a:latin typeface="Arial" panose="020B0604020202020204" pitchFamily="34" charset="0"/>
                <a:ea typeface="Arial"/>
                <a:cs typeface="+mn-cs"/>
              </a:rPr>
              <a:t>les formations sur l’approche 7-1-7 aux formations existantes.</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15" name="Text Placeholder 4">
            <a:extLst>
              <a:ext uri="{FF2B5EF4-FFF2-40B4-BE49-F238E27FC236}">
                <a16:creationId xmlns:a16="http://schemas.microsoft.com/office/drawing/2014/main" id="{A899A5D7-F6C5-B4C7-D296-58479914C2A0}"/>
              </a:ext>
            </a:extLst>
          </p:cNvPr>
          <p:cNvSpPr txBox="1">
            <a:spLocks/>
          </p:cNvSpPr>
          <p:nvPr/>
        </p:nvSpPr>
        <p:spPr>
          <a:xfrm>
            <a:off x="4835950" y="59268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3" name="Text Placeholder 4">
            <a:extLst>
              <a:ext uri="{FF2B5EF4-FFF2-40B4-BE49-F238E27FC236}">
                <a16:creationId xmlns:a16="http://schemas.microsoft.com/office/drawing/2014/main" id="{7149E658-23FC-0C8B-0325-C70AD3CD9709}"/>
              </a:ext>
            </a:extLst>
          </p:cNvPr>
          <p:cNvSpPr txBox="1">
            <a:spLocks/>
          </p:cNvSpPr>
          <p:nvPr/>
        </p:nvSpPr>
        <p:spPr>
          <a:xfrm>
            <a:off x="4701356" y="767230"/>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a:ln>
                  <a:noFill/>
                </a:ln>
                <a:solidFill>
                  <a:srgbClr val="628393"/>
                </a:solidFill>
                <a:effectLst/>
                <a:uLnTx/>
                <a:uFillTx/>
                <a:latin typeface="Arial"/>
                <a:ea typeface="Arial"/>
                <a:cs typeface="Arial"/>
              </a:rPr>
              <a:t>Besoins en formation </a:t>
            </a:r>
          </a:p>
        </p:txBody>
      </p:sp>
    </p:spTree>
    <p:extLst>
      <p:ext uri="{BB962C8B-B14F-4D97-AF65-F5344CB8AC3E}">
        <p14:creationId xmlns:p14="http://schemas.microsoft.com/office/powerpoint/2010/main" val="147062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8F0F7-23D6-F15E-4422-0F3920434518}"/>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A899A5D7-F6C5-B4C7-D296-58479914C2A0}"/>
              </a:ext>
            </a:extLst>
          </p:cNvPr>
          <p:cNvSpPr txBox="1">
            <a:spLocks/>
          </p:cNvSpPr>
          <p:nvPr/>
        </p:nvSpPr>
        <p:spPr>
          <a:xfrm>
            <a:off x="4835950" y="594619"/>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3" name="Text Placeholder 4">
            <a:extLst>
              <a:ext uri="{FF2B5EF4-FFF2-40B4-BE49-F238E27FC236}">
                <a16:creationId xmlns:a16="http://schemas.microsoft.com/office/drawing/2014/main" id="{7149E658-23FC-0C8B-0325-C70AD3CD9709}"/>
              </a:ext>
            </a:extLst>
          </p:cNvPr>
          <p:cNvSpPr txBox="1">
            <a:spLocks/>
          </p:cNvSpPr>
          <p:nvPr/>
        </p:nvSpPr>
        <p:spPr>
          <a:xfrm>
            <a:off x="4620819" y="284097"/>
            <a:ext cx="712793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b="1" i="0" u="none" strike="noStrike" cap="none" normalizeH="0" baseline="0" noProof="0" dirty="0">
                <a:ln>
                  <a:noFill/>
                </a:ln>
                <a:solidFill>
                  <a:srgbClr val="628393"/>
                </a:solidFill>
                <a:effectLst/>
                <a:uLnTx/>
                <a:uFillTx/>
                <a:latin typeface="Arial"/>
                <a:ea typeface="Arial"/>
                <a:cs typeface="Arial"/>
              </a:rPr>
              <a:t>Exemple : formations à l’adoption de l’approche </a:t>
            </a:r>
            <a:br>
              <a:rPr kumimoji="0" lang="fr-FR" b="1" i="0" u="none" strike="noStrike" cap="none" normalizeH="0" baseline="0" noProof="0" dirty="0">
                <a:ln>
                  <a:noFill/>
                </a:ln>
                <a:solidFill>
                  <a:srgbClr val="628393"/>
                </a:solidFill>
                <a:effectLst/>
                <a:uLnTx/>
                <a:uFillTx/>
                <a:latin typeface="Arial"/>
                <a:ea typeface="Arial"/>
                <a:cs typeface="Arial"/>
              </a:rPr>
            </a:br>
            <a:r>
              <a:rPr kumimoji="0" lang="fr-FR" b="1" i="0" u="none" strike="noStrike" cap="none" normalizeH="0" baseline="0" noProof="0" dirty="0">
                <a:ln>
                  <a:noFill/>
                </a:ln>
                <a:solidFill>
                  <a:srgbClr val="628393"/>
                </a:solidFill>
                <a:effectLst/>
                <a:uLnTx/>
                <a:uFillTx/>
                <a:latin typeface="Arial"/>
                <a:ea typeface="Arial"/>
                <a:cs typeface="Arial"/>
              </a:rPr>
              <a:t>7-1-7 au Soudan du Sud </a:t>
            </a:r>
          </a:p>
        </p:txBody>
      </p:sp>
      <p:pic>
        <p:nvPicPr>
          <p:cNvPr id="5" name="Picture 4">
            <a:extLst>
              <a:ext uri="{FF2B5EF4-FFF2-40B4-BE49-F238E27FC236}">
                <a16:creationId xmlns:a16="http://schemas.microsoft.com/office/drawing/2014/main" id="{8359AD6A-062F-129B-F466-9E5AD88A23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0005" y="2933449"/>
            <a:ext cx="2728844" cy="1650939"/>
          </a:xfrm>
          <a:prstGeom prst="rect">
            <a:avLst/>
          </a:prstGeom>
          <a:ln w="12700">
            <a:solidFill>
              <a:schemeClr val="tx2"/>
            </a:solidFill>
          </a:ln>
        </p:spPr>
      </p:pic>
      <p:pic>
        <p:nvPicPr>
          <p:cNvPr id="6" name="Picture 5">
            <a:extLst>
              <a:ext uri="{FF2B5EF4-FFF2-40B4-BE49-F238E27FC236}">
                <a16:creationId xmlns:a16="http://schemas.microsoft.com/office/drawing/2014/main" id="{82728A44-E620-12E5-76CF-04104C9704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0005" y="5015020"/>
            <a:ext cx="2737649" cy="1558883"/>
          </a:xfrm>
          <a:prstGeom prst="rect">
            <a:avLst/>
          </a:prstGeom>
          <a:ln w="12700">
            <a:solidFill>
              <a:schemeClr val="tx2"/>
            </a:solidFill>
          </a:ln>
        </p:spPr>
      </p:pic>
      <p:pic>
        <p:nvPicPr>
          <p:cNvPr id="10" name="Picture 9">
            <a:extLst>
              <a:ext uri="{FF2B5EF4-FFF2-40B4-BE49-F238E27FC236}">
                <a16:creationId xmlns:a16="http://schemas.microsoft.com/office/drawing/2014/main" id="{EF1BE200-3395-3026-EA5E-1D3F389C356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0005" y="990157"/>
            <a:ext cx="2711468" cy="1545815"/>
          </a:xfrm>
          <a:prstGeom prst="rect">
            <a:avLst/>
          </a:prstGeom>
          <a:ln w="12700">
            <a:solidFill>
              <a:schemeClr val="tx2"/>
            </a:solidFill>
          </a:ln>
        </p:spPr>
      </p:pic>
      <p:sp>
        <p:nvSpPr>
          <p:cNvPr id="16" name="Content Placeholder 2">
            <a:extLst>
              <a:ext uri="{FF2B5EF4-FFF2-40B4-BE49-F238E27FC236}">
                <a16:creationId xmlns:a16="http://schemas.microsoft.com/office/drawing/2014/main" id="{A8AB445B-F75A-2D62-9607-C3BF08CA9640}"/>
              </a:ext>
            </a:extLst>
          </p:cNvPr>
          <p:cNvSpPr txBox="1">
            <a:spLocks/>
          </p:cNvSpPr>
          <p:nvPr/>
        </p:nvSpPr>
        <p:spPr>
          <a:xfrm>
            <a:off x="7739466" y="965501"/>
            <a:ext cx="4147734"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fr-FR" sz="1600" b="1" i="0" u="none" strike="noStrike" cap="none" normalizeH="0" baseline="0" noProof="0" dirty="0">
                <a:ln>
                  <a:noFill/>
                </a:ln>
                <a:solidFill>
                  <a:srgbClr val="618393"/>
                </a:solidFill>
                <a:effectLst/>
                <a:uLnTx/>
                <a:uFillTx/>
                <a:latin typeface="Arial" panose="020B0604020202020204" pitchFamily="34" charset="0"/>
                <a:ea typeface="Arial"/>
                <a:cs typeface="+mn-cs"/>
              </a:rPr>
              <a:t>Formation initiale de 3 jours pour la direction de haut niveau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mn-cs"/>
              </a:rPr>
              <a:t>Sensibilisation des dirigeants des différents ministères et partenaires à l’approche 7-1-7</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mn-cs"/>
              </a:rPr>
              <a:t>Approche 7-1-7 en parallèle des sujets sur la planification et la sécurité sanitaire</a:t>
            </a:r>
          </a:p>
        </p:txBody>
      </p:sp>
      <p:sp>
        <p:nvSpPr>
          <p:cNvPr id="7" name="Content Placeholder 2">
            <a:extLst>
              <a:ext uri="{FF2B5EF4-FFF2-40B4-BE49-F238E27FC236}">
                <a16:creationId xmlns:a16="http://schemas.microsoft.com/office/drawing/2014/main" id="{059778C3-36F7-F617-5725-061ACC16D0D5}"/>
              </a:ext>
            </a:extLst>
          </p:cNvPr>
          <p:cNvSpPr txBox="1">
            <a:spLocks/>
          </p:cNvSpPr>
          <p:nvPr/>
        </p:nvSpPr>
        <p:spPr>
          <a:xfrm>
            <a:off x="7739466" y="2938602"/>
            <a:ext cx="4009292"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fr-FR" sz="1600" b="1" i="0" u="none" strike="noStrike" cap="none" normalizeH="0" baseline="0" noProof="0" dirty="0">
                <a:ln>
                  <a:noFill/>
                </a:ln>
                <a:solidFill>
                  <a:srgbClr val="618393"/>
                </a:solidFill>
                <a:effectLst/>
                <a:uLnTx/>
                <a:uFillTx/>
                <a:latin typeface="Arial" panose="020B0604020202020204" pitchFamily="34" charset="0"/>
                <a:ea typeface="Arial"/>
                <a:cs typeface="+mn-cs"/>
              </a:rPr>
              <a:t>Formation initiale de 3 jours pour la direction technique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mn-cs"/>
              </a:rPr>
              <a:t>Sensibilisation des responsables techniques multisectoriels et des points focaux « Une seule santé » des ministères de tutelle à l’approche 7-1-7</a:t>
            </a:r>
          </a:p>
        </p:txBody>
      </p:sp>
      <p:sp>
        <p:nvSpPr>
          <p:cNvPr id="11" name="Content Placeholder 2">
            <a:extLst>
              <a:ext uri="{FF2B5EF4-FFF2-40B4-BE49-F238E27FC236}">
                <a16:creationId xmlns:a16="http://schemas.microsoft.com/office/drawing/2014/main" id="{36A1618C-9257-81A8-E09C-DFDCDA83815A}"/>
              </a:ext>
            </a:extLst>
          </p:cNvPr>
          <p:cNvSpPr txBox="1">
            <a:spLocks/>
          </p:cNvSpPr>
          <p:nvPr/>
        </p:nvSpPr>
        <p:spPr>
          <a:xfrm>
            <a:off x="7739466" y="4612442"/>
            <a:ext cx="4009292"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fr-FR" sz="1600" b="1" i="0" u="none" strike="noStrike" cap="none" normalizeH="0" baseline="0" noProof="0" dirty="0">
                <a:ln>
                  <a:noFill/>
                </a:ln>
                <a:solidFill>
                  <a:srgbClr val="618393"/>
                </a:solidFill>
                <a:effectLst/>
                <a:uLnTx/>
                <a:uFillTx/>
                <a:latin typeface="Arial" panose="020B0604020202020204" pitchFamily="34" charset="0"/>
                <a:ea typeface="Arial"/>
                <a:cs typeface="+mn-cs"/>
              </a:rPr>
              <a:t>Formation de mise en œuvre de 7 jours pour les responsables techniques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mn-cs"/>
              </a:rPr>
              <a:t>Formation pour les responsables techniques impliqués dans la détection et la réponse aux épidémies</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mn-cs"/>
              </a:rPr>
              <a:t>Simulation sur le terrain incluse et application de l’approche 7-1-7 aux épidémies antérieures</a:t>
            </a:r>
          </a:p>
        </p:txBody>
      </p:sp>
      <p:pic>
        <p:nvPicPr>
          <p:cNvPr id="14" name="Graphic 13">
            <a:extLst>
              <a:ext uri="{FF2B5EF4-FFF2-40B4-BE49-F238E27FC236}">
                <a16:creationId xmlns:a16="http://schemas.microsoft.com/office/drawing/2014/main" id="{6869244D-24AF-173E-5141-D8CBE0F1840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55546" y="1880680"/>
            <a:ext cx="915144" cy="917622"/>
          </a:xfrm>
          <a:prstGeom prst="rect">
            <a:avLst/>
          </a:prstGeom>
        </p:spPr>
      </p:pic>
      <p:sp>
        <p:nvSpPr>
          <p:cNvPr id="18" name="Title 1">
            <a:extLst>
              <a:ext uri="{FF2B5EF4-FFF2-40B4-BE49-F238E27FC236}">
                <a16:creationId xmlns:a16="http://schemas.microsoft.com/office/drawing/2014/main" id="{E7CF9E54-D790-FB9B-1EB3-12FD6D1C75FA}"/>
              </a:ext>
            </a:extLst>
          </p:cNvPr>
          <p:cNvSpPr txBox="1">
            <a:spLocks/>
          </p:cNvSpPr>
          <p:nvPr/>
        </p:nvSpPr>
        <p:spPr>
          <a:xfrm>
            <a:off x="477282" y="2933449"/>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dirty="0"/>
              <a:t>Former le personnel</a:t>
            </a:r>
          </a:p>
        </p:txBody>
      </p:sp>
    </p:spTree>
    <p:extLst>
      <p:ext uri="{BB962C8B-B14F-4D97-AF65-F5344CB8AC3E}">
        <p14:creationId xmlns:p14="http://schemas.microsoft.com/office/powerpoint/2010/main" val="1797731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11"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6FD9463B-77A3-5D8D-FEB7-6268856381CA}"/>
              </a:ext>
            </a:extLst>
          </p:cNvPr>
          <p:cNvSpPr txBox="1"/>
          <p:nvPr/>
        </p:nvSpPr>
        <p:spPr>
          <a:xfrm>
            <a:off x="4786365" y="569497"/>
            <a:ext cx="7022941"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Supports de formation validés par l’Alliance 7-1-7</a:t>
            </a:r>
          </a:p>
        </p:txBody>
      </p:sp>
      <p:sp>
        <p:nvSpPr>
          <p:cNvPr id="12" name="Content Placeholder 2">
            <a:extLst>
              <a:ext uri="{FF2B5EF4-FFF2-40B4-BE49-F238E27FC236}">
                <a16:creationId xmlns:a16="http://schemas.microsoft.com/office/drawing/2014/main" id="{475C6F1E-4EC2-006C-5CF2-DD02EDE877DA}"/>
              </a:ext>
            </a:extLst>
          </p:cNvPr>
          <p:cNvSpPr>
            <a:spLocks noGrp="1"/>
          </p:cNvSpPr>
          <p:nvPr>
            <p:ph idx="1"/>
          </p:nvPr>
        </p:nvSpPr>
        <p:spPr>
          <a:xfrm>
            <a:off x="4786366" y="1267687"/>
            <a:ext cx="6138537" cy="564660"/>
          </a:xfrm>
        </p:spPr>
        <p:txBody>
          <a:bodyPr/>
          <a:lstStyle/>
          <a:p>
            <a:pPr marL="0" indent="0">
              <a:buNone/>
            </a:pPr>
            <a:r>
              <a:rPr lang="fr-FR" sz="1800" b="1">
                <a:solidFill>
                  <a:schemeClr val="tx2"/>
                </a:solidFill>
                <a:cs typeface="Arial" panose="020B0604020202020204" pitchFamily="34" charset="0"/>
              </a:rPr>
              <a:t>Modules de formation</a:t>
            </a:r>
          </a:p>
          <a:p>
            <a:endParaRPr lang="en-US">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p:txBody>
      </p:sp>
      <p:sp>
        <p:nvSpPr>
          <p:cNvPr id="13" name="Rounded Rectangle 12">
            <a:extLst>
              <a:ext uri="{FF2B5EF4-FFF2-40B4-BE49-F238E27FC236}">
                <a16:creationId xmlns:a16="http://schemas.microsoft.com/office/drawing/2014/main" id="{A03A78CD-6299-2D0F-9993-B29C032CF6A3}"/>
              </a:ext>
            </a:extLst>
          </p:cNvPr>
          <p:cNvSpPr>
            <a:spLocks/>
          </p:cNvSpPr>
          <p:nvPr/>
        </p:nvSpPr>
        <p:spPr>
          <a:xfrm>
            <a:off x="4631685"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50" b="0" i="0" u="none" strike="noStrike" cap="none" normalizeH="0" baseline="0" noProof="0">
                <a:ln>
                  <a:noFill/>
                </a:ln>
                <a:solidFill>
                  <a:srgbClr val="FFFFFF"/>
                </a:solidFill>
                <a:effectLst/>
                <a:uLnTx/>
                <a:uFillTx/>
                <a:latin typeface="Arial" panose="020B0604020202020204" pitchFamily="34" charset="0"/>
                <a:ea typeface="Arial"/>
                <a:cs typeface="Arial" panose="020B0604020202020204" pitchFamily="34" charset="0"/>
              </a:rPr>
              <a:t>Module de formation initiale</a:t>
            </a:r>
          </a:p>
        </p:txBody>
      </p:sp>
      <p:sp>
        <p:nvSpPr>
          <p:cNvPr id="14" name="Rounded Rectangle 13">
            <a:extLst>
              <a:ext uri="{FF2B5EF4-FFF2-40B4-BE49-F238E27FC236}">
                <a16:creationId xmlns:a16="http://schemas.microsoft.com/office/drawing/2014/main" id="{F9DFA364-E7AA-A908-25BD-ADD2BCE922FA}"/>
              </a:ext>
            </a:extLst>
          </p:cNvPr>
          <p:cNvSpPr>
            <a:spLocks/>
          </p:cNvSpPr>
          <p:nvPr/>
        </p:nvSpPr>
        <p:spPr>
          <a:xfrm>
            <a:off x="6464727"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50" b="0" i="0" u="none" strike="noStrike" cap="none" normalizeH="0" baseline="0" noProof="0">
                <a:ln>
                  <a:noFill/>
                </a:ln>
                <a:solidFill>
                  <a:srgbClr val="FFFFFF"/>
                </a:solidFill>
                <a:effectLst/>
                <a:uLnTx/>
                <a:uFillTx/>
                <a:latin typeface="Arial" panose="020B0604020202020204" pitchFamily="34" charset="0"/>
                <a:ea typeface="Arial"/>
                <a:cs typeface="Arial" panose="020B0604020202020204" pitchFamily="34" charset="0"/>
              </a:rPr>
              <a:t>Module de formation technique</a:t>
            </a:r>
          </a:p>
        </p:txBody>
      </p:sp>
      <p:sp>
        <p:nvSpPr>
          <p:cNvPr id="15" name="Rounded Rectangle 14">
            <a:extLst>
              <a:ext uri="{FF2B5EF4-FFF2-40B4-BE49-F238E27FC236}">
                <a16:creationId xmlns:a16="http://schemas.microsoft.com/office/drawing/2014/main" id="{612BE121-880D-6FB8-F312-BB50E30713BA}"/>
              </a:ext>
            </a:extLst>
          </p:cNvPr>
          <p:cNvSpPr>
            <a:spLocks/>
          </p:cNvSpPr>
          <p:nvPr/>
        </p:nvSpPr>
        <p:spPr>
          <a:xfrm>
            <a:off x="8297770"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50" b="0" i="0" u="none" strike="noStrike" cap="none" normalizeH="0" baseline="0" noProof="0" dirty="0">
                <a:ln>
                  <a:noFill/>
                </a:ln>
                <a:solidFill>
                  <a:srgbClr val="FFFFFF"/>
                </a:solidFill>
                <a:effectLst/>
                <a:uLnTx/>
                <a:uFillTx/>
                <a:latin typeface="Arial" panose="020B0604020202020204" pitchFamily="34" charset="0"/>
                <a:ea typeface="Arial"/>
                <a:cs typeface="Arial" panose="020B0604020202020204" pitchFamily="34" charset="0"/>
              </a:rPr>
              <a:t>Module formation des formateurs</a:t>
            </a:r>
          </a:p>
        </p:txBody>
      </p:sp>
      <p:sp>
        <p:nvSpPr>
          <p:cNvPr id="17" name="Rounded Rectangle 16">
            <a:extLst>
              <a:ext uri="{FF2B5EF4-FFF2-40B4-BE49-F238E27FC236}">
                <a16:creationId xmlns:a16="http://schemas.microsoft.com/office/drawing/2014/main" id="{1418A47C-878E-E224-3992-61919C8F4CA1}"/>
              </a:ext>
            </a:extLst>
          </p:cNvPr>
          <p:cNvSpPr>
            <a:spLocks/>
          </p:cNvSpPr>
          <p:nvPr/>
        </p:nvSpPr>
        <p:spPr>
          <a:xfrm>
            <a:off x="10130813"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50" b="0" i="0" u="none" strike="noStrike" cap="none" normalizeH="0" baseline="0" noProof="0">
                <a:ln>
                  <a:noFill/>
                </a:ln>
                <a:solidFill>
                  <a:srgbClr val="FFFFFF"/>
                </a:solidFill>
                <a:effectLst/>
                <a:uLnTx/>
                <a:uFillTx/>
                <a:latin typeface="Arial" panose="020B0604020202020204" pitchFamily="34" charset="0"/>
                <a:ea typeface="Arial"/>
                <a:cs typeface="Arial" panose="020B0604020202020204" pitchFamily="34" charset="0"/>
              </a:rPr>
              <a:t>…</a:t>
            </a:r>
          </a:p>
        </p:txBody>
      </p:sp>
      <p:sp>
        <p:nvSpPr>
          <p:cNvPr id="24" name="TextBox 23">
            <a:extLst>
              <a:ext uri="{FF2B5EF4-FFF2-40B4-BE49-F238E27FC236}">
                <a16:creationId xmlns:a16="http://schemas.microsoft.com/office/drawing/2014/main" id="{138B55C0-3D66-A74F-5250-FC4DE5730AC1}"/>
              </a:ext>
            </a:extLst>
          </p:cNvPr>
          <p:cNvSpPr txBox="1"/>
          <p:nvPr/>
        </p:nvSpPr>
        <p:spPr>
          <a:xfrm>
            <a:off x="4631684" y="3483628"/>
            <a:ext cx="7397756" cy="646331"/>
          </a:xfrm>
          <a:prstGeom prst="rect">
            <a:avLst/>
          </a:prstGeom>
          <a:noFill/>
        </p:spPr>
        <p:txBody>
          <a:bodyPr wrap="square">
            <a:spAutoFit/>
          </a:bodyPr>
          <a:lstStyle/>
          <a:p>
            <a:pPr marL="187325" marR="0" lvl="1"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cap="none" normalizeH="0" noProof="0" dirty="0">
                <a:ln>
                  <a:noFill/>
                </a:ln>
                <a:solidFill>
                  <a:srgbClr val="618393"/>
                </a:solidFill>
                <a:effectLst/>
                <a:uLnTx/>
                <a:uFillTx/>
                <a:latin typeface="Arial" panose="020B0604020202020204" pitchFamily="34" charset="0"/>
                <a:ea typeface="Arial"/>
                <a:cs typeface="Arial" panose="020B0604020202020204" pitchFamily="34" charset="0"/>
              </a:rPr>
              <a:t>Les modules de formation sont constitués des modules adaptables des présentations, des activités et des discussions.</a:t>
            </a:r>
          </a:p>
        </p:txBody>
      </p:sp>
      <p:grpSp>
        <p:nvGrpSpPr>
          <p:cNvPr id="33" name="Group 32">
            <a:extLst>
              <a:ext uri="{FF2B5EF4-FFF2-40B4-BE49-F238E27FC236}">
                <a16:creationId xmlns:a16="http://schemas.microsoft.com/office/drawing/2014/main" id="{4ADDC58E-E636-A996-7A76-8AD6FC12BB7E}"/>
              </a:ext>
            </a:extLst>
          </p:cNvPr>
          <p:cNvGrpSpPr/>
          <p:nvPr/>
        </p:nvGrpSpPr>
        <p:grpSpPr>
          <a:xfrm>
            <a:off x="4676592" y="4330835"/>
            <a:ext cx="6959549" cy="2148956"/>
            <a:chOff x="4676592" y="4255136"/>
            <a:chExt cx="6959549" cy="2148956"/>
          </a:xfrm>
        </p:grpSpPr>
        <p:sp>
          <p:nvSpPr>
            <p:cNvPr id="25" name="Rounded Rectangle 24">
              <a:extLst>
                <a:ext uri="{FF2B5EF4-FFF2-40B4-BE49-F238E27FC236}">
                  <a16:creationId xmlns:a16="http://schemas.microsoft.com/office/drawing/2014/main" id="{6D91B5EE-3C40-7131-7A4F-BAB439DC498E}"/>
                </a:ext>
              </a:extLst>
            </p:cNvPr>
            <p:cNvSpPr/>
            <p:nvPr/>
          </p:nvSpPr>
          <p:spPr>
            <a:xfrm>
              <a:off x="6107870"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cap="none" normalizeH="0" baseline="0" noProof="0">
                  <a:ln>
                    <a:noFill/>
                  </a:ln>
                  <a:solidFill>
                    <a:srgbClr val="000000"/>
                  </a:solidFill>
                  <a:effectLst/>
                  <a:uLnTx/>
                  <a:uFillTx/>
                  <a:latin typeface="Arial" panose="020B0604020202020204" pitchFamily="34" charset="0"/>
                  <a:ea typeface="Arial"/>
                  <a:cs typeface="Arial" panose="020B0604020202020204" pitchFamily="34" charset="0"/>
                </a:rPr>
                <a:t>Activité d’analyse des épidémies</a:t>
              </a:r>
            </a:p>
          </p:txBody>
        </p:sp>
        <p:sp>
          <p:nvSpPr>
            <p:cNvPr id="26" name="Rounded Rectangle 25">
              <a:extLst>
                <a:ext uri="{FF2B5EF4-FFF2-40B4-BE49-F238E27FC236}">
                  <a16:creationId xmlns:a16="http://schemas.microsoft.com/office/drawing/2014/main" id="{44FEA8BF-FA91-1C7F-F382-2BE0A385CD47}"/>
                </a:ext>
              </a:extLst>
            </p:cNvPr>
            <p:cNvSpPr/>
            <p:nvPr/>
          </p:nvSpPr>
          <p:spPr>
            <a:xfrm>
              <a:off x="8970424"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cap="none" normalizeH="0" baseline="0" noProof="0">
                  <a:ln>
                    <a:noFill/>
                  </a:ln>
                  <a:solidFill>
                    <a:srgbClr val="000000"/>
                  </a:solidFill>
                  <a:effectLst/>
                  <a:uLnTx/>
                  <a:uFillTx/>
                  <a:latin typeface="Arial" panose="020B0604020202020204" pitchFamily="34" charset="0"/>
                  <a:ea typeface="Arial"/>
                  <a:cs typeface="Arial" panose="020B0604020202020204" pitchFamily="34" charset="0"/>
                </a:rPr>
                <a:t>Séances de discussion</a:t>
              </a:r>
            </a:p>
          </p:txBody>
        </p:sp>
        <p:sp>
          <p:nvSpPr>
            <p:cNvPr id="27" name="Rounded Rectangle 26">
              <a:extLst>
                <a:ext uri="{FF2B5EF4-FFF2-40B4-BE49-F238E27FC236}">
                  <a16:creationId xmlns:a16="http://schemas.microsoft.com/office/drawing/2014/main" id="{C0D398AA-D579-C227-C46F-0FB77440A400}"/>
                </a:ext>
              </a:extLst>
            </p:cNvPr>
            <p:cNvSpPr/>
            <p:nvPr/>
          </p:nvSpPr>
          <p:spPr>
            <a:xfrm>
              <a:off x="4676593"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Discussions et activités sur la formation des formateurs</a:t>
              </a:r>
            </a:p>
          </p:txBody>
        </p:sp>
        <p:sp>
          <p:nvSpPr>
            <p:cNvPr id="29" name="Rounded Rectangle 28">
              <a:extLst>
                <a:ext uri="{FF2B5EF4-FFF2-40B4-BE49-F238E27FC236}">
                  <a16:creationId xmlns:a16="http://schemas.microsoft.com/office/drawing/2014/main" id="{A99FD6D9-0AC6-7701-2A65-FCDDA6D338C2}"/>
                </a:ext>
              </a:extLst>
            </p:cNvPr>
            <p:cNvSpPr/>
            <p:nvPr/>
          </p:nvSpPr>
          <p:spPr>
            <a:xfrm>
              <a:off x="7539147"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cap="none" normalizeH="0" baseline="0" noProof="0">
                  <a:ln>
                    <a:noFill/>
                  </a:ln>
                  <a:solidFill>
                    <a:srgbClr val="000000"/>
                  </a:solidFill>
                  <a:effectLst/>
                  <a:uLnTx/>
                  <a:uFillTx/>
                  <a:latin typeface="Arial" panose="020B0604020202020204" pitchFamily="34" charset="0"/>
                  <a:ea typeface="Arial"/>
                  <a:cs typeface="Arial" panose="020B0604020202020204" pitchFamily="34" charset="0"/>
                </a:rPr>
                <a:t>Études de cas</a:t>
              </a:r>
            </a:p>
          </p:txBody>
        </p:sp>
        <p:sp>
          <p:nvSpPr>
            <p:cNvPr id="30" name="Rounded Rectangle 29">
              <a:extLst>
                <a:ext uri="{FF2B5EF4-FFF2-40B4-BE49-F238E27FC236}">
                  <a16:creationId xmlns:a16="http://schemas.microsoft.com/office/drawing/2014/main" id="{6D883377-AA35-DEDB-3335-E7E8680201BF}"/>
                </a:ext>
              </a:extLst>
            </p:cNvPr>
            <p:cNvSpPr/>
            <p:nvPr/>
          </p:nvSpPr>
          <p:spPr>
            <a:xfrm>
              <a:off x="10401701"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srgbClr val="000000"/>
                  </a:solidFill>
                  <a:effectLst/>
                  <a:uLnTx/>
                  <a:uFillTx/>
                  <a:latin typeface="Arial" panose="020B0604020202020204" pitchFamily="34" charset="0"/>
                  <a:ea typeface="Arial"/>
                  <a:cs typeface="Arial" panose="020B0604020202020204" pitchFamily="34" charset="0"/>
                </a:rPr>
                <a:t>…</a:t>
              </a:r>
            </a:p>
          </p:txBody>
        </p:sp>
        <p:grpSp>
          <p:nvGrpSpPr>
            <p:cNvPr id="32" name="Group 31">
              <a:extLst>
                <a:ext uri="{FF2B5EF4-FFF2-40B4-BE49-F238E27FC236}">
                  <a16:creationId xmlns:a16="http://schemas.microsoft.com/office/drawing/2014/main" id="{71C6E97D-7497-AFA4-B9DA-54D0A589D78C}"/>
                </a:ext>
              </a:extLst>
            </p:cNvPr>
            <p:cNvGrpSpPr/>
            <p:nvPr/>
          </p:nvGrpSpPr>
          <p:grpSpPr>
            <a:xfrm>
              <a:off x="4676592" y="4255136"/>
              <a:ext cx="6959549" cy="920312"/>
              <a:chOff x="4644357" y="4261048"/>
              <a:chExt cx="6959549" cy="920312"/>
            </a:xfrm>
          </p:grpSpPr>
          <p:sp>
            <p:nvSpPr>
              <p:cNvPr id="20" name="Rounded Rectangle 19">
                <a:extLst>
                  <a:ext uri="{FF2B5EF4-FFF2-40B4-BE49-F238E27FC236}">
                    <a16:creationId xmlns:a16="http://schemas.microsoft.com/office/drawing/2014/main" id="{0708D193-68B9-6C39-A4F2-ECE8D5023D5E}"/>
                  </a:ext>
                </a:extLst>
              </p:cNvPr>
              <p:cNvSpPr/>
              <p:nvPr/>
            </p:nvSpPr>
            <p:spPr>
              <a:xfrm>
                <a:off x="4644357" y="4261048"/>
                <a:ext cx="1307647"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Discussion sur la présentation de l’approche </a:t>
                </a:r>
                <a:b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br>
                <a: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7-1-7</a:t>
                </a:r>
              </a:p>
            </p:txBody>
          </p:sp>
          <p:sp>
            <p:nvSpPr>
              <p:cNvPr id="22" name="Rounded Rectangle 21">
                <a:extLst>
                  <a:ext uri="{FF2B5EF4-FFF2-40B4-BE49-F238E27FC236}">
                    <a16:creationId xmlns:a16="http://schemas.microsoft.com/office/drawing/2014/main" id="{2C0A3E9B-6E4D-0F67-A520-56FAE8425D30}"/>
                  </a:ext>
                </a:extLst>
              </p:cNvPr>
              <p:cNvSpPr/>
              <p:nvPr/>
            </p:nvSpPr>
            <p:spPr>
              <a:xfrm>
                <a:off x="6148841" y="4266960"/>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Activité de simulation</a:t>
                </a:r>
              </a:p>
            </p:txBody>
          </p:sp>
          <p:sp>
            <p:nvSpPr>
              <p:cNvPr id="23" name="Rounded Rectangle 22">
                <a:extLst>
                  <a:ext uri="{FF2B5EF4-FFF2-40B4-BE49-F238E27FC236}">
                    <a16:creationId xmlns:a16="http://schemas.microsoft.com/office/drawing/2014/main" id="{096F6644-50F6-3895-23D1-EBE266AFCAC0}"/>
                  </a:ext>
                </a:extLst>
              </p:cNvPr>
              <p:cNvSpPr/>
              <p:nvPr/>
            </p:nvSpPr>
            <p:spPr>
              <a:xfrm>
                <a:off x="8938189"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Discussions et activités sur l’utilisation de la cible </a:t>
                </a:r>
                <a:b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br>
                <a: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7-1-7</a:t>
                </a:r>
              </a:p>
            </p:txBody>
          </p:sp>
          <p:sp>
            <p:nvSpPr>
              <p:cNvPr id="28" name="Rounded Rectangle 27">
                <a:extLst>
                  <a:ext uri="{FF2B5EF4-FFF2-40B4-BE49-F238E27FC236}">
                    <a16:creationId xmlns:a16="http://schemas.microsoft.com/office/drawing/2014/main" id="{93C39F8A-2FA2-5BFA-ABEA-E116CDC25157}"/>
                  </a:ext>
                </a:extLst>
              </p:cNvPr>
              <p:cNvSpPr/>
              <p:nvPr/>
            </p:nvSpPr>
            <p:spPr>
              <a:xfrm>
                <a:off x="7580118"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cap="none" normalizeH="0" baseline="0" noProof="0">
                    <a:ln>
                      <a:noFill/>
                    </a:ln>
                    <a:solidFill>
                      <a:srgbClr val="000000"/>
                    </a:solidFill>
                    <a:effectLst/>
                    <a:uLnTx/>
                    <a:uFillTx/>
                    <a:latin typeface="Arial" panose="020B0604020202020204" pitchFamily="34" charset="0"/>
                    <a:ea typeface="Arial"/>
                    <a:cs typeface="Arial" panose="020B0604020202020204" pitchFamily="34" charset="0"/>
                  </a:rPr>
                  <a:t>Discussion/activité sur les principes</a:t>
                </a:r>
              </a:p>
            </p:txBody>
          </p:sp>
          <p:sp>
            <p:nvSpPr>
              <p:cNvPr id="31" name="Rounded Rectangle 30">
                <a:extLst>
                  <a:ext uri="{FF2B5EF4-FFF2-40B4-BE49-F238E27FC236}">
                    <a16:creationId xmlns:a16="http://schemas.microsoft.com/office/drawing/2014/main" id="{C6A8576E-A187-D575-5266-D7BBC79E1D39}"/>
                  </a:ext>
                </a:extLst>
              </p:cNvPr>
              <p:cNvSpPr/>
              <p:nvPr/>
            </p:nvSpPr>
            <p:spPr>
              <a:xfrm>
                <a:off x="10369466"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Discussions et activités sur l’adoption de la cible </a:t>
                </a:r>
                <a:b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br>
                <a: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7-1-7</a:t>
                </a:r>
              </a:p>
            </p:txBody>
          </p:sp>
        </p:grpSp>
      </p:grpSp>
      <p:pic>
        <p:nvPicPr>
          <p:cNvPr id="9" name="Graphic 8">
            <a:extLst>
              <a:ext uri="{FF2B5EF4-FFF2-40B4-BE49-F238E27FC236}">
                <a16:creationId xmlns:a16="http://schemas.microsoft.com/office/drawing/2014/main" id="{F5CE8886-6C19-5FA7-D0EA-8AE3D639AD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5546" y="1880680"/>
            <a:ext cx="915144" cy="917622"/>
          </a:xfrm>
          <a:prstGeom prst="rect">
            <a:avLst/>
          </a:prstGeom>
        </p:spPr>
      </p:pic>
      <p:sp>
        <p:nvSpPr>
          <p:cNvPr id="11" name="Title 1">
            <a:extLst>
              <a:ext uri="{FF2B5EF4-FFF2-40B4-BE49-F238E27FC236}">
                <a16:creationId xmlns:a16="http://schemas.microsoft.com/office/drawing/2014/main" id="{191AA34D-940C-5BAC-02ED-ADB87C16E10F}"/>
              </a:ext>
            </a:extLst>
          </p:cNvPr>
          <p:cNvSpPr txBox="1">
            <a:spLocks/>
          </p:cNvSpPr>
          <p:nvPr/>
        </p:nvSpPr>
        <p:spPr>
          <a:xfrm>
            <a:off x="477282" y="2958864"/>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dirty="0"/>
              <a:t>Former le personnel</a:t>
            </a:r>
          </a:p>
        </p:txBody>
      </p:sp>
    </p:spTree>
    <p:extLst>
      <p:ext uri="{BB962C8B-B14F-4D97-AF65-F5344CB8AC3E}">
        <p14:creationId xmlns:p14="http://schemas.microsoft.com/office/powerpoint/2010/main" val="318416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3" grpId="0" animBg="1"/>
      <p:bldP spid="14" grpId="0" animBg="1"/>
      <p:bldP spid="15" grpId="0" animBg="1"/>
      <p:bldP spid="17" grpId="0" animBg="1"/>
      <p:bldP spid="2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98254-0D3E-5BA8-1E4A-53650A29CEE0}"/>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3BCA76DE-2883-8DD5-35FA-AF74AB054078}"/>
              </a:ext>
            </a:extLst>
          </p:cNvPr>
          <p:cNvSpPr txBox="1"/>
          <p:nvPr/>
        </p:nvSpPr>
        <p:spPr>
          <a:xfrm>
            <a:off x="4786366" y="569497"/>
            <a:ext cx="6803654"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Séances de formation en ligne validées par l’Alliance 7-1-7</a:t>
            </a:r>
          </a:p>
        </p:txBody>
      </p:sp>
      <p:pic>
        <p:nvPicPr>
          <p:cNvPr id="9" name="Graphic 8">
            <a:extLst>
              <a:ext uri="{FF2B5EF4-FFF2-40B4-BE49-F238E27FC236}">
                <a16:creationId xmlns:a16="http://schemas.microsoft.com/office/drawing/2014/main" id="{341AD443-B1F6-9C72-01BD-5C8DFE26CF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5546" y="1880680"/>
            <a:ext cx="915144" cy="917622"/>
          </a:xfrm>
          <a:prstGeom prst="rect">
            <a:avLst/>
          </a:prstGeom>
        </p:spPr>
      </p:pic>
      <p:sp>
        <p:nvSpPr>
          <p:cNvPr id="11" name="Title 1">
            <a:extLst>
              <a:ext uri="{FF2B5EF4-FFF2-40B4-BE49-F238E27FC236}">
                <a16:creationId xmlns:a16="http://schemas.microsoft.com/office/drawing/2014/main" id="{F5633090-2101-851D-E5F9-EDB4CFA52983}"/>
              </a:ext>
            </a:extLst>
          </p:cNvPr>
          <p:cNvSpPr txBox="1">
            <a:spLocks/>
          </p:cNvSpPr>
          <p:nvPr/>
        </p:nvSpPr>
        <p:spPr>
          <a:xfrm>
            <a:off x="477282" y="2987644"/>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dirty="0"/>
              <a:t>Former le personnel</a:t>
            </a:r>
          </a:p>
        </p:txBody>
      </p:sp>
      <p:pic>
        <p:nvPicPr>
          <p:cNvPr id="5" name="Picture 4">
            <a:extLst>
              <a:ext uri="{FF2B5EF4-FFF2-40B4-BE49-F238E27FC236}">
                <a16:creationId xmlns:a16="http://schemas.microsoft.com/office/drawing/2014/main" id="{08FA2065-09A9-D886-F854-80725BA03A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8795" y="1680412"/>
            <a:ext cx="2286000" cy="2870244"/>
          </a:xfrm>
          <a:prstGeom prst="rect">
            <a:avLst/>
          </a:prstGeom>
          <a:ln w="12700">
            <a:solidFill>
              <a:schemeClr val="tx2"/>
            </a:solidFill>
          </a:ln>
        </p:spPr>
      </p:pic>
      <p:pic>
        <p:nvPicPr>
          <p:cNvPr id="6" name="Picture 5">
            <a:extLst>
              <a:ext uri="{FF2B5EF4-FFF2-40B4-BE49-F238E27FC236}">
                <a16:creationId xmlns:a16="http://schemas.microsoft.com/office/drawing/2014/main" id="{06404736-7F72-DAF2-F45C-4D54F165047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50278" y="1979392"/>
            <a:ext cx="2286000" cy="3062835"/>
          </a:xfrm>
          <a:prstGeom prst="rect">
            <a:avLst/>
          </a:prstGeom>
          <a:ln w="12700">
            <a:solidFill>
              <a:schemeClr val="tx2"/>
            </a:solidFill>
          </a:ln>
        </p:spPr>
      </p:pic>
      <p:pic>
        <p:nvPicPr>
          <p:cNvPr id="7" name="Picture 6">
            <a:extLst>
              <a:ext uri="{FF2B5EF4-FFF2-40B4-BE49-F238E27FC236}">
                <a16:creationId xmlns:a16="http://schemas.microsoft.com/office/drawing/2014/main" id="{D4119B20-9449-92C0-66BB-6C644F7C56D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21761" y="2418599"/>
            <a:ext cx="2286000" cy="2942289"/>
          </a:xfrm>
          <a:prstGeom prst="rect">
            <a:avLst/>
          </a:prstGeom>
          <a:ln w="12700">
            <a:solidFill>
              <a:schemeClr val="tx2"/>
            </a:solidFill>
          </a:ln>
        </p:spPr>
      </p:pic>
      <p:sp>
        <p:nvSpPr>
          <p:cNvPr id="2" name="TextBox 1">
            <a:extLst>
              <a:ext uri="{FF2B5EF4-FFF2-40B4-BE49-F238E27FC236}">
                <a16:creationId xmlns:a16="http://schemas.microsoft.com/office/drawing/2014/main" id="{60872893-4093-12A1-8481-ADC7547140E0}"/>
              </a:ext>
            </a:extLst>
          </p:cNvPr>
          <p:cNvSpPr txBox="1"/>
          <p:nvPr/>
        </p:nvSpPr>
        <p:spPr>
          <a:xfrm>
            <a:off x="8185888" y="5498214"/>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a:latin typeface="Arial"/>
                <a:cs typeface="Arial"/>
              </a:rPr>
              <a:t>717alliance.org/learn</a:t>
            </a:r>
          </a:p>
        </p:txBody>
      </p:sp>
    </p:spTree>
    <p:extLst>
      <p:ext uri="{BB962C8B-B14F-4D97-AF65-F5344CB8AC3E}">
        <p14:creationId xmlns:p14="http://schemas.microsoft.com/office/powerpoint/2010/main" val="361972823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504EB-8BA8-411A-139D-A0C8864B64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EA0A236-1611-88F8-14E0-C4AFCF989752}"/>
              </a:ext>
            </a:extLst>
          </p:cNvPr>
          <p:cNvSpPr>
            <a:spLocks noGrp="1"/>
          </p:cNvSpPr>
          <p:nvPr>
            <p:ph type="title"/>
          </p:nvPr>
        </p:nvSpPr>
        <p:spPr>
          <a:xfrm>
            <a:off x="424273" y="350089"/>
            <a:ext cx="11610637" cy="1087808"/>
          </a:xfrm>
        </p:spPr>
        <p:txBody>
          <a:bodyPr/>
          <a:lstStyle/>
          <a:p>
            <a:r>
              <a:rPr lang="fr-FR" dirty="0"/>
              <a:t>L’approche 7-1-7 peut être adoptée de manière systématique et flexible.</a:t>
            </a:r>
          </a:p>
        </p:txBody>
      </p:sp>
      <p:sp>
        <p:nvSpPr>
          <p:cNvPr id="17" name="Title 1">
            <a:extLst>
              <a:ext uri="{FF2B5EF4-FFF2-40B4-BE49-F238E27FC236}">
                <a16:creationId xmlns:a16="http://schemas.microsoft.com/office/drawing/2014/main" id="{EE7F0CBA-F2D3-C007-433E-C5CB68F4314F}"/>
              </a:ext>
            </a:extLst>
          </p:cNvPr>
          <p:cNvSpPr txBox="1">
            <a:spLocks/>
          </p:cNvSpPr>
          <p:nvPr/>
        </p:nvSpPr>
        <p:spPr>
          <a:xfrm>
            <a:off x="1094880" y="2726850"/>
            <a:ext cx="3223221"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rgbClr val="BFBFBF"/>
                </a:solidFill>
                <a:effectLst/>
                <a:uLnTx/>
                <a:uFillTx/>
                <a:latin typeface="Arial"/>
                <a:cs typeface="Arial"/>
              </a:rPr>
              <a:t>Implanter dans le système de santé publique</a:t>
            </a:r>
          </a:p>
        </p:txBody>
      </p:sp>
      <p:sp>
        <p:nvSpPr>
          <p:cNvPr id="21" name="Title 1">
            <a:extLst>
              <a:ext uri="{FF2B5EF4-FFF2-40B4-BE49-F238E27FC236}">
                <a16:creationId xmlns:a16="http://schemas.microsoft.com/office/drawing/2014/main" id="{FBC4D049-C575-D591-8023-CBB6443E560D}"/>
              </a:ext>
            </a:extLst>
          </p:cNvPr>
          <p:cNvSpPr txBox="1">
            <a:spLocks/>
          </p:cNvSpPr>
          <p:nvPr/>
        </p:nvSpPr>
        <p:spPr>
          <a:xfrm>
            <a:off x="4774219" y="2720915"/>
            <a:ext cx="2788337"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chemeClr val="bg1">
                    <a:lumMod val="76000"/>
                  </a:schemeClr>
                </a:solidFill>
                <a:effectLst/>
                <a:uLnTx/>
                <a:uFillTx/>
                <a:latin typeface="Arial"/>
                <a:cs typeface="Arial"/>
              </a:rPr>
              <a:t>Cartographier les parties prenantes et les systèmes existants</a:t>
            </a:r>
          </a:p>
        </p:txBody>
      </p:sp>
      <p:sp>
        <p:nvSpPr>
          <p:cNvPr id="23" name="Title 1">
            <a:extLst>
              <a:ext uri="{FF2B5EF4-FFF2-40B4-BE49-F238E27FC236}">
                <a16:creationId xmlns:a16="http://schemas.microsoft.com/office/drawing/2014/main" id="{7CDAB7C9-366F-FC6B-9944-FD9A29E38BF1}"/>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chemeClr val="bg1">
                    <a:lumMod val="76000"/>
                  </a:schemeClr>
                </a:solidFill>
                <a:effectLst/>
                <a:uLnTx/>
                <a:uFillTx/>
                <a:latin typeface="Arial"/>
                <a:cs typeface="Arial"/>
              </a:rPr>
              <a:t>Impliquer les parties prenantes</a:t>
            </a:r>
          </a:p>
        </p:txBody>
      </p:sp>
      <p:sp>
        <p:nvSpPr>
          <p:cNvPr id="25" name="Title 1">
            <a:extLst>
              <a:ext uri="{FF2B5EF4-FFF2-40B4-BE49-F238E27FC236}">
                <a16:creationId xmlns:a16="http://schemas.microsoft.com/office/drawing/2014/main" id="{5F11EA3C-D8CD-6393-66B7-B7F183F68082}"/>
              </a:ext>
            </a:extLst>
          </p:cNvPr>
          <p:cNvSpPr txBox="1">
            <a:spLocks/>
          </p:cNvSpPr>
          <p:nvPr/>
        </p:nvSpPr>
        <p:spPr>
          <a:xfrm>
            <a:off x="5338860" y="5104354"/>
            <a:ext cx="1659054"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chemeClr val="bg1">
                    <a:lumMod val="76000"/>
                  </a:schemeClr>
                </a:solidFill>
                <a:effectLst/>
                <a:uLnTx/>
                <a:uFillTx/>
                <a:latin typeface="Arial"/>
                <a:cs typeface="Arial"/>
              </a:rPr>
              <a:t>Former le personnel</a:t>
            </a:r>
          </a:p>
        </p:txBody>
      </p:sp>
      <p:sp>
        <p:nvSpPr>
          <p:cNvPr id="27" name="Title 1">
            <a:extLst>
              <a:ext uri="{FF2B5EF4-FFF2-40B4-BE49-F238E27FC236}">
                <a16:creationId xmlns:a16="http://schemas.microsoft.com/office/drawing/2014/main" id="{835F9FFE-D3D2-E135-DF54-78ED80D12151}"/>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chemeClr val="bg1">
                    <a:lumMod val="76000"/>
                  </a:schemeClr>
                </a:solidFill>
                <a:effectLst/>
                <a:uLnTx/>
                <a:uFillTx/>
                <a:latin typeface="Arial"/>
                <a:cs typeface="Arial"/>
              </a:rPr>
              <a:t>Intégrer dans </a:t>
            </a:r>
            <a:br>
              <a:rPr kumimoji="0" lang="fr-FR" sz="2000" b="0" i="0" u="none" strike="noStrike" cap="none" normalizeH="0" baseline="0" noProof="0" dirty="0">
                <a:ln>
                  <a:noFill/>
                </a:ln>
                <a:solidFill>
                  <a:schemeClr val="bg1">
                    <a:lumMod val="76000"/>
                  </a:schemeClr>
                </a:solidFill>
                <a:effectLst/>
                <a:uLnTx/>
                <a:uFillTx/>
                <a:latin typeface="Arial"/>
                <a:cs typeface="Arial"/>
              </a:rPr>
            </a:br>
            <a:r>
              <a:rPr kumimoji="0" lang="fr-FR" sz="2000" b="0" i="0" u="none" strike="noStrike" cap="none" normalizeH="0" baseline="0" noProof="0" dirty="0">
                <a:ln>
                  <a:noFill/>
                </a:ln>
                <a:solidFill>
                  <a:schemeClr val="bg1">
                    <a:lumMod val="76000"/>
                  </a:schemeClr>
                </a:solidFill>
                <a:effectLst/>
                <a:uLnTx/>
                <a:uFillTx/>
                <a:latin typeface="Arial"/>
                <a:cs typeface="Arial"/>
              </a:rPr>
              <a:t>les flux de travail</a:t>
            </a:r>
          </a:p>
        </p:txBody>
      </p:sp>
      <p:sp>
        <p:nvSpPr>
          <p:cNvPr id="29" name="Title 1">
            <a:extLst>
              <a:ext uri="{FF2B5EF4-FFF2-40B4-BE49-F238E27FC236}">
                <a16:creationId xmlns:a16="http://schemas.microsoft.com/office/drawing/2014/main" id="{13A262D4-653E-B554-7FD7-ABB3A854E0CC}"/>
              </a:ext>
            </a:extLst>
          </p:cNvPr>
          <p:cNvSpPr txBox="1">
            <a:spLocks/>
          </p:cNvSpPr>
          <p:nvPr/>
        </p:nvSpPr>
        <p:spPr>
          <a:xfrm>
            <a:off x="8897186" y="5151754"/>
            <a:ext cx="165905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2000" dirty="0">
                <a:solidFill>
                  <a:schemeClr val="accent1"/>
                </a:solidFill>
                <a:latin typeface="Arial"/>
                <a:cs typeface="Arial"/>
              </a:rPr>
              <a:t>Tester l’utilisation</a:t>
            </a:r>
          </a:p>
        </p:txBody>
      </p:sp>
      <p:pic>
        <p:nvPicPr>
          <p:cNvPr id="31" name="Graphic 30">
            <a:extLst>
              <a:ext uri="{FF2B5EF4-FFF2-40B4-BE49-F238E27FC236}">
                <a16:creationId xmlns:a16="http://schemas.microsoft.com/office/drawing/2014/main" id="{0AFA9D17-984A-69E2-3343-34211F2239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492B2A76-01D2-EDD6-5216-FDBF066C588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6C30595F-C3C6-CFE8-0C96-CA7647DAA73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8D35852F-0594-38B2-D669-69F929A4338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7CDA32F3-3E57-02D9-3E02-948B8B1912F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36299764-3664-0187-10DB-2785D561EE4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882494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604229" y="1437511"/>
            <a:ext cx="3898323" cy="2282808"/>
          </a:xfrm>
        </p:spPr>
        <p:txBody>
          <a:bodyPr/>
          <a:lstStyle/>
          <a:p>
            <a:r>
              <a:rPr lang="fr-FR" dirty="0">
                <a:latin typeface="Arial"/>
                <a:cs typeface="Arial"/>
              </a:rPr>
              <a:t>Étude des questions de l’espace « Faisons le point »</a:t>
            </a: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fr-FR" sz="2400" b="1" i="0" u="none" strike="noStrike" dirty="0">
                <a:solidFill>
                  <a:srgbClr val="000000"/>
                </a:solidFill>
                <a:effectLst/>
                <a:latin typeface="Arial"/>
                <a:cs typeface="Arial"/>
              </a:rPr>
              <a:t>Q</a:t>
            </a:r>
            <a:r>
              <a:rPr lang="fr-FR" sz="2400" i="0" u="none" strike="noStrike" dirty="0">
                <a:solidFill>
                  <a:srgbClr val="000000"/>
                </a:solidFill>
                <a:effectLst/>
                <a:latin typeface="Arial"/>
                <a:cs typeface="Arial"/>
              </a:rPr>
              <a:t> : </a:t>
            </a:r>
            <a:r>
              <a:rPr lang="fr-FR" sz="2400" dirty="0">
                <a:solidFill>
                  <a:srgbClr val="000000"/>
                </a:solidFill>
                <a:latin typeface="Arial"/>
                <a:cs typeface="Arial"/>
              </a:rPr>
              <a:t>en quoi la cible 7-1-7 est-elle différente d’une revue après action ?</a:t>
            </a:r>
          </a:p>
          <a:p>
            <a:pPr marL="0" indent="0">
              <a:buNone/>
            </a:pPr>
            <a:endParaRPr lang="en-US" sz="2400" dirty="0">
              <a:solidFill>
                <a:srgbClr val="000000"/>
              </a:solidFill>
              <a:latin typeface="Arial"/>
              <a:cs typeface="Arial"/>
            </a:endParaRPr>
          </a:p>
          <a:p>
            <a:pPr marL="0" indent="0">
              <a:buNone/>
            </a:pPr>
            <a:r>
              <a:rPr lang="fr-FR" sz="2400" b="1" dirty="0">
                <a:solidFill>
                  <a:srgbClr val="000000"/>
                </a:solidFill>
                <a:latin typeface="Arial"/>
                <a:cs typeface="Arial"/>
              </a:rPr>
              <a:t>Q : </a:t>
            </a:r>
            <a:r>
              <a:rPr lang="fr-FR" sz="2400" dirty="0">
                <a:solidFill>
                  <a:srgbClr val="000000"/>
                </a:solidFill>
                <a:latin typeface="Arial"/>
                <a:cs typeface="Arial"/>
              </a:rPr>
              <a:t>si une équipe de réponse rapide collecte des informations sur la promptitude au début d’une épidémie, mais que l’épidémie se termine plusieurs mois plus tard, quelle date doit être utilisée comme date réelle d’achèvement de la réponse rapide ?  </a:t>
            </a:r>
          </a:p>
          <a:p>
            <a:pPr marL="0" indent="0">
              <a:buNone/>
            </a:pPr>
            <a:endParaRPr lang="en-US" sz="2400" dirty="0">
              <a:solidFill>
                <a:srgbClr val="000000"/>
              </a:solidFill>
              <a:cs typeface="Arial"/>
            </a:endParaRPr>
          </a:p>
          <a:p>
            <a:pPr marL="0" indent="0">
              <a:buNone/>
            </a:pPr>
            <a:r>
              <a:rPr lang="fr-FR" sz="2400" b="1" dirty="0">
                <a:solidFill>
                  <a:srgbClr val="000000"/>
                </a:solidFill>
                <a:latin typeface="Arial"/>
                <a:cs typeface="Arial"/>
              </a:rPr>
              <a:t>Q</a:t>
            </a:r>
            <a:r>
              <a:rPr lang="fr-FR" sz="2400" dirty="0">
                <a:solidFill>
                  <a:srgbClr val="000000"/>
                </a:solidFill>
                <a:latin typeface="Arial"/>
                <a:cs typeface="Arial"/>
              </a:rPr>
              <a:t> : que devez-vous faire si les dates de certaines actions de réponse efficaces sont inconnues ?</a:t>
            </a:r>
          </a:p>
          <a:p>
            <a:pPr marL="0" indent="0">
              <a:buNone/>
            </a:pPr>
            <a:endParaRPr lang="en-US" sz="2400" dirty="0">
              <a:solidFill>
                <a:srgbClr val="000000"/>
              </a:solidFill>
              <a:cs typeface="Arial"/>
            </a:endParaRPr>
          </a:p>
          <a:p>
            <a:pPr marL="0" indent="0">
              <a:buNone/>
            </a:pPr>
            <a:endParaRPr lang="en-US" dirty="0">
              <a:solidFill>
                <a:srgbClr val="000000"/>
              </a:solidFill>
            </a:endParaRPr>
          </a:p>
          <a:p>
            <a:pPr marL="0" indent="0">
              <a:buNone/>
            </a:pPr>
            <a:endParaRPr lang="en-US" dirty="0">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p:txBody>
          <a:bodyPr vert="horz" lIns="91440" tIns="45720" rIns="91440" bIns="45720" rtlCol="0" anchor="t">
            <a:noAutofit/>
          </a:bodyPr>
          <a:lstStyle/>
          <a:p>
            <a:r>
              <a:rPr lang="fr-FR" sz="2600">
                <a:latin typeface="Arial"/>
                <a:cs typeface="Arial"/>
              </a:rPr>
              <a:t>Quelques questions/commentaires</a:t>
            </a: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1BF7A-24CA-72F6-D088-B995EEA73953}"/>
            </a:ext>
          </a:extLst>
        </p:cNvPr>
        <p:cNvGrpSpPr/>
        <p:nvPr/>
      </p:nvGrpSpPr>
      <p:grpSpPr>
        <a:xfrm>
          <a:off x="0" y="0"/>
          <a:ext cx="0" cy="0"/>
          <a:chOff x="0" y="0"/>
          <a:chExt cx="0" cy="0"/>
        </a:xfrm>
      </p:grpSpPr>
      <p:pic>
        <p:nvPicPr>
          <p:cNvPr id="12" name="Graphic 11">
            <a:extLst>
              <a:ext uri="{FF2B5EF4-FFF2-40B4-BE49-F238E27FC236}">
                <a16:creationId xmlns:a16="http://schemas.microsoft.com/office/drawing/2014/main" id="{8D8F7242-A7E2-D802-7D5C-5A6B27D13C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2818" y="1880680"/>
            <a:ext cx="915144" cy="917622"/>
          </a:xfrm>
          <a:prstGeom prst="rect">
            <a:avLst/>
          </a:prstGeom>
        </p:spPr>
      </p:pic>
      <p:sp>
        <p:nvSpPr>
          <p:cNvPr id="2" name="Title 1">
            <a:extLst>
              <a:ext uri="{FF2B5EF4-FFF2-40B4-BE49-F238E27FC236}">
                <a16:creationId xmlns:a16="http://schemas.microsoft.com/office/drawing/2014/main" id="{71D0F7E7-E27C-C296-7DBF-83F2563FF8BB}"/>
              </a:ext>
            </a:extLst>
          </p:cNvPr>
          <p:cNvSpPr>
            <a:spLocks noGrp="1"/>
          </p:cNvSpPr>
          <p:nvPr>
            <p:ph type="title"/>
          </p:nvPr>
        </p:nvSpPr>
        <p:spPr>
          <a:xfrm>
            <a:off x="477166" y="1656898"/>
            <a:ext cx="3467083" cy="2282808"/>
          </a:xfrm>
        </p:spPr>
        <p:txBody>
          <a:bodyPr/>
          <a:lstStyle/>
          <a:p>
            <a:pPr algn="ctr"/>
            <a:r>
              <a:rPr lang="fr-FR" dirty="0"/>
              <a:t>Tester l’utilisation</a:t>
            </a:r>
          </a:p>
        </p:txBody>
      </p:sp>
      <p:sp>
        <p:nvSpPr>
          <p:cNvPr id="3" name="Content Placeholder 2">
            <a:extLst>
              <a:ext uri="{FF2B5EF4-FFF2-40B4-BE49-F238E27FC236}">
                <a16:creationId xmlns:a16="http://schemas.microsoft.com/office/drawing/2014/main" id="{4709B5DB-9AC0-D349-F7FA-962D79943640}"/>
              </a:ext>
            </a:extLst>
          </p:cNvPr>
          <p:cNvSpPr>
            <a:spLocks noGrp="1"/>
          </p:cNvSpPr>
          <p:nvPr>
            <p:ph idx="1"/>
          </p:nvPr>
        </p:nvSpPr>
        <p:spPr>
          <a:xfrm>
            <a:off x="5029474" y="1590087"/>
            <a:ext cx="7051249" cy="4824159"/>
          </a:xfrm>
        </p:spPr>
        <p:txBody>
          <a:bodyPr/>
          <a:lstStyle/>
          <a:p>
            <a:r>
              <a:rPr lang="fr-FR" sz="2000" dirty="0"/>
              <a:t>Aide pour « tester » l’intégration dans les flux de travail </a:t>
            </a:r>
          </a:p>
          <a:p>
            <a:pPr marL="0" indent="0">
              <a:buNone/>
            </a:pPr>
            <a:r>
              <a:rPr lang="fr-FR" sz="2000" dirty="0"/>
              <a:t>  </a:t>
            </a:r>
            <a:r>
              <a:rPr lang="fr-FR" sz="2000" dirty="0">
                <a:cs typeface="Arial" panose="020B0604020202020204" pitchFamily="34" charset="0"/>
                <a:sym typeface="Wingdings" pitchFamily="2" charset="2"/>
              </a:rPr>
              <a:t></a:t>
            </a:r>
            <a:r>
              <a:rPr lang="fr-FR" sz="2000" dirty="0"/>
              <a:t> Répéter selon les besoins</a:t>
            </a:r>
          </a:p>
          <a:p>
            <a:endParaRPr lang="en-US" sz="2000" dirty="0">
              <a:cs typeface="Arial" panose="020B0604020202020204" pitchFamily="34" charset="0"/>
            </a:endParaRPr>
          </a:p>
          <a:p>
            <a:r>
              <a:rPr lang="fr-FR" sz="2000" dirty="0"/>
              <a:t>Excellente méthode de formation pratique</a:t>
            </a:r>
          </a:p>
          <a:p>
            <a:endParaRPr lang="en-US" sz="2000" dirty="0">
              <a:cs typeface="Arial" panose="020B0604020202020204" pitchFamily="34" charset="0"/>
            </a:endParaRPr>
          </a:p>
          <a:p>
            <a:r>
              <a:rPr lang="fr-FR" sz="2000" dirty="0"/>
              <a:t>Solution puissante pour l’adhésion des parties prenantes</a:t>
            </a:r>
          </a:p>
          <a:p>
            <a:endParaRPr lang="en-US" sz="2000" dirty="0">
              <a:cs typeface="Arial" panose="020B0604020202020204" pitchFamily="34" charset="0"/>
            </a:endParaRPr>
          </a:p>
          <a:p>
            <a:r>
              <a:rPr lang="fr-FR" sz="2000" dirty="0"/>
              <a:t>Instauration d’une dynamique d’action</a:t>
            </a:r>
          </a:p>
          <a:p>
            <a:endParaRPr lang="en-US" sz="2000" dirty="0">
              <a:cs typeface="Arial" panose="020B0604020202020204" pitchFamily="34" charset="0"/>
            </a:endParaRPr>
          </a:p>
          <a:p>
            <a:endParaRPr lang="en-US" sz="2000" dirty="0">
              <a:cs typeface="Arial" panose="020B0604020202020204" pitchFamily="34" charset="0"/>
            </a:endParaRPr>
          </a:p>
        </p:txBody>
      </p:sp>
      <p:sp>
        <p:nvSpPr>
          <p:cNvPr id="5" name="Text Placeholder 4">
            <a:extLst>
              <a:ext uri="{FF2B5EF4-FFF2-40B4-BE49-F238E27FC236}">
                <a16:creationId xmlns:a16="http://schemas.microsoft.com/office/drawing/2014/main" id="{3F499FB3-0383-4650-1CB8-E6019BA0F98E}"/>
              </a:ext>
            </a:extLst>
          </p:cNvPr>
          <p:cNvSpPr>
            <a:spLocks noGrp="1"/>
          </p:cNvSpPr>
          <p:nvPr>
            <p:ph type="body" sz="half" idx="10"/>
          </p:nvPr>
        </p:nvSpPr>
        <p:spPr>
          <a:xfrm>
            <a:off x="4835951" y="731017"/>
            <a:ext cx="7132529" cy="400639"/>
          </a:xfrm>
        </p:spPr>
        <p:txBody>
          <a:bodyPr/>
          <a:lstStyle/>
          <a:p>
            <a:r>
              <a:rPr lang="fr-FR" sz="2200" dirty="0">
                <a:cs typeface="Arial" panose="020B0604020202020204" pitchFamily="34" charset="0"/>
              </a:rPr>
              <a:t>Application de la cible 7-1-7 à quelques épidémies</a:t>
            </a:r>
          </a:p>
        </p:txBody>
      </p:sp>
    </p:spTree>
    <p:extLst>
      <p:ext uri="{BB962C8B-B14F-4D97-AF65-F5344CB8AC3E}">
        <p14:creationId xmlns:p14="http://schemas.microsoft.com/office/powerpoint/2010/main" val="40813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D9C00-34B8-A919-AEA2-67CE67713F56}"/>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5135F27-4530-5571-C944-2A08113E61AF}"/>
              </a:ext>
            </a:extLst>
          </p:cNvPr>
          <p:cNvSpPr/>
          <p:nvPr/>
        </p:nvSpPr>
        <p:spPr>
          <a:xfrm>
            <a:off x="4846870" y="1148387"/>
            <a:ext cx="6477671" cy="35057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DE428D1B-A3F6-318D-37CE-92613FB53C54}"/>
              </a:ext>
            </a:extLst>
          </p:cNvPr>
          <p:cNvSpPr>
            <a:spLocks noGrp="1"/>
          </p:cNvSpPr>
          <p:nvPr>
            <p:ph type="body" sz="half" idx="10"/>
          </p:nvPr>
        </p:nvSpPr>
        <p:spPr>
          <a:xfrm>
            <a:off x="4835951" y="594724"/>
            <a:ext cx="7254449" cy="400639"/>
          </a:xfrm>
        </p:spPr>
        <p:txBody>
          <a:bodyPr/>
          <a:lstStyle/>
          <a:p>
            <a:r>
              <a:rPr lang="fr-FR" dirty="0">
                <a:cs typeface="Arial" panose="020B0604020202020204" pitchFamily="34" charset="0"/>
              </a:rPr>
              <a:t>Tester l’utilisation de l’approche 7-1-7 rétrospectivement</a:t>
            </a:r>
          </a:p>
        </p:txBody>
      </p:sp>
      <p:sp>
        <p:nvSpPr>
          <p:cNvPr id="10" name="Content Placeholder 2">
            <a:extLst>
              <a:ext uri="{FF2B5EF4-FFF2-40B4-BE49-F238E27FC236}">
                <a16:creationId xmlns:a16="http://schemas.microsoft.com/office/drawing/2014/main" id="{D4A19F31-5778-F727-3E41-B67C074994F6}"/>
              </a:ext>
            </a:extLst>
          </p:cNvPr>
          <p:cNvSpPr txBox="1">
            <a:spLocks/>
          </p:cNvSpPr>
          <p:nvPr/>
        </p:nvSpPr>
        <p:spPr>
          <a:xfrm>
            <a:off x="5189072" y="2901889"/>
            <a:ext cx="5887665" cy="162833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110000"/>
              </a:lnSpc>
              <a:spcBef>
                <a:spcPts val="1000"/>
              </a:spcBef>
              <a:spcAft>
                <a:spcPts val="0"/>
              </a:spcAft>
              <a:buClr>
                <a:srgbClr val="3BB042"/>
              </a:buClr>
              <a:buSzTx/>
              <a:buFont typeface="Arial" panose="020B0604020202020204" pitchFamily="34" charset="0"/>
              <a:buChar char="•"/>
              <a:tabLst/>
              <a:defRPr/>
            </a:pPr>
            <a:r>
              <a:rPr kumimoji="0" lang="fr-FR" sz="1400" b="0" i="0" u="none" strike="noStrike" cap="none" normalizeH="0" baseline="0" noProof="0" dirty="0">
                <a:ln>
                  <a:noFill/>
                </a:ln>
                <a:solidFill>
                  <a:srgbClr val="394D56"/>
                </a:solidFill>
                <a:effectLst/>
                <a:uLnTx/>
                <a:uFillTx/>
                <a:latin typeface="Arial"/>
                <a:cs typeface="Arial"/>
              </a:rPr>
              <a:t>Application de l’approche 7-1-7 à plusieurs épidémies récentes</a:t>
            </a:r>
          </a:p>
          <a:p>
            <a:pPr marL="228600" marR="0" lvl="0" indent="-228600" algn="l" defTabSz="914400" rtl="0" eaLnBrk="1" fontAlgn="auto" latinLnBrk="0" hangingPunct="1">
              <a:lnSpc>
                <a:spcPct val="110000"/>
              </a:lnSpc>
              <a:spcBef>
                <a:spcPts val="1000"/>
              </a:spcBef>
              <a:spcAft>
                <a:spcPts val="0"/>
              </a:spcAft>
              <a:buClr>
                <a:srgbClr val="3BB042"/>
              </a:buClr>
              <a:buSzTx/>
              <a:buFont typeface="Arial" panose="020B0604020202020204" pitchFamily="34" charset="0"/>
              <a:buChar char="•"/>
              <a:tabLst/>
              <a:defRPr/>
            </a:pPr>
            <a:r>
              <a:rPr kumimoji="0" lang="fr-FR" sz="1400" b="0" i="0" u="none" strike="noStrike" cap="none" normalizeH="0" baseline="0" noProof="0" dirty="0">
                <a:ln>
                  <a:noFill/>
                </a:ln>
                <a:solidFill>
                  <a:srgbClr val="394D56"/>
                </a:solidFill>
                <a:effectLst/>
                <a:uLnTx/>
                <a:uFillTx/>
                <a:latin typeface="Arial"/>
                <a:ea typeface="Arial"/>
                <a:cs typeface="Arial"/>
              </a:rPr>
              <a:t>Présentation des résultats à un large groupe de parties prenantes </a:t>
            </a:r>
          </a:p>
          <a:p>
            <a:pPr marL="228600" marR="0" lvl="0" indent="-228600" algn="l" defTabSz="914400" rtl="0" eaLnBrk="1" fontAlgn="auto" latinLnBrk="0" hangingPunct="1">
              <a:lnSpc>
                <a:spcPct val="110000"/>
              </a:lnSpc>
              <a:spcBef>
                <a:spcPts val="1000"/>
              </a:spcBef>
              <a:spcAft>
                <a:spcPts val="0"/>
              </a:spcAft>
              <a:buClr>
                <a:srgbClr val="3BB042"/>
              </a:buClr>
              <a:buSzTx/>
              <a:buFont typeface="Arial" panose="020B0604020202020204" pitchFamily="34" charset="0"/>
              <a:buChar char="•"/>
              <a:tabLst/>
              <a:defRPr/>
            </a:pPr>
            <a:r>
              <a:rPr kumimoji="0" lang="fr-FR" sz="1400" b="0" i="0" u="none" strike="noStrike" cap="none" normalizeH="0" baseline="0" noProof="0" dirty="0">
                <a:ln>
                  <a:noFill/>
                </a:ln>
                <a:solidFill>
                  <a:srgbClr val="394D56"/>
                </a:solidFill>
                <a:effectLst/>
                <a:uLnTx/>
                <a:uFillTx/>
                <a:latin typeface="Arial"/>
                <a:cs typeface="Arial"/>
                <a:sym typeface="Wingdings" pitchFamily="2" charset="2"/>
              </a:rPr>
              <a:t>Les parties prenantes ont convenu de mesures à prendre pour remédier aux goulots d’étranglement et pour utiliser l’approche 7-1-7 lors des futurs événements de santé publique.</a:t>
            </a:r>
          </a:p>
        </p:txBody>
      </p:sp>
      <p:sp>
        <p:nvSpPr>
          <p:cNvPr id="11" name="Text Placeholder 4">
            <a:extLst>
              <a:ext uri="{FF2B5EF4-FFF2-40B4-BE49-F238E27FC236}">
                <a16:creationId xmlns:a16="http://schemas.microsoft.com/office/drawing/2014/main" id="{84BAADD6-6559-E2EA-A223-952C1F32E28D}"/>
              </a:ext>
            </a:extLst>
          </p:cNvPr>
          <p:cNvSpPr txBox="1">
            <a:spLocks/>
          </p:cNvSpPr>
          <p:nvPr/>
        </p:nvSpPr>
        <p:spPr>
          <a:xfrm>
            <a:off x="5188027" y="1622953"/>
            <a:ext cx="2862328"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b="1" i="0" u="none" strike="noStrike" cap="none" normalizeH="0" baseline="0" noProof="0" dirty="0">
                <a:ln>
                  <a:noFill/>
                </a:ln>
                <a:solidFill>
                  <a:schemeClr val="tx1"/>
                </a:solidFill>
                <a:effectLst/>
                <a:uLnTx/>
                <a:uFillTx/>
                <a:latin typeface="Arial"/>
                <a:cs typeface="Arial"/>
              </a:rPr>
              <a:t>Un examen rétrospectif de l’approche 7-1-7 à Recife, Brésil</a:t>
            </a:r>
          </a:p>
        </p:txBody>
      </p:sp>
      <p:pic>
        <p:nvPicPr>
          <p:cNvPr id="1026" name="Picture 2">
            <a:extLst>
              <a:ext uri="{FF2B5EF4-FFF2-40B4-BE49-F238E27FC236}">
                <a16:creationId xmlns:a16="http://schemas.microsoft.com/office/drawing/2014/main" id="{EB4A0A01-0B5D-B327-FDA6-3CE2CFAB049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05067" y="1332028"/>
            <a:ext cx="3162936" cy="1402830"/>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sp>
        <p:nvSpPr>
          <p:cNvPr id="12" name="Content Placeholder 2">
            <a:extLst>
              <a:ext uri="{FF2B5EF4-FFF2-40B4-BE49-F238E27FC236}">
                <a16:creationId xmlns:a16="http://schemas.microsoft.com/office/drawing/2014/main" id="{8674E148-29B3-975A-2DE5-C561D75CBC3A}"/>
              </a:ext>
            </a:extLst>
          </p:cNvPr>
          <p:cNvSpPr>
            <a:spLocks noGrp="1"/>
          </p:cNvSpPr>
          <p:nvPr>
            <p:ph idx="1"/>
          </p:nvPr>
        </p:nvSpPr>
        <p:spPr>
          <a:xfrm>
            <a:off x="4835950" y="4910932"/>
            <a:ext cx="7010610" cy="1546273"/>
          </a:xfrm>
        </p:spPr>
        <p:txBody>
          <a:bodyPr/>
          <a:lstStyle/>
          <a:p>
            <a:r>
              <a:rPr lang="fr-FR" sz="1700" dirty="0">
                <a:cs typeface="Arial" panose="020B0604020202020204" pitchFamily="34" charset="0"/>
              </a:rPr>
              <a:t>Utiliser des épidémies récentes avec des données relativement complètes pour des examens rétrospectifs</a:t>
            </a:r>
          </a:p>
          <a:p>
            <a:r>
              <a:rPr lang="fr-FR" sz="1700" dirty="0">
                <a:cs typeface="Arial" panose="020B0604020202020204" pitchFamily="34" charset="0"/>
              </a:rPr>
              <a:t>Identifier les problèmes/lacunes systématiques dans la collecte des données</a:t>
            </a:r>
          </a:p>
          <a:p>
            <a:r>
              <a:rPr lang="fr-FR" sz="1700" dirty="0">
                <a:cs typeface="Arial" panose="020B0604020202020204" pitchFamily="34" charset="0"/>
              </a:rPr>
              <a:t>Utiliser pour créer une dynamique pour une utilisation en temps réel</a:t>
            </a:r>
          </a:p>
        </p:txBody>
      </p:sp>
      <p:pic>
        <p:nvPicPr>
          <p:cNvPr id="9" name="Graphic 8">
            <a:extLst>
              <a:ext uri="{FF2B5EF4-FFF2-40B4-BE49-F238E27FC236}">
                <a16:creationId xmlns:a16="http://schemas.microsoft.com/office/drawing/2014/main" id="{7AADCFD0-E4B2-0C76-1D92-EC46CDEC45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2818" y="1880680"/>
            <a:ext cx="915144" cy="917622"/>
          </a:xfrm>
          <a:prstGeom prst="rect">
            <a:avLst/>
          </a:prstGeom>
        </p:spPr>
      </p:pic>
      <p:sp>
        <p:nvSpPr>
          <p:cNvPr id="14" name="Title 1">
            <a:extLst>
              <a:ext uri="{FF2B5EF4-FFF2-40B4-BE49-F238E27FC236}">
                <a16:creationId xmlns:a16="http://schemas.microsoft.com/office/drawing/2014/main" id="{4467A5A2-A426-D1C7-F3FF-D3904032CD4B}"/>
              </a:ext>
            </a:extLst>
          </p:cNvPr>
          <p:cNvSpPr txBox="1">
            <a:spLocks/>
          </p:cNvSpPr>
          <p:nvPr/>
        </p:nvSpPr>
        <p:spPr>
          <a:xfrm>
            <a:off x="477166" y="1590020"/>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dirty="0"/>
              <a:t>Tester l’utilisation</a:t>
            </a:r>
          </a:p>
        </p:txBody>
      </p:sp>
    </p:spTree>
    <p:extLst>
      <p:ext uri="{BB962C8B-B14F-4D97-AF65-F5344CB8AC3E}">
        <p14:creationId xmlns:p14="http://schemas.microsoft.com/office/powerpoint/2010/main" val="31177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p:bldP spid="11"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8616E-59C1-8D3A-BE77-54C395662D8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9D1C92-07BE-D95B-4FF5-C23AAC846000}"/>
              </a:ext>
            </a:extLst>
          </p:cNvPr>
          <p:cNvSpPr/>
          <p:nvPr/>
        </p:nvSpPr>
        <p:spPr>
          <a:xfrm>
            <a:off x="4729163" y="1148387"/>
            <a:ext cx="6799817" cy="1827042"/>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7E4AFF7B-D0D5-2745-B546-DDE8DD49D59E}"/>
              </a:ext>
            </a:extLst>
          </p:cNvPr>
          <p:cNvSpPr>
            <a:spLocks noGrp="1"/>
          </p:cNvSpPr>
          <p:nvPr>
            <p:ph type="body" sz="half" idx="10"/>
          </p:nvPr>
        </p:nvSpPr>
        <p:spPr>
          <a:xfrm>
            <a:off x="4835951" y="390282"/>
            <a:ext cx="6693029" cy="400639"/>
          </a:xfrm>
        </p:spPr>
        <p:txBody>
          <a:bodyPr/>
          <a:lstStyle/>
          <a:p>
            <a:r>
              <a:rPr lang="fr-FR" sz="2200" dirty="0">
                <a:cs typeface="Arial" panose="020B0604020202020204" pitchFamily="34" charset="0"/>
              </a:rPr>
              <a:t>Tester l’utilisation de l’approche 7-1-7 grâce aux revues des premières actions</a:t>
            </a:r>
          </a:p>
        </p:txBody>
      </p:sp>
      <p:sp>
        <p:nvSpPr>
          <p:cNvPr id="11" name="Text Placeholder 4">
            <a:extLst>
              <a:ext uri="{FF2B5EF4-FFF2-40B4-BE49-F238E27FC236}">
                <a16:creationId xmlns:a16="http://schemas.microsoft.com/office/drawing/2014/main" id="{7F41D6F3-C1C4-E110-B1F2-14BFB7AECBBD}"/>
              </a:ext>
            </a:extLst>
          </p:cNvPr>
          <p:cNvSpPr txBox="1">
            <a:spLocks/>
          </p:cNvSpPr>
          <p:nvPr/>
        </p:nvSpPr>
        <p:spPr>
          <a:xfrm>
            <a:off x="5085835" y="1509492"/>
            <a:ext cx="3313459"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b="1" i="0" u="none" strike="noStrike" cap="none" normalizeH="0" baseline="0" noProof="0" dirty="0">
                <a:ln>
                  <a:noFill/>
                </a:ln>
                <a:solidFill>
                  <a:schemeClr val="tx1"/>
                </a:solidFill>
                <a:effectLst/>
                <a:uLnTx/>
                <a:uFillTx/>
                <a:latin typeface="Arial"/>
                <a:cs typeface="Arial"/>
              </a:rPr>
              <a:t>Revue des premières actions concernant l’épidémie de fièvre jaune au Soudan du Sud</a:t>
            </a:r>
          </a:p>
        </p:txBody>
      </p:sp>
      <p:pic>
        <p:nvPicPr>
          <p:cNvPr id="3" name="Picture 2">
            <a:extLst>
              <a:ext uri="{FF2B5EF4-FFF2-40B4-BE49-F238E27FC236}">
                <a16:creationId xmlns:a16="http://schemas.microsoft.com/office/drawing/2014/main" id="{6F7D5BD9-D018-8049-0837-AD4E98D182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554873" y="1303106"/>
            <a:ext cx="2542815" cy="1434513"/>
          </a:xfrm>
          <a:prstGeom prst="rect">
            <a:avLst/>
          </a:prstGeom>
          <a:ln w="12700">
            <a:solidFill>
              <a:schemeClr val="tx2"/>
            </a:solidFill>
          </a:ln>
        </p:spPr>
      </p:pic>
      <p:pic>
        <p:nvPicPr>
          <p:cNvPr id="10" name="Graphic 9">
            <a:extLst>
              <a:ext uri="{FF2B5EF4-FFF2-40B4-BE49-F238E27FC236}">
                <a16:creationId xmlns:a16="http://schemas.microsoft.com/office/drawing/2014/main" id="{FDA5F8F4-0820-B9AA-89ED-BF89D35B3A7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2818" y="1880680"/>
            <a:ext cx="915144" cy="917622"/>
          </a:xfrm>
          <a:prstGeom prst="rect">
            <a:avLst/>
          </a:prstGeom>
        </p:spPr>
      </p:pic>
      <p:sp>
        <p:nvSpPr>
          <p:cNvPr id="13" name="Title 1">
            <a:extLst>
              <a:ext uri="{FF2B5EF4-FFF2-40B4-BE49-F238E27FC236}">
                <a16:creationId xmlns:a16="http://schemas.microsoft.com/office/drawing/2014/main" id="{2DF6E106-9E04-C35C-B136-4ED6D4D299B3}"/>
              </a:ext>
            </a:extLst>
          </p:cNvPr>
          <p:cNvSpPr txBox="1">
            <a:spLocks/>
          </p:cNvSpPr>
          <p:nvPr/>
        </p:nvSpPr>
        <p:spPr>
          <a:xfrm>
            <a:off x="477166" y="165689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dirty="0"/>
              <a:t>Tester l’utilisation</a:t>
            </a:r>
          </a:p>
        </p:txBody>
      </p:sp>
    </p:spTree>
    <p:extLst>
      <p:ext uri="{BB962C8B-B14F-4D97-AF65-F5344CB8AC3E}">
        <p14:creationId xmlns:p14="http://schemas.microsoft.com/office/powerpoint/2010/main" val="257358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9E02C-F770-E755-CE97-2810FA804700}"/>
              </a:ext>
            </a:extLst>
          </p:cNvPr>
          <p:cNvSpPr>
            <a:spLocks noGrp="1"/>
          </p:cNvSpPr>
          <p:nvPr>
            <p:ph type="title"/>
          </p:nvPr>
        </p:nvSpPr>
        <p:spPr/>
        <p:txBody>
          <a:bodyPr/>
          <a:lstStyle/>
          <a:p>
            <a:r>
              <a:rPr lang="fr-FR" dirty="0"/>
              <a:t>Récit de l’événement</a:t>
            </a:r>
            <a:br>
              <a:rPr lang="fr-FR" dirty="0"/>
            </a:br>
            <a:r>
              <a:rPr lang="fr-FR" sz="2400" b="0" dirty="0">
                <a:solidFill>
                  <a:schemeClr val="tx1"/>
                </a:solidFill>
              </a:rPr>
              <a:t>Fièvre jaune, Soudan du Sud, en cours</a:t>
            </a:r>
          </a:p>
        </p:txBody>
      </p:sp>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835950" y="697616"/>
            <a:ext cx="6939489" cy="5840140"/>
          </a:xfrm>
        </p:spPr>
        <p:txBody>
          <a:bodyPr vert="horz" lIns="91440" tIns="45720" rIns="91440" bIns="45720" rtlCol="0" anchor="t">
            <a:noAutofit/>
          </a:bodyPr>
          <a:lstStyle/>
          <a:p>
            <a:r>
              <a:rPr lang="fr-FR" sz="1600" dirty="0">
                <a:latin typeface="Arial"/>
                <a:cs typeface="Arial"/>
              </a:rPr>
              <a:t>Le 14 décembre 2023, un homme de 18 ans du comté de </a:t>
            </a:r>
            <a:r>
              <a:rPr lang="fr-FR" sz="1600" dirty="0" err="1">
                <a:latin typeface="Arial"/>
                <a:cs typeface="Arial"/>
              </a:rPr>
              <a:t>Yambio</a:t>
            </a:r>
            <a:r>
              <a:rPr lang="fr-FR" sz="1600" dirty="0">
                <a:latin typeface="Arial"/>
                <a:cs typeface="Arial"/>
              </a:rPr>
              <a:t>, dans l’État d’Équatoria occidental, a développé une faiblesse corporelle, des maux de tête, une gêne épigastrique, de la fièvre et des vomissements.</a:t>
            </a:r>
          </a:p>
          <a:p>
            <a:pPr lvl="1"/>
            <a:r>
              <a:rPr lang="fr-FR" sz="1600" dirty="0">
                <a:latin typeface="Arial"/>
                <a:cs typeface="Arial"/>
              </a:rPr>
              <a:t>Il a été diagnostiqué comme souffrant de typhoïde et mis sous traitement le même jour.</a:t>
            </a:r>
          </a:p>
          <a:p>
            <a:pPr lvl="1"/>
            <a:r>
              <a:rPr lang="fr-FR" sz="1600" dirty="0">
                <a:latin typeface="Arial"/>
                <a:cs typeface="Arial"/>
              </a:rPr>
              <a:t>La mère n’a signalé aucune amélioration à la fin du traitement.</a:t>
            </a:r>
          </a:p>
          <a:p>
            <a:pPr lvl="1"/>
            <a:endParaRPr lang="en-US" sz="600" dirty="0">
              <a:cs typeface="Arial" panose="020B0604020202020204" pitchFamily="34" charset="0"/>
            </a:endParaRPr>
          </a:p>
          <a:p>
            <a:r>
              <a:rPr lang="fr-FR" sz="1600" dirty="0">
                <a:latin typeface="Arial"/>
                <a:cs typeface="Arial"/>
              </a:rPr>
              <a:t>Le 21 décembre, le patient a été évalué dans un établissement de santé après des vomissements de sang et une jaunisse.</a:t>
            </a:r>
          </a:p>
          <a:p>
            <a:pPr lvl="1"/>
            <a:r>
              <a:rPr lang="fr-FR" sz="1600" dirty="0">
                <a:latin typeface="Arial"/>
                <a:cs typeface="Arial"/>
              </a:rPr>
              <a:t>L’établissement de santé suspecte une fièvre hémorragique virale.</a:t>
            </a:r>
          </a:p>
          <a:p>
            <a:pPr lvl="1"/>
            <a:r>
              <a:rPr lang="fr-FR" sz="1600" dirty="0">
                <a:latin typeface="Arial"/>
                <a:cs typeface="Arial"/>
              </a:rPr>
              <a:t>Ils ont isolé le patient et ont prélevé un échantillon pour investigation.</a:t>
            </a:r>
          </a:p>
          <a:p>
            <a:pPr lvl="1"/>
            <a:r>
              <a:rPr lang="fr-FR" sz="1600" dirty="0">
                <a:latin typeface="Arial"/>
                <a:cs typeface="Arial"/>
              </a:rPr>
              <a:t>Les prestataires ont immédiatement contacté l’agent de surveillance de l’État, qui a informé le niveau national. </a:t>
            </a:r>
          </a:p>
          <a:p>
            <a:pPr lvl="1"/>
            <a:endParaRPr lang="en-US" sz="600" dirty="0">
              <a:cs typeface="Arial" panose="020B0604020202020204" pitchFamily="34" charset="0"/>
            </a:endParaRPr>
          </a:p>
          <a:p>
            <a:r>
              <a:rPr lang="fr-FR" sz="1600" dirty="0">
                <a:latin typeface="Arial"/>
                <a:cs typeface="Arial"/>
              </a:rPr>
              <a:t>Le 24 décembre, l’échantillon a été testé positif à la fièvre jaune au laboratoire national de santé publique. </a:t>
            </a:r>
          </a:p>
          <a:p>
            <a:endParaRPr lang="en-US" sz="600" dirty="0">
              <a:cs typeface="Arial" panose="020B0604020202020204" pitchFamily="34" charset="0"/>
            </a:endParaRPr>
          </a:p>
          <a:p>
            <a:r>
              <a:rPr lang="fr-FR" sz="1600" dirty="0">
                <a:latin typeface="Arial"/>
                <a:cs typeface="Arial"/>
              </a:rPr>
              <a:t>Le 27 décembre, une équipe nationale de réponse rapide a été déployée.</a:t>
            </a:r>
          </a:p>
          <a:p>
            <a:endParaRPr lang="en-US" sz="600" dirty="0">
              <a:cs typeface="Arial" panose="020B0604020202020204" pitchFamily="34" charset="0"/>
            </a:endParaRPr>
          </a:p>
          <a:p>
            <a:r>
              <a:rPr lang="fr-FR" sz="1600" dirty="0">
                <a:latin typeface="Arial"/>
                <a:cs typeface="Arial"/>
              </a:rPr>
              <a:t>Début février 2024, il y avait 35 cas suspects et 2 cas confirmés dans 5 comtés de l’État d’Équatoria occidental.</a:t>
            </a:r>
          </a:p>
          <a:p>
            <a:endParaRPr lang="en-US" sz="1400" dirty="0">
              <a:cs typeface="Arial" panose="020B0604020202020204" pitchFamily="34" charset="0"/>
            </a:endParaRPr>
          </a:p>
          <a:p>
            <a:pPr marL="0" indent="0">
              <a:buNone/>
            </a:pPr>
            <a:endParaRPr lang="en-US" sz="1400" dirty="0">
              <a:highlight>
                <a:srgbClr val="FFFF00"/>
              </a:highlight>
              <a:cs typeface="Arial" panose="020B0604020202020204" pitchFamily="34" charset="0"/>
            </a:endParaRPr>
          </a:p>
        </p:txBody>
      </p:sp>
    </p:spTree>
    <p:extLst>
      <p:ext uri="{BB962C8B-B14F-4D97-AF65-F5344CB8AC3E}">
        <p14:creationId xmlns:p14="http://schemas.microsoft.com/office/powerpoint/2010/main" val="161843250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206831"/>
            <a:ext cx="1638526"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0" i="0" u="none" strike="noStrike" cap="none" normalizeH="0" baseline="0" noProof="0" dirty="0">
                <a:ln>
                  <a:noFill/>
                </a:ln>
                <a:solidFill>
                  <a:srgbClr val="9B51E0"/>
                </a:solidFill>
                <a:effectLst/>
                <a:uLnTx/>
                <a:uFillTx/>
                <a:latin typeface="Arial"/>
                <a:cs typeface="Arial"/>
              </a:rPr>
              <a:t>Date d’apparition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1" i="0" u="none" strike="noStrike" cap="none" normalizeH="0" baseline="0" noProof="0" dirty="0">
                <a:ln>
                  <a:noFill/>
                </a:ln>
                <a:solidFill>
                  <a:srgbClr val="9B51E0"/>
                </a:solidFill>
                <a:effectLst/>
                <a:uLnTx/>
                <a:uFillTx/>
                <a:latin typeface="Arial"/>
                <a:ea typeface="Arial"/>
                <a:cs typeface="Arial"/>
              </a:rPr>
              <a:t>14 décembre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CF2E2E"/>
                </a:solidFill>
                <a:effectLst/>
                <a:uLnTx/>
                <a:uFillTx/>
                <a:latin typeface="Arial"/>
                <a:cs typeface="Arial"/>
              </a:rPr>
              <a:t>DÉTECTER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srgbClr val="CF2E2E"/>
                </a:solidFill>
                <a:effectLst/>
                <a:uLnTx/>
                <a:uFillTx/>
                <a:latin typeface="Arial"/>
                <a:cs typeface="Arial"/>
              </a:rPr>
              <a:t>Cible : 7 jours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FCB900"/>
                </a:solidFill>
                <a:effectLst/>
                <a:uLnTx/>
                <a:uFillTx/>
                <a:latin typeface="Arial"/>
                <a:cs typeface="Arial"/>
              </a:rPr>
              <a:t>NOTIFIER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srgbClr val="FCB900"/>
                </a:solidFill>
                <a:effectLst/>
                <a:uLnTx/>
                <a:uFillTx/>
                <a:latin typeface="Arial"/>
                <a:cs typeface="Arial"/>
              </a:rPr>
              <a:t>Cible : 1 jour</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3BB041"/>
                </a:solidFill>
                <a:effectLst/>
                <a:uLnTx/>
                <a:uFillTx/>
                <a:latin typeface="Arial"/>
                <a:cs typeface="Arial"/>
              </a:rPr>
              <a:t>RÉPONDRE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srgbClr val="3BB041"/>
                </a:solidFill>
                <a:effectLst/>
                <a:uLnTx/>
                <a:uFillTx/>
                <a:latin typeface="Arial"/>
                <a:cs typeface="Arial"/>
              </a:rPr>
              <a:t>Cible : 7 jours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206831"/>
            <a:ext cx="2506428"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0"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Date de détection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1" i="0" u="none" strike="noStrike" cap="none" normalizeH="0" baseline="0" noProof="0">
                <a:ln>
                  <a:noFill/>
                </a:ln>
                <a:solidFill>
                  <a:srgbClr val="CF2E2E"/>
                </a:solidFill>
                <a:effectLst/>
                <a:uLnTx/>
                <a:uFillTx/>
                <a:latin typeface="Arial"/>
                <a:ea typeface="Arial"/>
                <a:cs typeface="Arial"/>
              </a:rPr>
              <a:t>21 décembre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206831"/>
            <a:ext cx="2014871"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0"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Date de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1" i="0" u="none" strike="noStrike" cap="none" normalizeH="0" baseline="0" noProof="0">
                <a:ln>
                  <a:noFill/>
                </a:ln>
                <a:solidFill>
                  <a:srgbClr val="FCB900"/>
                </a:solidFill>
                <a:effectLst/>
                <a:uLnTx/>
                <a:uFillTx/>
                <a:latin typeface="Arial"/>
                <a:ea typeface="Arial"/>
                <a:cs typeface="Arial"/>
              </a:rPr>
              <a:t>21 décembre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841782" y="2214526"/>
            <a:ext cx="1638526" cy="415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0"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Date de réponse précoce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1" i="0" u="none" strike="noStrike" cap="none" normalizeH="0" baseline="0" noProof="0">
                <a:ln>
                  <a:noFill/>
                </a:ln>
                <a:solidFill>
                  <a:srgbClr val="3BB041"/>
                </a:solidFill>
                <a:effectLst/>
                <a:uLnTx/>
                <a:uFillTx/>
                <a:latin typeface="Arial"/>
                <a:ea typeface="Arial"/>
                <a:cs typeface="Arial"/>
              </a:rPr>
              <a:t>28 décembre 2023</a:t>
            </a:r>
          </a:p>
        </p:txBody>
      </p:sp>
      <p:sp>
        <p:nvSpPr>
          <p:cNvPr id="78" name="# DAYS">
            <a:extLst>
              <a:ext uri="{FF2B5EF4-FFF2-40B4-BE49-F238E27FC236}">
                <a16:creationId xmlns:a16="http://schemas.microsoft.com/office/drawing/2014/main" id="{44EE1BF1-05C4-9CBA-5165-C5471C3A5543}"/>
              </a:ext>
            </a:extLst>
          </p:cNvPr>
          <p:cNvSpPr txBox="1"/>
          <p:nvPr/>
        </p:nvSpPr>
        <p:spPr>
          <a:xfrm>
            <a:off x="2927425" y="1552696"/>
            <a:ext cx="891011"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a:ln>
                  <a:noFill/>
                </a:ln>
                <a:solidFill>
                  <a:srgbClr val="FFFFFF"/>
                </a:solidFill>
                <a:effectLst/>
                <a:uLnTx/>
                <a:uFillTx/>
                <a:latin typeface="Arial"/>
                <a:ea typeface="Arial"/>
                <a:cs typeface="Arial"/>
              </a:rPr>
              <a:t> </a:t>
            </a:r>
            <a:r>
              <a:rPr kumimoji="0" lang="fr-FR" sz="1600" b="1" i="0" u="none" strike="noStrike" cap="none" normalizeH="0" baseline="0" noProof="0">
                <a:ln>
                  <a:noFill/>
                </a:ln>
                <a:solidFill>
                  <a:srgbClr val="FFFFFF"/>
                </a:solidFill>
                <a:effectLst/>
                <a:uLnTx/>
                <a:uFillTx/>
                <a:latin typeface="Arial"/>
                <a:ea typeface="Arial"/>
                <a:cs typeface="Arial"/>
              </a:rPr>
              <a:t>7 JOURS</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a:ln>
                  <a:noFill/>
                </a:ln>
                <a:solidFill>
                  <a:srgbClr val="FFFFFF"/>
                </a:solidFill>
                <a:effectLst/>
                <a:uLnTx/>
                <a:uFillTx/>
                <a:latin typeface="Arial"/>
                <a:ea typeface="Arial"/>
                <a:cs typeface="Arial"/>
              </a:rPr>
              <a:t> </a:t>
            </a:r>
            <a:r>
              <a:rPr lang="fr-FR">
                <a:latin typeface="Arial"/>
                <a:ea typeface="Arial"/>
                <a:cs typeface="Arial"/>
              </a:rPr>
              <a:t>&lt;1 JOUR</a:t>
            </a: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612969"/>
            <a:ext cx="812463"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cap="none" normalizeH="0" baseline="0" noProof="0">
                <a:ln>
                  <a:noFill/>
                </a:ln>
                <a:solidFill>
                  <a:srgbClr val="FFFFFF"/>
                </a:solidFill>
                <a:effectLst/>
                <a:uLnTx/>
                <a:uFillTx/>
                <a:latin typeface="Arial"/>
                <a:ea typeface="Arial"/>
                <a:cs typeface="Arial"/>
              </a:rPr>
              <a:t>7 JOURS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061285"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FR" sz="1000" b="1" i="0" u="none" strike="noStrike" cap="none" normalizeH="0" baseline="0" noProof="0" dirty="0">
                <a:ln>
                  <a:noFill/>
                </a:ln>
                <a:solidFill>
                  <a:srgbClr val="0F0F0F"/>
                </a:solidFill>
                <a:effectLst/>
                <a:uLnTx/>
                <a:uFillTx/>
                <a:latin typeface="Arial"/>
                <a:cs typeface="Arial"/>
                <a:sym typeface="Calibri"/>
              </a:rPr>
              <a:t>GOULETS D’ÉTRANGLEMENT</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1000" b="0" i="0" u="none" strike="noStrike" cap="none" normalizeH="0" baseline="0" noProof="0" dirty="0">
                <a:ln>
                  <a:noFill/>
                </a:ln>
                <a:solidFill>
                  <a:srgbClr val="0F0F0F"/>
                </a:solidFill>
                <a:effectLst/>
                <a:uLnTx/>
                <a:uFillTx/>
                <a:latin typeface="Arial"/>
                <a:ea typeface="Arial"/>
                <a:cs typeface="Arial"/>
              </a:rPr>
              <a:t>Retard dans l’expédition des échantillons au laboratoire national de santé publique</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1000" b="0" i="0" u="none" strike="noStrike" cap="none" normalizeH="0" baseline="0" noProof="0" dirty="0">
                <a:ln>
                  <a:noFill/>
                </a:ln>
                <a:solidFill>
                  <a:srgbClr val="0F0F0F"/>
                </a:solidFill>
                <a:effectLst/>
                <a:uLnTx/>
                <a:uFillTx/>
                <a:latin typeface="Arial"/>
                <a:ea typeface="Arial"/>
                <a:cs typeface="Arial"/>
              </a:rPr>
              <a:t>Le formulaire d’investigation n’a pas été correctement rempli.</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FR" sz="1000" b="1" i="0" u="none" strike="noStrike" cap="none" normalizeH="0" baseline="0" noProof="0" dirty="0">
                <a:ln>
                  <a:noFill/>
                </a:ln>
                <a:solidFill>
                  <a:prstClr val="black"/>
                </a:solidFill>
                <a:effectLst/>
                <a:uLnTx/>
                <a:uFillTx/>
                <a:latin typeface="Arial"/>
                <a:cs typeface="Arial"/>
                <a:sym typeface="Calibri"/>
              </a:rPr>
              <a:t>FACTEURS FAVORISANTS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1000" b="0" i="0" u="none" strike="noStrike" cap="none" normalizeH="0" baseline="0" noProof="0" dirty="0">
                <a:ln>
                  <a:noFill/>
                </a:ln>
                <a:solidFill>
                  <a:srgbClr val="0F0F0F"/>
                </a:solidFill>
                <a:effectLst/>
                <a:uLnTx/>
                <a:uFillTx/>
                <a:latin typeface="Arial"/>
                <a:ea typeface="Arial"/>
                <a:cs typeface="Arial"/>
              </a:rPr>
              <a:t>L’équipe nationale de réponse rapide a été formée à la cible 7-1-7.</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1000" b="0" i="0" u="none" strike="noStrike" cap="none" normalizeH="0" baseline="0" noProof="0" dirty="0">
                <a:ln>
                  <a:noFill/>
                </a:ln>
                <a:solidFill>
                  <a:srgbClr val="0F0F0F"/>
                </a:solidFill>
                <a:effectLst/>
                <a:uLnTx/>
                <a:uFillTx/>
                <a:latin typeface="Arial"/>
                <a:ea typeface="Arial"/>
                <a:cs typeface="Arial"/>
              </a:rPr>
              <a:t>Bonnes connaissances sur la surveillance intégrée de la maladie et réponse</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61610"/>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1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CIBLE</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223739" cy="261610"/>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1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CALENDRIER</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694812" cy="769441"/>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1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GOULETS D’ÉTRANGLEMENT ET FACTEURS FAVORISANTS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61610"/>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1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ACTIONS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1" i="0" u="none" strike="noStrike" cap="none" normalizeH="0" baseline="0" noProof="0" dirty="0">
                <a:ln>
                  <a:noFill/>
                </a:ln>
                <a:solidFill>
                  <a:srgbClr val="0F0F0F"/>
                </a:solidFill>
                <a:effectLst/>
                <a:uLnTx/>
                <a:uFillTx/>
                <a:latin typeface="Arial"/>
                <a:cs typeface="Arial"/>
              </a:rPr>
              <a:t>IMMÉDIATES</a:t>
            </a:r>
            <a:r>
              <a:rPr kumimoji="0" lang="fr-FR" sz="1000" i="0" u="none" strike="noStrike" cap="none" normalizeH="0" baseline="0" noProof="0" dirty="0">
                <a:ln>
                  <a:noFill/>
                </a:ln>
                <a:solidFill>
                  <a:srgbClr val="0F0F0F"/>
                </a:solidFill>
                <a:effectLst/>
                <a:uLnTx/>
                <a:uFillTx/>
                <a:latin typeface="Arial"/>
                <a:cs typeface="Arial"/>
              </a:rPr>
              <a:t> :</a:t>
            </a:r>
            <a:r>
              <a:rPr kumimoji="0" lang="fr-FR" sz="1000" b="0" i="0" u="none" strike="noStrike" cap="none" normalizeH="0" baseline="0" noProof="0" dirty="0">
                <a:ln>
                  <a:noFill/>
                </a:ln>
                <a:solidFill>
                  <a:srgbClr val="0F0F0F"/>
                </a:solidFill>
                <a:effectLst/>
                <a:uLnTx/>
                <a:uFillTx/>
                <a:latin typeface="Arial"/>
                <a:cs typeface="Arial"/>
              </a:rPr>
              <a:t> formation de l’équipe de réponse rapide de l’État et le personnel de l’aviation au transport des échantillons selon les approches de coordination, de collaboration et de communication efficaces de l’approche 7-1-7 et du concept Une seule santé ; orientation sur le terrain des agents de santé sur le remplissage du formulaire d’investigation de cas ; réunion de plaidoyer pour aborder la question des doutes et </a:t>
            </a:r>
            <a:r>
              <a:rPr lang="fr-FR" sz="1000" dirty="0">
                <a:solidFill>
                  <a:srgbClr val="0F0F0F"/>
                </a:solidFill>
                <a:latin typeface="Arial"/>
                <a:cs typeface="Arial"/>
              </a:rPr>
              <a:t>des retards concernant les résultats</a:t>
            </a:r>
            <a:r>
              <a:rPr kumimoji="0" lang="fr-FR" sz="1000" b="0" i="0" u="none" strike="noStrike" cap="none" normalizeH="0" baseline="0" noProof="0" dirty="0">
                <a:ln>
                  <a:noFill/>
                </a:ln>
                <a:solidFill>
                  <a:srgbClr val="0F0F0F"/>
                </a:solidFill>
                <a:effectLst/>
                <a:uLnTx/>
                <a:uFillTx/>
                <a:latin typeface="Arial"/>
                <a:cs typeface="Arial"/>
              </a:rPr>
              <a:t> du soutien régional aux tests de l’UVRI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1" i="0" u="none" strike="noStrike" cap="none" normalizeH="0" baseline="0" noProof="0" dirty="0">
                <a:ln>
                  <a:noFill/>
                </a:ln>
                <a:solidFill>
                  <a:srgbClr val="0F0F0F"/>
                </a:solidFill>
                <a:effectLst/>
                <a:uLnTx/>
                <a:uFillTx/>
                <a:latin typeface="Arial"/>
                <a:cs typeface="Arial"/>
              </a:rPr>
              <a:t>À PLUS LONG TERME </a:t>
            </a:r>
            <a:r>
              <a:rPr kumimoji="0" lang="fr-FR" sz="1000" b="0" i="0" u="none" strike="noStrike" cap="none" normalizeH="0" baseline="0" noProof="0" dirty="0">
                <a:ln>
                  <a:noFill/>
                </a:ln>
                <a:solidFill>
                  <a:srgbClr val="0F0F0F"/>
                </a:solidFill>
                <a:effectLst/>
                <a:uLnTx/>
                <a:uFillTx/>
                <a:latin typeface="Arial"/>
                <a:cs typeface="Arial"/>
              </a:rPr>
              <a:t>: renforcer la vaccination des populations à risque ; renforcer la communication sur les risques et les crises, l’engagement communautaire, la promotion de la santé et la sensibilisation dans les établissements de santé et la communauté ; disposer de fonds pour la logistique, la mise en place d’un épidémiologiste permanent, la formation des agents de santé sur le protocole de gestion des cas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75514" y="-1340"/>
            <a:ext cx="11640864"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fr-FR" sz="28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sym typeface="Calibri"/>
              </a:rPr>
              <a:t>Fièvre jaune, État d’Équatoria occidental, Soudan du Sud</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877952" y="2751593"/>
            <a:ext cx="3061285"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FR" sz="1000" b="1" i="0" u="none" strike="noStrike" cap="none" normalizeH="0" baseline="0" noProof="0" dirty="0">
                <a:ln>
                  <a:noFill/>
                </a:ln>
                <a:solidFill>
                  <a:srgbClr val="0F0F0F"/>
                </a:solidFill>
                <a:effectLst/>
                <a:uLnTx/>
                <a:uFillTx/>
                <a:latin typeface="Arial"/>
                <a:cs typeface="Arial"/>
                <a:sym typeface="Calibri"/>
              </a:rPr>
              <a:t>GOULETS D’ÉTRANGLEMENT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lang="fr-FR" sz="1000" dirty="0" err="1">
                <a:solidFill>
                  <a:prstClr val="black"/>
                </a:solidFill>
                <a:latin typeface="Arial"/>
                <a:cs typeface="Arial"/>
              </a:rPr>
              <a:t>s.o</a:t>
            </a:r>
            <a:r>
              <a:rPr lang="fr-FR" sz="1000" dirty="0">
                <a:solidFill>
                  <a:prstClr val="black"/>
                </a:solidFill>
                <a:latin typeface="Arial"/>
                <a:cs typeface="Arial"/>
              </a:rPr>
              <a: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FR" sz="1000" b="1" i="0" u="none" strike="noStrike" cap="none" normalizeH="0" baseline="0" noProof="0" dirty="0">
                <a:ln>
                  <a:noFill/>
                </a:ln>
                <a:solidFill>
                  <a:prstClr val="black"/>
                </a:solidFill>
                <a:effectLst/>
                <a:uLnTx/>
                <a:uFillTx/>
                <a:latin typeface="Arial"/>
                <a:cs typeface="Arial"/>
                <a:sym typeface="Calibri"/>
              </a:rPr>
              <a:t>FACTEURS FAVORISANTS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1000" b="0" i="0" u="none" strike="noStrike" cap="none" normalizeH="0" baseline="0" noProof="0" dirty="0">
                <a:ln>
                  <a:noFill/>
                </a:ln>
                <a:solidFill>
                  <a:srgbClr val="0F0F0F"/>
                </a:solidFill>
                <a:effectLst/>
                <a:uLnTx/>
                <a:uFillTx/>
                <a:latin typeface="Arial"/>
                <a:ea typeface="Arial"/>
                <a:cs typeface="Arial"/>
              </a:rPr>
              <a:t>Les systèmes d’alerte précoce, d’alerte et de réponse et de surveillance intégrés de la maladie et de réponse ont rapidement capté l’alerte.</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1000" b="0" i="0" u="none" strike="noStrike" cap="none" normalizeH="0" baseline="0" noProof="0" dirty="0">
                <a:ln>
                  <a:noFill/>
                </a:ln>
                <a:solidFill>
                  <a:srgbClr val="0F0F0F"/>
                </a:solidFill>
                <a:effectLst/>
                <a:uLnTx/>
                <a:uFillTx/>
                <a:latin typeface="Arial"/>
                <a:ea typeface="Arial"/>
                <a:cs typeface="Arial"/>
              </a:rPr>
              <a:t>Le point focal de la zone chargé de la surveillance nationale a été formé sur la cible 7-1-7.</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091484" y="2744982"/>
            <a:ext cx="3396423"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FR" sz="950" b="1" i="0" u="none" strike="noStrike" cap="none" normalizeH="0" baseline="0" noProof="0" dirty="0">
                <a:ln>
                  <a:noFill/>
                </a:ln>
                <a:solidFill>
                  <a:srgbClr val="0F0F0F"/>
                </a:solidFill>
                <a:effectLst/>
                <a:uLnTx/>
                <a:uFillTx/>
                <a:latin typeface="Arial"/>
                <a:cs typeface="Arial"/>
                <a:sym typeface="Calibri"/>
              </a:rPr>
              <a:t>GOULETS D’ÉTRANGLEMENT</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950" b="0" i="0" u="none" strike="noStrike" cap="none" normalizeH="0" baseline="0" noProof="0" dirty="0">
                <a:ln>
                  <a:noFill/>
                </a:ln>
                <a:solidFill>
                  <a:srgbClr val="0F0F0F"/>
                </a:solidFill>
                <a:effectLst/>
                <a:uLnTx/>
                <a:uFillTx/>
                <a:latin typeface="Arial"/>
                <a:ea typeface="Arial"/>
                <a:cs typeface="Arial"/>
              </a:rPr>
              <a:t>L’équipe d’intervention rapide nationale ne comprend pas de spécialiste de la faune sauvage/d’entomologistes.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950" b="0" i="0" u="none" strike="noStrike" cap="none" normalizeH="0" baseline="0" noProof="0" dirty="0">
                <a:ln>
                  <a:noFill/>
                </a:ln>
                <a:solidFill>
                  <a:srgbClr val="0F0F0F"/>
                </a:solidFill>
                <a:effectLst/>
                <a:uLnTx/>
                <a:uFillTx/>
                <a:latin typeface="Arial"/>
                <a:ea typeface="Arial"/>
                <a:cs typeface="Arial"/>
              </a:rPr>
              <a:t>Il n’existe pas de vaccin contre la fièvre jaune.</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950" b="0" i="0" u="none" strike="noStrike" cap="none" normalizeH="0" baseline="0" noProof="0" dirty="0">
                <a:ln>
                  <a:noFill/>
                </a:ln>
                <a:solidFill>
                  <a:srgbClr val="0F0F0F"/>
                </a:solidFill>
                <a:effectLst/>
                <a:uLnTx/>
                <a:uFillTx/>
                <a:latin typeface="Arial"/>
                <a:ea typeface="Arial"/>
                <a:cs typeface="Arial"/>
              </a:rPr>
              <a:t>Les activités relatives aux contre-mesures de santé publique et aux documents d’information, d’éducation et de communication sont légèrement retardées ; l’analyse épidémiologique n’est pas encore entièrement réalisée.</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950" b="0" i="0" u="none" strike="noStrike" cap="none" normalizeH="0" baseline="0" noProof="0" dirty="0">
                <a:ln>
                  <a:noFill/>
                </a:ln>
                <a:solidFill>
                  <a:srgbClr val="0F0F0F"/>
                </a:solidFill>
                <a:effectLst/>
                <a:uLnTx/>
                <a:uFillTx/>
                <a:latin typeface="Arial"/>
                <a:cs typeface="Arial"/>
              </a:rPr>
              <a:t>Partenaires de réponse limités sur le terrain </a:t>
            </a:r>
          </a:p>
          <a:p>
            <a:pPr>
              <a:lnSpc>
                <a:spcPct val="115000"/>
              </a:lnSpc>
              <a:spcAft>
                <a:spcPts val="100"/>
              </a:spcAft>
              <a:defRPr/>
            </a:pPr>
            <a:endParaRPr lang="en-US" sz="500" b="1" kern="0" dirty="0">
              <a:solidFill>
                <a:prstClr val="black"/>
              </a:solidFill>
              <a:latin typeface="Arial"/>
              <a:cs typeface="Arial"/>
              <a:sym typeface="Calibri"/>
            </a:endParaRPr>
          </a:p>
          <a:p>
            <a:pPr marL="0" marR="0" lvl="0" indent="0" algn="l" defTabSz="914400">
              <a:lnSpc>
                <a:spcPct val="114999"/>
              </a:lnSpc>
              <a:spcBef>
                <a:spcPts val="0"/>
              </a:spcBef>
              <a:spcAft>
                <a:spcPts val="100"/>
              </a:spcAft>
              <a:buClrTx/>
              <a:buSzTx/>
              <a:buFontTx/>
              <a:buNone/>
              <a:tabLst/>
              <a:defRPr/>
            </a:pPr>
            <a:r>
              <a:rPr kumimoji="0" lang="fr-FR" sz="950" b="1" i="0" u="none" strike="noStrike" cap="none" normalizeH="0" baseline="0" noProof="0" dirty="0">
                <a:ln>
                  <a:noFill/>
                </a:ln>
                <a:solidFill>
                  <a:prstClr val="black"/>
                </a:solidFill>
                <a:effectLst/>
                <a:uLnTx/>
                <a:uFillTx/>
                <a:latin typeface="Arial"/>
                <a:cs typeface="Arial"/>
                <a:sym typeface="Calibri"/>
              </a:rPr>
              <a:t>FACTEURS FAVORISANTS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fr-FR" sz="950" b="0" i="0" u="none" strike="noStrike" cap="none" normalizeH="0" baseline="0" noProof="0" dirty="0">
                <a:ln>
                  <a:noFill/>
                </a:ln>
                <a:solidFill>
                  <a:srgbClr val="0F0F0F"/>
                </a:solidFill>
                <a:effectLst/>
                <a:uLnTx/>
                <a:uFillTx/>
                <a:latin typeface="Arial"/>
                <a:ea typeface="Arial"/>
                <a:cs typeface="Arial"/>
              </a:rPr>
              <a:t>L’équipe nationale de réponse rapide a été déployée. </a:t>
            </a:r>
          </a:p>
        </p:txBody>
      </p:sp>
    </p:spTree>
    <p:extLst>
      <p:ext uri="{BB962C8B-B14F-4D97-AF65-F5344CB8AC3E}">
        <p14:creationId xmlns:p14="http://schemas.microsoft.com/office/powerpoint/2010/main" val="228106597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C6265-6CF4-DDC6-E5B2-9975471AACC3}"/>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10D28B7E-F0BA-A76C-0813-DCE21000C5E8}"/>
              </a:ext>
            </a:extLst>
          </p:cNvPr>
          <p:cNvSpPr/>
          <p:nvPr/>
        </p:nvSpPr>
        <p:spPr>
          <a:xfrm>
            <a:off x="4729163" y="1148387"/>
            <a:ext cx="6799817" cy="35057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B434D4E6-AB74-A756-1CB9-F1A5D6E49CFF}"/>
              </a:ext>
            </a:extLst>
          </p:cNvPr>
          <p:cNvSpPr>
            <a:spLocks noGrp="1"/>
          </p:cNvSpPr>
          <p:nvPr>
            <p:ph type="body" sz="half" idx="10"/>
          </p:nvPr>
        </p:nvSpPr>
        <p:spPr>
          <a:xfrm>
            <a:off x="4835951" y="594724"/>
            <a:ext cx="6909009" cy="400639"/>
          </a:xfrm>
        </p:spPr>
        <p:txBody>
          <a:bodyPr/>
          <a:lstStyle/>
          <a:p>
            <a:r>
              <a:rPr lang="fr-FR" sz="1800" dirty="0">
                <a:cs typeface="Arial" panose="020B0604020202020204" pitchFamily="34" charset="0"/>
              </a:rPr>
              <a:t>Tester l’utilisation de manière rétrospective et en temps réel</a:t>
            </a:r>
          </a:p>
        </p:txBody>
      </p:sp>
      <p:sp>
        <p:nvSpPr>
          <p:cNvPr id="10" name="Content Placeholder 2">
            <a:extLst>
              <a:ext uri="{FF2B5EF4-FFF2-40B4-BE49-F238E27FC236}">
                <a16:creationId xmlns:a16="http://schemas.microsoft.com/office/drawing/2014/main" id="{FEB12F7D-6E8C-3563-1C66-84BD672256AD}"/>
              </a:ext>
            </a:extLst>
          </p:cNvPr>
          <p:cNvSpPr txBox="1">
            <a:spLocks/>
          </p:cNvSpPr>
          <p:nvPr/>
        </p:nvSpPr>
        <p:spPr>
          <a:xfrm>
            <a:off x="4835950" y="2951449"/>
            <a:ext cx="6693030" cy="15911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Arial" panose="020B0604020202020204" pitchFamily="34" charset="0"/>
              </a:rPr>
              <a:t>Application en temps réel pendant l’épidémie en cours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rPr>
              <a:t>Présentation des résultats à un large groupe de parties prenantes</a:t>
            </a: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Arial" panose="020B0604020202020204" pitchFamily="34" charset="0"/>
              </a:rPr>
              <a:t>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Arial" panose="020B0604020202020204" pitchFamily="34" charset="0"/>
                <a:sym typeface="Wingdings" pitchFamily="2" charset="2"/>
              </a:rPr>
              <a:t>Les parties prenantes ont convenu de mesures à prendre pour remédier aux goulots d’étranglement et pour utiliser l’approche </a:t>
            </a:r>
            <a:b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Arial" panose="020B0604020202020204" pitchFamily="34" charset="0"/>
                <a:sym typeface="Wingdings" pitchFamily="2" charset="2"/>
              </a:rPr>
            </a:b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Arial" panose="020B0604020202020204" pitchFamily="34" charset="0"/>
                <a:sym typeface="Wingdings" pitchFamily="2" charset="2"/>
              </a:rPr>
              <a:t>7-1-7 lors des futurs événements de santé publique.</a:t>
            </a:r>
          </a:p>
        </p:txBody>
      </p:sp>
      <p:sp>
        <p:nvSpPr>
          <p:cNvPr id="11" name="Text Placeholder 4">
            <a:extLst>
              <a:ext uri="{FF2B5EF4-FFF2-40B4-BE49-F238E27FC236}">
                <a16:creationId xmlns:a16="http://schemas.microsoft.com/office/drawing/2014/main" id="{E85E524C-2E1D-A22E-803F-6CF03F9ADC71}"/>
              </a:ext>
            </a:extLst>
          </p:cNvPr>
          <p:cNvSpPr txBox="1">
            <a:spLocks/>
          </p:cNvSpPr>
          <p:nvPr/>
        </p:nvSpPr>
        <p:spPr>
          <a:xfrm>
            <a:off x="5053733" y="1527702"/>
            <a:ext cx="3313459"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b="1" i="0" u="none" strike="noStrike" cap="none" normalizeH="0" baseline="0" noProof="0" dirty="0">
                <a:ln>
                  <a:noFill/>
                </a:ln>
                <a:solidFill>
                  <a:schemeClr val="tx1"/>
                </a:solidFill>
                <a:effectLst/>
                <a:uLnTx/>
                <a:uFillTx/>
                <a:latin typeface="Arial"/>
                <a:cs typeface="Arial"/>
              </a:rPr>
              <a:t>Revue des premières actions concernant l’épidémie de fièvre jaune au Soudan du Sud</a:t>
            </a:r>
          </a:p>
        </p:txBody>
      </p:sp>
      <p:pic>
        <p:nvPicPr>
          <p:cNvPr id="3" name="Picture 2">
            <a:extLst>
              <a:ext uri="{FF2B5EF4-FFF2-40B4-BE49-F238E27FC236}">
                <a16:creationId xmlns:a16="http://schemas.microsoft.com/office/drawing/2014/main" id="{2BF0DC6C-932E-1146-F7D3-AFE85E00957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554873" y="1303106"/>
            <a:ext cx="2542815" cy="1434513"/>
          </a:xfrm>
          <a:prstGeom prst="rect">
            <a:avLst/>
          </a:prstGeom>
          <a:ln w="12700">
            <a:solidFill>
              <a:schemeClr val="tx2"/>
            </a:solidFill>
          </a:ln>
        </p:spPr>
      </p:pic>
      <p:sp>
        <p:nvSpPr>
          <p:cNvPr id="4" name="Rectangle 3">
            <a:extLst>
              <a:ext uri="{FF2B5EF4-FFF2-40B4-BE49-F238E27FC236}">
                <a16:creationId xmlns:a16="http://schemas.microsoft.com/office/drawing/2014/main" id="{F719B236-5738-974B-D0AE-C9205C2EA394}"/>
              </a:ext>
            </a:extLst>
          </p:cNvPr>
          <p:cNvSpPr/>
          <p:nvPr/>
        </p:nvSpPr>
        <p:spPr>
          <a:xfrm>
            <a:off x="4835950" y="3326296"/>
            <a:ext cx="6574172" cy="1113182"/>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3" name="Graphic 12">
            <a:extLst>
              <a:ext uri="{FF2B5EF4-FFF2-40B4-BE49-F238E27FC236}">
                <a16:creationId xmlns:a16="http://schemas.microsoft.com/office/drawing/2014/main" id="{E50736A8-6419-0B16-6416-7649C231DC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2818" y="1880680"/>
            <a:ext cx="915144" cy="917622"/>
          </a:xfrm>
          <a:prstGeom prst="rect">
            <a:avLst/>
          </a:prstGeom>
        </p:spPr>
      </p:pic>
      <p:sp>
        <p:nvSpPr>
          <p:cNvPr id="15" name="Title 1">
            <a:extLst>
              <a:ext uri="{FF2B5EF4-FFF2-40B4-BE49-F238E27FC236}">
                <a16:creationId xmlns:a16="http://schemas.microsoft.com/office/drawing/2014/main" id="{0957EAAE-F89B-4020-82F1-489514191846}"/>
              </a:ext>
            </a:extLst>
          </p:cNvPr>
          <p:cNvSpPr>
            <a:spLocks noGrp="1"/>
          </p:cNvSpPr>
          <p:nvPr>
            <p:ph type="title"/>
          </p:nvPr>
        </p:nvSpPr>
        <p:spPr>
          <a:xfrm>
            <a:off x="477166" y="1596215"/>
            <a:ext cx="3467083" cy="2282808"/>
          </a:xfrm>
        </p:spPr>
        <p:txBody>
          <a:bodyPr/>
          <a:lstStyle/>
          <a:p>
            <a:pPr algn="ctr"/>
            <a:r>
              <a:rPr lang="fr-FR" dirty="0"/>
              <a:t>Tester l’utilisation</a:t>
            </a:r>
          </a:p>
        </p:txBody>
      </p:sp>
    </p:spTree>
    <p:extLst>
      <p:ext uri="{BB962C8B-B14F-4D97-AF65-F5344CB8AC3E}">
        <p14:creationId xmlns:p14="http://schemas.microsoft.com/office/powerpoint/2010/main" val="239874088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C34E5-4649-AFB3-43D1-484ABC1E074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C79585C-03D0-ABD0-AE7B-BF34F8672C38}"/>
              </a:ext>
            </a:extLst>
          </p:cNvPr>
          <p:cNvSpPr>
            <a:spLocks noGrp="1"/>
          </p:cNvSpPr>
          <p:nvPr>
            <p:ph type="title"/>
          </p:nvPr>
        </p:nvSpPr>
        <p:spPr>
          <a:xfrm>
            <a:off x="424274" y="350089"/>
            <a:ext cx="10515600" cy="1087808"/>
          </a:xfrm>
        </p:spPr>
        <p:txBody>
          <a:bodyPr/>
          <a:lstStyle/>
          <a:p>
            <a:r>
              <a:rPr lang="fr-FR"/>
              <a:t>L’approche 7-1-7 peut être adoptée de manière systématique et flexible.</a:t>
            </a:r>
          </a:p>
        </p:txBody>
      </p:sp>
      <p:sp>
        <p:nvSpPr>
          <p:cNvPr id="17" name="Title 1">
            <a:extLst>
              <a:ext uri="{FF2B5EF4-FFF2-40B4-BE49-F238E27FC236}">
                <a16:creationId xmlns:a16="http://schemas.microsoft.com/office/drawing/2014/main" id="{3A5ADE24-486D-7356-57D2-90BC3CB45178}"/>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i="0" u="none" strike="noStrike" cap="none" normalizeH="0" baseline="0" noProof="0" dirty="0">
                <a:ln>
                  <a:noFill/>
                </a:ln>
                <a:solidFill>
                  <a:srgbClr val="000000"/>
                </a:solidFill>
                <a:effectLst/>
                <a:uLnTx/>
                <a:uFillTx/>
                <a:latin typeface="Arial"/>
                <a:cs typeface="Arial"/>
              </a:rPr>
              <a:t>Implanter dans le système de santé publique</a:t>
            </a:r>
          </a:p>
        </p:txBody>
      </p:sp>
      <p:sp>
        <p:nvSpPr>
          <p:cNvPr id="21" name="Title 1">
            <a:extLst>
              <a:ext uri="{FF2B5EF4-FFF2-40B4-BE49-F238E27FC236}">
                <a16:creationId xmlns:a16="http://schemas.microsoft.com/office/drawing/2014/main" id="{266B941D-9058-AF81-1FAC-232F823B8CDA}"/>
              </a:ext>
            </a:extLst>
          </p:cNvPr>
          <p:cNvSpPr txBox="1">
            <a:spLocks/>
          </p:cNvSpPr>
          <p:nvPr/>
        </p:nvSpPr>
        <p:spPr>
          <a:xfrm>
            <a:off x="4885484" y="2719721"/>
            <a:ext cx="2757857"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i="0" u="none" strike="noStrike" cap="none" normalizeH="0" baseline="0" noProof="0" dirty="0">
                <a:ln>
                  <a:noFill/>
                </a:ln>
                <a:solidFill>
                  <a:srgbClr val="000000"/>
                </a:solidFill>
                <a:effectLst/>
                <a:uLnTx/>
                <a:uFillTx/>
                <a:latin typeface="Arial"/>
                <a:cs typeface="Arial"/>
              </a:rPr>
              <a:t>Cartographier les parties prenantes et les systèmes existants</a:t>
            </a:r>
          </a:p>
        </p:txBody>
      </p:sp>
      <p:sp>
        <p:nvSpPr>
          <p:cNvPr id="23" name="Title 1">
            <a:extLst>
              <a:ext uri="{FF2B5EF4-FFF2-40B4-BE49-F238E27FC236}">
                <a16:creationId xmlns:a16="http://schemas.microsoft.com/office/drawing/2014/main" id="{31A726B8-E43E-F0C2-8199-D59D33F19AD1}"/>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i="0" u="none" strike="noStrike" cap="none" normalizeH="0" baseline="0" noProof="0" dirty="0">
                <a:ln>
                  <a:noFill/>
                </a:ln>
                <a:solidFill>
                  <a:srgbClr val="000000"/>
                </a:solidFill>
                <a:effectLst/>
                <a:uLnTx/>
                <a:uFillTx/>
                <a:latin typeface="Arial"/>
                <a:cs typeface="Arial"/>
              </a:rPr>
              <a:t>Impliquer les </a:t>
            </a:r>
            <a:br>
              <a:rPr kumimoji="0" lang="fr-FR" sz="1800" i="0" u="none" strike="noStrike" cap="none" normalizeH="0" baseline="0" noProof="0" dirty="0">
                <a:ln>
                  <a:noFill/>
                </a:ln>
                <a:solidFill>
                  <a:srgbClr val="000000"/>
                </a:solidFill>
                <a:effectLst/>
                <a:uLnTx/>
                <a:uFillTx/>
                <a:latin typeface="Arial"/>
                <a:cs typeface="Arial"/>
              </a:rPr>
            </a:br>
            <a:r>
              <a:rPr kumimoji="0" lang="fr-FR" sz="1800" i="0" u="none" strike="noStrike" cap="none" normalizeH="0" baseline="0" noProof="0" dirty="0">
                <a:ln>
                  <a:noFill/>
                </a:ln>
                <a:solidFill>
                  <a:srgbClr val="000000"/>
                </a:solidFill>
                <a:effectLst/>
                <a:uLnTx/>
                <a:uFillTx/>
                <a:latin typeface="Arial"/>
                <a:cs typeface="Arial"/>
              </a:rPr>
              <a:t>parties prenantes</a:t>
            </a:r>
          </a:p>
        </p:txBody>
      </p:sp>
      <p:sp>
        <p:nvSpPr>
          <p:cNvPr id="25" name="Title 1">
            <a:extLst>
              <a:ext uri="{FF2B5EF4-FFF2-40B4-BE49-F238E27FC236}">
                <a16:creationId xmlns:a16="http://schemas.microsoft.com/office/drawing/2014/main" id="{7EC41275-EA99-2399-001F-4C89646FA8A9}"/>
              </a:ext>
            </a:extLst>
          </p:cNvPr>
          <p:cNvSpPr txBox="1">
            <a:spLocks/>
          </p:cNvSpPr>
          <p:nvPr/>
        </p:nvSpPr>
        <p:spPr>
          <a:xfrm>
            <a:off x="5528547" y="5151753"/>
            <a:ext cx="127968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i="0" u="none" strike="noStrike" cap="none" normalizeH="0" baseline="0" noProof="0" dirty="0">
                <a:ln>
                  <a:noFill/>
                </a:ln>
                <a:solidFill>
                  <a:srgbClr val="000000"/>
                </a:solidFill>
                <a:effectLst/>
                <a:uLnTx/>
                <a:uFillTx/>
                <a:latin typeface="Arial"/>
                <a:cs typeface="Arial"/>
              </a:rPr>
              <a:t>Former le personnel</a:t>
            </a:r>
          </a:p>
        </p:txBody>
      </p:sp>
      <p:sp>
        <p:nvSpPr>
          <p:cNvPr id="27" name="Title 1">
            <a:extLst>
              <a:ext uri="{FF2B5EF4-FFF2-40B4-BE49-F238E27FC236}">
                <a16:creationId xmlns:a16="http://schemas.microsoft.com/office/drawing/2014/main" id="{4B833133-F644-4B4B-2B2B-E775DF10DF4E}"/>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i="0" u="none" strike="noStrike" cap="none" normalizeH="0" baseline="0" noProof="0" dirty="0">
                <a:ln>
                  <a:noFill/>
                </a:ln>
                <a:solidFill>
                  <a:srgbClr val="000000"/>
                </a:solidFill>
                <a:effectLst/>
                <a:uLnTx/>
                <a:uFillTx/>
                <a:latin typeface="Arial"/>
                <a:cs typeface="Arial"/>
              </a:rPr>
              <a:t>Intégrer dans les </a:t>
            </a:r>
            <a:br>
              <a:rPr kumimoji="0" lang="fr-FR" sz="1800" i="0" u="none" strike="noStrike" cap="none" normalizeH="0" baseline="0" noProof="0" dirty="0">
                <a:ln>
                  <a:noFill/>
                </a:ln>
                <a:solidFill>
                  <a:srgbClr val="000000"/>
                </a:solidFill>
                <a:effectLst/>
                <a:uLnTx/>
                <a:uFillTx/>
                <a:latin typeface="Arial"/>
                <a:cs typeface="Arial"/>
              </a:rPr>
            </a:br>
            <a:r>
              <a:rPr kumimoji="0" lang="fr-FR" sz="1800" i="0" u="none" strike="noStrike" cap="none" normalizeH="0" baseline="0" noProof="0" dirty="0">
                <a:ln>
                  <a:noFill/>
                </a:ln>
                <a:solidFill>
                  <a:srgbClr val="000000"/>
                </a:solidFill>
                <a:effectLst/>
                <a:uLnTx/>
                <a:uFillTx/>
                <a:latin typeface="Arial"/>
                <a:cs typeface="Arial"/>
              </a:rPr>
              <a:t>flux de travail</a:t>
            </a:r>
          </a:p>
        </p:txBody>
      </p:sp>
      <p:sp>
        <p:nvSpPr>
          <p:cNvPr id="29" name="Title 1">
            <a:extLst>
              <a:ext uri="{FF2B5EF4-FFF2-40B4-BE49-F238E27FC236}">
                <a16:creationId xmlns:a16="http://schemas.microsoft.com/office/drawing/2014/main" id="{CD2FBF4B-C3C2-C333-07EA-AE3010B7BCB7}"/>
              </a:ext>
            </a:extLst>
          </p:cNvPr>
          <p:cNvSpPr txBox="1">
            <a:spLocks/>
          </p:cNvSpPr>
          <p:nvPr/>
        </p:nvSpPr>
        <p:spPr>
          <a:xfrm>
            <a:off x="8988626" y="5151753"/>
            <a:ext cx="143553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1800" dirty="0">
                <a:solidFill>
                  <a:srgbClr val="000000"/>
                </a:solidFill>
                <a:latin typeface="Arial"/>
                <a:cs typeface="Arial"/>
              </a:rPr>
              <a:t>Tester l’utilisation</a:t>
            </a:r>
          </a:p>
        </p:txBody>
      </p:sp>
      <p:pic>
        <p:nvPicPr>
          <p:cNvPr id="31" name="Graphic 30">
            <a:extLst>
              <a:ext uri="{FF2B5EF4-FFF2-40B4-BE49-F238E27FC236}">
                <a16:creationId xmlns:a16="http://schemas.microsoft.com/office/drawing/2014/main" id="{EF2BAC10-D338-1479-A52C-EE607AC93A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12E1C79A-7BD4-A9F2-15A3-7770014A1F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33EF3A03-1916-63E1-FC9D-94A2A3AF7D9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32317C38-0E8B-B4F3-BA85-6B1F5CF5BF0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948C5EDC-77FE-240F-FD97-09F8A2FBA23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A40D4E8B-3BB5-F096-ED0F-15A7A94312F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197690953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19330-A850-002B-B4D1-A7822AA474C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82F049-3FF1-8BBA-B85E-B4AB09A40EA7}"/>
              </a:ext>
            </a:extLst>
          </p:cNvPr>
          <p:cNvSpPr>
            <a:spLocks noGrp="1"/>
          </p:cNvSpPr>
          <p:nvPr>
            <p:ph idx="1"/>
          </p:nvPr>
        </p:nvSpPr>
        <p:spPr>
          <a:xfrm>
            <a:off x="716947" y="1363549"/>
            <a:ext cx="11475053" cy="4810075"/>
          </a:xfrm>
        </p:spPr>
        <p:txBody>
          <a:bodyPr vert="horz" lIns="91440" tIns="45720" rIns="91440" bIns="45720" rtlCol="0" anchor="t">
            <a:noAutofit/>
          </a:bodyPr>
          <a:lstStyle/>
          <a:p>
            <a:pPr marL="0" indent="0">
              <a:buNone/>
            </a:pPr>
            <a:r>
              <a:rPr lang="fr-FR" sz="2000" b="1" dirty="0">
                <a:solidFill>
                  <a:schemeClr val="tx2"/>
                </a:solidFill>
                <a:latin typeface="Arial"/>
                <a:cs typeface="Arial"/>
              </a:rPr>
              <a:t>L’équipe technique responsable de l’adoption et de l’utilisation devrait :</a:t>
            </a:r>
          </a:p>
          <a:p>
            <a:pPr marL="0" indent="0">
              <a:buNone/>
            </a:pPr>
            <a:endParaRPr lang="en-US" sz="500" b="1" dirty="0">
              <a:solidFill>
                <a:schemeClr val="tx2"/>
              </a:solidFill>
              <a:cs typeface="Arial"/>
            </a:endParaRPr>
          </a:p>
          <a:p>
            <a:pPr marL="457200" indent="-457200">
              <a:buFont typeface="+mj-lt"/>
              <a:buAutoNum type="arabicPeriod"/>
            </a:pPr>
            <a:r>
              <a:rPr lang="fr-FR" sz="2000" dirty="0">
                <a:latin typeface="Arial"/>
                <a:cs typeface="Arial"/>
              </a:rPr>
              <a:t>élaborer un plan de travail comprenant :</a:t>
            </a:r>
          </a:p>
          <a:p>
            <a:pPr lvl="1">
              <a:lnSpc>
                <a:spcPct val="100000"/>
              </a:lnSpc>
            </a:pPr>
            <a:r>
              <a:rPr lang="fr-FR" sz="1800" dirty="0">
                <a:latin typeface="Arial"/>
                <a:cs typeface="Arial"/>
              </a:rPr>
              <a:t>les rôles et les responsabilités des parties prenantes,</a:t>
            </a:r>
          </a:p>
          <a:p>
            <a:pPr lvl="1">
              <a:lnSpc>
                <a:spcPct val="100000"/>
              </a:lnSpc>
            </a:pPr>
            <a:r>
              <a:rPr lang="fr-FR" sz="1800" dirty="0">
                <a:latin typeface="Arial"/>
                <a:cs typeface="Arial"/>
              </a:rPr>
              <a:t>les principales activités et processus requis avec échéanciers,</a:t>
            </a:r>
          </a:p>
          <a:p>
            <a:pPr lvl="1">
              <a:lnSpc>
                <a:spcPct val="100000"/>
              </a:lnSpc>
            </a:pPr>
            <a:r>
              <a:rPr lang="fr-FR" sz="1800" dirty="0">
                <a:latin typeface="Arial"/>
                <a:cs typeface="Arial"/>
              </a:rPr>
              <a:t>les systèmes de suivi d’évaluation, </a:t>
            </a:r>
          </a:p>
          <a:p>
            <a:pPr lvl="1">
              <a:lnSpc>
                <a:spcPct val="100000"/>
              </a:lnSpc>
            </a:pPr>
            <a:r>
              <a:rPr lang="fr-FR" sz="1800" dirty="0">
                <a:latin typeface="Arial"/>
                <a:cs typeface="Arial"/>
              </a:rPr>
              <a:t>les mécanismes de financement proposés pour soutenir l’amélioration des performances ;</a:t>
            </a:r>
          </a:p>
          <a:p>
            <a:pPr marL="457200" indent="-457200">
              <a:lnSpc>
                <a:spcPct val="150000"/>
              </a:lnSpc>
              <a:buFont typeface="+mj-lt"/>
              <a:buAutoNum type="arabicPeriod"/>
            </a:pPr>
            <a:r>
              <a:rPr lang="fr-FR" sz="2000" dirty="0">
                <a:latin typeface="Arial"/>
                <a:cs typeface="Arial"/>
              </a:rPr>
              <a:t>diffuser largement le plan de travail pour recueillir des commentaires ; </a:t>
            </a:r>
          </a:p>
          <a:p>
            <a:pPr marL="457200" indent="-457200">
              <a:lnSpc>
                <a:spcPct val="150000"/>
              </a:lnSpc>
              <a:buFont typeface="+mj-lt"/>
              <a:buAutoNum type="arabicPeriod"/>
            </a:pPr>
            <a:r>
              <a:rPr lang="fr-FR" sz="2000" dirty="0">
                <a:latin typeface="Arial"/>
                <a:cs typeface="Arial"/>
              </a:rPr>
              <a:t>finaliser le plan de travail en fonction des commentaires ;</a:t>
            </a:r>
          </a:p>
          <a:p>
            <a:pPr marL="457200" indent="-457200">
              <a:lnSpc>
                <a:spcPct val="150000"/>
              </a:lnSpc>
              <a:buFont typeface="+mj-lt"/>
              <a:buAutoNum type="arabicPeriod"/>
            </a:pPr>
            <a:r>
              <a:rPr lang="fr-FR" sz="2000" dirty="0">
                <a:latin typeface="Arial"/>
                <a:cs typeface="Arial"/>
              </a:rPr>
              <a:t>organiser un événement de lancement officiel ou une communication de haut niveau.</a:t>
            </a:r>
          </a:p>
          <a:p>
            <a:endParaRPr lang="en-US" sz="2000" dirty="0"/>
          </a:p>
        </p:txBody>
      </p:sp>
      <p:sp>
        <p:nvSpPr>
          <p:cNvPr id="5" name="Title 1">
            <a:extLst>
              <a:ext uri="{FF2B5EF4-FFF2-40B4-BE49-F238E27FC236}">
                <a16:creationId xmlns:a16="http://schemas.microsoft.com/office/drawing/2014/main" id="{51FF024B-91AF-2E6E-E39F-C1A51223FC39}"/>
              </a:ext>
            </a:extLst>
          </p:cNvPr>
          <p:cNvSpPr>
            <a:spLocks noGrp="1"/>
          </p:cNvSpPr>
          <p:nvPr>
            <p:ph type="title"/>
          </p:nvPr>
        </p:nvSpPr>
        <p:spPr>
          <a:xfrm>
            <a:off x="367853" y="365126"/>
            <a:ext cx="10987535" cy="1001762"/>
          </a:xfrm>
        </p:spPr>
        <p:txBody>
          <a:bodyPr>
            <a:normAutofit/>
          </a:bodyPr>
          <a:lstStyle/>
          <a:p>
            <a:r>
              <a:rPr lang="fr-FR">
                <a:latin typeface="Arial"/>
                <a:cs typeface="Arial"/>
              </a:rPr>
              <a:t>Plan de travail pour l’adoption de la cible 7-1-7</a:t>
            </a:r>
          </a:p>
        </p:txBody>
      </p:sp>
    </p:spTree>
    <p:extLst>
      <p:ext uri="{BB962C8B-B14F-4D97-AF65-F5344CB8AC3E}">
        <p14:creationId xmlns:p14="http://schemas.microsoft.com/office/powerpoint/2010/main" val="180779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EB8BD-4E73-79E1-7377-48372D4E0A4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58CB410-9BBC-AFAA-C787-C7D9E5090890}"/>
              </a:ext>
            </a:extLst>
          </p:cNvPr>
          <p:cNvSpPr>
            <a:spLocks noGrp="1"/>
          </p:cNvSpPr>
          <p:nvPr>
            <p:ph type="body" sz="half" idx="10"/>
          </p:nvPr>
        </p:nvSpPr>
        <p:spPr>
          <a:xfrm>
            <a:off x="5156010" y="2270287"/>
            <a:ext cx="6128622" cy="2310323"/>
          </a:xfrm>
        </p:spPr>
        <p:txBody>
          <a:bodyPr vert="horz" lIns="91440" tIns="45720" rIns="91440" bIns="45720" rtlCol="0" anchor="t">
            <a:noAutofit/>
          </a:bodyPr>
          <a:lstStyle/>
          <a:p>
            <a:r>
              <a:rPr lang="fr-FR" sz="3600" dirty="0">
                <a:latin typeface="Arial"/>
                <a:cs typeface="Arial"/>
              </a:rPr>
              <a:t>Comment des stratégies pourraient-elles être utiles pour lancer efficacement l’approche 7-1-7 là où vous travaillez ?</a:t>
            </a:r>
          </a:p>
        </p:txBody>
      </p:sp>
      <p:pic>
        <p:nvPicPr>
          <p:cNvPr id="4" name="Graphic 9">
            <a:extLst>
              <a:ext uri="{FF2B5EF4-FFF2-40B4-BE49-F238E27FC236}">
                <a16:creationId xmlns:a16="http://schemas.microsoft.com/office/drawing/2014/main" id="{4A42AE40-2B36-A057-C338-3DF55737E3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321C0760-5DAC-E21A-540E-28D0EE95F6F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a:latin typeface="Arial"/>
                <a:cs typeface="Arial"/>
              </a:rPr>
              <a:t>Discussion</a:t>
            </a:r>
          </a:p>
        </p:txBody>
      </p:sp>
    </p:spTree>
    <p:extLst>
      <p:ext uri="{BB962C8B-B14F-4D97-AF65-F5344CB8AC3E}">
        <p14:creationId xmlns:p14="http://schemas.microsoft.com/office/powerpoint/2010/main" val="179487710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D47EB-3A0A-DA0B-F871-447BF0E31C6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9E5AAE-7FAC-9838-FB63-BBE9C5041277}"/>
              </a:ext>
            </a:extLst>
          </p:cNvPr>
          <p:cNvSpPr>
            <a:spLocks noGrp="1"/>
          </p:cNvSpPr>
          <p:nvPr>
            <p:ph sz="half" idx="1"/>
          </p:nvPr>
        </p:nvSpPr>
        <p:spPr>
          <a:xfrm>
            <a:off x="821266" y="2262174"/>
            <a:ext cx="5650653" cy="4351338"/>
          </a:xfrm>
        </p:spPr>
        <p:txBody>
          <a:bodyPr vert="horz" lIns="91440" tIns="45720" rIns="91440" bIns="45720" rtlCol="0" anchor="t">
            <a:noAutofit/>
          </a:bodyPr>
          <a:lstStyle/>
          <a:p>
            <a:pPr marL="0" indent="0">
              <a:buNone/>
            </a:pPr>
            <a:r>
              <a:rPr lang="fr-FR" sz="2000" dirty="0">
                <a:solidFill>
                  <a:schemeClr val="accent1"/>
                </a:solidFill>
                <a:latin typeface="Arial"/>
                <a:cs typeface="Arial"/>
              </a:rPr>
              <a:t>Personnel de base pour la première année</a:t>
            </a:r>
          </a:p>
          <a:p>
            <a:r>
              <a:rPr lang="fr-FR" sz="1800" dirty="0">
                <a:latin typeface="Arial"/>
                <a:cs typeface="Arial"/>
              </a:rPr>
              <a:t>0,5 à 1,0 ETP pour les activités d’adoption. Les principales activités sont notamment les suivantes :</a:t>
            </a:r>
          </a:p>
          <a:p>
            <a:pPr lvl="1"/>
            <a:r>
              <a:rPr lang="fr-FR" sz="1600" dirty="0">
                <a:latin typeface="Arial"/>
                <a:cs typeface="Arial"/>
              </a:rPr>
              <a:t>Coordination</a:t>
            </a:r>
          </a:p>
          <a:p>
            <a:pPr lvl="1"/>
            <a:r>
              <a:rPr lang="fr-FR" sz="1600" b="1" dirty="0">
                <a:latin typeface="Arial"/>
                <a:cs typeface="Arial"/>
              </a:rPr>
              <a:t>Engagement de diverses parties prenantes</a:t>
            </a:r>
          </a:p>
          <a:p>
            <a:pPr lvl="1"/>
            <a:r>
              <a:rPr lang="fr-FR" sz="1600" dirty="0">
                <a:latin typeface="Arial"/>
                <a:cs typeface="Arial"/>
              </a:rPr>
              <a:t>« Expert technique » pour les questions/assistance</a:t>
            </a:r>
          </a:p>
          <a:p>
            <a:pPr lvl="1"/>
            <a:r>
              <a:rPr lang="fr-FR" sz="1600" dirty="0">
                <a:latin typeface="Arial"/>
                <a:cs typeface="Arial"/>
              </a:rPr>
              <a:t>Organisation d’un événement de lancement ou d’une communication de haut niveau</a:t>
            </a:r>
          </a:p>
          <a:p>
            <a:pPr lvl="1"/>
            <a:r>
              <a:rPr lang="fr-FR" sz="1600" dirty="0">
                <a:latin typeface="Arial"/>
                <a:cs typeface="Arial"/>
              </a:rPr>
              <a:t>Intégration dans les flux de travail</a:t>
            </a:r>
          </a:p>
          <a:p>
            <a:pPr lvl="1"/>
            <a:r>
              <a:rPr lang="fr-FR" sz="1600" dirty="0">
                <a:latin typeface="Arial"/>
                <a:cs typeface="Arial"/>
              </a:rPr>
              <a:t>Activités initiales sur l’utilisation de l’approche 7-1-7</a:t>
            </a:r>
          </a:p>
          <a:p>
            <a:pPr lvl="1"/>
            <a:endParaRPr lang="en-US" sz="1600" dirty="0"/>
          </a:p>
          <a:p>
            <a:r>
              <a:rPr lang="fr-FR" sz="1800" dirty="0">
                <a:latin typeface="Arial"/>
                <a:cs typeface="Arial"/>
              </a:rPr>
              <a:t>L’administrateur de projet peut également aider.</a:t>
            </a:r>
          </a:p>
          <a:p>
            <a:pPr lvl="1"/>
            <a:endParaRPr lang="en-US" sz="1600" dirty="0"/>
          </a:p>
        </p:txBody>
      </p:sp>
      <p:sp>
        <p:nvSpPr>
          <p:cNvPr id="5" name="Title 1">
            <a:extLst>
              <a:ext uri="{FF2B5EF4-FFF2-40B4-BE49-F238E27FC236}">
                <a16:creationId xmlns:a16="http://schemas.microsoft.com/office/drawing/2014/main" id="{15083FA2-A5B7-33E9-4210-54DE69441577}"/>
              </a:ext>
            </a:extLst>
          </p:cNvPr>
          <p:cNvSpPr>
            <a:spLocks noGrp="1"/>
          </p:cNvSpPr>
          <p:nvPr>
            <p:ph type="title"/>
          </p:nvPr>
        </p:nvSpPr>
        <p:spPr>
          <a:xfrm>
            <a:off x="358696" y="342824"/>
            <a:ext cx="12026343" cy="1087808"/>
          </a:xfrm>
        </p:spPr>
        <p:txBody>
          <a:bodyPr/>
          <a:lstStyle/>
          <a:p>
            <a:r>
              <a:rPr lang="fr-FR" sz="2800" dirty="0"/>
              <a:t>Besoins en ressources et en personnel de l’approche 7-1-7</a:t>
            </a:r>
          </a:p>
        </p:txBody>
      </p:sp>
      <p:sp>
        <p:nvSpPr>
          <p:cNvPr id="6" name="Text Placeholder 2">
            <a:extLst>
              <a:ext uri="{FF2B5EF4-FFF2-40B4-BE49-F238E27FC236}">
                <a16:creationId xmlns:a16="http://schemas.microsoft.com/office/drawing/2014/main" id="{2544F60D-74CD-5BAA-42C6-D7FA0F904709}"/>
              </a:ext>
            </a:extLst>
          </p:cNvPr>
          <p:cNvSpPr txBox="1">
            <a:spLocks/>
          </p:cNvSpPr>
          <p:nvPr/>
        </p:nvSpPr>
        <p:spPr>
          <a:xfrm>
            <a:off x="819585" y="1272241"/>
            <a:ext cx="10620575" cy="5961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000" b="1" i="0" u="none" strike="noStrike" cap="none" normalizeH="0" baseline="0" noProof="0" dirty="0">
                <a:ln>
                  <a:noFill/>
                </a:ln>
                <a:solidFill>
                  <a:srgbClr val="618393"/>
                </a:solidFill>
                <a:effectLst/>
                <a:uLnTx/>
                <a:uFillTx/>
                <a:latin typeface="Arial"/>
                <a:ea typeface="Arial"/>
                <a:cs typeface="Arial"/>
              </a:rPr>
              <a:t>Objectif : impliquer les parties prenantes + intégrer l’approche 7-1-7 dans les systèmes existants </a:t>
            </a:r>
            <a:r>
              <a:rPr lang="fr-FR" sz="2000" b="1" dirty="0">
                <a:solidFill>
                  <a:srgbClr val="618393"/>
                </a:solidFill>
                <a:latin typeface="Arial"/>
                <a:ea typeface="Arial"/>
                <a:cs typeface="Arial"/>
              </a:rPr>
              <a:t>+ commencer à utiliser l’approche 7-1-7</a:t>
            </a:r>
          </a:p>
        </p:txBody>
      </p:sp>
      <p:sp>
        <p:nvSpPr>
          <p:cNvPr id="2" name="Content Placeholder 2">
            <a:extLst>
              <a:ext uri="{FF2B5EF4-FFF2-40B4-BE49-F238E27FC236}">
                <a16:creationId xmlns:a16="http://schemas.microsoft.com/office/drawing/2014/main" id="{066E19EC-3EA7-CBD2-7179-2B4342F8097B}"/>
              </a:ext>
            </a:extLst>
          </p:cNvPr>
          <p:cNvSpPr txBox="1">
            <a:spLocks/>
          </p:cNvSpPr>
          <p:nvPr/>
        </p:nvSpPr>
        <p:spPr>
          <a:xfrm>
            <a:off x="6617065" y="2262174"/>
            <a:ext cx="51816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000" b="0" i="0" u="none" strike="noStrike" cap="none" normalizeH="0" baseline="0" noProof="0" dirty="0">
                <a:ln>
                  <a:noFill/>
                </a:ln>
                <a:solidFill>
                  <a:srgbClr val="3BB041"/>
                </a:solidFill>
                <a:effectLst/>
                <a:uLnTx/>
                <a:uFillTx/>
                <a:latin typeface="Arial" panose="020B0604020202020204" pitchFamily="34" charset="0"/>
                <a:ea typeface="Arial"/>
                <a:cs typeface="+mn-cs"/>
              </a:rPr>
              <a:t>Ressources de base hors personnel pour la première année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800" b="0" i="0" u="none" strike="noStrike" cap="none" normalizeH="0" baseline="0" noProof="0" dirty="0">
                <a:ln>
                  <a:noFill/>
                </a:ln>
                <a:solidFill>
                  <a:srgbClr val="394D56"/>
                </a:solidFill>
                <a:effectLst/>
                <a:uLnTx/>
                <a:uFillTx/>
                <a:latin typeface="Arial" panose="020B0604020202020204" pitchFamily="34" charset="0"/>
                <a:ea typeface="Arial"/>
                <a:cs typeface="+mn-cs"/>
              </a:rPr>
              <a:t>Axées sur l’engagement des parties prenantes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mn-cs"/>
              </a:rPr>
              <a:t>Supports de communication</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mn-cs"/>
              </a:rPr>
              <a:t>Frais de transport</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mn-cs"/>
              </a:rPr>
              <a:t>Coûts de traduction</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mn-cs"/>
              </a:rPr>
              <a: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800" b="0" i="0" u="none" strike="noStrike" cap="none" normalizeH="0" baseline="0" noProof="0" dirty="0">
                <a:ln>
                  <a:noFill/>
                </a:ln>
                <a:solidFill>
                  <a:srgbClr val="394D56"/>
                </a:solidFill>
                <a:effectLst/>
                <a:uLnTx/>
                <a:uFillTx/>
                <a:latin typeface="Arial" panose="020B0604020202020204" pitchFamily="34" charset="0"/>
                <a:ea typeface="Arial"/>
                <a:cs typeface="+mn-cs"/>
              </a:rPr>
              <a:t>Coûts de formation</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panose="020B0604020202020204" pitchFamily="34" charset="0"/>
                <a:ea typeface="Arial"/>
                <a:cs typeface="+mn-cs"/>
              </a:rPr>
              <a:t>Minimiser en « ajoutant » à l’existant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800" b="0" i="0" u="none" strike="noStrike" cap="none" normalizeH="0" baseline="0" noProof="0" dirty="0">
                <a:ln>
                  <a:noFill/>
                </a:ln>
                <a:solidFill>
                  <a:srgbClr val="394D56"/>
                </a:solidFill>
                <a:effectLst/>
                <a:uLnTx/>
                <a:uFillTx/>
                <a:latin typeface="Arial" panose="020B0604020202020204" pitchFamily="34" charset="0"/>
                <a:ea typeface="Arial"/>
                <a:cs typeface="+mn-cs"/>
              </a:rPr>
              <a:t>Des fonds pour remédier à certains goulots d’étranglement si possible</a:t>
            </a:r>
          </a:p>
        </p:txBody>
      </p:sp>
    </p:spTree>
    <p:extLst>
      <p:ext uri="{BB962C8B-B14F-4D97-AF65-F5344CB8AC3E}">
        <p14:creationId xmlns:p14="http://schemas.microsoft.com/office/powerpoint/2010/main" val="310983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
                                            <p:txEl>
                                              <p:pRg st="7" end="7"/>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EE4D7-7972-98C5-39F0-57B4E5273AAF}"/>
              </a:ext>
            </a:extLst>
          </p:cNvPr>
          <p:cNvSpPr>
            <a:spLocks noGrp="1"/>
          </p:cNvSpPr>
          <p:nvPr>
            <p:ph type="body" sz="quarter" idx="13"/>
          </p:nvPr>
        </p:nvSpPr>
        <p:spPr/>
        <p:txBody>
          <a:bodyPr anchor="b"/>
          <a:lstStyle/>
          <a:p>
            <a:r>
              <a:rPr lang="en-US" dirty="0">
                <a:latin typeface="Arial"/>
                <a:cs typeface="Arial"/>
              </a:rPr>
              <a:t>Point </a:t>
            </a:r>
            <a:r>
              <a:rPr lang="en-US" dirty="0" err="1">
                <a:latin typeface="Arial"/>
                <a:cs typeface="Arial"/>
              </a:rPr>
              <a:t>clés</a:t>
            </a:r>
            <a:r>
              <a:rPr lang="en-US" dirty="0">
                <a:latin typeface="Arial"/>
                <a:cs typeface="Arial"/>
              </a:rPr>
              <a:t> pour </a:t>
            </a:r>
            <a:r>
              <a:rPr lang="en-US" dirty="0" err="1">
                <a:latin typeface="Arial"/>
                <a:cs typeface="Arial"/>
              </a:rPr>
              <a:t>l'utilisation</a:t>
            </a:r>
            <a:r>
              <a:rPr lang="en-US" dirty="0">
                <a:latin typeface="Arial"/>
                <a:cs typeface="Arial"/>
              </a:rPr>
              <a:t> de la </a:t>
            </a:r>
            <a:r>
              <a:rPr lang="en-US" dirty="0" err="1">
                <a:latin typeface="Arial"/>
                <a:cs typeface="Arial"/>
              </a:rPr>
              <a:t>cible</a:t>
            </a:r>
            <a:r>
              <a:rPr lang="en-US" dirty="0">
                <a:latin typeface="Arial"/>
                <a:cs typeface="Arial"/>
              </a:rPr>
              <a:t> 7-1-7</a:t>
            </a:r>
          </a:p>
        </p:txBody>
      </p:sp>
    </p:spTree>
    <p:extLst>
      <p:ext uri="{BB962C8B-B14F-4D97-AF65-F5344CB8AC3E}">
        <p14:creationId xmlns:p14="http://schemas.microsoft.com/office/powerpoint/2010/main" val="257805813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3E93F-6FF7-1643-7670-E36BE7F18C6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1732C1-52C1-CE5B-4090-9E63EE80F84D}"/>
              </a:ext>
            </a:extLst>
          </p:cNvPr>
          <p:cNvSpPr>
            <a:spLocks noGrp="1"/>
          </p:cNvSpPr>
          <p:nvPr>
            <p:ph sz="half" idx="1"/>
          </p:nvPr>
        </p:nvSpPr>
        <p:spPr>
          <a:xfrm>
            <a:off x="826386" y="2248391"/>
            <a:ext cx="5523614" cy="4351338"/>
          </a:xfrm>
        </p:spPr>
        <p:txBody>
          <a:bodyPr/>
          <a:lstStyle/>
          <a:p>
            <a:pPr marL="0" indent="0">
              <a:buNone/>
            </a:pPr>
            <a:r>
              <a:rPr lang="fr-FR" dirty="0">
                <a:solidFill>
                  <a:schemeClr val="accent1"/>
                </a:solidFill>
              </a:rPr>
              <a:t>Dotation en personnel continue</a:t>
            </a:r>
          </a:p>
          <a:p>
            <a:r>
              <a:rPr lang="fr-FR" sz="2000" dirty="0"/>
              <a:t>Chef d’équipe technique (pas à temps plein)</a:t>
            </a:r>
          </a:p>
          <a:p>
            <a:r>
              <a:rPr lang="fr-FR" sz="2000" dirty="0"/>
              <a:t>Petits pourcentages du temps des autres personnels</a:t>
            </a:r>
          </a:p>
          <a:p>
            <a:pPr lvl="1"/>
            <a:r>
              <a:rPr lang="fr-FR" sz="1800" dirty="0"/>
              <a:t>Vérification/consolidation des données, analyse, engagement des parties prenantes, diffusion des résultats</a:t>
            </a:r>
          </a:p>
          <a:p>
            <a:pPr lvl="1"/>
            <a:endParaRPr lang="en-US" sz="1800" dirty="0"/>
          </a:p>
        </p:txBody>
      </p:sp>
      <p:sp>
        <p:nvSpPr>
          <p:cNvPr id="5" name="Title 1">
            <a:extLst>
              <a:ext uri="{FF2B5EF4-FFF2-40B4-BE49-F238E27FC236}">
                <a16:creationId xmlns:a16="http://schemas.microsoft.com/office/drawing/2014/main" id="{DA733F7B-B05C-926E-E244-76C38A353567}"/>
              </a:ext>
            </a:extLst>
          </p:cNvPr>
          <p:cNvSpPr>
            <a:spLocks noGrp="1"/>
          </p:cNvSpPr>
          <p:nvPr>
            <p:ph type="title"/>
          </p:nvPr>
        </p:nvSpPr>
        <p:spPr>
          <a:xfrm>
            <a:off x="358697" y="342824"/>
            <a:ext cx="10515600" cy="1087808"/>
          </a:xfrm>
        </p:spPr>
        <p:txBody>
          <a:bodyPr/>
          <a:lstStyle/>
          <a:p>
            <a:r>
              <a:rPr lang="fr-FR" sz="2800" dirty="0"/>
              <a:t>Besoins en ressources et en personnel de l’approche 7-1-7</a:t>
            </a:r>
          </a:p>
        </p:txBody>
      </p:sp>
      <p:sp>
        <p:nvSpPr>
          <p:cNvPr id="2" name="Content Placeholder 2">
            <a:extLst>
              <a:ext uri="{FF2B5EF4-FFF2-40B4-BE49-F238E27FC236}">
                <a16:creationId xmlns:a16="http://schemas.microsoft.com/office/drawing/2014/main" id="{19FEAF42-A306-501D-A6D2-3212EB174B6C}"/>
              </a:ext>
            </a:extLst>
          </p:cNvPr>
          <p:cNvSpPr txBox="1">
            <a:spLocks/>
          </p:cNvSpPr>
          <p:nvPr/>
        </p:nvSpPr>
        <p:spPr>
          <a:xfrm>
            <a:off x="6439304" y="2248391"/>
            <a:ext cx="51816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0" i="0" u="none" strike="noStrike" cap="none" normalizeH="0" baseline="0" noProof="0" dirty="0">
                <a:ln>
                  <a:noFill/>
                </a:ln>
                <a:solidFill>
                  <a:srgbClr val="3BB041"/>
                </a:solidFill>
                <a:effectLst/>
                <a:uLnTx/>
                <a:uFillTx/>
                <a:latin typeface="Arial" panose="020B0604020202020204" pitchFamily="34" charset="0"/>
                <a:ea typeface="Arial"/>
                <a:cs typeface="+mn-cs"/>
              </a:rPr>
              <a:t>Ressources continues</a:t>
            </a:r>
          </a:p>
          <a:p>
            <a:pPr lvl="0">
              <a:defRPr/>
            </a:pPr>
            <a:r>
              <a:rPr lang="fr-FR" sz="2000" dirty="0"/>
              <a:t>Formations</a:t>
            </a:r>
          </a:p>
          <a:p>
            <a:pPr lvl="0">
              <a:defRPr/>
            </a:pPr>
            <a:r>
              <a:rPr lang="fr-FR" sz="2000" dirty="0"/>
              <a:t>Engagement des parties prenantes</a:t>
            </a:r>
          </a:p>
          <a:p>
            <a:pPr lvl="0">
              <a:defRPr/>
            </a:pPr>
            <a:r>
              <a:rPr lang="fr-FR" sz="2000" dirty="0"/>
              <a:t>Des fonds pour remédier à certains goulots d’étranglement si possible</a:t>
            </a:r>
          </a:p>
          <a:p>
            <a:pPr lvl="0">
              <a:defRPr/>
            </a:pPr>
            <a:r>
              <a:rPr lang="fr-FR" sz="2000" dirty="0"/>
              <a:t>Fonds potentiels d’intégration dans les flux de travail avancés </a:t>
            </a:r>
          </a:p>
        </p:txBody>
      </p:sp>
      <p:sp>
        <p:nvSpPr>
          <p:cNvPr id="17" name="Text Placeholder 2">
            <a:extLst>
              <a:ext uri="{FF2B5EF4-FFF2-40B4-BE49-F238E27FC236}">
                <a16:creationId xmlns:a16="http://schemas.microsoft.com/office/drawing/2014/main" id="{C17D0AD2-4664-1EBB-E93D-83FA17738731}"/>
              </a:ext>
            </a:extLst>
          </p:cNvPr>
          <p:cNvSpPr txBox="1">
            <a:spLocks/>
          </p:cNvSpPr>
          <p:nvPr/>
        </p:nvSpPr>
        <p:spPr>
          <a:xfrm>
            <a:off x="825188" y="1283446"/>
            <a:ext cx="9741212" cy="5961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dirty="0">
                <a:ln>
                  <a:noFill/>
                </a:ln>
                <a:solidFill>
                  <a:srgbClr val="618393"/>
                </a:solidFill>
                <a:effectLst/>
                <a:uLnTx/>
                <a:uFillTx/>
                <a:latin typeface="Arial"/>
                <a:ea typeface="Arial"/>
                <a:cs typeface="Arial"/>
              </a:rPr>
              <a:t>Objectif : impliquer les parties prenantes + intégrer l’approche 7-1-7 dans les systèmes existants </a:t>
            </a:r>
            <a:r>
              <a:rPr lang="fr-FR" b="1" dirty="0">
                <a:solidFill>
                  <a:srgbClr val="618393"/>
                </a:solidFill>
                <a:latin typeface="Arial"/>
                <a:ea typeface="Arial"/>
                <a:cs typeface="Arial"/>
              </a:rPr>
              <a:t>+ commencer à utiliser l’approche 7-1-7</a:t>
            </a:r>
          </a:p>
        </p:txBody>
      </p:sp>
    </p:spTree>
    <p:extLst>
      <p:ext uri="{BB962C8B-B14F-4D97-AF65-F5344CB8AC3E}">
        <p14:creationId xmlns:p14="http://schemas.microsoft.com/office/powerpoint/2010/main" val="406070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CA609-D19C-04DD-621F-A545A21219FC}"/>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55852C4-AE4F-0550-7D26-5F419F2DC263}"/>
              </a:ext>
            </a:extLst>
          </p:cNvPr>
          <p:cNvSpPr>
            <a:spLocks noGrp="1"/>
          </p:cNvSpPr>
          <p:nvPr>
            <p:ph type="title"/>
          </p:nvPr>
        </p:nvSpPr>
        <p:spPr>
          <a:xfrm>
            <a:off x="358697" y="342824"/>
            <a:ext cx="8124903" cy="1087808"/>
          </a:xfrm>
        </p:spPr>
        <p:txBody>
          <a:bodyPr/>
          <a:lstStyle/>
          <a:p>
            <a:r>
              <a:rPr lang="fr-FR" dirty="0"/>
              <a:t>L’approche 7-1-7 dans les mécanismes de financement mondiaux et régionaux</a:t>
            </a:r>
          </a:p>
        </p:txBody>
      </p:sp>
      <p:sp>
        <p:nvSpPr>
          <p:cNvPr id="6" name="Text Placeholder 2">
            <a:extLst>
              <a:ext uri="{FF2B5EF4-FFF2-40B4-BE49-F238E27FC236}">
                <a16:creationId xmlns:a16="http://schemas.microsoft.com/office/drawing/2014/main" id="{529FD5B5-4D6E-EFFD-790F-E515468D9F35}"/>
              </a:ext>
            </a:extLst>
          </p:cNvPr>
          <p:cNvSpPr txBox="1">
            <a:spLocks/>
          </p:cNvSpPr>
          <p:nvPr/>
        </p:nvSpPr>
        <p:spPr>
          <a:xfrm>
            <a:off x="358697" y="1119841"/>
            <a:ext cx="11474606" cy="6215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C009AD10-35E3-C1B8-7E2F-D570CF35F2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1477" y="1428276"/>
            <a:ext cx="3509009" cy="4426749"/>
          </a:xfrm>
          <a:prstGeom prst="rect">
            <a:avLst/>
          </a:prstGeom>
          <a:ln w="12700">
            <a:solidFill>
              <a:schemeClr val="tx2"/>
            </a:solidFill>
          </a:ln>
        </p:spPr>
      </p:pic>
      <p:sp>
        <p:nvSpPr>
          <p:cNvPr id="16" name="Content Placeholder 2">
            <a:extLst>
              <a:ext uri="{FF2B5EF4-FFF2-40B4-BE49-F238E27FC236}">
                <a16:creationId xmlns:a16="http://schemas.microsoft.com/office/drawing/2014/main" id="{245F288E-77FB-5BFE-0EBF-541F466C5E31}"/>
              </a:ext>
            </a:extLst>
          </p:cNvPr>
          <p:cNvSpPr>
            <a:spLocks noGrp="1"/>
          </p:cNvSpPr>
          <p:nvPr>
            <p:ph idx="1"/>
          </p:nvPr>
        </p:nvSpPr>
        <p:spPr>
          <a:xfrm>
            <a:off x="489272" y="1430632"/>
            <a:ext cx="7051249" cy="4775858"/>
          </a:xfrm>
        </p:spPr>
        <p:txBody>
          <a:bodyPr/>
          <a:lstStyle/>
          <a:p>
            <a:r>
              <a:rPr lang="fr-FR" dirty="0"/>
              <a:t>Plusieurs grands donateurs et mécanismes de financement ont intégré la cible 7-1-7, notamment :</a:t>
            </a:r>
          </a:p>
          <a:p>
            <a:pPr lvl="1"/>
            <a:r>
              <a:rPr lang="fr-FR" dirty="0"/>
              <a:t>le Fonds de lutte contre les pandémies, le Fonds mondial, l’Approche programmatique multi-phase de la Banque mondiale.</a:t>
            </a:r>
          </a:p>
          <a:p>
            <a:endParaRPr lang="en-US" i="1" dirty="0">
              <a:cs typeface="Arial" panose="020B0604020202020204" pitchFamily="34" charset="0"/>
            </a:endParaRPr>
          </a:p>
          <a:p>
            <a:r>
              <a:rPr lang="fr-FR" dirty="0"/>
              <a:t>Le document de l’Alliance 7-1-7 intitulé </a:t>
            </a:r>
            <a:r>
              <a:rPr lang="fr-FR" i="1" dirty="0">
                <a:cs typeface="Arial" panose="020B0604020202020204" pitchFamily="34" charset="0"/>
              </a:rPr>
              <a:t>« </a:t>
            </a:r>
            <a:r>
              <a:rPr lang="fr-FR" i="1" dirty="0" err="1">
                <a:cs typeface="Arial" panose="020B0604020202020204" pitchFamily="34" charset="0"/>
              </a:rPr>
              <a:t>Using</a:t>
            </a:r>
            <a:r>
              <a:rPr lang="fr-FR" i="1" dirty="0">
                <a:cs typeface="Arial" panose="020B0604020202020204" pitchFamily="34" charset="0"/>
              </a:rPr>
              <a:t> the </a:t>
            </a:r>
            <a:br>
              <a:rPr lang="fr-FR" i="1" dirty="0">
                <a:cs typeface="Arial" panose="020B0604020202020204" pitchFamily="34" charset="0"/>
              </a:rPr>
            </a:br>
            <a:r>
              <a:rPr lang="fr-FR" i="1" dirty="0">
                <a:cs typeface="Arial" panose="020B0604020202020204" pitchFamily="34" charset="0"/>
              </a:rPr>
              <a:t>7-1-7 Target as Part of Global </a:t>
            </a:r>
            <a:r>
              <a:rPr lang="fr-FR" i="1" dirty="0" err="1">
                <a:cs typeface="Arial" panose="020B0604020202020204" pitchFamily="34" charset="0"/>
              </a:rPr>
              <a:t>Health</a:t>
            </a:r>
            <a:r>
              <a:rPr lang="fr-FR" i="1" dirty="0">
                <a:cs typeface="Arial" panose="020B0604020202020204" pitchFamily="34" charset="0"/>
              </a:rPr>
              <a:t> Security </a:t>
            </a:r>
            <a:r>
              <a:rPr lang="fr-FR" i="1" dirty="0" err="1">
                <a:cs typeface="Arial" panose="020B0604020202020204" pitchFamily="34" charset="0"/>
              </a:rPr>
              <a:t>Funding</a:t>
            </a:r>
            <a:r>
              <a:rPr lang="fr-FR" i="1" dirty="0">
                <a:cs typeface="Arial" panose="020B0604020202020204" pitchFamily="34" charset="0"/>
              </a:rPr>
              <a:t> </a:t>
            </a:r>
            <a:r>
              <a:rPr lang="fr-FR" i="1" dirty="0" err="1">
                <a:cs typeface="Arial" panose="020B0604020202020204" pitchFamily="34" charset="0"/>
              </a:rPr>
              <a:t>Mechanisms</a:t>
            </a:r>
            <a:r>
              <a:rPr lang="fr-FR" i="1" dirty="0">
                <a:cs typeface="Arial" panose="020B0604020202020204" pitchFamily="34" charset="0"/>
              </a:rPr>
              <a:t> »</a:t>
            </a:r>
            <a:r>
              <a:rPr lang="fr-FR" dirty="0"/>
              <a:t> fournit :</a:t>
            </a:r>
          </a:p>
          <a:p>
            <a:pPr lvl="1"/>
            <a:r>
              <a:rPr lang="fr-FR" dirty="0"/>
              <a:t>des conseils pratiques sur l’intégration de l’approche 7-1-7 dans les demandes de financement ;</a:t>
            </a:r>
          </a:p>
          <a:p>
            <a:pPr lvl="1"/>
            <a:r>
              <a:rPr lang="fr-FR" dirty="0"/>
              <a:t>l’estimation des coûts ;</a:t>
            </a:r>
          </a:p>
          <a:p>
            <a:pPr lvl="1"/>
            <a:r>
              <a:rPr lang="fr-FR" dirty="0"/>
              <a:t>les recommandations sur l’utilisation des fonds </a:t>
            </a:r>
            <a:br>
              <a:rPr lang="fr-FR" dirty="0"/>
            </a:br>
            <a:r>
              <a:rPr lang="fr-FR" dirty="0"/>
              <a:t>pour adopter et utiliser la cible 7-1-7.</a:t>
            </a:r>
          </a:p>
          <a:p>
            <a:pPr marL="0" indent="0">
              <a:buNone/>
            </a:pPr>
            <a:endParaRPr lang="en-US" dirty="0">
              <a:cs typeface="Arial" panose="020B0604020202020204" pitchFamily="34" charset="0"/>
            </a:endParaRPr>
          </a:p>
          <a:p>
            <a:endParaRPr lang="en-US" dirty="0">
              <a:cs typeface="Arial" panose="020B0604020202020204" pitchFamily="34" charset="0"/>
            </a:endParaRPr>
          </a:p>
        </p:txBody>
      </p:sp>
    </p:spTree>
    <p:extLst>
      <p:ext uri="{BB962C8B-B14F-4D97-AF65-F5344CB8AC3E}">
        <p14:creationId xmlns:p14="http://schemas.microsoft.com/office/powerpoint/2010/main" val="337477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836897"/>
            <a:ext cx="10526171" cy="2148666"/>
          </a:xfrm>
        </p:spPr>
        <p:txBody>
          <a:bodyPr/>
          <a:lstStyle/>
          <a:p>
            <a:r>
              <a:rPr lang="fr-FR" sz="4700">
                <a:latin typeface="Arial"/>
                <a:cs typeface="Arial"/>
              </a:rPr>
              <a:t>Discussion en petit groupe</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0533" y="3138428"/>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fr-FR">
                <a:latin typeface="Arial"/>
                <a:cs typeface="Arial"/>
              </a:rPr>
              <a:t>Discussion : l’approche 7-1-7 dans votre travail</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fr-FR" dirty="0">
                <a:latin typeface="Arial"/>
                <a:cs typeface="Arial"/>
              </a:rPr>
              <a:t>Votre tâche</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0301087" cy="3115772"/>
          </a:xfrm>
        </p:spPr>
        <p:txBody>
          <a:bodyPr vert="horz" lIns="91440" tIns="45720" rIns="91440" bIns="45720" rtlCol="0" anchor="t">
            <a:noAutofit/>
          </a:bodyPr>
          <a:lstStyle/>
          <a:p>
            <a:r>
              <a:rPr lang="fr-FR" sz="2000" dirty="0">
                <a:solidFill>
                  <a:schemeClr val="tx1"/>
                </a:solidFill>
                <a:latin typeface="Arial"/>
                <a:cs typeface="Arial"/>
              </a:rPr>
              <a:t>C’est le moment pour vous de </a:t>
            </a:r>
            <a:r>
              <a:rPr lang="fr-FR" sz="2000" b="1" dirty="0">
                <a:solidFill>
                  <a:schemeClr val="tx1"/>
                </a:solidFill>
                <a:latin typeface="Arial"/>
                <a:cs typeface="Arial"/>
              </a:rPr>
              <a:t>discuter ouvertement </a:t>
            </a:r>
            <a:r>
              <a:rPr lang="fr-FR" sz="2000" dirty="0">
                <a:solidFill>
                  <a:schemeClr val="tx1"/>
                </a:solidFill>
                <a:latin typeface="Arial"/>
                <a:cs typeface="Arial"/>
              </a:rPr>
              <a:t>de l’approche 7-1-7 et de la façon dont elle s’inscrit dans votre travail.</a:t>
            </a:r>
          </a:p>
          <a:p>
            <a:r>
              <a:rPr lang="fr-FR" sz="2000" dirty="0">
                <a:solidFill>
                  <a:schemeClr val="tx1"/>
                </a:solidFill>
                <a:latin typeface="Arial"/>
                <a:cs typeface="Arial"/>
              </a:rPr>
              <a:t>Présentez-vous et </a:t>
            </a:r>
            <a:r>
              <a:rPr lang="fr-FR" sz="2000" b="1" dirty="0">
                <a:solidFill>
                  <a:schemeClr val="tx1"/>
                </a:solidFill>
                <a:latin typeface="Arial"/>
                <a:cs typeface="Arial"/>
              </a:rPr>
              <a:t>discutez</a:t>
            </a:r>
            <a:r>
              <a:rPr lang="fr-FR" sz="2000" dirty="0">
                <a:solidFill>
                  <a:schemeClr val="tx1"/>
                </a:solidFill>
                <a:latin typeface="Arial"/>
                <a:cs typeface="Arial"/>
              </a:rPr>
              <a:t> des questions suivantes en groupe.</a:t>
            </a:r>
          </a:p>
          <a:p>
            <a:pPr>
              <a:defRPr/>
            </a:pPr>
            <a:endParaRPr lang="en-US" sz="600" dirty="0">
              <a:solidFill>
                <a:schemeClr val="tx1"/>
              </a:solidFill>
              <a:latin typeface="Arial"/>
              <a:ea typeface="Calibri"/>
              <a:cs typeface="Arial"/>
            </a:endParaRPr>
          </a:p>
          <a:p>
            <a:pPr marL="0" indent="0">
              <a:buNone/>
            </a:pPr>
            <a:r>
              <a:rPr lang="fr-FR" sz="2000" b="1" dirty="0">
                <a:solidFill>
                  <a:schemeClr val="tx2"/>
                </a:solidFill>
                <a:effectLst/>
                <a:cs typeface="Arial" panose="020B0604020202020204" pitchFamily="34" charset="0"/>
              </a:rPr>
              <a:t>Quels sont les opportunités et les défis que vous anticipez en </a:t>
            </a:r>
            <a:r>
              <a:rPr lang="fr-FR" sz="2000" b="1" u="sng" dirty="0">
                <a:solidFill>
                  <a:schemeClr val="tx2"/>
                </a:solidFill>
                <a:effectLst/>
                <a:cs typeface="Arial" panose="020B0604020202020204" pitchFamily="34" charset="0"/>
              </a:rPr>
              <a:t>adoptant</a:t>
            </a:r>
            <a:r>
              <a:rPr lang="fr-FR" sz="2000" b="1" dirty="0">
                <a:solidFill>
                  <a:schemeClr val="tx2"/>
                </a:solidFill>
                <a:effectLst/>
                <a:cs typeface="Arial" panose="020B0604020202020204" pitchFamily="34" charset="0"/>
              </a:rPr>
              <a:t> l’approche 7-1-7 sur votre lieu de travail ?</a:t>
            </a:r>
          </a:p>
          <a:p>
            <a:pPr marL="0" indent="0">
              <a:buNone/>
            </a:pPr>
            <a:endParaRPr lang="en-US" sz="600" dirty="0">
              <a:solidFill>
                <a:schemeClr val="tx2"/>
              </a:solidFill>
              <a:effectLst/>
              <a:cs typeface="Arial" panose="020B0604020202020204" pitchFamily="34" charset="0"/>
            </a:endParaRPr>
          </a:p>
          <a:p>
            <a:pPr marL="0" indent="0">
              <a:buNone/>
            </a:pPr>
            <a:r>
              <a:rPr lang="fr-FR" sz="2000" b="1" dirty="0">
                <a:solidFill>
                  <a:schemeClr val="tx2"/>
                </a:solidFill>
                <a:effectLst/>
                <a:cs typeface="Arial" panose="020B0604020202020204" pitchFamily="34" charset="0"/>
              </a:rPr>
              <a:t>Quelles ressources pensez-vous être nécessaires pour adopter et utiliser l’approche 7-1-7 là où vous travaillez ?</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000" b="1" i="0" u="none" strike="noStrike" cap="none" normalizeH="0" baseline="0" noProof="0">
                  <a:ln>
                    <a:noFill/>
                  </a:ln>
                  <a:solidFill>
                    <a:srgbClr val="628393"/>
                  </a:solidFill>
                  <a:effectLst/>
                  <a:uLnTx/>
                  <a:uFillTx/>
                  <a:latin typeface="Arial"/>
                  <a:ea typeface="Arial"/>
                  <a:cs typeface="Arial"/>
                </a:rPr>
                <a:t>Durée (30 minutes au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fr-FR" sz="1800">
                  <a:latin typeface="Arial"/>
                  <a:ea typeface="Arial"/>
                  <a:cs typeface="Arial"/>
                </a:rPr>
                <a:t>15-20</a:t>
              </a:r>
              <a:r>
                <a:rPr kumimoji="0" lang="fr-FR" sz="1800" b="0" i="0" u="none" strike="noStrike" cap="none" normalizeH="0" baseline="0" noProof="0">
                  <a:ln>
                    <a:noFill/>
                  </a:ln>
                  <a:solidFill>
                    <a:srgbClr val="394D56"/>
                  </a:solidFill>
                  <a:effectLst/>
                  <a:uLnTx/>
                  <a:uFillTx/>
                  <a:latin typeface="Arial"/>
                  <a:ea typeface="Arial"/>
                  <a:cs typeface="Arial"/>
                </a:rPr>
                <a:t> minutes : discussion en petits groupes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800" b="0" i="0" u="none" strike="noStrike" cap="none" normalizeH="0" baseline="0" noProof="0">
                  <a:ln>
                    <a:noFill/>
                  </a:ln>
                  <a:solidFill>
                    <a:srgbClr val="394D56"/>
                  </a:solidFill>
                  <a:effectLst/>
                  <a:uLnTx/>
                  <a:uFillTx/>
                  <a:latin typeface="Arial"/>
                  <a:ea typeface="Arial"/>
                  <a:cs typeface="Arial"/>
                </a:rPr>
                <a:t>10-15 minutes : compte rendu en plénière (~2 minutes par groupe)</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fr-FR" dirty="0"/>
              <a:t>Conclusion pour aujourd’hui</a:t>
            </a:r>
          </a:p>
        </p:txBody>
      </p:sp>
    </p:spTree>
    <p:extLst>
      <p:ext uri="{BB962C8B-B14F-4D97-AF65-F5344CB8AC3E}">
        <p14:creationId xmlns:p14="http://schemas.microsoft.com/office/powerpoint/2010/main" val="316261321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6B9E2-FCCF-557A-C76E-AF0D017489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85F5B6-4D01-D57D-4DAD-C19F52E6D4EA}"/>
              </a:ext>
            </a:extLst>
          </p:cNvPr>
          <p:cNvSpPr>
            <a:spLocks noGrp="1"/>
          </p:cNvSpPr>
          <p:nvPr>
            <p:ph type="title"/>
          </p:nvPr>
        </p:nvSpPr>
        <p:spPr>
          <a:xfrm>
            <a:off x="566599" y="1674373"/>
            <a:ext cx="3467083" cy="2282808"/>
          </a:xfrm>
        </p:spPr>
        <p:txBody>
          <a:bodyPr/>
          <a:lstStyle/>
          <a:p>
            <a:br>
              <a:rPr lang="en-US">
                <a:latin typeface="Arial"/>
                <a:cs typeface="Arial"/>
              </a:rPr>
            </a:br>
            <a:r>
              <a:rPr lang="fr">
                <a:latin typeface="Arial"/>
                <a:cs typeface="Arial"/>
              </a:rPr>
              <a:t>Objectifs d'apprentissage de l'atelier</a:t>
            </a:r>
            <a:endParaRPr lang="en-US"/>
          </a:p>
        </p:txBody>
      </p:sp>
      <p:sp>
        <p:nvSpPr>
          <p:cNvPr id="4" name="Content Placeholder 3">
            <a:extLst>
              <a:ext uri="{FF2B5EF4-FFF2-40B4-BE49-F238E27FC236}">
                <a16:creationId xmlns:a16="http://schemas.microsoft.com/office/drawing/2014/main" id="{85BB9E1B-BA4B-2291-5E73-8012323EF6B5}"/>
              </a:ext>
            </a:extLst>
          </p:cNvPr>
          <p:cNvSpPr>
            <a:spLocks noGrp="1"/>
          </p:cNvSpPr>
          <p:nvPr>
            <p:ph idx="1"/>
          </p:nvPr>
        </p:nvSpPr>
        <p:spPr>
          <a:xfrm>
            <a:off x="4609531" y="1388290"/>
            <a:ext cx="7015870" cy="5469710"/>
          </a:xfrm>
        </p:spPr>
        <p:txBody>
          <a:bodyPr vert="horz" lIns="91440" tIns="45720" rIns="91440" bIns="45720" rtlCol="0" anchor="t">
            <a:noAutofit/>
          </a:bodyPr>
          <a:lstStyle/>
          <a:p>
            <a:pPr marL="342900" indent="-342900">
              <a:lnSpc>
                <a:spcPct val="113999"/>
              </a:lnSpc>
            </a:pPr>
            <a:r>
              <a:rPr lang="fr-FR" sz="2000" b="1" dirty="0">
                <a:latin typeface="Arial"/>
                <a:cs typeface="Arial"/>
              </a:rPr>
              <a:t>Comprendre le rôle de la cible 7-1-7 </a:t>
            </a:r>
            <a:r>
              <a:rPr lang="fr-FR" sz="2000" dirty="0">
                <a:latin typeface="Arial"/>
                <a:cs typeface="Arial"/>
              </a:rPr>
              <a:t>comme approche d'amélioration des performances lors des revues des premières actions pour la détection, la notification et la riposte en cas d'épidémie.</a:t>
            </a:r>
          </a:p>
          <a:p>
            <a:pPr marL="342900" indent="-342900">
              <a:lnSpc>
                <a:spcPct val="113999"/>
              </a:lnSpc>
            </a:pPr>
            <a:r>
              <a:rPr lang="fr-FR" sz="2000" b="1" dirty="0">
                <a:latin typeface="Arial"/>
                <a:cs typeface="Arial"/>
              </a:rPr>
              <a:t>Expliquer </a:t>
            </a:r>
            <a:r>
              <a:rPr lang="fr-FR" sz="2000" dirty="0">
                <a:latin typeface="Arial"/>
                <a:cs typeface="Arial"/>
              </a:rPr>
              <a:t>comment la cible  </a:t>
            </a:r>
            <a:r>
              <a:rPr lang="fr-FR" sz="2000" b="1" dirty="0">
                <a:latin typeface="Arial"/>
                <a:cs typeface="Arial"/>
              </a:rPr>
              <a:t>7-1-7 favorise l'amélioration des performances </a:t>
            </a:r>
            <a:r>
              <a:rPr lang="fr-FR" sz="2000" dirty="0">
                <a:latin typeface="Arial"/>
                <a:cs typeface="Arial"/>
              </a:rPr>
              <a:t>des systèmes de riposte</a:t>
            </a:r>
          </a:p>
          <a:p>
            <a:pPr marL="342900" indent="-342900">
              <a:lnSpc>
                <a:spcPct val="113999"/>
              </a:lnSpc>
            </a:pPr>
            <a:r>
              <a:rPr lang="fr-FR" sz="2000" b="1" dirty="0">
                <a:latin typeface="Arial"/>
                <a:cs typeface="Arial"/>
              </a:rPr>
              <a:t>Identifiez les opportunités et les défis </a:t>
            </a:r>
            <a:r>
              <a:rPr lang="fr-FR" sz="2000" dirty="0">
                <a:latin typeface="Arial"/>
                <a:cs typeface="Arial"/>
              </a:rPr>
              <a:t>pour soutenir la sensibilisation, l'adoption et l'utilisation de la cible 7-1-7 dans votre travail.</a:t>
            </a:r>
          </a:p>
          <a:p>
            <a:pPr marL="342900" indent="-342900">
              <a:lnSpc>
                <a:spcPct val="113999"/>
              </a:lnSpc>
            </a:pPr>
            <a:r>
              <a:rPr lang="fr-FR" sz="2000" b="1" dirty="0">
                <a:latin typeface="Arial"/>
                <a:cs typeface="Arial"/>
              </a:rPr>
              <a:t>Appliquer des étapes clés et les meilleures pratiques </a:t>
            </a:r>
            <a:r>
              <a:rPr lang="fr-FR" sz="2000" dirty="0">
                <a:latin typeface="Arial"/>
                <a:cs typeface="Arial"/>
              </a:rPr>
              <a:t>pour soutenir l'adoption + l'utilisation de la cible 7-1-7 dans divers programmes et contextes</a:t>
            </a:r>
            <a:r>
              <a:rPr lang="fr-FR" sz="2000" b="1" dirty="0">
                <a:latin typeface="Arial"/>
                <a:cs typeface="Arial"/>
              </a:rPr>
              <a:t>.</a:t>
            </a: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B3790A62-3C45-AC7D-BF9E-FCC62338F001}"/>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fr">
                <a:latin typeface="Arial"/>
                <a:cs typeface="Arial"/>
              </a:rPr>
              <a:t>À la fin de la formation, vous devriez être capable de :</a:t>
            </a:r>
            <a:endParaRPr lang="en-US"/>
          </a:p>
        </p:txBody>
      </p:sp>
    </p:spTree>
    <p:extLst>
      <p:ext uri="{BB962C8B-B14F-4D97-AF65-F5344CB8AC3E}">
        <p14:creationId xmlns:p14="http://schemas.microsoft.com/office/powerpoint/2010/main" val="131050553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467083" cy="630286"/>
          </a:xfrm>
        </p:spPr>
        <p:txBody>
          <a:bodyPr/>
          <a:lstStyle/>
          <a:p>
            <a:r>
              <a:rPr lang="fr-FR">
                <a:latin typeface="Arial"/>
                <a:cs typeface="Arial"/>
              </a:rPr>
              <a:t>Nos ressources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fr-FR" sz="1800" dirty="0"/>
              <a:t>Nos </a:t>
            </a:r>
            <a:r>
              <a:rPr lang="fr-FR" sz="1800" b="1" dirty="0"/>
              <a:t>ressources pour soutenir la mise en œuvre sont disponibles à l’adresse</a:t>
            </a:r>
            <a:br>
              <a:rPr lang="fr-FR" sz="1800" b="1" dirty="0"/>
            </a:br>
            <a:r>
              <a:rPr lang="fr-FR" sz="1800" b="0" dirty="0">
                <a:solidFill>
                  <a:srgbClr val="39B142"/>
                </a:solidFill>
                <a:hlinkClick r:id="rId3">
                  <a:extLst>
                    <a:ext uri="{A12FA001-AC4F-418D-AE19-62706E023703}">
                      <ahyp:hlinkClr xmlns:ahyp="http://schemas.microsoft.com/office/drawing/2018/hyperlinkcolor" val="tx"/>
                    </a:ext>
                  </a:extLst>
                </a:hlinkClick>
              </a:rPr>
              <a:t>717alliance.org</a:t>
            </a:r>
            <a:r>
              <a:rPr lang="fr-FR" sz="1800" b="1" dirty="0"/>
              <a:t>.</a:t>
            </a:r>
          </a:p>
          <a:p>
            <a:pPr>
              <a:lnSpc>
                <a:spcPct val="110000"/>
              </a:lnSpc>
            </a:pPr>
            <a:endParaRPr lang="en-US" sz="1800" dirty="0">
              <a:solidFill>
                <a:srgbClr val="39B142"/>
              </a:solidFill>
            </a:endParaRPr>
          </a:p>
          <a:p>
            <a:pPr>
              <a:lnSpc>
                <a:spcPct val="110000"/>
              </a:lnSpc>
            </a:pPr>
            <a:r>
              <a:rPr lang="fr-FR" sz="1800" b="1" dirty="0"/>
              <a:t>Liens rapides :</a:t>
            </a:r>
          </a:p>
          <a:p>
            <a:pPr>
              <a:lnSpc>
                <a:spcPct val="110000"/>
              </a:lnSpc>
            </a:pPr>
            <a:r>
              <a:rPr lang="fr-FR" sz="1600" b="0" dirty="0">
                <a:solidFill>
                  <a:srgbClr val="39B142"/>
                </a:solidFill>
                <a:latin typeface="Arial"/>
                <a:cs typeface="Arial"/>
                <a:hlinkClick r:id="rId4">
                  <a:extLst>
                    <a:ext uri="{A12FA001-AC4F-418D-AE19-62706E023703}">
                      <ahyp:hlinkClr xmlns:ahyp="http://schemas.microsoft.com/office/drawing/2018/hyperlinkcolor" val="tx"/>
                    </a:ext>
                  </a:extLst>
                </a:hlinkClick>
              </a:rPr>
              <a:t>Se lancer ici (en anglais)</a:t>
            </a:r>
          </a:p>
          <a:p>
            <a:pPr>
              <a:lnSpc>
                <a:spcPct val="110000"/>
              </a:lnSpc>
            </a:pPr>
            <a:r>
              <a:rPr lang="fr-FR" sz="1600" b="0" dirty="0">
                <a:solidFill>
                  <a:srgbClr val="39B142"/>
                </a:solidFill>
                <a:latin typeface="Arial"/>
                <a:cs typeface="Arial"/>
                <a:hlinkClick r:id="rId5">
                  <a:extLst>
                    <a:ext uri="{A12FA001-AC4F-418D-AE19-62706E023703}">
                      <ahyp:hlinkClr xmlns:ahyp="http://schemas.microsoft.com/office/drawing/2018/hyperlinkcolor" val="tx"/>
                    </a:ext>
                  </a:extLst>
                </a:hlinkClick>
              </a:rPr>
              <a:t>Kit d’outils numérique de la cible 7-1-7</a:t>
            </a:r>
            <a:r>
              <a:rPr lang="fr-FR" sz="1600" b="0" dirty="0">
                <a:solidFill>
                  <a:srgbClr val="39B142"/>
                </a:solidFill>
                <a:latin typeface="Arial"/>
                <a:cs typeface="Arial"/>
              </a:rPr>
              <a:t> </a:t>
            </a:r>
          </a:p>
          <a:p>
            <a:pPr>
              <a:lnSpc>
                <a:spcPct val="110000"/>
              </a:lnSpc>
            </a:pPr>
            <a:r>
              <a:rPr lang="fr-FR" sz="1600" b="0" dirty="0">
                <a:solidFill>
                  <a:srgbClr val="3CB142"/>
                </a:solidFill>
                <a:latin typeface="Arial"/>
                <a:cs typeface="Arial"/>
                <a:hlinkClick r:id="rId6">
                  <a:extLst>
                    <a:ext uri="{A12FA001-AC4F-418D-AE19-62706E023703}">
                      <ahyp:hlinkClr xmlns:ahyp="http://schemas.microsoft.com/office/drawing/2018/hyperlinkcolor" val="tx"/>
                    </a:ext>
                  </a:extLst>
                </a:hlinkClick>
              </a:rPr>
              <a:t>Documents de plaidoyer pour les décideurs</a:t>
            </a:r>
          </a:p>
          <a:p>
            <a:pPr>
              <a:lnSpc>
                <a:spcPct val="110000"/>
              </a:lnSpc>
            </a:pPr>
            <a:r>
              <a:rPr lang="fr-FR" sz="1600" b="0" dirty="0">
                <a:solidFill>
                  <a:srgbClr val="39B142"/>
                </a:solidFill>
                <a:latin typeface="Arial"/>
                <a:cs typeface="Arial"/>
                <a:hlinkClick r:id="rId7">
                  <a:extLst>
                    <a:ext uri="{A12FA001-AC4F-418D-AE19-62706E023703}">
                      <ahyp:hlinkClr xmlns:ahyp="http://schemas.microsoft.com/office/drawing/2018/hyperlinkcolor" val="tx"/>
                    </a:ext>
                  </a:extLst>
                </a:hlinkClick>
              </a:rPr>
              <a:t>FAQ</a:t>
            </a:r>
          </a:p>
          <a:p>
            <a:pPr marL="457200" indent="-457200">
              <a:lnSpc>
                <a:spcPct val="110000"/>
              </a:lnSpc>
              <a:buFont typeface="Arial" panose="020B0604020202020204" pitchFamily="34" charset="0"/>
              <a:buChar char="•"/>
            </a:pPr>
            <a:endParaRPr lang="en-US" sz="1800" dirty="0"/>
          </a:p>
          <a:p>
            <a:pPr marL="457200" indent="-457200">
              <a:lnSpc>
                <a:spcPct val="110000"/>
              </a:lnSpc>
              <a:buFont typeface="Arial" panose="020B0604020202020204" pitchFamily="34" charset="0"/>
              <a:buChar char="•"/>
            </a:pPr>
            <a:endParaRPr lang="en-US" sz="1800"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0" y="1377111"/>
            <a:ext cx="6627812" cy="169446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0" i="0" u="sng" strike="noStrike" cap="none" normalizeH="0" baseline="0" noProof="0" dirty="0">
                <a:ln>
                  <a:noFill/>
                </a:ln>
                <a:solidFill>
                  <a:srgbClr val="384D56"/>
                </a:solidFill>
                <a:effectLst/>
                <a:uLnTx/>
                <a:uFillTx/>
                <a:latin typeface="Arial" panose="020B0604020202020204" pitchFamily="34" charset="0"/>
                <a:ea typeface="Arial"/>
                <a:cs typeface="+mn-cs"/>
              </a:rPr>
              <a:t>Jour 4</a:t>
            </a:r>
          </a:p>
          <a:p>
            <a:pPr marL="0" indent="0">
              <a:buNone/>
            </a:pPr>
            <a:r>
              <a:rPr lang="fr-FR" dirty="0">
                <a:solidFill>
                  <a:schemeClr val="tx1"/>
                </a:solidFill>
                <a:latin typeface="Arial"/>
                <a:cs typeface="Arial"/>
              </a:rPr>
              <a:t>Planification de l’adoption et de l’utilisation de l’approche 7-1-7 + activités de reformulation + prochaines étapes</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fr-FR">
                <a:latin typeface="Arial"/>
                <a:cs typeface="Arial"/>
              </a:rPr>
              <a:t>À venir demain</a:t>
            </a:r>
          </a:p>
          <a:p>
            <a:endParaRPr lang="en-US">
              <a:cs typeface="Arial"/>
            </a:endParaRPr>
          </a:p>
        </p:txBody>
      </p:sp>
      <p:pic>
        <p:nvPicPr>
          <p:cNvPr id="4" name="Picture 3">
            <a:extLst>
              <a:ext uri="{FF2B5EF4-FFF2-40B4-BE49-F238E27FC236}">
                <a16:creationId xmlns:a16="http://schemas.microsoft.com/office/drawing/2014/main" id="{7F587F2D-90E2-DE59-C781-A7D0B823A8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479233" y="1071629"/>
            <a:ext cx="4097502" cy="2305424"/>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fr-FR"/>
              <a:t>Discours de clôture</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188724"/>
            <a:ext cx="5361037" cy="2148666"/>
          </a:xfrm>
        </p:spPr>
        <p:txBody>
          <a:bodyPr/>
          <a:lstStyle/>
          <a:p>
            <a:r>
              <a:rPr lang="en-US" dirty="0">
                <a:latin typeface="Arial"/>
                <a:cs typeface="Arial"/>
              </a:rPr>
              <a:t>Merci</a:t>
            </a:r>
            <a:endParaRPr lang="en-US" dirty="0"/>
          </a:p>
        </p:txBody>
      </p:sp>
    </p:spTree>
    <p:extLst>
      <p:ext uri="{BB962C8B-B14F-4D97-AF65-F5344CB8AC3E}">
        <p14:creationId xmlns:p14="http://schemas.microsoft.com/office/powerpoint/2010/main" val="2726359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7" name="Picture 6" descr="A diagram of a diagram&#10;&#10;AI-generated content may be incorrect.">
            <a:extLst>
              <a:ext uri="{FF2B5EF4-FFF2-40B4-BE49-F238E27FC236}">
                <a16:creationId xmlns:a16="http://schemas.microsoft.com/office/drawing/2014/main" id="{052BA5B2-69FE-223C-B3A1-C5CD469706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5298" y="519138"/>
            <a:ext cx="10774891" cy="6072717"/>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pPr>
              <a:spcBef>
                <a:spcPts val="0"/>
              </a:spcBef>
            </a:pPr>
            <a:r>
              <a:rPr lang="fr">
                <a:cs typeface="Arial"/>
              </a:rPr>
              <a:t>Le cycle de vie 7-1-7</a:t>
            </a:r>
            <a:endParaRPr lang="en-US"/>
          </a:p>
        </p:txBody>
      </p:sp>
    </p:spTree>
    <p:extLst>
      <p:ext uri="{BB962C8B-B14F-4D97-AF65-F5344CB8AC3E}">
        <p14:creationId xmlns:p14="http://schemas.microsoft.com/office/powerpoint/2010/main" val="1245887090"/>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078BF-7A64-253E-FC51-AEFC598DE4E7}"/>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802907DA-22EB-548B-5972-46E3AFA9ABAB}"/>
              </a:ext>
            </a:extLst>
          </p:cNvPr>
          <p:cNvSpPr>
            <a:spLocks noGrp="1"/>
          </p:cNvSpPr>
          <p:nvPr>
            <p:ph type="title"/>
          </p:nvPr>
        </p:nvSpPr>
        <p:spPr/>
        <p:txBody>
          <a:bodyPr/>
          <a:lstStyle/>
          <a:p>
            <a:r>
              <a:rPr lang="fr-FR" dirty="0">
                <a:latin typeface="Arial"/>
                <a:cs typeface="Arial"/>
              </a:rPr>
              <a:t>L’utilisation de la cible 7-1-7 est simple et itérative</a:t>
            </a:r>
          </a:p>
          <a:p>
            <a:endParaRPr lang="en-US">
              <a:cs typeface="Arial"/>
            </a:endParaRPr>
          </a:p>
        </p:txBody>
      </p:sp>
      <p:sp>
        <p:nvSpPr>
          <p:cNvPr id="297" name="Rectangle: Rounded Corners 296">
            <a:extLst>
              <a:ext uri="{FF2B5EF4-FFF2-40B4-BE49-F238E27FC236}">
                <a16:creationId xmlns:a16="http://schemas.microsoft.com/office/drawing/2014/main" id="{0224F8B7-7C85-FD50-48C8-7405B3764008}"/>
              </a:ext>
            </a:extLst>
          </p:cNvPr>
          <p:cNvSpPr/>
          <p:nvPr/>
        </p:nvSpPr>
        <p:spPr>
          <a:xfrm>
            <a:off x="1312611" y="1591847"/>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fr-FR" sz="2000" dirty="0">
                <a:solidFill>
                  <a:schemeClr val="bg1"/>
                </a:solidFill>
                <a:latin typeface="Arial"/>
                <a:ea typeface="Arial"/>
                <a:cs typeface="Calibri"/>
              </a:rPr>
              <a:t>     Collecter des données sur la promptitude et évaluer les  </a:t>
            </a:r>
            <a:br>
              <a:rPr lang="fr-FR" sz="2000" dirty="0">
                <a:solidFill>
                  <a:schemeClr val="bg1"/>
                </a:solidFill>
                <a:latin typeface="Arial"/>
                <a:ea typeface="Arial"/>
                <a:cs typeface="Calibri"/>
              </a:rPr>
            </a:br>
            <a:r>
              <a:rPr lang="fr-FR" sz="2000" dirty="0">
                <a:solidFill>
                  <a:schemeClr val="bg1"/>
                </a:solidFill>
                <a:latin typeface="Arial"/>
                <a:ea typeface="Arial"/>
                <a:cs typeface="Calibri"/>
              </a:rPr>
              <a:t>        performances de l’approche 7-1-7 </a:t>
            </a:r>
          </a:p>
        </p:txBody>
      </p:sp>
      <p:sp>
        <p:nvSpPr>
          <p:cNvPr id="299" name="Oval 298">
            <a:extLst>
              <a:ext uri="{FF2B5EF4-FFF2-40B4-BE49-F238E27FC236}">
                <a16:creationId xmlns:a16="http://schemas.microsoft.com/office/drawing/2014/main" id="{7FD12368-65C8-A859-FDBA-1D15690E3E09}"/>
              </a:ext>
            </a:extLst>
          </p:cNvPr>
          <p:cNvSpPr/>
          <p:nvPr/>
        </p:nvSpPr>
        <p:spPr>
          <a:xfrm>
            <a:off x="1024539"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64E4702F-9D47-3435-F77A-7FF099B3D4AC}"/>
              </a:ext>
            </a:extLst>
          </p:cNvPr>
          <p:cNvSpPr/>
          <p:nvPr/>
        </p:nvSpPr>
        <p:spPr>
          <a:xfrm>
            <a:off x="1753689"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2000">
                <a:solidFill>
                  <a:schemeClr val="bg1"/>
                </a:solidFill>
                <a:latin typeface="Arial"/>
                <a:ea typeface="Arial"/>
                <a:cs typeface="+mn-lt"/>
              </a:rPr>
              <a:t>    Identifier les goulots d’étranglement et les facteurs favorisants</a:t>
            </a:r>
          </a:p>
        </p:txBody>
      </p:sp>
      <p:sp>
        <p:nvSpPr>
          <p:cNvPr id="305" name="Oval 304">
            <a:extLst>
              <a:ext uri="{FF2B5EF4-FFF2-40B4-BE49-F238E27FC236}">
                <a16:creationId xmlns:a16="http://schemas.microsoft.com/office/drawing/2014/main" id="{A16B7D5E-A3A4-E5CE-2988-170F0CECE361}"/>
              </a:ext>
            </a:extLst>
          </p:cNvPr>
          <p:cNvSpPr/>
          <p:nvPr/>
        </p:nvSpPr>
        <p:spPr>
          <a:xfrm>
            <a:off x="1393406"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C83382B5-B1E6-E1C6-E2E3-76CB3EB76C91}"/>
              </a:ext>
            </a:extLst>
          </p:cNvPr>
          <p:cNvSpPr/>
          <p:nvPr/>
        </p:nvSpPr>
        <p:spPr>
          <a:xfrm>
            <a:off x="2079160"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2000">
                <a:solidFill>
                  <a:schemeClr val="bg1"/>
                </a:solidFill>
                <a:latin typeface="Arial"/>
                <a:ea typeface="Arial"/>
                <a:cs typeface="+mn-lt"/>
              </a:rPr>
              <a:t>     Définir les actions immédiates et à plus long terme </a:t>
            </a:r>
          </a:p>
        </p:txBody>
      </p:sp>
      <p:sp>
        <p:nvSpPr>
          <p:cNvPr id="308" name="Oval 307">
            <a:extLst>
              <a:ext uri="{FF2B5EF4-FFF2-40B4-BE49-F238E27FC236}">
                <a16:creationId xmlns:a16="http://schemas.microsoft.com/office/drawing/2014/main" id="{3CBE6EDE-BC77-3993-8F55-F36EF0D62AAC}"/>
              </a:ext>
            </a:extLst>
          </p:cNvPr>
          <p:cNvSpPr/>
          <p:nvPr/>
        </p:nvSpPr>
        <p:spPr>
          <a:xfrm>
            <a:off x="1710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5EEA4DC9-46E2-6E9B-16AB-A4E2B999934B}"/>
              </a:ext>
            </a:extLst>
          </p:cNvPr>
          <p:cNvSpPr/>
          <p:nvPr/>
        </p:nvSpPr>
        <p:spPr>
          <a:xfrm>
            <a:off x="2393900"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2000" dirty="0">
                <a:solidFill>
                  <a:schemeClr val="bg1"/>
                </a:solidFill>
                <a:latin typeface="Arial"/>
                <a:ea typeface="Arial"/>
                <a:cs typeface="+mn-lt"/>
              </a:rPr>
              <a:t>        Consolider régulièrement les données et suivre les avancées </a:t>
            </a:r>
            <a:br>
              <a:rPr lang="fr-FR" sz="2000" dirty="0">
                <a:solidFill>
                  <a:schemeClr val="bg1"/>
                </a:solidFill>
                <a:latin typeface="Arial"/>
                <a:ea typeface="Arial"/>
                <a:cs typeface="+mn-lt"/>
              </a:rPr>
            </a:br>
            <a:r>
              <a:rPr lang="fr-FR" sz="2000" dirty="0">
                <a:solidFill>
                  <a:schemeClr val="bg1"/>
                </a:solidFill>
                <a:latin typeface="Arial"/>
                <a:ea typeface="Arial"/>
                <a:cs typeface="+mn-lt"/>
              </a:rPr>
              <a:t>        des actions mises en place </a:t>
            </a:r>
          </a:p>
        </p:txBody>
      </p:sp>
      <p:sp>
        <p:nvSpPr>
          <p:cNvPr id="311" name="Oval 310">
            <a:extLst>
              <a:ext uri="{FF2B5EF4-FFF2-40B4-BE49-F238E27FC236}">
                <a16:creationId xmlns:a16="http://schemas.microsoft.com/office/drawing/2014/main" id="{1E98E395-E7B8-71B5-ADC7-E024391CD5B7}"/>
              </a:ext>
            </a:extLst>
          </p:cNvPr>
          <p:cNvSpPr/>
          <p:nvPr/>
        </p:nvSpPr>
        <p:spPr>
          <a:xfrm>
            <a:off x="2034257"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5F61547D-5040-D6A3-3779-3E4AF0113204}"/>
              </a:ext>
            </a:extLst>
          </p:cNvPr>
          <p:cNvSpPr/>
          <p:nvPr/>
        </p:nvSpPr>
        <p:spPr>
          <a:xfrm>
            <a:off x="2708638"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900" dirty="0">
                <a:solidFill>
                  <a:schemeClr val="bg1"/>
                </a:solidFill>
                <a:latin typeface="Arial"/>
                <a:ea typeface="Arial"/>
                <a:cs typeface="+mn-lt"/>
              </a:rPr>
              <a:t>       Synthétiser et utiliser les résultats à des fins de planification, de </a:t>
            </a:r>
            <a:br>
              <a:rPr lang="fr-FR" sz="1900" dirty="0">
                <a:solidFill>
                  <a:schemeClr val="bg1"/>
                </a:solidFill>
                <a:latin typeface="Arial"/>
                <a:ea typeface="Arial"/>
                <a:cs typeface="+mn-lt"/>
              </a:rPr>
            </a:br>
            <a:r>
              <a:rPr lang="fr-FR" sz="1900" dirty="0">
                <a:solidFill>
                  <a:schemeClr val="bg1"/>
                </a:solidFill>
                <a:latin typeface="Arial"/>
                <a:ea typeface="Arial"/>
                <a:cs typeface="+mn-lt"/>
              </a:rPr>
              <a:t>       financement et de plaidoyer </a:t>
            </a:r>
          </a:p>
        </p:txBody>
      </p:sp>
      <p:sp>
        <p:nvSpPr>
          <p:cNvPr id="314" name="Oval 313">
            <a:extLst>
              <a:ext uri="{FF2B5EF4-FFF2-40B4-BE49-F238E27FC236}">
                <a16:creationId xmlns:a16="http://schemas.microsoft.com/office/drawing/2014/main" id="{A51B74FC-7FAF-871B-7D93-2C1A3CD76DA1}"/>
              </a:ext>
            </a:extLst>
          </p:cNvPr>
          <p:cNvSpPr/>
          <p:nvPr/>
        </p:nvSpPr>
        <p:spPr>
          <a:xfrm>
            <a:off x="2348997"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2850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13" name="Title 28">
            <a:extLst>
              <a:ext uri="{FF2B5EF4-FFF2-40B4-BE49-F238E27FC236}">
                <a16:creationId xmlns:a16="http://schemas.microsoft.com/office/drawing/2014/main" id="{74B701F1-30F7-CBCC-F729-9B8E5799900A}"/>
              </a:ext>
            </a:extLst>
          </p:cNvPr>
          <p:cNvSpPr>
            <a:spLocks noGrp="1"/>
          </p:cNvSpPr>
          <p:nvPr>
            <p:ph type="title"/>
          </p:nvPr>
        </p:nvSpPr>
        <p:spPr>
          <a:xfrm>
            <a:off x="838200" y="384376"/>
            <a:ext cx="10515600" cy="1087808"/>
          </a:xfrm>
        </p:spPr>
        <p:txBody>
          <a:bodyPr/>
          <a:lstStyle/>
          <a:p>
            <a:r>
              <a:rPr lang="fr">
                <a:latin typeface="Arial"/>
                <a:cs typeface="Arial"/>
              </a:rPr>
              <a:t>Principales étapes de l'utilisation de la cible 7-1-7</a:t>
            </a:r>
          </a:p>
          <a:p>
            <a:endParaRPr lang="en-US">
              <a:cs typeface="Arial"/>
            </a:endParaRPr>
          </a:p>
        </p:txBody>
      </p:sp>
      <p:sp>
        <p:nvSpPr>
          <p:cNvPr id="3" name="Rectangle: Rounded Corners 296">
            <a:extLst>
              <a:ext uri="{FF2B5EF4-FFF2-40B4-BE49-F238E27FC236}">
                <a16:creationId xmlns:a16="http://schemas.microsoft.com/office/drawing/2014/main" id="{982154AD-AB43-6017-E974-2446697B0428}"/>
              </a:ext>
            </a:extLst>
          </p:cNvPr>
          <p:cNvSpPr/>
          <p:nvPr/>
        </p:nvSpPr>
        <p:spPr>
          <a:xfrm>
            <a:off x="1042199" y="1750807"/>
            <a:ext cx="9092048" cy="733805"/>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a:rPr>
              <a:t>     Collecter des données sur la promptitude et évaluer les performances de l’approche 7-1-7 </a:t>
            </a:r>
          </a:p>
        </p:txBody>
      </p:sp>
      <p:sp>
        <p:nvSpPr>
          <p:cNvPr id="14" name="Oval 298">
            <a:extLst>
              <a:ext uri="{FF2B5EF4-FFF2-40B4-BE49-F238E27FC236}">
                <a16:creationId xmlns:a16="http://schemas.microsoft.com/office/drawing/2014/main" id="{71698013-9B15-9B3B-559A-294D6692AA1F}"/>
              </a:ext>
            </a:extLst>
          </p:cNvPr>
          <p:cNvSpPr/>
          <p:nvPr/>
        </p:nvSpPr>
        <p:spPr>
          <a:xfrm>
            <a:off x="748146" y="1764953"/>
            <a:ext cx="722431" cy="705511"/>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Rectangle: Rounded Corners 303">
            <a:extLst>
              <a:ext uri="{FF2B5EF4-FFF2-40B4-BE49-F238E27FC236}">
                <a16:creationId xmlns:a16="http://schemas.microsoft.com/office/drawing/2014/main" id="{282154B9-37B7-3B4A-0D57-A96F8B34A47A}"/>
              </a:ext>
            </a:extLst>
          </p:cNvPr>
          <p:cNvSpPr/>
          <p:nvPr/>
        </p:nvSpPr>
        <p:spPr>
          <a:xfrm>
            <a:off x="1483277" y="2598081"/>
            <a:ext cx="9092048" cy="720438"/>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Identifier les goulots d’étranglement et les facteurs favorisants</a:t>
            </a:r>
          </a:p>
        </p:txBody>
      </p:sp>
      <p:sp>
        <p:nvSpPr>
          <p:cNvPr id="16" name="Oval 304">
            <a:extLst>
              <a:ext uri="{FF2B5EF4-FFF2-40B4-BE49-F238E27FC236}">
                <a16:creationId xmlns:a16="http://schemas.microsoft.com/office/drawing/2014/main" id="{AE4DA4CE-1A8A-4B7D-8EB8-89B13AEA3625}"/>
              </a:ext>
            </a:extLst>
          </p:cNvPr>
          <p:cNvSpPr/>
          <p:nvPr/>
        </p:nvSpPr>
        <p:spPr>
          <a:xfrm>
            <a:off x="1122994" y="2600621"/>
            <a:ext cx="722431" cy="708560"/>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Rectangle: Rounded Corners 306">
            <a:extLst>
              <a:ext uri="{FF2B5EF4-FFF2-40B4-BE49-F238E27FC236}">
                <a16:creationId xmlns:a16="http://schemas.microsoft.com/office/drawing/2014/main" id="{59E728FF-20A6-E49A-356D-B8230BC236F3}"/>
              </a:ext>
            </a:extLst>
          </p:cNvPr>
          <p:cNvSpPr/>
          <p:nvPr/>
        </p:nvSpPr>
        <p:spPr>
          <a:xfrm>
            <a:off x="1808748" y="3442907"/>
            <a:ext cx="9092048" cy="712341"/>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Définir les actions immédiates et à plus long terme </a:t>
            </a:r>
          </a:p>
        </p:txBody>
      </p:sp>
      <p:sp>
        <p:nvSpPr>
          <p:cNvPr id="18" name="Oval 307">
            <a:extLst>
              <a:ext uri="{FF2B5EF4-FFF2-40B4-BE49-F238E27FC236}">
                <a16:creationId xmlns:a16="http://schemas.microsoft.com/office/drawing/2014/main" id="{499E811B-0427-3A3D-A768-1EFA1D1AAD5B}"/>
              </a:ext>
            </a:extLst>
          </p:cNvPr>
          <p:cNvSpPr/>
          <p:nvPr/>
        </p:nvSpPr>
        <p:spPr>
          <a:xfrm>
            <a:off x="1439698" y="3447413"/>
            <a:ext cx="722431" cy="708560"/>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Rectangle: Rounded Corners 309">
            <a:extLst>
              <a:ext uri="{FF2B5EF4-FFF2-40B4-BE49-F238E27FC236}">
                <a16:creationId xmlns:a16="http://schemas.microsoft.com/office/drawing/2014/main" id="{5FF6D500-6D5B-0FB3-43FD-A4E711259FE5}"/>
              </a:ext>
            </a:extLst>
          </p:cNvPr>
          <p:cNvSpPr/>
          <p:nvPr/>
        </p:nvSpPr>
        <p:spPr>
          <a:xfrm>
            <a:off x="2123488" y="4289612"/>
            <a:ext cx="9092048"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Consolider régulièrement les données et suivre les avancées des actions mises en place </a:t>
            </a:r>
          </a:p>
        </p:txBody>
      </p:sp>
      <p:sp>
        <p:nvSpPr>
          <p:cNvPr id="20" name="Oval 310">
            <a:extLst>
              <a:ext uri="{FF2B5EF4-FFF2-40B4-BE49-F238E27FC236}">
                <a16:creationId xmlns:a16="http://schemas.microsoft.com/office/drawing/2014/main" id="{3D265C91-9A73-FC40-385C-BD09704BEA1B}"/>
              </a:ext>
            </a:extLst>
          </p:cNvPr>
          <p:cNvSpPr/>
          <p:nvPr/>
        </p:nvSpPr>
        <p:spPr>
          <a:xfrm>
            <a:off x="1763845" y="4293365"/>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Rectangle: Rounded Corners 312">
            <a:extLst>
              <a:ext uri="{FF2B5EF4-FFF2-40B4-BE49-F238E27FC236}">
                <a16:creationId xmlns:a16="http://schemas.microsoft.com/office/drawing/2014/main" id="{01379B22-6210-19C4-E5A3-448BFC89A395}"/>
              </a:ext>
            </a:extLst>
          </p:cNvPr>
          <p:cNvSpPr/>
          <p:nvPr/>
        </p:nvSpPr>
        <p:spPr>
          <a:xfrm>
            <a:off x="2438226" y="5134438"/>
            <a:ext cx="9092048" cy="720438"/>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Synthétiser et utiliser les résultats à des fins de planification, de financement et de plaidoyer </a:t>
            </a:r>
          </a:p>
        </p:txBody>
      </p:sp>
      <p:sp>
        <p:nvSpPr>
          <p:cNvPr id="22" name="Oval 313">
            <a:extLst>
              <a:ext uri="{FF2B5EF4-FFF2-40B4-BE49-F238E27FC236}">
                <a16:creationId xmlns:a16="http://schemas.microsoft.com/office/drawing/2014/main" id="{E7FACE95-B38A-BC51-C07E-7283550D6BED}"/>
              </a:ext>
            </a:extLst>
          </p:cNvPr>
          <p:cNvSpPr/>
          <p:nvPr/>
        </p:nvSpPr>
        <p:spPr>
          <a:xfrm>
            <a:off x="2078585" y="5138191"/>
            <a:ext cx="722431" cy="716657"/>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55890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BE467-6D1B-0255-B506-9179D4372B6E}"/>
            </a:ext>
          </a:extLst>
        </p:cNvPr>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9CB7D5A-1043-FA74-083A-299DDD39B74B}"/>
              </a:ext>
            </a:extLst>
          </p:cNvPr>
          <p:cNvGraphicFramePr>
            <a:graphicFrameLocks noGrp="1"/>
          </p:cNvGraphicFramePr>
          <p:nvPr>
            <p:ph idx="1"/>
          </p:nvPr>
        </p:nvGraphicFramePr>
        <p:xfrm>
          <a:off x="838200" y="1825625"/>
          <a:ext cx="11050406"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Rounded Corners 309">
            <a:extLst>
              <a:ext uri="{FF2B5EF4-FFF2-40B4-BE49-F238E27FC236}">
                <a16:creationId xmlns:a16="http://schemas.microsoft.com/office/drawing/2014/main" id="{4A433D31-19ED-99A0-1D4F-840D4642EE6D}"/>
              </a:ext>
            </a:extLst>
          </p:cNvPr>
          <p:cNvSpPr/>
          <p:nvPr/>
        </p:nvSpPr>
        <p:spPr>
          <a:xfrm>
            <a:off x="1197843" y="508025"/>
            <a:ext cx="1050337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FFFFFF"/>
                </a:solidFill>
                <a:effectLst/>
                <a:uLnTx/>
                <a:uFillTx/>
                <a:latin typeface="Arial"/>
                <a:ea typeface="Arial"/>
                <a:cs typeface="Calibri" panose="020F0502020204030204"/>
              </a:rPr>
              <a:t>        Consolider régulièrement les données et suivre l’avancée des actions</a:t>
            </a:r>
          </a:p>
        </p:txBody>
      </p:sp>
      <p:sp>
        <p:nvSpPr>
          <p:cNvPr id="3" name="Oval 310">
            <a:extLst>
              <a:ext uri="{FF2B5EF4-FFF2-40B4-BE49-F238E27FC236}">
                <a16:creationId xmlns:a16="http://schemas.microsoft.com/office/drawing/2014/main" id="{141F7840-DA8D-726A-C770-D95DC9BD70BB}"/>
              </a:ext>
            </a:extLst>
          </p:cNvPr>
          <p:cNvSpPr/>
          <p:nvPr/>
        </p:nvSpPr>
        <p:spPr>
          <a:xfrm>
            <a:off x="838200" y="511778"/>
            <a:ext cx="834572"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1"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282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2EEB8-C00E-9E0E-0BB7-2D8D6B689346}"/>
            </a:ext>
          </a:extLst>
        </p:cNvPr>
        <p:cNvGrpSpPr/>
        <p:nvPr/>
      </p:nvGrpSpPr>
      <p:grpSpPr>
        <a:xfrm>
          <a:off x="0" y="0"/>
          <a:ext cx="0" cy="0"/>
          <a:chOff x="0" y="0"/>
          <a:chExt cx="0" cy="0"/>
        </a:xfrm>
      </p:grpSpPr>
      <p:pic>
        <p:nvPicPr>
          <p:cNvPr id="16" name="Image 15">
            <a:extLst>
              <a:ext uri="{FF2B5EF4-FFF2-40B4-BE49-F238E27FC236}">
                <a16:creationId xmlns:a16="http://schemas.microsoft.com/office/drawing/2014/main" id="{06D2A7BA-DC86-7B2F-22F3-5A856CDBC4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21062" y="1754930"/>
            <a:ext cx="5092939" cy="2652297"/>
          </a:xfrm>
          <a:prstGeom prst="rect">
            <a:avLst/>
          </a:prstGeom>
          <a:ln>
            <a:solidFill>
              <a:schemeClr val="bg1">
                <a:lumMod val="75000"/>
              </a:schemeClr>
            </a:solidFill>
          </a:ln>
        </p:spPr>
      </p:pic>
      <p:sp>
        <p:nvSpPr>
          <p:cNvPr id="18" name="Text Placeholder 4">
            <a:extLst>
              <a:ext uri="{FF2B5EF4-FFF2-40B4-BE49-F238E27FC236}">
                <a16:creationId xmlns:a16="http://schemas.microsoft.com/office/drawing/2014/main" id="{645E308A-7834-808A-2BDC-E65AF7B77CE8}"/>
              </a:ext>
            </a:extLst>
          </p:cNvPr>
          <p:cNvSpPr txBox="1">
            <a:spLocks/>
          </p:cNvSpPr>
          <p:nvPr/>
        </p:nvSpPr>
        <p:spPr>
          <a:xfrm>
            <a:off x="303393" y="1924263"/>
            <a:ext cx="6055021" cy="372630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dirty="0">
                <a:ln>
                  <a:noFill/>
                </a:ln>
                <a:solidFill>
                  <a:srgbClr val="384D56"/>
                </a:solidFill>
                <a:effectLst/>
                <a:uLnTx/>
                <a:uFillTx/>
                <a:latin typeface="Arial"/>
                <a:cs typeface="Arial"/>
              </a:rPr>
              <a:t>F</a:t>
            </a:r>
            <a:r>
              <a:rPr kumimoji="0" lang="fr" sz="2200" b="0" i="0" u="none" strike="noStrike" kern="1200" cap="none" spc="0" normalizeH="0" baseline="0" noProof="0" dirty="0" err="1">
                <a:ln>
                  <a:noFill/>
                </a:ln>
                <a:solidFill>
                  <a:srgbClr val="384D56"/>
                </a:solidFill>
                <a:effectLst/>
                <a:uLnTx/>
                <a:uFillTx/>
                <a:latin typeface="Arial"/>
                <a:cs typeface="Arial"/>
              </a:rPr>
              <a:t>avoriser</a:t>
            </a:r>
            <a:r>
              <a:rPr kumimoji="0" lang="fr" sz="2200" b="0" i="0" u="none" strike="noStrike" kern="1200" cap="none" spc="0" normalizeH="0" baseline="0" noProof="0" dirty="0">
                <a:ln>
                  <a:noFill/>
                </a:ln>
                <a:solidFill>
                  <a:srgbClr val="384D56"/>
                </a:solidFill>
                <a:effectLst/>
                <a:uLnTx/>
                <a:uFillTx/>
                <a:latin typeface="Arial"/>
                <a:cs typeface="Arial"/>
              </a:rPr>
              <a:t> l’utilisation </a:t>
            </a:r>
            <a:r>
              <a:rPr lang="fr" dirty="0">
                <a:solidFill>
                  <a:srgbClr val="384D56"/>
                </a:solidFill>
                <a:latin typeface="Arial"/>
                <a:cs typeface="Arial"/>
              </a:rPr>
              <a:t>d’un</a:t>
            </a:r>
            <a:r>
              <a:rPr kumimoji="0" lang="fr" sz="2200" b="0" i="0" u="none" strike="noStrike" kern="1200" cap="none" spc="0" normalizeH="0" baseline="0" noProof="0" dirty="0">
                <a:ln>
                  <a:noFill/>
                </a:ln>
                <a:solidFill>
                  <a:srgbClr val="384D56"/>
                </a:solidFill>
                <a:effectLst/>
                <a:uLnTx/>
                <a:uFillTx/>
                <a:latin typeface="Arial"/>
                <a:cs typeface="Arial"/>
              </a:rPr>
              <a:t> système de gestion d'événements existant pour la consolidation et le suivi si possible</a:t>
            </a:r>
          </a:p>
          <a:p>
            <a:pPr lvl="1">
              <a:spcBef>
                <a:spcPts val="1000"/>
              </a:spcBef>
              <a:defRPr/>
            </a:pPr>
            <a:r>
              <a:rPr lang="fr-FR" dirty="0">
                <a:solidFill>
                  <a:srgbClr val="384D56"/>
                </a:solidFill>
                <a:latin typeface="Arial"/>
                <a:cs typeface="Arial"/>
              </a:rPr>
              <a:t>Un tableau Excel pour la saisie et la consolidation des données est </a:t>
            </a:r>
            <a:r>
              <a:rPr kumimoji="0" lang="fr" sz="2000" b="0" i="0" u="none" strike="noStrike" kern="1200" cap="none" spc="0" normalizeH="0" baseline="0" noProof="0" dirty="0">
                <a:ln>
                  <a:noFill/>
                </a:ln>
                <a:solidFill>
                  <a:srgbClr val="384D56"/>
                </a:solidFill>
                <a:effectLst/>
                <a:uLnTx/>
                <a:uFillTx/>
                <a:latin typeface="Arial"/>
                <a:ea typeface="+mn-ea"/>
                <a:cs typeface="Arial"/>
              </a:rPr>
              <a:t>disponible au besoin</a:t>
            </a:r>
            <a:endParaRPr lang="fr" sz="2000" b="0" i="0" u="none" strike="noStrike" kern="1200" cap="none" spc="0" normalizeH="0" baseline="0" noProof="0" dirty="0">
              <a:ln>
                <a:noFill/>
              </a:ln>
              <a:solidFill>
                <a:srgbClr val="384D56"/>
              </a:solidFill>
              <a:effectLst/>
              <a:uLnTx/>
              <a:uFillTx/>
              <a:latin typeface="Arial"/>
              <a:cs typeface="Arial"/>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200" b="0" i="0" u="none" strike="noStrike" kern="1200" cap="none" spc="0" normalizeH="0" baseline="0" noProof="0" dirty="0">
                <a:ln>
                  <a:noFill/>
                </a:ln>
                <a:solidFill>
                  <a:srgbClr val="384D56"/>
                </a:solidFill>
                <a:effectLst/>
                <a:uLnTx/>
                <a:uFillTx/>
                <a:latin typeface="Arial"/>
                <a:cs typeface="Arial"/>
              </a:rPr>
              <a:t>Assurez-vous que les dates importantes, les récits, les goulots d'étranglement/catalyseurs et les actions correctives</a:t>
            </a:r>
            <a:r>
              <a:rPr kumimoji="0" lang="fr" sz="2200" b="0" i="0" u="none" strike="noStrike" kern="1200" cap="none" spc="0" normalizeH="0" noProof="0" dirty="0">
                <a:ln>
                  <a:noFill/>
                </a:ln>
                <a:solidFill>
                  <a:srgbClr val="384D56"/>
                </a:solidFill>
                <a:effectLst/>
                <a:uLnTx/>
                <a:uFillTx/>
                <a:latin typeface="Arial"/>
                <a:cs typeface="Arial"/>
              </a:rPr>
              <a:t> </a:t>
            </a:r>
            <a:r>
              <a:rPr kumimoji="0" lang="fr" sz="2200" b="0" i="0" u="none" strike="noStrike" kern="1200" cap="none" spc="0" normalizeH="0" baseline="0" noProof="0" dirty="0">
                <a:ln>
                  <a:noFill/>
                </a:ln>
                <a:solidFill>
                  <a:srgbClr val="384D56"/>
                </a:solidFill>
                <a:effectLst/>
                <a:uLnTx/>
                <a:uFillTx/>
                <a:latin typeface="Arial"/>
                <a:cs typeface="Arial"/>
              </a:rPr>
              <a:t>soient </a:t>
            </a:r>
            <a:r>
              <a:rPr lang="fr" dirty="0">
                <a:solidFill>
                  <a:srgbClr val="384D56"/>
                </a:solidFill>
                <a:latin typeface="Arial"/>
                <a:cs typeface="Arial"/>
              </a:rPr>
              <a:t>saisis</a:t>
            </a:r>
            <a:endParaRPr lang="fr" sz="2200" b="0" i="0" u="none" strike="noStrike" kern="1200" cap="none" spc="0" normalizeH="0" baseline="0" noProof="0" dirty="0">
              <a:ln>
                <a:noFill/>
              </a:ln>
              <a:solidFill>
                <a:srgbClr val="384D56"/>
              </a:solidFill>
              <a:effectLst/>
              <a:uLnTx/>
              <a:uFillTx/>
              <a:latin typeface="Arial" panose="020B0604020202020204" pitchFamily="34" charset="0"/>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84D56"/>
                </a:solidFill>
                <a:effectLst/>
                <a:uLnTx/>
                <a:uFillTx/>
                <a:latin typeface="Arial"/>
                <a:cs typeface="Arial"/>
              </a:rPr>
              <a:t>Inclure des variables pour suivre l'avancement des actions</a:t>
            </a:r>
            <a:endParaRPr lang="fr" sz="2000" b="0" i="0" u="none" strike="noStrike" kern="1200" cap="none" spc="0" normalizeH="0" baseline="0" noProof="0" dirty="0">
              <a:ln>
                <a:noFill/>
              </a:ln>
              <a:solidFill>
                <a:srgbClr val="384D56"/>
              </a:solidFill>
              <a:effectLst/>
              <a:uLnTx/>
              <a:uFillTx/>
              <a:latin typeface="Arial"/>
              <a:cs typeface="Arial"/>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ext Placeholder 4">
            <a:extLst>
              <a:ext uri="{FF2B5EF4-FFF2-40B4-BE49-F238E27FC236}">
                <a16:creationId xmlns:a16="http://schemas.microsoft.com/office/drawing/2014/main" id="{25747553-C226-4497-8B5A-F486D205AE2F}"/>
              </a:ext>
            </a:extLst>
          </p:cNvPr>
          <p:cNvSpPr txBox="1">
            <a:spLocks/>
          </p:cNvSpPr>
          <p:nvPr/>
        </p:nvSpPr>
        <p:spPr>
          <a:xfrm>
            <a:off x="538921" y="1360835"/>
            <a:ext cx="11114157"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0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Consolider les données 7-1-7 de multiples épidémies dans base de données unique</a:t>
            </a:r>
          </a:p>
        </p:txBody>
      </p:sp>
      <p:sp>
        <p:nvSpPr>
          <p:cNvPr id="2" name="Rectangle: Rounded Corners 309">
            <a:extLst>
              <a:ext uri="{FF2B5EF4-FFF2-40B4-BE49-F238E27FC236}">
                <a16:creationId xmlns:a16="http://schemas.microsoft.com/office/drawing/2014/main" id="{D1449AA1-4CFF-5564-8452-4BE5DC954383}"/>
              </a:ext>
            </a:extLst>
          </p:cNvPr>
          <p:cNvSpPr/>
          <p:nvPr/>
        </p:nvSpPr>
        <p:spPr>
          <a:xfrm>
            <a:off x="1106726" y="215266"/>
            <a:ext cx="1050337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FFFFFF"/>
                </a:solidFill>
                <a:effectLst/>
                <a:uLnTx/>
                <a:uFillTx/>
                <a:latin typeface="Arial"/>
                <a:ea typeface="Arial"/>
                <a:cs typeface="Calibri" panose="020F0502020204030204"/>
              </a:rPr>
              <a:t>        Consolider régulièrement les données et suivre l’avancée des actions</a:t>
            </a:r>
          </a:p>
        </p:txBody>
      </p:sp>
      <p:sp>
        <p:nvSpPr>
          <p:cNvPr id="6" name="Oval 310">
            <a:extLst>
              <a:ext uri="{FF2B5EF4-FFF2-40B4-BE49-F238E27FC236}">
                <a16:creationId xmlns:a16="http://schemas.microsoft.com/office/drawing/2014/main" id="{BB8BA06D-CB3D-4A0A-8E9F-CF122A50B0BD}"/>
              </a:ext>
            </a:extLst>
          </p:cNvPr>
          <p:cNvSpPr/>
          <p:nvPr/>
        </p:nvSpPr>
        <p:spPr>
          <a:xfrm>
            <a:off x="747083" y="219019"/>
            <a:ext cx="834572"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1"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descr="A screenshot of a computer&#10;&#10;AI-generated content may be incorrect.">
            <a:extLst>
              <a:ext uri="{FF2B5EF4-FFF2-40B4-BE49-F238E27FC236}">
                <a16:creationId xmlns:a16="http://schemas.microsoft.com/office/drawing/2014/main" id="{CD7BD6F2-B550-B021-F43D-82744992E290}"/>
              </a:ext>
            </a:extLst>
          </p:cNvPr>
          <p:cNvPicPr>
            <a:picLocks noChangeAspect="1"/>
          </p:cNvPicPr>
          <p:nvPr/>
        </p:nvPicPr>
        <p:blipFill>
          <a:blip r:embed="rId4"/>
          <a:stretch>
            <a:fillRect/>
          </a:stretch>
        </p:blipFill>
        <p:spPr>
          <a:xfrm>
            <a:off x="6795599" y="3376449"/>
            <a:ext cx="5282955" cy="2410639"/>
          </a:xfrm>
          <a:prstGeom prst="rect">
            <a:avLst/>
          </a:prstGeom>
        </p:spPr>
      </p:pic>
      <p:sp>
        <p:nvSpPr>
          <p:cNvPr id="7" name="TextBox 6">
            <a:extLst>
              <a:ext uri="{FF2B5EF4-FFF2-40B4-BE49-F238E27FC236}">
                <a16:creationId xmlns:a16="http://schemas.microsoft.com/office/drawing/2014/main" id="{DBAA7F98-EBF6-06C9-3B86-FDCFD1E6E8C3}"/>
              </a:ext>
            </a:extLst>
          </p:cNvPr>
          <p:cNvSpPr txBox="1"/>
          <p:nvPr/>
        </p:nvSpPr>
        <p:spPr>
          <a:xfrm>
            <a:off x="7144564" y="6014590"/>
            <a:ext cx="60960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err="1">
                <a:solidFill>
                  <a:srgbClr val="628393"/>
                </a:solidFill>
                <a:latin typeface="Arial"/>
              </a:rPr>
              <a:t>Fichier</a:t>
            </a:r>
            <a:r>
              <a:rPr lang="en-US" sz="1400" b="1" dirty="0">
                <a:solidFill>
                  <a:srgbClr val="628393"/>
                </a:solidFill>
                <a:latin typeface="Arial"/>
              </a:rPr>
              <a:t> de consolidation des données 7-1-7</a:t>
            </a:r>
            <a:r>
              <a:rPr lang="en-US" sz="1400" b="1" baseline="0" dirty="0">
                <a:solidFill>
                  <a:srgbClr val="628393"/>
                </a:solidFill>
                <a:latin typeface="Arial"/>
              </a:rPr>
              <a:t> </a:t>
            </a:r>
            <a:endParaRPr lang="en-US" sz="1400" dirty="0">
              <a:latin typeface="Arial"/>
              <a:cs typeface="Arial"/>
            </a:endParaRPr>
          </a:p>
        </p:txBody>
      </p:sp>
    </p:spTree>
    <p:extLst>
      <p:ext uri="{BB962C8B-B14F-4D97-AF65-F5344CB8AC3E}">
        <p14:creationId xmlns:p14="http://schemas.microsoft.com/office/powerpoint/2010/main" val="3388626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7DE04-6874-84C9-3DAD-213DC3E76A22}"/>
            </a:ext>
          </a:extLst>
        </p:cNvPr>
        <p:cNvGrpSpPr/>
        <p:nvPr/>
      </p:nvGrpSpPr>
      <p:grpSpPr>
        <a:xfrm>
          <a:off x="0" y="0"/>
          <a:ext cx="0" cy="0"/>
          <a:chOff x="0" y="0"/>
          <a:chExt cx="0" cy="0"/>
        </a:xfrm>
      </p:grpSpPr>
      <p:sp>
        <p:nvSpPr>
          <p:cNvPr id="9" name="Text Placeholder 4">
            <a:extLst>
              <a:ext uri="{FF2B5EF4-FFF2-40B4-BE49-F238E27FC236}">
                <a16:creationId xmlns:a16="http://schemas.microsoft.com/office/drawing/2014/main" id="{8FD75BA5-A678-F211-678B-2622A3F9A8F9}"/>
              </a:ext>
            </a:extLst>
          </p:cNvPr>
          <p:cNvSpPr txBox="1">
            <a:spLocks/>
          </p:cNvSpPr>
          <p:nvPr/>
        </p:nvSpPr>
        <p:spPr>
          <a:xfrm>
            <a:off x="621726" y="1682951"/>
            <a:ext cx="1090087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Vérifier les données</a:t>
            </a:r>
          </a:p>
        </p:txBody>
      </p:sp>
      <p:sp>
        <p:nvSpPr>
          <p:cNvPr id="11" name="Rounded Rectangle 10">
            <a:extLst>
              <a:ext uri="{FF2B5EF4-FFF2-40B4-BE49-F238E27FC236}">
                <a16:creationId xmlns:a16="http://schemas.microsoft.com/office/drawing/2014/main" id="{70DF3F39-4503-5776-160A-B3D7C99B2FE5}"/>
              </a:ext>
            </a:extLst>
          </p:cNvPr>
          <p:cNvSpPr/>
          <p:nvPr/>
        </p:nvSpPr>
        <p:spPr>
          <a:xfrm>
            <a:off x="409117" y="4895854"/>
            <a:ext cx="11373765" cy="936732"/>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400" b="1" i="0" u="none" strike="noStrike" kern="1200" cap="none" spc="0" normalizeH="0" baseline="0" noProof="0" dirty="0">
                <a:ln>
                  <a:noFill/>
                </a:ln>
                <a:solidFill>
                  <a:srgbClr val="384D56"/>
                </a:solidFill>
                <a:effectLst/>
                <a:uLnTx/>
                <a:uFillTx/>
                <a:latin typeface="Arial"/>
                <a:ea typeface="+mn-ea"/>
                <a:cs typeface="Arial"/>
              </a:rPr>
              <a:t>Plus tôt la vérification est effectuée, plus il est facile d'obtenir des informations manquantes ou de les rectifier</a:t>
            </a:r>
            <a:r>
              <a:rPr kumimoji="0" lang="fr" sz="2400" b="1" i="0" u="none" strike="noStrike" kern="1200" cap="none" spc="0" normalizeH="0" noProof="0" dirty="0">
                <a:ln>
                  <a:noFill/>
                </a:ln>
                <a:solidFill>
                  <a:srgbClr val="384D56"/>
                </a:solidFill>
                <a:effectLst/>
                <a:uLnTx/>
                <a:uFillTx/>
                <a:latin typeface="Arial"/>
                <a:ea typeface="+mn-ea"/>
                <a:cs typeface="Arial"/>
              </a:rPr>
              <a:t> au besoin</a:t>
            </a:r>
            <a:endParaRPr kumimoji="0" lang="fr" sz="2400" b="1" i="0" u="none" strike="noStrike" kern="1200" cap="none" spc="0" normalizeH="0" baseline="0" noProof="0" dirty="0">
              <a:ln>
                <a:noFill/>
              </a:ln>
              <a:solidFill>
                <a:srgbClr val="384D56"/>
              </a:solidFill>
              <a:effectLst/>
              <a:uLnTx/>
              <a:uFillTx/>
              <a:latin typeface="Arial"/>
              <a:ea typeface="+mn-ea"/>
              <a:cs typeface="Arial"/>
            </a:endParaRPr>
          </a:p>
        </p:txBody>
      </p:sp>
      <p:sp>
        <p:nvSpPr>
          <p:cNvPr id="4" name="Rounded Rectangle 3">
            <a:extLst>
              <a:ext uri="{FF2B5EF4-FFF2-40B4-BE49-F238E27FC236}">
                <a16:creationId xmlns:a16="http://schemas.microsoft.com/office/drawing/2014/main" id="{E4F7046D-DB1C-8631-0D6B-D70F3315C3D1}"/>
              </a:ext>
            </a:extLst>
          </p:cNvPr>
          <p:cNvSpPr/>
          <p:nvPr/>
        </p:nvSpPr>
        <p:spPr>
          <a:xfrm>
            <a:off x="818606" y="2620473"/>
            <a:ext cx="4337072" cy="1585896"/>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90000"/>
              </a:lnSpc>
              <a:spcBef>
                <a:spcPts val="1000"/>
              </a:spcBef>
              <a:spcAft>
                <a:spcPts val="0"/>
              </a:spcAft>
              <a:buClr>
                <a:srgbClr val="3BB042"/>
              </a:buClr>
              <a:buSzTx/>
              <a:buFontTx/>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BEBE8AD1-03CA-E61A-C40F-0030DAE10316}"/>
              </a:ext>
            </a:extLst>
          </p:cNvPr>
          <p:cNvSpPr txBox="1"/>
          <p:nvPr/>
        </p:nvSpPr>
        <p:spPr>
          <a:xfrm>
            <a:off x="2180406" y="2905588"/>
            <a:ext cx="272527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Vérifiez </a:t>
            </a:r>
            <a:r>
              <a:rPr lang="fr" sz="2000" dirty="0">
                <a:solidFill>
                  <a:srgbClr val="384D56"/>
                </a:solidFill>
                <a:latin typeface="Arial" panose="020B0604020202020204" pitchFamily="34" charset="0"/>
                <a:cs typeface="Arial" panose="020B0604020202020204" pitchFamily="34" charset="0"/>
              </a:rPr>
              <a:t>la complétude et l’exactitude des</a:t>
            </a:r>
            <a:r>
              <a:rPr kumimoji="0" lang="fr"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données</a:t>
            </a:r>
          </a:p>
        </p:txBody>
      </p:sp>
      <p:sp>
        <p:nvSpPr>
          <p:cNvPr id="13" name="Rounded Rectangle 12">
            <a:extLst>
              <a:ext uri="{FF2B5EF4-FFF2-40B4-BE49-F238E27FC236}">
                <a16:creationId xmlns:a16="http://schemas.microsoft.com/office/drawing/2014/main" id="{36F0F45D-4F66-9505-95EA-4D2829A70FF5}"/>
              </a:ext>
            </a:extLst>
          </p:cNvPr>
          <p:cNvSpPr/>
          <p:nvPr/>
        </p:nvSpPr>
        <p:spPr>
          <a:xfrm>
            <a:off x="7036322" y="2620473"/>
            <a:ext cx="4337072" cy="1585895"/>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90000"/>
              </a:lnSpc>
              <a:spcBef>
                <a:spcPts val="1000"/>
              </a:spcBef>
              <a:spcAft>
                <a:spcPts val="0"/>
              </a:spcAft>
              <a:buClr>
                <a:srgbClr val="3BB042"/>
              </a:buClr>
              <a:buSzTx/>
              <a:buFontTx/>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7" name="TextBox 16">
            <a:extLst>
              <a:ext uri="{FF2B5EF4-FFF2-40B4-BE49-F238E27FC236}">
                <a16:creationId xmlns:a16="http://schemas.microsoft.com/office/drawing/2014/main" id="{8188E5DE-5F34-4EF5-2AAD-8CFAD50AE172}"/>
              </a:ext>
            </a:extLst>
          </p:cNvPr>
          <p:cNvSpPr txBox="1"/>
          <p:nvPr/>
        </p:nvSpPr>
        <p:spPr>
          <a:xfrm>
            <a:off x="8622028" y="2646788"/>
            <a:ext cx="2399757" cy="1477328"/>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
                <a:srgbClr val="3BB042"/>
              </a:buClr>
              <a:buSzTx/>
              <a:buFontTx/>
              <a:buNone/>
              <a:tabLst/>
              <a:defRPr/>
            </a:pPr>
            <a:r>
              <a:rPr kumimoji="0" lang="fr"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Obtenir les informations manquantes auprès des agents </a:t>
            </a:r>
            <a:r>
              <a:rPr lang="fr" sz="2000" dirty="0">
                <a:solidFill>
                  <a:srgbClr val="384D56"/>
                </a:solidFill>
                <a:latin typeface="Arial" panose="020B0604020202020204" pitchFamily="34" charset="0"/>
                <a:cs typeface="Arial" panose="020B0604020202020204" pitchFamily="34" charset="0"/>
              </a:rPr>
              <a:t>de terrain</a:t>
            </a:r>
            <a:endParaRPr kumimoji="0" lang="fr"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9" name="Right Arrow 18">
            <a:extLst>
              <a:ext uri="{FF2B5EF4-FFF2-40B4-BE49-F238E27FC236}">
                <a16:creationId xmlns:a16="http://schemas.microsoft.com/office/drawing/2014/main" id="{E5FD8B9C-85AE-7303-8A14-10E23236E755}"/>
              </a:ext>
            </a:extLst>
          </p:cNvPr>
          <p:cNvSpPr/>
          <p:nvPr/>
        </p:nvSpPr>
        <p:spPr>
          <a:xfrm>
            <a:off x="5472114" y="3058193"/>
            <a:ext cx="1166010" cy="733718"/>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Graphic 1">
            <a:extLst>
              <a:ext uri="{FF2B5EF4-FFF2-40B4-BE49-F238E27FC236}">
                <a16:creationId xmlns:a16="http://schemas.microsoft.com/office/drawing/2014/main" id="{17947ACA-881C-D032-71CC-8BDC9C1F8A1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0215" y="2890157"/>
            <a:ext cx="1010191" cy="1001482"/>
          </a:xfrm>
          <a:prstGeom prst="rect">
            <a:avLst/>
          </a:prstGeom>
        </p:spPr>
      </p:pic>
      <p:pic>
        <p:nvPicPr>
          <p:cNvPr id="3" name="Graphic 2">
            <a:extLst>
              <a:ext uri="{FF2B5EF4-FFF2-40B4-BE49-F238E27FC236}">
                <a16:creationId xmlns:a16="http://schemas.microsoft.com/office/drawing/2014/main" id="{2E73244C-0FC4-5C97-AB40-F87AEBA70F6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73043" y="2890157"/>
            <a:ext cx="1005839" cy="1001485"/>
          </a:xfrm>
          <a:prstGeom prst="rect">
            <a:avLst/>
          </a:prstGeom>
        </p:spPr>
      </p:pic>
      <p:sp>
        <p:nvSpPr>
          <p:cNvPr id="6" name="Rectangle: Rounded Corners 309">
            <a:extLst>
              <a:ext uri="{FF2B5EF4-FFF2-40B4-BE49-F238E27FC236}">
                <a16:creationId xmlns:a16="http://schemas.microsoft.com/office/drawing/2014/main" id="{D35C80AB-1716-AE20-3281-C68B4A42C29E}"/>
              </a:ext>
            </a:extLst>
          </p:cNvPr>
          <p:cNvSpPr/>
          <p:nvPr/>
        </p:nvSpPr>
        <p:spPr>
          <a:xfrm>
            <a:off x="1197843" y="508025"/>
            <a:ext cx="1050337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Consolider régulièrement les données et suivre l’avancée des actions</a:t>
            </a:r>
          </a:p>
        </p:txBody>
      </p:sp>
      <p:sp>
        <p:nvSpPr>
          <p:cNvPr id="7" name="Oval 310">
            <a:extLst>
              <a:ext uri="{FF2B5EF4-FFF2-40B4-BE49-F238E27FC236}">
                <a16:creationId xmlns:a16="http://schemas.microsoft.com/office/drawing/2014/main" id="{469B2DBD-402C-1B0A-F7C0-2D9FCB55995A}"/>
              </a:ext>
            </a:extLst>
          </p:cNvPr>
          <p:cNvSpPr/>
          <p:nvPr/>
        </p:nvSpPr>
        <p:spPr>
          <a:xfrm>
            <a:off x="838200" y="511778"/>
            <a:ext cx="834572"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1"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345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8" grpId="0"/>
      <p:bldP spid="13" grpId="0" animBg="1"/>
      <p:bldP spid="17" grpId="0"/>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fr-FR">
                <a:latin typeface="Arial"/>
                <a:cs typeface="Arial"/>
              </a:rPr>
              <a:t>Informations sur l’organisation pratique</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0B8FD-CC18-16DE-3C95-1C1AB0DCF9F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BEB6FA9-EC64-CE8B-BE62-493679E2EE12}"/>
              </a:ext>
            </a:extLst>
          </p:cNvPr>
          <p:cNvSpPr>
            <a:spLocks noGrp="1"/>
          </p:cNvSpPr>
          <p:nvPr>
            <p:ph type="body" sz="half" idx="10"/>
          </p:nvPr>
        </p:nvSpPr>
        <p:spPr>
          <a:xfrm>
            <a:off x="4872419" y="896921"/>
            <a:ext cx="6693029" cy="4793224"/>
          </a:xfrm>
        </p:spPr>
        <p:txBody>
          <a:bodyPr vert="horz" lIns="91440" tIns="45720" rIns="91440" bIns="45720" rtlCol="0" anchor="t">
            <a:noAutofit/>
          </a:bodyPr>
          <a:lstStyle/>
          <a:p>
            <a:r>
              <a:rPr lang="fr" sz="3400">
                <a:solidFill>
                  <a:schemeClr val="tx2"/>
                </a:solidFill>
                <a:cs typeface="Arial" panose="020B0604020202020204" pitchFamily="34" charset="0"/>
              </a:rPr>
              <a:t>Considérer l’ensemble du processus, depuis la collecte de données 7-1-7 jusqu’à leur consolidation, y incluant le circuit de transmission des données.</a:t>
            </a:r>
          </a:p>
          <a:p>
            <a:endParaRPr lang="en-US" sz="3400">
              <a:solidFill>
                <a:schemeClr val="tx2"/>
              </a:solidFill>
              <a:cs typeface="Arial" panose="020B0604020202020204" pitchFamily="34" charset="0"/>
            </a:endParaRPr>
          </a:p>
          <a:p>
            <a:r>
              <a:rPr lang="fr" sz="3400">
                <a:solidFill>
                  <a:schemeClr val="tx2"/>
                </a:solidFill>
                <a:cs typeface="Arial" panose="020B0604020202020204" pitchFamily="34" charset="0"/>
              </a:rPr>
              <a:t>Selon vous, quelles stratégies seraient indiquées pour minimiser les erreurs dans la base de données consolidée ?</a:t>
            </a:r>
            <a:br>
              <a:rPr lang="en-US" sz="3400">
                <a:solidFill>
                  <a:schemeClr val="tx2"/>
                </a:solidFill>
                <a:cs typeface="Arial" panose="020B0604020202020204" pitchFamily="34" charset="0"/>
              </a:rPr>
            </a:br>
            <a:br>
              <a:rPr lang="en-US" sz="3400">
                <a:solidFill>
                  <a:schemeClr val="tx2"/>
                </a:solidFill>
                <a:cs typeface="Arial" panose="020B0604020202020204" pitchFamily="34" charset="0"/>
              </a:rPr>
            </a:br>
            <a:r>
              <a:rPr lang="fr" sz="3400">
                <a:solidFill>
                  <a:schemeClr val="tx2"/>
                </a:solidFill>
                <a:cs typeface="Arial" panose="020B0604020202020204" pitchFamily="34" charset="0"/>
              </a:rPr>
              <a:t> </a:t>
            </a:r>
          </a:p>
        </p:txBody>
      </p:sp>
      <p:pic>
        <p:nvPicPr>
          <p:cNvPr id="8" name="Graphic 7">
            <a:extLst>
              <a:ext uri="{FF2B5EF4-FFF2-40B4-BE49-F238E27FC236}">
                <a16:creationId xmlns:a16="http://schemas.microsoft.com/office/drawing/2014/main" id="{74108812-9D6B-F095-24FD-F06A6FDF0BB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3CC9CDD6-E8D0-69DF-62E3-A7CCB5611BA5}"/>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29075595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1440327" y="2044701"/>
            <a:ext cx="9311346" cy="2148666"/>
          </a:xfrm>
        </p:spPr>
        <p:txBody>
          <a:bodyPr/>
          <a:lstStyle/>
          <a:p>
            <a:r>
              <a:rPr lang="fr" sz="5000">
                <a:latin typeface="Arial"/>
                <a:cs typeface="Arial"/>
              </a:rPr>
              <a:t>Consolidation et vérification des données</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560270" y="4365077"/>
            <a:ext cx="9703980" cy="931688"/>
          </a:xfrm>
        </p:spPr>
        <p:txBody>
          <a:bodyPr/>
          <a:lstStyle/>
          <a:p>
            <a:r>
              <a:rPr lang="fr" sz="3000"/>
              <a:t>Activité</a:t>
            </a:r>
          </a:p>
        </p:txBody>
      </p:sp>
      <p:pic>
        <p:nvPicPr>
          <p:cNvPr id="11" name="Picture 10" descr="A light bulb in a circle&#10;&#10;AI-generated content may be incorrect.">
            <a:extLst>
              <a:ext uri="{FF2B5EF4-FFF2-40B4-BE49-F238E27FC236}">
                <a16:creationId xmlns:a16="http://schemas.microsoft.com/office/drawing/2014/main" id="{A8BDB2A8-9865-622F-105D-1B37412AC4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398" y="2491914"/>
            <a:ext cx="866086" cy="824950"/>
          </a:xfrm>
          <a:prstGeom prst="rect">
            <a:avLst/>
          </a:prstGeom>
        </p:spPr>
      </p:pic>
    </p:spTree>
    <p:extLst>
      <p:ext uri="{BB962C8B-B14F-4D97-AF65-F5344CB8AC3E}">
        <p14:creationId xmlns:p14="http://schemas.microsoft.com/office/powerpoint/2010/main" val="36071019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79825" y="1162105"/>
            <a:ext cx="5157787" cy="486893"/>
          </a:xfrm>
        </p:spPr>
        <p:txBody>
          <a:bodyPr/>
          <a:lstStyle/>
          <a:p>
            <a:r>
              <a:rPr lang="fr">
                <a:latin typeface="Arial"/>
                <a:cs typeface="Arial"/>
              </a:rPr>
              <a:t>Votre tâche</a:t>
            </a:r>
            <a:endParaRPr lang="en-US"/>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379825" y="1937017"/>
            <a:ext cx="6691661" cy="4184814"/>
          </a:xfrm>
        </p:spPr>
        <p:txBody>
          <a:bodyPr vert="horz" lIns="91440" tIns="45720" rIns="91440" bIns="45720" rtlCol="0" anchor="t">
            <a:noAutofit/>
          </a:bodyPr>
          <a:lstStyle/>
          <a:p>
            <a:pPr marL="342900" indent="-342900"/>
            <a:r>
              <a:rPr lang="fr" sz="2000" dirty="0">
                <a:latin typeface="Arial"/>
                <a:cs typeface="Arial"/>
              </a:rPr>
              <a:t>L'objectif de cette activité est de se familiariser avec l'outil de consolidation des données 7-1-7</a:t>
            </a:r>
          </a:p>
          <a:p>
            <a:pPr marL="342900" indent="-342900"/>
            <a:endParaRPr lang="en-US" sz="2000"/>
          </a:p>
          <a:p>
            <a:pPr marL="342900" indent="-342900"/>
            <a:r>
              <a:rPr lang="fr" sz="2000" dirty="0">
                <a:latin typeface="Arial"/>
                <a:cs typeface="Arial"/>
              </a:rPr>
              <a:t>Passer en revue chaque onglet de l’outil de consolidation des données attribué à votre groupe</a:t>
            </a:r>
          </a:p>
          <a:p>
            <a:pPr marL="342900" indent="-342900"/>
            <a:endParaRPr lang="en-US" sz="2000">
              <a:cs typeface="Arial"/>
            </a:endParaRPr>
          </a:p>
          <a:p>
            <a:pPr marL="342900" indent="-342900"/>
            <a:r>
              <a:rPr lang="fr" sz="2000" dirty="0">
                <a:latin typeface="Arial"/>
                <a:cs typeface="Arial"/>
              </a:rPr>
              <a:t>Surligner les cellules contenant des erreurs en jaune</a:t>
            </a:r>
          </a:p>
          <a:p>
            <a:pPr marL="342900" indent="-342900"/>
            <a:endParaRPr lang="en-US" sz="2000">
              <a:cs typeface="Arial"/>
            </a:endParaRPr>
          </a:p>
          <a:p>
            <a:pPr marL="342900" indent="-342900"/>
            <a:r>
              <a:rPr lang="fr" sz="2000" dirty="0">
                <a:latin typeface="Arial"/>
                <a:cs typeface="Arial"/>
              </a:rPr>
              <a:t>Voir combien vous pouvez en trouver en 15 minutes !</a:t>
            </a:r>
            <a:endParaRPr lang="en-US" sz="2000" dirty="0">
              <a:cs typeface="Arial"/>
            </a:endParaRPr>
          </a:p>
          <a:p>
            <a:pPr marL="342900" indent="-342900"/>
            <a:endParaRPr lang="en-US" sz="2000">
              <a:cs typeface="Arial"/>
            </a:endParaRPr>
          </a:p>
          <a:p>
            <a:pPr marL="342900" indent="-342900"/>
            <a:endParaRPr lang="en-US" sz="2000">
              <a:cs typeface="Arial"/>
            </a:endParaRPr>
          </a:p>
        </p:txBody>
      </p:sp>
      <p:sp>
        <p:nvSpPr>
          <p:cNvPr id="26" name="Rectangle 25">
            <a:extLst>
              <a:ext uri="{FF2B5EF4-FFF2-40B4-BE49-F238E27FC236}">
                <a16:creationId xmlns:a16="http://schemas.microsoft.com/office/drawing/2014/main" id="{34A934FD-ED0A-75F7-D0BC-B313D9AF355B}"/>
              </a:ext>
            </a:extLst>
          </p:cNvPr>
          <p:cNvSpPr/>
          <p:nvPr/>
        </p:nvSpPr>
        <p:spPr>
          <a:xfrm>
            <a:off x="7427154" y="1486956"/>
            <a:ext cx="4385021" cy="438003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
            <a:extLst>
              <a:ext uri="{FF2B5EF4-FFF2-40B4-BE49-F238E27FC236}">
                <a16:creationId xmlns:a16="http://schemas.microsoft.com/office/drawing/2014/main" id="{F3C47BEF-575D-DAC7-7098-8F8316D0831D}"/>
              </a:ext>
            </a:extLst>
          </p:cNvPr>
          <p:cNvSpPr txBox="1">
            <a:spLocks/>
          </p:cNvSpPr>
          <p:nvPr/>
        </p:nvSpPr>
        <p:spPr>
          <a:xfrm>
            <a:off x="7567707" y="3614117"/>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 sz="2200">
                <a:latin typeface="Arial"/>
                <a:cs typeface="Arial"/>
              </a:rPr>
              <a:t>Conseils:</a:t>
            </a:r>
            <a:r>
              <a:rPr lang="fr" sz="2200" b="0">
                <a:solidFill>
                  <a:srgbClr val="394D56"/>
                </a:solidFill>
                <a:latin typeface="Arial"/>
                <a:cs typeface="Arial"/>
              </a:rPr>
              <a:t> </a:t>
            </a:r>
            <a:endParaRPr lang="en-US" sz="2200" b="0">
              <a:solidFill>
                <a:srgbClr val="384D56"/>
              </a:solidFill>
              <a:latin typeface="Arial"/>
              <a:cs typeface="Arial"/>
            </a:endParaRPr>
          </a:p>
          <a:p>
            <a:pPr marL="342900" indent="-342900">
              <a:buFont typeface="Arial" panose="020B0604020202020204" pitchFamily="34" charset="0"/>
              <a:buChar char="•"/>
            </a:pPr>
            <a:r>
              <a:rPr lang="fr" sz="2000" b="0">
                <a:solidFill>
                  <a:srgbClr val="394D56"/>
                </a:solidFill>
                <a:latin typeface="Arial"/>
                <a:cs typeface="Arial"/>
              </a:rPr>
              <a:t>Il y a environ 20 erreurs dans l'outil.</a:t>
            </a:r>
          </a:p>
          <a:p>
            <a:pPr marL="342900" indent="-342900">
              <a:buFont typeface="Arial" panose="020B0604020202020204" pitchFamily="34" charset="0"/>
              <a:buChar char="•"/>
            </a:pPr>
            <a:r>
              <a:rPr lang="fr" sz="2000" b="0">
                <a:solidFill>
                  <a:srgbClr val="394D56"/>
                </a:solidFill>
                <a:latin typeface="Arial"/>
                <a:cs typeface="Arial"/>
              </a:rPr>
              <a:t>Il y a des erreurs dans chaque onglet.</a:t>
            </a:r>
          </a:p>
          <a:p>
            <a:pPr marL="342900" indent="-342900">
              <a:buFont typeface="Arial" panose="020B0604020202020204" pitchFamily="34" charset="0"/>
              <a:buChar char="•"/>
            </a:pPr>
            <a:endParaRPr lang="fr" sz="2000" b="0">
              <a:solidFill>
                <a:srgbClr val="394D56"/>
              </a:solidFill>
              <a:latin typeface="Arial"/>
              <a:cs typeface="Arial"/>
            </a:endParaRPr>
          </a:p>
          <a:p>
            <a:r>
              <a:rPr lang="fr" sz="2200">
                <a:latin typeface="Arial"/>
                <a:cs typeface="Arial"/>
              </a:rPr>
              <a:t>Temps alloué</a:t>
            </a:r>
            <a:endParaRPr lang="en-US" sz="2200">
              <a:cs typeface="Arial"/>
            </a:endParaRPr>
          </a:p>
        </p:txBody>
      </p:sp>
      <p:sp>
        <p:nvSpPr>
          <p:cNvPr id="36" name="Content Placeholder 3">
            <a:extLst>
              <a:ext uri="{FF2B5EF4-FFF2-40B4-BE49-F238E27FC236}">
                <a16:creationId xmlns:a16="http://schemas.microsoft.com/office/drawing/2014/main" id="{AF421EC0-80C9-F417-37D7-EFA18C47B2B1}"/>
              </a:ext>
            </a:extLst>
          </p:cNvPr>
          <p:cNvSpPr txBox="1">
            <a:spLocks/>
          </p:cNvSpPr>
          <p:nvPr/>
        </p:nvSpPr>
        <p:spPr>
          <a:xfrm>
            <a:off x="7492218" y="4141722"/>
            <a:ext cx="4254892" cy="222808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 sz="2000">
                <a:latin typeface="Arial"/>
                <a:cs typeface="Arial"/>
              </a:rPr>
              <a:t>15 minutes pour trouver autant d'erreurs que possible</a:t>
            </a:r>
            <a:endParaRPr lang="en-US" sz="2000"/>
          </a:p>
          <a:p>
            <a:r>
              <a:rPr lang="fr" sz="2000">
                <a:latin typeface="Arial"/>
                <a:cs typeface="Arial"/>
              </a:rPr>
              <a:t>10 minutes – pour partager où se trouvent les erreurs</a:t>
            </a:r>
          </a:p>
          <a:p>
            <a:endParaRPr lang="en-US" sz="2000">
              <a:cs typeface="Arial"/>
            </a:endParaRPr>
          </a:p>
          <a:p>
            <a:pPr lvl="1"/>
            <a:endParaRPr lang="en-US">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9415104"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
                <a:latin typeface="Arial"/>
                <a:cs typeface="Arial"/>
              </a:rPr>
              <a:t>Consolidation et vérification des données</a:t>
            </a:r>
            <a:endParaRPr lang="en-US"/>
          </a:p>
        </p:txBody>
      </p:sp>
    </p:spTree>
    <p:extLst>
      <p:ext uri="{BB962C8B-B14F-4D97-AF65-F5344CB8AC3E}">
        <p14:creationId xmlns:p14="http://schemas.microsoft.com/office/powerpoint/2010/main" val="33647702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7A6DA-E012-A213-F08D-24457B80BBF2}"/>
            </a:ext>
          </a:extLst>
        </p:cNvPr>
        <p:cNvGrpSpPr/>
        <p:nvPr/>
      </p:nvGrpSpPr>
      <p:grpSpPr>
        <a:xfrm>
          <a:off x="0" y="0"/>
          <a:ext cx="0" cy="0"/>
          <a:chOff x="0" y="0"/>
          <a:chExt cx="0" cy="0"/>
        </a:xfrm>
      </p:grpSpPr>
      <p:sp>
        <p:nvSpPr>
          <p:cNvPr id="43" name="Title 1">
            <a:extLst>
              <a:ext uri="{FF2B5EF4-FFF2-40B4-BE49-F238E27FC236}">
                <a16:creationId xmlns:a16="http://schemas.microsoft.com/office/drawing/2014/main" id="{DA3A5BD3-D395-BFE0-ECB5-7AD0A6297854}"/>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Passons </a:t>
            </a:r>
            <a:r>
              <a:rPr lang="en-US" err="1">
                <a:latin typeface="Arial"/>
                <a:cs typeface="Arial"/>
              </a:rPr>
              <a:t>en</a:t>
            </a:r>
            <a:r>
              <a:rPr lang="en-US">
                <a:latin typeface="Arial"/>
                <a:cs typeface="Arial"/>
              </a:rPr>
              <a:t> revue les </a:t>
            </a:r>
            <a:r>
              <a:rPr lang="en-US" err="1">
                <a:latin typeface="Arial"/>
                <a:cs typeface="Arial"/>
              </a:rPr>
              <a:t>réponses</a:t>
            </a:r>
            <a:r>
              <a:rPr lang="en-US">
                <a:latin typeface="Arial"/>
                <a:cs typeface="Arial"/>
              </a:rPr>
              <a:t> !</a:t>
            </a:r>
            <a:endParaRPr lang="en-US"/>
          </a:p>
        </p:txBody>
      </p:sp>
      <p:pic>
        <p:nvPicPr>
          <p:cNvPr id="3" name="Image 2">
            <a:extLst>
              <a:ext uri="{FF2B5EF4-FFF2-40B4-BE49-F238E27FC236}">
                <a16:creationId xmlns:a16="http://schemas.microsoft.com/office/drawing/2014/main" id="{6B0DFF8F-9A4F-34A1-2B9E-26F94F09E44E}"/>
              </a:ext>
            </a:extLst>
          </p:cNvPr>
          <p:cNvPicPr>
            <a:picLocks noChangeAspect="1"/>
          </p:cNvPicPr>
          <p:nvPr/>
        </p:nvPicPr>
        <p:blipFill>
          <a:blip r:embed="rId3"/>
          <a:stretch>
            <a:fillRect/>
          </a:stretch>
        </p:blipFill>
        <p:spPr>
          <a:xfrm>
            <a:off x="328692" y="1548296"/>
            <a:ext cx="11384498" cy="4420703"/>
          </a:xfrm>
          <a:prstGeom prst="rect">
            <a:avLst/>
          </a:prstGeom>
        </p:spPr>
      </p:pic>
    </p:spTree>
    <p:extLst>
      <p:ext uri="{BB962C8B-B14F-4D97-AF65-F5344CB8AC3E}">
        <p14:creationId xmlns:p14="http://schemas.microsoft.com/office/powerpoint/2010/main" val="297075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B59D34D9-D4CB-D12D-0A34-F4BDBF4B7312}"/>
              </a:ext>
            </a:extLst>
          </p:cNvPr>
          <p:cNvPicPr>
            <a:picLocks noChangeAspect="1"/>
          </p:cNvPicPr>
          <p:nvPr/>
        </p:nvPicPr>
        <p:blipFill>
          <a:blip r:embed="rId3"/>
          <a:stretch>
            <a:fillRect/>
          </a:stretch>
        </p:blipFill>
        <p:spPr>
          <a:xfrm>
            <a:off x="648563" y="988918"/>
            <a:ext cx="10374173" cy="5449060"/>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1113675"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Consolidation | 1. </a:t>
            </a:r>
            <a:r>
              <a:rPr lang="en-US" err="1">
                <a:latin typeface="Arial"/>
                <a:cs typeface="Arial"/>
              </a:rPr>
              <a:t>saisir</a:t>
            </a:r>
            <a:r>
              <a:rPr lang="en-US">
                <a:latin typeface="Arial"/>
                <a:cs typeface="Arial"/>
              </a:rPr>
              <a:t> les données de promptitude</a:t>
            </a:r>
            <a:endParaRPr lang="en-US"/>
          </a:p>
        </p:txBody>
      </p:sp>
      <p:sp>
        <p:nvSpPr>
          <p:cNvPr id="3" name="Rectangle 2">
            <a:extLst>
              <a:ext uri="{FF2B5EF4-FFF2-40B4-BE49-F238E27FC236}">
                <a16:creationId xmlns:a16="http://schemas.microsoft.com/office/drawing/2014/main" id="{C7EA36CD-0C6D-692D-8091-C184A96EA1DE}"/>
              </a:ext>
            </a:extLst>
          </p:cNvPr>
          <p:cNvSpPr/>
          <p:nvPr/>
        </p:nvSpPr>
        <p:spPr>
          <a:xfrm>
            <a:off x="2692279" y="4143828"/>
            <a:ext cx="1733798"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err="1">
                <a:latin typeface="Arial"/>
                <a:cs typeface="Arial"/>
              </a:rPr>
              <a:t>Devrait</a:t>
            </a:r>
            <a:r>
              <a:rPr lang="en-US" dirty="0">
                <a:latin typeface="Arial"/>
                <a:cs typeface="Arial"/>
              </a:rPr>
              <a:t> </a:t>
            </a:r>
            <a:r>
              <a:rPr lang="en-US" dirty="0" err="1">
                <a:latin typeface="Arial"/>
                <a:cs typeface="Arial"/>
              </a:rPr>
              <a:t>être</a:t>
            </a:r>
            <a:r>
              <a:rPr lang="en-US" dirty="0">
                <a:latin typeface="Arial"/>
                <a:cs typeface="Arial"/>
              </a:rPr>
              <a:t> </a:t>
            </a:r>
            <a:r>
              <a:rPr lang="en-US" dirty="0" err="1">
                <a:latin typeface="Arial"/>
                <a:cs typeface="Arial"/>
              </a:rPr>
              <a:t>juillet</a:t>
            </a:r>
          </a:p>
        </p:txBody>
      </p:sp>
      <p:sp>
        <p:nvSpPr>
          <p:cNvPr id="4" name="Rectangle 3">
            <a:extLst>
              <a:ext uri="{FF2B5EF4-FFF2-40B4-BE49-F238E27FC236}">
                <a16:creationId xmlns:a16="http://schemas.microsoft.com/office/drawing/2014/main" id="{6222EC3E-2F4A-54A0-5B0E-97A39F4A15FD}"/>
              </a:ext>
            </a:extLst>
          </p:cNvPr>
          <p:cNvSpPr/>
          <p:nvPr/>
        </p:nvSpPr>
        <p:spPr>
          <a:xfrm>
            <a:off x="6096000" y="5791035"/>
            <a:ext cx="1733798"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Ceci </a:t>
            </a:r>
            <a:r>
              <a:rPr lang="en-US" err="1">
                <a:latin typeface="Arial"/>
                <a:cs typeface="Arial"/>
              </a:rPr>
              <a:t>est</a:t>
            </a:r>
            <a:r>
              <a:rPr lang="en-US">
                <a:latin typeface="Arial"/>
                <a:cs typeface="Arial"/>
              </a:rPr>
              <a:t> un </a:t>
            </a:r>
            <a:r>
              <a:rPr lang="en-US" err="1">
                <a:latin typeface="Arial"/>
                <a:cs typeface="Arial"/>
              </a:rPr>
              <a:t>facteur</a:t>
            </a:r>
            <a:r>
              <a:rPr lang="en-US">
                <a:latin typeface="Arial"/>
                <a:cs typeface="Arial"/>
              </a:rPr>
              <a:t> </a:t>
            </a:r>
            <a:r>
              <a:rPr lang="en-US" err="1">
                <a:latin typeface="Arial"/>
                <a:cs typeface="Arial"/>
              </a:rPr>
              <a:t>favorisant</a:t>
            </a:r>
            <a:endParaRPr lang="en-US">
              <a:latin typeface="Arial"/>
              <a:cs typeface="Arial"/>
            </a:endParaRPr>
          </a:p>
        </p:txBody>
      </p:sp>
      <p:sp>
        <p:nvSpPr>
          <p:cNvPr id="5" name="Rectangle 4">
            <a:extLst>
              <a:ext uri="{FF2B5EF4-FFF2-40B4-BE49-F238E27FC236}">
                <a16:creationId xmlns:a16="http://schemas.microsoft.com/office/drawing/2014/main" id="{8AF9061E-2024-82AC-BFAE-331C98834782}"/>
              </a:ext>
            </a:extLst>
          </p:cNvPr>
          <p:cNvSpPr/>
          <p:nvPr/>
        </p:nvSpPr>
        <p:spPr>
          <a:xfrm>
            <a:off x="10018508" y="4312942"/>
            <a:ext cx="1733798" cy="196558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Ne correspond pas à la definition 7-1-7 de la notification </a:t>
            </a:r>
          </a:p>
        </p:txBody>
      </p:sp>
    </p:spTree>
    <p:extLst>
      <p:ext uri="{BB962C8B-B14F-4D97-AF65-F5344CB8AC3E}">
        <p14:creationId xmlns:p14="http://schemas.microsoft.com/office/powerpoint/2010/main" val="25316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55552-0EEE-5523-D4B0-76F8245E0E3D}"/>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D958BCB6-56D8-74BE-F02B-1999F11DD38E}"/>
              </a:ext>
            </a:extLst>
          </p:cNvPr>
          <p:cNvPicPr>
            <a:picLocks noChangeAspect="1"/>
          </p:cNvPicPr>
          <p:nvPr/>
        </p:nvPicPr>
        <p:blipFill>
          <a:blip r:embed="rId3"/>
          <a:stretch>
            <a:fillRect/>
          </a:stretch>
        </p:blipFill>
        <p:spPr>
          <a:xfrm>
            <a:off x="971551" y="1032648"/>
            <a:ext cx="9611462" cy="5368564"/>
          </a:xfrm>
          <a:prstGeom prst="rect">
            <a:avLst/>
          </a:prstGeom>
        </p:spPr>
      </p:pic>
      <p:sp>
        <p:nvSpPr>
          <p:cNvPr id="3" name="Rectangle 2">
            <a:extLst>
              <a:ext uri="{FF2B5EF4-FFF2-40B4-BE49-F238E27FC236}">
                <a16:creationId xmlns:a16="http://schemas.microsoft.com/office/drawing/2014/main" id="{DE8608B2-63FD-7361-3F12-B5E4936BD9D4}"/>
              </a:ext>
            </a:extLst>
          </p:cNvPr>
          <p:cNvSpPr/>
          <p:nvPr/>
        </p:nvSpPr>
        <p:spPr>
          <a:xfrm>
            <a:off x="5053270" y="2821004"/>
            <a:ext cx="3652579" cy="137352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latin typeface="Arial"/>
                <a:cs typeface="Arial"/>
              </a:rPr>
              <a:t>Les </a:t>
            </a:r>
            <a:r>
              <a:rPr lang="en-US" dirty="0" err="1">
                <a:latin typeface="Arial"/>
                <a:cs typeface="Arial"/>
              </a:rPr>
              <a:t>récits</a:t>
            </a:r>
            <a:r>
              <a:rPr lang="en-US" dirty="0">
                <a:latin typeface="Arial"/>
                <a:cs typeface="Arial"/>
              </a:rPr>
              <a:t> </a:t>
            </a:r>
            <a:r>
              <a:rPr lang="en-US" dirty="0" err="1">
                <a:latin typeface="Arial"/>
                <a:cs typeface="Arial"/>
              </a:rPr>
              <a:t>narratifs</a:t>
            </a:r>
            <a:r>
              <a:rPr lang="en-US" dirty="0">
                <a:latin typeface="Arial"/>
                <a:cs typeface="Arial"/>
              </a:rPr>
              <a:t>, </a:t>
            </a:r>
            <a:r>
              <a:rPr lang="en-US" dirty="0" err="1">
                <a:latin typeface="Arial"/>
                <a:cs typeface="Arial"/>
              </a:rPr>
              <a:t>facteurs</a:t>
            </a:r>
            <a:r>
              <a:rPr lang="en-US" dirty="0">
                <a:latin typeface="Arial"/>
                <a:cs typeface="Arial"/>
              </a:rPr>
              <a:t> </a:t>
            </a:r>
            <a:r>
              <a:rPr lang="en-US" dirty="0" err="1">
                <a:latin typeface="Arial"/>
                <a:cs typeface="Arial"/>
              </a:rPr>
              <a:t>favorisants</a:t>
            </a:r>
            <a:r>
              <a:rPr lang="en-US" dirty="0">
                <a:latin typeface="Arial"/>
                <a:cs typeface="Arial"/>
              </a:rPr>
              <a:t> et </a:t>
            </a:r>
            <a:r>
              <a:rPr lang="en-US" dirty="0" err="1">
                <a:latin typeface="Arial"/>
                <a:cs typeface="Arial"/>
              </a:rPr>
              <a:t>goulots</a:t>
            </a:r>
            <a:r>
              <a:rPr lang="en-US" dirty="0">
                <a:latin typeface="Arial"/>
                <a:cs typeface="Arial"/>
              </a:rPr>
              <a:t> </a:t>
            </a:r>
            <a:r>
              <a:rPr lang="en-US" dirty="0" err="1">
                <a:latin typeface="Arial"/>
                <a:cs typeface="Arial"/>
              </a:rPr>
              <a:t>d’étranglement</a:t>
            </a:r>
            <a:r>
              <a:rPr lang="en-US" dirty="0">
                <a:latin typeface="Arial"/>
                <a:cs typeface="Arial"/>
              </a:rPr>
              <a:t> des  premières actions de la </a:t>
            </a:r>
            <a:r>
              <a:rPr lang="en-US" dirty="0" err="1">
                <a:latin typeface="Arial"/>
                <a:cs typeface="Arial"/>
              </a:rPr>
              <a:t>réponse</a:t>
            </a:r>
            <a:r>
              <a:rPr lang="en-US" dirty="0">
                <a:latin typeface="Arial"/>
                <a:cs typeface="Arial"/>
              </a:rPr>
              <a:t> ne </a:t>
            </a:r>
            <a:r>
              <a:rPr lang="en-US" dirty="0" err="1">
                <a:latin typeface="Arial"/>
                <a:cs typeface="Arial"/>
              </a:rPr>
              <a:t>sont</a:t>
            </a:r>
            <a:r>
              <a:rPr lang="en-US" dirty="0">
                <a:latin typeface="Arial"/>
                <a:cs typeface="Arial"/>
              </a:rPr>
              <a:t> pas </a:t>
            </a:r>
            <a:r>
              <a:rPr lang="en-US" dirty="0" err="1">
                <a:latin typeface="Arial"/>
                <a:cs typeface="Arial"/>
              </a:rPr>
              <a:t>renseignés</a:t>
            </a:r>
            <a:endParaRPr lang="en-US" dirty="0">
              <a:latin typeface="Arial"/>
              <a:cs typeface="Arial"/>
            </a:endParaRPr>
          </a:p>
        </p:txBody>
      </p:sp>
      <p:sp>
        <p:nvSpPr>
          <p:cNvPr id="5" name="Right Brace 4">
            <a:extLst>
              <a:ext uri="{FF2B5EF4-FFF2-40B4-BE49-F238E27FC236}">
                <a16:creationId xmlns:a16="http://schemas.microsoft.com/office/drawing/2014/main" id="{A0058D6B-34CE-F52A-3F55-828126858C73}"/>
              </a:ext>
            </a:extLst>
          </p:cNvPr>
          <p:cNvSpPr/>
          <p:nvPr/>
        </p:nvSpPr>
        <p:spPr>
          <a:xfrm rot="5400000">
            <a:off x="6575045" y="3125620"/>
            <a:ext cx="653142" cy="2970976"/>
          </a:xfrm>
          <a:prstGeom prst="rightBrace">
            <a:avLst/>
          </a:prstGeom>
          <a:ln w="38100">
            <a:solidFill>
              <a:srgbClr val="D43B2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itle 1">
            <a:extLst>
              <a:ext uri="{FF2B5EF4-FFF2-40B4-BE49-F238E27FC236}">
                <a16:creationId xmlns:a16="http://schemas.microsoft.com/office/drawing/2014/main" id="{DAD5199F-85F0-D42B-DB87-C27F04CD2543}"/>
              </a:ext>
            </a:extLst>
          </p:cNvPr>
          <p:cNvSpPr txBox="1">
            <a:spLocks/>
          </p:cNvSpPr>
          <p:nvPr/>
        </p:nvSpPr>
        <p:spPr>
          <a:xfrm>
            <a:off x="379825" y="328839"/>
            <a:ext cx="11113675"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Consolidation | 1. </a:t>
            </a:r>
            <a:r>
              <a:rPr lang="en-US" err="1">
                <a:latin typeface="Arial"/>
                <a:cs typeface="Arial"/>
              </a:rPr>
              <a:t>saisir</a:t>
            </a:r>
            <a:r>
              <a:rPr lang="en-US">
                <a:latin typeface="Arial"/>
                <a:cs typeface="Arial"/>
              </a:rPr>
              <a:t> les données de promptitude</a:t>
            </a:r>
            <a:endParaRPr lang="en-US"/>
          </a:p>
        </p:txBody>
      </p:sp>
    </p:spTree>
    <p:extLst>
      <p:ext uri="{BB962C8B-B14F-4D97-AF65-F5344CB8AC3E}">
        <p14:creationId xmlns:p14="http://schemas.microsoft.com/office/powerpoint/2010/main" val="2664715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E0D70496-75E3-72A0-A416-0D33B623EEF3}"/>
              </a:ext>
            </a:extLst>
          </p:cNvPr>
          <p:cNvPicPr>
            <a:picLocks noChangeAspect="1"/>
          </p:cNvPicPr>
          <p:nvPr/>
        </p:nvPicPr>
        <p:blipFill>
          <a:blip r:embed="rId3"/>
          <a:stretch>
            <a:fillRect/>
          </a:stretch>
        </p:blipFill>
        <p:spPr>
          <a:xfrm>
            <a:off x="33691" y="1036105"/>
            <a:ext cx="12192000" cy="5065190"/>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Consolidation | 2. </a:t>
            </a:r>
            <a:r>
              <a:rPr lang="en-US" err="1">
                <a:latin typeface="Arial"/>
                <a:cs typeface="Arial"/>
              </a:rPr>
              <a:t>évaluer</a:t>
            </a:r>
            <a:r>
              <a:rPr lang="en-US">
                <a:latin typeface="Arial"/>
                <a:cs typeface="Arial"/>
              </a:rPr>
              <a:t> les </a:t>
            </a:r>
            <a:r>
              <a:rPr lang="en-US" err="1">
                <a:latin typeface="Arial"/>
                <a:cs typeface="Arial"/>
              </a:rPr>
              <a:t>résultats</a:t>
            </a:r>
            <a:r>
              <a:rPr lang="en-US">
                <a:latin typeface="Arial"/>
                <a:cs typeface="Arial"/>
              </a:rPr>
              <a:t> 7-1-7</a:t>
            </a:r>
            <a:endParaRPr lang="en-US"/>
          </a:p>
        </p:txBody>
      </p:sp>
      <p:sp>
        <p:nvSpPr>
          <p:cNvPr id="3" name="Rectangle 2">
            <a:extLst>
              <a:ext uri="{FF2B5EF4-FFF2-40B4-BE49-F238E27FC236}">
                <a16:creationId xmlns:a16="http://schemas.microsoft.com/office/drawing/2014/main" id="{656D8D38-1A05-6361-0F39-5BFC55E39700}"/>
              </a:ext>
            </a:extLst>
          </p:cNvPr>
          <p:cNvSpPr/>
          <p:nvPr/>
        </p:nvSpPr>
        <p:spPr>
          <a:xfrm>
            <a:off x="10736914" y="2217227"/>
            <a:ext cx="1393097" cy="215036"/>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76FFCC5-D7B0-BC6F-9F93-009B537EDB36}"/>
              </a:ext>
            </a:extLst>
          </p:cNvPr>
          <p:cNvSpPr/>
          <p:nvPr/>
        </p:nvSpPr>
        <p:spPr>
          <a:xfrm>
            <a:off x="2598409" y="5129642"/>
            <a:ext cx="1223610" cy="279400"/>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extLst>
              <a:ext uri="{FF2B5EF4-FFF2-40B4-BE49-F238E27FC236}">
                <a16:creationId xmlns:a16="http://schemas.microsoft.com/office/drawing/2014/main" id="{98D87866-5997-8D63-69E8-539421D33874}"/>
              </a:ext>
            </a:extLst>
          </p:cNvPr>
          <p:cNvSpPr/>
          <p:nvPr/>
        </p:nvSpPr>
        <p:spPr>
          <a:xfrm>
            <a:off x="3974319" y="4770578"/>
            <a:ext cx="4310743"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latin typeface="Arial"/>
                <a:cs typeface="Arial"/>
              </a:rPr>
              <a:t>Ce chiffre </a:t>
            </a:r>
            <a:r>
              <a:rPr lang="en-US" dirty="0" err="1">
                <a:latin typeface="Arial"/>
                <a:cs typeface="Arial"/>
              </a:rPr>
              <a:t>devrait</a:t>
            </a:r>
            <a:r>
              <a:rPr lang="en-US" dirty="0">
                <a:latin typeface="Arial"/>
                <a:cs typeface="Arial"/>
              </a:rPr>
              <a:t> </a:t>
            </a:r>
            <a:r>
              <a:rPr lang="en-US" dirty="0" err="1">
                <a:latin typeface="Arial"/>
                <a:cs typeface="Arial"/>
              </a:rPr>
              <a:t>être</a:t>
            </a:r>
            <a:r>
              <a:rPr lang="en-US" dirty="0">
                <a:latin typeface="Arial"/>
                <a:cs typeface="Arial"/>
              </a:rPr>
              <a:t> 3 </a:t>
            </a:r>
            <a:r>
              <a:rPr lang="en-US" dirty="0" err="1">
                <a:latin typeface="Arial"/>
                <a:cs typeface="Arial"/>
              </a:rPr>
              <a:t>plutôt</a:t>
            </a:r>
            <a:r>
              <a:rPr lang="en-US" dirty="0">
                <a:latin typeface="Arial"/>
                <a:cs typeface="Arial"/>
              </a:rPr>
              <a:t> que 15</a:t>
            </a:r>
          </a:p>
        </p:txBody>
      </p:sp>
      <p:sp>
        <p:nvSpPr>
          <p:cNvPr id="7" name="Left Arrow 6">
            <a:extLst>
              <a:ext uri="{FF2B5EF4-FFF2-40B4-BE49-F238E27FC236}">
                <a16:creationId xmlns:a16="http://schemas.microsoft.com/office/drawing/2014/main" id="{1DA8FA27-2764-1DEC-99BF-BE37E27D8541}"/>
              </a:ext>
            </a:extLst>
          </p:cNvPr>
          <p:cNvSpPr/>
          <p:nvPr/>
        </p:nvSpPr>
        <p:spPr>
          <a:xfrm rot="5400000">
            <a:off x="10030196" y="3592781"/>
            <a:ext cx="280653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8" name="Rectangle 7">
            <a:extLst>
              <a:ext uri="{FF2B5EF4-FFF2-40B4-BE49-F238E27FC236}">
                <a16:creationId xmlns:a16="http://schemas.microsoft.com/office/drawing/2014/main" id="{26B98830-B4D3-56C8-7510-93BBD8C51210}"/>
              </a:ext>
            </a:extLst>
          </p:cNvPr>
          <p:cNvSpPr/>
          <p:nvPr/>
        </p:nvSpPr>
        <p:spPr>
          <a:xfrm>
            <a:off x="9437558" y="5596290"/>
            <a:ext cx="2750058" cy="80964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latin typeface="Arial"/>
                <a:cs typeface="Arial"/>
              </a:rPr>
              <a:t>Doit être </a:t>
            </a:r>
            <a:r>
              <a:rPr lang="en-US" dirty="0" err="1">
                <a:latin typeface="Arial"/>
                <a:cs typeface="Arial"/>
              </a:rPr>
              <a:t>renseigné</a:t>
            </a:r>
            <a:r>
              <a:rPr lang="en-US" dirty="0">
                <a:latin typeface="Arial"/>
                <a:cs typeface="Arial"/>
              </a:rPr>
              <a:t> dans </a:t>
            </a:r>
            <a:r>
              <a:rPr lang="en-US" dirty="0" err="1">
                <a:latin typeface="Arial"/>
                <a:cs typeface="Arial"/>
              </a:rPr>
              <a:t>l’onglet</a:t>
            </a:r>
            <a:r>
              <a:rPr lang="en-US" dirty="0">
                <a:latin typeface="Arial"/>
                <a:cs typeface="Arial"/>
              </a:rPr>
              <a:t> </a:t>
            </a:r>
            <a:r>
              <a:rPr lang="en-US" dirty="0" err="1">
                <a:latin typeface="Arial"/>
                <a:cs typeface="Arial"/>
              </a:rPr>
              <a:t>précédent</a:t>
            </a:r>
            <a:endParaRPr lang="en-US" dirty="0">
              <a:latin typeface="Arial"/>
              <a:cs typeface="Arial"/>
            </a:endParaRPr>
          </a:p>
        </p:txBody>
      </p:sp>
    </p:spTree>
    <p:extLst>
      <p:ext uri="{BB962C8B-B14F-4D97-AF65-F5344CB8AC3E}">
        <p14:creationId xmlns:p14="http://schemas.microsoft.com/office/powerpoint/2010/main" val="399302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0B182-71EE-40CE-D807-9B70D02D2109}"/>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0760DF3F-FD10-B08C-DCAC-561DB51C288B}"/>
              </a:ext>
            </a:extLst>
          </p:cNvPr>
          <p:cNvPicPr>
            <a:picLocks noChangeAspect="1"/>
          </p:cNvPicPr>
          <p:nvPr/>
        </p:nvPicPr>
        <p:blipFill>
          <a:blip r:embed="rId3"/>
          <a:stretch>
            <a:fillRect/>
          </a:stretch>
        </p:blipFill>
        <p:spPr>
          <a:xfrm>
            <a:off x="807324" y="1476102"/>
            <a:ext cx="10221751" cy="3905795"/>
          </a:xfrm>
          <a:prstGeom prst="rect">
            <a:avLst/>
          </a:prstGeom>
        </p:spPr>
      </p:pic>
      <p:sp>
        <p:nvSpPr>
          <p:cNvPr id="4" name="Left Arrow 3">
            <a:extLst>
              <a:ext uri="{FF2B5EF4-FFF2-40B4-BE49-F238E27FC236}">
                <a16:creationId xmlns:a16="http://schemas.microsoft.com/office/drawing/2014/main" id="{150AFCE0-26E7-647B-C11F-9472C22B80B6}"/>
              </a:ext>
            </a:extLst>
          </p:cNvPr>
          <p:cNvSpPr/>
          <p:nvPr/>
        </p:nvSpPr>
        <p:spPr>
          <a:xfrm rot="2781586">
            <a:off x="3062945" y="4959031"/>
            <a:ext cx="2640626" cy="634620"/>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9" name="Rectangle 8">
            <a:extLst>
              <a:ext uri="{FF2B5EF4-FFF2-40B4-BE49-F238E27FC236}">
                <a16:creationId xmlns:a16="http://schemas.microsoft.com/office/drawing/2014/main" id="{05FEA82E-C396-F0FF-AA83-47F7F045FD24}"/>
              </a:ext>
            </a:extLst>
          </p:cNvPr>
          <p:cNvSpPr/>
          <p:nvPr/>
        </p:nvSpPr>
        <p:spPr>
          <a:xfrm>
            <a:off x="5524077" y="5772993"/>
            <a:ext cx="4432723" cy="80956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dirty="0" err="1">
                <a:latin typeface="Arial"/>
                <a:cs typeface="Arial"/>
              </a:rPr>
              <a:t>Calcul</a:t>
            </a:r>
            <a:r>
              <a:rPr lang="en-US" dirty="0">
                <a:latin typeface="Arial"/>
                <a:cs typeface="Arial"/>
              </a:rPr>
              <a:t> </a:t>
            </a:r>
            <a:r>
              <a:rPr lang="en-US" dirty="0" err="1">
                <a:latin typeface="Arial"/>
                <a:cs typeface="Arial"/>
              </a:rPr>
              <a:t>automatique</a:t>
            </a:r>
            <a:r>
              <a:rPr lang="en-US" dirty="0">
                <a:latin typeface="Arial"/>
                <a:cs typeface="Arial"/>
              </a:rPr>
              <a:t> incorrect </a:t>
            </a:r>
            <a:r>
              <a:rPr lang="en-US" dirty="0" err="1">
                <a:latin typeface="Arial"/>
                <a:cs typeface="Arial"/>
              </a:rPr>
              <a:t>résultant</a:t>
            </a:r>
            <a:r>
              <a:rPr lang="en-US" dirty="0">
                <a:latin typeface="Arial"/>
                <a:cs typeface="Arial"/>
              </a:rPr>
              <a:t> </a:t>
            </a:r>
            <a:r>
              <a:rPr lang="en-US" dirty="0" err="1">
                <a:latin typeface="Arial"/>
                <a:cs typeface="Arial"/>
              </a:rPr>
              <a:t>d'une</a:t>
            </a:r>
            <a:r>
              <a:rPr lang="en-US" dirty="0">
                <a:latin typeface="Arial"/>
                <a:cs typeface="Arial"/>
              </a:rPr>
              <a:t> </a:t>
            </a:r>
            <a:r>
              <a:rPr lang="en-US" dirty="0" err="1">
                <a:latin typeface="Arial"/>
                <a:cs typeface="Arial"/>
              </a:rPr>
              <a:t>erreur</a:t>
            </a:r>
            <a:r>
              <a:rPr lang="en-US" dirty="0">
                <a:latin typeface="Arial"/>
                <a:cs typeface="Arial"/>
              </a:rPr>
              <a:t> de </a:t>
            </a:r>
            <a:r>
              <a:rPr lang="en-US" dirty="0" err="1">
                <a:latin typeface="Arial"/>
                <a:cs typeface="Arial"/>
              </a:rPr>
              <a:t>saisie</a:t>
            </a:r>
            <a:r>
              <a:rPr lang="en-US" dirty="0">
                <a:latin typeface="Arial"/>
                <a:cs typeface="Arial"/>
              </a:rPr>
              <a:t> dans </a:t>
            </a:r>
            <a:r>
              <a:rPr lang="en-US" dirty="0" err="1">
                <a:latin typeface="Arial"/>
                <a:cs typeface="Arial"/>
              </a:rPr>
              <a:t>l’onglet</a:t>
            </a:r>
            <a:r>
              <a:rPr lang="en-US" dirty="0">
                <a:latin typeface="Arial"/>
                <a:cs typeface="Arial"/>
              </a:rPr>
              <a:t> </a:t>
            </a:r>
            <a:r>
              <a:rPr lang="en-US" dirty="0" err="1">
                <a:latin typeface="Arial"/>
                <a:cs typeface="Arial"/>
              </a:rPr>
              <a:t>précédant</a:t>
            </a:r>
          </a:p>
        </p:txBody>
      </p:sp>
      <p:sp>
        <p:nvSpPr>
          <p:cNvPr id="12" name="Rectangle 11">
            <a:extLst>
              <a:ext uri="{FF2B5EF4-FFF2-40B4-BE49-F238E27FC236}">
                <a16:creationId xmlns:a16="http://schemas.microsoft.com/office/drawing/2014/main" id="{1A207E45-C3F0-EEE5-3040-FDB2DBFC5D24}"/>
              </a:ext>
            </a:extLst>
          </p:cNvPr>
          <p:cNvSpPr/>
          <p:nvPr/>
        </p:nvSpPr>
        <p:spPr>
          <a:xfrm>
            <a:off x="1945541" y="3839192"/>
            <a:ext cx="3083325" cy="288308"/>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3DEECEA5-30F0-927E-FFB2-03ED78E9E903}"/>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Consolidation | 2. </a:t>
            </a:r>
            <a:r>
              <a:rPr lang="en-US" err="1">
                <a:latin typeface="Arial"/>
                <a:cs typeface="Arial"/>
              </a:rPr>
              <a:t>évaluer</a:t>
            </a:r>
            <a:r>
              <a:rPr lang="en-US">
                <a:latin typeface="Arial"/>
                <a:cs typeface="Arial"/>
              </a:rPr>
              <a:t> les </a:t>
            </a:r>
            <a:r>
              <a:rPr lang="en-US" err="1">
                <a:latin typeface="Arial"/>
                <a:cs typeface="Arial"/>
              </a:rPr>
              <a:t>résultats</a:t>
            </a:r>
            <a:r>
              <a:rPr lang="en-US">
                <a:latin typeface="Arial"/>
                <a:cs typeface="Arial"/>
              </a:rPr>
              <a:t> 7-1-7</a:t>
            </a:r>
            <a:endParaRPr lang="en-US"/>
          </a:p>
        </p:txBody>
      </p:sp>
    </p:spTree>
    <p:extLst>
      <p:ext uri="{BB962C8B-B14F-4D97-AF65-F5344CB8AC3E}">
        <p14:creationId xmlns:p14="http://schemas.microsoft.com/office/powerpoint/2010/main" val="546098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2862DB33-410A-766A-3B25-E8DE7B0BD3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769" y="1212380"/>
            <a:ext cx="11831999" cy="4089169"/>
          </a:xfrm>
          <a:prstGeom prst="rect">
            <a:avLst/>
          </a:prstGeom>
        </p:spPr>
      </p:pic>
      <p:sp>
        <p:nvSpPr>
          <p:cNvPr id="3" name="Rectangle 2">
            <a:extLst>
              <a:ext uri="{FF2B5EF4-FFF2-40B4-BE49-F238E27FC236}">
                <a16:creationId xmlns:a16="http://schemas.microsoft.com/office/drawing/2014/main" id="{04866C6D-BB96-58AC-228F-CA8A3213881A}"/>
              </a:ext>
            </a:extLst>
          </p:cNvPr>
          <p:cNvSpPr/>
          <p:nvPr/>
        </p:nvSpPr>
        <p:spPr>
          <a:xfrm>
            <a:off x="5652639" y="5301549"/>
            <a:ext cx="1546777"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latin typeface="Arial"/>
                <a:cs typeface="Arial"/>
              </a:rPr>
              <a:t>Autorité </a:t>
            </a:r>
            <a:r>
              <a:rPr lang="en-US" dirty="0" err="1">
                <a:latin typeface="Arial"/>
                <a:cs typeface="Arial"/>
              </a:rPr>
              <a:t>compétente</a:t>
            </a:r>
            <a:r>
              <a:rPr lang="en-US" dirty="0">
                <a:latin typeface="Arial"/>
                <a:cs typeface="Arial"/>
              </a:rPr>
              <a:t> non </a:t>
            </a:r>
            <a:r>
              <a:rPr lang="en-US" dirty="0" err="1">
                <a:latin typeface="Arial"/>
                <a:cs typeface="Arial"/>
              </a:rPr>
              <a:t>désignée</a:t>
            </a:r>
            <a:endParaRPr lang="en-US" dirty="0">
              <a:latin typeface="Arial"/>
              <a:cs typeface="Arial"/>
            </a:endParaRPr>
          </a:p>
        </p:txBody>
      </p:sp>
      <p:sp>
        <p:nvSpPr>
          <p:cNvPr id="4" name="Rectangle 3">
            <a:extLst>
              <a:ext uri="{FF2B5EF4-FFF2-40B4-BE49-F238E27FC236}">
                <a16:creationId xmlns:a16="http://schemas.microsoft.com/office/drawing/2014/main" id="{1ED078FB-09B7-7166-99E5-24E191C81852}"/>
              </a:ext>
            </a:extLst>
          </p:cNvPr>
          <p:cNvSpPr/>
          <p:nvPr/>
        </p:nvSpPr>
        <p:spPr>
          <a:xfrm>
            <a:off x="7350194" y="5773880"/>
            <a:ext cx="2510658" cy="60787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Dates de début et fin </a:t>
            </a:r>
            <a:r>
              <a:rPr lang="en-US" err="1">
                <a:latin typeface="Arial"/>
                <a:cs typeface="Arial"/>
              </a:rPr>
              <a:t>manquantes</a:t>
            </a:r>
            <a:endParaRPr lang="en-US">
              <a:latin typeface="Arial"/>
              <a:cs typeface="Arial"/>
            </a:endParaRPr>
          </a:p>
        </p:txBody>
      </p:sp>
      <p:sp>
        <p:nvSpPr>
          <p:cNvPr id="5" name="Left Arrow 4">
            <a:extLst>
              <a:ext uri="{FF2B5EF4-FFF2-40B4-BE49-F238E27FC236}">
                <a16:creationId xmlns:a16="http://schemas.microsoft.com/office/drawing/2014/main" id="{B7B4A1D4-C70D-730B-1E2A-D4D2F104E4AF}"/>
              </a:ext>
            </a:extLst>
          </p:cNvPr>
          <p:cNvSpPr/>
          <p:nvPr/>
        </p:nvSpPr>
        <p:spPr>
          <a:xfrm rot="4121384">
            <a:off x="7873458" y="4240117"/>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extLst>
              <a:ext uri="{FF2B5EF4-FFF2-40B4-BE49-F238E27FC236}">
                <a16:creationId xmlns:a16="http://schemas.microsoft.com/office/drawing/2014/main" id="{825AE8CC-FAA0-55CA-9DF1-2D1C2C8A5A31}"/>
              </a:ext>
            </a:extLst>
          </p:cNvPr>
          <p:cNvSpPr/>
          <p:nvPr/>
        </p:nvSpPr>
        <p:spPr>
          <a:xfrm rot="5400000">
            <a:off x="10356759" y="3654504"/>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CC7515F-D682-7CE0-82F2-18A6AB6AB0D4}"/>
              </a:ext>
            </a:extLst>
          </p:cNvPr>
          <p:cNvSpPr/>
          <p:nvPr/>
        </p:nvSpPr>
        <p:spPr>
          <a:xfrm>
            <a:off x="10279123" y="5301550"/>
            <a:ext cx="1739568" cy="1448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err="1">
                <a:latin typeface="Arial"/>
                <a:cs typeface="Arial"/>
              </a:rPr>
              <a:t>Définir</a:t>
            </a:r>
            <a:r>
              <a:rPr lang="en-US" dirty="0">
                <a:latin typeface="Arial"/>
                <a:cs typeface="Arial"/>
              </a:rPr>
              <a:t> les </a:t>
            </a:r>
            <a:r>
              <a:rPr lang="en-US" dirty="0" err="1">
                <a:latin typeface="Arial"/>
                <a:cs typeface="Arial"/>
              </a:rPr>
              <a:t>prochaines</a:t>
            </a:r>
            <a:r>
              <a:rPr lang="en-US" dirty="0">
                <a:latin typeface="Arial"/>
                <a:cs typeface="Arial"/>
              </a:rPr>
              <a:t> étapes pour les actions </a:t>
            </a:r>
            <a:r>
              <a:rPr lang="en-US" dirty="0" err="1">
                <a:latin typeface="Arial"/>
                <a:cs typeface="Arial"/>
              </a:rPr>
              <a:t>bloquées</a:t>
            </a:r>
            <a:endParaRPr lang="en-US" dirty="0">
              <a:latin typeface="Arial"/>
              <a:cs typeface="Arial"/>
            </a:endParaRPr>
          </a:p>
        </p:txBody>
      </p:sp>
      <p:sp>
        <p:nvSpPr>
          <p:cNvPr id="11" name="Rectangle 10">
            <a:extLst>
              <a:ext uri="{FF2B5EF4-FFF2-40B4-BE49-F238E27FC236}">
                <a16:creationId xmlns:a16="http://schemas.microsoft.com/office/drawing/2014/main" id="{428A67B8-75FC-CD37-9AAA-FE71E2053E97}"/>
              </a:ext>
            </a:extLst>
          </p:cNvPr>
          <p:cNvSpPr/>
          <p:nvPr/>
        </p:nvSpPr>
        <p:spPr>
          <a:xfrm>
            <a:off x="2635698" y="4079814"/>
            <a:ext cx="2510658" cy="60648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err="1">
                <a:latin typeface="Arial"/>
                <a:cs typeface="Arial"/>
              </a:rPr>
              <a:t>Prioritisation</a:t>
            </a:r>
            <a:r>
              <a:rPr lang="en-US">
                <a:latin typeface="Arial"/>
                <a:cs typeface="Arial"/>
              </a:rPr>
              <a:t> </a:t>
            </a:r>
            <a:r>
              <a:rPr lang="en-US" err="1">
                <a:latin typeface="Arial"/>
                <a:cs typeface="Arial"/>
              </a:rPr>
              <a:t>manquante</a:t>
            </a:r>
            <a:endParaRPr lang="en-US">
              <a:latin typeface="Arial"/>
              <a:cs typeface="Arial"/>
            </a:endParaRPr>
          </a:p>
        </p:txBody>
      </p:sp>
      <p:sp>
        <p:nvSpPr>
          <p:cNvPr id="12" name="Left Arrow 11">
            <a:extLst>
              <a:ext uri="{FF2B5EF4-FFF2-40B4-BE49-F238E27FC236}">
                <a16:creationId xmlns:a16="http://schemas.microsoft.com/office/drawing/2014/main" id="{44D1BD1B-183F-2850-2C08-0E2AD262AB9D}"/>
              </a:ext>
            </a:extLst>
          </p:cNvPr>
          <p:cNvSpPr/>
          <p:nvPr/>
        </p:nvSpPr>
        <p:spPr>
          <a:xfrm rot="5927992">
            <a:off x="3480957" y="2483389"/>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4BDC9D16-3C3D-5F1A-4BAF-DBE855BD596E}"/>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Consolidation | 3. </a:t>
            </a:r>
            <a:r>
              <a:rPr lang="en-US" err="1">
                <a:latin typeface="Arial"/>
                <a:cs typeface="Arial"/>
              </a:rPr>
              <a:t>suivre</a:t>
            </a:r>
            <a:r>
              <a:rPr lang="en-US">
                <a:latin typeface="Arial"/>
                <a:cs typeface="Arial"/>
              </a:rPr>
              <a:t> les actions</a:t>
            </a:r>
            <a:endParaRPr lang="en-US"/>
          </a:p>
        </p:txBody>
      </p:sp>
    </p:spTree>
    <p:extLst>
      <p:ext uri="{BB962C8B-B14F-4D97-AF65-F5344CB8AC3E}">
        <p14:creationId xmlns:p14="http://schemas.microsoft.com/office/powerpoint/2010/main" val="2516031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1B64ABF-C318-A107-BA77-257DF200121B}"/>
              </a:ext>
            </a:extLst>
          </p:cNvPr>
          <p:cNvPicPr>
            <a:picLocks noChangeAspect="1"/>
          </p:cNvPicPr>
          <p:nvPr/>
        </p:nvPicPr>
        <p:blipFill>
          <a:blip r:embed="rId3"/>
          <a:stretch>
            <a:fillRect/>
          </a:stretch>
        </p:blipFill>
        <p:spPr>
          <a:xfrm>
            <a:off x="282321" y="1179948"/>
            <a:ext cx="11469701" cy="4734586"/>
          </a:xfrm>
          <a:prstGeom prst="rect">
            <a:avLst/>
          </a:prstGeom>
        </p:spPr>
      </p:pic>
      <p:sp>
        <p:nvSpPr>
          <p:cNvPr id="3" name="Rectangle 2">
            <a:extLst>
              <a:ext uri="{FF2B5EF4-FFF2-40B4-BE49-F238E27FC236}">
                <a16:creationId xmlns:a16="http://schemas.microsoft.com/office/drawing/2014/main" id="{45C38E4F-356C-B4DE-B521-610E849BDB35}"/>
              </a:ext>
            </a:extLst>
          </p:cNvPr>
          <p:cNvSpPr/>
          <p:nvPr/>
        </p:nvSpPr>
        <p:spPr>
          <a:xfrm>
            <a:off x="4059199" y="5903592"/>
            <a:ext cx="2510658" cy="61752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err="1">
                <a:latin typeface="Arial"/>
                <a:cs typeface="Arial"/>
              </a:rPr>
              <a:t>Intervalle</a:t>
            </a:r>
            <a:r>
              <a:rPr lang="en-US" dirty="0">
                <a:latin typeface="Arial"/>
                <a:cs typeface="Arial"/>
              </a:rPr>
              <a:t> </a:t>
            </a:r>
            <a:r>
              <a:rPr lang="en-US" dirty="0" err="1">
                <a:latin typeface="Arial"/>
                <a:cs typeface="Arial"/>
              </a:rPr>
              <a:t>devrait</a:t>
            </a:r>
            <a:r>
              <a:rPr lang="en-US" dirty="0">
                <a:latin typeface="Arial"/>
                <a:cs typeface="Arial"/>
              </a:rPr>
              <a:t> </a:t>
            </a:r>
            <a:r>
              <a:rPr lang="en-US" dirty="0" err="1">
                <a:latin typeface="Arial"/>
                <a:cs typeface="Arial"/>
              </a:rPr>
              <a:t>être</a:t>
            </a:r>
            <a:r>
              <a:rPr lang="en-US" dirty="0">
                <a:latin typeface="Arial"/>
                <a:cs typeface="Arial"/>
              </a:rPr>
              <a:t> ‘</a:t>
            </a:r>
            <a:r>
              <a:rPr lang="en-US" dirty="0" err="1">
                <a:latin typeface="Arial"/>
                <a:cs typeface="Arial"/>
              </a:rPr>
              <a:t>Réponse</a:t>
            </a:r>
            <a:r>
              <a:rPr lang="en-US" dirty="0">
                <a:latin typeface="Arial"/>
                <a:cs typeface="Arial"/>
              </a:rPr>
              <a:t>’</a:t>
            </a:r>
          </a:p>
        </p:txBody>
      </p:sp>
      <p:sp>
        <p:nvSpPr>
          <p:cNvPr id="4" name="Left Arrow 3">
            <a:extLst>
              <a:ext uri="{FF2B5EF4-FFF2-40B4-BE49-F238E27FC236}">
                <a16:creationId xmlns:a16="http://schemas.microsoft.com/office/drawing/2014/main" id="{06CA2CF8-3ABB-68BE-F541-E5975049510F}"/>
              </a:ext>
            </a:extLst>
          </p:cNvPr>
          <p:cNvSpPr/>
          <p:nvPr/>
        </p:nvSpPr>
        <p:spPr>
          <a:xfrm rot="5400000">
            <a:off x="4599107" y="4414471"/>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5" name="Rectangle 4">
            <a:extLst>
              <a:ext uri="{FF2B5EF4-FFF2-40B4-BE49-F238E27FC236}">
                <a16:creationId xmlns:a16="http://schemas.microsoft.com/office/drawing/2014/main" id="{54E4536E-00FB-E194-A8D4-EB7C245AEA5A}"/>
              </a:ext>
            </a:extLst>
          </p:cNvPr>
          <p:cNvSpPr/>
          <p:nvPr/>
        </p:nvSpPr>
        <p:spPr>
          <a:xfrm>
            <a:off x="8330241" y="2641822"/>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latin typeface="Arial"/>
                <a:cs typeface="Arial"/>
              </a:rPr>
              <a:t>Mauvaise</a:t>
            </a:r>
            <a:r>
              <a:rPr lang="en-US" dirty="0">
                <a:latin typeface="Arial"/>
                <a:cs typeface="Arial"/>
              </a:rPr>
              <a:t> </a:t>
            </a:r>
            <a:r>
              <a:rPr lang="en-US" dirty="0" err="1">
                <a:latin typeface="Arial"/>
                <a:cs typeface="Arial"/>
              </a:rPr>
              <a:t>catégorie</a:t>
            </a:r>
            <a:endParaRPr lang="en-US" dirty="0">
              <a:latin typeface="Arial"/>
              <a:cs typeface="Arial"/>
            </a:endParaRPr>
          </a:p>
        </p:txBody>
      </p:sp>
      <p:sp>
        <p:nvSpPr>
          <p:cNvPr id="6" name="Rectangle 5">
            <a:extLst>
              <a:ext uri="{FF2B5EF4-FFF2-40B4-BE49-F238E27FC236}">
                <a16:creationId xmlns:a16="http://schemas.microsoft.com/office/drawing/2014/main" id="{5E74EA5A-1EA5-424F-0476-D45334BCA790}"/>
              </a:ext>
            </a:extLst>
          </p:cNvPr>
          <p:cNvSpPr/>
          <p:nvPr/>
        </p:nvSpPr>
        <p:spPr>
          <a:xfrm>
            <a:off x="8477567" y="5143465"/>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err="1">
                <a:latin typeface="Arial"/>
                <a:cs typeface="Arial"/>
              </a:rPr>
              <a:t>Catégorie</a:t>
            </a:r>
            <a:r>
              <a:rPr lang="en-US">
                <a:latin typeface="Arial"/>
                <a:cs typeface="Arial"/>
              </a:rPr>
              <a:t> </a:t>
            </a:r>
            <a:r>
              <a:rPr lang="en-US" err="1">
                <a:latin typeface="Arial"/>
                <a:cs typeface="Arial"/>
              </a:rPr>
              <a:t>manquante</a:t>
            </a:r>
            <a:endParaRPr lang="en-US">
              <a:latin typeface="Arial"/>
              <a:cs typeface="Arial"/>
            </a:endParaRPr>
          </a:p>
        </p:txBody>
      </p:sp>
      <p:sp>
        <p:nvSpPr>
          <p:cNvPr id="2" name="Title 1">
            <a:extLst>
              <a:ext uri="{FF2B5EF4-FFF2-40B4-BE49-F238E27FC236}">
                <a16:creationId xmlns:a16="http://schemas.microsoft.com/office/drawing/2014/main" id="{331877D8-67A0-2892-4873-5789EB9483D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Consolidation | 4. classer les </a:t>
            </a:r>
            <a:r>
              <a:rPr lang="en-US" err="1">
                <a:latin typeface="Arial"/>
                <a:cs typeface="Arial"/>
              </a:rPr>
              <a:t>goulots</a:t>
            </a:r>
            <a:r>
              <a:rPr lang="en-US">
                <a:latin typeface="Arial"/>
                <a:cs typeface="Arial"/>
              </a:rPr>
              <a:t> </a:t>
            </a:r>
            <a:endParaRPr lang="en-US"/>
          </a:p>
        </p:txBody>
      </p:sp>
    </p:spTree>
    <p:extLst>
      <p:ext uri="{BB962C8B-B14F-4D97-AF65-F5344CB8AC3E}">
        <p14:creationId xmlns:p14="http://schemas.microsoft.com/office/powerpoint/2010/main" val="82909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p:txBody>
          <a:bodyPr>
            <a:normAutofit/>
          </a:bodyPr>
          <a:lstStyle/>
          <a:p>
            <a:r>
              <a:rPr lang="fr-FR">
                <a:latin typeface="Arial"/>
                <a:cs typeface="Arial"/>
              </a:rPr>
              <a:t>Brise-glace</a:t>
            </a:r>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831850" y="4069163"/>
            <a:ext cx="8115129" cy="947900"/>
          </a:xfrm>
        </p:spPr>
        <p:txBody>
          <a:bodyPr vert="horz" lIns="91440" tIns="45720" rIns="91440" bIns="45720" rtlCol="0" anchor="t">
            <a:noAutofit/>
          </a:bodyPr>
          <a:lstStyle/>
          <a:p>
            <a:endParaRPr lang="en-US">
              <a:cs typeface="Arial"/>
            </a:endParaRP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fr">
                <a:latin typeface="Arial"/>
                <a:cs typeface="Arial"/>
              </a:rPr>
              <a:t>Quelles leçons avez-vous tirées de cette activité ?</a:t>
            </a:r>
          </a:p>
          <a:p>
            <a:r>
              <a:rPr lang="fr">
                <a:latin typeface="Arial"/>
                <a:cs typeface="Arial"/>
              </a:rPr>
              <a:t>Comment cette activité pourrait-elle vous aider à soutenir/mettre en œuvre le 7-1-7 ?</a:t>
            </a:r>
            <a:endParaRPr lang="en-US">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fr">
                <a:latin typeface="Arial"/>
                <a:cs typeface="Arial"/>
              </a:rPr>
              <a:t>Questions pour inspirer la conversation :</a:t>
            </a:r>
            <a:endParaRPr lang="en-US">
              <a:cs typeface="Arial"/>
            </a:endParaRPr>
          </a:p>
        </p:txBody>
      </p:sp>
      <p:sp>
        <p:nvSpPr>
          <p:cNvPr id="10" name="Title 1">
            <a:extLst>
              <a:ext uri="{FF2B5EF4-FFF2-40B4-BE49-F238E27FC236}">
                <a16:creationId xmlns:a16="http://schemas.microsoft.com/office/drawing/2014/main" id="{37E63E3C-6C59-8EE0-C049-15CB7B45A24B}"/>
              </a:ext>
            </a:extLst>
          </p:cNvPr>
          <p:cNvSpPr>
            <a:spLocks noGrp="1"/>
          </p:cNvSpPr>
          <p:nvPr>
            <p:ph type="title"/>
          </p:nvPr>
        </p:nvSpPr>
        <p:spPr>
          <a:xfrm>
            <a:off x="482219" y="1952168"/>
            <a:ext cx="3467083" cy="2282808"/>
          </a:xfrm>
        </p:spPr>
        <p:txBody>
          <a:bodyPr/>
          <a:lstStyle/>
          <a:p>
            <a:pPr algn="ctr"/>
            <a:r>
              <a:rPr lang="fr" dirty="0">
                <a:latin typeface="Arial"/>
                <a:cs typeface="Arial"/>
              </a:rPr>
              <a:t>Restitution</a:t>
            </a:r>
            <a:endParaRPr lang="en-US" dirty="0"/>
          </a:p>
        </p:txBody>
      </p:sp>
      <p:pic>
        <p:nvPicPr>
          <p:cNvPr id="3" name="Graphic 2">
            <a:extLst>
              <a:ext uri="{FF2B5EF4-FFF2-40B4-BE49-F238E27FC236}">
                <a16:creationId xmlns:a16="http://schemas.microsoft.com/office/drawing/2014/main" id="{69408DB6-AEA1-1A5F-FCA2-55DB930742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1770448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4B00D-A6F0-C0B1-D9CE-298BFC113BDA}"/>
            </a:ext>
          </a:extLst>
        </p:cNvPr>
        <p:cNvGrpSpPr/>
        <p:nvPr/>
      </p:nvGrpSpPr>
      <p:grpSpPr>
        <a:xfrm>
          <a:off x="0" y="0"/>
          <a:ext cx="0" cy="0"/>
          <a:chOff x="0" y="0"/>
          <a:chExt cx="0" cy="0"/>
        </a:xfrm>
      </p:grpSpPr>
      <p:sp>
        <p:nvSpPr>
          <p:cNvPr id="17" name="Text Placeholder 4">
            <a:extLst>
              <a:ext uri="{FF2B5EF4-FFF2-40B4-BE49-F238E27FC236}">
                <a16:creationId xmlns:a16="http://schemas.microsoft.com/office/drawing/2014/main" id="{1336C85C-14E7-D691-B91B-32F9EB820458}"/>
              </a:ext>
            </a:extLst>
          </p:cNvPr>
          <p:cNvSpPr txBox="1">
            <a:spLocks/>
          </p:cNvSpPr>
          <p:nvPr/>
        </p:nvSpPr>
        <p:spPr>
          <a:xfrm>
            <a:off x="392788" y="1689447"/>
            <a:ext cx="10900871"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fr" b="1">
                <a:solidFill>
                  <a:srgbClr val="618393"/>
                </a:solidFill>
                <a:latin typeface="Arial"/>
                <a:cs typeface="Arial"/>
              </a:rPr>
              <a:t>Suivre </a:t>
            </a:r>
            <a:r>
              <a:rPr kumimoji="0" lang="fr" b="1" i="0" u="none" strike="noStrike" kern="1200" cap="none" spc="0" normalizeH="0" baseline="0" noProof="0">
                <a:ln>
                  <a:noFill/>
                </a:ln>
                <a:solidFill>
                  <a:srgbClr val="618393"/>
                </a:solidFill>
                <a:effectLst/>
                <a:uLnTx/>
                <a:uFillTx/>
                <a:latin typeface="Arial"/>
                <a:cs typeface="Arial"/>
              </a:rPr>
              <a:t>l'avancée des actions</a:t>
            </a:r>
          </a:p>
        </p:txBody>
      </p:sp>
      <p:sp>
        <p:nvSpPr>
          <p:cNvPr id="13" name="Text Placeholder 4">
            <a:extLst>
              <a:ext uri="{FF2B5EF4-FFF2-40B4-BE49-F238E27FC236}">
                <a16:creationId xmlns:a16="http://schemas.microsoft.com/office/drawing/2014/main" id="{0D1F3353-5662-6CDD-79B7-CA4E632D1C1D}"/>
              </a:ext>
            </a:extLst>
          </p:cNvPr>
          <p:cNvSpPr txBox="1">
            <a:spLocks/>
          </p:cNvSpPr>
          <p:nvPr/>
        </p:nvSpPr>
        <p:spPr>
          <a:xfrm>
            <a:off x="392788" y="2177593"/>
            <a:ext cx="11406424" cy="1715595"/>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La base de données consolidée </a:t>
            </a:r>
            <a:r>
              <a:rPr kumimoji="0" lang="fr" sz="1800" b="0" i="0" u="none" strike="noStrike" kern="1200" cap="none" spc="0" normalizeH="0" noProof="0" dirty="0">
                <a:ln>
                  <a:noFill/>
                </a:ln>
                <a:solidFill>
                  <a:srgbClr val="384D56"/>
                </a:solidFill>
                <a:effectLst/>
                <a:uLnTx/>
                <a:uFillTx/>
                <a:latin typeface="Arial" panose="020B0604020202020204" pitchFamily="34" charset="0"/>
                <a:ea typeface="+mn-ea"/>
                <a:cs typeface="Arial" panose="020B0604020202020204" pitchFamily="34" charset="0"/>
              </a:rPr>
              <a:t>simplifie le suivi des actions en cas d'épidémie</a:t>
            </a:r>
          </a:p>
          <a:p>
            <a:pPr lvl="1">
              <a:spcBef>
                <a:spcPts val="1000"/>
              </a:spcBef>
              <a:defRPr/>
            </a:pPr>
            <a:r>
              <a:rPr lang="fr" sz="1600" dirty="0">
                <a:solidFill>
                  <a:srgbClr val="384D56"/>
                </a:solidFill>
                <a:cs typeface="Arial" panose="020B0604020202020204" pitchFamily="34" charset="0"/>
              </a:rPr>
              <a:t>Vue d’ensemble des dates de début/fin, l'autorité responsable et l'état de mise en œuvre de l'action</a:t>
            </a:r>
            <a:endParaRPr kumimoji="0" lang="en-US" sz="1600" b="0" i="0" u="none" strike="noStrike" kern="1200" cap="none" spc="0" normalizeH="0" noProof="0" dirty="0">
              <a:ln>
                <a:noFill/>
              </a:ln>
              <a:solidFill>
                <a:srgbClr val="384D56"/>
              </a:solidFill>
              <a:effectLst/>
              <a:uLnTx/>
              <a:uFillTx/>
              <a:cs typeface="Arial" panose="020B0604020202020204" pitchFamily="34" charset="0"/>
            </a:endParaRPr>
          </a:p>
          <a:p>
            <a:pPr lvl="0">
              <a:defRPr/>
            </a:pPr>
            <a:r>
              <a:rPr lang="fr" sz="1800" noProof="0" dirty="0">
                <a:solidFill>
                  <a:srgbClr val="384D56"/>
                </a:solidFill>
                <a:cs typeface="Arial" panose="020B0604020202020204" pitchFamily="34" charset="0"/>
              </a:rPr>
              <a:t>L'équipe de coordination 7-1-7 peut suivre le status de mise en oeuvre des actions</a:t>
            </a:r>
          </a:p>
          <a:p>
            <a:pPr lvl="1">
              <a:defRPr/>
            </a:pPr>
            <a:r>
              <a:rPr lang="fr" sz="1600" dirty="0">
                <a:solidFill>
                  <a:srgbClr val="384D56"/>
                </a:solidFill>
                <a:latin typeface="Arial"/>
                <a:cs typeface="Arial"/>
              </a:rPr>
              <a:t>Désigner une personne en charge de superviser le suivi des actions</a:t>
            </a:r>
            <a:endParaRPr lang="en-US" sz="1600" b="0" i="0" u="none" strike="noStrike" kern="1200" cap="none" spc="0" normalizeH="0" baseline="0" noProof="0" dirty="0">
              <a:ln>
                <a:noFill/>
              </a:ln>
              <a:solidFill>
                <a:srgbClr val="38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pic>
        <p:nvPicPr>
          <p:cNvPr id="14" name="Picture 13" descr="A group of people sitting at a table&#10;&#10;Description automatically generated">
            <a:extLst>
              <a:ext uri="{FF2B5EF4-FFF2-40B4-BE49-F238E27FC236}">
                <a16:creationId xmlns:a16="http://schemas.microsoft.com/office/drawing/2014/main" id="{99BCEB5B-20BE-A1EE-ED79-E49FEC3D7DD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13430" y="3840985"/>
            <a:ext cx="4796389" cy="2508990"/>
          </a:xfrm>
          <a:prstGeom prst="rect">
            <a:avLst/>
          </a:prstGeom>
          <a:noFill/>
          <a:ln w="38100">
            <a:noFill/>
          </a:ln>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32278BFD-D5AC-42EF-5573-B569A6564DA8}"/>
              </a:ext>
            </a:extLst>
          </p:cNvPr>
          <p:cNvSpPr txBox="1">
            <a:spLocks/>
          </p:cNvSpPr>
          <p:nvPr/>
        </p:nvSpPr>
        <p:spPr>
          <a:xfrm>
            <a:off x="303393" y="4019711"/>
            <a:ext cx="1090087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Discuter des progrès avec les parties prenantes</a:t>
            </a:r>
          </a:p>
        </p:txBody>
      </p:sp>
      <p:sp>
        <p:nvSpPr>
          <p:cNvPr id="6" name="Text Placeholder 4">
            <a:extLst>
              <a:ext uri="{FF2B5EF4-FFF2-40B4-BE49-F238E27FC236}">
                <a16:creationId xmlns:a16="http://schemas.microsoft.com/office/drawing/2014/main" id="{01569BB4-F6C5-CF6A-06D8-123533CECD49}"/>
              </a:ext>
            </a:extLst>
          </p:cNvPr>
          <p:cNvSpPr txBox="1">
            <a:spLocks/>
          </p:cNvSpPr>
          <p:nvPr/>
        </p:nvSpPr>
        <p:spPr>
          <a:xfrm>
            <a:off x="303393" y="3625875"/>
            <a:ext cx="9336528" cy="186983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7" name="Text Placeholder 4">
            <a:extLst>
              <a:ext uri="{FF2B5EF4-FFF2-40B4-BE49-F238E27FC236}">
                <a16:creationId xmlns:a16="http://schemas.microsoft.com/office/drawing/2014/main" id="{2A06732A-2EBF-38AF-877C-0432BC67E984}"/>
              </a:ext>
            </a:extLst>
          </p:cNvPr>
          <p:cNvSpPr txBox="1">
            <a:spLocks/>
          </p:cNvSpPr>
          <p:nvPr/>
        </p:nvSpPr>
        <p:spPr>
          <a:xfrm>
            <a:off x="514840" y="4339970"/>
            <a:ext cx="5954973" cy="148746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384D56"/>
                </a:solidFill>
                <a:effectLst/>
                <a:uLnTx/>
                <a:uFillTx/>
                <a:latin typeface="Arial"/>
                <a:cs typeface="Arial"/>
              </a:rPr>
              <a:t>Discussion individuelles et/ou lors </a:t>
            </a:r>
            <a:r>
              <a:rPr kumimoji="0" lang="fr" sz="1800" b="0" i="0" u="none" strike="noStrike" kern="1200" cap="none" spc="0" normalizeH="0" noProof="0" dirty="0">
                <a:ln>
                  <a:noFill/>
                </a:ln>
                <a:solidFill>
                  <a:srgbClr val="384D56"/>
                </a:solidFill>
                <a:effectLst/>
                <a:uLnTx/>
                <a:uFillTx/>
                <a:latin typeface="Arial"/>
                <a:cs typeface="Arial"/>
              </a:rPr>
              <a:t>de réunions régulières avec les parties prenantes où la cible 7-1-7 est présentée</a:t>
            </a:r>
            <a:endParaRPr lang="fr" sz="1800" b="0" i="0" u="none" strike="noStrike" kern="1200" cap="none" spc="0" normalizeH="0" noProof="0" dirty="0">
              <a:ln>
                <a:noFill/>
              </a:ln>
              <a:solidFill>
                <a:srgbClr val="38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384D56"/>
                </a:solidFill>
                <a:effectLst/>
                <a:uLnTx/>
                <a:uFillTx/>
                <a:latin typeface="Arial"/>
                <a:cs typeface="Arial"/>
              </a:rPr>
              <a:t>Une </a:t>
            </a:r>
            <a:r>
              <a:rPr lang="fr" sz="1800" dirty="0">
                <a:solidFill>
                  <a:srgbClr val="384D56"/>
                </a:solidFill>
                <a:latin typeface="Arial"/>
                <a:cs typeface="Arial"/>
              </a:rPr>
              <a:t>persistance</a:t>
            </a:r>
            <a:r>
              <a:rPr kumimoji="0" lang="fr" sz="1800" b="0" i="0" u="none" strike="noStrike" kern="1200" cap="none" spc="0" normalizeH="0" baseline="0" noProof="0" dirty="0">
                <a:ln>
                  <a:noFill/>
                </a:ln>
                <a:solidFill>
                  <a:srgbClr val="384D56"/>
                </a:solidFill>
                <a:effectLst/>
                <a:uLnTx/>
                <a:uFillTx/>
                <a:latin typeface="Arial"/>
                <a:cs typeface="Arial"/>
              </a:rPr>
              <a:t> et un engagement continus aident à débloquer les actions !</a:t>
            </a:r>
            <a:endParaRPr lang="fr" sz="1800" b="0" i="0" u="none" strike="noStrike" kern="1200" cap="none" spc="0" normalizeH="0" baseline="0" noProof="0" dirty="0">
              <a:ln>
                <a:noFill/>
              </a:ln>
              <a:solidFill>
                <a:srgbClr val="38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457200" marR="0" lvl="1"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6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 name="Rectangle: Rounded Corners 309">
            <a:extLst>
              <a:ext uri="{FF2B5EF4-FFF2-40B4-BE49-F238E27FC236}">
                <a16:creationId xmlns:a16="http://schemas.microsoft.com/office/drawing/2014/main" id="{74F68CA6-2E23-9C1C-E959-1E1F84E83203}"/>
              </a:ext>
            </a:extLst>
          </p:cNvPr>
          <p:cNvSpPr/>
          <p:nvPr/>
        </p:nvSpPr>
        <p:spPr>
          <a:xfrm>
            <a:off x="1197843" y="508025"/>
            <a:ext cx="1050337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FFFFFF"/>
                </a:solidFill>
                <a:effectLst/>
                <a:uLnTx/>
                <a:uFillTx/>
                <a:latin typeface="Arial"/>
                <a:ea typeface="Arial"/>
                <a:cs typeface="Calibri" panose="020F0502020204030204"/>
              </a:rPr>
              <a:t>        Consolider régulièrement les données et suivre l’avancée des actions</a:t>
            </a:r>
          </a:p>
        </p:txBody>
      </p:sp>
      <p:sp>
        <p:nvSpPr>
          <p:cNvPr id="3" name="Oval 310">
            <a:extLst>
              <a:ext uri="{FF2B5EF4-FFF2-40B4-BE49-F238E27FC236}">
                <a16:creationId xmlns:a16="http://schemas.microsoft.com/office/drawing/2014/main" id="{BEFB8943-465A-99CC-3AF1-9CC37336DB3E}"/>
              </a:ext>
            </a:extLst>
          </p:cNvPr>
          <p:cNvSpPr/>
          <p:nvPr/>
        </p:nvSpPr>
        <p:spPr>
          <a:xfrm>
            <a:off x="838200" y="511778"/>
            <a:ext cx="834572"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1"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7291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nodePh="1">
                                  <p:stCondLst>
                                    <p:cond delay="0"/>
                                  </p:stCondLst>
                                  <p:endCondLst>
                                    <p:cond evt="begin" delay="0">
                                      <p:tn val="21"/>
                                    </p:cond>
                                  </p:end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A667B-6347-ADF7-4AE0-66071F7324AB}"/>
            </a:ext>
          </a:extLst>
        </p:cNvPr>
        <p:cNvGrpSpPr/>
        <p:nvPr/>
      </p:nvGrpSpPr>
      <p:grpSpPr>
        <a:xfrm>
          <a:off x="0" y="0"/>
          <a:ext cx="0" cy="0"/>
          <a:chOff x="0" y="0"/>
          <a:chExt cx="0" cy="0"/>
        </a:xfrm>
      </p:grpSpPr>
      <p:pic>
        <p:nvPicPr>
          <p:cNvPr id="13" name="Graphic 12" descr="Warning with solid fill">
            <a:extLst>
              <a:ext uri="{FF2B5EF4-FFF2-40B4-BE49-F238E27FC236}">
                <a16:creationId xmlns:a16="http://schemas.microsoft.com/office/drawing/2014/main" id="{2C5C31C5-F04C-B177-57D3-02BEB9294C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3613" y="2041717"/>
            <a:ext cx="2849545" cy="2784230"/>
          </a:xfrm>
          <a:prstGeom prst="rect">
            <a:avLst/>
          </a:prstGeom>
        </p:spPr>
      </p:pic>
      <p:sp>
        <p:nvSpPr>
          <p:cNvPr id="14" name="Rounded Rectangle 13">
            <a:extLst>
              <a:ext uri="{FF2B5EF4-FFF2-40B4-BE49-F238E27FC236}">
                <a16:creationId xmlns:a16="http://schemas.microsoft.com/office/drawing/2014/main" id="{349A7BC4-9499-FA32-0631-351B1E5C9869}"/>
              </a:ext>
            </a:extLst>
          </p:cNvPr>
          <p:cNvSpPr/>
          <p:nvPr/>
        </p:nvSpPr>
        <p:spPr>
          <a:xfrm>
            <a:off x="3070623" y="2325189"/>
            <a:ext cx="8449185"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0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Le suivi de l’avancée des actions est essentiel pour améliorer les performances.</a:t>
            </a:r>
          </a:p>
        </p:txBody>
      </p:sp>
      <p:sp>
        <p:nvSpPr>
          <p:cNvPr id="3" name="Rectangle: Rounded Corners 2">
            <a:extLst>
              <a:ext uri="{FF2B5EF4-FFF2-40B4-BE49-F238E27FC236}">
                <a16:creationId xmlns:a16="http://schemas.microsoft.com/office/drawing/2014/main" id="{1270DAE5-DC65-FA64-A285-6274442C7979}"/>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b="1" dirty="0">
                <a:solidFill>
                  <a:schemeClr val="bg1"/>
                </a:solidFill>
                <a:latin typeface="Arial"/>
                <a:ea typeface="Arial"/>
                <a:cs typeface="+mn-lt"/>
              </a:rPr>
              <a:t>         Consolider régulièrement les données et suivre les avancées des actions mises en place </a:t>
            </a:r>
          </a:p>
        </p:txBody>
      </p:sp>
      <p:sp>
        <p:nvSpPr>
          <p:cNvPr id="6" name="Oval 5">
            <a:extLst>
              <a:ext uri="{FF2B5EF4-FFF2-40B4-BE49-F238E27FC236}">
                <a16:creationId xmlns:a16="http://schemas.microsoft.com/office/drawing/2014/main" id="{C6E4F2F6-2436-CF08-1BF6-34256D7E59C7}"/>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35918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BE250-A91C-E2A4-72A8-BEED468ACF7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8467EEF-E140-1034-5FF6-DF1FC755E002}"/>
              </a:ext>
            </a:extLst>
          </p:cNvPr>
          <p:cNvSpPr>
            <a:spLocks noGrp="1"/>
          </p:cNvSpPr>
          <p:nvPr>
            <p:ph type="body" sz="half" idx="10"/>
          </p:nvPr>
        </p:nvSpPr>
        <p:spPr>
          <a:xfrm>
            <a:off x="4935104" y="1032388"/>
            <a:ext cx="6693029" cy="4793224"/>
          </a:xfrm>
        </p:spPr>
        <p:txBody>
          <a:bodyPr vert="horz" lIns="91440" tIns="45720" rIns="91440" bIns="45720" rtlCol="0" anchor="t">
            <a:noAutofit/>
          </a:bodyPr>
          <a:lstStyle/>
          <a:p>
            <a:endParaRPr lang="en-US" sz="3000" dirty="0">
              <a:solidFill>
                <a:schemeClr val="tx2"/>
              </a:solidFill>
              <a:cs typeface="Arial" panose="020B0604020202020204" pitchFamily="34" charset="0"/>
            </a:endParaRPr>
          </a:p>
          <a:p>
            <a:r>
              <a:rPr lang="fr-FR" sz="3000" dirty="0">
                <a:solidFill>
                  <a:schemeClr val="tx2"/>
                </a:solidFill>
                <a:cs typeface="Arial" panose="020B0604020202020204" pitchFamily="34" charset="0"/>
              </a:rPr>
              <a:t>Quels facteurs avez-vous constatés comme contribuant le plus à l’arrêt ou au blocage de mises en œuvre ou d’actions planifiées ? </a:t>
            </a:r>
          </a:p>
          <a:p>
            <a:endParaRPr lang="en-US" sz="3000" dirty="0">
              <a:solidFill>
                <a:schemeClr val="tx2"/>
              </a:solidFill>
              <a:cs typeface="Arial" panose="020B0604020202020204" pitchFamily="34" charset="0"/>
            </a:endParaRPr>
          </a:p>
          <a:p>
            <a:r>
              <a:rPr lang="fr-FR" sz="3000" dirty="0">
                <a:solidFill>
                  <a:schemeClr val="tx2"/>
                </a:solidFill>
                <a:cs typeface="Arial" panose="020B0604020202020204" pitchFamily="34" charset="0"/>
              </a:rPr>
              <a:t>Qu’est-ce qui a fonctionné pour débloquer la mise en œuvre ou actions ?</a:t>
            </a:r>
          </a:p>
        </p:txBody>
      </p:sp>
      <p:pic>
        <p:nvPicPr>
          <p:cNvPr id="7" name="Graphic 9">
            <a:extLst>
              <a:ext uri="{FF2B5EF4-FFF2-40B4-BE49-F238E27FC236}">
                <a16:creationId xmlns:a16="http://schemas.microsoft.com/office/drawing/2014/main" id="{0876806D-7ED3-9B36-4B08-83DF0153F14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E054EEBD-135A-4F24-032F-268DBC3B2D2D}"/>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a:latin typeface="Arial"/>
                <a:cs typeface="Arial"/>
              </a:rPr>
              <a:t>Discussion</a:t>
            </a:r>
          </a:p>
        </p:txBody>
      </p:sp>
    </p:spTree>
    <p:extLst>
      <p:ext uri="{BB962C8B-B14F-4D97-AF65-F5344CB8AC3E}">
        <p14:creationId xmlns:p14="http://schemas.microsoft.com/office/powerpoint/2010/main" val="11811273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358946" y="3159277"/>
            <a:ext cx="3993135" cy="539446"/>
          </a:xfrm>
        </p:spPr>
        <p:txBody>
          <a:bodyPr anchor="b">
            <a:normAutofit fontScale="90000"/>
          </a:bodyPr>
          <a:lstStyle/>
          <a:p>
            <a:r>
              <a:rPr lang="fr-FR" dirty="0">
                <a:latin typeface="Arial"/>
                <a:cs typeface="Arial"/>
              </a:rPr>
              <a:t>Pause de 15 minutes</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fr-FR" sz="3200" b="1" dirty="0">
                <a:solidFill>
                  <a:schemeClr val="tx2"/>
                </a:solidFill>
                <a:latin typeface="Arial"/>
                <a:cs typeface="Arial"/>
              </a:rPr>
              <a:t>Avez-vous des questions ? Ajouter-les à notre espace « Faisons le point ».</a:t>
            </a:r>
          </a:p>
          <a:p>
            <a:pPr marL="0" indent="0">
              <a:buNone/>
            </a:pPr>
            <a:endParaRPr lang="en-US" sz="2800" dirty="0">
              <a:latin typeface="Arial"/>
              <a:cs typeface="Arial"/>
            </a:endParaRPr>
          </a:p>
          <a:p>
            <a:pPr marL="0" indent="0">
              <a:buNone/>
            </a:pPr>
            <a:r>
              <a:rPr lang="fr-FR" sz="3000" dirty="0">
                <a:solidFill>
                  <a:schemeClr val="tx1"/>
                </a:solidFill>
                <a:latin typeface="Arial"/>
                <a:cs typeface="Arial"/>
              </a:rPr>
              <a:t>Nous répondrons aux questions inscrites dans cet espace tout au long de la formation.</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BAC87-DEA0-2A71-3568-148318182ABE}"/>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2E87A5BF-E62C-6D1D-3797-359F53366222}"/>
              </a:ext>
            </a:extLst>
          </p:cNvPr>
          <p:cNvSpPr txBox="1">
            <a:spLocks/>
          </p:cNvSpPr>
          <p:nvPr/>
        </p:nvSpPr>
        <p:spPr>
          <a:xfrm>
            <a:off x="149533" y="459220"/>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3200" b="1" i="0" u="none" strike="noStrike" kern="1200" cap="none" spc="0" normalizeH="0" baseline="0" noProof="0">
                <a:ln>
                  <a:noFill/>
                </a:ln>
                <a:solidFill>
                  <a:srgbClr val="3BB042"/>
                </a:solidFill>
                <a:effectLst/>
                <a:uLnTx/>
                <a:uFillTx/>
                <a:latin typeface="Arial"/>
                <a:ea typeface="+mj-ea"/>
                <a:cs typeface="Arial"/>
              </a:rPr>
              <a:t>L'utilisation du 7-1-7 est simple et itérative</a:t>
            </a:r>
            <a:endParaRPr kumimoji="0" lang="en-US" sz="3200" b="1" i="0" u="none" strike="noStrike" kern="1200" cap="none" spc="0" normalizeH="0" baseline="0" noProof="0">
              <a:ln>
                <a:noFill/>
              </a:ln>
              <a:solidFill>
                <a:srgbClr val="3BB042"/>
              </a:solidFill>
              <a:effectLst/>
              <a:uLnTx/>
              <a:uFillTx/>
              <a:latin typeface="Arial" panose="020B0604020202020204" pitchFamily="34" charset="0"/>
              <a:ea typeface="+mj-ea"/>
              <a:cs typeface="+mj-cs"/>
            </a:endParaRPr>
          </a:p>
        </p:txBody>
      </p:sp>
      <p:sp>
        <p:nvSpPr>
          <p:cNvPr id="2" name="Rectangle: Rounded Corners 296">
            <a:extLst>
              <a:ext uri="{FF2B5EF4-FFF2-40B4-BE49-F238E27FC236}">
                <a16:creationId xmlns:a16="http://schemas.microsoft.com/office/drawing/2014/main" id="{A7B11D5F-E38A-98F6-EFD1-DE9ECF73031A}"/>
              </a:ext>
            </a:extLst>
          </p:cNvPr>
          <p:cNvSpPr/>
          <p:nvPr/>
        </p:nvSpPr>
        <p:spPr>
          <a:xfrm>
            <a:off x="1042199" y="1750807"/>
            <a:ext cx="9092048"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fr-FR" sz="1600">
                <a:solidFill>
                  <a:schemeClr val="bg1"/>
                </a:solidFill>
                <a:latin typeface="Arial"/>
                <a:ea typeface="Arial"/>
                <a:cs typeface="Calibri"/>
              </a:rPr>
              <a:t>     Collecter des données sur la promptitude et évaluer les performances de l’approche 7-1-7 </a:t>
            </a:r>
          </a:p>
        </p:txBody>
      </p:sp>
      <p:sp>
        <p:nvSpPr>
          <p:cNvPr id="4" name="Oval 298">
            <a:extLst>
              <a:ext uri="{FF2B5EF4-FFF2-40B4-BE49-F238E27FC236}">
                <a16:creationId xmlns:a16="http://schemas.microsoft.com/office/drawing/2014/main" id="{EB83824C-4499-E6F2-9606-171D71D2000C}"/>
              </a:ext>
            </a:extLst>
          </p:cNvPr>
          <p:cNvSpPr/>
          <p:nvPr/>
        </p:nvSpPr>
        <p:spPr>
          <a:xfrm>
            <a:off x="748146" y="1764953"/>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Rectangle: Rounded Corners 303">
            <a:extLst>
              <a:ext uri="{FF2B5EF4-FFF2-40B4-BE49-F238E27FC236}">
                <a16:creationId xmlns:a16="http://schemas.microsoft.com/office/drawing/2014/main" id="{B779A321-3B4D-3A96-7B4D-5F022B65FFB3}"/>
              </a:ext>
            </a:extLst>
          </p:cNvPr>
          <p:cNvSpPr/>
          <p:nvPr/>
        </p:nvSpPr>
        <p:spPr>
          <a:xfrm>
            <a:off x="1483277" y="2598081"/>
            <a:ext cx="9092048"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a:solidFill>
                  <a:schemeClr val="bg1"/>
                </a:solidFill>
                <a:latin typeface="Arial"/>
                <a:ea typeface="Arial"/>
                <a:cs typeface="+mn-lt"/>
              </a:rPr>
              <a:t>    Identifier les goulets d’étranglement et les facteurs favorisants</a:t>
            </a:r>
          </a:p>
        </p:txBody>
      </p:sp>
      <p:sp>
        <p:nvSpPr>
          <p:cNvPr id="6" name="Oval 304">
            <a:extLst>
              <a:ext uri="{FF2B5EF4-FFF2-40B4-BE49-F238E27FC236}">
                <a16:creationId xmlns:a16="http://schemas.microsoft.com/office/drawing/2014/main" id="{B229579E-7F05-D79F-1883-C16A167CADB5}"/>
              </a:ext>
            </a:extLst>
          </p:cNvPr>
          <p:cNvSpPr/>
          <p:nvPr/>
        </p:nvSpPr>
        <p:spPr>
          <a:xfrm>
            <a:off x="1122994" y="2600621"/>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Rectangle: Rounded Corners 306">
            <a:extLst>
              <a:ext uri="{FF2B5EF4-FFF2-40B4-BE49-F238E27FC236}">
                <a16:creationId xmlns:a16="http://schemas.microsoft.com/office/drawing/2014/main" id="{22618FAF-CB59-36D4-4578-D00EB51B0F73}"/>
              </a:ext>
            </a:extLst>
          </p:cNvPr>
          <p:cNvSpPr/>
          <p:nvPr/>
        </p:nvSpPr>
        <p:spPr>
          <a:xfrm>
            <a:off x="1808748" y="3442907"/>
            <a:ext cx="9092048"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a:solidFill>
                  <a:schemeClr val="bg1"/>
                </a:solidFill>
                <a:latin typeface="Arial"/>
                <a:ea typeface="Arial"/>
                <a:cs typeface="+mn-lt"/>
              </a:rPr>
              <a:t>     Définir les actions immédiates et à plus long terme </a:t>
            </a:r>
          </a:p>
        </p:txBody>
      </p:sp>
      <p:sp>
        <p:nvSpPr>
          <p:cNvPr id="8" name="Oval 307">
            <a:extLst>
              <a:ext uri="{FF2B5EF4-FFF2-40B4-BE49-F238E27FC236}">
                <a16:creationId xmlns:a16="http://schemas.microsoft.com/office/drawing/2014/main" id="{1B0BD919-E0DF-04C0-964A-B4BD521BC518}"/>
              </a:ext>
            </a:extLst>
          </p:cNvPr>
          <p:cNvSpPr/>
          <p:nvPr/>
        </p:nvSpPr>
        <p:spPr>
          <a:xfrm>
            <a:off x="1439698" y="3447413"/>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Rectangle: Rounded Corners 309">
            <a:extLst>
              <a:ext uri="{FF2B5EF4-FFF2-40B4-BE49-F238E27FC236}">
                <a16:creationId xmlns:a16="http://schemas.microsoft.com/office/drawing/2014/main" id="{43720D1C-1B0B-8121-21CA-92D6F5DB5A7A}"/>
              </a:ext>
            </a:extLst>
          </p:cNvPr>
          <p:cNvSpPr/>
          <p:nvPr/>
        </p:nvSpPr>
        <p:spPr>
          <a:xfrm>
            <a:off x="2123488" y="4289612"/>
            <a:ext cx="9092048"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a:solidFill>
                  <a:schemeClr val="bg1"/>
                </a:solidFill>
                <a:latin typeface="Arial"/>
                <a:ea typeface="Arial"/>
                <a:cs typeface="+mn-lt"/>
              </a:rPr>
              <a:t>        Consolider régulièrement les données et suivre les avancées des actions mises en place </a:t>
            </a:r>
          </a:p>
        </p:txBody>
      </p:sp>
      <p:sp>
        <p:nvSpPr>
          <p:cNvPr id="10" name="Oval 310">
            <a:extLst>
              <a:ext uri="{FF2B5EF4-FFF2-40B4-BE49-F238E27FC236}">
                <a16:creationId xmlns:a16="http://schemas.microsoft.com/office/drawing/2014/main" id="{F2654E06-6A22-BD1C-3C3D-2CD09BAA6C2D}"/>
              </a:ext>
            </a:extLst>
          </p:cNvPr>
          <p:cNvSpPr/>
          <p:nvPr/>
        </p:nvSpPr>
        <p:spPr>
          <a:xfrm>
            <a:off x="1763845" y="4293365"/>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Rectangle: Rounded Corners 312">
            <a:extLst>
              <a:ext uri="{FF2B5EF4-FFF2-40B4-BE49-F238E27FC236}">
                <a16:creationId xmlns:a16="http://schemas.microsoft.com/office/drawing/2014/main" id="{BA0F088C-8D35-B33F-D6EE-EED2B54C9E9A}"/>
              </a:ext>
            </a:extLst>
          </p:cNvPr>
          <p:cNvSpPr/>
          <p:nvPr/>
        </p:nvSpPr>
        <p:spPr>
          <a:xfrm>
            <a:off x="2438226" y="5134438"/>
            <a:ext cx="9092048"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a:solidFill>
                  <a:schemeClr val="bg1"/>
                </a:solidFill>
                <a:latin typeface="Arial"/>
                <a:ea typeface="Arial"/>
                <a:cs typeface="+mn-lt"/>
              </a:rPr>
              <a:t>       Synthétiser et utiliser les résultats à des fins de planification, de financement et de plaidoyer </a:t>
            </a:r>
          </a:p>
        </p:txBody>
      </p:sp>
      <p:sp>
        <p:nvSpPr>
          <p:cNvPr id="12" name="Oval 313">
            <a:extLst>
              <a:ext uri="{FF2B5EF4-FFF2-40B4-BE49-F238E27FC236}">
                <a16:creationId xmlns:a16="http://schemas.microsoft.com/office/drawing/2014/main" id="{1DC69490-589A-B630-A6B5-7CB5E3062EC0}"/>
              </a:ext>
            </a:extLst>
          </p:cNvPr>
          <p:cNvSpPr/>
          <p:nvPr/>
        </p:nvSpPr>
        <p:spPr>
          <a:xfrm>
            <a:off x="2078585" y="5138191"/>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7254208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582378" y="460846"/>
            <a:ext cx="11890252" cy="857500"/>
          </a:xfrm>
        </p:spPr>
        <p:txBody>
          <a:bodyPr>
            <a:noAutofit/>
          </a:bodyPr>
          <a:lstStyle/>
          <a:p>
            <a:r>
              <a:rPr lang="fr-FR" sz="1800" b="1">
                <a:cs typeface="Arial" panose="020B0604020202020204" pitchFamily="34" charset="0"/>
              </a:rPr>
              <a:t>L’utilisation de l’approche 7-1-7 pour des épidémies multiples fournit des informations précieuses</a:t>
            </a:r>
            <a:endParaRPr lang="en-US" sz="1800" b="1">
              <a:cs typeface="Arial" panose="020B0604020202020204" pitchFamily="34" charset="0"/>
            </a:endParaRP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2970" y="1131149"/>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3170582" y="3516382"/>
            <a:ext cx="5032147" cy="461665"/>
          </a:xfrm>
          <a:prstGeom prst="rect">
            <a:avLst/>
          </a:prstGeom>
          <a:noFill/>
        </p:spPr>
        <p:txBody>
          <a:bodyPr wrap="none" lIns="91440" tIns="45720" rIns="91440" bIns="45720" rtlCol="0" anchor="t">
            <a:spAutoFit/>
          </a:bodyPr>
          <a:lstStyle/>
          <a:p>
            <a:pPr>
              <a:defRPr/>
            </a:pPr>
            <a:r>
              <a:rPr kumimoji="0" lang="fr" sz="2400" b="0" i="0" u="none" strike="noStrike" kern="1200" cap="none" spc="0" normalizeH="0" baseline="0" noProof="0" dirty="0">
                <a:ln>
                  <a:noFill/>
                </a:ln>
                <a:solidFill>
                  <a:srgbClr val="384D56"/>
                </a:solidFill>
                <a:effectLst/>
                <a:uLnTx/>
                <a:uFillTx/>
                <a:latin typeface="Arial"/>
                <a:ea typeface="+mn-ea"/>
                <a:cs typeface="Arial"/>
              </a:rPr>
              <a:t>Base de données </a:t>
            </a:r>
            <a:r>
              <a:rPr lang="fr" sz="2400" dirty="0">
                <a:solidFill>
                  <a:srgbClr val="384D56"/>
                </a:solidFill>
                <a:latin typeface="Arial"/>
                <a:cs typeface="Arial"/>
              </a:rPr>
              <a:t>consolidée</a:t>
            </a:r>
            <a:r>
              <a:rPr kumimoji="0" lang="fr" sz="2400" b="0" i="0" u="none" strike="noStrike" kern="1200" cap="none" spc="0" normalizeH="0" baseline="0" noProof="0" dirty="0">
                <a:ln>
                  <a:noFill/>
                </a:ln>
                <a:solidFill>
                  <a:srgbClr val="384D56"/>
                </a:solidFill>
                <a:effectLst/>
                <a:uLnTx/>
                <a:uFillTx/>
                <a:latin typeface="Arial"/>
                <a:ea typeface="+mn-ea"/>
                <a:cs typeface="Arial"/>
              </a:rPr>
              <a:t> 7-1-7</a:t>
            </a: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1015663"/>
          </a:xfrm>
          <a:prstGeom prst="rect">
            <a:avLst/>
          </a:prstGeom>
          <a:noFill/>
        </p:spPr>
        <p:txBody>
          <a:bodyPr wrap="square" rtlCol="0">
            <a:spAutoFit/>
          </a:bodyPr>
          <a:lstStyle/>
          <a:p>
            <a:pPr lvl="0" algn="ctr">
              <a:defRPr/>
            </a:pPr>
            <a:r>
              <a:rPr lang="fr-FR" sz="2000" b="1">
                <a:solidFill>
                  <a:srgbClr val="618393"/>
                </a:solidFill>
                <a:latin typeface="Arial" panose="020B0604020202020204" pitchFamily="34" charset="0"/>
                <a:cs typeface="Arial" panose="020B0604020202020204" pitchFamily="34" charset="0"/>
              </a:rPr>
              <a:t>Développement d’une base de données probantes pour déterminer la nature, la localisation et la raison d’être des goulots d’étranglement et des catalyseurs permettant une détection, une notification et une réponse précoce en temps opportun</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323090" y="4074520"/>
            <a:ext cx="9202021" cy="1101748"/>
          </a:xfrm>
          <a:prstGeom prst="rect">
            <a:avLst/>
          </a:prstGeom>
        </p:spPr>
      </p:pic>
    </p:spTree>
    <p:extLst>
      <p:ext uri="{BB962C8B-B14F-4D97-AF65-F5344CB8AC3E}">
        <p14:creationId xmlns:p14="http://schemas.microsoft.com/office/powerpoint/2010/main" val="3610054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669C7-AE5D-78F0-25E9-ADCCBB5923B2}"/>
            </a:ext>
          </a:extLst>
        </p:cNvPr>
        <p:cNvGrpSpPr/>
        <p:nvPr/>
      </p:nvGrpSpPr>
      <p:grpSpPr>
        <a:xfrm>
          <a:off x="0" y="0"/>
          <a:ext cx="0" cy="0"/>
          <a:chOff x="0" y="0"/>
          <a:chExt cx="0" cy="0"/>
        </a:xfrm>
      </p:grpSpPr>
      <p:sp>
        <p:nvSpPr>
          <p:cNvPr id="5" name="Triangle 4">
            <a:extLst>
              <a:ext uri="{FF2B5EF4-FFF2-40B4-BE49-F238E27FC236}">
                <a16:creationId xmlns:a16="http://schemas.microsoft.com/office/drawing/2014/main" id="{D75A3E91-2341-C554-2B0D-A93EC04361AE}"/>
              </a:ext>
            </a:extLst>
          </p:cNvPr>
          <p:cNvSpPr/>
          <p:nvPr/>
        </p:nvSpPr>
        <p:spPr>
          <a:xfrm>
            <a:off x="1166393" y="1102596"/>
            <a:ext cx="5389820" cy="5389820"/>
          </a:xfrm>
          <a:prstGeom prst="triangl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Freeform 5">
            <a:extLst>
              <a:ext uri="{FF2B5EF4-FFF2-40B4-BE49-F238E27FC236}">
                <a16:creationId xmlns:a16="http://schemas.microsoft.com/office/drawing/2014/main" id="{21B9F7F4-2111-D18B-DB87-77E1BE5B050F}"/>
              </a:ext>
            </a:extLst>
          </p:cNvPr>
          <p:cNvSpPr/>
          <p:nvPr/>
        </p:nvSpPr>
        <p:spPr>
          <a:xfrm>
            <a:off x="3563453" y="1710307"/>
            <a:ext cx="4419013" cy="1483273"/>
          </a:xfrm>
          <a:custGeom>
            <a:avLst/>
            <a:gdLst>
              <a:gd name="connsiteX0" fmla="*/ 0 w 3503383"/>
              <a:gd name="connsiteY0" fmla="*/ 220018 h 1320084"/>
              <a:gd name="connsiteX1" fmla="*/ 220018 w 3503383"/>
              <a:gd name="connsiteY1" fmla="*/ 0 h 1320084"/>
              <a:gd name="connsiteX2" fmla="*/ 3283365 w 3503383"/>
              <a:gd name="connsiteY2" fmla="*/ 0 h 1320084"/>
              <a:gd name="connsiteX3" fmla="*/ 3503383 w 3503383"/>
              <a:gd name="connsiteY3" fmla="*/ 220018 h 1320084"/>
              <a:gd name="connsiteX4" fmla="*/ 3503383 w 3503383"/>
              <a:gd name="connsiteY4" fmla="*/ 1100066 h 1320084"/>
              <a:gd name="connsiteX5" fmla="*/ 3283365 w 3503383"/>
              <a:gd name="connsiteY5" fmla="*/ 1320084 h 1320084"/>
              <a:gd name="connsiteX6" fmla="*/ 220018 w 3503383"/>
              <a:gd name="connsiteY6" fmla="*/ 1320084 h 1320084"/>
              <a:gd name="connsiteX7" fmla="*/ 0 w 3503383"/>
              <a:gd name="connsiteY7" fmla="*/ 1100066 h 1320084"/>
              <a:gd name="connsiteX8" fmla="*/ 0 w 3503383"/>
              <a:gd name="connsiteY8" fmla="*/ 220018 h 132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1320084">
                <a:moveTo>
                  <a:pt x="0" y="220018"/>
                </a:moveTo>
                <a:cubicBezTo>
                  <a:pt x="0" y="98505"/>
                  <a:pt x="98505" y="0"/>
                  <a:pt x="220018" y="0"/>
                </a:cubicBezTo>
                <a:lnTo>
                  <a:pt x="3283365" y="0"/>
                </a:lnTo>
                <a:cubicBezTo>
                  <a:pt x="3404878" y="0"/>
                  <a:pt x="3503383" y="98505"/>
                  <a:pt x="3503383" y="220018"/>
                </a:cubicBezTo>
                <a:lnTo>
                  <a:pt x="3503383" y="1100066"/>
                </a:lnTo>
                <a:cubicBezTo>
                  <a:pt x="3503383" y="1221579"/>
                  <a:pt x="3404878" y="1320084"/>
                  <a:pt x="3283365" y="1320084"/>
                </a:cubicBezTo>
                <a:lnTo>
                  <a:pt x="220018" y="1320084"/>
                </a:lnTo>
                <a:cubicBezTo>
                  <a:pt x="98505" y="1320084"/>
                  <a:pt x="0" y="1221579"/>
                  <a:pt x="0" y="1100066"/>
                </a:cubicBezTo>
                <a:lnTo>
                  <a:pt x="0" y="220018"/>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5401" tIns="125401" rIns="125401" bIns="125401" numCol="1" spcCol="1270" anchor="t" anchorCtr="0">
            <a:noAutofit/>
          </a:bodyPr>
          <a:lstStyle/>
          <a:p>
            <a:pPr marL="0" marR="0" lvl="0" indent="0" algn="l" defTabSz="711200" rtl="0" eaLnBrk="1" fontAlgn="auto" latinLnBrk="0" hangingPunct="1">
              <a:lnSpc>
                <a:spcPct val="90000"/>
              </a:lnSpc>
              <a:spcBef>
                <a:spcPct val="0"/>
              </a:spcBef>
              <a:spcAft>
                <a:spcPct val="35000"/>
              </a:spcAft>
              <a:buClrTx/>
              <a:buSzTx/>
              <a:buFontTx/>
              <a:buNone/>
              <a:tabLst/>
              <a:defRPr/>
            </a:pPr>
            <a:endParaRPr kumimoji="0" lang="fr" sz="1200" b="1"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a:p>
            <a:pPr marL="0" marR="0" lvl="0" indent="0" algn="l" defTabSz="711200" rtl="0" eaLnBrk="1" fontAlgn="auto" latinLnBrk="0" hangingPunct="1">
              <a:lnSpc>
                <a:spcPct val="90000"/>
              </a:lnSpc>
              <a:spcBef>
                <a:spcPct val="0"/>
              </a:spcBef>
              <a:spcAft>
                <a:spcPct val="35000"/>
              </a:spcAft>
              <a:buClrTx/>
              <a:buSzTx/>
              <a:buFontTx/>
              <a:buNone/>
              <a:tabLst/>
              <a:defRPr/>
            </a:pPr>
            <a:r>
              <a:rPr kumimoji="0" lang="fr" sz="1200" b="1"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Niveau 3 : Actions</a:t>
            </a:r>
          </a:p>
          <a:p>
            <a:pPr marL="0" marR="0" lvl="0" indent="0" algn="l" defTabSz="711200" rtl="0" eaLnBrk="1" fontAlgn="auto" latinLnBrk="0" hangingPunct="1">
              <a:lnSpc>
                <a:spcPct val="90000"/>
              </a:lnSpc>
              <a:spcBef>
                <a:spcPct val="0"/>
              </a:spcBef>
              <a:spcAft>
                <a:spcPct val="35000"/>
              </a:spcAft>
              <a:buClrTx/>
              <a:buSzTx/>
              <a:buFontTx/>
              <a:buNone/>
              <a:tabLst/>
              <a:defRPr/>
            </a:pP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Proportion d'actions immédiates réalisées</a:t>
            </a:r>
          </a:p>
          <a:p>
            <a:pPr marL="0" marR="0" lvl="0" indent="0" algn="l" defTabSz="711200" rtl="0" eaLnBrk="1" fontAlgn="auto" latinLnBrk="0" hangingPunct="1">
              <a:lnSpc>
                <a:spcPct val="90000"/>
              </a:lnSpc>
              <a:spcBef>
                <a:spcPct val="0"/>
              </a:spcBef>
              <a:spcAft>
                <a:spcPct val="35000"/>
              </a:spcAft>
              <a:buClrTx/>
              <a:buSzTx/>
              <a:buFontTx/>
              <a:buNone/>
              <a:tabLst/>
              <a:defRPr/>
            </a:pP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Proportion d'actions à long terme incluses dans la planification, le financement ou le plaidoyer (y compris le PANSS)</a:t>
            </a:r>
          </a:p>
          <a:p>
            <a:pPr marL="0" marR="0" lvl="0" indent="0" algn="l" defTabSz="711200" rtl="0" eaLnBrk="1" fontAlgn="auto" latinLnBrk="0" hangingPunct="1">
              <a:lnSpc>
                <a:spcPct val="90000"/>
              </a:lnSpc>
              <a:spcBef>
                <a:spcPct val="0"/>
              </a:spcBef>
              <a:spcAft>
                <a:spcPct val="35000"/>
              </a:spcAft>
              <a:buClrTx/>
              <a:buSzTx/>
              <a:buFontTx/>
              <a:buNone/>
              <a:tabLst/>
              <a:defRPr/>
            </a:pP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Proportion d'actions à long terme réalisées</a:t>
            </a:r>
          </a:p>
        </p:txBody>
      </p:sp>
      <p:sp>
        <p:nvSpPr>
          <p:cNvPr id="10" name="Freeform 9">
            <a:extLst>
              <a:ext uri="{FF2B5EF4-FFF2-40B4-BE49-F238E27FC236}">
                <a16:creationId xmlns:a16="http://schemas.microsoft.com/office/drawing/2014/main" id="{9D87480E-BD6E-E73F-AFDC-478CC543343E}"/>
              </a:ext>
            </a:extLst>
          </p:cNvPr>
          <p:cNvSpPr/>
          <p:nvPr/>
        </p:nvSpPr>
        <p:spPr>
          <a:xfrm>
            <a:off x="3563453" y="3384958"/>
            <a:ext cx="4419013" cy="918145"/>
          </a:xfrm>
          <a:custGeom>
            <a:avLst/>
            <a:gdLst>
              <a:gd name="connsiteX0" fmla="*/ 0 w 3503383"/>
              <a:gd name="connsiteY0" fmla="*/ 153027 h 918145"/>
              <a:gd name="connsiteX1" fmla="*/ 153027 w 3503383"/>
              <a:gd name="connsiteY1" fmla="*/ 0 h 918145"/>
              <a:gd name="connsiteX2" fmla="*/ 3350356 w 3503383"/>
              <a:gd name="connsiteY2" fmla="*/ 0 h 918145"/>
              <a:gd name="connsiteX3" fmla="*/ 3503383 w 3503383"/>
              <a:gd name="connsiteY3" fmla="*/ 153027 h 918145"/>
              <a:gd name="connsiteX4" fmla="*/ 3503383 w 3503383"/>
              <a:gd name="connsiteY4" fmla="*/ 765118 h 918145"/>
              <a:gd name="connsiteX5" fmla="*/ 3350356 w 3503383"/>
              <a:gd name="connsiteY5" fmla="*/ 918145 h 918145"/>
              <a:gd name="connsiteX6" fmla="*/ 153027 w 3503383"/>
              <a:gd name="connsiteY6" fmla="*/ 918145 h 918145"/>
              <a:gd name="connsiteX7" fmla="*/ 0 w 3503383"/>
              <a:gd name="connsiteY7" fmla="*/ 765118 h 918145"/>
              <a:gd name="connsiteX8" fmla="*/ 0 w 3503383"/>
              <a:gd name="connsiteY8" fmla="*/ 153027 h 91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918145">
                <a:moveTo>
                  <a:pt x="0" y="153027"/>
                </a:moveTo>
                <a:cubicBezTo>
                  <a:pt x="0" y="68513"/>
                  <a:pt x="68513" y="0"/>
                  <a:pt x="153027" y="0"/>
                </a:cubicBezTo>
                <a:lnTo>
                  <a:pt x="3350356" y="0"/>
                </a:lnTo>
                <a:cubicBezTo>
                  <a:pt x="3434870" y="0"/>
                  <a:pt x="3503383" y="68513"/>
                  <a:pt x="3503383" y="153027"/>
                </a:cubicBezTo>
                <a:lnTo>
                  <a:pt x="3503383" y="765118"/>
                </a:lnTo>
                <a:cubicBezTo>
                  <a:pt x="3503383" y="849632"/>
                  <a:pt x="3434870" y="918145"/>
                  <a:pt x="3350356" y="918145"/>
                </a:cubicBezTo>
                <a:lnTo>
                  <a:pt x="153027" y="918145"/>
                </a:lnTo>
                <a:cubicBezTo>
                  <a:pt x="68513" y="918145"/>
                  <a:pt x="0" y="849632"/>
                  <a:pt x="0" y="765118"/>
                </a:cubicBezTo>
                <a:lnTo>
                  <a:pt x="0" y="15302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5780" tIns="105780" rIns="105780" bIns="105780" numCol="1" spcCol="1270" anchor="t" anchorCtr="0">
            <a:noAutofit/>
          </a:bodyPr>
          <a:lstStyle/>
          <a:p>
            <a:pPr marL="0" marR="0" lvl="0" indent="0" algn="l" defTabSz="711200" rtl="0" eaLnBrk="1" fontAlgn="auto" latinLnBrk="0" hangingPunct="1">
              <a:lnSpc>
                <a:spcPct val="90000"/>
              </a:lnSpc>
              <a:spcBef>
                <a:spcPct val="0"/>
              </a:spcBef>
              <a:spcAft>
                <a:spcPct val="35000"/>
              </a:spcAft>
              <a:buClrTx/>
              <a:buSzTx/>
              <a:buFontTx/>
              <a:buNone/>
              <a:tabLst/>
              <a:defRPr/>
            </a:pPr>
            <a:r>
              <a:rPr kumimoji="0" lang="fr" sz="1200" b="1" i="0" u="none" strike="noStrike" kern="1200" cap="none" spc="0" normalizeH="0" baseline="0" noProof="0">
                <a:ln>
                  <a:noFill/>
                </a:ln>
                <a:solidFill>
                  <a:srgbClr val="384D56">
                    <a:hueOff val="0"/>
                    <a:satOff val="0"/>
                    <a:lumOff val="0"/>
                    <a:alphaOff val="0"/>
                  </a:srgbClr>
                </a:solidFill>
                <a:effectLst/>
                <a:uLnTx/>
                <a:uFillTx/>
                <a:latin typeface="Arial"/>
                <a:ea typeface="+mn-ea"/>
                <a:cs typeface="Arial"/>
              </a:rPr>
              <a:t>Niveau 2 : Goulots d'étranglement et facteurs favorisants</a:t>
            </a:r>
            <a:endPar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a:p>
            <a:pPr marL="114300" marR="0" lvl="1" indent="-114300" algn="l" defTabSz="533400" rtl="0" eaLnBrk="1" fontAlgn="auto" latinLnBrk="0" hangingPunct="1">
              <a:lnSpc>
                <a:spcPct val="90000"/>
              </a:lnSpc>
              <a:spcBef>
                <a:spcPct val="0"/>
              </a:spcBef>
              <a:spcAft>
                <a:spcPct val="15000"/>
              </a:spcAft>
              <a:buClrTx/>
              <a:buSzTx/>
              <a:buFont typeface="Symbol" panose="05050102010706020507" pitchFamily="18" charset="2"/>
              <a:buNone/>
              <a:tabLst/>
              <a:defRPr/>
            </a:pP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Goulots d'étranglement les plus courants/fréquents</a:t>
            </a:r>
            <a:endParaRPr kumimoji="0" lang="es-419"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a:p>
            <a:pPr marL="114300" marR="0" lvl="1" indent="-114300" algn="l" defTabSz="533400" rtl="0" eaLnBrk="1" fontAlgn="auto" latinLnBrk="0" hangingPunct="1">
              <a:lnSpc>
                <a:spcPct val="90000"/>
              </a:lnSpc>
              <a:spcBef>
                <a:spcPct val="0"/>
              </a:spcBef>
              <a:spcAft>
                <a:spcPct val="15000"/>
              </a:spcAft>
              <a:buClrTx/>
              <a:buSzTx/>
              <a:buFont typeface="Symbol" panose="05050102010706020507" pitchFamily="18" charset="2"/>
              <a:buNone/>
              <a:tabLst/>
              <a:defRPr/>
            </a:pP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Les catalyseurs les plus courants/fréquents</a:t>
            </a:r>
            <a:endParaRPr kumimoji="0" lang="es-419"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11" name="Freeform 10">
            <a:extLst>
              <a:ext uri="{FF2B5EF4-FFF2-40B4-BE49-F238E27FC236}">
                <a16:creationId xmlns:a16="http://schemas.microsoft.com/office/drawing/2014/main" id="{FCD5681D-8645-9151-AC1E-1A5F807741F6}"/>
              </a:ext>
            </a:extLst>
          </p:cNvPr>
          <p:cNvSpPr/>
          <p:nvPr/>
        </p:nvSpPr>
        <p:spPr>
          <a:xfrm>
            <a:off x="3563453" y="4473400"/>
            <a:ext cx="4516581" cy="1841099"/>
          </a:xfrm>
          <a:custGeom>
            <a:avLst/>
            <a:gdLst>
              <a:gd name="connsiteX0" fmla="*/ 0 w 3503383"/>
              <a:gd name="connsiteY0" fmla="*/ 263076 h 1578425"/>
              <a:gd name="connsiteX1" fmla="*/ 263076 w 3503383"/>
              <a:gd name="connsiteY1" fmla="*/ 0 h 1578425"/>
              <a:gd name="connsiteX2" fmla="*/ 3240307 w 3503383"/>
              <a:gd name="connsiteY2" fmla="*/ 0 h 1578425"/>
              <a:gd name="connsiteX3" fmla="*/ 3503383 w 3503383"/>
              <a:gd name="connsiteY3" fmla="*/ 263076 h 1578425"/>
              <a:gd name="connsiteX4" fmla="*/ 3503383 w 3503383"/>
              <a:gd name="connsiteY4" fmla="*/ 1315349 h 1578425"/>
              <a:gd name="connsiteX5" fmla="*/ 3240307 w 3503383"/>
              <a:gd name="connsiteY5" fmla="*/ 1578425 h 1578425"/>
              <a:gd name="connsiteX6" fmla="*/ 263076 w 3503383"/>
              <a:gd name="connsiteY6" fmla="*/ 1578425 h 1578425"/>
              <a:gd name="connsiteX7" fmla="*/ 0 w 3503383"/>
              <a:gd name="connsiteY7" fmla="*/ 1315349 h 1578425"/>
              <a:gd name="connsiteX8" fmla="*/ 0 w 3503383"/>
              <a:gd name="connsiteY8" fmla="*/ 263076 h 157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1578425">
                <a:moveTo>
                  <a:pt x="0" y="263076"/>
                </a:moveTo>
                <a:cubicBezTo>
                  <a:pt x="0" y="117783"/>
                  <a:pt x="117783" y="0"/>
                  <a:pt x="263076" y="0"/>
                </a:cubicBezTo>
                <a:lnTo>
                  <a:pt x="3240307" y="0"/>
                </a:lnTo>
                <a:cubicBezTo>
                  <a:pt x="3385600" y="0"/>
                  <a:pt x="3503383" y="117783"/>
                  <a:pt x="3503383" y="263076"/>
                </a:cubicBezTo>
                <a:lnTo>
                  <a:pt x="3503383" y="1315349"/>
                </a:lnTo>
                <a:cubicBezTo>
                  <a:pt x="3503383" y="1460642"/>
                  <a:pt x="3385600" y="1578425"/>
                  <a:pt x="3240307" y="1578425"/>
                </a:cubicBezTo>
                <a:lnTo>
                  <a:pt x="263076" y="1578425"/>
                </a:lnTo>
                <a:cubicBezTo>
                  <a:pt x="117783" y="1578425"/>
                  <a:pt x="0" y="1460642"/>
                  <a:pt x="0" y="1315349"/>
                </a:cubicBezTo>
                <a:lnTo>
                  <a:pt x="0" y="26307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8012" tIns="138012" rIns="138012" bIns="138012" numCol="1" spcCol="1270" anchor="ctr" anchorCtr="0">
            <a:noAutofit/>
          </a:bodyPr>
          <a:lstStyle/>
          <a:p>
            <a:pPr marL="0" marR="0" lvl="0" indent="0" algn="l" defTabSz="711200" rtl="0" eaLnBrk="1" fontAlgn="auto" latinLnBrk="0" hangingPunct="1">
              <a:lnSpc>
                <a:spcPct val="90000"/>
              </a:lnSpc>
              <a:spcBef>
                <a:spcPct val="0"/>
              </a:spcBef>
              <a:spcAft>
                <a:spcPct val="35000"/>
              </a:spcAft>
              <a:buClrTx/>
              <a:buSzTx/>
              <a:buFontTx/>
              <a:buNone/>
              <a:tabLst/>
              <a:defRPr/>
            </a:pPr>
            <a:r>
              <a:rPr kumimoji="0" lang="fr" sz="1200" b="1"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Niveau 1 : Mesures</a:t>
            </a:r>
          </a:p>
          <a:p>
            <a:pPr marL="0" marR="0" lvl="0" indent="0" algn="l" defTabSz="711200" rtl="0" eaLnBrk="1" fontAlgn="auto" latinLnBrk="0" hangingPunct="1">
              <a:lnSpc>
                <a:spcPct val="90000"/>
              </a:lnSpc>
              <a:spcBef>
                <a:spcPct val="0"/>
              </a:spcBef>
              <a:spcAft>
                <a:spcPct val="35000"/>
              </a:spcAft>
              <a:buClrTx/>
              <a:buSzTx/>
              <a:buFontTx/>
              <a:buNone/>
              <a:tabLst/>
              <a:defRPr/>
            </a:pP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a:ea typeface="+mn-ea"/>
                <a:cs typeface="Arial"/>
              </a:rPr>
              <a:t># de flambées épidémiques examinées</a:t>
            </a:r>
          </a:p>
          <a:p>
            <a:pPr lvl="0" defTabSz="711200">
              <a:lnSpc>
                <a:spcPct val="90000"/>
              </a:lnSpc>
              <a:spcBef>
                <a:spcPct val="0"/>
              </a:spcBef>
              <a:spcAft>
                <a:spcPct val="35000"/>
              </a:spcAft>
              <a:defRPr/>
            </a:pP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 </a:t>
            </a:r>
            <a:r>
              <a:rPr lang="fr" sz="1100">
                <a:solidFill>
                  <a:srgbClr val="384D56">
                    <a:hueOff val="0"/>
                    <a:satOff val="0"/>
                    <a:lumOff val="0"/>
                    <a:alphaOff val="0"/>
                  </a:srgbClr>
                </a:solidFill>
                <a:latin typeface="Arial"/>
                <a:cs typeface="Arial"/>
              </a:rPr>
              <a:t>de flambées épidémiques </a:t>
            </a: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qui atteignent </a:t>
            </a:r>
            <a:r>
              <a:rPr kumimoji="0" lang="en-US"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la </a:t>
            </a:r>
            <a:r>
              <a:rPr kumimoji="0" lang="en-US" sz="1100" b="0" i="0" u="none" strike="noStrike" kern="1200" cap="none" spc="0" normalizeH="0" baseline="0" noProof="0" err="1">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cible</a:t>
            </a: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 de détection</a:t>
            </a:r>
          </a:p>
          <a:p>
            <a:pPr lvl="0" defTabSz="711200">
              <a:lnSpc>
                <a:spcPct val="90000"/>
              </a:lnSpc>
              <a:spcBef>
                <a:spcPct val="0"/>
              </a:spcBef>
              <a:spcAft>
                <a:spcPct val="35000"/>
              </a:spcAft>
              <a:defRPr/>
            </a:pP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 </a:t>
            </a:r>
            <a:r>
              <a:rPr lang="fr" sz="1100">
                <a:solidFill>
                  <a:srgbClr val="384D56">
                    <a:hueOff val="0"/>
                    <a:satOff val="0"/>
                    <a:lumOff val="0"/>
                    <a:alphaOff val="0"/>
                  </a:srgbClr>
                </a:solidFill>
                <a:latin typeface="Arial"/>
                <a:cs typeface="Arial"/>
              </a:rPr>
              <a:t>de flambées épidémiques </a:t>
            </a: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qui atteignent </a:t>
            </a:r>
            <a:r>
              <a:rPr kumimoji="0" lang="en-US"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la </a:t>
            </a:r>
            <a:r>
              <a:rPr kumimoji="0" lang="en-US" sz="1100" b="0" i="0" u="none" strike="noStrike" kern="1200" cap="none" spc="0" normalizeH="0" baseline="0" noProof="0" err="1">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cible</a:t>
            </a: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 de notification</a:t>
            </a:r>
          </a:p>
          <a:p>
            <a:pPr lvl="0" defTabSz="711200">
              <a:lnSpc>
                <a:spcPct val="90000"/>
              </a:lnSpc>
              <a:spcBef>
                <a:spcPct val="0"/>
              </a:spcBef>
              <a:spcAft>
                <a:spcPct val="35000"/>
              </a:spcAft>
              <a:defRPr/>
            </a:pP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 </a:t>
            </a:r>
            <a:r>
              <a:rPr lang="fr" sz="1100">
                <a:solidFill>
                  <a:srgbClr val="384D56">
                    <a:hueOff val="0"/>
                    <a:satOff val="0"/>
                    <a:lumOff val="0"/>
                    <a:alphaOff val="0"/>
                  </a:srgbClr>
                </a:solidFill>
                <a:latin typeface="Arial"/>
                <a:cs typeface="Arial"/>
              </a:rPr>
              <a:t>de flambées épidémiques </a:t>
            </a: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qui atteignent </a:t>
            </a:r>
            <a:r>
              <a:rPr kumimoji="0" lang="en-US"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la </a:t>
            </a:r>
            <a:r>
              <a:rPr kumimoji="0" lang="en-US" sz="1100" b="0" i="0" u="none" strike="noStrike" kern="1200" cap="none" spc="0" normalizeH="0" baseline="0" noProof="0" err="1">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cible</a:t>
            </a: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 de réponse</a:t>
            </a:r>
          </a:p>
          <a:p>
            <a:pPr lvl="0" defTabSz="711200">
              <a:lnSpc>
                <a:spcPct val="90000"/>
              </a:lnSpc>
              <a:spcBef>
                <a:spcPct val="0"/>
              </a:spcBef>
              <a:spcAft>
                <a:spcPct val="35000"/>
              </a:spcAft>
              <a:defRPr/>
            </a:pP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 </a:t>
            </a:r>
            <a:r>
              <a:rPr lang="fr" sz="1100">
                <a:solidFill>
                  <a:srgbClr val="384D56">
                    <a:hueOff val="0"/>
                    <a:satOff val="0"/>
                    <a:lumOff val="0"/>
                    <a:alphaOff val="0"/>
                  </a:srgbClr>
                </a:solidFill>
                <a:latin typeface="Arial"/>
                <a:cs typeface="Arial"/>
              </a:rPr>
              <a:t>de flambées épidémiques </a:t>
            </a: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qui atteignent </a:t>
            </a:r>
            <a:r>
              <a:rPr kumimoji="0" lang="en-US"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la </a:t>
            </a:r>
            <a:r>
              <a:rPr kumimoji="0" lang="en-US" sz="1100" b="0" i="0" u="none" strike="noStrike" kern="1200" cap="none" spc="0" normalizeH="0" baseline="0" noProof="0" err="1">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cible</a:t>
            </a:r>
            <a:r>
              <a:rPr kumimoji="0" lang="fr" sz="110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rPr>
              <a:t> globale 7-1-7</a:t>
            </a:r>
            <a:endParaRPr kumimoji="0" lang="en-US" sz="1100" b="1"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17" name="Title 1">
            <a:extLst>
              <a:ext uri="{FF2B5EF4-FFF2-40B4-BE49-F238E27FC236}">
                <a16:creationId xmlns:a16="http://schemas.microsoft.com/office/drawing/2014/main" id="{F24669C0-D2FF-000E-1CD1-AB4B2476DF9F}"/>
              </a:ext>
            </a:extLst>
          </p:cNvPr>
          <p:cNvSpPr txBox="1">
            <a:spLocks/>
          </p:cNvSpPr>
          <p:nvPr/>
        </p:nvSpPr>
        <p:spPr>
          <a:xfrm>
            <a:off x="215857" y="1375202"/>
            <a:ext cx="2838158" cy="1713144"/>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 sz="2400" b="1" i="0" u="none" strike="noStrike" kern="1200" cap="none" spc="0" normalizeH="0" baseline="0" noProof="0">
                <a:ln>
                  <a:noFill/>
                </a:ln>
                <a:solidFill>
                  <a:srgbClr val="618393"/>
                </a:solidFill>
                <a:effectLst/>
                <a:uLnTx/>
                <a:uFillTx/>
                <a:latin typeface="Arial" panose="020B0604020202020204" pitchFamily="34" charset="0"/>
                <a:ea typeface="+mj-ea"/>
                <a:cs typeface="+mj-cs"/>
              </a:rPr>
              <a:t>Données clés pour la synthèse dans le cadre des analyses 7-1-7</a:t>
            </a:r>
          </a:p>
        </p:txBody>
      </p:sp>
      <p:sp>
        <p:nvSpPr>
          <p:cNvPr id="16" name="Rectangle: Rounded Corners 14">
            <a:extLst>
              <a:ext uri="{FF2B5EF4-FFF2-40B4-BE49-F238E27FC236}">
                <a16:creationId xmlns:a16="http://schemas.microsoft.com/office/drawing/2014/main" id="{8EF98838-8C17-FDFF-8F92-C7266ACDDC39}"/>
              </a:ext>
            </a:extLst>
          </p:cNvPr>
          <p:cNvSpPr/>
          <p:nvPr/>
        </p:nvSpPr>
        <p:spPr>
          <a:xfrm>
            <a:off x="8617527" y="2423710"/>
            <a:ext cx="2972218" cy="2716325"/>
          </a:xfrm>
          <a:prstGeom prst="round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0" i="1" u="sng" strike="noStrike" kern="1200" cap="none" spc="0" normalizeH="0" baseline="0" noProof="0">
                <a:ln>
                  <a:noFill/>
                </a:ln>
                <a:solidFill>
                  <a:srgbClr val="384D56"/>
                </a:solidFill>
                <a:effectLst/>
                <a:uLnTx/>
                <a:uFillTx/>
                <a:latin typeface="Arial"/>
                <a:cs typeface="Arial"/>
              </a:rPr>
              <a:t>Principa</a:t>
            </a:r>
            <a:r>
              <a:rPr lang="fr" sz="1400" i="1" u="sng" noProof="0">
                <a:solidFill>
                  <a:srgbClr val="384D56"/>
                </a:solidFill>
                <a:latin typeface="Arial"/>
                <a:cs typeface="Arial"/>
              </a:rPr>
              <a:t>les options de </a:t>
            </a:r>
            <a:r>
              <a:rPr kumimoji="0" lang="fr" sz="1400" b="0" i="1" u="sng" strike="noStrike" kern="1200" cap="none" spc="0" normalizeH="0" baseline="0" noProof="0">
                <a:ln>
                  <a:noFill/>
                </a:ln>
                <a:solidFill>
                  <a:srgbClr val="384D56"/>
                </a:solidFill>
                <a:effectLst/>
                <a:uLnTx/>
                <a:uFillTx/>
                <a:latin typeface="Arial"/>
                <a:cs typeface="Arial"/>
              </a:rPr>
              <a:t>désagrégation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1" u="sng"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noProof="0">
                <a:ln>
                  <a:noFill/>
                </a:ln>
                <a:solidFill>
                  <a:srgbClr val="384D56"/>
                </a:solidFill>
                <a:effectLst/>
                <a:uLnTx/>
                <a:uFillTx/>
                <a:latin typeface="Arial"/>
                <a:cs typeface="Arial"/>
              </a:rPr>
              <a:t>- </a:t>
            </a:r>
            <a:r>
              <a:rPr lang="fr" sz="1400">
                <a:solidFill>
                  <a:srgbClr val="384D56"/>
                </a:solidFill>
                <a:latin typeface="Arial"/>
                <a:cs typeface="Arial"/>
              </a:rPr>
              <a:t> </a:t>
            </a:r>
            <a:r>
              <a:rPr kumimoji="0" lang="fr" sz="1400" b="0" i="0" u="none" strike="noStrike" kern="1200" cap="none" spc="0" normalizeH="0" baseline="0" noProof="0">
                <a:ln>
                  <a:noFill/>
                </a:ln>
                <a:solidFill>
                  <a:srgbClr val="384D56"/>
                </a:solidFill>
                <a:effectLst/>
                <a:uLnTx/>
                <a:uFillTx/>
                <a:latin typeface="Arial"/>
                <a:cs typeface="Arial"/>
              </a:rPr>
              <a:t>niveau de la pyramide sanitaire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400">
                <a:solidFill>
                  <a:srgbClr val="384D56"/>
                </a:solidFill>
                <a:latin typeface="Arial"/>
                <a:cs typeface="Arial"/>
              </a:rPr>
              <a:t>t</a:t>
            </a:r>
            <a:r>
              <a:rPr lang="fr" sz="1400">
                <a:solidFill>
                  <a:srgbClr val="384D56"/>
                </a:solidFill>
                <a:latin typeface="Arial"/>
                <a:cs typeface="Arial"/>
              </a:rPr>
              <a:t>ype </a:t>
            </a:r>
            <a:r>
              <a:rPr kumimoji="0" lang="fr" sz="1400" b="0" i="0" u="none" strike="noStrike" kern="1200" cap="none" spc="0" normalizeH="0" baseline="0" noProof="0">
                <a:ln>
                  <a:noFill/>
                </a:ln>
                <a:solidFill>
                  <a:srgbClr val="384D56"/>
                </a:solidFill>
                <a:effectLst/>
                <a:uLnTx/>
                <a:uFillTx/>
                <a:latin typeface="Arial"/>
                <a:cs typeface="Arial"/>
              </a:rPr>
              <a:t>de maladie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 sz="1400">
                <a:solidFill>
                  <a:srgbClr val="384D56"/>
                </a:solidFill>
                <a:latin typeface="Arial" panose="020B0604020202020204" pitchFamily="34" charset="0"/>
                <a:cs typeface="Arial" panose="020B0604020202020204" pitchFamily="34" charset="0"/>
              </a:rPr>
              <a:t>i</a:t>
            </a:r>
            <a:r>
              <a:rPr kumimoji="0" lang="fr" sz="14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rPr>
              <a:t>ntervalle 7-1-7</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400">
                <a:solidFill>
                  <a:srgbClr val="384D56"/>
                </a:solidFill>
                <a:latin typeface="Arial"/>
                <a:cs typeface="Arial"/>
              </a:rPr>
              <a:t>z</a:t>
            </a:r>
            <a:r>
              <a:rPr kumimoji="0" lang="fr" sz="1400" b="0" i="0" u="none" strike="noStrike" kern="1200" cap="none" spc="0" normalizeH="0" baseline="0" noProof="0">
                <a:ln>
                  <a:noFill/>
                </a:ln>
                <a:solidFill>
                  <a:srgbClr val="384D56"/>
                </a:solidFill>
                <a:effectLst/>
                <a:uLnTx/>
                <a:uFillTx/>
                <a:latin typeface="Arial"/>
                <a:cs typeface="Arial"/>
              </a:rPr>
              <a:t>one géographique</a:t>
            </a:r>
            <a:endParaRPr kumimoji="0" lang="en-US" sz="14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fr" sz="1400" b="0" i="0" u="none" strike="noStrike" kern="1200" cap="none" spc="0" normalizeH="0" baseline="0" noProof="0">
                <a:ln>
                  <a:noFill/>
                </a:ln>
                <a:solidFill>
                  <a:srgbClr val="384D56"/>
                </a:solidFill>
                <a:effectLst/>
                <a:uLnTx/>
                <a:uFillTx/>
                <a:latin typeface="Arial"/>
                <a:cs typeface="Arial"/>
              </a:rPr>
              <a:t>catégorie de goulot d'étranglement</a:t>
            </a:r>
            <a:endParaRPr kumimoji="0" lang="en-US" sz="14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fr" sz="1400" b="0" i="0" u="none" strike="noStrike" kern="1200" cap="none" spc="0" normalizeH="0" baseline="0" noProof="0">
                <a:ln>
                  <a:noFill/>
                </a:ln>
                <a:solidFill>
                  <a:srgbClr val="384D56"/>
                </a:solidFill>
                <a:effectLst/>
                <a:uLnTx/>
                <a:uFillTx/>
                <a:latin typeface="Arial"/>
                <a:cs typeface="Arial"/>
              </a:rPr>
              <a:t>période (par exemple, année)</a:t>
            </a:r>
          </a:p>
        </p:txBody>
      </p:sp>
      <p:sp>
        <p:nvSpPr>
          <p:cNvPr id="7" name="Rectangle: Rounded Corners 312">
            <a:extLst>
              <a:ext uri="{FF2B5EF4-FFF2-40B4-BE49-F238E27FC236}">
                <a16:creationId xmlns:a16="http://schemas.microsoft.com/office/drawing/2014/main" id="{DCA10DEB-C77B-4918-C9C0-88F2019BC39A}"/>
              </a:ext>
            </a:extLst>
          </p:cNvPr>
          <p:cNvSpPr/>
          <p:nvPr/>
        </p:nvSpPr>
        <p:spPr>
          <a:xfrm>
            <a:off x="1549975" y="209369"/>
            <a:ext cx="9934101" cy="75278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b="1">
                <a:solidFill>
                  <a:schemeClr val="bg1"/>
                </a:solidFill>
                <a:latin typeface="Arial"/>
                <a:ea typeface="Arial"/>
                <a:cs typeface="+mn-lt"/>
              </a:rPr>
              <a:t>       Synthétiser et utiliser les résultats à des fins de planification, de financement et de plaidoyer </a:t>
            </a:r>
          </a:p>
        </p:txBody>
      </p:sp>
      <p:sp>
        <p:nvSpPr>
          <p:cNvPr id="8" name="Oval 313">
            <a:extLst>
              <a:ext uri="{FF2B5EF4-FFF2-40B4-BE49-F238E27FC236}">
                <a16:creationId xmlns:a16="http://schemas.microsoft.com/office/drawing/2014/main" id="{6ADAA75A-09E3-C58E-C774-00231B157211}"/>
              </a:ext>
            </a:extLst>
          </p:cNvPr>
          <p:cNvSpPr/>
          <p:nvPr/>
        </p:nvSpPr>
        <p:spPr>
          <a:xfrm>
            <a:off x="1002892" y="213150"/>
            <a:ext cx="836772" cy="74900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46166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916598"/>
          </a:xfrm>
          <a:prstGeom prst="rect">
            <a:avLst/>
          </a:prstGeom>
        </p:spPr>
        <p:txBody>
          <a:bodyPr vert="horz" wrap="square" lIns="0" tIns="74295" rIns="0" bIns="0" rtlCol="0">
            <a:spAutoFit/>
          </a:bodyPr>
          <a:lstStyle/>
          <a:p>
            <a:r>
              <a:rPr lang="fr" sz="2000" spc="-5">
                <a:latin typeface="Arial"/>
                <a:cs typeface="Arial"/>
              </a:rPr>
              <a:t>L'analyse par type de maladie permet d'identifier les défis spécifiques à la maladie</a:t>
            </a:r>
            <a:endParaRPr lang="en-US" sz="2000" b="0" spc="-5">
              <a:solidFill>
                <a:srgbClr val="000000"/>
              </a:solidFill>
              <a:latin typeface="Arial"/>
              <a:cs typeface="Arial"/>
            </a:endParaRPr>
          </a:p>
          <a:p>
            <a:pPr marL="12700" marR="5080">
              <a:lnSpc>
                <a:spcPts val="3890"/>
              </a:lnSpc>
              <a:spcBef>
                <a:spcPts val="585"/>
              </a:spcBef>
            </a:pPr>
            <a:endParaRPr lang="en-US" sz="2400" spc="-5">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1363176374"/>
              </p:ext>
            </p:extLst>
          </p:nvPr>
        </p:nvGraphicFramePr>
        <p:xfrm>
          <a:off x="466567" y="1161388"/>
          <a:ext cx="11258866" cy="5260611"/>
        </p:xfrm>
        <a:graphic>
          <a:graphicData uri="http://schemas.openxmlformats.org/drawingml/2006/table">
            <a:tbl>
              <a:tblPr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fr" sz="1800" b="1" dirty="0">
                          <a:solidFill>
                            <a:schemeClr val="bg1"/>
                          </a:solidFill>
                          <a:effectLst/>
                        </a:rPr>
                        <a:t>Type de maladie</a:t>
                      </a:r>
                      <a:endParaRPr lang="en-US" sz="1800" dirty="0">
                        <a:solidFill>
                          <a:srgbClr val="000000"/>
                        </a:solidFill>
                        <a:effectLst/>
                      </a:endParaRPr>
                    </a:p>
                  </a:txBody>
                  <a:tcPr marL="137160" marR="137160" marT="137160" marB="137160" anchor="ctr">
                    <a:solidFill>
                      <a:schemeClr val="accent1"/>
                    </a:solidFill>
                  </a:tcPr>
                </a:tc>
                <a:tc rowSpan="2">
                  <a:txBody>
                    <a:bodyPr/>
                    <a:lstStyle/>
                    <a:p>
                      <a:pPr algn="ctr" fontAlgn="ctr"/>
                      <a:r>
                        <a:rPr lang="fr" sz="1800" b="1" dirty="0">
                          <a:solidFill>
                            <a:schemeClr val="bg1"/>
                          </a:solidFill>
                          <a:effectLst/>
                        </a:rPr>
                        <a:t>nombre d'épidémies</a:t>
                      </a:r>
                    </a:p>
                    <a:p>
                      <a:pPr algn="ctr" fontAlgn="ctr"/>
                      <a:r>
                        <a:rPr lang="fr" sz="1800" b="1" dirty="0">
                          <a:solidFill>
                            <a:schemeClr val="bg1"/>
                          </a:solidFill>
                          <a:effectLst/>
                        </a:rPr>
                        <a:t>(n = 41)</a:t>
                      </a:r>
                    </a:p>
                  </a:txBody>
                  <a:tcPr marL="137160" marR="137160" marT="137160" marB="137160" anchor="ctr">
                    <a:solidFill>
                      <a:schemeClr val="accent1"/>
                    </a:solidFill>
                  </a:tcPr>
                </a:tc>
                <a:tc gridSpan="4">
                  <a:txBody>
                    <a:bodyPr/>
                    <a:lstStyle/>
                    <a:p>
                      <a:pPr algn="ctr" fontAlgn="ctr"/>
                      <a:r>
                        <a:rPr lang="fr" sz="1800">
                          <a:solidFill>
                            <a:schemeClr val="bg1"/>
                          </a:solidFill>
                          <a:effectLst/>
                        </a:rPr>
                        <a:t>% d'épidémies atteignant…</a:t>
                      </a:r>
                    </a:p>
                  </a:txBody>
                  <a:tcPr marL="137160" marR="137160" marT="137160" marB="137160" anchor="ctr">
                    <a:solidFill>
                      <a:schemeClr val="accent1"/>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fr" sz="1800" b="1" dirty="0">
                          <a:solidFill>
                            <a:schemeClr val="bg1"/>
                          </a:solidFill>
                          <a:effectLst/>
                        </a:rPr>
                        <a:t>Cible de détection</a:t>
                      </a:r>
                      <a:endParaRPr lang="en-US" sz="1800" dirty="0">
                        <a:solidFill>
                          <a:srgbClr val="B8E0BA"/>
                        </a:solidFill>
                        <a:effectLst/>
                      </a:endParaRPr>
                    </a:p>
                  </a:txBody>
                  <a:tcPr marL="137160" marR="137160" marT="137160" marB="137160" anchor="ctr">
                    <a:solidFill>
                      <a:schemeClr val="accent1"/>
                    </a:solidFill>
                  </a:tcPr>
                </a:tc>
                <a:tc>
                  <a:txBody>
                    <a:bodyPr/>
                    <a:lstStyle/>
                    <a:p>
                      <a:pPr algn="ctr" fontAlgn="ctr"/>
                      <a:r>
                        <a:rPr lang="fr" sz="1800" b="1" dirty="0">
                          <a:solidFill>
                            <a:schemeClr val="bg1"/>
                          </a:solidFill>
                          <a:effectLst/>
                        </a:rPr>
                        <a:t>Cible de notification</a:t>
                      </a:r>
                    </a:p>
                  </a:txBody>
                  <a:tcPr marL="137160" marR="137160" marT="137160" marB="137160" anchor="ctr">
                    <a:solidFill>
                      <a:schemeClr val="accent1"/>
                    </a:solidFill>
                  </a:tcPr>
                </a:tc>
                <a:tc>
                  <a:txBody>
                    <a:bodyPr/>
                    <a:lstStyle/>
                    <a:p>
                      <a:pPr algn="ctr" fontAlgn="ctr"/>
                      <a:r>
                        <a:rPr lang="fr" sz="1800" b="1" dirty="0">
                          <a:solidFill>
                            <a:schemeClr val="bg1"/>
                          </a:solidFill>
                          <a:effectLst/>
                        </a:rPr>
                        <a:t>Objectif de réponse rapide</a:t>
                      </a:r>
                      <a:endParaRPr lang="en-US" sz="1800" dirty="0">
                        <a:solidFill>
                          <a:srgbClr val="B8E0BA"/>
                        </a:solidFill>
                        <a:effectLst/>
                      </a:endParaRPr>
                    </a:p>
                  </a:txBody>
                  <a:tcPr marL="137160" marR="137160" marT="137160" marB="137160" anchor="ctr">
                    <a:solidFill>
                      <a:schemeClr val="accent1"/>
                    </a:solidFill>
                  </a:tcPr>
                </a:tc>
                <a:tc>
                  <a:txBody>
                    <a:bodyPr/>
                    <a:lstStyle/>
                    <a:p>
                      <a:pPr algn="ctr" fontAlgn="ctr"/>
                      <a:r>
                        <a:rPr lang="fr" sz="1800" b="1" dirty="0">
                          <a:solidFill>
                            <a:schemeClr val="bg1"/>
                          </a:solidFill>
                          <a:effectLst/>
                        </a:rPr>
                        <a:t>Objectif global 7-1-7</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fr" sz="1600" b="1" i="1" dirty="0">
                          <a:solidFill>
                            <a:schemeClr val="tx1"/>
                          </a:solidFill>
                          <a:effectLst/>
                        </a:rPr>
                        <a:t>Tous</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fr" sz="1600" b="1" i="1" dirty="0">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fr" sz="1600" b="1" i="1" dirty="0">
                          <a:solidFill>
                            <a:schemeClr val="tx1">
                              <a:lumMod val="75000"/>
                              <a:lumOff val="25000"/>
                            </a:schemeClr>
                          </a:solidFill>
                          <a:effectLst/>
                        </a:rPr>
                        <a:t>54%</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fr" sz="1600" b="1" i="1" dirty="0">
                          <a:solidFill>
                            <a:schemeClr val="tx1">
                              <a:lumMod val="75000"/>
                              <a:lumOff val="25000"/>
                            </a:schemeClr>
                          </a:solidFill>
                          <a:effectLst/>
                        </a:rPr>
                        <a:t>71%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fr" sz="1600" b="1" i="1" dirty="0">
                          <a:solidFill>
                            <a:schemeClr val="tx1">
                              <a:lumMod val="75000"/>
                              <a:lumOff val="25000"/>
                            </a:schemeClr>
                          </a:solidFill>
                          <a:effectLst/>
                        </a:rPr>
                        <a:t>49%</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fr" sz="1600" b="1" i="1" dirty="0">
                          <a:solidFill>
                            <a:schemeClr val="tx1">
                              <a:lumMod val="75000"/>
                              <a:lumOff val="25000"/>
                            </a:schemeClr>
                          </a:solidFill>
                          <a:effectLst/>
                        </a:rPr>
                        <a:t>27%</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fr" sz="1600" b="1" dirty="0">
                          <a:solidFill>
                            <a:schemeClr val="tx1"/>
                          </a:solidFill>
                          <a:effectLst/>
                        </a:rPr>
                        <a:t>Fièvre hémorragique virale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64%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55%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fr" sz="1600" b="1" dirty="0">
                          <a:solidFill>
                            <a:schemeClr val="tx1"/>
                          </a:solidFill>
                          <a:effectLst/>
                        </a:rPr>
                        <a:t>Evitable par la vaccination</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30%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fr" sz="1600" b="1" dirty="0">
                          <a:solidFill>
                            <a:schemeClr val="tx1"/>
                          </a:solidFill>
                          <a:effectLst/>
                        </a:rPr>
                        <a:t>Respiratoire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100%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fr" sz="1600" b="1" dirty="0">
                          <a:solidFill>
                            <a:schemeClr val="tx1"/>
                          </a:solidFill>
                          <a:effectLst/>
                        </a:rPr>
                        <a:t>D'origine alimentaire ou liée à  l’eau</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fr" sz="1600" b="1" dirty="0">
                          <a:solidFill>
                            <a:schemeClr val="tx1"/>
                          </a:solidFill>
                          <a:effectLst/>
                        </a:rPr>
                        <a:t>Transmission vectorielle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fr" sz="1600" b="1" dirty="0">
                          <a:solidFill>
                            <a:schemeClr val="tx1"/>
                          </a:solidFill>
                          <a:effectLst/>
                        </a:rPr>
                        <a:t>Autres événements*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75%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fr" sz="1600" b="0" dirty="0">
                          <a:solidFill>
                            <a:schemeClr val="tx1">
                              <a:lumMod val="75000"/>
                              <a:lumOff val="25000"/>
                            </a:schemeClr>
                          </a:solidFill>
                          <a:effectLst/>
                        </a:rPr>
                        <a:t>25%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056294" y="4806356"/>
            <a:ext cx="4864993" cy="54368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4030E4BA-F854-72C0-A7B6-4BDFFEA6A516}"/>
              </a:ext>
            </a:extLst>
          </p:cNvPr>
          <p:cNvSpPr/>
          <p:nvPr/>
        </p:nvSpPr>
        <p:spPr>
          <a:xfrm>
            <a:off x="8761048" y="3144773"/>
            <a:ext cx="819398" cy="10687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451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46B6D-B643-20EE-C30C-A536FFF6E99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3C27042-4064-525D-D773-38BD604BC0BF}"/>
              </a:ext>
            </a:extLst>
          </p:cNvPr>
          <p:cNvSpPr>
            <a:spLocks noGrp="1"/>
          </p:cNvSpPr>
          <p:nvPr>
            <p:ph type="body" sz="half" idx="10"/>
          </p:nvPr>
        </p:nvSpPr>
        <p:spPr>
          <a:xfrm>
            <a:off x="4872419" y="1694440"/>
            <a:ext cx="6693029" cy="2911331"/>
          </a:xfrm>
        </p:spPr>
        <p:txBody>
          <a:bodyPr vert="horz" lIns="91440" tIns="45720" rIns="91440" bIns="45720" rtlCol="0" anchor="t">
            <a:noAutofit/>
          </a:bodyPr>
          <a:lstStyle/>
          <a:p>
            <a:r>
              <a:rPr lang="fr" sz="3600">
                <a:latin typeface="Arial"/>
                <a:cs typeface="Arial"/>
              </a:rPr>
              <a:t>Quelles sont les catégories de goulots d’étranglement que vous avez observées dans votre travail et qui ralentissent la détection, la notification ou la réponse précoce aux épidémies ?</a:t>
            </a:r>
            <a:endParaRPr lang="en-US" sz="3600">
              <a:cs typeface="Arial"/>
            </a:endParaRPr>
          </a:p>
        </p:txBody>
      </p:sp>
      <p:pic>
        <p:nvPicPr>
          <p:cNvPr id="7" name="Graphic 9">
            <a:extLst>
              <a:ext uri="{FF2B5EF4-FFF2-40B4-BE49-F238E27FC236}">
                <a16:creationId xmlns:a16="http://schemas.microsoft.com/office/drawing/2014/main" id="{65DFE7EE-E8A9-E507-6F4C-8D196940F3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71AA404-DE17-2E26-BC70-BB6283F111B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 sz="3200" b="1" i="0" u="none" strike="noStrike" kern="1200" cap="none" spc="0" normalizeH="0" baseline="0" noProof="0">
                <a:ln>
                  <a:noFill/>
                </a:ln>
                <a:solidFill>
                  <a:srgbClr val="3BB042"/>
                </a:solidFill>
                <a:effectLst/>
                <a:uLnTx/>
                <a:uFillTx/>
                <a:latin typeface="Arial"/>
                <a:ea typeface="+mj-ea"/>
                <a:cs typeface="Arial"/>
              </a:rPr>
              <a:t>Discussion</a:t>
            </a:r>
            <a:endParaRPr kumimoji="0" lang="en-US" sz="3200" b="1" i="0" u="none" strike="noStrike" kern="1200" cap="none" spc="0" normalizeH="0" baseline="0" noProof="0">
              <a:ln>
                <a:noFill/>
              </a:ln>
              <a:solidFill>
                <a:srgbClr val="3BB042"/>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01149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fr-FR"/>
              <a:t>Brise-glace</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199" y="1452934"/>
            <a:ext cx="11078183" cy="4179240"/>
          </a:xfrm>
        </p:spPr>
        <p:txBody>
          <a:bodyPr vert="horz" lIns="91440" tIns="45720" rIns="91440" bIns="45720" rtlCol="0" anchor="t">
            <a:noAutofit/>
          </a:bodyPr>
          <a:lstStyle/>
          <a:p>
            <a:pPr marL="0" indent="0">
              <a:lnSpc>
                <a:spcPct val="114000"/>
              </a:lnSpc>
              <a:buNone/>
            </a:pPr>
            <a:r>
              <a:rPr lang="fr-FR" sz="3000" b="1" dirty="0">
                <a:solidFill>
                  <a:schemeClr val="tx2"/>
                </a:solidFill>
                <a:latin typeface="Arial"/>
                <a:cs typeface="Arial"/>
              </a:rPr>
              <a:t>Levez-vous si vous avez déjà…</a:t>
            </a:r>
          </a:p>
          <a:p>
            <a:pPr>
              <a:lnSpc>
                <a:spcPct val="114000"/>
              </a:lnSpc>
            </a:pPr>
            <a:r>
              <a:rPr lang="fr-FR" sz="3000" dirty="0">
                <a:latin typeface="Arial"/>
                <a:cs typeface="Arial"/>
              </a:rPr>
              <a:t>pris des cours de danse</a:t>
            </a:r>
          </a:p>
          <a:p>
            <a:pPr lvl="1">
              <a:lnSpc>
                <a:spcPct val="113999"/>
              </a:lnSpc>
            </a:pPr>
            <a:r>
              <a:rPr lang="fr-FR" sz="3000" dirty="0">
                <a:latin typeface="Arial"/>
                <a:cs typeface="Arial"/>
              </a:rPr>
              <a:t>participé à un concours de talents</a:t>
            </a:r>
          </a:p>
          <a:p>
            <a:pPr lvl="2">
              <a:lnSpc>
                <a:spcPct val="113999"/>
              </a:lnSpc>
            </a:pPr>
            <a:r>
              <a:rPr lang="fr-FR" sz="3000" dirty="0">
                <a:latin typeface="Arial"/>
                <a:cs typeface="Arial"/>
              </a:rPr>
              <a:t>assisté à un concert de votre groupe/musicien préféré</a:t>
            </a:r>
          </a:p>
          <a:p>
            <a:pPr lvl="3">
              <a:lnSpc>
                <a:spcPct val="113999"/>
              </a:lnSpc>
            </a:pPr>
            <a:r>
              <a:rPr lang="fr-FR" sz="3000" dirty="0">
                <a:latin typeface="Arial"/>
                <a:cs typeface="Arial"/>
              </a:rPr>
              <a:t>lu un livre entier en une journée</a:t>
            </a:r>
          </a:p>
          <a:p>
            <a:pPr lvl="4">
              <a:lnSpc>
                <a:spcPct val="113999"/>
              </a:lnSpc>
            </a:pPr>
            <a:r>
              <a:rPr lang="fr-FR" sz="3000" dirty="0">
                <a:latin typeface="Arial"/>
                <a:cs typeface="Arial"/>
              </a:rPr>
              <a:t>rencontré quelqu’un portant le même nom que vous</a:t>
            </a: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CDF1A-545E-DC93-D024-AEF4280721E2}"/>
            </a:ext>
          </a:extLst>
        </p:cNvPr>
        <p:cNvGrpSpPr/>
        <p:nvPr/>
      </p:nvGrpSpPr>
      <p:grpSpPr>
        <a:xfrm>
          <a:off x="0" y="0"/>
          <a:ext cx="0" cy="0"/>
          <a:chOff x="0" y="0"/>
          <a:chExt cx="0" cy="0"/>
        </a:xfrm>
      </p:grpSpPr>
      <p:sp>
        <p:nvSpPr>
          <p:cNvPr id="30" name="Rounded Rectangle 29">
            <a:extLst>
              <a:ext uri="{FF2B5EF4-FFF2-40B4-BE49-F238E27FC236}">
                <a16:creationId xmlns:a16="http://schemas.microsoft.com/office/drawing/2014/main" id="{F11EBDDD-4DDD-BF0F-1547-9E8F9A46A945}"/>
              </a:ext>
            </a:extLst>
          </p:cNvPr>
          <p:cNvSpPr/>
          <p:nvPr/>
        </p:nvSpPr>
        <p:spPr>
          <a:xfrm>
            <a:off x="0" y="1299742"/>
            <a:ext cx="12191999" cy="1847236"/>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nvGrpSpPr>
          <p:cNvPr id="29" name="Group 28">
            <a:extLst>
              <a:ext uri="{FF2B5EF4-FFF2-40B4-BE49-F238E27FC236}">
                <a16:creationId xmlns:a16="http://schemas.microsoft.com/office/drawing/2014/main" id="{4294E5B9-30FA-B8BE-892B-AEBB4ACE67DF}"/>
              </a:ext>
            </a:extLst>
          </p:cNvPr>
          <p:cNvGrpSpPr/>
          <p:nvPr/>
        </p:nvGrpSpPr>
        <p:grpSpPr>
          <a:xfrm>
            <a:off x="2795760" y="1410059"/>
            <a:ext cx="9003063" cy="1551874"/>
            <a:chOff x="559874" y="1302386"/>
            <a:chExt cx="9003063" cy="1551874"/>
          </a:xfrm>
        </p:grpSpPr>
        <p:sp>
          <p:nvSpPr>
            <p:cNvPr id="11" name="Rounded Rectangle 10">
              <a:extLst>
                <a:ext uri="{FF2B5EF4-FFF2-40B4-BE49-F238E27FC236}">
                  <a16:creationId xmlns:a16="http://schemas.microsoft.com/office/drawing/2014/main" id="{70D14B6E-B16B-3337-80D2-3D3A9E6F522C}"/>
                </a:ext>
              </a:extLst>
            </p:cNvPr>
            <p:cNvSpPr/>
            <p:nvPr/>
          </p:nvSpPr>
          <p:spPr>
            <a:xfrm>
              <a:off x="559874" y="1310380"/>
              <a:ext cx="2045670"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 sz="1600">
                  <a:solidFill>
                    <a:srgbClr val="FFFFFF"/>
                  </a:solidFill>
                  <a:latin typeface="Arial"/>
                  <a:cs typeface="Arial"/>
                </a:rPr>
                <a:t>Clinicien ou a</a:t>
              </a:r>
              <a:r>
                <a:rPr kumimoji="0" lang="fr" sz="1600" b="0" i="0" u="none" strike="noStrike" kern="1200" cap="none" spc="0" normalizeH="0" baseline="0" noProof="0">
                  <a:ln>
                    <a:noFill/>
                  </a:ln>
                  <a:solidFill>
                    <a:srgbClr val="FFFFFF"/>
                  </a:solidFill>
                  <a:effectLst/>
                  <a:uLnTx/>
                  <a:uFillTx/>
                  <a:latin typeface="Arial"/>
                  <a:ea typeface="+mn-ea"/>
                  <a:cs typeface="Arial"/>
                </a:rPr>
                <a:t>gent de santé</a:t>
              </a:r>
            </a:p>
          </p:txBody>
        </p:sp>
        <p:sp>
          <p:nvSpPr>
            <p:cNvPr id="12" name="Rounded Rectangle 11">
              <a:extLst>
                <a:ext uri="{FF2B5EF4-FFF2-40B4-BE49-F238E27FC236}">
                  <a16:creationId xmlns:a16="http://schemas.microsoft.com/office/drawing/2014/main" id="{27F372AB-808C-7F66-F536-434FE21A231F}"/>
                </a:ext>
              </a:extLst>
            </p:cNvPr>
            <p:cNvSpPr/>
            <p:nvPr/>
          </p:nvSpPr>
          <p:spPr>
            <a:xfrm>
              <a:off x="2879006" y="1319722"/>
              <a:ext cx="2045669" cy="666519"/>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600" b="0" i="0" u="none" strike="noStrike" kern="1200" cap="none" spc="0" normalizeH="0" baseline="0" noProof="0">
                  <a:ln>
                    <a:noFill/>
                  </a:ln>
                  <a:solidFill>
                    <a:srgbClr val="FFFFFF"/>
                  </a:solidFill>
                  <a:effectLst/>
                  <a:uLnTx/>
                  <a:uFillTx/>
                  <a:latin typeface="Arial"/>
                  <a:ea typeface="+mn-ea"/>
                  <a:cs typeface="Arial"/>
                </a:rPr>
                <a:t>Coordination</a:t>
              </a:r>
            </a:p>
          </p:txBody>
        </p:sp>
        <p:sp>
          <p:nvSpPr>
            <p:cNvPr id="14" name="Rounded Rectangle 13">
              <a:extLst>
                <a:ext uri="{FF2B5EF4-FFF2-40B4-BE49-F238E27FC236}">
                  <a16:creationId xmlns:a16="http://schemas.microsoft.com/office/drawing/2014/main" id="{03E2D32D-6A06-F3AE-C73A-739B57DD94AD}"/>
                </a:ext>
              </a:extLst>
            </p:cNvPr>
            <p:cNvSpPr/>
            <p:nvPr/>
          </p:nvSpPr>
          <p:spPr>
            <a:xfrm>
              <a:off x="5198137" y="1302386"/>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600" b="0" i="0" u="none" strike="noStrike" kern="1200" cap="none" spc="0" normalizeH="0" baseline="0" noProof="0">
                  <a:ln>
                    <a:noFill/>
                  </a:ln>
                  <a:solidFill>
                    <a:srgbClr val="FFFFFF"/>
                  </a:solidFill>
                  <a:effectLst/>
                  <a:uLnTx/>
                  <a:uFillTx/>
                  <a:latin typeface="Arial"/>
                  <a:ea typeface="+mn-ea"/>
                  <a:cs typeface="Arial"/>
                </a:rPr>
                <a:t>Systèmes de données</a:t>
              </a:r>
            </a:p>
          </p:txBody>
        </p:sp>
        <p:sp>
          <p:nvSpPr>
            <p:cNvPr id="16" name="Rounded Rectangle 15">
              <a:extLst>
                <a:ext uri="{FF2B5EF4-FFF2-40B4-BE49-F238E27FC236}">
                  <a16:creationId xmlns:a16="http://schemas.microsoft.com/office/drawing/2014/main" id="{29693577-B46B-D4A5-8F44-47D87F61CEF2}"/>
                </a:ext>
              </a:extLst>
            </p:cNvPr>
            <p:cNvSpPr/>
            <p:nvPr/>
          </p:nvSpPr>
          <p:spPr>
            <a:xfrm>
              <a:off x="7517268" y="1310380"/>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600" b="0" i="0" u="none" strike="noStrike" kern="1200" cap="none" spc="0" normalizeH="0" baseline="0" noProof="0">
                  <a:ln>
                    <a:noFill/>
                  </a:ln>
                  <a:solidFill>
                    <a:srgbClr val="FFFFFF"/>
                  </a:solidFill>
                  <a:effectLst/>
                  <a:uLnTx/>
                  <a:uFillTx/>
                  <a:latin typeface="Arial"/>
                  <a:ea typeface="+mn-ea"/>
                  <a:cs typeface="Arial"/>
                </a:rPr>
                <a:t>Caractéristiques de l'événement</a:t>
              </a:r>
            </a:p>
          </p:txBody>
        </p:sp>
        <p:sp>
          <p:nvSpPr>
            <p:cNvPr id="17" name="Rounded Rectangle 16">
              <a:extLst>
                <a:ext uri="{FF2B5EF4-FFF2-40B4-BE49-F238E27FC236}">
                  <a16:creationId xmlns:a16="http://schemas.microsoft.com/office/drawing/2014/main" id="{2D43B0D8-7383-6712-CCD6-F519448064DB}"/>
                </a:ext>
              </a:extLst>
            </p:cNvPr>
            <p:cNvSpPr/>
            <p:nvPr/>
          </p:nvSpPr>
          <p:spPr>
            <a:xfrm>
              <a:off x="559874" y="2165451"/>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600" b="0" i="0" u="none" strike="noStrike" kern="1200" cap="none" spc="0" normalizeH="0" baseline="0" noProof="0">
                  <a:ln>
                    <a:noFill/>
                  </a:ln>
                  <a:solidFill>
                    <a:srgbClr val="FFFFFF"/>
                  </a:solidFill>
                  <a:effectLst/>
                  <a:uLnTx/>
                  <a:uFillTx/>
                  <a:latin typeface="Arial"/>
                  <a:ea typeface="+mn-ea"/>
                  <a:cs typeface="Arial"/>
                </a:rPr>
                <a:t>Laboratoire</a:t>
              </a:r>
            </a:p>
          </p:txBody>
        </p:sp>
        <p:sp>
          <p:nvSpPr>
            <p:cNvPr id="26" name="Rounded Rectangle 25">
              <a:extLst>
                <a:ext uri="{FF2B5EF4-FFF2-40B4-BE49-F238E27FC236}">
                  <a16:creationId xmlns:a16="http://schemas.microsoft.com/office/drawing/2014/main" id="{7DEFD7C8-2B15-CD49-CF2C-60B88734B3B9}"/>
                </a:ext>
              </a:extLst>
            </p:cNvPr>
            <p:cNvSpPr/>
            <p:nvPr/>
          </p:nvSpPr>
          <p:spPr>
            <a:xfrm>
              <a:off x="2879006" y="2178399"/>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600" b="0" i="0" u="none" strike="noStrike" kern="1200" cap="none" spc="0" normalizeH="0" baseline="0" noProof="0">
                  <a:ln>
                    <a:noFill/>
                  </a:ln>
                  <a:solidFill>
                    <a:srgbClr val="FFFFFF"/>
                  </a:solidFill>
                  <a:effectLst/>
                  <a:uLnTx/>
                  <a:uFillTx/>
                  <a:latin typeface="Arial"/>
                  <a:ea typeface="+mn-ea"/>
                  <a:cs typeface="Arial"/>
                </a:rPr>
                <a:t>Patient ou communauté</a:t>
              </a:r>
            </a:p>
          </p:txBody>
        </p:sp>
        <p:sp>
          <p:nvSpPr>
            <p:cNvPr id="27" name="Rounded Rectangle 26">
              <a:extLst>
                <a:ext uri="{FF2B5EF4-FFF2-40B4-BE49-F238E27FC236}">
                  <a16:creationId xmlns:a16="http://schemas.microsoft.com/office/drawing/2014/main" id="{9C5912DA-B428-F2F3-2B4B-A8BA079538D6}"/>
                </a:ext>
              </a:extLst>
            </p:cNvPr>
            <p:cNvSpPr/>
            <p:nvPr/>
          </p:nvSpPr>
          <p:spPr>
            <a:xfrm>
              <a:off x="5198138" y="2178398"/>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600" b="0" i="0" u="none" strike="noStrike" kern="1200" cap="none" spc="0" normalizeH="0" baseline="0" noProof="0">
                  <a:ln>
                    <a:noFill/>
                  </a:ln>
                  <a:solidFill>
                    <a:srgbClr val="FFFFFF"/>
                  </a:solidFill>
                  <a:effectLst/>
                  <a:uLnTx/>
                  <a:uFillTx/>
                  <a:latin typeface="Arial"/>
                  <a:ea typeface="+mn-ea"/>
                  <a:cs typeface="Arial"/>
                </a:rPr>
                <a:t>Planification et procédures</a:t>
              </a:r>
            </a:p>
          </p:txBody>
        </p:sp>
        <p:sp>
          <p:nvSpPr>
            <p:cNvPr id="28" name="Rounded Rectangle 27">
              <a:extLst>
                <a:ext uri="{FF2B5EF4-FFF2-40B4-BE49-F238E27FC236}">
                  <a16:creationId xmlns:a16="http://schemas.microsoft.com/office/drawing/2014/main" id="{E3A16554-EA2E-F2D0-3E10-1ECB22E707D4}"/>
                </a:ext>
              </a:extLst>
            </p:cNvPr>
            <p:cNvSpPr/>
            <p:nvPr/>
          </p:nvSpPr>
          <p:spPr>
            <a:xfrm>
              <a:off x="7517268" y="2178398"/>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600" b="0" i="0" u="none" strike="noStrike" kern="1200" cap="none" spc="0" normalizeH="0" baseline="0" noProof="0">
                  <a:ln>
                    <a:noFill/>
                  </a:ln>
                  <a:solidFill>
                    <a:srgbClr val="FFFFFF"/>
                  </a:solidFill>
                  <a:effectLst/>
                  <a:uLnTx/>
                  <a:uFillTx/>
                  <a:latin typeface="Arial"/>
                  <a:ea typeface="+mn-ea"/>
                  <a:cs typeface="Arial"/>
                </a:rPr>
                <a:t>Ressources et approvisionnement</a:t>
              </a:r>
            </a:p>
          </p:txBody>
        </p:sp>
      </p:grpSp>
      <p:sp>
        <p:nvSpPr>
          <p:cNvPr id="31" name="Rounded Rectangle 30">
            <a:extLst>
              <a:ext uri="{FF2B5EF4-FFF2-40B4-BE49-F238E27FC236}">
                <a16:creationId xmlns:a16="http://schemas.microsoft.com/office/drawing/2014/main" id="{8CEF1E99-7646-A9B8-E965-527E8A4F5B7E}"/>
              </a:ext>
            </a:extLst>
          </p:cNvPr>
          <p:cNvSpPr/>
          <p:nvPr/>
        </p:nvSpPr>
        <p:spPr>
          <a:xfrm>
            <a:off x="203166" y="1455728"/>
            <a:ext cx="2217550" cy="150620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000" b="0" i="0" u="none" strike="noStrike" kern="1200" cap="none" spc="0" normalizeH="0" baseline="0" noProof="0">
                <a:ln>
                  <a:noFill/>
                </a:ln>
                <a:solidFill>
                  <a:srgbClr val="384D56"/>
                </a:solidFill>
                <a:effectLst/>
                <a:uLnTx/>
                <a:uFillTx/>
                <a:latin typeface="Arial"/>
                <a:ea typeface="+mn-ea"/>
                <a:cs typeface="Arial"/>
              </a:rPr>
              <a:t>Thèmes de goulot d'étranglement 7-1-7</a:t>
            </a:r>
          </a:p>
        </p:txBody>
      </p:sp>
      <p:sp>
        <p:nvSpPr>
          <p:cNvPr id="5" name="Rounded Rectangle 4">
            <a:extLst>
              <a:ext uri="{FF2B5EF4-FFF2-40B4-BE49-F238E27FC236}">
                <a16:creationId xmlns:a16="http://schemas.microsoft.com/office/drawing/2014/main" id="{9E8D2788-FC37-D370-A467-53030F7706BD}"/>
              </a:ext>
            </a:extLst>
          </p:cNvPr>
          <p:cNvSpPr/>
          <p:nvPr/>
        </p:nvSpPr>
        <p:spPr>
          <a:xfrm>
            <a:off x="375046" y="3424878"/>
            <a:ext cx="7410433" cy="292416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
                <a:srgbClr val="3BB041"/>
              </a:buClr>
              <a:buSzTx/>
              <a:buFontTx/>
              <a:buNone/>
              <a:tabLst/>
              <a:defRPr/>
            </a:pPr>
            <a:r>
              <a:rPr kumimoji="0" lang="fr" sz="2100" b="1" i="0" u="none" strike="noStrike" kern="1200" cap="none" spc="0" normalizeH="0" baseline="0" noProof="0">
                <a:ln>
                  <a:noFill/>
                </a:ln>
                <a:solidFill>
                  <a:srgbClr val="3BB041"/>
                </a:solidFill>
                <a:effectLst/>
                <a:uLnTx/>
                <a:uFillTx/>
                <a:latin typeface="Arial"/>
                <a:ea typeface="+mn-ea"/>
                <a:cs typeface="Arial"/>
              </a:rPr>
              <a:t>Exemple : catégories de goulots d'étranglement pour le thème « laboratoire »</a:t>
            </a:r>
            <a:endParaRPr kumimoji="0" lang="en-US" sz="1800" b="0" i="0" u="none" strike="noStrike" kern="1200" cap="none" spc="0" normalizeH="0" baseline="0" noProof="0">
              <a:ln>
                <a:noFill/>
              </a:ln>
              <a:solidFill>
                <a:srgbClr val="FFFFFF"/>
              </a:solidFill>
              <a:effectLst/>
              <a:uLnTx/>
              <a:uFillTx/>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
                <a:srgbClr val="3BB041"/>
              </a:buClr>
              <a:buSzTx/>
              <a:buFontTx/>
              <a:buNone/>
              <a:tabLst/>
              <a:defRPr/>
            </a:pPr>
            <a:endParaRPr kumimoji="0" lang="en-US" sz="600" b="0" i="0" u="none" strike="noStrike" kern="1200" cap="none" spc="0" normalizeH="0" baseline="0" noProof="0">
              <a:ln>
                <a:noFill/>
              </a:ln>
              <a:solidFill>
                <a:srgbClr val="384D56"/>
              </a:solidFill>
              <a:effectLst/>
              <a:uLnTx/>
              <a:uFillTx/>
              <a:latin typeface="Arial"/>
              <a:ea typeface="+mn-ea"/>
              <a:cs typeface="Arial"/>
            </a:endParaRP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800" b="0" i="0" u="none" strike="noStrike" kern="1200" cap="none" spc="0" normalizeH="0" baseline="0" noProof="0">
                <a:ln>
                  <a:noFill/>
                </a:ln>
                <a:solidFill>
                  <a:srgbClr val="384D56"/>
                </a:solidFill>
                <a:effectLst/>
                <a:uLnTx/>
                <a:uFillTx/>
                <a:latin typeface="Arial"/>
                <a:ea typeface="+mn-ea"/>
                <a:cs typeface="Arial"/>
              </a:rPr>
              <a:t>Capacité de diagnostic </a:t>
            </a:r>
            <a:r>
              <a:rPr lang="fr">
                <a:solidFill>
                  <a:srgbClr val="384D56"/>
                </a:solidFill>
                <a:latin typeface="Arial"/>
                <a:cs typeface="Arial"/>
              </a:rPr>
              <a:t>en</a:t>
            </a:r>
            <a:r>
              <a:rPr kumimoji="0" lang="fr" sz="1800" b="0" i="0" u="none" strike="noStrike" kern="1200" cap="none" spc="0" normalizeH="0" baseline="0" noProof="0">
                <a:ln>
                  <a:noFill/>
                </a:ln>
                <a:solidFill>
                  <a:srgbClr val="384D56"/>
                </a:solidFill>
                <a:effectLst/>
                <a:uLnTx/>
                <a:uFillTx/>
                <a:latin typeface="Arial"/>
                <a:ea typeface="+mn-ea"/>
                <a:cs typeface="Arial"/>
              </a:rPr>
              <a:t> laboratoire insuffisante</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800" b="0" i="0" u="none" strike="noStrike" kern="1200" cap="none" spc="0" normalizeH="0" baseline="0" noProof="0">
                <a:ln>
                  <a:noFill/>
                </a:ln>
                <a:solidFill>
                  <a:srgbClr val="384D56"/>
                </a:solidFill>
                <a:effectLst/>
                <a:uLnTx/>
                <a:uFillTx/>
                <a:latin typeface="Arial"/>
                <a:ea typeface="+mn-ea"/>
                <a:cs typeface="Arial"/>
              </a:rPr>
              <a:t>Collecte d'échantillons retardée</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800" b="0" i="0" u="none" strike="noStrike" kern="1200" cap="none" spc="0" normalizeH="0" baseline="0" noProof="0">
                <a:ln>
                  <a:noFill/>
                </a:ln>
                <a:solidFill>
                  <a:srgbClr val="384D56"/>
                </a:solidFill>
                <a:effectLst/>
                <a:uLnTx/>
                <a:uFillTx/>
                <a:latin typeface="Arial"/>
                <a:ea typeface="+mn-ea"/>
                <a:cs typeface="Arial"/>
              </a:rPr>
              <a:t>Transport d'échantillons retardé</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800" b="0" i="0" u="none" strike="noStrike" kern="1200" cap="none" spc="0" normalizeH="0" baseline="0" noProof="0">
                <a:ln>
                  <a:noFill/>
                </a:ln>
                <a:solidFill>
                  <a:srgbClr val="384D56"/>
                </a:solidFill>
                <a:effectLst/>
                <a:uLnTx/>
                <a:uFillTx/>
                <a:latin typeface="Arial"/>
                <a:ea typeface="+mn-ea"/>
                <a:cs typeface="Arial"/>
              </a:rPr>
              <a:t>Produits de diagnostic inadéquats (réactifs de laboratoire, TDR, kits de prélèvement d'échantillons)</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800" b="0" i="0" u="none" strike="noStrike" kern="1200" cap="none" spc="0" normalizeH="0" baseline="0" noProof="0">
                <a:ln>
                  <a:noFill/>
                </a:ln>
                <a:solidFill>
                  <a:srgbClr val="384D56"/>
                </a:solidFill>
                <a:effectLst/>
                <a:uLnTx/>
                <a:uFillTx/>
                <a:latin typeface="Arial"/>
                <a:ea typeface="+mn-ea"/>
                <a:cs typeface="Arial"/>
              </a:rPr>
              <a:t>Défaillance ou retard de </a:t>
            </a:r>
            <a:r>
              <a:rPr lang="fr">
                <a:solidFill>
                  <a:srgbClr val="384D56"/>
                </a:solidFill>
                <a:latin typeface="Arial"/>
                <a:cs typeface="Arial"/>
              </a:rPr>
              <a:t>rapportage du </a:t>
            </a:r>
            <a:r>
              <a:rPr kumimoji="0" lang="fr" sz="1800" b="0" i="0" u="none" strike="noStrike" kern="1200" cap="none" spc="0" normalizeH="0" baseline="0" noProof="0">
                <a:ln>
                  <a:noFill/>
                </a:ln>
                <a:solidFill>
                  <a:srgbClr val="384D56"/>
                </a:solidFill>
                <a:effectLst/>
                <a:uLnTx/>
                <a:uFillTx/>
                <a:latin typeface="Arial"/>
                <a:ea typeface="+mn-ea"/>
                <a:cs typeface="Arial"/>
              </a:rPr>
              <a:t>laboratoire</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800" b="0" i="0" u="none" strike="noStrike" kern="1200" cap="none" spc="0" normalizeH="0" baseline="0" noProof="0">
                <a:ln>
                  <a:noFill/>
                </a:ln>
                <a:solidFill>
                  <a:srgbClr val="384D56"/>
                </a:solidFill>
                <a:effectLst/>
                <a:uLnTx/>
                <a:uFillTx/>
                <a:latin typeface="Arial"/>
                <a:ea typeface="+mn-ea"/>
                <a:cs typeface="Arial"/>
              </a:rPr>
              <a:t>Délai d'exécution interne du laboratoire lent</a:t>
            </a:r>
          </a:p>
        </p:txBody>
      </p:sp>
      <p:sp>
        <p:nvSpPr>
          <p:cNvPr id="13" name="TextBox 12">
            <a:extLst>
              <a:ext uri="{FF2B5EF4-FFF2-40B4-BE49-F238E27FC236}">
                <a16:creationId xmlns:a16="http://schemas.microsoft.com/office/drawing/2014/main" id="{84E1BC87-4B62-9CCC-7419-D0BAC640D24D}"/>
              </a:ext>
            </a:extLst>
          </p:cNvPr>
          <p:cNvSpPr txBox="1"/>
          <p:nvPr/>
        </p:nvSpPr>
        <p:spPr>
          <a:xfrm>
            <a:off x="8355252" y="6210685"/>
            <a:ext cx="2795678" cy="52322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628393"/>
                </a:solidFill>
                <a:effectLst/>
                <a:uLnTx/>
                <a:uFillTx/>
                <a:latin typeface="Arial"/>
                <a:ea typeface="+mn-ea"/>
                <a:cs typeface="Arial"/>
              </a:rPr>
              <a:t>7-1-7 Guide des catégories de goulots d'étranglement</a:t>
            </a:r>
            <a:endParaRPr kumimoji="0" lang="en-US" sz="1400" b="1" i="0" u="none" strike="noStrike" kern="1200" cap="none" spc="0" normalizeH="0" baseline="0" noProof="0">
              <a:ln>
                <a:noFill/>
              </a:ln>
              <a:solidFill>
                <a:srgbClr val="628393"/>
              </a:solidFill>
              <a:effectLst/>
              <a:uLnTx/>
              <a:uFillTx/>
              <a:latin typeface="Arial" panose="020B0604020202020204" pitchFamily="34" charset="0"/>
              <a:ea typeface="+mn-ea"/>
              <a:cs typeface="Arial" panose="020B0604020202020204" pitchFamily="34" charset="0"/>
            </a:endParaRPr>
          </a:p>
        </p:txBody>
      </p:sp>
      <p:pic>
        <p:nvPicPr>
          <p:cNvPr id="7" name="Picture 6">
            <a:extLst>
              <a:ext uri="{FF2B5EF4-FFF2-40B4-BE49-F238E27FC236}">
                <a16:creationId xmlns:a16="http://schemas.microsoft.com/office/drawing/2014/main" id="{2CA096CA-E7FF-B2BE-8BE0-6F3BB36AD3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1884" y="3424878"/>
            <a:ext cx="1735615" cy="2448222"/>
          </a:xfrm>
          <a:prstGeom prst="rect">
            <a:avLst/>
          </a:prstGeom>
          <a:ln w="12700">
            <a:solidFill>
              <a:schemeClr val="tx2"/>
            </a:solidFill>
          </a:ln>
        </p:spPr>
      </p:pic>
      <p:pic>
        <p:nvPicPr>
          <p:cNvPr id="9" name="Picture 8">
            <a:extLst>
              <a:ext uri="{FF2B5EF4-FFF2-40B4-BE49-F238E27FC236}">
                <a16:creationId xmlns:a16="http://schemas.microsoft.com/office/drawing/2014/main" id="{6051959A-3418-9776-B620-7FF5E20278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49078" y="3887625"/>
            <a:ext cx="1593236" cy="2249990"/>
          </a:xfrm>
          <a:prstGeom prst="rect">
            <a:avLst/>
          </a:prstGeom>
          <a:ln w="12700">
            <a:solidFill>
              <a:schemeClr val="tx2"/>
            </a:solidFill>
          </a:ln>
        </p:spPr>
      </p:pic>
      <p:sp>
        <p:nvSpPr>
          <p:cNvPr id="2" name="Rectangle: Rounded Corners 312">
            <a:extLst>
              <a:ext uri="{FF2B5EF4-FFF2-40B4-BE49-F238E27FC236}">
                <a16:creationId xmlns:a16="http://schemas.microsoft.com/office/drawing/2014/main" id="{11A7E726-024A-1EA1-C9EC-7716A5830FF8}"/>
              </a:ext>
            </a:extLst>
          </p:cNvPr>
          <p:cNvSpPr/>
          <p:nvPr/>
        </p:nvSpPr>
        <p:spPr>
          <a:xfrm>
            <a:off x="1549975" y="209369"/>
            <a:ext cx="9934101" cy="75278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b="1">
                <a:solidFill>
                  <a:schemeClr val="bg1"/>
                </a:solidFill>
                <a:latin typeface="Arial"/>
                <a:ea typeface="Arial"/>
                <a:cs typeface="+mn-lt"/>
              </a:rPr>
              <a:t>       Synthétiser et utiliser les résultats à des fins de planification, de financement et de plaidoyer </a:t>
            </a:r>
          </a:p>
        </p:txBody>
      </p:sp>
      <p:sp>
        <p:nvSpPr>
          <p:cNvPr id="3" name="Oval 313">
            <a:extLst>
              <a:ext uri="{FF2B5EF4-FFF2-40B4-BE49-F238E27FC236}">
                <a16:creationId xmlns:a16="http://schemas.microsoft.com/office/drawing/2014/main" id="{9D1D5BBC-BB9A-1C66-25F8-69EC34A0DCB9}"/>
              </a:ext>
            </a:extLst>
          </p:cNvPr>
          <p:cNvSpPr/>
          <p:nvPr/>
        </p:nvSpPr>
        <p:spPr>
          <a:xfrm>
            <a:off x="1002892" y="213150"/>
            <a:ext cx="836772" cy="74900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80392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5" grpId="0" animBg="1"/>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5B316-B6F1-735C-2B2D-F07EF61C245C}"/>
            </a:ext>
          </a:extLst>
        </p:cNvPr>
        <p:cNvGrpSpPr/>
        <p:nvPr/>
      </p:nvGrpSpPr>
      <p:grpSpPr>
        <a:xfrm>
          <a:off x="0" y="0"/>
          <a:ext cx="0" cy="0"/>
          <a:chOff x="0" y="0"/>
          <a:chExt cx="0" cy="0"/>
        </a:xfrm>
      </p:grpSpPr>
      <p:sp>
        <p:nvSpPr>
          <p:cNvPr id="11" name="object 4">
            <a:extLst>
              <a:ext uri="{FF2B5EF4-FFF2-40B4-BE49-F238E27FC236}">
                <a16:creationId xmlns:a16="http://schemas.microsoft.com/office/drawing/2014/main" id="{884453B1-9CDA-7401-99F1-A563948F6B1B}"/>
              </a:ext>
            </a:extLst>
          </p:cNvPr>
          <p:cNvSpPr txBox="1">
            <a:spLocks noGrp="1"/>
          </p:cNvSpPr>
          <p:nvPr>
            <p:ph type="title"/>
          </p:nvPr>
        </p:nvSpPr>
        <p:spPr>
          <a:xfrm>
            <a:off x="190319" y="267150"/>
            <a:ext cx="11621473" cy="1543821"/>
          </a:xfrm>
          <a:prstGeom prst="rect">
            <a:avLst/>
          </a:prstGeom>
        </p:spPr>
        <p:txBody>
          <a:bodyPr vert="horz" wrap="square" lIns="0" tIns="74295" rIns="0" bIns="0" rtlCol="0">
            <a:spAutoFit/>
          </a:bodyPr>
          <a:lstStyle/>
          <a:p>
            <a:pPr algn="ctr"/>
            <a:r>
              <a:rPr lang="fr" sz="3000" spc="-5" dirty="0">
                <a:latin typeface="Arial"/>
                <a:cs typeface="Arial"/>
              </a:rPr>
              <a:t>Les analyses par catégories de goulots d'étranglement aident à orienter la priorisation</a:t>
            </a:r>
            <a:endParaRPr lang="en-US" sz="3000" b="0" spc="-5" dirty="0">
              <a:solidFill>
                <a:srgbClr val="000000"/>
              </a:solidFill>
              <a:latin typeface="Arial"/>
              <a:cs typeface="Arial"/>
            </a:endParaRPr>
          </a:p>
          <a:p>
            <a:pPr marL="12700" marR="5080">
              <a:lnSpc>
                <a:spcPts val="3890"/>
              </a:lnSpc>
              <a:spcBef>
                <a:spcPts val="585"/>
              </a:spcBef>
            </a:pPr>
            <a:endParaRPr lang="en-US" spc="-5" dirty="0">
              <a:latin typeface="Arial"/>
              <a:cs typeface="Arial"/>
            </a:endParaRPr>
          </a:p>
        </p:txBody>
      </p:sp>
      <p:pic>
        <p:nvPicPr>
          <p:cNvPr id="2" name="Picture 1">
            <a:extLst>
              <a:ext uri="{FF2B5EF4-FFF2-40B4-BE49-F238E27FC236}">
                <a16:creationId xmlns:a16="http://schemas.microsoft.com/office/drawing/2014/main" id="{CE1EB3BB-221A-B133-2823-6161EC933D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721" y="2263005"/>
            <a:ext cx="11422682" cy="4112904"/>
          </a:xfrm>
          <a:prstGeom prst="rect">
            <a:avLst/>
          </a:prstGeom>
        </p:spPr>
      </p:pic>
    </p:spTree>
    <p:extLst>
      <p:ext uri="{BB962C8B-B14F-4D97-AF65-F5344CB8AC3E}">
        <p14:creationId xmlns:p14="http://schemas.microsoft.com/office/powerpoint/2010/main" val="7084151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8704A-CB9A-FD38-87EA-28311D1685E3}"/>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53B61CB9-77EA-28B8-197B-6FBBF487904D}"/>
              </a:ext>
            </a:extLst>
          </p:cNvPr>
          <p:cNvSpPr/>
          <p:nvPr/>
        </p:nvSpPr>
        <p:spPr>
          <a:xfrm>
            <a:off x="495645" y="1824966"/>
            <a:ext cx="11217889" cy="22405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graphicFrame>
        <p:nvGraphicFramePr>
          <p:cNvPr id="8" name="Chart 7">
            <a:extLst>
              <a:ext uri="{FF2B5EF4-FFF2-40B4-BE49-F238E27FC236}">
                <a16:creationId xmlns:a16="http://schemas.microsoft.com/office/drawing/2014/main" id="{2F5D8944-3887-5C00-EE16-68DCB1017340}"/>
              </a:ext>
            </a:extLst>
          </p:cNvPr>
          <p:cNvGraphicFramePr>
            <a:graphicFrameLocks/>
          </p:cNvGraphicFramePr>
          <p:nvPr/>
        </p:nvGraphicFramePr>
        <p:xfrm>
          <a:off x="636633" y="2351821"/>
          <a:ext cx="10918734" cy="170818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569A6E91-24EE-4094-24F6-C92A68382B40}"/>
              </a:ext>
            </a:extLst>
          </p:cNvPr>
          <p:cNvSpPr txBox="1"/>
          <p:nvPr/>
        </p:nvSpPr>
        <p:spPr>
          <a:xfrm>
            <a:off x="636633" y="2021773"/>
            <a:ext cx="11207137" cy="307777"/>
          </a:xfrm>
          <a:prstGeom prst="rect">
            <a:avLst/>
          </a:prstGeom>
          <a:noFill/>
        </p:spPr>
        <p:txBody>
          <a:bodyPr wrap="square" lIns="91440" tIns="45720" rIns="91440" bIns="45720" anchor="t">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prstClr val="black"/>
                </a:solidFill>
                <a:effectLst/>
                <a:uLnTx/>
                <a:uFillTx/>
                <a:latin typeface="Public Sans"/>
                <a:ea typeface="+mn-ea"/>
                <a:cs typeface="+mn-cs"/>
              </a:rPr>
              <a:t>Catégories de goulots d'étranglement communs </a:t>
            </a:r>
            <a:r>
              <a:rPr kumimoji="0" lang="fr" sz="1400" b="0" i="0" u="none" strike="noStrike" kern="1200" cap="none" spc="0" normalizeH="0" baseline="0" noProof="0">
                <a:ln>
                  <a:noFill/>
                </a:ln>
                <a:solidFill>
                  <a:prstClr val="black"/>
                </a:solidFill>
                <a:effectLst/>
                <a:uLnTx/>
                <a:uFillTx/>
                <a:latin typeface="Public Sans"/>
                <a:ea typeface="+mn-ea"/>
                <a:cs typeface="+mn-cs"/>
              </a:rPr>
              <a:t>| </a:t>
            </a:r>
            <a:r>
              <a:rPr kumimoji="0" lang="fr" sz="1400" b="1" i="0" u="none" strike="noStrike" kern="1200" cap="none" spc="0" normalizeH="0" baseline="0" noProof="0">
                <a:ln>
                  <a:noFill/>
                </a:ln>
                <a:solidFill>
                  <a:prstClr val="black"/>
                </a:solidFill>
                <a:effectLst/>
                <a:uLnTx/>
                <a:uFillTx/>
                <a:latin typeface="Public Sans"/>
                <a:ea typeface="+mn-ea"/>
                <a:cs typeface="+mn-cs"/>
              </a:rPr>
              <a:t>41 événements (2018-2022) au Brésil, en Éthiopie, au Libéria, au Nigéria et en Ouganda</a:t>
            </a:r>
          </a:p>
        </p:txBody>
      </p:sp>
      <p:sp>
        <p:nvSpPr>
          <p:cNvPr id="12" name="Rounded Rectangle 11">
            <a:extLst>
              <a:ext uri="{FF2B5EF4-FFF2-40B4-BE49-F238E27FC236}">
                <a16:creationId xmlns:a16="http://schemas.microsoft.com/office/drawing/2014/main" id="{CF19F50D-9CB1-E456-97D0-54AC1D5A740D}"/>
              </a:ext>
            </a:extLst>
          </p:cNvPr>
          <p:cNvSpPr/>
          <p:nvPr/>
        </p:nvSpPr>
        <p:spPr>
          <a:xfrm>
            <a:off x="635167" y="4612905"/>
            <a:ext cx="11283336" cy="627650"/>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E9373D"/>
                </a:solidFill>
                <a:effectLst/>
                <a:uLnTx/>
                <a:uFillTx/>
                <a:latin typeface="Arial"/>
                <a:ea typeface="+mn-ea"/>
                <a:cs typeface="Arial"/>
              </a:rPr>
              <a:t>La plupart des goulots d'étranglement en matière de détection se situent au niveau des formation sanitaires.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noProof="0">
                <a:ln>
                  <a:noFill/>
                </a:ln>
                <a:solidFill>
                  <a:prstClr val="black"/>
                </a:solidFill>
                <a:effectLst/>
                <a:uLnTx/>
                <a:uFillTx/>
                <a:latin typeface="Arial"/>
                <a:ea typeface="+mn-ea"/>
                <a:cs typeface="Arial"/>
              </a:rPr>
              <a:t>Principalement incapacité des agents de santé à reconnaître les maladies et à </a:t>
            </a:r>
            <a:r>
              <a:rPr lang="fr" sz="1400">
                <a:solidFill>
                  <a:prstClr val="black"/>
                </a:solidFill>
                <a:latin typeface="Arial"/>
                <a:cs typeface="Arial"/>
              </a:rPr>
              <a:t>préleve</a:t>
            </a:r>
            <a:r>
              <a:rPr kumimoji="0" lang="fr" sz="1400" b="0" i="0" u="none" strike="noStrike" kern="1200" cap="none" spc="0" normalizeH="0" baseline="0" noProof="0">
                <a:ln>
                  <a:noFill/>
                </a:ln>
                <a:solidFill>
                  <a:prstClr val="black"/>
                </a:solidFill>
                <a:effectLst/>
                <a:uLnTx/>
                <a:uFillTx/>
                <a:latin typeface="Arial"/>
                <a:ea typeface="+mn-ea"/>
                <a:cs typeface="Arial"/>
              </a:rPr>
              <a:t>r les échantillons appropriés.</a:t>
            </a:r>
          </a:p>
        </p:txBody>
      </p:sp>
      <p:sp>
        <p:nvSpPr>
          <p:cNvPr id="13" name="Rounded Rectangle 12">
            <a:extLst>
              <a:ext uri="{FF2B5EF4-FFF2-40B4-BE49-F238E27FC236}">
                <a16:creationId xmlns:a16="http://schemas.microsoft.com/office/drawing/2014/main" id="{0E7C5E21-DD1A-E0BD-A4CF-D4DE0F2E8236}"/>
              </a:ext>
            </a:extLst>
          </p:cNvPr>
          <p:cNvSpPr/>
          <p:nvPr/>
        </p:nvSpPr>
        <p:spPr>
          <a:xfrm>
            <a:off x="635167" y="5236831"/>
            <a:ext cx="11283336" cy="627650"/>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dirty="0">
                <a:ln>
                  <a:noFill/>
                </a:ln>
                <a:solidFill>
                  <a:srgbClr val="FF9201"/>
                </a:solidFill>
                <a:effectLst/>
                <a:uLnTx/>
                <a:uFillTx/>
                <a:latin typeface="Arial"/>
                <a:ea typeface="+mn-ea"/>
                <a:cs typeface="Arial"/>
              </a:rPr>
              <a:t>La plupart des goulots d'étranglement en matière de notification se situent au niveau infranational. </a:t>
            </a:r>
            <a:br>
              <a:rPr kumimoji="0" lang="en-US" sz="1400" b="0" i="0" u="none" strike="noStrike" kern="1200" cap="none" spc="0" normalizeH="0" baseline="0" noProof="0" dirty="0">
                <a:ln>
                  <a:noFill/>
                </a:ln>
                <a:solidFill>
                  <a:srgbClr val="FFFFFF"/>
                </a:solidFill>
                <a:effectLst/>
                <a:uLnTx/>
                <a:uFillTx/>
                <a:latin typeface="Arial"/>
                <a:ea typeface="+mn-ea"/>
              </a:rPr>
            </a:br>
            <a:r>
              <a:rPr lang="fr" sz="1400" dirty="0">
                <a:solidFill>
                  <a:prstClr val="black"/>
                </a:solidFill>
                <a:latin typeface="Arial"/>
                <a:cs typeface="Arial"/>
              </a:rPr>
              <a:t>P</a:t>
            </a:r>
            <a:r>
              <a:rPr kumimoji="0" lang="fr" sz="1400" b="0" i="0" u="none" strike="noStrike" kern="1200" cap="none" spc="0" normalizeH="0" baseline="0" noProof="0" dirty="0">
                <a:ln>
                  <a:noFill/>
                </a:ln>
                <a:solidFill>
                  <a:prstClr val="black"/>
                </a:solidFill>
                <a:effectLst/>
                <a:uLnTx/>
                <a:uFillTx/>
                <a:latin typeface="Arial"/>
                <a:ea typeface="+mn-ea"/>
                <a:cs typeface="Arial"/>
              </a:rPr>
              <a:t>rincipalement défaillances dans les chaînes de communication reposant</a:t>
            </a:r>
            <a:r>
              <a:rPr kumimoji="0" lang="fr" sz="1400" b="0" i="0" u="none" strike="noStrike" kern="1200" cap="none" spc="0" normalizeH="0" noProof="0" dirty="0">
                <a:ln>
                  <a:noFill/>
                </a:ln>
                <a:solidFill>
                  <a:prstClr val="black"/>
                </a:solidFill>
                <a:effectLst/>
                <a:uLnTx/>
                <a:uFillTx/>
                <a:latin typeface="Arial"/>
                <a:ea typeface="+mn-ea"/>
                <a:cs typeface="Arial"/>
              </a:rPr>
              <a:t> sur</a:t>
            </a:r>
            <a:r>
              <a:rPr kumimoji="0" lang="fr" sz="1400" b="0" i="0" u="none" strike="noStrike" kern="1200" cap="none" spc="0" normalizeH="0" baseline="0" noProof="0" dirty="0">
                <a:ln>
                  <a:noFill/>
                </a:ln>
                <a:solidFill>
                  <a:prstClr val="black"/>
                </a:solidFill>
                <a:effectLst/>
                <a:uLnTx/>
                <a:uFillTx/>
                <a:latin typeface="Arial"/>
                <a:ea typeface="+mn-ea"/>
                <a:cs typeface="Arial"/>
              </a:rPr>
              <a:t> des méthodes manuelles ou électroniques.</a:t>
            </a:r>
          </a:p>
        </p:txBody>
      </p:sp>
      <p:sp>
        <p:nvSpPr>
          <p:cNvPr id="14" name="Rounded Rectangle 13">
            <a:extLst>
              <a:ext uri="{FF2B5EF4-FFF2-40B4-BE49-F238E27FC236}">
                <a16:creationId xmlns:a16="http://schemas.microsoft.com/office/drawing/2014/main" id="{FC5A526A-D432-2EE7-BD45-409819631756}"/>
              </a:ext>
            </a:extLst>
          </p:cNvPr>
          <p:cNvSpPr/>
          <p:nvPr/>
        </p:nvSpPr>
        <p:spPr>
          <a:xfrm>
            <a:off x="635167" y="5864855"/>
            <a:ext cx="11283336" cy="627651"/>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dirty="0">
                <a:ln>
                  <a:noFill/>
                </a:ln>
                <a:solidFill>
                  <a:srgbClr val="40BE52"/>
                </a:solidFill>
                <a:effectLst/>
                <a:uLnTx/>
                <a:uFillTx/>
                <a:latin typeface="Arial"/>
                <a:ea typeface="+mn-ea"/>
                <a:cs typeface="Arial"/>
              </a:rPr>
              <a:t>Les goulots d'étranglement de la réponse sont répartis entre les niveaux infranational et national. </a:t>
            </a:r>
            <a:br>
              <a:rPr kumimoji="0" lang="en-US" sz="1400" b="0" i="0" u="none" strike="noStrike" kern="1200" cap="none" spc="0" normalizeH="0" baseline="0" noProof="0" dirty="0">
                <a:ln>
                  <a:noFill/>
                </a:ln>
                <a:solidFill>
                  <a:srgbClr val="FFFFFF"/>
                </a:solidFill>
                <a:effectLst/>
                <a:uLnTx/>
                <a:uFillTx/>
                <a:latin typeface="Arial"/>
                <a:ea typeface="+mn-ea"/>
              </a:rPr>
            </a:br>
            <a:r>
              <a:rPr kumimoji="0" lang="fr" sz="1400" b="0" i="0" u="none" strike="noStrike" kern="1200" cap="none" spc="0" normalizeH="0" baseline="0" noProof="0" dirty="0">
                <a:ln>
                  <a:noFill/>
                </a:ln>
                <a:solidFill>
                  <a:prstClr val="black"/>
                </a:solidFill>
                <a:effectLst/>
                <a:uLnTx/>
                <a:uFillTx/>
                <a:latin typeface="Arial"/>
                <a:ea typeface="+mn-ea"/>
                <a:cs typeface="Arial"/>
              </a:rPr>
              <a:t>Principalement absence ou retard</a:t>
            </a:r>
            <a:r>
              <a:rPr kumimoji="0" lang="fr" sz="1400" b="0" i="0" u="none" strike="noStrike" kern="1200" cap="none" spc="0" normalizeH="0" noProof="0" dirty="0">
                <a:ln>
                  <a:noFill/>
                </a:ln>
                <a:solidFill>
                  <a:prstClr val="black"/>
                </a:solidFill>
                <a:effectLst/>
                <a:uLnTx/>
                <a:uFillTx/>
                <a:latin typeface="Arial"/>
                <a:ea typeface="+mn-ea"/>
                <a:cs typeface="Arial"/>
              </a:rPr>
              <a:t> de décaissement des fonds </a:t>
            </a:r>
            <a:r>
              <a:rPr kumimoji="0" lang="fr" sz="1400" b="0" i="0" u="none" strike="noStrike" kern="1200" cap="none" spc="0" normalizeH="0" baseline="0" noProof="0" dirty="0">
                <a:ln>
                  <a:noFill/>
                </a:ln>
                <a:solidFill>
                  <a:prstClr val="black"/>
                </a:solidFill>
                <a:effectLst/>
                <a:uLnTx/>
                <a:uFillTx/>
                <a:latin typeface="Arial"/>
                <a:ea typeface="+mn-ea"/>
                <a:cs typeface="Arial"/>
              </a:rPr>
              <a:t>aux niveaux infranational et national </a:t>
            </a:r>
            <a:r>
              <a:rPr lang="fr" sz="1400" dirty="0">
                <a:solidFill>
                  <a:prstClr val="black"/>
                </a:solidFill>
                <a:latin typeface="Arial"/>
                <a:cs typeface="Arial"/>
              </a:rPr>
              <a:t>ou</a:t>
            </a:r>
            <a:r>
              <a:rPr kumimoji="0" lang="fr" sz="1400" b="0" i="0" u="none" strike="noStrike" kern="1200" cap="none" spc="0" normalizeH="0" baseline="0" noProof="0" dirty="0">
                <a:ln>
                  <a:noFill/>
                </a:ln>
                <a:solidFill>
                  <a:prstClr val="black"/>
                </a:solidFill>
                <a:effectLst/>
                <a:uLnTx/>
                <a:uFillTx/>
                <a:latin typeface="Arial"/>
                <a:ea typeface="+mn-ea"/>
                <a:cs typeface="Arial"/>
              </a:rPr>
              <a:t> de confirmation en laboratoire.</a:t>
            </a:r>
          </a:p>
        </p:txBody>
      </p:sp>
      <p:sp>
        <p:nvSpPr>
          <p:cNvPr id="15" name="TextBox 14">
            <a:extLst>
              <a:ext uri="{FF2B5EF4-FFF2-40B4-BE49-F238E27FC236}">
                <a16:creationId xmlns:a16="http://schemas.microsoft.com/office/drawing/2014/main" id="{3DD96AE2-8351-A27B-F02B-AC0ECA341E2F}"/>
              </a:ext>
            </a:extLst>
          </p:cNvPr>
          <p:cNvSpPr txBox="1"/>
          <p:nvPr/>
        </p:nvSpPr>
        <p:spPr>
          <a:xfrm>
            <a:off x="440237" y="4242672"/>
            <a:ext cx="4151428" cy="338554"/>
          </a:xfrm>
          <a:prstGeom prst="rect">
            <a:avLst/>
          </a:prstGeom>
          <a:noFill/>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fr" sz="16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Catégories communes par jalon</a:t>
            </a:r>
          </a:p>
        </p:txBody>
      </p:sp>
      <p:sp>
        <p:nvSpPr>
          <p:cNvPr id="3" name="TextBox 2">
            <a:extLst>
              <a:ext uri="{FF2B5EF4-FFF2-40B4-BE49-F238E27FC236}">
                <a16:creationId xmlns:a16="http://schemas.microsoft.com/office/drawing/2014/main" id="{D170B50C-302D-411D-D3CA-515120FD0088}"/>
              </a:ext>
            </a:extLst>
          </p:cNvPr>
          <p:cNvSpPr txBox="1"/>
          <p:nvPr/>
        </p:nvSpPr>
        <p:spPr>
          <a:xfrm>
            <a:off x="77647" y="1255129"/>
            <a:ext cx="12053883" cy="369332"/>
          </a:xfrm>
          <a:prstGeom prst="rect">
            <a:avLst/>
          </a:prstGeom>
          <a:noFill/>
        </p:spPr>
        <p:txBody>
          <a:bodyPr wrap="square" lIns="91440" tIns="45720" rIns="91440" bIns="45720" anchor="t">
            <a:spAutoFit/>
          </a:bodyPr>
          <a:lstStyle/>
          <a:p>
            <a:pPr>
              <a:defRPr/>
            </a:pPr>
            <a:r>
              <a:rPr kumimoji="0" lang="fr" b="1" i="0" u="none" strike="noStrike" kern="1200" cap="none" spc="0" normalizeH="0" baseline="0" noProof="0">
                <a:ln>
                  <a:noFill/>
                </a:ln>
                <a:solidFill>
                  <a:srgbClr val="618393"/>
                </a:solidFill>
                <a:effectLst/>
                <a:uLnTx/>
                <a:uFillTx/>
                <a:latin typeface="Arial"/>
                <a:ea typeface="+mn-ea"/>
                <a:cs typeface="Arial"/>
              </a:rPr>
              <a:t>L'identification des goulots d'étranglement </a:t>
            </a:r>
            <a:r>
              <a:rPr lang="fr" b="1">
                <a:solidFill>
                  <a:srgbClr val="618393"/>
                </a:solidFill>
                <a:latin typeface="Arial"/>
                <a:cs typeface="Arial"/>
              </a:rPr>
              <a:t>communs permet</a:t>
            </a:r>
            <a:r>
              <a:rPr kumimoji="0" lang="fr" b="1" i="0" u="none" strike="noStrike" kern="1200" cap="none" spc="0" normalizeH="0" baseline="0" noProof="0">
                <a:ln>
                  <a:noFill/>
                </a:ln>
                <a:solidFill>
                  <a:srgbClr val="618393"/>
                </a:solidFill>
                <a:effectLst/>
                <a:uLnTx/>
                <a:uFillTx/>
                <a:latin typeface="Arial"/>
                <a:ea typeface="+mn-ea"/>
                <a:cs typeface="Arial"/>
              </a:rPr>
              <a:t> de prioriser les actions et les investissements</a:t>
            </a:r>
          </a:p>
        </p:txBody>
      </p:sp>
      <p:sp>
        <p:nvSpPr>
          <p:cNvPr id="2" name="Rectangle: Rounded Corners 312">
            <a:extLst>
              <a:ext uri="{FF2B5EF4-FFF2-40B4-BE49-F238E27FC236}">
                <a16:creationId xmlns:a16="http://schemas.microsoft.com/office/drawing/2014/main" id="{35B951A3-15E8-9D67-BF60-FDBEA3F3C677}"/>
              </a:ext>
            </a:extLst>
          </p:cNvPr>
          <p:cNvSpPr/>
          <p:nvPr/>
        </p:nvSpPr>
        <p:spPr>
          <a:xfrm>
            <a:off x="1549975" y="209369"/>
            <a:ext cx="9934101" cy="75278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b="1">
                <a:solidFill>
                  <a:schemeClr val="bg1"/>
                </a:solidFill>
                <a:latin typeface="Arial"/>
                <a:ea typeface="Arial"/>
                <a:cs typeface="+mn-lt"/>
              </a:rPr>
              <a:t>       Synthétiser et utiliser les résultats à des fins de planification, de financement et de plaidoyer </a:t>
            </a:r>
          </a:p>
        </p:txBody>
      </p:sp>
      <p:sp>
        <p:nvSpPr>
          <p:cNvPr id="4" name="Oval 313">
            <a:extLst>
              <a:ext uri="{FF2B5EF4-FFF2-40B4-BE49-F238E27FC236}">
                <a16:creationId xmlns:a16="http://schemas.microsoft.com/office/drawing/2014/main" id="{445C78AA-2370-CDBA-7FF0-01AFF4243AF0}"/>
              </a:ext>
            </a:extLst>
          </p:cNvPr>
          <p:cNvSpPr/>
          <p:nvPr/>
        </p:nvSpPr>
        <p:spPr>
          <a:xfrm>
            <a:off x="1002892" y="213150"/>
            <a:ext cx="836772" cy="74900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109513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8" grpId="0">
        <p:bldAsOne/>
      </p:bldGraphic>
      <p:bldP spid="10" grpId="0"/>
      <p:bldP spid="12" grpId="0" animBg="1"/>
      <p:bldP spid="13" grpId="0" animBg="1"/>
      <p:bldP spid="14" grpId="0" animBg="1"/>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BFB0C67-3533-9D42-21EE-18DF2F9759C7}"/>
              </a:ext>
            </a:extLst>
          </p:cNvPr>
          <p:cNvSpPr/>
          <p:nvPr/>
        </p:nvSpPr>
        <p:spPr>
          <a:xfrm>
            <a:off x="6314564" y="4639970"/>
            <a:ext cx="1766947" cy="1642222"/>
          </a:xfrm>
          <a:prstGeom prst="roundRect">
            <a:avLst>
              <a:gd name="adj" fmla="val 10000"/>
            </a:avLst>
          </a:prstGeom>
          <a:blipFill>
            <a:blip r:embed="rId3"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7" name="Rounded Rectangle 6">
            <a:extLst>
              <a:ext uri="{FF2B5EF4-FFF2-40B4-BE49-F238E27FC236}">
                <a16:creationId xmlns:a16="http://schemas.microsoft.com/office/drawing/2014/main" id="{BB467829-F1C3-BCD0-342A-CB09BAB750E8}"/>
              </a:ext>
            </a:extLst>
          </p:cNvPr>
          <p:cNvSpPr/>
          <p:nvPr/>
        </p:nvSpPr>
        <p:spPr>
          <a:xfrm>
            <a:off x="545452" y="4602586"/>
            <a:ext cx="1720157" cy="1703239"/>
          </a:xfrm>
          <a:prstGeom prst="roundRect">
            <a:avLst>
              <a:gd name="adj" fmla="val 10000"/>
            </a:avLst>
          </a:prstGeom>
          <a:blipFill>
            <a:blip r:embed="rId4"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13" name="Title 1">
            <a:extLst>
              <a:ext uri="{FF2B5EF4-FFF2-40B4-BE49-F238E27FC236}">
                <a16:creationId xmlns:a16="http://schemas.microsoft.com/office/drawing/2014/main" id="{2EB6F167-63E5-98A0-EEBE-9AF24672A4F6}"/>
              </a:ext>
            </a:extLst>
          </p:cNvPr>
          <p:cNvSpPr>
            <a:spLocks noGrp="1"/>
          </p:cNvSpPr>
          <p:nvPr>
            <p:ph type="title"/>
          </p:nvPr>
        </p:nvSpPr>
        <p:spPr>
          <a:xfrm>
            <a:off x="293140" y="1207134"/>
            <a:ext cx="10515600" cy="434644"/>
          </a:xfrm>
        </p:spPr>
        <p:txBody>
          <a:bodyPr/>
          <a:lstStyle/>
          <a:p>
            <a:r>
              <a:rPr lang="fr" sz="2400">
                <a:solidFill>
                  <a:schemeClr val="tx2"/>
                </a:solidFill>
              </a:rPr>
              <a:t>Goulots d'étranglement qui influencent couramment les actions</a:t>
            </a:r>
          </a:p>
        </p:txBody>
      </p:sp>
      <p:grpSp>
        <p:nvGrpSpPr>
          <p:cNvPr id="27" name="Group 26">
            <a:extLst>
              <a:ext uri="{FF2B5EF4-FFF2-40B4-BE49-F238E27FC236}">
                <a16:creationId xmlns:a16="http://schemas.microsoft.com/office/drawing/2014/main" id="{09F3EB51-4509-DD6D-92D0-BD0F8DE5886E}"/>
              </a:ext>
            </a:extLst>
          </p:cNvPr>
          <p:cNvGrpSpPr/>
          <p:nvPr/>
        </p:nvGrpSpPr>
        <p:grpSpPr>
          <a:xfrm>
            <a:off x="296229" y="1742877"/>
            <a:ext cx="5638903" cy="2270615"/>
            <a:chOff x="457096" y="1839876"/>
            <a:chExt cx="5638903" cy="2270615"/>
          </a:xfrm>
        </p:grpSpPr>
        <p:grpSp>
          <p:nvGrpSpPr>
            <p:cNvPr id="21" name="Group 20">
              <a:extLst>
                <a:ext uri="{FF2B5EF4-FFF2-40B4-BE49-F238E27FC236}">
                  <a16:creationId xmlns:a16="http://schemas.microsoft.com/office/drawing/2014/main" id="{9B620F80-5766-650E-1927-598AB28346AA}"/>
                </a:ext>
              </a:extLst>
            </p:cNvPr>
            <p:cNvGrpSpPr/>
            <p:nvPr/>
          </p:nvGrpSpPr>
          <p:grpSpPr>
            <a:xfrm>
              <a:off x="548246" y="1839876"/>
              <a:ext cx="2440727" cy="2159103"/>
              <a:chOff x="548246" y="1839876"/>
              <a:chExt cx="2440727" cy="2159103"/>
            </a:xfrm>
          </p:grpSpPr>
          <p:sp>
            <p:nvSpPr>
              <p:cNvPr id="5" name="Rounded Rectangle 4">
                <a:extLst>
                  <a:ext uri="{FF2B5EF4-FFF2-40B4-BE49-F238E27FC236}">
                    <a16:creationId xmlns:a16="http://schemas.microsoft.com/office/drawing/2014/main" id="{5279B956-9AEA-CA15-4EDE-C9681C8235B6}"/>
                  </a:ext>
                </a:extLst>
              </p:cNvPr>
              <p:cNvSpPr/>
              <p:nvPr/>
            </p:nvSpPr>
            <p:spPr>
              <a:xfrm>
                <a:off x="612178" y="2346855"/>
                <a:ext cx="1808102" cy="1652124"/>
              </a:xfrm>
              <a:prstGeom prst="roundRect">
                <a:avLst>
                  <a:gd name="adj" fmla="val 10000"/>
                </a:avLst>
              </a:prstGeom>
              <a:blipFill>
                <a:blip r:embed="rId5"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2F6EC92-5B38-6F78-1E02-B9F41DF9DDAD}"/>
                  </a:ext>
                </a:extLst>
              </p:cNvPr>
              <p:cNvSpPr txBox="1"/>
              <p:nvPr/>
            </p:nvSpPr>
            <p:spPr>
              <a:xfrm>
                <a:off x="548246" y="1839876"/>
                <a:ext cx="2440727" cy="40011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Sierra Leone</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grpSp>
        <p:sp>
          <p:nvSpPr>
            <p:cNvPr id="14" name="Rounded Rectangle 13">
              <a:extLst>
                <a:ext uri="{FF2B5EF4-FFF2-40B4-BE49-F238E27FC236}">
                  <a16:creationId xmlns:a16="http://schemas.microsoft.com/office/drawing/2014/main" id="{20E667E5-259B-727C-EEF4-1C579A071931}"/>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7" name="Rounded Rectangle 16">
            <a:extLst>
              <a:ext uri="{FF2B5EF4-FFF2-40B4-BE49-F238E27FC236}">
                <a16:creationId xmlns:a16="http://schemas.microsoft.com/office/drawing/2014/main" id="{CB07F624-897C-04A6-CA91-28C234F26D90}"/>
              </a:ext>
            </a:extLst>
          </p:cNvPr>
          <p:cNvSpPr/>
          <p:nvPr/>
        </p:nvSpPr>
        <p:spPr>
          <a:xfrm>
            <a:off x="6315501" y="2248374"/>
            <a:ext cx="1832883" cy="1652124"/>
          </a:xfrm>
          <a:prstGeom prst="roundRect">
            <a:avLst>
              <a:gd name="adj" fmla="val 10000"/>
            </a:avLst>
          </a:prstGeom>
          <a:blipFill>
            <a:blip r:embed="rId6"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04705B5C-4BDE-252E-B255-4824AF4E954A}"/>
              </a:ext>
            </a:extLst>
          </p:cNvPr>
          <p:cNvSpPr txBox="1"/>
          <p:nvPr/>
        </p:nvSpPr>
        <p:spPr>
          <a:xfrm>
            <a:off x="452694" y="4115292"/>
            <a:ext cx="2488233" cy="40011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Nigeria</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26" name="Rounded Rectangle 25">
            <a:extLst>
              <a:ext uri="{FF2B5EF4-FFF2-40B4-BE49-F238E27FC236}">
                <a16:creationId xmlns:a16="http://schemas.microsoft.com/office/drawing/2014/main" id="{F181A257-B18A-F6A2-97D8-321E6D8484B9}"/>
              </a:ext>
            </a:extLst>
          </p:cNvPr>
          <p:cNvSpPr/>
          <p:nvPr/>
        </p:nvSpPr>
        <p:spPr>
          <a:xfrm>
            <a:off x="387380" y="4596366"/>
            <a:ext cx="5547752" cy="1913490"/>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8" name="Group 27">
            <a:extLst>
              <a:ext uri="{FF2B5EF4-FFF2-40B4-BE49-F238E27FC236}">
                <a16:creationId xmlns:a16="http://schemas.microsoft.com/office/drawing/2014/main" id="{D905FF87-7FAA-E051-8EFF-A50257DDE705}"/>
              </a:ext>
            </a:extLst>
          </p:cNvPr>
          <p:cNvGrpSpPr/>
          <p:nvPr/>
        </p:nvGrpSpPr>
        <p:grpSpPr>
          <a:xfrm>
            <a:off x="6165777" y="1742877"/>
            <a:ext cx="5638903" cy="2270615"/>
            <a:chOff x="457096" y="1839876"/>
            <a:chExt cx="5638903" cy="2270615"/>
          </a:xfrm>
        </p:grpSpPr>
        <p:sp>
          <p:nvSpPr>
            <p:cNvPr id="32" name="TextBox 31">
              <a:extLst>
                <a:ext uri="{FF2B5EF4-FFF2-40B4-BE49-F238E27FC236}">
                  <a16:creationId xmlns:a16="http://schemas.microsoft.com/office/drawing/2014/main" id="{D35FFBF8-A3C4-3E15-2F84-CCCE61A16A58}"/>
                </a:ext>
              </a:extLst>
            </p:cNvPr>
            <p:cNvSpPr txBox="1"/>
            <p:nvPr/>
          </p:nvSpPr>
          <p:spPr>
            <a:xfrm>
              <a:off x="489336" y="1839876"/>
              <a:ext cx="2440727" cy="40011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Cambodge</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30" name="Rounded Rectangle 29">
              <a:extLst>
                <a:ext uri="{FF2B5EF4-FFF2-40B4-BE49-F238E27FC236}">
                  <a16:creationId xmlns:a16="http://schemas.microsoft.com/office/drawing/2014/main" id="{9A2E01AA-D2C9-5F2A-FD3B-76A3C5FCAE1B}"/>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34" name="Group 33">
            <a:extLst>
              <a:ext uri="{FF2B5EF4-FFF2-40B4-BE49-F238E27FC236}">
                <a16:creationId xmlns:a16="http://schemas.microsoft.com/office/drawing/2014/main" id="{C9629827-CE6E-B368-EB2B-9F831511F924}"/>
              </a:ext>
            </a:extLst>
          </p:cNvPr>
          <p:cNvGrpSpPr/>
          <p:nvPr/>
        </p:nvGrpSpPr>
        <p:grpSpPr>
          <a:xfrm>
            <a:off x="6165777" y="4144321"/>
            <a:ext cx="5638903" cy="2270615"/>
            <a:chOff x="457096" y="1839876"/>
            <a:chExt cx="5638903" cy="2270615"/>
          </a:xfrm>
        </p:grpSpPr>
        <p:sp>
          <p:nvSpPr>
            <p:cNvPr id="35" name="TextBox 34">
              <a:extLst>
                <a:ext uri="{FF2B5EF4-FFF2-40B4-BE49-F238E27FC236}">
                  <a16:creationId xmlns:a16="http://schemas.microsoft.com/office/drawing/2014/main" id="{EBA7C3FD-6CD3-F428-03A2-F543A6B4F383}"/>
                </a:ext>
              </a:extLst>
            </p:cNvPr>
            <p:cNvSpPr txBox="1"/>
            <p:nvPr/>
          </p:nvSpPr>
          <p:spPr>
            <a:xfrm>
              <a:off x="482079" y="1839876"/>
              <a:ext cx="2440727" cy="40011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Zambie</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36" name="Rounded Rectangle 35">
              <a:extLst>
                <a:ext uri="{FF2B5EF4-FFF2-40B4-BE49-F238E27FC236}">
                  <a16:creationId xmlns:a16="http://schemas.microsoft.com/office/drawing/2014/main" id="{327B666F-76C4-6138-105C-2AB3153331E6}"/>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38" name="Rounded Rectangle 4">
            <a:extLst>
              <a:ext uri="{FF2B5EF4-FFF2-40B4-BE49-F238E27FC236}">
                <a16:creationId xmlns:a16="http://schemas.microsoft.com/office/drawing/2014/main" id="{BB115B58-2AED-0AD3-3AEF-8B253A723584}"/>
              </a:ext>
            </a:extLst>
          </p:cNvPr>
          <p:cNvSpPr/>
          <p:nvPr/>
        </p:nvSpPr>
        <p:spPr>
          <a:xfrm>
            <a:off x="2362750" y="2138344"/>
            <a:ext cx="3572382" cy="18751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400" b="0" i="0" u="none" strike="noStrike" kern="1200" cap="none" spc="0" normalizeH="0" baseline="0" noProof="0">
                <a:ln>
                  <a:noFill/>
                </a:ln>
                <a:solidFill>
                  <a:srgbClr val="384D56"/>
                </a:solidFill>
                <a:effectLst/>
                <a:uLnTx/>
                <a:uFillTx/>
                <a:latin typeface="Arial"/>
                <a:ea typeface="+mn-ea"/>
                <a:cs typeface="Arial"/>
              </a:rPr>
              <a:t>L'analyse rétrospective de 16 </a:t>
            </a:r>
            <a:r>
              <a:rPr lang="fr" sz="1400">
                <a:solidFill>
                  <a:srgbClr val="384D56"/>
                </a:solidFill>
                <a:latin typeface="Arial"/>
                <a:cs typeface="Arial"/>
              </a:rPr>
              <a:t>flambées</a:t>
            </a:r>
            <a:r>
              <a:rPr kumimoji="0" lang="fr" sz="1400" b="0" i="0" u="none" strike="noStrike" kern="1200" cap="none" spc="0" normalizeH="0" baseline="0" noProof="0">
                <a:ln>
                  <a:noFill/>
                </a:ln>
                <a:solidFill>
                  <a:srgbClr val="384D56"/>
                </a:solidFill>
                <a:effectLst/>
                <a:uLnTx/>
                <a:uFillTx/>
                <a:latin typeface="Arial"/>
                <a:ea typeface="+mn-ea"/>
                <a:cs typeface="Arial"/>
              </a:rPr>
              <a:t> a mis en évidence </a:t>
            </a:r>
            <a:r>
              <a:rPr kumimoji="0" lang="fr" sz="1400" b="1" i="0" u="none" strike="noStrike" kern="1200" cap="none" spc="0" normalizeH="0" baseline="0" noProof="0">
                <a:ln>
                  <a:noFill/>
                </a:ln>
                <a:solidFill>
                  <a:srgbClr val="384D56"/>
                </a:solidFill>
                <a:effectLst/>
                <a:uLnTx/>
                <a:uFillTx/>
                <a:latin typeface="Arial"/>
                <a:ea typeface="+mn-ea"/>
                <a:cs typeface="Arial"/>
              </a:rPr>
              <a:t>un goulot d'étranglement de communication entre la communauté et le niveau central</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lang="fr" sz="1400">
                <a:solidFill>
                  <a:srgbClr val="384D56"/>
                </a:solidFill>
                <a:latin typeface="Arial"/>
                <a:cs typeface="Arial"/>
              </a:rPr>
              <a:t>Besoin pour le</a:t>
            </a:r>
            <a:r>
              <a:rPr kumimoji="0" lang="fr" sz="1400" b="0" i="0" u="none" strike="noStrike" kern="1200" cap="none" spc="0" normalizeH="0" baseline="0" noProof="0">
                <a:ln>
                  <a:noFill/>
                </a:ln>
                <a:solidFill>
                  <a:srgbClr val="384D56"/>
                </a:solidFill>
                <a:effectLst/>
                <a:uLnTx/>
                <a:uFillTx/>
                <a:latin typeface="Arial"/>
                <a:ea typeface="+mn-ea"/>
                <a:cs typeface="Arial"/>
              </a:rPr>
              <a:t> ministère de la Santé et ses partenaires de </a:t>
            </a:r>
            <a:r>
              <a:rPr lang="fr" sz="1400">
                <a:solidFill>
                  <a:srgbClr val="384D56"/>
                </a:solidFill>
                <a:latin typeface="Arial"/>
                <a:cs typeface="Arial"/>
              </a:rPr>
              <a:t>renforcer</a:t>
            </a:r>
            <a:r>
              <a:rPr kumimoji="0" lang="fr" sz="1400" b="0" i="0" u="none" strike="noStrike" kern="1200" cap="none" spc="0" normalizeH="0" baseline="0" noProof="0">
                <a:ln>
                  <a:noFill/>
                </a:ln>
                <a:solidFill>
                  <a:srgbClr val="384D56"/>
                </a:solidFill>
                <a:effectLst/>
                <a:uLnTx/>
                <a:uFillTx/>
                <a:latin typeface="Arial"/>
                <a:ea typeface="+mn-ea"/>
                <a:cs typeface="Arial"/>
              </a:rPr>
              <a:t> le centre d'appels et les protocoles opérationnels pour une meilleure surveillance</a:t>
            </a:r>
          </a:p>
        </p:txBody>
      </p:sp>
      <p:sp>
        <p:nvSpPr>
          <p:cNvPr id="39" name="Rounded Rectangle 4">
            <a:extLst>
              <a:ext uri="{FF2B5EF4-FFF2-40B4-BE49-F238E27FC236}">
                <a16:creationId xmlns:a16="http://schemas.microsoft.com/office/drawing/2014/main" id="{66FED45E-1255-B3B2-7079-6E4C9A3A6B6E}"/>
              </a:ext>
            </a:extLst>
          </p:cNvPr>
          <p:cNvSpPr/>
          <p:nvPr/>
        </p:nvSpPr>
        <p:spPr>
          <a:xfrm>
            <a:off x="2362752" y="4482653"/>
            <a:ext cx="3495478" cy="18751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400" b="0" i="0" u="none" strike="noStrike" kern="1200" cap="none" spc="0" normalizeH="0" baseline="0" noProof="0">
                <a:ln>
                  <a:noFill/>
                </a:ln>
                <a:solidFill>
                  <a:srgbClr val="384D56"/>
                </a:solidFill>
                <a:effectLst/>
                <a:uLnTx/>
                <a:uFillTx/>
                <a:latin typeface="Arial"/>
                <a:ea typeface="+mn-ea"/>
                <a:cs typeface="Arial"/>
              </a:rPr>
              <a:t>Un goulot d'étranglement commun a été constaté autour </a:t>
            </a:r>
            <a:r>
              <a:rPr kumimoji="0" lang="fr" sz="1400" b="1" i="0" u="none" strike="noStrike" kern="1200" cap="none" spc="0" normalizeH="0" baseline="0" noProof="0">
                <a:ln>
                  <a:noFill/>
                </a:ln>
                <a:solidFill>
                  <a:srgbClr val="384D56"/>
                </a:solidFill>
                <a:effectLst/>
                <a:uLnTx/>
                <a:uFillTx/>
                <a:latin typeface="Arial"/>
                <a:ea typeface="+mn-ea"/>
                <a:cs typeface="Arial"/>
              </a:rPr>
              <a:t>des procédures bureaucratiques qui retardent le financement </a:t>
            </a:r>
            <a:r>
              <a:rPr kumimoji="0" lang="fr" sz="1400" b="0" i="0" u="none" strike="noStrike" kern="1200" cap="none" spc="0" normalizeH="0" baseline="0" noProof="0">
                <a:ln>
                  <a:noFill/>
                </a:ln>
                <a:solidFill>
                  <a:srgbClr val="384D56"/>
                </a:solidFill>
                <a:effectLst/>
                <a:uLnTx/>
                <a:uFillTx/>
                <a:latin typeface="Arial"/>
                <a:ea typeface="+mn-ea"/>
                <a:cs typeface="Arial"/>
              </a:rPr>
              <a:t>lors de  la réponse à plusieurs épidémies.</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400" b="0" i="0" u="none" strike="noStrike" kern="1200" cap="none" spc="0" normalizeH="0" baseline="0" noProof="0">
                <a:ln>
                  <a:noFill/>
                </a:ln>
                <a:solidFill>
                  <a:srgbClr val="384D56"/>
                </a:solidFill>
                <a:effectLst/>
                <a:uLnTx/>
                <a:uFillTx/>
                <a:latin typeface="Arial"/>
                <a:ea typeface="+mn-ea"/>
                <a:cs typeface="Arial"/>
              </a:rPr>
              <a:t>Création d'un fonds dédié pour décaissement rapide</a:t>
            </a:r>
            <a:r>
              <a:rPr kumimoji="0" lang="fr" sz="1400" b="0" i="0" u="none" strike="noStrike" kern="1200" cap="none" spc="0" normalizeH="0" noProof="0">
                <a:ln>
                  <a:noFill/>
                </a:ln>
                <a:solidFill>
                  <a:srgbClr val="384D56"/>
                </a:solidFill>
                <a:effectLst/>
                <a:uLnTx/>
                <a:uFillTx/>
                <a:latin typeface="Arial"/>
                <a:ea typeface="+mn-ea"/>
                <a:cs typeface="Arial"/>
              </a:rPr>
              <a:t> </a:t>
            </a:r>
            <a:r>
              <a:rPr kumimoji="0" lang="fr" sz="1400" b="0" i="0" u="none" strike="noStrike" kern="1200" cap="none" spc="0" normalizeH="0" baseline="0" noProof="0">
                <a:ln>
                  <a:noFill/>
                </a:ln>
                <a:solidFill>
                  <a:srgbClr val="384D56"/>
                </a:solidFill>
                <a:effectLst/>
                <a:uLnTx/>
                <a:uFillTx/>
                <a:latin typeface="Arial"/>
                <a:ea typeface="+mn-ea"/>
                <a:cs typeface="Arial"/>
              </a:rPr>
              <a:t>afin de soutenir la réponse à l'épidémie</a:t>
            </a:r>
          </a:p>
        </p:txBody>
      </p:sp>
      <p:sp>
        <p:nvSpPr>
          <p:cNvPr id="42" name="Rounded Rectangle 4">
            <a:extLst>
              <a:ext uri="{FF2B5EF4-FFF2-40B4-BE49-F238E27FC236}">
                <a16:creationId xmlns:a16="http://schemas.microsoft.com/office/drawing/2014/main" id="{22E95167-832D-1264-C3A3-B0EA6B383B57}"/>
              </a:ext>
            </a:extLst>
          </p:cNvPr>
          <p:cNvSpPr/>
          <p:nvPr/>
        </p:nvSpPr>
        <p:spPr>
          <a:xfrm>
            <a:off x="8242687" y="4501447"/>
            <a:ext cx="3561994" cy="22048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400" b="0" i="0" u="none" strike="noStrike" kern="1200" cap="none" spc="0" normalizeH="0" baseline="0" noProof="0">
                <a:ln>
                  <a:noFill/>
                </a:ln>
                <a:solidFill>
                  <a:srgbClr val="384D56"/>
                </a:solidFill>
                <a:effectLst/>
                <a:uLnTx/>
                <a:uFillTx/>
                <a:latin typeface="Arial"/>
                <a:ea typeface="+mn-ea"/>
                <a:cs typeface="Arial"/>
              </a:rPr>
              <a:t>Des goulots d'étranglement communs ont été constatés concernant </a:t>
            </a:r>
            <a:r>
              <a:rPr kumimoji="0" lang="fr" sz="1400" b="1" i="0" u="none" strike="noStrike" kern="1200" cap="none" spc="0" normalizeH="0" baseline="0" noProof="0">
                <a:ln>
                  <a:noFill/>
                </a:ln>
                <a:solidFill>
                  <a:srgbClr val="384D56"/>
                </a:solidFill>
                <a:effectLst/>
                <a:uLnTx/>
                <a:uFillTx/>
                <a:latin typeface="Arial"/>
                <a:ea typeface="+mn-ea"/>
                <a:cs typeface="Arial"/>
              </a:rPr>
              <a:t>le personnel, la faible suspicion clinique et le manque de ressources d'intervention </a:t>
            </a:r>
            <a:r>
              <a:rPr kumimoji="0" lang="fr" sz="1400" b="0" i="0" u="none" strike="noStrike" kern="1200" cap="none" spc="0" normalizeH="0" baseline="0" noProof="0">
                <a:ln>
                  <a:noFill/>
                </a:ln>
                <a:solidFill>
                  <a:srgbClr val="384D56"/>
                </a:solidFill>
                <a:effectLst/>
                <a:uLnTx/>
                <a:uFillTx/>
                <a:latin typeface="Arial"/>
                <a:ea typeface="+mn-ea"/>
                <a:cs typeface="Arial"/>
              </a:rPr>
              <a:t>lors de trois flambées épidémiques récentes.</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lang="en-US" sz="1400">
                <a:solidFill>
                  <a:srgbClr val="384D56"/>
                </a:solidFill>
                <a:latin typeface="Arial"/>
                <a:cs typeface="Arial"/>
              </a:rPr>
              <a:t>B</a:t>
            </a:r>
            <a:r>
              <a:rPr lang="fr" sz="1400">
                <a:solidFill>
                  <a:srgbClr val="384D56"/>
                </a:solidFill>
                <a:latin typeface="Arial"/>
                <a:cs typeface="Arial"/>
              </a:rPr>
              <a:t>esoin d’i</a:t>
            </a:r>
            <a:r>
              <a:rPr kumimoji="0" lang="fr" sz="1400" b="0" i="0" u="none" strike="noStrike" kern="1200" cap="none" spc="0" normalizeH="0" baseline="0" noProof="0">
                <a:ln>
                  <a:noFill/>
                </a:ln>
                <a:solidFill>
                  <a:srgbClr val="384D56"/>
                </a:solidFill>
                <a:effectLst/>
                <a:uLnTx/>
                <a:uFillTx/>
                <a:latin typeface="Arial"/>
                <a:ea typeface="+mn-ea"/>
                <a:cs typeface="Arial"/>
              </a:rPr>
              <a:t>dentifier et mettre en œuvre des mesures correctives, y compris des formations et du matériel pédagogique</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endParaRPr kumimoji="0" lang="en-US" sz="1400" b="0" i="0" u="none" strike="noStrike" kern="1200" cap="none" spc="0" normalizeH="0" baseline="0" noProof="0">
              <a:ln>
                <a:noFill/>
              </a:ln>
              <a:solidFill>
                <a:srgbClr val="384D56"/>
              </a:solidFill>
              <a:effectLst/>
              <a:uLnTx/>
              <a:uFillTx/>
              <a:latin typeface="Arial"/>
              <a:ea typeface="+mn-ea"/>
              <a:cs typeface="Arial"/>
            </a:endParaRPr>
          </a:p>
        </p:txBody>
      </p:sp>
      <p:sp>
        <p:nvSpPr>
          <p:cNvPr id="43" name="Rounded Rectangle 4">
            <a:extLst>
              <a:ext uri="{FF2B5EF4-FFF2-40B4-BE49-F238E27FC236}">
                <a16:creationId xmlns:a16="http://schemas.microsoft.com/office/drawing/2014/main" id="{D21D189D-6EC0-2767-F42E-118D805937A2}"/>
              </a:ext>
            </a:extLst>
          </p:cNvPr>
          <p:cNvSpPr/>
          <p:nvPr/>
        </p:nvSpPr>
        <p:spPr>
          <a:xfrm>
            <a:off x="8148383" y="2359585"/>
            <a:ext cx="3561994" cy="16122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400" b="0" i="0" u="none" strike="noStrike" kern="1200" cap="none" spc="0" normalizeH="0" baseline="0" noProof="0">
                <a:ln>
                  <a:noFill/>
                </a:ln>
                <a:solidFill>
                  <a:srgbClr val="384D56"/>
                </a:solidFill>
                <a:effectLst/>
                <a:uLnTx/>
                <a:uFillTx/>
                <a:latin typeface="Arial"/>
                <a:ea typeface="+mn-ea"/>
                <a:cs typeface="Arial"/>
              </a:rPr>
              <a:t>6 cas </a:t>
            </a:r>
            <a:r>
              <a:rPr kumimoji="0" lang="fr" sz="1200" b="0" i="0" u="none" strike="noStrike" kern="1200" cap="none" spc="0" normalizeH="0" baseline="0" noProof="0">
                <a:ln>
                  <a:noFill/>
                </a:ln>
                <a:solidFill>
                  <a:srgbClr val="384D56"/>
                </a:solidFill>
                <a:effectLst/>
                <a:uLnTx/>
                <a:uFillTx/>
                <a:latin typeface="Arial"/>
                <a:ea typeface="+mn-ea"/>
                <a:cs typeface="Arial"/>
              </a:rPr>
              <a:t>de</a:t>
            </a:r>
            <a:r>
              <a:rPr kumimoji="0" lang="fr" sz="1400" b="0" i="0" u="none" strike="noStrike" kern="1200" cap="none" spc="0" normalizeH="0" baseline="0" noProof="0">
                <a:ln>
                  <a:noFill/>
                </a:ln>
                <a:solidFill>
                  <a:srgbClr val="384D56"/>
                </a:solidFill>
                <a:effectLst/>
                <a:uLnTx/>
                <a:uFillTx/>
                <a:latin typeface="Arial"/>
                <a:ea typeface="+mn-ea"/>
                <a:cs typeface="Arial"/>
              </a:rPr>
              <a:t> grippe H5N1 sur 12 mois ont montré des goulots d'étranglement communs autour de </a:t>
            </a:r>
            <a:r>
              <a:rPr kumimoji="0" lang="fr" sz="1400" b="1" i="0" u="none" strike="noStrike" kern="1200" cap="none" spc="0" normalizeH="0" baseline="0" noProof="0">
                <a:ln>
                  <a:noFill/>
                </a:ln>
                <a:solidFill>
                  <a:srgbClr val="384D56"/>
                </a:solidFill>
                <a:effectLst/>
                <a:uLnTx/>
                <a:uFillTx/>
                <a:latin typeface="Arial"/>
                <a:ea typeface="+mn-ea"/>
                <a:cs typeface="Arial"/>
              </a:rPr>
              <a:t>la sensibilisation communautaire et clinique et de la collaboration multisectorielle</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fr" sz="1400" b="0" i="0" u="none" strike="noStrike" kern="1200" cap="none" spc="0" normalizeH="0" baseline="0" noProof="0">
                <a:ln>
                  <a:noFill/>
                </a:ln>
                <a:solidFill>
                  <a:srgbClr val="384D56"/>
                </a:solidFill>
                <a:effectLst/>
                <a:uLnTx/>
                <a:uFillTx/>
                <a:latin typeface="Arial"/>
                <a:ea typeface="+mn-ea"/>
                <a:cs typeface="Arial"/>
              </a:rPr>
              <a:t>Des mesures immédiates ont été prises et des actions à plus long terme sont en cours de mise en œuvre.</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endParaRPr kumimoji="0" lang="en-US" sz="1400" b="0" i="0" u="none" strike="noStrike" kern="1200" cap="none" spc="0" normalizeH="0" baseline="0" noProof="0">
              <a:ln>
                <a:noFill/>
              </a:ln>
              <a:solidFill>
                <a:srgbClr val="384D56"/>
              </a:solidFill>
              <a:effectLst/>
              <a:uLnTx/>
              <a:uFillTx/>
              <a:latin typeface="Arial"/>
              <a:ea typeface="+mn-ea"/>
              <a:cs typeface="Arial"/>
            </a:endParaRPr>
          </a:p>
        </p:txBody>
      </p:sp>
      <p:sp>
        <p:nvSpPr>
          <p:cNvPr id="3" name="Rectangle: Rounded Corners 312">
            <a:extLst>
              <a:ext uri="{FF2B5EF4-FFF2-40B4-BE49-F238E27FC236}">
                <a16:creationId xmlns:a16="http://schemas.microsoft.com/office/drawing/2014/main" id="{8719FC01-43D6-3CE5-5DA0-30AB8A3C9D11}"/>
              </a:ext>
            </a:extLst>
          </p:cNvPr>
          <p:cNvSpPr/>
          <p:nvPr/>
        </p:nvSpPr>
        <p:spPr>
          <a:xfrm>
            <a:off x="1549975" y="209369"/>
            <a:ext cx="9934101" cy="75278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b="1">
                <a:solidFill>
                  <a:schemeClr val="bg1"/>
                </a:solidFill>
                <a:latin typeface="Arial"/>
                <a:ea typeface="Arial"/>
                <a:cs typeface="+mn-lt"/>
              </a:rPr>
              <a:t>       Synthétiser et utiliser les résultats à des fins de planification, de financement et de plaidoyer </a:t>
            </a:r>
          </a:p>
        </p:txBody>
      </p:sp>
      <p:sp>
        <p:nvSpPr>
          <p:cNvPr id="6" name="Oval 313">
            <a:extLst>
              <a:ext uri="{FF2B5EF4-FFF2-40B4-BE49-F238E27FC236}">
                <a16:creationId xmlns:a16="http://schemas.microsoft.com/office/drawing/2014/main" id="{E377F080-60C2-3DDD-1748-2F7F246E31A2}"/>
              </a:ext>
            </a:extLst>
          </p:cNvPr>
          <p:cNvSpPr/>
          <p:nvPr/>
        </p:nvSpPr>
        <p:spPr>
          <a:xfrm>
            <a:off x="1002892" y="213150"/>
            <a:ext cx="836772" cy="74900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4260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7" grpId="0" animBg="1"/>
      <p:bldP spid="25" grpId="0"/>
      <p:bldP spid="26" grpId="0" animBg="1"/>
      <p:bldP spid="38" grpId="0"/>
      <p:bldP spid="39" grpId="0"/>
      <p:bldP spid="42" grpId="0"/>
      <p:bldP spid="4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312">
            <a:extLst>
              <a:ext uri="{FF2B5EF4-FFF2-40B4-BE49-F238E27FC236}">
                <a16:creationId xmlns:a16="http://schemas.microsoft.com/office/drawing/2014/main" id="{97B7956B-65EC-F361-9150-F96D895DA081}"/>
              </a:ext>
            </a:extLst>
          </p:cNvPr>
          <p:cNvSpPr/>
          <p:nvPr/>
        </p:nvSpPr>
        <p:spPr>
          <a:xfrm>
            <a:off x="1549975" y="209369"/>
            <a:ext cx="9934101" cy="75278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b="1">
                <a:solidFill>
                  <a:schemeClr val="bg1"/>
                </a:solidFill>
                <a:latin typeface="Arial"/>
                <a:ea typeface="Arial"/>
                <a:cs typeface="+mn-lt"/>
              </a:rPr>
              <a:t>       Synthétiser et utiliser les résultats à des fins de planification, de financement et de plaidoyer </a:t>
            </a:r>
          </a:p>
        </p:txBody>
      </p:sp>
      <p:sp>
        <p:nvSpPr>
          <p:cNvPr id="8" name="Oval 313">
            <a:extLst>
              <a:ext uri="{FF2B5EF4-FFF2-40B4-BE49-F238E27FC236}">
                <a16:creationId xmlns:a16="http://schemas.microsoft.com/office/drawing/2014/main" id="{F3A18461-C3B3-0948-B6A2-283D0978C9DC}"/>
              </a:ext>
            </a:extLst>
          </p:cNvPr>
          <p:cNvSpPr/>
          <p:nvPr/>
        </p:nvSpPr>
        <p:spPr>
          <a:xfrm>
            <a:off x="1002892" y="213150"/>
            <a:ext cx="836772" cy="74900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5" name="Image 14">
            <a:extLst>
              <a:ext uri="{FF2B5EF4-FFF2-40B4-BE49-F238E27FC236}">
                <a16:creationId xmlns:a16="http://schemas.microsoft.com/office/drawing/2014/main" id="{79C6AD8C-4839-58AF-53C5-519FB488E9ED}"/>
              </a:ext>
            </a:extLst>
          </p:cNvPr>
          <p:cNvPicPr>
            <a:picLocks noChangeAspect="1"/>
          </p:cNvPicPr>
          <p:nvPr/>
        </p:nvPicPr>
        <p:blipFill>
          <a:blip r:embed="rId3"/>
          <a:stretch>
            <a:fillRect/>
          </a:stretch>
        </p:blipFill>
        <p:spPr>
          <a:xfrm>
            <a:off x="1002892" y="962157"/>
            <a:ext cx="8746750" cy="5241424"/>
          </a:xfrm>
          <a:prstGeom prst="rect">
            <a:avLst/>
          </a:prstGeom>
        </p:spPr>
      </p:pic>
      <p:sp>
        <p:nvSpPr>
          <p:cNvPr id="7" name="TextBox 6">
            <a:extLst>
              <a:ext uri="{FF2B5EF4-FFF2-40B4-BE49-F238E27FC236}">
                <a16:creationId xmlns:a16="http://schemas.microsoft.com/office/drawing/2014/main" id="{0100323E-AB8F-5717-BF1A-422524EFD4A8}"/>
              </a:ext>
            </a:extLst>
          </p:cNvPr>
          <p:cNvSpPr txBox="1"/>
          <p:nvPr/>
        </p:nvSpPr>
        <p:spPr>
          <a:xfrm>
            <a:off x="10108469" y="5619038"/>
            <a:ext cx="1722767" cy="73866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sz="1400" dirty="0">
                <a:solidFill>
                  <a:srgbClr val="384D56"/>
                </a:solidFill>
                <a:latin typeface="Arial"/>
                <a:cs typeface="Arial"/>
              </a:rPr>
              <a:t>Fichier</a:t>
            </a:r>
            <a:r>
              <a:rPr kumimoji="0" lang="fr" sz="1400" b="0" i="0" u="none" strike="noStrike" kern="1200" cap="none" spc="0" normalizeH="0" baseline="0" noProof="0" dirty="0">
                <a:ln>
                  <a:noFill/>
                </a:ln>
                <a:solidFill>
                  <a:srgbClr val="384D56"/>
                </a:solidFill>
                <a:effectLst/>
                <a:uLnTx/>
                <a:uFillTx/>
                <a:latin typeface="Arial"/>
                <a:ea typeface="+mn-ea"/>
                <a:cs typeface="Arial"/>
              </a:rPr>
              <a:t> de consolidation des données 7-1-7</a:t>
            </a:r>
          </a:p>
        </p:txBody>
      </p:sp>
      <p:sp>
        <p:nvSpPr>
          <p:cNvPr id="3" name="ZoneTexte 2">
            <a:extLst>
              <a:ext uri="{FF2B5EF4-FFF2-40B4-BE49-F238E27FC236}">
                <a16:creationId xmlns:a16="http://schemas.microsoft.com/office/drawing/2014/main" id="{73C3A963-44B2-50AD-CB16-117F63EF7EB7}"/>
              </a:ext>
            </a:extLst>
          </p:cNvPr>
          <p:cNvSpPr txBox="1"/>
          <p:nvPr/>
        </p:nvSpPr>
        <p:spPr>
          <a:xfrm>
            <a:off x="1848407" y="6519446"/>
            <a:ext cx="9635669" cy="338554"/>
          </a:xfrm>
          <a:prstGeom prst="rect">
            <a:avLst/>
          </a:prstGeom>
          <a:noFill/>
        </p:spPr>
        <p:txBody>
          <a:bodyPr wrap="square">
            <a:spAutoFit/>
          </a:bodyPr>
          <a:lstStyle/>
          <a:p>
            <a:r>
              <a:rPr lang="en-US" sz="1600"/>
              <a:t>https://717alliance.org/resources/feuille-de-calcul-de-consolidation-des-donnees/</a:t>
            </a:r>
          </a:p>
        </p:txBody>
      </p:sp>
    </p:spTree>
    <p:extLst>
      <p:ext uri="{BB962C8B-B14F-4D97-AF65-F5344CB8AC3E}">
        <p14:creationId xmlns:p14="http://schemas.microsoft.com/office/powerpoint/2010/main" val="17228357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82618-E814-0F8A-3FD8-2487289245D5}"/>
            </a:ext>
          </a:extLst>
        </p:cNvPr>
        <p:cNvGrpSpPr/>
        <p:nvPr/>
      </p:nvGrpSpPr>
      <p:grpSpPr>
        <a:xfrm>
          <a:off x="0" y="0"/>
          <a:ext cx="0" cy="0"/>
          <a:chOff x="0" y="0"/>
          <a:chExt cx="0" cy="0"/>
        </a:xfrm>
      </p:grpSpPr>
      <p:pic>
        <p:nvPicPr>
          <p:cNvPr id="15" name="Image 14">
            <a:extLst>
              <a:ext uri="{FF2B5EF4-FFF2-40B4-BE49-F238E27FC236}">
                <a16:creationId xmlns:a16="http://schemas.microsoft.com/office/drawing/2014/main" id="{45389F4A-CE78-F6E9-EB21-6144981D0C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9353" y="2422272"/>
            <a:ext cx="3770992" cy="1953080"/>
          </a:xfrm>
          <a:prstGeom prst="rect">
            <a:avLst/>
          </a:prstGeom>
          <a:ln>
            <a:solidFill>
              <a:schemeClr val="bg1">
                <a:lumMod val="50000"/>
              </a:schemeClr>
            </a:solidFill>
          </a:ln>
        </p:spPr>
      </p:pic>
      <p:sp>
        <p:nvSpPr>
          <p:cNvPr id="7" name="TextBox 6">
            <a:extLst>
              <a:ext uri="{FF2B5EF4-FFF2-40B4-BE49-F238E27FC236}">
                <a16:creationId xmlns:a16="http://schemas.microsoft.com/office/drawing/2014/main" id="{E9D44117-BC84-6F1B-23C8-F5CEA16E94EE}"/>
              </a:ext>
            </a:extLst>
          </p:cNvPr>
          <p:cNvSpPr txBox="1"/>
          <p:nvPr/>
        </p:nvSpPr>
        <p:spPr>
          <a:xfrm>
            <a:off x="9665981" y="6060006"/>
            <a:ext cx="2157385" cy="307777"/>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noProof="0">
                <a:ln>
                  <a:noFill/>
                </a:ln>
                <a:solidFill>
                  <a:srgbClr val="384D56"/>
                </a:solidFill>
                <a:effectLst/>
                <a:uLnTx/>
                <a:uFillTx/>
                <a:latin typeface="Calibri" panose="020F0502020204030204"/>
                <a:ea typeface="+mn-ea"/>
                <a:cs typeface="+mn-cs"/>
              </a:rPr>
              <a:t>Modèle de rapport de synthèse</a:t>
            </a:r>
            <a:endParaRPr kumimoji="0" lang="en-US" sz="1400" b="0" i="0" u="none" strike="noStrike" kern="1200" cap="none" spc="0" normalizeH="0" baseline="0" noProof="0">
              <a:ln>
                <a:noFill/>
              </a:ln>
              <a:solidFill>
                <a:srgbClr val="384D56"/>
              </a:solidFill>
              <a:effectLst/>
              <a:uLnTx/>
              <a:uFillTx/>
              <a:latin typeface="Calibri" panose="020F0502020204030204"/>
              <a:ea typeface="Calibri"/>
              <a:cs typeface="Calibri"/>
            </a:endParaRPr>
          </a:p>
        </p:txBody>
      </p:sp>
      <p:sp>
        <p:nvSpPr>
          <p:cNvPr id="10" name="TextBox 9">
            <a:extLst>
              <a:ext uri="{FF2B5EF4-FFF2-40B4-BE49-F238E27FC236}">
                <a16:creationId xmlns:a16="http://schemas.microsoft.com/office/drawing/2014/main" id="{8CED7D78-42CF-E9D7-CB03-F95F0E470318}"/>
              </a:ext>
            </a:extLst>
          </p:cNvPr>
          <p:cNvSpPr txBox="1"/>
          <p:nvPr/>
        </p:nvSpPr>
        <p:spPr>
          <a:xfrm>
            <a:off x="610122" y="1423603"/>
            <a:ext cx="9921745" cy="367216"/>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7000"/>
              </a:lnSpc>
              <a:spcBef>
                <a:spcPts val="200"/>
              </a:spcBef>
              <a:spcAft>
                <a:spcPts val="0"/>
              </a:spcAft>
              <a:buClrTx/>
              <a:buSzTx/>
              <a:buFontTx/>
              <a:buNone/>
              <a:tabLst/>
              <a:defRPr/>
            </a:pPr>
            <a:r>
              <a:rPr kumimoji="0" lang="fr" b="1" i="0" u="none" strike="noStrike" kern="1200" cap="none" spc="0" normalizeH="0" baseline="0" noProof="0">
                <a:ln>
                  <a:noFill/>
                </a:ln>
                <a:solidFill>
                  <a:srgbClr val="618393"/>
                </a:solidFill>
                <a:effectLst/>
                <a:uLnTx/>
                <a:uFillTx/>
                <a:latin typeface="Arial"/>
                <a:ea typeface="Yu Gothic Light"/>
                <a:cs typeface="Times New Roman"/>
              </a:rPr>
              <a:t>Diffuser régulièrement les conclusions de synthès</a:t>
            </a:r>
            <a:r>
              <a:rPr lang="fr" b="1">
                <a:solidFill>
                  <a:srgbClr val="618393"/>
                </a:solidFill>
                <a:latin typeface="Arial"/>
                <a:ea typeface="Yu Gothic Light"/>
                <a:cs typeface="Times New Roman"/>
              </a:rPr>
              <a:t>e</a:t>
            </a:r>
            <a:r>
              <a:rPr kumimoji="0" lang="fr" b="1" i="0" u="none" strike="noStrike" kern="1200" cap="none" spc="0" normalizeH="0" baseline="0" noProof="0">
                <a:ln>
                  <a:noFill/>
                </a:ln>
                <a:solidFill>
                  <a:srgbClr val="618393"/>
                </a:solidFill>
                <a:effectLst/>
                <a:uLnTx/>
                <a:uFillTx/>
                <a:latin typeface="Arial"/>
                <a:ea typeface="Yu Gothic Light"/>
                <a:cs typeface="Times New Roman"/>
              </a:rPr>
              <a:t> du 7-1-7 / RPA aux parties prenantes</a:t>
            </a:r>
          </a:p>
        </p:txBody>
      </p:sp>
      <p:sp>
        <p:nvSpPr>
          <p:cNvPr id="4" name="Text Placeholder 4">
            <a:extLst>
              <a:ext uri="{FF2B5EF4-FFF2-40B4-BE49-F238E27FC236}">
                <a16:creationId xmlns:a16="http://schemas.microsoft.com/office/drawing/2014/main" id="{73950AE7-A096-DA1C-C322-206AC6F60BA5}"/>
              </a:ext>
            </a:extLst>
          </p:cNvPr>
          <p:cNvSpPr txBox="1">
            <a:spLocks/>
          </p:cNvSpPr>
          <p:nvPr/>
        </p:nvSpPr>
        <p:spPr>
          <a:xfrm>
            <a:off x="610122" y="2422272"/>
            <a:ext cx="7793280" cy="3914828"/>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600" b="0" i="0" u="none" strike="noStrike" kern="1200" cap="none" spc="0" normalizeH="0" baseline="0" noProof="0">
                <a:ln>
                  <a:noFill/>
                </a:ln>
                <a:solidFill>
                  <a:srgbClr val="384D56"/>
                </a:solidFill>
                <a:effectLst/>
                <a:uLnTx/>
                <a:uFillTx/>
                <a:latin typeface="Arial"/>
                <a:cs typeface="Arial"/>
              </a:rPr>
              <a:t>Fournir un résumé de haut niveau des apprentissages les plus importants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600" b="0" i="0" u="none" strike="noStrike" kern="1200" cap="none" spc="0" normalizeH="0" baseline="0" noProof="0" dirty="0">
                <a:ln>
                  <a:noFill/>
                </a:ln>
                <a:solidFill>
                  <a:srgbClr val="384D56"/>
                </a:solidFill>
                <a:effectLst/>
                <a:uLnTx/>
                <a:uFillTx/>
                <a:latin typeface="Arial"/>
                <a:ea typeface="Calibri"/>
                <a:cs typeface="Arial"/>
              </a:rPr>
              <a:t>Informer les parties prenantes des performances par rapport à la cible 7-1-7</a:t>
            </a:r>
            <a:endParaRPr lang="fr" sz="1600" b="0" i="0" u="none" strike="noStrike" kern="1200" cap="none" spc="0" normalizeH="0" baseline="0" noProof="0" dirty="0">
              <a:ln>
                <a:noFill/>
              </a:ln>
              <a:solidFill>
                <a:srgbClr val="384D56"/>
              </a:solidFill>
              <a:effectLst/>
              <a:uLnTx/>
              <a:uFillTx/>
              <a:latin typeface="Arial"/>
              <a:ea typeface="Calibri"/>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00" b="0" i="0" u="none" strike="noStrike" kern="1200" cap="none" spc="0" normalizeH="0" baseline="0" noProof="0">
              <a:ln>
                <a:noFill/>
              </a:ln>
              <a:solidFill>
                <a:srgbClr val="394D56"/>
              </a:solidFill>
              <a:effectLst/>
              <a:uLnTx/>
              <a:uFillTx/>
              <a:latin typeface="Arial" panose="020B0604020202020204" pitchFamily="34" charset="0"/>
              <a:ea typeface="Calibri" panose="020F050202020403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600" b="0" i="0" u="none" strike="noStrike" kern="1200" cap="none" spc="0" normalizeH="0" baseline="0" noProof="0" dirty="0">
                <a:ln>
                  <a:noFill/>
                </a:ln>
                <a:solidFill>
                  <a:srgbClr val="384D56"/>
                </a:solidFill>
                <a:effectLst/>
                <a:uLnTx/>
                <a:uFillTx/>
                <a:latin typeface="Arial"/>
                <a:cs typeface="Arial"/>
              </a:rPr>
              <a:t>Évaluer les progrès réalisés dans la réalisation des actions immédiates</a:t>
            </a:r>
            <a:endParaRPr lang="fr" sz="1600" b="0" i="0" u="none" strike="noStrike" kern="1200" cap="none" spc="0" normalizeH="0" baseline="0" noProof="0" dirty="0">
              <a:ln>
                <a:noFill/>
              </a:ln>
              <a:solidFill>
                <a:srgbClr val="38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600" b="0" i="0" u="none" strike="noStrike" kern="1200" cap="none" spc="0" normalizeH="0" baseline="0" noProof="0" dirty="0">
                <a:ln>
                  <a:noFill/>
                </a:ln>
                <a:solidFill>
                  <a:srgbClr val="384D56"/>
                </a:solidFill>
                <a:effectLst/>
                <a:uLnTx/>
                <a:uFillTx/>
                <a:latin typeface="Arial"/>
                <a:cs typeface="Arial"/>
              </a:rPr>
              <a:t>Consolider et mettre en évidence les actions à long terme pour éclairer la planification, le financement et le plaidoyer</a:t>
            </a:r>
            <a:endParaRPr lang="fr" sz="1600" b="0" i="0" u="none" strike="noStrike" kern="1200" cap="none" spc="0" normalizeH="0" baseline="0" noProof="0" dirty="0">
              <a:ln>
                <a:noFill/>
              </a:ln>
              <a:solidFill>
                <a:srgbClr val="38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6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6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5" name="Rounded Rectangle 10">
            <a:extLst>
              <a:ext uri="{FF2B5EF4-FFF2-40B4-BE49-F238E27FC236}">
                <a16:creationId xmlns:a16="http://schemas.microsoft.com/office/drawing/2014/main" id="{A5A79E24-A716-9C11-0DE0-DDE3E8B2C2B7}"/>
              </a:ext>
            </a:extLst>
          </p:cNvPr>
          <p:cNvSpPr/>
          <p:nvPr/>
        </p:nvSpPr>
        <p:spPr>
          <a:xfrm>
            <a:off x="735135" y="4766489"/>
            <a:ext cx="7005830" cy="137619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b="1" i="0" u="none" strike="noStrike" kern="1200" cap="none" spc="0" normalizeH="0" baseline="0" noProof="0">
                <a:ln>
                  <a:noFill/>
                </a:ln>
                <a:solidFill>
                  <a:srgbClr val="384D56"/>
                </a:solidFill>
                <a:effectLst/>
                <a:uLnTx/>
                <a:uFillTx/>
                <a:latin typeface="Arial"/>
                <a:ea typeface="+mn-ea"/>
                <a:cs typeface="Arial"/>
              </a:rPr>
              <a:t>Exemples d'approche de diffusion (au moins annuellement)</a:t>
            </a:r>
            <a:endParaRPr kumimoji="0" lang="en-US"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solidFill>
                <a:srgbClr val="384D56"/>
              </a:solidFill>
              <a:effectLst/>
              <a:uLnTx/>
              <a:uFillTx/>
              <a:latin typeface="Arial"/>
              <a:ea typeface="+mn-ea"/>
              <a:cs typeface="Arial"/>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 sz="1600" b="0" i="0" u="none" strike="noStrike" kern="1200" cap="none" spc="0" normalizeH="0" baseline="0" noProof="0">
                <a:ln>
                  <a:noFill/>
                </a:ln>
                <a:solidFill>
                  <a:srgbClr val="384D56"/>
                </a:solidFill>
                <a:effectLst/>
                <a:uLnTx/>
                <a:uFillTx/>
                <a:latin typeface="Arial"/>
                <a:ea typeface="+mn-ea"/>
                <a:cs typeface="Arial"/>
              </a:rPr>
              <a:t>Rapport de synthèse 7-1-7 envoyé à une large liste de parties prenantes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 sz="1600" b="0" i="0" u="none" strike="noStrike" kern="1200" cap="none" spc="0" normalizeH="0" baseline="0" noProof="0">
                <a:ln>
                  <a:noFill/>
                </a:ln>
                <a:solidFill>
                  <a:srgbClr val="384D56"/>
                </a:solidFill>
                <a:effectLst/>
                <a:uLnTx/>
                <a:uFillTx/>
                <a:latin typeface="Arial"/>
                <a:ea typeface="+mn-ea"/>
                <a:cs typeface="Arial"/>
              </a:rPr>
              <a:t>Réunions/ateliers des parties prenantes</a:t>
            </a:r>
            <a:endParaRPr kumimoji="0" lang="en-US" sz="16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 name="Rectangle: Rounded Corners 312">
            <a:extLst>
              <a:ext uri="{FF2B5EF4-FFF2-40B4-BE49-F238E27FC236}">
                <a16:creationId xmlns:a16="http://schemas.microsoft.com/office/drawing/2014/main" id="{24A7B311-1EB8-34F3-046E-9FC20BA5D65A}"/>
              </a:ext>
            </a:extLst>
          </p:cNvPr>
          <p:cNvSpPr/>
          <p:nvPr/>
        </p:nvSpPr>
        <p:spPr>
          <a:xfrm>
            <a:off x="1549975" y="209369"/>
            <a:ext cx="9934101" cy="75278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b="1">
                <a:solidFill>
                  <a:schemeClr val="bg1"/>
                </a:solidFill>
                <a:latin typeface="Arial"/>
                <a:ea typeface="Arial"/>
                <a:cs typeface="+mn-lt"/>
              </a:rPr>
              <a:t>       Synthétiser et utiliser les résultats à des fins de planification, de financement et de plaidoyer </a:t>
            </a:r>
          </a:p>
        </p:txBody>
      </p:sp>
      <p:sp>
        <p:nvSpPr>
          <p:cNvPr id="3" name="Oval 313">
            <a:extLst>
              <a:ext uri="{FF2B5EF4-FFF2-40B4-BE49-F238E27FC236}">
                <a16:creationId xmlns:a16="http://schemas.microsoft.com/office/drawing/2014/main" id="{51147EB7-D85D-FB9C-6901-02721478B361}"/>
              </a:ext>
            </a:extLst>
          </p:cNvPr>
          <p:cNvSpPr/>
          <p:nvPr/>
        </p:nvSpPr>
        <p:spPr>
          <a:xfrm>
            <a:off x="1002892" y="213150"/>
            <a:ext cx="836772" cy="74900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8" name="Image 7">
            <a:extLst>
              <a:ext uri="{FF2B5EF4-FFF2-40B4-BE49-F238E27FC236}">
                <a16:creationId xmlns:a16="http://schemas.microsoft.com/office/drawing/2014/main" id="{75569802-5A64-A5A7-8995-8EC0D4DAAA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27892" y="3527332"/>
            <a:ext cx="3978404" cy="2478314"/>
          </a:xfrm>
          <a:prstGeom prst="rect">
            <a:avLst/>
          </a:prstGeom>
          <a:ln>
            <a:solidFill>
              <a:schemeClr val="bg1">
                <a:lumMod val="50000"/>
              </a:schemeClr>
            </a:solidFill>
          </a:ln>
        </p:spPr>
      </p:pic>
    </p:spTree>
    <p:extLst>
      <p:ext uri="{BB962C8B-B14F-4D97-AF65-F5344CB8AC3E}">
        <p14:creationId xmlns:p14="http://schemas.microsoft.com/office/powerpoint/2010/main" val="837199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782BD-ED12-77BA-3202-C9F950C48F19}"/>
            </a:ext>
          </a:extLst>
        </p:cNvPr>
        <p:cNvGrpSpPr/>
        <p:nvPr/>
      </p:nvGrpSpPr>
      <p:grpSpPr>
        <a:xfrm>
          <a:off x="0" y="0"/>
          <a:ext cx="0" cy="0"/>
          <a:chOff x="0" y="0"/>
          <a:chExt cx="0" cy="0"/>
        </a:xfrm>
      </p:grpSpPr>
      <p:sp>
        <p:nvSpPr>
          <p:cNvPr id="30" name="Rounded Rectangle 29">
            <a:extLst>
              <a:ext uri="{FF2B5EF4-FFF2-40B4-BE49-F238E27FC236}">
                <a16:creationId xmlns:a16="http://schemas.microsoft.com/office/drawing/2014/main" id="{4DF5E87D-2C9F-2857-656B-1EF74BBCC22B}"/>
              </a:ext>
            </a:extLst>
          </p:cNvPr>
          <p:cNvSpPr/>
          <p:nvPr/>
        </p:nvSpPr>
        <p:spPr>
          <a:xfrm>
            <a:off x="0" y="3053377"/>
            <a:ext cx="12191999" cy="1847236"/>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graphicFrame>
        <p:nvGraphicFramePr>
          <p:cNvPr id="25" name="Diagram 24">
            <a:extLst>
              <a:ext uri="{FF2B5EF4-FFF2-40B4-BE49-F238E27FC236}">
                <a16:creationId xmlns:a16="http://schemas.microsoft.com/office/drawing/2014/main" id="{A0B646DD-2C80-222D-18E7-272A897FA1AB}"/>
              </a:ext>
            </a:extLst>
          </p:cNvPr>
          <p:cNvGraphicFramePr/>
          <p:nvPr/>
        </p:nvGraphicFramePr>
        <p:xfrm>
          <a:off x="311909" y="1465429"/>
          <a:ext cx="1828614" cy="49757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TextBox 25">
            <a:extLst>
              <a:ext uri="{FF2B5EF4-FFF2-40B4-BE49-F238E27FC236}">
                <a16:creationId xmlns:a16="http://schemas.microsoft.com/office/drawing/2014/main" id="{5C547753-8085-54F7-4F1B-88EA8D98AF69}"/>
              </a:ext>
            </a:extLst>
          </p:cNvPr>
          <p:cNvSpPr txBox="1"/>
          <p:nvPr/>
        </p:nvSpPr>
        <p:spPr>
          <a:xfrm>
            <a:off x="2337928" y="1458418"/>
            <a:ext cx="3363127" cy="138499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prstClr val="black"/>
                </a:solidFill>
                <a:effectLst/>
                <a:uLnTx/>
                <a:uFillTx/>
                <a:latin typeface="Arial"/>
                <a:ea typeface="+mn-ea"/>
                <a:cs typeface="Arial"/>
              </a:rPr>
              <a:t>La synthèse des performances à travers des épidémies multiples soutient le plaidoyer et le rapportage, ainsi que l'identification des goulots d'étranglement prioritaires pour les</a:t>
            </a:r>
            <a:r>
              <a:rPr kumimoji="0" lang="fr" sz="1400" b="1" i="0" u="none" strike="noStrike" kern="1200" cap="none" spc="0" normalizeH="0" noProof="0">
                <a:ln>
                  <a:noFill/>
                </a:ln>
                <a:solidFill>
                  <a:prstClr val="black"/>
                </a:solidFill>
                <a:effectLst/>
                <a:uLnTx/>
                <a:uFillTx/>
                <a:latin typeface="Arial"/>
                <a:ea typeface="+mn-ea"/>
                <a:cs typeface="Arial"/>
              </a:rPr>
              <a:t> </a:t>
            </a:r>
            <a:r>
              <a:rPr kumimoji="0" lang="fr" sz="1400" b="1" i="0" u="none" strike="noStrike" kern="1200" cap="none" spc="0" normalizeH="0" baseline="0" noProof="0">
                <a:ln>
                  <a:noFill/>
                </a:ln>
                <a:solidFill>
                  <a:prstClr val="black"/>
                </a:solidFill>
                <a:effectLst/>
                <a:uLnTx/>
                <a:uFillTx/>
                <a:latin typeface="Arial"/>
                <a:ea typeface="+mn-ea"/>
                <a:cs typeface="Arial"/>
              </a:rPr>
              <a:t>actions et </a:t>
            </a:r>
            <a:r>
              <a:rPr lang="fr" sz="1400" b="1">
                <a:solidFill>
                  <a:prstClr val="black"/>
                </a:solidFill>
                <a:latin typeface="Arial"/>
                <a:cs typeface="Arial"/>
              </a:rPr>
              <a:t>les </a:t>
            </a:r>
            <a:r>
              <a:rPr kumimoji="0" lang="fr" sz="1400" b="1" i="0" u="none" strike="noStrike" kern="1200" cap="none" spc="0" normalizeH="0" baseline="0" noProof="0">
                <a:ln>
                  <a:noFill/>
                </a:ln>
                <a:solidFill>
                  <a:prstClr val="black"/>
                </a:solidFill>
                <a:effectLst/>
                <a:uLnTx/>
                <a:uFillTx/>
                <a:latin typeface="Arial"/>
                <a:ea typeface="+mn-ea"/>
                <a:cs typeface="Arial"/>
              </a:rPr>
              <a:t>investissements.</a:t>
            </a:r>
          </a:p>
        </p:txBody>
      </p:sp>
      <p:pic>
        <p:nvPicPr>
          <p:cNvPr id="28" name="Picture 27">
            <a:extLst>
              <a:ext uri="{FF2B5EF4-FFF2-40B4-BE49-F238E27FC236}">
                <a16:creationId xmlns:a16="http://schemas.microsoft.com/office/drawing/2014/main" id="{5B32F850-1AE3-86DC-E336-1958117299E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50502" y="1674296"/>
            <a:ext cx="6069447" cy="1063963"/>
          </a:xfrm>
          <a:prstGeom prst="rect">
            <a:avLst/>
          </a:prstGeom>
          <a:ln>
            <a:noFill/>
          </a:ln>
        </p:spPr>
      </p:pic>
      <p:grpSp>
        <p:nvGrpSpPr>
          <p:cNvPr id="16" name="Group 15">
            <a:extLst>
              <a:ext uri="{FF2B5EF4-FFF2-40B4-BE49-F238E27FC236}">
                <a16:creationId xmlns:a16="http://schemas.microsoft.com/office/drawing/2014/main" id="{6C857122-3413-F2C7-64B7-04466E03DBE0}"/>
              </a:ext>
            </a:extLst>
          </p:cNvPr>
          <p:cNvGrpSpPr/>
          <p:nvPr/>
        </p:nvGrpSpPr>
        <p:grpSpPr>
          <a:xfrm>
            <a:off x="3646154" y="5025584"/>
            <a:ext cx="6899542" cy="1415576"/>
            <a:chOff x="2927697" y="5025584"/>
            <a:chExt cx="6899542" cy="1415576"/>
          </a:xfrm>
        </p:grpSpPr>
        <p:pic>
          <p:nvPicPr>
            <p:cNvPr id="31" name="Picture 12" descr="National Action Plan for Health Security">
              <a:extLst>
                <a:ext uri="{FF2B5EF4-FFF2-40B4-BE49-F238E27FC236}">
                  <a16:creationId xmlns:a16="http://schemas.microsoft.com/office/drawing/2014/main" id="{B1A610B7-5814-1D66-CCDF-B6FDB6E1D62A}"/>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927697" y="5025584"/>
              <a:ext cx="1002700" cy="1415576"/>
            </a:xfrm>
            <a:prstGeom prst="roundRect">
              <a:avLst>
                <a:gd name="adj" fmla="val 8594"/>
              </a:avLst>
            </a:prstGeom>
            <a:solidFill>
              <a:srgbClr val="FFFFFF">
                <a:shade val="85000"/>
              </a:srgbClr>
            </a:solidFill>
            <a:ln w="19050">
              <a:solidFill>
                <a:schemeClr val="bg1">
                  <a:lumMod val="65000"/>
                </a:schemeClr>
              </a:solidFill>
            </a:ln>
            <a:effectLst/>
          </p:spPr>
        </p:pic>
        <p:sp>
          <p:nvSpPr>
            <p:cNvPr id="32" name="Rounded Rectangle 31">
              <a:extLst>
                <a:ext uri="{FF2B5EF4-FFF2-40B4-BE49-F238E27FC236}">
                  <a16:creationId xmlns:a16="http://schemas.microsoft.com/office/drawing/2014/main" id="{3469986B-698C-E316-BA41-B3EA1F92DC85}"/>
                </a:ext>
              </a:extLst>
            </p:cNvPr>
            <p:cNvSpPr/>
            <p:nvPr/>
          </p:nvSpPr>
          <p:spPr>
            <a:xfrm>
              <a:off x="5174211" y="5347640"/>
              <a:ext cx="4653028" cy="771461"/>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600" b="0" i="0" u="none" strike="noStrike" kern="1200" cap="none" spc="0" normalizeH="0" baseline="0" noProof="0">
                  <a:ln>
                    <a:noFill/>
                  </a:ln>
                  <a:solidFill>
                    <a:prstClr val="black"/>
                  </a:solidFill>
                  <a:effectLst/>
                  <a:uLnTx/>
                  <a:uFillTx/>
                  <a:latin typeface="Arial"/>
                  <a:ea typeface="+mn-ea"/>
                  <a:cs typeface="Arial"/>
                </a:rPr>
                <a:t>Dossiers d'investissement nationaux ou </a:t>
              </a:r>
              <a:br>
                <a:rPr kumimoji="0" lang="en-US" sz="1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br>
              <a:r>
                <a:rPr kumimoji="0" lang="fr" sz="1600" b="0" i="0" u="none" strike="noStrike" kern="1200" cap="none" spc="0" normalizeH="0" baseline="0" noProof="0">
                  <a:ln>
                    <a:noFill/>
                  </a:ln>
                  <a:solidFill>
                    <a:prstClr val="black"/>
                  </a:solidFill>
                  <a:effectLst/>
                  <a:uLnTx/>
                  <a:uFillTx/>
                  <a:latin typeface="Arial"/>
                  <a:ea typeface="+mn-ea"/>
                  <a:cs typeface="Arial"/>
                </a:rPr>
                <a:t>autres demandes de financement et de plaidoyer</a:t>
              </a:r>
            </a:p>
          </p:txBody>
        </p:sp>
        <p:pic>
          <p:nvPicPr>
            <p:cNvPr id="33" name="Picture 6">
              <a:extLst>
                <a:ext uri="{FF2B5EF4-FFF2-40B4-BE49-F238E27FC236}">
                  <a16:creationId xmlns:a16="http://schemas.microsoft.com/office/drawing/2014/main" id="{A6EFFC5F-CF09-7310-D8A6-99C8725CB7F5}"/>
                </a:ext>
              </a:extLst>
            </p:cNvPr>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393502" y="5571337"/>
              <a:ext cx="324069" cy="3240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a:extLst>
              <a:ext uri="{FF2B5EF4-FFF2-40B4-BE49-F238E27FC236}">
                <a16:creationId xmlns:a16="http://schemas.microsoft.com/office/drawing/2014/main" id="{7D7F6CE2-1D75-D43C-5631-7F97ACFA60B2}"/>
              </a:ext>
            </a:extLst>
          </p:cNvPr>
          <p:cNvGrpSpPr/>
          <p:nvPr/>
        </p:nvGrpSpPr>
        <p:grpSpPr>
          <a:xfrm>
            <a:off x="2858895" y="3185658"/>
            <a:ext cx="7410585" cy="1478959"/>
            <a:chOff x="2532324" y="3265487"/>
            <a:chExt cx="7410585" cy="1478959"/>
          </a:xfrm>
        </p:grpSpPr>
        <p:sp>
          <p:nvSpPr>
            <p:cNvPr id="2" name="Rounded Rectangle 1">
              <a:extLst>
                <a:ext uri="{FF2B5EF4-FFF2-40B4-BE49-F238E27FC236}">
                  <a16:creationId xmlns:a16="http://schemas.microsoft.com/office/drawing/2014/main" id="{8BA7A790-1C44-1D73-69EC-CC21067C76D0}"/>
                </a:ext>
              </a:extLst>
            </p:cNvPr>
            <p:cNvSpPr/>
            <p:nvPr/>
          </p:nvSpPr>
          <p:spPr>
            <a:xfrm>
              <a:off x="2532324" y="3306736"/>
              <a:ext cx="2641887" cy="1415813"/>
            </a:xfrm>
            <a:prstGeom prst="roundRect">
              <a:avLst>
                <a:gd name="adj" fmla="val 16747"/>
              </a:avLst>
            </a:prstGeom>
            <a:solidFill>
              <a:schemeClr val="bg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a:ln>
                    <a:noFill/>
                  </a:ln>
                  <a:solidFill>
                    <a:prstClr val="black"/>
                  </a:solidFill>
                  <a:effectLst/>
                  <a:uLnTx/>
                  <a:uFillTx/>
                  <a:latin typeface="Arial"/>
                  <a:ea typeface="+mn-ea"/>
                  <a:cs typeface="Arial"/>
                </a:rPr>
                <a:t>Recommandations 7-1-7 </a:t>
              </a:r>
              <a:br>
                <a:rPr kumimoji="0" lang="en-US" sz="12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br>
              <a:r>
                <a:rPr kumimoji="0" lang="fr" sz="1100" b="0" i="0" u="none" strike="noStrike" kern="1200" cap="none" spc="0" normalizeH="0" baseline="0" noProof="0">
                  <a:ln>
                    <a:noFill/>
                  </a:ln>
                  <a:solidFill>
                    <a:prstClr val="black"/>
                  </a:solidFill>
                  <a:effectLst/>
                  <a:uLnTx/>
                  <a:uFillTx/>
                  <a:latin typeface="Arial"/>
                  <a:ea typeface="+mn-ea"/>
                  <a:cs typeface="Arial"/>
                </a:rPr>
                <a:t>Goulots d'étranglement, mesures correctives</a:t>
              </a:r>
            </a:p>
          </p:txBody>
        </p:sp>
        <p:sp>
          <p:nvSpPr>
            <p:cNvPr id="4" name="Rounded Rectangle 3">
              <a:extLst>
                <a:ext uri="{FF2B5EF4-FFF2-40B4-BE49-F238E27FC236}">
                  <a16:creationId xmlns:a16="http://schemas.microsoft.com/office/drawing/2014/main" id="{9CABFA6D-A39B-F73D-A74D-F313E5ED9111}"/>
                </a:ext>
              </a:extLst>
            </p:cNvPr>
            <p:cNvSpPr/>
            <p:nvPr/>
          </p:nvSpPr>
          <p:spPr>
            <a:xfrm>
              <a:off x="6010139" y="3617626"/>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EEC</a:t>
              </a:r>
            </a:p>
          </p:txBody>
        </p:sp>
        <p:sp>
          <p:nvSpPr>
            <p:cNvPr id="5" name="Rounded Rectangle 4">
              <a:extLst>
                <a:ext uri="{FF2B5EF4-FFF2-40B4-BE49-F238E27FC236}">
                  <a16:creationId xmlns:a16="http://schemas.microsoft.com/office/drawing/2014/main" id="{0958DA57-9138-181B-3C43-D14BD909251E}"/>
                </a:ext>
              </a:extLst>
            </p:cNvPr>
            <p:cNvSpPr/>
            <p:nvPr/>
          </p:nvSpPr>
          <p:spPr>
            <a:xfrm>
              <a:off x="6010139" y="4012036"/>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SPAR</a:t>
              </a:r>
            </a:p>
          </p:txBody>
        </p:sp>
        <p:sp>
          <p:nvSpPr>
            <p:cNvPr id="6" name="Rounded Rectangle 5">
              <a:extLst>
                <a:ext uri="{FF2B5EF4-FFF2-40B4-BE49-F238E27FC236}">
                  <a16:creationId xmlns:a16="http://schemas.microsoft.com/office/drawing/2014/main" id="{2EFB1060-8CF5-00D4-36D9-9AF9FFF8D992}"/>
                </a:ext>
              </a:extLst>
            </p:cNvPr>
            <p:cNvSpPr/>
            <p:nvPr/>
          </p:nvSpPr>
          <p:spPr>
            <a:xfrm>
              <a:off x="6010139" y="4403771"/>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RIA/RAA</a:t>
              </a:r>
            </a:p>
          </p:txBody>
        </p:sp>
        <p:sp>
          <p:nvSpPr>
            <p:cNvPr id="7" name="Rounded Rectangle 6">
              <a:extLst>
                <a:ext uri="{FF2B5EF4-FFF2-40B4-BE49-F238E27FC236}">
                  <a16:creationId xmlns:a16="http://schemas.microsoft.com/office/drawing/2014/main" id="{26988794-E182-5F3C-3E08-760B0B595219}"/>
                </a:ext>
              </a:extLst>
            </p:cNvPr>
            <p:cNvSpPr/>
            <p:nvPr/>
          </p:nvSpPr>
          <p:spPr>
            <a:xfrm>
              <a:off x="7119840" y="3617626"/>
              <a:ext cx="1340681"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Jalons</a:t>
              </a:r>
            </a:p>
          </p:txBody>
        </p:sp>
        <p:sp>
          <p:nvSpPr>
            <p:cNvPr id="8" name="Rounded Rectangle 7">
              <a:extLst>
                <a:ext uri="{FF2B5EF4-FFF2-40B4-BE49-F238E27FC236}">
                  <a16:creationId xmlns:a16="http://schemas.microsoft.com/office/drawing/2014/main" id="{31C4F86C-EA15-3559-29DC-F13F7F299F98}"/>
                </a:ext>
              </a:extLst>
            </p:cNvPr>
            <p:cNvSpPr/>
            <p:nvPr/>
          </p:nvSpPr>
          <p:spPr>
            <a:xfrm>
              <a:off x="7119841" y="4012036"/>
              <a:ext cx="1340680"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noProof="0" err="1">
                  <a:ln>
                    <a:noFill/>
                  </a:ln>
                  <a:solidFill>
                    <a:prstClr val="black"/>
                  </a:solidFill>
                  <a:effectLst/>
                  <a:uLnTx/>
                  <a:uFillTx/>
                  <a:latin typeface="Arial" panose="020B0604020202020204" pitchFamily="34" charset="0"/>
                  <a:ea typeface="+mn-ea"/>
                  <a:cs typeface="Arial" panose="020B0604020202020204" pitchFamily="34" charset="0"/>
                </a:rPr>
                <a:t>SimEx</a:t>
              </a: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Rounded Rectangle 8">
              <a:extLst>
                <a:ext uri="{FF2B5EF4-FFF2-40B4-BE49-F238E27FC236}">
                  <a16:creationId xmlns:a16="http://schemas.microsoft.com/office/drawing/2014/main" id="{F1D294BB-811E-3723-6DA4-92D664860D24}"/>
                </a:ext>
              </a:extLst>
            </p:cNvPr>
            <p:cNvSpPr/>
            <p:nvPr/>
          </p:nvSpPr>
          <p:spPr>
            <a:xfrm>
              <a:off x="7119841" y="4403771"/>
              <a:ext cx="1340680"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STAR/VRAM</a:t>
              </a:r>
            </a:p>
          </p:txBody>
        </p:sp>
        <p:sp>
          <p:nvSpPr>
            <p:cNvPr id="10" name="Rounded Rectangle 9">
              <a:extLst>
                <a:ext uri="{FF2B5EF4-FFF2-40B4-BE49-F238E27FC236}">
                  <a16:creationId xmlns:a16="http://schemas.microsoft.com/office/drawing/2014/main" id="{42607F74-0E08-6F85-A129-D0863796F8EC}"/>
                </a:ext>
              </a:extLst>
            </p:cNvPr>
            <p:cNvSpPr/>
            <p:nvPr/>
          </p:nvSpPr>
          <p:spPr>
            <a:xfrm>
              <a:off x="8524796" y="3603943"/>
              <a:ext cx="1418113" cy="1118606"/>
            </a:xfrm>
            <a:prstGeom prst="roundRect">
              <a:avLst>
                <a:gd name="adj" fmla="val 14420"/>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400" b="0" i="0" u="none" strike="noStrike" kern="1200" cap="none" spc="0" normalizeH="0" baseline="0" noProof="0">
                  <a:ln>
                    <a:noFill/>
                  </a:ln>
                  <a:solidFill>
                    <a:prstClr val="black"/>
                  </a:solidFill>
                  <a:effectLst/>
                  <a:uLnTx/>
                  <a:uFillTx/>
                  <a:latin typeface="Arial"/>
                  <a:ea typeface="+mn-ea"/>
                  <a:cs typeface="Arial"/>
                </a:rPr>
                <a:t>Autres évaluations et outils</a:t>
              </a:r>
            </a:p>
          </p:txBody>
        </p:sp>
        <p:sp>
          <p:nvSpPr>
            <p:cNvPr id="11" name="TextBox 10">
              <a:extLst>
                <a:ext uri="{FF2B5EF4-FFF2-40B4-BE49-F238E27FC236}">
                  <a16:creationId xmlns:a16="http://schemas.microsoft.com/office/drawing/2014/main" id="{BBA93010-2286-2E76-97BC-7A99C344CE68}"/>
                </a:ext>
              </a:extLst>
            </p:cNvPr>
            <p:cNvSpPr txBox="1"/>
            <p:nvPr/>
          </p:nvSpPr>
          <p:spPr>
            <a:xfrm>
              <a:off x="5921938" y="3265487"/>
              <a:ext cx="1894274"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Recommandations</a:t>
              </a:r>
            </a:p>
          </p:txBody>
        </p:sp>
        <p:pic>
          <p:nvPicPr>
            <p:cNvPr id="12" name="Picture 6">
              <a:extLst>
                <a:ext uri="{FF2B5EF4-FFF2-40B4-BE49-F238E27FC236}">
                  <a16:creationId xmlns:a16="http://schemas.microsoft.com/office/drawing/2014/main" id="{346C5952-7B35-FB23-E216-5C82C3059FCF}"/>
                </a:ext>
              </a:extLst>
            </p:cNvPr>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398161" y="3782776"/>
              <a:ext cx="324069" cy="3240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hart, bar chart&#10;&#10;Description automatically generated">
              <a:extLst>
                <a:ext uri="{FF2B5EF4-FFF2-40B4-BE49-F238E27FC236}">
                  <a16:creationId xmlns:a16="http://schemas.microsoft.com/office/drawing/2014/main" id="{F03657E2-6551-6705-1206-A6AD84A3A72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808618" y="3924743"/>
              <a:ext cx="1768606" cy="627570"/>
            </a:xfrm>
            <a:prstGeom prst="rect">
              <a:avLst/>
            </a:prstGeom>
          </p:spPr>
        </p:pic>
      </p:grpSp>
      <p:sp>
        <p:nvSpPr>
          <p:cNvPr id="14" name="Rectangle: Rounded Corners 312">
            <a:extLst>
              <a:ext uri="{FF2B5EF4-FFF2-40B4-BE49-F238E27FC236}">
                <a16:creationId xmlns:a16="http://schemas.microsoft.com/office/drawing/2014/main" id="{9912B06A-6468-FE44-9596-A06156165B5F}"/>
              </a:ext>
            </a:extLst>
          </p:cNvPr>
          <p:cNvSpPr/>
          <p:nvPr/>
        </p:nvSpPr>
        <p:spPr>
          <a:xfrm>
            <a:off x="1549975" y="209369"/>
            <a:ext cx="9934101" cy="75278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b="1">
                <a:solidFill>
                  <a:schemeClr val="bg1"/>
                </a:solidFill>
                <a:latin typeface="Arial"/>
                <a:ea typeface="Arial"/>
                <a:cs typeface="+mn-lt"/>
              </a:rPr>
              <a:t>       Synthétiser et utiliser les résultats à des fins de planification, de financement et de plaidoyer </a:t>
            </a:r>
          </a:p>
        </p:txBody>
      </p:sp>
      <p:sp>
        <p:nvSpPr>
          <p:cNvPr id="15" name="Oval 313">
            <a:extLst>
              <a:ext uri="{FF2B5EF4-FFF2-40B4-BE49-F238E27FC236}">
                <a16:creationId xmlns:a16="http://schemas.microsoft.com/office/drawing/2014/main" id="{2EDF6993-F15F-CA21-296A-AD47DFEBE107}"/>
              </a:ext>
            </a:extLst>
          </p:cNvPr>
          <p:cNvSpPr/>
          <p:nvPr/>
        </p:nvSpPr>
        <p:spPr>
          <a:xfrm>
            <a:off x="1002892" y="213150"/>
            <a:ext cx="836772" cy="74900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921909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graphicEl>
                                              <a:dgm id="{EA0E6312-D1DF-4D4D-86A6-963524CF6B21}"/>
                                            </p:graphic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graphicEl>
                                              <a:dgm id="{1336D54E-0990-4548-80F7-8E957AE3977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graphicEl>
                                              <a:dgm id="{78F16142-32F1-DC4B-BC94-8015CDCE326D}"/>
                                            </p:graphic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graphicEl>
                                              <a:dgm id="{C812B9BB-49BE-AD43-9D9C-F479D9DDCC66}"/>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graphicEl>
                                              <a:dgm id="{C9BD687E-BA67-4643-8957-9EA5AD4C0D6E}"/>
                                            </p:graphic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Graphic spid="25" grpId="0" uiExpand="1">
        <p:bldSub>
          <a:bldDgm bld="one"/>
        </p:bldSub>
      </p:bldGraphic>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46B6D-B643-20EE-C30C-A536FFF6E99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3C27042-4064-525D-D773-38BD604BC0BF}"/>
              </a:ext>
            </a:extLst>
          </p:cNvPr>
          <p:cNvSpPr>
            <a:spLocks noGrp="1"/>
          </p:cNvSpPr>
          <p:nvPr>
            <p:ph type="body" sz="half" idx="10"/>
          </p:nvPr>
        </p:nvSpPr>
        <p:spPr>
          <a:xfrm>
            <a:off x="4874190" y="1972744"/>
            <a:ext cx="6693029" cy="2911331"/>
          </a:xfrm>
        </p:spPr>
        <p:txBody>
          <a:bodyPr vert="horz" lIns="91440" tIns="45720" rIns="91440" bIns="45720" rtlCol="0" anchor="t">
            <a:noAutofit/>
          </a:bodyPr>
          <a:lstStyle/>
          <a:p>
            <a:r>
              <a:rPr lang="fr" sz="3400" dirty="0">
                <a:solidFill>
                  <a:schemeClr val="tx2"/>
                </a:solidFill>
                <a:cs typeface="Arial" panose="020B0604020202020204" pitchFamily="34" charset="0"/>
              </a:rPr>
              <a:t>Quelles activités de planification et de financement peuvent être influencées par le 7-1-7 dans les pays que vous appuyez ou dans le cadre de votre travail ?</a:t>
            </a:r>
          </a:p>
        </p:txBody>
      </p:sp>
      <p:pic>
        <p:nvPicPr>
          <p:cNvPr id="7" name="Graphic 9">
            <a:extLst>
              <a:ext uri="{FF2B5EF4-FFF2-40B4-BE49-F238E27FC236}">
                <a16:creationId xmlns:a16="http://schemas.microsoft.com/office/drawing/2014/main" id="{46154FD4-4224-C0BB-4725-A830931305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1F89E32F-4FD4-C605-07A5-E86E3B4B1D49}"/>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 sz="3200" b="1" i="0" u="none" strike="noStrike" kern="1200" cap="none" spc="0" normalizeH="0" baseline="0" noProof="0">
                <a:ln>
                  <a:noFill/>
                </a:ln>
                <a:solidFill>
                  <a:srgbClr val="3BB042"/>
                </a:solidFill>
                <a:effectLst/>
                <a:uLnTx/>
                <a:uFillTx/>
                <a:latin typeface="Arial"/>
                <a:ea typeface="+mj-ea"/>
                <a:cs typeface="Arial"/>
              </a:rPr>
              <a:t>Discussion</a:t>
            </a:r>
            <a:endParaRPr kumimoji="0" lang="en-US" sz="3200" b="1" i="0" u="none" strike="noStrike" kern="1200" cap="none" spc="0" normalizeH="0" baseline="0" noProof="0">
              <a:ln>
                <a:noFill/>
              </a:ln>
              <a:solidFill>
                <a:srgbClr val="3BB042"/>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8263093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1591794" y="2833454"/>
            <a:ext cx="9365508" cy="1422952"/>
          </a:xfrm>
        </p:spPr>
        <p:txBody>
          <a:bodyPr/>
          <a:lstStyle/>
          <a:p>
            <a:r>
              <a:rPr lang="fr" sz="4800"/>
              <a:t>Catégorisation des goulots d'étranglement et planification à plus long terme</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699614"/>
            <a:ext cx="9703980" cy="931688"/>
          </a:xfrm>
        </p:spPr>
        <p:txBody>
          <a:bodyPr/>
          <a:lstStyle/>
          <a:p>
            <a:r>
              <a:rPr lang="fr" sz="3000"/>
              <a:t>Activité</a:t>
            </a:r>
          </a:p>
        </p:txBody>
      </p:sp>
      <p:pic>
        <p:nvPicPr>
          <p:cNvPr id="7" name="Picture 6" descr="A light bulb in a circle&#10;&#10;AI-generated content may be incorrect.">
            <a:extLst>
              <a:ext uri="{FF2B5EF4-FFF2-40B4-BE49-F238E27FC236}">
                <a16:creationId xmlns:a16="http://schemas.microsoft.com/office/drawing/2014/main" id="{3B54820F-9E2E-E943-BC06-583EB53E1C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7660" y="2008504"/>
            <a:ext cx="866086" cy="824950"/>
          </a:xfrm>
          <a:prstGeom prst="rect">
            <a:avLst/>
          </a:prstGeom>
        </p:spPr>
      </p:pic>
    </p:spTree>
    <p:extLst>
      <p:ext uri="{BB962C8B-B14F-4D97-AF65-F5344CB8AC3E}">
        <p14:creationId xmlns:p14="http://schemas.microsoft.com/office/powerpoint/2010/main" val="36454760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408689" y="963898"/>
            <a:ext cx="5157787" cy="486893"/>
          </a:xfrm>
        </p:spPr>
        <p:txBody>
          <a:bodyPr/>
          <a:lstStyle/>
          <a:p>
            <a:r>
              <a:rPr lang="fr">
                <a:latin typeface="Arial"/>
                <a:cs typeface="Arial"/>
              </a:rPr>
              <a:t>Votre tâche</a:t>
            </a:r>
            <a:endParaRPr lang="en-US"/>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540905" y="2148765"/>
            <a:ext cx="4895940" cy="3598619"/>
          </a:xfrm>
        </p:spPr>
        <p:txBody>
          <a:bodyPr vert="horz" lIns="91440" tIns="45720" rIns="91440" bIns="45720" rtlCol="0" anchor="t">
            <a:noAutofit/>
          </a:bodyPr>
          <a:lstStyle/>
          <a:p>
            <a:pPr marL="342900" indent="-342900"/>
            <a:endParaRPr lang="en-US" sz="2800">
              <a:latin typeface="Arial"/>
              <a:cs typeface="Arial"/>
            </a:endParaRPr>
          </a:p>
          <a:p>
            <a:pPr marL="342900" indent="-342900"/>
            <a:endParaRPr lang="en-US" sz="2800">
              <a:cs typeface="Arial"/>
            </a:endParaRPr>
          </a:p>
        </p:txBody>
      </p:sp>
      <p:sp>
        <p:nvSpPr>
          <p:cNvPr id="28" name="Rectangle 27">
            <a:extLst>
              <a:ext uri="{FF2B5EF4-FFF2-40B4-BE49-F238E27FC236}">
                <a16:creationId xmlns:a16="http://schemas.microsoft.com/office/drawing/2014/main" id="{C604C87C-2BEE-AC17-F381-B7113F2C345A}"/>
              </a:ext>
            </a:extLst>
          </p:cNvPr>
          <p:cNvSpPr/>
          <p:nvPr/>
        </p:nvSpPr>
        <p:spPr>
          <a:xfrm>
            <a:off x="7676065" y="1204421"/>
            <a:ext cx="4281548" cy="445054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 Placeholder 4">
            <a:extLst>
              <a:ext uri="{FF2B5EF4-FFF2-40B4-BE49-F238E27FC236}">
                <a16:creationId xmlns:a16="http://schemas.microsoft.com/office/drawing/2014/main" id="{55891026-1B08-99D3-9865-CF57140EC2BF}"/>
              </a:ext>
            </a:extLst>
          </p:cNvPr>
          <p:cNvSpPr txBox="1">
            <a:spLocks/>
          </p:cNvSpPr>
          <p:nvPr/>
        </p:nvSpPr>
        <p:spPr>
          <a:xfrm>
            <a:off x="7766010" y="1038678"/>
            <a:ext cx="4281548"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 sz="2000">
                <a:latin typeface="Arial"/>
                <a:cs typeface="Arial"/>
              </a:rPr>
              <a:t>Temps alloué</a:t>
            </a:r>
            <a:endParaRPr lang="en-US" sz="2000">
              <a:cs typeface="Arial"/>
            </a:endParaRPr>
          </a:p>
        </p:txBody>
      </p:sp>
      <p:sp>
        <p:nvSpPr>
          <p:cNvPr id="5" name="TextBox 4">
            <a:extLst>
              <a:ext uri="{FF2B5EF4-FFF2-40B4-BE49-F238E27FC236}">
                <a16:creationId xmlns:a16="http://schemas.microsoft.com/office/drawing/2014/main" id="{337E7407-EF8F-91C9-B5F5-9A3A80F7A05D}"/>
              </a:ext>
            </a:extLst>
          </p:cNvPr>
          <p:cNvSpPr txBox="1"/>
          <p:nvPr/>
        </p:nvSpPr>
        <p:spPr>
          <a:xfrm>
            <a:off x="7913794" y="1963711"/>
            <a:ext cx="3806124"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 sz="1600" dirty="0">
                <a:latin typeface="Arial"/>
                <a:ea typeface="Calibri"/>
                <a:cs typeface="Calibri"/>
              </a:rPr>
              <a:t>3 minutes : Lire le document « Catégories de goulots d'étranglement 7-1-7 »</a:t>
            </a:r>
          </a:p>
          <a:p>
            <a:endParaRPr lang="en-US" sz="1600">
              <a:latin typeface="Arial"/>
              <a:ea typeface="Calibri"/>
              <a:cs typeface="Calibri"/>
            </a:endParaRPr>
          </a:p>
          <a:p>
            <a:r>
              <a:rPr lang="fr" sz="1600" dirty="0">
                <a:latin typeface="Arial"/>
                <a:ea typeface="Calibri"/>
                <a:cs typeface="Calibri"/>
              </a:rPr>
              <a:t>5 minutes : Déterminer la catégorie de goulot d’étranglement à partir de votre scénario</a:t>
            </a:r>
          </a:p>
          <a:p>
            <a:endParaRPr lang="en-US" sz="1600">
              <a:latin typeface="Arial"/>
              <a:ea typeface="Calibri"/>
              <a:cs typeface="Calibri"/>
            </a:endParaRPr>
          </a:p>
          <a:p>
            <a:r>
              <a:rPr lang="fr" sz="1600" dirty="0">
                <a:latin typeface="Arial"/>
                <a:ea typeface="Calibri"/>
                <a:cs typeface="Calibri"/>
              </a:rPr>
              <a:t>~ 2 min par groupe : Faites un compte rendu de votre plan en plénière</a:t>
            </a:r>
          </a:p>
        </p:txBody>
      </p:sp>
      <p:sp>
        <p:nvSpPr>
          <p:cNvPr id="7" name="Content Placeholder 3">
            <a:extLst>
              <a:ext uri="{FF2B5EF4-FFF2-40B4-BE49-F238E27FC236}">
                <a16:creationId xmlns:a16="http://schemas.microsoft.com/office/drawing/2014/main" id="{D166EC97-C947-F9C2-B96A-9E89A6F29D1D}"/>
              </a:ext>
            </a:extLst>
          </p:cNvPr>
          <p:cNvSpPr txBox="1">
            <a:spLocks/>
          </p:cNvSpPr>
          <p:nvPr/>
        </p:nvSpPr>
        <p:spPr>
          <a:xfrm>
            <a:off x="234387" y="1811060"/>
            <a:ext cx="7022142" cy="427402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r>
              <a:rPr lang="fr" sz="2000" dirty="0">
                <a:latin typeface="Arial"/>
                <a:cs typeface="Arial"/>
              </a:rPr>
              <a:t>Lire les instructions et le scénario alloué à votre groupe</a:t>
            </a:r>
          </a:p>
          <a:p>
            <a:pPr marL="342900" indent="-342900"/>
            <a:r>
              <a:rPr lang="fr-FR" sz="2000" dirty="0">
                <a:latin typeface="Arial"/>
                <a:cs typeface="Arial"/>
              </a:rPr>
              <a:t>Consultez la fiche « Catégories de goulots d'étranglement 7-1-7 ».</a:t>
            </a:r>
          </a:p>
          <a:p>
            <a:pPr marL="342900" indent="-342900"/>
            <a:r>
              <a:rPr lang="fr-FR" sz="2000" dirty="0">
                <a:latin typeface="Arial"/>
                <a:cs typeface="Arial"/>
              </a:rPr>
              <a:t>Déterminer quelle catégorie de goulot d'étranglement est représentée dans votre scenario.</a:t>
            </a:r>
          </a:p>
          <a:p>
            <a:pPr marL="342900" indent="-342900"/>
            <a:r>
              <a:rPr lang="en-US" sz="2000" dirty="0" err="1">
                <a:latin typeface="Arial"/>
                <a:cs typeface="Arial"/>
              </a:rPr>
              <a:t>Puis</a:t>
            </a:r>
            <a:r>
              <a:rPr lang="en-US" sz="2000" dirty="0">
                <a:latin typeface="Arial"/>
                <a:cs typeface="Arial"/>
              </a:rPr>
              <a:t>, sur le tableau à </a:t>
            </a:r>
            <a:r>
              <a:rPr lang="en-US" sz="2000" dirty="0" err="1">
                <a:latin typeface="Arial"/>
                <a:cs typeface="Arial"/>
              </a:rPr>
              <a:t>feuilles</a:t>
            </a:r>
            <a:r>
              <a:rPr lang="en-US" sz="2000" dirty="0">
                <a:latin typeface="Arial"/>
                <a:cs typeface="Arial"/>
              </a:rPr>
              <a:t> mobiles:</a:t>
            </a:r>
            <a:endParaRPr lang="en-US" sz="2000" dirty="0">
              <a:solidFill>
                <a:srgbClr val="384D56"/>
              </a:solidFill>
              <a:latin typeface="Arial"/>
              <a:cs typeface="Arial"/>
            </a:endParaRPr>
          </a:p>
          <a:p>
            <a:pPr marL="742950" marR="283210" lvl="1" indent="-285750">
              <a:lnSpc>
                <a:spcPct val="120000"/>
              </a:lnSpc>
              <a:spcBef>
                <a:spcPts val="0"/>
              </a:spcBef>
              <a:buFont typeface="Courier New,monospace" panose="020B0604020202020204" pitchFamily="34" charset="0"/>
              <a:buChar char="o"/>
            </a:pPr>
            <a:r>
              <a:rPr lang="en-US" sz="1800" dirty="0">
                <a:latin typeface="Arial"/>
                <a:cs typeface="Arial"/>
              </a:rPr>
              <a:t>Identifier les actions à long </a:t>
            </a:r>
            <a:r>
              <a:rPr lang="en-US" sz="1800" dirty="0" err="1">
                <a:latin typeface="Arial"/>
                <a:cs typeface="Arial"/>
              </a:rPr>
              <a:t>terme</a:t>
            </a:r>
            <a:r>
              <a:rPr lang="en-US" sz="1800" dirty="0">
                <a:latin typeface="Arial"/>
                <a:cs typeface="Arial"/>
              </a:rPr>
              <a:t> pour </a:t>
            </a:r>
            <a:r>
              <a:rPr lang="en-US" sz="1800" dirty="0" err="1">
                <a:latin typeface="Arial"/>
                <a:cs typeface="Arial"/>
              </a:rPr>
              <a:t>résoudre</a:t>
            </a:r>
            <a:r>
              <a:rPr lang="en-US" sz="1800" dirty="0">
                <a:latin typeface="Arial"/>
                <a:cs typeface="Arial"/>
              </a:rPr>
              <a:t> le </a:t>
            </a:r>
            <a:r>
              <a:rPr lang="en-US" sz="1800" dirty="0" err="1">
                <a:latin typeface="Arial"/>
                <a:cs typeface="Arial"/>
              </a:rPr>
              <a:t>goulot</a:t>
            </a:r>
            <a:r>
              <a:rPr lang="en-US" sz="1800" dirty="0">
                <a:latin typeface="Arial"/>
                <a:cs typeface="Arial"/>
              </a:rPr>
              <a:t> </a:t>
            </a:r>
            <a:r>
              <a:rPr lang="en-US" sz="1800" dirty="0" err="1">
                <a:latin typeface="Arial"/>
                <a:cs typeface="Arial"/>
              </a:rPr>
              <a:t>d'ètranglement</a:t>
            </a:r>
            <a:r>
              <a:rPr lang="en-US" sz="1800" dirty="0">
                <a:latin typeface="Arial"/>
                <a:cs typeface="Arial"/>
              </a:rPr>
              <a:t>.</a:t>
            </a:r>
          </a:p>
          <a:p>
            <a:pPr marL="742950" marR="283210" lvl="1" indent="-285750">
              <a:lnSpc>
                <a:spcPct val="120000"/>
              </a:lnSpc>
              <a:spcBef>
                <a:spcPts val="0"/>
              </a:spcBef>
              <a:buFont typeface="Courier New,monospace" panose="020B0604020202020204" pitchFamily="34" charset="0"/>
              <a:buChar char="o"/>
            </a:pPr>
            <a:r>
              <a:rPr lang="en-US" sz="1800" dirty="0" err="1">
                <a:latin typeface="Arial"/>
                <a:cs typeface="Arial"/>
              </a:rPr>
              <a:t>Réfléchir</a:t>
            </a:r>
            <a:r>
              <a:rPr lang="en-US" sz="1800" dirty="0">
                <a:latin typeface="Arial"/>
                <a:cs typeface="Arial"/>
              </a:rPr>
              <a:t> à la façon de les </a:t>
            </a:r>
            <a:r>
              <a:rPr lang="en-US" sz="1800" dirty="0" err="1">
                <a:latin typeface="Arial"/>
                <a:cs typeface="Arial"/>
              </a:rPr>
              <a:t>inclure</a:t>
            </a:r>
            <a:r>
              <a:rPr lang="en-US" sz="1800" dirty="0">
                <a:latin typeface="Arial"/>
                <a:cs typeface="Arial"/>
              </a:rPr>
              <a:t> dans la planification </a:t>
            </a:r>
            <a:r>
              <a:rPr lang="en-US" sz="1800" dirty="0" err="1">
                <a:latin typeface="Arial"/>
                <a:cs typeface="Arial"/>
              </a:rPr>
              <a:t>nationale</a:t>
            </a:r>
            <a:r>
              <a:rPr lang="en-US" sz="1800" dirty="0">
                <a:latin typeface="Arial"/>
                <a:cs typeface="Arial"/>
              </a:rPr>
              <a:t> et/</a:t>
            </a:r>
            <a:r>
              <a:rPr lang="en-US" sz="1800" dirty="0" err="1">
                <a:latin typeface="Arial"/>
                <a:cs typeface="Arial"/>
              </a:rPr>
              <a:t>ou</a:t>
            </a:r>
            <a:r>
              <a:rPr lang="en-US" sz="1800" dirty="0">
                <a:latin typeface="Arial"/>
                <a:cs typeface="Arial"/>
              </a:rPr>
              <a:t> dans les </a:t>
            </a:r>
            <a:r>
              <a:rPr lang="en-US" sz="1800" dirty="0" err="1">
                <a:latin typeface="Arial"/>
                <a:cs typeface="Arial"/>
              </a:rPr>
              <a:t>opportunités</a:t>
            </a:r>
            <a:r>
              <a:rPr lang="en-US" sz="1800" dirty="0">
                <a:latin typeface="Arial"/>
                <a:cs typeface="Arial"/>
              </a:rPr>
              <a:t> de </a:t>
            </a:r>
            <a:r>
              <a:rPr lang="en-US" sz="1800" dirty="0" err="1">
                <a:latin typeface="Arial"/>
                <a:cs typeface="Arial"/>
              </a:rPr>
              <a:t>financement</a:t>
            </a:r>
            <a:r>
              <a:rPr lang="en-US" sz="1800" dirty="0">
                <a:latin typeface="Arial"/>
                <a:cs typeface="Arial"/>
              </a:rPr>
              <a:t>.</a:t>
            </a:r>
          </a:p>
          <a:p>
            <a:pPr marL="742950" marR="283210" lvl="1" indent="-285750">
              <a:lnSpc>
                <a:spcPct val="120000"/>
              </a:lnSpc>
              <a:spcBef>
                <a:spcPts val="0"/>
              </a:spcBef>
              <a:buFont typeface="Courier New,monospace" panose="020B0604020202020204" pitchFamily="34" charset="0"/>
              <a:buChar char="o"/>
            </a:pPr>
            <a:r>
              <a:rPr lang="en-US" sz="1800" dirty="0" err="1">
                <a:latin typeface="Arial"/>
                <a:cs typeface="Arial"/>
              </a:rPr>
              <a:t>Réfléchir</a:t>
            </a:r>
            <a:r>
              <a:rPr lang="en-US" sz="1800" dirty="0">
                <a:latin typeface="Arial"/>
                <a:cs typeface="Arial"/>
              </a:rPr>
              <a:t> à un plan pour le plaidoyer </a:t>
            </a:r>
            <a:r>
              <a:rPr lang="en-US" sz="1800" dirty="0" err="1">
                <a:latin typeface="Arial"/>
                <a:cs typeface="Arial"/>
              </a:rPr>
              <a:t>selon</a:t>
            </a:r>
            <a:r>
              <a:rPr lang="en-US" sz="1800" dirty="0">
                <a:latin typeface="Arial"/>
                <a:cs typeface="Arial"/>
              </a:rPr>
              <a:t> les </a:t>
            </a:r>
            <a:r>
              <a:rPr lang="en-US" sz="1800" dirty="0" err="1">
                <a:latin typeface="Arial"/>
                <a:cs typeface="Arial"/>
              </a:rPr>
              <a:t>besoins</a:t>
            </a:r>
            <a:r>
              <a:rPr lang="en-US" sz="1800" dirty="0">
                <a:latin typeface="Arial"/>
                <a:cs typeface="Arial"/>
              </a:rPr>
              <a:t>.</a:t>
            </a:r>
            <a:endParaRPr lang="en-US" sz="1800" dirty="0">
              <a:solidFill>
                <a:srgbClr val="384D56"/>
              </a:solidFill>
              <a:latin typeface="Arial"/>
              <a:cs typeface="Arial"/>
            </a:endParaRPr>
          </a:p>
          <a:p>
            <a:pPr marL="342900" indent="-342900"/>
            <a:endParaRPr lang="fr-FR" sz="1800" dirty="0">
              <a:cs typeface="Arial"/>
            </a:endParaRPr>
          </a:p>
        </p:txBody>
      </p:sp>
    </p:spTree>
    <p:extLst>
      <p:ext uri="{BB962C8B-B14F-4D97-AF65-F5344CB8AC3E}">
        <p14:creationId xmlns:p14="http://schemas.microsoft.com/office/powerpoint/2010/main" val="1609414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08E01-FECE-1712-E860-35BF3A1807DB}"/>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44E64919-06D3-7075-5856-E86E29D9D5F2}"/>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2C2806BB-7127-0628-FEF1-2274F85C7DB2}"/>
              </a:ext>
            </a:extLst>
          </p:cNvPr>
          <p:cNvSpPr>
            <a:spLocks noGrp="1"/>
          </p:cNvSpPr>
          <p:nvPr>
            <p:ph type="title"/>
          </p:nvPr>
        </p:nvSpPr>
        <p:spPr>
          <a:xfrm>
            <a:off x="255103" y="241442"/>
            <a:ext cx="10515600" cy="1087808"/>
          </a:xfrm>
        </p:spPr>
        <p:txBody>
          <a:bodyPr/>
          <a:lstStyle/>
          <a:p>
            <a:r>
              <a:rPr lang="fr-FR"/>
              <a:t>Brise-glace</a:t>
            </a:r>
          </a:p>
        </p:txBody>
      </p:sp>
      <p:sp>
        <p:nvSpPr>
          <p:cNvPr id="5" name="Content Placeholder 2">
            <a:extLst>
              <a:ext uri="{FF2B5EF4-FFF2-40B4-BE49-F238E27FC236}">
                <a16:creationId xmlns:a16="http://schemas.microsoft.com/office/drawing/2014/main" id="{A64B332B-C979-2664-CC2D-283B835207B4}"/>
              </a:ext>
            </a:extLst>
          </p:cNvPr>
          <p:cNvSpPr>
            <a:spLocks noGrp="1"/>
          </p:cNvSpPr>
          <p:nvPr>
            <p:ph idx="1"/>
          </p:nvPr>
        </p:nvSpPr>
        <p:spPr>
          <a:xfrm>
            <a:off x="838200" y="1452934"/>
            <a:ext cx="10065152" cy="4947866"/>
          </a:xfrm>
        </p:spPr>
        <p:txBody>
          <a:bodyPr vert="horz" lIns="91440" tIns="45720" rIns="91440" bIns="45720" rtlCol="0" anchor="t">
            <a:noAutofit/>
          </a:bodyPr>
          <a:lstStyle/>
          <a:p>
            <a:pPr marL="0" indent="0">
              <a:lnSpc>
                <a:spcPct val="114000"/>
              </a:lnSpc>
              <a:buNone/>
            </a:pPr>
            <a:r>
              <a:rPr lang="fr-FR" sz="2800" b="1" dirty="0">
                <a:solidFill>
                  <a:schemeClr val="tx2"/>
                </a:solidFill>
                <a:latin typeface="Arial"/>
                <a:cs typeface="Arial"/>
              </a:rPr>
              <a:t>Levez-vous si vous avez déjà…</a:t>
            </a:r>
          </a:p>
          <a:p>
            <a:pPr>
              <a:lnSpc>
                <a:spcPct val="114000"/>
              </a:lnSpc>
            </a:pPr>
            <a:r>
              <a:rPr lang="fr-FR" sz="2700" dirty="0">
                <a:latin typeface="Arial"/>
                <a:cs typeface="Arial"/>
              </a:rPr>
              <a:t>dessiné une moustache sur une affiche ou une photo d’article de journal</a:t>
            </a:r>
          </a:p>
          <a:p>
            <a:pPr lvl="1">
              <a:lnSpc>
                <a:spcPct val="114000"/>
              </a:lnSpc>
            </a:pPr>
            <a:r>
              <a:rPr lang="fr-FR" sz="2700" dirty="0">
                <a:latin typeface="Arial"/>
                <a:cs typeface="Arial"/>
              </a:rPr>
              <a:t>eu une très mauvaise coupe de cheveux</a:t>
            </a:r>
          </a:p>
          <a:p>
            <a:pPr lvl="2">
              <a:lnSpc>
                <a:spcPct val="113999"/>
              </a:lnSpc>
            </a:pPr>
            <a:r>
              <a:rPr lang="fr-FR" sz="2700" dirty="0">
                <a:latin typeface="Arial"/>
                <a:cs typeface="Arial"/>
              </a:rPr>
              <a:t>eu une très mauvaise coupe de cheveux à cause de quelqu’un d’autre</a:t>
            </a:r>
          </a:p>
          <a:p>
            <a:pPr lvl="4">
              <a:lnSpc>
                <a:spcPct val="113999"/>
              </a:lnSpc>
            </a:pPr>
            <a:r>
              <a:rPr lang="fr-FR" sz="2700" dirty="0">
                <a:latin typeface="Arial"/>
                <a:cs typeface="Arial"/>
              </a:rPr>
              <a:t>menti sur votre âge</a:t>
            </a:r>
          </a:p>
          <a:p>
            <a:pPr lvl="5">
              <a:lnSpc>
                <a:spcPct val="113999"/>
              </a:lnSpc>
              <a:buClr>
                <a:schemeClr val="accent1"/>
              </a:buClr>
            </a:pPr>
            <a:r>
              <a:rPr lang="fr-FR" sz="2700" dirty="0">
                <a:latin typeface="Arial"/>
                <a:cs typeface="Arial"/>
              </a:rPr>
              <a:t>fini dans le mauvais bus ou le mauvais train</a:t>
            </a:r>
          </a:p>
          <a:p>
            <a:pPr lvl="6">
              <a:lnSpc>
                <a:spcPct val="113999"/>
              </a:lnSpc>
              <a:buClr>
                <a:schemeClr val="accent1"/>
              </a:buClr>
            </a:pPr>
            <a:r>
              <a:rPr lang="fr-FR" sz="2700" dirty="0">
                <a:latin typeface="Arial"/>
                <a:cs typeface="Arial"/>
              </a:rPr>
              <a:t>rencontré une célébrité</a:t>
            </a:r>
          </a:p>
        </p:txBody>
      </p:sp>
    </p:spTree>
    <p:extLst>
      <p:ext uri="{BB962C8B-B14F-4D97-AF65-F5344CB8AC3E}">
        <p14:creationId xmlns:p14="http://schemas.microsoft.com/office/powerpoint/2010/main" val="90162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fr-FR">
                <a:latin typeface="Arial"/>
                <a:cs typeface="Arial"/>
              </a:rPr>
              <a:t>Scénario n</a:t>
            </a:r>
            <a:r>
              <a:rPr lang="fr-FR" baseline="30000">
                <a:latin typeface="Arial"/>
                <a:cs typeface="Arial"/>
              </a:rPr>
              <a:t>o</a:t>
            </a:r>
            <a:r>
              <a:rPr lang="fr-FR">
                <a:latin typeface="Arial"/>
                <a:cs typeface="Arial"/>
              </a:rPr>
              <a:t> 1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41342"/>
            <a:ext cx="10522120" cy="2580894"/>
          </a:xfrm>
        </p:spPr>
        <p:txBody>
          <a:bodyPr vert="horz" lIns="91440" tIns="45720" rIns="91440" bIns="45720" rtlCol="0" anchor="t">
            <a:noAutofit/>
          </a:bodyPr>
          <a:lstStyle/>
          <a:p>
            <a:pPr marL="0" indent="0">
              <a:buNone/>
            </a:pPr>
            <a:r>
              <a:rPr lang="fr-FR" sz="3000">
                <a:latin typeface="Arial"/>
                <a:cs typeface="Arial"/>
              </a:rPr>
              <a:t>L’Arcturia a réalisé une revue rétrospective de 13 épidémies. Au cours des épidémies, le pays a découvert que les médecins des régions les plus rurales du pays effectuaient rarement des tests de dépistage de l’hépatite A. Dans la plupart des cas, les prestataires prescrivaient un traitement compatible avec le rotavirus, qui est très courant dans les zones rurales de l’Arcturia.</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35450794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n-US">
                <a:latin typeface="Arial"/>
                <a:cs typeface="Arial"/>
              </a:rPr>
              <a:t>Scenario #2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754568"/>
            <a:ext cx="10510575" cy="3354441"/>
          </a:xfrm>
        </p:spPr>
        <p:txBody>
          <a:bodyPr vert="horz" lIns="91440" tIns="45720" rIns="91440" bIns="45720" rtlCol="0" anchor="t">
            <a:noAutofit/>
          </a:bodyPr>
          <a:lstStyle/>
          <a:p>
            <a:pPr marL="0" indent="0">
              <a:buNone/>
            </a:pPr>
            <a:r>
              <a:rPr lang="fr-FR" sz="3000" dirty="0" err="1">
                <a:latin typeface="Arial"/>
                <a:cs typeface="Arial"/>
              </a:rPr>
              <a:t>Alpharia</a:t>
            </a:r>
            <a:r>
              <a:rPr lang="fr-FR" sz="3000" dirty="0">
                <a:latin typeface="Arial"/>
                <a:cs typeface="Arial"/>
              </a:rPr>
              <a:t> vient de connaître une épidémie massive de rougeole dans huit États. L’épidémie les a incités à analyser leurs données. Des pannes de courant prolongées ont paralysé les systèmes de collecte de données et de rapports, perturbant la circulation d’informations de santé cruciales. En l’absence d’électricité, la transmission des données de surveillance des maladies se faisait par des courriers informels, qui utilisaient les systèmes de transport public qui, dans les zones rurales, ne circulaient que quelques fois par semaine.</a:t>
            </a:r>
            <a:endParaRPr lang="en-US" dirty="0">
              <a:latin typeface="Arial"/>
              <a:cs typeface="Arial"/>
            </a:endParaRPr>
          </a:p>
        </p:txBody>
      </p:sp>
    </p:spTree>
    <p:extLst>
      <p:ext uri="{BB962C8B-B14F-4D97-AF65-F5344CB8AC3E}">
        <p14:creationId xmlns:p14="http://schemas.microsoft.com/office/powerpoint/2010/main" val="24024100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n-US">
                <a:latin typeface="Arial"/>
                <a:cs typeface="Arial"/>
              </a:rPr>
              <a:t>Scenario #3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737250"/>
            <a:ext cx="10516347" cy="3383304"/>
          </a:xfrm>
        </p:spPr>
        <p:txBody>
          <a:bodyPr vert="horz" lIns="91440" tIns="45720" rIns="91440" bIns="45720" rtlCol="0" anchor="t">
            <a:noAutofit/>
          </a:bodyPr>
          <a:lstStyle/>
          <a:p>
            <a:pPr marL="0" indent="0">
              <a:buNone/>
            </a:pPr>
            <a:r>
              <a:rPr lang="fr-FR" sz="3000" dirty="0" err="1">
                <a:latin typeface="Arial"/>
                <a:cs typeface="Arial"/>
              </a:rPr>
              <a:t>Sylvaria</a:t>
            </a:r>
            <a:r>
              <a:rPr lang="fr-FR" sz="3000" dirty="0">
                <a:latin typeface="Arial"/>
                <a:cs typeface="Arial"/>
              </a:rPr>
              <a:t> a mis en œuvre le 7-1-7 pendant environ deux ans et a capturé des données en temps réel pendant seize épidémies. La </a:t>
            </a:r>
            <a:r>
              <a:rPr lang="fr-FR" sz="3000" dirty="0" err="1">
                <a:latin typeface="Arial"/>
                <a:cs typeface="Arial"/>
              </a:rPr>
              <a:t>Sylvarie</a:t>
            </a:r>
            <a:r>
              <a:rPr lang="fr-FR" sz="3000" dirty="0">
                <a:latin typeface="Arial"/>
                <a:cs typeface="Arial"/>
              </a:rPr>
              <a:t> connaît des conflits le long de sa frontière avec la </a:t>
            </a:r>
            <a:r>
              <a:rPr lang="fr-FR" sz="3000" dirty="0" err="1">
                <a:latin typeface="Arial"/>
                <a:cs typeface="Arial"/>
              </a:rPr>
              <a:t>Valdoria</a:t>
            </a:r>
            <a:r>
              <a:rPr lang="fr-FR" sz="3000" dirty="0">
                <a:latin typeface="Arial"/>
                <a:cs typeface="Arial"/>
              </a:rPr>
              <a:t>. Le conflit en cours a rendu de nombreuses zones inaccessibles aux agents de santé publique. En l’absence d’un accès sécurisé aux zones de conflit, des informations sanitaires vitales ne sont toujours pas communiquées, ce qui laisse les autorités dans l’ignorance des épidémies émergentes et dans l’incapacité de déployer efficacement les ressources.</a:t>
            </a: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8989778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fr-FR">
                <a:latin typeface="Arial"/>
                <a:cs typeface="Arial"/>
              </a:rPr>
              <a:t>Scénario n</a:t>
            </a:r>
            <a:r>
              <a:rPr lang="fr-FR" baseline="30000">
                <a:latin typeface="Arial"/>
                <a:cs typeface="Arial"/>
              </a:rPr>
              <a:t>o</a:t>
            </a:r>
            <a:r>
              <a:rPr lang="fr-FR">
                <a:latin typeface="Arial"/>
                <a:cs typeface="Arial"/>
              </a:rPr>
              <a:t> 4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302977"/>
            <a:ext cx="10516347" cy="2251850"/>
          </a:xfrm>
        </p:spPr>
        <p:txBody>
          <a:bodyPr vert="horz" lIns="91440" tIns="45720" rIns="91440" bIns="45720" rtlCol="0" anchor="t">
            <a:noAutofit/>
          </a:bodyPr>
          <a:lstStyle/>
          <a:p>
            <a:pPr marL="0" indent="0">
              <a:buNone/>
            </a:pPr>
            <a:r>
              <a:rPr lang="fr-FR" sz="3000">
                <a:latin typeface="Arial"/>
                <a:cs typeface="Arial"/>
              </a:rPr>
              <a:t>Le Maritonia a analysé les données de l’approche 7-1-7 sur 21 épidémies. Le Maritonia est un pays où les disparités de richesse sont énormes. Les riches ont tendance à recevoir des soins dans le secteur privé, qui utilise un système de laboratoire privé. Les laboratoires ne font pas rapport aux systèmes nationaux.</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27687214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fr-FR">
                <a:latin typeface="Arial"/>
                <a:cs typeface="Arial"/>
              </a:rPr>
              <a:t>Scénario n</a:t>
            </a:r>
            <a:r>
              <a:rPr lang="fr-FR" baseline="30000">
                <a:latin typeface="Arial"/>
                <a:cs typeface="Arial"/>
              </a:rPr>
              <a:t>o</a:t>
            </a:r>
            <a:r>
              <a:rPr lang="fr-FR">
                <a:latin typeface="Arial"/>
                <a:cs typeface="Arial"/>
              </a:rPr>
              <a:t> 5</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904659"/>
            <a:ext cx="10516347" cy="3048486"/>
          </a:xfrm>
        </p:spPr>
        <p:txBody>
          <a:bodyPr vert="horz" lIns="91440" tIns="45720" rIns="91440" bIns="45720" rtlCol="0" anchor="t">
            <a:noAutofit/>
          </a:bodyPr>
          <a:lstStyle/>
          <a:p>
            <a:pPr marL="0" indent="0">
              <a:buNone/>
            </a:pPr>
            <a:r>
              <a:rPr lang="fr-FR" sz="2800" dirty="0">
                <a:latin typeface="Arial"/>
                <a:ea typeface="Arial"/>
                <a:cs typeface="Arial"/>
              </a:rPr>
              <a:t>Le </a:t>
            </a:r>
            <a:r>
              <a:rPr lang="fr-FR" sz="2800" dirty="0" err="1">
                <a:latin typeface="Arial"/>
                <a:ea typeface="Arial"/>
                <a:cs typeface="Arial"/>
              </a:rPr>
              <a:t>Zamunda</a:t>
            </a:r>
            <a:r>
              <a:rPr lang="fr-FR" sz="2800" dirty="0">
                <a:latin typeface="Arial"/>
                <a:ea typeface="Arial"/>
                <a:cs typeface="Arial"/>
              </a:rPr>
              <a:t> est un grand pays composé de 15 provinces. </a:t>
            </a:r>
            <a:r>
              <a:rPr lang="fr-FR" sz="2800" dirty="0">
                <a:effectLst/>
                <a:latin typeface="Arial" panose="020B0604020202020204" pitchFamily="34" charset="0"/>
                <a:ea typeface="Arial"/>
                <a:cs typeface="Arial"/>
              </a:rPr>
              <a:t>Chaque province dispose d’un département provincial de santé publique</a:t>
            </a:r>
            <a:r>
              <a:rPr lang="fr-FR" sz="2800" dirty="0">
                <a:latin typeface="Arial"/>
                <a:cs typeface="Arial"/>
              </a:rPr>
              <a:t>. Toutefois, les départements plus proches de la capitale sont mieux équipés et mieux dotés en personnel. Le pays a procédé à une revue rétrospective de 13 épidémies, avec près de 100 goulots d’étranglement. À chaque épidémie, il a constaté des retards constants dus à un manque de fournitures nécessaires au transport des échantillons.  </a:t>
            </a:r>
          </a:p>
          <a:p>
            <a:pPr marL="0" indent="0">
              <a:buNone/>
            </a:pPr>
            <a:endParaRPr lang="en-US" sz="2800" dirty="0">
              <a:latin typeface="Arial"/>
              <a:cs typeface="Arial"/>
            </a:endParaRPr>
          </a:p>
        </p:txBody>
      </p:sp>
    </p:spTree>
    <p:extLst>
      <p:ext uri="{BB962C8B-B14F-4D97-AF65-F5344CB8AC3E}">
        <p14:creationId xmlns:p14="http://schemas.microsoft.com/office/powerpoint/2010/main" val="21519019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fr-FR">
                <a:latin typeface="Arial"/>
                <a:cs typeface="Arial"/>
              </a:rPr>
              <a:t>Scénario n</a:t>
            </a:r>
            <a:r>
              <a:rPr lang="fr-FR" baseline="30000">
                <a:latin typeface="Arial"/>
                <a:cs typeface="Arial"/>
              </a:rPr>
              <a:t>o</a:t>
            </a:r>
            <a:r>
              <a:rPr lang="fr-FR">
                <a:latin typeface="Arial"/>
                <a:cs typeface="Arial"/>
              </a:rPr>
              <a:t> 6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47115"/>
            <a:ext cx="10516347" cy="2563576"/>
          </a:xfrm>
        </p:spPr>
        <p:txBody>
          <a:bodyPr vert="horz" lIns="91440" tIns="45720" rIns="91440" bIns="45720" rtlCol="0" anchor="t">
            <a:noAutofit/>
          </a:bodyPr>
          <a:lstStyle/>
          <a:p>
            <a:pPr marL="0" indent="0">
              <a:buNone/>
            </a:pPr>
            <a:r>
              <a:rPr lang="fr-FR" sz="3000">
                <a:latin typeface="Arial"/>
                <a:cs typeface="Arial"/>
              </a:rPr>
              <a:t>Le Novustan vient de commencer à utiliser l’approche 7-1-7. Il dispose de données sur sept épidémies. Dans cinq des épidémies les plus récentes, c’est uniquement grâce à la pression de la communauté que des mesures ont été mises en place pour répondre efficacement aux épidémies. Des informations cruciales n’ont pas été partagées entre les agences et les efforts de confinement ont échoué. </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11203456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fr-FR">
                <a:latin typeface="Arial"/>
                <a:cs typeface="Arial"/>
              </a:rPr>
              <a:t>Scénario n</a:t>
            </a:r>
            <a:r>
              <a:rPr lang="fr-FR" baseline="30000">
                <a:latin typeface="Arial"/>
                <a:cs typeface="Arial"/>
              </a:rPr>
              <a:t>o</a:t>
            </a:r>
            <a:r>
              <a:rPr lang="fr-FR">
                <a:latin typeface="Arial"/>
                <a:cs typeface="Arial"/>
              </a:rPr>
              <a:t> 7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35568"/>
            <a:ext cx="10510575" cy="2586668"/>
          </a:xfrm>
        </p:spPr>
        <p:txBody>
          <a:bodyPr vert="horz" lIns="91440" tIns="45720" rIns="91440" bIns="45720" rtlCol="0" anchor="t">
            <a:noAutofit/>
          </a:bodyPr>
          <a:lstStyle/>
          <a:p>
            <a:pPr marL="0" indent="0">
              <a:buNone/>
            </a:pPr>
            <a:r>
              <a:rPr lang="fr-FR" sz="3000" dirty="0">
                <a:latin typeface="Arial"/>
                <a:cs typeface="Arial"/>
              </a:rPr>
              <a:t>L’</a:t>
            </a:r>
            <a:r>
              <a:rPr lang="fr-FR" sz="3000" dirty="0" err="1">
                <a:latin typeface="Arial"/>
                <a:cs typeface="Arial"/>
              </a:rPr>
              <a:t>Andina</a:t>
            </a:r>
            <a:r>
              <a:rPr lang="fr-FR" sz="3000" dirty="0">
                <a:latin typeface="Arial"/>
                <a:cs typeface="Arial"/>
              </a:rPr>
              <a:t> a utilisé l’approche 7-1-7 pendant trois épidémies. </a:t>
            </a:r>
            <a:br>
              <a:rPr lang="fr-FR" sz="3000" dirty="0">
                <a:latin typeface="Arial"/>
                <a:cs typeface="Arial"/>
              </a:rPr>
            </a:br>
            <a:r>
              <a:rPr lang="fr-FR" sz="3000" dirty="0">
                <a:latin typeface="Arial"/>
                <a:cs typeface="Arial"/>
              </a:rPr>
              <a:t>À chaque épidémie, le pays a découvert que le groupe ethnique </a:t>
            </a:r>
            <a:r>
              <a:rPr lang="fr-FR" sz="3000" dirty="0" err="1">
                <a:latin typeface="Arial"/>
                <a:cs typeface="Arial"/>
              </a:rPr>
              <a:t>cordillien</a:t>
            </a:r>
            <a:r>
              <a:rPr lang="fr-FR" sz="3000" dirty="0">
                <a:latin typeface="Arial"/>
                <a:cs typeface="Arial"/>
              </a:rPr>
              <a:t> s’en sortait bien moins bien que la population en général. Les </a:t>
            </a:r>
            <a:r>
              <a:rPr lang="fr-FR" sz="3000" dirty="0" err="1">
                <a:latin typeface="Arial"/>
                <a:cs typeface="Arial"/>
              </a:rPr>
              <a:t>cordilliens</a:t>
            </a:r>
            <a:r>
              <a:rPr lang="fr-FR" sz="3000" dirty="0">
                <a:latin typeface="Arial"/>
                <a:cs typeface="Arial"/>
              </a:rPr>
              <a:t> ont été victimes de nombreuses injustices de la part du gouvernement. Les </a:t>
            </a:r>
            <a:r>
              <a:rPr lang="fr-FR" sz="3000" dirty="0" err="1">
                <a:latin typeface="Arial"/>
                <a:cs typeface="Arial"/>
              </a:rPr>
              <a:t>cordilliens</a:t>
            </a:r>
            <a:r>
              <a:rPr lang="fr-FR" sz="3000" dirty="0">
                <a:latin typeface="Arial"/>
                <a:cs typeface="Arial"/>
              </a:rPr>
              <a:t> reçoivent généralement des soins d’un guérisseur local au lieu de se rendre dans des établissements gouvernementaux.  </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1484105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D8371-D963-23DA-FDEF-8A43E8CAAEDA}"/>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E28BC49-E3CA-54AC-90C7-C8440B043DAF}"/>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fr">
                <a:latin typeface="Arial"/>
                <a:cs typeface="Arial"/>
              </a:rPr>
              <a:t>Quelles leçons avez-vous tirées de cette activité ?</a:t>
            </a:r>
          </a:p>
          <a:p>
            <a:r>
              <a:rPr lang="fr">
                <a:latin typeface="Arial"/>
                <a:cs typeface="Arial"/>
              </a:rPr>
              <a:t>Comment cette activité pourrait-elle vous aider à soutenir/mettre en œuvre le 7-1-7 ?</a:t>
            </a:r>
            <a:endParaRPr lang="en-US">
              <a:cs typeface="Arial"/>
            </a:endParaRPr>
          </a:p>
        </p:txBody>
      </p:sp>
      <p:sp>
        <p:nvSpPr>
          <p:cNvPr id="5" name="Text Placeholder 4">
            <a:extLst>
              <a:ext uri="{FF2B5EF4-FFF2-40B4-BE49-F238E27FC236}">
                <a16:creationId xmlns:a16="http://schemas.microsoft.com/office/drawing/2014/main" id="{C5EB1F74-DC50-47D1-4AEF-360CD7FF1A56}"/>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fr">
                <a:latin typeface="Arial"/>
                <a:cs typeface="Arial"/>
              </a:rPr>
              <a:t>Questions pour inspirer la conversation :</a:t>
            </a:r>
            <a:endParaRPr lang="en-US">
              <a:cs typeface="Arial"/>
            </a:endParaRPr>
          </a:p>
        </p:txBody>
      </p:sp>
      <p:sp>
        <p:nvSpPr>
          <p:cNvPr id="10" name="Title 1">
            <a:extLst>
              <a:ext uri="{FF2B5EF4-FFF2-40B4-BE49-F238E27FC236}">
                <a16:creationId xmlns:a16="http://schemas.microsoft.com/office/drawing/2014/main" id="{3B7D95F9-19F1-C335-A994-814DB400835F}"/>
              </a:ext>
            </a:extLst>
          </p:cNvPr>
          <p:cNvSpPr>
            <a:spLocks noGrp="1"/>
          </p:cNvSpPr>
          <p:nvPr>
            <p:ph type="title"/>
          </p:nvPr>
        </p:nvSpPr>
        <p:spPr>
          <a:xfrm>
            <a:off x="482219" y="1952168"/>
            <a:ext cx="3467083" cy="2282808"/>
          </a:xfrm>
        </p:spPr>
        <p:txBody>
          <a:bodyPr/>
          <a:lstStyle/>
          <a:p>
            <a:pPr algn="ctr"/>
            <a:r>
              <a:rPr lang="fr">
                <a:latin typeface="Arial"/>
                <a:cs typeface="Arial"/>
              </a:rPr>
              <a:t>Compte rendu</a:t>
            </a:r>
            <a:endParaRPr lang="en-US">
              <a:cs typeface="Arial" panose="020B0604020202020204" pitchFamily="34" charset="0"/>
            </a:endParaRPr>
          </a:p>
        </p:txBody>
      </p:sp>
      <p:pic>
        <p:nvPicPr>
          <p:cNvPr id="3" name="Graphic 2">
            <a:extLst>
              <a:ext uri="{FF2B5EF4-FFF2-40B4-BE49-F238E27FC236}">
                <a16:creationId xmlns:a16="http://schemas.microsoft.com/office/drawing/2014/main" id="{8AC81A13-8957-B7A1-3286-8DB854EC29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21478145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3E24E-A43C-DA42-95C1-A50FFF4A6462}"/>
              </a:ext>
            </a:extLst>
          </p:cNvPr>
          <p:cNvSpPr>
            <a:spLocks noGrp="1"/>
          </p:cNvSpPr>
          <p:nvPr>
            <p:ph type="title"/>
          </p:nvPr>
        </p:nvSpPr>
        <p:spPr>
          <a:xfrm>
            <a:off x="251633" y="114399"/>
            <a:ext cx="11688734" cy="1087808"/>
          </a:xfrm>
        </p:spPr>
        <p:txBody>
          <a:bodyPr>
            <a:normAutofit/>
          </a:bodyPr>
          <a:lstStyle/>
          <a:p>
            <a:pPr algn="ctr"/>
            <a:r>
              <a:rPr lang="fr" sz="2400"/>
              <a:t>Exemple : Comment l’Ouganda a utilisé l’approche 7-1-7 pour guider la planification et la priorisation</a:t>
            </a:r>
            <a:endParaRPr lang="en-US" sz="2400">
              <a:solidFill>
                <a:schemeClr val="tx2"/>
              </a:solidFill>
            </a:endParaRPr>
          </a:p>
        </p:txBody>
      </p:sp>
      <p:sp>
        <p:nvSpPr>
          <p:cNvPr id="3" name="Content Placeholder 2">
            <a:extLst>
              <a:ext uri="{FF2B5EF4-FFF2-40B4-BE49-F238E27FC236}">
                <a16:creationId xmlns:a16="http://schemas.microsoft.com/office/drawing/2014/main" id="{A2DAB124-2A6A-3E99-4F66-AE06CF8E5AB1}"/>
              </a:ext>
            </a:extLst>
          </p:cNvPr>
          <p:cNvSpPr>
            <a:spLocks noGrp="1"/>
          </p:cNvSpPr>
          <p:nvPr>
            <p:ph idx="1"/>
          </p:nvPr>
        </p:nvSpPr>
        <p:spPr>
          <a:xfrm>
            <a:off x="4637802" y="1358275"/>
            <a:ext cx="7090942" cy="4844431"/>
          </a:xfrm>
        </p:spPr>
        <p:txBody>
          <a:bodyPr vert="horz" lIns="91440" tIns="45720" rIns="91440" bIns="45720" rtlCol="0" anchor="t">
            <a:noAutofit/>
          </a:bodyPr>
          <a:lstStyle/>
          <a:p>
            <a:r>
              <a:rPr lang="fr" sz="1800" b="1" dirty="0">
                <a:solidFill>
                  <a:schemeClr val="tx2"/>
                </a:solidFill>
                <a:latin typeface="Arial"/>
                <a:cs typeface="Arial"/>
              </a:rPr>
              <a:t>Défi </a:t>
            </a:r>
            <a:r>
              <a:rPr lang="fr" sz="1800" dirty="0">
                <a:latin typeface="Arial"/>
                <a:cs typeface="Arial"/>
              </a:rPr>
              <a:t>: Le Plan d'action national pour la sécurité sanitaire (PANSS) de 2019, d'une durée de cinq ans, s'est avéré difficile à mettre en œuvre. Après trois ans, seulement quelques unes des nombreuses actions prévues ont été financées et mises en œuvre.</a:t>
            </a:r>
          </a:p>
          <a:p>
            <a:endParaRPr lang="en-US" sz="700" b="1" dirty="0">
              <a:solidFill>
                <a:schemeClr val="tx2"/>
              </a:solidFill>
              <a:cs typeface="Arial"/>
            </a:endParaRPr>
          </a:p>
          <a:p>
            <a:r>
              <a:rPr lang="fr" sz="1800" b="1" dirty="0">
                <a:solidFill>
                  <a:schemeClr val="tx2"/>
                </a:solidFill>
                <a:latin typeface="Arial"/>
                <a:cs typeface="Arial"/>
              </a:rPr>
              <a:t>Innovation clé </a:t>
            </a:r>
            <a:r>
              <a:rPr lang="fr" sz="1800" dirty="0">
                <a:latin typeface="Arial"/>
                <a:cs typeface="Arial"/>
              </a:rPr>
              <a:t>: le PANSS a été divisé en plans opérationnels d’un an axés sur l’action. </a:t>
            </a:r>
            <a:r>
              <a:rPr lang="fr" sz="1800" b="1" dirty="0">
                <a:solidFill>
                  <a:schemeClr val="accent1"/>
                </a:solidFill>
                <a:latin typeface="Arial"/>
                <a:cs typeface="Arial"/>
              </a:rPr>
              <a:t>Les conclusions 7-1-7 </a:t>
            </a:r>
            <a:r>
              <a:rPr lang="fr" sz="1800" dirty="0">
                <a:latin typeface="Arial"/>
                <a:cs typeface="Arial"/>
              </a:rPr>
              <a:t>issues de 45 flambées épidémiques ont contribué à éclairer la prise de décision concernant la planification opérationnelle.</a:t>
            </a:r>
          </a:p>
          <a:p>
            <a:endParaRPr lang="en-US" sz="700" dirty="0">
              <a:cs typeface="Arial"/>
            </a:endParaRPr>
          </a:p>
          <a:p>
            <a:r>
              <a:rPr lang="fr" sz="1800" b="1" dirty="0">
                <a:solidFill>
                  <a:schemeClr val="tx2"/>
                </a:solidFill>
                <a:latin typeface="Arial"/>
                <a:cs typeface="Arial"/>
              </a:rPr>
              <a:t>Résultat </a:t>
            </a:r>
            <a:r>
              <a:rPr lang="fr" sz="1800" dirty="0">
                <a:latin typeface="Arial"/>
                <a:cs typeface="Arial"/>
              </a:rPr>
              <a:t>: L'Ouganda a élaboré un plan opérationnel du PANSS pour 2022-2023, chaque activité ciblant les lacunes prioritaires, y in celles mises en évidence lors de la revue 7-1-7. Le plan suivant (2024/2025) comprenait des activités prioritaires basées sur le 7-1-7 dans 19 des 152 activités principales (12 %) et 37 des 365 sous-activités (10 %).</a:t>
            </a:r>
            <a:endParaRPr lang="en-US" sz="1800" dirty="0">
              <a:cs typeface="Arial" panose="020B0604020202020204" pitchFamily="34" charset="0"/>
            </a:endParaRPr>
          </a:p>
          <a:p>
            <a:endParaRPr lang="en-US" sz="2000" dirty="0">
              <a:cs typeface="Arial" panose="020B0604020202020204" pitchFamily="34" charset="0"/>
            </a:endParaRPr>
          </a:p>
          <a:p>
            <a:pPr marL="0" indent="0">
              <a:buNone/>
            </a:pPr>
            <a:endParaRPr lang="en-US" sz="2000" dirty="0">
              <a:cs typeface="Arial" panose="020B0604020202020204" pitchFamily="34" charset="0"/>
            </a:endParaRPr>
          </a:p>
        </p:txBody>
      </p:sp>
      <p:sp>
        <p:nvSpPr>
          <p:cNvPr id="5" name="TextBox 4">
            <a:extLst>
              <a:ext uri="{FF2B5EF4-FFF2-40B4-BE49-F238E27FC236}">
                <a16:creationId xmlns:a16="http://schemas.microsoft.com/office/drawing/2014/main" id="{1862D63D-4982-11F0-1C99-EBC7152B30E7}"/>
              </a:ext>
            </a:extLst>
          </p:cNvPr>
          <p:cNvSpPr txBox="1"/>
          <p:nvPr/>
        </p:nvSpPr>
        <p:spPr>
          <a:xfrm>
            <a:off x="753917" y="6018148"/>
            <a:ext cx="3104572" cy="276999"/>
          </a:xfrm>
          <a:prstGeom prst="rect">
            <a:avLst/>
          </a:prstGeom>
          <a:noFill/>
        </p:spPr>
        <p:txBody>
          <a:bodyPr wrap="square" lIns="91440" tIns="45720" rIns="91440" bIns="45720" anchor="t">
            <a:spAutoFit/>
          </a:bodyPr>
          <a:lstStyle/>
          <a:p>
            <a:r>
              <a:rPr lang="fr" sz="1200" b="1">
                <a:solidFill>
                  <a:schemeClr val="tx2"/>
                </a:solidFill>
                <a:latin typeface="Arial"/>
                <a:cs typeface="Arial"/>
              </a:rPr>
              <a:t>Étude de cas disponible sur 717alliance.org</a:t>
            </a:r>
            <a:endParaRPr lang="en-US">
              <a:solidFill>
                <a:schemeClr val="tx2"/>
              </a:solidFill>
            </a:endParaRPr>
          </a:p>
        </p:txBody>
      </p:sp>
      <p:pic>
        <p:nvPicPr>
          <p:cNvPr id="8" name="Picture 7">
            <a:extLst>
              <a:ext uri="{FF2B5EF4-FFF2-40B4-BE49-F238E27FC236}">
                <a16:creationId xmlns:a16="http://schemas.microsoft.com/office/drawing/2014/main" id="{14A3376D-C265-3315-93A4-FE175AE9EC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 y="1202207"/>
            <a:ext cx="3399130" cy="4798372"/>
          </a:xfrm>
          <a:prstGeom prst="rect">
            <a:avLst/>
          </a:prstGeom>
          <a:ln w="12700">
            <a:solidFill>
              <a:schemeClr val="tx2"/>
            </a:solidFill>
          </a:ln>
        </p:spPr>
      </p:pic>
    </p:spTree>
    <p:extLst>
      <p:ext uri="{BB962C8B-B14F-4D97-AF65-F5344CB8AC3E}">
        <p14:creationId xmlns:p14="http://schemas.microsoft.com/office/powerpoint/2010/main" val="139383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236F3-496F-7426-27AE-73A8A9EC05D2}"/>
            </a:ext>
          </a:extLst>
        </p:cNvPr>
        <p:cNvGrpSpPr/>
        <p:nvPr/>
      </p:nvGrpSpPr>
      <p:grpSpPr>
        <a:xfrm>
          <a:off x="0" y="0"/>
          <a:ext cx="0" cy="0"/>
          <a:chOff x="0" y="0"/>
          <a:chExt cx="0" cy="0"/>
        </a:xfrm>
      </p:grpSpPr>
      <p:graphicFrame>
        <p:nvGraphicFramePr>
          <p:cNvPr id="10" name="Diagram 9">
            <a:extLst>
              <a:ext uri="{FF2B5EF4-FFF2-40B4-BE49-F238E27FC236}">
                <a16:creationId xmlns:a16="http://schemas.microsoft.com/office/drawing/2014/main" id="{AF2D9F91-A174-A1EC-9257-50CA519810CD}"/>
              </a:ext>
            </a:extLst>
          </p:cNvPr>
          <p:cNvGraphicFramePr/>
          <p:nvPr/>
        </p:nvGraphicFramePr>
        <p:xfrm>
          <a:off x="345849" y="1497359"/>
          <a:ext cx="11568135" cy="19316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C32ED788-27EE-1ECE-FF24-F00AC1C8ECCA}"/>
              </a:ext>
            </a:extLst>
          </p:cNvPr>
          <p:cNvSpPr txBox="1"/>
          <p:nvPr/>
        </p:nvSpPr>
        <p:spPr>
          <a:xfrm>
            <a:off x="214953" y="1169720"/>
            <a:ext cx="11276357" cy="369332"/>
          </a:xfrm>
          <a:prstGeom prst="rect">
            <a:avLst/>
          </a:prstGeom>
          <a:noFill/>
        </p:spPr>
        <p:txBody>
          <a:bodyPr wrap="none" lIns="91440" tIns="45720" rIns="91440" bIns="45720" rtlCol="0" anchor="t">
            <a:spAutoFit/>
          </a:bodyPr>
          <a:lstStyle/>
          <a:p>
            <a:r>
              <a:rPr lang="fr" b="1">
                <a:solidFill>
                  <a:schemeClr val="tx2"/>
                </a:solidFill>
                <a:latin typeface="Arial"/>
                <a:cs typeface="Arial"/>
              </a:rPr>
              <a:t>Comment les goulots d'étranglement 7-1-7 ont été intégrés dans la planification annuelle et le PANSS</a:t>
            </a:r>
          </a:p>
        </p:txBody>
      </p:sp>
      <p:sp>
        <p:nvSpPr>
          <p:cNvPr id="12" name="TextBox 11">
            <a:extLst>
              <a:ext uri="{FF2B5EF4-FFF2-40B4-BE49-F238E27FC236}">
                <a16:creationId xmlns:a16="http://schemas.microsoft.com/office/drawing/2014/main" id="{7A5F2224-CA68-4294-599C-EB2FFDE332CE}"/>
              </a:ext>
            </a:extLst>
          </p:cNvPr>
          <p:cNvSpPr txBox="1"/>
          <p:nvPr/>
        </p:nvSpPr>
        <p:spPr>
          <a:xfrm>
            <a:off x="415636" y="3118023"/>
            <a:ext cx="1624163" cy="400110"/>
          </a:xfrm>
          <a:prstGeom prst="rect">
            <a:avLst/>
          </a:prstGeom>
          <a:noFill/>
        </p:spPr>
        <p:txBody>
          <a:bodyPr wrap="none" rtlCol="0">
            <a:spAutoFit/>
          </a:bodyPr>
          <a:lstStyle/>
          <a:p>
            <a:pPr algn="l"/>
            <a:r>
              <a:rPr lang="fr" sz="2000" b="1">
                <a:solidFill>
                  <a:schemeClr val="tx2"/>
                </a:solidFill>
                <a:latin typeface="Arial" panose="020B0604020202020204" pitchFamily="34" charset="0"/>
                <a:cs typeface="Arial" panose="020B0604020202020204" pitchFamily="34" charset="0"/>
              </a:rPr>
              <a:t>Un exemple</a:t>
            </a:r>
          </a:p>
        </p:txBody>
      </p:sp>
      <p:grpSp>
        <p:nvGrpSpPr>
          <p:cNvPr id="21" name="Group 20">
            <a:extLst>
              <a:ext uri="{FF2B5EF4-FFF2-40B4-BE49-F238E27FC236}">
                <a16:creationId xmlns:a16="http://schemas.microsoft.com/office/drawing/2014/main" id="{F04F864A-A546-D0F7-DF75-35F79D964091}"/>
              </a:ext>
            </a:extLst>
          </p:cNvPr>
          <p:cNvGrpSpPr/>
          <p:nvPr/>
        </p:nvGrpSpPr>
        <p:grpSpPr>
          <a:xfrm>
            <a:off x="449553" y="2703417"/>
            <a:ext cx="11367452" cy="3488359"/>
            <a:chOff x="415636" y="2855479"/>
            <a:chExt cx="11367452" cy="3488359"/>
          </a:xfrm>
        </p:grpSpPr>
        <p:graphicFrame>
          <p:nvGraphicFramePr>
            <p:cNvPr id="13" name="Diagram 12">
              <a:extLst>
                <a:ext uri="{FF2B5EF4-FFF2-40B4-BE49-F238E27FC236}">
                  <a16:creationId xmlns:a16="http://schemas.microsoft.com/office/drawing/2014/main" id="{8E80AA2C-833C-AEAF-A46A-55938EE0CB6D}"/>
                </a:ext>
              </a:extLst>
            </p:cNvPr>
            <p:cNvGraphicFramePr/>
            <p:nvPr/>
          </p:nvGraphicFramePr>
          <p:xfrm>
            <a:off x="415636" y="2855479"/>
            <a:ext cx="11360728" cy="272950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Rectangle 13">
              <a:extLst>
                <a:ext uri="{FF2B5EF4-FFF2-40B4-BE49-F238E27FC236}">
                  <a16:creationId xmlns:a16="http://schemas.microsoft.com/office/drawing/2014/main" id="{AB7E3B16-5F60-E2E9-B6B0-C1907EE9140F}"/>
                </a:ext>
              </a:extLst>
            </p:cNvPr>
            <p:cNvSpPr/>
            <p:nvPr/>
          </p:nvSpPr>
          <p:spPr>
            <a:xfrm>
              <a:off x="415636" y="4758388"/>
              <a:ext cx="2176272"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 sz="1400" dirty="0">
                  <a:solidFill>
                    <a:schemeClr val="tx1"/>
                  </a:solidFill>
                  <a:latin typeface="Arial" panose="020B0604020202020204" pitchFamily="34" charset="0"/>
                  <a:cs typeface="Arial" panose="020B0604020202020204" pitchFamily="34" charset="0"/>
                </a:rPr>
                <a:t>Incapacité d'appliquer les définitions de cas dans les établissements de santé publics et privés</a:t>
              </a:r>
            </a:p>
          </p:txBody>
        </p:sp>
        <p:sp>
          <p:nvSpPr>
            <p:cNvPr id="16" name="Rectangle 15">
              <a:extLst>
                <a:ext uri="{FF2B5EF4-FFF2-40B4-BE49-F238E27FC236}">
                  <a16:creationId xmlns:a16="http://schemas.microsoft.com/office/drawing/2014/main" id="{417F4C09-CDDE-CE79-A0BD-FA07991E66E4}"/>
                </a:ext>
              </a:extLst>
            </p:cNvPr>
            <p:cNvSpPr/>
            <p:nvPr/>
          </p:nvSpPr>
          <p:spPr>
            <a:xfrm>
              <a:off x="2602006" y="4760398"/>
              <a:ext cx="2144806"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 sz="1400" dirty="0">
                  <a:solidFill>
                    <a:schemeClr val="tx1"/>
                  </a:solidFill>
                  <a:latin typeface="Arial" panose="020B0604020202020204" pitchFamily="34" charset="0"/>
                  <a:cs typeface="Arial" panose="020B0604020202020204" pitchFamily="34" charset="0"/>
                </a:rPr>
                <a:t>Surveillance</a:t>
              </a:r>
            </a:p>
          </p:txBody>
        </p:sp>
        <p:sp>
          <p:nvSpPr>
            <p:cNvPr id="17" name="Rectangle 16">
              <a:extLst>
                <a:ext uri="{FF2B5EF4-FFF2-40B4-BE49-F238E27FC236}">
                  <a16:creationId xmlns:a16="http://schemas.microsoft.com/office/drawing/2014/main" id="{B107D932-4B38-0687-844B-E8E264207F33}"/>
                </a:ext>
              </a:extLst>
            </p:cNvPr>
            <p:cNvSpPr/>
            <p:nvPr/>
          </p:nvSpPr>
          <p:spPr>
            <a:xfrm>
              <a:off x="4746812" y="4758387"/>
              <a:ext cx="2144806"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 sz="1400" dirty="0">
                  <a:solidFill>
                    <a:schemeClr val="tx1"/>
                  </a:solidFill>
                  <a:latin typeface="Arial" panose="020B0604020202020204" pitchFamily="34" charset="0"/>
                  <a:cs typeface="Arial" panose="020B0604020202020204" pitchFamily="34" charset="0"/>
                </a:rPr>
                <a:t>Améliorer les connaissances des agents de santé en matière de surveillance et de réponse intégrées aux maladies (SIMR)</a:t>
              </a:r>
            </a:p>
          </p:txBody>
        </p:sp>
        <p:sp>
          <p:nvSpPr>
            <p:cNvPr id="18" name="Rectangle 17">
              <a:extLst>
                <a:ext uri="{FF2B5EF4-FFF2-40B4-BE49-F238E27FC236}">
                  <a16:creationId xmlns:a16="http://schemas.microsoft.com/office/drawing/2014/main" id="{0E1F36A7-1745-6F25-590B-FF385810F867}"/>
                </a:ext>
              </a:extLst>
            </p:cNvPr>
            <p:cNvSpPr/>
            <p:nvPr/>
          </p:nvSpPr>
          <p:spPr>
            <a:xfrm>
              <a:off x="6898342" y="4758387"/>
              <a:ext cx="2157984"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 sz="1400" dirty="0">
                  <a:solidFill>
                    <a:schemeClr val="tx1"/>
                  </a:solidFill>
                  <a:latin typeface="Arial" panose="020B0604020202020204" pitchFamily="34" charset="0"/>
                  <a:cs typeface="Arial" panose="020B0604020202020204" pitchFamily="34" charset="0"/>
                </a:rPr>
                <a:t>Oui</a:t>
              </a:r>
            </a:p>
          </p:txBody>
        </p:sp>
        <p:sp>
          <p:nvSpPr>
            <p:cNvPr id="19" name="Rectangle 18">
              <a:extLst>
                <a:ext uri="{FF2B5EF4-FFF2-40B4-BE49-F238E27FC236}">
                  <a16:creationId xmlns:a16="http://schemas.microsoft.com/office/drawing/2014/main" id="{B1B1978D-A0AC-A67B-59A9-D6FC0356E4D7}"/>
                </a:ext>
              </a:extLst>
            </p:cNvPr>
            <p:cNvSpPr/>
            <p:nvPr/>
          </p:nvSpPr>
          <p:spPr>
            <a:xfrm>
              <a:off x="9064540" y="4762845"/>
              <a:ext cx="2718548"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 sz="1400" dirty="0">
                  <a:solidFill>
                    <a:schemeClr val="tx1"/>
                  </a:solidFill>
                  <a:latin typeface="Arial" panose="020B0604020202020204" pitchFamily="34" charset="0"/>
                  <a:cs typeface="Arial" panose="020B0604020202020204" pitchFamily="34" charset="0"/>
                </a:rPr>
                <a:t>Activité existante repriorisée dans un nouveau plan opérationnel d'un an :</a:t>
              </a:r>
            </a:p>
            <a:p>
              <a:pPr algn="ctr"/>
              <a:endParaRPr lang="en-US" sz="1400">
                <a:solidFill>
                  <a:schemeClr val="tx1"/>
                </a:solidFill>
                <a:latin typeface="Arial" panose="020B0604020202020204" pitchFamily="34" charset="0"/>
                <a:cs typeface="Arial" panose="020B0604020202020204" pitchFamily="34" charset="0"/>
              </a:endParaRPr>
            </a:p>
            <a:p>
              <a:pPr algn="ctr"/>
              <a:r>
                <a:rPr lang="fr" sz="1400" dirty="0">
                  <a:solidFill>
                    <a:schemeClr val="tx1"/>
                  </a:solidFill>
                  <a:latin typeface="Arial" panose="020B0604020202020204" pitchFamily="34" charset="0"/>
                  <a:cs typeface="Arial" panose="020B0604020202020204" pitchFamily="34" charset="0"/>
                </a:rPr>
                <a:t>Formation et mentorat aux niveaux national, régional, district et communautaire</a:t>
              </a:r>
            </a:p>
          </p:txBody>
        </p:sp>
        <p:sp>
          <p:nvSpPr>
            <p:cNvPr id="20" name="Rectangle 19">
              <a:extLst>
                <a:ext uri="{FF2B5EF4-FFF2-40B4-BE49-F238E27FC236}">
                  <a16:creationId xmlns:a16="http://schemas.microsoft.com/office/drawing/2014/main" id="{F8CBE89F-9D7B-1D49-5E54-4C02293A2489}"/>
                </a:ext>
              </a:extLst>
            </p:cNvPr>
            <p:cNvSpPr/>
            <p:nvPr/>
          </p:nvSpPr>
          <p:spPr>
            <a:xfrm>
              <a:off x="9631559" y="3683000"/>
              <a:ext cx="2144806" cy="10753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 sz="1400" dirty="0">
                  <a:latin typeface="Arial" panose="020B0604020202020204" pitchFamily="34" charset="0"/>
                  <a:cs typeface="Arial" panose="020B0604020202020204" pitchFamily="34" charset="0"/>
                </a:rPr>
                <a:t>Résultat – activités mises à jour</a:t>
              </a:r>
            </a:p>
          </p:txBody>
        </p:sp>
      </p:grpSp>
      <p:sp>
        <p:nvSpPr>
          <p:cNvPr id="4" name="Title 1">
            <a:extLst>
              <a:ext uri="{FF2B5EF4-FFF2-40B4-BE49-F238E27FC236}">
                <a16:creationId xmlns:a16="http://schemas.microsoft.com/office/drawing/2014/main" id="{8BE0FB37-33BF-512F-862E-10DC71D1156A}"/>
              </a:ext>
            </a:extLst>
          </p:cNvPr>
          <p:cNvSpPr txBox="1">
            <a:spLocks/>
          </p:cNvSpPr>
          <p:nvPr/>
        </p:nvSpPr>
        <p:spPr>
          <a:xfrm>
            <a:off x="251633" y="114399"/>
            <a:ext cx="11688734" cy="1087808"/>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 sz="2400" dirty="0"/>
              <a:t>Exemple : Comment l’Ouganda a utilisé l’approche 7-1-7 pour guider la planification et la priorisation</a:t>
            </a:r>
            <a:endParaRPr lang="en-US" sz="2400" dirty="0">
              <a:solidFill>
                <a:schemeClr val="tx2"/>
              </a:solidFill>
            </a:endParaRPr>
          </a:p>
        </p:txBody>
      </p:sp>
    </p:spTree>
    <p:extLst>
      <p:ext uri="{BB962C8B-B14F-4D97-AF65-F5344CB8AC3E}">
        <p14:creationId xmlns:p14="http://schemas.microsoft.com/office/powerpoint/2010/main" val="29558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758353" y="3614968"/>
            <a:ext cx="6935931" cy="1330806"/>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Content Placeholder 2">
            <a:extLst>
              <a:ext uri="{FF2B5EF4-FFF2-40B4-BE49-F238E27FC236}">
                <a16:creationId xmlns:a16="http://schemas.microsoft.com/office/drawing/2014/main" id="{E29C8A2B-7B83-13D7-3B40-10301B2C9E51}"/>
              </a:ext>
            </a:extLst>
          </p:cNvPr>
          <p:cNvSpPr>
            <a:spLocks noGrp="1"/>
          </p:cNvSpPr>
          <p:nvPr/>
        </p:nvSpPr>
        <p:spPr>
          <a:xfrm>
            <a:off x="5128063" y="856764"/>
            <a:ext cx="6190177" cy="6001236"/>
          </a:xfrm>
          <a:prstGeom prst="rect">
            <a:avLst/>
          </a:prstGeom>
          <a:noFill/>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b="1" dirty="0">
                <a:solidFill>
                  <a:schemeClr val="tx2"/>
                </a:solidFill>
                <a:latin typeface="Arial"/>
                <a:cs typeface="Arial"/>
              </a:rPr>
              <a:t>Jour 1</a:t>
            </a:r>
          </a:p>
          <a:p>
            <a:pPr marL="0" indent="0">
              <a:buNone/>
            </a:pPr>
            <a:r>
              <a:rPr lang="fr-FR" dirty="0">
                <a:solidFill>
                  <a:schemeClr val="tx1"/>
                </a:solidFill>
                <a:latin typeface="Arial"/>
                <a:cs typeface="Arial"/>
              </a:rPr>
              <a:t>Introduction à la cible 7-1-7 et aux revues des premières actions</a:t>
            </a:r>
          </a:p>
          <a:p>
            <a:pPr marL="0" indent="0">
              <a:buNone/>
            </a:pPr>
            <a:endParaRPr lang="en-US" dirty="0"/>
          </a:p>
          <a:p>
            <a:pPr marL="0" indent="0">
              <a:buNone/>
            </a:pPr>
            <a:r>
              <a:rPr lang="fr-FR" b="1" dirty="0">
                <a:solidFill>
                  <a:schemeClr val="tx2"/>
                </a:solidFill>
                <a:latin typeface="Arial"/>
                <a:cs typeface="Arial"/>
              </a:rPr>
              <a:t>Jour 2</a:t>
            </a:r>
          </a:p>
          <a:p>
            <a:pPr marL="0" indent="0">
              <a:buNone/>
            </a:pPr>
            <a:r>
              <a:rPr lang="fr-FR" dirty="0">
                <a:solidFill>
                  <a:schemeClr val="tx1"/>
                </a:solidFill>
                <a:latin typeface="Arial"/>
                <a:cs typeface="Arial"/>
              </a:rPr>
              <a:t>Utilisation de la cible 7-1-7 pour l’amélioration des performances</a:t>
            </a:r>
          </a:p>
          <a:p>
            <a:pPr marL="0" indent="0">
              <a:buNone/>
            </a:pPr>
            <a:endParaRPr lang="en-US" sz="2000" b="1" dirty="0"/>
          </a:p>
          <a:p>
            <a:pPr marL="0" indent="0">
              <a:buNone/>
            </a:pPr>
            <a:r>
              <a:rPr lang="fr-FR" b="1" dirty="0">
                <a:solidFill>
                  <a:schemeClr val="tx2"/>
                </a:solidFill>
                <a:latin typeface="Arial"/>
                <a:cs typeface="Arial"/>
              </a:rPr>
              <a:t>Jour 3</a:t>
            </a:r>
          </a:p>
          <a:p>
            <a:pPr marL="0" indent="0">
              <a:buNone/>
            </a:pPr>
            <a:r>
              <a:rPr lang="fr-FR" dirty="0">
                <a:solidFill>
                  <a:schemeClr val="tx1"/>
                </a:solidFill>
                <a:latin typeface="Arial"/>
                <a:cs typeface="Arial"/>
              </a:rPr>
              <a:t>Utilisation de la cible 7-1-7 (suite) + adoption de l’approche 7-1-7 pour une utilisation régulière</a:t>
            </a:r>
          </a:p>
          <a:p>
            <a:pPr marL="0" indent="0">
              <a:buNone/>
            </a:pPr>
            <a:endParaRPr lang="en-US" dirty="0">
              <a:solidFill>
                <a:schemeClr val="tx1"/>
              </a:solidFill>
              <a:latin typeface="Arial"/>
              <a:cs typeface="Arial"/>
            </a:endParaRPr>
          </a:p>
          <a:p>
            <a:pPr marL="0" indent="0">
              <a:buNone/>
            </a:pPr>
            <a:r>
              <a:rPr lang="fr-FR" b="1" dirty="0">
                <a:solidFill>
                  <a:schemeClr val="tx2"/>
                </a:solidFill>
                <a:latin typeface="Arial"/>
                <a:cs typeface="Arial"/>
              </a:rPr>
              <a:t>Jour 4</a:t>
            </a:r>
          </a:p>
          <a:p>
            <a:pPr marL="0" indent="0">
              <a:buNone/>
            </a:pPr>
            <a:r>
              <a:rPr lang="fr-FR" dirty="0">
                <a:solidFill>
                  <a:schemeClr val="tx1"/>
                </a:solidFill>
                <a:latin typeface="Arial"/>
                <a:cs typeface="Arial"/>
              </a:rPr>
              <a:t>Planification de l’adoption et de l’utilisation de l’approche 7-1-7 + activités de reformulation + prochaines étapes</a:t>
            </a:r>
          </a:p>
        </p:txBody>
      </p:sp>
      <p:sp>
        <p:nvSpPr>
          <p:cNvPr id="10" name="Content Placeholder 2">
            <a:extLst>
              <a:ext uri="{FF2B5EF4-FFF2-40B4-BE49-F238E27FC236}">
                <a16:creationId xmlns:a16="http://schemas.microsoft.com/office/drawing/2014/main" id="{C97DC04E-3BA5-D248-6705-973EC4C9F3F5}"/>
              </a:ext>
            </a:extLst>
          </p:cNvPr>
          <p:cNvSpPr>
            <a:spLocks noGrp="1"/>
          </p:cNvSpPr>
          <p:nvPr/>
        </p:nvSpPr>
        <p:spPr>
          <a:xfrm>
            <a:off x="5128063" y="856764"/>
            <a:ext cx="6190177" cy="6001236"/>
          </a:xfrm>
          <a:prstGeom prst="rect">
            <a:avLst/>
          </a:prstGeom>
          <a:noFill/>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b="1" dirty="0">
                <a:solidFill>
                  <a:schemeClr val="tx2"/>
                </a:solidFill>
                <a:latin typeface="Arial"/>
                <a:cs typeface="Arial"/>
              </a:rPr>
              <a:t>Jour 1</a:t>
            </a:r>
          </a:p>
          <a:p>
            <a:pPr marL="0" indent="0">
              <a:buNone/>
            </a:pPr>
            <a:r>
              <a:rPr lang="fr-FR" dirty="0">
                <a:solidFill>
                  <a:schemeClr val="tx1"/>
                </a:solidFill>
                <a:latin typeface="Arial"/>
                <a:cs typeface="Arial"/>
              </a:rPr>
              <a:t>Introduction à la cible 7-1-7 et aux revues des premières actions</a:t>
            </a:r>
          </a:p>
          <a:p>
            <a:pPr marL="0" indent="0">
              <a:buNone/>
            </a:pPr>
            <a:endParaRPr lang="en-US" dirty="0"/>
          </a:p>
          <a:p>
            <a:pPr marL="0" indent="0">
              <a:buNone/>
            </a:pPr>
            <a:r>
              <a:rPr lang="fr-FR" b="1" dirty="0">
                <a:solidFill>
                  <a:schemeClr val="tx2"/>
                </a:solidFill>
                <a:latin typeface="Arial"/>
                <a:cs typeface="Arial"/>
              </a:rPr>
              <a:t>Jour 2</a:t>
            </a:r>
          </a:p>
          <a:p>
            <a:pPr marL="0" indent="0">
              <a:buNone/>
            </a:pPr>
            <a:r>
              <a:rPr lang="fr-FR" dirty="0">
                <a:solidFill>
                  <a:schemeClr val="tx1"/>
                </a:solidFill>
                <a:latin typeface="Arial"/>
                <a:cs typeface="Arial"/>
              </a:rPr>
              <a:t>Utilisation de la cible 7-1-7 pour l’amélioration des performances</a:t>
            </a:r>
          </a:p>
          <a:p>
            <a:pPr marL="0" indent="0">
              <a:buNone/>
            </a:pPr>
            <a:endParaRPr lang="en-US" sz="2000" b="1" dirty="0"/>
          </a:p>
          <a:p>
            <a:pPr marL="0" indent="0">
              <a:buNone/>
            </a:pPr>
            <a:r>
              <a:rPr lang="fr-FR" b="1" dirty="0">
                <a:solidFill>
                  <a:schemeClr val="tx2"/>
                </a:solidFill>
                <a:latin typeface="Arial"/>
                <a:cs typeface="Arial"/>
              </a:rPr>
              <a:t>Jour 3</a:t>
            </a:r>
          </a:p>
          <a:p>
            <a:pPr marL="0" indent="0">
              <a:buNone/>
            </a:pPr>
            <a:r>
              <a:rPr lang="fr-FR" dirty="0">
                <a:solidFill>
                  <a:schemeClr val="tx1"/>
                </a:solidFill>
                <a:latin typeface="Arial"/>
                <a:cs typeface="Arial"/>
              </a:rPr>
              <a:t>Utilisation de la cible 7-1-7 (suite) + adoption de l’approche 7-1-7 pour une utilisation régulière</a:t>
            </a:r>
          </a:p>
          <a:p>
            <a:pPr marL="0" indent="0">
              <a:buNone/>
            </a:pPr>
            <a:endParaRPr lang="en-US" dirty="0">
              <a:solidFill>
                <a:schemeClr val="tx1"/>
              </a:solidFill>
              <a:latin typeface="Arial"/>
              <a:cs typeface="Arial"/>
            </a:endParaRPr>
          </a:p>
          <a:p>
            <a:pPr marL="0" indent="0">
              <a:buNone/>
            </a:pPr>
            <a:r>
              <a:rPr lang="fr-FR" b="1" dirty="0">
                <a:solidFill>
                  <a:schemeClr val="tx2"/>
                </a:solidFill>
                <a:latin typeface="Arial"/>
                <a:cs typeface="Arial"/>
              </a:rPr>
              <a:t>Jour 4</a:t>
            </a:r>
          </a:p>
          <a:p>
            <a:pPr marL="0" indent="0">
              <a:buNone/>
            </a:pPr>
            <a:r>
              <a:rPr lang="fr-FR" dirty="0">
                <a:solidFill>
                  <a:schemeClr val="tx1"/>
                </a:solidFill>
                <a:latin typeface="Arial"/>
                <a:cs typeface="Arial"/>
              </a:rPr>
              <a:t>Planification de l’adoption et de l’utilisation de l’approche 7-1-7 + activités de reformulation + prochaines étapes</a:t>
            </a:r>
          </a:p>
        </p:txBody>
      </p:sp>
      <p:sp>
        <p:nvSpPr>
          <p:cNvPr id="11" name="Content Placeholder 2">
            <a:extLst>
              <a:ext uri="{FF2B5EF4-FFF2-40B4-BE49-F238E27FC236}">
                <a16:creationId xmlns:a16="http://schemas.microsoft.com/office/drawing/2014/main" id="{BECF6132-542E-5615-AB68-F4AB301B3269}"/>
              </a:ext>
            </a:extLst>
          </p:cNvPr>
          <p:cNvSpPr>
            <a:spLocks noGrp="1"/>
          </p:cNvSpPr>
          <p:nvPr/>
        </p:nvSpPr>
        <p:spPr>
          <a:xfrm>
            <a:off x="5128063" y="856764"/>
            <a:ext cx="6190177" cy="6001236"/>
          </a:xfrm>
          <a:prstGeom prst="rect">
            <a:avLst/>
          </a:prstGeom>
          <a:noFill/>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b="1" dirty="0">
                <a:solidFill>
                  <a:schemeClr val="tx2"/>
                </a:solidFill>
                <a:latin typeface="Arial"/>
                <a:cs typeface="Arial"/>
              </a:rPr>
              <a:t>Jour 1</a:t>
            </a:r>
          </a:p>
          <a:p>
            <a:pPr marL="0" indent="0">
              <a:buNone/>
            </a:pPr>
            <a:r>
              <a:rPr lang="fr-FR" dirty="0">
                <a:solidFill>
                  <a:schemeClr val="tx1"/>
                </a:solidFill>
                <a:latin typeface="Arial"/>
                <a:cs typeface="Arial"/>
              </a:rPr>
              <a:t>Introduction à la cible 7-1-7 et aux revues des premières actions</a:t>
            </a:r>
          </a:p>
          <a:p>
            <a:pPr marL="0" indent="0">
              <a:buNone/>
            </a:pPr>
            <a:endParaRPr lang="en-US" dirty="0"/>
          </a:p>
          <a:p>
            <a:pPr marL="0" indent="0">
              <a:buNone/>
            </a:pPr>
            <a:r>
              <a:rPr lang="fr-FR" b="1" dirty="0">
                <a:solidFill>
                  <a:schemeClr val="tx2"/>
                </a:solidFill>
                <a:latin typeface="Arial"/>
                <a:cs typeface="Arial"/>
              </a:rPr>
              <a:t>Jour 2</a:t>
            </a:r>
          </a:p>
          <a:p>
            <a:pPr marL="0" indent="0">
              <a:buNone/>
            </a:pPr>
            <a:r>
              <a:rPr lang="fr-FR" dirty="0">
                <a:solidFill>
                  <a:schemeClr val="tx1"/>
                </a:solidFill>
                <a:latin typeface="Arial"/>
                <a:cs typeface="Arial"/>
              </a:rPr>
              <a:t>Utilisation de la cible 7-1-7 pour l’amélioration des performances</a:t>
            </a:r>
          </a:p>
          <a:p>
            <a:pPr marL="0" indent="0">
              <a:buNone/>
            </a:pPr>
            <a:endParaRPr lang="en-US" sz="2000" b="1" dirty="0"/>
          </a:p>
          <a:p>
            <a:pPr marL="0" indent="0">
              <a:buNone/>
            </a:pPr>
            <a:r>
              <a:rPr lang="fr-FR" b="1" dirty="0">
                <a:solidFill>
                  <a:schemeClr val="tx2"/>
                </a:solidFill>
                <a:latin typeface="Arial"/>
                <a:cs typeface="Arial"/>
              </a:rPr>
              <a:t>Jour 3</a:t>
            </a:r>
          </a:p>
          <a:p>
            <a:pPr marL="0" indent="0">
              <a:buNone/>
            </a:pPr>
            <a:r>
              <a:rPr lang="fr-FR" dirty="0">
                <a:solidFill>
                  <a:schemeClr val="tx1"/>
                </a:solidFill>
                <a:latin typeface="Arial"/>
                <a:cs typeface="Arial"/>
              </a:rPr>
              <a:t>Utilisation de la cible 7-1-7 (suite) + adoption de l’approche 7-1-7 pour une utilisation régulière</a:t>
            </a:r>
          </a:p>
          <a:p>
            <a:pPr marL="0" indent="0">
              <a:buNone/>
            </a:pPr>
            <a:endParaRPr lang="en-US" dirty="0">
              <a:solidFill>
                <a:schemeClr val="tx1"/>
              </a:solidFill>
              <a:latin typeface="Arial"/>
              <a:cs typeface="Arial"/>
            </a:endParaRPr>
          </a:p>
          <a:p>
            <a:pPr marL="0" indent="0">
              <a:buNone/>
            </a:pPr>
            <a:r>
              <a:rPr lang="fr-FR" b="1" dirty="0">
                <a:solidFill>
                  <a:schemeClr val="tx2"/>
                </a:solidFill>
                <a:latin typeface="Arial"/>
                <a:cs typeface="Arial"/>
              </a:rPr>
              <a:t>Jour 4</a:t>
            </a:r>
          </a:p>
          <a:p>
            <a:pPr marL="0" indent="0">
              <a:buNone/>
            </a:pPr>
            <a:r>
              <a:rPr lang="fr-FR" dirty="0">
                <a:solidFill>
                  <a:schemeClr val="tx1"/>
                </a:solidFill>
                <a:latin typeface="Arial"/>
                <a:cs typeface="Arial"/>
              </a:rPr>
              <a:t>Planification de l’adoption et de l’utilisation de l’approche 7-1-7 + activités de reformulation + prochaines étapes</a:t>
            </a:r>
          </a:p>
        </p:txBody>
      </p:sp>
      <p:sp>
        <p:nvSpPr>
          <p:cNvPr id="12" name="Content Placeholder 2">
            <a:extLst>
              <a:ext uri="{FF2B5EF4-FFF2-40B4-BE49-F238E27FC236}">
                <a16:creationId xmlns:a16="http://schemas.microsoft.com/office/drawing/2014/main" id="{D97612D0-B2C1-0788-3624-D31C8F360B12}"/>
              </a:ext>
            </a:extLst>
          </p:cNvPr>
          <p:cNvSpPr>
            <a:spLocks noGrp="1"/>
          </p:cNvSpPr>
          <p:nvPr/>
        </p:nvSpPr>
        <p:spPr>
          <a:xfrm>
            <a:off x="5128063" y="856764"/>
            <a:ext cx="6190177" cy="6001236"/>
          </a:xfrm>
          <a:prstGeom prst="rect">
            <a:avLst/>
          </a:prstGeom>
          <a:noFill/>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b="1" dirty="0">
                <a:solidFill>
                  <a:schemeClr val="tx2"/>
                </a:solidFill>
                <a:latin typeface="Arial"/>
                <a:cs typeface="Arial"/>
              </a:rPr>
              <a:t>Jour 1</a:t>
            </a:r>
          </a:p>
          <a:p>
            <a:pPr marL="0" indent="0">
              <a:buNone/>
            </a:pPr>
            <a:r>
              <a:rPr lang="fr-FR" dirty="0">
                <a:solidFill>
                  <a:schemeClr val="tx1"/>
                </a:solidFill>
                <a:latin typeface="Arial"/>
                <a:cs typeface="Arial"/>
              </a:rPr>
              <a:t>Introduction à la cible 7-1-7 et aux revues des premières actions</a:t>
            </a:r>
          </a:p>
          <a:p>
            <a:pPr marL="0" indent="0">
              <a:buNone/>
            </a:pPr>
            <a:endParaRPr lang="en-US" dirty="0"/>
          </a:p>
          <a:p>
            <a:pPr marL="0" indent="0">
              <a:buNone/>
            </a:pPr>
            <a:r>
              <a:rPr lang="fr-FR" b="1" dirty="0">
                <a:solidFill>
                  <a:schemeClr val="tx2"/>
                </a:solidFill>
                <a:latin typeface="Arial"/>
                <a:cs typeface="Arial"/>
              </a:rPr>
              <a:t>Jour 2</a:t>
            </a:r>
          </a:p>
          <a:p>
            <a:pPr marL="0" indent="0">
              <a:buNone/>
            </a:pPr>
            <a:r>
              <a:rPr lang="fr-FR" dirty="0">
                <a:solidFill>
                  <a:schemeClr val="tx1"/>
                </a:solidFill>
                <a:latin typeface="Arial"/>
                <a:cs typeface="Arial"/>
              </a:rPr>
              <a:t>Utilisation de la cible 7-1-7 pour l’amélioration des performances</a:t>
            </a:r>
          </a:p>
          <a:p>
            <a:pPr marL="0" indent="0">
              <a:buNone/>
            </a:pPr>
            <a:endParaRPr lang="en-US" sz="2000" b="1" dirty="0"/>
          </a:p>
          <a:p>
            <a:pPr marL="0" indent="0">
              <a:buNone/>
            </a:pPr>
            <a:r>
              <a:rPr lang="fr-FR" b="1" dirty="0">
                <a:solidFill>
                  <a:schemeClr val="tx2"/>
                </a:solidFill>
                <a:latin typeface="Arial"/>
                <a:cs typeface="Arial"/>
              </a:rPr>
              <a:t>Jour 3</a:t>
            </a:r>
          </a:p>
          <a:p>
            <a:pPr marL="0" indent="0">
              <a:buNone/>
            </a:pPr>
            <a:r>
              <a:rPr lang="fr-FR" dirty="0">
                <a:solidFill>
                  <a:schemeClr val="tx1"/>
                </a:solidFill>
                <a:latin typeface="Arial"/>
                <a:cs typeface="Arial"/>
              </a:rPr>
              <a:t>Utilisation de la cible 7-1-7 (suite) + adoption de l’approche 7-1-7 pour une utilisation régulière</a:t>
            </a:r>
          </a:p>
          <a:p>
            <a:pPr marL="0" indent="0">
              <a:buNone/>
            </a:pPr>
            <a:endParaRPr lang="en-US" dirty="0">
              <a:solidFill>
                <a:schemeClr val="tx1"/>
              </a:solidFill>
              <a:latin typeface="Arial"/>
              <a:cs typeface="Arial"/>
            </a:endParaRPr>
          </a:p>
          <a:p>
            <a:pPr marL="0" indent="0">
              <a:buNone/>
            </a:pPr>
            <a:r>
              <a:rPr lang="fr-FR" b="1" dirty="0">
                <a:solidFill>
                  <a:schemeClr val="tx2"/>
                </a:solidFill>
                <a:latin typeface="Arial"/>
                <a:cs typeface="Arial"/>
              </a:rPr>
              <a:t>Jour 4</a:t>
            </a:r>
          </a:p>
          <a:p>
            <a:pPr marL="0" indent="0">
              <a:buNone/>
            </a:pPr>
            <a:r>
              <a:rPr lang="fr-FR" dirty="0">
                <a:solidFill>
                  <a:schemeClr val="tx1"/>
                </a:solidFill>
                <a:latin typeface="Arial"/>
                <a:cs typeface="Arial"/>
              </a:rPr>
              <a:t>Planification de l’adoption et de l’utilisation de l’approche 7-1-7 + activités de reformulation + prochaines étapes</a:t>
            </a:r>
          </a:p>
        </p:txBody>
      </p:sp>
      <p:sp>
        <p:nvSpPr>
          <p:cNvPr id="13" name="Title 2">
            <a:extLst>
              <a:ext uri="{FF2B5EF4-FFF2-40B4-BE49-F238E27FC236}">
                <a16:creationId xmlns:a16="http://schemas.microsoft.com/office/drawing/2014/main" id="{798A55E7-800F-1EDC-3427-C43FC9BED382}"/>
              </a:ext>
            </a:extLst>
          </p:cNvPr>
          <p:cNvSpPr>
            <a:spLocks noGrp="1"/>
          </p:cNvSpPr>
          <p:nvPr/>
        </p:nvSpPr>
        <p:spPr>
          <a:xfrm>
            <a:off x="562842" y="1508767"/>
            <a:ext cx="3836437" cy="2282808"/>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dirty="0"/>
              <a:t>Aperçu de la série de formations techniques à l’approche 7-1-7</a:t>
            </a:r>
          </a:p>
        </p:txBody>
      </p:sp>
    </p:spTree>
    <p:extLst>
      <p:ext uri="{BB962C8B-B14F-4D97-AF65-F5344CB8AC3E}">
        <p14:creationId xmlns:p14="http://schemas.microsoft.com/office/powerpoint/2010/main" val="33390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fr-FR" sz="3600">
                <a:latin typeface="Arial"/>
                <a:cs typeface="Arial"/>
              </a:rPr>
              <a:t>Déjeuner </a:t>
            </a:r>
            <a:br>
              <a:rPr lang="fr-FR" sz="3600"/>
            </a:br>
            <a:endParaRPr lang="fr-FR"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075490"/>
            <a:ext cx="6502120" cy="35879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FR" sz="3200" b="1" dirty="0">
                <a:solidFill>
                  <a:schemeClr val="tx2"/>
                </a:solidFill>
                <a:latin typeface="Arial"/>
                <a:cs typeface="Arial"/>
              </a:rPr>
              <a:t>Avez-vous des questions ? Ajoutez-les à notre espace « Faisons le point ».</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fr-FR" sz="3000" dirty="0">
                <a:solidFill>
                  <a:schemeClr val="tx1"/>
                </a:solidFill>
                <a:latin typeface="Arial"/>
                <a:cs typeface="Arial"/>
              </a:rPr>
              <a:t>Nous répondrons aux questions inscrites dans cet espace tout au long de la formation.</a:t>
            </a: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818474"/>
            <a:ext cx="605460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000">
                <a:solidFill>
                  <a:srgbClr val="394D56"/>
                </a:solidFill>
                <a:latin typeface="Arial"/>
                <a:cs typeface="Arial"/>
              </a:rPr>
              <a:t>Nous reprenons à 13 h précises.</a:t>
            </a:r>
          </a:p>
        </p:txBody>
      </p:sp>
    </p:spTree>
    <p:extLst>
      <p:ext uri="{BB962C8B-B14F-4D97-AF65-F5344CB8AC3E}">
        <p14:creationId xmlns:p14="http://schemas.microsoft.com/office/powerpoint/2010/main" val="29488688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a:xfrm>
            <a:off x="831850" y="1086947"/>
            <a:ext cx="9703980" cy="2148666"/>
          </a:xfrm>
        </p:spPr>
        <p:txBody>
          <a:bodyPr>
            <a:normAutofit/>
          </a:bodyPr>
          <a:lstStyle/>
          <a:p>
            <a:r>
              <a:rPr lang="fr-FR" dirty="0">
                <a:latin typeface="Arial"/>
                <a:cs typeface="Arial"/>
              </a:rPr>
              <a:t>Brise-glace</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a:xfrm>
            <a:off x="831850" y="3622387"/>
            <a:ext cx="9703980" cy="931688"/>
          </a:xfrm>
        </p:spPr>
        <p:txBody>
          <a:bodyPr vert="horz" lIns="91440" tIns="45720" rIns="91440" bIns="45720" rtlCol="0" anchor="t">
            <a:noAutofit/>
          </a:bodyPr>
          <a:lstStyle/>
          <a:p>
            <a:pPr algn="l" rtl="0" fontAlgn="base">
              <a:lnSpc>
                <a:spcPct val="100000"/>
              </a:lnSpc>
              <a:spcBef>
                <a:spcPts val="0"/>
              </a:spcBef>
              <a:buNone/>
            </a:pPr>
            <a:r>
              <a:rPr lang="fr-FR" sz="2200" b="1" i="0" u="none" strike="noStrike" dirty="0">
                <a:solidFill>
                  <a:srgbClr val="618393"/>
                </a:solidFill>
                <a:effectLst/>
                <a:cs typeface="Arial" panose="020B0604020202020204" pitchFamily="34" charset="0"/>
              </a:rPr>
              <a:t>Écrivez le nom d’un musicien, d’un album ou d’une chanson que vous aimez écouter et de quel pays ils viennent, soit directement sur un tableau à feuilles mobiles à proximité, soit sur une note adhésive que vous pouvez ajouter au tableau à feuilles mobiles. </a:t>
            </a:r>
            <a:r>
              <a:rPr lang="fr-FR" sz="2200" b="0" i="0" dirty="0">
                <a:solidFill>
                  <a:srgbClr val="384D56"/>
                </a:solidFill>
                <a:effectLst/>
                <a:cs typeface="Arial" panose="020B0604020202020204" pitchFamily="34" charset="0"/>
              </a:rPr>
              <a:t>​ </a:t>
            </a:r>
          </a:p>
          <a:p>
            <a:pPr algn="l" rtl="0" fontAlgn="base">
              <a:lnSpc>
                <a:spcPts val="1350"/>
              </a:lnSpc>
              <a:buNone/>
            </a:pPr>
            <a:r>
              <a:rPr lang="fr-FR" sz="1800" b="0" i="0" dirty="0">
                <a:solidFill>
                  <a:srgbClr val="384D56"/>
                </a:solidFill>
                <a:effectLst/>
                <a:latin typeface="Arial" panose="020B0604020202020204" pitchFamily="34" charset="0"/>
              </a:rPr>
              <a:t>​</a:t>
            </a:r>
          </a:p>
          <a:p>
            <a:endParaRPr lang="en-US" dirty="0">
              <a:cs typeface="Arial"/>
            </a:endParaRPr>
          </a:p>
        </p:txBody>
      </p:sp>
    </p:spTree>
    <p:extLst>
      <p:ext uri="{BB962C8B-B14F-4D97-AF65-F5344CB8AC3E}">
        <p14:creationId xmlns:p14="http://schemas.microsoft.com/office/powerpoint/2010/main" val="27980987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fr-FR" sz="5400">
                <a:latin typeface="Arial"/>
                <a:cs typeface="Arial"/>
              </a:rPr>
              <a:t>Faisons le point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fr-FR">
                <a:latin typeface="Arial"/>
                <a:cs typeface="Arial"/>
              </a:rPr>
              <a:t>Répondons à quelques questions.</a:t>
            </a:r>
          </a:p>
        </p:txBody>
      </p:sp>
    </p:spTree>
    <p:extLst>
      <p:ext uri="{BB962C8B-B14F-4D97-AF65-F5344CB8AC3E}">
        <p14:creationId xmlns:p14="http://schemas.microsoft.com/office/powerpoint/2010/main" val="37684078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852024" cy="2282808"/>
          </a:xfrm>
        </p:spPr>
        <p:txBody>
          <a:bodyPr/>
          <a:lstStyle/>
          <a:p>
            <a:r>
              <a:rPr lang="fr-FR" dirty="0">
                <a:latin typeface="Arial"/>
                <a:cs typeface="Arial"/>
              </a:rPr>
              <a:t>Étude des questions de l’espace « Faisons le point »</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229819"/>
            <a:ext cx="6693029" cy="5024133"/>
          </a:xfrm>
        </p:spPr>
        <p:txBody>
          <a:bodyPr vert="horz" lIns="91440" tIns="45720" rIns="91440" bIns="45720" rtlCol="0" anchor="t">
            <a:noAutofit/>
          </a:bodyPr>
          <a:lstStyle/>
          <a:p>
            <a:pPr marL="0" indent="0">
              <a:lnSpc>
                <a:spcPct val="100000"/>
              </a:lnSpc>
              <a:buNone/>
            </a:pPr>
            <a:r>
              <a:rPr lang="fr-FR" b="1" i="0" u="none" strike="noStrike" dirty="0">
                <a:solidFill>
                  <a:srgbClr val="000000"/>
                </a:solidFill>
                <a:effectLst/>
                <a:latin typeface="Arial"/>
                <a:cs typeface="Arial"/>
              </a:rPr>
              <a:t>Q</a:t>
            </a:r>
            <a:r>
              <a:rPr lang="fr-FR" i="0" u="none" strike="noStrike" dirty="0">
                <a:solidFill>
                  <a:srgbClr val="000000"/>
                </a:solidFill>
                <a:effectLst/>
                <a:latin typeface="Arial"/>
                <a:cs typeface="Arial"/>
              </a:rPr>
              <a:t> : </a:t>
            </a:r>
            <a:r>
              <a:rPr lang="fr-FR" dirty="0">
                <a:solidFill>
                  <a:srgbClr val="000000"/>
                </a:solidFill>
              </a:rPr>
              <a:t>que faire si les protocoles d’un pays indiquent qu’un événement détecté au niveau local doit être immédiatement signalé à plusieurs niveaux du gouvernement (par exemple, aux niveaux des districts, régional et national) ?</a:t>
            </a:r>
          </a:p>
          <a:p>
            <a:pPr marL="0" indent="0">
              <a:lnSpc>
                <a:spcPct val="100000"/>
              </a:lnSpc>
              <a:buNone/>
            </a:pPr>
            <a:endParaRPr lang="en-US" dirty="0">
              <a:solidFill>
                <a:srgbClr val="000000"/>
              </a:solidFill>
              <a:latin typeface="Arial"/>
              <a:cs typeface="Arial"/>
            </a:endParaRPr>
          </a:p>
          <a:p>
            <a:pPr marL="0" indent="0">
              <a:lnSpc>
                <a:spcPct val="100000"/>
              </a:lnSpc>
              <a:buNone/>
            </a:pPr>
            <a:r>
              <a:rPr lang="fr-FR" b="1" dirty="0">
                <a:solidFill>
                  <a:srgbClr val="000000"/>
                </a:solidFill>
                <a:latin typeface="Arial"/>
                <a:cs typeface="Arial"/>
              </a:rPr>
              <a:t>Q</a:t>
            </a:r>
            <a:r>
              <a:rPr lang="fr-FR" dirty="0">
                <a:solidFill>
                  <a:srgbClr val="000000"/>
                </a:solidFill>
                <a:latin typeface="Arial"/>
                <a:cs typeface="Arial"/>
              </a:rPr>
              <a:t> : </a:t>
            </a:r>
            <a:r>
              <a:rPr lang="fr-FR" dirty="0">
                <a:solidFill>
                  <a:srgbClr val="000000"/>
                </a:solidFill>
              </a:rPr>
              <a:t>pour les épidémies qui touchent plusieurs endroits, le premier cas dans chaque endroit doit-il être traité comme un événement unique et évalué séparément par rapport à la cible 7-1-7 ?</a:t>
            </a:r>
          </a:p>
          <a:p>
            <a:pPr marL="0" indent="0">
              <a:lnSpc>
                <a:spcPct val="100000"/>
              </a:lnSpc>
              <a:buNone/>
            </a:pPr>
            <a:endParaRPr lang="en-US" dirty="0">
              <a:solidFill>
                <a:srgbClr val="000000"/>
              </a:solidFill>
              <a:cs typeface="Arial"/>
            </a:endParaRPr>
          </a:p>
          <a:p>
            <a:pPr marL="0" indent="0">
              <a:lnSpc>
                <a:spcPct val="100000"/>
              </a:lnSpc>
              <a:spcBef>
                <a:spcPts val="0"/>
              </a:spcBef>
              <a:buClrTx/>
              <a:buNone/>
              <a:defRPr/>
            </a:pPr>
            <a:r>
              <a:rPr lang="fr-FR" b="1" dirty="0">
                <a:solidFill>
                  <a:srgbClr val="000000"/>
                </a:solidFill>
                <a:latin typeface="Arial"/>
                <a:cs typeface="Arial"/>
              </a:rPr>
              <a:t>Q :</a:t>
            </a:r>
            <a:r>
              <a:rPr lang="fr-FR" dirty="0">
                <a:solidFill>
                  <a:srgbClr val="000000"/>
                </a:solidFill>
                <a:latin typeface="Arial"/>
                <a:cs typeface="Arial"/>
              </a:rPr>
              <a:t> que faire si nous découvrons qu’il existe un autre cas lié </a:t>
            </a:r>
            <a:r>
              <a:rPr lang="fr-FR" dirty="0">
                <a:solidFill>
                  <a:srgbClr val="000000"/>
                </a:solidFill>
              </a:rPr>
              <a:t>dont l’apparition est antérieure au cas index ?</a:t>
            </a:r>
          </a:p>
          <a:p>
            <a:pPr marL="0" lvl="0" indent="0">
              <a:lnSpc>
                <a:spcPct val="100000"/>
              </a:lnSpc>
              <a:spcBef>
                <a:spcPts val="0"/>
              </a:spcBef>
              <a:buClrTx/>
              <a:buNone/>
              <a:defRPr/>
            </a:pPr>
            <a:endParaRPr lang="en-US" dirty="0">
              <a:solidFill>
                <a:srgbClr val="000000"/>
              </a:solidFill>
              <a:cs typeface="Arial" panose="020B0604020202020204" pitchFamily="34" charset="0"/>
            </a:endParaRPr>
          </a:p>
          <a:p>
            <a:pPr marL="0" indent="0">
              <a:lnSpc>
                <a:spcPct val="100000"/>
              </a:lnSpc>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fr-FR" sz="2600">
                <a:latin typeface="Arial"/>
                <a:cs typeface="Arial"/>
              </a:rPr>
              <a:t>Quelques questions/commentaires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28310" y="3865672"/>
            <a:ext cx="9166225" cy="1149334"/>
          </a:xfrm>
        </p:spPr>
        <p:txBody>
          <a:bodyPr vert="horz" lIns="91440" tIns="45720" rIns="91440" bIns="45720" rtlCol="0" anchor="t">
            <a:normAutofit fontScale="85000" lnSpcReduction="20000"/>
          </a:bodyPr>
          <a:lstStyle/>
          <a:p>
            <a:pPr>
              <a:lnSpc>
                <a:spcPct val="110000"/>
              </a:lnSpc>
            </a:pPr>
            <a:r>
              <a:rPr lang="fr-FR" sz="4400">
                <a:latin typeface="Arial"/>
                <a:cs typeface="Arial"/>
              </a:rPr>
              <a:t>Principaux éléments de l’adoption de l’approche 7-1-7</a:t>
            </a:r>
          </a:p>
        </p:txBody>
      </p:sp>
    </p:spTree>
    <p:extLst>
      <p:ext uri="{BB962C8B-B14F-4D97-AF65-F5344CB8AC3E}">
        <p14:creationId xmlns:p14="http://schemas.microsoft.com/office/powerpoint/2010/main" val="34477250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5CB8B-347B-D924-A14D-47D2760766DA}"/>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8ADEA2F-4367-8373-02CF-746240BD0DC0}"/>
              </a:ext>
            </a:extLst>
          </p:cNvPr>
          <p:cNvSpPr>
            <a:spLocks noGrp="1"/>
          </p:cNvSpPr>
          <p:nvPr>
            <p:ph type="title"/>
          </p:nvPr>
        </p:nvSpPr>
        <p:spPr>
          <a:xfrm>
            <a:off x="319902" y="245753"/>
            <a:ext cx="10515600" cy="1087808"/>
          </a:xfrm>
        </p:spPr>
        <p:txBody>
          <a:bodyPr/>
          <a:lstStyle/>
          <a:p>
            <a:r>
              <a:rPr lang="fr-FR">
                <a:latin typeface="Arial"/>
                <a:cs typeface="Arial"/>
              </a:rPr>
              <a:t>Considérations avant de planifier l’adoption</a:t>
            </a:r>
          </a:p>
        </p:txBody>
      </p:sp>
      <p:sp>
        <p:nvSpPr>
          <p:cNvPr id="14" name="Right Arrow 13">
            <a:extLst>
              <a:ext uri="{FF2B5EF4-FFF2-40B4-BE49-F238E27FC236}">
                <a16:creationId xmlns:a16="http://schemas.microsoft.com/office/drawing/2014/main" id="{BFD691AC-2871-644D-2809-0841B3E3CE38}"/>
              </a:ext>
            </a:extLst>
          </p:cNvPr>
          <p:cNvSpPr/>
          <p:nvPr/>
        </p:nvSpPr>
        <p:spPr>
          <a:xfrm>
            <a:off x="4961671" y="1647759"/>
            <a:ext cx="2254005" cy="609599"/>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extLst>
              <a:ext uri="{FF2B5EF4-FFF2-40B4-BE49-F238E27FC236}">
                <a16:creationId xmlns:a16="http://schemas.microsoft.com/office/drawing/2014/main" id="{401DB467-EE50-8293-B748-8E686ECDAADB}"/>
              </a:ext>
            </a:extLst>
          </p:cNvPr>
          <p:cNvSpPr/>
          <p:nvPr/>
        </p:nvSpPr>
        <p:spPr>
          <a:xfrm rot="10800000">
            <a:off x="4921082" y="2326000"/>
            <a:ext cx="2254005" cy="609599"/>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DC6FA305-E78A-93E7-E7BD-650178CCC4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27427" y="1349620"/>
            <a:ext cx="1652953" cy="1652953"/>
          </a:xfrm>
          <a:prstGeom prst="rect">
            <a:avLst/>
          </a:prstGeom>
        </p:spPr>
      </p:pic>
      <p:pic>
        <p:nvPicPr>
          <p:cNvPr id="6" name="Graphic 5">
            <a:extLst>
              <a:ext uri="{FF2B5EF4-FFF2-40B4-BE49-F238E27FC236}">
                <a16:creationId xmlns:a16="http://schemas.microsoft.com/office/drawing/2014/main" id="{A2C6DB62-9FED-07AA-70F5-751E9B3B905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658" y="1364271"/>
            <a:ext cx="1682260" cy="1645627"/>
          </a:xfrm>
          <a:prstGeom prst="rect">
            <a:avLst/>
          </a:prstGeom>
        </p:spPr>
      </p:pic>
      <p:sp>
        <p:nvSpPr>
          <p:cNvPr id="12" name="Rounded Rectangle 6">
            <a:extLst>
              <a:ext uri="{FF2B5EF4-FFF2-40B4-BE49-F238E27FC236}">
                <a16:creationId xmlns:a16="http://schemas.microsoft.com/office/drawing/2014/main" id="{E44E1F48-B78A-81A5-DC47-CF1A100DB2D0}"/>
              </a:ext>
            </a:extLst>
          </p:cNvPr>
          <p:cNvSpPr/>
          <p:nvPr/>
        </p:nvSpPr>
        <p:spPr>
          <a:xfrm>
            <a:off x="505573" y="3323075"/>
            <a:ext cx="5077529" cy="2658207"/>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28600" indent="-228600">
              <a:spcBef>
                <a:spcPts val="1000"/>
              </a:spcBef>
              <a:buFont typeface="Arial,Sans-Serif"/>
              <a:buChar char="•"/>
              <a:defRPr/>
            </a:pPr>
            <a:r>
              <a:rPr lang="fr-FR" sz="1900" dirty="0">
                <a:solidFill>
                  <a:srgbClr val="394D56"/>
                </a:solidFill>
                <a:latin typeface="Arial"/>
                <a:cs typeface="Arial"/>
              </a:rPr>
              <a:t>Les épidémies se produisent </a:t>
            </a:r>
            <a:r>
              <a:rPr lang="fr-FR" sz="1900" b="1" dirty="0">
                <a:solidFill>
                  <a:srgbClr val="394D56"/>
                </a:solidFill>
                <a:latin typeface="Arial"/>
                <a:cs typeface="Arial"/>
              </a:rPr>
              <a:t>localement</a:t>
            </a:r>
            <a:r>
              <a:rPr lang="fr-FR" sz="1900" dirty="0">
                <a:solidFill>
                  <a:srgbClr val="394D56"/>
                </a:solidFill>
                <a:latin typeface="Arial"/>
                <a:cs typeface="Arial"/>
              </a:rPr>
              <a:t>.</a:t>
            </a:r>
          </a:p>
          <a:p>
            <a:pPr marL="228600" indent="-228600">
              <a:spcBef>
                <a:spcPts val="1000"/>
              </a:spcBef>
              <a:buFont typeface="Arial,Sans-Serif"/>
              <a:buChar char="•"/>
              <a:defRPr/>
            </a:pPr>
            <a:r>
              <a:rPr lang="fr-FR" sz="1900" dirty="0">
                <a:solidFill>
                  <a:srgbClr val="394D56"/>
                </a:solidFill>
                <a:latin typeface="Arial"/>
                <a:cs typeface="Arial"/>
              </a:rPr>
              <a:t>La détection et la réponse aux épidémies sont généralement effectuées </a:t>
            </a:r>
            <a:r>
              <a:rPr lang="fr-FR" sz="1900" b="1" dirty="0">
                <a:solidFill>
                  <a:srgbClr val="394D56"/>
                </a:solidFill>
                <a:latin typeface="Arial"/>
                <a:cs typeface="Arial"/>
              </a:rPr>
              <a:t>localement</a:t>
            </a:r>
            <a:r>
              <a:rPr lang="fr-FR" sz="1900" dirty="0">
                <a:solidFill>
                  <a:srgbClr val="394D56"/>
                </a:solidFill>
                <a:latin typeface="Arial"/>
                <a:cs typeface="Arial"/>
              </a:rPr>
              <a:t>.</a:t>
            </a:r>
          </a:p>
          <a:p>
            <a:pPr marL="228600" indent="-228600">
              <a:spcBef>
                <a:spcPts val="1000"/>
              </a:spcBef>
              <a:buFont typeface="Arial,Sans-Serif"/>
              <a:buChar char="•"/>
              <a:defRPr/>
            </a:pPr>
            <a:r>
              <a:rPr lang="fr-FR" sz="1900" dirty="0">
                <a:solidFill>
                  <a:srgbClr val="394D56"/>
                </a:solidFill>
                <a:latin typeface="Arial"/>
                <a:ea typeface="Arial"/>
                <a:cs typeface="Arial"/>
              </a:rPr>
              <a:t>Il est préférable de prévenir les épidémies </a:t>
            </a:r>
            <a:r>
              <a:rPr kumimoji="0" lang="fr-FR" sz="1900" i="0" u="none" strike="noStrike" cap="none" normalizeH="0" baseline="0" noProof="0" dirty="0">
                <a:ln>
                  <a:noFill/>
                </a:ln>
                <a:solidFill>
                  <a:srgbClr val="394D56"/>
                </a:solidFill>
                <a:effectLst/>
                <a:uLnTx/>
                <a:uFillTx/>
                <a:latin typeface="Arial"/>
                <a:ea typeface="Arial"/>
                <a:cs typeface="Arial"/>
              </a:rPr>
              <a:t>et les pandémies </a:t>
            </a:r>
            <a:r>
              <a:rPr kumimoji="0" lang="fr-FR" sz="1900" b="1" i="0" u="none" strike="noStrike" cap="none" normalizeH="0" baseline="0" noProof="0" dirty="0">
                <a:ln>
                  <a:noFill/>
                </a:ln>
                <a:solidFill>
                  <a:srgbClr val="394D56"/>
                </a:solidFill>
                <a:effectLst/>
                <a:uLnTx/>
                <a:uFillTx/>
                <a:latin typeface="Arial"/>
                <a:ea typeface="Arial"/>
                <a:cs typeface="Arial"/>
              </a:rPr>
              <a:t>localement</a:t>
            </a:r>
            <a:r>
              <a:rPr kumimoji="0" lang="fr-FR" sz="1900" i="0" u="none" strike="noStrike" cap="none" normalizeH="0" baseline="0" noProof="0" dirty="0">
                <a:ln>
                  <a:noFill/>
                </a:ln>
                <a:solidFill>
                  <a:srgbClr val="394D56"/>
                </a:solidFill>
                <a:effectLst/>
                <a:uLnTx/>
                <a:uFillTx/>
                <a:latin typeface="Arial"/>
                <a:ea typeface="Arial"/>
                <a:cs typeface="Arial"/>
              </a:rPr>
              <a:t>.</a:t>
            </a:r>
          </a:p>
        </p:txBody>
      </p:sp>
      <p:sp>
        <p:nvSpPr>
          <p:cNvPr id="16" name="Rounded Rectangle 6">
            <a:extLst>
              <a:ext uri="{FF2B5EF4-FFF2-40B4-BE49-F238E27FC236}">
                <a16:creationId xmlns:a16="http://schemas.microsoft.com/office/drawing/2014/main" id="{63D8F17B-0CC2-1343-0131-ADFA4C63EF65}"/>
              </a:ext>
            </a:extLst>
          </p:cNvPr>
          <p:cNvSpPr/>
          <p:nvPr/>
        </p:nvSpPr>
        <p:spPr>
          <a:xfrm>
            <a:off x="6717338" y="3321610"/>
            <a:ext cx="5011588" cy="2628899"/>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spcBef>
                <a:spcPts val="1000"/>
              </a:spcBef>
              <a:buFont typeface="Arial"/>
              <a:buChar char="•"/>
              <a:defRPr/>
            </a:pPr>
            <a:r>
              <a:rPr lang="fr-FR" sz="2000" dirty="0">
                <a:solidFill>
                  <a:srgbClr val="394D56"/>
                </a:solidFill>
                <a:latin typeface="Arial"/>
                <a:cs typeface="Arial"/>
              </a:rPr>
              <a:t>Les systèmes, les orientations et les règles qui soutiennent la détection, la notification et la réponse aux épidémies sont souvent gérés à </a:t>
            </a:r>
            <a:r>
              <a:rPr lang="fr-FR" sz="2000" b="1" dirty="0">
                <a:solidFill>
                  <a:srgbClr val="394D56"/>
                </a:solidFill>
                <a:latin typeface="Arial"/>
                <a:cs typeface="Arial"/>
              </a:rPr>
              <a:t>des niveaux supérieurs </a:t>
            </a:r>
            <a:r>
              <a:rPr lang="fr-FR" sz="2000" dirty="0">
                <a:solidFill>
                  <a:srgbClr val="394D56"/>
                </a:solidFill>
                <a:latin typeface="Arial"/>
                <a:cs typeface="Arial"/>
              </a:rPr>
              <a:t>(par exemple, national, régional, provincial).</a:t>
            </a:r>
          </a:p>
        </p:txBody>
      </p:sp>
    </p:spTree>
    <p:extLst>
      <p:ext uri="{BB962C8B-B14F-4D97-AF65-F5344CB8AC3E}">
        <p14:creationId xmlns:p14="http://schemas.microsoft.com/office/powerpoint/2010/main" val="219747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2" grpId="0" animBg="1"/>
      <p:bldP spid="1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5F6B-D3F7-800B-1E61-48FA1DED6811}"/>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C5DD5E0-14A3-A9F0-358A-5755B82898AD}"/>
              </a:ext>
            </a:extLst>
          </p:cNvPr>
          <p:cNvSpPr>
            <a:spLocks noGrp="1"/>
          </p:cNvSpPr>
          <p:nvPr>
            <p:ph idx="1"/>
          </p:nvPr>
        </p:nvSpPr>
        <p:spPr>
          <a:xfrm>
            <a:off x="559387" y="1293242"/>
            <a:ext cx="10036629" cy="508688"/>
          </a:xfrm>
        </p:spPr>
        <p:txBody>
          <a:bodyPr/>
          <a:lstStyle/>
          <a:p>
            <a:pPr marL="0" indent="0">
              <a:buNone/>
            </a:pPr>
            <a:r>
              <a:rPr lang="fr-FR" sz="2000" b="1" dirty="0">
                <a:solidFill>
                  <a:schemeClr val="tx2"/>
                </a:solidFill>
              </a:rPr>
              <a:t>Les pays/administrations ont adopté des approches différentes. </a:t>
            </a:r>
          </a:p>
          <a:p>
            <a:endParaRPr lang="en-US" sz="2000" dirty="0"/>
          </a:p>
        </p:txBody>
      </p:sp>
      <p:sp>
        <p:nvSpPr>
          <p:cNvPr id="8" name="Title 1">
            <a:extLst>
              <a:ext uri="{FF2B5EF4-FFF2-40B4-BE49-F238E27FC236}">
                <a16:creationId xmlns:a16="http://schemas.microsoft.com/office/drawing/2014/main" id="{EF6E6366-8C87-4992-9830-9F0019829171}"/>
              </a:ext>
            </a:extLst>
          </p:cNvPr>
          <p:cNvSpPr>
            <a:spLocks noGrp="1"/>
          </p:cNvSpPr>
          <p:nvPr>
            <p:ph type="title"/>
          </p:nvPr>
        </p:nvSpPr>
        <p:spPr>
          <a:xfrm>
            <a:off x="319902" y="245753"/>
            <a:ext cx="10515600" cy="1087808"/>
          </a:xfrm>
        </p:spPr>
        <p:txBody>
          <a:bodyPr>
            <a:normAutofit/>
          </a:bodyPr>
          <a:lstStyle/>
          <a:p>
            <a:r>
              <a:rPr lang="fr-FR" sz="2800" dirty="0"/>
              <a:t>À quel niveau de gouvernement faut-il commencer l’adoption de l’approche 7-1-7 ?</a:t>
            </a:r>
          </a:p>
        </p:txBody>
      </p:sp>
      <p:cxnSp>
        <p:nvCxnSpPr>
          <p:cNvPr id="4" name="Straight Connector 3">
            <a:extLst>
              <a:ext uri="{FF2B5EF4-FFF2-40B4-BE49-F238E27FC236}">
                <a16:creationId xmlns:a16="http://schemas.microsoft.com/office/drawing/2014/main" id="{6B2D5A5E-B732-BCE0-03EB-6498B61D715A}"/>
              </a:ext>
            </a:extLst>
          </p:cNvPr>
          <p:cNvCxnSpPr>
            <a:cxnSpLocks/>
          </p:cNvCxnSpPr>
          <p:nvPr/>
        </p:nvCxnSpPr>
        <p:spPr>
          <a:xfrm flipH="1">
            <a:off x="6077415" y="1805122"/>
            <a:ext cx="24780" cy="360646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C1459D9-A625-35D3-A61E-96DD6E5E6CF9}"/>
              </a:ext>
            </a:extLst>
          </p:cNvPr>
          <p:cNvSpPr txBox="1"/>
          <p:nvPr/>
        </p:nvSpPr>
        <p:spPr>
          <a:xfrm>
            <a:off x="215442" y="1801059"/>
            <a:ext cx="5646215" cy="40011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i="0" u="none" strike="noStrike" cap="none" normalizeH="0" baseline="0" noProof="0">
                <a:ln>
                  <a:noFill/>
                </a:ln>
                <a:effectLst/>
                <a:uLnTx/>
                <a:uFillTx/>
                <a:latin typeface="Arial"/>
                <a:cs typeface="Arial"/>
              </a:rPr>
              <a:t>Ouganda : du national à l’infranational</a:t>
            </a:r>
          </a:p>
        </p:txBody>
      </p:sp>
      <p:sp>
        <p:nvSpPr>
          <p:cNvPr id="16" name="TextBox 15">
            <a:extLst>
              <a:ext uri="{FF2B5EF4-FFF2-40B4-BE49-F238E27FC236}">
                <a16:creationId xmlns:a16="http://schemas.microsoft.com/office/drawing/2014/main" id="{A108D703-6492-4ECB-4BA1-C9FA3D28B554}"/>
              </a:ext>
            </a:extLst>
          </p:cNvPr>
          <p:cNvSpPr txBox="1"/>
          <p:nvPr/>
        </p:nvSpPr>
        <p:spPr>
          <a:xfrm>
            <a:off x="6315036" y="1805902"/>
            <a:ext cx="5646215" cy="40011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i="0" u="none" strike="noStrike" cap="none" normalizeH="0" baseline="0" noProof="0" dirty="0">
                <a:ln>
                  <a:noFill/>
                </a:ln>
                <a:effectLst/>
                <a:uLnTx/>
                <a:uFillTx/>
                <a:latin typeface="Arial"/>
                <a:cs typeface="Arial"/>
              </a:rPr>
              <a:t>Brésil : de l’infranational au national</a:t>
            </a:r>
          </a:p>
        </p:txBody>
      </p:sp>
      <p:pic>
        <p:nvPicPr>
          <p:cNvPr id="2" name="Picture 1">
            <a:extLst>
              <a:ext uri="{FF2B5EF4-FFF2-40B4-BE49-F238E27FC236}">
                <a16:creationId xmlns:a16="http://schemas.microsoft.com/office/drawing/2014/main" id="{631DD59C-E632-AB64-1E87-477D2EBBC1EB}"/>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1115859" y="2193226"/>
            <a:ext cx="3419566" cy="3329872"/>
          </a:xfrm>
          <a:prstGeom prst="rect">
            <a:avLst/>
          </a:prstGeom>
          <a:ln>
            <a:noFill/>
          </a:ln>
        </p:spPr>
      </p:pic>
      <p:sp>
        <p:nvSpPr>
          <p:cNvPr id="5" name="Rounded Rectangle 4">
            <a:extLst>
              <a:ext uri="{FF2B5EF4-FFF2-40B4-BE49-F238E27FC236}">
                <a16:creationId xmlns:a16="http://schemas.microsoft.com/office/drawing/2014/main" id="{29D4253E-775E-EC94-6086-BF855C49184F}"/>
              </a:ext>
            </a:extLst>
          </p:cNvPr>
          <p:cNvSpPr/>
          <p:nvPr/>
        </p:nvSpPr>
        <p:spPr>
          <a:xfrm>
            <a:off x="1318979" y="5739323"/>
            <a:ext cx="9085355" cy="508688"/>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0" u="none" strike="noStrike" cap="none" normalizeH="0" baseline="0" noProof="0" dirty="0">
                <a:ln>
                  <a:noFill/>
                </a:ln>
                <a:solidFill>
                  <a:srgbClr val="618393"/>
                </a:solidFill>
                <a:effectLst/>
                <a:uLnTx/>
                <a:uFillTx/>
                <a:latin typeface="Arial"/>
                <a:ea typeface="Arial"/>
                <a:cs typeface="Arial"/>
              </a:rPr>
              <a:t>Tenez compte du rôle des différents niveaux dès le début de l’adoption.</a:t>
            </a:r>
          </a:p>
        </p:txBody>
      </p:sp>
      <p:pic>
        <p:nvPicPr>
          <p:cNvPr id="3" name="Picture 2" descr="Brazil Maps &amp; Facts - World Atlas">
            <a:extLst>
              <a:ext uri="{FF2B5EF4-FFF2-40B4-BE49-F238E27FC236}">
                <a16:creationId xmlns:a16="http://schemas.microsoft.com/office/drawing/2014/main" id="{2BDC6D7F-9744-EEDA-D8BE-0BA4AE58CF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10804" y="2234122"/>
            <a:ext cx="3805602" cy="3378890"/>
          </a:xfrm>
          <a:prstGeom prst="rect">
            <a:avLst/>
          </a:prstGeom>
        </p:spPr>
      </p:pic>
      <p:sp>
        <p:nvSpPr>
          <p:cNvPr id="9" name="Oval 8">
            <a:extLst>
              <a:ext uri="{FF2B5EF4-FFF2-40B4-BE49-F238E27FC236}">
                <a16:creationId xmlns:a16="http://schemas.microsoft.com/office/drawing/2014/main" id="{1F29B688-187C-2030-C04F-A30C86C51FAE}"/>
              </a:ext>
            </a:extLst>
          </p:cNvPr>
          <p:cNvSpPr/>
          <p:nvPr/>
        </p:nvSpPr>
        <p:spPr>
          <a:xfrm>
            <a:off x="1581833" y="2699966"/>
            <a:ext cx="381778" cy="92591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38FD2F7-964C-FA08-2039-DE0035D3E5F6}"/>
              </a:ext>
            </a:extLst>
          </p:cNvPr>
          <p:cNvSpPr/>
          <p:nvPr/>
        </p:nvSpPr>
        <p:spPr>
          <a:xfrm>
            <a:off x="2634974" y="2239890"/>
            <a:ext cx="647758" cy="21423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12B8611-065A-57B4-8318-63A8925C3767}"/>
              </a:ext>
            </a:extLst>
          </p:cNvPr>
          <p:cNvSpPr/>
          <p:nvPr/>
        </p:nvSpPr>
        <p:spPr>
          <a:xfrm>
            <a:off x="1858597" y="3357729"/>
            <a:ext cx="209250" cy="2681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8FC71E5-B922-6249-B1EC-C899ED58A8CA}"/>
              </a:ext>
            </a:extLst>
          </p:cNvPr>
          <p:cNvSpPr/>
          <p:nvPr/>
        </p:nvSpPr>
        <p:spPr>
          <a:xfrm rot="5040000">
            <a:off x="1234299" y="5087240"/>
            <a:ext cx="169712" cy="64195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5DFFE94-4E5E-797B-01D5-06D79EAAF054}"/>
              </a:ext>
            </a:extLst>
          </p:cNvPr>
          <p:cNvSpPr/>
          <p:nvPr/>
        </p:nvSpPr>
        <p:spPr>
          <a:xfrm>
            <a:off x="1799806" y="5076406"/>
            <a:ext cx="2494232" cy="3352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7C436AA-70D8-6920-43E4-93A25E46687F}"/>
              </a:ext>
            </a:extLst>
          </p:cNvPr>
          <p:cNvSpPr/>
          <p:nvPr/>
        </p:nvSpPr>
        <p:spPr>
          <a:xfrm rot="5400000">
            <a:off x="3722777" y="4375508"/>
            <a:ext cx="880375" cy="525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F3AF540-265B-AC7B-497B-A2B0C0B24AD0}"/>
              </a:ext>
            </a:extLst>
          </p:cNvPr>
          <p:cNvSpPr/>
          <p:nvPr/>
        </p:nvSpPr>
        <p:spPr>
          <a:xfrm rot="5400000">
            <a:off x="3568220" y="4645083"/>
            <a:ext cx="880375" cy="525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8603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5" grpId="0"/>
      <p:bldP spid="16" grpId="0"/>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776801"/>
            <a:ext cx="6486637" cy="2911331"/>
          </a:xfrm>
        </p:spPr>
        <p:txBody>
          <a:bodyPr vert="horz" lIns="91440" tIns="45720" rIns="91440" bIns="45720" rtlCol="0" anchor="t">
            <a:noAutofit/>
          </a:bodyPr>
          <a:lstStyle/>
          <a:p>
            <a:r>
              <a:rPr lang="fr-FR" sz="3600" dirty="0">
                <a:latin typeface="Arial"/>
                <a:cs typeface="Arial"/>
              </a:rPr>
              <a:t>Quels facteurs prendriez-vous en compte lors de la planification de l’adoption initiale de l’approche 7-1-7, en gardant à l’esprit une mise à l’échelle nationale/infranationale ?</a:t>
            </a:r>
          </a:p>
        </p:txBody>
      </p:sp>
      <p:pic>
        <p:nvPicPr>
          <p:cNvPr id="4" name="Graphic 9">
            <a:extLst>
              <a:ext uri="{FF2B5EF4-FFF2-40B4-BE49-F238E27FC236}">
                <a16:creationId xmlns:a16="http://schemas.microsoft.com/office/drawing/2014/main" id="{D7265F53-249D-6282-7AF1-FC21AF7235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782313D-E286-51FB-D1D2-961BA69480FC}"/>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a:latin typeface="Arial"/>
                <a:cs typeface="Arial"/>
              </a:rPr>
              <a:t>Discussion</a:t>
            </a:r>
          </a:p>
        </p:txBody>
      </p:sp>
    </p:spTree>
    <p:extLst>
      <p:ext uri="{BB962C8B-B14F-4D97-AF65-F5344CB8AC3E}">
        <p14:creationId xmlns:p14="http://schemas.microsoft.com/office/powerpoint/2010/main" val="27948534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25D28-643E-A2F4-1D4D-3448D541561F}"/>
              </a:ext>
            </a:extLst>
          </p:cNvPr>
          <p:cNvSpPr>
            <a:spLocks noGrp="1"/>
          </p:cNvSpPr>
          <p:nvPr>
            <p:ph type="title"/>
          </p:nvPr>
        </p:nvSpPr>
        <p:spPr>
          <a:xfrm>
            <a:off x="319902" y="245753"/>
            <a:ext cx="10515600" cy="1087808"/>
          </a:xfrm>
        </p:spPr>
        <p:txBody>
          <a:bodyPr/>
          <a:lstStyle/>
          <a:p>
            <a:r>
              <a:rPr lang="fr-FR"/>
              <a:t>Considérations avant de planifier l’adoption</a:t>
            </a:r>
          </a:p>
        </p:txBody>
      </p:sp>
      <p:sp>
        <p:nvSpPr>
          <p:cNvPr id="6" name="Content Placeholder 5">
            <a:extLst>
              <a:ext uri="{FF2B5EF4-FFF2-40B4-BE49-F238E27FC236}">
                <a16:creationId xmlns:a16="http://schemas.microsoft.com/office/drawing/2014/main" id="{12FF5E51-316C-3AA5-1312-95AEF389BC57}"/>
              </a:ext>
            </a:extLst>
          </p:cNvPr>
          <p:cNvSpPr>
            <a:spLocks noGrp="1"/>
          </p:cNvSpPr>
          <p:nvPr>
            <p:ph idx="1"/>
          </p:nvPr>
        </p:nvSpPr>
        <p:spPr>
          <a:xfrm>
            <a:off x="691242" y="1066985"/>
            <a:ext cx="10640373" cy="4724029"/>
          </a:xfrm>
        </p:spPr>
        <p:txBody>
          <a:bodyPr/>
          <a:lstStyle/>
          <a:p>
            <a:pPr marL="0" indent="0">
              <a:buNone/>
            </a:pPr>
            <a:r>
              <a:rPr lang="fr-FR" b="1" dirty="0">
                <a:solidFill>
                  <a:schemeClr val="tx2"/>
                </a:solidFill>
              </a:rPr>
              <a:t>Considérez le modèle de gouvernance.</a:t>
            </a:r>
          </a:p>
          <a:p>
            <a:pPr marL="0" indent="0">
              <a:buNone/>
            </a:pPr>
            <a:endParaRPr lang="en-US" sz="1200" b="1" dirty="0">
              <a:solidFill>
                <a:schemeClr val="tx2"/>
              </a:solidFill>
            </a:endParaRPr>
          </a:p>
          <a:p>
            <a:r>
              <a:rPr lang="fr-FR" dirty="0"/>
              <a:t>Dans quelle mesure la gouvernance du pays est-elle centralisée/décentralisée ?</a:t>
            </a:r>
          </a:p>
          <a:p>
            <a:endParaRPr lang="en-US" dirty="0"/>
          </a:p>
          <a:p>
            <a:r>
              <a:rPr lang="fr-FR" dirty="0"/>
              <a:t>Quels pouvoirs décisionnels les différents échelons du gouvernement </a:t>
            </a:r>
            <a:br>
              <a:rPr lang="fr-FR" dirty="0"/>
            </a:br>
            <a:r>
              <a:rPr lang="fr-FR" dirty="0"/>
              <a:t>détiennent-ils en matière de santé publique ? </a:t>
            </a:r>
          </a:p>
          <a:p>
            <a:endParaRPr lang="en-US" dirty="0"/>
          </a:p>
          <a:p>
            <a:r>
              <a:rPr lang="fr-FR" dirty="0"/>
              <a:t>À quel échelon du gouvernement les principales activités liées à la détection </a:t>
            </a:r>
            <a:br>
              <a:rPr lang="fr-FR" dirty="0"/>
            </a:br>
            <a:r>
              <a:rPr lang="fr-FR" dirty="0"/>
              <a:t>des épidémies, à la notification et à la réponse précoce sont-elles menées/cordonnées ? </a:t>
            </a:r>
          </a:p>
          <a:p>
            <a:pPr marL="0" indent="0">
              <a:buNone/>
            </a:pPr>
            <a:endParaRPr lang="en-US" dirty="0"/>
          </a:p>
          <a:p>
            <a:endParaRPr lang="en-US" dirty="0"/>
          </a:p>
        </p:txBody>
      </p:sp>
      <p:sp>
        <p:nvSpPr>
          <p:cNvPr id="7" name="Rounded Rectangle 6">
            <a:extLst>
              <a:ext uri="{FF2B5EF4-FFF2-40B4-BE49-F238E27FC236}">
                <a16:creationId xmlns:a16="http://schemas.microsoft.com/office/drawing/2014/main" id="{E486E320-C311-29C7-4D2B-6E5D44CD0117}"/>
              </a:ext>
            </a:extLst>
          </p:cNvPr>
          <p:cNvSpPr/>
          <p:nvPr/>
        </p:nvSpPr>
        <p:spPr>
          <a:xfrm>
            <a:off x="1553322" y="5238165"/>
            <a:ext cx="9085355" cy="914400"/>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dirty="0">
                <a:ln>
                  <a:noFill/>
                </a:ln>
                <a:solidFill>
                  <a:srgbClr val="618393"/>
                </a:solidFill>
                <a:effectLst/>
                <a:uLnTx/>
                <a:uFillTx/>
                <a:latin typeface="Arial"/>
                <a:ea typeface="Arial"/>
                <a:cs typeface="Arial"/>
              </a:rPr>
              <a:t>Tenez-en compte lors de la planification de l’adoption et de la mise à l’échelle.</a:t>
            </a:r>
          </a:p>
        </p:txBody>
      </p:sp>
    </p:spTree>
    <p:extLst>
      <p:ext uri="{BB962C8B-B14F-4D97-AF65-F5344CB8AC3E}">
        <p14:creationId xmlns:p14="http://schemas.microsoft.com/office/powerpoint/2010/main" val="1976217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397770" y="356240"/>
            <a:ext cx="10609754" cy="1087808"/>
          </a:xfrm>
        </p:spPr>
        <p:txBody>
          <a:bodyPr/>
          <a:lstStyle/>
          <a:p>
            <a:r>
              <a:rPr lang="fr-FR" sz="2800" dirty="0"/>
              <a:t>L’approche 7-1-7 peut être adoptée de manière systématique et flexible.</a:t>
            </a:r>
          </a:p>
        </p:txBody>
      </p:sp>
      <p:sp>
        <p:nvSpPr>
          <p:cNvPr id="12" name="Title 1">
            <a:extLst>
              <a:ext uri="{FF2B5EF4-FFF2-40B4-BE49-F238E27FC236}">
                <a16:creationId xmlns:a16="http://schemas.microsoft.com/office/drawing/2014/main" id="{31D911E4-44DD-3213-364A-FEA23335E0F8}"/>
              </a:ext>
            </a:extLst>
          </p:cNvPr>
          <p:cNvSpPr txBox="1">
            <a:spLocks/>
          </p:cNvSpPr>
          <p:nvPr/>
        </p:nvSpPr>
        <p:spPr>
          <a:xfrm>
            <a:off x="1269799" y="2745435"/>
            <a:ext cx="2873383"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chemeClr val="tx1"/>
                </a:solidFill>
                <a:effectLst/>
                <a:uLnTx/>
                <a:uFillTx/>
                <a:latin typeface="Arial" panose="020B0604020202020204" pitchFamily="34" charset="0"/>
                <a:ea typeface="Arial"/>
                <a:cs typeface="+mj-cs"/>
              </a:rPr>
              <a:t>Implanter dans le système de santé publique</a:t>
            </a:r>
          </a:p>
        </p:txBody>
      </p:sp>
      <p:sp>
        <p:nvSpPr>
          <p:cNvPr id="18" name="Title 1">
            <a:extLst>
              <a:ext uri="{FF2B5EF4-FFF2-40B4-BE49-F238E27FC236}">
                <a16:creationId xmlns:a16="http://schemas.microsoft.com/office/drawing/2014/main" id="{020A33D4-8799-9A9F-F31B-47C7DAF2A389}"/>
              </a:ext>
            </a:extLst>
          </p:cNvPr>
          <p:cNvSpPr txBox="1">
            <a:spLocks/>
          </p:cNvSpPr>
          <p:nvPr/>
        </p:nvSpPr>
        <p:spPr>
          <a:xfrm>
            <a:off x="4852384" y="2720915"/>
            <a:ext cx="2632007"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chemeClr val="tx1"/>
                </a:solidFill>
                <a:effectLst/>
                <a:uLnTx/>
                <a:uFillTx/>
                <a:latin typeface="Arial" panose="020B0604020202020204" pitchFamily="34" charset="0"/>
                <a:ea typeface="Arial"/>
                <a:cs typeface="+mj-cs"/>
              </a:rPr>
              <a:t>Cartographier les parties prenantes et les systèmes existants</a:t>
            </a:r>
          </a:p>
        </p:txBody>
      </p:sp>
      <p:sp>
        <p:nvSpPr>
          <p:cNvPr id="22" name="Title 1">
            <a:extLst>
              <a:ext uri="{FF2B5EF4-FFF2-40B4-BE49-F238E27FC236}">
                <a16:creationId xmlns:a16="http://schemas.microsoft.com/office/drawing/2014/main" id="{7AAFB625-7DD9-4FC6-694E-33934F007B36}"/>
              </a:ext>
            </a:extLst>
          </p:cNvPr>
          <p:cNvSpPr txBox="1">
            <a:spLocks/>
          </p:cNvSpPr>
          <p:nvPr/>
        </p:nvSpPr>
        <p:spPr>
          <a:xfrm>
            <a:off x="8584630" y="2727782"/>
            <a:ext cx="2069412"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chemeClr val="tx1"/>
                </a:solidFill>
                <a:effectLst/>
                <a:uLnTx/>
                <a:uFillTx/>
                <a:latin typeface="Arial" panose="020B0604020202020204" pitchFamily="34" charset="0"/>
                <a:ea typeface="Arial"/>
                <a:cs typeface="+mj-cs"/>
              </a:rPr>
              <a:t>Impliquer les parties prenantes</a:t>
            </a:r>
          </a:p>
        </p:txBody>
      </p:sp>
      <p:sp>
        <p:nvSpPr>
          <p:cNvPr id="24" name="Title 1">
            <a:extLst>
              <a:ext uri="{FF2B5EF4-FFF2-40B4-BE49-F238E27FC236}">
                <a16:creationId xmlns:a16="http://schemas.microsoft.com/office/drawing/2014/main" id="{2C236C23-880D-4C04-D128-F8BED5AB0D05}"/>
              </a:ext>
            </a:extLst>
          </p:cNvPr>
          <p:cNvSpPr txBox="1">
            <a:spLocks/>
          </p:cNvSpPr>
          <p:nvPr/>
        </p:nvSpPr>
        <p:spPr>
          <a:xfrm>
            <a:off x="5442507" y="5104354"/>
            <a:ext cx="1451759"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chemeClr val="tx1"/>
                </a:solidFill>
                <a:effectLst/>
                <a:uLnTx/>
                <a:uFillTx/>
                <a:latin typeface="Arial" panose="020B0604020202020204" pitchFamily="34" charset="0"/>
                <a:ea typeface="Arial"/>
                <a:cs typeface="+mj-cs"/>
              </a:rPr>
              <a:t>Former le personnel</a:t>
            </a:r>
          </a:p>
        </p:txBody>
      </p:sp>
      <p:sp>
        <p:nvSpPr>
          <p:cNvPr id="26" name="Title 1">
            <a:extLst>
              <a:ext uri="{FF2B5EF4-FFF2-40B4-BE49-F238E27FC236}">
                <a16:creationId xmlns:a16="http://schemas.microsoft.com/office/drawing/2014/main" id="{B3AF827F-E068-97F7-99E1-7152B250A66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chemeClr val="tx1"/>
                </a:solidFill>
                <a:effectLst/>
                <a:uLnTx/>
                <a:uFillTx/>
                <a:latin typeface="Arial" panose="020B0604020202020204" pitchFamily="34" charset="0"/>
                <a:ea typeface="Arial"/>
                <a:cs typeface="+mj-cs"/>
              </a:rPr>
              <a:t>Intégrer dans </a:t>
            </a:r>
            <a:br>
              <a:rPr kumimoji="0" lang="fr-FR" sz="1800" b="0" i="0" u="none" strike="noStrike" cap="none" normalizeH="0" baseline="0" noProof="0" dirty="0">
                <a:ln>
                  <a:noFill/>
                </a:ln>
                <a:solidFill>
                  <a:schemeClr val="tx1"/>
                </a:solidFill>
                <a:effectLst/>
                <a:uLnTx/>
                <a:uFillTx/>
                <a:latin typeface="Arial" panose="020B0604020202020204" pitchFamily="34" charset="0"/>
                <a:ea typeface="Arial"/>
                <a:cs typeface="+mj-cs"/>
              </a:rPr>
            </a:br>
            <a:r>
              <a:rPr kumimoji="0" lang="fr-FR" sz="1800" b="0" i="0" u="none" strike="noStrike" cap="none" normalizeH="0" baseline="0" noProof="0" dirty="0">
                <a:ln>
                  <a:noFill/>
                </a:ln>
                <a:solidFill>
                  <a:schemeClr val="tx1"/>
                </a:solidFill>
                <a:effectLst/>
                <a:uLnTx/>
                <a:uFillTx/>
                <a:latin typeface="Arial" panose="020B0604020202020204" pitchFamily="34" charset="0"/>
                <a:ea typeface="Arial"/>
                <a:cs typeface="+mj-cs"/>
              </a:rPr>
              <a:t>les flux de travail</a:t>
            </a:r>
          </a:p>
        </p:txBody>
      </p:sp>
      <p:sp>
        <p:nvSpPr>
          <p:cNvPr id="28" name="Title 1">
            <a:extLst>
              <a:ext uri="{FF2B5EF4-FFF2-40B4-BE49-F238E27FC236}">
                <a16:creationId xmlns:a16="http://schemas.microsoft.com/office/drawing/2014/main" id="{37CC2CE3-73AB-9B5C-126A-A5083E01EEE4}"/>
              </a:ext>
            </a:extLst>
          </p:cNvPr>
          <p:cNvSpPr txBox="1">
            <a:spLocks/>
          </p:cNvSpPr>
          <p:nvPr/>
        </p:nvSpPr>
        <p:spPr>
          <a:xfrm>
            <a:off x="8969538" y="5151754"/>
            <a:ext cx="1299596"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1800" b="0" dirty="0">
                <a:solidFill>
                  <a:schemeClr val="tx1"/>
                </a:solidFill>
              </a:rPr>
              <a:t>Tester l’utilisation</a:t>
            </a:r>
          </a:p>
        </p:txBody>
      </p:sp>
      <p:pic>
        <p:nvPicPr>
          <p:cNvPr id="30" name="Graphic 29">
            <a:extLst>
              <a:ext uri="{FF2B5EF4-FFF2-40B4-BE49-F238E27FC236}">
                <a16:creationId xmlns:a16="http://schemas.microsoft.com/office/drawing/2014/main" id="{F3EE7D14-0058-6811-FBD3-C8ABB89067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2" name="Graphic 31">
            <a:extLst>
              <a:ext uri="{FF2B5EF4-FFF2-40B4-BE49-F238E27FC236}">
                <a16:creationId xmlns:a16="http://schemas.microsoft.com/office/drawing/2014/main" id="{7065BAF5-6087-56D5-B9DC-6B0F30F71F1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4" name="Graphic 33">
            <a:extLst>
              <a:ext uri="{FF2B5EF4-FFF2-40B4-BE49-F238E27FC236}">
                <a16:creationId xmlns:a16="http://schemas.microsoft.com/office/drawing/2014/main" id="{B46DAA40-7B83-7BBE-DB80-69850911105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6" name="Graphic 35">
            <a:extLst>
              <a:ext uri="{FF2B5EF4-FFF2-40B4-BE49-F238E27FC236}">
                <a16:creationId xmlns:a16="http://schemas.microsoft.com/office/drawing/2014/main" id="{6CF6385A-FDBA-505C-E742-44BFAD72E52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8" name="Graphic 37">
            <a:extLst>
              <a:ext uri="{FF2B5EF4-FFF2-40B4-BE49-F238E27FC236}">
                <a16:creationId xmlns:a16="http://schemas.microsoft.com/office/drawing/2014/main" id="{8796E3D4-A9CD-9691-7DA7-832EE1F59D3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0" name="Graphic 39">
            <a:extLst>
              <a:ext uri="{FF2B5EF4-FFF2-40B4-BE49-F238E27FC236}">
                <a16:creationId xmlns:a16="http://schemas.microsoft.com/office/drawing/2014/main" id="{79FCD694-B418-9AA6-1079-DB2344BE387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474461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599" y="1674373"/>
            <a:ext cx="3467083" cy="2282808"/>
          </a:xfrm>
        </p:spPr>
        <p:txBody>
          <a:bodyPr/>
          <a:lstStyle/>
          <a:p>
            <a:br>
              <a:rPr lang="en-US">
                <a:latin typeface="Arial"/>
                <a:cs typeface="Arial"/>
              </a:rPr>
            </a:br>
            <a:r>
              <a:rPr lang="fr">
                <a:latin typeface="Arial"/>
                <a:cs typeface="Arial"/>
              </a:rPr>
              <a:t>Objectifs d'apprentissage de l'atelier</a:t>
            </a:r>
            <a:endParaRPr lang="en-US"/>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609531" y="1388290"/>
            <a:ext cx="7015870" cy="5469710"/>
          </a:xfrm>
        </p:spPr>
        <p:txBody>
          <a:bodyPr vert="horz" lIns="91440" tIns="45720" rIns="91440" bIns="45720" rtlCol="0" anchor="t">
            <a:noAutofit/>
          </a:bodyPr>
          <a:lstStyle/>
          <a:p>
            <a:pPr marL="342900" indent="-342900">
              <a:lnSpc>
                <a:spcPct val="113999"/>
              </a:lnSpc>
            </a:pPr>
            <a:r>
              <a:rPr lang="fr-FR" sz="2000" b="1" dirty="0">
                <a:latin typeface="Arial"/>
                <a:cs typeface="Arial"/>
              </a:rPr>
              <a:t>Comprendre le rôle de la cible 7-1-7 </a:t>
            </a:r>
            <a:r>
              <a:rPr lang="fr-FR" sz="2000" dirty="0">
                <a:latin typeface="Arial"/>
                <a:cs typeface="Arial"/>
              </a:rPr>
              <a:t>comme approche d'amélioration des performances lors des revues des premières actions pour la détection, la notification et la riposte en cas d'épidémie.</a:t>
            </a:r>
          </a:p>
          <a:p>
            <a:pPr marL="342900" indent="-342900">
              <a:lnSpc>
                <a:spcPct val="113999"/>
              </a:lnSpc>
            </a:pPr>
            <a:r>
              <a:rPr lang="fr-FR" sz="2000" b="1" dirty="0">
                <a:latin typeface="Arial"/>
                <a:cs typeface="Arial"/>
              </a:rPr>
              <a:t>Expliquer </a:t>
            </a:r>
            <a:r>
              <a:rPr lang="fr-FR" sz="2000" dirty="0">
                <a:latin typeface="Arial"/>
                <a:cs typeface="Arial"/>
              </a:rPr>
              <a:t>comment la cible  </a:t>
            </a:r>
            <a:r>
              <a:rPr lang="fr-FR" sz="2000" b="1" dirty="0">
                <a:latin typeface="Arial"/>
                <a:cs typeface="Arial"/>
              </a:rPr>
              <a:t>7-1-7 favorise l'amélioration des performances </a:t>
            </a:r>
            <a:r>
              <a:rPr lang="fr-FR" sz="2000" dirty="0">
                <a:latin typeface="Arial"/>
                <a:cs typeface="Arial"/>
              </a:rPr>
              <a:t>des systèmes de riposte</a:t>
            </a:r>
          </a:p>
          <a:p>
            <a:pPr marL="342900" indent="-342900">
              <a:lnSpc>
                <a:spcPct val="113999"/>
              </a:lnSpc>
            </a:pPr>
            <a:r>
              <a:rPr lang="fr-FR" sz="2000" b="1" dirty="0">
                <a:latin typeface="Arial"/>
                <a:cs typeface="Arial"/>
              </a:rPr>
              <a:t>Identifiez les opportunités et les défis </a:t>
            </a:r>
            <a:r>
              <a:rPr lang="fr-FR" sz="2000" dirty="0">
                <a:latin typeface="Arial"/>
                <a:cs typeface="Arial"/>
              </a:rPr>
              <a:t>pour soutenir la sensibilisation, l'adoption et l'utilisation de la cible 7-1-7 dans votre travail.</a:t>
            </a:r>
          </a:p>
          <a:p>
            <a:pPr marL="342900" indent="-342900">
              <a:lnSpc>
                <a:spcPct val="113999"/>
              </a:lnSpc>
            </a:pPr>
            <a:r>
              <a:rPr lang="fr-FR" sz="2000" b="1" dirty="0">
                <a:latin typeface="Arial"/>
                <a:cs typeface="Arial"/>
              </a:rPr>
              <a:t>Appliquer des étapes clés et les meilleures pratiques </a:t>
            </a:r>
            <a:r>
              <a:rPr lang="fr-FR" sz="2000" dirty="0">
                <a:latin typeface="Arial"/>
                <a:cs typeface="Arial"/>
              </a:rPr>
              <a:t>pour soutenir l'adoption + l'utilisation de la cible 7-1-7 dans divers programmes et contextes</a:t>
            </a:r>
            <a:r>
              <a:rPr lang="fr-FR" sz="2000" b="1" dirty="0">
                <a:latin typeface="Arial"/>
                <a:cs typeface="Arial"/>
              </a:rPr>
              <a:t>.</a:t>
            </a: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fr">
                <a:latin typeface="Arial"/>
                <a:cs typeface="Arial"/>
              </a:rPr>
              <a:t>À la fin de la formation, vous devriez être capable de :</a:t>
            </a:r>
            <a:endParaRPr lang="en-US"/>
          </a:p>
        </p:txBody>
      </p:sp>
    </p:spTree>
    <p:extLst>
      <p:ext uri="{BB962C8B-B14F-4D97-AF65-F5344CB8AC3E}">
        <p14:creationId xmlns:p14="http://schemas.microsoft.com/office/powerpoint/2010/main" val="10473282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fr-FR" sz="4800">
                <a:latin typeface="Arial"/>
                <a:cs typeface="Arial"/>
              </a:rPr>
              <a:t>Éléments de l’adoption</a:t>
            </a:r>
          </a:p>
        </p:txBody>
      </p:sp>
      <p:sp>
        <p:nvSpPr>
          <p:cNvPr id="9" name="Text Placeholder 2">
            <a:extLst>
              <a:ext uri="{FF2B5EF4-FFF2-40B4-BE49-F238E27FC236}">
                <a16:creationId xmlns:a16="http://schemas.microsoft.com/office/drawing/2014/main" id="{A01CEEDD-9B7C-282F-5B25-9DEA515EAF67}"/>
              </a:ext>
            </a:extLst>
          </p:cNvPr>
          <p:cNvSpPr>
            <a:spLocks noGrp="1"/>
          </p:cNvSpPr>
          <p:nvPr>
            <p:ph type="body" idx="1"/>
          </p:nvPr>
        </p:nvSpPr>
        <p:spPr>
          <a:xfrm>
            <a:off x="831850" y="4470394"/>
            <a:ext cx="9703980" cy="931688"/>
          </a:xfrm>
        </p:spPr>
        <p:txBody>
          <a:bodyPr/>
          <a:lstStyle/>
          <a:p>
            <a:r>
              <a:rPr lang="fr-FR" sz="3000"/>
              <a:t>Activité</a:t>
            </a:r>
          </a:p>
        </p:txBody>
      </p:sp>
      <p:pic>
        <p:nvPicPr>
          <p:cNvPr id="11" name="Picture 10" descr="A light bulb in a circle&#10;&#10;AI-generated content may be incorrect.">
            <a:extLst>
              <a:ext uri="{FF2B5EF4-FFF2-40B4-BE49-F238E27FC236}">
                <a16:creationId xmlns:a16="http://schemas.microsoft.com/office/drawing/2014/main" id="{5D50E318-08D2-F825-DA00-A0617AAED6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28903533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81246" y="1226459"/>
            <a:ext cx="5157787" cy="486893"/>
          </a:xfrm>
        </p:spPr>
        <p:txBody>
          <a:bodyPr/>
          <a:lstStyle/>
          <a:p>
            <a:r>
              <a:rPr lang="fr-FR" dirty="0">
                <a:latin typeface="Arial"/>
                <a:cs typeface="Arial"/>
              </a:rPr>
              <a:t>Votre tâche</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540905" y="2148765"/>
            <a:ext cx="4895940" cy="3598619"/>
          </a:xfrm>
        </p:spPr>
        <p:txBody>
          <a:bodyPr vert="horz" lIns="91440" tIns="45720" rIns="91440" bIns="45720" rtlCol="0" anchor="t">
            <a:noAutofit/>
          </a:bodyPr>
          <a:lstStyle/>
          <a:p>
            <a:pPr marL="342900" indent="-342900"/>
            <a:endParaRPr lang="en-US" sz="2800">
              <a:latin typeface="Arial"/>
              <a:cs typeface="Arial"/>
            </a:endParaRPr>
          </a:p>
          <a:p>
            <a:pPr marL="342900" indent="-342900"/>
            <a:endParaRPr lang="en-US" sz="280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490638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latin typeface="Arial"/>
                <a:ea typeface="Arial"/>
                <a:cs typeface="Arial"/>
              </a:rPr>
              <a:t>Éléments de l’adoption</a:t>
            </a:r>
          </a:p>
        </p:txBody>
      </p:sp>
      <p:sp>
        <p:nvSpPr>
          <p:cNvPr id="7" name="Content Placeholder 3">
            <a:extLst>
              <a:ext uri="{FF2B5EF4-FFF2-40B4-BE49-F238E27FC236}">
                <a16:creationId xmlns:a16="http://schemas.microsoft.com/office/drawing/2014/main" id="{D166EC97-C947-F9C2-B96A-9E89A6F29D1D}"/>
              </a:ext>
            </a:extLst>
          </p:cNvPr>
          <p:cNvSpPr txBox="1">
            <a:spLocks/>
          </p:cNvSpPr>
          <p:nvPr/>
        </p:nvSpPr>
        <p:spPr>
          <a:xfrm>
            <a:off x="463267" y="1711693"/>
            <a:ext cx="5140355" cy="359861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400" b="0" i="0" u="none" strike="noStrike" kern="1200" cap="none" spc="0" normalizeH="0" baseline="0" noProof="0" dirty="0">
              <a:ln>
                <a:noFill/>
              </a:ln>
              <a:solidFill>
                <a:srgbClr val="394D56"/>
              </a:solidFill>
              <a:effectLst/>
              <a:uLnTx/>
              <a:uFillTx/>
              <a:latin typeface="Arial"/>
              <a:ea typeface="+mn-ea"/>
              <a:cs typeface="Arial"/>
            </a:endParaRP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2400" b="0" i="0" u="none" strike="noStrike" cap="none" normalizeH="0" baseline="0" noProof="0" dirty="0">
                <a:ln>
                  <a:noFill/>
                </a:ln>
                <a:solidFill>
                  <a:srgbClr val="394D56"/>
                </a:solidFill>
                <a:effectLst/>
                <a:uLnTx/>
                <a:uFillTx/>
                <a:latin typeface="Arial"/>
                <a:ea typeface="Arial"/>
                <a:cs typeface="Arial"/>
              </a:rPr>
              <a:t>Quel est le meilleur ordre pour réaliser ces éléments ? </a:t>
            </a: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2400" b="0" i="0" u="none" strike="noStrike" cap="none" normalizeH="0" baseline="0" noProof="0" dirty="0">
                <a:ln>
                  <a:noFill/>
                </a:ln>
                <a:solidFill>
                  <a:srgbClr val="394D56"/>
                </a:solidFill>
                <a:effectLst/>
                <a:uLnTx/>
                <a:uFillTx/>
                <a:latin typeface="Arial"/>
                <a:ea typeface="Arial"/>
                <a:cs typeface="Arial"/>
              </a:rPr>
              <a:t>Sur votre tableau à feuilles mobiles, classez les éléments dans l’ordre dans lequel vous pensez qu’ils devraient être réalisés en écrivant leurs lettres (voir côté droit) de </a:t>
            </a:r>
            <a:r>
              <a:rPr lang="fr-FR" sz="2400" dirty="0">
                <a:latin typeface="Arial"/>
                <a:ea typeface="Arial"/>
                <a:cs typeface="Arial"/>
              </a:rPr>
              <a:t>haut en bas sur votre feuille. </a:t>
            </a:r>
            <a:r>
              <a:rPr kumimoji="0" lang="fr-FR" sz="2400" b="0" i="0" u="none" strike="noStrike" cap="none" normalizeH="0" baseline="0" noProof="0" dirty="0">
                <a:ln>
                  <a:noFill/>
                </a:ln>
                <a:solidFill>
                  <a:srgbClr val="394D56"/>
                </a:solidFill>
                <a:effectLst/>
                <a:uLnTx/>
                <a:uFillTx/>
                <a:latin typeface="Arial"/>
                <a:ea typeface="Arial"/>
                <a:cs typeface="Arial"/>
              </a:rPr>
              <a:t> </a:t>
            </a: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lang="en-US" sz="2400" dirty="0">
              <a:latin typeface="Arial"/>
              <a:cs typeface="Arial"/>
            </a:endParaRPr>
          </a:p>
        </p:txBody>
      </p:sp>
      <p:sp>
        <p:nvSpPr>
          <p:cNvPr id="6" name="Rectangle 5">
            <a:extLst>
              <a:ext uri="{FF2B5EF4-FFF2-40B4-BE49-F238E27FC236}">
                <a16:creationId xmlns:a16="http://schemas.microsoft.com/office/drawing/2014/main" id="{A7F886EE-6A11-1893-B61B-7BA968375DB2}"/>
              </a:ext>
            </a:extLst>
          </p:cNvPr>
          <p:cNvSpPr/>
          <p:nvPr/>
        </p:nvSpPr>
        <p:spPr>
          <a:xfrm>
            <a:off x="6333787" y="5079062"/>
            <a:ext cx="5394946" cy="133664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44D46E2-B66C-A406-7F52-D3F6D62A8A41}"/>
              </a:ext>
            </a:extLst>
          </p:cNvPr>
          <p:cNvSpPr/>
          <p:nvPr/>
        </p:nvSpPr>
        <p:spPr>
          <a:xfrm>
            <a:off x="6333787" y="442296"/>
            <a:ext cx="5394946" cy="445627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6BA1BD8A-9EF8-19C9-7625-E5507F5BF21D}"/>
              </a:ext>
            </a:extLst>
          </p:cNvPr>
          <p:cNvSpPr>
            <a:spLocks noGrp="1"/>
          </p:cNvSpPr>
          <p:nvPr>
            <p:ph type="body" sz="quarter" idx="3"/>
          </p:nvPr>
        </p:nvSpPr>
        <p:spPr>
          <a:xfrm>
            <a:off x="6520048" y="721880"/>
            <a:ext cx="4392618" cy="480004"/>
          </a:xfrm>
        </p:spPr>
        <p:txBody>
          <a:bodyPr/>
          <a:lstStyle/>
          <a:p>
            <a:r>
              <a:rPr lang="fr-FR" sz="2200">
                <a:latin typeface="Arial"/>
                <a:cs typeface="Arial"/>
              </a:rPr>
              <a:t>Éléments de l’adoption</a:t>
            </a:r>
          </a:p>
        </p:txBody>
      </p:sp>
      <p:sp>
        <p:nvSpPr>
          <p:cNvPr id="10" name="Content Placeholder 5">
            <a:extLst>
              <a:ext uri="{FF2B5EF4-FFF2-40B4-BE49-F238E27FC236}">
                <a16:creationId xmlns:a16="http://schemas.microsoft.com/office/drawing/2014/main" id="{0138C29D-69B3-ED81-828B-3CE7A0EABEAA}"/>
              </a:ext>
            </a:extLst>
          </p:cNvPr>
          <p:cNvSpPr>
            <a:spLocks noGrp="1"/>
          </p:cNvSpPr>
          <p:nvPr>
            <p:ph sz="quarter" idx="4"/>
          </p:nvPr>
        </p:nvSpPr>
        <p:spPr>
          <a:xfrm>
            <a:off x="6522533" y="1293722"/>
            <a:ext cx="5128561" cy="3604849"/>
          </a:xfrm>
        </p:spPr>
        <p:txBody>
          <a:bodyPr vert="horz" lIns="91440" tIns="45720" rIns="91440" bIns="45720" rtlCol="0" anchor="t">
            <a:noAutofit/>
          </a:bodyPr>
          <a:lstStyle/>
          <a:p>
            <a:pPr marL="285750" indent="-285750">
              <a:buFont typeface="Arial,Sans-Serif" panose="020B0604020202020204" pitchFamily="34" charset="0"/>
              <a:buChar char="•"/>
            </a:pPr>
            <a:r>
              <a:rPr lang="fr-FR" sz="2000" b="1" dirty="0">
                <a:solidFill>
                  <a:schemeClr val="accent2"/>
                </a:solidFill>
                <a:latin typeface="Arial"/>
                <a:cs typeface="Arial"/>
              </a:rPr>
              <a:t>A</a:t>
            </a:r>
            <a:r>
              <a:rPr lang="fr-FR" sz="2000" dirty="0">
                <a:solidFill>
                  <a:schemeClr val="dk1"/>
                </a:solidFill>
                <a:latin typeface="Arial"/>
                <a:cs typeface="Arial"/>
              </a:rPr>
              <a:t> = Impliquer les parties prenantes</a:t>
            </a:r>
          </a:p>
          <a:p>
            <a:pPr marL="285750" indent="-285750">
              <a:buFont typeface="Arial,Sans-Serif" panose="020B0604020202020204" pitchFamily="34" charset="0"/>
              <a:buChar char="•"/>
            </a:pPr>
            <a:r>
              <a:rPr lang="fr-FR" sz="2000" b="1" dirty="0">
                <a:solidFill>
                  <a:schemeClr val="accent2"/>
                </a:solidFill>
                <a:latin typeface="Arial"/>
                <a:cs typeface="Arial"/>
              </a:rPr>
              <a:t>B</a:t>
            </a:r>
            <a:r>
              <a:rPr lang="fr-FR" sz="2000" dirty="0">
                <a:solidFill>
                  <a:schemeClr val="dk1"/>
                </a:solidFill>
                <a:latin typeface="Arial"/>
                <a:cs typeface="Arial"/>
              </a:rPr>
              <a:t> = Intégrer dans les flux de travail</a:t>
            </a:r>
          </a:p>
          <a:p>
            <a:pPr marL="285750" indent="-285750">
              <a:buFont typeface="Arial,Sans-Serif" panose="020B0604020202020204" pitchFamily="34" charset="0"/>
              <a:buChar char="•"/>
            </a:pPr>
            <a:r>
              <a:rPr lang="fr-FR" sz="2000" b="1" dirty="0">
                <a:solidFill>
                  <a:schemeClr val="accent2"/>
                </a:solidFill>
                <a:latin typeface="Arial"/>
                <a:cs typeface="Arial"/>
              </a:rPr>
              <a:t>C</a:t>
            </a:r>
            <a:r>
              <a:rPr lang="fr-FR" sz="2000" dirty="0">
                <a:solidFill>
                  <a:schemeClr val="dk1"/>
                </a:solidFill>
                <a:latin typeface="Arial"/>
                <a:cs typeface="Arial"/>
              </a:rPr>
              <a:t> = </a:t>
            </a:r>
            <a:r>
              <a:rPr lang="fr-FR" sz="2000" dirty="0">
                <a:latin typeface="Arial"/>
                <a:cs typeface="Arial"/>
              </a:rPr>
              <a:t>Cartographier les parties prenantes et les systèmes existants</a:t>
            </a:r>
          </a:p>
          <a:p>
            <a:pPr marL="285750" indent="-285750">
              <a:buFont typeface="Arial,Sans-Serif" panose="020B0604020202020204" pitchFamily="34" charset="0"/>
            </a:pPr>
            <a:r>
              <a:rPr lang="fr-FR" sz="2000" b="1" dirty="0">
                <a:solidFill>
                  <a:schemeClr val="accent2"/>
                </a:solidFill>
                <a:latin typeface="Arial"/>
                <a:cs typeface="Arial"/>
              </a:rPr>
              <a:t>D</a:t>
            </a:r>
            <a:r>
              <a:rPr lang="fr-FR" sz="2000" dirty="0">
                <a:solidFill>
                  <a:schemeClr val="dk1"/>
                </a:solidFill>
                <a:latin typeface="Arial"/>
                <a:cs typeface="Arial"/>
              </a:rPr>
              <a:t> = </a:t>
            </a:r>
            <a:r>
              <a:rPr lang="fr-FR" sz="2000" dirty="0">
                <a:latin typeface="Arial"/>
                <a:cs typeface="Arial"/>
              </a:rPr>
              <a:t>Tester l’utilisation</a:t>
            </a:r>
          </a:p>
          <a:p>
            <a:pPr marL="285750" indent="-285750">
              <a:buFont typeface="Arial,Sans-Serif" panose="020B0604020202020204" pitchFamily="34" charset="0"/>
              <a:buChar char="•"/>
            </a:pPr>
            <a:r>
              <a:rPr lang="fr-FR" sz="2000" b="1" dirty="0">
                <a:solidFill>
                  <a:schemeClr val="accent2"/>
                </a:solidFill>
                <a:latin typeface="Arial"/>
                <a:cs typeface="Arial"/>
              </a:rPr>
              <a:t>E</a:t>
            </a:r>
            <a:r>
              <a:rPr lang="fr-FR" sz="2000" dirty="0">
                <a:solidFill>
                  <a:schemeClr val="dk1"/>
                </a:solidFill>
                <a:latin typeface="Arial"/>
                <a:cs typeface="Arial"/>
              </a:rPr>
              <a:t> = </a:t>
            </a:r>
            <a:r>
              <a:rPr lang="fr-FR" sz="2000" dirty="0">
                <a:latin typeface="Arial"/>
                <a:cs typeface="Arial"/>
              </a:rPr>
              <a:t>Implanter l’approche 7-1-7 dans </a:t>
            </a:r>
            <a:br>
              <a:rPr lang="fr-FR" sz="2000" dirty="0">
                <a:latin typeface="Arial"/>
                <a:cs typeface="Arial"/>
              </a:rPr>
            </a:br>
            <a:r>
              <a:rPr lang="fr-FR" sz="2000" dirty="0">
                <a:latin typeface="Arial"/>
                <a:cs typeface="Arial"/>
              </a:rPr>
              <a:t>le système de santé publique</a:t>
            </a:r>
          </a:p>
          <a:p>
            <a:pPr marL="285750" indent="-285750">
              <a:buFont typeface="Arial,Sans-Serif" panose="020B0604020202020204" pitchFamily="34" charset="0"/>
            </a:pPr>
            <a:r>
              <a:rPr lang="fr-FR" sz="2000" b="1" dirty="0">
                <a:solidFill>
                  <a:schemeClr val="accent2"/>
                </a:solidFill>
                <a:latin typeface="Arial"/>
                <a:cs typeface="Arial"/>
              </a:rPr>
              <a:t>F</a:t>
            </a:r>
            <a:r>
              <a:rPr lang="fr-FR" sz="2000" dirty="0">
                <a:solidFill>
                  <a:schemeClr val="dk1"/>
                </a:solidFill>
                <a:latin typeface="Arial"/>
                <a:cs typeface="Arial"/>
              </a:rPr>
              <a:t> = Former le personnel</a:t>
            </a:r>
          </a:p>
        </p:txBody>
      </p:sp>
      <p:sp>
        <p:nvSpPr>
          <p:cNvPr id="11" name="Text Placeholder 2">
            <a:extLst>
              <a:ext uri="{FF2B5EF4-FFF2-40B4-BE49-F238E27FC236}">
                <a16:creationId xmlns:a16="http://schemas.microsoft.com/office/drawing/2014/main" id="{839C81B1-3A1D-FB5D-B671-7A068735612C}"/>
              </a:ext>
            </a:extLst>
          </p:cNvPr>
          <p:cNvSpPr txBox="1">
            <a:spLocks/>
          </p:cNvSpPr>
          <p:nvPr/>
        </p:nvSpPr>
        <p:spPr>
          <a:xfrm>
            <a:off x="6492337" y="5170900"/>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sz="2000">
                <a:latin typeface="Arial"/>
                <a:cs typeface="Arial"/>
              </a:rPr>
              <a:t>Durée</a:t>
            </a:r>
          </a:p>
        </p:txBody>
      </p:sp>
      <p:sp>
        <p:nvSpPr>
          <p:cNvPr id="12" name="Content Placeholder 3">
            <a:extLst>
              <a:ext uri="{FF2B5EF4-FFF2-40B4-BE49-F238E27FC236}">
                <a16:creationId xmlns:a16="http://schemas.microsoft.com/office/drawing/2014/main" id="{D9663FC7-44DB-3921-DA92-DF88BCBF47DB}"/>
              </a:ext>
            </a:extLst>
          </p:cNvPr>
          <p:cNvSpPr txBox="1">
            <a:spLocks/>
          </p:cNvSpPr>
          <p:nvPr/>
        </p:nvSpPr>
        <p:spPr>
          <a:xfrm>
            <a:off x="6486931" y="5602851"/>
            <a:ext cx="5164163" cy="81285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dirty="0">
                <a:latin typeface="Arial"/>
                <a:cs typeface="Arial"/>
              </a:rPr>
              <a:t>5 minutes : ordonnez les étapes dans votre groupe.</a:t>
            </a:r>
          </a:p>
          <a:p>
            <a:r>
              <a:rPr lang="fr-FR" sz="1600" dirty="0">
                <a:cs typeface="Arial"/>
              </a:rPr>
              <a:t>2 minutes : examinez le tout en séance plénière.</a:t>
            </a:r>
          </a:p>
          <a:p>
            <a:pPr lvl="1"/>
            <a:endParaRPr lang="en-US" sz="1600" dirty="0">
              <a:cs typeface="Arial"/>
            </a:endParaRPr>
          </a:p>
        </p:txBody>
      </p:sp>
    </p:spTree>
    <p:extLst>
      <p:ext uri="{BB962C8B-B14F-4D97-AF65-F5344CB8AC3E}">
        <p14:creationId xmlns:p14="http://schemas.microsoft.com/office/powerpoint/2010/main" val="295874606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ounded Rectangle 51">
            <a:extLst>
              <a:ext uri="{FF2B5EF4-FFF2-40B4-BE49-F238E27FC236}">
                <a16:creationId xmlns:a16="http://schemas.microsoft.com/office/drawing/2014/main" id="{DED63C2E-F583-FD3E-9F72-E87EC0295D11}"/>
              </a:ext>
            </a:extLst>
          </p:cNvPr>
          <p:cNvSpPr/>
          <p:nvPr/>
        </p:nvSpPr>
        <p:spPr>
          <a:xfrm>
            <a:off x="6612792" y="1452653"/>
            <a:ext cx="4900493" cy="4878873"/>
          </a:xfrm>
          <a:prstGeom prst="roundRect">
            <a:avLst>
              <a:gd name="adj" fmla="val 5305"/>
            </a:avLst>
          </a:prstGeom>
          <a:solidFill>
            <a:srgbClr val="DFE6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9" name="Oval 18">
            <a:extLst>
              <a:ext uri="{FF2B5EF4-FFF2-40B4-BE49-F238E27FC236}">
                <a16:creationId xmlns:a16="http://schemas.microsoft.com/office/drawing/2014/main" id="{A0C3952A-151F-2B2F-ACAF-56E40B786F74}"/>
              </a:ext>
            </a:extLst>
          </p:cNvPr>
          <p:cNvSpPr/>
          <p:nvPr/>
        </p:nvSpPr>
        <p:spPr>
          <a:xfrm>
            <a:off x="7673038" y="2690588"/>
            <a:ext cx="2944368" cy="294551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D0654BD-74C2-A33D-2C2B-0571C6615432}"/>
              </a:ext>
            </a:extLst>
          </p:cNvPr>
          <p:cNvSpPr>
            <a:spLocks noGrp="1"/>
          </p:cNvSpPr>
          <p:nvPr>
            <p:ph type="title"/>
          </p:nvPr>
        </p:nvSpPr>
        <p:spPr>
          <a:xfrm>
            <a:off x="437881" y="365125"/>
            <a:ext cx="11460893" cy="1325563"/>
          </a:xfrm>
        </p:spPr>
        <p:txBody>
          <a:bodyPr/>
          <a:lstStyle/>
          <a:p>
            <a:r>
              <a:rPr lang="fr-FR" sz="2800" dirty="0"/>
              <a:t>L’approche 7-1-7 peut être adoptée de manière systématique et flexible.</a:t>
            </a:r>
          </a:p>
        </p:txBody>
      </p:sp>
      <p:grpSp>
        <p:nvGrpSpPr>
          <p:cNvPr id="46" name="Group 45">
            <a:extLst>
              <a:ext uri="{FF2B5EF4-FFF2-40B4-BE49-F238E27FC236}">
                <a16:creationId xmlns:a16="http://schemas.microsoft.com/office/drawing/2014/main" id="{260401AB-A85E-C79B-337B-97C39507FBC1}"/>
              </a:ext>
            </a:extLst>
          </p:cNvPr>
          <p:cNvGrpSpPr/>
          <p:nvPr/>
        </p:nvGrpSpPr>
        <p:grpSpPr>
          <a:xfrm>
            <a:off x="852538" y="1452653"/>
            <a:ext cx="4900493" cy="4878873"/>
            <a:chOff x="852539" y="1452653"/>
            <a:chExt cx="4900493" cy="4878873"/>
          </a:xfrm>
        </p:grpSpPr>
        <p:sp>
          <p:nvSpPr>
            <p:cNvPr id="28" name="Rounded Rectangle 27">
              <a:extLst>
                <a:ext uri="{FF2B5EF4-FFF2-40B4-BE49-F238E27FC236}">
                  <a16:creationId xmlns:a16="http://schemas.microsoft.com/office/drawing/2014/main" id="{2B230162-0E61-03EA-B05F-052CFC89AA08}"/>
                </a:ext>
              </a:extLst>
            </p:cNvPr>
            <p:cNvSpPr/>
            <p:nvPr/>
          </p:nvSpPr>
          <p:spPr>
            <a:xfrm>
              <a:off x="852539" y="1452653"/>
              <a:ext cx="4900493" cy="4878873"/>
            </a:xfrm>
            <a:prstGeom prst="roundRect">
              <a:avLst>
                <a:gd name="adj" fmla="val 5305"/>
              </a:avLst>
            </a:prstGeom>
            <a:solidFill>
              <a:srgbClr val="DFE6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29" name="TextBox 28">
              <a:extLst>
                <a:ext uri="{FF2B5EF4-FFF2-40B4-BE49-F238E27FC236}">
                  <a16:creationId xmlns:a16="http://schemas.microsoft.com/office/drawing/2014/main" id="{E9469D15-D642-4AB9-AC2B-2D6B5770B66A}"/>
                </a:ext>
              </a:extLst>
            </p:cNvPr>
            <p:cNvSpPr txBox="1"/>
            <p:nvPr/>
          </p:nvSpPr>
          <p:spPr>
            <a:xfrm>
              <a:off x="1364811" y="1785464"/>
              <a:ext cx="41331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Un peu moins comme ça…</a:t>
              </a:r>
            </a:p>
          </p:txBody>
        </p:sp>
        <p:sp>
          <p:nvSpPr>
            <p:cNvPr id="40" name="Right Arrow 39">
              <a:extLst>
                <a:ext uri="{FF2B5EF4-FFF2-40B4-BE49-F238E27FC236}">
                  <a16:creationId xmlns:a16="http://schemas.microsoft.com/office/drawing/2014/main" id="{4B2B8A82-6487-D052-F957-F58644E75B75}"/>
                </a:ext>
              </a:extLst>
            </p:cNvPr>
            <p:cNvSpPr/>
            <p:nvPr/>
          </p:nvSpPr>
          <p:spPr>
            <a:xfrm>
              <a:off x="2138746" y="2962516"/>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2" name="Right Arrow 41">
              <a:extLst>
                <a:ext uri="{FF2B5EF4-FFF2-40B4-BE49-F238E27FC236}">
                  <a16:creationId xmlns:a16="http://schemas.microsoft.com/office/drawing/2014/main" id="{AFADF6D8-D1CD-DF5B-984A-034B054BD924}"/>
                </a:ext>
              </a:extLst>
            </p:cNvPr>
            <p:cNvSpPr/>
            <p:nvPr/>
          </p:nvSpPr>
          <p:spPr>
            <a:xfrm rot="10800000">
              <a:off x="3899434" y="4849438"/>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Right Arrow 42">
              <a:extLst>
                <a:ext uri="{FF2B5EF4-FFF2-40B4-BE49-F238E27FC236}">
                  <a16:creationId xmlns:a16="http://schemas.microsoft.com/office/drawing/2014/main" id="{34D865B8-BCBE-4B88-76FA-B9380F913176}"/>
                </a:ext>
              </a:extLst>
            </p:cNvPr>
            <p:cNvSpPr/>
            <p:nvPr/>
          </p:nvSpPr>
          <p:spPr>
            <a:xfrm rot="5400000" flipV="1">
              <a:off x="4779467" y="3867980"/>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4" name="Right Arrow 43">
              <a:extLst>
                <a:ext uri="{FF2B5EF4-FFF2-40B4-BE49-F238E27FC236}">
                  <a16:creationId xmlns:a16="http://schemas.microsoft.com/office/drawing/2014/main" id="{EAA3E7EC-3CEB-0ED0-8274-CCE4D6176CA5}"/>
                </a:ext>
              </a:extLst>
            </p:cNvPr>
            <p:cNvSpPr/>
            <p:nvPr/>
          </p:nvSpPr>
          <p:spPr>
            <a:xfrm rot="10800000">
              <a:off x="2112698" y="4849439"/>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59" name="TextBox 58">
            <a:extLst>
              <a:ext uri="{FF2B5EF4-FFF2-40B4-BE49-F238E27FC236}">
                <a16:creationId xmlns:a16="http://schemas.microsoft.com/office/drawing/2014/main" id="{F3888E0C-0615-7607-B003-CE28FDF14A3A}"/>
              </a:ext>
            </a:extLst>
          </p:cNvPr>
          <p:cNvSpPr txBox="1"/>
          <p:nvPr/>
        </p:nvSpPr>
        <p:spPr>
          <a:xfrm>
            <a:off x="7491246" y="1776947"/>
            <a:ext cx="3273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…et plus comme ça</a:t>
            </a:r>
          </a:p>
        </p:txBody>
      </p:sp>
      <p:pic>
        <p:nvPicPr>
          <p:cNvPr id="10" name="Graphic 9">
            <a:extLst>
              <a:ext uri="{FF2B5EF4-FFF2-40B4-BE49-F238E27FC236}">
                <a16:creationId xmlns:a16="http://schemas.microsoft.com/office/drawing/2014/main" id="{3F1F707B-ECE7-A8B6-9193-FEE4B8801A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6094" y="2643604"/>
            <a:ext cx="911180" cy="911428"/>
          </a:xfrm>
          <a:prstGeom prst="rect">
            <a:avLst/>
          </a:prstGeom>
        </p:spPr>
      </p:pic>
      <p:pic>
        <p:nvPicPr>
          <p:cNvPr id="12" name="Graphic 11">
            <a:extLst>
              <a:ext uri="{FF2B5EF4-FFF2-40B4-BE49-F238E27FC236}">
                <a16:creationId xmlns:a16="http://schemas.microsoft.com/office/drawing/2014/main" id="{0C9B8D28-40E1-19E6-D3D9-A4F9AB435E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00968" y="2642902"/>
            <a:ext cx="911180" cy="911428"/>
          </a:xfrm>
          <a:prstGeom prst="rect">
            <a:avLst/>
          </a:prstGeom>
        </p:spPr>
      </p:pic>
      <p:sp>
        <p:nvSpPr>
          <p:cNvPr id="14" name="Right Arrow 39">
            <a:extLst>
              <a:ext uri="{FF2B5EF4-FFF2-40B4-BE49-F238E27FC236}">
                <a16:creationId xmlns:a16="http://schemas.microsoft.com/office/drawing/2014/main" id="{75657643-56A7-A8DA-1228-316555B394A7}"/>
              </a:ext>
            </a:extLst>
          </p:cNvPr>
          <p:cNvSpPr/>
          <p:nvPr/>
        </p:nvSpPr>
        <p:spPr>
          <a:xfrm>
            <a:off x="3945244" y="2910477"/>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7" name="Graphic 16">
            <a:extLst>
              <a:ext uri="{FF2B5EF4-FFF2-40B4-BE49-F238E27FC236}">
                <a16:creationId xmlns:a16="http://schemas.microsoft.com/office/drawing/2014/main" id="{765F0207-F0A2-0426-103D-F361DCE5D1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571600" y="2632249"/>
            <a:ext cx="915144" cy="917622"/>
          </a:xfrm>
          <a:prstGeom prst="rect">
            <a:avLst/>
          </a:prstGeom>
        </p:spPr>
      </p:pic>
      <p:pic>
        <p:nvPicPr>
          <p:cNvPr id="30" name="Graphic 29">
            <a:extLst>
              <a:ext uri="{FF2B5EF4-FFF2-40B4-BE49-F238E27FC236}">
                <a16:creationId xmlns:a16="http://schemas.microsoft.com/office/drawing/2014/main" id="{CAB9E10D-9E43-E74A-BBC8-4A3ACB1C9A9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576219" y="4532192"/>
            <a:ext cx="915144" cy="917622"/>
          </a:xfrm>
          <a:prstGeom prst="rect">
            <a:avLst/>
          </a:prstGeom>
        </p:spPr>
      </p:pic>
      <p:pic>
        <p:nvPicPr>
          <p:cNvPr id="33" name="Graphic 32">
            <a:extLst>
              <a:ext uri="{FF2B5EF4-FFF2-40B4-BE49-F238E27FC236}">
                <a16:creationId xmlns:a16="http://schemas.microsoft.com/office/drawing/2014/main" id="{64B42FE9-A9D3-51E0-E74C-E12A3A8355A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802520" y="4532192"/>
            <a:ext cx="915144" cy="917622"/>
          </a:xfrm>
          <a:prstGeom prst="rect">
            <a:avLst/>
          </a:prstGeom>
        </p:spPr>
      </p:pic>
      <p:pic>
        <p:nvPicPr>
          <p:cNvPr id="35" name="Graphic 34">
            <a:extLst>
              <a:ext uri="{FF2B5EF4-FFF2-40B4-BE49-F238E27FC236}">
                <a16:creationId xmlns:a16="http://schemas.microsoft.com/office/drawing/2014/main" id="{70F04B57-08F8-58A8-677C-A1FEAFCD9F1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83744" y="4532191"/>
            <a:ext cx="915144" cy="917622"/>
          </a:xfrm>
          <a:prstGeom prst="rect">
            <a:avLst/>
          </a:prstGeom>
        </p:spPr>
      </p:pic>
      <p:pic>
        <p:nvPicPr>
          <p:cNvPr id="36" name="Graphic 35">
            <a:extLst>
              <a:ext uri="{FF2B5EF4-FFF2-40B4-BE49-F238E27FC236}">
                <a16:creationId xmlns:a16="http://schemas.microsoft.com/office/drawing/2014/main" id="{E8A3D2E7-859E-30CE-3F66-FBD384B53AA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87508" y="2234725"/>
            <a:ext cx="911180" cy="911428"/>
          </a:xfrm>
          <a:prstGeom prst="rect">
            <a:avLst/>
          </a:prstGeom>
        </p:spPr>
      </p:pic>
      <p:pic>
        <p:nvPicPr>
          <p:cNvPr id="37" name="Graphic 36">
            <a:extLst>
              <a:ext uri="{FF2B5EF4-FFF2-40B4-BE49-F238E27FC236}">
                <a16:creationId xmlns:a16="http://schemas.microsoft.com/office/drawing/2014/main" id="{5EAE1140-767A-C106-198D-DB8432123E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57212" y="2971243"/>
            <a:ext cx="911180" cy="911428"/>
          </a:xfrm>
          <a:prstGeom prst="rect">
            <a:avLst/>
          </a:prstGeom>
        </p:spPr>
      </p:pic>
      <p:pic>
        <p:nvPicPr>
          <p:cNvPr id="38" name="Graphic 37">
            <a:extLst>
              <a:ext uri="{FF2B5EF4-FFF2-40B4-BE49-F238E27FC236}">
                <a16:creationId xmlns:a16="http://schemas.microsoft.com/office/drawing/2014/main" id="{49CC2D34-91E8-6AF3-F2C5-68A64F2C0F5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856037" y="4304932"/>
            <a:ext cx="915144" cy="917622"/>
          </a:xfrm>
          <a:prstGeom prst="rect">
            <a:avLst/>
          </a:prstGeom>
        </p:spPr>
      </p:pic>
      <p:pic>
        <p:nvPicPr>
          <p:cNvPr id="39" name="Graphic 38">
            <a:extLst>
              <a:ext uri="{FF2B5EF4-FFF2-40B4-BE49-F238E27FC236}">
                <a16:creationId xmlns:a16="http://schemas.microsoft.com/office/drawing/2014/main" id="{6D79BD37-54A8-62CF-37D5-020F1BDCF22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689779" y="4990630"/>
            <a:ext cx="915144" cy="917622"/>
          </a:xfrm>
          <a:prstGeom prst="rect">
            <a:avLst/>
          </a:prstGeom>
        </p:spPr>
      </p:pic>
      <p:pic>
        <p:nvPicPr>
          <p:cNvPr id="45" name="Graphic 44">
            <a:extLst>
              <a:ext uri="{FF2B5EF4-FFF2-40B4-BE49-F238E27FC236}">
                <a16:creationId xmlns:a16="http://schemas.microsoft.com/office/drawing/2014/main" id="{6D924CAD-2CC9-7C6C-F61D-C4346472D09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455057" y="4302972"/>
            <a:ext cx="915144" cy="917622"/>
          </a:xfrm>
          <a:prstGeom prst="rect">
            <a:avLst/>
          </a:prstGeom>
        </p:spPr>
      </p:pic>
      <p:pic>
        <p:nvPicPr>
          <p:cNvPr id="47" name="Graphic 46">
            <a:extLst>
              <a:ext uri="{FF2B5EF4-FFF2-40B4-BE49-F238E27FC236}">
                <a16:creationId xmlns:a16="http://schemas.microsoft.com/office/drawing/2014/main" id="{B017C4DE-6E21-EACD-9F15-EF5CFD788DE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452329" y="2909069"/>
            <a:ext cx="915144" cy="917622"/>
          </a:xfrm>
          <a:prstGeom prst="rect">
            <a:avLst/>
          </a:prstGeom>
        </p:spPr>
      </p:pic>
    </p:spTree>
    <p:extLst>
      <p:ext uri="{BB962C8B-B14F-4D97-AF65-F5344CB8AC3E}">
        <p14:creationId xmlns:p14="http://schemas.microsoft.com/office/powerpoint/2010/main" val="393409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19" grpId="0" animBg="1"/>
      <p:bldP spid="59" grpId="0"/>
      <p:bldP spid="1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9206-2D08-C023-F717-57C341A31F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27860D-3C4C-8BED-3951-D086EA75FC8E}"/>
              </a:ext>
            </a:extLst>
          </p:cNvPr>
          <p:cNvSpPr>
            <a:spLocks noGrp="1"/>
          </p:cNvSpPr>
          <p:nvPr>
            <p:ph type="title"/>
          </p:nvPr>
        </p:nvSpPr>
        <p:spPr>
          <a:xfrm>
            <a:off x="484910" y="1759861"/>
            <a:ext cx="3467083" cy="1669139"/>
          </a:xfrm>
        </p:spPr>
        <p:txBody>
          <a:bodyPr/>
          <a:lstStyle/>
          <a:p>
            <a:pPr algn="ctr"/>
            <a:r>
              <a:rPr lang="fr-FR"/>
              <a:t>Adoption de l’approche 7-1-7</a:t>
            </a:r>
          </a:p>
        </p:txBody>
      </p:sp>
      <p:sp>
        <p:nvSpPr>
          <p:cNvPr id="3" name="Text Placeholder 4">
            <a:extLst>
              <a:ext uri="{FF2B5EF4-FFF2-40B4-BE49-F238E27FC236}">
                <a16:creationId xmlns:a16="http://schemas.microsoft.com/office/drawing/2014/main" id="{B422F40F-2428-6BED-2892-6FE312CE2EFB}"/>
              </a:ext>
            </a:extLst>
          </p:cNvPr>
          <p:cNvSpPr txBox="1">
            <a:spLocks/>
          </p:cNvSpPr>
          <p:nvPr/>
        </p:nvSpPr>
        <p:spPr>
          <a:xfrm>
            <a:off x="4626553" y="366488"/>
            <a:ext cx="6841711" cy="68561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b="1" i="0" u="none" strike="noStrike" cap="none" normalizeH="0" baseline="0" noProof="0" dirty="0">
                <a:ln>
                  <a:noFill/>
                </a:ln>
                <a:solidFill>
                  <a:srgbClr val="628393"/>
                </a:solidFill>
                <a:effectLst/>
                <a:uLnTx/>
                <a:uFillTx/>
                <a:latin typeface="Arial"/>
                <a:ea typeface="Arial"/>
                <a:cs typeface="Arial"/>
              </a:rPr>
              <a:t>Beaucoup plus de détails sur chaque élément de l’adoption sont fournis dans le kit d’outils numérique de la cible 7-1-7.</a:t>
            </a:r>
          </a:p>
        </p:txBody>
      </p:sp>
      <p:pic>
        <p:nvPicPr>
          <p:cNvPr id="10" name="Picture 9">
            <a:extLst>
              <a:ext uri="{FF2B5EF4-FFF2-40B4-BE49-F238E27FC236}">
                <a16:creationId xmlns:a16="http://schemas.microsoft.com/office/drawing/2014/main" id="{57905B63-9E4A-6708-121B-EC45E4902C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78864" y="1452166"/>
            <a:ext cx="3082794" cy="3453115"/>
          </a:xfrm>
          <a:prstGeom prst="rect">
            <a:avLst/>
          </a:prstGeom>
          <a:ln w="12700">
            <a:solidFill>
              <a:schemeClr val="tx2"/>
            </a:solidFill>
          </a:ln>
        </p:spPr>
      </p:pic>
      <p:sp>
        <p:nvSpPr>
          <p:cNvPr id="13" name="TextBox 12">
            <a:extLst>
              <a:ext uri="{FF2B5EF4-FFF2-40B4-BE49-F238E27FC236}">
                <a16:creationId xmlns:a16="http://schemas.microsoft.com/office/drawing/2014/main" id="{30403B19-0BE9-CE51-BD52-B1BC4C6282BE}"/>
              </a:ext>
            </a:extLst>
          </p:cNvPr>
          <p:cNvSpPr txBox="1"/>
          <p:nvPr/>
        </p:nvSpPr>
        <p:spPr>
          <a:xfrm>
            <a:off x="8480116" y="6054052"/>
            <a:ext cx="3230730" cy="307777"/>
          </a:xfrm>
          <a:prstGeom prst="rect">
            <a:avLst/>
          </a:prstGeom>
          <a:noFill/>
        </p:spPr>
        <p:txBody>
          <a:bodyPr wrap="square" lIns="91440" tIns="45720" rIns="91440" bIns="45720" anchor="t">
            <a:spAutoFit/>
          </a:bodyPr>
          <a:lstStyle/>
          <a:p>
            <a:r>
              <a:rPr lang="fr-FR" sz="1400">
                <a:latin typeface="Arial"/>
                <a:cs typeface="Arial"/>
              </a:rPr>
              <a:t>717alliance.org/digital-toolkit/fr/</a:t>
            </a:r>
          </a:p>
        </p:txBody>
      </p:sp>
      <p:pic>
        <p:nvPicPr>
          <p:cNvPr id="14" name="Picture 13">
            <a:extLst>
              <a:ext uri="{FF2B5EF4-FFF2-40B4-BE49-F238E27FC236}">
                <a16:creationId xmlns:a16="http://schemas.microsoft.com/office/drawing/2014/main" id="{DAE3D867-6E87-C787-CC75-BFBDDE320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73037" y="1947576"/>
            <a:ext cx="3518640" cy="3496552"/>
          </a:xfrm>
          <a:prstGeom prst="rect">
            <a:avLst/>
          </a:prstGeom>
          <a:ln w="12700">
            <a:solidFill>
              <a:schemeClr val="tx2"/>
            </a:solidFill>
          </a:ln>
        </p:spPr>
      </p:pic>
      <p:pic>
        <p:nvPicPr>
          <p:cNvPr id="15" name="Picture 14">
            <a:extLst>
              <a:ext uri="{FF2B5EF4-FFF2-40B4-BE49-F238E27FC236}">
                <a16:creationId xmlns:a16="http://schemas.microsoft.com/office/drawing/2014/main" id="{8FBC716D-2AC5-B9D7-908C-F30F9A38BB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76263" y="2512362"/>
            <a:ext cx="3230827" cy="3427176"/>
          </a:xfrm>
          <a:prstGeom prst="rect">
            <a:avLst/>
          </a:prstGeom>
          <a:ln w="12700">
            <a:solidFill>
              <a:schemeClr val="tx2"/>
            </a:solidFill>
          </a:ln>
        </p:spPr>
      </p:pic>
    </p:spTree>
    <p:extLst>
      <p:ext uri="{BB962C8B-B14F-4D97-AF65-F5344CB8AC3E}">
        <p14:creationId xmlns:p14="http://schemas.microsoft.com/office/powerpoint/2010/main" val="2118124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424274" y="350089"/>
            <a:ext cx="10515600" cy="1087808"/>
          </a:xfrm>
        </p:spPr>
        <p:txBody>
          <a:bodyPr/>
          <a:lstStyle/>
          <a:p>
            <a:r>
              <a:rPr lang="fr-FR" dirty="0"/>
              <a:t>L’approche 7-1-7 peut être adoptée de manière systématique et flexible.</a:t>
            </a:r>
          </a:p>
        </p:txBody>
      </p:sp>
      <p:sp>
        <p:nvSpPr>
          <p:cNvPr id="17" name="Title 1">
            <a:extLst>
              <a:ext uri="{FF2B5EF4-FFF2-40B4-BE49-F238E27FC236}">
                <a16:creationId xmlns:a16="http://schemas.microsoft.com/office/drawing/2014/main" id="{6079EB9F-4339-D75A-D837-31F0D87B0E22}"/>
              </a:ext>
            </a:extLst>
          </p:cNvPr>
          <p:cNvSpPr txBox="1">
            <a:spLocks/>
          </p:cNvSpPr>
          <p:nvPr/>
        </p:nvSpPr>
        <p:spPr>
          <a:xfrm>
            <a:off x="1158412" y="2726850"/>
            <a:ext cx="3096157"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i="0" u="none" strike="noStrike" cap="none" normalizeH="0" baseline="0" noProof="0" dirty="0">
                <a:ln>
                  <a:noFill/>
                </a:ln>
                <a:solidFill>
                  <a:schemeClr val="accent1"/>
                </a:solidFill>
                <a:effectLst/>
                <a:uLnTx/>
                <a:uFillTx/>
                <a:latin typeface="Arial"/>
                <a:cs typeface="Arial"/>
              </a:rPr>
              <a:t>Implanter dans le système de santé publique</a:t>
            </a:r>
          </a:p>
        </p:txBody>
      </p:sp>
      <p:sp>
        <p:nvSpPr>
          <p:cNvPr id="21" name="Title 1">
            <a:extLst>
              <a:ext uri="{FF2B5EF4-FFF2-40B4-BE49-F238E27FC236}">
                <a16:creationId xmlns:a16="http://schemas.microsoft.com/office/drawing/2014/main" id="{0B6C2604-A39B-60B4-09B4-6E162AAC0C94}"/>
              </a:ext>
            </a:extLst>
          </p:cNvPr>
          <p:cNvSpPr txBox="1">
            <a:spLocks/>
          </p:cNvSpPr>
          <p:nvPr/>
        </p:nvSpPr>
        <p:spPr>
          <a:xfrm>
            <a:off x="4909055" y="2722075"/>
            <a:ext cx="2518666"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rgbClr val="BFBFBF"/>
                </a:solidFill>
                <a:effectLst/>
                <a:uLnTx/>
                <a:uFillTx/>
                <a:latin typeface="Arial" panose="020B0604020202020204" pitchFamily="34" charset="0"/>
                <a:ea typeface="Arial"/>
                <a:cs typeface="+mj-cs"/>
              </a:rPr>
              <a:t>Cartographier les parties prenantes et les systèmes existants</a:t>
            </a:r>
          </a:p>
        </p:txBody>
      </p:sp>
      <p:sp>
        <p:nvSpPr>
          <p:cNvPr id="23" name="Title 1">
            <a:extLst>
              <a:ext uri="{FF2B5EF4-FFF2-40B4-BE49-F238E27FC236}">
                <a16:creationId xmlns:a16="http://schemas.microsoft.com/office/drawing/2014/main" id="{F21F6A9F-7779-84B1-C930-58B22B1F508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rgbClr val="BFBFBF"/>
                </a:solidFill>
                <a:effectLst/>
                <a:uLnTx/>
                <a:uFillTx/>
                <a:latin typeface="Arial" panose="020B0604020202020204" pitchFamily="34" charset="0"/>
                <a:ea typeface="Arial"/>
                <a:cs typeface="+mj-cs"/>
              </a:rPr>
              <a:t>Impliquer les parties prenantes</a:t>
            </a:r>
          </a:p>
        </p:txBody>
      </p:sp>
      <p:sp>
        <p:nvSpPr>
          <p:cNvPr id="25" name="Title 1">
            <a:extLst>
              <a:ext uri="{FF2B5EF4-FFF2-40B4-BE49-F238E27FC236}">
                <a16:creationId xmlns:a16="http://schemas.microsoft.com/office/drawing/2014/main" id="{F1850554-1D4B-A9E1-CAD6-D6567A9F3DA8}"/>
              </a:ext>
            </a:extLst>
          </p:cNvPr>
          <p:cNvSpPr txBox="1">
            <a:spLocks/>
          </p:cNvSpPr>
          <p:nvPr/>
        </p:nvSpPr>
        <p:spPr>
          <a:xfrm>
            <a:off x="5488807" y="5153915"/>
            <a:ext cx="135916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rgbClr val="BFBFBF"/>
                </a:solidFill>
                <a:effectLst/>
                <a:uLnTx/>
                <a:uFillTx/>
                <a:latin typeface="Arial" panose="020B0604020202020204" pitchFamily="34" charset="0"/>
                <a:ea typeface="Arial"/>
                <a:cs typeface="+mj-cs"/>
              </a:rPr>
              <a:t>Former le personnel</a:t>
            </a:r>
          </a:p>
        </p:txBody>
      </p:sp>
      <p:sp>
        <p:nvSpPr>
          <p:cNvPr id="27" name="Title 1">
            <a:extLst>
              <a:ext uri="{FF2B5EF4-FFF2-40B4-BE49-F238E27FC236}">
                <a16:creationId xmlns:a16="http://schemas.microsoft.com/office/drawing/2014/main" id="{325985FC-B269-20DA-1557-533D0E577F9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rgbClr val="BFBFBF"/>
                </a:solidFill>
                <a:effectLst/>
                <a:uLnTx/>
                <a:uFillTx/>
                <a:latin typeface="Arial" panose="020B0604020202020204" pitchFamily="34" charset="0"/>
                <a:ea typeface="Arial"/>
                <a:cs typeface="+mj-cs"/>
              </a:rPr>
              <a:t>Intégrer dans les </a:t>
            </a:r>
            <a:br>
              <a:rPr kumimoji="0" lang="fr-FR" sz="1800" b="0" i="0" u="none" strike="noStrike" cap="none" normalizeH="0" baseline="0" noProof="0" dirty="0">
                <a:ln>
                  <a:noFill/>
                </a:ln>
                <a:solidFill>
                  <a:srgbClr val="BFBFBF"/>
                </a:solidFill>
                <a:effectLst/>
                <a:uLnTx/>
                <a:uFillTx/>
                <a:latin typeface="Arial" panose="020B0604020202020204" pitchFamily="34" charset="0"/>
                <a:ea typeface="Arial"/>
                <a:cs typeface="+mj-cs"/>
              </a:rPr>
            </a:br>
            <a:r>
              <a:rPr kumimoji="0" lang="fr-FR" sz="1800" b="0" i="0" u="none" strike="noStrike" cap="none" normalizeH="0" baseline="0" noProof="0" dirty="0">
                <a:ln>
                  <a:noFill/>
                </a:ln>
                <a:solidFill>
                  <a:srgbClr val="BFBFBF"/>
                </a:solidFill>
                <a:effectLst/>
                <a:uLnTx/>
                <a:uFillTx/>
                <a:latin typeface="Arial" panose="020B0604020202020204" pitchFamily="34" charset="0"/>
                <a:ea typeface="Arial"/>
                <a:cs typeface="+mj-cs"/>
              </a:rPr>
              <a:t>flux de travail</a:t>
            </a:r>
          </a:p>
        </p:txBody>
      </p:sp>
      <p:sp>
        <p:nvSpPr>
          <p:cNvPr id="29" name="Title 1">
            <a:extLst>
              <a:ext uri="{FF2B5EF4-FFF2-40B4-BE49-F238E27FC236}">
                <a16:creationId xmlns:a16="http://schemas.microsoft.com/office/drawing/2014/main" id="{2A444420-29B1-9549-7B53-5C1F216EDB08}"/>
              </a:ext>
            </a:extLst>
          </p:cNvPr>
          <p:cNvSpPr txBox="1">
            <a:spLocks/>
          </p:cNvSpPr>
          <p:nvPr/>
        </p:nvSpPr>
        <p:spPr>
          <a:xfrm>
            <a:off x="9059746" y="5151754"/>
            <a:ext cx="1276446"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1800" b="0" dirty="0">
                <a:solidFill>
                  <a:srgbClr val="BFBFBF"/>
                </a:solidFill>
              </a:rPr>
              <a:t>Tester l’utilisation</a:t>
            </a:r>
          </a:p>
        </p:txBody>
      </p:sp>
      <p:pic>
        <p:nvPicPr>
          <p:cNvPr id="31" name="Graphic 30">
            <a:extLst>
              <a:ext uri="{FF2B5EF4-FFF2-40B4-BE49-F238E27FC236}">
                <a16:creationId xmlns:a16="http://schemas.microsoft.com/office/drawing/2014/main" id="{099B7582-E77B-125D-1142-3005155BEC5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3AA1F692-97B5-AAD0-1EC2-ADF71DBC821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95EA23A5-75AF-B2F4-DDF0-04978EEE447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1E0388E0-B77D-817C-80F1-B748EC5E140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1C3C02B2-FBEC-930D-C265-E4A7A81905C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48EE01CD-4C84-95E1-AAE8-FE057B6A590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926513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994627F5-7CFB-8A7F-5425-4A01601893D4}"/>
              </a:ext>
            </a:extLst>
          </p:cNvPr>
          <p:cNvSpPr/>
          <p:nvPr/>
        </p:nvSpPr>
        <p:spPr>
          <a:xfrm>
            <a:off x="6955344" y="4539520"/>
            <a:ext cx="2409725" cy="2112002"/>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2" name="Rounded Rectangle 31">
            <a:extLst>
              <a:ext uri="{FF2B5EF4-FFF2-40B4-BE49-F238E27FC236}">
                <a16:creationId xmlns:a16="http://schemas.microsoft.com/office/drawing/2014/main" id="{8791DE87-1A2A-0B25-C0C0-69A699F8FDDF}"/>
              </a:ext>
            </a:extLst>
          </p:cNvPr>
          <p:cNvSpPr/>
          <p:nvPr/>
        </p:nvSpPr>
        <p:spPr>
          <a:xfrm>
            <a:off x="9555138" y="4539520"/>
            <a:ext cx="2194560" cy="2112002"/>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3" name="Rounded Rectangle 32">
            <a:extLst>
              <a:ext uri="{FF2B5EF4-FFF2-40B4-BE49-F238E27FC236}">
                <a16:creationId xmlns:a16="http://schemas.microsoft.com/office/drawing/2014/main" id="{C40920F9-9A36-E129-C1C0-6E172D629C69}"/>
              </a:ext>
            </a:extLst>
          </p:cNvPr>
          <p:cNvSpPr/>
          <p:nvPr/>
        </p:nvSpPr>
        <p:spPr>
          <a:xfrm>
            <a:off x="4835696" y="4541980"/>
            <a:ext cx="1876105" cy="2112002"/>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4" name="Text Placeholder 4">
            <a:extLst>
              <a:ext uri="{FF2B5EF4-FFF2-40B4-BE49-F238E27FC236}">
                <a16:creationId xmlns:a16="http://schemas.microsoft.com/office/drawing/2014/main" id="{4F3D5128-E4E5-9578-F123-4B8C8971BE29}"/>
              </a:ext>
            </a:extLst>
          </p:cNvPr>
          <p:cNvSpPr txBox="1">
            <a:spLocks/>
          </p:cNvSpPr>
          <p:nvPr/>
        </p:nvSpPr>
        <p:spPr>
          <a:xfrm>
            <a:off x="4835951" y="508373"/>
            <a:ext cx="6787435" cy="82842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1800" b="1" i="0" u="none" strike="noStrike" cap="none" normalizeH="0" baseline="0" noProof="0" dirty="0">
                <a:ln>
                  <a:noFill/>
                </a:ln>
                <a:solidFill>
                  <a:srgbClr val="628393"/>
                </a:solidFill>
                <a:effectLst/>
                <a:uLnTx/>
                <a:uFillTx/>
                <a:latin typeface="Arial"/>
                <a:ea typeface="Arial"/>
                <a:cs typeface="Arial"/>
              </a:rPr>
              <a:t>Identification d’un</a:t>
            </a:r>
            <a:r>
              <a:rPr lang="fr-FR" sz="1800" dirty="0">
                <a:latin typeface="Arial"/>
                <a:ea typeface="Arial"/>
                <a:cs typeface="Arial"/>
              </a:rPr>
              <a:t>(e)</a:t>
            </a:r>
            <a:r>
              <a:rPr kumimoji="0" lang="fr-FR" sz="1800" b="1" i="0" u="none" strike="noStrike" cap="none" normalizeH="0" baseline="0" noProof="0" dirty="0">
                <a:ln>
                  <a:noFill/>
                </a:ln>
                <a:solidFill>
                  <a:srgbClr val="628393"/>
                </a:solidFill>
                <a:effectLst/>
                <a:uLnTx/>
                <a:uFillTx/>
                <a:latin typeface="Arial"/>
                <a:ea typeface="Arial"/>
                <a:cs typeface="Arial"/>
              </a:rPr>
              <a:t> ou plusieurs </a:t>
            </a:r>
            <a:r>
              <a:rPr lang="fr-FR" sz="1800" dirty="0">
                <a:latin typeface="Arial"/>
                <a:ea typeface="Arial"/>
                <a:cs typeface="Arial"/>
              </a:rPr>
              <a:t>champion(ne)s</a:t>
            </a:r>
            <a:r>
              <a:rPr kumimoji="0" lang="fr-FR" sz="1800" b="1" i="0" u="none" strike="noStrike" cap="none" normalizeH="0" baseline="0" noProof="0" dirty="0">
                <a:ln>
                  <a:noFill/>
                </a:ln>
                <a:solidFill>
                  <a:srgbClr val="628393"/>
                </a:solidFill>
                <a:effectLst/>
                <a:uLnTx/>
                <a:uFillTx/>
                <a:latin typeface="Arial"/>
                <a:ea typeface="Arial"/>
                <a:cs typeface="Arial"/>
              </a:rPr>
              <a:t> gouvernementaux</a:t>
            </a:r>
          </a:p>
        </p:txBody>
      </p:sp>
      <p:sp>
        <p:nvSpPr>
          <p:cNvPr id="35" name="Content Placeholder 2">
            <a:extLst>
              <a:ext uri="{FF2B5EF4-FFF2-40B4-BE49-F238E27FC236}">
                <a16:creationId xmlns:a16="http://schemas.microsoft.com/office/drawing/2014/main" id="{6D20345D-FE4D-0A5A-8A60-7078DC75E7BA}"/>
              </a:ext>
            </a:extLst>
          </p:cNvPr>
          <p:cNvSpPr txBox="1">
            <a:spLocks/>
          </p:cNvSpPr>
          <p:nvPr/>
        </p:nvSpPr>
        <p:spPr>
          <a:xfrm>
            <a:off x="4835951" y="1195889"/>
            <a:ext cx="6913747" cy="269566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394D56"/>
                </a:solidFill>
                <a:effectLst/>
                <a:uLnTx/>
                <a:uFillTx/>
                <a:latin typeface="Arial"/>
                <a:ea typeface="Arial"/>
                <a:cs typeface="Arial"/>
              </a:rPr>
              <a:t>Haut fonctionnaire du gouvernement </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lang="fr-FR" sz="1600" dirty="0">
                <a:solidFill>
                  <a:srgbClr val="29373D"/>
                </a:solidFill>
                <a:latin typeface="Arial"/>
                <a:ea typeface="Arial"/>
                <a:cs typeface="Arial"/>
              </a:rPr>
              <a:t>Intéressé(e) par la sécurité sanitaire et la cible 7-1-7</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fr-FR" sz="1600" i="0" u="none" strike="noStrike" cap="none" normalizeH="0" noProof="0" dirty="0">
                <a:ln>
                  <a:noFill/>
                </a:ln>
                <a:solidFill>
                  <a:srgbClr val="29373D"/>
                </a:solidFill>
                <a:effectLst/>
                <a:uLnTx/>
                <a:uFillTx/>
                <a:latin typeface="Arial"/>
                <a:ea typeface="Arial"/>
                <a:cs typeface="Arial"/>
              </a:rPr>
              <a:t>Être un</a:t>
            </a:r>
            <a:r>
              <a:rPr lang="fr-FR" sz="1600" dirty="0">
                <a:solidFill>
                  <a:srgbClr val="29373D"/>
                </a:solidFill>
                <a:latin typeface="Arial"/>
                <a:ea typeface="Arial"/>
                <a:cs typeface="Arial"/>
              </a:rPr>
              <a:t>(e)</a:t>
            </a:r>
            <a:r>
              <a:rPr kumimoji="0" lang="fr-FR" sz="1600" i="0" u="none" strike="noStrike" cap="none" normalizeH="0" noProof="0" dirty="0">
                <a:ln>
                  <a:noFill/>
                </a:ln>
                <a:solidFill>
                  <a:srgbClr val="29373D"/>
                </a:solidFill>
                <a:effectLst/>
                <a:uLnTx/>
                <a:uFillTx/>
                <a:latin typeface="Arial"/>
                <a:ea typeface="Arial"/>
                <a:cs typeface="Arial"/>
              </a:rPr>
              <a:t> </a:t>
            </a:r>
            <a:r>
              <a:rPr kumimoji="0" lang="fr-FR" sz="1600" b="1" i="0" u="none" strike="noStrike" cap="none" normalizeH="0" noProof="0" dirty="0">
                <a:ln>
                  <a:noFill/>
                </a:ln>
                <a:solidFill>
                  <a:srgbClr val="29373D"/>
                </a:solidFill>
                <a:effectLst/>
                <a:uLnTx/>
                <a:uFillTx/>
                <a:latin typeface="Arial"/>
                <a:ea typeface="Arial"/>
                <a:cs typeface="Arial"/>
              </a:rPr>
              <a:t>leader d’opinion</a:t>
            </a:r>
            <a:r>
              <a:rPr kumimoji="0" lang="fr-FR" sz="1600" i="0" u="none" strike="noStrike" cap="none" normalizeH="0" noProof="0" dirty="0">
                <a:ln>
                  <a:noFill/>
                </a:ln>
                <a:solidFill>
                  <a:srgbClr val="29373D"/>
                </a:solidFill>
                <a:effectLst/>
                <a:uLnTx/>
                <a:uFillTx/>
                <a:latin typeface="Arial"/>
                <a:ea typeface="Arial"/>
                <a:cs typeface="Arial"/>
              </a:rPr>
              <a:t> dans le domaine de la santé publique doté</a:t>
            </a:r>
            <a:r>
              <a:rPr lang="fr-FR" sz="1600" dirty="0">
                <a:solidFill>
                  <a:srgbClr val="29373D"/>
                </a:solidFill>
                <a:latin typeface="Arial"/>
                <a:ea typeface="Arial"/>
                <a:cs typeface="Arial"/>
              </a:rPr>
              <a:t>(e)</a:t>
            </a:r>
            <a:r>
              <a:rPr kumimoji="0" lang="fr-FR" sz="1600" i="0" u="none" strike="noStrike" cap="none" normalizeH="0" noProof="0" dirty="0">
                <a:ln>
                  <a:noFill/>
                </a:ln>
                <a:solidFill>
                  <a:srgbClr val="29373D"/>
                </a:solidFill>
                <a:effectLst/>
                <a:uLnTx/>
                <a:uFillTx/>
                <a:latin typeface="Arial"/>
                <a:ea typeface="Arial"/>
                <a:cs typeface="Arial"/>
              </a:rPr>
              <a:t> d’un </a:t>
            </a:r>
            <a:r>
              <a:rPr kumimoji="0" lang="fr-FR" sz="1600" b="1" i="0" u="none" strike="noStrike" cap="none" normalizeH="0" noProof="0" dirty="0">
                <a:ln>
                  <a:noFill/>
                </a:ln>
                <a:solidFill>
                  <a:srgbClr val="29373D"/>
                </a:solidFill>
                <a:effectLst/>
                <a:uLnTx/>
                <a:uFillTx/>
                <a:latin typeface="Arial"/>
                <a:ea typeface="Arial"/>
                <a:cs typeface="Arial"/>
              </a:rPr>
              <a:t>pouvoir de mobilisation</a:t>
            </a:r>
            <a:r>
              <a:rPr kumimoji="0" lang="fr-FR" sz="1600" i="0" u="none" strike="noStrike" cap="none" normalizeH="0" noProof="0" dirty="0">
                <a:ln>
                  <a:noFill/>
                </a:ln>
                <a:solidFill>
                  <a:srgbClr val="29373D"/>
                </a:solidFill>
                <a:effectLst/>
                <a:uLnTx/>
                <a:uFillTx/>
                <a:latin typeface="Arial"/>
                <a:ea typeface="Arial"/>
                <a:cs typeface="Arial"/>
              </a:rPr>
              <a:t> dans différents secteurs</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fr-FR" sz="1600" b="0" i="0" u="none" strike="noStrike" cap="none" normalizeH="0" baseline="0" noProof="0" dirty="0">
                <a:ln>
                  <a:noFill/>
                </a:ln>
                <a:solidFill>
                  <a:srgbClr val="29373D"/>
                </a:solidFill>
                <a:effectLst/>
                <a:uLnTx/>
                <a:uFillTx/>
                <a:latin typeface="Arial"/>
                <a:ea typeface="Arial"/>
                <a:cs typeface="Arial"/>
              </a:rPr>
              <a:t>Capacité à travailler/</a:t>
            </a:r>
            <a:r>
              <a:rPr kumimoji="0" lang="fr-FR" sz="1600" i="0" u="none" strike="noStrike" cap="none" normalizeH="0" baseline="0" noProof="0" dirty="0">
                <a:ln>
                  <a:noFill/>
                </a:ln>
                <a:solidFill>
                  <a:srgbClr val="29373D"/>
                </a:solidFill>
                <a:effectLst/>
                <a:uLnTx/>
                <a:uFillTx/>
                <a:latin typeface="Arial"/>
                <a:ea typeface="Arial"/>
                <a:cs typeface="Arial"/>
              </a:rPr>
              <a:t>collaborer avec </a:t>
            </a:r>
            <a:r>
              <a:rPr kumimoji="0" lang="fr-FR" sz="1600" b="1" i="0" u="none" strike="noStrike" cap="none" normalizeH="0" baseline="0" noProof="0" dirty="0">
                <a:ln>
                  <a:noFill/>
                </a:ln>
                <a:solidFill>
                  <a:srgbClr val="29373D"/>
                </a:solidFill>
                <a:effectLst/>
                <a:uLnTx/>
                <a:uFillTx/>
                <a:latin typeface="Arial"/>
                <a:ea typeface="Arial"/>
                <a:cs typeface="Arial"/>
              </a:rPr>
              <a:t>des parties prenantes de tous les secteurs</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fr-FR" sz="1600" i="0" u="none" strike="noStrike" cap="none" normalizeH="0" baseline="0" noProof="0" dirty="0">
                <a:ln>
                  <a:noFill/>
                </a:ln>
                <a:solidFill>
                  <a:srgbClr val="29373D"/>
                </a:solidFill>
                <a:effectLst/>
                <a:uLnTx/>
                <a:uFillTx/>
                <a:latin typeface="Arial"/>
                <a:ea typeface="Arial"/>
                <a:cs typeface="Arial"/>
              </a:rPr>
              <a:t>Être un/une </a:t>
            </a:r>
            <a:r>
              <a:rPr kumimoji="0" lang="fr-FR" sz="1600" b="1" i="0" u="none" strike="noStrike" cap="none" normalizeH="0" baseline="0" noProof="0" dirty="0">
                <a:ln>
                  <a:noFill/>
                </a:ln>
                <a:solidFill>
                  <a:srgbClr val="29373D"/>
                </a:solidFill>
                <a:effectLst/>
                <a:uLnTx/>
                <a:uFillTx/>
                <a:latin typeface="Arial"/>
                <a:ea typeface="Arial"/>
                <a:cs typeface="Arial"/>
              </a:rPr>
              <a:t>communicant(e)</a:t>
            </a:r>
            <a:r>
              <a:rPr kumimoji="0" lang="fr-FR" sz="1600" i="0" u="none" strike="noStrike" cap="none" normalizeH="0" baseline="0" noProof="0" dirty="0">
                <a:ln>
                  <a:noFill/>
                </a:ln>
                <a:solidFill>
                  <a:srgbClr val="29373D"/>
                </a:solidFill>
                <a:effectLst/>
                <a:uLnTx/>
                <a:uFillTx/>
                <a:latin typeface="Arial"/>
                <a:ea typeface="Arial"/>
                <a:cs typeface="Arial"/>
              </a:rPr>
              <a:t> convaincant(e) doté(e) de solides compétences en matière de plaidoyer et de négociation</a:t>
            </a:r>
          </a:p>
        </p:txBody>
      </p:sp>
      <p:sp>
        <p:nvSpPr>
          <p:cNvPr id="36" name="TextBox 35">
            <a:extLst>
              <a:ext uri="{FF2B5EF4-FFF2-40B4-BE49-F238E27FC236}">
                <a16:creationId xmlns:a16="http://schemas.microsoft.com/office/drawing/2014/main" id="{4A6F3E74-FDA8-B6C7-5706-6ABB70634A74}"/>
              </a:ext>
            </a:extLst>
          </p:cNvPr>
          <p:cNvSpPr txBox="1"/>
          <p:nvPr/>
        </p:nvSpPr>
        <p:spPr>
          <a:xfrm>
            <a:off x="5129783" y="4632278"/>
            <a:ext cx="1290105" cy="36933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solidFill>
                  <a:srgbClr val="3BB041"/>
                </a:solidFill>
                <a:latin typeface="Arial"/>
                <a:cs typeface="Arial"/>
              </a:rPr>
              <a:t>Ouganda</a:t>
            </a:r>
          </a:p>
        </p:txBody>
      </p:sp>
      <p:sp>
        <p:nvSpPr>
          <p:cNvPr id="37" name="Text Placeholder 4">
            <a:extLst>
              <a:ext uri="{FF2B5EF4-FFF2-40B4-BE49-F238E27FC236}">
                <a16:creationId xmlns:a16="http://schemas.microsoft.com/office/drawing/2014/main" id="{EDEBCE1E-ACD1-67A9-6861-6017880C277E}"/>
              </a:ext>
            </a:extLst>
          </p:cNvPr>
          <p:cNvSpPr txBox="1">
            <a:spLocks/>
          </p:cNvSpPr>
          <p:nvPr/>
        </p:nvSpPr>
        <p:spPr>
          <a:xfrm>
            <a:off x="4835951" y="3890365"/>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1800" b="1" i="0" u="none" strike="noStrike" cap="none" normalizeH="0" baseline="0" noProof="0" dirty="0">
                <a:ln>
                  <a:noFill/>
                </a:ln>
                <a:solidFill>
                  <a:srgbClr val="628393"/>
                </a:solidFill>
                <a:effectLst/>
                <a:uLnTx/>
                <a:uFillTx/>
                <a:latin typeface="Arial"/>
                <a:cs typeface="Arial"/>
              </a:rPr>
              <a:t>Exemples de </a:t>
            </a:r>
            <a:r>
              <a:rPr lang="fr-FR" sz="1800" dirty="0">
                <a:latin typeface="Arial"/>
                <a:cs typeface="Arial"/>
              </a:rPr>
              <a:t>champion(ne)s gouvernementaux(les) actuel(le)s</a:t>
            </a:r>
          </a:p>
        </p:txBody>
      </p:sp>
      <p:sp>
        <p:nvSpPr>
          <p:cNvPr id="38" name="TextBox 37">
            <a:extLst>
              <a:ext uri="{FF2B5EF4-FFF2-40B4-BE49-F238E27FC236}">
                <a16:creationId xmlns:a16="http://schemas.microsoft.com/office/drawing/2014/main" id="{1BCA2968-C052-08D6-3E93-8355316C7AC6}"/>
              </a:ext>
            </a:extLst>
          </p:cNvPr>
          <p:cNvSpPr txBox="1"/>
          <p:nvPr/>
        </p:nvSpPr>
        <p:spPr>
          <a:xfrm>
            <a:off x="7504956" y="4632278"/>
            <a:ext cx="1442274" cy="3758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cap="none" normalizeH="0" baseline="0" noProof="0" dirty="0">
                <a:ln>
                  <a:noFill/>
                </a:ln>
                <a:solidFill>
                  <a:srgbClr val="3BB041"/>
                </a:solidFill>
                <a:effectLst/>
                <a:uLnTx/>
                <a:uFillTx/>
                <a:latin typeface="Arial"/>
                <a:cs typeface="Arial"/>
              </a:rPr>
              <a:t>Cambodge</a:t>
            </a:r>
          </a:p>
        </p:txBody>
      </p:sp>
      <p:sp>
        <p:nvSpPr>
          <p:cNvPr id="39" name="TextBox 38">
            <a:extLst>
              <a:ext uri="{FF2B5EF4-FFF2-40B4-BE49-F238E27FC236}">
                <a16:creationId xmlns:a16="http://schemas.microsoft.com/office/drawing/2014/main" id="{9C8047A9-EACC-FAED-A3D1-CB5B1458310B}"/>
              </a:ext>
            </a:extLst>
          </p:cNvPr>
          <p:cNvSpPr txBox="1"/>
          <p:nvPr/>
        </p:nvSpPr>
        <p:spPr>
          <a:xfrm>
            <a:off x="9693161" y="4645646"/>
            <a:ext cx="189177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cap="none" normalizeH="0" baseline="0" noProof="0" dirty="0">
                <a:ln>
                  <a:noFill/>
                </a:ln>
                <a:solidFill>
                  <a:srgbClr val="3BB041"/>
                </a:solidFill>
                <a:effectLst/>
                <a:uLnTx/>
                <a:uFillTx/>
                <a:latin typeface="Arial"/>
                <a:cs typeface="Arial"/>
              </a:rPr>
              <a:t>Soudan du Sud</a:t>
            </a:r>
          </a:p>
        </p:txBody>
      </p:sp>
      <p:sp>
        <p:nvSpPr>
          <p:cNvPr id="40" name="TextBox 39">
            <a:extLst>
              <a:ext uri="{FF2B5EF4-FFF2-40B4-BE49-F238E27FC236}">
                <a16:creationId xmlns:a16="http://schemas.microsoft.com/office/drawing/2014/main" id="{05ABCA5E-D0BB-A630-B74A-835B823F2AA8}"/>
              </a:ext>
            </a:extLst>
          </p:cNvPr>
          <p:cNvSpPr txBox="1"/>
          <p:nvPr/>
        </p:nvSpPr>
        <p:spPr>
          <a:xfrm>
            <a:off x="4849319" y="4997711"/>
            <a:ext cx="1843303" cy="160043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Directeur adjoint de l’Institut national de la santé publique et directeur du centre national d’opérations d’urgence de santé publique</a:t>
            </a:r>
          </a:p>
        </p:txBody>
      </p:sp>
      <p:sp>
        <p:nvSpPr>
          <p:cNvPr id="41" name="TextBox 40">
            <a:extLst>
              <a:ext uri="{FF2B5EF4-FFF2-40B4-BE49-F238E27FC236}">
                <a16:creationId xmlns:a16="http://schemas.microsoft.com/office/drawing/2014/main" id="{8C59C68C-80BB-198E-14EB-11ACE302427B}"/>
              </a:ext>
            </a:extLst>
          </p:cNvPr>
          <p:cNvSpPr txBox="1"/>
          <p:nvPr/>
        </p:nvSpPr>
        <p:spPr>
          <a:xfrm>
            <a:off x="6952105" y="5042720"/>
            <a:ext cx="2423093" cy="138499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Directeur du </a:t>
            </a:r>
            <a:br>
              <a:rPr kumimoji="0" lang="fr-FR" sz="1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br>
            <a:r>
              <a:rPr kumimoji="0" lang="fr-FR" sz="1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Département des maladies transmissibles (ministère de la Santé) et porte-parole du ministère de la Santé sur l’épidémie/la réponse</a:t>
            </a:r>
          </a:p>
        </p:txBody>
      </p:sp>
      <p:sp>
        <p:nvSpPr>
          <p:cNvPr id="42" name="TextBox 41">
            <a:extLst>
              <a:ext uri="{FF2B5EF4-FFF2-40B4-BE49-F238E27FC236}">
                <a16:creationId xmlns:a16="http://schemas.microsoft.com/office/drawing/2014/main" id="{1FF13398-A491-9EA9-41EE-57164DAFA318}"/>
              </a:ext>
            </a:extLst>
          </p:cNvPr>
          <p:cNvSpPr txBox="1"/>
          <p:nvPr/>
        </p:nvSpPr>
        <p:spPr>
          <a:xfrm>
            <a:off x="9551899" y="5047856"/>
            <a:ext cx="2194560" cy="1384995"/>
          </a:xfrm>
          <a:prstGeom prst="rect">
            <a:avLst/>
          </a:prstGeom>
          <a:solidFill>
            <a:schemeClr val="bg2"/>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Directeur général de la coordination et de la santé mondiale (ministère de </a:t>
            </a:r>
            <a:br>
              <a:rPr kumimoji="0" lang="fr-FR" sz="1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br>
            <a:r>
              <a:rPr kumimoji="0" lang="fr-FR" sz="1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la Santé)</a:t>
            </a:r>
            <a:br>
              <a:rPr kumimoji="0" lang="fr-FR" sz="1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br>
            <a:endParaRPr kumimoji="0" lang="fr-FR" sz="14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endParaRPr>
          </a:p>
        </p:txBody>
      </p:sp>
      <p:sp>
        <p:nvSpPr>
          <p:cNvPr id="4" name="Title 1">
            <a:extLst>
              <a:ext uri="{FF2B5EF4-FFF2-40B4-BE49-F238E27FC236}">
                <a16:creationId xmlns:a16="http://schemas.microsoft.com/office/drawing/2014/main" id="{FA90BEDF-C3F4-C6FD-D85C-6862A5948525}"/>
              </a:ext>
            </a:extLst>
          </p:cNvPr>
          <p:cNvSpPr txBox="1">
            <a:spLocks/>
          </p:cNvSpPr>
          <p:nvPr/>
        </p:nvSpPr>
        <p:spPr>
          <a:xfrm>
            <a:off x="575374" y="3000300"/>
            <a:ext cx="3324031" cy="1562335"/>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i="0" u="none" strike="noStrike" cap="none" normalizeH="0" baseline="0" noProof="0">
                <a:ln>
                  <a:noFill/>
                </a:ln>
                <a:solidFill>
                  <a:schemeClr val="accent1"/>
                </a:solidFill>
                <a:effectLst/>
                <a:uLnTx/>
                <a:uFillTx/>
                <a:latin typeface="Arial"/>
                <a:cs typeface="Arial"/>
              </a:rPr>
              <a:t>Implanter dans le système de santé publique</a:t>
            </a:r>
          </a:p>
        </p:txBody>
      </p:sp>
      <p:pic>
        <p:nvPicPr>
          <p:cNvPr id="6" name="Graphic 5">
            <a:extLst>
              <a:ext uri="{FF2B5EF4-FFF2-40B4-BE49-F238E27FC236}">
                <a16:creationId xmlns:a16="http://schemas.microsoft.com/office/drawing/2014/main" id="{59863AB6-3454-CF6A-8C94-BE40C3B214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81677" y="1882468"/>
            <a:ext cx="915144" cy="917622"/>
          </a:xfrm>
          <a:prstGeom prst="rect">
            <a:avLst/>
          </a:prstGeom>
        </p:spPr>
      </p:pic>
    </p:spTree>
    <p:extLst>
      <p:ext uri="{BB962C8B-B14F-4D97-AF65-F5344CB8AC3E}">
        <p14:creationId xmlns:p14="http://schemas.microsoft.com/office/powerpoint/2010/main" val="2035606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6" grpId="0"/>
      <p:bldP spid="37" grpId="0"/>
      <p:bldP spid="38" grpId="0"/>
      <p:bldP spid="39" grpId="0"/>
      <p:bldP spid="40" grpId="0"/>
      <p:bldP spid="41" grpId="0"/>
      <p:bldP spid="4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608A4E5C-6797-27EF-C191-BF10EB3D2A34}"/>
              </a:ext>
            </a:extLst>
          </p:cNvPr>
          <p:cNvSpPr txBox="1">
            <a:spLocks/>
          </p:cNvSpPr>
          <p:nvPr/>
        </p:nvSpPr>
        <p:spPr>
          <a:xfrm>
            <a:off x="4835951" y="594724"/>
            <a:ext cx="6466820" cy="102540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fr-FR" sz="1900" b="1" i="0" u="none" strike="noStrike" cap="none" normalizeH="0" baseline="0" noProof="0" dirty="0">
                <a:ln>
                  <a:noFill/>
                </a:ln>
                <a:solidFill>
                  <a:srgbClr val="628393"/>
                </a:solidFill>
                <a:effectLst/>
                <a:uLnTx/>
                <a:uFillTx/>
                <a:latin typeface="Arial"/>
                <a:ea typeface="Arial"/>
                <a:cs typeface="Arial"/>
              </a:rPr>
              <a:t>Sélection d’un</a:t>
            </a:r>
            <a:r>
              <a:rPr lang="fr-FR" sz="1900" dirty="0">
                <a:latin typeface="Arial"/>
                <a:ea typeface="Arial"/>
                <a:cs typeface="Arial"/>
              </a:rPr>
              <a:t>(e)</a:t>
            </a:r>
            <a:r>
              <a:rPr kumimoji="0" lang="fr-FR" sz="1900" b="1" i="0" u="none" strike="noStrike" cap="none" normalizeH="0" baseline="0" noProof="0" dirty="0">
                <a:ln>
                  <a:noFill/>
                </a:ln>
                <a:solidFill>
                  <a:srgbClr val="628393"/>
                </a:solidFill>
                <a:effectLst/>
                <a:uLnTx/>
                <a:uFillTx/>
                <a:latin typeface="Arial"/>
                <a:ea typeface="Arial"/>
                <a:cs typeface="Arial"/>
              </a:rPr>
              <a:t> responsable technique et d’une équipe pour coordonner l’adoption et l’utilisation de l’approche 7-1-7</a:t>
            </a:r>
          </a:p>
        </p:txBody>
      </p:sp>
      <p:sp>
        <p:nvSpPr>
          <p:cNvPr id="11" name="Content Placeholder 12">
            <a:extLst>
              <a:ext uri="{FF2B5EF4-FFF2-40B4-BE49-F238E27FC236}">
                <a16:creationId xmlns:a16="http://schemas.microsoft.com/office/drawing/2014/main" id="{329B3704-A190-A3B0-BA0B-0B0DCF095D02}"/>
              </a:ext>
            </a:extLst>
          </p:cNvPr>
          <p:cNvSpPr>
            <a:spLocks noGrp="1"/>
          </p:cNvSpPr>
          <p:nvPr>
            <p:ph idx="1"/>
          </p:nvPr>
        </p:nvSpPr>
        <p:spPr>
          <a:xfrm>
            <a:off x="4835951" y="1722504"/>
            <a:ext cx="6842702" cy="5008174"/>
          </a:xfrm>
        </p:spPr>
        <p:txBody>
          <a:bodyPr vert="horz" lIns="91440" tIns="45720" rIns="91440" bIns="45720" rtlCol="0" anchor="t">
            <a:noAutofit/>
          </a:bodyPr>
          <a:lstStyle/>
          <a:p>
            <a:r>
              <a:rPr lang="fr-FR" sz="1800" dirty="0">
                <a:latin typeface="Arial"/>
                <a:cs typeface="Arial"/>
              </a:rPr>
              <a:t>Une équipe qui réussit a :</a:t>
            </a:r>
          </a:p>
          <a:p>
            <a:pPr lvl="1"/>
            <a:r>
              <a:rPr lang="fr-FR" sz="1600" dirty="0">
                <a:latin typeface="Arial"/>
                <a:cs typeface="Arial"/>
              </a:rPr>
              <a:t>un pouvoir de mobilisation des parties prenantes ;</a:t>
            </a:r>
          </a:p>
          <a:p>
            <a:pPr lvl="1"/>
            <a:r>
              <a:rPr lang="fr-FR" sz="1600" dirty="0">
                <a:latin typeface="Arial"/>
                <a:cs typeface="Arial"/>
              </a:rPr>
              <a:t>une responsabilité clairement attribuée ;</a:t>
            </a:r>
          </a:p>
          <a:p>
            <a:pPr lvl="1"/>
            <a:r>
              <a:rPr lang="fr-FR" sz="1600" dirty="0">
                <a:latin typeface="Arial"/>
                <a:cs typeface="Arial"/>
              </a:rPr>
              <a:t>un personnel adéquat.</a:t>
            </a:r>
          </a:p>
          <a:p>
            <a:pPr lvl="1"/>
            <a:endParaRPr lang="en-US" sz="600" dirty="0">
              <a:latin typeface="Arial"/>
              <a:cs typeface="Arial"/>
            </a:endParaRPr>
          </a:p>
          <a:p>
            <a:r>
              <a:rPr lang="fr-FR" sz="1800" dirty="0">
                <a:latin typeface="Arial"/>
                <a:cs typeface="Arial"/>
              </a:rPr>
              <a:t>Pour l’adoption de l’approche 7-1-7 :</a:t>
            </a:r>
          </a:p>
          <a:p>
            <a:pPr lvl="1"/>
            <a:r>
              <a:rPr lang="fr-FR" sz="1600" dirty="0">
                <a:latin typeface="Arial"/>
                <a:cs typeface="Arial"/>
              </a:rPr>
              <a:t>Mener et/ou coordonner des activités clés.</a:t>
            </a:r>
          </a:p>
          <a:p>
            <a:pPr lvl="1"/>
            <a:r>
              <a:rPr lang="fr-FR" sz="1600" dirty="0">
                <a:latin typeface="Arial"/>
                <a:cs typeface="Arial"/>
              </a:rPr>
              <a:t>Identifier les rôles/responsabilités des différentes parties prenantes.</a:t>
            </a:r>
          </a:p>
          <a:p>
            <a:pPr lvl="1"/>
            <a:r>
              <a:rPr lang="fr-FR" sz="1600" dirty="0">
                <a:latin typeface="Arial"/>
                <a:cs typeface="Arial"/>
              </a:rPr>
              <a:t>Effectuer un suivi des avancées.</a:t>
            </a:r>
          </a:p>
          <a:p>
            <a:pPr lvl="1"/>
            <a:endParaRPr lang="en-US" sz="600" dirty="0">
              <a:latin typeface="Arial"/>
              <a:cs typeface="Arial"/>
            </a:endParaRPr>
          </a:p>
          <a:p>
            <a:r>
              <a:rPr lang="fr-FR" sz="1800" dirty="0">
                <a:latin typeface="Arial"/>
                <a:cs typeface="Arial"/>
              </a:rPr>
              <a:t>Pour l’utilisation de l’approche 7-1-7 :</a:t>
            </a:r>
          </a:p>
          <a:p>
            <a:pPr lvl="1"/>
            <a:r>
              <a:rPr lang="fr-FR" sz="1600" dirty="0">
                <a:latin typeface="Arial"/>
                <a:cs typeface="Arial"/>
              </a:rPr>
              <a:t>Mener et/ou coordonner des activités clés.</a:t>
            </a:r>
          </a:p>
          <a:p>
            <a:pPr lvl="1"/>
            <a:endParaRPr lang="en-US" sz="1800" dirty="0"/>
          </a:p>
          <a:p>
            <a:endParaRPr lang="en-US" sz="2000" dirty="0"/>
          </a:p>
          <a:p>
            <a:endParaRPr lang="en-US" sz="2000" dirty="0"/>
          </a:p>
        </p:txBody>
      </p:sp>
      <p:sp>
        <p:nvSpPr>
          <p:cNvPr id="12" name="Rounded Rectangle 11">
            <a:extLst>
              <a:ext uri="{FF2B5EF4-FFF2-40B4-BE49-F238E27FC236}">
                <a16:creationId xmlns:a16="http://schemas.microsoft.com/office/drawing/2014/main" id="{F51D8B1E-B13A-FB7C-85CF-8997D91A79C5}"/>
              </a:ext>
            </a:extLst>
          </p:cNvPr>
          <p:cNvSpPr/>
          <p:nvPr/>
        </p:nvSpPr>
        <p:spPr>
          <a:xfrm>
            <a:off x="4684295" y="5542629"/>
            <a:ext cx="6994358" cy="1183811"/>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600" b="1" i="0" u="none" strike="noStrike" cap="none" normalizeH="0" baseline="0" noProof="0" dirty="0">
                <a:ln>
                  <a:noFill/>
                </a:ln>
                <a:solidFill>
                  <a:srgbClr val="618393"/>
                </a:solidFill>
                <a:effectLst/>
                <a:uLnTx/>
                <a:uFillTx/>
                <a:latin typeface="Arial"/>
                <a:ea typeface="Arial"/>
                <a:cs typeface="Arial"/>
              </a:rPr>
              <a:t>Les équipes basées dans les centres d’opérations d’urgence,</a:t>
            </a:r>
            <a:r>
              <a:rPr kumimoji="0" lang="fr-FR" sz="1600" b="1" i="0" u="none" strike="noStrike" cap="none" normalizeH="0" noProof="0" dirty="0">
                <a:ln>
                  <a:noFill/>
                </a:ln>
                <a:solidFill>
                  <a:srgbClr val="618393"/>
                </a:solidFill>
                <a:effectLst/>
                <a:uLnTx/>
                <a:uFillTx/>
                <a:latin typeface="Arial"/>
                <a:ea typeface="Arial"/>
                <a:cs typeface="Arial"/>
              </a:rPr>
              <a:t> </a:t>
            </a:r>
            <a:r>
              <a:rPr kumimoji="0" lang="fr-FR" sz="1600" b="1" i="0" u="none" strike="noStrike" cap="none" normalizeH="0" baseline="0" noProof="0" dirty="0">
                <a:ln>
                  <a:noFill/>
                </a:ln>
                <a:solidFill>
                  <a:srgbClr val="618393"/>
                </a:solidFill>
                <a:effectLst/>
                <a:uLnTx/>
                <a:uFillTx/>
                <a:latin typeface="Arial"/>
                <a:ea typeface="Arial"/>
                <a:cs typeface="Arial"/>
              </a:rPr>
              <a:t>les instituts nationaux de santé publique,</a:t>
            </a:r>
            <a:r>
              <a:rPr kumimoji="0" lang="fr-FR" sz="1600" b="1" i="0" u="none" strike="noStrike" cap="none" normalizeH="0" noProof="0" dirty="0">
                <a:ln>
                  <a:noFill/>
                </a:ln>
                <a:solidFill>
                  <a:srgbClr val="618393"/>
                </a:solidFill>
                <a:effectLst/>
                <a:uLnTx/>
                <a:uFillTx/>
                <a:latin typeface="Arial"/>
                <a:ea typeface="Arial"/>
                <a:cs typeface="Arial"/>
              </a:rPr>
              <a:t> les unités déployant des équipes d’intervention rapide </a:t>
            </a:r>
            <a:r>
              <a:rPr kumimoji="0" lang="fr-FR" sz="1600" b="1" i="0" u="none" strike="noStrike" cap="none" normalizeH="0" baseline="0" noProof="0" dirty="0">
                <a:ln>
                  <a:noFill/>
                </a:ln>
                <a:solidFill>
                  <a:srgbClr val="618393"/>
                </a:solidFill>
                <a:effectLst/>
                <a:uLnTx/>
                <a:uFillTx/>
                <a:latin typeface="Arial"/>
                <a:ea typeface="Arial"/>
                <a:cs typeface="Arial"/>
              </a:rPr>
              <a:t>ou des structures similaires sont souvent bien adaptées. </a:t>
            </a:r>
          </a:p>
        </p:txBody>
      </p:sp>
      <p:sp>
        <p:nvSpPr>
          <p:cNvPr id="8" name="Title 1">
            <a:extLst>
              <a:ext uri="{FF2B5EF4-FFF2-40B4-BE49-F238E27FC236}">
                <a16:creationId xmlns:a16="http://schemas.microsoft.com/office/drawing/2014/main" id="{97A16421-C02A-EF06-B3F8-0A38E1A5AD73}"/>
              </a:ext>
            </a:extLst>
          </p:cNvPr>
          <p:cNvSpPr txBox="1">
            <a:spLocks/>
          </p:cNvSpPr>
          <p:nvPr/>
        </p:nvSpPr>
        <p:spPr>
          <a:xfrm>
            <a:off x="575374" y="3000300"/>
            <a:ext cx="3324031" cy="1562335"/>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i="0" u="none" strike="noStrike" cap="none" normalizeH="0" baseline="0" noProof="0">
                <a:ln>
                  <a:noFill/>
                </a:ln>
                <a:solidFill>
                  <a:schemeClr val="accent1"/>
                </a:solidFill>
                <a:effectLst/>
                <a:uLnTx/>
                <a:uFillTx/>
                <a:latin typeface="Arial"/>
                <a:cs typeface="Arial"/>
              </a:rPr>
              <a:t>Implanter dans le système de santé publique</a:t>
            </a:r>
          </a:p>
        </p:txBody>
      </p:sp>
      <p:pic>
        <p:nvPicPr>
          <p:cNvPr id="13" name="Graphic 12">
            <a:extLst>
              <a:ext uri="{FF2B5EF4-FFF2-40B4-BE49-F238E27FC236}">
                <a16:creationId xmlns:a16="http://schemas.microsoft.com/office/drawing/2014/main" id="{73B14194-CFE5-4145-943B-CB091717D3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81677" y="1882468"/>
            <a:ext cx="915144" cy="917622"/>
          </a:xfrm>
          <a:prstGeom prst="rect">
            <a:avLst/>
          </a:prstGeom>
        </p:spPr>
      </p:pic>
    </p:spTree>
    <p:extLst>
      <p:ext uri="{BB962C8B-B14F-4D97-AF65-F5344CB8AC3E}">
        <p14:creationId xmlns:p14="http://schemas.microsoft.com/office/powerpoint/2010/main" val="34203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546050"/>
            <a:ext cx="6941069" cy="4148233"/>
          </a:xfrm>
        </p:spPr>
        <p:txBody>
          <a:bodyPr vert="horz" lIns="91440" tIns="45720" rIns="91440" bIns="45720" rtlCol="0" anchor="t">
            <a:noAutofit/>
          </a:bodyPr>
          <a:lstStyle/>
          <a:p>
            <a:r>
              <a:rPr lang="fr-FR" sz="3200" dirty="0">
                <a:latin typeface="Arial"/>
                <a:cs typeface="Arial"/>
              </a:rPr>
              <a:t>Supposons que vous dirigiez l’équipe de coordination de l’approche 7-1-7. </a:t>
            </a:r>
          </a:p>
          <a:p>
            <a:br>
              <a:rPr lang="fr-FR" sz="3200" dirty="0">
                <a:latin typeface="Arial"/>
                <a:cs typeface="Arial"/>
              </a:rPr>
            </a:br>
            <a:r>
              <a:rPr lang="fr-FR" sz="3200" dirty="0">
                <a:latin typeface="Arial"/>
                <a:cs typeface="Arial"/>
              </a:rPr>
              <a:t>Quelles stratégies utiliseriez-vous pour garantir qu’aucun intervalle de la cible 7-1-7 (détection, notification ou réponse précoce) n’est involontairement négligé ?</a:t>
            </a:r>
          </a:p>
        </p:txBody>
      </p:sp>
      <p:pic>
        <p:nvPicPr>
          <p:cNvPr id="3" name="Graphic 9">
            <a:extLst>
              <a:ext uri="{FF2B5EF4-FFF2-40B4-BE49-F238E27FC236}">
                <a16:creationId xmlns:a16="http://schemas.microsoft.com/office/drawing/2014/main" id="{0E97C3EE-6CB9-B4B7-4B82-25074BB5A15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7" name="Title 1">
            <a:extLst>
              <a:ext uri="{FF2B5EF4-FFF2-40B4-BE49-F238E27FC236}">
                <a16:creationId xmlns:a16="http://schemas.microsoft.com/office/drawing/2014/main" id="{283D064F-4BC0-CF7D-839D-590917FB614B}"/>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a:latin typeface="Arial"/>
                <a:cs typeface="Arial"/>
              </a:rPr>
              <a:t>Discussion</a:t>
            </a:r>
          </a:p>
        </p:txBody>
      </p:sp>
    </p:spTree>
    <p:extLst>
      <p:ext uri="{BB962C8B-B14F-4D97-AF65-F5344CB8AC3E}">
        <p14:creationId xmlns:p14="http://schemas.microsoft.com/office/powerpoint/2010/main" val="36082140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4F54C-8B61-82EA-BECB-48C358468E7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D2B83FC-00EA-26CD-436F-62478E5A192E}"/>
              </a:ext>
            </a:extLst>
          </p:cNvPr>
          <p:cNvSpPr>
            <a:spLocks noGrp="1"/>
          </p:cNvSpPr>
          <p:nvPr>
            <p:ph type="title"/>
          </p:nvPr>
        </p:nvSpPr>
        <p:spPr>
          <a:xfrm>
            <a:off x="424274" y="350089"/>
            <a:ext cx="10515600" cy="1087808"/>
          </a:xfrm>
        </p:spPr>
        <p:txBody>
          <a:bodyPr/>
          <a:lstStyle/>
          <a:p>
            <a:r>
              <a:rPr lang="fr-FR"/>
              <a:t>L’approche 7-1-7 peut être adoptée de manière systématique et flexible.</a:t>
            </a:r>
          </a:p>
        </p:txBody>
      </p:sp>
      <p:sp>
        <p:nvSpPr>
          <p:cNvPr id="17" name="Title 1">
            <a:extLst>
              <a:ext uri="{FF2B5EF4-FFF2-40B4-BE49-F238E27FC236}">
                <a16:creationId xmlns:a16="http://schemas.microsoft.com/office/drawing/2014/main" id="{C1779321-48E0-4D0B-CAF1-D91DE5DB1394}"/>
              </a:ext>
            </a:extLst>
          </p:cNvPr>
          <p:cNvSpPr txBox="1">
            <a:spLocks/>
          </p:cNvSpPr>
          <p:nvPr/>
        </p:nvSpPr>
        <p:spPr>
          <a:xfrm>
            <a:off x="1018572" y="2726850"/>
            <a:ext cx="3293069"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rgbClr val="BFBFBF"/>
                </a:solidFill>
                <a:effectLst/>
                <a:uLnTx/>
                <a:uFillTx/>
                <a:latin typeface="Arial"/>
                <a:cs typeface="Arial"/>
              </a:rPr>
              <a:t>Implanter dans le système de santé publique</a:t>
            </a:r>
          </a:p>
        </p:txBody>
      </p:sp>
      <p:sp>
        <p:nvSpPr>
          <p:cNvPr id="21" name="Title 1">
            <a:extLst>
              <a:ext uri="{FF2B5EF4-FFF2-40B4-BE49-F238E27FC236}">
                <a16:creationId xmlns:a16="http://schemas.microsoft.com/office/drawing/2014/main" id="{11BB5FD9-1279-7476-1ACA-581F544677F4}"/>
              </a:ext>
            </a:extLst>
          </p:cNvPr>
          <p:cNvSpPr txBox="1">
            <a:spLocks/>
          </p:cNvSpPr>
          <p:nvPr/>
        </p:nvSpPr>
        <p:spPr>
          <a:xfrm>
            <a:off x="4653023" y="2720915"/>
            <a:ext cx="3044142"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i="0" u="none" strike="noStrike" cap="none" normalizeH="0" baseline="0" noProof="0" dirty="0">
                <a:ln>
                  <a:noFill/>
                </a:ln>
                <a:solidFill>
                  <a:schemeClr val="accent1"/>
                </a:solidFill>
                <a:effectLst/>
                <a:uLnTx/>
                <a:uFillTx/>
                <a:latin typeface="Arial"/>
                <a:cs typeface="Arial"/>
              </a:rPr>
              <a:t>Cartographier les parties prenantes et les systèmes existants</a:t>
            </a:r>
          </a:p>
        </p:txBody>
      </p:sp>
      <p:sp>
        <p:nvSpPr>
          <p:cNvPr id="23" name="Title 1">
            <a:extLst>
              <a:ext uri="{FF2B5EF4-FFF2-40B4-BE49-F238E27FC236}">
                <a16:creationId xmlns:a16="http://schemas.microsoft.com/office/drawing/2014/main" id="{4B9A2927-325C-4976-B567-CC4142C2F109}"/>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a:ln>
                  <a:noFill/>
                </a:ln>
                <a:solidFill>
                  <a:srgbClr val="BFBFBF"/>
                </a:solidFill>
                <a:effectLst/>
                <a:uLnTx/>
                <a:uFillTx/>
                <a:latin typeface="Arial" panose="020B0604020202020204" pitchFamily="34" charset="0"/>
                <a:ea typeface="Arial"/>
                <a:cs typeface="+mj-cs"/>
              </a:rPr>
              <a:t>Impliquer les parties prenantes</a:t>
            </a:r>
          </a:p>
        </p:txBody>
      </p:sp>
      <p:sp>
        <p:nvSpPr>
          <p:cNvPr id="25" name="Title 1">
            <a:extLst>
              <a:ext uri="{FF2B5EF4-FFF2-40B4-BE49-F238E27FC236}">
                <a16:creationId xmlns:a16="http://schemas.microsoft.com/office/drawing/2014/main" id="{9C4E90C2-9A18-6847-3C88-AADB53F5622C}"/>
              </a:ext>
            </a:extLst>
          </p:cNvPr>
          <p:cNvSpPr txBox="1">
            <a:spLocks/>
          </p:cNvSpPr>
          <p:nvPr/>
        </p:nvSpPr>
        <p:spPr>
          <a:xfrm>
            <a:off x="5440101" y="5104354"/>
            <a:ext cx="1469985"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rgbClr val="BFBFBF"/>
                </a:solidFill>
                <a:effectLst/>
                <a:uLnTx/>
                <a:uFillTx/>
                <a:latin typeface="Arial" panose="020B0604020202020204" pitchFamily="34" charset="0"/>
                <a:ea typeface="Arial"/>
                <a:cs typeface="+mj-cs"/>
              </a:rPr>
              <a:t>Former le personnel</a:t>
            </a:r>
          </a:p>
        </p:txBody>
      </p:sp>
      <p:sp>
        <p:nvSpPr>
          <p:cNvPr id="27" name="Title 1">
            <a:extLst>
              <a:ext uri="{FF2B5EF4-FFF2-40B4-BE49-F238E27FC236}">
                <a16:creationId xmlns:a16="http://schemas.microsoft.com/office/drawing/2014/main" id="{E2D781A7-5661-FBCC-4928-DE91FEFA3D5E}"/>
              </a:ext>
            </a:extLst>
          </p:cNvPr>
          <p:cNvSpPr txBox="1">
            <a:spLocks/>
          </p:cNvSpPr>
          <p:nvPr/>
        </p:nvSpPr>
        <p:spPr>
          <a:xfrm>
            <a:off x="1376346" y="5169338"/>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rgbClr val="BFBFBF"/>
                </a:solidFill>
                <a:effectLst/>
                <a:uLnTx/>
                <a:uFillTx/>
                <a:latin typeface="Arial" panose="020B0604020202020204" pitchFamily="34" charset="0"/>
                <a:ea typeface="Arial"/>
                <a:cs typeface="+mj-cs"/>
              </a:rPr>
              <a:t>Intégrer dans les </a:t>
            </a:r>
            <a:br>
              <a:rPr kumimoji="0" lang="fr-FR" sz="2000" b="0" i="0" u="none" strike="noStrike" cap="none" normalizeH="0" baseline="0" noProof="0" dirty="0">
                <a:ln>
                  <a:noFill/>
                </a:ln>
                <a:solidFill>
                  <a:srgbClr val="BFBFBF"/>
                </a:solidFill>
                <a:effectLst/>
                <a:uLnTx/>
                <a:uFillTx/>
                <a:latin typeface="Arial" panose="020B0604020202020204" pitchFamily="34" charset="0"/>
                <a:ea typeface="Arial"/>
                <a:cs typeface="+mj-cs"/>
              </a:rPr>
            </a:br>
            <a:r>
              <a:rPr kumimoji="0" lang="fr-FR" sz="2000" b="0" i="0" u="none" strike="noStrike" cap="none" normalizeH="0" baseline="0" noProof="0" dirty="0">
                <a:ln>
                  <a:noFill/>
                </a:ln>
                <a:solidFill>
                  <a:srgbClr val="BFBFBF"/>
                </a:solidFill>
                <a:effectLst/>
                <a:uLnTx/>
                <a:uFillTx/>
                <a:latin typeface="Arial" panose="020B0604020202020204" pitchFamily="34" charset="0"/>
                <a:ea typeface="Arial"/>
                <a:cs typeface="+mj-cs"/>
              </a:rPr>
              <a:t>flux de travail</a:t>
            </a:r>
          </a:p>
        </p:txBody>
      </p:sp>
      <p:sp>
        <p:nvSpPr>
          <p:cNvPr id="29" name="Title 1">
            <a:extLst>
              <a:ext uri="{FF2B5EF4-FFF2-40B4-BE49-F238E27FC236}">
                <a16:creationId xmlns:a16="http://schemas.microsoft.com/office/drawing/2014/main" id="{512A4FC8-A364-2C8D-F7CE-6D35F342C14F}"/>
              </a:ext>
            </a:extLst>
          </p:cNvPr>
          <p:cNvSpPr txBox="1">
            <a:spLocks/>
          </p:cNvSpPr>
          <p:nvPr/>
        </p:nvSpPr>
        <p:spPr>
          <a:xfrm>
            <a:off x="8978723" y="5169337"/>
            <a:ext cx="1469985"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2000" b="0" dirty="0">
                <a:solidFill>
                  <a:srgbClr val="BFBFBF"/>
                </a:solidFill>
              </a:rPr>
              <a:t>Tester l’utilisation</a:t>
            </a:r>
          </a:p>
        </p:txBody>
      </p:sp>
      <p:pic>
        <p:nvPicPr>
          <p:cNvPr id="31" name="Graphic 30">
            <a:extLst>
              <a:ext uri="{FF2B5EF4-FFF2-40B4-BE49-F238E27FC236}">
                <a16:creationId xmlns:a16="http://schemas.microsoft.com/office/drawing/2014/main" id="{41104DD4-CF8D-8646-1D1E-90E4F7D8E2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FED3D43F-4891-DEB0-CF99-AE64278B445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4F40D19D-56D8-5C15-A04E-6EA2D3AA24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9C51D5BF-60BF-EA65-6309-61EFC2CFB62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3F6B15C2-A1A4-1A90-3B71-A0F2F62EF4D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A4E17E0A-234C-5593-6093-0696201CDC5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9036866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606FF-1E16-6DE7-307B-A5BF95C389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E7200A-44EE-6C02-21F9-EB5EF562E90E}"/>
              </a:ext>
            </a:extLst>
          </p:cNvPr>
          <p:cNvSpPr>
            <a:spLocks noGrp="1"/>
          </p:cNvSpPr>
          <p:nvPr>
            <p:ph type="title"/>
          </p:nvPr>
        </p:nvSpPr>
        <p:spPr>
          <a:xfrm>
            <a:off x="291134" y="2550950"/>
            <a:ext cx="3889741" cy="2301393"/>
          </a:xfrm>
        </p:spPr>
        <p:txBody>
          <a:bodyPr/>
          <a:lstStyle/>
          <a:p>
            <a:pPr algn="ctr"/>
            <a:r>
              <a:rPr lang="fr-FR" sz="2800" dirty="0">
                <a:latin typeface="Arial"/>
                <a:cs typeface="Arial"/>
              </a:rPr>
              <a:t>Cartographier les parties prenantes et les systèmes existants</a:t>
            </a:r>
          </a:p>
        </p:txBody>
      </p:sp>
      <p:sp>
        <p:nvSpPr>
          <p:cNvPr id="5" name="Text Placeholder 4">
            <a:extLst>
              <a:ext uri="{FF2B5EF4-FFF2-40B4-BE49-F238E27FC236}">
                <a16:creationId xmlns:a16="http://schemas.microsoft.com/office/drawing/2014/main" id="{E487F872-7DBC-5ED7-2426-C614969C0FBD}"/>
              </a:ext>
            </a:extLst>
          </p:cNvPr>
          <p:cNvSpPr>
            <a:spLocks noGrp="1"/>
          </p:cNvSpPr>
          <p:nvPr>
            <p:ph type="body" sz="half" idx="10"/>
          </p:nvPr>
        </p:nvSpPr>
        <p:spPr/>
        <p:txBody>
          <a:bodyPr/>
          <a:lstStyle/>
          <a:p>
            <a:r>
              <a:rPr lang="fr-FR"/>
              <a:t>Domaines de l’approche 7-1-7</a:t>
            </a:r>
          </a:p>
          <a:p>
            <a:endParaRPr lang="en-US" dirty="0"/>
          </a:p>
        </p:txBody>
      </p:sp>
      <p:graphicFrame>
        <p:nvGraphicFramePr>
          <p:cNvPr id="4" name="Diagram 3">
            <a:extLst>
              <a:ext uri="{FF2B5EF4-FFF2-40B4-BE49-F238E27FC236}">
                <a16:creationId xmlns:a16="http://schemas.microsoft.com/office/drawing/2014/main" id="{32B9606A-884E-87F3-21D2-13BB1CAA5515}"/>
              </a:ext>
            </a:extLst>
          </p:cNvPr>
          <p:cNvGraphicFramePr/>
          <p:nvPr>
            <p:extLst>
              <p:ext uri="{D42A27DB-BD31-4B8C-83A1-F6EECF244321}">
                <p14:modId xmlns:p14="http://schemas.microsoft.com/office/powerpoint/2010/main" val="1570253220"/>
              </p:ext>
            </p:extLst>
          </p:nvPr>
        </p:nvGraphicFramePr>
        <p:xfrm>
          <a:off x="4833875" y="1156436"/>
          <a:ext cx="6692256" cy="53731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6" name="Graphic 55">
            <a:extLst>
              <a:ext uri="{FF2B5EF4-FFF2-40B4-BE49-F238E27FC236}">
                <a16:creationId xmlns:a16="http://schemas.microsoft.com/office/drawing/2014/main" id="{1997E8C9-1664-1D80-ED7E-12FED861155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42113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B5834E92-BB7B-4CB8-890D-3E90ECE2EAD0}"/>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00E2F223-DDCF-41F6-B795-0C95E79E872D}"/>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B377CBE8-7D9C-419A-AF31-64D4069E175D}"/>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02A896E6-458C-4737-AAC3-E042C8C69BAF}"/>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6705016C-A399-41F7-A1E4-7B3B36C883D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34DF019F-1535-4382-BBEA-83CDFA6A4A49}"/>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graphicEl>
                                              <a:dgm id="{34EE295A-A9AB-40C2-8F58-1E653AD3E287}"/>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E392D61E-F76C-4AC7-B6E8-3A313501A57B}"/>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CC39B5E8-6C07-4E06-BC7F-D2967B044D1A}"/>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graphicEl>
                                              <a:dgm id="{E7A05813-6423-4201-8557-B3B685050F81}"/>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Graphic spid="4" grpId="0" uiExpand="1">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4787105" y="2757673"/>
            <a:ext cx="6693029" cy="1346799"/>
          </a:xfrm>
        </p:spPr>
        <p:txBody>
          <a:bodyPr vert="horz" lIns="91440" tIns="45720" rIns="91440" bIns="45720" rtlCol="0" anchor="t">
            <a:noAutofit/>
          </a:bodyPr>
          <a:lstStyle/>
          <a:p>
            <a:r>
              <a:rPr lang="fr-FR" sz="4000">
                <a:latin typeface="Arial"/>
                <a:cs typeface="Arial"/>
              </a:rPr>
              <a:t>Quel est le principal enseignement que vous avez retenu de la séance d’hier ?</a:t>
            </a:r>
          </a:p>
        </p:txBody>
      </p:sp>
      <p:pic>
        <p:nvPicPr>
          <p:cNvPr id="10" name="Graphic 9">
            <a:extLst>
              <a:ext uri="{FF2B5EF4-FFF2-40B4-BE49-F238E27FC236}">
                <a16:creationId xmlns:a16="http://schemas.microsoft.com/office/drawing/2014/main" id="{2D75AD17-BB9E-72D6-8E9C-2D73BD9463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3" name="Title 1">
            <a:extLst>
              <a:ext uri="{FF2B5EF4-FFF2-40B4-BE49-F238E27FC236}">
                <a16:creationId xmlns:a16="http://schemas.microsoft.com/office/drawing/2014/main" id="{C4A0F749-C80C-3D8D-B29B-A8EE8EE0EBA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a:latin typeface="Arial"/>
                <a:cs typeface="Arial"/>
              </a:rPr>
              <a:t>Discussion</a:t>
            </a:r>
          </a:p>
        </p:txBody>
      </p:sp>
    </p:spTree>
    <p:extLst>
      <p:ext uri="{BB962C8B-B14F-4D97-AF65-F5344CB8AC3E}">
        <p14:creationId xmlns:p14="http://schemas.microsoft.com/office/powerpoint/2010/main" val="13836278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D1BCC-DA63-3EA9-FC29-5862CFF514A9}"/>
            </a:ext>
          </a:extLst>
        </p:cNvPr>
        <p:cNvGrpSpPr/>
        <p:nvPr/>
      </p:nvGrpSpPr>
      <p:grpSpPr>
        <a:xfrm>
          <a:off x="0" y="0"/>
          <a:ext cx="0" cy="0"/>
          <a:chOff x="0" y="0"/>
          <a:chExt cx="0" cy="0"/>
        </a:xfrm>
      </p:grpSpPr>
      <p:sp>
        <p:nvSpPr>
          <p:cNvPr id="7" name="Text Placeholder 4">
            <a:extLst>
              <a:ext uri="{FF2B5EF4-FFF2-40B4-BE49-F238E27FC236}">
                <a16:creationId xmlns:a16="http://schemas.microsoft.com/office/drawing/2014/main" id="{308BC18F-089B-686F-24B7-199B9C1D4BBA}"/>
              </a:ext>
            </a:extLst>
          </p:cNvPr>
          <p:cNvSpPr txBox="1">
            <a:spLocks/>
          </p:cNvSpPr>
          <p:nvPr/>
        </p:nvSpPr>
        <p:spPr>
          <a:xfrm>
            <a:off x="4687844" y="1845396"/>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fr-FR" dirty="0"/>
              <a:t>Les parties prenantes peuvent inclure :</a:t>
            </a:r>
          </a:p>
          <a:p>
            <a:endParaRPr lang="en-US" dirty="0"/>
          </a:p>
        </p:txBody>
      </p:sp>
      <p:graphicFrame>
        <p:nvGraphicFramePr>
          <p:cNvPr id="9" name="Table 13">
            <a:extLst>
              <a:ext uri="{FF2B5EF4-FFF2-40B4-BE49-F238E27FC236}">
                <a16:creationId xmlns:a16="http://schemas.microsoft.com/office/drawing/2014/main" id="{CE3C8F3D-4902-2799-70C6-06305927C93D}"/>
              </a:ext>
            </a:extLst>
          </p:cNvPr>
          <p:cNvGraphicFramePr>
            <a:graphicFrameLocks noGrp="1"/>
          </p:cNvGraphicFramePr>
          <p:nvPr>
            <p:extLst>
              <p:ext uri="{D42A27DB-BD31-4B8C-83A1-F6EECF244321}">
                <p14:modId xmlns:p14="http://schemas.microsoft.com/office/powerpoint/2010/main" val="4040809442"/>
              </p:ext>
            </p:extLst>
          </p:nvPr>
        </p:nvGraphicFramePr>
        <p:xfrm>
          <a:off x="4687843" y="507683"/>
          <a:ext cx="7048885" cy="1070035"/>
        </p:xfrm>
        <a:graphic>
          <a:graphicData uri="http://schemas.openxmlformats.org/drawingml/2006/table">
            <a:tbl>
              <a:tblPr firstRow="1" bandRow="1">
                <a:tableStyleId>{5C22544A-7EE6-4342-B048-85BDC9FD1C3A}</a:tableStyleId>
              </a:tblPr>
              <a:tblGrid>
                <a:gridCol w="7048885">
                  <a:extLst>
                    <a:ext uri="{9D8B030D-6E8A-4147-A177-3AD203B41FA5}">
                      <a16:colId xmlns:a16="http://schemas.microsoft.com/office/drawing/2014/main" val="86719991"/>
                    </a:ext>
                  </a:extLst>
                </a:gridCol>
              </a:tblGrid>
              <a:tr h="314175">
                <a:tc>
                  <a:txBody>
                    <a:bodyPr/>
                    <a:lstStyle/>
                    <a:p>
                      <a:pPr algn="ctr"/>
                      <a:r>
                        <a:rPr lang="fr-FR" sz="1600" dirty="0">
                          <a:latin typeface="Arial"/>
                        </a:rPr>
                        <a:t>Principaux domaines pour l’adoption et l’utilisation de l’approche 7-1-7</a:t>
                      </a:r>
                    </a:p>
                  </a:txBody>
                  <a:tcPr/>
                </a:tc>
                <a:extLst>
                  <a:ext uri="{0D108BD9-81ED-4DB2-BD59-A6C34878D82A}">
                    <a16:rowId xmlns:a16="http://schemas.microsoft.com/office/drawing/2014/main" val="1331269829"/>
                  </a:ext>
                </a:extLst>
              </a:tr>
              <a:tr h="734755">
                <a:tc>
                  <a:txBody>
                    <a:bodyPr/>
                    <a:lstStyle/>
                    <a:p>
                      <a:pPr marL="0" indent="0" algn="ctr">
                        <a:buFont typeface="Arial" panose="020B0604020202020204" pitchFamily="34" charset="0"/>
                        <a:buNone/>
                      </a:pPr>
                      <a:r>
                        <a:rPr lang="fr-FR" sz="1600" dirty="0">
                          <a:latin typeface="Arial"/>
                        </a:rPr>
                        <a:t>Coordination</a:t>
                      </a:r>
                      <a:r>
                        <a:rPr lang="fr-FR" sz="1600" b="1" dirty="0">
                          <a:latin typeface="Arial"/>
                        </a:rPr>
                        <a:t> | </a:t>
                      </a:r>
                      <a:r>
                        <a:rPr lang="fr-FR" sz="1600" dirty="0">
                          <a:latin typeface="Arial"/>
                        </a:rPr>
                        <a:t>Collecte et analyse de données </a:t>
                      </a:r>
                      <a:r>
                        <a:rPr lang="fr-FR" sz="1600" b="1" dirty="0">
                          <a:latin typeface="Arial"/>
                        </a:rPr>
                        <a:t>|</a:t>
                      </a:r>
                      <a:r>
                        <a:rPr lang="fr-FR" sz="1600" dirty="0">
                          <a:latin typeface="Arial"/>
                        </a:rPr>
                        <a:t> Amélioration des performances | Planification et financement</a:t>
                      </a:r>
                      <a:r>
                        <a:rPr lang="fr-FR" sz="1600" b="1" dirty="0">
                          <a:latin typeface="Arial"/>
                        </a:rPr>
                        <a:t> | </a:t>
                      </a:r>
                      <a:r>
                        <a:rPr lang="fr-FR" sz="1600" dirty="0">
                          <a:latin typeface="Arial"/>
                        </a:rPr>
                        <a:t>Communication et plaidoyer</a:t>
                      </a:r>
                    </a:p>
                  </a:txBody>
                  <a:tcPr>
                    <a:solidFill>
                      <a:schemeClr val="bg2"/>
                    </a:solidFill>
                  </a:tcPr>
                </a:tc>
                <a:extLst>
                  <a:ext uri="{0D108BD9-81ED-4DB2-BD59-A6C34878D82A}">
                    <a16:rowId xmlns:a16="http://schemas.microsoft.com/office/drawing/2014/main" val="1752448874"/>
                  </a:ext>
                </a:extLst>
              </a:tr>
            </a:tbl>
          </a:graphicData>
        </a:graphic>
      </p:graphicFrame>
      <p:sp>
        <p:nvSpPr>
          <p:cNvPr id="12" name="Content Placeholder 3">
            <a:extLst>
              <a:ext uri="{FF2B5EF4-FFF2-40B4-BE49-F238E27FC236}">
                <a16:creationId xmlns:a16="http://schemas.microsoft.com/office/drawing/2014/main" id="{C0E348D1-6A6C-FF04-2CF2-3CEEE6A99579}"/>
              </a:ext>
            </a:extLst>
          </p:cNvPr>
          <p:cNvSpPr txBox="1">
            <a:spLocks/>
          </p:cNvSpPr>
          <p:nvPr/>
        </p:nvSpPr>
        <p:spPr>
          <a:xfrm>
            <a:off x="4687844" y="2513714"/>
            <a:ext cx="7138396" cy="38566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30000"/>
              </a:lnSpc>
              <a:buFont typeface="Arial" panose="020B0604020202020204" pitchFamily="34" charset="0"/>
              <a:buChar char="•"/>
            </a:pPr>
            <a:r>
              <a:rPr lang="fr-FR" sz="1800" i="0" dirty="0">
                <a:solidFill>
                  <a:srgbClr val="29373D"/>
                </a:solidFill>
                <a:effectLst/>
                <a:latin typeface="Arial"/>
                <a:cs typeface="Arial"/>
              </a:rPr>
              <a:t>des acteurs de la surveillance et de la réponse ;</a:t>
            </a:r>
          </a:p>
          <a:p>
            <a:pPr algn="l">
              <a:lnSpc>
                <a:spcPct val="130000"/>
              </a:lnSpc>
              <a:spcBef>
                <a:spcPts val="527"/>
              </a:spcBef>
              <a:buFont typeface="Arial" panose="020B0604020202020204" pitchFamily="34" charset="0"/>
              <a:buChar char="•"/>
            </a:pPr>
            <a:r>
              <a:rPr lang="fr-FR" sz="1800" b="0" i="0" dirty="0">
                <a:solidFill>
                  <a:srgbClr val="29373D"/>
                </a:solidFill>
                <a:effectLst/>
                <a:latin typeface="Arial"/>
                <a:cs typeface="Arial"/>
              </a:rPr>
              <a:t>des équipes de préparation, de planification ou de suivi et d’évaluation ; </a:t>
            </a:r>
          </a:p>
          <a:p>
            <a:pPr algn="l">
              <a:lnSpc>
                <a:spcPct val="130000"/>
              </a:lnSpc>
              <a:spcBef>
                <a:spcPts val="527"/>
              </a:spcBef>
              <a:buFont typeface="Arial" panose="020B0604020202020204" pitchFamily="34" charset="0"/>
              <a:buChar char="•"/>
            </a:pPr>
            <a:r>
              <a:rPr lang="fr-FR" sz="1800" b="0" i="0" dirty="0">
                <a:solidFill>
                  <a:srgbClr val="29373D"/>
                </a:solidFill>
                <a:effectLst/>
                <a:latin typeface="Arial"/>
                <a:cs typeface="Arial"/>
              </a:rPr>
              <a:t>les parties prenantes gouvernementales responsables de la coordination multisectorielle, les décideurs politiques et les parlementaires ;</a:t>
            </a:r>
          </a:p>
          <a:p>
            <a:pPr>
              <a:lnSpc>
                <a:spcPct val="130000"/>
              </a:lnSpc>
              <a:spcBef>
                <a:spcPts val="527"/>
              </a:spcBef>
            </a:pPr>
            <a:r>
              <a:rPr lang="fr-FR" sz="1800" b="0" i="0" dirty="0">
                <a:solidFill>
                  <a:srgbClr val="29373D"/>
                </a:solidFill>
                <a:effectLst/>
                <a:latin typeface="Arial"/>
                <a:cs typeface="Arial"/>
              </a:rPr>
              <a:t>les </a:t>
            </a:r>
            <a:r>
              <a:rPr lang="fr-FR" sz="1800" dirty="0">
                <a:solidFill>
                  <a:srgbClr val="29373D"/>
                </a:solidFill>
                <a:latin typeface="Arial"/>
                <a:cs typeface="Arial"/>
              </a:rPr>
              <a:t>acteurs </a:t>
            </a:r>
            <a:r>
              <a:rPr lang="fr-FR" sz="1800" b="0" i="0" dirty="0">
                <a:solidFill>
                  <a:srgbClr val="29373D"/>
                </a:solidFill>
                <a:effectLst/>
                <a:latin typeface="Arial"/>
                <a:cs typeface="Arial"/>
              </a:rPr>
              <a:t>du financement ;</a:t>
            </a:r>
          </a:p>
          <a:p>
            <a:pPr>
              <a:lnSpc>
                <a:spcPct val="130000"/>
              </a:lnSpc>
              <a:spcBef>
                <a:spcPts val="527"/>
              </a:spcBef>
            </a:pPr>
            <a:r>
              <a:rPr lang="fr-FR" sz="1800" b="0" i="0" dirty="0">
                <a:solidFill>
                  <a:srgbClr val="29373D"/>
                </a:solidFill>
                <a:effectLst/>
                <a:latin typeface="Arial"/>
                <a:cs typeface="Arial"/>
              </a:rPr>
              <a:t>les </a:t>
            </a:r>
            <a:r>
              <a:rPr lang="fr-FR" sz="1800" dirty="0">
                <a:solidFill>
                  <a:srgbClr val="29373D"/>
                </a:solidFill>
                <a:latin typeface="Arial"/>
                <a:cs typeface="Arial"/>
              </a:rPr>
              <a:t>acteurs </a:t>
            </a:r>
            <a:r>
              <a:rPr lang="fr-FR" sz="1800" b="0" i="0" dirty="0">
                <a:solidFill>
                  <a:srgbClr val="29373D"/>
                </a:solidFill>
                <a:effectLst/>
                <a:latin typeface="Arial"/>
                <a:cs typeface="Arial"/>
              </a:rPr>
              <a:t>de la recherche et du monde académique ;</a:t>
            </a:r>
          </a:p>
          <a:p>
            <a:pPr algn="l">
              <a:lnSpc>
                <a:spcPct val="130000"/>
              </a:lnSpc>
              <a:spcBef>
                <a:spcPts val="527"/>
              </a:spcBef>
              <a:buFont typeface="Arial" panose="020B0604020202020204" pitchFamily="34" charset="0"/>
              <a:buChar char="•"/>
            </a:pPr>
            <a:r>
              <a:rPr lang="fr-FR" sz="1800" b="0" i="0" dirty="0">
                <a:solidFill>
                  <a:srgbClr val="29373D"/>
                </a:solidFill>
                <a:effectLst/>
                <a:latin typeface="Arial"/>
                <a:cs typeface="Arial"/>
              </a:rPr>
              <a:t>d’autres parties prenantes pertinentes.</a:t>
            </a:r>
          </a:p>
        </p:txBody>
      </p:sp>
      <p:sp>
        <p:nvSpPr>
          <p:cNvPr id="8" name="Title 1">
            <a:extLst>
              <a:ext uri="{FF2B5EF4-FFF2-40B4-BE49-F238E27FC236}">
                <a16:creationId xmlns:a16="http://schemas.microsoft.com/office/drawing/2014/main" id="{577009FE-D7C4-BA4A-3621-2AA6BB1D01B9}"/>
              </a:ext>
            </a:extLst>
          </p:cNvPr>
          <p:cNvSpPr txBox="1">
            <a:spLocks/>
          </p:cNvSpPr>
          <p:nvPr/>
        </p:nvSpPr>
        <p:spPr>
          <a:xfrm>
            <a:off x="291134" y="2608824"/>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dirty="0">
                <a:latin typeface="Arial"/>
                <a:cs typeface="Arial"/>
              </a:rPr>
              <a:t>Cartographier les parties prenantes et les systèmes existants</a:t>
            </a:r>
          </a:p>
        </p:txBody>
      </p:sp>
      <p:pic>
        <p:nvPicPr>
          <p:cNvPr id="11" name="Graphic 10">
            <a:extLst>
              <a:ext uri="{FF2B5EF4-FFF2-40B4-BE49-F238E27FC236}">
                <a16:creationId xmlns:a16="http://schemas.microsoft.com/office/drawing/2014/main" id="{528956A5-521D-998A-45F1-C832F052C0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240690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41655" y="388720"/>
            <a:ext cx="11482280" cy="1087808"/>
          </a:xfrm>
        </p:spPr>
        <p:txBody>
          <a:bodyPr>
            <a:normAutofit/>
          </a:bodyPr>
          <a:lstStyle/>
          <a:p>
            <a:r>
              <a:rPr lang="fr-FR"/>
              <a:t>Trypanosomiase </a:t>
            </a:r>
            <a:r>
              <a:rPr lang="fr-FR">
                <a:latin typeface="Arial"/>
                <a:cs typeface="Arial"/>
              </a:rPr>
              <a:t>humaine africaine</a:t>
            </a:r>
            <a:r>
              <a:rPr lang="fr-FR"/>
              <a:t> | Éthiopie</a:t>
            </a:r>
            <a:r>
              <a:rPr lang="fr-FR">
                <a:latin typeface="Arial"/>
                <a:cs typeface="Arial"/>
              </a:rPr>
              <a:t> </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06825" y="1300141"/>
            <a:ext cx="5431929" cy="4235680"/>
          </a:xfrm>
        </p:spPr>
        <p:txBody>
          <a:bodyPr vert="horz" lIns="91440" tIns="45720" rIns="91440" bIns="45720" rtlCol="0" anchor="t">
            <a:noAutofit/>
          </a:bodyPr>
          <a:lstStyle/>
          <a:p>
            <a:pPr>
              <a:lnSpc>
                <a:spcPct val="100000"/>
              </a:lnSpc>
            </a:pPr>
            <a:r>
              <a:rPr lang="fr-FR" sz="2000" dirty="0">
                <a:solidFill>
                  <a:schemeClr val="tx1"/>
                </a:solidFill>
                <a:latin typeface="Arial"/>
                <a:cs typeface="Arial"/>
              </a:rPr>
              <a:t>Maladie transmise par </a:t>
            </a:r>
            <a:r>
              <a:rPr lang="fr-FR" sz="2000" b="1" dirty="0">
                <a:solidFill>
                  <a:schemeClr val="tx1"/>
                </a:solidFill>
                <a:latin typeface="Arial"/>
                <a:cs typeface="Arial"/>
              </a:rPr>
              <a:t>les mouches tsé-tsé</a:t>
            </a:r>
          </a:p>
          <a:p>
            <a:pPr>
              <a:lnSpc>
                <a:spcPct val="100000"/>
              </a:lnSpc>
            </a:pPr>
            <a:endParaRPr lang="en-US" sz="1100" b="1" dirty="0">
              <a:solidFill>
                <a:schemeClr val="tx1"/>
              </a:solidFill>
              <a:latin typeface="Arial"/>
              <a:cs typeface="Arial"/>
            </a:endParaRPr>
          </a:p>
          <a:p>
            <a:pPr>
              <a:lnSpc>
                <a:spcPct val="100000"/>
              </a:lnSpc>
            </a:pPr>
            <a:r>
              <a:rPr lang="fr-FR" sz="2000" b="1" dirty="0">
                <a:solidFill>
                  <a:schemeClr val="tx1"/>
                </a:solidFill>
                <a:latin typeface="Arial"/>
                <a:cs typeface="Arial"/>
              </a:rPr>
              <a:t>Symptômes non spécifiques</a:t>
            </a:r>
          </a:p>
          <a:p>
            <a:pPr>
              <a:lnSpc>
                <a:spcPct val="100000"/>
              </a:lnSpc>
            </a:pPr>
            <a:endParaRPr lang="en-US" sz="1100" b="1" dirty="0">
              <a:solidFill>
                <a:schemeClr val="tx1"/>
              </a:solidFill>
              <a:latin typeface="Arial"/>
              <a:cs typeface="Arial"/>
            </a:endParaRPr>
          </a:p>
          <a:p>
            <a:pPr>
              <a:lnSpc>
                <a:spcPct val="100000"/>
              </a:lnSpc>
            </a:pPr>
            <a:r>
              <a:rPr lang="fr-FR" sz="2000" dirty="0">
                <a:solidFill>
                  <a:schemeClr val="tx1"/>
                </a:solidFill>
                <a:latin typeface="Arial"/>
                <a:cs typeface="Arial"/>
              </a:rPr>
              <a:t>Cas sporadiques en Éthiopie de </a:t>
            </a:r>
            <a:r>
              <a:rPr lang="fr-FR" sz="2000" b="1" dirty="0">
                <a:solidFill>
                  <a:schemeClr val="tx1"/>
                </a:solidFill>
                <a:latin typeface="Arial"/>
                <a:cs typeface="Arial"/>
              </a:rPr>
              <a:t>1967 à 1991</a:t>
            </a:r>
          </a:p>
          <a:p>
            <a:pPr>
              <a:lnSpc>
                <a:spcPct val="100000"/>
              </a:lnSpc>
            </a:pPr>
            <a:endParaRPr lang="en-US" sz="1100" b="1" dirty="0">
              <a:solidFill>
                <a:schemeClr val="tx1"/>
              </a:solidFill>
              <a:latin typeface="Arial"/>
              <a:cs typeface="Arial"/>
            </a:endParaRPr>
          </a:p>
          <a:p>
            <a:pPr>
              <a:lnSpc>
                <a:spcPct val="100000"/>
              </a:lnSpc>
            </a:pPr>
            <a:r>
              <a:rPr lang="fr-FR" sz="2000" b="1" dirty="0">
                <a:solidFill>
                  <a:schemeClr val="tx1"/>
                </a:solidFill>
                <a:latin typeface="Arial"/>
                <a:cs typeface="Arial"/>
              </a:rPr>
              <a:t>Après 31 ans, réapparition de la trypanosomiase humaine africaine </a:t>
            </a:r>
            <a:r>
              <a:rPr lang="fr-FR" sz="2000" dirty="0">
                <a:solidFill>
                  <a:schemeClr val="tx1"/>
                </a:solidFill>
                <a:latin typeface="Arial"/>
                <a:cs typeface="Arial"/>
              </a:rPr>
              <a:t>en mars 2022</a:t>
            </a:r>
          </a:p>
          <a:p>
            <a:pPr>
              <a:lnSpc>
                <a:spcPct val="100000"/>
              </a:lnSpc>
            </a:pPr>
            <a:endParaRPr lang="en-US" sz="1100" dirty="0">
              <a:solidFill>
                <a:schemeClr val="tx1"/>
              </a:solidFill>
              <a:latin typeface="Arial"/>
              <a:cs typeface="Arial"/>
            </a:endParaRPr>
          </a:p>
          <a:p>
            <a:pPr>
              <a:lnSpc>
                <a:spcPct val="100000"/>
              </a:lnSpc>
            </a:pPr>
            <a:r>
              <a:rPr lang="fr-FR" sz="2000" dirty="0">
                <a:solidFill>
                  <a:schemeClr val="tx1"/>
                </a:solidFill>
                <a:latin typeface="Arial"/>
                <a:cs typeface="Arial"/>
              </a:rPr>
              <a:t>Dans </a:t>
            </a:r>
            <a:r>
              <a:rPr lang="fr-FR" sz="2000" b="1" dirty="0">
                <a:solidFill>
                  <a:schemeClr val="tx1"/>
                </a:solidFill>
                <a:latin typeface="Arial"/>
                <a:cs typeface="Arial"/>
              </a:rPr>
              <a:t>une région différente </a:t>
            </a:r>
            <a:r>
              <a:rPr lang="fr-FR" sz="2000" dirty="0">
                <a:solidFill>
                  <a:schemeClr val="tx1"/>
                </a:solidFill>
                <a:latin typeface="Arial"/>
                <a:cs typeface="Arial"/>
              </a:rPr>
              <a:t>par rapport </a:t>
            </a:r>
            <a:br>
              <a:rPr lang="fr-FR" sz="2000" dirty="0">
                <a:solidFill>
                  <a:schemeClr val="tx1"/>
                </a:solidFill>
                <a:latin typeface="Arial"/>
                <a:cs typeface="Arial"/>
              </a:rPr>
            </a:br>
            <a:r>
              <a:rPr lang="fr-FR" sz="2000" dirty="0">
                <a:solidFill>
                  <a:schemeClr val="tx1"/>
                </a:solidFill>
                <a:latin typeface="Arial"/>
                <a:cs typeface="Arial"/>
              </a:rPr>
              <a:t>aux infections précédentes</a:t>
            </a:r>
          </a:p>
          <a:p>
            <a:pPr>
              <a:lnSpc>
                <a:spcPct val="100000"/>
              </a:lnSpc>
            </a:pPr>
            <a:endParaRPr lang="en-US" sz="2000" dirty="0">
              <a:solidFill>
                <a:schemeClr val="tx1"/>
              </a:solidFill>
              <a:latin typeface="Arial"/>
              <a:cs typeface="Arial"/>
            </a:endParaRPr>
          </a:p>
        </p:txBody>
      </p:sp>
      <p:pic>
        <p:nvPicPr>
          <p:cNvPr id="1028" name="Picture 4">
            <a:extLst>
              <a:ext uri="{FF2B5EF4-FFF2-40B4-BE49-F238E27FC236}">
                <a16:creationId xmlns:a16="http://schemas.microsoft.com/office/drawing/2014/main" id="{B0FC74DB-B66E-8DE6-1788-1252C959561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53614" y="1476528"/>
            <a:ext cx="4975445" cy="403414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4EBA904-B7BA-2745-BCF9-A2A56DCEBD6F}"/>
              </a:ext>
            </a:extLst>
          </p:cNvPr>
          <p:cNvSpPr txBox="1"/>
          <p:nvPr/>
        </p:nvSpPr>
        <p:spPr>
          <a:xfrm>
            <a:off x="7119096" y="5579718"/>
            <a:ext cx="4252632"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cap="none" normalizeH="0" baseline="0" noProof="0">
                <a:ln>
                  <a:noFill/>
                </a:ln>
                <a:solidFill>
                  <a:srgbClr val="384D56"/>
                </a:solidFill>
                <a:effectLst/>
                <a:uLnTx/>
                <a:uFillTx/>
                <a:latin typeface="Calibri" panose="020F0502020204030204"/>
                <a:ea typeface="Calibri"/>
                <a:cs typeface="+mn-cs"/>
              </a:rPr>
              <a:t>https://en.wikipedia.org/wiki/File:Map_of_zones_of_Ethiopia.svg</a:t>
            </a:r>
          </a:p>
        </p:txBody>
      </p:sp>
    </p:spTree>
    <p:extLst>
      <p:ext uri="{BB962C8B-B14F-4D97-AF65-F5344CB8AC3E}">
        <p14:creationId xmlns:p14="http://schemas.microsoft.com/office/powerpoint/2010/main" val="1479995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644871" y="2213704"/>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742887" y="1558328"/>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375500" y="1558328"/>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287918" y="1558328"/>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48732" y="1503973"/>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9927" y="1518134"/>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94278" y="1497471"/>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98851" y="2385654"/>
            <a:ext cx="2046020"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dirty="0">
                <a:ln>
                  <a:noFill/>
                </a:ln>
                <a:solidFill>
                  <a:srgbClr val="9B51E0"/>
                </a:solidFill>
                <a:effectLst/>
                <a:uLnTx/>
                <a:uFillTx/>
                <a:latin typeface="Arial" panose="020B0604020202020204" pitchFamily="34" charset="0"/>
                <a:ea typeface="Arial"/>
                <a:cs typeface="Arial" panose="020B0604020202020204" pitchFamily="34" charset="0"/>
              </a:rPr>
              <a:t>Date d’apparition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dirty="0">
                <a:ln>
                  <a:noFill/>
                </a:ln>
                <a:solidFill>
                  <a:srgbClr val="9B51E0"/>
                </a:solidFill>
                <a:effectLst/>
                <a:uLnTx/>
                <a:uFillTx/>
                <a:latin typeface="Arial"/>
                <a:ea typeface="Arial"/>
                <a:cs typeface="Arial"/>
              </a:rPr>
              <a:t>28 mars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594572" y="566059"/>
            <a:ext cx="1783190"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800" b="1" i="0" u="none" strike="noStrike" cap="none" normalizeH="0" baseline="0" noProof="0">
                <a:ln>
                  <a:noFill/>
                </a:ln>
                <a:solidFill>
                  <a:srgbClr val="CF2E2E"/>
                </a:solidFill>
                <a:effectLst/>
                <a:uLnTx/>
                <a:uFillTx/>
                <a:latin typeface="Arial"/>
                <a:cs typeface="Arial"/>
              </a:rPr>
              <a:t>DÉTECTER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cap="none" normalizeH="0" baseline="0" noProof="0">
                <a:ln>
                  <a:noFill/>
                </a:ln>
                <a:solidFill>
                  <a:srgbClr val="CF2E2E"/>
                </a:solidFill>
                <a:effectLst/>
                <a:uLnTx/>
                <a:uFillTx/>
                <a:latin typeface="Arial"/>
                <a:cs typeface="Arial"/>
              </a:rPr>
              <a:t>Cible : 7 jours</a:t>
            </a:r>
            <a:br>
              <a:rPr lang="fr-FR" sz="1600" b="1" i="0" u="none" strike="noStrike" cap="none" normalizeH="0" baseline="0" noProof="0">
                <a:ln>
                  <a:noFill/>
                </a:ln>
                <a:effectLst/>
                <a:uLnTx/>
                <a:uFillTx/>
                <a:latin typeface="Arial" panose="020B0604020202020204" pitchFamily="34" charset="0"/>
                <a:cs typeface="Arial" panose="020B0604020202020204" pitchFamily="34" charset="0"/>
              </a:rPr>
            </a:br>
            <a:endParaRPr lang="fr-FR" sz="1600" b="1" i="0" u="none" strike="noStrike" cap="none" normalizeH="0" baseline="0" noProof="0">
              <a:ln>
                <a:noFill/>
              </a:ln>
              <a:effectLst/>
              <a:uLnTx/>
              <a:uFillTx/>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631933" y="566059"/>
            <a:ext cx="1441103"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lang="fr-FR" sz="1600" b="1" i="0" u="none" strike="noStrike" cap="none" normalizeH="0" baseline="0" noProof="0">
                <a:ln>
                  <a:noFill/>
                </a:ln>
                <a:effectLst/>
                <a:uLnTx/>
                <a:uFillTx/>
                <a:latin typeface="Arial" panose="020B0604020202020204" pitchFamily="34" charset="0"/>
                <a:cs typeface="Arial" panose="020B0604020202020204" pitchFamily="34" charset="0"/>
              </a:rPr>
            </a:br>
            <a:r>
              <a:rPr kumimoji="0" lang="fr-FR" sz="1800" b="1" i="0" u="none" strike="noStrike" cap="none" normalizeH="0" baseline="0" noProof="0">
                <a:ln>
                  <a:noFill/>
                </a:ln>
                <a:solidFill>
                  <a:srgbClr val="FCB900"/>
                </a:solidFill>
                <a:effectLst/>
                <a:uLnTx/>
                <a:uFillTx/>
                <a:latin typeface="Arial"/>
                <a:cs typeface="Arial"/>
              </a:rPr>
              <a:t>NOTIFIER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cap="none" normalizeH="0" baseline="0" noProof="0">
                <a:ln>
                  <a:noFill/>
                </a:ln>
                <a:solidFill>
                  <a:srgbClr val="FCB900"/>
                </a:solidFill>
                <a:effectLst/>
                <a:uLnTx/>
                <a:uFillTx/>
                <a:latin typeface="Arial"/>
                <a:cs typeface="Arial"/>
              </a:rPr>
              <a:t>Cible : 1 jour</a:t>
            </a:r>
            <a:br>
              <a:rPr lang="fr-FR" sz="1600" b="1" i="0" u="none" strike="noStrike" cap="none" normalizeH="0" baseline="0" noProof="0">
                <a:ln>
                  <a:noFill/>
                </a:ln>
                <a:effectLst/>
                <a:uLnTx/>
                <a:uFillTx/>
                <a:latin typeface="Arial" panose="020B0604020202020204" pitchFamily="34" charset="0"/>
                <a:cs typeface="Arial" panose="020B0604020202020204" pitchFamily="34" charset="0"/>
              </a:rPr>
            </a:br>
            <a:endParaRPr lang="fr-FR" sz="1600" b="1" i="0" u="none" strike="noStrike" cap="none" normalizeH="0" baseline="0" noProof="0">
              <a:ln>
                <a:noFill/>
              </a:ln>
              <a:effectLst/>
              <a:uLnTx/>
              <a:uFillTx/>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363304" y="566059"/>
            <a:ext cx="1652519"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lang="fr-FR" sz="1600" b="1" i="0" u="none" strike="noStrike" cap="none" normalizeH="0" baseline="0" noProof="0">
                <a:ln>
                  <a:noFill/>
                </a:ln>
                <a:effectLst/>
                <a:uLnTx/>
                <a:uFillTx/>
                <a:latin typeface="Arial" panose="020B0604020202020204" pitchFamily="34" charset="0"/>
                <a:cs typeface="Arial" panose="020B0604020202020204" pitchFamily="34" charset="0"/>
              </a:rPr>
            </a:br>
            <a:r>
              <a:rPr kumimoji="0" lang="fr-FR" sz="1800" b="1" i="0" u="none" strike="noStrike" cap="none" normalizeH="0" baseline="0" noProof="0">
                <a:ln>
                  <a:noFill/>
                </a:ln>
                <a:solidFill>
                  <a:srgbClr val="3BB041"/>
                </a:solidFill>
                <a:effectLst/>
                <a:uLnTx/>
                <a:uFillTx/>
                <a:latin typeface="Arial"/>
                <a:cs typeface="Arial"/>
              </a:rPr>
              <a:t>RÉPONDRE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cap="none" normalizeH="0" baseline="0" noProof="0">
                <a:ln>
                  <a:noFill/>
                </a:ln>
                <a:solidFill>
                  <a:srgbClr val="3BB041"/>
                </a:solidFill>
                <a:effectLst/>
                <a:uLnTx/>
                <a:uFillTx/>
                <a:latin typeface="Arial"/>
                <a:cs typeface="Arial"/>
              </a:rPr>
              <a:t>Cible : 7 jours</a:t>
            </a:r>
            <a:br>
              <a:rPr lang="fr-FR" sz="1600" b="1" i="0" u="none" strike="noStrike" cap="none" normalizeH="0" baseline="0" noProof="0">
                <a:ln>
                  <a:noFill/>
                </a:ln>
                <a:effectLst/>
                <a:uLnTx/>
                <a:uFillTx/>
                <a:latin typeface="Arial" panose="020B0604020202020204" pitchFamily="34" charset="0"/>
                <a:cs typeface="Arial" panose="020B0604020202020204" pitchFamily="34" charset="0"/>
              </a:rPr>
            </a:br>
            <a:endParaRPr lang="fr-FR" sz="1600" b="1" i="0" u="none" strike="noStrike" cap="none" normalizeH="0" baseline="0" noProof="0">
              <a:ln>
                <a:noFill/>
              </a:ln>
              <a:effectLst/>
              <a:uLnTx/>
              <a:uFillTx/>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443526" y="2401510"/>
            <a:ext cx="2506428"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Date de détection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CF2E2E"/>
                </a:solidFill>
                <a:effectLst/>
                <a:uLnTx/>
                <a:uFillTx/>
                <a:latin typeface="Arial"/>
                <a:ea typeface="Arial"/>
                <a:cs typeface="Arial"/>
              </a:rPr>
              <a:t>15 avril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151643" y="2401510"/>
            <a:ext cx="2014871"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Date de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FCB900"/>
                </a:solidFill>
                <a:effectLst/>
                <a:uLnTx/>
                <a:uFillTx/>
                <a:latin typeface="Arial"/>
                <a:ea typeface="Arial"/>
                <a:cs typeface="Arial"/>
              </a:rPr>
              <a:t>27 mai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626522" y="2410298"/>
            <a:ext cx="2139992"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Date de réponse précoce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3BB041"/>
                </a:solidFill>
                <a:effectLst/>
                <a:uLnTx/>
                <a:uFillTx/>
                <a:latin typeface="Arial"/>
                <a:ea typeface="Arial"/>
                <a:cs typeface="Arial"/>
              </a:rPr>
              <a:t>27 août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625181" y="1662047"/>
            <a:ext cx="1319975"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a:ln>
                  <a:noFill/>
                </a:ln>
                <a:solidFill>
                  <a:srgbClr val="FFFFFF"/>
                </a:solidFill>
                <a:effectLst/>
                <a:uLnTx/>
                <a:uFillTx/>
                <a:latin typeface="Arial"/>
                <a:ea typeface="Arial"/>
                <a:cs typeface="Arial"/>
              </a:rPr>
              <a:t> 17 JOURS</a:t>
            </a:r>
          </a:p>
        </p:txBody>
      </p:sp>
      <p:sp>
        <p:nvSpPr>
          <p:cNvPr id="79" name="# DAYS">
            <a:extLst>
              <a:ext uri="{FF2B5EF4-FFF2-40B4-BE49-F238E27FC236}">
                <a16:creationId xmlns:a16="http://schemas.microsoft.com/office/drawing/2014/main" id="{45325AEF-558F-2BCF-53EE-3E5C8646F701}"/>
              </a:ext>
            </a:extLst>
          </p:cNvPr>
          <p:cNvSpPr txBox="1"/>
          <p:nvPr/>
        </p:nvSpPr>
        <p:spPr>
          <a:xfrm>
            <a:off x="5486647" y="1677194"/>
            <a:ext cx="1576346"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dirty="0">
                <a:ln>
                  <a:noFill/>
                </a:ln>
                <a:solidFill>
                  <a:srgbClr val="FFFFFF"/>
                </a:solidFill>
                <a:effectLst/>
                <a:uLnTx/>
                <a:uFillTx/>
                <a:latin typeface="Arial"/>
                <a:ea typeface="Arial"/>
                <a:cs typeface="Arial"/>
              </a:rPr>
              <a:t> 42 JOURS</a:t>
            </a:r>
          </a:p>
        </p:txBody>
      </p:sp>
      <p:sp>
        <p:nvSpPr>
          <p:cNvPr id="80" name="# DAYS">
            <a:extLst>
              <a:ext uri="{FF2B5EF4-FFF2-40B4-BE49-F238E27FC236}">
                <a16:creationId xmlns:a16="http://schemas.microsoft.com/office/drawing/2014/main" id="{7E8B51A0-829D-B7CF-3C91-02A9B904F165}"/>
              </a:ext>
            </a:extLst>
          </p:cNvPr>
          <p:cNvSpPr txBox="1"/>
          <p:nvPr/>
        </p:nvSpPr>
        <p:spPr>
          <a:xfrm>
            <a:off x="8618248" y="1652277"/>
            <a:ext cx="1241428"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200" b="1" i="0" u="none" strike="noStrike" cap="none" normalizeH="0" baseline="0" noProof="0">
                <a:ln>
                  <a:noFill/>
                </a:ln>
                <a:solidFill>
                  <a:srgbClr val="FFFFFF"/>
                </a:solidFill>
                <a:effectLst/>
                <a:uLnTx/>
                <a:uFillTx/>
                <a:latin typeface="Arial"/>
                <a:ea typeface="Arial"/>
                <a:cs typeface="Arial"/>
              </a:rPr>
              <a:t>56 JOURS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304398" y="3962814"/>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Similitude des symptômes avec le paludisme, etc. Connaissance sous-optimale de la trypanosomiase humaine africaine parmi les agents de santé</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Faible recours aux soins de santé par la communauté</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81426" y="3141326"/>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9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Faible compétence du personnel de laboratoire pour vérifier la trypanosomiase humaine africaine</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9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Faible système de référencement des laboratoires </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46093" y="3958334"/>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La trypanosomiase humaine africaine n’est </a:t>
            </a:r>
            <a:b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b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pas une maladie prioritaire en Éthiopie.</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Les lignes directrices sur la surveillance de la trypanosomiase humaine africaine ne sont pas disponibles. </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46093" y="3131049"/>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Impossibilité de notifier la menace de </a:t>
            </a:r>
            <a:b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b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santé publique au niveau suivant</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17676" y="3962191"/>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Pct val="100000"/>
              <a:buFontTx/>
              <a:buNone/>
              <a:tabLst/>
              <a:defRPr>
                <a:solidFill>
                  <a:srgbClr val="0C0F22"/>
                </a:solidFill>
              </a:defRPr>
            </a:pPr>
            <a:r>
              <a:rPr kumimoji="0" lang="fr-FR" sz="900" b="0" i="0" u="none" strike="noStrike" cap="none" normalizeH="0" baseline="0" noProof="0">
                <a:ln>
                  <a:noFill/>
                </a:ln>
                <a:solidFill>
                  <a:srgbClr val="0C0F22"/>
                </a:solidFill>
                <a:effectLst/>
                <a:uLnTx/>
                <a:uFillTx/>
                <a:latin typeface="Arial" panose="020B0604020202020204" pitchFamily="34" charset="0"/>
                <a:ea typeface="Arial"/>
                <a:cs typeface="Arial" panose="020B0604020202020204" pitchFamily="34" charset="0"/>
              </a:rPr>
              <a:t>Retard de communication entre les zones, les régions et le niveau fédéral</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15798" y="996945"/>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CIBLE</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15798" y="1769763"/>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CALENDRIER</a:t>
            </a:r>
          </a:p>
        </p:txBody>
      </p:sp>
      <p:sp>
        <p:nvSpPr>
          <p:cNvPr id="88" name="TextBox 87">
            <a:extLst>
              <a:ext uri="{FF2B5EF4-FFF2-40B4-BE49-F238E27FC236}">
                <a16:creationId xmlns:a16="http://schemas.microsoft.com/office/drawing/2014/main" id="{F06A252A-D11E-E6BC-99B2-9C34733DB866}"/>
              </a:ext>
            </a:extLst>
          </p:cNvPr>
          <p:cNvSpPr txBox="1"/>
          <p:nvPr/>
        </p:nvSpPr>
        <p:spPr>
          <a:xfrm>
            <a:off x="454268" y="3138300"/>
            <a:ext cx="1682624"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GOULETS D’ÉTRANGLEMENT</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17697" y="5955929"/>
            <a:ext cx="1516843" cy="461665"/>
          </a:xfrm>
          <a:prstGeom prst="rect">
            <a:avLst/>
          </a:prstGeom>
          <a:noFill/>
        </p:spPr>
        <p:txBody>
          <a:bodyPr wrap="square" lIns="91440" tIns="45720" rIns="91440" bIns="45720" anchor="t">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fr-FR" sz="1200" b="1">
                <a:solidFill>
                  <a:srgbClr val="618393"/>
                </a:solidFill>
                <a:latin typeface="Arial"/>
                <a:cs typeface="Arial"/>
              </a:rPr>
              <a:t>ACTIONS CORRECTIVES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196094" y="4960696"/>
            <a:ext cx="2843387"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900" b="0" i="0" u="none" strike="noStrike" cap="none" normalizeH="0" baseline="0" noProof="0" dirty="0">
                <a:ln>
                  <a:noFill/>
                </a:ln>
                <a:solidFill>
                  <a:srgbClr val="0C0F22"/>
                </a:solidFill>
                <a:effectLst/>
                <a:uLnTx/>
                <a:uFillTx/>
                <a:latin typeface="Arial"/>
                <a:cs typeface="Arial"/>
              </a:rPr>
              <a:t>Coordination/budget du système de santé publique régional </a:t>
            </a:r>
            <a:r>
              <a:rPr lang="fr-FR" sz="900" dirty="0">
                <a:solidFill>
                  <a:srgbClr val="0C0F22"/>
                </a:solidFill>
                <a:latin typeface="Arial"/>
                <a:cs typeface="Arial"/>
              </a:rPr>
              <a:t>Prise en charge des cas + </a:t>
            </a:r>
            <a:r>
              <a:rPr kumimoji="0" lang="fr-FR" sz="900" b="0" i="0" u="none" strike="noStrike" cap="none" normalizeH="0" baseline="0" noProof="0" dirty="0">
                <a:ln>
                  <a:noFill/>
                </a:ln>
                <a:solidFill>
                  <a:srgbClr val="0C0F22"/>
                </a:solidFill>
                <a:effectLst/>
                <a:uLnTx/>
                <a:uFillTx/>
                <a:latin typeface="Arial"/>
                <a:cs typeface="Arial"/>
              </a:rPr>
              <a:t>fourniture de médicaments par l’OMS</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900" b="0" i="0" u="none" strike="noStrike" cap="none" normalizeH="0" baseline="0" noProof="0" dirty="0">
                <a:ln>
                  <a:noFill/>
                </a:ln>
                <a:solidFill>
                  <a:srgbClr val="0C0F22"/>
                </a:solidFill>
                <a:effectLst/>
                <a:uLnTx/>
                <a:uFillTx/>
                <a:latin typeface="Arial"/>
                <a:cs typeface="Arial"/>
              </a:rPr>
              <a:t>Soutien financier de l’EPHI</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900" b="0" i="0" u="none" strike="noStrike" cap="none" normalizeH="0" baseline="0" noProof="0" dirty="0">
                <a:ln>
                  <a:noFill/>
                </a:ln>
                <a:solidFill>
                  <a:srgbClr val="000000"/>
                </a:solidFill>
                <a:effectLst/>
                <a:uLnTx/>
                <a:uFillTx/>
                <a:latin typeface="Arial"/>
                <a:cs typeface="Arial"/>
              </a:rPr>
              <a:t>Coordination par les acteurs du concept Une seule santé </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12284" y="5937643"/>
            <a:ext cx="8827197" cy="628367"/>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95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IMMÉDIATES</a:t>
            </a:r>
            <a:r>
              <a:rPr kumimoji="0" lang="fr-FR" sz="95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a:t>
            </a:r>
            <a:r>
              <a:rPr kumimoji="0" lang="fr-FR" sz="95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formation des agents de santé, plaidoyer communautaire, renforcement des capacités des laboratoires, lignes directrices provisoires sur la trypanosomiase humaine africaine </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95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À LONG TERME</a:t>
            </a:r>
            <a:r>
              <a:rPr kumimoji="0" lang="fr-FR" sz="95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a:t>
            </a:r>
            <a:r>
              <a:rPr kumimoji="0" lang="fr-FR" sz="95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formation en santé publique sur les maladies émergentes/ré-émergentes, disponibilité des médicaments, augmentation de l’allocation budgétaire, renforcement des capacités des agents de santé dans les zones à haut risque, équipement des centres de traitement</a:t>
            </a:r>
          </a:p>
        </p:txBody>
      </p:sp>
      <p:sp>
        <p:nvSpPr>
          <p:cNvPr id="97" name="TextBox 96">
            <a:extLst>
              <a:ext uri="{FF2B5EF4-FFF2-40B4-BE49-F238E27FC236}">
                <a16:creationId xmlns:a16="http://schemas.microsoft.com/office/drawing/2014/main" id="{A87F5133-642D-25E8-20E1-8FF7BAFB6C20}"/>
              </a:ext>
            </a:extLst>
          </p:cNvPr>
          <p:cNvSpPr txBox="1"/>
          <p:nvPr/>
        </p:nvSpPr>
        <p:spPr>
          <a:xfrm>
            <a:off x="520801" y="5055026"/>
            <a:ext cx="1405903"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FACTEURS FAVORISANTS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02403" y="3146073"/>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Manque de médicament contre la trypanosomiase humaine africaine dans le pays Interruptions d’approvisionnement en diagnostic</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053980" y="4960697"/>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mn-cs"/>
              </a:rPr>
              <a:t>Disponibilité de la ligne téléphonique</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mn-cs"/>
              </a:rPr>
              <a:t>Bonne communication parmi le personnel de l’hôpital primaire</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12285" y="4960697"/>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mn-cs"/>
              </a:rPr>
              <a:t>Personnel motivé à l’hôpital primaire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900" b="0" i="0" u="none" strike="noStrike" cap="none" normalizeH="0" baseline="0" noProof="0" dirty="0">
                <a:ln>
                  <a:noFill/>
                </a:ln>
                <a:solidFill>
                  <a:srgbClr val="0C0F22"/>
                </a:solidFill>
                <a:effectLst/>
                <a:uLnTx/>
                <a:uFillTx/>
                <a:latin typeface="Arial" panose="020B0604020202020204" pitchFamily="34" charset="0"/>
                <a:ea typeface="Arial"/>
                <a:cs typeface="+mn-cs"/>
              </a:rPr>
              <a:t>Soutien de l’OMS et de l’Institut éthiopien de santé publique (EPHI) pour la confirmation en laboratoire</a:t>
            </a:r>
          </a:p>
        </p:txBody>
      </p:sp>
      <p:sp>
        <p:nvSpPr>
          <p:cNvPr id="11" name="Oval 10">
            <a:extLst>
              <a:ext uri="{FF2B5EF4-FFF2-40B4-BE49-F238E27FC236}">
                <a16:creationId xmlns:a16="http://schemas.microsoft.com/office/drawing/2014/main" id="{331CECC1-2C37-F2EE-B66A-40BBAB005F43}"/>
              </a:ext>
            </a:extLst>
          </p:cNvPr>
          <p:cNvSpPr/>
          <p:nvPr/>
        </p:nvSpPr>
        <p:spPr>
          <a:xfrm>
            <a:off x="1723008" y="1527235"/>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926704" y="1689596"/>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48562" y="310829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48562" y="3924372"/>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19582" y="310829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19582" y="3924372"/>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65905" y="310829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65905" y="3924372"/>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136892" y="4932312"/>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07911" y="4932312"/>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85824" y="4932312"/>
            <a:ext cx="212232" cy="212232"/>
          </a:xfrm>
          <a:prstGeom prst="rect">
            <a:avLst/>
          </a:prstGeom>
        </p:spPr>
      </p:pic>
      <p:sp>
        <p:nvSpPr>
          <p:cNvPr id="2" name="Title 2">
            <a:extLst>
              <a:ext uri="{FF2B5EF4-FFF2-40B4-BE49-F238E27FC236}">
                <a16:creationId xmlns:a16="http://schemas.microsoft.com/office/drawing/2014/main" id="{063128E9-8C30-7BBD-72C6-33965D63B77A}"/>
              </a:ext>
            </a:extLst>
          </p:cNvPr>
          <p:cNvSpPr>
            <a:spLocks noGrp="1"/>
          </p:cNvSpPr>
          <p:nvPr>
            <p:ph type="title"/>
          </p:nvPr>
        </p:nvSpPr>
        <p:spPr>
          <a:xfrm>
            <a:off x="208814" y="202023"/>
            <a:ext cx="11482280" cy="1087808"/>
          </a:xfrm>
        </p:spPr>
        <p:txBody>
          <a:bodyPr>
            <a:normAutofit/>
          </a:bodyPr>
          <a:lstStyle/>
          <a:p>
            <a:r>
              <a:rPr lang="fr-FR"/>
              <a:t>Trypanosomiase </a:t>
            </a:r>
            <a:r>
              <a:rPr lang="fr-FR">
                <a:latin typeface="Arial"/>
                <a:cs typeface="Arial"/>
              </a:rPr>
              <a:t>humaine africaine</a:t>
            </a:r>
            <a:r>
              <a:rPr lang="fr-FR"/>
              <a:t> | Éthiopie</a:t>
            </a:r>
            <a:r>
              <a:rPr lang="fr-FR">
                <a:latin typeface="Arial"/>
                <a:cs typeface="Arial"/>
              </a:rPr>
              <a:t> </a:t>
            </a:r>
          </a:p>
        </p:txBody>
      </p:sp>
    </p:spTree>
    <p:extLst>
      <p:ext uri="{BB962C8B-B14F-4D97-AF65-F5344CB8AC3E}">
        <p14:creationId xmlns:p14="http://schemas.microsoft.com/office/powerpoint/2010/main" val="12241398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2074167"/>
            <a:ext cx="6693029" cy="2911331"/>
          </a:xfrm>
        </p:spPr>
        <p:txBody>
          <a:bodyPr vert="horz" lIns="91440" tIns="45720" rIns="91440" bIns="45720" rtlCol="0" anchor="t">
            <a:noAutofit/>
          </a:bodyPr>
          <a:lstStyle/>
          <a:p>
            <a:r>
              <a:rPr lang="fr-FR" sz="3200" dirty="0">
                <a:latin typeface="Arial"/>
                <a:cs typeface="Arial"/>
              </a:rPr>
              <a:t>Si vous meniez des activités de l’approche 7-1-7 en Éthiopie, qui souhaiteriez-vous voir faire partie d’un groupe de parties prenantes pour cette épidémie ?</a:t>
            </a:r>
          </a:p>
        </p:txBody>
      </p:sp>
      <p:pic>
        <p:nvPicPr>
          <p:cNvPr id="8" name="Graphic 9">
            <a:extLst>
              <a:ext uri="{FF2B5EF4-FFF2-40B4-BE49-F238E27FC236}">
                <a16:creationId xmlns:a16="http://schemas.microsoft.com/office/drawing/2014/main" id="{265E2420-6D86-BC4C-2586-A939EC951E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6E069EC9-3CD4-4EBF-77C5-4B6184E5EED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a:latin typeface="Arial"/>
                <a:cs typeface="Arial"/>
              </a:rPr>
              <a:t>Discussion</a:t>
            </a:r>
          </a:p>
        </p:txBody>
      </p:sp>
    </p:spTree>
    <p:extLst>
      <p:ext uri="{BB962C8B-B14F-4D97-AF65-F5344CB8AC3E}">
        <p14:creationId xmlns:p14="http://schemas.microsoft.com/office/powerpoint/2010/main" val="32672364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6DE8A-FBE3-5ABA-F0F8-16F4CB33BD33}"/>
            </a:ext>
          </a:extLst>
        </p:cNvPr>
        <p:cNvGrpSpPr/>
        <p:nvPr/>
      </p:nvGrpSpPr>
      <p:grpSpPr>
        <a:xfrm>
          <a:off x="0" y="0"/>
          <a:ext cx="0" cy="0"/>
          <a:chOff x="0" y="0"/>
          <a:chExt cx="0" cy="0"/>
        </a:xfrm>
      </p:grpSpPr>
      <p:sp>
        <p:nvSpPr>
          <p:cNvPr id="20" name="Rounded Rectangle 19">
            <a:extLst>
              <a:ext uri="{FF2B5EF4-FFF2-40B4-BE49-F238E27FC236}">
                <a16:creationId xmlns:a16="http://schemas.microsoft.com/office/drawing/2014/main" id="{81F0C4E0-DE11-7E8A-7AD9-33B13B89CF74}"/>
              </a:ext>
            </a:extLst>
          </p:cNvPr>
          <p:cNvSpPr/>
          <p:nvPr/>
        </p:nvSpPr>
        <p:spPr>
          <a:xfrm>
            <a:off x="4836797" y="3869634"/>
            <a:ext cx="6696573" cy="279620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ext Placeholder 4">
            <a:extLst>
              <a:ext uri="{FF2B5EF4-FFF2-40B4-BE49-F238E27FC236}">
                <a16:creationId xmlns:a16="http://schemas.microsoft.com/office/drawing/2014/main" id="{80760D79-B4DB-9B8B-AD9D-926BE11BB98F}"/>
              </a:ext>
            </a:extLst>
          </p:cNvPr>
          <p:cNvSpPr>
            <a:spLocks noGrp="1"/>
          </p:cNvSpPr>
          <p:nvPr>
            <p:ph type="body" sz="half" idx="10"/>
          </p:nvPr>
        </p:nvSpPr>
        <p:spPr>
          <a:xfrm>
            <a:off x="4835951" y="482964"/>
            <a:ext cx="6877077" cy="400639"/>
          </a:xfrm>
        </p:spPr>
        <p:txBody>
          <a:bodyPr/>
          <a:lstStyle/>
          <a:p>
            <a:r>
              <a:rPr lang="fr-FR" sz="1800" dirty="0"/>
              <a:t>Liste des parties prenantes de l’épidémie de trypanosomiase humaine africaine dans le cadre du concept « Une seule santé » en Éthiopie</a:t>
            </a:r>
          </a:p>
          <a:p>
            <a:endParaRPr lang="en-US" sz="1600" dirty="0"/>
          </a:p>
          <a:p>
            <a:endParaRPr lang="en-US" sz="1600" dirty="0"/>
          </a:p>
          <a:p>
            <a:endParaRPr lang="en-US" sz="1600" dirty="0"/>
          </a:p>
        </p:txBody>
      </p:sp>
      <p:graphicFrame>
        <p:nvGraphicFramePr>
          <p:cNvPr id="11" name="Table 13">
            <a:extLst>
              <a:ext uri="{FF2B5EF4-FFF2-40B4-BE49-F238E27FC236}">
                <a16:creationId xmlns:a16="http://schemas.microsoft.com/office/drawing/2014/main" id="{448A7DC0-2E36-64AC-E90C-FD9E6B22ADF6}"/>
              </a:ext>
            </a:extLst>
          </p:cNvPr>
          <p:cNvGraphicFramePr>
            <a:graphicFrameLocks noGrp="1"/>
          </p:cNvGraphicFramePr>
          <p:nvPr>
            <p:extLst>
              <p:ext uri="{D42A27DB-BD31-4B8C-83A1-F6EECF244321}">
                <p14:modId xmlns:p14="http://schemas.microsoft.com/office/powerpoint/2010/main" val="4189271817"/>
              </p:ext>
            </p:extLst>
          </p:nvPr>
        </p:nvGraphicFramePr>
        <p:xfrm>
          <a:off x="4835951" y="1445070"/>
          <a:ext cx="3605684" cy="2194344"/>
        </p:xfrm>
        <a:graphic>
          <a:graphicData uri="http://schemas.openxmlformats.org/drawingml/2006/table">
            <a:tbl>
              <a:tblPr firstRow="1" bandRow="1">
                <a:tableStyleId>{5C22544A-7EE6-4342-B048-85BDC9FD1C3A}</a:tableStyleId>
              </a:tblPr>
              <a:tblGrid>
                <a:gridCol w="3605684">
                  <a:extLst>
                    <a:ext uri="{9D8B030D-6E8A-4147-A177-3AD203B41FA5}">
                      <a16:colId xmlns:a16="http://schemas.microsoft.com/office/drawing/2014/main" val="86719991"/>
                    </a:ext>
                  </a:extLst>
                </a:gridCol>
              </a:tblGrid>
              <a:tr h="365718">
                <a:tc>
                  <a:txBody>
                    <a:bodyPr/>
                    <a:lstStyle/>
                    <a:p>
                      <a:r>
                        <a:rPr lang="fr-FR">
                          <a:latin typeface="Arial"/>
                        </a:rPr>
                        <a:t>Plusieurs secteurs</a:t>
                      </a:r>
                    </a:p>
                  </a:txBody>
                  <a:tcPr/>
                </a:tc>
                <a:extLst>
                  <a:ext uri="{0D108BD9-81ED-4DB2-BD59-A6C34878D82A}">
                    <a16:rowId xmlns:a16="http://schemas.microsoft.com/office/drawing/2014/main" val="1331269829"/>
                  </a:ext>
                </a:extLst>
              </a:tr>
              <a:tr h="1828584">
                <a:tc>
                  <a:txBody>
                    <a:bodyPr/>
                    <a:lstStyle/>
                    <a:p>
                      <a:pPr marL="285750" indent="-285750">
                        <a:buFont typeface="Arial" panose="020B0604020202020204" pitchFamily="34" charset="0"/>
                        <a:buChar char="•"/>
                      </a:pPr>
                      <a:r>
                        <a:rPr lang="fr-FR" sz="1800" dirty="0">
                          <a:latin typeface="Arial"/>
                        </a:rPr>
                        <a:t>Organismes de santé publique</a:t>
                      </a:r>
                    </a:p>
                    <a:p>
                      <a:pPr marL="285750" indent="-285750">
                        <a:buFont typeface="Arial" panose="020B0604020202020204" pitchFamily="34" charset="0"/>
                        <a:buChar char="•"/>
                      </a:pPr>
                      <a:r>
                        <a:rPr lang="fr-FR" sz="1800" dirty="0">
                          <a:latin typeface="Arial"/>
                        </a:rPr>
                        <a:t>Organismes agricoles</a:t>
                      </a:r>
                    </a:p>
                    <a:p>
                      <a:pPr marL="285750" indent="-285750">
                        <a:buFont typeface="Arial" panose="020B0604020202020204" pitchFamily="34" charset="0"/>
                        <a:buChar char="•"/>
                      </a:pPr>
                      <a:r>
                        <a:rPr lang="fr-FR" sz="1800" dirty="0">
                          <a:latin typeface="Arial"/>
                        </a:rPr>
                        <a:t>Organismes gouvernementaux</a:t>
                      </a:r>
                    </a:p>
                    <a:p>
                      <a:pPr marL="285750" indent="-285750">
                        <a:buFont typeface="Arial" panose="020B0604020202020204" pitchFamily="34" charset="0"/>
                        <a:buChar char="•"/>
                      </a:pPr>
                      <a:r>
                        <a:rPr lang="fr-FR" sz="1800" dirty="0">
                          <a:latin typeface="Arial"/>
                        </a:rPr>
                        <a:t>Une Seule Santé </a:t>
                      </a:r>
                    </a:p>
                    <a:p>
                      <a:pPr marL="285750" indent="-285750">
                        <a:buFont typeface="Arial" panose="020B0604020202020204" pitchFamily="34" charset="0"/>
                        <a:buChar char="•"/>
                      </a:pPr>
                      <a:r>
                        <a:rPr lang="fr-FR" sz="1800" dirty="0">
                          <a:latin typeface="Arial"/>
                        </a:rPr>
                        <a:t>Laboratoire</a:t>
                      </a:r>
                    </a:p>
                    <a:p>
                      <a:pPr marL="285750" indent="-285750">
                        <a:buFont typeface="Arial" panose="020B0604020202020204" pitchFamily="34" charset="0"/>
                        <a:buChar char="•"/>
                      </a:pPr>
                      <a:r>
                        <a:rPr lang="fr-FR" sz="1800" dirty="0">
                          <a:latin typeface="Arial"/>
                        </a:rPr>
                        <a:t>Institutions académiques</a:t>
                      </a:r>
                    </a:p>
                  </a:txBody>
                  <a:tcPr/>
                </a:tc>
                <a:extLst>
                  <a:ext uri="{0D108BD9-81ED-4DB2-BD59-A6C34878D82A}">
                    <a16:rowId xmlns:a16="http://schemas.microsoft.com/office/drawing/2014/main" val="1752448874"/>
                  </a:ext>
                </a:extLst>
              </a:tr>
            </a:tbl>
          </a:graphicData>
        </a:graphic>
      </p:graphicFrame>
      <p:sp>
        <p:nvSpPr>
          <p:cNvPr id="14" name="Content Placeholder 2">
            <a:extLst>
              <a:ext uri="{FF2B5EF4-FFF2-40B4-BE49-F238E27FC236}">
                <a16:creationId xmlns:a16="http://schemas.microsoft.com/office/drawing/2014/main" id="{77DD7E6F-7312-F178-9459-87447D7A5F6C}"/>
              </a:ext>
            </a:extLst>
          </p:cNvPr>
          <p:cNvSpPr>
            <a:spLocks noGrp="1"/>
          </p:cNvSpPr>
          <p:nvPr>
            <p:ph idx="1"/>
          </p:nvPr>
        </p:nvSpPr>
        <p:spPr>
          <a:xfrm>
            <a:off x="4941748" y="4054651"/>
            <a:ext cx="3115604" cy="2587725"/>
          </a:xfrm>
        </p:spPr>
        <p:txBody>
          <a:bodyPr vert="horz" lIns="91440" tIns="45720" rIns="91440" bIns="45720" rtlCol="0" anchor="t">
            <a:noAutofit/>
          </a:bodyPr>
          <a:lstStyle/>
          <a:p>
            <a:pPr marL="0" indent="0">
              <a:buNone/>
            </a:pPr>
            <a:r>
              <a:rPr lang="fr-FR" sz="1600" b="1" dirty="0">
                <a:solidFill>
                  <a:schemeClr val="tx2"/>
                </a:solidFill>
                <a:latin typeface="Arial"/>
                <a:cs typeface="Arial"/>
              </a:rPr>
              <a:t>Rôles individuels</a:t>
            </a:r>
          </a:p>
          <a:p>
            <a:pPr>
              <a:spcBef>
                <a:spcPts val="400"/>
              </a:spcBef>
            </a:pPr>
            <a:r>
              <a:rPr lang="fr-FR" sz="1300" dirty="0">
                <a:solidFill>
                  <a:schemeClr val="tx1"/>
                </a:solidFill>
                <a:latin typeface="Arial"/>
                <a:cs typeface="Arial"/>
              </a:rPr>
              <a:t>Spécialistes de la santé publique</a:t>
            </a:r>
          </a:p>
          <a:p>
            <a:pPr>
              <a:spcBef>
                <a:spcPts val="400"/>
              </a:spcBef>
            </a:pPr>
            <a:r>
              <a:rPr lang="fr-FR" sz="1300" dirty="0">
                <a:solidFill>
                  <a:schemeClr val="tx1"/>
                </a:solidFill>
                <a:latin typeface="Arial"/>
                <a:cs typeface="Arial"/>
              </a:rPr>
              <a:t>Épidémiologistes/épidémiologistes de terrain</a:t>
            </a:r>
          </a:p>
          <a:p>
            <a:pPr>
              <a:spcBef>
                <a:spcPts val="400"/>
              </a:spcBef>
            </a:pPr>
            <a:r>
              <a:rPr lang="fr-FR" sz="1300" dirty="0">
                <a:solidFill>
                  <a:schemeClr val="tx1"/>
                </a:solidFill>
                <a:latin typeface="Arial"/>
                <a:cs typeface="Arial"/>
              </a:rPr>
              <a:t>Vétérinaires</a:t>
            </a:r>
          </a:p>
          <a:p>
            <a:pPr>
              <a:spcBef>
                <a:spcPts val="400"/>
              </a:spcBef>
            </a:pPr>
            <a:r>
              <a:rPr lang="fr-FR" sz="1300" dirty="0">
                <a:solidFill>
                  <a:schemeClr val="tx1"/>
                </a:solidFill>
                <a:latin typeface="Arial"/>
                <a:cs typeface="Arial"/>
              </a:rPr>
              <a:t>Technologues dans le domaine médical</a:t>
            </a:r>
          </a:p>
          <a:p>
            <a:pPr>
              <a:spcBef>
                <a:spcPts val="400"/>
              </a:spcBef>
            </a:pPr>
            <a:r>
              <a:rPr lang="fr-FR" sz="1300" dirty="0" err="1">
                <a:solidFill>
                  <a:schemeClr val="tx1"/>
                </a:solidFill>
                <a:latin typeface="Arial"/>
                <a:cs typeface="Arial"/>
              </a:rPr>
              <a:t>Technicien·ne·s</a:t>
            </a:r>
            <a:r>
              <a:rPr lang="fr-FR" sz="1300" dirty="0">
                <a:solidFill>
                  <a:schemeClr val="tx1"/>
                </a:solidFill>
                <a:latin typeface="Arial"/>
                <a:cs typeface="Arial"/>
              </a:rPr>
              <a:t> de laboratoire vétérinaire</a:t>
            </a:r>
          </a:p>
          <a:p>
            <a:pPr>
              <a:spcBef>
                <a:spcPts val="400"/>
              </a:spcBef>
            </a:pPr>
            <a:r>
              <a:rPr lang="fr-FR" sz="1300" dirty="0">
                <a:solidFill>
                  <a:schemeClr val="tx1"/>
                </a:solidFill>
                <a:latin typeface="Arial"/>
                <a:cs typeface="Arial"/>
              </a:rPr>
              <a:t>Anthropologues dans le domaine médical</a:t>
            </a:r>
          </a:p>
          <a:p>
            <a:pPr>
              <a:spcBef>
                <a:spcPts val="300"/>
              </a:spcBef>
            </a:pPr>
            <a:endParaRPr lang="en-US" sz="1300" dirty="0">
              <a:solidFill>
                <a:schemeClr val="tx1"/>
              </a:solidFill>
              <a:latin typeface="Arial"/>
              <a:cs typeface="Arial"/>
            </a:endParaRPr>
          </a:p>
          <a:p>
            <a:pPr>
              <a:spcBef>
                <a:spcPts val="300"/>
              </a:spcBef>
            </a:pPr>
            <a:endParaRPr lang="en-US" sz="1300" dirty="0">
              <a:solidFill>
                <a:schemeClr val="tx1"/>
              </a:solidFill>
              <a:cs typeface="Arial"/>
            </a:endParaRPr>
          </a:p>
          <a:p>
            <a:pPr lvl="1">
              <a:spcBef>
                <a:spcPts val="300"/>
              </a:spcBef>
              <a:buFont typeface="Courier New" panose="020B0604020202020204" pitchFamily="34" charset="0"/>
              <a:buChar char="o"/>
            </a:pPr>
            <a:endParaRPr lang="en-US" sz="1300" dirty="0">
              <a:solidFill>
                <a:schemeClr val="tx1"/>
              </a:solidFill>
              <a:cs typeface="Arial"/>
            </a:endParaRPr>
          </a:p>
          <a:p>
            <a:pPr marL="0" indent="0">
              <a:spcBef>
                <a:spcPts val="300"/>
              </a:spcBef>
              <a:buNone/>
            </a:pPr>
            <a:endParaRPr lang="en-US" sz="1300" dirty="0">
              <a:solidFill>
                <a:schemeClr val="tx1"/>
              </a:solidFill>
              <a:cs typeface="Arial"/>
            </a:endParaRPr>
          </a:p>
        </p:txBody>
      </p:sp>
      <p:sp>
        <p:nvSpPr>
          <p:cNvPr id="18" name="Content Placeholder 2">
            <a:extLst>
              <a:ext uri="{FF2B5EF4-FFF2-40B4-BE49-F238E27FC236}">
                <a16:creationId xmlns:a16="http://schemas.microsoft.com/office/drawing/2014/main" id="{7FA7448C-4A57-E9E5-6A03-C5D1371A6C5E}"/>
              </a:ext>
            </a:extLst>
          </p:cNvPr>
          <p:cNvSpPr txBox="1">
            <a:spLocks/>
          </p:cNvSpPr>
          <p:nvPr/>
        </p:nvSpPr>
        <p:spPr>
          <a:xfrm>
            <a:off x="8162303" y="3949093"/>
            <a:ext cx="2983217" cy="258772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1300" b="1" i="0" u="none" strike="noStrike" cap="none" normalizeH="0" baseline="0" noProof="0" dirty="0">
                <a:ln>
                  <a:noFill/>
                </a:ln>
                <a:solidFill>
                  <a:srgbClr val="618393"/>
                </a:solidFill>
                <a:effectLst/>
                <a:uLnTx/>
                <a:uFillTx/>
                <a:latin typeface="Arial"/>
                <a:ea typeface="Arial"/>
                <a:cs typeface="Arial"/>
              </a:rPr>
              <a:t>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300" b="0" i="0" u="none" strike="noStrike" cap="none" normalizeH="0" baseline="0" noProof="0" dirty="0">
                <a:ln>
                  <a:noFill/>
                </a:ln>
                <a:solidFill>
                  <a:srgbClr val="384D56"/>
                </a:solidFill>
                <a:effectLst/>
                <a:uLnTx/>
                <a:uFillTx/>
                <a:latin typeface="Arial"/>
                <a:ea typeface="Arial"/>
                <a:cs typeface="Arial"/>
              </a:rPr>
              <a:t>Entomologistes vétérinaires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300" b="0" i="0" u="none" strike="noStrike" cap="none" normalizeH="0" baseline="0" noProof="0" dirty="0">
                <a:ln>
                  <a:noFill/>
                </a:ln>
                <a:solidFill>
                  <a:srgbClr val="384D56"/>
                </a:solidFill>
                <a:effectLst/>
                <a:uLnTx/>
                <a:uFillTx/>
                <a:latin typeface="Arial"/>
                <a:ea typeface="Arial"/>
                <a:cs typeface="Arial"/>
              </a:rPr>
              <a:t>Entomologistes dans le domaine médical</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300" b="0" i="0" u="none" strike="noStrike" cap="none" normalizeH="0" baseline="0" noProof="0" dirty="0">
                <a:ln>
                  <a:noFill/>
                </a:ln>
                <a:solidFill>
                  <a:srgbClr val="384D56"/>
                </a:solidFill>
                <a:effectLst/>
                <a:uLnTx/>
                <a:uFillTx/>
                <a:latin typeface="Arial"/>
                <a:ea typeface="Arial"/>
                <a:cs typeface="Arial"/>
              </a:rPr>
              <a:t>Écologistes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300" b="0" i="0" u="none" strike="noStrike" cap="none" normalizeH="0" baseline="0" noProof="0" dirty="0">
                <a:ln>
                  <a:noFill/>
                </a:ln>
                <a:solidFill>
                  <a:srgbClr val="384D56"/>
                </a:solidFill>
                <a:effectLst/>
                <a:uLnTx/>
                <a:uFillTx/>
                <a:latin typeface="Arial"/>
                <a:ea typeface="Arial"/>
                <a:cs typeface="Arial"/>
              </a:rPr>
              <a:t>Spécialistes de la vie sauvage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300" b="0" i="0" u="none" strike="noStrike" cap="none" normalizeH="0" baseline="0" noProof="0" dirty="0">
                <a:ln>
                  <a:noFill/>
                </a:ln>
                <a:solidFill>
                  <a:srgbClr val="384D56"/>
                </a:solidFill>
                <a:effectLst/>
                <a:uLnTx/>
                <a:uFillTx/>
                <a:latin typeface="Arial"/>
                <a:ea typeface="Arial"/>
                <a:cs typeface="Arial"/>
              </a:rPr>
              <a:t>Spécialistes de la communication sur les risques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FR" sz="1300" b="0" i="0" u="none" strike="noStrike" cap="none" normalizeH="0" baseline="0" noProof="0" dirty="0">
                <a:ln>
                  <a:noFill/>
                </a:ln>
                <a:solidFill>
                  <a:srgbClr val="384D56"/>
                </a:solidFill>
                <a:effectLst/>
                <a:uLnTx/>
                <a:uFillTx/>
                <a:ea typeface="Arial"/>
                <a:cs typeface="Arial"/>
              </a:rPr>
              <a:t>…</a:t>
            </a:r>
          </a:p>
          <a:p>
            <a:pPr marL="685800" marR="0" lvl="1" indent="-228600" algn="l" defTabSz="914400" rtl="0" eaLnBrk="1" fontAlgn="auto" latinLnBrk="0" hangingPunct="1">
              <a:lnSpc>
                <a:spcPct val="90000"/>
              </a:lnSpc>
              <a:spcBef>
                <a:spcPts val="500"/>
              </a:spcBef>
              <a:spcAft>
                <a:spcPts val="0"/>
              </a:spcAft>
              <a:buClr>
                <a:srgbClr val="3BB042"/>
              </a:buClr>
              <a:buSzTx/>
              <a:buFont typeface="Courier New" panose="020B0604020202020204" pitchFamily="34" charset="0"/>
              <a:buChar char="o"/>
              <a:tabLst/>
              <a:defRPr/>
            </a:pPr>
            <a:endParaRPr kumimoji="0" lang="en-US" sz="1300" b="0" i="0" u="none" strike="noStrike" kern="1200" cap="none" spc="0" normalizeH="0" baseline="0" noProof="0" dirty="0">
              <a:ln>
                <a:noFill/>
              </a:ln>
              <a:solidFill>
                <a:srgbClr val="384D56"/>
              </a:solidFill>
              <a:effectLst/>
              <a:uLnTx/>
              <a:uFillTx/>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300" b="0" i="0" u="none" strike="noStrike" kern="1200" cap="none" spc="0" normalizeH="0" baseline="0" noProof="0" dirty="0">
              <a:ln>
                <a:noFill/>
              </a:ln>
              <a:solidFill>
                <a:srgbClr val="384D56"/>
              </a:solidFill>
              <a:effectLst/>
              <a:uLnTx/>
              <a:uFillTx/>
              <a:cs typeface="Arial"/>
            </a:endParaRPr>
          </a:p>
        </p:txBody>
      </p:sp>
      <p:graphicFrame>
        <p:nvGraphicFramePr>
          <p:cNvPr id="4" name="Table 13">
            <a:extLst>
              <a:ext uri="{FF2B5EF4-FFF2-40B4-BE49-F238E27FC236}">
                <a16:creationId xmlns:a16="http://schemas.microsoft.com/office/drawing/2014/main" id="{99E5C840-3D10-E8C0-8B45-999AB78CC9DC}"/>
              </a:ext>
            </a:extLst>
          </p:cNvPr>
          <p:cNvGraphicFramePr>
            <a:graphicFrameLocks noGrp="1"/>
          </p:cNvGraphicFramePr>
          <p:nvPr>
            <p:extLst>
              <p:ext uri="{D42A27DB-BD31-4B8C-83A1-F6EECF244321}">
                <p14:modId xmlns:p14="http://schemas.microsoft.com/office/powerpoint/2010/main" val="3918489656"/>
              </p:ext>
            </p:extLst>
          </p:nvPr>
        </p:nvGraphicFramePr>
        <p:xfrm>
          <a:off x="8441635" y="1440187"/>
          <a:ext cx="3087344" cy="2201530"/>
        </p:xfrm>
        <a:graphic>
          <a:graphicData uri="http://schemas.openxmlformats.org/drawingml/2006/table">
            <a:tbl>
              <a:tblPr firstRow="1" bandRow="1">
                <a:tableStyleId>{5C22544A-7EE6-4342-B048-85BDC9FD1C3A}</a:tableStyleId>
              </a:tblPr>
              <a:tblGrid>
                <a:gridCol w="3087344">
                  <a:extLst>
                    <a:ext uri="{9D8B030D-6E8A-4147-A177-3AD203B41FA5}">
                      <a16:colId xmlns:a16="http://schemas.microsoft.com/office/drawing/2014/main" val="29389001"/>
                    </a:ext>
                  </a:extLst>
                </a:gridCol>
              </a:tblGrid>
              <a:tr h="358790">
                <a:tc>
                  <a:txBody>
                    <a:bodyPr/>
                    <a:lstStyle/>
                    <a:p>
                      <a:r>
                        <a:rPr lang="fr-FR">
                          <a:latin typeface="Arial"/>
                        </a:rPr>
                        <a:t>Plusieurs niveaux</a:t>
                      </a:r>
                    </a:p>
                  </a:txBody>
                  <a:tcPr/>
                </a:tc>
                <a:extLst>
                  <a:ext uri="{0D108BD9-81ED-4DB2-BD59-A6C34878D82A}">
                    <a16:rowId xmlns:a16="http://schemas.microsoft.com/office/drawing/2014/main" val="1331269829"/>
                  </a:ext>
                </a:extLst>
              </a:tr>
              <a:tr h="1835770">
                <a:tc>
                  <a:txBody>
                    <a:bodyPr/>
                    <a:lstStyle/>
                    <a:p>
                      <a:pPr marL="285750" indent="-285750">
                        <a:buFont typeface="Arial" panose="020B0604020202020204" pitchFamily="34" charset="0"/>
                        <a:buChar char="•"/>
                      </a:pPr>
                      <a:r>
                        <a:rPr lang="fr-FR" sz="1800">
                          <a:latin typeface="Arial"/>
                        </a:rPr>
                        <a:t>District</a:t>
                      </a:r>
                    </a:p>
                    <a:p>
                      <a:pPr marL="285750" indent="-285750">
                        <a:buFont typeface="Arial" panose="020B0604020202020204" pitchFamily="34" charset="0"/>
                        <a:buChar char="•"/>
                      </a:pPr>
                      <a:r>
                        <a:rPr lang="fr-FR" sz="1800">
                          <a:latin typeface="Arial"/>
                        </a:rPr>
                        <a:t>Zone</a:t>
                      </a:r>
                    </a:p>
                    <a:p>
                      <a:pPr marL="285750" indent="-285750">
                        <a:buFont typeface="Arial" panose="020B0604020202020204" pitchFamily="34" charset="0"/>
                        <a:buChar char="•"/>
                      </a:pPr>
                      <a:r>
                        <a:rPr lang="fr-FR" sz="1800">
                          <a:latin typeface="Arial"/>
                        </a:rPr>
                        <a:t>Province</a:t>
                      </a:r>
                    </a:p>
                    <a:p>
                      <a:pPr marL="285750" indent="-285750">
                        <a:buFont typeface="Arial" panose="020B0604020202020204" pitchFamily="34" charset="0"/>
                        <a:buChar char="•"/>
                      </a:pPr>
                      <a:r>
                        <a:rPr lang="fr-FR" sz="1800">
                          <a:latin typeface="Arial"/>
                        </a:rPr>
                        <a:t>Pays</a:t>
                      </a:r>
                    </a:p>
                    <a:p>
                      <a:pPr marL="285750" indent="-285750">
                        <a:buFont typeface="Arial" panose="020B0604020202020204" pitchFamily="34" charset="0"/>
                        <a:buChar char="•"/>
                      </a:pPr>
                      <a:r>
                        <a:rPr lang="fr-FR" sz="1800">
                          <a:latin typeface="Arial"/>
                        </a:rPr>
                        <a:t>Monde</a:t>
                      </a:r>
                    </a:p>
                  </a:txBody>
                  <a:tcPr/>
                </a:tc>
                <a:extLst>
                  <a:ext uri="{0D108BD9-81ED-4DB2-BD59-A6C34878D82A}">
                    <a16:rowId xmlns:a16="http://schemas.microsoft.com/office/drawing/2014/main" val="1752448874"/>
                  </a:ext>
                </a:extLst>
              </a:tr>
            </a:tbl>
          </a:graphicData>
        </a:graphic>
      </p:graphicFrame>
      <p:sp>
        <p:nvSpPr>
          <p:cNvPr id="6" name="Title 1">
            <a:extLst>
              <a:ext uri="{FF2B5EF4-FFF2-40B4-BE49-F238E27FC236}">
                <a16:creationId xmlns:a16="http://schemas.microsoft.com/office/drawing/2014/main" id="{6B992B1A-D13B-1971-73EA-91A14135DDD7}"/>
              </a:ext>
            </a:extLst>
          </p:cNvPr>
          <p:cNvSpPr>
            <a:spLocks noGrp="1"/>
          </p:cNvSpPr>
          <p:nvPr>
            <p:ph type="title"/>
          </p:nvPr>
        </p:nvSpPr>
        <p:spPr>
          <a:xfrm>
            <a:off x="291134" y="2540952"/>
            <a:ext cx="3889741" cy="2301393"/>
          </a:xfrm>
        </p:spPr>
        <p:txBody>
          <a:bodyPr/>
          <a:lstStyle/>
          <a:p>
            <a:pPr algn="ctr"/>
            <a:r>
              <a:rPr lang="fr-FR" sz="3000" dirty="0">
                <a:latin typeface="Arial"/>
                <a:cs typeface="Arial"/>
              </a:rPr>
              <a:t>Cartographier les parties prenantes et les systèmes existants</a:t>
            </a:r>
          </a:p>
        </p:txBody>
      </p:sp>
      <p:pic>
        <p:nvPicPr>
          <p:cNvPr id="10" name="Graphic 9">
            <a:extLst>
              <a:ext uri="{FF2B5EF4-FFF2-40B4-BE49-F238E27FC236}">
                <a16:creationId xmlns:a16="http://schemas.microsoft.com/office/drawing/2014/main" id="{FF4BA1E5-0F13-6FA6-77D5-E4E7F824E1C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181676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4" grpId="0" uiExpand="1" build="p"/>
      <p:bldP spid="1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453EB-A1D0-3D76-7E57-C873A58FF21D}"/>
            </a:ext>
          </a:extLst>
        </p:cNvPr>
        <p:cNvGrpSpPr/>
        <p:nvPr/>
      </p:nvGrpSpPr>
      <p:grpSpPr>
        <a:xfrm>
          <a:off x="0" y="0"/>
          <a:ext cx="0" cy="0"/>
          <a:chOff x="0" y="0"/>
          <a:chExt cx="0" cy="0"/>
        </a:xfrm>
      </p:grpSpPr>
      <p:sp>
        <p:nvSpPr>
          <p:cNvPr id="9" name="Rounded Rectangle 8">
            <a:extLst>
              <a:ext uri="{FF2B5EF4-FFF2-40B4-BE49-F238E27FC236}">
                <a16:creationId xmlns:a16="http://schemas.microsoft.com/office/drawing/2014/main" id="{63E9548F-C355-D3FE-7E53-6CBB69680546}"/>
              </a:ext>
            </a:extLst>
          </p:cNvPr>
          <p:cNvSpPr/>
          <p:nvPr/>
        </p:nvSpPr>
        <p:spPr>
          <a:xfrm>
            <a:off x="9029856" y="1112891"/>
            <a:ext cx="2661401" cy="2091217"/>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5" name="Text Placeholder 4">
            <a:extLst>
              <a:ext uri="{FF2B5EF4-FFF2-40B4-BE49-F238E27FC236}">
                <a16:creationId xmlns:a16="http://schemas.microsoft.com/office/drawing/2014/main" id="{B90B1225-730E-D556-497E-6F7105D3EF41}"/>
              </a:ext>
            </a:extLst>
          </p:cNvPr>
          <p:cNvSpPr>
            <a:spLocks noGrp="1"/>
          </p:cNvSpPr>
          <p:nvPr>
            <p:ph type="body" sz="half" idx="10"/>
          </p:nvPr>
        </p:nvSpPr>
        <p:spPr/>
        <p:txBody>
          <a:bodyPr/>
          <a:lstStyle/>
          <a:p>
            <a:r>
              <a:rPr lang="fr-FR" dirty="0"/>
              <a:t>Cartographie des parties prenantes/institutionnelles</a:t>
            </a:r>
          </a:p>
          <a:p>
            <a:endParaRPr lang="en-US" sz="1800" dirty="0"/>
          </a:p>
        </p:txBody>
      </p:sp>
      <p:sp>
        <p:nvSpPr>
          <p:cNvPr id="12" name="Text Placeholder 4">
            <a:extLst>
              <a:ext uri="{FF2B5EF4-FFF2-40B4-BE49-F238E27FC236}">
                <a16:creationId xmlns:a16="http://schemas.microsoft.com/office/drawing/2014/main" id="{6396011A-6639-A1F0-1B88-0E21F8609721}"/>
              </a:ext>
            </a:extLst>
          </p:cNvPr>
          <p:cNvSpPr txBox="1">
            <a:spLocks/>
          </p:cNvSpPr>
          <p:nvPr/>
        </p:nvSpPr>
        <p:spPr>
          <a:xfrm>
            <a:off x="4835951" y="353994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dirty="0">
                <a:ln>
                  <a:noFill/>
                </a:ln>
                <a:solidFill>
                  <a:srgbClr val="628393"/>
                </a:solidFill>
                <a:effectLst/>
                <a:uLnTx/>
                <a:uFillTx/>
                <a:latin typeface="Arial" panose="020B0604020202020204" pitchFamily="34" charset="0"/>
                <a:ea typeface="Arial"/>
                <a:cs typeface="+mn-cs"/>
              </a:rPr>
              <a:t>Outil de cartographie des parties prenantes</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graphicFrame>
        <p:nvGraphicFramePr>
          <p:cNvPr id="13" name="Table 13">
            <a:extLst>
              <a:ext uri="{FF2B5EF4-FFF2-40B4-BE49-F238E27FC236}">
                <a16:creationId xmlns:a16="http://schemas.microsoft.com/office/drawing/2014/main" id="{1F43902B-EF84-3415-9714-C2D858C02753}"/>
              </a:ext>
            </a:extLst>
          </p:cNvPr>
          <p:cNvGraphicFramePr>
            <a:graphicFrameLocks noGrp="1"/>
          </p:cNvGraphicFramePr>
          <p:nvPr>
            <p:extLst>
              <p:ext uri="{D42A27DB-BD31-4B8C-83A1-F6EECF244321}">
                <p14:modId xmlns:p14="http://schemas.microsoft.com/office/powerpoint/2010/main" val="1545222774"/>
              </p:ext>
            </p:extLst>
          </p:nvPr>
        </p:nvGraphicFramePr>
        <p:xfrm>
          <a:off x="4835951" y="1115113"/>
          <a:ext cx="3497867" cy="2133600"/>
        </p:xfrm>
        <a:graphic>
          <a:graphicData uri="http://schemas.openxmlformats.org/drawingml/2006/table">
            <a:tbl>
              <a:tblPr firstRow="1" bandRow="1">
                <a:tableStyleId>{5C22544A-7EE6-4342-B048-85BDC9FD1C3A}</a:tableStyleId>
              </a:tblPr>
              <a:tblGrid>
                <a:gridCol w="3497867">
                  <a:extLst>
                    <a:ext uri="{9D8B030D-6E8A-4147-A177-3AD203B41FA5}">
                      <a16:colId xmlns:a16="http://schemas.microsoft.com/office/drawing/2014/main" val="86719991"/>
                    </a:ext>
                  </a:extLst>
                </a:gridCol>
              </a:tblGrid>
              <a:tr h="326922">
                <a:tc>
                  <a:txBody>
                    <a:bodyPr/>
                    <a:lstStyle/>
                    <a:p>
                      <a:r>
                        <a:rPr lang="fr-FR" sz="1600" dirty="0">
                          <a:latin typeface="Arial"/>
                        </a:rPr>
                        <a:t>Principaux domaines pour l’adoption et l’utilisation de l’approche 7-1-7</a:t>
                      </a:r>
                    </a:p>
                  </a:txBody>
                  <a:tcPr/>
                </a:tc>
                <a:extLst>
                  <a:ext uri="{0D108BD9-81ED-4DB2-BD59-A6C34878D82A}">
                    <a16:rowId xmlns:a16="http://schemas.microsoft.com/office/drawing/2014/main" val="1331269829"/>
                  </a:ext>
                </a:extLst>
              </a:tr>
              <a:tr h="1307688">
                <a:tc>
                  <a:txBody>
                    <a:bodyPr/>
                    <a:lstStyle/>
                    <a:p>
                      <a:pPr marL="285750" indent="-285750">
                        <a:buFont typeface="Arial" panose="020B0604020202020204" pitchFamily="34" charset="0"/>
                        <a:buChar char="•"/>
                      </a:pPr>
                      <a:r>
                        <a:rPr lang="fr-FR" sz="1600" dirty="0">
                          <a:latin typeface="Arial"/>
                        </a:rPr>
                        <a:t>Coordination</a:t>
                      </a:r>
                    </a:p>
                    <a:p>
                      <a:pPr marL="285750" indent="-285750">
                        <a:buFont typeface="Arial" panose="020B0604020202020204" pitchFamily="34" charset="0"/>
                        <a:buChar char="•"/>
                      </a:pPr>
                      <a:r>
                        <a:rPr lang="fr-FR" sz="1600" dirty="0">
                          <a:latin typeface="Arial"/>
                        </a:rPr>
                        <a:t>Collecte + analyse des données</a:t>
                      </a:r>
                    </a:p>
                    <a:p>
                      <a:pPr marL="285750" indent="-285750">
                        <a:buFont typeface="Arial" panose="020B0604020202020204" pitchFamily="34" charset="0"/>
                        <a:buChar char="•"/>
                      </a:pPr>
                      <a:r>
                        <a:rPr lang="fr-FR" sz="1600" dirty="0">
                          <a:latin typeface="Arial"/>
                        </a:rPr>
                        <a:t>Amélioration des performances</a:t>
                      </a:r>
                    </a:p>
                    <a:p>
                      <a:pPr marL="285750" indent="-285750">
                        <a:buFont typeface="Arial" panose="020B0604020202020204" pitchFamily="34" charset="0"/>
                        <a:buChar char="•"/>
                      </a:pPr>
                      <a:r>
                        <a:rPr lang="fr-FR" sz="1600" dirty="0">
                          <a:latin typeface="Arial"/>
                        </a:rPr>
                        <a:t>Planification et financement</a:t>
                      </a:r>
                    </a:p>
                    <a:p>
                      <a:pPr marL="285750" indent="-285750">
                        <a:buFont typeface="Arial" panose="020B0604020202020204" pitchFamily="34" charset="0"/>
                        <a:buChar char="•"/>
                      </a:pPr>
                      <a:r>
                        <a:rPr lang="fr-FR" sz="1600" dirty="0">
                          <a:latin typeface="Arial"/>
                        </a:rPr>
                        <a:t>Communication + plaidoyer</a:t>
                      </a:r>
                    </a:p>
                  </a:txBody>
                  <a:tcPr>
                    <a:solidFill>
                      <a:schemeClr val="bg2"/>
                    </a:solidFill>
                  </a:tcPr>
                </a:tc>
                <a:extLst>
                  <a:ext uri="{0D108BD9-81ED-4DB2-BD59-A6C34878D82A}">
                    <a16:rowId xmlns:a16="http://schemas.microsoft.com/office/drawing/2014/main" val="1752448874"/>
                  </a:ext>
                </a:extLst>
              </a:tr>
            </a:tbl>
          </a:graphicData>
        </a:graphic>
      </p:graphicFrame>
      <p:pic>
        <p:nvPicPr>
          <p:cNvPr id="4" name="Picture 3">
            <a:extLst>
              <a:ext uri="{FF2B5EF4-FFF2-40B4-BE49-F238E27FC236}">
                <a16:creationId xmlns:a16="http://schemas.microsoft.com/office/drawing/2014/main" id="{3219AF35-C9F1-EE8E-CED6-561E3EC64F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15682" y="3991983"/>
            <a:ext cx="3614174" cy="2064573"/>
          </a:xfrm>
          <a:prstGeom prst="rect">
            <a:avLst/>
          </a:prstGeom>
          <a:ln w="12700">
            <a:solidFill>
              <a:schemeClr val="tx2"/>
            </a:solidFill>
          </a:ln>
        </p:spPr>
      </p:pic>
      <p:pic>
        <p:nvPicPr>
          <p:cNvPr id="16" name="Picture 15">
            <a:extLst>
              <a:ext uri="{FF2B5EF4-FFF2-40B4-BE49-F238E27FC236}">
                <a16:creationId xmlns:a16="http://schemas.microsoft.com/office/drawing/2014/main" id="{04410E56-B0E9-957F-9348-CFB83BFF44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08979" y="4442275"/>
            <a:ext cx="3251616" cy="1751852"/>
          </a:xfrm>
          <a:prstGeom prst="rect">
            <a:avLst/>
          </a:prstGeom>
          <a:ln w="12700">
            <a:solidFill>
              <a:schemeClr val="tx2"/>
            </a:solidFill>
          </a:ln>
        </p:spPr>
      </p:pic>
      <p:sp>
        <p:nvSpPr>
          <p:cNvPr id="19" name="TextBox 18">
            <a:extLst>
              <a:ext uri="{FF2B5EF4-FFF2-40B4-BE49-F238E27FC236}">
                <a16:creationId xmlns:a16="http://schemas.microsoft.com/office/drawing/2014/main" id="{F8700793-DE7E-071B-8A0D-2823C1D9AB21}"/>
              </a:ext>
            </a:extLst>
          </p:cNvPr>
          <p:cNvSpPr txBox="1"/>
          <p:nvPr/>
        </p:nvSpPr>
        <p:spPr>
          <a:xfrm>
            <a:off x="7510057" y="6289667"/>
            <a:ext cx="3050498" cy="30777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srgbClr val="384D56"/>
                </a:solidFill>
                <a:effectLst/>
                <a:uLnTx/>
                <a:uFillTx/>
                <a:latin typeface="Arial"/>
                <a:cs typeface="Arial"/>
              </a:rPr>
              <a:t>717alliance.org/digital-toolkit/fr/ </a:t>
            </a:r>
          </a:p>
        </p:txBody>
      </p:sp>
      <p:sp>
        <p:nvSpPr>
          <p:cNvPr id="8" name="TextBox 7">
            <a:extLst>
              <a:ext uri="{FF2B5EF4-FFF2-40B4-BE49-F238E27FC236}">
                <a16:creationId xmlns:a16="http://schemas.microsoft.com/office/drawing/2014/main" id="{557BC7D2-0043-9E77-C82E-890B521C2103}"/>
              </a:ext>
            </a:extLst>
          </p:cNvPr>
          <p:cNvSpPr txBox="1"/>
          <p:nvPr/>
        </p:nvSpPr>
        <p:spPr>
          <a:xfrm>
            <a:off x="9203032" y="1272711"/>
            <a:ext cx="2382908" cy="181588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cap="none" normalizeH="0" baseline="0" noProof="0" dirty="0">
                <a:ln>
                  <a:noFill/>
                </a:ln>
                <a:solidFill>
                  <a:srgbClr val="384D56"/>
                </a:solidFill>
                <a:effectLst/>
                <a:uLnTx/>
                <a:uFillTx/>
                <a:latin typeface="Arial"/>
                <a:cs typeface="Arial"/>
              </a:rPr>
              <a:t>Identifier les parties prenantes pour chaque rôle ayant </a:t>
            </a:r>
            <a:r>
              <a:rPr kumimoji="0" lang="fr-FR" sz="1600" b="1" i="0" u="none" strike="noStrike" cap="none" normalizeH="0" baseline="0" noProof="0" dirty="0">
                <a:ln>
                  <a:noFill/>
                </a:ln>
                <a:solidFill>
                  <a:srgbClr val="384D56"/>
                </a:solidFill>
                <a:effectLst/>
                <a:uLnTx/>
                <a:uFillTx/>
                <a:latin typeface="Arial"/>
                <a:cs typeface="Arial"/>
              </a:rPr>
              <a:t>une forte influence</a:t>
            </a:r>
            <a:r>
              <a:rPr kumimoji="0" lang="fr-FR" sz="1600" b="0" i="0" u="none" strike="noStrike" cap="none" normalizeH="0" baseline="0" noProof="0" dirty="0">
                <a:ln>
                  <a:noFill/>
                </a:ln>
                <a:solidFill>
                  <a:srgbClr val="384D56"/>
                </a:solidFill>
                <a:effectLst/>
                <a:uLnTx/>
                <a:uFillTx/>
                <a:latin typeface="Arial"/>
                <a:cs typeface="Arial"/>
              </a:rPr>
              <a:t> avec soit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cap="none" normalizeH="0" baseline="0" noProof="0" dirty="0">
                <a:ln>
                  <a:noFill/>
                </a:ln>
                <a:solidFill>
                  <a:srgbClr val="384D56"/>
                </a:solidFill>
                <a:effectLst/>
                <a:uLnTx/>
                <a:uFillTx/>
                <a:latin typeface="Arial"/>
                <a:cs typeface="Arial"/>
              </a:rPr>
              <a:t>1) </a:t>
            </a:r>
            <a:r>
              <a:rPr kumimoji="0" lang="fr-FR" sz="1600" b="1" i="0" u="none" strike="noStrike" cap="none" normalizeH="0" baseline="0" noProof="0" dirty="0">
                <a:ln>
                  <a:noFill/>
                </a:ln>
                <a:solidFill>
                  <a:srgbClr val="384D56"/>
                </a:solidFill>
                <a:effectLst/>
                <a:uLnTx/>
                <a:uFillTx/>
                <a:latin typeface="Arial"/>
                <a:cs typeface="Arial"/>
              </a:rPr>
              <a:t>un grand intérêt</a:t>
            </a:r>
            <a:r>
              <a:rPr kumimoji="0" lang="fr-FR" sz="1600" b="0" i="0" u="none" strike="noStrike" cap="none" normalizeH="0" baseline="0" noProof="0" dirty="0">
                <a:ln>
                  <a:noFill/>
                </a:ln>
                <a:solidFill>
                  <a:srgbClr val="384D56"/>
                </a:solidFill>
                <a:effectLst/>
                <a:uLnTx/>
                <a:uFillTx/>
                <a:latin typeface="Arial"/>
                <a:cs typeface="Arial"/>
              </a:rPr>
              <a:t>, soit 2) </a:t>
            </a:r>
            <a:r>
              <a:rPr kumimoji="0" lang="fr-FR" sz="1600" b="1" i="0" u="none" strike="noStrike" cap="none" normalizeH="0" baseline="0" noProof="0" dirty="0">
                <a:ln>
                  <a:noFill/>
                </a:ln>
                <a:solidFill>
                  <a:srgbClr val="384D56"/>
                </a:solidFill>
                <a:effectLst/>
                <a:uLnTx/>
                <a:uFillTx/>
                <a:latin typeface="Arial"/>
                <a:cs typeface="Arial"/>
              </a:rPr>
              <a:t>un faible intérêt dans l’approche 7-1-7</a:t>
            </a:r>
          </a:p>
        </p:txBody>
      </p:sp>
      <p:sp>
        <p:nvSpPr>
          <p:cNvPr id="10" name="Right Arrow 9">
            <a:extLst>
              <a:ext uri="{FF2B5EF4-FFF2-40B4-BE49-F238E27FC236}">
                <a16:creationId xmlns:a16="http://schemas.microsoft.com/office/drawing/2014/main" id="{07D31F59-72D6-1987-5087-2570D5932598}"/>
              </a:ext>
            </a:extLst>
          </p:cNvPr>
          <p:cNvSpPr/>
          <p:nvPr/>
        </p:nvSpPr>
        <p:spPr>
          <a:xfrm>
            <a:off x="8391375" y="1785264"/>
            <a:ext cx="598714" cy="446315"/>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B648F6AD-63C7-B4BA-3CB5-532271FBC1BE}"/>
              </a:ext>
            </a:extLst>
          </p:cNvPr>
          <p:cNvSpPr txBox="1">
            <a:spLocks/>
          </p:cNvSpPr>
          <p:nvPr/>
        </p:nvSpPr>
        <p:spPr>
          <a:xfrm>
            <a:off x="291134" y="250555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dirty="0">
                <a:latin typeface="Arial"/>
                <a:cs typeface="Arial"/>
              </a:rPr>
              <a:t>Cartographier les parties prenantes et les systèmes existants</a:t>
            </a:r>
          </a:p>
        </p:txBody>
      </p:sp>
      <p:pic>
        <p:nvPicPr>
          <p:cNvPr id="18" name="Graphic 17">
            <a:extLst>
              <a:ext uri="{FF2B5EF4-FFF2-40B4-BE49-F238E27FC236}">
                <a16:creationId xmlns:a16="http://schemas.microsoft.com/office/drawing/2014/main" id="{72EA72A0-0C8C-A137-30D0-061FE3D4E4B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170486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9" grpId="0"/>
      <p:bldP spid="8" grpId="0"/>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318598"/>
            <a:ext cx="9703980" cy="2148666"/>
          </a:xfrm>
        </p:spPr>
        <p:txBody>
          <a:bodyPr/>
          <a:lstStyle/>
          <a:p>
            <a:r>
              <a:rPr lang="fr-FR" sz="4400" dirty="0">
                <a:latin typeface="Arial"/>
                <a:cs typeface="Arial"/>
              </a:rPr>
              <a:t>Cartographie des parties prenantes</a:t>
            </a:r>
          </a:p>
        </p:txBody>
      </p:sp>
      <p:sp>
        <p:nvSpPr>
          <p:cNvPr id="9" name="Text Placeholder 2">
            <a:extLst>
              <a:ext uri="{FF2B5EF4-FFF2-40B4-BE49-F238E27FC236}">
                <a16:creationId xmlns:a16="http://schemas.microsoft.com/office/drawing/2014/main" id="{31B42FC8-9090-070F-8954-3635F244627F}"/>
              </a:ext>
            </a:extLst>
          </p:cNvPr>
          <p:cNvSpPr txBox="1">
            <a:spLocks/>
          </p:cNvSpPr>
          <p:nvPr/>
        </p:nvSpPr>
        <p:spPr>
          <a:xfrm>
            <a:off x="831850" y="4470394"/>
            <a:ext cx="9703980" cy="93168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0" i="0" kern="1200">
                <a:solidFill>
                  <a:schemeClr val="tx1">
                    <a:tint val="75000"/>
                  </a:schemeClr>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0" i="0" kern="1200">
                <a:solidFill>
                  <a:schemeClr val="tx1">
                    <a:tint val="75000"/>
                  </a:schemeClr>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fr-FR" sz="3000"/>
              <a:t>Activité</a:t>
            </a:r>
          </a:p>
        </p:txBody>
      </p:sp>
      <p:pic>
        <p:nvPicPr>
          <p:cNvPr id="11" name="Picture 10" descr="A light bulb in a circle&#10;&#10;AI-generated content may be incorrect.">
            <a:extLst>
              <a:ext uri="{FF2B5EF4-FFF2-40B4-BE49-F238E27FC236}">
                <a16:creationId xmlns:a16="http://schemas.microsoft.com/office/drawing/2014/main" id="{E9DF2185-DB18-7DE0-AC0D-1C15E082E1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410706254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130E36-3859-CF21-D264-D9E28D54D72A}"/>
              </a:ext>
            </a:extLst>
          </p:cNvPr>
          <p:cNvSpPr/>
          <p:nvPr/>
        </p:nvSpPr>
        <p:spPr>
          <a:xfrm>
            <a:off x="6002193" y="807157"/>
            <a:ext cx="5758720" cy="5322710"/>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AD9F93-DF10-FBA2-833F-BFBA45C61662}"/>
              </a:ext>
            </a:extLst>
          </p:cNvPr>
          <p:cNvSpPr>
            <a:spLocks noGrp="1"/>
          </p:cNvSpPr>
          <p:nvPr>
            <p:ph type="title"/>
          </p:nvPr>
        </p:nvSpPr>
        <p:spPr>
          <a:xfrm>
            <a:off x="115263" y="390110"/>
            <a:ext cx="10515600" cy="1001762"/>
          </a:xfrm>
        </p:spPr>
        <p:txBody>
          <a:bodyPr/>
          <a:lstStyle/>
          <a:p>
            <a:r>
              <a:rPr lang="fr-FR" sz="2800" dirty="0">
                <a:latin typeface="Arial"/>
                <a:cs typeface="Arial"/>
              </a:rPr>
              <a:t>Cartographie des parties prenantes</a:t>
            </a: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456935" y="1120147"/>
            <a:ext cx="5157787" cy="536601"/>
          </a:xfrm>
        </p:spPr>
        <p:txBody>
          <a:bodyPr/>
          <a:lstStyle/>
          <a:p>
            <a:r>
              <a:rPr lang="fr-FR" dirty="0">
                <a:latin typeface="Arial"/>
                <a:cs typeface="Arial"/>
              </a:rPr>
              <a:t>Votre tâche</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58579" y="1802631"/>
            <a:ext cx="5156143" cy="2930962"/>
          </a:xfrm>
        </p:spPr>
        <p:txBody>
          <a:bodyPr vert="horz" lIns="91440" tIns="45720" rIns="91440" bIns="45720" rtlCol="0" anchor="t">
            <a:noAutofit/>
          </a:bodyPr>
          <a:lstStyle/>
          <a:p>
            <a:pPr marL="342900" indent="-342900"/>
            <a:r>
              <a:rPr lang="fr-FR" sz="1700" dirty="0">
                <a:latin typeface="Arial"/>
                <a:cs typeface="Arial"/>
              </a:rPr>
              <a:t>Pensez aux parties prenantes de votre pays/administration qui pourraient être pertinentes pour l’approche 7-1-7. </a:t>
            </a:r>
          </a:p>
          <a:p>
            <a:pPr marL="342900" indent="-342900"/>
            <a:r>
              <a:rPr lang="fr-FR" sz="1700" dirty="0">
                <a:latin typeface="Arial"/>
                <a:cs typeface="Arial"/>
              </a:rPr>
              <a:t>Sur votre tableau à feuilles mobiles, dressez la liste des parties prenantes concernées par </a:t>
            </a:r>
            <a:r>
              <a:rPr lang="fr-FR" sz="1700" u="sng" dirty="0">
                <a:latin typeface="Arial"/>
                <a:cs typeface="Arial"/>
              </a:rPr>
              <a:t>domaines de l’approche 7-1-7</a:t>
            </a:r>
            <a:r>
              <a:rPr lang="fr-FR" sz="1700" dirty="0">
                <a:latin typeface="Arial"/>
                <a:cs typeface="Arial"/>
              </a:rPr>
              <a:t> :</a:t>
            </a:r>
          </a:p>
          <a:p>
            <a:pPr marL="800100" lvl="1" indent="-342900"/>
            <a:r>
              <a:rPr lang="fr-FR" sz="1700" b="1" dirty="0">
                <a:latin typeface="Arial"/>
                <a:cs typeface="Arial"/>
              </a:rPr>
              <a:t>Coordination </a:t>
            </a:r>
            <a:r>
              <a:rPr lang="fr-FR" sz="1700" dirty="0">
                <a:latin typeface="Arial"/>
                <a:cs typeface="Arial"/>
              </a:rPr>
              <a:t>des activités de l’approche 7-1-7</a:t>
            </a:r>
          </a:p>
          <a:p>
            <a:pPr marL="800100" lvl="1" indent="-342900"/>
            <a:r>
              <a:rPr lang="fr-FR" sz="1700" b="1" dirty="0">
                <a:latin typeface="Arial"/>
                <a:cs typeface="Arial"/>
              </a:rPr>
              <a:t>Collecte</a:t>
            </a:r>
            <a:r>
              <a:rPr lang="fr-FR" sz="1700" dirty="0">
                <a:latin typeface="Arial"/>
                <a:cs typeface="Arial"/>
              </a:rPr>
              <a:t> et </a:t>
            </a:r>
            <a:r>
              <a:rPr lang="fr-FR" sz="1700" b="1" dirty="0">
                <a:latin typeface="Arial"/>
                <a:cs typeface="Arial"/>
              </a:rPr>
              <a:t>analyse des données</a:t>
            </a:r>
          </a:p>
          <a:p>
            <a:pPr marL="800100" lvl="1" indent="-342900"/>
            <a:r>
              <a:rPr lang="fr-FR" sz="1700" b="1" dirty="0">
                <a:latin typeface="Arial"/>
                <a:cs typeface="Arial"/>
              </a:rPr>
              <a:t>Amélioration des performances</a:t>
            </a:r>
          </a:p>
          <a:p>
            <a:pPr marL="800100" lvl="1" indent="-342900"/>
            <a:r>
              <a:rPr lang="fr-FR" sz="1700" b="1" dirty="0">
                <a:latin typeface="Arial"/>
                <a:cs typeface="Arial"/>
              </a:rPr>
              <a:t>Planification</a:t>
            </a:r>
            <a:r>
              <a:rPr lang="fr-FR" sz="1700" dirty="0">
                <a:latin typeface="Arial"/>
                <a:cs typeface="Arial"/>
              </a:rPr>
              <a:t> et </a:t>
            </a:r>
            <a:r>
              <a:rPr lang="fr-FR" sz="1700" b="1" dirty="0">
                <a:latin typeface="Arial"/>
                <a:cs typeface="Arial"/>
              </a:rPr>
              <a:t>financement</a:t>
            </a:r>
          </a:p>
          <a:p>
            <a:pPr marL="800100" lvl="1" indent="-342900"/>
            <a:r>
              <a:rPr lang="fr-FR" sz="1700" b="1" dirty="0">
                <a:latin typeface="Arial"/>
                <a:cs typeface="Arial"/>
              </a:rPr>
              <a:t>Communication</a:t>
            </a:r>
            <a:r>
              <a:rPr lang="fr-FR" sz="1700" dirty="0">
                <a:latin typeface="Arial"/>
                <a:cs typeface="Arial"/>
              </a:rPr>
              <a:t> et plaidoyer</a:t>
            </a: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179402" y="936292"/>
            <a:ext cx="5499459" cy="660959"/>
          </a:xfrm>
        </p:spPr>
        <p:txBody>
          <a:bodyPr/>
          <a:lstStyle/>
          <a:p>
            <a:r>
              <a:rPr lang="fr-FR" sz="2000" dirty="0">
                <a:latin typeface="Arial"/>
                <a:cs typeface="Arial"/>
              </a:rPr>
              <a:t>Conseil : tenez compte des types de parties prenantes suivants.</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6301689" y="1668094"/>
            <a:ext cx="5377092" cy="4382749"/>
          </a:xfrm>
        </p:spPr>
        <p:txBody>
          <a:bodyPr vert="horz" lIns="91440" tIns="45720" rIns="91440" bIns="45720" rtlCol="0" anchor="t">
            <a:noAutofit/>
          </a:bodyPr>
          <a:lstStyle/>
          <a:p>
            <a:pPr marL="285750" indent="-285750">
              <a:buFont typeface="Arial,Sans-Serif" panose="020B0604020202020204" pitchFamily="34" charset="0"/>
            </a:pPr>
            <a:r>
              <a:rPr lang="fr-FR" sz="1700" dirty="0">
                <a:solidFill>
                  <a:schemeClr val="dk1"/>
                </a:solidFill>
                <a:latin typeface="Arial"/>
                <a:cs typeface="Arial"/>
              </a:rPr>
              <a:t>Parties prenantes chargées de la surveillance et de la réponse dans les secteurs de la santé humaine, de la santé animale et de l’environnement </a:t>
            </a:r>
          </a:p>
          <a:p>
            <a:pPr marL="285750" indent="-285750">
              <a:buFont typeface="Arial,Sans-Serif" panose="020B0604020202020204" pitchFamily="34" charset="0"/>
            </a:pPr>
            <a:r>
              <a:rPr lang="fr-FR" sz="1700" dirty="0">
                <a:solidFill>
                  <a:schemeClr val="dk1"/>
                </a:solidFill>
                <a:latin typeface="Arial"/>
                <a:cs typeface="Arial"/>
              </a:rPr>
              <a:t>Équipes de préparation, de planification ou de suivi et d’évaluation </a:t>
            </a:r>
          </a:p>
          <a:p>
            <a:pPr marL="285750" indent="-285750">
              <a:buFont typeface="Arial,Sans-Serif" panose="020B0604020202020204" pitchFamily="34" charset="0"/>
            </a:pPr>
            <a:r>
              <a:rPr lang="fr-FR" sz="1700" dirty="0">
                <a:solidFill>
                  <a:schemeClr val="dk1"/>
                </a:solidFill>
                <a:latin typeface="Arial"/>
                <a:cs typeface="Arial"/>
              </a:rPr>
              <a:t>Parties prenantes du financement</a:t>
            </a:r>
          </a:p>
          <a:p>
            <a:pPr marL="285750" indent="-285750">
              <a:buFont typeface="Arial,Sans-Serif" panose="020B0604020202020204" pitchFamily="34" charset="0"/>
            </a:pPr>
            <a:r>
              <a:rPr lang="fr-FR" sz="1700" dirty="0">
                <a:solidFill>
                  <a:schemeClr val="dk1"/>
                </a:solidFill>
                <a:latin typeface="Arial"/>
                <a:cs typeface="Arial"/>
              </a:rPr>
              <a:t>Parties prenantes gouvernementales responsables de la coordination multisectorielle, les décideurs politiques et les parlementaires</a:t>
            </a:r>
          </a:p>
          <a:p>
            <a:pPr marL="285750" indent="-285750">
              <a:buFont typeface="Arial,Sans-Serif" panose="020B0604020202020204" pitchFamily="34" charset="0"/>
            </a:pPr>
            <a:r>
              <a:rPr lang="fr-FR" sz="1700" dirty="0">
                <a:solidFill>
                  <a:schemeClr val="dk1"/>
                </a:solidFill>
                <a:latin typeface="Arial"/>
                <a:cs typeface="Arial"/>
              </a:rPr>
              <a:t>Parties prenantes de la recherche et du monde académique</a:t>
            </a:r>
          </a:p>
          <a:p>
            <a:pPr marL="285750" indent="-285750">
              <a:buFont typeface="Arial,Sans-Serif" panose="020B0604020202020204" pitchFamily="34" charset="0"/>
            </a:pPr>
            <a:r>
              <a:rPr lang="fr-FR" sz="1700" dirty="0">
                <a:solidFill>
                  <a:schemeClr val="dk1"/>
                </a:solidFill>
                <a:latin typeface="Arial"/>
                <a:cs typeface="Arial"/>
              </a:rPr>
              <a:t>Autres parties prenantes concernées, notamment les groupes de pression, la société civile et les personnes représentant des communautés</a:t>
            </a:r>
          </a:p>
        </p:txBody>
      </p:sp>
      <p:grpSp>
        <p:nvGrpSpPr>
          <p:cNvPr id="9" name="Group 8">
            <a:extLst>
              <a:ext uri="{FF2B5EF4-FFF2-40B4-BE49-F238E27FC236}">
                <a16:creationId xmlns:a16="http://schemas.microsoft.com/office/drawing/2014/main" id="{BD83095A-DA8A-0A23-E384-6F84997B1CD5}"/>
              </a:ext>
            </a:extLst>
          </p:cNvPr>
          <p:cNvGrpSpPr/>
          <p:nvPr/>
        </p:nvGrpSpPr>
        <p:grpSpPr>
          <a:xfrm>
            <a:off x="456935" y="5210700"/>
            <a:ext cx="4713376" cy="1396674"/>
            <a:chOff x="292753" y="5012583"/>
            <a:chExt cx="4713376" cy="1573761"/>
          </a:xfrm>
        </p:grpSpPr>
        <p:sp>
          <p:nvSpPr>
            <p:cNvPr id="10" name="Rectangle 9">
              <a:extLst>
                <a:ext uri="{FF2B5EF4-FFF2-40B4-BE49-F238E27FC236}">
                  <a16:creationId xmlns:a16="http://schemas.microsoft.com/office/drawing/2014/main" id="{1BA804A5-E38C-93F5-7DA8-DBEDB491226C}"/>
                </a:ext>
              </a:extLst>
            </p:cNvPr>
            <p:cNvSpPr/>
            <p:nvPr/>
          </p:nvSpPr>
          <p:spPr>
            <a:xfrm>
              <a:off x="298109" y="5012583"/>
              <a:ext cx="4708020" cy="132353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292753" y="5138081"/>
              <a:ext cx="2921755" cy="32424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sz="2000">
                  <a:latin typeface="Arial"/>
                  <a:cs typeface="Arial"/>
                </a:rPr>
                <a:t>Durée</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554854" y="5440061"/>
              <a:ext cx="4290271" cy="1146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dirty="0">
                  <a:latin typeface="Arial"/>
                  <a:cs typeface="Arial"/>
                </a:rPr>
                <a:t>10 minutes : brainstorming et écriture</a:t>
              </a:r>
            </a:p>
            <a:p>
              <a:r>
                <a:rPr lang="fr-FR" sz="1600" dirty="0">
                  <a:latin typeface="Arial"/>
                  <a:cs typeface="Arial"/>
                </a:rPr>
                <a:t>5 minutes : visite de la galerie</a:t>
              </a:r>
            </a:p>
            <a:p>
              <a:pPr lvl="1"/>
              <a:endParaRPr lang="en-US" sz="1600" dirty="0">
                <a:cs typeface="Arial"/>
              </a:endParaRPr>
            </a:p>
          </p:txBody>
        </p:sp>
      </p:grpSp>
    </p:spTree>
    <p:extLst>
      <p:ext uri="{BB962C8B-B14F-4D97-AF65-F5344CB8AC3E}">
        <p14:creationId xmlns:p14="http://schemas.microsoft.com/office/powerpoint/2010/main" val="3356940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776801"/>
            <a:ext cx="6383815" cy="2911331"/>
          </a:xfrm>
        </p:spPr>
        <p:txBody>
          <a:bodyPr vert="horz" lIns="91440" tIns="45720" rIns="91440" bIns="45720" rtlCol="0" anchor="t">
            <a:noAutofit/>
          </a:bodyPr>
          <a:lstStyle/>
          <a:p>
            <a:pPr>
              <a:buFont typeface="Arial"/>
            </a:pPr>
            <a:r>
              <a:rPr lang="fr-FR" sz="3600" dirty="0">
                <a:solidFill>
                  <a:schemeClr val="tx2"/>
                </a:solidFill>
                <a:latin typeface="Arial"/>
                <a:cs typeface="Arial"/>
              </a:rPr>
              <a:t>Que pourrait-il se passer si les principales parties prenantes n’étaient pas incluses lors de l’adoption de l’approche 7-1-7 ?</a:t>
            </a:r>
          </a:p>
        </p:txBody>
      </p:sp>
      <p:pic>
        <p:nvPicPr>
          <p:cNvPr id="3" name="Graphic 9">
            <a:extLst>
              <a:ext uri="{FF2B5EF4-FFF2-40B4-BE49-F238E27FC236}">
                <a16:creationId xmlns:a16="http://schemas.microsoft.com/office/drawing/2014/main" id="{5EC754B2-1536-6FC8-1686-C8D9463091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C185A07-76AC-BBB0-9522-CB66F4632DC4}"/>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a:latin typeface="Arial"/>
                <a:cs typeface="Arial"/>
              </a:rPr>
              <a:t>Discussion</a:t>
            </a:r>
          </a:p>
        </p:txBody>
      </p:sp>
    </p:spTree>
    <p:extLst>
      <p:ext uri="{BB962C8B-B14F-4D97-AF65-F5344CB8AC3E}">
        <p14:creationId xmlns:p14="http://schemas.microsoft.com/office/powerpoint/2010/main" val="4368647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D8089-32F2-F372-39F4-C676F2EA078E}"/>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139E719D-6B63-E229-29D7-BEEC0F4C04F6}"/>
              </a:ext>
            </a:extLst>
          </p:cNvPr>
          <p:cNvSpPr txBox="1">
            <a:spLocks/>
          </p:cNvSpPr>
          <p:nvPr/>
        </p:nvSpPr>
        <p:spPr>
          <a:xfrm>
            <a:off x="4835951" y="594724"/>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b="1" i="0" u="none" strike="noStrike" cap="none" normalizeH="0" baseline="0" noProof="0" dirty="0">
                <a:ln>
                  <a:noFill/>
                </a:ln>
                <a:solidFill>
                  <a:srgbClr val="628393"/>
                </a:solidFill>
                <a:effectLst/>
                <a:uLnTx/>
                <a:uFillTx/>
                <a:latin typeface="Arial" panose="020B0604020202020204" pitchFamily="34" charset="0"/>
                <a:ea typeface="Arial"/>
                <a:cs typeface="+mn-cs"/>
              </a:rPr>
              <a:t>Comprendre les structures, les plateformes et les systèmes existants pertinents pour l’approche 7-1-7</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sp>
        <p:nvSpPr>
          <p:cNvPr id="9" name="Title 1">
            <a:extLst>
              <a:ext uri="{FF2B5EF4-FFF2-40B4-BE49-F238E27FC236}">
                <a16:creationId xmlns:a16="http://schemas.microsoft.com/office/drawing/2014/main" id="{DF2964A0-4F77-4C60-665B-0883FDDFF7AB}"/>
              </a:ext>
            </a:extLst>
          </p:cNvPr>
          <p:cNvSpPr txBox="1">
            <a:spLocks/>
          </p:cNvSpPr>
          <p:nvPr/>
        </p:nvSpPr>
        <p:spPr>
          <a:xfrm>
            <a:off x="291134" y="2578158"/>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dirty="0">
                <a:latin typeface="Arial"/>
                <a:cs typeface="Arial"/>
              </a:rPr>
              <a:t>Cartographier les parties prenantes et les systèmes existants</a:t>
            </a:r>
          </a:p>
        </p:txBody>
      </p:sp>
      <p:pic>
        <p:nvPicPr>
          <p:cNvPr id="11" name="Graphic 10">
            <a:extLst>
              <a:ext uri="{FF2B5EF4-FFF2-40B4-BE49-F238E27FC236}">
                <a16:creationId xmlns:a16="http://schemas.microsoft.com/office/drawing/2014/main" id="{D978C8D1-1D23-D90D-3C30-082E55301B0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6383" y="1880901"/>
            <a:ext cx="915144" cy="917622"/>
          </a:xfrm>
          <a:prstGeom prst="rect">
            <a:avLst/>
          </a:prstGeom>
        </p:spPr>
      </p:pic>
      <p:sp>
        <p:nvSpPr>
          <p:cNvPr id="5" name="Rectangle: Rounded Corners 4">
            <a:extLst>
              <a:ext uri="{FF2B5EF4-FFF2-40B4-BE49-F238E27FC236}">
                <a16:creationId xmlns:a16="http://schemas.microsoft.com/office/drawing/2014/main" id="{43A4408F-93D7-EC8D-87E2-2C3221F9A72D}"/>
              </a:ext>
            </a:extLst>
          </p:cNvPr>
          <p:cNvSpPr/>
          <p:nvPr/>
        </p:nvSpPr>
        <p:spPr>
          <a:xfrm>
            <a:off x="5377419" y="1821593"/>
            <a:ext cx="4035649" cy="72141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a:solidFill>
                  <a:schemeClr val="bg1"/>
                </a:solidFill>
                <a:latin typeface="Arial"/>
                <a:ea typeface="Arial"/>
                <a:cs typeface="Calibri"/>
              </a:rPr>
              <a:t>    </a:t>
            </a:r>
          </a:p>
        </p:txBody>
      </p:sp>
      <p:sp>
        <p:nvSpPr>
          <p:cNvPr id="7" name="Oval 6">
            <a:extLst>
              <a:ext uri="{FF2B5EF4-FFF2-40B4-BE49-F238E27FC236}">
                <a16:creationId xmlns:a16="http://schemas.microsoft.com/office/drawing/2014/main" id="{183D4256-91FE-F6FF-A779-029B9425DECE}"/>
              </a:ext>
            </a:extLst>
          </p:cNvPr>
          <p:cNvSpPr/>
          <p:nvPr/>
        </p:nvSpPr>
        <p:spPr>
          <a:xfrm>
            <a:off x="5050574" y="182899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10" name="Rectangle: Rounded Corners 9">
            <a:extLst>
              <a:ext uri="{FF2B5EF4-FFF2-40B4-BE49-F238E27FC236}">
                <a16:creationId xmlns:a16="http://schemas.microsoft.com/office/drawing/2014/main" id="{53678B9C-290C-55E7-D2B8-464EBD7E65D8}"/>
              </a:ext>
            </a:extLst>
          </p:cNvPr>
          <p:cNvSpPr/>
          <p:nvPr/>
        </p:nvSpPr>
        <p:spPr>
          <a:xfrm>
            <a:off x="5781327" y="2662672"/>
            <a:ext cx="401505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mn-lt"/>
              <a:cs typeface="+mn-lt"/>
            </a:endParaRPr>
          </a:p>
        </p:txBody>
      </p:sp>
      <p:sp>
        <p:nvSpPr>
          <p:cNvPr id="13" name="Oval 12">
            <a:extLst>
              <a:ext uri="{FF2B5EF4-FFF2-40B4-BE49-F238E27FC236}">
                <a16:creationId xmlns:a16="http://schemas.microsoft.com/office/drawing/2014/main" id="{AEC3E8AC-6A63-4044-C66A-2EC9AB9EA325}"/>
              </a:ext>
            </a:extLst>
          </p:cNvPr>
          <p:cNvSpPr/>
          <p:nvPr/>
        </p:nvSpPr>
        <p:spPr>
          <a:xfrm>
            <a:off x="5416196" y="2665212"/>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16" name="Rectangle: Rounded Corners 15">
            <a:extLst>
              <a:ext uri="{FF2B5EF4-FFF2-40B4-BE49-F238E27FC236}">
                <a16:creationId xmlns:a16="http://schemas.microsoft.com/office/drawing/2014/main" id="{6E6C4861-9341-AFDE-BE29-1FB0B61819A0}"/>
              </a:ext>
            </a:extLst>
          </p:cNvPr>
          <p:cNvSpPr/>
          <p:nvPr/>
        </p:nvSpPr>
        <p:spPr>
          <a:xfrm>
            <a:off x="6112993" y="3507498"/>
            <a:ext cx="4213301"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mn-lt"/>
              <a:cs typeface="+mn-lt"/>
            </a:endParaRPr>
          </a:p>
        </p:txBody>
      </p:sp>
      <p:sp>
        <p:nvSpPr>
          <p:cNvPr id="18" name="Oval 17">
            <a:extLst>
              <a:ext uri="{FF2B5EF4-FFF2-40B4-BE49-F238E27FC236}">
                <a16:creationId xmlns:a16="http://schemas.microsoft.com/office/drawing/2014/main" id="{3401FD4A-E12E-8E56-DD7F-84D51A7631BE}"/>
              </a:ext>
            </a:extLst>
          </p:cNvPr>
          <p:cNvSpPr/>
          <p:nvPr/>
        </p:nvSpPr>
        <p:spPr>
          <a:xfrm>
            <a:off x="5743943" y="351200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20" name="Rectangle: Rounded Corners 19">
            <a:extLst>
              <a:ext uri="{FF2B5EF4-FFF2-40B4-BE49-F238E27FC236}">
                <a16:creationId xmlns:a16="http://schemas.microsoft.com/office/drawing/2014/main" id="{77CBA9C9-2052-4599-83A5-45BEA4638E46}"/>
              </a:ext>
            </a:extLst>
          </p:cNvPr>
          <p:cNvSpPr/>
          <p:nvPr/>
        </p:nvSpPr>
        <p:spPr>
          <a:xfrm>
            <a:off x="6427733" y="4354203"/>
            <a:ext cx="4399154" cy="72663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600">
                <a:solidFill>
                  <a:schemeClr val="bg1"/>
                </a:solidFill>
                <a:latin typeface="Arial"/>
                <a:ea typeface="Arial"/>
                <a:cs typeface="+mn-lt"/>
              </a:rPr>
              <a:t>    </a:t>
            </a:r>
          </a:p>
        </p:txBody>
      </p:sp>
      <p:sp>
        <p:nvSpPr>
          <p:cNvPr id="22" name="Oval 21">
            <a:extLst>
              <a:ext uri="{FF2B5EF4-FFF2-40B4-BE49-F238E27FC236}">
                <a16:creationId xmlns:a16="http://schemas.microsoft.com/office/drawing/2014/main" id="{B695C163-E10D-8DE9-D4C9-660759E3F6E9}"/>
              </a:ext>
            </a:extLst>
          </p:cNvPr>
          <p:cNvSpPr/>
          <p:nvPr/>
        </p:nvSpPr>
        <p:spPr>
          <a:xfrm>
            <a:off x="6068090" y="4357956"/>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24" name="Rectangle: Rounded Corners 23">
            <a:extLst>
              <a:ext uri="{FF2B5EF4-FFF2-40B4-BE49-F238E27FC236}">
                <a16:creationId xmlns:a16="http://schemas.microsoft.com/office/drawing/2014/main" id="{49AC7D80-13A3-C348-68F6-80884041E857}"/>
              </a:ext>
            </a:extLst>
          </p:cNvPr>
          <p:cNvSpPr/>
          <p:nvPr/>
        </p:nvSpPr>
        <p:spPr>
          <a:xfrm>
            <a:off x="6742471" y="5199029"/>
            <a:ext cx="4690325" cy="714243"/>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Calibri"/>
              <a:cs typeface="Calibri"/>
            </a:endParaRPr>
          </a:p>
        </p:txBody>
      </p:sp>
      <p:sp>
        <p:nvSpPr>
          <p:cNvPr id="26" name="Oval 25">
            <a:extLst>
              <a:ext uri="{FF2B5EF4-FFF2-40B4-BE49-F238E27FC236}">
                <a16:creationId xmlns:a16="http://schemas.microsoft.com/office/drawing/2014/main" id="{FBECF7F9-B504-2DB4-E7A0-DDA1E5DFD1BC}"/>
              </a:ext>
            </a:extLst>
          </p:cNvPr>
          <p:cNvSpPr/>
          <p:nvPr/>
        </p:nvSpPr>
        <p:spPr>
          <a:xfrm>
            <a:off x="6382830" y="5202782"/>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3" name="TextBox 2">
            <a:extLst>
              <a:ext uri="{FF2B5EF4-FFF2-40B4-BE49-F238E27FC236}">
                <a16:creationId xmlns:a16="http://schemas.microsoft.com/office/drawing/2014/main" id="{D11AE30E-73D4-2876-8123-A246A066F681}"/>
              </a:ext>
            </a:extLst>
          </p:cNvPr>
          <p:cNvSpPr txBox="1"/>
          <p:nvPr/>
        </p:nvSpPr>
        <p:spPr>
          <a:xfrm>
            <a:off x="6013826" y="1799845"/>
            <a:ext cx="3399242"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dirty="0">
                <a:solidFill>
                  <a:schemeClr val="bg1"/>
                </a:solidFill>
                <a:latin typeface="Arial"/>
                <a:cs typeface="Arial"/>
              </a:rPr>
              <a:t>Collecter des données sur la promptitude et évaluer les performances de l’approche 7-1-7 </a:t>
            </a:r>
          </a:p>
        </p:txBody>
      </p:sp>
      <p:sp>
        <p:nvSpPr>
          <p:cNvPr id="4" name="TextBox 3">
            <a:extLst>
              <a:ext uri="{FF2B5EF4-FFF2-40B4-BE49-F238E27FC236}">
                <a16:creationId xmlns:a16="http://schemas.microsoft.com/office/drawing/2014/main" id="{EBF54E4B-85B6-5171-B37A-9B237967FC2E}"/>
              </a:ext>
            </a:extLst>
          </p:cNvPr>
          <p:cNvSpPr txBox="1"/>
          <p:nvPr/>
        </p:nvSpPr>
        <p:spPr>
          <a:xfrm>
            <a:off x="6150863" y="2746242"/>
            <a:ext cx="3275984"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dirty="0">
                <a:solidFill>
                  <a:schemeClr val="bg1"/>
                </a:solidFill>
                <a:latin typeface="Arial"/>
                <a:cs typeface="Arial"/>
              </a:rPr>
              <a:t>Identifier les goulots d’étranglement et les facteurs favorisants</a:t>
            </a:r>
          </a:p>
        </p:txBody>
      </p:sp>
      <p:sp>
        <p:nvSpPr>
          <p:cNvPr id="6" name="TextBox 5">
            <a:extLst>
              <a:ext uri="{FF2B5EF4-FFF2-40B4-BE49-F238E27FC236}">
                <a16:creationId xmlns:a16="http://schemas.microsoft.com/office/drawing/2014/main" id="{568ACD67-81BD-5F60-0E05-76E1704BCAE7}"/>
              </a:ext>
            </a:extLst>
          </p:cNvPr>
          <p:cNvSpPr txBox="1"/>
          <p:nvPr/>
        </p:nvSpPr>
        <p:spPr>
          <a:xfrm>
            <a:off x="6664094" y="3593669"/>
            <a:ext cx="3132290"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dirty="0">
                <a:solidFill>
                  <a:schemeClr val="bg1"/>
                </a:solidFill>
                <a:latin typeface="Arial"/>
              </a:rPr>
              <a:t>Définir les actions immédiates et à plus long terme </a:t>
            </a:r>
          </a:p>
          <a:p>
            <a:endParaRPr lang="en-US" sz="1400" dirty="0">
              <a:latin typeface="Arial"/>
              <a:cs typeface="Arial"/>
            </a:endParaRPr>
          </a:p>
        </p:txBody>
      </p:sp>
      <p:sp>
        <p:nvSpPr>
          <p:cNvPr id="8" name="TextBox 7">
            <a:extLst>
              <a:ext uri="{FF2B5EF4-FFF2-40B4-BE49-F238E27FC236}">
                <a16:creationId xmlns:a16="http://schemas.microsoft.com/office/drawing/2014/main" id="{2F37B5E8-CCE9-4C7B-D941-A59AFD3BD139}"/>
              </a:ext>
            </a:extLst>
          </p:cNvPr>
          <p:cNvSpPr txBox="1"/>
          <p:nvPr/>
        </p:nvSpPr>
        <p:spPr>
          <a:xfrm>
            <a:off x="6876686" y="4465250"/>
            <a:ext cx="403515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dirty="0">
                <a:solidFill>
                  <a:schemeClr val="bg1"/>
                </a:solidFill>
                <a:latin typeface="Arial"/>
                <a:cs typeface="Arial"/>
              </a:rPr>
              <a:t>Consolider régulièrement les données et suivre les avancées des actions mises en place</a:t>
            </a:r>
          </a:p>
        </p:txBody>
      </p:sp>
      <p:sp>
        <p:nvSpPr>
          <p:cNvPr id="12" name="TextBox 11">
            <a:extLst>
              <a:ext uri="{FF2B5EF4-FFF2-40B4-BE49-F238E27FC236}">
                <a16:creationId xmlns:a16="http://schemas.microsoft.com/office/drawing/2014/main" id="{606BB860-D144-EB24-27CE-5BE0C57EFF15}"/>
              </a:ext>
            </a:extLst>
          </p:cNvPr>
          <p:cNvSpPr txBox="1"/>
          <p:nvPr/>
        </p:nvSpPr>
        <p:spPr>
          <a:xfrm>
            <a:off x="7320733" y="5291395"/>
            <a:ext cx="3896591"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dirty="0">
                <a:solidFill>
                  <a:schemeClr val="bg1"/>
                </a:solidFill>
                <a:latin typeface="Arial"/>
              </a:rPr>
              <a:t>Synthétiser et utiliser les résultats à des fins de planification, de financement et de plaidoyer </a:t>
            </a:r>
          </a:p>
          <a:p>
            <a:endParaRPr lang="en-US" sz="1400" dirty="0">
              <a:solidFill>
                <a:srgbClr val="FFFFFF"/>
              </a:solidFill>
              <a:latin typeface="Arial"/>
              <a:cs typeface="Arial"/>
            </a:endParaRPr>
          </a:p>
        </p:txBody>
      </p:sp>
    </p:spTree>
    <p:extLst>
      <p:ext uri="{BB962C8B-B14F-4D97-AF65-F5344CB8AC3E}">
        <p14:creationId xmlns:p14="http://schemas.microsoft.com/office/powerpoint/2010/main" val="3167509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3" y="1729434"/>
            <a:ext cx="6152821"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000" b="1" dirty="0">
                <a:solidFill>
                  <a:schemeClr val="tx2"/>
                </a:solidFill>
                <a:latin typeface="Arial"/>
                <a:cs typeface="Arial"/>
              </a:rPr>
              <a:t>Nous apprendrons grâce à…</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fr-FR" sz="3600">
                <a:latin typeface="Arial"/>
                <a:cs typeface="Arial"/>
              </a:rPr>
              <a:t>Un atelier interactif et participatif</a:t>
            </a:r>
            <a:br>
              <a:rPr lang="fr-FR" sz="3600">
                <a:latin typeface="Arial"/>
                <a:cs typeface="Arial"/>
              </a:rPr>
            </a:br>
            <a:endParaRPr lang="fr-FR"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657140" y="4391491"/>
            <a:ext cx="1606530" cy="830997"/>
          </a:xfrm>
          <a:prstGeom prst="rect">
            <a:avLst/>
          </a:prstGeom>
          <a:noFill/>
        </p:spPr>
        <p:txBody>
          <a:bodyPr wrap="none" rtlCol="0">
            <a:spAutoFit/>
          </a:bodyPr>
          <a:lstStyle/>
          <a:p>
            <a:pPr algn="ctr"/>
            <a:r>
              <a:rPr lang="fr-FR" sz="2400" dirty="0">
                <a:latin typeface="Arial" panose="020B0604020202020204" pitchFamily="34" charset="0"/>
                <a:cs typeface="Arial" panose="020B0604020202020204" pitchFamily="34" charset="0"/>
              </a:rPr>
              <a:t>des activités </a:t>
            </a:r>
          </a:p>
          <a:p>
            <a:pPr algn="ctr"/>
            <a:r>
              <a:rPr lang="fr-FR" sz="2400" dirty="0">
                <a:latin typeface="Arial" panose="020B0604020202020204" pitchFamily="34" charset="0"/>
                <a:cs typeface="Arial" panose="020B0604020202020204" pitchFamily="34" charset="0"/>
              </a:rPr>
              <a:t>pratiques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04989" y="4310489"/>
            <a:ext cx="2100897" cy="830997"/>
          </a:xfrm>
          <a:prstGeom prst="rect">
            <a:avLst/>
          </a:prstGeom>
          <a:noFill/>
        </p:spPr>
        <p:txBody>
          <a:bodyPr wrap="square" rtlCol="0">
            <a:spAutoFit/>
          </a:bodyPr>
          <a:lstStyle/>
          <a:p>
            <a:pPr algn="ctr"/>
            <a:r>
              <a:rPr lang="fr-FR" sz="2400">
                <a:latin typeface="Arial" panose="020B0604020202020204" pitchFamily="34" charset="0"/>
                <a:cs typeface="Arial" panose="020B0604020202020204" pitchFamily="34" charset="0"/>
              </a:rPr>
              <a:t>de courtes présentations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04745" y="4313145"/>
            <a:ext cx="1941410" cy="830997"/>
          </a:xfrm>
          <a:prstGeom prst="rect">
            <a:avLst/>
          </a:prstGeom>
          <a:noFill/>
        </p:spPr>
        <p:txBody>
          <a:bodyPr wrap="square" rtlCol="0">
            <a:spAutoFit/>
          </a:bodyPr>
          <a:lstStyle/>
          <a:p>
            <a:pPr algn="ctr"/>
            <a:r>
              <a:rPr lang="fr-FR" sz="2400">
                <a:latin typeface="Arial" panose="020B0604020202020204" pitchFamily="34" charset="0"/>
                <a:cs typeface="Arial" panose="020B0604020202020204" pitchFamily="34" charset="0"/>
              </a:rPr>
              <a:t>des discussions de groupe</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758637" y="4380346"/>
            <a:ext cx="2100897" cy="1200329"/>
          </a:xfrm>
          <a:prstGeom prst="rect">
            <a:avLst/>
          </a:prstGeom>
          <a:noFill/>
        </p:spPr>
        <p:txBody>
          <a:bodyPr wrap="square" rtlCol="0">
            <a:spAutoFit/>
          </a:bodyPr>
          <a:lstStyle/>
          <a:p>
            <a:pPr algn="ctr"/>
            <a:r>
              <a:rPr lang="fr-FR" sz="2400" dirty="0">
                <a:latin typeface="Arial" panose="020B0604020202020204" pitchFamily="34" charset="0"/>
                <a:cs typeface="Arial" panose="020B0604020202020204" pitchFamily="34" charset="0"/>
              </a:rPr>
              <a:t>des séances de questions-réponses</a:t>
            </a:r>
          </a:p>
        </p:txBody>
      </p:sp>
    </p:spTree>
    <p:extLst>
      <p:ext uri="{BB962C8B-B14F-4D97-AF65-F5344CB8AC3E}">
        <p14:creationId xmlns:p14="http://schemas.microsoft.com/office/powerpoint/2010/main" val="14560288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3FC67-A0FF-46D9-61F6-E4D19C256C4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A98AFDD-371C-E9A9-8981-3A86FEACEBDF}"/>
              </a:ext>
            </a:extLst>
          </p:cNvPr>
          <p:cNvSpPr>
            <a:spLocks noGrp="1"/>
          </p:cNvSpPr>
          <p:nvPr>
            <p:ph type="body" sz="half" idx="10"/>
          </p:nvPr>
        </p:nvSpPr>
        <p:spPr>
          <a:xfrm>
            <a:off x="4835951" y="594724"/>
            <a:ext cx="7239935" cy="400639"/>
          </a:xfrm>
        </p:spPr>
        <p:txBody>
          <a:bodyPr/>
          <a:lstStyle/>
          <a:p>
            <a:r>
              <a:rPr lang="fr-FR" sz="2200"/>
              <a:t>Cartographie des systèmes existants</a:t>
            </a:r>
          </a:p>
          <a:p>
            <a:endParaRPr lang="en-US"/>
          </a:p>
        </p:txBody>
      </p:sp>
      <p:sp>
        <p:nvSpPr>
          <p:cNvPr id="12" name="Text Placeholder 4">
            <a:extLst>
              <a:ext uri="{FF2B5EF4-FFF2-40B4-BE49-F238E27FC236}">
                <a16:creationId xmlns:a16="http://schemas.microsoft.com/office/drawing/2014/main" id="{5CB061A6-A850-83E4-2368-1E3EBBCFD006}"/>
              </a:ext>
            </a:extLst>
          </p:cNvPr>
          <p:cNvSpPr txBox="1">
            <a:spLocks/>
          </p:cNvSpPr>
          <p:nvPr/>
        </p:nvSpPr>
        <p:spPr>
          <a:xfrm>
            <a:off x="4835951" y="342900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noProof="0">
                <a:ln>
                  <a:noFill/>
                </a:ln>
                <a:solidFill>
                  <a:srgbClr val="628393"/>
                </a:solidFill>
                <a:effectLst/>
                <a:uLnTx/>
                <a:uFillTx/>
                <a:latin typeface="Arial" panose="020B0604020202020204" pitchFamily="34" charset="0"/>
                <a:ea typeface="Arial"/>
                <a:cs typeface="+mn-cs"/>
              </a:rPr>
              <a:t>Outil de cartographie des systèmes existants</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sp>
        <p:nvSpPr>
          <p:cNvPr id="18" name="TextBox 17">
            <a:extLst>
              <a:ext uri="{FF2B5EF4-FFF2-40B4-BE49-F238E27FC236}">
                <a16:creationId xmlns:a16="http://schemas.microsoft.com/office/drawing/2014/main" id="{93A7DC39-A0E4-9AF8-E003-724279FF8715}"/>
              </a:ext>
            </a:extLst>
          </p:cNvPr>
          <p:cNvSpPr txBox="1"/>
          <p:nvPr/>
        </p:nvSpPr>
        <p:spPr>
          <a:xfrm>
            <a:off x="8860594" y="6325653"/>
            <a:ext cx="3050498" cy="30777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srgbClr val="384D56"/>
                </a:solidFill>
                <a:effectLst/>
                <a:uLnTx/>
                <a:uFillTx/>
                <a:latin typeface="Calibri" panose="020F0502020204030204"/>
                <a:ea typeface="Calibri"/>
                <a:cs typeface="+mn-cs"/>
              </a:rPr>
              <a:t>717alliance.org/digital-toolkit/fr/ </a:t>
            </a:r>
          </a:p>
        </p:txBody>
      </p:sp>
      <p:pic>
        <p:nvPicPr>
          <p:cNvPr id="3" name="Picture 2">
            <a:extLst>
              <a:ext uri="{FF2B5EF4-FFF2-40B4-BE49-F238E27FC236}">
                <a16:creationId xmlns:a16="http://schemas.microsoft.com/office/drawing/2014/main" id="{949BE9CF-709D-8B19-165D-FBBC10C0682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00527" y="3976565"/>
            <a:ext cx="3361685" cy="1886072"/>
          </a:xfrm>
          <a:prstGeom prst="rect">
            <a:avLst/>
          </a:prstGeom>
          <a:ln w="12700">
            <a:solidFill>
              <a:schemeClr val="tx2"/>
            </a:solidFill>
          </a:ln>
        </p:spPr>
      </p:pic>
      <p:pic>
        <p:nvPicPr>
          <p:cNvPr id="9" name="Picture 8">
            <a:extLst>
              <a:ext uri="{FF2B5EF4-FFF2-40B4-BE49-F238E27FC236}">
                <a16:creationId xmlns:a16="http://schemas.microsoft.com/office/drawing/2014/main" id="{E3CAE840-FFA8-EF84-AB6B-EE6063DD75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658420" y="4255130"/>
            <a:ext cx="3251865" cy="1974346"/>
          </a:xfrm>
          <a:prstGeom prst="rect">
            <a:avLst/>
          </a:prstGeom>
          <a:ln w="12700">
            <a:solidFill>
              <a:schemeClr val="tx2"/>
            </a:solidFill>
          </a:ln>
        </p:spPr>
      </p:pic>
      <p:graphicFrame>
        <p:nvGraphicFramePr>
          <p:cNvPr id="4" name="Table 13">
            <a:extLst>
              <a:ext uri="{FF2B5EF4-FFF2-40B4-BE49-F238E27FC236}">
                <a16:creationId xmlns:a16="http://schemas.microsoft.com/office/drawing/2014/main" id="{FFE536E3-7326-E362-1FEB-BA6DED883528}"/>
              </a:ext>
            </a:extLst>
          </p:cNvPr>
          <p:cNvGraphicFramePr>
            <a:graphicFrameLocks noGrp="1"/>
          </p:cNvGraphicFramePr>
          <p:nvPr>
            <p:extLst>
              <p:ext uri="{D42A27DB-BD31-4B8C-83A1-F6EECF244321}">
                <p14:modId xmlns:p14="http://schemas.microsoft.com/office/powerpoint/2010/main" val="3048326245"/>
              </p:ext>
            </p:extLst>
          </p:nvPr>
        </p:nvGraphicFramePr>
        <p:xfrm>
          <a:off x="4835951" y="1105407"/>
          <a:ext cx="6826398" cy="2133600"/>
        </p:xfrm>
        <a:graphic>
          <a:graphicData uri="http://schemas.openxmlformats.org/drawingml/2006/table">
            <a:tbl>
              <a:tblPr firstRow="1" bandRow="1">
                <a:tableStyleId>{5C22544A-7EE6-4342-B048-85BDC9FD1C3A}</a:tableStyleId>
              </a:tblPr>
              <a:tblGrid>
                <a:gridCol w="6826398">
                  <a:extLst>
                    <a:ext uri="{9D8B030D-6E8A-4147-A177-3AD203B41FA5}">
                      <a16:colId xmlns:a16="http://schemas.microsoft.com/office/drawing/2014/main" val="86719991"/>
                    </a:ext>
                  </a:extLst>
                </a:gridCol>
              </a:tblGrid>
              <a:tr h="228468">
                <a:tc>
                  <a:txBody>
                    <a:bodyPr/>
                    <a:lstStyle/>
                    <a:p>
                      <a:r>
                        <a:rPr lang="fr-FR" sz="1600">
                          <a:latin typeface="Arial"/>
                        </a:rPr>
                        <a:t>Plateformes/outils/réunions/structures existants utilisés pour :</a:t>
                      </a:r>
                    </a:p>
                  </a:txBody>
                  <a:tcPr/>
                </a:tc>
                <a:extLst>
                  <a:ext uri="{0D108BD9-81ED-4DB2-BD59-A6C34878D82A}">
                    <a16:rowId xmlns:a16="http://schemas.microsoft.com/office/drawing/2014/main" val="1331269829"/>
                  </a:ext>
                </a:extLst>
              </a:tr>
              <a:tr h="997861">
                <a:tc>
                  <a:txBody>
                    <a:bodyPr/>
                    <a:lstStyle/>
                    <a:p>
                      <a:pPr marL="285750" indent="-285750">
                        <a:buFont typeface="Arial" panose="020B0604020202020204" pitchFamily="34" charset="0"/>
                        <a:buChar char="•"/>
                      </a:pPr>
                      <a:r>
                        <a:rPr lang="fr-FR" sz="1600" dirty="0">
                          <a:latin typeface="Arial"/>
                        </a:rPr>
                        <a:t>la détection des épidémies ;</a:t>
                      </a:r>
                    </a:p>
                    <a:p>
                      <a:pPr marL="285750" indent="-285750">
                        <a:buFont typeface="Arial" panose="020B0604020202020204" pitchFamily="34" charset="0"/>
                        <a:buChar char="•"/>
                      </a:pPr>
                      <a:r>
                        <a:rPr lang="fr-FR" sz="1600" dirty="0">
                          <a:latin typeface="Arial"/>
                        </a:rPr>
                        <a:t>la notification des parties prenantes lors de la détection d’une épidémie ;</a:t>
                      </a:r>
                    </a:p>
                    <a:p>
                      <a:pPr marL="285750" indent="-285750">
                        <a:buFont typeface="Arial" panose="020B0604020202020204" pitchFamily="34" charset="0"/>
                        <a:buChar char="•"/>
                      </a:pPr>
                      <a:r>
                        <a:rPr lang="fr-FR" sz="1600" dirty="0">
                          <a:latin typeface="Arial"/>
                        </a:rPr>
                        <a:t>la collecte d’informations sur les mesures de réponse précoce ;</a:t>
                      </a:r>
                    </a:p>
                    <a:p>
                      <a:pPr marL="285750" indent="-285750">
                        <a:buFont typeface="Arial" panose="020B0604020202020204" pitchFamily="34" charset="0"/>
                        <a:buChar char="•"/>
                      </a:pPr>
                      <a:r>
                        <a:rPr lang="fr-FR" sz="1600" dirty="0">
                          <a:latin typeface="Arial"/>
                        </a:rPr>
                        <a:t>la réunion des parties prenantes impliquées dans la détection, la notification et la réponse ;</a:t>
                      </a:r>
                    </a:p>
                    <a:p>
                      <a:pPr marL="285750" indent="-285750">
                        <a:buFont typeface="Arial" panose="020B0604020202020204" pitchFamily="34" charset="0"/>
                        <a:buChar char="•"/>
                      </a:pPr>
                      <a:r>
                        <a:rPr lang="fr-FR" sz="1600" dirty="0">
                          <a:latin typeface="Arial"/>
                        </a:rPr>
                        <a:t>la planification, le financement et le plaidoyer.</a:t>
                      </a:r>
                    </a:p>
                  </a:txBody>
                  <a:tcPr/>
                </a:tc>
                <a:extLst>
                  <a:ext uri="{0D108BD9-81ED-4DB2-BD59-A6C34878D82A}">
                    <a16:rowId xmlns:a16="http://schemas.microsoft.com/office/drawing/2014/main" val="1752448874"/>
                  </a:ext>
                </a:extLst>
              </a:tr>
            </a:tbl>
          </a:graphicData>
        </a:graphic>
      </p:graphicFrame>
      <p:sp>
        <p:nvSpPr>
          <p:cNvPr id="13" name="Title 1">
            <a:extLst>
              <a:ext uri="{FF2B5EF4-FFF2-40B4-BE49-F238E27FC236}">
                <a16:creationId xmlns:a16="http://schemas.microsoft.com/office/drawing/2014/main" id="{A9B1222F-6B20-9372-D7E2-5D99599FEF82}"/>
              </a:ext>
            </a:extLst>
          </p:cNvPr>
          <p:cNvSpPr txBox="1">
            <a:spLocks/>
          </p:cNvSpPr>
          <p:nvPr/>
        </p:nvSpPr>
        <p:spPr>
          <a:xfrm>
            <a:off x="291134" y="2568447"/>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dirty="0">
                <a:latin typeface="Arial"/>
                <a:cs typeface="Arial"/>
              </a:rPr>
              <a:t>Cartographier les parties prenantes et les systèmes existants</a:t>
            </a:r>
          </a:p>
        </p:txBody>
      </p:sp>
      <p:pic>
        <p:nvPicPr>
          <p:cNvPr id="15" name="Graphic 14">
            <a:extLst>
              <a:ext uri="{FF2B5EF4-FFF2-40B4-BE49-F238E27FC236}">
                <a16:creationId xmlns:a16="http://schemas.microsoft.com/office/drawing/2014/main" id="{4FC62C25-854E-B44A-7B2F-39A3C1F6922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544732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FAA42-F8DB-D9D8-EEDB-D9B778F05B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1C9252-E233-3882-F44E-EB1EEDD7A005}"/>
              </a:ext>
            </a:extLst>
          </p:cNvPr>
          <p:cNvSpPr>
            <a:spLocks noGrp="1"/>
          </p:cNvSpPr>
          <p:nvPr>
            <p:ph type="title"/>
          </p:nvPr>
        </p:nvSpPr>
        <p:spPr>
          <a:xfrm>
            <a:off x="831850" y="2317301"/>
            <a:ext cx="9703980" cy="2148666"/>
          </a:xfrm>
        </p:spPr>
        <p:txBody>
          <a:bodyPr/>
          <a:lstStyle/>
          <a:p>
            <a:r>
              <a:rPr lang="fr-FR" sz="5000" dirty="0">
                <a:latin typeface="Arial"/>
                <a:cs typeface="Arial"/>
              </a:rPr>
              <a:t>Outil de cartographie des systèmes existants</a:t>
            </a:r>
          </a:p>
        </p:txBody>
      </p:sp>
      <p:sp>
        <p:nvSpPr>
          <p:cNvPr id="9" name="Text Placeholder 2">
            <a:extLst>
              <a:ext uri="{FF2B5EF4-FFF2-40B4-BE49-F238E27FC236}">
                <a16:creationId xmlns:a16="http://schemas.microsoft.com/office/drawing/2014/main" id="{4CA69DD6-F6FA-477F-D228-0501F2C7C5EC}"/>
              </a:ext>
            </a:extLst>
          </p:cNvPr>
          <p:cNvSpPr txBox="1">
            <a:spLocks/>
          </p:cNvSpPr>
          <p:nvPr/>
        </p:nvSpPr>
        <p:spPr>
          <a:xfrm>
            <a:off x="831850" y="4470394"/>
            <a:ext cx="9703980" cy="93168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0" i="0" kern="1200">
                <a:solidFill>
                  <a:schemeClr val="tx1">
                    <a:tint val="75000"/>
                  </a:schemeClr>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0" i="0" kern="1200">
                <a:solidFill>
                  <a:schemeClr val="tx1">
                    <a:tint val="75000"/>
                  </a:schemeClr>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fr-FR" sz="3000"/>
              <a:t>Activité</a:t>
            </a:r>
          </a:p>
        </p:txBody>
      </p:sp>
      <p:pic>
        <p:nvPicPr>
          <p:cNvPr id="11" name="Picture 10" descr="A light bulb in a circle&#10;&#10;AI-generated content may be incorrect.">
            <a:extLst>
              <a:ext uri="{FF2B5EF4-FFF2-40B4-BE49-F238E27FC236}">
                <a16:creationId xmlns:a16="http://schemas.microsoft.com/office/drawing/2014/main" id="{6B4B473D-4199-9CEA-7BDC-BED0F6185B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031857"/>
            <a:ext cx="866086" cy="824950"/>
          </a:xfrm>
          <a:prstGeom prst="rect">
            <a:avLst/>
          </a:prstGeom>
        </p:spPr>
      </p:pic>
    </p:spTree>
    <p:extLst>
      <p:ext uri="{BB962C8B-B14F-4D97-AF65-F5344CB8AC3E}">
        <p14:creationId xmlns:p14="http://schemas.microsoft.com/office/powerpoint/2010/main" val="36911500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4A6BF-BC5A-EC10-3D70-89D1F0C73673}"/>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F252570-A70E-32D6-496A-5690ED4C0842}"/>
              </a:ext>
            </a:extLst>
          </p:cNvPr>
          <p:cNvSpPr/>
          <p:nvPr/>
        </p:nvSpPr>
        <p:spPr>
          <a:xfrm>
            <a:off x="7362843" y="491711"/>
            <a:ext cx="4555693" cy="262184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55BE5A-8B1A-F484-4481-36D1F5648ADB}"/>
              </a:ext>
            </a:extLst>
          </p:cNvPr>
          <p:cNvSpPr>
            <a:spLocks noGrp="1"/>
          </p:cNvSpPr>
          <p:nvPr>
            <p:ph type="title"/>
          </p:nvPr>
        </p:nvSpPr>
        <p:spPr>
          <a:xfrm>
            <a:off x="115263" y="390110"/>
            <a:ext cx="10515600" cy="1001762"/>
          </a:xfrm>
        </p:spPr>
        <p:txBody>
          <a:bodyPr/>
          <a:lstStyle/>
          <a:p>
            <a:r>
              <a:rPr lang="fr-FR" sz="2800" dirty="0">
                <a:latin typeface="Arial"/>
                <a:cs typeface="Arial"/>
              </a:rPr>
              <a:t>Cartographie des systèmes existants</a:t>
            </a:r>
          </a:p>
        </p:txBody>
      </p:sp>
      <p:sp>
        <p:nvSpPr>
          <p:cNvPr id="3" name="Text Placeholder 2">
            <a:extLst>
              <a:ext uri="{FF2B5EF4-FFF2-40B4-BE49-F238E27FC236}">
                <a16:creationId xmlns:a16="http://schemas.microsoft.com/office/drawing/2014/main" id="{448693EB-78F9-4965-5959-F384F9313A94}"/>
              </a:ext>
            </a:extLst>
          </p:cNvPr>
          <p:cNvSpPr>
            <a:spLocks noGrp="1"/>
          </p:cNvSpPr>
          <p:nvPr>
            <p:ph type="body" idx="1"/>
          </p:nvPr>
        </p:nvSpPr>
        <p:spPr>
          <a:xfrm>
            <a:off x="456935" y="1120147"/>
            <a:ext cx="5157787" cy="536601"/>
          </a:xfrm>
        </p:spPr>
        <p:txBody>
          <a:bodyPr/>
          <a:lstStyle/>
          <a:p>
            <a:r>
              <a:rPr lang="fr-FR">
                <a:latin typeface="Arial"/>
                <a:cs typeface="Arial"/>
              </a:rPr>
              <a:t>La mission de votre groupe</a:t>
            </a:r>
          </a:p>
        </p:txBody>
      </p:sp>
      <p:sp>
        <p:nvSpPr>
          <p:cNvPr id="4" name="Content Placeholder 3">
            <a:extLst>
              <a:ext uri="{FF2B5EF4-FFF2-40B4-BE49-F238E27FC236}">
                <a16:creationId xmlns:a16="http://schemas.microsoft.com/office/drawing/2014/main" id="{E263DA0B-2E3E-A23F-C6B4-AB61506C0197}"/>
              </a:ext>
            </a:extLst>
          </p:cNvPr>
          <p:cNvSpPr>
            <a:spLocks noGrp="1"/>
          </p:cNvSpPr>
          <p:nvPr>
            <p:ph sz="half" idx="2"/>
          </p:nvPr>
        </p:nvSpPr>
        <p:spPr>
          <a:xfrm>
            <a:off x="458579" y="1802630"/>
            <a:ext cx="6376174" cy="4396691"/>
          </a:xfrm>
        </p:spPr>
        <p:txBody>
          <a:bodyPr vert="horz" lIns="91440" tIns="45720" rIns="91440" bIns="45720" rtlCol="0" anchor="t">
            <a:noAutofit/>
          </a:bodyPr>
          <a:lstStyle/>
          <a:p>
            <a:pPr marL="342900" indent="-342900">
              <a:lnSpc>
                <a:spcPct val="110000"/>
              </a:lnSpc>
            </a:pPr>
            <a:r>
              <a:rPr lang="fr-FR" sz="1800" dirty="0">
                <a:latin typeface="Arial"/>
                <a:cs typeface="Arial"/>
              </a:rPr>
              <a:t>Pensez aux systèmes de votre pays/administration qui pourraient être pertinents pour l’approche 7-1-7. </a:t>
            </a:r>
          </a:p>
          <a:p>
            <a:pPr marL="342900" indent="-342900">
              <a:lnSpc>
                <a:spcPct val="110000"/>
              </a:lnSpc>
            </a:pPr>
            <a:r>
              <a:rPr lang="fr-FR" sz="1800" dirty="0">
                <a:latin typeface="Arial"/>
                <a:cs typeface="Arial"/>
              </a:rPr>
              <a:t>Sur votre tableau à feuilles mobiles, dressez la liste </a:t>
            </a:r>
            <a:br>
              <a:rPr lang="fr-FR" sz="1800" dirty="0">
                <a:latin typeface="Arial"/>
                <a:cs typeface="Arial"/>
              </a:rPr>
            </a:br>
            <a:r>
              <a:rPr lang="fr-FR" sz="1800" dirty="0">
                <a:latin typeface="Arial"/>
                <a:cs typeface="Arial"/>
              </a:rPr>
              <a:t>de 1 à 3 systèmes pertinents pour :</a:t>
            </a:r>
          </a:p>
          <a:p>
            <a:pPr marL="742950" lvl="1" indent="-285750">
              <a:lnSpc>
                <a:spcPct val="110000"/>
              </a:lnSpc>
            </a:pPr>
            <a:r>
              <a:rPr lang="fr-FR" sz="1800" dirty="0">
                <a:latin typeface="Arial"/>
              </a:rPr>
              <a:t>la </a:t>
            </a:r>
            <a:r>
              <a:rPr lang="fr-FR" sz="1800" b="1" dirty="0">
                <a:latin typeface="Arial"/>
              </a:rPr>
              <a:t>détection</a:t>
            </a:r>
            <a:r>
              <a:rPr lang="fr-FR" sz="1800" dirty="0">
                <a:latin typeface="Arial"/>
              </a:rPr>
              <a:t> des épidémies ;</a:t>
            </a:r>
          </a:p>
          <a:p>
            <a:pPr marL="742950" lvl="1" indent="-285750">
              <a:lnSpc>
                <a:spcPct val="110000"/>
              </a:lnSpc>
            </a:pPr>
            <a:r>
              <a:rPr lang="fr-FR" sz="1800" dirty="0">
                <a:latin typeface="Arial"/>
              </a:rPr>
              <a:t>la </a:t>
            </a:r>
            <a:r>
              <a:rPr lang="fr-FR" sz="1800" b="1" dirty="0">
                <a:latin typeface="Arial"/>
              </a:rPr>
              <a:t>notification</a:t>
            </a:r>
            <a:r>
              <a:rPr lang="fr-FR" sz="1800" dirty="0">
                <a:latin typeface="Arial"/>
              </a:rPr>
              <a:t> des parties prenantes lors d’épidémies ;</a:t>
            </a:r>
          </a:p>
          <a:p>
            <a:pPr marL="742950" lvl="1" indent="-285750">
              <a:lnSpc>
                <a:spcPct val="110000"/>
              </a:lnSpc>
            </a:pPr>
            <a:r>
              <a:rPr lang="fr-FR" sz="1800" dirty="0">
                <a:latin typeface="Arial"/>
              </a:rPr>
              <a:t>la </a:t>
            </a:r>
            <a:r>
              <a:rPr lang="fr-FR" sz="1800" b="1" dirty="0">
                <a:latin typeface="Arial"/>
              </a:rPr>
              <a:t>collecte d’informations</a:t>
            </a:r>
            <a:r>
              <a:rPr lang="fr-FR" sz="1800" dirty="0">
                <a:latin typeface="Arial"/>
              </a:rPr>
              <a:t> sur les mesures de réponse précoce ;</a:t>
            </a:r>
          </a:p>
          <a:p>
            <a:pPr marL="742950" lvl="1" indent="-285750">
              <a:lnSpc>
                <a:spcPct val="110000"/>
              </a:lnSpc>
            </a:pPr>
            <a:r>
              <a:rPr lang="fr-FR" sz="1800" dirty="0">
                <a:latin typeface="Arial"/>
              </a:rPr>
              <a:t>la </a:t>
            </a:r>
            <a:r>
              <a:rPr lang="fr-FR" sz="1800" b="1" dirty="0">
                <a:latin typeface="Arial"/>
              </a:rPr>
              <a:t>réunion</a:t>
            </a:r>
            <a:r>
              <a:rPr lang="fr-FR" sz="1800" dirty="0">
                <a:latin typeface="Arial"/>
              </a:rPr>
              <a:t> des parties prenantes impliquées </a:t>
            </a:r>
            <a:br>
              <a:rPr lang="fr-FR" sz="1800" dirty="0">
                <a:latin typeface="Arial"/>
              </a:rPr>
            </a:br>
            <a:r>
              <a:rPr lang="fr-FR" sz="1800" dirty="0">
                <a:latin typeface="Arial"/>
              </a:rPr>
              <a:t>dans la détection, la notification et la réponse ;</a:t>
            </a:r>
          </a:p>
          <a:p>
            <a:pPr marL="742950" lvl="1" indent="-285750">
              <a:lnSpc>
                <a:spcPct val="110000"/>
              </a:lnSpc>
            </a:pPr>
            <a:r>
              <a:rPr lang="fr-FR" sz="1800" dirty="0">
                <a:latin typeface="Arial"/>
              </a:rPr>
              <a:t>la </a:t>
            </a:r>
            <a:r>
              <a:rPr lang="fr-FR" sz="1800" b="1" dirty="0">
                <a:latin typeface="Arial"/>
              </a:rPr>
              <a:t>planification</a:t>
            </a:r>
            <a:r>
              <a:rPr lang="fr-FR" sz="1800" dirty="0">
                <a:latin typeface="Arial"/>
              </a:rPr>
              <a:t>, le </a:t>
            </a:r>
            <a:r>
              <a:rPr lang="fr-FR" sz="1800" b="1" dirty="0">
                <a:latin typeface="Arial"/>
              </a:rPr>
              <a:t>financement</a:t>
            </a:r>
            <a:r>
              <a:rPr lang="fr-FR" sz="1800" dirty="0">
                <a:latin typeface="Arial"/>
              </a:rPr>
              <a:t> et le </a:t>
            </a:r>
            <a:r>
              <a:rPr lang="fr-FR" sz="1800" b="1" dirty="0">
                <a:latin typeface="Arial"/>
              </a:rPr>
              <a:t>plaidoyer</a:t>
            </a:r>
            <a:r>
              <a:rPr lang="fr-FR" sz="1800" dirty="0">
                <a:latin typeface="Arial"/>
              </a:rPr>
              <a:t>.</a:t>
            </a:r>
          </a:p>
        </p:txBody>
      </p:sp>
      <p:sp>
        <p:nvSpPr>
          <p:cNvPr id="5" name="Text Placeholder 4">
            <a:extLst>
              <a:ext uri="{FF2B5EF4-FFF2-40B4-BE49-F238E27FC236}">
                <a16:creationId xmlns:a16="http://schemas.microsoft.com/office/drawing/2014/main" id="{AEC7DA32-4757-C08D-A56B-2D243465952E}"/>
              </a:ext>
            </a:extLst>
          </p:cNvPr>
          <p:cNvSpPr>
            <a:spLocks noGrp="1"/>
          </p:cNvSpPr>
          <p:nvPr>
            <p:ph type="body" sz="quarter" idx="3"/>
          </p:nvPr>
        </p:nvSpPr>
        <p:spPr>
          <a:xfrm>
            <a:off x="7543557" y="730908"/>
            <a:ext cx="4430835" cy="389239"/>
          </a:xfrm>
        </p:spPr>
        <p:txBody>
          <a:bodyPr/>
          <a:lstStyle/>
          <a:p>
            <a:r>
              <a:rPr lang="fr-FR" sz="2000" dirty="0">
                <a:latin typeface="Arial"/>
                <a:cs typeface="Arial"/>
              </a:rPr>
              <a:t>Conseil : tenez compte des types suivants.</a:t>
            </a:r>
          </a:p>
        </p:txBody>
      </p:sp>
      <p:sp>
        <p:nvSpPr>
          <p:cNvPr id="6" name="Content Placeholder 5">
            <a:extLst>
              <a:ext uri="{FF2B5EF4-FFF2-40B4-BE49-F238E27FC236}">
                <a16:creationId xmlns:a16="http://schemas.microsoft.com/office/drawing/2014/main" id="{99BC1809-F4E2-CBE3-B003-1DA8CE1C1C8B}"/>
              </a:ext>
            </a:extLst>
          </p:cNvPr>
          <p:cNvSpPr>
            <a:spLocks noGrp="1"/>
          </p:cNvSpPr>
          <p:nvPr>
            <p:ph sz="quarter" idx="4"/>
          </p:nvPr>
        </p:nvSpPr>
        <p:spPr>
          <a:xfrm>
            <a:off x="7665660" y="1352648"/>
            <a:ext cx="4081081" cy="1760906"/>
          </a:xfrm>
        </p:spPr>
        <p:txBody>
          <a:bodyPr vert="horz" lIns="91440" tIns="45720" rIns="91440" bIns="45720" rtlCol="0" anchor="t">
            <a:noAutofit/>
          </a:bodyPr>
          <a:lstStyle/>
          <a:p>
            <a:pPr marL="285750" indent="-285750">
              <a:buFont typeface="Arial,Sans-Serif" panose="020B0604020202020204" pitchFamily="34" charset="0"/>
            </a:pPr>
            <a:r>
              <a:rPr lang="fr-FR" sz="2000" dirty="0">
                <a:solidFill>
                  <a:schemeClr val="dk1"/>
                </a:solidFill>
                <a:latin typeface="Arial"/>
                <a:cs typeface="Arial"/>
              </a:rPr>
              <a:t>Outils</a:t>
            </a:r>
          </a:p>
          <a:p>
            <a:pPr marL="285750" indent="-285750">
              <a:buFont typeface="Arial,Sans-Serif" panose="020B0604020202020204" pitchFamily="34" charset="0"/>
            </a:pPr>
            <a:r>
              <a:rPr lang="fr-FR" sz="2000" dirty="0">
                <a:solidFill>
                  <a:schemeClr val="dk1"/>
                </a:solidFill>
                <a:latin typeface="Arial"/>
                <a:cs typeface="Arial"/>
              </a:rPr>
              <a:t>Plateformes </a:t>
            </a:r>
          </a:p>
          <a:p>
            <a:pPr marL="285750" indent="-285750">
              <a:buFont typeface="Arial,Sans-Serif" panose="020B0604020202020204" pitchFamily="34" charset="0"/>
            </a:pPr>
            <a:r>
              <a:rPr lang="fr-FR" sz="2000" dirty="0">
                <a:solidFill>
                  <a:schemeClr val="dk1"/>
                </a:solidFill>
                <a:latin typeface="Arial"/>
                <a:cs typeface="Arial"/>
              </a:rPr>
              <a:t>Réunions</a:t>
            </a:r>
          </a:p>
          <a:p>
            <a:pPr marL="285750" indent="-285750">
              <a:buFont typeface="Arial,Sans-Serif" panose="020B0604020202020204" pitchFamily="34" charset="0"/>
            </a:pPr>
            <a:r>
              <a:rPr lang="fr-FR" sz="2000" dirty="0">
                <a:solidFill>
                  <a:schemeClr val="dk1"/>
                </a:solidFill>
                <a:latin typeface="Arial"/>
                <a:cs typeface="Arial"/>
              </a:rPr>
              <a:t>Structures</a:t>
            </a:r>
          </a:p>
          <a:p>
            <a:pPr marL="285750" indent="-285750">
              <a:buFont typeface="Arial,Sans-Serif" panose="020B0604020202020204" pitchFamily="34" charset="0"/>
            </a:pPr>
            <a:endParaRPr lang="en-US" sz="2000" dirty="0">
              <a:solidFill>
                <a:schemeClr val="dk1"/>
              </a:solidFill>
              <a:latin typeface="Arial"/>
              <a:cs typeface="Arial"/>
            </a:endParaRPr>
          </a:p>
        </p:txBody>
      </p:sp>
      <p:grpSp>
        <p:nvGrpSpPr>
          <p:cNvPr id="9" name="Group 8">
            <a:extLst>
              <a:ext uri="{FF2B5EF4-FFF2-40B4-BE49-F238E27FC236}">
                <a16:creationId xmlns:a16="http://schemas.microsoft.com/office/drawing/2014/main" id="{E84DDB5C-74E1-986C-AF08-7AE8890DC8D3}"/>
              </a:ext>
            </a:extLst>
          </p:cNvPr>
          <p:cNvGrpSpPr/>
          <p:nvPr/>
        </p:nvGrpSpPr>
        <p:grpSpPr>
          <a:xfrm>
            <a:off x="7313626" y="3777244"/>
            <a:ext cx="4660766" cy="1583634"/>
            <a:chOff x="7149444" y="3472139"/>
            <a:chExt cx="4660766" cy="1784427"/>
          </a:xfrm>
        </p:grpSpPr>
        <p:sp>
          <p:nvSpPr>
            <p:cNvPr id="10" name="Rectangle 9">
              <a:extLst>
                <a:ext uri="{FF2B5EF4-FFF2-40B4-BE49-F238E27FC236}">
                  <a16:creationId xmlns:a16="http://schemas.microsoft.com/office/drawing/2014/main" id="{24748FC4-CD66-5602-633B-46CF3C264BDF}"/>
                </a:ext>
              </a:extLst>
            </p:cNvPr>
            <p:cNvSpPr/>
            <p:nvPr/>
          </p:nvSpPr>
          <p:spPr>
            <a:xfrm>
              <a:off x="7149444" y="3472139"/>
              <a:ext cx="4660766" cy="160308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C9E74595-E9E2-B11D-A1B7-84FDCA5213C6}"/>
                </a:ext>
              </a:extLst>
            </p:cNvPr>
            <p:cNvSpPr txBox="1">
              <a:spLocks/>
            </p:cNvSpPr>
            <p:nvPr/>
          </p:nvSpPr>
          <p:spPr>
            <a:xfrm>
              <a:off x="7290587" y="3721778"/>
              <a:ext cx="2921755" cy="32424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sz="2000">
                  <a:latin typeface="Arial"/>
                  <a:cs typeface="Arial"/>
                </a:rPr>
                <a:t>Durée</a:t>
              </a:r>
            </a:p>
          </p:txBody>
        </p:sp>
        <p:sp>
          <p:nvSpPr>
            <p:cNvPr id="13" name="Content Placeholder 3">
              <a:extLst>
                <a:ext uri="{FF2B5EF4-FFF2-40B4-BE49-F238E27FC236}">
                  <a16:creationId xmlns:a16="http://schemas.microsoft.com/office/drawing/2014/main" id="{31330377-2680-1E62-8898-E582966CF308}"/>
                </a:ext>
              </a:extLst>
            </p:cNvPr>
            <p:cNvSpPr txBox="1">
              <a:spLocks/>
            </p:cNvSpPr>
            <p:nvPr/>
          </p:nvSpPr>
          <p:spPr>
            <a:xfrm>
              <a:off x="7464083" y="4110283"/>
              <a:ext cx="4290271" cy="1146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latin typeface="Arial"/>
                  <a:cs typeface="Arial"/>
                </a:rPr>
                <a:t>10 minutes : brainstorming et écriture</a:t>
              </a:r>
            </a:p>
            <a:p>
              <a:r>
                <a:rPr lang="fr-FR" sz="1800" dirty="0">
                  <a:latin typeface="Arial"/>
                  <a:cs typeface="Arial"/>
                </a:rPr>
                <a:t>5 minutes : visite de la galerie</a:t>
              </a:r>
            </a:p>
            <a:p>
              <a:pPr lvl="1"/>
              <a:endParaRPr lang="en-US" sz="1800" dirty="0">
                <a:cs typeface="Arial"/>
              </a:endParaRPr>
            </a:p>
          </p:txBody>
        </p:sp>
      </p:grpSp>
    </p:spTree>
    <p:extLst>
      <p:ext uri="{BB962C8B-B14F-4D97-AF65-F5344CB8AC3E}">
        <p14:creationId xmlns:p14="http://schemas.microsoft.com/office/powerpoint/2010/main" val="330169021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E038D-2E38-F21D-8CF5-F5DB1CB68FA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8C958AB-2BC9-E696-656E-67DD7AF53790}"/>
              </a:ext>
            </a:extLst>
          </p:cNvPr>
          <p:cNvSpPr>
            <a:spLocks noGrp="1"/>
          </p:cNvSpPr>
          <p:nvPr>
            <p:ph type="title"/>
          </p:nvPr>
        </p:nvSpPr>
        <p:spPr>
          <a:xfrm>
            <a:off x="424274" y="350089"/>
            <a:ext cx="10515600" cy="1087808"/>
          </a:xfrm>
        </p:spPr>
        <p:txBody>
          <a:bodyPr/>
          <a:lstStyle/>
          <a:p>
            <a:r>
              <a:rPr lang="fr-FR"/>
              <a:t>L’approche 7-1-7 peut être adoptée de manière systématique et flexible.</a:t>
            </a:r>
          </a:p>
        </p:txBody>
      </p:sp>
      <p:sp>
        <p:nvSpPr>
          <p:cNvPr id="17" name="Title 1">
            <a:extLst>
              <a:ext uri="{FF2B5EF4-FFF2-40B4-BE49-F238E27FC236}">
                <a16:creationId xmlns:a16="http://schemas.microsoft.com/office/drawing/2014/main" id="{A6A1E49B-1BBB-9A63-C53F-AA0AD669708B}"/>
              </a:ext>
            </a:extLst>
          </p:cNvPr>
          <p:cNvSpPr txBox="1">
            <a:spLocks/>
          </p:cNvSpPr>
          <p:nvPr/>
        </p:nvSpPr>
        <p:spPr>
          <a:xfrm>
            <a:off x="1115200" y="2727782"/>
            <a:ext cx="3182581"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rgbClr val="BFBFBF"/>
                </a:solidFill>
                <a:effectLst/>
                <a:uLnTx/>
                <a:uFillTx/>
                <a:latin typeface="Arial"/>
                <a:cs typeface="Arial"/>
              </a:rPr>
              <a:t>Implanter dans le système de santé publique</a:t>
            </a:r>
          </a:p>
        </p:txBody>
      </p:sp>
      <p:sp>
        <p:nvSpPr>
          <p:cNvPr id="21" name="Title 1">
            <a:extLst>
              <a:ext uri="{FF2B5EF4-FFF2-40B4-BE49-F238E27FC236}">
                <a16:creationId xmlns:a16="http://schemas.microsoft.com/office/drawing/2014/main" id="{01B268D7-BFF8-1BF1-B064-FF72336173E5}"/>
              </a:ext>
            </a:extLst>
          </p:cNvPr>
          <p:cNvSpPr txBox="1">
            <a:spLocks/>
          </p:cNvSpPr>
          <p:nvPr/>
        </p:nvSpPr>
        <p:spPr>
          <a:xfrm>
            <a:off x="4830497" y="2719721"/>
            <a:ext cx="2910257"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chemeClr val="bg1">
                    <a:lumMod val="76000"/>
                  </a:schemeClr>
                </a:solidFill>
                <a:effectLst/>
                <a:uLnTx/>
                <a:uFillTx/>
                <a:latin typeface="Arial"/>
                <a:cs typeface="Arial"/>
              </a:rPr>
              <a:t>Cartographier les parties prenantes et les systèmes existants</a:t>
            </a:r>
          </a:p>
        </p:txBody>
      </p:sp>
      <p:sp>
        <p:nvSpPr>
          <p:cNvPr id="23" name="Title 1">
            <a:extLst>
              <a:ext uri="{FF2B5EF4-FFF2-40B4-BE49-F238E27FC236}">
                <a16:creationId xmlns:a16="http://schemas.microsoft.com/office/drawing/2014/main" id="{96EE865B-908A-45D6-A16F-1E179E25774A}"/>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i="0" u="none" strike="noStrike" cap="none" normalizeH="0" baseline="0" noProof="0">
                <a:ln>
                  <a:noFill/>
                </a:ln>
                <a:solidFill>
                  <a:schemeClr val="accent1"/>
                </a:solidFill>
                <a:effectLst/>
                <a:uLnTx/>
                <a:uFillTx/>
                <a:latin typeface="Arial"/>
                <a:cs typeface="Arial"/>
              </a:rPr>
              <a:t>Impliquer les parties prenantes</a:t>
            </a:r>
          </a:p>
        </p:txBody>
      </p:sp>
      <p:sp>
        <p:nvSpPr>
          <p:cNvPr id="25" name="Title 1">
            <a:extLst>
              <a:ext uri="{FF2B5EF4-FFF2-40B4-BE49-F238E27FC236}">
                <a16:creationId xmlns:a16="http://schemas.microsoft.com/office/drawing/2014/main" id="{A3971710-E813-D7E8-1E60-030EBC1AF933}"/>
              </a:ext>
            </a:extLst>
          </p:cNvPr>
          <p:cNvSpPr txBox="1">
            <a:spLocks/>
          </p:cNvSpPr>
          <p:nvPr/>
        </p:nvSpPr>
        <p:spPr>
          <a:xfrm>
            <a:off x="5386308" y="5151753"/>
            <a:ext cx="156416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rgbClr val="BFBFBF"/>
                </a:solidFill>
                <a:effectLst/>
                <a:uLnTx/>
                <a:uFillTx/>
                <a:latin typeface="Arial" panose="020B0604020202020204" pitchFamily="34" charset="0"/>
                <a:ea typeface="Arial"/>
                <a:cs typeface="+mj-cs"/>
              </a:rPr>
              <a:t>Former le personnel</a:t>
            </a:r>
          </a:p>
        </p:txBody>
      </p:sp>
      <p:sp>
        <p:nvSpPr>
          <p:cNvPr id="27" name="Title 1">
            <a:extLst>
              <a:ext uri="{FF2B5EF4-FFF2-40B4-BE49-F238E27FC236}">
                <a16:creationId xmlns:a16="http://schemas.microsoft.com/office/drawing/2014/main" id="{86FC3DAB-CE4E-ED2F-9497-8F10F57C8E90}"/>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cap="none" normalizeH="0" baseline="0" noProof="0" dirty="0">
                <a:ln>
                  <a:noFill/>
                </a:ln>
                <a:solidFill>
                  <a:srgbClr val="BFBFBF"/>
                </a:solidFill>
                <a:effectLst/>
                <a:uLnTx/>
                <a:uFillTx/>
                <a:latin typeface="Arial" panose="020B0604020202020204" pitchFamily="34" charset="0"/>
                <a:ea typeface="Arial"/>
                <a:cs typeface="+mj-cs"/>
              </a:rPr>
              <a:t>Intégrer dans les </a:t>
            </a:r>
            <a:br>
              <a:rPr kumimoji="0" lang="fr-FR" sz="2000" b="0" i="0" u="none" strike="noStrike" cap="none" normalizeH="0" baseline="0" noProof="0" dirty="0">
                <a:ln>
                  <a:noFill/>
                </a:ln>
                <a:solidFill>
                  <a:srgbClr val="BFBFBF"/>
                </a:solidFill>
                <a:effectLst/>
                <a:uLnTx/>
                <a:uFillTx/>
                <a:latin typeface="Arial" panose="020B0604020202020204" pitchFamily="34" charset="0"/>
                <a:ea typeface="Arial"/>
                <a:cs typeface="+mj-cs"/>
              </a:rPr>
            </a:br>
            <a:r>
              <a:rPr kumimoji="0" lang="fr-FR" sz="2000" b="0" i="0" u="none" strike="noStrike" cap="none" normalizeH="0" baseline="0" noProof="0" dirty="0">
                <a:ln>
                  <a:noFill/>
                </a:ln>
                <a:solidFill>
                  <a:srgbClr val="BFBFBF"/>
                </a:solidFill>
                <a:effectLst/>
                <a:uLnTx/>
                <a:uFillTx/>
                <a:latin typeface="Arial" panose="020B0604020202020204" pitchFamily="34" charset="0"/>
                <a:ea typeface="Arial"/>
                <a:cs typeface="+mj-cs"/>
              </a:rPr>
              <a:t>flux de travail</a:t>
            </a:r>
          </a:p>
        </p:txBody>
      </p:sp>
      <p:sp>
        <p:nvSpPr>
          <p:cNvPr id="29" name="Title 1">
            <a:extLst>
              <a:ext uri="{FF2B5EF4-FFF2-40B4-BE49-F238E27FC236}">
                <a16:creationId xmlns:a16="http://schemas.microsoft.com/office/drawing/2014/main" id="{FEC29D89-AF50-675C-8488-3CF92694FF7A}"/>
              </a:ext>
            </a:extLst>
          </p:cNvPr>
          <p:cNvSpPr txBox="1">
            <a:spLocks/>
          </p:cNvSpPr>
          <p:nvPr/>
        </p:nvSpPr>
        <p:spPr>
          <a:xfrm>
            <a:off x="8927759" y="5132066"/>
            <a:ext cx="140505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2000" b="0" dirty="0">
                <a:solidFill>
                  <a:srgbClr val="BFBFBF"/>
                </a:solidFill>
              </a:rPr>
              <a:t>Tester l’utilisation</a:t>
            </a:r>
          </a:p>
        </p:txBody>
      </p:sp>
      <p:pic>
        <p:nvPicPr>
          <p:cNvPr id="31" name="Graphic 30">
            <a:extLst>
              <a:ext uri="{FF2B5EF4-FFF2-40B4-BE49-F238E27FC236}">
                <a16:creationId xmlns:a16="http://schemas.microsoft.com/office/drawing/2014/main" id="{EEF61DB0-92C7-764E-5663-4E638BA2CF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68267E4D-FC51-25BE-BC2D-47790A33FF2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C68AB62A-A176-AB4F-B837-B39D082C7D8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3FB51B36-AE7E-529C-E94E-B9FD4937888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A40D7813-2187-DCD9-6392-926B9E4DDA2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00E15156-6B18-FBCA-4198-03F8F72FC10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26559943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A342A-635E-6CB0-672B-C78116A75493}"/>
            </a:ext>
          </a:extLst>
        </p:cNvPr>
        <p:cNvGrpSpPr/>
        <p:nvPr/>
      </p:nvGrpSpPr>
      <p:grpSpPr>
        <a:xfrm>
          <a:off x="0" y="0"/>
          <a:ext cx="0" cy="0"/>
          <a:chOff x="0" y="0"/>
          <a:chExt cx="0" cy="0"/>
        </a:xfrm>
      </p:grpSpPr>
      <p:pic>
        <p:nvPicPr>
          <p:cNvPr id="12" name="Graphic 11">
            <a:extLst>
              <a:ext uri="{FF2B5EF4-FFF2-40B4-BE49-F238E27FC236}">
                <a16:creationId xmlns:a16="http://schemas.microsoft.com/office/drawing/2014/main" id="{BF31A5CF-5BCE-53AC-1AC8-F2D47646AA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5208" y="1882639"/>
            <a:ext cx="915144" cy="917622"/>
          </a:xfrm>
          <a:prstGeom prst="rect">
            <a:avLst/>
          </a:prstGeom>
        </p:spPr>
      </p:pic>
      <p:sp>
        <p:nvSpPr>
          <p:cNvPr id="2" name="Title 1">
            <a:extLst>
              <a:ext uri="{FF2B5EF4-FFF2-40B4-BE49-F238E27FC236}">
                <a16:creationId xmlns:a16="http://schemas.microsoft.com/office/drawing/2014/main" id="{80DA0921-D2E1-B844-D514-3C44E323C54D}"/>
              </a:ext>
            </a:extLst>
          </p:cNvPr>
          <p:cNvSpPr>
            <a:spLocks noGrp="1"/>
          </p:cNvSpPr>
          <p:nvPr>
            <p:ph type="title"/>
          </p:nvPr>
        </p:nvSpPr>
        <p:spPr>
          <a:xfrm>
            <a:off x="489557" y="2137201"/>
            <a:ext cx="3655723" cy="1786595"/>
          </a:xfrm>
        </p:spPr>
        <p:txBody>
          <a:bodyPr/>
          <a:lstStyle/>
          <a:p>
            <a:pPr algn="ctr"/>
            <a:r>
              <a:rPr lang="fr-FR" dirty="0"/>
              <a:t>Impliquer les parties prenantes</a:t>
            </a:r>
          </a:p>
        </p:txBody>
      </p:sp>
      <p:sp>
        <p:nvSpPr>
          <p:cNvPr id="3" name="Content Placeholder 2">
            <a:extLst>
              <a:ext uri="{FF2B5EF4-FFF2-40B4-BE49-F238E27FC236}">
                <a16:creationId xmlns:a16="http://schemas.microsoft.com/office/drawing/2014/main" id="{6FBFEBDE-2147-DF74-CF96-C7062AD56754}"/>
              </a:ext>
            </a:extLst>
          </p:cNvPr>
          <p:cNvSpPr>
            <a:spLocks noGrp="1"/>
          </p:cNvSpPr>
          <p:nvPr>
            <p:ph idx="1"/>
          </p:nvPr>
        </p:nvSpPr>
        <p:spPr>
          <a:xfrm>
            <a:off x="5016356" y="1272477"/>
            <a:ext cx="6693029" cy="4691001"/>
          </a:xfrm>
        </p:spPr>
        <p:txBody>
          <a:bodyPr/>
          <a:lstStyle/>
          <a:p>
            <a:r>
              <a:rPr lang="fr-FR" sz="2000" dirty="0"/>
              <a:t>Impliquer intentionnellement les parties prenantes sur la base de la cartographie des parties prenantes </a:t>
            </a:r>
          </a:p>
          <a:p>
            <a:endParaRPr lang="en-US" sz="2000" dirty="0"/>
          </a:p>
          <a:p>
            <a:r>
              <a:rPr lang="fr-FR" sz="2000" dirty="0"/>
              <a:t>Orienter l’approche 7-1-7 vers leurs intérêts/obligations</a:t>
            </a:r>
          </a:p>
          <a:p>
            <a:endParaRPr lang="en-US" sz="2000" dirty="0"/>
          </a:p>
          <a:p>
            <a:r>
              <a:rPr lang="fr-FR" sz="2000" dirty="0"/>
              <a:t>Identifier les rôles et les responsabilités</a:t>
            </a:r>
          </a:p>
          <a:p>
            <a:endParaRPr lang="en-US" sz="2000" dirty="0"/>
          </a:p>
          <a:p>
            <a:r>
              <a:rPr lang="fr-FR" sz="2000" dirty="0"/>
              <a:t>Élaborer un plan pour maintenir l’implication en fonction de leur rôle dans l’approche 7-1-7 : comment et à quelle fréquence</a:t>
            </a:r>
          </a:p>
          <a:p>
            <a:endParaRPr lang="en-US" sz="2000" dirty="0"/>
          </a:p>
          <a:p>
            <a:r>
              <a:rPr lang="fr-FR" sz="2000" dirty="0"/>
              <a:t>Mettre à jour la cartographie des parties prenantes selon les besoins</a:t>
            </a:r>
          </a:p>
        </p:txBody>
      </p:sp>
      <p:sp>
        <p:nvSpPr>
          <p:cNvPr id="5" name="Text Placeholder 4">
            <a:extLst>
              <a:ext uri="{FF2B5EF4-FFF2-40B4-BE49-F238E27FC236}">
                <a16:creationId xmlns:a16="http://schemas.microsoft.com/office/drawing/2014/main" id="{ECBD8D2F-AEDE-8969-4B5A-DEE2724B1F15}"/>
              </a:ext>
            </a:extLst>
          </p:cNvPr>
          <p:cNvSpPr>
            <a:spLocks noGrp="1"/>
          </p:cNvSpPr>
          <p:nvPr>
            <p:ph type="body" sz="half" idx="10"/>
          </p:nvPr>
        </p:nvSpPr>
        <p:spPr/>
        <p:txBody>
          <a:bodyPr/>
          <a:lstStyle/>
          <a:p>
            <a:r>
              <a:rPr lang="fr-FR"/>
              <a:t>Présenter l’approche 7-1-7 à un large éventail de parties prenantes dès le début</a:t>
            </a:r>
          </a:p>
        </p:txBody>
      </p:sp>
    </p:spTree>
    <p:extLst>
      <p:ext uri="{BB962C8B-B14F-4D97-AF65-F5344CB8AC3E}">
        <p14:creationId xmlns:p14="http://schemas.microsoft.com/office/powerpoint/2010/main" val="336698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B0B51-9DB6-0CA7-AA80-2752CC5526FD}"/>
            </a:ext>
          </a:extLst>
        </p:cNvPr>
        <p:cNvGrpSpPr/>
        <p:nvPr/>
      </p:nvGrpSpPr>
      <p:grpSpPr>
        <a:xfrm>
          <a:off x="0" y="0"/>
          <a:ext cx="0" cy="0"/>
          <a:chOff x="0" y="0"/>
          <a:chExt cx="0" cy="0"/>
        </a:xfrm>
      </p:grpSpPr>
      <p:sp>
        <p:nvSpPr>
          <p:cNvPr id="17" name="Rounded Rectangle 16">
            <a:extLst>
              <a:ext uri="{FF2B5EF4-FFF2-40B4-BE49-F238E27FC236}">
                <a16:creationId xmlns:a16="http://schemas.microsoft.com/office/drawing/2014/main" id="{97AF5086-74F1-60E3-D15C-0169215184DD}"/>
              </a:ext>
            </a:extLst>
          </p:cNvPr>
          <p:cNvSpPr/>
          <p:nvPr/>
        </p:nvSpPr>
        <p:spPr>
          <a:xfrm>
            <a:off x="4816205" y="1143274"/>
            <a:ext cx="6880109" cy="3018464"/>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06CB0202-6724-68E4-54CC-61A09F001D88}"/>
              </a:ext>
            </a:extLst>
          </p:cNvPr>
          <p:cNvSpPr>
            <a:spLocks noGrp="1"/>
          </p:cNvSpPr>
          <p:nvPr>
            <p:ph type="body" sz="half" idx="10"/>
          </p:nvPr>
        </p:nvSpPr>
        <p:spPr>
          <a:xfrm>
            <a:off x="4675565" y="584796"/>
            <a:ext cx="7262435" cy="437794"/>
          </a:xfrm>
        </p:spPr>
        <p:txBody>
          <a:bodyPr/>
          <a:lstStyle/>
          <a:p>
            <a:r>
              <a:rPr lang="fr-FR" sz="1800" dirty="0"/>
              <a:t>Utiliser une variété de méthodes de sensibilisation/d’implication</a:t>
            </a:r>
          </a:p>
        </p:txBody>
      </p:sp>
      <p:pic>
        <p:nvPicPr>
          <p:cNvPr id="9" name="Picture 8" descr="A group of people sitting at a long table&#10;&#10;Description automatically generated">
            <a:extLst>
              <a:ext uri="{FF2B5EF4-FFF2-40B4-BE49-F238E27FC236}">
                <a16:creationId xmlns:a16="http://schemas.microsoft.com/office/drawing/2014/main" id="{1091C04A-8A15-6C8B-7B1D-EA40A5E1F5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387039" y="1830215"/>
            <a:ext cx="1994895" cy="1624361"/>
          </a:xfrm>
          <a:prstGeom prst="rect">
            <a:avLst/>
          </a:prstGeom>
        </p:spPr>
      </p:pic>
      <p:sp>
        <p:nvSpPr>
          <p:cNvPr id="10" name="TextBox 9">
            <a:extLst>
              <a:ext uri="{FF2B5EF4-FFF2-40B4-BE49-F238E27FC236}">
                <a16:creationId xmlns:a16="http://schemas.microsoft.com/office/drawing/2014/main" id="{EF580E2D-B2B5-4DEF-C57D-6718ADFAB954}"/>
              </a:ext>
            </a:extLst>
          </p:cNvPr>
          <p:cNvSpPr txBox="1"/>
          <p:nvPr/>
        </p:nvSpPr>
        <p:spPr>
          <a:xfrm>
            <a:off x="9189331" y="3471647"/>
            <a:ext cx="2400655" cy="738664"/>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Ateliers destinés aux parties prenantes en grand groupe</a:t>
            </a:r>
          </a:p>
        </p:txBody>
      </p:sp>
      <p:pic>
        <p:nvPicPr>
          <p:cNvPr id="11" name="Picture 10">
            <a:extLst>
              <a:ext uri="{FF2B5EF4-FFF2-40B4-BE49-F238E27FC236}">
                <a16:creationId xmlns:a16="http://schemas.microsoft.com/office/drawing/2014/main" id="{2974288E-5C26-7137-D779-2801DD37FA8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92555" y="1835218"/>
            <a:ext cx="1891407" cy="1630556"/>
          </a:xfrm>
          <a:prstGeom prst="rect">
            <a:avLst/>
          </a:prstGeom>
        </p:spPr>
      </p:pic>
      <p:pic>
        <p:nvPicPr>
          <p:cNvPr id="13" name="Picture 12" descr="A group of people sitting at a table&#10;&#10;Description automatically generated">
            <a:extLst>
              <a:ext uri="{FF2B5EF4-FFF2-40B4-BE49-F238E27FC236}">
                <a16:creationId xmlns:a16="http://schemas.microsoft.com/office/drawing/2014/main" id="{05C8A5DE-1A06-9CD9-DAE7-068F8603AA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7322177" y="1830215"/>
            <a:ext cx="1726648" cy="1611971"/>
          </a:xfrm>
          <a:prstGeom prst="rect">
            <a:avLst/>
          </a:prstGeom>
          <a:extLst>
            <a:ext uri="{53640926-AAD7-44D8-BBD7-CCE9431645EC}">
              <a14:shadowObscured xmlns:a14="http://schemas.microsoft.com/office/drawing/2010/main"/>
            </a:ext>
          </a:extLst>
        </p:spPr>
      </p:pic>
      <p:sp>
        <p:nvSpPr>
          <p:cNvPr id="14" name="TextBox 13">
            <a:extLst>
              <a:ext uri="{FF2B5EF4-FFF2-40B4-BE49-F238E27FC236}">
                <a16:creationId xmlns:a16="http://schemas.microsoft.com/office/drawing/2014/main" id="{25CD9090-6F35-F302-EC7E-87CCFBFD7BDB}"/>
              </a:ext>
            </a:extLst>
          </p:cNvPr>
          <p:cNvSpPr txBox="1"/>
          <p:nvPr/>
        </p:nvSpPr>
        <p:spPr>
          <a:xfrm>
            <a:off x="7216860" y="3465451"/>
            <a:ext cx="1972471" cy="523220"/>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Petites réunions techniques</a:t>
            </a:r>
          </a:p>
        </p:txBody>
      </p:sp>
      <p:sp>
        <p:nvSpPr>
          <p:cNvPr id="15" name="TextBox 14">
            <a:extLst>
              <a:ext uri="{FF2B5EF4-FFF2-40B4-BE49-F238E27FC236}">
                <a16:creationId xmlns:a16="http://schemas.microsoft.com/office/drawing/2014/main" id="{6117145D-1842-D37E-B606-18DF0F6D8A87}"/>
              </a:ext>
            </a:extLst>
          </p:cNvPr>
          <p:cNvSpPr txBox="1"/>
          <p:nvPr/>
        </p:nvSpPr>
        <p:spPr>
          <a:xfrm>
            <a:off x="4816205" y="3502622"/>
            <a:ext cx="2435521" cy="523220"/>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Rencontres </a:t>
            </a:r>
            <a:br>
              <a:rPr kumimoji="0" lang="fr-FR" sz="1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br>
            <a:r>
              <a:rPr kumimoji="0" lang="fr-FR" sz="14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 en tête-à-tête »</a:t>
            </a:r>
          </a:p>
        </p:txBody>
      </p:sp>
      <p:sp>
        <p:nvSpPr>
          <p:cNvPr id="18" name="Text Placeholder 4">
            <a:extLst>
              <a:ext uri="{FF2B5EF4-FFF2-40B4-BE49-F238E27FC236}">
                <a16:creationId xmlns:a16="http://schemas.microsoft.com/office/drawing/2014/main" id="{68D0F791-7A00-4DE2-0549-D8186674A431}"/>
              </a:ext>
            </a:extLst>
          </p:cNvPr>
          <p:cNvSpPr txBox="1">
            <a:spLocks/>
          </p:cNvSpPr>
          <p:nvPr/>
        </p:nvSpPr>
        <p:spPr>
          <a:xfrm>
            <a:off x="4929839" y="1313895"/>
            <a:ext cx="7008161"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1600" b="1" i="0" u="none" strike="noStrike" cap="none" normalizeH="0" baseline="0" noProof="0" dirty="0">
                <a:ln>
                  <a:noFill/>
                </a:ln>
                <a:solidFill>
                  <a:srgbClr val="628393"/>
                </a:solidFill>
                <a:effectLst/>
                <a:uLnTx/>
                <a:uFillTx/>
                <a:latin typeface="Arial"/>
                <a:cs typeface="Arial"/>
              </a:rPr>
              <a:t>Mettre en lumière : l’implication des parties prenantes au Cambodge</a:t>
            </a:r>
          </a:p>
        </p:txBody>
      </p:sp>
      <p:sp>
        <p:nvSpPr>
          <p:cNvPr id="19" name="Content Placeholder 2">
            <a:extLst>
              <a:ext uri="{FF2B5EF4-FFF2-40B4-BE49-F238E27FC236}">
                <a16:creationId xmlns:a16="http://schemas.microsoft.com/office/drawing/2014/main" id="{97509C36-1C60-F9A4-FC7A-2333993AD6B7}"/>
              </a:ext>
            </a:extLst>
          </p:cNvPr>
          <p:cNvSpPr>
            <a:spLocks noGrp="1"/>
          </p:cNvSpPr>
          <p:nvPr>
            <p:ph idx="1"/>
          </p:nvPr>
        </p:nvSpPr>
        <p:spPr>
          <a:xfrm>
            <a:off x="5089951" y="4377797"/>
            <a:ext cx="6500035" cy="1918490"/>
          </a:xfrm>
        </p:spPr>
        <p:txBody>
          <a:bodyPr vert="horz" lIns="91440" tIns="45720" rIns="91440" bIns="45720" rtlCol="0" anchor="t">
            <a:noAutofit/>
          </a:bodyPr>
          <a:lstStyle/>
          <a:p>
            <a:pPr marL="0" indent="0">
              <a:buNone/>
            </a:pPr>
            <a:endParaRPr lang="en-US" sz="1200" dirty="0">
              <a:solidFill>
                <a:schemeClr val="tx1"/>
              </a:solidFill>
              <a:latin typeface="Arial"/>
              <a:cs typeface="Arial"/>
            </a:endParaRPr>
          </a:p>
          <a:p>
            <a:pPr>
              <a:buFont typeface="Arial"/>
            </a:pPr>
            <a:r>
              <a:rPr lang="fr-FR" sz="2000" dirty="0">
                <a:solidFill>
                  <a:schemeClr val="tx1"/>
                </a:solidFill>
                <a:cs typeface="Arial"/>
              </a:rPr>
              <a:t>Tenez compte de la valeur et du temps/des ressources nécessaires pour différentes implications.</a:t>
            </a:r>
          </a:p>
          <a:p>
            <a:pPr>
              <a:buFont typeface="Arial"/>
            </a:pPr>
            <a:r>
              <a:rPr lang="fr-FR" sz="2000" dirty="0">
                <a:solidFill>
                  <a:schemeClr val="tx1"/>
                </a:solidFill>
                <a:cs typeface="Arial"/>
              </a:rPr>
              <a:t>Utilisez un exercice de simulation pour les ateliers destinés aux parties prenantes.</a:t>
            </a:r>
          </a:p>
        </p:txBody>
      </p:sp>
      <p:pic>
        <p:nvPicPr>
          <p:cNvPr id="12" name="Graphic 11">
            <a:extLst>
              <a:ext uri="{FF2B5EF4-FFF2-40B4-BE49-F238E27FC236}">
                <a16:creationId xmlns:a16="http://schemas.microsoft.com/office/drawing/2014/main" id="{CFC219A2-6E09-D260-12D9-B494E684C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65208" y="1882639"/>
            <a:ext cx="915144" cy="917622"/>
          </a:xfrm>
          <a:prstGeom prst="rect">
            <a:avLst/>
          </a:prstGeom>
        </p:spPr>
      </p:pic>
      <p:sp>
        <p:nvSpPr>
          <p:cNvPr id="20" name="Title 1">
            <a:extLst>
              <a:ext uri="{FF2B5EF4-FFF2-40B4-BE49-F238E27FC236}">
                <a16:creationId xmlns:a16="http://schemas.microsoft.com/office/drawing/2014/main" id="{96E5A559-6FCF-692A-BB11-EA548FE2E562}"/>
              </a:ext>
            </a:extLst>
          </p:cNvPr>
          <p:cNvSpPr>
            <a:spLocks noGrp="1"/>
          </p:cNvSpPr>
          <p:nvPr>
            <p:ph type="title"/>
          </p:nvPr>
        </p:nvSpPr>
        <p:spPr>
          <a:xfrm>
            <a:off x="489557" y="2162808"/>
            <a:ext cx="3594763" cy="1786595"/>
          </a:xfrm>
        </p:spPr>
        <p:txBody>
          <a:bodyPr/>
          <a:lstStyle/>
          <a:p>
            <a:pPr algn="ctr"/>
            <a:r>
              <a:rPr lang="fr-FR" dirty="0"/>
              <a:t>Impliquer les parties prenantes</a:t>
            </a:r>
          </a:p>
        </p:txBody>
      </p:sp>
    </p:spTree>
    <p:extLst>
      <p:ext uri="{BB962C8B-B14F-4D97-AF65-F5344CB8AC3E}">
        <p14:creationId xmlns:p14="http://schemas.microsoft.com/office/powerpoint/2010/main" val="399766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0" grpId="0"/>
      <p:bldP spid="14" grpId="0"/>
      <p:bldP spid="15" grpId="0"/>
      <p:bldP spid="1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6F30F-564B-96EB-C49C-B5B88B9DAE1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DC2232C-DF33-9EA0-E78D-24F3C4F7AAC8}"/>
              </a:ext>
            </a:extLst>
          </p:cNvPr>
          <p:cNvSpPr>
            <a:spLocks noGrp="1"/>
          </p:cNvSpPr>
          <p:nvPr>
            <p:ph type="body" sz="half" idx="10"/>
          </p:nvPr>
        </p:nvSpPr>
        <p:spPr>
          <a:xfrm>
            <a:off x="4807682" y="1854662"/>
            <a:ext cx="6957598" cy="2911331"/>
          </a:xfrm>
        </p:spPr>
        <p:txBody>
          <a:bodyPr vert="horz" lIns="91440" tIns="45720" rIns="91440" bIns="45720" rtlCol="0" anchor="t">
            <a:noAutofit/>
          </a:bodyPr>
          <a:lstStyle/>
          <a:p>
            <a:pPr>
              <a:lnSpc>
                <a:spcPct val="100000"/>
              </a:lnSpc>
              <a:spcBef>
                <a:spcPts val="0"/>
              </a:spcBef>
            </a:pPr>
            <a:r>
              <a:rPr lang="fr-FR" sz="3600" dirty="0">
                <a:solidFill>
                  <a:schemeClr val="tx2"/>
                </a:solidFill>
                <a:latin typeface="Arial"/>
                <a:cs typeface="Arial"/>
              </a:rPr>
              <a:t>Quelles sont les autres manières par lesquelles vous pouvez impliquer les parties prenantes pour obtenir l’adhésion au sujet de l’approche 7-1-7 ?</a:t>
            </a:r>
          </a:p>
          <a:p>
            <a:pPr>
              <a:lnSpc>
                <a:spcPct val="100000"/>
              </a:lnSpc>
              <a:spcBef>
                <a:spcPts val="0"/>
              </a:spcBef>
            </a:pPr>
            <a:r>
              <a:rPr lang="fr-FR" sz="3600" dirty="0">
                <a:solidFill>
                  <a:schemeClr val="tx2"/>
                </a:solidFill>
                <a:latin typeface="Arial"/>
                <a:cs typeface="Arial"/>
              </a:rPr>
              <a:t>  </a:t>
            </a:r>
          </a:p>
        </p:txBody>
      </p:sp>
      <p:pic>
        <p:nvPicPr>
          <p:cNvPr id="8" name="Graphic 9">
            <a:extLst>
              <a:ext uri="{FF2B5EF4-FFF2-40B4-BE49-F238E27FC236}">
                <a16:creationId xmlns:a16="http://schemas.microsoft.com/office/drawing/2014/main" id="{00DFF38A-B480-F2E9-3E73-DFEF129066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CD13BF61-A7F8-F384-336A-F262A52E79C4}"/>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a:latin typeface="Arial"/>
                <a:cs typeface="Arial"/>
              </a:rPr>
              <a:t>Discussion</a:t>
            </a:r>
          </a:p>
        </p:txBody>
      </p:sp>
    </p:spTree>
    <p:extLst>
      <p:ext uri="{BB962C8B-B14F-4D97-AF65-F5344CB8AC3E}">
        <p14:creationId xmlns:p14="http://schemas.microsoft.com/office/powerpoint/2010/main" val="26620243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2FD4-8A73-8426-F7E0-D1D59770A71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779D204-BB96-059C-9809-C8381FFCEECD}"/>
              </a:ext>
            </a:extLst>
          </p:cNvPr>
          <p:cNvSpPr>
            <a:spLocks noGrp="1"/>
          </p:cNvSpPr>
          <p:nvPr>
            <p:ph type="title"/>
          </p:nvPr>
        </p:nvSpPr>
        <p:spPr>
          <a:xfrm>
            <a:off x="424274" y="350089"/>
            <a:ext cx="11422286" cy="1087808"/>
          </a:xfrm>
        </p:spPr>
        <p:txBody>
          <a:bodyPr/>
          <a:lstStyle/>
          <a:p>
            <a:r>
              <a:rPr lang="fr-FR" sz="2800" dirty="0"/>
              <a:t>L’approche 7-1-7 peut être adoptée de manière systématique et flexible.</a:t>
            </a:r>
          </a:p>
        </p:txBody>
      </p:sp>
      <p:sp>
        <p:nvSpPr>
          <p:cNvPr id="17" name="Title 1">
            <a:extLst>
              <a:ext uri="{FF2B5EF4-FFF2-40B4-BE49-F238E27FC236}">
                <a16:creationId xmlns:a16="http://schemas.microsoft.com/office/drawing/2014/main" id="{962D2BDC-99BC-381E-E866-30859CB20E25}"/>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rgbClr val="BFBFBF"/>
                </a:solidFill>
                <a:effectLst/>
                <a:uLnTx/>
                <a:uFillTx/>
                <a:latin typeface="Arial"/>
                <a:cs typeface="Arial"/>
              </a:rPr>
              <a:t>Implanter dans le système de santé publique</a:t>
            </a:r>
          </a:p>
        </p:txBody>
      </p:sp>
      <p:sp>
        <p:nvSpPr>
          <p:cNvPr id="21" name="Title 1">
            <a:extLst>
              <a:ext uri="{FF2B5EF4-FFF2-40B4-BE49-F238E27FC236}">
                <a16:creationId xmlns:a16="http://schemas.microsoft.com/office/drawing/2014/main" id="{FD67B400-8A38-3EA1-6249-AAFDE28235D8}"/>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a:ln>
                  <a:noFill/>
                </a:ln>
                <a:solidFill>
                  <a:schemeClr val="bg1">
                    <a:lumMod val="76000"/>
                  </a:schemeClr>
                </a:solidFill>
                <a:effectLst/>
                <a:uLnTx/>
                <a:uFillTx/>
                <a:latin typeface="Arial"/>
                <a:cs typeface="Arial"/>
              </a:rPr>
              <a:t>Cartographier les parties prenantes et les systèmes existants</a:t>
            </a:r>
          </a:p>
        </p:txBody>
      </p:sp>
      <p:sp>
        <p:nvSpPr>
          <p:cNvPr id="23" name="Title 1">
            <a:extLst>
              <a:ext uri="{FF2B5EF4-FFF2-40B4-BE49-F238E27FC236}">
                <a16:creationId xmlns:a16="http://schemas.microsoft.com/office/drawing/2014/main" id="{C75FCBCB-57F0-B2AC-7F1C-DCEF56403EA7}"/>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chemeClr val="bg1">
                    <a:lumMod val="76000"/>
                  </a:schemeClr>
                </a:solidFill>
                <a:effectLst/>
                <a:uLnTx/>
                <a:uFillTx/>
                <a:latin typeface="Arial"/>
                <a:cs typeface="Arial"/>
              </a:rPr>
              <a:t>Impliquer les </a:t>
            </a:r>
            <a:br>
              <a:rPr kumimoji="0" lang="fr-FR" sz="1800" b="0" i="0" u="none" strike="noStrike" cap="none" normalizeH="0" baseline="0" noProof="0" dirty="0">
                <a:ln>
                  <a:noFill/>
                </a:ln>
                <a:solidFill>
                  <a:schemeClr val="bg1">
                    <a:lumMod val="76000"/>
                  </a:schemeClr>
                </a:solidFill>
                <a:effectLst/>
                <a:uLnTx/>
                <a:uFillTx/>
                <a:latin typeface="Arial"/>
                <a:cs typeface="Arial"/>
              </a:rPr>
            </a:br>
            <a:r>
              <a:rPr kumimoji="0" lang="fr-FR" sz="1800" b="0" i="0" u="none" strike="noStrike" cap="none" normalizeH="0" baseline="0" noProof="0" dirty="0">
                <a:ln>
                  <a:noFill/>
                </a:ln>
                <a:solidFill>
                  <a:schemeClr val="bg1">
                    <a:lumMod val="76000"/>
                  </a:schemeClr>
                </a:solidFill>
                <a:effectLst/>
                <a:uLnTx/>
                <a:uFillTx/>
                <a:latin typeface="Arial"/>
                <a:cs typeface="Arial"/>
              </a:rPr>
              <a:t>parties prenantes</a:t>
            </a:r>
          </a:p>
        </p:txBody>
      </p:sp>
      <p:sp>
        <p:nvSpPr>
          <p:cNvPr id="25" name="Title 1">
            <a:extLst>
              <a:ext uri="{FF2B5EF4-FFF2-40B4-BE49-F238E27FC236}">
                <a16:creationId xmlns:a16="http://schemas.microsoft.com/office/drawing/2014/main" id="{C292B0BB-BAAC-636A-0051-47BAF93D3548}"/>
              </a:ext>
            </a:extLst>
          </p:cNvPr>
          <p:cNvSpPr txBox="1">
            <a:spLocks/>
          </p:cNvSpPr>
          <p:nvPr/>
        </p:nvSpPr>
        <p:spPr>
          <a:xfrm>
            <a:off x="5482827" y="5151753"/>
            <a:ext cx="137112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none" strike="noStrike" cap="none" normalizeH="0" baseline="0" noProof="0" dirty="0">
                <a:ln>
                  <a:noFill/>
                </a:ln>
                <a:solidFill>
                  <a:srgbClr val="BFBFBF"/>
                </a:solidFill>
                <a:effectLst/>
                <a:uLnTx/>
                <a:uFillTx/>
                <a:latin typeface="Arial" panose="020B0604020202020204" pitchFamily="34" charset="0"/>
                <a:ea typeface="Arial"/>
                <a:cs typeface="+mj-cs"/>
              </a:rPr>
              <a:t>Former le personnel</a:t>
            </a:r>
          </a:p>
        </p:txBody>
      </p:sp>
      <p:sp>
        <p:nvSpPr>
          <p:cNvPr id="27" name="Title 1">
            <a:extLst>
              <a:ext uri="{FF2B5EF4-FFF2-40B4-BE49-F238E27FC236}">
                <a16:creationId xmlns:a16="http://schemas.microsoft.com/office/drawing/2014/main" id="{10F2A42D-5535-37CA-0B95-37D3202E7583}"/>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i="0" u="none" strike="noStrike" cap="none" normalizeH="0" baseline="0" noProof="0">
                <a:ln>
                  <a:noFill/>
                </a:ln>
                <a:solidFill>
                  <a:schemeClr val="accent1"/>
                </a:solidFill>
                <a:effectLst/>
                <a:uLnTx/>
                <a:uFillTx/>
                <a:latin typeface="Arial"/>
                <a:cs typeface="Arial"/>
              </a:rPr>
              <a:t>Intégrer dans les flux de travail</a:t>
            </a:r>
          </a:p>
        </p:txBody>
      </p:sp>
      <p:sp>
        <p:nvSpPr>
          <p:cNvPr id="29" name="Title 1">
            <a:extLst>
              <a:ext uri="{FF2B5EF4-FFF2-40B4-BE49-F238E27FC236}">
                <a16:creationId xmlns:a16="http://schemas.microsoft.com/office/drawing/2014/main" id="{A26979E3-B20D-772B-4894-092C0761C4A4}"/>
              </a:ext>
            </a:extLst>
          </p:cNvPr>
          <p:cNvSpPr txBox="1">
            <a:spLocks/>
          </p:cNvSpPr>
          <p:nvPr/>
        </p:nvSpPr>
        <p:spPr>
          <a:xfrm>
            <a:off x="8944725" y="5151753"/>
            <a:ext cx="1371122"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1800" b="0" dirty="0">
                <a:solidFill>
                  <a:srgbClr val="BFBFBF"/>
                </a:solidFill>
              </a:rPr>
              <a:t>Tester l’utilisation</a:t>
            </a:r>
          </a:p>
        </p:txBody>
      </p:sp>
      <p:pic>
        <p:nvPicPr>
          <p:cNvPr id="31" name="Graphic 30">
            <a:extLst>
              <a:ext uri="{FF2B5EF4-FFF2-40B4-BE49-F238E27FC236}">
                <a16:creationId xmlns:a16="http://schemas.microsoft.com/office/drawing/2014/main" id="{4C9D0C56-F0B5-A4A1-FF22-4C5A80B465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EF6E950F-05DD-62B2-6438-C81F3718152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F87AC6A7-E7C4-385E-D8DC-BBD43D9585B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66C09B1F-5A49-3476-29A7-2CFC84706C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BB00A1EE-5C13-C347-BE3E-ECEA9AEBDFC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2F7E397E-CFBB-B717-50B3-72934DAF08B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4937324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7D867-F61E-17D4-BA1A-D6851883DC23}"/>
            </a:ext>
          </a:extLst>
        </p:cNvPr>
        <p:cNvGrpSpPr/>
        <p:nvPr/>
      </p:nvGrpSpPr>
      <p:grpSpPr>
        <a:xfrm>
          <a:off x="0" y="0"/>
          <a:ext cx="0" cy="0"/>
          <a:chOff x="0" y="0"/>
          <a:chExt cx="0" cy="0"/>
        </a:xfrm>
      </p:grpSpPr>
      <p:pic>
        <p:nvPicPr>
          <p:cNvPr id="43" name="Graphic 42">
            <a:extLst>
              <a:ext uri="{FF2B5EF4-FFF2-40B4-BE49-F238E27FC236}">
                <a16:creationId xmlns:a16="http://schemas.microsoft.com/office/drawing/2014/main" id="{7F72A03F-56D6-4846-BCFF-7C2B7A2974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2" name="Title 1">
            <a:extLst>
              <a:ext uri="{FF2B5EF4-FFF2-40B4-BE49-F238E27FC236}">
                <a16:creationId xmlns:a16="http://schemas.microsoft.com/office/drawing/2014/main" id="{62B816F9-2A6E-727D-7C6B-643B7348DF13}"/>
              </a:ext>
            </a:extLst>
          </p:cNvPr>
          <p:cNvSpPr>
            <a:spLocks noGrp="1"/>
          </p:cNvSpPr>
          <p:nvPr>
            <p:ph type="title"/>
          </p:nvPr>
        </p:nvSpPr>
        <p:spPr>
          <a:xfrm>
            <a:off x="489557" y="2819227"/>
            <a:ext cx="3467083" cy="1259154"/>
          </a:xfrm>
        </p:spPr>
        <p:txBody>
          <a:bodyPr/>
          <a:lstStyle/>
          <a:p>
            <a:pPr algn="ctr"/>
            <a:r>
              <a:rPr lang="fr-FR"/>
              <a:t>Intégrer dans les flux de travail</a:t>
            </a:r>
          </a:p>
        </p:txBody>
      </p:sp>
      <p:sp>
        <p:nvSpPr>
          <p:cNvPr id="108" name="Oval 107">
            <a:extLst>
              <a:ext uri="{FF2B5EF4-FFF2-40B4-BE49-F238E27FC236}">
                <a16:creationId xmlns:a16="http://schemas.microsoft.com/office/drawing/2014/main" id="{6319ECB6-98FA-842E-7BD9-21BE3DB564C1}"/>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Oval 109">
            <a:extLst>
              <a:ext uri="{FF2B5EF4-FFF2-40B4-BE49-F238E27FC236}">
                <a16:creationId xmlns:a16="http://schemas.microsoft.com/office/drawing/2014/main" id="{2B39033C-6C84-F3B4-137A-9A99EB5B8343}"/>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1" name="TextBox 110">
            <a:extLst>
              <a:ext uri="{FF2B5EF4-FFF2-40B4-BE49-F238E27FC236}">
                <a16:creationId xmlns:a16="http://schemas.microsoft.com/office/drawing/2014/main" id="{9D0E600A-9B06-B744-1198-8BF2021DF01F}"/>
              </a:ext>
            </a:extLst>
          </p:cNvPr>
          <p:cNvSpPr txBox="1"/>
          <p:nvPr/>
        </p:nvSpPr>
        <p:spPr>
          <a:xfrm>
            <a:off x="5982010" y="1775523"/>
            <a:ext cx="120681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200" b="1" dirty="0">
                <a:solidFill>
                  <a:srgbClr val="444444"/>
                </a:solidFill>
                <a:latin typeface="Arial"/>
                <a:ea typeface="Arial"/>
                <a:cs typeface="Arial"/>
              </a:rPr>
              <a:t>Planification, financement et plaidoyer </a:t>
            </a:r>
          </a:p>
        </p:txBody>
      </p:sp>
      <p:sp>
        <p:nvSpPr>
          <p:cNvPr id="113" name="Oval 112">
            <a:extLst>
              <a:ext uri="{FF2B5EF4-FFF2-40B4-BE49-F238E27FC236}">
                <a16:creationId xmlns:a16="http://schemas.microsoft.com/office/drawing/2014/main" id="{B5657A79-624D-4742-5144-07F5E0FF3B50}"/>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4" name="TextBox 113">
            <a:extLst>
              <a:ext uri="{FF2B5EF4-FFF2-40B4-BE49-F238E27FC236}">
                <a16:creationId xmlns:a16="http://schemas.microsoft.com/office/drawing/2014/main" id="{DC04DD1E-AE13-E8D3-612F-39BE4C0A310A}"/>
              </a:ext>
            </a:extLst>
          </p:cNvPr>
          <p:cNvSpPr txBox="1"/>
          <p:nvPr/>
        </p:nvSpPr>
        <p:spPr>
          <a:xfrm>
            <a:off x="7611326" y="982546"/>
            <a:ext cx="120681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200" b="1">
                <a:solidFill>
                  <a:srgbClr val="444444"/>
                </a:solidFill>
                <a:latin typeface="Arial"/>
                <a:cs typeface="Arial"/>
              </a:rPr>
              <a:t>Collecte des données</a:t>
            </a:r>
          </a:p>
        </p:txBody>
      </p:sp>
      <p:sp>
        <p:nvSpPr>
          <p:cNvPr id="116" name="Oval 115">
            <a:extLst>
              <a:ext uri="{FF2B5EF4-FFF2-40B4-BE49-F238E27FC236}">
                <a16:creationId xmlns:a16="http://schemas.microsoft.com/office/drawing/2014/main" id="{F2E7A1A3-5ED9-B82F-B4D5-085529783FC1}"/>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7" name="TextBox 116">
            <a:extLst>
              <a:ext uri="{FF2B5EF4-FFF2-40B4-BE49-F238E27FC236}">
                <a16:creationId xmlns:a16="http://schemas.microsoft.com/office/drawing/2014/main" id="{D85C84D6-AA2A-DE3E-00AD-9D540AA071F1}"/>
              </a:ext>
            </a:extLst>
          </p:cNvPr>
          <p:cNvSpPr txBox="1"/>
          <p:nvPr/>
        </p:nvSpPr>
        <p:spPr>
          <a:xfrm>
            <a:off x="8875130" y="5089913"/>
            <a:ext cx="120681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200" b="1">
                <a:solidFill>
                  <a:srgbClr val="444444"/>
                </a:solidFill>
                <a:latin typeface="Arial"/>
                <a:ea typeface="Arial"/>
                <a:cs typeface="Arial"/>
              </a:rPr>
              <a:t>Suivi des avancées réalisées </a:t>
            </a:r>
          </a:p>
        </p:txBody>
      </p:sp>
      <p:sp>
        <p:nvSpPr>
          <p:cNvPr id="119" name="Oval 118">
            <a:extLst>
              <a:ext uri="{FF2B5EF4-FFF2-40B4-BE49-F238E27FC236}">
                <a16:creationId xmlns:a16="http://schemas.microsoft.com/office/drawing/2014/main" id="{F314808A-73FE-CD52-3A15-87342D10070A}"/>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0" name="TextBox 119">
            <a:extLst>
              <a:ext uri="{FF2B5EF4-FFF2-40B4-BE49-F238E27FC236}">
                <a16:creationId xmlns:a16="http://schemas.microsoft.com/office/drawing/2014/main" id="{E49CBAA7-CDF1-691F-02A4-7627C30F882F}"/>
              </a:ext>
            </a:extLst>
          </p:cNvPr>
          <p:cNvSpPr txBox="1"/>
          <p:nvPr/>
        </p:nvSpPr>
        <p:spPr>
          <a:xfrm>
            <a:off x="5275768" y="3491571"/>
            <a:ext cx="157851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200" b="1">
                <a:solidFill>
                  <a:srgbClr val="444444"/>
                </a:solidFill>
                <a:latin typeface="Arial"/>
                <a:ea typeface="Arial"/>
                <a:cs typeface="Arial"/>
              </a:rPr>
              <a:t>Contribution à d’autres outils et évaluations </a:t>
            </a:r>
          </a:p>
        </p:txBody>
      </p:sp>
      <p:sp>
        <p:nvSpPr>
          <p:cNvPr id="122" name="Oval 121">
            <a:extLst>
              <a:ext uri="{FF2B5EF4-FFF2-40B4-BE49-F238E27FC236}">
                <a16:creationId xmlns:a16="http://schemas.microsoft.com/office/drawing/2014/main" id="{FA9666B8-6093-F9DE-E9A7-1682FBC6869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3" name="TextBox 122">
            <a:extLst>
              <a:ext uri="{FF2B5EF4-FFF2-40B4-BE49-F238E27FC236}">
                <a16:creationId xmlns:a16="http://schemas.microsoft.com/office/drawing/2014/main" id="{76F31949-EFC6-7114-D10A-A646159D35E2}"/>
              </a:ext>
            </a:extLst>
          </p:cNvPr>
          <p:cNvSpPr txBox="1"/>
          <p:nvPr/>
        </p:nvSpPr>
        <p:spPr>
          <a:xfrm>
            <a:off x="9810595" y="3466791"/>
            <a:ext cx="141744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200" b="1" dirty="0">
                <a:solidFill>
                  <a:srgbClr val="444444"/>
                </a:solidFill>
                <a:latin typeface="Arial"/>
                <a:ea typeface="Arial"/>
                <a:cs typeface="Arial"/>
              </a:rPr>
              <a:t>Réunions </a:t>
            </a:r>
            <a:br>
              <a:rPr lang="fr-FR" sz="1200" b="1" dirty="0">
                <a:solidFill>
                  <a:srgbClr val="444444"/>
                </a:solidFill>
                <a:latin typeface="Arial"/>
                <a:ea typeface="Arial"/>
                <a:cs typeface="Arial"/>
              </a:rPr>
            </a:br>
            <a:r>
              <a:rPr lang="fr-FR" sz="1200" b="1" dirty="0">
                <a:solidFill>
                  <a:srgbClr val="444444"/>
                </a:solidFill>
                <a:latin typeface="Arial"/>
                <a:ea typeface="Arial"/>
                <a:cs typeface="Arial"/>
              </a:rPr>
              <a:t>des parties prenantes </a:t>
            </a:r>
          </a:p>
        </p:txBody>
      </p:sp>
      <p:sp>
        <p:nvSpPr>
          <p:cNvPr id="125" name="Oval 124">
            <a:extLst>
              <a:ext uri="{FF2B5EF4-FFF2-40B4-BE49-F238E27FC236}">
                <a16:creationId xmlns:a16="http://schemas.microsoft.com/office/drawing/2014/main" id="{D09824E5-C5C1-C732-73A9-6D37A3AD78F5}"/>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6" name="TextBox 125">
            <a:extLst>
              <a:ext uri="{FF2B5EF4-FFF2-40B4-BE49-F238E27FC236}">
                <a16:creationId xmlns:a16="http://schemas.microsoft.com/office/drawing/2014/main" id="{356459FB-4966-FFD4-2539-70AD92D12929}"/>
              </a:ext>
            </a:extLst>
          </p:cNvPr>
          <p:cNvSpPr txBox="1"/>
          <p:nvPr/>
        </p:nvSpPr>
        <p:spPr>
          <a:xfrm>
            <a:off x="9302596" y="1515328"/>
            <a:ext cx="141744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200" b="1">
                <a:solidFill>
                  <a:srgbClr val="444444"/>
                </a:solidFill>
                <a:latin typeface="Arial"/>
                <a:ea typeface="Arial"/>
                <a:cs typeface="Arial"/>
              </a:rPr>
              <a:t>Vérification + consolidation des données </a:t>
            </a:r>
          </a:p>
        </p:txBody>
      </p:sp>
      <p:sp>
        <p:nvSpPr>
          <p:cNvPr id="128" name="Oval 127">
            <a:extLst>
              <a:ext uri="{FF2B5EF4-FFF2-40B4-BE49-F238E27FC236}">
                <a16:creationId xmlns:a16="http://schemas.microsoft.com/office/drawing/2014/main" id="{E93D1E72-9C1C-3850-86B8-B6AD4DB0BAD3}"/>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9" name="TextBox 128">
            <a:extLst>
              <a:ext uri="{FF2B5EF4-FFF2-40B4-BE49-F238E27FC236}">
                <a16:creationId xmlns:a16="http://schemas.microsoft.com/office/drawing/2014/main" id="{12D27BD4-A65A-E92F-90DF-902FAFF81C41}"/>
              </a:ext>
            </a:extLst>
          </p:cNvPr>
          <p:cNvSpPr txBox="1"/>
          <p:nvPr/>
        </p:nvSpPr>
        <p:spPr>
          <a:xfrm>
            <a:off x="6527180" y="5145669"/>
            <a:ext cx="133690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200" b="1">
                <a:solidFill>
                  <a:srgbClr val="444444"/>
                </a:solidFill>
                <a:latin typeface="Arial"/>
                <a:ea typeface="Arial"/>
                <a:cs typeface="Arial"/>
              </a:rPr>
              <a:t>Synthèse des résultats </a:t>
            </a:r>
          </a:p>
        </p:txBody>
      </p:sp>
      <p:sp>
        <p:nvSpPr>
          <p:cNvPr id="130" name="TextBox 129">
            <a:extLst>
              <a:ext uri="{FF2B5EF4-FFF2-40B4-BE49-F238E27FC236}">
                <a16:creationId xmlns:a16="http://schemas.microsoft.com/office/drawing/2014/main" id="{38E95FC9-AFE6-C97C-DD23-5C2D15A3DC56}"/>
              </a:ext>
            </a:extLst>
          </p:cNvPr>
          <p:cNvSpPr txBox="1"/>
          <p:nvPr/>
        </p:nvSpPr>
        <p:spPr>
          <a:xfrm>
            <a:off x="7272041" y="3299523"/>
            <a:ext cx="1843462"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2000" b="1" dirty="0">
                <a:solidFill>
                  <a:srgbClr val="444444"/>
                </a:solidFill>
                <a:latin typeface="Arial"/>
                <a:ea typeface="Arial"/>
                <a:cs typeface="+mn-lt"/>
              </a:rPr>
              <a:t>Flux </a:t>
            </a:r>
            <a:br>
              <a:rPr lang="fr-FR" sz="2000" b="1" dirty="0">
                <a:solidFill>
                  <a:srgbClr val="444444"/>
                </a:solidFill>
                <a:latin typeface="Arial"/>
                <a:ea typeface="Arial"/>
                <a:cs typeface="+mn-lt"/>
              </a:rPr>
            </a:br>
            <a:r>
              <a:rPr lang="fr-FR" sz="2000" b="1" dirty="0">
                <a:solidFill>
                  <a:srgbClr val="444444"/>
                </a:solidFill>
                <a:latin typeface="Arial"/>
                <a:ea typeface="Arial"/>
                <a:cs typeface="+mn-lt"/>
              </a:rPr>
              <a:t>de travail</a:t>
            </a:r>
          </a:p>
        </p:txBody>
      </p:sp>
    </p:spTree>
    <p:extLst>
      <p:ext uri="{BB962C8B-B14F-4D97-AF65-F5344CB8AC3E}">
        <p14:creationId xmlns:p14="http://schemas.microsoft.com/office/powerpoint/2010/main" val="321030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10" grpId="0" animBg="1"/>
      <p:bldP spid="113" grpId="0" animBg="1"/>
      <p:bldP spid="116" grpId="0" animBg="1"/>
      <p:bldP spid="119" grpId="0" animBg="1"/>
      <p:bldP spid="122" grpId="0" animBg="1"/>
      <p:bldP spid="125" grpId="0" animBg="1"/>
      <p:bldP spid="12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F6801-2F73-87F5-9725-3E582A487528}"/>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F01BB1A1-902D-69DE-1573-1701BD3B1862}"/>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cap="none" normalizeH="0" baseline="0" noProof="0">
                <a:ln>
                  <a:noFill/>
                </a:ln>
                <a:solidFill>
                  <a:srgbClr val="628393"/>
                </a:solidFill>
                <a:effectLst/>
                <a:uLnTx/>
                <a:uFillTx/>
                <a:latin typeface="Arial"/>
                <a:ea typeface="Arial"/>
                <a:cs typeface="Arial"/>
              </a:rPr>
              <a:t>Processus</a:t>
            </a:r>
          </a:p>
        </p:txBody>
      </p:sp>
      <p:sp>
        <p:nvSpPr>
          <p:cNvPr id="6" name="Content Placeholder 11">
            <a:extLst>
              <a:ext uri="{FF2B5EF4-FFF2-40B4-BE49-F238E27FC236}">
                <a16:creationId xmlns:a16="http://schemas.microsoft.com/office/drawing/2014/main" id="{43A714E0-D9C1-F7A0-F1C7-00D283DE51CE}"/>
              </a:ext>
            </a:extLst>
          </p:cNvPr>
          <p:cNvSpPr>
            <a:spLocks noGrp="1"/>
          </p:cNvSpPr>
          <p:nvPr>
            <p:ph idx="1"/>
          </p:nvPr>
        </p:nvSpPr>
        <p:spPr>
          <a:xfrm>
            <a:off x="4835951" y="826051"/>
            <a:ext cx="7030929" cy="5529709"/>
          </a:xfrm>
        </p:spPr>
        <p:txBody>
          <a:bodyPr/>
          <a:lstStyle/>
          <a:p>
            <a:r>
              <a:rPr lang="fr-FR" dirty="0"/>
              <a:t>Quelle mesure faut-il prendre ?</a:t>
            </a:r>
          </a:p>
          <a:p>
            <a:r>
              <a:rPr lang="fr-FR" dirty="0"/>
              <a:t>Qui est la personne responsable ?</a:t>
            </a:r>
          </a:p>
          <a:p>
            <a:r>
              <a:rPr lang="fr-FR" dirty="0"/>
              <a:t>De quelle aide a-t-elle besoin pour la mener à bien ?</a:t>
            </a:r>
          </a:p>
        </p:txBody>
      </p:sp>
      <p:pic>
        <p:nvPicPr>
          <p:cNvPr id="59" name="Graphic 58">
            <a:extLst>
              <a:ext uri="{FF2B5EF4-FFF2-40B4-BE49-F238E27FC236}">
                <a16:creationId xmlns:a16="http://schemas.microsoft.com/office/drawing/2014/main" id="{9338DA36-E090-EF0B-BDD4-B02EBAA5D4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1FFA81F4-05C9-5F9E-E44A-47F7DBC30A80}"/>
              </a:ext>
            </a:extLst>
          </p:cNvPr>
          <p:cNvSpPr>
            <a:spLocks noGrp="1"/>
          </p:cNvSpPr>
          <p:nvPr>
            <p:ph type="title"/>
          </p:nvPr>
        </p:nvSpPr>
        <p:spPr>
          <a:xfrm>
            <a:off x="489557" y="2819227"/>
            <a:ext cx="3467083" cy="1259154"/>
          </a:xfrm>
        </p:spPr>
        <p:txBody>
          <a:bodyPr/>
          <a:lstStyle/>
          <a:p>
            <a:pPr algn="ctr"/>
            <a:r>
              <a:rPr lang="fr-FR"/>
              <a:t>Intégrer dans les flux de travail</a:t>
            </a:r>
          </a:p>
        </p:txBody>
      </p:sp>
      <p:grpSp>
        <p:nvGrpSpPr>
          <p:cNvPr id="121" name="Group 120">
            <a:extLst>
              <a:ext uri="{FF2B5EF4-FFF2-40B4-BE49-F238E27FC236}">
                <a16:creationId xmlns:a16="http://schemas.microsoft.com/office/drawing/2014/main" id="{2A52EBF0-6BB1-783D-C053-3775A929BF4E}"/>
              </a:ext>
            </a:extLst>
          </p:cNvPr>
          <p:cNvGrpSpPr/>
          <p:nvPr/>
        </p:nvGrpSpPr>
        <p:grpSpPr>
          <a:xfrm>
            <a:off x="5695240" y="2338703"/>
            <a:ext cx="4809128" cy="4094095"/>
            <a:chOff x="5202702" y="672216"/>
            <a:chExt cx="6105458" cy="5370290"/>
          </a:xfrm>
        </p:grpSpPr>
        <p:sp>
          <p:nvSpPr>
            <p:cNvPr id="90" name="Oval 89">
              <a:extLst>
                <a:ext uri="{FF2B5EF4-FFF2-40B4-BE49-F238E27FC236}">
                  <a16:creationId xmlns:a16="http://schemas.microsoft.com/office/drawing/2014/main" id="{9B0B008B-F9CA-4D2C-7D6E-70CD7D2D46C9}"/>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2" name="Oval 91">
              <a:extLst>
                <a:ext uri="{FF2B5EF4-FFF2-40B4-BE49-F238E27FC236}">
                  <a16:creationId xmlns:a16="http://schemas.microsoft.com/office/drawing/2014/main" id="{24922777-DC00-507C-6A7D-EB7B0D3485BC}"/>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4" name="TextBox 93">
              <a:extLst>
                <a:ext uri="{FF2B5EF4-FFF2-40B4-BE49-F238E27FC236}">
                  <a16:creationId xmlns:a16="http://schemas.microsoft.com/office/drawing/2014/main" id="{31964A06-43F0-95D2-61C8-D53F55775A62}"/>
                </a:ext>
              </a:extLst>
            </p:cNvPr>
            <p:cNvSpPr txBox="1"/>
            <p:nvPr/>
          </p:nvSpPr>
          <p:spPr>
            <a:xfrm>
              <a:off x="5934821" y="1775523"/>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Planification, financement et plaidoyer </a:t>
              </a:r>
            </a:p>
          </p:txBody>
        </p:sp>
        <p:sp>
          <p:nvSpPr>
            <p:cNvPr id="96" name="Oval 95">
              <a:extLst>
                <a:ext uri="{FF2B5EF4-FFF2-40B4-BE49-F238E27FC236}">
                  <a16:creationId xmlns:a16="http://schemas.microsoft.com/office/drawing/2014/main" id="{D3957449-227D-E7A1-1CCF-1B9A2BBF8C90}"/>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8" name="TextBox 97">
              <a:extLst>
                <a:ext uri="{FF2B5EF4-FFF2-40B4-BE49-F238E27FC236}">
                  <a16:creationId xmlns:a16="http://schemas.microsoft.com/office/drawing/2014/main" id="{F0E2B057-F512-D0EC-F2F7-9BA01C747A03}"/>
                </a:ext>
              </a:extLst>
            </p:cNvPr>
            <p:cNvSpPr txBox="1"/>
            <p:nvPr/>
          </p:nvSpPr>
          <p:spPr>
            <a:xfrm>
              <a:off x="7611326" y="982546"/>
              <a:ext cx="130905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cs typeface="Arial"/>
                </a:rPr>
                <a:t>Collecte des données</a:t>
              </a:r>
            </a:p>
          </p:txBody>
        </p:sp>
        <p:sp>
          <p:nvSpPr>
            <p:cNvPr id="100" name="Oval 99">
              <a:extLst>
                <a:ext uri="{FF2B5EF4-FFF2-40B4-BE49-F238E27FC236}">
                  <a16:creationId xmlns:a16="http://schemas.microsoft.com/office/drawing/2014/main" id="{583AD155-2D42-5318-F373-E98B0574EFAF}"/>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2" name="TextBox 101">
              <a:extLst>
                <a:ext uri="{FF2B5EF4-FFF2-40B4-BE49-F238E27FC236}">
                  <a16:creationId xmlns:a16="http://schemas.microsoft.com/office/drawing/2014/main" id="{C4382358-E06E-4889-6EE6-7CD4BBD14BA0}"/>
                </a:ext>
              </a:extLst>
            </p:cNvPr>
            <p:cNvSpPr txBox="1"/>
            <p:nvPr/>
          </p:nvSpPr>
          <p:spPr>
            <a:xfrm>
              <a:off x="8827940" y="5008651"/>
              <a:ext cx="1309055"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ea typeface="Arial"/>
                  <a:cs typeface="Arial"/>
                </a:rPr>
                <a:t>Suivi des avancées réalisées </a:t>
              </a:r>
            </a:p>
          </p:txBody>
        </p:sp>
        <p:sp>
          <p:nvSpPr>
            <p:cNvPr id="104" name="Oval 103">
              <a:extLst>
                <a:ext uri="{FF2B5EF4-FFF2-40B4-BE49-F238E27FC236}">
                  <a16:creationId xmlns:a16="http://schemas.microsoft.com/office/drawing/2014/main" id="{1BD25216-BF96-7890-4995-38132C989015}"/>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6" name="TextBox 105">
              <a:extLst>
                <a:ext uri="{FF2B5EF4-FFF2-40B4-BE49-F238E27FC236}">
                  <a16:creationId xmlns:a16="http://schemas.microsoft.com/office/drawing/2014/main" id="{A7543C52-E0DF-F171-28E5-F49586C82373}"/>
                </a:ext>
              </a:extLst>
            </p:cNvPr>
            <p:cNvSpPr txBox="1"/>
            <p:nvPr/>
          </p:nvSpPr>
          <p:spPr>
            <a:xfrm>
              <a:off x="5202702" y="3542286"/>
              <a:ext cx="1712222"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Contribution à d’autres outils et évaluations </a:t>
              </a:r>
            </a:p>
          </p:txBody>
        </p:sp>
        <p:sp>
          <p:nvSpPr>
            <p:cNvPr id="108" name="Oval 107">
              <a:extLst>
                <a:ext uri="{FF2B5EF4-FFF2-40B4-BE49-F238E27FC236}">
                  <a16:creationId xmlns:a16="http://schemas.microsoft.com/office/drawing/2014/main" id="{E9BF2C35-0F72-A1DD-40D6-540E1AF0E69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TextBox 109">
              <a:extLst>
                <a:ext uri="{FF2B5EF4-FFF2-40B4-BE49-F238E27FC236}">
                  <a16:creationId xmlns:a16="http://schemas.microsoft.com/office/drawing/2014/main" id="{C0AECA75-7362-3D4B-2E15-2594E2C964DE}"/>
                </a:ext>
              </a:extLst>
            </p:cNvPr>
            <p:cNvSpPr txBox="1"/>
            <p:nvPr/>
          </p:nvSpPr>
          <p:spPr>
            <a:xfrm>
              <a:off x="9772744" y="3385055"/>
              <a:ext cx="1535416"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Réunions </a:t>
              </a:r>
              <a:br>
                <a:rPr lang="fr-FR" sz="1000" b="1" dirty="0">
                  <a:solidFill>
                    <a:srgbClr val="444444"/>
                  </a:solidFill>
                  <a:latin typeface="Arial"/>
                  <a:ea typeface="Arial"/>
                  <a:cs typeface="Arial"/>
                </a:rPr>
              </a:br>
              <a:r>
                <a:rPr lang="fr-FR" sz="1000" b="1" dirty="0">
                  <a:solidFill>
                    <a:srgbClr val="444444"/>
                  </a:solidFill>
                  <a:latin typeface="Arial"/>
                  <a:ea typeface="Arial"/>
                  <a:cs typeface="Arial"/>
                </a:rPr>
                <a:t>des parties prenantes </a:t>
              </a:r>
            </a:p>
          </p:txBody>
        </p:sp>
        <p:sp>
          <p:nvSpPr>
            <p:cNvPr id="112" name="Oval 111">
              <a:extLst>
                <a:ext uri="{FF2B5EF4-FFF2-40B4-BE49-F238E27FC236}">
                  <a16:creationId xmlns:a16="http://schemas.microsoft.com/office/drawing/2014/main" id="{87A0668E-6863-3926-14A9-B5C523FDA347}"/>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4" name="TextBox 113">
              <a:extLst>
                <a:ext uri="{FF2B5EF4-FFF2-40B4-BE49-F238E27FC236}">
                  <a16:creationId xmlns:a16="http://schemas.microsoft.com/office/drawing/2014/main" id="{CAEDD4E6-FB11-DDC0-75BB-6601466D8C55}"/>
                </a:ext>
              </a:extLst>
            </p:cNvPr>
            <p:cNvSpPr txBox="1"/>
            <p:nvPr/>
          </p:nvSpPr>
          <p:spPr>
            <a:xfrm>
              <a:off x="9226441" y="1641506"/>
              <a:ext cx="1535418" cy="7266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dirty="0">
                  <a:solidFill>
                    <a:srgbClr val="444444"/>
                  </a:solidFill>
                  <a:latin typeface="Arial"/>
                  <a:ea typeface="Arial"/>
                  <a:cs typeface="Arial"/>
                </a:rPr>
                <a:t>Vérification + consolidation des données </a:t>
              </a:r>
            </a:p>
          </p:txBody>
        </p:sp>
        <p:sp>
          <p:nvSpPr>
            <p:cNvPr id="116" name="Oval 115">
              <a:extLst>
                <a:ext uri="{FF2B5EF4-FFF2-40B4-BE49-F238E27FC236}">
                  <a16:creationId xmlns:a16="http://schemas.microsoft.com/office/drawing/2014/main" id="{5DC0734D-6D2E-2B44-C17D-BD055B29E913}"/>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8" name="TextBox 117">
              <a:extLst>
                <a:ext uri="{FF2B5EF4-FFF2-40B4-BE49-F238E27FC236}">
                  <a16:creationId xmlns:a16="http://schemas.microsoft.com/office/drawing/2014/main" id="{ED1191FC-22A6-2489-19D2-757A0EE0292D}"/>
                </a:ext>
              </a:extLst>
            </p:cNvPr>
            <p:cNvSpPr txBox="1"/>
            <p:nvPr/>
          </p:nvSpPr>
          <p:spPr>
            <a:xfrm>
              <a:off x="6479990" y="5145669"/>
              <a:ext cx="1454882"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444444"/>
                  </a:solidFill>
                  <a:latin typeface="Arial"/>
                  <a:ea typeface="Arial"/>
                  <a:cs typeface="Arial"/>
                </a:rPr>
                <a:t>Synthèse des résultats </a:t>
              </a:r>
            </a:p>
          </p:txBody>
        </p:sp>
        <p:sp>
          <p:nvSpPr>
            <p:cNvPr id="120" name="TextBox 119">
              <a:extLst>
                <a:ext uri="{FF2B5EF4-FFF2-40B4-BE49-F238E27FC236}">
                  <a16:creationId xmlns:a16="http://schemas.microsoft.com/office/drawing/2014/main" id="{CA7E8951-8FA3-2D8E-5FC6-BFB40DF94D71}"/>
                </a:ext>
              </a:extLst>
            </p:cNvPr>
            <p:cNvSpPr txBox="1"/>
            <p:nvPr/>
          </p:nvSpPr>
          <p:spPr>
            <a:xfrm>
              <a:off x="7611327" y="3356407"/>
              <a:ext cx="1504175" cy="6863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400" b="1" dirty="0">
                  <a:solidFill>
                    <a:srgbClr val="444444"/>
                  </a:solidFill>
                  <a:latin typeface="Arial"/>
                  <a:ea typeface="Arial"/>
                  <a:cs typeface="+mn-lt"/>
                </a:rPr>
                <a:t>Flux </a:t>
              </a:r>
              <a:br>
                <a:rPr lang="fr-FR" sz="1400" b="1" dirty="0">
                  <a:solidFill>
                    <a:srgbClr val="444444"/>
                  </a:solidFill>
                  <a:latin typeface="Arial"/>
                  <a:ea typeface="Arial"/>
                  <a:cs typeface="+mn-lt"/>
                </a:rPr>
              </a:br>
              <a:r>
                <a:rPr lang="fr-FR" sz="1400" b="1" dirty="0">
                  <a:solidFill>
                    <a:srgbClr val="444444"/>
                  </a:solidFill>
                  <a:latin typeface="Arial"/>
                  <a:ea typeface="Arial"/>
                  <a:cs typeface="+mn-lt"/>
                </a:rPr>
                <a:t>de travail</a:t>
              </a:r>
            </a:p>
          </p:txBody>
        </p:sp>
      </p:grpSp>
    </p:spTree>
    <p:extLst>
      <p:ext uri="{BB962C8B-B14F-4D97-AF65-F5344CB8AC3E}">
        <p14:creationId xmlns:p14="http://schemas.microsoft.com/office/powerpoint/2010/main" val="23784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9e916c3be39e4be1ca62e2f83b1b78b5">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7327617a51c55606d7a086da18093d21"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F71F4A09-1546-4EDA-A191-DAA6C9960091}">
  <ds:schemaRefs>
    <ds:schemaRef ds:uri="http://www.w3.org/XML/1998/namespace"/>
    <ds:schemaRef ds:uri="http://purl.org/dc/elements/1.1/"/>
    <ds:schemaRef ds:uri="http://schemas.microsoft.com/office/2006/metadata/properties"/>
    <ds:schemaRef ds:uri="http://schemas.openxmlformats.org/package/2006/metadata/core-properties"/>
    <ds:schemaRef ds:uri="http://schemas.microsoft.com/office/2006/documentManagement/types"/>
    <ds:schemaRef ds:uri="ca299543-0ab4-429f-8927-bf8e8716a0c2"/>
    <ds:schemaRef ds:uri="d27c8f07-e503-4122-80c5-e52ee84151d4"/>
    <ds:schemaRef ds:uri="http://purl.org/dc/dcmitype/"/>
    <ds:schemaRef ds:uri="http://schemas.microsoft.com/office/infopath/2007/PartnerControls"/>
    <ds:schemaRef ds:uri="http://purl.org/dc/terms/"/>
  </ds:schemaRefs>
</ds:datastoreItem>
</file>

<file path=customXml/itemProps3.xml><?xml version="1.0" encoding="utf-8"?>
<ds:datastoreItem xmlns:ds="http://schemas.openxmlformats.org/officeDocument/2006/customXml" ds:itemID="{09C0DC33-BDFF-4DCF-A431-FC94837085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717 Alliance 2</Template>
  <TotalTime>505</TotalTime>
  <Words>34111</Words>
  <Application>Microsoft Macintosh PowerPoint</Application>
  <PresentationFormat>Widescreen</PresentationFormat>
  <Paragraphs>2654</Paragraphs>
  <Slides>139</Slides>
  <Notes>139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139</vt:i4>
      </vt:variant>
    </vt:vector>
  </HeadingPairs>
  <TitlesOfParts>
    <vt:vector size="151" baseType="lpstr">
      <vt:lpstr>Arial</vt:lpstr>
      <vt:lpstr>Arial,Sans-Serif</vt:lpstr>
      <vt:lpstr>Calibri</vt:lpstr>
      <vt:lpstr>Courier New</vt:lpstr>
      <vt:lpstr>Courier New,monospace</vt:lpstr>
      <vt:lpstr>Helvetica Neue</vt:lpstr>
      <vt:lpstr>InterVariable</vt:lpstr>
      <vt:lpstr>Public Sans</vt:lpstr>
      <vt:lpstr>Quattrocento Sans</vt:lpstr>
      <vt:lpstr>Symbol</vt:lpstr>
      <vt:lpstr>var( --e-global-typography-text-font-family )</vt:lpstr>
      <vt:lpstr>717 Alliance 2</vt:lpstr>
      <vt:lpstr>PowerPoint Presentation</vt:lpstr>
      <vt:lpstr>Informations sur l’organisation pratique</vt:lpstr>
      <vt:lpstr>Brise-glace</vt:lpstr>
      <vt:lpstr>Brise-glace</vt:lpstr>
      <vt:lpstr>Brise-glace</vt:lpstr>
      <vt:lpstr>PowerPoint Presentation</vt:lpstr>
      <vt:lpstr> Objectifs d'apprentissage de l'atelier</vt:lpstr>
      <vt:lpstr>PowerPoint Presentation</vt:lpstr>
      <vt:lpstr>Un atelier interactif et participatif </vt:lpstr>
      <vt:lpstr>PowerPoint Presentation</vt:lpstr>
      <vt:lpstr>Faisons le point </vt:lpstr>
      <vt:lpstr>Étude des questions de l’espace « Faisons le point »</vt:lpstr>
      <vt:lpstr>PowerPoint Presentation</vt:lpstr>
      <vt:lpstr>Le cycle de vie 7-1-7</vt:lpstr>
      <vt:lpstr>L’utilisation de la cible 7-1-7 est simple et itérative </vt:lpstr>
      <vt:lpstr>Principales étapes de l'utilisation de la cible 7-1-7 </vt:lpstr>
      <vt:lpstr>PowerPoint Presentation</vt:lpstr>
      <vt:lpstr>PowerPoint Presentation</vt:lpstr>
      <vt:lpstr>PowerPoint Presentation</vt:lpstr>
      <vt:lpstr>PowerPoint Presentation</vt:lpstr>
      <vt:lpstr>Consolidation et vérification des données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Restitution</vt:lpstr>
      <vt:lpstr>PowerPoint Presentation</vt:lpstr>
      <vt:lpstr>PowerPoint Presentation</vt:lpstr>
      <vt:lpstr>PowerPoint Presentation</vt:lpstr>
      <vt:lpstr>Pause de 15 minutes</vt:lpstr>
      <vt:lpstr>PowerPoint Presentation</vt:lpstr>
      <vt:lpstr>L’utilisation de l’approche 7-1-7 pour des épidémies multiples fournit des informations précieuses</vt:lpstr>
      <vt:lpstr>PowerPoint Presentation</vt:lpstr>
      <vt:lpstr>L'analyse par type de maladie permet d'identifier les défis spécifiques à la maladie </vt:lpstr>
      <vt:lpstr>PowerPoint Presentation</vt:lpstr>
      <vt:lpstr>PowerPoint Presentation</vt:lpstr>
      <vt:lpstr>Les analyses par catégories de goulots d'étranglement aident à orienter la priorisation </vt:lpstr>
      <vt:lpstr>PowerPoint Presentation</vt:lpstr>
      <vt:lpstr>Goulots d'étranglement qui influencent couramment les actions</vt:lpstr>
      <vt:lpstr>PowerPoint Presentation</vt:lpstr>
      <vt:lpstr>PowerPoint Presentation</vt:lpstr>
      <vt:lpstr>PowerPoint Presentation</vt:lpstr>
      <vt:lpstr>PowerPoint Presentation</vt:lpstr>
      <vt:lpstr>Catégorisation des goulots d'étranglement et planification à plus long terme</vt:lpstr>
      <vt:lpstr>PowerPoint Presentation</vt:lpstr>
      <vt:lpstr>Scénario no 1 </vt:lpstr>
      <vt:lpstr>Scenario #2 </vt:lpstr>
      <vt:lpstr>Scenario #3 </vt:lpstr>
      <vt:lpstr>Scénario no 4 </vt:lpstr>
      <vt:lpstr>Scénario no 5</vt:lpstr>
      <vt:lpstr>Scénario no 6 </vt:lpstr>
      <vt:lpstr>Scénario no 7 </vt:lpstr>
      <vt:lpstr>Compte rendu</vt:lpstr>
      <vt:lpstr>Exemple : Comment l’Ouganda a utilisé l’approche 7-1-7 pour guider la planification et la priorisation</vt:lpstr>
      <vt:lpstr>PowerPoint Presentation</vt:lpstr>
      <vt:lpstr>Déjeuner  </vt:lpstr>
      <vt:lpstr>Brise-glace</vt:lpstr>
      <vt:lpstr>Faisons le point </vt:lpstr>
      <vt:lpstr>Étude des questions de l’espace « Faisons le point »</vt:lpstr>
      <vt:lpstr>PowerPoint Presentation</vt:lpstr>
      <vt:lpstr>Considérations avant de planifier l’adoption</vt:lpstr>
      <vt:lpstr>À quel niveau de gouvernement faut-il commencer l’adoption de l’approche 7-1-7 ?</vt:lpstr>
      <vt:lpstr>PowerPoint Presentation</vt:lpstr>
      <vt:lpstr>Considérations avant de planifier l’adoption</vt:lpstr>
      <vt:lpstr>L’approche 7-1-7 peut être adoptée de manière systématique et flexible.</vt:lpstr>
      <vt:lpstr>Éléments de l’adoption</vt:lpstr>
      <vt:lpstr>PowerPoint Presentation</vt:lpstr>
      <vt:lpstr>L’approche 7-1-7 peut être adoptée de manière systématique et flexible.</vt:lpstr>
      <vt:lpstr>Adoption de l’approche 7-1-7</vt:lpstr>
      <vt:lpstr>L’approche 7-1-7 peut être adoptée de manière systématique et flexible.</vt:lpstr>
      <vt:lpstr>PowerPoint Presentation</vt:lpstr>
      <vt:lpstr>PowerPoint Presentation</vt:lpstr>
      <vt:lpstr>PowerPoint Presentation</vt:lpstr>
      <vt:lpstr>L’approche 7-1-7 peut être adoptée de manière systématique et flexible.</vt:lpstr>
      <vt:lpstr>Cartographier les parties prenantes et les systèmes existants</vt:lpstr>
      <vt:lpstr>PowerPoint Presentation</vt:lpstr>
      <vt:lpstr>Trypanosomiase humaine africaine | Éthiopie </vt:lpstr>
      <vt:lpstr>Trypanosomiase humaine africaine | Éthiopie </vt:lpstr>
      <vt:lpstr>PowerPoint Presentation</vt:lpstr>
      <vt:lpstr>Cartographier les parties prenantes et les systèmes existants</vt:lpstr>
      <vt:lpstr>PowerPoint Presentation</vt:lpstr>
      <vt:lpstr>Cartographie des parties prenantes</vt:lpstr>
      <vt:lpstr>Cartographie des parties prenantes</vt:lpstr>
      <vt:lpstr>PowerPoint Presentation</vt:lpstr>
      <vt:lpstr>PowerPoint Presentation</vt:lpstr>
      <vt:lpstr>PowerPoint Presentation</vt:lpstr>
      <vt:lpstr>Outil de cartographie des systèmes existants</vt:lpstr>
      <vt:lpstr>Cartographie des systèmes existants</vt:lpstr>
      <vt:lpstr>L’approche 7-1-7 peut être adoptée de manière systématique et flexible.</vt:lpstr>
      <vt:lpstr>Impliquer les parties prenantes</vt:lpstr>
      <vt:lpstr>Impliquer les parties prenantes</vt:lpstr>
      <vt:lpstr>PowerPoint Presentation</vt:lpstr>
      <vt:lpstr>L’approche 7-1-7 peut être adoptée de manière systématique et flexible.</vt:lpstr>
      <vt:lpstr>Intégrer dans les flux de travail</vt:lpstr>
      <vt:lpstr>Intégrer dans les flux de travail</vt:lpstr>
      <vt:lpstr>PowerPoint Presentation</vt:lpstr>
      <vt:lpstr>PowerPoint Presentation</vt:lpstr>
      <vt:lpstr>PowerPoint Presentation</vt:lpstr>
      <vt:lpstr>PowerPoint Presentation</vt:lpstr>
      <vt:lpstr>Intégrer dans les flux de travail</vt:lpstr>
      <vt:lpstr>PowerPoint Presentation</vt:lpstr>
      <vt:lpstr>Intégrer dans les flux de travail</vt:lpstr>
      <vt:lpstr>Intégrer dans les flux de travail</vt:lpstr>
      <vt:lpstr>Intégrer dans les flux de travail</vt:lpstr>
      <vt:lpstr>PowerPoint Presentation</vt:lpstr>
      <vt:lpstr>Intégration dans les flux de travail nationaux/infranationaux</vt:lpstr>
      <vt:lpstr>Intégration dans les flux de travail nationaux/infranationaux</vt:lpstr>
      <vt:lpstr>Restitution</vt:lpstr>
      <vt:lpstr>Pause de 15 minutes</vt:lpstr>
      <vt:lpstr>L’approche 7-1-7 peut être adoptée de manière systématique et flexible.</vt:lpstr>
      <vt:lpstr>Former le personnel</vt:lpstr>
      <vt:lpstr>PowerPoint Presentation</vt:lpstr>
      <vt:lpstr>PowerPoint Presentation</vt:lpstr>
      <vt:lpstr>PowerPoint Presentation</vt:lpstr>
      <vt:lpstr>L’approche 7-1-7 peut être adoptée de manière systématique et flexible.</vt:lpstr>
      <vt:lpstr>Tester l’utilisation</vt:lpstr>
      <vt:lpstr>PowerPoint Presentation</vt:lpstr>
      <vt:lpstr>PowerPoint Presentation</vt:lpstr>
      <vt:lpstr>Récit de l’événement Fièvre jaune, Soudan du Sud, en cours</vt:lpstr>
      <vt:lpstr>PowerPoint Presentation</vt:lpstr>
      <vt:lpstr>Tester l’utilisation</vt:lpstr>
      <vt:lpstr>L’approche 7-1-7 peut être adoptée de manière systématique et flexible.</vt:lpstr>
      <vt:lpstr>Plan de travail pour l’adoption de la cible 7-1-7</vt:lpstr>
      <vt:lpstr>PowerPoint Presentation</vt:lpstr>
      <vt:lpstr>Besoins en ressources et en personnel de l’approche 7-1-7</vt:lpstr>
      <vt:lpstr>Besoins en ressources et en personnel de l’approche 7-1-7</vt:lpstr>
      <vt:lpstr>L’approche 7-1-7 dans les mécanismes de financement mondiaux et régionaux</vt:lpstr>
      <vt:lpstr>Discussion en petit groupe</vt:lpstr>
      <vt:lpstr>Discussion : l’approche 7-1-7 dans votre travail</vt:lpstr>
      <vt:lpstr>Conclusion pour aujourd’hui</vt:lpstr>
      <vt:lpstr> Objectifs d'apprentissage de l'atelier</vt:lpstr>
      <vt:lpstr>Nos ressources</vt:lpstr>
      <vt:lpstr>À venir demain </vt:lpstr>
      <vt:lpstr>Discours de clôture</vt:lpstr>
      <vt:lpstr>Merci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296</cp:revision>
  <dcterms:created xsi:type="dcterms:W3CDTF">2023-01-09T02:59:24Z</dcterms:created>
  <dcterms:modified xsi:type="dcterms:W3CDTF">2025-11-14T16:02:36Z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d2755a75-255a-477b-8674-c744275025d8</vt:lpwstr>
  </property>
</Properties>
</file>