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xml" ContentType="application/vnd.openxmlformats-officedocument.presentationml.tags+xml"/>
  <Override PartName="/ppt/notesSlides/notesSlide56.xml" ContentType="application/vnd.openxmlformats-officedocument.presentationml.notesSlide+xml"/>
  <Override PartName="/ppt/tags/tag2.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27"/>
  </p:notesMasterIdLst>
  <p:sldIdLst>
    <p:sldId id="2147480400" r:id="rId5"/>
    <p:sldId id="2147481445" r:id="rId6"/>
    <p:sldId id="2147481218" r:id="rId7"/>
    <p:sldId id="2147481462" r:id="rId8"/>
    <p:sldId id="2147481203" r:id="rId9"/>
    <p:sldId id="2147481427" r:id="rId10"/>
    <p:sldId id="2147481428" r:id="rId11"/>
    <p:sldId id="2147481429" r:id="rId12"/>
    <p:sldId id="2147481430" r:id="rId13"/>
    <p:sldId id="2147481195" r:id="rId14"/>
    <p:sldId id="2147481636" r:id="rId15"/>
    <p:sldId id="2147481463" r:id="rId16"/>
    <p:sldId id="2147481446" r:id="rId17"/>
    <p:sldId id="2147481054" r:id="rId18"/>
    <p:sldId id="2147481260" r:id="rId19"/>
    <p:sldId id="2147481261" r:id="rId20"/>
    <p:sldId id="2147481265" r:id="rId21"/>
    <p:sldId id="2147480543" r:id="rId22"/>
    <p:sldId id="2147480546" r:id="rId23"/>
    <p:sldId id="2145705904" r:id="rId24"/>
    <p:sldId id="2147480542" r:id="rId25"/>
    <p:sldId id="2147480519" r:id="rId26"/>
    <p:sldId id="2147481431" r:id="rId27"/>
    <p:sldId id="2147481258" r:id="rId28"/>
    <p:sldId id="2145705787" r:id="rId29"/>
    <p:sldId id="2147481403" r:id="rId30"/>
    <p:sldId id="2147481404" r:id="rId31"/>
    <p:sldId id="2145705831" r:id="rId32"/>
    <p:sldId id="2147481406" r:id="rId33"/>
    <p:sldId id="2147480914" r:id="rId34"/>
    <p:sldId id="2145705835" r:id="rId35"/>
    <p:sldId id="2147481447" r:id="rId36"/>
    <p:sldId id="2145705813" r:id="rId37"/>
    <p:sldId id="2147481268" r:id="rId38"/>
    <p:sldId id="2145705817" r:id="rId39"/>
    <p:sldId id="2147481267" r:id="rId40"/>
    <p:sldId id="2147480987" r:id="rId41"/>
    <p:sldId id="2147481407" r:id="rId42"/>
    <p:sldId id="2147481114" r:id="rId43"/>
    <p:sldId id="2147480341" r:id="rId44"/>
    <p:sldId id="2147481465" r:id="rId45"/>
    <p:sldId id="2147481115" r:id="rId46"/>
    <p:sldId id="2147481116" r:id="rId47"/>
    <p:sldId id="2147481117" r:id="rId48"/>
    <p:sldId id="2147481118" r:id="rId49"/>
    <p:sldId id="2147481119" r:id="rId50"/>
    <p:sldId id="2147481120" r:id="rId51"/>
    <p:sldId id="2145706043" r:id="rId52"/>
    <p:sldId id="2147481466" r:id="rId53"/>
    <p:sldId id="2147481467" r:id="rId54"/>
    <p:sldId id="2147481362" r:id="rId55"/>
    <p:sldId id="2147481455" r:id="rId56"/>
    <p:sldId id="2147481440" r:id="rId57"/>
    <p:sldId id="2147481458" r:id="rId58"/>
    <p:sldId id="2147481471" r:id="rId59"/>
    <p:sldId id="2147480598" r:id="rId60"/>
    <p:sldId id="2147480565" r:id="rId61"/>
    <p:sldId id="2147481122" r:id="rId62"/>
    <p:sldId id="2147481125" r:id="rId63"/>
    <p:sldId id="2147481128" r:id="rId64"/>
    <p:sldId id="2147481127" r:id="rId65"/>
    <p:sldId id="2147481129" r:id="rId66"/>
    <p:sldId id="2147481130" r:id="rId67"/>
    <p:sldId id="2147481131" r:id="rId68"/>
    <p:sldId id="2147481132" r:id="rId69"/>
    <p:sldId id="2147481133" r:id="rId70"/>
    <p:sldId id="2147481126" r:id="rId71"/>
    <p:sldId id="2147481124" r:id="rId72"/>
    <p:sldId id="2147481397" r:id="rId73"/>
    <p:sldId id="2147481394" r:id="rId74"/>
    <p:sldId id="2147481456" r:id="rId75"/>
    <p:sldId id="2147480351" r:id="rId76"/>
    <p:sldId id="2145706129" r:id="rId77"/>
    <p:sldId id="2147481099" r:id="rId78"/>
    <p:sldId id="2145706137" r:id="rId79"/>
    <p:sldId id="2147481100" r:id="rId80"/>
    <p:sldId id="2147481101" r:id="rId81"/>
    <p:sldId id="2147480307" r:id="rId82"/>
    <p:sldId id="2147481102" r:id="rId83"/>
    <p:sldId id="2147481103" r:id="rId84"/>
    <p:sldId id="2147481104" r:id="rId85"/>
    <p:sldId id="2147481469" r:id="rId86"/>
    <p:sldId id="2145706326" r:id="rId87"/>
    <p:sldId id="2147480425" r:id="rId88"/>
    <p:sldId id="2147480656" r:id="rId89"/>
    <p:sldId id="2145705973" r:id="rId90"/>
    <p:sldId id="2147481402" r:id="rId91"/>
    <p:sldId id="2147480691" r:id="rId92"/>
    <p:sldId id="2147309668" r:id="rId93"/>
    <p:sldId id="2145705974" r:id="rId94"/>
    <p:sldId id="2147481388" r:id="rId95"/>
    <p:sldId id="2145706118" r:id="rId96"/>
    <p:sldId id="2147480672" r:id="rId97"/>
    <p:sldId id="2147481393" r:id="rId98"/>
    <p:sldId id="2147480667" r:id="rId99"/>
    <p:sldId id="2147481449" r:id="rId100"/>
    <p:sldId id="2145706119" r:id="rId101"/>
    <p:sldId id="2147481206" r:id="rId102"/>
    <p:sldId id="2145705957" r:id="rId103"/>
    <p:sldId id="2145705849" r:id="rId104"/>
    <p:sldId id="2147481434" r:id="rId105"/>
    <p:sldId id="2147481464" r:id="rId106"/>
    <p:sldId id="2147481470" r:id="rId107"/>
    <p:sldId id="2147481368" r:id="rId108"/>
    <p:sldId id="2147481454" r:id="rId109"/>
    <p:sldId id="2147481451" r:id="rId110"/>
    <p:sldId id="2147481460" r:id="rId111"/>
    <p:sldId id="2147481253" r:id="rId112"/>
    <p:sldId id="2147481254" r:id="rId113"/>
    <p:sldId id="2145705809" r:id="rId114"/>
    <p:sldId id="2147481255" r:id="rId115"/>
    <p:sldId id="2147481395" r:id="rId116"/>
    <p:sldId id="390" r:id="rId117"/>
    <p:sldId id="2147481257" r:id="rId118"/>
    <p:sldId id="2147481442" r:id="rId119"/>
    <p:sldId id="2147481474" r:id="rId120"/>
    <p:sldId id="2145705821" r:id="rId121"/>
    <p:sldId id="2145705815" r:id="rId122"/>
    <p:sldId id="322" r:id="rId123"/>
    <p:sldId id="323" r:id="rId124"/>
    <p:sldId id="324" r:id="rId125"/>
    <p:sldId id="325" r:id="rId1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ccueil, objectifs d’apprentissage et brise-glace" id="{CDF9D438-C8EA-8A42-9B34-E1EBE66B2E84}">
          <p14:sldIdLst>
            <p14:sldId id="2147480400"/>
            <p14:sldId id="2147481445"/>
            <p14:sldId id="2147481218"/>
            <p14:sldId id="2147481462"/>
            <p14:sldId id="2147481203"/>
            <p14:sldId id="2147481427"/>
            <p14:sldId id="2147481428"/>
            <p14:sldId id="2147481429"/>
            <p14:sldId id="2147481430"/>
            <p14:sldId id="2147481195"/>
            <p14:sldId id="2147481636"/>
            <p14:sldId id="2147481463"/>
            <p14:sldId id="2147481446"/>
            <p14:sldId id="2147481054"/>
          </p14:sldIdLst>
        </p14:section>
        <p14:section name="Introduction de l'approche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Pause" id="{3EA4E4AA-1015-1D4F-9633-BF3E676BD0F0}">
          <p14:sldIdLst>
            <p14:sldId id="2147481407"/>
          </p14:sldIdLst>
        </p14:section>
        <p14:section name="Présentation du travail de groupe" id="{B426AE03-E642-4E46-AA30-022637F6D7F4}">
          <p14:sldIdLst>
            <p14:sldId id="2147481114"/>
            <p14:sldId id="2147480341"/>
          </p14:sldIdLst>
        </p14:section>
        <p14:section name="Diapositives de l’exercice de simulation sur l’approche 7-1-7" id="{6575F2A7-8857-DA43-95BF-8CC19AAD2404}">
          <p14:sldIdLst>
            <p14:sldId id="2147481465"/>
            <p14:sldId id="2147481115"/>
            <p14:sldId id="2147481116"/>
            <p14:sldId id="2147481117"/>
            <p14:sldId id="2147481118"/>
            <p14:sldId id="2147481119"/>
          </p14:sldIdLst>
        </p14:section>
        <p14:section name="Débriefing en plénière de l’activité de simulation" id="{4B7D290F-4D5D-E640-9F80-9DECEE314E05}">
          <p14:sldIdLst>
            <p14:sldId id="2147481120"/>
          </p14:sldIdLst>
        </p14:section>
        <p14:section name="Déjeuner" id="{87F4E8ED-ED25-0545-8DB8-464395E10AED}">
          <p14:sldIdLst>
            <p14:sldId id="2145706043"/>
          </p14:sldIdLst>
        </p14:section>
        <p14:section name="Brise-glace de l’après-midi" id="{7FF07BD6-F027-1B48-BAF6-EBAA3F1EA269}">
          <p14:sldIdLst>
            <p14:sldId id="2147481466"/>
          </p14:sldIdLst>
        </p14:section>
        <p14:section name="Faisons le point/questions-réponses" id="{35433E07-98DA-B444-81FF-AE0566142ABE}">
          <p14:sldIdLst>
            <p14:sldId id="2147481467"/>
            <p14:sldId id="2147481362"/>
            <p14:sldId id="2147481455"/>
          </p14:sldIdLst>
        </p14:section>
        <p14:section name="Discussion de groupe (ou présentation spécifique à l’atelier)" id="{E2527729-9A4E-6546-8F68-BE5D105A8192}">
          <p14:sldIdLst>
            <p14:sldId id="2147481440"/>
            <p14:sldId id="2147481458"/>
          </p14:sldIdLst>
        </p14:section>
        <p14:section name="Comment l’approche 7-1-7 crée le changement"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Activité sur les principes fondamentaux de l’approche 7-1-7"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Pause" id="{04FFA800-A466-8243-A22B-3FBE941B2C36}">
          <p14:sldIdLst>
            <p14:sldId id="2147481469"/>
          </p14:sldIdLst>
        </p14:section>
        <p14:section name="Utilisation de l’approche 7-1-7 pour les épidémies uniques et multiple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L’approche 7-1-7 et les épidémies dans les actualités" id="{32CD29A4-2441-644B-A2CA-135E910DA11A}">
          <p14:sldIdLst>
            <p14:sldId id="2147481434"/>
            <p14:sldId id="2147481464"/>
          </p14:sldIdLst>
        </p14:section>
        <p14:section name="Faisons le point/questions-réponses" id="{13620998-818E-DA40-AAF0-06152F9A2CC3}">
          <p14:sldIdLst>
            <p14:sldId id="2147481470"/>
            <p14:sldId id="2147481368"/>
            <p14:sldId id="2147481454"/>
          </p14:sldIdLst>
        </p14:section>
        <p14:section name="Discussion de groupe" id="{EFA7C81C-7772-614B-9F9D-FC8F83B1361A}">
          <p14:sldIdLst>
            <p14:sldId id="2147481451"/>
            <p14:sldId id="2147481460"/>
          </p14:sldIdLst>
        </p14:section>
        <p14:section name="Présentation de l’Alliance 7-1-7" id="{0C751E3F-73C6-064B-AFCF-EF94EA775120}">
          <p14:sldIdLst>
            <p14:sldId id="2147481253"/>
            <p14:sldId id="2147481254"/>
            <p14:sldId id="2145705809"/>
            <p14:sldId id="2147481255"/>
            <p14:sldId id="2147481395"/>
            <p14:sldId id="390"/>
            <p14:sldId id="2147481257"/>
          </p14:sldIdLst>
        </p14:section>
        <p14:section name="Récapitulatif et prochaines étapes" id="{44489C46-C638-B646-B8F8-C57711FB7609}">
          <p14:sldIdLst>
            <p14:sldId id="2147481442"/>
            <p14:sldId id="214748147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2E38"/>
    <a:srgbClr val="D864C8"/>
    <a:srgbClr val="F79736"/>
    <a:srgbClr val="000000"/>
    <a:srgbClr val="0192BC"/>
    <a:srgbClr val="ABA142"/>
    <a:srgbClr val="DA9932"/>
    <a:srgbClr val="B1A042"/>
    <a:srgbClr val="E18F5F"/>
    <a:srgbClr val="DC74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B5DEC7-A6DE-0240-AA62-01E213F33E10}" v="3" dt="2025-11-14T15:59:07.6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22325" autoAdjust="0"/>
    <p:restoredTop sz="95033" autoAdjust="0"/>
  </p:normalViewPr>
  <p:slideViewPr>
    <p:cSldViewPr snapToGrid="0">
      <p:cViewPr varScale="1">
        <p:scale>
          <a:sx n="113" d="100"/>
          <a:sy n="113" d="100"/>
        </p:scale>
        <p:origin x="208"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microsoft.com/office/2018/10/relationships/authors" Targe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microsoft.com/office/2016/11/relationships/changesInfo" Target="changesInfos/changesInfo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guerite Massinga Loembé" userId="S::mloembe@rtsl.org::2600114e-6508-42e5-9f22-a1cb2c9b75f6" providerId="AD" clId="Web-{17C372A0-87EF-67F5-D8AC-14B229B7976C}"/>
    <pc:docChg chg="modSld">
      <pc:chgData name="Marguerite Massinga Loembé" userId="S::mloembe@rtsl.org::2600114e-6508-42e5-9f22-a1cb2c9b75f6" providerId="AD" clId="Web-{17C372A0-87EF-67F5-D8AC-14B229B7976C}" dt="2025-11-04T11:38:23.741" v="23" actId="14100"/>
      <pc:docMkLst>
        <pc:docMk/>
      </pc:docMkLst>
      <pc:sldChg chg="modSp">
        <pc:chgData name="Marguerite Massinga Loembé" userId="S::mloembe@rtsl.org::2600114e-6508-42e5-9f22-a1cb2c9b75f6" providerId="AD" clId="Web-{17C372A0-87EF-67F5-D8AC-14B229B7976C}" dt="2025-11-04T11:38:23.741" v="23" actId="14100"/>
        <pc:sldMkLst>
          <pc:docMk/>
          <pc:sldMk cId="2585748456" sldId="2147309668"/>
        </pc:sldMkLst>
        <pc:spChg chg="mod">
          <ac:chgData name="Marguerite Massinga Loembé" userId="S::mloembe@rtsl.org::2600114e-6508-42e5-9f22-a1cb2c9b75f6" providerId="AD" clId="Web-{17C372A0-87EF-67F5-D8AC-14B229B7976C}" dt="2025-11-04T11:38:19.694" v="22" actId="14100"/>
          <ac:spMkLst>
            <pc:docMk/>
            <pc:sldMk cId="2585748456" sldId="2147309668"/>
            <ac:spMk id="87" creationId="{EB8D3901-28C1-04CC-B364-3277FA50ADF6}"/>
          </ac:spMkLst>
        </pc:spChg>
        <pc:spChg chg="mod">
          <ac:chgData name="Marguerite Massinga Loembé" userId="S::mloembe@rtsl.org::2600114e-6508-42e5-9f22-a1cb2c9b75f6" providerId="AD" clId="Web-{17C372A0-87EF-67F5-D8AC-14B229B7976C}" dt="2025-11-04T11:38:23.741" v="23" actId="14100"/>
          <ac:spMkLst>
            <pc:docMk/>
            <pc:sldMk cId="2585748456" sldId="2147309668"/>
            <ac:spMk id="88" creationId="{F06A252A-D11E-E6BC-99B2-9C34733DB866}"/>
          </ac:spMkLst>
        </pc:spChg>
      </pc:sldChg>
      <pc:sldChg chg="modSp">
        <pc:chgData name="Marguerite Massinga Loembé" userId="S::mloembe@rtsl.org::2600114e-6508-42e5-9f22-a1cb2c9b75f6" providerId="AD" clId="Web-{17C372A0-87EF-67F5-D8AC-14B229B7976C}" dt="2025-11-04T11:37:41.926" v="14" actId="14100"/>
        <pc:sldMkLst>
          <pc:docMk/>
          <pc:sldMk cId="903335531" sldId="2147480987"/>
        </pc:sldMkLst>
        <pc:spChg chg="mod">
          <ac:chgData name="Marguerite Massinga Loembé" userId="S::mloembe@rtsl.org::2600114e-6508-42e5-9f22-a1cb2c9b75f6" providerId="AD" clId="Web-{17C372A0-87EF-67F5-D8AC-14B229B7976C}" dt="2025-11-04T11:37:41.926" v="14" actId="14100"/>
          <ac:spMkLst>
            <pc:docMk/>
            <pc:sldMk cId="903335531" sldId="2147480987"/>
            <ac:spMk id="87" creationId="{EB8D3901-28C1-04CC-B364-3277FA50ADF6}"/>
          </ac:spMkLst>
        </pc:spChg>
      </pc:sldChg>
    </pc:docChg>
  </pc:docChgLst>
  <pc:docChgLst>
    <pc:chgData clId="Web-{E08C5C5D-FFA6-218F-8169-0539465AC361}"/>
    <pc:docChg chg="modSld">
      <pc:chgData name="" userId="" providerId="" clId="Web-{E08C5C5D-FFA6-218F-8169-0539465AC361}" dt="2025-11-03T18:03:55.794" v="6" actId="20577"/>
      <pc:docMkLst>
        <pc:docMk/>
      </pc:docMkLst>
      <pc:sldChg chg="modSp">
        <pc:chgData name="" userId="" providerId="" clId="Web-{E08C5C5D-FFA6-218F-8169-0539465AC361}" dt="2025-11-03T18:03:55.794" v="6" actId="20577"/>
        <pc:sldMkLst>
          <pc:docMk/>
          <pc:sldMk cId="3211015914" sldId="2147481195"/>
        </pc:sldMkLst>
        <pc:spChg chg="mod">
          <ac:chgData name="" userId="" providerId="" clId="Web-{E08C5C5D-FFA6-218F-8169-0539465AC361}" dt="2025-11-03T18:03:55.794" v="6" actId="20577"/>
          <ac:spMkLst>
            <pc:docMk/>
            <pc:sldMk cId="3211015914" sldId="2147481195"/>
            <ac:spMk id="5" creationId="{E29C8A2B-7B83-13D7-3B40-10301B2C9E51}"/>
          </ac:spMkLst>
        </pc:spChg>
      </pc:sldChg>
    </pc:docChg>
  </pc:docChgLst>
  <pc:docChgLst>
    <pc:chgData name="Marguerite Massinga Loembé" userId="S::mloembe@rtsl.org::2600114e-6508-42e5-9f22-a1cb2c9b75f6" providerId="AD" clId="Web-{F0AC3EF3-86DE-BA25-865E-A2CE6042E201}"/>
    <pc:docChg chg="modSld sldOrd">
      <pc:chgData name="Marguerite Massinga Loembé" userId="S::mloembe@rtsl.org::2600114e-6508-42e5-9f22-a1cb2c9b75f6" providerId="AD" clId="Web-{F0AC3EF3-86DE-BA25-865E-A2CE6042E201}" dt="2025-10-31T15:36:37.696" v="531" actId="20577"/>
      <pc:docMkLst>
        <pc:docMk/>
      </pc:docMkLst>
      <pc:sldChg chg="modSp">
        <pc:chgData name="Marguerite Massinga Loembé" userId="S::mloembe@rtsl.org::2600114e-6508-42e5-9f22-a1cb2c9b75f6" providerId="AD" clId="Web-{F0AC3EF3-86DE-BA25-865E-A2CE6042E201}" dt="2025-10-31T15:35:04.741" v="524"/>
        <pc:sldMkLst>
          <pc:docMk/>
          <pc:sldMk cId="2350710030" sldId="325"/>
        </pc:sldMkLst>
        <pc:spChg chg="mod">
          <ac:chgData name="Marguerite Massinga Loembé" userId="S::mloembe@rtsl.org::2600114e-6508-42e5-9f22-a1cb2c9b75f6" providerId="AD" clId="Web-{F0AC3EF3-86DE-BA25-865E-A2CE6042E201}" dt="2025-10-31T15:35:04.741" v="524"/>
          <ac:spMkLst>
            <pc:docMk/>
            <pc:sldMk cId="2350710030" sldId="325"/>
            <ac:spMk id="3" creationId="{B1CFD937-EE9D-479F-8A1A-8157DC20E03D}"/>
          </ac:spMkLst>
        </pc:spChg>
      </pc:sldChg>
      <pc:sldChg chg="modSp modNotes">
        <pc:chgData name="Marguerite Massinga Loembé" userId="S::mloembe@rtsl.org::2600114e-6508-42e5-9f22-a1cb2c9b75f6" providerId="AD" clId="Web-{F0AC3EF3-86DE-BA25-865E-A2CE6042E201}" dt="2025-10-31T11:07:47.534" v="123" actId="20577"/>
        <pc:sldMkLst>
          <pc:docMk/>
          <pc:sldMk cId="594510738" sldId="2145705787"/>
        </pc:sldMkLst>
        <pc:spChg chg="mod">
          <ac:chgData name="Marguerite Massinga Loembé" userId="S::mloembe@rtsl.org::2600114e-6508-42e5-9f22-a1cb2c9b75f6" providerId="AD" clId="Web-{F0AC3EF3-86DE-BA25-865E-A2CE6042E201}" dt="2025-10-31T11:06:20.093" v="115"/>
          <ac:spMkLst>
            <pc:docMk/>
            <pc:sldMk cId="594510738" sldId="2145705787"/>
            <ac:spMk id="17" creationId="{5DFC57A0-9ECF-78F1-5B8F-F032A5032FDD}"/>
          </ac:spMkLst>
        </pc:spChg>
        <pc:spChg chg="mod">
          <ac:chgData name="Marguerite Massinga Loembé" userId="S::mloembe@rtsl.org::2600114e-6508-42e5-9f22-a1cb2c9b75f6" providerId="AD" clId="Web-{F0AC3EF3-86DE-BA25-865E-A2CE6042E201}" dt="2025-10-31T11:07:47.534" v="123" actId="20577"/>
          <ac:spMkLst>
            <pc:docMk/>
            <pc:sldMk cId="594510738" sldId="2145705787"/>
            <ac:spMk id="20" creationId="{F2E6B7FC-DB6D-579C-334A-2F061B742C97}"/>
          </ac:spMkLst>
        </pc:spChg>
      </pc:sldChg>
      <pc:sldChg chg="modSp">
        <pc:chgData name="Marguerite Massinga Loembé" userId="S::mloembe@rtsl.org::2600114e-6508-42e5-9f22-a1cb2c9b75f6" providerId="AD" clId="Web-{F0AC3EF3-86DE-BA25-865E-A2CE6042E201}" dt="2025-10-31T11:19:46.535" v="248" actId="20577"/>
        <pc:sldMkLst>
          <pc:docMk/>
          <pc:sldMk cId="3508003491" sldId="2145705817"/>
        </pc:sldMkLst>
        <pc:spChg chg="mod">
          <ac:chgData name="Marguerite Massinga Loembé" userId="S::mloembe@rtsl.org::2600114e-6508-42e5-9f22-a1cb2c9b75f6" providerId="AD" clId="Web-{F0AC3EF3-86DE-BA25-865E-A2CE6042E201}" dt="2025-10-31T11:19:46.535" v="248" actId="20577"/>
          <ac:spMkLst>
            <pc:docMk/>
            <pc:sldMk cId="3508003491" sldId="2145705817"/>
            <ac:spMk id="3" creationId="{5D9F7BBF-5B60-2A24-B0BF-03B983F2F666}"/>
          </ac:spMkLst>
        </pc:spChg>
      </pc:sldChg>
      <pc:sldChg chg="modSp">
        <pc:chgData name="Marguerite Massinga Loembé" userId="S::mloembe@rtsl.org::2600114e-6508-42e5-9f22-a1cb2c9b75f6" providerId="AD" clId="Web-{F0AC3EF3-86DE-BA25-865E-A2CE6042E201}" dt="2025-10-31T11:13:37.543" v="188" actId="20577"/>
        <pc:sldMkLst>
          <pc:docMk/>
          <pc:sldMk cId="2950782117" sldId="2145705831"/>
        </pc:sldMkLst>
        <pc:spChg chg="mod">
          <ac:chgData name="Marguerite Massinga Loembé" userId="S::mloembe@rtsl.org::2600114e-6508-42e5-9f22-a1cb2c9b75f6" providerId="AD" clId="Web-{F0AC3EF3-86DE-BA25-865E-A2CE6042E201}" dt="2025-10-31T11:13:37.543" v="188" actId="20577"/>
          <ac:spMkLst>
            <pc:docMk/>
            <pc:sldMk cId="2950782117" sldId="2145705831"/>
            <ac:spMk id="5" creationId="{77639E1D-9C6E-48FA-D47E-24CA36C520B3}"/>
          </ac:spMkLst>
        </pc:spChg>
      </pc:sldChg>
      <pc:sldChg chg="modSp ord">
        <pc:chgData name="Marguerite Massinga Loembé" userId="S::mloembe@rtsl.org::2600114e-6508-42e5-9f22-a1cb2c9b75f6" providerId="AD" clId="Web-{F0AC3EF3-86DE-BA25-865E-A2CE6042E201}" dt="2025-10-31T13:54:15.872" v="418"/>
        <pc:sldMkLst>
          <pc:docMk/>
          <pc:sldMk cId="2064225488" sldId="2145705904"/>
        </pc:sldMkLst>
        <pc:spChg chg="mod">
          <ac:chgData name="Marguerite Massinga Loembé" userId="S::mloembe@rtsl.org::2600114e-6508-42e5-9f22-a1cb2c9b75f6" providerId="AD" clId="Web-{F0AC3EF3-86DE-BA25-865E-A2CE6042E201}" dt="2025-10-31T11:00:55.309" v="104" actId="20577"/>
          <ac:spMkLst>
            <pc:docMk/>
            <pc:sldMk cId="2064225488" sldId="2145705904"/>
            <ac:spMk id="3" creationId="{B1CFD937-EE9D-479F-8A1A-8157DC20E03D}"/>
          </ac:spMkLst>
        </pc:spChg>
      </pc:sldChg>
      <pc:sldChg chg="modSp modNotes">
        <pc:chgData name="Marguerite Massinga Loembé" userId="S::mloembe@rtsl.org::2600114e-6508-42e5-9f22-a1cb2c9b75f6" providerId="AD" clId="Web-{F0AC3EF3-86DE-BA25-865E-A2CE6042E201}" dt="2025-10-31T11:06:20.093" v="115"/>
        <pc:sldMkLst>
          <pc:docMk/>
          <pc:sldMk cId="550351851" sldId="2145706118"/>
        </pc:sldMkLst>
        <pc:spChg chg="mod">
          <ac:chgData name="Marguerite Massinga Loembé" userId="S::mloembe@rtsl.org::2600114e-6508-42e5-9f22-a1cb2c9b75f6" providerId="AD" clId="Web-{F0AC3EF3-86DE-BA25-865E-A2CE6042E201}" dt="2025-10-31T11:06:20.093" v="115"/>
          <ac:spMkLst>
            <pc:docMk/>
            <pc:sldMk cId="550351851" sldId="2145706118"/>
            <ac:spMk id="15" creationId="{BD45E061-BBBF-C745-F14B-F66D9C83D27B}"/>
          </ac:spMkLst>
        </pc:spChg>
      </pc:sldChg>
      <pc:sldChg chg="modSp">
        <pc:chgData name="Marguerite Massinga Loembé" userId="S::mloembe@rtsl.org::2600114e-6508-42e5-9f22-a1cb2c9b75f6" providerId="AD" clId="Web-{F0AC3EF3-86DE-BA25-865E-A2CE6042E201}" dt="2025-10-31T13:54:53.015" v="425" actId="20577"/>
        <pc:sldMkLst>
          <pc:docMk/>
          <pc:sldMk cId="3277635913" sldId="2145706129"/>
        </pc:sldMkLst>
        <pc:spChg chg="mod">
          <ac:chgData name="Marguerite Massinga Loembé" userId="S::mloembe@rtsl.org::2600114e-6508-42e5-9f22-a1cb2c9b75f6" providerId="AD" clId="Web-{F0AC3EF3-86DE-BA25-865E-A2CE6042E201}" dt="2025-10-31T13:54:53.015" v="425" actId="20577"/>
          <ac:spMkLst>
            <pc:docMk/>
            <pc:sldMk cId="3277635913" sldId="2145706129"/>
            <ac:spMk id="5" creationId="{9E3CFA37-52C0-D6AC-7E72-5A59F709C092}"/>
          </ac:spMkLst>
        </pc:spChg>
      </pc:sldChg>
      <pc:sldChg chg="modSp">
        <pc:chgData name="Marguerite Massinga Loembé" userId="S::mloembe@rtsl.org::2600114e-6508-42e5-9f22-a1cb2c9b75f6" providerId="AD" clId="Web-{F0AC3EF3-86DE-BA25-865E-A2CE6042E201}" dt="2025-10-31T13:55:55.799" v="435" actId="20577"/>
        <pc:sldMkLst>
          <pc:docMk/>
          <pc:sldMk cId="3133819496" sldId="2145706137"/>
        </pc:sldMkLst>
        <pc:spChg chg="mod">
          <ac:chgData name="Marguerite Massinga Loembé" userId="S::mloembe@rtsl.org::2600114e-6508-42e5-9f22-a1cb2c9b75f6" providerId="AD" clId="Web-{F0AC3EF3-86DE-BA25-865E-A2CE6042E201}" dt="2025-10-31T13:55:55.799" v="435" actId="20577"/>
          <ac:spMkLst>
            <pc:docMk/>
            <pc:sldMk cId="3133819496" sldId="2145706137"/>
            <ac:spMk id="3" creationId="{1D1D2763-6C3F-88B1-9472-67AE0C8526B9}"/>
          </ac:spMkLst>
        </pc:spChg>
      </pc:sldChg>
      <pc:sldChg chg="modSp modNotes">
        <pc:chgData name="Marguerite Massinga Loembé" userId="S::mloembe@rtsl.org::2600114e-6508-42e5-9f22-a1cb2c9b75f6" providerId="AD" clId="Web-{F0AC3EF3-86DE-BA25-865E-A2CE6042E201}" dt="2025-10-31T15:35:04.741" v="524"/>
        <pc:sldMkLst>
          <pc:docMk/>
          <pc:sldMk cId="2585748456" sldId="2147309668"/>
        </pc:sldMkLst>
        <pc:spChg chg="mod">
          <ac:chgData name="Marguerite Massinga Loembé" userId="S::mloembe@rtsl.org::2600114e-6508-42e5-9f22-a1cb2c9b75f6" providerId="AD" clId="Web-{F0AC3EF3-86DE-BA25-865E-A2CE6042E201}" dt="2025-10-31T14:58:15.007" v="521" actId="20577"/>
          <ac:spMkLst>
            <pc:docMk/>
            <pc:sldMk cId="2585748456" sldId="2147309668"/>
            <ac:spMk id="15" creationId="{CC2EE1CD-5731-FDF1-62C4-94367942E61C}"/>
          </ac:spMkLst>
        </pc:spChg>
        <pc:spChg chg="mod">
          <ac:chgData name="Marguerite Massinga Loembé" userId="S::mloembe@rtsl.org::2600114e-6508-42e5-9f22-a1cb2c9b75f6" providerId="AD" clId="Web-{F0AC3EF3-86DE-BA25-865E-A2CE6042E201}" dt="2025-10-31T14:58:16.976" v="522" actId="20577"/>
          <ac:spMkLst>
            <pc:docMk/>
            <pc:sldMk cId="2585748456" sldId="2147309668"/>
            <ac:spMk id="16" creationId="{BECB6101-18E5-37E0-F88A-17C6307B1686}"/>
          </ac:spMkLst>
        </pc:spChg>
        <pc:spChg chg="mod">
          <ac:chgData name="Marguerite Massinga Loembé" userId="S::mloembe@rtsl.org::2600114e-6508-42e5-9f22-a1cb2c9b75f6" providerId="AD" clId="Web-{F0AC3EF3-86DE-BA25-865E-A2CE6042E201}" dt="2025-10-31T14:58:11.413" v="519" actId="20577"/>
          <ac:spMkLst>
            <pc:docMk/>
            <pc:sldMk cId="2585748456" sldId="2147309668"/>
            <ac:spMk id="82" creationId="{A40F2558-7C9A-CB2B-95E8-5D05163D3C35}"/>
          </ac:spMkLst>
        </pc:spChg>
        <pc:spChg chg="mod">
          <ac:chgData name="Marguerite Massinga Loembé" userId="S::mloembe@rtsl.org::2600114e-6508-42e5-9f22-a1cb2c9b75f6" providerId="AD" clId="Web-{F0AC3EF3-86DE-BA25-865E-A2CE6042E201}" dt="2025-10-31T14:58:13.210" v="520" actId="20577"/>
          <ac:spMkLst>
            <pc:docMk/>
            <pc:sldMk cId="2585748456" sldId="2147309668"/>
            <ac:spMk id="88" creationId="{F06A252A-D11E-E6BC-99B2-9C34733DB866}"/>
          </ac:spMkLst>
        </pc:spChg>
        <pc:spChg chg="mod">
          <ac:chgData name="Marguerite Massinga Loembé" userId="S::mloembe@rtsl.org::2600114e-6508-42e5-9f22-a1cb2c9b75f6" providerId="AD" clId="Web-{F0AC3EF3-86DE-BA25-865E-A2CE6042E201}" dt="2025-10-31T15:35:04.741" v="524"/>
          <ac:spMkLst>
            <pc:docMk/>
            <pc:sldMk cId="2585748456" sldId="2147309668"/>
            <ac:spMk id="96" creationId="{B8689A5B-0625-4824-6C45-9DA4ACE3779E}"/>
          </ac:spMkLst>
        </pc:spChg>
      </pc:sldChg>
      <pc:sldChg chg="modSp">
        <pc:chgData name="Marguerite Massinga Loembé" userId="S::mloembe@rtsl.org::2600114e-6508-42e5-9f22-a1cb2c9b75f6" providerId="AD" clId="Web-{F0AC3EF3-86DE-BA25-865E-A2CE6042E201}" dt="2025-10-31T11:23:23.470" v="324"/>
        <pc:sldMkLst>
          <pc:docMk/>
          <pc:sldMk cId="4219040155" sldId="2147480341"/>
        </pc:sldMkLst>
        <pc:graphicFrameChg chg="mod modGraphic">
          <ac:chgData name="Marguerite Massinga Loembé" userId="S::mloembe@rtsl.org::2600114e-6508-42e5-9f22-a1cb2c9b75f6" providerId="AD" clId="Web-{F0AC3EF3-86DE-BA25-865E-A2CE6042E201}" dt="2025-10-31T11:23:23.470" v="324"/>
          <ac:graphicFrameMkLst>
            <pc:docMk/>
            <pc:sldMk cId="4219040155" sldId="2147480341"/>
            <ac:graphicFrameMk id="16" creationId="{B3085478-AB1D-4B4C-3125-0A4807F196CD}"/>
          </ac:graphicFrameMkLst>
        </pc:graphicFrameChg>
      </pc:sldChg>
      <pc:sldChg chg="modSp">
        <pc:chgData name="Marguerite Massinga Loembé" userId="S::mloembe@rtsl.org::2600114e-6508-42e5-9f22-a1cb2c9b75f6" providerId="AD" clId="Web-{F0AC3EF3-86DE-BA25-865E-A2CE6042E201}" dt="2025-10-31T14:44:51.450" v="505" actId="20577"/>
        <pc:sldMkLst>
          <pc:docMk/>
          <pc:sldMk cId="1342443144" sldId="2147480425"/>
        </pc:sldMkLst>
        <pc:spChg chg="mod">
          <ac:chgData name="Marguerite Massinga Loembé" userId="S::mloembe@rtsl.org::2600114e-6508-42e5-9f22-a1cb2c9b75f6" providerId="AD" clId="Web-{F0AC3EF3-86DE-BA25-865E-A2CE6042E201}" dt="2025-10-31T14:44:51.450" v="505" actId="20577"/>
          <ac:spMkLst>
            <pc:docMk/>
            <pc:sldMk cId="1342443144" sldId="2147480425"/>
            <ac:spMk id="5" creationId="{B364D439-DD42-1A32-29EC-E65971DF8410}"/>
          </ac:spMkLst>
        </pc:spChg>
      </pc:sldChg>
      <pc:sldChg chg="modSp modNotes">
        <pc:chgData name="Marguerite Massinga Loembé" userId="S::mloembe@rtsl.org::2600114e-6508-42e5-9f22-a1cb2c9b75f6" providerId="AD" clId="Web-{F0AC3EF3-86DE-BA25-865E-A2CE6042E201}" dt="2025-10-31T11:06:20.093" v="115"/>
        <pc:sldMkLst>
          <pc:docMk/>
          <pc:sldMk cId="2531928082" sldId="2147480519"/>
        </pc:sldMkLst>
        <pc:spChg chg="mod">
          <ac:chgData name="Marguerite Massinga Loembé" userId="S::mloembe@rtsl.org::2600114e-6508-42e5-9f22-a1cb2c9b75f6" providerId="AD" clId="Web-{F0AC3EF3-86DE-BA25-865E-A2CE6042E201}" dt="2025-10-31T11:06:20.093" v="115"/>
          <ac:spMkLst>
            <pc:docMk/>
            <pc:sldMk cId="2531928082" sldId="2147480519"/>
            <ac:spMk id="3" creationId="{EC0C9634-E504-D806-CE05-9FE517354F7F}"/>
          </ac:spMkLst>
        </pc:spChg>
      </pc:sldChg>
      <pc:sldChg chg="modSp modNotes">
        <pc:chgData name="Marguerite Massinga Loembé" userId="S::mloembe@rtsl.org::2600114e-6508-42e5-9f22-a1cb2c9b75f6" providerId="AD" clId="Web-{F0AC3EF3-86DE-BA25-865E-A2CE6042E201}" dt="2025-10-31T11:06:20.093" v="115"/>
        <pc:sldMkLst>
          <pc:docMk/>
          <pc:sldMk cId="1483953649" sldId="2147480542"/>
        </pc:sldMkLst>
        <pc:spChg chg="mod">
          <ac:chgData name="Marguerite Massinga Loembé" userId="S::mloembe@rtsl.org::2600114e-6508-42e5-9f22-a1cb2c9b75f6" providerId="AD" clId="Web-{F0AC3EF3-86DE-BA25-865E-A2CE6042E201}" dt="2025-10-31T11:04:57.338" v="113" actId="20577"/>
          <ac:spMkLst>
            <pc:docMk/>
            <pc:sldMk cId="1483953649" sldId="2147480542"/>
            <ac:spMk id="3" creationId="{A4AD7D42-0386-C72D-5E26-3F412F59953F}"/>
          </ac:spMkLst>
        </pc:spChg>
        <pc:spChg chg="mod">
          <ac:chgData name="Marguerite Massinga Loembé" userId="S::mloembe@rtsl.org::2600114e-6508-42e5-9f22-a1cb2c9b75f6" providerId="AD" clId="Web-{F0AC3EF3-86DE-BA25-865E-A2CE6042E201}" dt="2025-10-31T11:04:34.525" v="111"/>
          <ac:spMkLst>
            <pc:docMk/>
            <pc:sldMk cId="1483953649" sldId="2147480542"/>
            <ac:spMk id="12" creationId="{067F8770-1BC6-3E95-2BCE-E4B685DAEEBD}"/>
          </ac:spMkLst>
        </pc:spChg>
        <pc:spChg chg="mod">
          <ac:chgData name="Marguerite Massinga Loembé" userId="S::mloembe@rtsl.org::2600114e-6508-42e5-9f22-a1cb2c9b75f6" providerId="AD" clId="Web-{F0AC3EF3-86DE-BA25-865E-A2CE6042E201}" dt="2025-10-31T11:01:12.059" v="108" actId="20577"/>
          <ac:spMkLst>
            <pc:docMk/>
            <pc:sldMk cId="1483953649" sldId="2147480542"/>
            <ac:spMk id="13" creationId="{554A029C-BBDB-FF77-4C79-EAF836953027}"/>
          </ac:spMkLst>
        </pc:spChg>
        <pc:spChg chg="mod">
          <ac:chgData name="Marguerite Massinga Loembé" userId="S::mloembe@rtsl.org::2600114e-6508-42e5-9f22-a1cb2c9b75f6" providerId="AD" clId="Web-{F0AC3EF3-86DE-BA25-865E-A2CE6042E201}" dt="2025-10-31T11:04:54.916" v="112" actId="20577"/>
          <ac:spMkLst>
            <pc:docMk/>
            <pc:sldMk cId="1483953649" sldId="2147480542"/>
            <ac:spMk id="14" creationId="{B56913BF-969A-D46A-7FB5-3604C712E6C2}"/>
          </ac:spMkLst>
        </pc:spChg>
      </pc:sldChg>
      <pc:sldChg chg="modSp modNotes">
        <pc:chgData name="Marguerite Massinga Loembé" userId="S::mloembe@rtsl.org::2600114e-6508-42e5-9f22-a1cb2c9b75f6" providerId="AD" clId="Web-{F0AC3EF3-86DE-BA25-865E-A2CE6042E201}" dt="2025-10-31T11:06:20.093" v="115"/>
        <pc:sldMkLst>
          <pc:docMk/>
          <pc:sldMk cId="1598004526" sldId="2147480543"/>
        </pc:sldMkLst>
        <pc:spChg chg="mod">
          <ac:chgData name="Marguerite Massinga Loembé" userId="S::mloembe@rtsl.org::2600114e-6508-42e5-9f22-a1cb2c9b75f6" providerId="AD" clId="Web-{F0AC3EF3-86DE-BA25-865E-A2CE6042E201}" dt="2025-10-31T10:14:46.325" v="62" actId="20577"/>
          <ac:spMkLst>
            <pc:docMk/>
            <pc:sldMk cId="1598004526" sldId="2147480543"/>
            <ac:spMk id="11" creationId="{0D837DB0-3C91-AFFA-756C-D5D9D64E1BA5}"/>
          </ac:spMkLst>
        </pc:spChg>
        <pc:spChg chg="mod">
          <ac:chgData name="Marguerite Massinga Loembé" userId="S::mloembe@rtsl.org::2600114e-6508-42e5-9f22-a1cb2c9b75f6" providerId="AD" clId="Web-{F0AC3EF3-86DE-BA25-865E-A2CE6042E201}" dt="2025-10-31T10:59:25.324" v="85" actId="20577"/>
          <ac:spMkLst>
            <pc:docMk/>
            <pc:sldMk cId="1598004526" sldId="2147480543"/>
            <ac:spMk id="34" creationId="{74DC17AD-22DB-C700-D4D0-A42E89EA9F23}"/>
          </ac:spMkLst>
        </pc:spChg>
      </pc:sldChg>
      <pc:sldChg chg="modSp">
        <pc:chgData name="Marguerite Massinga Loembé" userId="S::mloembe@rtsl.org::2600114e-6508-42e5-9f22-a1cb2c9b75f6" providerId="AD" clId="Web-{F0AC3EF3-86DE-BA25-865E-A2CE6042E201}" dt="2025-10-31T11:42:36.188" v="407" actId="20577"/>
        <pc:sldMkLst>
          <pc:docMk/>
          <pc:sldMk cId="624685678" sldId="2147480565"/>
        </pc:sldMkLst>
        <pc:spChg chg="mod">
          <ac:chgData name="Marguerite Massinga Loembé" userId="S::mloembe@rtsl.org::2600114e-6508-42e5-9f22-a1cb2c9b75f6" providerId="AD" clId="Web-{F0AC3EF3-86DE-BA25-865E-A2CE6042E201}" dt="2025-10-31T11:42:36.188" v="407" actId="20577"/>
          <ac:spMkLst>
            <pc:docMk/>
            <pc:sldMk cId="624685678" sldId="2147480565"/>
            <ac:spMk id="3" creationId="{4861D431-21F0-E9D4-65F3-78FF2CA08D87}"/>
          </ac:spMkLst>
        </pc:spChg>
      </pc:sldChg>
      <pc:sldChg chg="modSp">
        <pc:chgData name="Marguerite Massinga Loembé" userId="S::mloembe@rtsl.org::2600114e-6508-42e5-9f22-a1cb2c9b75f6" providerId="AD" clId="Web-{F0AC3EF3-86DE-BA25-865E-A2CE6042E201}" dt="2025-10-31T11:41:45.969" v="399" actId="20577"/>
        <pc:sldMkLst>
          <pc:docMk/>
          <pc:sldMk cId="3480886557" sldId="2147480598"/>
        </pc:sldMkLst>
        <pc:spChg chg="mod">
          <ac:chgData name="Marguerite Massinga Loembé" userId="S::mloembe@rtsl.org::2600114e-6508-42e5-9f22-a1cb2c9b75f6" providerId="AD" clId="Web-{F0AC3EF3-86DE-BA25-865E-A2CE6042E201}" dt="2025-10-31T11:41:45.969" v="399" actId="20577"/>
          <ac:spMkLst>
            <pc:docMk/>
            <pc:sldMk cId="3480886557" sldId="2147480598"/>
            <ac:spMk id="3" creationId="{CEC5EA5F-E3B6-E981-292E-36F6C29C90B4}"/>
          </ac:spMkLst>
        </pc:spChg>
      </pc:sldChg>
      <pc:sldChg chg="modSp modNotes">
        <pc:chgData name="Marguerite Massinga Loembé" userId="S::mloembe@rtsl.org::2600114e-6508-42e5-9f22-a1cb2c9b75f6" providerId="AD" clId="Web-{F0AC3EF3-86DE-BA25-865E-A2CE6042E201}" dt="2025-10-31T15:36:27.071" v="530"/>
        <pc:sldMkLst>
          <pc:docMk/>
          <pc:sldMk cId="3181357382" sldId="2147480656"/>
        </pc:sldMkLst>
        <pc:spChg chg="mod">
          <ac:chgData name="Marguerite Massinga Loembé" userId="S::mloembe@rtsl.org::2600114e-6508-42e5-9f22-a1cb2c9b75f6" providerId="AD" clId="Web-{F0AC3EF3-86DE-BA25-865E-A2CE6042E201}" dt="2025-10-31T15:36:27.071" v="530"/>
          <ac:spMkLst>
            <pc:docMk/>
            <pc:sldMk cId="3181357382" sldId="2147480656"/>
            <ac:spMk id="91" creationId="{C43E6C3F-02DB-C933-CA68-B6DBF4AE7106}"/>
          </ac:spMkLst>
        </pc:spChg>
      </pc:sldChg>
      <pc:sldChg chg="modSp modNotes">
        <pc:chgData name="Marguerite Massinga Loembé" userId="S::mloembe@rtsl.org::2600114e-6508-42e5-9f22-a1cb2c9b75f6" providerId="AD" clId="Web-{F0AC3EF3-86DE-BA25-865E-A2CE6042E201}" dt="2025-10-31T11:06:20.093" v="115"/>
        <pc:sldMkLst>
          <pc:docMk/>
          <pc:sldMk cId="1143194202" sldId="2147480667"/>
        </pc:sldMkLst>
        <pc:spChg chg="mod">
          <ac:chgData name="Marguerite Massinga Loembé" userId="S::mloembe@rtsl.org::2600114e-6508-42e5-9f22-a1cb2c9b75f6" providerId="AD" clId="Web-{F0AC3EF3-86DE-BA25-865E-A2CE6042E201}" dt="2025-10-31T11:06:20.093" v="115"/>
          <ac:spMkLst>
            <pc:docMk/>
            <pc:sldMk cId="1143194202" sldId="2147480667"/>
            <ac:spMk id="2" creationId="{E22EA42B-2EF9-9759-57DD-7513ABAEB76E}"/>
          </ac:spMkLst>
        </pc:spChg>
        <pc:spChg chg="mod">
          <ac:chgData name="Marguerite Massinga Loembé" userId="S::mloembe@rtsl.org::2600114e-6508-42e5-9f22-a1cb2c9b75f6" providerId="AD" clId="Web-{F0AC3EF3-86DE-BA25-865E-A2CE6042E201}" dt="2025-10-31T11:06:20.093" v="115"/>
          <ac:spMkLst>
            <pc:docMk/>
            <pc:sldMk cId="1143194202" sldId="2147480667"/>
            <ac:spMk id="7" creationId="{D64CA8CF-0D4E-33B2-EB6B-3D3FD3152C4E}"/>
          </ac:spMkLst>
        </pc:spChg>
      </pc:sldChg>
      <pc:sldChg chg="modSp modNotes">
        <pc:chgData name="Marguerite Massinga Loembé" userId="S::mloembe@rtsl.org::2600114e-6508-42e5-9f22-a1cb2c9b75f6" providerId="AD" clId="Web-{F0AC3EF3-86DE-BA25-865E-A2CE6042E201}" dt="2025-10-31T14:56:41.925" v="518" actId="20577"/>
        <pc:sldMkLst>
          <pc:docMk/>
          <pc:sldMk cId="303973958" sldId="2147480691"/>
        </pc:sldMkLst>
        <pc:spChg chg="mod">
          <ac:chgData name="Marguerite Massinga Loembé" userId="S::mloembe@rtsl.org::2600114e-6508-42e5-9f22-a1cb2c9b75f6" providerId="AD" clId="Web-{F0AC3EF3-86DE-BA25-865E-A2CE6042E201}" dt="2025-10-31T14:55:59.970" v="515" actId="20577"/>
          <ac:spMkLst>
            <pc:docMk/>
            <pc:sldMk cId="303973958" sldId="2147480691"/>
            <ac:spMk id="21" creationId="{B56DE5A5-559B-9C31-DF76-B91E72930DAF}"/>
          </ac:spMkLst>
        </pc:spChg>
        <pc:spChg chg="mod">
          <ac:chgData name="Marguerite Massinga Loembé" userId="S::mloembe@rtsl.org::2600114e-6508-42e5-9f22-a1cb2c9b75f6" providerId="AD" clId="Web-{F0AC3EF3-86DE-BA25-865E-A2CE6042E201}" dt="2025-10-31T11:06:20.093" v="115"/>
          <ac:spMkLst>
            <pc:docMk/>
            <pc:sldMk cId="303973958" sldId="2147480691"/>
            <ac:spMk id="23" creationId="{78F2B5EC-F7DA-3B21-2DCF-8356C6F7E9AD}"/>
          </ac:spMkLst>
        </pc:spChg>
        <pc:spChg chg="mod">
          <ac:chgData name="Marguerite Massinga Loembé" userId="S::mloembe@rtsl.org::2600114e-6508-42e5-9f22-a1cb2c9b75f6" providerId="AD" clId="Web-{F0AC3EF3-86DE-BA25-865E-A2CE6042E201}" dt="2025-10-31T14:56:41.925" v="518" actId="20577"/>
          <ac:spMkLst>
            <pc:docMk/>
            <pc:sldMk cId="303973958" sldId="2147480691"/>
            <ac:spMk id="54" creationId="{AB3E9DF9-178F-D9AA-2B36-397CD12ECA9F}"/>
          </ac:spMkLst>
        </pc:spChg>
      </pc:sldChg>
      <pc:sldChg chg="modSp">
        <pc:chgData name="Marguerite Massinga Loembé" userId="S::mloembe@rtsl.org::2600114e-6508-42e5-9f22-a1cb2c9b75f6" providerId="AD" clId="Web-{F0AC3EF3-86DE-BA25-865E-A2CE6042E201}" dt="2025-10-31T11:17:47.015" v="246" actId="20577"/>
        <pc:sldMkLst>
          <pc:docMk/>
          <pc:sldMk cId="3337162292" sldId="2147480914"/>
        </pc:sldMkLst>
        <pc:spChg chg="mod">
          <ac:chgData name="Marguerite Massinga Loembé" userId="S::mloembe@rtsl.org::2600114e-6508-42e5-9f22-a1cb2c9b75f6" providerId="AD" clId="Web-{F0AC3EF3-86DE-BA25-865E-A2CE6042E201}" dt="2025-10-31T11:17:47.015" v="246" actId="20577"/>
          <ac:spMkLst>
            <pc:docMk/>
            <pc:sldMk cId="3337162292" sldId="2147480914"/>
            <ac:spMk id="38" creationId="{806A4617-691F-D2C9-3F35-28865B239DE2}"/>
          </ac:spMkLst>
        </pc:spChg>
      </pc:sldChg>
      <pc:sldChg chg="modSp modNotes">
        <pc:chgData name="Marguerite Massinga Loembé" userId="S::mloembe@rtsl.org::2600114e-6508-42e5-9f22-a1cb2c9b75f6" providerId="AD" clId="Web-{F0AC3EF3-86DE-BA25-865E-A2CE6042E201}" dt="2025-10-31T15:35:04.741" v="524"/>
        <pc:sldMkLst>
          <pc:docMk/>
          <pc:sldMk cId="903335531" sldId="2147480987"/>
        </pc:sldMkLst>
        <pc:spChg chg="mod">
          <ac:chgData name="Marguerite Massinga Loembé" userId="S::mloembe@rtsl.org::2600114e-6508-42e5-9f22-a1cb2c9b75f6" providerId="AD" clId="Web-{F0AC3EF3-86DE-BA25-865E-A2CE6042E201}" dt="2025-10-31T14:58:24.366" v="523" actId="20577"/>
          <ac:spMkLst>
            <pc:docMk/>
            <pc:sldMk cId="903335531" sldId="2147480987"/>
            <ac:spMk id="88" creationId="{F06A252A-D11E-E6BC-99B2-9C34733DB866}"/>
          </ac:spMkLst>
        </pc:spChg>
      </pc:sldChg>
      <pc:sldChg chg="modSp">
        <pc:chgData name="Marguerite Massinga Loembé" userId="S::mloembe@rtsl.org::2600114e-6508-42e5-9f22-a1cb2c9b75f6" providerId="AD" clId="Web-{F0AC3EF3-86DE-BA25-865E-A2CE6042E201}" dt="2025-10-30T12:19:37.250" v="54" actId="20577"/>
        <pc:sldMkLst>
          <pc:docMk/>
          <pc:sldMk cId="1720213632" sldId="2147481054"/>
        </pc:sldMkLst>
        <pc:spChg chg="mod">
          <ac:chgData name="Marguerite Massinga Loembé" userId="S::mloembe@rtsl.org::2600114e-6508-42e5-9f22-a1cb2c9b75f6" providerId="AD" clId="Web-{F0AC3EF3-86DE-BA25-865E-A2CE6042E201}" dt="2025-10-30T12:19:37.250" v="54" actId="20577"/>
          <ac:spMkLst>
            <pc:docMk/>
            <pc:sldMk cId="1720213632" sldId="2147481054"/>
            <ac:spMk id="5" creationId="{328A298E-33E8-79D5-FBDC-CB2F22D3FAD9}"/>
          </ac:spMkLst>
        </pc:spChg>
      </pc:sldChg>
      <pc:sldChg chg="modSp">
        <pc:chgData name="Marguerite Massinga Loembé" userId="S::mloembe@rtsl.org::2600114e-6508-42e5-9f22-a1cb2c9b75f6" providerId="AD" clId="Web-{F0AC3EF3-86DE-BA25-865E-A2CE6042E201}" dt="2025-10-31T13:56:20.847" v="442" actId="20577"/>
        <pc:sldMkLst>
          <pc:docMk/>
          <pc:sldMk cId="1018175547" sldId="2147481100"/>
        </pc:sldMkLst>
        <pc:spChg chg="mod">
          <ac:chgData name="Marguerite Massinga Loembé" userId="S::mloembe@rtsl.org::2600114e-6508-42e5-9f22-a1cb2c9b75f6" providerId="AD" clId="Web-{F0AC3EF3-86DE-BA25-865E-A2CE6042E201}" dt="2025-10-31T13:56:20.847" v="442" actId="20577"/>
          <ac:spMkLst>
            <pc:docMk/>
            <pc:sldMk cId="1018175547" sldId="2147481100"/>
            <ac:spMk id="7" creationId="{A4E1DD24-9E62-B6C9-7D21-682C26443374}"/>
          </ac:spMkLst>
        </pc:spChg>
      </pc:sldChg>
      <pc:sldChg chg="modNotes">
        <pc:chgData name="Marguerite Massinga Loembé" userId="S::mloembe@rtsl.org::2600114e-6508-42e5-9f22-a1cb2c9b75f6" providerId="AD" clId="Web-{F0AC3EF3-86DE-BA25-865E-A2CE6042E201}" dt="2025-10-31T11:06:20.093" v="115"/>
        <pc:sldMkLst>
          <pc:docMk/>
          <pc:sldMk cId="2430127490" sldId="2147481101"/>
        </pc:sldMkLst>
      </pc:sldChg>
      <pc:sldChg chg="modNotes">
        <pc:chgData name="Marguerite Massinga Loembé" userId="S::mloembe@rtsl.org::2600114e-6508-42e5-9f22-a1cb2c9b75f6" providerId="AD" clId="Web-{F0AC3EF3-86DE-BA25-865E-A2CE6042E201}" dt="2025-10-31T11:06:20.093" v="115"/>
        <pc:sldMkLst>
          <pc:docMk/>
          <pc:sldMk cId="428986191" sldId="2147481102"/>
        </pc:sldMkLst>
      </pc:sldChg>
      <pc:sldChg chg="modSp modNotes">
        <pc:chgData name="Marguerite Massinga Loembé" userId="S::mloembe@rtsl.org::2600114e-6508-42e5-9f22-a1cb2c9b75f6" providerId="AD" clId="Web-{F0AC3EF3-86DE-BA25-865E-A2CE6042E201}" dt="2025-10-31T14:42:37.922" v="446" actId="20577"/>
        <pc:sldMkLst>
          <pc:docMk/>
          <pc:sldMk cId="1794510017" sldId="2147481104"/>
        </pc:sldMkLst>
        <pc:spChg chg="mod">
          <ac:chgData name="Marguerite Massinga Loembé" userId="S::mloembe@rtsl.org::2600114e-6508-42e5-9f22-a1cb2c9b75f6" providerId="AD" clId="Web-{F0AC3EF3-86DE-BA25-865E-A2CE6042E201}" dt="2025-10-31T14:42:37.922" v="446" actId="20577"/>
          <ac:spMkLst>
            <pc:docMk/>
            <pc:sldMk cId="1794510017" sldId="2147481104"/>
            <ac:spMk id="7" creationId="{A4E1DD24-9E62-B6C9-7D21-682C26443374}"/>
          </ac:spMkLst>
        </pc:spChg>
      </pc:sldChg>
      <pc:sldChg chg="modSp modNotes">
        <pc:chgData name="Marguerite Massinga Loembé" userId="S::mloembe@rtsl.org::2600114e-6508-42e5-9f22-a1cb2c9b75f6" providerId="AD" clId="Web-{F0AC3EF3-86DE-BA25-865E-A2CE6042E201}" dt="2025-10-31T11:06:20.093" v="115"/>
        <pc:sldMkLst>
          <pc:docMk/>
          <pc:sldMk cId="2777834603" sldId="2147481115"/>
        </pc:sldMkLst>
        <pc:spChg chg="mod">
          <ac:chgData name="Marguerite Massinga Loembé" userId="S::mloembe@rtsl.org::2600114e-6508-42e5-9f22-a1cb2c9b75f6" providerId="AD" clId="Web-{F0AC3EF3-86DE-BA25-865E-A2CE6042E201}" dt="2025-10-31T11:06:20.093" v="115"/>
          <ac:spMkLst>
            <pc:docMk/>
            <pc:sldMk cId="2777834603" sldId="2147481115"/>
            <ac:spMk id="14" creationId="{BFB4CD8F-B17A-4207-2033-75718E68509A}"/>
          </ac:spMkLst>
        </pc:spChg>
      </pc:sldChg>
      <pc:sldChg chg="modSp modNotes">
        <pc:chgData name="Marguerite Massinga Loembé" userId="S::mloembe@rtsl.org::2600114e-6508-42e5-9f22-a1cb2c9b75f6" providerId="AD" clId="Web-{F0AC3EF3-86DE-BA25-865E-A2CE6042E201}" dt="2025-10-31T11:24:07.097" v="334"/>
        <pc:sldMkLst>
          <pc:docMk/>
          <pc:sldMk cId="2740370190" sldId="2147481116"/>
        </pc:sldMkLst>
        <pc:graphicFrameChg chg="mod modGraphic">
          <ac:chgData name="Marguerite Massinga Loembé" userId="S::mloembe@rtsl.org::2600114e-6508-42e5-9f22-a1cb2c9b75f6" providerId="AD" clId="Web-{F0AC3EF3-86DE-BA25-865E-A2CE6042E201}" dt="2025-10-31T11:24:07.097" v="334"/>
          <ac:graphicFrameMkLst>
            <pc:docMk/>
            <pc:sldMk cId="2740370190" sldId="2147481116"/>
            <ac:graphicFrameMk id="3" creationId="{201B5498-CE4C-83EB-0566-A9DC8B677E5C}"/>
          </ac:graphicFrameMkLst>
        </pc:graphicFrameChg>
      </pc:sldChg>
      <pc:sldChg chg="modSp modNotes">
        <pc:chgData name="Marguerite Massinga Loembé" userId="S::mloembe@rtsl.org::2600114e-6508-42e5-9f22-a1cb2c9b75f6" providerId="AD" clId="Web-{F0AC3EF3-86DE-BA25-865E-A2CE6042E201}" dt="2025-10-31T11:25:21.913" v="345" actId="20577"/>
        <pc:sldMkLst>
          <pc:docMk/>
          <pc:sldMk cId="2033365070" sldId="2147481117"/>
        </pc:sldMkLst>
        <pc:spChg chg="mod">
          <ac:chgData name="Marguerite Massinga Loembé" userId="S::mloembe@rtsl.org::2600114e-6508-42e5-9f22-a1cb2c9b75f6" providerId="AD" clId="Web-{F0AC3EF3-86DE-BA25-865E-A2CE6042E201}" dt="2025-10-31T11:25:21.913" v="345" actId="20577"/>
          <ac:spMkLst>
            <pc:docMk/>
            <pc:sldMk cId="2033365070" sldId="2147481117"/>
            <ac:spMk id="5" creationId="{57FCA145-95FC-D799-C36F-00824FBC7D0B}"/>
          </ac:spMkLst>
        </pc:spChg>
      </pc:sldChg>
      <pc:sldChg chg="modSp modNotes">
        <pc:chgData name="Marguerite Massinga Loembé" userId="S::mloembe@rtsl.org::2600114e-6508-42e5-9f22-a1cb2c9b75f6" providerId="AD" clId="Web-{F0AC3EF3-86DE-BA25-865E-A2CE6042E201}" dt="2025-10-31T11:06:20.093" v="115"/>
        <pc:sldMkLst>
          <pc:docMk/>
          <pc:sldMk cId="1760486604" sldId="2147481118"/>
        </pc:sldMkLst>
        <pc:spChg chg="mod">
          <ac:chgData name="Marguerite Massinga Loembé" userId="S::mloembe@rtsl.org::2600114e-6508-42e5-9f22-a1cb2c9b75f6" providerId="AD" clId="Web-{F0AC3EF3-86DE-BA25-865E-A2CE6042E201}" dt="2025-10-31T11:06:20.093" v="115"/>
          <ac:spMkLst>
            <pc:docMk/>
            <pc:sldMk cId="1760486604" sldId="2147481118"/>
            <ac:spMk id="15" creationId="{2FE57AC7-BA59-C93B-8BE0-37CC81423358}"/>
          </ac:spMkLst>
        </pc:spChg>
      </pc:sldChg>
      <pc:sldChg chg="modSp">
        <pc:chgData name="Marguerite Massinga Loembé" userId="S::mloembe@rtsl.org::2600114e-6508-42e5-9f22-a1cb2c9b75f6" providerId="AD" clId="Web-{F0AC3EF3-86DE-BA25-865E-A2CE6042E201}" dt="2025-10-31T11:25:58.164" v="352" actId="20577"/>
        <pc:sldMkLst>
          <pc:docMk/>
          <pc:sldMk cId="2763143106" sldId="2147481119"/>
        </pc:sldMkLst>
        <pc:spChg chg="mod">
          <ac:chgData name="Marguerite Massinga Loembé" userId="S::mloembe@rtsl.org::2600114e-6508-42e5-9f22-a1cb2c9b75f6" providerId="AD" clId="Web-{F0AC3EF3-86DE-BA25-865E-A2CE6042E201}" dt="2025-10-31T11:25:51.539" v="349" actId="20577"/>
          <ac:spMkLst>
            <pc:docMk/>
            <pc:sldMk cId="2763143106" sldId="2147481119"/>
            <ac:spMk id="3" creationId="{B140E2B3-937C-FA6E-2452-810089924762}"/>
          </ac:spMkLst>
        </pc:spChg>
        <pc:spChg chg="mod">
          <ac:chgData name="Marguerite Massinga Loembé" userId="S::mloembe@rtsl.org::2600114e-6508-42e5-9f22-a1cb2c9b75f6" providerId="AD" clId="Web-{F0AC3EF3-86DE-BA25-865E-A2CE6042E201}" dt="2025-10-31T11:25:58.164" v="352" actId="20577"/>
          <ac:spMkLst>
            <pc:docMk/>
            <pc:sldMk cId="2763143106" sldId="2147481119"/>
            <ac:spMk id="7" creationId="{D49CDE50-02CC-836F-2668-EC6EC98C1A98}"/>
          </ac:spMkLst>
        </pc:spChg>
        <pc:spChg chg="mod">
          <ac:chgData name="Marguerite Massinga Loembé" userId="S::mloembe@rtsl.org::2600114e-6508-42e5-9f22-a1cb2c9b75f6" providerId="AD" clId="Web-{F0AC3EF3-86DE-BA25-865E-A2CE6042E201}" dt="2025-10-31T11:25:47.695" v="347" actId="20577"/>
          <ac:spMkLst>
            <pc:docMk/>
            <pc:sldMk cId="2763143106" sldId="2147481119"/>
            <ac:spMk id="17" creationId="{A2F894E5-4433-0C78-0ED8-6A060ABAC5FA}"/>
          </ac:spMkLst>
        </pc:spChg>
      </pc:sldChg>
      <pc:sldChg chg="modNotes">
        <pc:chgData name="Marguerite Massinga Loembé" userId="S::mloembe@rtsl.org::2600114e-6508-42e5-9f22-a1cb2c9b75f6" providerId="AD" clId="Web-{F0AC3EF3-86DE-BA25-865E-A2CE6042E201}" dt="2025-10-31T11:06:20.093" v="115"/>
        <pc:sldMkLst>
          <pc:docMk/>
          <pc:sldMk cId="3723154630" sldId="2147481129"/>
        </pc:sldMkLst>
      </pc:sldChg>
      <pc:sldChg chg="modNotes">
        <pc:chgData name="Marguerite Massinga Loembé" userId="S::mloembe@rtsl.org::2600114e-6508-42e5-9f22-a1cb2c9b75f6" providerId="AD" clId="Web-{F0AC3EF3-86DE-BA25-865E-A2CE6042E201}" dt="2025-10-31T11:06:20.093" v="115"/>
        <pc:sldMkLst>
          <pc:docMk/>
          <pc:sldMk cId="2279079723" sldId="2147481130"/>
        </pc:sldMkLst>
      </pc:sldChg>
      <pc:sldChg chg="modNotes">
        <pc:chgData name="Marguerite Massinga Loembé" userId="S::mloembe@rtsl.org::2600114e-6508-42e5-9f22-a1cb2c9b75f6" providerId="AD" clId="Web-{F0AC3EF3-86DE-BA25-865E-A2CE6042E201}" dt="2025-10-31T11:06:20.093" v="115"/>
        <pc:sldMkLst>
          <pc:docMk/>
          <pc:sldMk cId="1340157615" sldId="2147481132"/>
        </pc:sldMkLst>
      </pc:sldChg>
      <pc:sldChg chg="modSp modNotes">
        <pc:chgData name="Marguerite Massinga Loembé" userId="S::mloembe@rtsl.org::2600114e-6508-42e5-9f22-a1cb2c9b75f6" providerId="AD" clId="Web-{F0AC3EF3-86DE-BA25-865E-A2CE6042E201}" dt="2025-10-31T11:06:20.093" v="115"/>
        <pc:sldMkLst>
          <pc:docMk/>
          <pc:sldMk cId="3211015914" sldId="2147481195"/>
        </pc:sldMkLst>
        <pc:spChg chg="mod">
          <ac:chgData name="Marguerite Massinga Loembé" userId="S::mloembe@rtsl.org::2600114e-6508-42e5-9f22-a1cb2c9b75f6" providerId="AD" clId="Web-{F0AC3EF3-86DE-BA25-865E-A2CE6042E201}" dt="2025-10-31T10:27:13.378" v="74" actId="20577"/>
          <ac:spMkLst>
            <pc:docMk/>
            <pc:sldMk cId="3211015914" sldId="2147481195"/>
            <ac:spMk id="5" creationId="{E29C8A2B-7B83-13D7-3B40-10301B2C9E51}"/>
          </ac:spMkLst>
        </pc:spChg>
      </pc:sldChg>
      <pc:sldChg chg="modNotes">
        <pc:chgData name="Marguerite Massinga Loembé" userId="S::mloembe@rtsl.org::2600114e-6508-42e5-9f22-a1cb2c9b75f6" providerId="AD" clId="Web-{F0AC3EF3-86DE-BA25-865E-A2CE6042E201}" dt="2025-10-31T11:06:20.093" v="115"/>
        <pc:sldMkLst>
          <pc:docMk/>
          <pc:sldMk cId="1287638631" sldId="2147481206"/>
        </pc:sldMkLst>
      </pc:sldChg>
      <pc:sldChg chg="modSp">
        <pc:chgData name="Marguerite Massinga Loembé" userId="S::mloembe@rtsl.org::2600114e-6508-42e5-9f22-a1cb2c9b75f6" providerId="AD" clId="Web-{F0AC3EF3-86DE-BA25-865E-A2CE6042E201}" dt="2025-10-30T12:25:10.099" v="60" actId="1076"/>
        <pc:sldMkLst>
          <pc:docMk/>
          <pc:sldMk cId="1967748715" sldId="2147481261"/>
        </pc:sldMkLst>
        <pc:spChg chg="mod">
          <ac:chgData name="Marguerite Massinga Loembé" userId="S::mloembe@rtsl.org::2600114e-6508-42e5-9f22-a1cb2c9b75f6" providerId="AD" clId="Web-{F0AC3EF3-86DE-BA25-865E-A2CE6042E201}" dt="2025-10-30T12:25:10.099" v="60" actId="1076"/>
          <ac:spMkLst>
            <pc:docMk/>
            <pc:sldMk cId="1967748715" sldId="2147481261"/>
            <ac:spMk id="2" creationId="{13F89D0B-2808-52B4-A62C-8AA6C02DC233}"/>
          </ac:spMkLst>
        </pc:spChg>
      </pc:sldChg>
      <pc:sldChg chg="modSp">
        <pc:chgData name="Marguerite Massinga Loembé" userId="S::mloembe@rtsl.org::2600114e-6508-42e5-9f22-a1cb2c9b75f6" providerId="AD" clId="Web-{F0AC3EF3-86DE-BA25-865E-A2CE6042E201}" dt="2025-10-30T12:25:48.990" v="61" actId="20577"/>
        <pc:sldMkLst>
          <pc:docMk/>
          <pc:sldMk cId="754040135" sldId="2147481265"/>
        </pc:sldMkLst>
        <pc:spChg chg="mod">
          <ac:chgData name="Marguerite Massinga Loembé" userId="S::mloembe@rtsl.org::2600114e-6508-42e5-9f22-a1cb2c9b75f6" providerId="AD" clId="Web-{F0AC3EF3-86DE-BA25-865E-A2CE6042E201}" dt="2025-10-30T12:25:48.990" v="61" actId="20577"/>
          <ac:spMkLst>
            <pc:docMk/>
            <pc:sldMk cId="754040135" sldId="2147481265"/>
            <ac:spMk id="2" creationId="{19F128C0-FF47-7DBB-EE3A-98DBE839A126}"/>
          </ac:spMkLst>
        </pc:spChg>
      </pc:sldChg>
      <pc:sldChg chg="modSp">
        <pc:chgData name="Marguerite Massinga Loembé" userId="S::mloembe@rtsl.org::2600114e-6508-42e5-9f22-a1cb2c9b75f6" providerId="AD" clId="Web-{F0AC3EF3-86DE-BA25-865E-A2CE6042E201}" dt="2025-10-31T11:37:46.626" v="387" actId="20577"/>
        <pc:sldMkLst>
          <pc:docMk/>
          <pc:sldMk cId="385381610" sldId="2147481362"/>
        </pc:sldMkLst>
        <pc:spChg chg="mod">
          <ac:chgData name="Marguerite Massinga Loembé" userId="S::mloembe@rtsl.org::2600114e-6508-42e5-9f22-a1cb2c9b75f6" providerId="AD" clId="Web-{F0AC3EF3-86DE-BA25-865E-A2CE6042E201}" dt="2025-10-31T11:34:23.501" v="359" actId="20577"/>
          <ac:spMkLst>
            <pc:docMk/>
            <pc:sldMk cId="385381610" sldId="2147481362"/>
            <ac:spMk id="2" creationId="{CA6B662B-7737-67B8-E8F8-1E31A55BFB18}"/>
          </ac:spMkLst>
        </pc:spChg>
        <pc:spChg chg="mod">
          <ac:chgData name="Marguerite Massinga Loembé" userId="S::mloembe@rtsl.org::2600114e-6508-42e5-9f22-a1cb2c9b75f6" providerId="AD" clId="Web-{F0AC3EF3-86DE-BA25-865E-A2CE6042E201}" dt="2025-10-31T11:37:46.626" v="387" actId="20577"/>
          <ac:spMkLst>
            <pc:docMk/>
            <pc:sldMk cId="385381610" sldId="2147481362"/>
            <ac:spMk id="3" creationId="{4D0E1E4D-A012-0A37-4CE6-FE04A3DAAC6A}"/>
          </ac:spMkLst>
        </pc:spChg>
      </pc:sldChg>
      <pc:sldChg chg="modNotes">
        <pc:chgData name="Marguerite Massinga Loembé" userId="S::mloembe@rtsl.org::2600114e-6508-42e5-9f22-a1cb2c9b75f6" providerId="AD" clId="Web-{F0AC3EF3-86DE-BA25-865E-A2CE6042E201}" dt="2025-10-31T11:06:20.093" v="115"/>
        <pc:sldMkLst>
          <pc:docMk/>
          <pc:sldMk cId="71452369" sldId="2147481368"/>
        </pc:sldMkLst>
      </pc:sldChg>
      <pc:sldChg chg="modSp modNotes">
        <pc:chgData name="Marguerite Massinga Loembé" userId="S::mloembe@rtsl.org::2600114e-6508-42e5-9f22-a1cb2c9b75f6" providerId="AD" clId="Web-{F0AC3EF3-86DE-BA25-865E-A2CE6042E201}" dt="2025-10-31T15:36:37.696" v="531" actId="20577"/>
        <pc:sldMkLst>
          <pc:docMk/>
          <pc:sldMk cId="1222485294" sldId="2147481388"/>
        </pc:sldMkLst>
        <pc:spChg chg="mod">
          <ac:chgData name="Marguerite Massinga Loembé" userId="S::mloembe@rtsl.org::2600114e-6508-42e5-9f22-a1cb2c9b75f6" providerId="AD" clId="Web-{F0AC3EF3-86DE-BA25-865E-A2CE6042E201}" dt="2025-10-31T11:06:20.093" v="115"/>
          <ac:spMkLst>
            <pc:docMk/>
            <pc:sldMk cId="1222485294" sldId="2147481388"/>
            <ac:spMk id="22" creationId="{48886688-D53A-3127-483D-3EEB32835A4D}"/>
          </ac:spMkLst>
        </pc:spChg>
        <pc:spChg chg="mod">
          <ac:chgData name="Marguerite Massinga Loembé" userId="S::mloembe@rtsl.org::2600114e-6508-42e5-9f22-a1cb2c9b75f6" providerId="AD" clId="Web-{F0AC3EF3-86DE-BA25-865E-A2CE6042E201}" dt="2025-10-31T15:36:37.696" v="531" actId="20577"/>
          <ac:spMkLst>
            <pc:docMk/>
            <pc:sldMk cId="1222485294" sldId="2147481388"/>
            <ac:spMk id="91" creationId="{A26C82E9-9600-019B-A337-E30272BCC777}"/>
          </ac:spMkLst>
        </pc:spChg>
      </pc:sldChg>
      <pc:sldChg chg="modSp">
        <pc:chgData name="Marguerite Massinga Loembé" userId="S::mloembe@rtsl.org::2600114e-6508-42e5-9f22-a1cb2c9b75f6" providerId="AD" clId="Web-{F0AC3EF3-86DE-BA25-865E-A2CE6042E201}" dt="2025-10-31T11:06:20.093" v="115"/>
        <pc:sldMkLst>
          <pc:docMk/>
          <pc:sldMk cId="1454040348" sldId="2147481397"/>
        </pc:sldMkLst>
        <pc:spChg chg="mod">
          <ac:chgData name="Marguerite Massinga Loembé" userId="S::mloembe@rtsl.org::2600114e-6508-42e5-9f22-a1cb2c9b75f6" providerId="AD" clId="Web-{F0AC3EF3-86DE-BA25-865E-A2CE6042E201}" dt="2025-10-31T11:06:20.093" v="115"/>
          <ac:spMkLst>
            <pc:docMk/>
            <pc:sldMk cId="1454040348" sldId="2147481397"/>
            <ac:spMk id="304" creationId="{CAAC8353-6472-3ADC-AF5E-155720455355}"/>
          </ac:spMkLst>
        </pc:spChg>
      </pc:sldChg>
      <pc:sldChg chg="modSp modNotes">
        <pc:chgData name="Marguerite Massinga Loembé" userId="S::mloembe@rtsl.org::2600114e-6508-42e5-9f22-a1cb2c9b75f6" providerId="AD" clId="Web-{F0AC3EF3-86DE-BA25-865E-A2CE6042E201}" dt="2025-10-31T14:55:37.720" v="507" actId="20577"/>
        <pc:sldMkLst>
          <pc:docMk/>
          <pc:sldMk cId="1900151528" sldId="2147481402"/>
        </pc:sldMkLst>
        <pc:spChg chg="mod">
          <ac:chgData name="Marguerite Massinga Loembé" userId="S::mloembe@rtsl.org::2600114e-6508-42e5-9f22-a1cb2c9b75f6" providerId="AD" clId="Web-{F0AC3EF3-86DE-BA25-865E-A2CE6042E201}" dt="2025-10-31T14:55:37.720" v="507" actId="20577"/>
          <ac:spMkLst>
            <pc:docMk/>
            <pc:sldMk cId="1900151528" sldId="2147481402"/>
            <ac:spMk id="25" creationId="{A7871C3A-693C-DDD6-9937-F7461BEC98B3}"/>
          </ac:spMkLst>
        </pc:spChg>
      </pc:sldChg>
      <pc:sldChg chg="modSp">
        <pc:chgData name="Marguerite Massinga Loembé" userId="S::mloembe@rtsl.org::2600114e-6508-42e5-9f22-a1cb2c9b75f6" providerId="AD" clId="Web-{F0AC3EF3-86DE-BA25-865E-A2CE6042E201}" dt="2025-10-31T11:11:11.993" v="158" actId="20577"/>
        <pc:sldMkLst>
          <pc:docMk/>
          <pc:sldMk cId="3675091316" sldId="2147481403"/>
        </pc:sldMkLst>
        <pc:spChg chg="mod">
          <ac:chgData name="Marguerite Massinga Loembé" userId="S::mloembe@rtsl.org::2600114e-6508-42e5-9f22-a1cb2c9b75f6" providerId="AD" clId="Web-{F0AC3EF3-86DE-BA25-865E-A2CE6042E201}" dt="2025-10-31T11:09:32.490" v="143" actId="14100"/>
          <ac:spMkLst>
            <pc:docMk/>
            <pc:sldMk cId="3675091316" sldId="2147481403"/>
            <ac:spMk id="5" creationId="{CD456DC0-6D5B-81B9-B773-0C7DB77BA9ED}"/>
          </ac:spMkLst>
        </pc:spChg>
        <pc:spChg chg="mod">
          <ac:chgData name="Marguerite Massinga Loembé" userId="S::mloembe@rtsl.org::2600114e-6508-42e5-9f22-a1cb2c9b75f6" providerId="AD" clId="Web-{F0AC3EF3-86DE-BA25-865E-A2CE6042E201}" dt="2025-10-31T11:09:57.757" v="145" actId="20577"/>
          <ac:spMkLst>
            <pc:docMk/>
            <pc:sldMk cId="3675091316" sldId="2147481403"/>
            <ac:spMk id="39" creationId="{9E791990-6A75-D97F-24D4-3F2E3FE95673}"/>
          </ac:spMkLst>
        </pc:spChg>
        <pc:spChg chg="mod">
          <ac:chgData name="Marguerite Massinga Loembé" userId="S::mloembe@rtsl.org::2600114e-6508-42e5-9f22-a1cb2c9b75f6" providerId="AD" clId="Web-{F0AC3EF3-86DE-BA25-865E-A2CE6042E201}" dt="2025-10-31T11:10:29.117" v="146" actId="20577"/>
          <ac:spMkLst>
            <pc:docMk/>
            <pc:sldMk cId="3675091316" sldId="2147481403"/>
            <ac:spMk id="72" creationId="{230F49C7-895C-68D2-0269-18B6930F29BD}"/>
          </ac:spMkLst>
        </pc:spChg>
        <pc:spChg chg="mod">
          <ac:chgData name="Marguerite Massinga Loembé" userId="S::mloembe@rtsl.org::2600114e-6508-42e5-9f22-a1cb2c9b75f6" providerId="AD" clId="Web-{F0AC3EF3-86DE-BA25-865E-A2CE6042E201}" dt="2025-10-31T11:11:11.993" v="158" actId="20577"/>
          <ac:spMkLst>
            <pc:docMk/>
            <pc:sldMk cId="3675091316" sldId="2147481403"/>
            <ac:spMk id="74" creationId="{F749DD63-40E7-A49E-35C4-D82E38C2FBC0}"/>
          </ac:spMkLst>
        </pc:spChg>
        <pc:spChg chg="mod">
          <ac:chgData name="Marguerite Massinga Loembé" userId="S::mloembe@rtsl.org::2600114e-6508-42e5-9f22-a1cb2c9b75f6" providerId="AD" clId="Web-{F0AC3EF3-86DE-BA25-865E-A2CE6042E201}" dt="2025-10-31T11:10:43.117" v="156" actId="20577"/>
          <ac:spMkLst>
            <pc:docMk/>
            <pc:sldMk cId="3675091316" sldId="2147481403"/>
            <ac:spMk id="76" creationId="{8E055726-0A20-E76D-A452-EEEB5977D920}"/>
          </ac:spMkLst>
        </pc:spChg>
      </pc:sldChg>
      <pc:sldChg chg="modSp ord">
        <pc:chgData name="Marguerite Massinga Loembé" userId="S::mloembe@rtsl.org::2600114e-6508-42e5-9f22-a1cb2c9b75f6" providerId="AD" clId="Web-{F0AC3EF3-86DE-BA25-865E-A2CE6042E201}" dt="2025-10-31T11:11:55.650" v="167" actId="20577"/>
        <pc:sldMkLst>
          <pc:docMk/>
          <pc:sldMk cId="1781040607" sldId="2147481404"/>
        </pc:sldMkLst>
        <pc:spChg chg="mod">
          <ac:chgData name="Marguerite Massinga Loembé" userId="S::mloembe@rtsl.org::2600114e-6508-42e5-9f22-a1cb2c9b75f6" providerId="AD" clId="Web-{F0AC3EF3-86DE-BA25-865E-A2CE6042E201}" dt="2025-10-31T11:11:55.650" v="167" actId="20577"/>
          <ac:spMkLst>
            <pc:docMk/>
            <pc:sldMk cId="1781040607" sldId="2147481404"/>
            <ac:spMk id="12" creationId="{D23018E6-B00C-B5C1-0AAD-0434C703ED37}"/>
          </ac:spMkLst>
        </pc:spChg>
        <pc:spChg chg="mod">
          <ac:chgData name="Marguerite Massinga Loembé" userId="S::mloembe@rtsl.org::2600114e-6508-42e5-9f22-a1cb2c9b75f6" providerId="AD" clId="Web-{F0AC3EF3-86DE-BA25-865E-A2CE6042E201}" dt="2025-10-31T11:11:34.165" v="160" actId="20577"/>
          <ac:spMkLst>
            <pc:docMk/>
            <pc:sldMk cId="1781040607" sldId="2147481404"/>
            <ac:spMk id="27" creationId="{5B2DBA9D-D4E7-6167-D824-51FD07F3EE8D}"/>
          </ac:spMkLst>
        </pc:spChg>
        <pc:spChg chg="mod">
          <ac:chgData name="Marguerite Massinga Loembé" userId="S::mloembe@rtsl.org::2600114e-6508-42e5-9f22-a1cb2c9b75f6" providerId="AD" clId="Web-{F0AC3EF3-86DE-BA25-865E-A2CE6042E201}" dt="2025-10-31T11:11:50.462" v="162" actId="20577"/>
          <ac:spMkLst>
            <pc:docMk/>
            <pc:sldMk cId="1781040607" sldId="2147481404"/>
            <ac:spMk id="29" creationId="{E117BB7E-0491-2B09-1527-AC02552E2067}"/>
          </ac:spMkLst>
        </pc:spChg>
      </pc:sldChg>
      <pc:sldChg chg="modSp modNotes">
        <pc:chgData name="Marguerite Massinga Loembé" userId="S::mloembe@rtsl.org::2600114e-6508-42e5-9f22-a1cb2c9b75f6" providerId="AD" clId="Web-{F0AC3EF3-86DE-BA25-865E-A2CE6042E201}" dt="2025-10-31T11:15:54.248" v="240"/>
        <pc:sldMkLst>
          <pc:docMk/>
          <pc:sldMk cId="325933951" sldId="2147481406"/>
        </pc:sldMkLst>
        <pc:spChg chg="mod">
          <ac:chgData name="Marguerite Massinga Loembé" userId="S::mloembe@rtsl.org::2600114e-6508-42e5-9f22-a1cb2c9b75f6" providerId="AD" clId="Web-{F0AC3EF3-86DE-BA25-865E-A2CE6042E201}" dt="2025-10-31T11:14:37.809" v="218" actId="20577"/>
          <ac:spMkLst>
            <pc:docMk/>
            <pc:sldMk cId="325933951" sldId="2147481406"/>
            <ac:spMk id="3" creationId="{09682837-CA44-0C58-DBEE-7B3F1E5C31A2}"/>
          </ac:spMkLst>
        </pc:spChg>
        <pc:spChg chg="mod">
          <ac:chgData name="Marguerite Massinga Loembé" userId="S::mloembe@rtsl.org::2600114e-6508-42e5-9f22-a1cb2c9b75f6" providerId="AD" clId="Web-{F0AC3EF3-86DE-BA25-865E-A2CE6042E201}" dt="2025-10-31T11:15:06.216" v="226" actId="20577"/>
          <ac:spMkLst>
            <pc:docMk/>
            <pc:sldMk cId="325933951" sldId="2147481406"/>
            <ac:spMk id="5" creationId="{47859E13-F918-34C1-9537-B4D851793BDF}"/>
          </ac:spMkLst>
        </pc:spChg>
        <pc:spChg chg="mod">
          <ac:chgData name="Marguerite Massinga Loembé" userId="S::mloembe@rtsl.org::2600114e-6508-42e5-9f22-a1cb2c9b75f6" providerId="AD" clId="Web-{F0AC3EF3-86DE-BA25-865E-A2CE6042E201}" dt="2025-10-31T11:15:54.139" v="235"/>
          <ac:spMkLst>
            <pc:docMk/>
            <pc:sldMk cId="325933951" sldId="2147481406"/>
            <ac:spMk id="12" creationId="{25FD94ED-5564-09EF-FEDE-90A92DDEEB07}"/>
          </ac:spMkLst>
        </pc:spChg>
        <pc:spChg chg="mod">
          <ac:chgData name="Marguerite Massinga Loembé" userId="S::mloembe@rtsl.org::2600114e-6508-42e5-9f22-a1cb2c9b75f6" providerId="AD" clId="Web-{F0AC3EF3-86DE-BA25-865E-A2CE6042E201}" dt="2025-10-31T11:15:54.139" v="236"/>
          <ac:spMkLst>
            <pc:docMk/>
            <pc:sldMk cId="325933951" sldId="2147481406"/>
            <ac:spMk id="14" creationId="{5B8C5B0E-3142-DA9B-89E5-C742C3917790}"/>
          </ac:spMkLst>
        </pc:spChg>
        <pc:spChg chg="mod">
          <ac:chgData name="Marguerite Massinga Loembé" userId="S::mloembe@rtsl.org::2600114e-6508-42e5-9f22-a1cb2c9b75f6" providerId="AD" clId="Web-{F0AC3EF3-86DE-BA25-865E-A2CE6042E201}" dt="2025-10-31T11:15:54.154" v="237"/>
          <ac:spMkLst>
            <pc:docMk/>
            <pc:sldMk cId="325933951" sldId="2147481406"/>
            <ac:spMk id="16" creationId="{37725DD7-D7A9-91E7-4A0C-0ED0DFB432BA}"/>
          </ac:spMkLst>
        </pc:spChg>
        <pc:spChg chg="mod">
          <ac:chgData name="Marguerite Massinga Loembé" userId="S::mloembe@rtsl.org::2600114e-6508-42e5-9f22-a1cb2c9b75f6" providerId="AD" clId="Web-{F0AC3EF3-86DE-BA25-865E-A2CE6042E201}" dt="2025-10-31T11:15:54.154" v="238"/>
          <ac:spMkLst>
            <pc:docMk/>
            <pc:sldMk cId="325933951" sldId="2147481406"/>
            <ac:spMk id="18" creationId="{939BE757-07FF-EACB-2ED8-173CECA88D07}"/>
          </ac:spMkLst>
        </pc:spChg>
        <pc:spChg chg="mod">
          <ac:chgData name="Marguerite Massinga Loembé" userId="S::mloembe@rtsl.org::2600114e-6508-42e5-9f22-a1cb2c9b75f6" providerId="AD" clId="Web-{F0AC3EF3-86DE-BA25-865E-A2CE6042E201}" dt="2025-10-31T11:15:54.154" v="239"/>
          <ac:spMkLst>
            <pc:docMk/>
            <pc:sldMk cId="325933951" sldId="2147481406"/>
            <ac:spMk id="20" creationId="{221FD135-1F77-112B-D461-03258E9FE31D}"/>
          </ac:spMkLst>
        </pc:spChg>
        <pc:spChg chg="mod">
          <ac:chgData name="Marguerite Massinga Loembé" userId="S::mloembe@rtsl.org::2600114e-6508-42e5-9f22-a1cb2c9b75f6" providerId="AD" clId="Web-{F0AC3EF3-86DE-BA25-865E-A2CE6042E201}" dt="2025-10-31T11:15:54.248" v="240"/>
          <ac:spMkLst>
            <pc:docMk/>
            <pc:sldMk cId="325933951" sldId="2147481406"/>
            <ac:spMk id="24" creationId="{A7A0BCB3-025B-1F33-093D-E2CC3C8EDEC4}"/>
          </ac:spMkLst>
        </pc:spChg>
        <pc:spChg chg="mod">
          <ac:chgData name="Marguerite Massinga Loembé" userId="S::mloembe@rtsl.org::2600114e-6508-42e5-9f22-a1cb2c9b75f6" providerId="AD" clId="Web-{F0AC3EF3-86DE-BA25-865E-A2CE6042E201}" dt="2025-10-31T11:14:54.919" v="222" actId="20577"/>
          <ac:spMkLst>
            <pc:docMk/>
            <pc:sldMk cId="325933951" sldId="2147481406"/>
            <ac:spMk id="37" creationId="{191746E8-9C60-CC28-82B7-CAC282695A9E}"/>
          </ac:spMkLst>
        </pc:spChg>
      </pc:sldChg>
      <pc:sldChg chg="modSp">
        <pc:chgData name="Marguerite Massinga Loembé" userId="S::mloembe@rtsl.org::2600114e-6508-42e5-9f22-a1cb2c9b75f6" providerId="AD" clId="Web-{F0AC3EF3-86DE-BA25-865E-A2CE6042E201}" dt="2025-10-30T12:06:27.852" v="4" actId="20577"/>
        <pc:sldMkLst>
          <pc:docMk/>
          <pc:sldMk cId="353133884" sldId="2147481428"/>
        </pc:sldMkLst>
        <pc:spChg chg="mod">
          <ac:chgData name="Marguerite Massinga Loembé" userId="S::mloembe@rtsl.org::2600114e-6508-42e5-9f22-a1cb2c9b75f6" providerId="AD" clId="Web-{F0AC3EF3-86DE-BA25-865E-A2CE6042E201}" dt="2025-10-30T12:06:27.852" v="4" actId="20577"/>
          <ac:spMkLst>
            <pc:docMk/>
            <pc:sldMk cId="353133884" sldId="2147481428"/>
            <ac:spMk id="5" creationId="{F8183E99-9A18-91E9-FAF9-78BDBA62A20A}"/>
          </ac:spMkLst>
        </pc:spChg>
      </pc:sldChg>
      <pc:sldChg chg="modSp modNotes">
        <pc:chgData name="Marguerite Massinga Loembé" userId="S::mloembe@rtsl.org::2600114e-6508-42e5-9f22-a1cb2c9b75f6" providerId="AD" clId="Web-{F0AC3EF3-86DE-BA25-865E-A2CE6042E201}" dt="2025-10-31T11:06:20.093" v="115"/>
        <pc:sldMkLst>
          <pc:docMk/>
          <pc:sldMk cId="1212876658" sldId="2147481431"/>
        </pc:sldMkLst>
        <pc:spChg chg="mod">
          <ac:chgData name="Marguerite Massinga Loembé" userId="S::mloembe@rtsl.org::2600114e-6508-42e5-9f22-a1cb2c9b75f6" providerId="AD" clId="Web-{F0AC3EF3-86DE-BA25-865E-A2CE6042E201}" dt="2025-10-31T11:06:20.093" v="115"/>
          <ac:spMkLst>
            <pc:docMk/>
            <pc:sldMk cId="1212876658" sldId="2147481431"/>
            <ac:spMk id="5" creationId="{2DC9DFC0-4614-DBD0-D7BE-B1E2E3FC4468}"/>
          </ac:spMkLst>
        </pc:spChg>
      </pc:sldChg>
      <pc:sldChg chg="modNotes">
        <pc:chgData name="Marguerite Massinga Loembé" userId="S::mloembe@rtsl.org::2600114e-6508-42e5-9f22-a1cb2c9b75f6" providerId="AD" clId="Web-{F0AC3EF3-86DE-BA25-865E-A2CE6042E201}" dt="2025-10-31T11:06:20.093" v="115"/>
        <pc:sldMkLst>
          <pc:docMk/>
          <pc:sldMk cId="1703805322" sldId="2147481454"/>
        </pc:sldMkLst>
      </pc:sldChg>
      <pc:sldChg chg="modNotes">
        <pc:chgData name="Marguerite Massinga Loembé" userId="S::mloembe@rtsl.org::2600114e-6508-42e5-9f22-a1cb2c9b75f6" providerId="AD" clId="Web-{F0AC3EF3-86DE-BA25-865E-A2CE6042E201}" dt="2025-10-31T11:06:20.093" v="115"/>
        <pc:sldMkLst>
          <pc:docMk/>
          <pc:sldMk cId="123477651" sldId="2147481455"/>
        </pc:sldMkLst>
      </pc:sldChg>
      <pc:sldChg chg="modSp modNotes">
        <pc:chgData name="Marguerite Massinga Loembé" userId="S::mloembe@rtsl.org::2600114e-6508-42e5-9f22-a1cb2c9b75f6" providerId="AD" clId="Web-{F0AC3EF3-86DE-BA25-865E-A2CE6042E201}" dt="2025-10-31T11:06:20.093" v="115"/>
        <pc:sldMkLst>
          <pc:docMk/>
          <pc:sldMk cId="1921951158" sldId="2147481458"/>
        </pc:sldMkLst>
        <pc:spChg chg="mod">
          <ac:chgData name="Marguerite Massinga Loembé" userId="S::mloembe@rtsl.org::2600114e-6508-42e5-9f22-a1cb2c9b75f6" providerId="AD" clId="Web-{F0AC3EF3-86DE-BA25-865E-A2CE6042E201}" dt="2025-10-31T11:06:20.093" v="115"/>
          <ac:spMkLst>
            <pc:docMk/>
            <pc:sldMk cId="1921951158" sldId="2147481458"/>
            <ac:spMk id="4" creationId="{E13247EE-894F-1473-FCEA-3865CC8EAA86}"/>
          </ac:spMkLst>
        </pc:spChg>
      </pc:sldChg>
      <pc:sldChg chg="modSp">
        <pc:chgData name="Marguerite Massinga Loembé" userId="S::mloembe@rtsl.org::2600114e-6508-42e5-9f22-a1cb2c9b75f6" providerId="AD" clId="Web-{F0AC3EF3-86DE-BA25-865E-A2CE6042E201}" dt="2025-10-30T12:19:13.562" v="46" actId="20577"/>
        <pc:sldMkLst>
          <pc:docMk/>
          <pc:sldMk cId="4203931848" sldId="2147481463"/>
        </pc:sldMkLst>
        <pc:spChg chg="mod">
          <ac:chgData name="Marguerite Massinga Loembé" userId="S::mloembe@rtsl.org::2600114e-6508-42e5-9f22-a1cb2c9b75f6" providerId="AD" clId="Web-{F0AC3EF3-86DE-BA25-865E-A2CE6042E201}" dt="2025-10-30T12:19:13.562" v="46" actId="20577"/>
          <ac:spMkLst>
            <pc:docMk/>
            <pc:sldMk cId="4203931848" sldId="2147481463"/>
            <ac:spMk id="2" creationId="{5C3C4A0D-4763-158F-5E0F-8024944694DE}"/>
          </ac:spMkLst>
        </pc:spChg>
      </pc:sldChg>
      <pc:sldChg chg="modNotes">
        <pc:chgData name="Marguerite Massinga Loembé" userId="S::mloembe@rtsl.org::2600114e-6508-42e5-9f22-a1cb2c9b75f6" providerId="AD" clId="Web-{F0AC3EF3-86DE-BA25-865E-A2CE6042E201}" dt="2025-10-31T11:06:20.093" v="115"/>
        <pc:sldMkLst>
          <pc:docMk/>
          <pc:sldMk cId="2248977275" sldId="2147481465"/>
        </pc:sldMkLst>
      </pc:sldChg>
      <pc:sldChg chg="modSp">
        <pc:chgData name="Marguerite Massinga Loembé" userId="S::mloembe@rtsl.org::2600114e-6508-42e5-9f22-a1cb2c9b75f6" providerId="AD" clId="Web-{F0AC3EF3-86DE-BA25-865E-A2CE6042E201}" dt="2025-10-31T11:34:05.408" v="357" actId="20577"/>
        <pc:sldMkLst>
          <pc:docMk/>
          <pc:sldMk cId="2798098744" sldId="2147481466"/>
        </pc:sldMkLst>
        <pc:spChg chg="mod">
          <ac:chgData name="Marguerite Massinga Loembé" userId="S::mloembe@rtsl.org::2600114e-6508-42e5-9f22-a1cb2c9b75f6" providerId="AD" clId="Web-{F0AC3EF3-86DE-BA25-865E-A2CE6042E201}" dt="2025-10-31T11:34:05.408" v="357" actId="20577"/>
          <ac:spMkLst>
            <pc:docMk/>
            <pc:sldMk cId="2798098744" sldId="2147481466"/>
            <ac:spMk id="5" creationId="{F68E5359-4E8F-0F86-A3A0-1CC4BAC5C14C}"/>
          </ac:spMkLst>
        </pc:spChg>
      </pc:sldChg>
    </pc:docChg>
  </pc:docChgLst>
  <pc:docChgLst>
    <pc:chgData name="Marguerite Massinga Loembé" userId="S::mloembe@rtsl.org::2600114e-6508-42e5-9f22-a1cb2c9b75f6" providerId="AD" clId="Web-{168352E5-D50F-8F84-FBEC-A40CC95C6480}"/>
    <pc:docChg chg="modSld">
      <pc:chgData name="Marguerite Massinga Loembé" userId="S::mloembe@rtsl.org::2600114e-6508-42e5-9f22-a1cb2c9b75f6" providerId="AD" clId="Web-{168352E5-D50F-8F84-FBEC-A40CC95C6480}" dt="2025-10-31T18:05:08.664" v="301" actId="14100"/>
      <pc:docMkLst>
        <pc:docMk/>
      </pc:docMkLst>
      <pc:sldChg chg="modSp">
        <pc:chgData name="Marguerite Massinga Loembé" userId="S::mloembe@rtsl.org::2600114e-6508-42e5-9f22-a1cb2c9b75f6" providerId="AD" clId="Web-{168352E5-D50F-8F84-FBEC-A40CC95C6480}" dt="2025-10-31T18:02:53.344" v="293" actId="20577"/>
        <pc:sldMkLst>
          <pc:docMk/>
          <pc:sldMk cId="2378694261" sldId="322"/>
        </pc:sldMkLst>
        <pc:spChg chg="mod">
          <ac:chgData name="Marguerite Massinga Loembé" userId="S::mloembe@rtsl.org::2600114e-6508-42e5-9f22-a1cb2c9b75f6" providerId="AD" clId="Web-{168352E5-D50F-8F84-FBEC-A40CC95C6480}" dt="2025-10-31T18:02:53.344" v="293" actId="20577"/>
          <ac:spMkLst>
            <pc:docMk/>
            <pc:sldMk cId="2378694261" sldId="322"/>
            <ac:spMk id="3" creationId="{E71D6C71-0077-4152-B497-46A551A6DBC0}"/>
          </ac:spMkLst>
        </pc:spChg>
      </pc:sldChg>
      <pc:sldChg chg="modSp">
        <pc:chgData name="Marguerite Massinga Loembé" userId="S::mloembe@rtsl.org::2600114e-6508-42e5-9f22-a1cb2c9b75f6" providerId="AD" clId="Web-{168352E5-D50F-8F84-FBEC-A40CC95C6480}" dt="2025-10-31T18:05:08.664" v="301" actId="14100"/>
        <pc:sldMkLst>
          <pc:docMk/>
          <pc:sldMk cId="2350710030" sldId="325"/>
        </pc:sldMkLst>
        <pc:spChg chg="mod">
          <ac:chgData name="Marguerite Massinga Loembé" userId="S::mloembe@rtsl.org::2600114e-6508-42e5-9f22-a1cb2c9b75f6" providerId="AD" clId="Web-{168352E5-D50F-8F84-FBEC-A40CC95C6480}" dt="2025-10-31T18:05:08.664" v="301" actId="14100"/>
          <ac:spMkLst>
            <pc:docMk/>
            <pc:sldMk cId="2350710030" sldId="325"/>
            <ac:spMk id="5" creationId="{1DF91894-B6E2-3266-20E8-45B0677CEA78}"/>
          </ac:spMkLst>
        </pc:spChg>
      </pc:sldChg>
      <pc:sldChg chg="modSp modNotes">
        <pc:chgData name="Marguerite Massinga Loembé" userId="S::mloembe@rtsl.org::2600114e-6508-42e5-9f22-a1cb2c9b75f6" providerId="AD" clId="Web-{168352E5-D50F-8F84-FBEC-A40CC95C6480}" dt="2025-10-31T17:50:20.619" v="126" actId="20577"/>
        <pc:sldMkLst>
          <pc:docMk/>
          <pc:sldMk cId="2081374030" sldId="2145705849"/>
        </pc:sldMkLst>
        <pc:spChg chg="mod">
          <ac:chgData name="Marguerite Massinga Loembé" userId="S::mloembe@rtsl.org::2600114e-6508-42e5-9f22-a1cb2c9b75f6" providerId="AD" clId="Web-{168352E5-D50F-8F84-FBEC-A40CC95C6480}" dt="2025-10-31T17:50:20.619" v="126" actId="20577"/>
          <ac:spMkLst>
            <pc:docMk/>
            <pc:sldMk cId="2081374030" sldId="2145705849"/>
            <ac:spMk id="22" creationId="{A830307F-8DAE-103D-68B4-7A9EF2D47F01}"/>
          </ac:spMkLst>
        </pc:spChg>
      </pc:sldChg>
      <pc:sldChg chg="modSp">
        <pc:chgData name="Marguerite Massinga Loembé" userId="S::mloembe@rtsl.org::2600114e-6508-42e5-9f22-a1cb2c9b75f6" providerId="AD" clId="Web-{168352E5-D50F-8F84-FBEC-A40CC95C6480}" dt="2025-10-31T16:54:07.266" v="49" actId="20577"/>
        <pc:sldMkLst>
          <pc:docMk/>
          <pc:sldMk cId="550351851" sldId="2145706118"/>
        </pc:sldMkLst>
        <pc:spChg chg="mod">
          <ac:chgData name="Marguerite Massinga Loembé" userId="S::mloembe@rtsl.org::2600114e-6508-42e5-9f22-a1cb2c9b75f6" providerId="AD" clId="Web-{168352E5-D50F-8F84-FBEC-A40CC95C6480}" dt="2025-10-31T16:53:00.937" v="23" actId="20577"/>
          <ac:spMkLst>
            <pc:docMk/>
            <pc:sldMk cId="550351851" sldId="2145706118"/>
            <ac:spMk id="5" creationId="{3E0A28D4-FA68-0253-C325-B9B7D309F186}"/>
          </ac:spMkLst>
        </pc:spChg>
        <pc:spChg chg="mod">
          <ac:chgData name="Marguerite Massinga Loembé" userId="S::mloembe@rtsl.org::2600114e-6508-42e5-9f22-a1cb2c9b75f6" providerId="AD" clId="Web-{168352E5-D50F-8F84-FBEC-A40CC95C6480}" dt="2025-10-31T16:52:00.671" v="4" actId="20577"/>
          <ac:spMkLst>
            <pc:docMk/>
            <pc:sldMk cId="550351851" sldId="2145706118"/>
            <ac:spMk id="10" creationId="{32E733D3-938A-9BC5-199F-B156B9DDACF9}"/>
          </ac:spMkLst>
        </pc:spChg>
        <pc:spChg chg="mod">
          <ac:chgData name="Marguerite Massinga Loembé" userId="S::mloembe@rtsl.org::2600114e-6508-42e5-9f22-a1cb2c9b75f6" providerId="AD" clId="Web-{168352E5-D50F-8F84-FBEC-A40CC95C6480}" dt="2025-10-31T16:53:59.219" v="48" actId="20577"/>
          <ac:spMkLst>
            <pc:docMk/>
            <pc:sldMk cId="550351851" sldId="2145706118"/>
            <ac:spMk id="14" creationId="{C27CFB81-B3A6-E786-F65C-3DABBA48A9D7}"/>
          </ac:spMkLst>
        </pc:spChg>
        <pc:spChg chg="mod">
          <ac:chgData name="Marguerite Massinga Loembé" userId="S::mloembe@rtsl.org::2600114e-6508-42e5-9f22-a1cb2c9b75f6" providerId="AD" clId="Web-{168352E5-D50F-8F84-FBEC-A40CC95C6480}" dt="2025-10-31T16:54:07.266" v="49" actId="20577"/>
          <ac:spMkLst>
            <pc:docMk/>
            <pc:sldMk cId="550351851" sldId="2145706118"/>
            <ac:spMk id="15" creationId="{BD45E061-BBBF-C745-F14B-F66D9C83D27B}"/>
          </ac:spMkLst>
        </pc:spChg>
      </pc:sldChg>
      <pc:sldChg chg="modSp">
        <pc:chgData name="Marguerite Massinga Loembé" userId="S::mloembe@rtsl.org::2600114e-6508-42e5-9f22-a1cb2c9b75f6" providerId="AD" clId="Web-{168352E5-D50F-8F84-FBEC-A40CC95C6480}" dt="2025-10-31T16:51:35.545" v="2" actId="20577"/>
        <pc:sldMkLst>
          <pc:docMk/>
          <pc:sldMk cId="2585748456" sldId="2147309668"/>
        </pc:sldMkLst>
        <pc:spChg chg="mod">
          <ac:chgData name="Marguerite Massinga Loembé" userId="S::mloembe@rtsl.org::2600114e-6508-42e5-9f22-a1cb2c9b75f6" providerId="AD" clId="Web-{168352E5-D50F-8F84-FBEC-A40CC95C6480}" dt="2025-10-31T16:51:35.545" v="2" actId="20577"/>
          <ac:spMkLst>
            <pc:docMk/>
            <pc:sldMk cId="2585748456" sldId="2147309668"/>
            <ac:spMk id="96" creationId="{B8689A5B-0625-4824-6C45-9DA4ACE3779E}"/>
          </ac:spMkLst>
        </pc:spChg>
      </pc:sldChg>
      <pc:sldChg chg="modSp">
        <pc:chgData name="Marguerite Massinga Loembé" userId="S::mloembe@rtsl.org::2600114e-6508-42e5-9f22-a1cb2c9b75f6" providerId="AD" clId="Web-{168352E5-D50F-8F84-FBEC-A40CC95C6480}" dt="2025-10-31T17:32:46.816" v="63" actId="20577"/>
        <pc:sldMkLst>
          <pc:docMk/>
          <pc:sldMk cId="1143194202" sldId="2147480667"/>
        </pc:sldMkLst>
        <pc:spChg chg="mod">
          <ac:chgData name="Marguerite Massinga Loembé" userId="S::mloembe@rtsl.org::2600114e-6508-42e5-9f22-a1cb2c9b75f6" providerId="AD" clId="Web-{168352E5-D50F-8F84-FBEC-A40CC95C6480}" dt="2025-10-31T17:32:43.207" v="54" actId="20577"/>
          <ac:spMkLst>
            <pc:docMk/>
            <pc:sldMk cId="1143194202" sldId="2147480667"/>
            <ac:spMk id="3" creationId="{ABF18C29-3213-705D-9D6F-AF4C07D9FE6B}"/>
          </ac:spMkLst>
        </pc:spChg>
        <pc:spChg chg="mod">
          <ac:chgData name="Marguerite Massinga Loembé" userId="S::mloembe@rtsl.org::2600114e-6508-42e5-9f22-a1cb2c9b75f6" providerId="AD" clId="Web-{168352E5-D50F-8F84-FBEC-A40CC95C6480}" dt="2025-10-31T17:32:46.816" v="63" actId="20577"/>
          <ac:spMkLst>
            <pc:docMk/>
            <pc:sldMk cId="1143194202" sldId="2147480667"/>
            <ac:spMk id="9" creationId="{4184F3EC-1F61-C07D-B3A1-8BB206949860}"/>
          </ac:spMkLst>
        </pc:spChg>
      </pc:sldChg>
      <pc:sldChg chg="modSp">
        <pc:chgData name="Marguerite Massinga Loembé" userId="S::mloembe@rtsl.org::2600114e-6508-42e5-9f22-a1cb2c9b75f6" providerId="AD" clId="Web-{168352E5-D50F-8F84-FBEC-A40CC95C6480}" dt="2025-10-31T17:48:51.882" v="117" actId="20577"/>
        <pc:sldMkLst>
          <pc:docMk/>
          <pc:sldMk cId="1287638631" sldId="2147481206"/>
        </pc:sldMkLst>
        <pc:spChg chg="mod">
          <ac:chgData name="Marguerite Massinga Loembé" userId="S::mloembe@rtsl.org::2600114e-6508-42e5-9f22-a1cb2c9b75f6" providerId="AD" clId="Web-{168352E5-D50F-8F84-FBEC-A40CC95C6480}" dt="2025-10-31T17:48:51.882" v="117" actId="20577"/>
          <ac:spMkLst>
            <pc:docMk/>
            <pc:sldMk cId="1287638631" sldId="2147481206"/>
            <ac:spMk id="4" creationId="{CAA231FB-A3BC-5D6B-5333-16BC0F8223BB}"/>
          </ac:spMkLst>
        </pc:spChg>
        <pc:spChg chg="mod">
          <ac:chgData name="Marguerite Massinga Loembé" userId="S::mloembe@rtsl.org::2600114e-6508-42e5-9f22-a1cb2c9b75f6" providerId="AD" clId="Web-{168352E5-D50F-8F84-FBEC-A40CC95C6480}" dt="2025-10-31T17:48:41.662" v="112" actId="20577"/>
          <ac:spMkLst>
            <pc:docMk/>
            <pc:sldMk cId="1287638631" sldId="2147481206"/>
            <ac:spMk id="5" creationId="{E62C156B-8438-D827-1037-E66ACDEF2E66}"/>
          </ac:spMkLst>
        </pc:spChg>
      </pc:sldChg>
      <pc:sldChg chg="modSp">
        <pc:chgData name="Marguerite Massinga Loembé" userId="S::mloembe@rtsl.org::2600114e-6508-42e5-9f22-a1cb2c9b75f6" providerId="AD" clId="Web-{168352E5-D50F-8F84-FBEC-A40CC95C6480}" dt="2025-10-31T17:59:24.908" v="252" actId="1076"/>
        <pc:sldMkLst>
          <pc:docMk/>
          <pc:sldMk cId="2034561009" sldId="2147481255"/>
        </pc:sldMkLst>
        <pc:spChg chg="mod">
          <ac:chgData name="Marguerite Massinga Loembé" userId="S::mloembe@rtsl.org::2600114e-6508-42e5-9f22-a1cb2c9b75f6" providerId="AD" clId="Web-{168352E5-D50F-8F84-FBEC-A40CC95C6480}" dt="2025-10-31T17:59:24.908" v="252" actId="1076"/>
          <ac:spMkLst>
            <pc:docMk/>
            <pc:sldMk cId="2034561009" sldId="2147481255"/>
            <ac:spMk id="3" creationId="{3714D3FA-5C75-0729-3CFF-A46006B5CC4B}"/>
          </ac:spMkLst>
        </pc:spChg>
      </pc:sldChg>
      <pc:sldChg chg="modSp">
        <pc:chgData name="Marguerite Massinga Loembé" userId="S::mloembe@rtsl.org::2600114e-6508-42e5-9f22-a1cb2c9b75f6" providerId="AD" clId="Web-{168352E5-D50F-8F84-FBEC-A40CC95C6480}" dt="2025-10-31T18:00:39.161" v="285" actId="20577"/>
        <pc:sldMkLst>
          <pc:docMk/>
          <pc:sldMk cId="776911511" sldId="2147481257"/>
        </pc:sldMkLst>
        <pc:spChg chg="mod">
          <ac:chgData name="Marguerite Massinga Loembé" userId="S::mloembe@rtsl.org::2600114e-6508-42e5-9f22-a1cb2c9b75f6" providerId="AD" clId="Web-{168352E5-D50F-8F84-FBEC-A40CC95C6480}" dt="2025-10-31T18:00:39.161" v="285" actId="20577"/>
          <ac:spMkLst>
            <pc:docMk/>
            <pc:sldMk cId="776911511" sldId="2147481257"/>
            <ac:spMk id="4" creationId="{190E3826-87C4-7AEF-D482-ACFF615228D9}"/>
          </ac:spMkLst>
        </pc:spChg>
      </pc:sldChg>
      <pc:sldChg chg="modSp">
        <pc:chgData name="Marguerite Massinga Loembé" userId="S::mloembe@rtsl.org::2600114e-6508-42e5-9f22-a1cb2c9b75f6" providerId="AD" clId="Web-{168352E5-D50F-8F84-FBEC-A40CC95C6480}" dt="2025-10-31T17:54:03.577" v="178" actId="20577"/>
        <pc:sldMkLst>
          <pc:docMk/>
          <pc:sldMk cId="71452369" sldId="2147481368"/>
        </pc:sldMkLst>
        <pc:spChg chg="mod">
          <ac:chgData name="Marguerite Massinga Loembé" userId="S::mloembe@rtsl.org::2600114e-6508-42e5-9f22-a1cb2c9b75f6" providerId="AD" clId="Web-{168352E5-D50F-8F84-FBEC-A40CC95C6480}" dt="2025-10-31T17:54:03.577" v="178" actId="20577"/>
          <ac:spMkLst>
            <pc:docMk/>
            <pc:sldMk cId="71452369" sldId="2147481368"/>
            <ac:spMk id="3" creationId="{64844628-F470-9AD9-B455-780BFD0B98A6}"/>
          </ac:spMkLst>
        </pc:spChg>
      </pc:sldChg>
      <pc:sldChg chg="modSp">
        <pc:chgData name="Marguerite Massinga Loembé" userId="S::mloembe@rtsl.org::2600114e-6508-42e5-9f22-a1cb2c9b75f6" providerId="AD" clId="Web-{168352E5-D50F-8F84-FBEC-A40CC95C6480}" dt="2025-10-31T17:33:55.381" v="96"/>
        <pc:sldMkLst>
          <pc:docMk/>
          <pc:sldMk cId="215450717" sldId="2147481393"/>
        </pc:sldMkLst>
        <pc:graphicFrameChg chg="mod modGraphic">
          <ac:chgData name="Marguerite Massinga Loembé" userId="S::mloembe@rtsl.org::2600114e-6508-42e5-9f22-a1cb2c9b75f6" providerId="AD" clId="Web-{168352E5-D50F-8F84-FBEC-A40CC95C6480}" dt="2025-10-31T17:33:55.381" v="96"/>
          <ac:graphicFrameMkLst>
            <pc:docMk/>
            <pc:sldMk cId="215450717" sldId="2147481393"/>
            <ac:graphicFrameMk id="3" creationId="{CC08F642-488C-4C14-F7E5-CCA9A109AE03}"/>
          </ac:graphicFrameMkLst>
        </pc:graphicFrameChg>
      </pc:sldChg>
      <pc:sldChg chg="modSp">
        <pc:chgData name="Marguerite Massinga Loembé" userId="S::mloembe@rtsl.org::2600114e-6508-42e5-9f22-a1cb2c9b75f6" providerId="AD" clId="Web-{168352E5-D50F-8F84-FBEC-A40CC95C6480}" dt="2025-10-31T18:00:14.753" v="282" actId="20577"/>
        <pc:sldMkLst>
          <pc:docMk/>
          <pc:sldMk cId="1508906242" sldId="2147481395"/>
        </pc:sldMkLst>
        <pc:spChg chg="mod">
          <ac:chgData name="Marguerite Massinga Loembé" userId="S::mloembe@rtsl.org::2600114e-6508-42e5-9f22-a1cb2c9b75f6" providerId="AD" clId="Web-{168352E5-D50F-8F84-FBEC-A40CC95C6480}" dt="2025-10-31T18:00:14.753" v="282" actId="20577"/>
          <ac:spMkLst>
            <pc:docMk/>
            <pc:sldMk cId="1508906242" sldId="2147481395"/>
            <ac:spMk id="9" creationId="{07C0B75C-C934-8BB8-3757-60FFC86DB9CE}"/>
          </ac:spMkLst>
        </pc:spChg>
      </pc:sldChg>
      <pc:sldChg chg="modSp">
        <pc:chgData name="Marguerite Massinga Loembé" userId="S::mloembe@rtsl.org::2600114e-6508-42e5-9f22-a1cb2c9b75f6" providerId="AD" clId="Web-{168352E5-D50F-8F84-FBEC-A40CC95C6480}" dt="2025-10-31T17:48:13.568" v="109" actId="20577"/>
        <pc:sldMkLst>
          <pc:docMk/>
          <pc:sldMk cId="1067816865" sldId="2147481449"/>
        </pc:sldMkLst>
        <pc:spChg chg="mod">
          <ac:chgData name="Marguerite Massinga Loembé" userId="S::mloembe@rtsl.org::2600114e-6508-42e5-9f22-a1cb2c9b75f6" providerId="AD" clId="Web-{168352E5-D50F-8F84-FBEC-A40CC95C6480}" dt="2025-10-31T17:48:13.568" v="109" actId="20577"/>
          <ac:spMkLst>
            <pc:docMk/>
            <pc:sldMk cId="1067816865" sldId="2147481449"/>
            <ac:spMk id="5" creationId="{1F3DF149-B575-89E6-6448-BDD9F852003E}"/>
          </ac:spMkLst>
        </pc:spChg>
      </pc:sldChg>
      <pc:sldChg chg="modSp">
        <pc:chgData name="Marguerite Massinga Loembé" userId="S::mloembe@rtsl.org::2600114e-6508-42e5-9f22-a1cb2c9b75f6" providerId="AD" clId="Web-{168352E5-D50F-8F84-FBEC-A40CC95C6480}" dt="2025-10-31T17:56:56.923" v="213" actId="20577"/>
        <pc:sldMkLst>
          <pc:docMk/>
          <pc:sldMk cId="1703805322" sldId="2147481454"/>
        </pc:sldMkLst>
        <pc:spChg chg="mod">
          <ac:chgData name="Marguerite Massinga Loembé" userId="S::mloembe@rtsl.org::2600114e-6508-42e5-9f22-a1cb2c9b75f6" providerId="AD" clId="Web-{168352E5-D50F-8F84-FBEC-A40CC95C6480}" dt="2025-10-31T17:56:56.923" v="213" actId="20577"/>
          <ac:spMkLst>
            <pc:docMk/>
            <pc:sldMk cId="1703805322" sldId="2147481454"/>
            <ac:spMk id="3" creationId="{139540C3-2B41-1C01-4350-12A6901D253E}"/>
          </ac:spMkLst>
        </pc:spChg>
      </pc:sldChg>
      <pc:sldChg chg="modSp">
        <pc:chgData name="Marguerite Massinga Loembé" userId="S::mloembe@rtsl.org::2600114e-6508-42e5-9f22-a1cb2c9b75f6" providerId="AD" clId="Web-{168352E5-D50F-8F84-FBEC-A40CC95C6480}" dt="2025-10-31T17:58:57.174" v="251" actId="20577"/>
        <pc:sldMkLst>
          <pc:docMk/>
          <pc:sldMk cId="2545578653" sldId="2147481460"/>
        </pc:sldMkLst>
        <pc:spChg chg="mod">
          <ac:chgData name="Marguerite Massinga Loembé" userId="S::mloembe@rtsl.org::2600114e-6508-42e5-9f22-a1cb2c9b75f6" providerId="AD" clId="Web-{168352E5-D50F-8F84-FBEC-A40CC95C6480}" dt="2025-10-31T17:57:10.735" v="214" actId="20577"/>
          <ac:spMkLst>
            <pc:docMk/>
            <pc:sldMk cId="2545578653" sldId="2147481460"/>
            <ac:spMk id="3" creationId="{5484862E-64E3-5336-AB94-B2C0A2299D90}"/>
          </ac:spMkLst>
        </pc:spChg>
        <pc:spChg chg="mod">
          <ac:chgData name="Marguerite Massinga Loembé" userId="S::mloembe@rtsl.org::2600114e-6508-42e5-9f22-a1cb2c9b75f6" providerId="AD" clId="Web-{168352E5-D50F-8F84-FBEC-A40CC95C6480}" dt="2025-10-31T17:58:57.174" v="251" actId="20577"/>
          <ac:spMkLst>
            <pc:docMk/>
            <pc:sldMk cId="2545578653" sldId="2147481460"/>
            <ac:spMk id="4" creationId="{BC5509AB-CA4A-7652-BA77-01563FC3D2DD}"/>
          </ac:spMkLst>
        </pc:spChg>
      </pc:sldChg>
      <pc:sldChg chg="modSp">
        <pc:chgData name="Marguerite Massinga Loembé" userId="S::mloembe@rtsl.org::2600114e-6508-42e5-9f22-a1cb2c9b75f6" providerId="AD" clId="Web-{168352E5-D50F-8F84-FBEC-A40CC95C6480}" dt="2025-10-31T17:52:04.121" v="146" actId="20577"/>
        <pc:sldMkLst>
          <pc:docMk/>
          <pc:sldMk cId="2520067028" sldId="2147481464"/>
        </pc:sldMkLst>
        <pc:spChg chg="mod">
          <ac:chgData name="Marguerite Massinga Loembé" userId="S::mloembe@rtsl.org::2600114e-6508-42e5-9f22-a1cb2c9b75f6" providerId="AD" clId="Web-{168352E5-D50F-8F84-FBEC-A40CC95C6480}" dt="2025-10-31T17:52:04.121" v="146" actId="20577"/>
          <ac:spMkLst>
            <pc:docMk/>
            <pc:sldMk cId="2520067028" sldId="2147481464"/>
            <ac:spMk id="4" creationId="{FAFDBF6F-C78C-5F42-541B-92DF022F8ABA}"/>
          </ac:spMkLst>
        </pc:spChg>
        <pc:spChg chg="mod">
          <ac:chgData name="Marguerite Massinga Loembé" userId="S::mloembe@rtsl.org::2600114e-6508-42e5-9f22-a1cb2c9b75f6" providerId="AD" clId="Web-{168352E5-D50F-8F84-FBEC-A40CC95C6480}" dt="2025-10-31T17:50:33.650" v="127" actId="20577"/>
          <ac:spMkLst>
            <pc:docMk/>
            <pc:sldMk cId="2520067028" sldId="2147481464"/>
            <ac:spMk id="12" creationId="{1491C842-B1D5-8634-5A2A-FB30D95BB2C5}"/>
          </ac:spMkLst>
        </pc:spChg>
      </pc:sldChg>
      <pc:sldChg chg="modSp">
        <pc:chgData name="Marguerite Massinga Loembé" userId="S::mloembe@rtsl.org::2600114e-6508-42e5-9f22-a1cb2c9b75f6" providerId="AD" clId="Web-{168352E5-D50F-8F84-FBEC-A40CC95C6480}" dt="2025-10-31T18:01:12.664" v="287" actId="20577"/>
        <pc:sldMkLst>
          <pc:docMk/>
          <pc:sldMk cId="1827333629" sldId="2147481474"/>
        </pc:sldMkLst>
        <pc:spChg chg="mod">
          <ac:chgData name="Marguerite Massinga Loembé" userId="S::mloembe@rtsl.org::2600114e-6508-42e5-9f22-a1cb2c9b75f6" providerId="AD" clId="Web-{168352E5-D50F-8F84-FBEC-A40CC95C6480}" dt="2025-10-31T18:01:12.664" v="287" actId="20577"/>
          <ac:spMkLst>
            <pc:docMk/>
            <pc:sldMk cId="1827333629" sldId="2147481474"/>
            <ac:spMk id="4" creationId="{3AB36D69-831B-3E68-C041-2EC5DB1F402B}"/>
          </ac:spMkLst>
        </pc:spChg>
      </pc:sldChg>
    </pc:docChg>
  </pc:docChgLst>
  <pc:docChgLst>
    <pc:chgData name="Marguerite Massinga Loembé" userId="S::mloembe@rtsl.org::2600114e-6508-42e5-9f22-a1cb2c9b75f6" providerId="AD" clId="Web-{E08C5C5D-FFA6-218F-8169-0539465AC361}"/>
    <pc:docChg chg="addSld delSld modSld modSection">
      <pc:chgData name="Marguerite Massinga Loembé" userId="S::mloembe@rtsl.org::2600114e-6508-42e5-9f22-a1cb2c9b75f6" providerId="AD" clId="Web-{E08C5C5D-FFA6-218F-8169-0539465AC361}" dt="2025-11-03T18:08:36.797" v="11"/>
      <pc:docMkLst>
        <pc:docMk/>
      </pc:docMkLst>
      <pc:sldChg chg="modSp">
        <pc:chgData name="Marguerite Massinga Loembé" userId="S::mloembe@rtsl.org::2600114e-6508-42e5-9f22-a1cb2c9b75f6" providerId="AD" clId="Web-{E08C5C5D-FFA6-218F-8169-0539465AC361}" dt="2025-11-03T18:04:04.935" v="4" actId="20577"/>
        <pc:sldMkLst>
          <pc:docMk/>
          <pc:sldMk cId="3211015914" sldId="2147481195"/>
        </pc:sldMkLst>
        <pc:spChg chg="mod">
          <ac:chgData name="Marguerite Massinga Loembé" userId="S::mloembe@rtsl.org::2600114e-6508-42e5-9f22-a1cb2c9b75f6" providerId="AD" clId="Web-{E08C5C5D-FFA6-218F-8169-0539465AC361}" dt="2025-11-03T18:04:04.935" v="4" actId="20577"/>
          <ac:spMkLst>
            <pc:docMk/>
            <pc:sldMk cId="3211015914" sldId="2147481195"/>
            <ac:spMk id="5" creationId="{E29C8A2B-7B83-13D7-3B40-10301B2C9E51}"/>
          </ac:spMkLst>
        </pc:spChg>
      </pc:sldChg>
      <pc:sldChg chg="add modNotes">
        <pc:chgData name="Marguerite Massinga Loembé" userId="S::mloembe@rtsl.org::2600114e-6508-42e5-9f22-a1cb2c9b75f6" providerId="AD" clId="Web-{E08C5C5D-FFA6-218F-8169-0539465AC361}" dt="2025-11-03T18:08:36.797" v="11"/>
        <pc:sldMkLst>
          <pc:docMk/>
          <pc:sldMk cId="1047328295" sldId="2147481636"/>
        </pc:sldMkLst>
      </pc:sldChg>
    </pc:docChg>
  </pc:docChgLst>
  <pc:docChgLst>
    <pc:chgData name="Marguerite Massinga Loembé" userId="S::mloembe@rtsl.org::2600114e-6508-42e5-9f22-a1cb2c9b75f6" providerId="AD" clId="Web-{B1907669-EA04-45FC-6C75-2205BF0C0730}"/>
    <pc:docChg chg="delSld modSld modSection">
      <pc:chgData name="Marguerite Massinga Loembé" userId="S::mloembe@rtsl.org::2600114e-6508-42e5-9f22-a1cb2c9b75f6" providerId="AD" clId="Web-{B1907669-EA04-45FC-6C75-2205BF0C0730}" dt="2025-11-03T13:45:08.919" v="2"/>
      <pc:docMkLst>
        <pc:docMk/>
      </pc:docMkLst>
      <pc:sldChg chg="modSp">
        <pc:chgData name="Marguerite Massinga Loembé" userId="S::mloembe@rtsl.org::2600114e-6508-42e5-9f22-a1cb2c9b75f6" providerId="AD" clId="Web-{B1907669-EA04-45FC-6C75-2205BF0C0730}" dt="2025-11-03T13:44:27.996" v="0"/>
        <pc:sldMkLst>
          <pc:docMk/>
          <pc:sldMk cId="1219877394" sldId="2147481120"/>
        </pc:sldMkLst>
        <pc:spChg chg="mod">
          <ac:chgData name="Marguerite Massinga Loembé" userId="S::mloembe@rtsl.org::2600114e-6508-42e5-9f22-a1cb2c9b75f6" providerId="AD" clId="Web-{B1907669-EA04-45FC-6C75-2205BF0C0730}" dt="2025-11-03T13:44:27.996" v="0"/>
          <ac:spMkLst>
            <pc:docMk/>
            <pc:sldMk cId="1219877394" sldId="2147481120"/>
            <ac:spMk id="2" creationId="{4E1D1258-46E1-8DBD-A090-2723540E1E0B}"/>
          </ac:spMkLst>
        </pc:spChg>
      </pc:sldChg>
    </pc:docChg>
  </pc:docChgLst>
  <pc:docChgLst>
    <pc:chgData name="Marie Deveaux" userId="9fc0be8f-9df8-4ccb-8fb2-ba99b4811463" providerId="ADAL" clId="{494C91AC-F37A-5A9C-B1D8-605409247DBC}"/>
    <pc:docChg chg="modSld delMainMaster">
      <pc:chgData name="Marie Deveaux" userId="9fc0be8f-9df8-4ccb-8fb2-ba99b4811463" providerId="ADAL" clId="{494C91AC-F37A-5A9C-B1D8-605409247DBC}" dt="2025-11-14T15:58:46.508" v="3"/>
      <pc:docMkLst>
        <pc:docMk/>
      </pc:docMkLst>
      <pc:sldChg chg="modSp">
        <pc:chgData name="Marie Deveaux" userId="9fc0be8f-9df8-4ccb-8fb2-ba99b4811463" providerId="ADAL" clId="{494C91AC-F37A-5A9C-B1D8-605409247DBC}" dt="2025-11-14T15:58:46.508" v="3"/>
        <pc:sldMkLst>
          <pc:docMk/>
          <pc:sldMk cId="3508003491" sldId="2145705817"/>
        </pc:sldMkLst>
        <pc:picChg chg="mod">
          <ac:chgData name="Marie Deveaux" userId="9fc0be8f-9df8-4ccb-8fb2-ba99b4811463" providerId="ADAL" clId="{494C91AC-F37A-5A9C-B1D8-605409247DBC}" dt="2025-11-14T15:58:46.508" v="3"/>
          <ac:picMkLst>
            <pc:docMk/>
            <pc:sldMk cId="3508003491" sldId="2145705817"/>
            <ac:picMk id="22" creationId="{D9D50BF6-BA48-7A2B-7CF5-FB152A5A1FC6}"/>
          </ac:picMkLst>
        </pc:picChg>
      </pc:sldChg>
      <pc:sldMasterChg chg="del">
        <pc:chgData name="Marie Deveaux" userId="9fc0be8f-9df8-4ccb-8fb2-ba99b4811463" providerId="ADAL" clId="{494C91AC-F37A-5A9C-B1D8-605409247DBC}" dt="2025-11-14T15:57:53.014" v="0" actId="2696"/>
        <pc:sldMasterMkLst>
          <pc:docMk/>
          <pc:sldMasterMk cId="3601369137" sldId="2147483983"/>
        </pc:sldMasterMkLst>
      </pc:sldMasterChg>
      <pc:sldMasterChg chg="del">
        <pc:chgData name="Marie Deveaux" userId="9fc0be8f-9df8-4ccb-8fb2-ba99b4811463" providerId="ADAL" clId="{494C91AC-F37A-5A9C-B1D8-605409247DBC}" dt="2025-11-14T15:57:57.040" v="1" actId="2696"/>
        <pc:sldMasterMkLst>
          <pc:docMk/>
          <pc:sldMasterMk cId="1977825953" sldId="2147484012"/>
        </pc:sldMasterMkLst>
      </pc:sldMasterChg>
      <pc:sldMasterChg chg="del">
        <pc:chgData name="Marie Deveaux" userId="9fc0be8f-9df8-4ccb-8fb2-ba99b4811463" providerId="ADAL" clId="{494C91AC-F37A-5A9C-B1D8-605409247DBC}" dt="2025-11-14T15:58:00.828" v="2" actId="2696"/>
        <pc:sldMasterMkLst>
          <pc:docMk/>
          <pc:sldMasterMk cId="3852036476" sldId="2147484046"/>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717alliance.org/%23subscribe"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cette présentation fait partie d’un programme de formation initiale à l’approche 7-1-7. Il s’agit d’un fichier zip contenant un fichier readme et des dossiers pour les présentations (comme celle-ci), les activités incluses dans cette présentation, un exemple d’ordre du jour qui peut être donné aux participants et un exemple d’ordre du jour détaillé qui peut être utilisé par les animateurs/modérateurs.  Veuillez réviser les ordres du jour et les diapositives/activités correspondantes en fonction de votre contexte et de vos besoins.  </a:t>
            </a:r>
          </a:p>
          <a:p>
            <a:endParaRPr lang="en-US">
              <a:latin typeface="Arial"/>
              <a:cs typeface="Arial"/>
            </a:endParaRPr>
          </a:p>
          <a:p>
            <a:r>
              <a:rPr lang="fr-FR">
                <a:latin typeface="Arial"/>
                <a:cs typeface="Arial"/>
              </a:rPr>
              <a:t>Cette présentation contient un exemple de formation initiale à l’approche 7-1-7 de 8 heures. Les diapositives sont réparties en différentes sections qui correspondent à l’exemple de fichier Excel d’ordre du jour associé pour la formation initiale.  Les principales sections dédiées à l’approche 7-1-7 de cette présentation sont les suivantes : </a:t>
            </a:r>
          </a:p>
          <a:p>
            <a:r>
              <a:rPr lang="fr-FR">
                <a:latin typeface="Arial"/>
                <a:cs typeface="Arial"/>
              </a:rPr>
              <a:t>1. Accueil, objectifs d’apprentissage et brise-glace Présentation de l’approche 7-1-7</a:t>
            </a:r>
          </a:p>
          <a:p>
            <a:r>
              <a:rPr lang="fr-FR">
                <a:latin typeface="Arial"/>
                <a:cs typeface="Arial"/>
              </a:rPr>
              <a:t>3. Activité de simulation sur l’approche 7-1-7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4. Comment l’approche 7-1-7 crée le changement</a:t>
            </a:r>
          </a:p>
          <a:p>
            <a:r>
              <a:rPr lang="fr-FR">
                <a:latin typeface="Arial"/>
                <a:cs typeface="Arial"/>
              </a:rPr>
              <a:t>5. Activité sur les principes fondamentaux de l’approche 7-1-7</a:t>
            </a:r>
          </a:p>
          <a:p>
            <a:r>
              <a:rPr lang="fr-FR">
                <a:latin typeface="Arial"/>
                <a:cs typeface="Arial"/>
              </a:rPr>
              <a:t>6. Application de l’approche 7-1-7 lors d’épidémies uniques et multiples</a:t>
            </a:r>
          </a:p>
          <a:p>
            <a:r>
              <a:rPr lang="fr-FR">
                <a:latin typeface="Arial"/>
                <a:cs typeface="Arial"/>
              </a:rPr>
              <a:t>7. Séances de discussion</a:t>
            </a:r>
          </a:p>
          <a:p>
            <a:r>
              <a:rPr lang="fr-FR">
                <a:latin typeface="Arial"/>
                <a:cs typeface="Arial"/>
              </a:rPr>
              <a:t>8. Faisons le point/séances de questions-réponses</a:t>
            </a:r>
          </a:p>
          <a:p>
            <a:r>
              <a:rPr lang="fr-FR">
                <a:latin typeface="Arial"/>
                <a:cs typeface="Arial"/>
              </a:rPr>
              <a:t>7. Présentation de l’Alliance 7-1-7</a:t>
            </a:r>
          </a:p>
          <a:p>
            <a:endParaRPr lang="en-US">
              <a:latin typeface="Arial"/>
              <a:cs typeface="Arial"/>
            </a:endParaRPr>
          </a:p>
          <a:p>
            <a:r>
              <a:rPr lang="fr-FR">
                <a:latin typeface="Arial"/>
                <a:cs typeface="Arial"/>
              </a:rPr>
              <a:t>Des pauses (à savoir le déjeuner et les deux pauses café) ainsi que des brise-glace sont également inclus.  </a:t>
            </a:r>
          </a:p>
          <a:p>
            <a:endParaRPr lang="en-US">
              <a:latin typeface="Arial"/>
              <a:cs typeface="Arial"/>
            </a:endParaRPr>
          </a:p>
          <a:p>
            <a:r>
              <a:rPr lang="fr-FR">
                <a:latin typeface="Arial"/>
                <a:cs typeface="Arial"/>
              </a:rPr>
              <a:t>Chaque diapositive comprend des notes qui peuvent être lues au public et sont accompagnées de commentaires destinés au modérateur/présentateur. Ces derniers sont identifiés par la mention « [Remarque pour la modération : xxx] ».  </a:t>
            </a:r>
          </a:p>
          <a:p>
            <a:endParaRPr lang="en-US">
              <a:latin typeface="Arial"/>
              <a:cs typeface="Arial"/>
            </a:endParaRPr>
          </a:p>
          <a:p>
            <a:endParaRPr lang="en-US">
              <a:latin typeface="Arial"/>
              <a:cs typeface="Arial"/>
            </a:endParaRPr>
          </a:p>
          <a:p>
            <a:endParaRPr lang="en-US">
              <a:latin typeface="Arial"/>
              <a:cs typeface="Arial"/>
            </a:endParaRPr>
          </a:p>
          <a:p>
            <a:r>
              <a:rPr lang="fr-FR">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r>
              <a:rPr lang="fr-FR" i="1">
                <a:latin typeface="Calibri"/>
                <a:ea typeface="Calibri"/>
                <a:cs typeface="Calibri"/>
              </a:rPr>
              <a:t>[Remarque pour la modération : adaptez cette diapositive si nécessaire en fonction de l’ordre du jour final de l’atelier.]</a:t>
            </a:r>
          </a:p>
          <a:p>
            <a:endParaRPr lang="en-US">
              <a:latin typeface="Calibri"/>
              <a:ea typeface="Calibri"/>
              <a:cs typeface="Calibri"/>
            </a:endParaRPr>
          </a:p>
          <a:p>
            <a:r>
              <a:rPr lang="fr-FR">
                <a:latin typeface="Calibri"/>
                <a:ea typeface="Calibri"/>
                <a:cs typeface="Calibri"/>
              </a:rPr>
              <a:t>Nous avons quelques journées chargées devant nous !  </a:t>
            </a:r>
          </a:p>
          <a:p>
            <a:endParaRPr lang="en-US">
              <a:latin typeface="Calibri"/>
              <a:ea typeface="Calibri"/>
              <a:cs typeface="Calibri"/>
            </a:endParaRPr>
          </a:p>
          <a:p>
            <a:r>
              <a:rPr lang="fr-FR">
                <a:latin typeface="Arial"/>
                <a:cs typeface="Arial"/>
              </a:rPr>
              <a:t>Ce matin, nous allons vous présenter la cible 7-1-7 et faire une activité de simulation afin de découvrir les premières étapes de l’utilisation de la cible 7-1-7 pour une épidémie.  Dans l’après-midi, nous aborderons les principes fondamentaux de l’approche 7-1-7, nous donnerons un aperçu des façons dont elle peut être utilisée pour des épidémies uniques et multiples, en temps réel et rétrospectivement, nous réaliserons une courte activité autour de l’approche 7-1-7 et des épidémies du monde réel, mais aussi nous aurons beaucoup de temps pour des discussions et des questions-réponses.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Demain, nous allons nous concentrer sur les 3 premières des 5 principales étapes de l’utilisation de la cible 7-1-7.  Nous passerons en revue la collecte de données de l’approche 7-1-7, comment effectuer de bonnes analyses des goulots d’étranglement et identifier les actions immédiates et à plus long terme.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Le lendemain, nous terminerons la discussion sur les étapes d’utilisation de l’approche 7-1-7, en mettant l’accent sur </a:t>
            </a:r>
            <a:r>
              <a:rPr lang="fr-FR"/>
              <a:t>la consolidation des données de l’approche 7-1-7 et le suivi des actions, et </a:t>
            </a:r>
            <a:r>
              <a:rPr lang="fr-FR">
                <a:latin typeface="Arial"/>
                <a:cs typeface="Arial"/>
              </a:rPr>
              <a:t>sur la manière dont les résultats de l’approche 7-1-7 peuvent être utilisés pour éclairer la planification et le financement.  Nous passerons également en revue les éléments de l’adoption de l’approche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Le dernier jour, nous travaillerons sur la planification de l’adoption et de l’utilisation de l’approche 7-1-7, mènerons des activités de reformulation et discuterons des prochaines étapes après avoir quitté l’atelier.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Tout au long des séances, nous vous présenterons des enseignements tirés par des pays et des administrations qui ont adopté et utilisé l’approche 7-1-7 au cours des dernières années.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fr-FR">
                <a:latin typeface="Arial"/>
                <a:cs typeface="Arial"/>
              </a:rPr>
              <a:t>[CLIQUER]</a:t>
            </a:r>
          </a:p>
          <a:p>
            <a:endParaRPr lang="en-US">
              <a:latin typeface="Arial"/>
              <a:cs typeface="Arial"/>
            </a:endParaRPr>
          </a:p>
          <a:p>
            <a:r>
              <a:rPr lang="fr-FR">
                <a:latin typeface="Arial"/>
                <a:cs typeface="Arial"/>
              </a:rPr>
              <a:t>Dans cette situation, les agents de santé communautaire ont été formés par la Croix-Rouge à la surveillance communautaire, en particulier aux définitions des cas communautaires, ce qui est plus facile à utiliser pour les volontaires de la santé communautaire. Sur cette base, ils ont identifié une personne qui, selon eux, pourrait avoir la dengue et ont envoyé cette personne avec sa famille se faire tester immédiatement. </a:t>
            </a:r>
          </a:p>
          <a:p>
            <a:endParaRPr lang="en-US">
              <a:latin typeface="Arial"/>
              <a:cs typeface="Arial"/>
            </a:endParaRPr>
          </a:p>
          <a:p>
            <a:r>
              <a:rPr lang="fr-FR">
                <a:latin typeface="Arial"/>
                <a:cs typeface="Arial"/>
              </a:rPr>
              <a:t>[CLIQUER]</a:t>
            </a:r>
          </a:p>
          <a:p>
            <a:endParaRPr lang="en-US"/>
          </a:p>
          <a:p>
            <a:r>
              <a:rPr lang="fr-FR">
                <a:latin typeface="Arial"/>
                <a:cs typeface="Arial"/>
              </a:rPr>
              <a:t>Le personnel hospitalier était d’accord avec cette évaluation. Il a immédiatement testé la personne et informé la communauté. </a:t>
            </a:r>
          </a:p>
          <a:p>
            <a:endParaRPr lang="en-US">
              <a:latin typeface="Arial"/>
              <a:cs typeface="Arial"/>
            </a:endParaRPr>
          </a:p>
          <a:p>
            <a:r>
              <a:rPr lang="fr-FR">
                <a:latin typeface="Arial"/>
                <a:cs typeface="Arial"/>
              </a:rPr>
              <a:t>[CLIQUER] </a:t>
            </a:r>
          </a:p>
          <a:p>
            <a:endParaRPr lang="en-US">
              <a:latin typeface="Arial"/>
              <a:cs typeface="Arial"/>
            </a:endParaRPr>
          </a:p>
          <a:p>
            <a:r>
              <a:rPr lang="fr-FR">
                <a:latin typeface="Arial"/>
                <a:cs typeface="Arial"/>
              </a:rPr>
              <a:t>Les agents de santé communautaire ont ensuite très rapidement commencé à communiquer sur les risques, puis ont aidé à localiser des bassins d’eau stagnante et aidé les membres de la communauté à les éliminer.  </a:t>
            </a:r>
          </a:p>
          <a:p>
            <a:endParaRPr lang="en-US">
              <a:latin typeface="Arial"/>
              <a:cs typeface="Arial"/>
            </a:endParaRPr>
          </a:p>
          <a:p>
            <a:r>
              <a:rPr lang="fr-FR">
                <a:latin typeface="Arial"/>
                <a:cs typeface="Arial"/>
              </a:rPr>
              <a:t>[CLIQUER]</a:t>
            </a:r>
          </a:p>
          <a:p>
            <a:endParaRPr lang="en-US">
              <a:latin typeface="Arial"/>
              <a:cs typeface="Arial"/>
            </a:endParaRPr>
          </a:p>
          <a:p>
            <a:r>
              <a:rPr lang="fr-FR">
                <a:latin typeface="Arial"/>
                <a:cs typeface="Arial"/>
              </a:rPr>
              <a:t>Aucun autre cas de dengue n’a été signalé. </a:t>
            </a:r>
          </a:p>
          <a:p>
            <a:endParaRPr lang="en-US"/>
          </a:p>
          <a:p>
            <a:r>
              <a:rPr lang="fr-FR"/>
              <a:t>[CLIQUER]</a:t>
            </a:r>
          </a:p>
          <a:p>
            <a:endParaRPr lang="en-US"/>
          </a:p>
          <a:p>
            <a:pPr marL="0" indent="0">
              <a:buFont typeface="Arial" panose="020B0604020202020204" pitchFamily="34" charset="0"/>
              <a:buNone/>
            </a:pPr>
            <a:r>
              <a:rPr lang="fr-FR">
                <a:latin typeface="Arial"/>
                <a:cs typeface="Arial"/>
              </a:rPr>
              <a:t>Pour cette épidémie, la détection, la notification et la réponse précoce ont été rapides, en partie grâce à un travail important autour de la surveillance, de la communication sur les risques et de la mobilisation de la collectivité.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fr-FR">
                <a:latin typeface="Arial"/>
                <a:cs typeface="Arial"/>
              </a:rPr>
              <a:t>[Remarque pour la modération : nous avons alloué 40 minutes au total à cette activité, à savoir 5 minutes pour expliquer cette diapositive et répartir les participants en groupes, puis 35 minutes pour l’activité en elle-même. Essayez de créer des groupes de 6 à 8 participants, si possible. Nous vous recommandons de sélectionner 3 scénarios d’épidémie dans le dossier « Activities » (Activités) associé afin que les comptes rendus ne prennent pas trop de temps. S’il y a plus de 3 groupes, certains recevront le même scénario. (Par exemple, s’il y a 5 groupes, le scénario 1 sera attribué à deux groupes, le scénario 2 à deux groupes et le scénario 3 à un groupe.) En séance plénière, demandez à un groupe par scénario d’épidémie de fournir un compte rendu complet, puis aux groupes supplémentaires qui ont le même scénario d’ajouter quelque chose de différent au compte rendu fait par le premier groupe. Adaptez la durée des discussions en groupe et de la séance plénière en fonction du nombre de groupes dont vous disposez].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Maintenant, nous aimerions effectuer une courte activité pour vous aider à comprendre comment l’approche 7-1-7 peut être utilisée dans des épidémies réelles. Il s’agit d’une activité de groupe de 35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fr-FR">
                <a:latin typeface="Arial"/>
                <a:cs typeface="Arial"/>
              </a:rPr>
              <a:t>Nous allons maintenant vous répartir en [dites le nombre de groupes] groupes.  N’oubliez pas qu’il n’y a pas d’animateur de groupe préassigné pour cette activité.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[Remarque pour la modération : distribuez les feuilles d’activité une fois que les participants sont en groupe.]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 </a:t>
            </a: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fr-FR"/>
              <a:t>Maintenant que vous êtes dans vos groupes, nous allons commencer l’activité.  </a:t>
            </a:r>
          </a:p>
          <a:p>
            <a:endParaRPr lang="en-US">
              <a:cs typeface="Arial"/>
            </a:endParaRPr>
          </a:p>
          <a:p>
            <a:r>
              <a:rPr lang="fr-FR"/>
              <a:t>Pendant les 10 premières minutes, vous allez lire l’article individuellement.  </a:t>
            </a:r>
          </a:p>
          <a:p>
            <a:endParaRPr lang="en-US">
              <a:cs typeface="Arial"/>
            </a:endParaRPr>
          </a:p>
          <a:p>
            <a:r>
              <a:rPr lang="fr-FR"/>
              <a:t>Ensuite, vous allez discuter de l’article dans vos groupes pendant 12 à 15 minutes.  Au bout d’environ 12 minutes, nous passerons parmi tout le monde et verrons si vous avez besoin de quelques minutes de plus.</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t>Vous discuterez des questions écrites sur cette diapositive. </a:t>
            </a:r>
            <a:r>
              <a:rPr lang="fr-FR">
                <a:latin typeface="Arial"/>
                <a:cs typeface="Arial"/>
              </a:rPr>
              <a:t>Utilisez votre imagination ou votre expérience pour répondre si l’article ne contient pas assez d’informations.</a:t>
            </a:r>
          </a:p>
          <a:p>
            <a:endParaRPr lang="en-US">
              <a:cs typeface="Arial"/>
            </a:endParaRPr>
          </a:p>
          <a:p>
            <a:pPr marL="342900" lvl="0" indent="-342900">
              <a:buFont typeface="Courier New" panose="020B0604020202020204" pitchFamily="34" charset="0"/>
              <a:buChar char="o"/>
            </a:pPr>
            <a:r>
              <a:rPr lang="fr-FR" sz="1200">
                <a:latin typeface="Arial"/>
                <a:cs typeface="Arial"/>
              </a:rPr>
              <a:t>L’utilisation de l’approche 7-1-7 en </a:t>
            </a:r>
            <a:r>
              <a:rPr lang="fr-FR" sz="1200">
                <a:solidFill>
                  <a:schemeClr val="accent1"/>
                </a:solidFill>
                <a:latin typeface="Arial"/>
                <a:cs typeface="Arial"/>
              </a:rPr>
              <a:t>temps réel</a:t>
            </a:r>
            <a:r>
              <a:rPr lang="fr-FR" sz="1200">
                <a:latin typeface="Arial"/>
                <a:cs typeface="Arial"/>
              </a:rPr>
              <a:t> dans le cadre d’une revue des premières actions aurait-elle pu être utile pour recalibrer la première phase de cette réponse en cas d’épidémie ?  Pourquoi ou pourquoi pas ?</a:t>
            </a:r>
          </a:p>
          <a:p>
            <a:pPr marL="342900" lvl="0" indent="-342900">
              <a:buFont typeface="Courier New" panose="020B0604020202020204" pitchFamily="34" charset="0"/>
              <a:buChar char="o"/>
            </a:pPr>
            <a:r>
              <a:rPr lang="fr-FR" sz="1200">
                <a:cs typeface="Arial"/>
              </a:rPr>
              <a:t>À quel(s) </a:t>
            </a:r>
            <a:r>
              <a:rPr lang="fr-FR" sz="1200">
                <a:solidFill>
                  <a:schemeClr val="accent1"/>
                </a:solidFill>
                <a:cs typeface="Arial"/>
              </a:rPr>
              <a:t>niveau(x) du gouvernement</a:t>
            </a:r>
            <a:r>
              <a:rPr lang="fr-FR" sz="1200">
                <a:cs typeface="Arial"/>
              </a:rPr>
              <a:t> pourrait-il être utile d’appliquer l’approche 7-1-7 pour cette épidémie (par exemple, niveau national, infranational ou plusieurs zones infranationales) et pourquoi ?  </a:t>
            </a:r>
          </a:p>
          <a:p>
            <a:pPr marL="342900" lvl="0" indent="-342900">
              <a:buFont typeface="Courier New" panose="020B0604020202020204" pitchFamily="34" charset="0"/>
              <a:buChar char="o"/>
            </a:pPr>
            <a:r>
              <a:rPr lang="fr-FR" sz="1200">
                <a:latin typeface="Arial"/>
                <a:cs typeface="Arial"/>
              </a:rPr>
              <a:t>Comment </a:t>
            </a:r>
            <a:r>
              <a:rPr lang="fr-FR" sz="1200">
                <a:solidFill>
                  <a:schemeClr val="accent1"/>
                </a:solidFill>
                <a:latin typeface="Arial"/>
                <a:cs typeface="Arial"/>
              </a:rPr>
              <a:t>les résultats</a:t>
            </a:r>
            <a:r>
              <a:rPr lang="fr-FR" sz="1200">
                <a:latin typeface="Arial"/>
                <a:cs typeface="Arial"/>
              </a:rPr>
              <a:t> fournis par l’approche 7-1-7 pour cette épidémie pourraient-ils être utilisés pour orienter </a:t>
            </a:r>
            <a:r>
              <a:rPr lang="fr-FR" sz="1200">
                <a:solidFill>
                  <a:schemeClr val="accent1"/>
                </a:solidFill>
                <a:latin typeface="Arial"/>
                <a:cs typeface="Arial"/>
              </a:rPr>
              <a:t>les actions et la planification</a:t>
            </a:r>
            <a:r>
              <a:rPr lang="fr-FR" sz="1200">
                <a:latin typeface="Arial"/>
                <a:cs typeface="Arial"/>
              </a:rPr>
              <a:t> ?</a:t>
            </a:r>
          </a:p>
          <a:p>
            <a:endParaRPr lang="en-US">
              <a:cs typeface="Arial"/>
            </a:endParaRPr>
          </a:p>
          <a:p>
            <a:r>
              <a:rPr lang="fr-FR"/>
              <a:t>Ensuite, nous disposerons de 2 à 3 minutes par groupe pour que chaque groupe fasse un compte rendu en séance plénière comprenant un bref résumé de votre article et de votre discussion.  Assurez-vous donc de sélectionner une personne chargée de ce compte rendu.</a:t>
            </a:r>
          </a:p>
          <a:p>
            <a:endParaRPr lang="en-US">
              <a:cs typeface="Arial"/>
            </a:endParaRPr>
          </a:p>
          <a:p>
            <a:r>
              <a:rPr lang="fr-FR"/>
              <a:t>Amusez-vous bien !</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fr-FR">
                <a:latin typeface="Arial"/>
                <a:cs typeface="Arial"/>
              </a:rPr>
              <a:t>[Remarque pour la modération : donnez la priorité aux questions restantes qui ont été posées dans cet espace par les participants au cours des séances du matin et de l’après-midi. Nous recommandons de regrouper les questions de l’espace « Faisons le point » s’il y en a plusieurs similaires. Vous pouvez rester sur cette diapositive tout en répondant verbalement aux questions de l’espace « Faisons le point ». Après cette diapositive, vous en trouverez deux autres que vous pouvez utiliser avec les questions fréquemment posées au cas où il n’y aurait pas ou peu de questions dans l’espace « Faisons le point ».] </a:t>
            </a:r>
          </a:p>
          <a:p>
            <a:endParaRPr lang="en-US"/>
          </a:p>
          <a:p>
            <a:r>
              <a:rPr lang="fr-FR">
                <a:latin typeface="Arial"/>
                <a:cs typeface="Arial"/>
              </a:rPr>
              <a:t>Passons maintenant en revue certaines des questions que vous avez posées dans l’espace « Faisons le point » ou que nous avons entendues au cours des discussions.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fr-FR" sz="2800" b="0">
                <a:latin typeface="Calibri"/>
                <a:ea typeface="Calibri"/>
                <a:cs typeface="Calibri"/>
              </a:rPr>
              <a:t>[Remarque pour la modération : affichez ces questions uniquement s’il reste du temps après le traitement des questions de l’espace « Faisons le point ». Si l’une de ces questions est une répétition des questions de l’espace « Faisons le point », ignorez-les ici.]</a:t>
            </a:r>
          </a:p>
          <a:p>
            <a:pPr>
              <a:defRPr/>
            </a:pPr>
            <a:endParaRPr lang="en-US" sz="2800"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2800" b="0">
                <a:latin typeface="Calibri"/>
                <a:ea typeface="Calibri"/>
                <a:cs typeface="Calibri"/>
              </a:rPr>
              <a:t>Passons en revue quelques questions courantes qui ont été soulevées dans les ateliers précédents dédiés à l’approche 7-1-7.  </a:t>
            </a:r>
          </a:p>
          <a:p>
            <a:pPr>
              <a:defRPr/>
            </a:pPr>
            <a:endParaRPr lang="en-US" sz="2800" b="1">
              <a:latin typeface="Calibri"/>
              <a:ea typeface="Calibri"/>
              <a:cs typeface="Calibri"/>
            </a:endParaRPr>
          </a:p>
          <a:p>
            <a:pPr>
              <a:defRPr/>
            </a:pPr>
            <a:r>
              <a:rPr lang="fr-FR" sz="2800" b="0">
                <a:latin typeface="Calibri"/>
                <a:ea typeface="Calibri"/>
                <a:cs typeface="Calibri"/>
              </a:rPr>
              <a:t>[CLIQUER]</a:t>
            </a:r>
          </a:p>
          <a:p>
            <a:pPr>
              <a:defRPr/>
            </a:pPr>
            <a:endParaRPr lang="en-US" sz="2800" b="0">
              <a:latin typeface="Calibri"/>
              <a:ea typeface="Calibri"/>
              <a:cs typeface="Calibri"/>
            </a:endParaRPr>
          </a:p>
          <a:p>
            <a:pPr>
              <a:defRPr/>
            </a:pPr>
            <a:r>
              <a:rPr lang="fr-FR" sz="2800">
                <a:solidFill>
                  <a:schemeClr val="tx1"/>
                </a:solidFill>
                <a:latin typeface="Arial"/>
                <a:cs typeface="Arial"/>
              </a:rPr>
              <a:t>Les dates des actions de réponse précoce sont-elles basées sur le lancement ou l’achèvement des actions ?</a:t>
            </a:r>
          </a:p>
          <a:p>
            <a:endParaRPr lang="en-US" sz="2800">
              <a:solidFill>
                <a:srgbClr val="29373D"/>
              </a:solidFill>
              <a:latin typeface="InterVariable"/>
            </a:endParaRPr>
          </a:p>
          <a:p>
            <a:r>
              <a:rPr lang="fr-FR" sz="2800">
                <a:solidFill>
                  <a:srgbClr val="29373D"/>
                </a:solidFill>
                <a:latin typeface="InterVariable"/>
              </a:rPr>
              <a:t>[Réponse] :  plusieurs</a:t>
            </a:r>
            <a:r>
              <a:rPr lang="fr-FR" sz="2800" b="0" i="0">
                <a:solidFill>
                  <a:srgbClr val="29373D"/>
                </a:solidFill>
                <a:effectLst/>
                <a:latin typeface="InterVariable"/>
              </a:rPr>
              <a:t> actions de réponse précoce de l’approche 7-1-7 sont définies par le lancement de l’activité (par exemple, « mettre en place des contre-mesures de santé publique appropriées dans les communautés touchées »). Pour celles-ci, la date du jalon est basée sur le moment où l’activité a été lancée. La « date d’achèvement des actions de réponse précoce » est la date du dernier jalon parmi les sept actions de réponse précoce. ​</a:t>
            </a:r>
          </a:p>
          <a:p>
            <a:endParaRPr lang="en-US" sz="2800" b="0" i="0">
              <a:solidFill>
                <a:srgbClr val="29373D"/>
              </a:solidFill>
              <a:effectLst/>
              <a:latin typeface="InterVariable"/>
              <a:cs typeface="Arial"/>
            </a:endParaRPr>
          </a:p>
          <a:p>
            <a:r>
              <a:rPr lang="fr-FR" sz="2800" b="0" i="0">
                <a:solidFill>
                  <a:srgbClr val="29373D"/>
                </a:solidFill>
                <a:effectLst/>
                <a:latin typeface="InterVariable"/>
                <a:cs typeface="Arial"/>
              </a:rPr>
              <a:t>[CLIQUER]</a:t>
            </a:r>
          </a:p>
          <a:p>
            <a:endParaRPr lang="en-US" sz="2800" b="0" i="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solidFill>
                  <a:schemeClr val="tx1"/>
                </a:solidFill>
                <a:latin typeface="Arial"/>
                <a:cs typeface="Arial"/>
              </a:rPr>
              <a:t>Ensuite, si un autre cas a commencé avant le cas index, comment pouvons-nous le calculer ?</a:t>
            </a:r>
          </a:p>
          <a:p>
            <a:pPr marL="0" marR="0" indent="0" algn="l" rtl="0" eaLnBrk="1" fontAlgn="auto" latinLnBrk="0" hangingPunct="1"/>
            <a:endParaRPr lang="en-US" sz="2800" b="0" i="0">
              <a:solidFill>
                <a:srgbClr val="29373D"/>
              </a:solidFill>
              <a:effectLst/>
              <a:latin typeface="InterVariable"/>
            </a:endParaRPr>
          </a:p>
          <a:p>
            <a:r>
              <a:rPr lang="fr-FR" sz="2800">
                <a:solidFill>
                  <a:srgbClr val="29373D"/>
                </a:solidFill>
                <a:latin typeface="InterVariable"/>
              </a:rPr>
              <a:t>[Réponse] :  </a:t>
            </a:r>
            <a:r>
              <a:rPr lang="fr-FR" sz="2800" b="0" i="0">
                <a:solidFill>
                  <a:srgbClr val="29373D"/>
                </a:solidFill>
                <a:effectLst/>
                <a:latin typeface="InterVariable"/>
              </a:rPr>
              <a:t>cette situation se produit couramment lorsqu’une épidémie fait l’objet d’une investigation. Une investigation plus approfondie peut révéler qu’il y avait un ou plusieurs cas épistémologiquement liés avant ce qui était considéré comme le cas index.  Dans le cadre de l’approche 7-1-7, cela signifie que la date d’apparition changerait. Par conséquent, le temps de détection, qui est la différence entre la date d’apparition et la date de détection, changerait également.  Nous recommandons de mettre à jour les indicateurs de l’approche 7-1-7 et l’analyse des goulots d’étranglement associés lorsque de nouvelles informations pertinentes sont obtenues, en gardant à l’esprit qu’il y aura probablement d’importants goulots d’étranglement supplémentaires liés au fait d’avoir manqué initialement ces premiers cas.  </a:t>
            </a:r>
          </a:p>
          <a:p>
            <a:endParaRPr lang="en-US" sz="2800" b="0" i="0">
              <a:solidFill>
                <a:srgbClr val="29373D"/>
              </a:solidFill>
              <a:effectLst/>
              <a:latin typeface="InterVariable"/>
            </a:endParaRPr>
          </a:p>
          <a:p>
            <a:r>
              <a:rPr lang="fr-FR" sz="2800" b="0" i="0">
                <a:solidFill>
                  <a:srgbClr val="29373D"/>
                </a:solidFill>
                <a:effectLst/>
                <a:latin typeface="InterVariable"/>
              </a:rPr>
              <a:t>[CLIQUER]</a:t>
            </a:r>
          </a:p>
          <a:p>
            <a:endParaRPr lang="en-US" sz="2800" b="0" i="0">
              <a:solidFill>
                <a:srgbClr val="29373D"/>
              </a:solidFill>
              <a:effectLst/>
              <a:latin typeface="InterVariable"/>
            </a:endParaRPr>
          </a:p>
          <a:p>
            <a:r>
              <a:rPr lang="fr-FR" sz="2800">
                <a:solidFill>
                  <a:schemeClr val="tx1"/>
                </a:solidFill>
                <a:latin typeface="Arial"/>
                <a:cs typeface="Arial"/>
              </a:rPr>
              <a:t>La notification fait-elle référence à des cas suspects ou confirmés ?</a:t>
            </a:r>
          </a:p>
          <a:p>
            <a:endParaRPr lang="en-US" sz="2800" b="0" i="0">
              <a:solidFill>
                <a:schemeClr val="tx1"/>
              </a:solidFill>
              <a:effectLst/>
              <a:latin typeface="Arial"/>
              <a:cs typeface="Arial"/>
            </a:endParaRPr>
          </a:p>
          <a:p>
            <a:r>
              <a:rPr lang="fr-FR" sz="2800">
                <a:solidFill>
                  <a:srgbClr val="29373D"/>
                </a:solidFill>
                <a:latin typeface="InterVariable"/>
              </a:rPr>
              <a:t>[Réponse] :  </a:t>
            </a:r>
            <a:r>
              <a:rPr lang="fr-FR" sz="4000" b="0" i="0">
                <a:solidFill>
                  <a:srgbClr val="29373D"/>
                </a:solidFill>
                <a:effectLst/>
                <a:latin typeface="var( --e-global-typography-text-font-family )"/>
              </a:rPr>
              <a:t>la notification fait référence à tout événement qu’un pays ou une autre administration détermine comme devant être notifié. Les lignes directrices existantes devraient décrire les événements à signaler en fonction, par exemple, des cas suspects, des cas confirmés ou des événements qui dépassent la santé humaine, comme des séries de décès d’animaux. Des directives claires définissant les événements à signaler sont essentielles pour la mise en œuvre de l’approche 7-1-7. La cible 7-1-7 peut également être utilisée pour déterminer quand les lignes directrices ne sont pas suffisamment précises et bénéficieraient de définitions améliorées de la procédure de signalement. Cela peut être discuté lors des réunions des parties prenantes lorsque les résultats de l’approche 7-1-7 sont présentés.</a:t>
            </a:r>
          </a:p>
          <a:p>
            <a:pPr algn="l"/>
            <a:br>
              <a:rPr lang="fr-FR" sz="4000" b="0" i="0">
                <a:effectLst/>
                <a:latin typeface="InterVariable"/>
              </a:rPr>
            </a:br>
            <a:endParaRPr lang="fr-FR"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4000" b="0">
                <a:latin typeface="Calibri"/>
                <a:ea typeface="Calibri"/>
                <a:cs typeface="Calibri"/>
              </a:rPr>
              <a:t>[Remarque pour la modération : affichez ces questions uniquement s’il reste du temps dans la séance. Si l’une de ces questions est une répétition des questions de l’espace « Faisons le point », ignorez-les ici.]</a:t>
            </a:r>
          </a:p>
          <a:p>
            <a:endParaRPr lang="en-US" sz="4000">
              <a:solidFill>
                <a:srgbClr val="29373D"/>
              </a:solidFill>
              <a:latin typeface="InterVariable"/>
            </a:endParaRPr>
          </a:p>
          <a:p>
            <a:r>
              <a:rPr lang="fr-FR" sz="4000">
                <a:solidFill>
                  <a:srgbClr val="29373D"/>
                </a:solidFill>
                <a:latin typeface="InterVariable"/>
              </a:rPr>
              <a:t>[CLIQUER]</a:t>
            </a:r>
          </a:p>
          <a:p>
            <a:endParaRPr lang="en-US" sz="400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4000">
                <a:solidFill>
                  <a:schemeClr val="tx1"/>
                </a:solidFill>
                <a:latin typeface="Arial"/>
                <a:cs typeface="Arial"/>
              </a:rPr>
              <a:t>que se passe-t-il si un clinicien identifie un cas suspecté d’une maladie à signaler, mais qu’il s’avère que le patient a une autre maladie à signaler ?</a:t>
            </a:r>
          </a:p>
          <a:p>
            <a:endParaRPr lang="en-US" sz="4000">
              <a:solidFill>
                <a:srgbClr val="29373D"/>
              </a:solidFill>
              <a:latin typeface="InterVariable"/>
            </a:endParaRPr>
          </a:p>
          <a:p>
            <a:r>
              <a:rPr lang="fr-FR" sz="4000">
                <a:solidFill>
                  <a:srgbClr val="29373D"/>
                </a:solidFill>
                <a:latin typeface="InterVariable"/>
              </a:rPr>
              <a:t>[Réponse] :  la</a:t>
            </a:r>
            <a:r>
              <a:rPr lang="fr-FR" sz="4000" b="0" i="0">
                <a:solidFill>
                  <a:srgbClr val="29373D"/>
                </a:solidFill>
                <a:effectLst/>
                <a:latin typeface="InterVariable"/>
              </a:rPr>
              <a:t> date à laquelle le clinicien a identifié un cas suspect qui répond à la définition du signalement serait la date de détection. Peu importe si la véritable étiologie finit par être différente de celle initialement soupçonnée. Cela inclut tout type de groupes de maladies qui répond aux directives en matière de signalement, y compris celles pour les étiologies inconnues. </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fr-FR" sz="2800" b="0" i="0">
                <a:solidFill>
                  <a:srgbClr val="29373D"/>
                </a:solidFill>
                <a:effectLst/>
                <a:latin typeface="InterVariable"/>
              </a:rPr>
              <a:t>[CLIQUER]</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fr-FR" sz="2800">
                <a:solidFill>
                  <a:schemeClr val="tx1"/>
                </a:solidFill>
                <a:latin typeface="Arial"/>
                <a:cs typeface="Arial"/>
              </a:rPr>
              <a:t>Pourquoi appliquez-vous la cible 7-1-7 à toutes les maladies au lieu de définir des objectifs spécifiques à chaque maladie ?</a:t>
            </a:r>
          </a:p>
          <a:p>
            <a:pPr marL="0" marR="0" indent="0" algn="l" rtl="0" eaLnBrk="1" fontAlgn="auto" latinLnBrk="0" hangingPunct="1"/>
            <a:endParaRPr lang="en-US" sz="2800" b="0" i="0">
              <a:solidFill>
                <a:srgbClr val="29373D"/>
              </a:solidFill>
              <a:effectLst/>
              <a:latin typeface="InterVariable"/>
            </a:endParaRPr>
          </a:p>
          <a:p>
            <a:r>
              <a:rPr lang="fr-FR" sz="4000">
                <a:solidFill>
                  <a:srgbClr val="29373D"/>
                </a:solidFill>
                <a:latin typeface="InterVariable"/>
              </a:rPr>
              <a:t>[Réponse] :  la</a:t>
            </a:r>
            <a:r>
              <a:rPr lang="fr-FR" sz="4000" b="0" i="0">
                <a:solidFill>
                  <a:srgbClr val="29373D"/>
                </a:solidFill>
                <a:effectLst/>
                <a:latin typeface="InterVariable"/>
              </a:rPr>
              <a:t> cible 7-1-7 peut être appliquée à tout événement d’épidémie de maladie infectieuse. Bien qu’il y ait des différences entre les maladies, l’objectif de la sélection d’un objectif unique pour toutes les maladies était de simplifier et de normaliser l’évaluation des systèmes impliqués dans la détection, la notification et la réponse précoce des épidémies. Cela permet à l’approche 7-1-7 de rester concentrée sur son objectif principal d’améliorer les performances au niveau du système en utilisant des indicateurs de promptitude simples et clairs pour identifier les goulots d’étranglement qui retardent les actions appropriées, mais aussi en mettant en place des actions correctives pour les éliminer.</a:t>
            </a:r>
          </a:p>
          <a:p>
            <a:pPr algn="l"/>
            <a:endParaRPr lang="en-US" sz="4000" b="0" i="0">
              <a:solidFill>
                <a:srgbClr val="29373D"/>
              </a:solidFill>
              <a:effectLst/>
              <a:latin typeface="InterVariable"/>
            </a:endParaRPr>
          </a:p>
          <a:p>
            <a:pPr algn="l"/>
            <a:r>
              <a:rPr lang="fr-FR" sz="4000" b="0" i="0">
                <a:solidFill>
                  <a:srgbClr val="29373D"/>
                </a:solidFill>
                <a:effectLst/>
                <a:latin typeface="InterVariable"/>
              </a:rPr>
              <a:t>Bien que la détection et la réponse précoces soient plus faciles à réaliser pour certains agents pathogènes que pour d’autres, un examen de la promptitude pour diverses maladies et le pilotage ultérieur de l’approche 7-1-7 dans divers pays pour de nombreux types de maladies ont confirmé l’idée que la cible 7-1-7 est ambitieuse, mais réalisable pour la plupart des maladies infectieuses. Pour le petit nombre de maladies où, par exemple, la détection dans les 7 jours peut être rare, voire impossible, l’accent serait toujours mis sur la recherche d’améliorations de la vitesse, car l’approche 7-1-7 est avant tout une question d’amélioration des performances.</a:t>
            </a:r>
          </a:p>
          <a:p>
            <a:pPr algn="l"/>
            <a:endParaRPr lang="en-US" sz="4000" b="0" i="0">
              <a:solidFill>
                <a:srgbClr val="29373D"/>
              </a:solidFill>
              <a:effectLst/>
              <a:latin typeface="InterVariable"/>
            </a:endParaRPr>
          </a:p>
          <a:p>
            <a:pPr algn="l"/>
            <a:r>
              <a:rPr lang="fr-FR" sz="4000" b="0" i="0">
                <a:solidFill>
                  <a:srgbClr val="29373D"/>
                </a:solidFill>
                <a:effectLst/>
                <a:latin typeface="InterVariable"/>
              </a:rPr>
              <a:t>La stratification des données par type de maladies est un moyen simple d’ajouter des nuances et un contexte épidémiologique, si nécessaire, lorsque l’on discute des résultats en temps opportun par type de maladies.</a:t>
            </a:r>
          </a:p>
          <a:p>
            <a:pPr marL="0" marR="0" indent="0" algn="l" rtl="0" eaLnBrk="1" fontAlgn="auto" latinLnBrk="0" hangingPunct="1"/>
            <a:endParaRPr lang="en-US" sz="2800" b="0" i="0">
              <a:solidFill>
                <a:srgbClr val="29373D"/>
              </a:solidFill>
              <a:effectLst/>
              <a:latin typeface="InterVariable"/>
            </a:endParaRPr>
          </a:p>
          <a:p>
            <a:pPr algn="l">
              <a:spcAft>
                <a:spcPts val="1500"/>
              </a:spcAft>
            </a:pPr>
            <a:br>
              <a:rPr lang="fr-FR" sz="4000" b="0" i="0">
                <a:effectLst/>
                <a:latin typeface="InterVariable"/>
              </a:rPr>
            </a:br>
            <a:endParaRPr lang="fr-FR"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la diapositive suivante comprend des sujets de discussion de groupe pour une discussion en petit groupe de 30 minutes. N’hésitez pas à modifier les questions en fonction de l’audience.  Idéalement, répartissez les participants en groupes de 6 à 8 personnes, si possible. Adaptez le temps de la discussion en petits groupes et en plénière en fonction du nombre de groupes.]  </a:t>
            </a:r>
          </a:p>
          <a:p>
            <a:endParaRPr lang="en-US"/>
          </a:p>
          <a:p>
            <a:endParaRPr lang="en-US"/>
          </a:p>
          <a:p>
            <a:r>
              <a:rPr lang="fr-FR">
                <a:latin typeface="Arial"/>
                <a:cs typeface="Arial"/>
              </a:rPr>
              <a:t>Maintenant, nous allons nous diviser en plusieurs petits groupes pour discuter de l’approche 7-1-7 et de votre travail. Puis, nous reviendrons à la plénière pour une discussion de groupe plus large.  </a:t>
            </a:r>
          </a:p>
          <a:p>
            <a:endParaRPr lang="en-US"/>
          </a:p>
          <a:p>
            <a:endParaRPr lang="en-US"/>
          </a:p>
          <a:p>
            <a:r>
              <a:rPr lang="fr-FR">
                <a:latin typeface="Arial"/>
                <a:cs typeface="Arial"/>
              </a:rPr>
              <a:t>[Remarque pour la modération : demandez aux participants de se répartir en groupes, soit en les répartissant au hasard (par exemple, en demandant aux participants de dire un chiffre de 1 à 3, si vous allez créer 3 groupes, et en les plaçant dans ces trois groupes), soit en leur demandant de choisir leurs propres groupes.]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106</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fr-FR">
                <a:latin typeface="Arial"/>
                <a:cs typeface="Arial"/>
              </a:rPr>
              <a:t>Voici ce que nous aimerions que vous fassiez. Gardez à l’esprit que c’est </a:t>
            </a:r>
            <a:r>
              <a:rPr lang="fr-FR" b="0">
                <a:latin typeface="Arial"/>
                <a:cs typeface="Arial"/>
              </a:rPr>
              <a:t>le moment pour vous de </a:t>
            </a:r>
            <a:r>
              <a:rPr lang="fr-FR" b="0">
                <a:solidFill>
                  <a:schemeClr val="tx1"/>
                </a:solidFill>
                <a:latin typeface="Arial"/>
                <a:cs typeface="Arial"/>
              </a:rPr>
              <a:t>discuter ouvertement d</a:t>
            </a:r>
            <a:r>
              <a:rPr lang="fr-FR">
                <a:solidFill>
                  <a:schemeClr val="tx1"/>
                </a:solidFill>
                <a:latin typeface="Arial"/>
                <a:cs typeface="Arial"/>
              </a:rPr>
              <a:t>e l’approche 7-1-7 et de la façon dont elle s’inscrit dans votre travail.  </a:t>
            </a:r>
            <a:r>
              <a:rPr lang="fr-FR">
                <a:latin typeface="Arial"/>
                <a:cs typeface="Arial"/>
              </a:rPr>
              <a:t>Dans vos groupes, présentez-vous et discutez des questions suivantes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lang="fr-FR" sz="1200" b="1">
                <a:solidFill>
                  <a:schemeClr val="tx2"/>
                </a:solidFill>
                <a:latin typeface="Arial"/>
                <a:ea typeface="Arial"/>
                <a:cs typeface="Arial"/>
              </a:rPr>
              <a:t>Comment l’approche 7-1-7 peut-elle être</a:t>
            </a:r>
            <a:r>
              <a:rPr kumimoji="0" lang="fr-FR" sz="1200" b="1" i="0" u="none" strike="noStrike" cap="none" normalizeH="0" baseline="0" noProof="0">
                <a:ln>
                  <a:noFill/>
                </a:ln>
                <a:solidFill>
                  <a:schemeClr val="tx2"/>
                </a:solidFill>
                <a:effectLst/>
                <a:uLnTx/>
                <a:uFillTx/>
                <a:latin typeface="Arial"/>
                <a:ea typeface="Arial"/>
                <a:cs typeface="Arial"/>
              </a:rPr>
              <a:t> utilisée dans votre travail pour renforcer</a:t>
            </a:r>
            <a:r>
              <a:rPr lang="fr-FR" sz="1200" b="1">
                <a:solidFill>
                  <a:schemeClr val="tx2"/>
                </a:solidFill>
                <a:latin typeface="Arial"/>
                <a:ea typeface="Arial"/>
                <a:cs typeface="Arial"/>
              </a:rPr>
              <a:t> les systèmes</a:t>
            </a:r>
            <a:r>
              <a:rPr kumimoji="0" lang="fr-FR" sz="1200" b="1" i="0" u="none" strike="noStrike" cap="none" normalizeH="0" baseline="0" noProof="0">
                <a:ln>
                  <a:noFill/>
                </a:ln>
                <a:solidFill>
                  <a:schemeClr val="tx2"/>
                </a:solidFill>
                <a:effectLst/>
                <a:uLnTx/>
                <a:uFillTx/>
                <a:latin typeface="Arial"/>
                <a:ea typeface="Arial"/>
                <a:cs typeface="Arial"/>
              </a:rPr>
              <a:t> de détection, de notification ou de réponse précoce des épidémies</a:t>
            </a:r>
            <a:r>
              <a:rPr lang="fr-FR" sz="1200" b="1">
                <a:solidFill>
                  <a:schemeClr val="tx2"/>
                </a:solidFill>
                <a:latin typeface="Arial"/>
                <a:ea typeface="Arial"/>
                <a:cs typeface="Arial"/>
              </a:rPr>
              <a:t> ?</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fr-FR" sz="1200" b="1">
                <a:solidFill>
                  <a:schemeClr val="tx2"/>
                </a:solidFill>
                <a:latin typeface="Arial"/>
                <a:cs typeface="Arial"/>
              </a:rPr>
              <a:t>Qu’est-ce qui pourrait aider à rendre la cible 7-1-7 et l’approche d’amélioration des performances viables là où vous travaillez ?</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chemeClr val="tx1"/>
                </a:solidFill>
                <a:latin typeface="Arial"/>
                <a:cs typeface="Arial"/>
              </a:rPr>
              <a:t>Vous avez 30 minutes pour cette session.  Pendant environ la première moitié [remarque pour la modération : donnez une durée exacte, par exemple 15 ou 20 minutes en fonction du nombre de groupes, si possible], vous discuterez de ces questions au sein de votre groupe.  Ensuite, en séance plénière, nous disposerons de deux minutes ou moins pour que chaque groupe présente ici vos conclusions.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chemeClr val="tx1"/>
                </a:solidFill>
                <a:latin typeface="Arial"/>
                <a:cs typeface="Arial"/>
              </a:rPr>
              <a:t>J’espère que vos conversations seront fructueuses.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Le Secrétariat de l’Alliance 7-1-7 est hébergé par Resolve to Save Lives et présidé par un comité de pilotage technique composé de représentants nationaux et de partenaires.</a:t>
            </a:r>
          </a:p>
          <a:p>
            <a:endParaRPr lang="en-US">
              <a:cs typeface="Arial"/>
            </a:endParaRPr>
          </a:p>
          <a:p>
            <a:r>
              <a:rPr lang="fr-FR">
                <a:latin typeface="Arial"/>
                <a:cs typeface="Arial"/>
              </a:rPr>
              <a:t>[Lire la diapositive]</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Sur le site Web de l’Alliance 7-1-7, vous trouverez un large éventail de ressources pour vous aider à comprendre la cible 7-1-7, mais aussi à apprendre à l’adopter et à l’utiliser dans votre contexte, y compris : </a:t>
            </a:r>
          </a:p>
          <a:p>
            <a:pPr marL="171450" indent="-171450">
              <a:buFont typeface="Calibri"/>
              <a:buChar char="-"/>
            </a:pPr>
            <a:r>
              <a:rPr lang="fr-FR">
                <a:latin typeface="Arial"/>
                <a:cs typeface="Arial"/>
              </a:rPr>
              <a:t>un kit d’outils numérique de la cible 7-1-7 rempli de détails pour aider les responsables de la mise en œuvre ; </a:t>
            </a:r>
          </a:p>
          <a:p>
            <a:pPr marL="171450" indent="-171450">
              <a:buFont typeface="Calibri"/>
              <a:buChar char="-"/>
            </a:pPr>
            <a:r>
              <a:rPr lang="fr-FR">
                <a:latin typeface="Arial"/>
                <a:cs typeface="Arial"/>
              </a:rPr>
              <a:t>des FAQ ; </a:t>
            </a:r>
          </a:p>
          <a:p>
            <a:pPr marL="171450" indent="-171450">
              <a:buFont typeface="Calibri"/>
              <a:buChar char="-"/>
            </a:pPr>
            <a:r>
              <a:rPr lang="fr-FR">
                <a:latin typeface="Arial"/>
                <a:cs typeface="Arial"/>
              </a:rPr>
              <a:t>de courts documents pour les décideurs ; </a:t>
            </a:r>
          </a:p>
          <a:p>
            <a:pPr marL="171450" indent="-171450">
              <a:buFont typeface="Calibri"/>
              <a:buChar char="-"/>
            </a:pPr>
            <a:r>
              <a:rPr lang="fr-FR">
                <a:latin typeface="Arial"/>
                <a:cs typeface="Arial"/>
              </a:rPr>
              <a:t>ses supports de formation ;</a:t>
            </a:r>
          </a:p>
          <a:p>
            <a:pPr marL="171450" indent="-171450">
              <a:buFont typeface="Calibri"/>
              <a:buChar char="-"/>
            </a:pPr>
            <a:r>
              <a:rPr lang="fr-FR">
                <a:latin typeface="Arial"/>
                <a:cs typeface="Arial"/>
              </a:rPr>
              <a:t>des études de cas et des témoignages provenant du monde entier.</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r" b="0" i="0" u="none" strike="noStrike">
                <a:solidFill>
                  <a:srgbClr val="000000"/>
                </a:solidFill>
                <a:effectLst/>
                <a:latin typeface="Arial"/>
                <a:cs typeface="Arial"/>
              </a:rPr>
              <a:t>Revoyons les objectifs d'apprentissage de notre atelier. </a:t>
            </a:r>
            <a:r>
              <a:rPr lang="fr">
                <a:latin typeface="Arial"/>
                <a:cs typeface="Arial"/>
              </a:rPr>
              <a:t>À la fin de la formation, vous devriez être capable de :</a:t>
            </a:r>
          </a:p>
          <a:p>
            <a:endParaRPr lang="en-US">
              <a:latin typeface="Arial"/>
              <a:cs typeface="Arial"/>
            </a:endParaRPr>
          </a:p>
          <a:p>
            <a:pPr marL="342900" indent="-342900">
              <a:lnSpc>
                <a:spcPct val="113999"/>
              </a:lnSpc>
              <a:buAutoNum type="arabicPeriod"/>
            </a:pPr>
            <a:r>
              <a:rPr lang="fr" sz="1200" b="0">
                <a:latin typeface="Arial"/>
                <a:cs typeface="Arial"/>
              </a:rPr>
              <a:t>Comprendre </a:t>
            </a:r>
            <a:r>
              <a:rPr lang="en-US" sz="1200" b="0">
                <a:latin typeface="Arial"/>
                <a:cs typeface="Arial"/>
              </a:rPr>
              <a:t>la </a:t>
            </a:r>
            <a:r>
              <a:rPr lang="en-US" sz="1200" b="0" err="1">
                <a:latin typeface="Arial"/>
                <a:cs typeface="Arial"/>
              </a:rPr>
              <a:t>cible</a:t>
            </a:r>
            <a:r>
              <a:rPr lang="en-US" sz="1200" b="0">
                <a:latin typeface="Arial"/>
                <a:cs typeface="Arial"/>
              </a:rPr>
              <a:t> 7-1-7</a:t>
            </a:r>
            <a:r>
              <a:rPr lang="fr">
                <a:latin typeface="Arial"/>
                <a:cs typeface="Arial"/>
              </a:rPr>
              <a:t>et </a:t>
            </a:r>
            <a:r>
              <a:rPr lang="fr" sz="1200" b="0">
                <a:latin typeface="Arial"/>
                <a:cs typeface="Arial"/>
              </a:rPr>
              <a:t>l'approche d'amélioration des performances </a:t>
            </a:r>
            <a:r>
              <a:rPr lang="fr">
                <a:latin typeface="Arial"/>
                <a:cs typeface="Arial"/>
              </a:rPr>
              <a:t>, </a:t>
            </a:r>
            <a:r>
              <a:rPr lang="fr" sz="1200" b="0">
                <a:latin typeface="Arial"/>
                <a:cs typeface="Arial"/>
              </a:rPr>
              <a:t>ainsi que les revues d'action précoce pour la détection, la notification et la réponse aux épidémies</a:t>
            </a:r>
            <a:endParaRPr lang="en-US" sz="100" b="0">
              <a:latin typeface="Arial"/>
              <a:cs typeface="Arial"/>
            </a:endParaRPr>
          </a:p>
          <a:p>
            <a:pPr marL="342900" indent="-342900">
              <a:lnSpc>
                <a:spcPct val="113999"/>
              </a:lnSpc>
              <a:buFont typeface="+mj-lt"/>
              <a:buAutoNum type="arabicPeriod"/>
            </a:pPr>
            <a:r>
              <a:rPr lang="fr" sz="1100" b="0">
                <a:latin typeface="Arial"/>
                <a:cs typeface="Arial"/>
              </a:rPr>
              <a:t>Expliquez comment 7-1-7 améliore les performances des systèmes de gestion des épidémies</a:t>
            </a:r>
            <a:endParaRPr lang="en-US" sz="100" b="0">
              <a:latin typeface="Arial"/>
              <a:cs typeface="Arial"/>
            </a:endParaRPr>
          </a:p>
          <a:p>
            <a:pPr marL="342900" indent="-342900">
              <a:lnSpc>
                <a:spcPct val="113999"/>
              </a:lnSpc>
              <a:buFont typeface="+mj-lt"/>
              <a:buAutoNum type="arabicPeriod"/>
            </a:pPr>
            <a:r>
              <a:rPr lang="fr" sz="1100" b="0">
                <a:latin typeface="Arial"/>
                <a:cs typeface="Arial"/>
              </a:rPr>
              <a:t>Identifier les opportunités et les défis pour soutenir la sensibilisation, l'adoption et l'utilisation du 7-1-7 dans votre travail</a:t>
            </a:r>
            <a:endParaRPr lang="en-US" sz="100" b="0">
              <a:latin typeface="Arial"/>
              <a:cs typeface="Arial"/>
            </a:endParaRPr>
          </a:p>
          <a:p>
            <a:pPr marL="342900" indent="-342900">
              <a:lnSpc>
                <a:spcPct val="113999"/>
              </a:lnSpc>
              <a:buFont typeface="+mj-lt"/>
              <a:buAutoNum type="arabicPeriod"/>
            </a:pPr>
            <a:r>
              <a:rPr lang="fr" sz="1200" b="0">
                <a:latin typeface="Arial"/>
                <a:cs typeface="Arial"/>
              </a:rPr>
              <a:t>Appliquer les étapes clés et les pratiques modèles pour soutenir l'adoption et l'utilisation du 7-1-7 dans tous les programmes et contextes</a:t>
            </a:r>
            <a:endParaRPr lang="en-US" sz="100" b="0">
              <a:latin typeface="Arial"/>
              <a:cs typeface="Arial"/>
            </a:endParaRPr>
          </a:p>
          <a:p>
            <a:pPr marL="342900" indent="-342900">
              <a:lnSpc>
                <a:spcPct val="113999"/>
              </a:lnSpc>
              <a:buFont typeface="+mj-lt"/>
              <a:buAutoNum type="arabicPeriod"/>
            </a:pPr>
            <a:r>
              <a:rPr lang="fr" sz="1200" b="0">
                <a:latin typeface="Arial"/>
                <a:cs typeface="Arial"/>
              </a:rPr>
              <a:t>Plan d'adoption et d'utilisation </a:t>
            </a:r>
            <a:r>
              <a:rPr lang="fr">
                <a:latin typeface="Arial"/>
                <a:cs typeface="Arial"/>
              </a:rPr>
              <a:t>systématique </a:t>
            </a:r>
            <a:r>
              <a:rPr lang="fr" sz="1200" b="0">
                <a:latin typeface="Arial"/>
                <a:cs typeface="Arial"/>
              </a:rPr>
              <a:t>de </a:t>
            </a:r>
            <a:r>
              <a:rPr lang="en-US" sz="1200" b="0">
                <a:latin typeface="Arial"/>
                <a:cs typeface="Arial"/>
              </a:rPr>
              <a:t>la </a:t>
            </a:r>
            <a:r>
              <a:rPr lang="en-US" sz="1200" b="0" err="1">
                <a:latin typeface="Arial"/>
                <a:cs typeface="Arial"/>
              </a:rPr>
              <a:t>cible</a:t>
            </a:r>
            <a:r>
              <a:rPr lang="en-US" sz="1200" b="0">
                <a:latin typeface="Arial"/>
                <a:cs typeface="Arial"/>
              </a:rPr>
              <a:t> 7-1-7</a:t>
            </a:r>
            <a:r>
              <a:rPr lang="fr" sz="1200" b="0">
                <a:latin typeface="Arial"/>
                <a:cs typeface="Arial"/>
              </a:rPr>
              <a:t>dans votre pays/juridiction</a:t>
            </a:r>
            <a:r>
              <a:rPr lang="fr">
                <a:latin typeface="Arial"/>
                <a:cs typeface="Arial"/>
              </a:rPr>
              <a:t> </a:t>
            </a:r>
            <a:endParaRPr lang="en-US" sz="1200" b="0">
              <a:latin typeface="Arial"/>
              <a:cs typeface="Arial"/>
            </a:endParaRP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endParaRPr lang="en-US" b="0" i="0">
              <a:solidFill>
                <a:srgbClr val="444444"/>
              </a:solidFill>
              <a:effectLst/>
              <a:latin typeface="Arial"/>
              <a:ea typeface="Calibri"/>
              <a:cs typeface="Arial"/>
            </a:endParaRPr>
          </a:p>
          <a:p>
            <a:pPr>
              <a:lnSpc>
                <a:spcPct val="113999"/>
              </a:lnSpc>
            </a:pPr>
            <a:endParaRPr lang="en-US" b="0" i="0">
              <a:solidFill>
                <a:srgbClr val="444444"/>
              </a:solidFill>
              <a:effectLst/>
              <a:latin typeface="Arial"/>
              <a:ea typeface="Calibri"/>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Abonnez-vous aux actualités de l’Alliance 7-1-7 sur la page </a:t>
            </a:r>
            <a:r>
              <a:rPr lang="fr-FR">
                <a:hlinkClick r:id="rId3"/>
              </a:rPr>
              <a:t>https://717alliance.org/#subscribe</a:t>
            </a:r>
            <a:r>
              <a:rPr lang="fr-FR"/>
              <a:t>.</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a:t>Remplissez le formulaire de demande suivant pour rejoindre la communauté de pratique : </a:t>
            </a:r>
            <a:r>
              <a:rPr lang="fr-FR">
                <a:effectLst/>
                <a:hlinkClick r:id="rId3"/>
              </a:rPr>
              <a:t>https</a:t>
            </a:r>
            <a:r>
              <a:rPr lang="fr-FR">
                <a:hlinkClick r:id="rId3"/>
              </a:rPr>
              <a:t>://forms.office.com/r/tcGyChMrwb?origin=lprLink</a:t>
            </a:r>
            <a:r>
              <a:rPr lang="fr-FR"/>
              <a:t>.</a:t>
            </a:r>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algn="just"/>
            <a:endParaRPr lang="en-US">
              <a:cs typeface="Arial"/>
            </a:endParaRPr>
          </a:p>
          <a:p>
            <a:pPr algn="just"/>
            <a:endParaRPr lang="en-US">
              <a:cs typeface="Arial"/>
            </a:endParaRPr>
          </a:p>
          <a:p>
            <a:pPr algn="just"/>
            <a:r>
              <a:rPr lang="fr-FR"/>
              <a:t>Nous disposons également de programmes recommandés et types disponibles en fonction des apprentissages acquis avec les formations que nous et les pays de l’Alliance avons dispensés.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Calibri"/>
                <a:ea typeface="Calibri"/>
                <a:cs typeface="Calibri"/>
              </a:rPr>
              <a:t>[Affichez cette diapositive pendant quelques minutes à la fin de la séance pour permettre aux participants de scanner les codes QR.]</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Nous approchons de la fin de la formation.  Merci de votre participation tout au long de cette journée.  Nous avons quelques diapositives supplémentaires en guise de conclusion.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115</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CE46D-1A0E-8CB0-88CB-31ADFA0E4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4EE875-2CC6-FF8F-FB06-3A0153D3A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896381-F0CB-0E23-BC0F-6FA277CBDDB7}"/>
              </a:ext>
            </a:extLst>
          </p:cNvPr>
          <p:cNvSpPr>
            <a:spLocks noGrp="1"/>
          </p:cNvSpPr>
          <p:nvPr>
            <p:ph type="body" idx="1"/>
          </p:nvPr>
        </p:nvSpPr>
        <p:spPr/>
        <p:txBody>
          <a:bodyPr/>
          <a:lstStyle/>
          <a:p>
            <a:pPr algn="l" rtl="0" fontAlgn="base"/>
            <a:r>
              <a:rPr lang="fr-FR">
                <a:latin typeface="Arial"/>
                <a:cs typeface="Arial"/>
              </a:rPr>
              <a:t>Voici à nouveau les objectifs de l’atelier.  </a:t>
            </a:r>
          </a:p>
          <a:p>
            <a:endParaRPr lang="en-US">
              <a:latin typeface="Arial"/>
              <a:cs typeface="Arial"/>
            </a:endParaRPr>
          </a:p>
          <a:p>
            <a:pPr>
              <a:lnSpc>
                <a:spcPct val="113999"/>
              </a:lnSpc>
            </a:pPr>
            <a:r>
              <a:rPr lang="fr-FR">
                <a:latin typeface="Arial"/>
                <a:cs typeface="Arial"/>
              </a:rPr>
              <a:t>J’espère qu’après les séances d’aujourd’hui, vous pourrez :</a:t>
            </a:r>
          </a:p>
          <a:p>
            <a:pPr marL="342900" indent="-342900">
              <a:lnSpc>
                <a:spcPct val="113999"/>
              </a:lnSpc>
              <a:buFont typeface="Arial" panose="020B0604020202020204" pitchFamily="34" charset="0"/>
              <a:buChar char="•"/>
            </a:pPr>
            <a:r>
              <a:rPr lang="fr-FR" sz="1200" b="0">
                <a:latin typeface="Arial"/>
                <a:cs typeface="Arial"/>
              </a:rPr>
              <a:t>comprendre la cible 7-1-7, l’approche d’amélioration des performances et les revues des premières actions pour la détection des épidémies, la notification et la réponse ;</a:t>
            </a:r>
          </a:p>
          <a:p>
            <a:pPr marL="342900" indent="-342900">
              <a:lnSpc>
                <a:spcPct val="113999"/>
              </a:lnSpc>
              <a:buFont typeface="Arial" panose="020B0604020202020204" pitchFamily="34" charset="0"/>
              <a:buChar char="•"/>
            </a:pPr>
            <a:r>
              <a:rPr lang="fr-FR" sz="1200">
                <a:latin typeface="Arial"/>
                <a:cs typeface="Arial"/>
              </a:rPr>
              <a:t>expliquer comment l’approche 7-1-7 favorise </a:t>
            </a:r>
            <a:r>
              <a:rPr lang="fr-FR" sz="1200" b="1">
                <a:latin typeface="Arial"/>
                <a:cs typeface="Arial"/>
              </a:rPr>
              <a:t>l’amélioration des performances</a:t>
            </a:r>
            <a:r>
              <a:rPr lang="fr-FR" sz="1200">
                <a:latin typeface="Arial"/>
                <a:cs typeface="Arial"/>
              </a:rPr>
              <a:t> des systèmes de détection des épidémies.</a:t>
            </a:r>
          </a:p>
          <a:p>
            <a:pPr marL="342900" indent="-342900">
              <a:lnSpc>
                <a:spcPct val="113999"/>
              </a:lnSpc>
              <a:buFont typeface="Arial" panose="020B0604020202020204" pitchFamily="34" charset="0"/>
              <a:buChar char="•"/>
            </a:pPr>
            <a:endParaRPr lang="en-US" sz="1200">
              <a:latin typeface="Arial"/>
              <a:cs typeface="Arial"/>
            </a:endParaRPr>
          </a:p>
          <a:p>
            <a:pPr marL="0" marR="0" lvl="0" indent="0" algn="l" defTabSz="914400" rtl="0" eaLnBrk="1" fontAlgn="auto" latinLnBrk="0" hangingPunct="1">
              <a:lnSpc>
                <a:spcPct val="113999"/>
              </a:lnSpc>
              <a:spcBef>
                <a:spcPts val="0"/>
              </a:spcBef>
              <a:spcAft>
                <a:spcPts val="0"/>
              </a:spcAft>
              <a:buClrTx/>
              <a:buSzTx/>
              <a:buFont typeface="Arial" panose="020B0604020202020204" pitchFamily="34" charset="0"/>
              <a:buNone/>
              <a:tabLst/>
              <a:defRPr/>
            </a:pPr>
            <a:r>
              <a:rPr lang="fr-FR" sz="1200" b="0">
                <a:latin typeface="Arial"/>
                <a:cs typeface="Arial"/>
              </a:rPr>
              <a:t>Nous avons également commencé à cerner les occasions et les défis de soutenir la sensibilisation, l’adoption et l’utilisation de l’approche 7-1-7 dans votre travail.</a:t>
            </a:r>
          </a:p>
          <a:p>
            <a:pPr marL="0" indent="0">
              <a:lnSpc>
                <a:spcPct val="113999"/>
              </a:lnSpc>
              <a:buFont typeface="Arial" panose="020B0604020202020204" pitchFamily="34" charset="0"/>
              <a:buNone/>
            </a:pPr>
            <a:endParaRPr lang="en-US" sz="1200">
              <a:latin typeface="Arial"/>
              <a:cs typeface="Arial"/>
            </a:endParaRPr>
          </a:p>
          <a:p>
            <a:pPr>
              <a:lnSpc>
                <a:spcPct val="113999"/>
              </a:lnSpc>
            </a:pPr>
            <a:r>
              <a:rPr lang="fr-FR">
                <a:latin typeface="Arial"/>
                <a:cs typeface="Arial"/>
              </a:rPr>
              <a:t>Nous les renforcerons dans les prochains jours tout en commençant à aborder les objectifs ultérieurs ici.  </a:t>
            </a: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7FAA03-67B6-0093-A59F-1A901C3B9AB3}"/>
              </a:ext>
            </a:extLst>
          </p:cNvPr>
          <p:cNvSpPr>
            <a:spLocks noGrp="1"/>
          </p:cNvSpPr>
          <p:nvPr>
            <p:ph type="sldNum" sz="quarter" idx="5"/>
          </p:nvPr>
        </p:nvSpPr>
        <p:spPr/>
        <p:txBody>
          <a:bodyPr/>
          <a:lstStyle/>
          <a:p>
            <a:fld id="{A1E75C25-C22B-D14A-8C88-D3C1CFA09A77}" type="slidenum">
              <a:rPr lang="en-US" smtClean="0"/>
              <a:pPr/>
              <a:t>116</a:t>
            </a:fld>
            <a:endParaRPr lang="en-US"/>
          </a:p>
        </p:txBody>
      </p:sp>
    </p:spTree>
    <p:extLst>
      <p:ext uri="{BB962C8B-B14F-4D97-AF65-F5344CB8AC3E}">
        <p14:creationId xmlns:p14="http://schemas.microsoft.com/office/powerpoint/2010/main" val="39002895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Nous sommes très reconnaissants de votre participation à cet atelier de formation initiale à l’approche 7-1-7. Merci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117</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Ces diapositives supplémentaires comprennent des définitions plus détaillées des dates des jalons de l’approche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119</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120</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fr-FR"/>
              <a:t>Maintenant, laissez-moi vous donner un aperçu de la façon dont nous allons apprendre ensemble au cours de cette formation.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fr-FR">
                <a:latin typeface="Arial"/>
                <a:cs typeface="Arial"/>
              </a:rPr>
              <a:t>L’apprentissage actif fonctionne mieux avec une participation active.  </a:t>
            </a:r>
            <a:r>
              <a:rPr lang="fr-FR">
                <a:latin typeface="Calibri"/>
                <a:ea typeface="Calibri"/>
                <a:cs typeface="Calibri"/>
              </a:rPr>
              <a:t>Nous avons conçu cette formation pour qu’elle soit hautement interactive. Nous avons donc besoin de votre participation active.  </a:t>
            </a:r>
          </a:p>
          <a:p>
            <a:endParaRPr lang="en-US">
              <a:latin typeface="Calibri"/>
              <a:ea typeface="Calibri"/>
              <a:cs typeface="Calibri"/>
            </a:endParaRPr>
          </a:p>
          <a:p>
            <a:r>
              <a:rPr lang="fr-FR">
                <a:latin typeface="Calibri"/>
                <a:ea typeface="Calibri"/>
                <a:cs typeface="Calibri"/>
              </a:rPr>
              <a:t>Cette formation comprend</a:t>
            </a:r>
            <a:r>
              <a:rPr lang="fr-FR">
                <a:latin typeface="Arial"/>
                <a:cs typeface="Arial"/>
              </a:rPr>
              <a:t> une combinaison d’activités pratiques, y compris une activité de simulation sur les épidémies, de courtes présentations, des discussions de groupe et des séances de questions-réponses.  </a:t>
            </a:r>
          </a:p>
          <a:p>
            <a:endParaRPr lang="en-US">
              <a:latin typeface="Arial"/>
              <a:cs typeface="Arial"/>
            </a:endParaRPr>
          </a:p>
          <a:p>
            <a:r>
              <a:rPr lang="fr-FR">
                <a:latin typeface="Arial"/>
                <a:cs typeface="Arial"/>
              </a:rPr>
              <a:t>Nous avons inclus des questions de discussion tout au long de la journée, y compris pendant les présentations, car chacun et chacune d’entre vous possède une multitude de connaissances et d’expériences dont nous pouvons tous tirer des enseignements.  </a:t>
            </a:r>
          </a:p>
          <a:p>
            <a:endParaRPr lang="en-US">
              <a:latin typeface="Arial"/>
              <a:cs typeface="Arial"/>
            </a:endParaRPr>
          </a:p>
          <a:p>
            <a:r>
              <a:rPr lang="fr-FR">
                <a:latin typeface="Arial"/>
                <a:cs typeface="Arial"/>
              </a:rPr>
              <a:t>Rejoignez-nous en tant qu’apprenant et participant actif.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Calibri"/>
                <a:ea typeface="Calibri"/>
                <a:cs typeface="Calibri"/>
              </a:rPr>
              <a:t>Au cours de cette formation, nous « ferons le point » pour recueillir vos questions et idées. En pratique, vous écrirez vos questions dans l’espace dédié, soit directement, soit à l’aide de notes adhésives.  </a:t>
            </a:r>
          </a:p>
          <a:p>
            <a:endParaRPr lang="en-US">
              <a:latin typeface="Calibri"/>
              <a:ea typeface="Calibri"/>
              <a:cs typeface="Calibri"/>
            </a:endParaRPr>
          </a:p>
          <a:p>
            <a:r>
              <a:rPr lang="fr-FR">
                <a:latin typeface="Calibri"/>
                <a:ea typeface="Calibri"/>
                <a:cs typeface="Calibri"/>
              </a:rPr>
              <a:t>Nous utiliserons activement cet espace pour nous assurer que nous répondons à vos questions. Nous savons qu’il y aura des questions sur l’approche 7-1-7, y compris sur la façon dont elle peut être utilisée sur votre lieu de travail ou avec un type particulier d’épidémie.</a:t>
            </a:r>
          </a:p>
          <a:p>
            <a:endParaRPr lang="en-US">
              <a:latin typeface="Calibri"/>
              <a:ea typeface="Calibri"/>
              <a:cs typeface="Calibri"/>
            </a:endParaRPr>
          </a:p>
          <a:p>
            <a:r>
              <a:rPr lang="fr-FR">
                <a:latin typeface="Calibri"/>
                <a:ea typeface="Calibri"/>
                <a:cs typeface="Calibri"/>
              </a:rPr>
              <a:t>Il y aura aussi des moments où vous travaillerez en groupes et vous pourrez soumettre une question qui vaut la peine d’être discutée tous ensemble. Nous aimerions que ces questions soient également consignées dans l’espace « Faisons le point », afin que tout le monde puisse bénéficier de la question et de la réponse.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Cette séance vous présente la cible 7-1-7. Elle décrit :</a:t>
            </a:r>
          </a:p>
          <a:p>
            <a:pPr marL="171450" indent="-171450">
              <a:buFont typeface="Calibri"/>
              <a:buChar char="-"/>
            </a:pPr>
            <a:r>
              <a:rPr lang="fr-FR">
                <a:latin typeface="Arial"/>
                <a:cs typeface="Arial"/>
              </a:rPr>
              <a:t>l’approche 7-1-7 et sa raison d’être ;</a:t>
            </a:r>
          </a:p>
          <a:p>
            <a:pPr marL="171450" indent="-171450">
              <a:buFont typeface="Calibri"/>
              <a:buChar char="-"/>
            </a:pPr>
            <a:r>
              <a:rPr lang="fr-FR">
                <a:latin typeface="Arial"/>
                <a:cs typeface="Arial"/>
              </a:rPr>
              <a:t>la manière dont la cible 7-1-7 s’inscrit dans la sécurité sanitaire mondiale ; </a:t>
            </a:r>
          </a:p>
          <a:p>
            <a:pPr marL="171450" indent="-171450">
              <a:buFont typeface="Calibri"/>
              <a:buChar char="-"/>
            </a:pPr>
            <a:r>
              <a:rPr lang="fr-FR">
                <a:latin typeface="Arial"/>
                <a:cs typeface="Arial"/>
              </a:rPr>
              <a:t>les façons de l’adopter et de l’utiliser au sein des pays/administrations. </a:t>
            </a:r>
          </a:p>
          <a:p>
            <a:pPr marL="171450" indent="-171450">
              <a:buFont typeface="Calibri"/>
              <a:buChar char="-"/>
            </a:pPr>
            <a:endParaRPr lang="en-US">
              <a:latin typeface="Arial"/>
              <a:cs typeface="Arial"/>
            </a:endParaRPr>
          </a:p>
          <a:p>
            <a:r>
              <a:rPr lang="fr-FR">
                <a:latin typeface="Arial"/>
                <a:cs typeface="Arial"/>
              </a:rPr>
              <a:t>Le module se termine par un exemple concret d’application de la cible 7-1-7 à une épidémie.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fr-FR">
                <a:latin typeface="Arial"/>
                <a:cs typeface="Arial"/>
              </a:rPr>
              <a:t>L’un des principaux objectifs de la santé publique est d’empêcher la propagation des maladies infectieuses. Dans le cas de la plupart des maladies infectieuses, la vitesse est un facteur incroyablement important pour arrêter la propagation. Les meilleurs systèmes de santé au monde ne seront pas en mesure d’empêcher une maladie de se propager si elle n’est pas détectée assez rapidement, si les autorités de santé publique ne prennent pas connaissance des cas précoces assez rapidement et si elles ne réagissent pas assez rapidement pour lutter contre elle.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En outre, la capacité de détection, de notification et de réponse suffisamment rapide de temps en temps ne suffit pas pour qu’un pays ou une administration se protège des flambées, y compris celles qui se transforment en épidémies ou en pandémies. Les systèmes impliqués dans la détection et l’arrêt des épidémies doivent </a:t>
            </a:r>
            <a:r>
              <a:rPr lang="fr-FR" b="1">
                <a:latin typeface="Arial"/>
                <a:cs typeface="Arial"/>
              </a:rPr>
              <a:t>régulièrement</a:t>
            </a:r>
            <a:r>
              <a:rPr lang="fr-FR">
                <a:latin typeface="Arial"/>
                <a:cs typeface="Arial"/>
              </a:rPr>
              <a:t> bien fonctionner et être rapides.  </a:t>
            </a:r>
          </a:p>
          <a:p>
            <a:endParaRPr lang="en-US"/>
          </a:p>
          <a:p>
            <a:r>
              <a:rPr lang="fr-FR">
                <a:latin typeface="Arial"/>
                <a:cs typeface="Arial"/>
              </a:rPr>
              <a:t>C’est ce que vise la cible 7-1-7, à savoir améliorer continuellement la rapidité de fonctionnement des systèmes de détection des épidémies, de notification et de réponse précoce.  </a:t>
            </a:r>
          </a:p>
          <a:p>
            <a:endParaRPr lang="en-US"/>
          </a:p>
          <a:p>
            <a:r>
              <a:rPr lang="fr-FR">
                <a:latin typeface="Arial"/>
                <a:cs typeface="Arial"/>
              </a:rPr>
              <a:t>Commençons.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fr-FR" b="0" i="0">
                <a:latin typeface="Arial"/>
                <a:cs typeface="Arial"/>
              </a:rPr>
              <a:t>La cible 7-1-7 </a:t>
            </a:r>
            <a:r>
              <a:rPr lang="fr-FR">
                <a:latin typeface="Arial"/>
                <a:cs typeface="Arial"/>
              </a:rPr>
              <a:t>consiste à</a:t>
            </a:r>
            <a:r>
              <a:rPr lang="fr-FR" b="0" i="0">
                <a:latin typeface="Arial"/>
                <a:cs typeface="Arial"/>
              </a:rPr>
              <a:t> nous donner les meilleures chances possibles d’identifier et d’arrêter rapidement les épidémies.  </a:t>
            </a:r>
          </a:p>
          <a:p>
            <a:pPr>
              <a:defRPr/>
            </a:pPr>
            <a:endParaRPr lang="en-US" b="0" i="0" kern="1200">
              <a:latin typeface="Arial"/>
              <a:cs typeface="Arial"/>
            </a:endParaRPr>
          </a:p>
          <a:p>
            <a:pPr>
              <a:defRPr/>
            </a:pPr>
            <a:r>
              <a:rPr lang="fr-FR" b="0" i="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fr-FR" sz="1200">
                <a:latin typeface="Arial"/>
                <a:cs typeface="Arial"/>
              </a:rPr>
              <a:t>La rapidité est un élément vraiment important pour les maladies infectieuses en raison de la nature exponentielle de leur croissance. </a:t>
            </a:r>
            <a:r>
              <a:rPr lang="fr-FR" sz="1200" b="0" i="0">
                <a:latin typeface="Arial"/>
                <a:cs typeface="Arial"/>
              </a:rPr>
              <a:t>Cela signifie que la détection et la réponse aussi rapides que possible au cours des premiers jours nous donnent les meilleures chances </a:t>
            </a:r>
            <a:r>
              <a:rPr lang="fr-FR">
                <a:latin typeface="Arial"/>
                <a:cs typeface="Arial"/>
              </a:rPr>
              <a:t>de</a:t>
            </a:r>
            <a:r>
              <a:rPr lang="fr-FR" sz="1200" b="0" i="0">
                <a:latin typeface="Arial"/>
                <a:cs typeface="Arial"/>
              </a:rPr>
              <a:t> contenir les</a:t>
            </a:r>
            <a:r>
              <a:rPr lang="fr-FR">
                <a:latin typeface="Arial"/>
                <a:cs typeface="Arial"/>
              </a:rPr>
              <a:t> épidémies</a:t>
            </a:r>
            <a:r>
              <a:rPr lang="fr-FR" sz="1200" b="0" i="0">
                <a:latin typeface="Arial"/>
                <a:cs typeface="Arial"/>
              </a:rPr>
              <a:t>.</a:t>
            </a:r>
            <a:r>
              <a:rPr lang="fr-FR" sz="1200">
                <a:latin typeface="Arial"/>
                <a:cs typeface="Arial"/>
              </a:rPr>
              <a:t> </a:t>
            </a:r>
            <a:r>
              <a:rPr lang="fr-FR" sz="1200" b="0" i="0">
                <a:latin typeface="Arial"/>
                <a:cs typeface="Arial"/>
              </a:rPr>
              <a:t>Cette croissance exponentielle signifie également que les ajustements au cours des premiers jours basés sur l’examen des performances </a:t>
            </a:r>
            <a:r>
              <a:rPr lang="fr-FR" sz="1200">
                <a:latin typeface="Arial"/>
                <a:cs typeface="Arial"/>
              </a:rPr>
              <a:t>en temps réel </a:t>
            </a:r>
            <a:r>
              <a:rPr lang="fr-FR" sz="1200" b="0" i="0">
                <a:latin typeface="Arial"/>
                <a:cs typeface="Arial"/>
              </a:rPr>
              <a:t>pendant </a:t>
            </a:r>
            <a:r>
              <a:rPr lang="fr-FR" sz="1200">
                <a:latin typeface="Arial"/>
                <a:cs typeface="Arial"/>
              </a:rPr>
              <a:t>l’épidémie peuvent </a:t>
            </a:r>
            <a:r>
              <a:rPr lang="fr-FR" sz="1200" b="0" i="0">
                <a:latin typeface="Arial"/>
                <a:cs typeface="Arial"/>
              </a:rPr>
              <a:t>avoir le </a:t>
            </a:r>
            <a:r>
              <a:rPr lang="fr-FR" sz="1200">
                <a:latin typeface="Arial"/>
                <a:cs typeface="Arial"/>
              </a:rPr>
              <a:t>« </a:t>
            </a:r>
            <a:r>
              <a:rPr lang="fr-FR" sz="1200" b="0" i="0">
                <a:latin typeface="Arial"/>
                <a:cs typeface="Arial"/>
              </a:rPr>
              <a:t>plus gros retour sur investissement</a:t>
            </a:r>
            <a:r>
              <a:rPr lang="fr-FR" sz="1200">
                <a:latin typeface="Arial"/>
                <a:cs typeface="Arial"/>
              </a:rPr>
              <a:t> »</a:t>
            </a:r>
            <a:r>
              <a:rPr lang="fr-FR" sz="1200" b="0" i="0">
                <a:latin typeface="Arial"/>
                <a:cs typeface="Arial"/>
              </a:rPr>
              <a:t>.</a:t>
            </a:r>
            <a:r>
              <a:rPr lang="fr-FR" sz="1200">
                <a:latin typeface="Arial"/>
                <a:cs typeface="Arial"/>
              </a:rPr>
              <a:t> C’est pourquoi la cible 7-1-7 </a:t>
            </a:r>
            <a:r>
              <a:rPr lang="fr-FR">
                <a:latin typeface="Arial"/>
                <a:cs typeface="Arial"/>
              </a:rPr>
              <a:t>se concentre</a:t>
            </a:r>
            <a:r>
              <a:rPr lang="fr-FR" sz="1200">
                <a:latin typeface="Arial"/>
                <a:cs typeface="Arial"/>
              </a:rPr>
              <a:t> sur la rapidité, parce que cet élément compte vraiment les premiers jours d’une épidémie.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fr-FR">
                <a:latin typeface="Arial"/>
                <a:cs typeface="Arial"/>
              </a:rPr>
              <a:t>Selon u</a:t>
            </a:r>
            <a:r>
              <a:rPr lang="fr-FR" sz="1200">
                <a:latin typeface="Arial"/>
                <a:cs typeface="Arial"/>
              </a:rPr>
              <a:t>n principe fondamental de la </a:t>
            </a:r>
            <a:r>
              <a:rPr lang="fr-FR">
                <a:latin typeface="Arial"/>
                <a:cs typeface="Arial"/>
              </a:rPr>
              <a:t>cible</a:t>
            </a:r>
            <a:r>
              <a:rPr lang="fr-FR" sz="1200">
                <a:latin typeface="Arial"/>
                <a:cs typeface="Arial"/>
              </a:rPr>
              <a:t> 7-1-7, l’évaluation des performances d’événements concrets au fur et à mesure qu’ils se produisent peut nous aider à renforcer continuellement les systèmes nécessaires pour la détection, la notification et la réponse pendant ces </a:t>
            </a:r>
            <a:r>
              <a:rPr lang="fr-FR">
                <a:latin typeface="Arial"/>
                <a:cs typeface="Arial"/>
              </a:rPr>
              <a:t>premiers jours</a:t>
            </a:r>
            <a:r>
              <a:rPr lang="fr-FR" sz="1200">
                <a:latin typeface="Arial"/>
                <a:cs typeface="Arial"/>
              </a:rPr>
              <a:t>. Bon nombre de ces systèmes sont utilisés quotidiennement dans les pays/administrations pour des épidémies petites comme grandes. Utiliser chaque épidémie comme une occasion d’apprendre et de s’améliorer fait de l’amélioration du système une partie intégrante du travail de santé publique d’un pays ou d’une administration.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FR" b="0" i="0">
                <a:latin typeface="Arial"/>
                <a:cs typeface="Arial"/>
              </a:rPr>
              <a:t>L’approche 7-1-7 vise à accroître la vitesse de détection, de notification de réponse en cas d’épidémie grâce à un renforcement au niveau du système. Il s’agit d’évaluer la promptitude, d’identifier les goulots d’étranglement ayant entraîné des retards, et de prendre des mesures.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effectLst/>
                <a:latin typeface="Helvetica Neue"/>
              </a:rPr>
              <a:t>Voyons maintenant ce qu’est la cible 7-1-7 et les indicateurs qui la composent. </a:t>
            </a:r>
          </a:p>
          <a:p>
            <a:endParaRPr lang="en-US">
              <a:effectLst/>
              <a:latin typeface="Helvetica Neue"/>
            </a:endParaRPr>
          </a:p>
          <a:p>
            <a:r>
              <a:rPr lang="fr-FR">
                <a:effectLst/>
                <a:latin typeface="Helvetica Neue"/>
              </a:rPr>
              <a:t>[CLIQUER]</a:t>
            </a:r>
          </a:p>
          <a:p>
            <a:endParaRPr lang="en-US">
              <a:effectLst/>
              <a:latin typeface="Helvetica Neue"/>
            </a:endParaRPr>
          </a:p>
          <a:p>
            <a:r>
              <a:rPr lang="fr-FR">
                <a:effectLst/>
                <a:latin typeface="Helvetica Neue"/>
              </a:rPr>
              <a:t>Quatre grandes dates sont nécessaires pour calculer les performances de l’approche 7-1-7. </a:t>
            </a:r>
          </a:p>
          <a:p>
            <a:endParaRPr lang="en-US">
              <a:effectLst/>
              <a:latin typeface="Helvetica Neue" panose="02000503000000020004" pitchFamily="2" charset="0"/>
            </a:endParaRPr>
          </a:p>
          <a:p>
            <a:r>
              <a:rPr lang="fr-FR">
                <a:effectLst/>
                <a:latin typeface="Helvetica Neue"/>
              </a:rPr>
              <a:t>La première est la date d’apparition d’une menace pour la santé publique. Elle se fonde sur l’apparition des symptômes du premier cas pour les maladies non endémiques ou lorsqu’une </a:t>
            </a:r>
            <a:r>
              <a:rPr lang="fr-FR">
                <a:latin typeface="Arial"/>
                <a:cs typeface="Arial"/>
              </a:rPr>
              <a:t>augmentation prédéterminée de l’incidence des cas par rapport aux taux de référence s’est produite pour les maladies endémiques.  </a:t>
            </a:r>
            <a:br>
              <a:rPr lang="fr-FR">
                <a:latin typeface="Arial"/>
                <a:cs typeface="Arial"/>
              </a:rPr>
            </a:br>
            <a:endParaRPr lang="fr-FR">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La deuxième date est la date de détection. </a:t>
            </a:r>
            <a:r>
              <a:rPr lang="fr-FR">
                <a:latin typeface="Arial"/>
                <a:cs typeface="Arial"/>
              </a:rPr>
              <a:t>La date de détection est la date à laquelle l’événement est détecté pour la première fois par une source quelconque ou dans un système quelconque. Cela peut avoir lieu au sein de la communauté, dans un établissement de santé, dans un laboratoire ou via le système de surveillance.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Le délai entre l’apparition et la détection devrait être de 7 jours ou moins.  </a:t>
            </a:r>
          </a:p>
          <a:p>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La troisième date est la date de notification. </a:t>
            </a:r>
            <a:r>
              <a:rPr lang="fr-FR">
                <a:latin typeface="Arial"/>
                <a:cs typeface="Arial"/>
              </a:rPr>
              <a:t>Il s’agit de la date à laquelle l’événement est signalé pour la première fois auprès d’une autorité de santé publique compétente. Cela peut se faire à n’importe quel niveau et se produit souvent à l’échelle infranationale, par exemple au niveau local ou du district. Il peut s’agir d’un agent de surveillance de district qui est averti par un clinicien d’un événement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Le délai entre la détection et la notification devrait être de 1 jour ou moins.  </a:t>
            </a:r>
          </a:p>
          <a:p>
            <a:br>
              <a:rPr lang="fr-FR">
                <a:effectLst/>
                <a:latin typeface="Helvetica Neue" panose="02000503000000020004" pitchFamily="2" charset="0"/>
              </a:rPr>
            </a:br>
            <a:r>
              <a:rPr lang="fr-FR">
                <a:effectLst/>
                <a:latin typeface="Helvetica Neue"/>
              </a:rPr>
              <a:t>La quatrième date est la date la plus tardive à laquelle toutes les actions de réponse précoce applicables de l’approche 7-1-7 sont achevées. Pour déterminer cette date, </a:t>
            </a:r>
            <a:r>
              <a:rPr lang="fr-FR">
                <a:latin typeface="Arial"/>
                <a:cs typeface="Arial"/>
              </a:rPr>
              <a:t>vous devez évaluer les dates des sept actions de réponse précoce ici et utiliser la dernière de ces dates. Nous passerons en revue les actions dans la diapositive suivante.  </a:t>
            </a:r>
          </a:p>
          <a:p>
            <a:endParaRPr lang="en-US">
              <a:cs typeface="Arial"/>
            </a:endParaRPr>
          </a:p>
          <a:p>
            <a:r>
              <a:rPr lang="fr-FR">
                <a:latin typeface="Arial"/>
                <a:cs typeface="Arial"/>
              </a:rPr>
              <a:t>Le délai entre la notification et la réalisation de toutes les actions de réponse précoce de la cible 7-1-7 applicables devrait être de 7 jours ou moins.  </a:t>
            </a:r>
          </a:p>
          <a:p>
            <a:br>
              <a:rPr lang="fr-FR">
                <a:effectLst/>
                <a:latin typeface="Helvetica Neue" panose="02000503000000020004" pitchFamily="2" charset="0"/>
              </a:rPr>
            </a:br>
            <a:r>
              <a:rPr lang="fr-FR">
                <a:effectLst/>
                <a:latin typeface="Helvetica Neue"/>
              </a:rPr>
              <a:t>Ensemble, ces trois indicateurs forment la cible 7-1-7 globale. L’évaluation des performances réelles par rapport à la cible 7-1-7 nous aide à identifier où nous pensons que de vrais ralentissements se produisent.</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[Remarque pour la modération : demandez aux orateurs de prononcer un discours d’ouverture.]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0" i="0" u="none" strike="noStrike">
                <a:solidFill>
                  <a:srgbClr val="000000"/>
                </a:solidFill>
                <a:effectLst/>
                <a:latin typeface="Arial"/>
                <a:cs typeface="Arial"/>
              </a:rPr>
              <a:t>Les sept catégories d</a:t>
            </a:r>
            <a:r>
              <a:rPr lang="fr-FR">
                <a:solidFill>
                  <a:srgbClr val="000000"/>
                </a:solidFill>
                <a:latin typeface="Arial"/>
                <a:cs typeface="Arial"/>
              </a:rPr>
              <a:t>’actions de réponse précoce de la cible 7-1-7</a:t>
            </a:r>
            <a:r>
              <a:rPr lang="fr-FR" b="0" i="0" u="none" strike="noStrike">
                <a:solidFill>
                  <a:srgbClr val="000000"/>
                </a:solidFill>
                <a:effectLst/>
                <a:latin typeface="Arial"/>
                <a:cs typeface="Arial"/>
              </a:rPr>
              <a:t> </a:t>
            </a:r>
            <a:r>
              <a:rPr lang="fr-FR">
                <a:solidFill>
                  <a:srgbClr val="000000"/>
                </a:solidFill>
                <a:latin typeface="Arial"/>
                <a:cs typeface="Arial"/>
              </a:rPr>
              <a:t>représentent</a:t>
            </a:r>
            <a:r>
              <a:rPr lang="fr-FR" b="0" i="0" u="none" strike="noStrike">
                <a:solidFill>
                  <a:srgbClr val="000000"/>
                </a:solidFill>
                <a:effectLst/>
                <a:latin typeface="Arial"/>
                <a:cs typeface="Arial"/>
              </a:rPr>
              <a:t> les principales fonctions de réponse qui sont nécessaires au début de la première phase de la plupart des épidémies.  Ces mesures vont du lancement d’une investigation ou du déploiement d’une équipe d’investigation, de la réalisation d’analyses épi et d’évaluations des risques, de l’obtention d’une confirmation en laboratoire et de la mise en place d’un mécanisme de coordination jusqu’aux mesures de contrôle de base nécessaires pour contenir une épidémie, mais aussi de la prévention des infections, de la lutte contre elles et de la gestion des cas jusqu’aux contre-mesures de santé publique, à la communication des risques et à l’engagement communautaire. </a:t>
            </a:r>
          </a:p>
          <a:p>
            <a:endParaRPr lang="en-US" b="0" i="0" u="none" strike="noStrike">
              <a:solidFill>
                <a:srgbClr val="000000"/>
              </a:solidFill>
              <a:effectLst/>
              <a:latin typeface="Arial" panose="020B0604020202020204" pitchFamily="34" charset="0"/>
            </a:endParaRPr>
          </a:p>
          <a:p>
            <a:r>
              <a:rPr lang="fr-FR" b="0" i="0" u="none" strike="noStrike">
                <a:solidFill>
                  <a:srgbClr val="000000"/>
                </a:solidFill>
                <a:effectLst/>
                <a:latin typeface="Arial"/>
                <a:cs typeface="Arial"/>
              </a:rPr>
              <a:t>En règle générale, ces actions font partie de différents piliers d’une réponse en cas d’épidémie et peuvent être menées par différentes équipes. Cependant, ensemble, elles constituent des mesures où la rapidité peut avoir une incidence majeure sur la capacité de contenir une épidémie et de lutter contre elle.  </a:t>
            </a:r>
          </a:p>
          <a:p>
            <a:endParaRPr lang="en-US" b="0" i="0" u="none" strike="noStrike">
              <a:solidFill>
                <a:srgbClr val="000000"/>
              </a:solidFill>
              <a:effectLst/>
              <a:latin typeface="Arial" panose="020B0604020202020204" pitchFamily="34" charset="0"/>
            </a:endParaRPr>
          </a:p>
          <a:p>
            <a:r>
              <a:rPr lang="fr-FR" b="0" i="0" u="none" strike="noStrike">
                <a:solidFill>
                  <a:srgbClr val="000000"/>
                </a:solidFill>
                <a:effectLst/>
                <a:latin typeface="Arial"/>
                <a:cs typeface="Arial"/>
              </a:rPr>
              <a:t>Notez que quatre de ces actions sont axées sur le lancement d’activités.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fr-FR">
                <a:latin typeface="Arial"/>
                <a:cs typeface="Arial"/>
              </a:rPr>
              <a:t>Passons maintenant en revue certains termes clés que nous utilisons régulièrement lorsque nous discutons de la cible 7-1-7 et de l’approche d’amélioration des performances. Les goulots d’étranglement de l’approche 7-1-7 sont des obstacles, des défis ou d’autres éléments retardant les activités de détection, de notification ou de riposte précoce. En revanche, les processus, les systèmes, les relations ou d’autres facteurs sont des facteurs favorisant l’action et la détection rapides, la notification ou les activités de réponse précoce.</a:t>
            </a:r>
          </a:p>
          <a:p>
            <a:endParaRPr lang="en-US"/>
          </a:p>
          <a:p>
            <a:r>
              <a:rPr lang="fr-FR">
                <a:latin typeface="Arial"/>
                <a:cs typeface="Arial"/>
              </a:rPr>
              <a:t>[CLIQUER]</a:t>
            </a:r>
          </a:p>
          <a:p>
            <a:endParaRPr lang="en-US"/>
          </a:p>
          <a:p>
            <a:r>
              <a:rPr lang="fr-FR">
                <a:latin typeface="Arial"/>
                <a:cs typeface="Arial"/>
              </a:rPr>
              <a:t>Il est important de garder à l’esprit que ces goulots d’étranglement et ces facteurs favorisants peuvent être techniques, opérationnels ou politiques. Avec les actions dont nous allons discuter ensuite, ils sont au cœur de l’utilisation de l’approche 7-1-7 pour l’amélioration des performances.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fr-FR">
                <a:latin typeface="Arial"/>
                <a:cs typeface="Arial"/>
              </a:rPr>
              <a:t>Une fois les goulots d’étranglement repérés, des actions correctives sont identifiées pour les éliminer.  </a:t>
            </a:r>
          </a:p>
          <a:p>
            <a:endParaRPr lang="en-US">
              <a:latin typeface="Arial"/>
              <a:cs typeface="Arial"/>
            </a:endParaRPr>
          </a:p>
          <a:p>
            <a:r>
              <a:rPr lang="fr-FR">
                <a:latin typeface="Arial"/>
                <a:cs typeface="Arial"/>
              </a:rPr>
              <a:t>Les actions immédiates pour l’approche 7-1-7 sont celles qui peuvent être prises rapidement avec le financement, le personnel et les programmes existants.  </a:t>
            </a:r>
          </a:p>
          <a:p>
            <a:endParaRPr lang="en-US">
              <a:latin typeface="Arial"/>
              <a:cs typeface="Arial"/>
            </a:endParaRPr>
          </a:p>
          <a:p>
            <a:r>
              <a:rPr lang="fr-FR">
                <a:latin typeface="Arial"/>
                <a:cs typeface="Arial"/>
              </a:rPr>
              <a:t>Les actions à plus long terme, en revanche, nécessitent du personnel ou des ressources supplémentaires. Elles peuvent impliquer différents paliers de gouvernement, des partenaires externes ou des choses qui prennent plus de temps à faire. </a:t>
            </a:r>
          </a:p>
          <a:p>
            <a:endParaRPr lang="en-US">
              <a:latin typeface="Arial"/>
              <a:cs typeface="Arial"/>
            </a:endParaRPr>
          </a:p>
          <a:p>
            <a:r>
              <a:rPr lang="fr-FR">
                <a:latin typeface="Arial"/>
                <a:cs typeface="Arial"/>
              </a:rPr>
              <a:t>[CLIQUER]</a:t>
            </a:r>
          </a:p>
          <a:p>
            <a:endParaRPr lang="en-US">
              <a:latin typeface="Arial"/>
              <a:cs typeface="Arial"/>
            </a:endParaRPr>
          </a:p>
          <a:p>
            <a:r>
              <a:rPr lang="fr-FR">
                <a:latin typeface="Arial"/>
                <a:cs typeface="Arial"/>
              </a:rPr>
              <a:t>Il est essentiel que les actions proposées s’attaquent directement aux goulots d’étranglement identifiés. Quand une épidémie est terminée, il est facile de faire une longue liste des choses qui ont mal tourné et de répertorier séparément les éléments à corriger. Toutefois, il est vraiment important de s’assurer de tenir compte de ce qui n’a pas bien fonctionné. Avec l’approche 7-1-7, cela est intimement lié à des goulots d’étranglement autour de la rapidité. Il est donc très important de relier chaque goulot d’étranglement directement à une action corrective pour renforcer les systèmes associés.  </a:t>
            </a:r>
          </a:p>
          <a:p>
            <a:endParaRPr lang="en-US">
              <a:cs typeface="Arial"/>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[Remarque pour la modération : la discussion ne doit pas dépasser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Arrêtons-nous pour une brève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fr-FR" sz="1200">
                <a:latin typeface="Arial"/>
                <a:cs typeface="Arial"/>
              </a:rPr>
              <a:t>Repensez aux épidémies sur lesquelles vous avez travaillé ou dont vous avez connaissance. </a:t>
            </a:r>
          </a:p>
          <a:p>
            <a:endParaRPr lang="en-US" sz="1400">
              <a:latin typeface="Arial"/>
              <a:cs typeface="Arial"/>
            </a:endParaRPr>
          </a:p>
          <a:p>
            <a:r>
              <a:rPr lang="fr-FR" sz="1200" b="0">
                <a:latin typeface="Arial"/>
                <a:cs typeface="Arial"/>
              </a:rPr>
              <a:t>Pensez-vous à un </a:t>
            </a:r>
            <a:r>
              <a:rPr lang="fr-FR" sz="1200">
                <a:latin typeface="Arial"/>
                <a:cs typeface="Arial"/>
              </a:rPr>
              <a:t>goulot d’étranglement</a:t>
            </a:r>
            <a:r>
              <a:rPr lang="fr-FR" sz="1200" b="0">
                <a:latin typeface="Arial"/>
                <a:cs typeface="Arial"/>
              </a:rPr>
              <a:t> qui a ralenti la détection, la notification ou la réponse précoce ? </a:t>
            </a:r>
          </a:p>
          <a:p>
            <a:endParaRPr lang="en-US" sz="1200" b="0">
              <a:latin typeface="Arial"/>
              <a:cs typeface="Arial"/>
            </a:endParaRPr>
          </a:p>
          <a:p>
            <a:r>
              <a:rPr lang="fr-FR" sz="1200" b="0">
                <a:latin typeface="Arial"/>
                <a:cs typeface="Arial"/>
              </a:rPr>
              <a:t>Quelle </a:t>
            </a:r>
            <a:r>
              <a:rPr lang="fr-FR" sz="1200">
                <a:latin typeface="Arial"/>
                <a:cs typeface="Arial"/>
              </a:rPr>
              <a:t>action corrective </a:t>
            </a:r>
            <a:r>
              <a:rPr lang="fr-FR" sz="1200" b="0">
                <a:latin typeface="Arial"/>
                <a:cs typeface="Arial"/>
              </a:rPr>
              <a:t>a pu corriger le goulot d’étranglement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[Remarque pour la modération : demandez à l’auditoire de participer. Si personne ne lève la main, essayez de choisir 1 ou 2 personnes. Cela contribue généralement à accroître la participation au fil du temps pendant les discussions.]</a:t>
            </a: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Comment la cible 7-1-7 s’inscrit-elle dans le travail continu de sécurité sanitaire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fr-FR" sz="1200" b="0" i="0" noProof="0">
                <a:solidFill>
                  <a:schemeClr val="tx1"/>
                </a:solidFill>
                <a:latin typeface="Arial"/>
                <a:cs typeface="Arial"/>
                <a:sym typeface="Source Sans Pro"/>
              </a:rPr>
              <a:t>La </a:t>
            </a:r>
            <a:r>
              <a:rPr lang="fr-FR">
                <a:latin typeface="Arial"/>
                <a:cs typeface="Arial"/>
                <a:sym typeface="Source Sans Pro"/>
              </a:rPr>
              <a:t>cible</a:t>
            </a:r>
            <a:r>
              <a:rPr lang="fr-FR" sz="1200" b="0" i="0" noProof="0">
                <a:solidFill>
                  <a:schemeClr val="tx1"/>
                </a:solidFill>
                <a:latin typeface="Arial"/>
                <a:cs typeface="Arial"/>
                <a:sym typeface="Source Sans Pro"/>
              </a:rPr>
              <a:t> 7-1-7 </a:t>
            </a:r>
            <a:r>
              <a:rPr lang="fr-FR">
                <a:latin typeface="Arial"/>
                <a:cs typeface="Arial"/>
                <a:sym typeface="Source Sans Pro"/>
              </a:rPr>
              <a:t>améliore</a:t>
            </a:r>
            <a:r>
              <a:rPr lang="fr-FR" sz="1200" b="0" i="0" noProof="0">
                <a:solidFill>
                  <a:schemeClr val="tx1"/>
                </a:solidFill>
                <a:latin typeface="Arial"/>
                <a:cs typeface="Arial"/>
                <a:sym typeface="Source Sans Pro"/>
              </a:rPr>
              <a:t> la sécurité sanitaire de trois façons principales.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fr-FR" sz="1200" b="0" i="0" noProof="0">
                <a:solidFill>
                  <a:schemeClr val="tx1"/>
                </a:solidFill>
                <a:latin typeface="Arial"/>
                <a:cs typeface="Arial"/>
                <a:sym typeface="Source Sans Pro"/>
              </a:rPr>
              <a:t>La première est l’amélioration continue des performances, qui est au cœur de l’approche 7-1-7.  Avec </a:t>
            </a:r>
            <a:r>
              <a:rPr lang="fr-FR">
                <a:latin typeface="Arial"/>
                <a:cs typeface="Arial"/>
                <a:sym typeface="Source Sans Pro"/>
              </a:rPr>
              <a:t>la cible</a:t>
            </a:r>
            <a:r>
              <a:rPr lang="fr-FR" sz="1200" b="0" i="0" noProof="0">
                <a:solidFill>
                  <a:schemeClr val="tx1"/>
                </a:solidFill>
                <a:latin typeface="Arial"/>
                <a:cs typeface="Arial"/>
                <a:sym typeface="Source Sans Pro"/>
              </a:rPr>
              <a:t>, un processus clair est suivi pour évaluer la promptitude, déterminer les goulots d’étranglement et identifier les actions qui favorisent l’amélioration continue à chaque épidémie.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fr-FR" sz="1200" b="0" i="0" noProof="0">
                <a:solidFill>
                  <a:schemeClr val="tx1"/>
                </a:solidFill>
                <a:latin typeface="Arial"/>
                <a:cs typeface="Arial"/>
                <a:sym typeface="Source Sans Pro"/>
              </a:rPr>
              <a:t>Ensuite, l’analyse des données de l’approche 7-1-7 fournit des résultats clairs </a:t>
            </a:r>
            <a:r>
              <a:rPr lang="fr-FR">
                <a:latin typeface="Arial"/>
                <a:cs typeface="Arial"/>
                <a:sym typeface="Source Sans Pro"/>
              </a:rPr>
              <a:t>et simples </a:t>
            </a:r>
            <a:r>
              <a:rPr lang="fr-FR" sz="1200" b="0" i="0" noProof="0">
                <a:solidFill>
                  <a:schemeClr val="tx1"/>
                </a:solidFill>
                <a:latin typeface="Arial"/>
                <a:cs typeface="Arial"/>
                <a:sym typeface="Source Sans Pro"/>
              </a:rPr>
              <a:t>pour éclairer la priorisation. Elle peut être utilisée pour plaider en faveur des ressources et des interventions stratégiques.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fr-FR" sz="1200" b="0" i="0" noProof="0">
                <a:solidFill>
                  <a:schemeClr val="tx1"/>
                </a:solidFill>
                <a:latin typeface="Arial"/>
                <a:cs typeface="Arial"/>
                <a:sym typeface="Source Sans Pro"/>
              </a:rPr>
              <a:t>Enfin, l’approche 7-1-7 peut être utilisée pour la redevabilité. L’évaluation des performances par rapport à des indicateurs simples simplifie le suivi et améliore la transparence des rapports. Ainsi, les conséquences des interventions sont plus faciles à démontrer.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fr-FR" sz="1200" b="0" i="0" noProof="0">
                <a:solidFill>
                  <a:schemeClr val="tx1"/>
                </a:solidFill>
                <a:latin typeface="Arial"/>
                <a:cs typeface="Arial"/>
                <a:sym typeface="Source Sans Pro"/>
              </a:rPr>
              <a:t>Ensemble, tous ces éléments contribuent à améliorer la sécurité sanitaire.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fr-FR"/>
              <a:t>L’examen des performances des épidémies est une norme établie depuis longtemps. Les revues après action, une composante du cadre de suivi et d’évaluation du Règlement Sanitaire International, et les revues intra-action établies plus récemment visent à identifier ce qui a fonctionné et ce qui n’a pas fonctionné pendant une épidémie, mais aussi les mesures qui peuvent être prises pour s’améliorer en vue du prochain événement. Cependant, ces revues, qui durent souvent quelques jours, sont généralement menées pour les grandes épidémies ou celles qui sont particulièrement préoccupantes ou bien, dans le cas des revues intra-action, pour les épidémies prolongées, comme la COVID. </a:t>
            </a:r>
          </a:p>
          <a:p>
            <a:endParaRPr lang="en-US"/>
          </a:p>
          <a:p>
            <a:r>
              <a:rPr lang="fr-FR"/>
              <a:t>Les résultats de l’approche 7-1-7 peuvent contribuer aux discussions durant les revues intra-action et après action. En outre, l’Alliance 7-1-7 a des directives sur la façon d’intégrer les résultats de l’approche 7-1-7 dans ces discussions.  </a:t>
            </a:r>
          </a:p>
          <a:p>
            <a:endParaRPr lang="en-US"/>
          </a:p>
          <a:p>
            <a:endParaRPr lang="en-US"/>
          </a:p>
          <a:p>
            <a:r>
              <a:rPr lang="fr-FR"/>
              <a:t>Mais nous savons que des pays du monde entier connaissent chaque jour des épidémies de diverses maladies, souvent pour des maladies que nous avons eu les moyens de détecter et de maîtriser depuis de nombreuses décennies. Nous revenons donc à cette question.</a:t>
            </a:r>
          </a:p>
          <a:p>
            <a:endParaRPr lang="en-US"/>
          </a:p>
          <a:p>
            <a:r>
              <a:rPr lang="fr-FR"/>
              <a:t>[CLIQUER] </a:t>
            </a:r>
          </a:p>
          <a:p>
            <a:endParaRPr lang="en-US"/>
          </a:p>
          <a:p>
            <a:r>
              <a:rPr lang="fr-FR"/>
              <a:t>Et si nous pouvions faire de l’amélioration des performances une habitude en utilisant chaque événement comme une occasion d’apprendre et de s’améliorer ? Et si nous pouvions trouver les lacunes et les faiblesses de nos systèmes de détection, de notification et de réponse non seulement en examinant les épidémies importantes ou prolongées, mais aussi en creusant systématiquement ce qui ne va pas (et ce qui va bien) dans un large éventail d’épidémies affectant régulièrement les communautés et les personnes, que ce soit le choléra, la dengue, les fièvres hémorragiques, le h5n1, les infections nosocomiales ou la salmonelle. Bien sûr, la liste est longue.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C’est là qu’interviennent les revues des premières actions. </a:t>
            </a:r>
            <a:r>
              <a:rPr lang="fr-FR">
                <a:latin typeface="Arial"/>
                <a:cs typeface="Arial"/>
              </a:rPr>
              <a:t>Elles tirent parti de la cible 7-1-7 et sont conçues comme une extension de cette base déjà existante de l’évaluation des performances pour les épidémies. </a:t>
            </a:r>
            <a:r>
              <a:rPr lang="fr-FR"/>
              <a:t>En septembre 2023</a:t>
            </a:r>
            <a:r>
              <a:rPr lang="fr-FR">
                <a:latin typeface="Arial"/>
                <a:cs typeface="Arial"/>
              </a:rPr>
              <a:t>, l’</a:t>
            </a:r>
            <a:r>
              <a:rPr lang="fr-FR"/>
              <a:t>Organisation mondiale de la Santé a publié ses lignes directrices sur la revue des premières actions, en plaçant l’approche 7-1-7 en son cœur.  Depuis lors, un nombre croissant de pays ont mené des revues des premières actions pour les épidémies.  </a:t>
            </a:r>
          </a:p>
          <a:p>
            <a:endParaRPr lang="en-US"/>
          </a:p>
          <a:p>
            <a:r>
              <a:rPr lang="fr-FR">
                <a:latin typeface="Arial"/>
                <a:cs typeface="Arial"/>
              </a:rPr>
              <a:t>Deux choses distinguent les revues des premières actions des revues intra-action et après action. Premièrement, les revues des premières actions sont destinées à être utilisées pour chaque épidémie. En tirant parti de la cible 7-1-7, le processus de conduite des revues des premières actions est destiné à être intégré dans les systèmes existants de sorte que leur réalisation pour chaque épidémie ne soit pas une lourde charge, mais soit plutôt une partie intégrante et intégrée du fonctionnement quotidien du système de santé publique.</a:t>
            </a:r>
          </a:p>
          <a:p>
            <a:endParaRPr lang="en-US"/>
          </a:p>
          <a:p>
            <a:r>
              <a:rPr lang="fr-FR">
                <a:latin typeface="Arial"/>
                <a:cs typeface="Arial"/>
              </a:rPr>
              <a:t>Deuxièmement, les revues des premières actions se concentrent sur la vitesse de détection des épidémies, de notification et de réponse précoce grâce aux indicateurs de promptitude de l’approche 7-1-7. Les revues des premières actions sont destinées à être menées en temps réel pendant la première phase d’une épidémie plutôt qu’après la prolongation ou la fin d’une épidémie.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Donc, les revues des premières actions de l’OMS :</a:t>
            </a:r>
          </a:p>
          <a:p>
            <a:endParaRPr lang="en-US"/>
          </a:p>
          <a:p>
            <a:r>
              <a:rPr lang="fr-FR">
                <a:latin typeface="Arial"/>
                <a:cs typeface="Arial"/>
              </a:rPr>
              <a:t>- constituent un type clé de « revue des actions » de l’OMS pour les épidémies ;</a:t>
            </a:r>
          </a:p>
          <a:p>
            <a:endParaRPr lang="en-US">
              <a:latin typeface="Arial"/>
              <a:cs typeface="Arial"/>
            </a:endParaRPr>
          </a:p>
          <a:p>
            <a:r>
              <a:rPr lang="fr-FR">
                <a:latin typeface="Arial"/>
                <a:cs typeface="Arial"/>
              </a:rPr>
              <a:t>- incorporent la cible 7-1-7 ainsi que sa méthode et ses outils ;</a:t>
            </a:r>
          </a:p>
          <a:p>
            <a:endParaRPr lang="en-US">
              <a:latin typeface="Arial"/>
              <a:cs typeface="Arial"/>
            </a:endParaRPr>
          </a:p>
          <a:p>
            <a:r>
              <a:rPr lang="fr-FR">
                <a:latin typeface="Arial"/>
                <a:cs typeface="Arial"/>
              </a:rPr>
              <a:t>peut être menée pour tous les événements d’épidémie, idéalement en temps réel pendant la phase initiale.</a:t>
            </a:r>
          </a:p>
          <a:p>
            <a:endParaRPr lang="en-US">
              <a:latin typeface="Arial"/>
              <a:cs typeface="Arial"/>
            </a:endParaRPr>
          </a:p>
          <a:p>
            <a:r>
              <a:rPr lang="fr-FR">
                <a:latin typeface="Arial"/>
                <a:cs typeface="Arial"/>
              </a:rPr>
              <a:t>Dans cette formation, vous apprendrez l’intérêt d’utiliser l’approche 7-1-7 en temps réel dans le cadre de revue des premières actions.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Les résultats de l’approche 7-1-7 peuvent alimenter d’autres évaluations et plans.  Par exemple, les résultats de l’approche 7-1-7 (en particulier en ce qui concerne la promptitude, les goulots d’étranglement et les actions) peuvent être utiles lors des Évaluations Externes Conjointe (EEC), des outils d’auto-évaluation pour l’établissement de rapports annuels par les États Parties (SPAR), des revues intra et après action, ainsi que lors d’autres évaluations et outils.</a:t>
            </a:r>
          </a:p>
          <a:p>
            <a:endParaRPr lang="en-US"/>
          </a:p>
          <a:p>
            <a:r>
              <a:rPr lang="fr-FR"/>
              <a:t>Les résultats de l’approche 7-1-7 peuvent également aider à établir des priorités dans les plans annuels, comme les plans d’action nationaux pour la sécurité sanitaire, mais aussi pour les propositions de financement et de plaidoyer.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fr-FR">
                <a:latin typeface="Arial"/>
                <a:cs typeface="Arial"/>
              </a:rPr>
              <a:t>[Remarque pour la modération : incluez toutes les informations relatives à l’organisation pratique. Si elle n’est pas nécessaire, supprimez cette diapositive.]</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fr-FR" b="0" i="0">
                <a:solidFill>
                  <a:srgbClr val="29373D"/>
                </a:solidFill>
                <a:effectLst/>
                <a:latin typeface="InterVariable"/>
              </a:rPr>
              <a:t>La rapidité d’exécution est de plus en plus reconnue comme un facteur important dans l’amélioration des performances du système pour la détection et la réponse précoces en cas d’urgences de santé publique.  Au cours des dernières années, la cible 7-1-7 a été incluse dans plusieurs cadres et documents d’orientation clés de la sécurité sanitaire mondiale.</a:t>
            </a:r>
          </a:p>
          <a:p>
            <a:pPr algn="l"/>
            <a:endParaRPr lang="en-US" b="0" i="0">
              <a:solidFill>
                <a:srgbClr val="29373D"/>
              </a:solidFill>
              <a:effectLst/>
              <a:latin typeface="InterVariable"/>
            </a:endParaRPr>
          </a:p>
          <a:p>
            <a:pPr marL="171450" indent="-171450">
              <a:buFont typeface="Calibri"/>
              <a:buChar char="-"/>
            </a:pPr>
            <a:r>
              <a:rPr lang="fr-FR" b="0" i="0">
                <a:solidFill>
                  <a:srgbClr val="29373D"/>
                </a:solidFill>
                <a:effectLst/>
                <a:latin typeface="InterVariable"/>
              </a:rPr>
              <a:t>La cible 7-1-7 a été ajoutée au </a:t>
            </a:r>
            <a:r>
              <a:rPr lang="fr-FR" b="0" i="0">
                <a:solidFill>
                  <a:srgbClr val="25252C"/>
                </a:solidFill>
                <a:effectLst/>
                <a:latin typeface="InterVariable"/>
                <a:hlinkClick r:id="rId3"/>
              </a:rPr>
              <a:t>quatorzième programme général de travail de l’Organisation mondiale de la Santé (OMS)</a:t>
            </a:r>
            <a:r>
              <a:rPr lang="fr-FR" b="0" i="0">
                <a:solidFill>
                  <a:srgbClr val="29373D"/>
                </a:solidFill>
                <a:effectLst/>
                <a:latin typeface="InterVariable"/>
              </a:rPr>
              <a:t> pour la période 2025-2028 en tant qu’indicateur commun de résultats. L’approche 7-1-7 est également alignée sur l’</a:t>
            </a:r>
            <a:r>
              <a:rPr lang="fr-FR" b="0" i="0">
                <a:solidFill>
                  <a:srgbClr val="25252C"/>
                </a:solidFill>
                <a:effectLst/>
                <a:latin typeface="InterVariable"/>
                <a:hlinkClick r:id="rId4"/>
              </a:rPr>
              <a:t>objectif de trois milliards pour la protection lors des urgences sanitaires</a:t>
            </a:r>
            <a:r>
              <a:rPr lang="fr-FR" b="0" i="0">
                <a:solidFill>
                  <a:srgbClr val="29373D"/>
                </a:solidFill>
                <a:effectLst/>
                <a:latin typeface="InterVariable"/>
              </a:rPr>
              <a:t>, qui a créé une nouvelle mesure mondiale pour la détection, la notification et la réponse opportunes aux menaces pour la santé publique.</a:t>
            </a:r>
          </a:p>
          <a:p>
            <a:endParaRPr lang="en-US">
              <a:solidFill>
                <a:srgbClr val="29373D"/>
              </a:solidFill>
              <a:latin typeface="InterVariable"/>
            </a:endParaRPr>
          </a:p>
          <a:p>
            <a:pPr marL="171450" indent="-171450">
              <a:buFont typeface="Calibri"/>
              <a:buChar char="-"/>
            </a:pPr>
            <a:r>
              <a:rPr lang="fr-FR" b="0" i="0">
                <a:solidFill>
                  <a:srgbClr val="25252C"/>
                </a:solidFill>
                <a:effectLst/>
                <a:latin typeface="InterVariable"/>
                <a:hlinkClick r:id="rId5">
                  <a:extLst>
                    <a:ext uri="{A12FA001-AC4F-418D-AE19-62706E023703}">
                      <ahyp:hlinkClr xmlns:ahyp="http://schemas.microsoft.com/office/drawing/2018/hyperlinkcolor" val="tx"/>
                    </a:ext>
                  </a:extLst>
                </a:hlinkClick>
              </a:rPr>
              <a:t>The Pandemic Fund</a:t>
            </a:r>
            <a:r>
              <a:rPr lang="fr-FR" b="0" i="0">
                <a:solidFill>
                  <a:srgbClr val="29373D"/>
                </a:solidFill>
                <a:effectLst/>
                <a:latin typeface="InterVariable"/>
              </a:rPr>
              <a:t>, qui fournit des subventions pour des projets visant à renforcer les fonctions de prévention, de préparation et de réponse en cas de pandémie, a</a:t>
            </a:r>
            <a:r>
              <a:rPr lang="fr-FR">
                <a:solidFill>
                  <a:srgbClr val="29373D"/>
                </a:solidFill>
                <a:latin typeface="InterVariable"/>
              </a:rPr>
              <a:t> également</a:t>
            </a:r>
            <a:r>
              <a:rPr lang="fr-FR" b="0" i="0">
                <a:solidFill>
                  <a:srgbClr val="29373D"/>
                </a:solidFill>
                <a:effectLst/>
                <a:latin typeface="InterVariable"/>
              </a:rPr>
              <a:t> inclus la cible 7-1-7 dans son</a:t>
            </a:r>
            <a:r>
              <a:rPr lang="fr-FR" b="0" i="0">
                <a:solidFill>
                  <a:srgbClr val="25252C"/>
                </a:solidFill>
                <a:effectLst/>
                <a:latin typeface="InterVariable"/>
                <a:hlinkClick r:id="rId6"/>
              </a:rPr>
              <a:t> cadre de résultats</a:t>
            </a:r>
            <a:r>
              <a:rPr lang="fr-FR" b="0" i="0">
                <a:solidFill>
                  <a:srgbClr val="29373D"/>
                </a:solidFill>
                <a:effectLst/>
                <a:latin typeface="InterVariable"/>
              </a:rPr>
              <a:t>.</a:t>
            </a:r>
          </a:p>
          <a:p>
            <a:pPr algn="l"/>
            <a:endParaRPr lang="en-US" b="0" i="0">
              <a:solidFill>
                <a:srgbClr val="29373D"/>
              </a:solidFill>
              <a:effectLst/>
              <a:latin typeface="InterVariable"/>
            </a:endParaRPr>
          </a:p>
          <a:p>
            <a:pPr algn="l"/>
            <a:r>
              <a:rPr lang="fr-FR" b="0" i="0">
                <a:solidFill>
                  <a:srgbClr val="29373D"/>
                </a:solidFill>
                <a:effectLst/>
                <a:latin typeface="InterVariable"/>
              </a:rPr>
              <a:t>La cible 7-1-7 offre une approche complémentaire et propose une méthode simplifiée pour évaluer dans quelle mesure les systèmes de sécurité sanitaire détectent et réagissent aux épidémies dans des conditions réelles et en temps réel. Elle aide les pays à recueillir des données fiables pour une prise de décision immédiate afin d’améliorer la coordination et les performances globales, mais aussi de prioriser leur utilisation des ressources existantes et leurs besoins de financement futurs.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[Remarque pour la modération : la discussion ne doit pas dépasser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Arrêtons-nous à nouveau pour une brève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fr-FR">
                <a:latin typeface="Arial"/>
                <a:cs typeface="Arial"/>
              </a:rPr>
              <a:t>Réfléchissez à ce que vous savez jusqu’à présent sur la cible 7-1-7.</a:t>
            </a:r>
          </a:p>
          <a:p>
            <a:endParaRPr lang="en-US" sz="1400">
              <a:latin typeface="Arial"/>
              <a:cs typeface="Arial"/>
            </a:endParaRPr>
          </a:p>
          <a:p>
            <a:r>
              <a:rPr lang="fr-FR" sz="1200" b="0">
                <a:latin typeface="Arial"/>
                <a:cs typeface="Arial"/>
              </a:rPr>
              <a:t>Selon vous, quelles sont les étapes nécessaires pour mettre en œuvre efficacement l’approche 7-1-7 dans votre administration/pays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Ce schéma représente le cycle de vie de la cible 7-1-7, à savoir les étapes requises pour une mise en œuvre efficace de la cible 7-1-7.  </a:t>
            </a:r>
          </a:p>
          <a:p>
            <a:endParaRPr lang="en-US"/>
          </a:p>
          <a:p>
            <a:r>
              <a:rPr lang="fr-FR">
                <a:latin typeface="Arial"/>
                <a:cs typeface="Arial"/>
              </a:rPr>
              <a:t>Pour que la cible 7-1-7 soit utilisée de manière efficace et durable, il est important que les pays/administrations adoptent l’approche 7-1-7 dans les systèmes existants et en obtenant l’adhésion des parties prenantes.  </a:t>
            </a:r>
          </a:p>
          <a:p>
            <a:endParaRPr lang="en-US"/>
          </a:p>
          <a:p>
            <a:r>
              <a:rPr lang="fr-FR">
                <a:latin typeface="Arial"/>
                <a:cs typeface="Arial"/>
              </a:rPr>
              <a:t>L’approche 7-1-7 est un processus d’amélioration continue des performances, allant de l’évaluation de la rapidité d’une épidémie jusqu’à la synthèse des résultats de l’approche 7-1-7 pour l’ensemble des épidémies en vue d’une planification et d’un financement à plus long terme afin d’appuyer les améliorations du système.  </a:t>
            </a:r>
          </a:p>
          <a:p>
            <a:endParaRPr lang="en-US"/>
          </a:p>
          <a:p>
            <a:r>
              <a:rPr lang="fr-FR">
                <a:latin typeface="Arial"/>
                <a:cs typeface="Arial"/>
              </a:rPr>
              <a:t>Enfin, les résultats de l’approche 7-1-7 peuvent être utilisés pour plaider plus largement en faveur de l’amélioration de la rapidité et des performances en matière de sécurité sanitaire.  </a:t>
            </a:r>
          </a:p>
          <a:p>
            <a:endParaRPr lang="en-US"/>
          </a:p>
          <a:p>
            <a:r>
              <a:rPr lang="fr-FR">
                <a:latin typeface="Arial"/>
                <a:cs typeface="Arial"/>
              </a:rPr>
              <a:t>Une description détaillée de chaque étape du cycle de vie de l’approche 7-1-7 est fournie dans le module « Comment l’approche 7-1-7 crée le changement » plus loin dans cette présentation.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Depuis qu’elle a été initialement mise à l’essai dans une poignée de pays depuis 2021, la cible 7-1-7 est maintenant utilisée dans plus de 20 pays d’Afrique, d’Amérique, de l’Asie du Sud-est et du Pacifique.  </a:t>
            </a:r>
          </a:p>
          <a:p>
            <a:endParaRPr lang="en-US"/>
          </a:p>
          <a:p>
            <a:r>
              <a:rPr lang="fr-FR"/>
              <a:t>L’utilisation de la cible 7-1-7 pour l’amélioration des performances suscite un intérêt croissant.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Alors que de plus en plus de pays utilisent la cible 7-1-7, plusieurs leçons communes ont émergé. </a:t>
            </a:r>
          </a:p>
          <a:p>
            <a:endParaRPr lang="en-US"/>
          </a:p>
          <a:p>
            <a:r>
              <a:rPr lang="fr-FR"/>
              <a:t>Parmi les principales leçons tirées, citons [lire la liste].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fr-FR">
                <a:latin typeface="Arial"/>
                <a:cs typeface="Arial"/>
              </a:rPr>
              <a:t>Maintenant, nous allons passer en revue un exemple réel de l’approche 7-1-7 en action. Nous discuterons de la façon dont l’approche 7-1-7 a été appliquée à une épidémie d’Ebola en Ouganda en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Ici, nous allons vous guider à travers une diapositive récapitulative type de l’approche 7-1-7 qui montre la rapidité, les performances de l’approche 7-1-7, les goulots d’étranglement/facteurs favorisants et les actions à entreprendre en cas d’épidémie.  </a:t>
            </a:r>
          </a:p>
          <a:p>
            <a:endParaRPr lang="en-US"/>
          </a:p>
          <a:p>
            <a:r>
              <a:rPr lang="fr-FR">
                <a:latin typeface="Arial"/>
                <a:cs typeface="Arial"/>
              </a:rPr>
              <a:t>Lorsque l’Ouganda a été confronté à une épidémie de</a:t>
            </a:r>
            <a:r>
              <a:rPr lang="fr-FR" b="1">
                <a:latin typeface="Arial"/>
                <a:cs typeface="Arial"/>
              </a:rPr>
              <a:t> la maladie virale du Soudan </a:t>
            </a:r>
            <a:r>
              <a:rPr lang="fr-FR">
                <a:latin typeface="Arial"/>
                <a:cs typeface="Arial"/>
              </a:rPr>
              <a:t>en 2022, le pays a d’abord appliqué l’approche 7-1-7 à l’épidémie lors d’une revue des premières actions quelques jours après le début de la réponse.  Il a constaté qu’il fallait 15 jours entre l’apparition et la détection, moins de 1 jour pour notifier, et que l’indicateur de la réponse pour l’approche 7-1-7 était encore à déterminer parce que seulement quelques jours s’étaient écoulés depuis la réponse.  </a:t>
            </a:r>
          </a:p>
          <a:p>
            <a:endParaRPr lang="en-US"/>
          </a:p>
          <a:p>
            <a:r>
              <a:rPr lang="fr-FR">
                <a:latin typeface="Arial"/>
                <a:cs typeface="Arial"/>
              </a:rPr>
              <a:t>Cependant, au cours de l’investigation sur l’épidémie, le pays s’est rendu compte qu’il avait manqué certains cas initiaux, y compris le cas index.  Lorsqu’il a réappliqué l’approche 7-1-7 environ 12 jours après le début de la réponse, il a trouvé ce qui est indiqué sur cette diapositive, à savoir 46 jours pour détecter, moins de 1 jour pour notifier et 9 jours pour effectuer les actions de réponse précoce de l’approche 7-1-7.  </a:t>
            </a:r>
          </a:p>
          <a:p>
            <a:endParaRPr lang="en-US"/>
          </a:p>
          <a:p>
            <a:pPr algn="l" rtl="0" fontAlgn="base"/>
            <a:r>
              <a:rPr lang="fr-FR" b="0" i="0">
                <a:solidFill>
                  <a:srgbClr val="444444"/>
                </a:solidFill>
                <a:effectLst/>
                <a:latin typeface="Arial"/>
                <a:cs typeface="Arial"/>
              </a:rPr>
              <a:t>L’utilisation de l’approche 7-1-7 a aidé le pays à cerner </a:t>
            </a:r>
            <a:r>
              <a:rPr lang="fr-FR">
                <a:latin typeface="Arial"/>
                <a:cs typeface="Arial"/>
              </a:rPr>
              <a:t>un important goulot d’étranglement lié au manque de connaissance sur les définitions de cas présumés de la Surveillance intégrée de la maladie et réponse (SIMR) dans les formations sanitairesprivés.  Il avait également d’autres goulots d’étranglement liés à la fatigue de la surveillance communautaire due à la COVID et l’absence de rôles clairs pour la notification dans certaines situations liées aux cas présumés.  Du côté de la réponse, le pays a constaté qu’il ne disposait pas d’unités d’isolement pleinement fonctionnelles et qu’il y avait des retards dans l’accès aux fonds nécessaires aux équipes d’intervention rapide pour effectuer la recherche des contacts.</a:t>
            </a:r>
          </a:p>
          <a:p>
            <a:endParaRPr lang="en-US"/>
          </a:p>
          <a:p>
            <a:r>
              <a:rPr lang="fr-FR">
                <a:latin typeface="Arial"/>
                <a:cs typeface="Arial"/>
              </a:rPr>
              <a:t>Il a également trouvé des facteurs favorisants (c’est-à-dire ce qui fonctionnait bien) dans ses systèmes.  Même si la détection a pris 46 jours, le pays a examiné les facteurs favorisants qui permettaient de ne pas prendre encore plus de temps et a trouvé plusieurs points forts dans les trois phases pour le rôle de l’hôpital régional dans l’accélération de la détection, de la notification et de la réponse.  </a:t>
            </a:r>
          </a:p>
          <a:p>
            <a:endParaRPr lang="en-US"/>
          </a:p>
          <a:p>
            <a:r>
              <a:rPr lang="fr-FR">
                <a:latin typeface="Arial"/>
                <a:cs typeface="Arial"/>
              </a:rPr>
              <a:t>L’une des choses qu’il a réellement faites pendant que l’épidémie se poursuivait était de retirer les installations privées une fois que le pays a réalisé les différences de compréhension de la définition des cas dans les établissements privés. C’est le pouvoir des revues des premières actions : elles facilitent le recalibrage de la réponse pour l’épidémie en cours au lieu de simplement identifier des enseignements à appliquer lors d’épidémies futures.  </a:t>
            </a:r>
          </a:p>
          <a:p>
            <a:endParaRPr lang="en-US"/>
          </a:p>
          <a:p>
            <a:r>
              <a:rPr lang="fr-FR">
                <a:latin typeface="Arial"/>
                <a:cs typeface="Arial"/>
              </a:rPr>
              <a:t>Les responsables de la santé publique en Ouganda ont donc proposé des actions immédiates et à plus long terme pour remédier aux principaux goulots d’étranglement découverts au niveau du système.  Par exemple, une action à plus long terme a porté non seulement sur un seul établissement privé ou sur quelques-uns qui pourraient avoir été associés à cette épidémie particulière, mais aussi sur la façon d’accroître les formations à la SIMR pour les établissements privés à l’échelle nationale.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Nous allons avoir 15 minutes de pause maintenant. </a:t>
            </a:r>
          </a:p>
          <a:p>
            <a:endParaRPr lang="en-US">
              <a:latin typeface="Arial"/>
              <a:cs typeface="Arial"/>
            </a:endParaRPr>
          </a:p>
          <a:p>
            <a:r>
              <a:rPr lang="fr-FR">
                <a:latin typeface="Arial"/>
                <a:cs typeface="Arial"/>
              </a:rPr>
              <a:t>Veuillez ajouter toute question que vous avez au sujet de l’approche 7-1-7 dans l’espace « Faison le point ». Nous répondrons à vos questions plus tard dans la journée.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Au cours de cette formation, vous aurez l’occasion de mettre immédiatement en pratique ce que vous apprenez. </a:t>
            </a:r>
          </a:p>
          <a:p>
            <a:endParaRPr lang="en-US"/>
          </a:p>
          <a:p>
            <a:r>
              <a:rPr lang="fr-FR"/>
              <a:t>Nous allons commencer notre première activité de travail de groupe dans un instant. Nous voulions vous donner quelques trucs et astuces pour rendre le travail de groupe aussi utile et réussi que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fr-FR">
                <a:latin typeface="Arial"/>
                <a:cs typeface="Arial"/>
              </a:rPr>
              <a:t>[Remarque pour la modération : nous recommandons vivement d’utiliser les brise-glace pour le matin et l’après-midi. Ils sont utiles, car ils stimulent les participants et leur permettent d’apprendre à se connaître. Un ensemble de diapositives est proposé pour un premier brise-glace qui nous semble être un moyen rapide et amusant pour les participants de se connaître un peu. N’hésitez pas à l’adapter en fonction de votre contexte.]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Avant de rejoindre votre groupe et de commencer vos discussions, j’aimerais vous suggérer de vous répartir les rôles suivants :</a:t>
            </a:r>
          </a:p>
          <a:p>
            <a:pPr marL="171450" indent="-171450">
              <a:buFont typeface="Arial"/>
              <a:buChar char="•"/>
            </a:pPr>
            <a:r>
              <a:rPr lang="fr-FR">
                <a:latin typeface="Arial"/>
                <a:cs typeface="Arial"/>
              </a:rPr>
              <a:t>Responsable de la discussion. Cette personne a été préaffectée pour l’activité de simulation. Pour les autres activités, il n’y a pas d’animateur assigné. Choisissez quelqu’un dans votre groupe. Cette personne dirigera la discussion, en veillant à ce que tout le monde ait la possibilité et la responsabilité d’ajouter des idées.  Elle surveillera également le temps et vous guidera à travers les activités.</a:t>
            </a:r>
          </a:p>
          <a:p>
            <a:pPr marL="171450" indent="-171450">
              <a:buFont typeface="Arial"/>
              <a:buChar char="•"/>
            </a:pPr>
            <a:r>
              <a:rPr lang="fr-FR">
                <a:latin typeface="Arial"/>
                <a:cs typeface="Arial"/>
              </a:rPr>
              <a:t>Responsable de la prise de notes. Cette personne est chargée de prendre des notes pendant la discussion. </a:t>
            </a:r>
          </a:p>
          <a:p>
            <a:pPr marL="171450" indent="-171450">
              <a:buFont typeface="Arial"/>
              <a:buChar char="•"/>
            </a:pPr>
            <a:r>
              <a:rPr lang="fr-FR">
                <a:latin typeface="Arial"/>
                <a:cs typeface="Arial"/>
              </a:rPr>
              <a:t>Responsable du compte rendu. Cette personne (différente de celle responsable de la discussion) est chargée de présenter les conclusions de l’équipe en séance plénière. Toutes les activités ne nécessitent pas de compte rendu.  </a:t>
            </a:r>
          </a:p>
          <a:p>
            <a:pPr marL="171450" indent="-171450">
              <a:buFont typeface="Arial"/>
              <a:buChar char="•"/>
            </a:pPr>
            <a:r>
              <a:rPr lang="fr-FR">
                <a:latin typeface="Arial"/>
                <a:cs typeface="Arial"/>
              </a:rPr>
              <a:t>Membres. Ces personnes sont chargées d’ajouter leurs pensées, idées et défis aux discussions d’équipe. </a:t>
            </a:r>
          </a:p>
          <a:p>
            <a:endParaRPr lang="en-US">
              <a:cs typeface="Arial"/>
            </a:endParaRPr>
          </a:p>
          <a:p>
            <a:r>
              <a:rPr lang="fr-FR">
                <a:latin typeface="Arial"/>
                <a:cs typeface="Arial"/>
              </a:rPr>
              <a:t>Nous vous encourageons à changer de rôle pendant la formation afin que tout le monde ait la chance de participer. Les rôles doivent changer à chaque activité.</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fr-FR">
                <a:latin typeface="Arial"/>
                <a:cs typeface="Arial"/>
              </a:rPr>
              <a:t>Bienvenue à l’activité de simulation sur l’approche 7-1-7 !  </a:t>
            </a:r>
          </a:p>
          <a:p>
            <a:endParaRPr lang="en-US">
              <a:cs typeface="Arial"/>
            </a:endParaRPr>
          </a:p>
          <a:p>
            <a:pPr>
              <a:defRPr/>
            </a:pPr>
            <a:r>
              <a:rPr lang="fr-FR">
                <a:latin typeface="Arial"/>
                <a:cs typeface="Arial"/>
              </a:rPr>
              <a:t>Nous avons constaté que faire une activité de simulation après avoir appris les concepts de base de l’approche 7-1-7 est très utile pour vraiment comprendre :</a:t>
            </a:r>
          </a:p>
          <a:p>
            <a:pPr marL="171450" indent="-171450">
              <a:buFont typeface="Calibri"/>
              <a:buChar char="-"/>
              <a:defRPr/>
            </a:pPr>
            <a:r>
              <a:rPr lang="fr-FR">
                <a:latin typeface="Arial"/>
                <a:cs typeface="Arial"/>
              </a:rPr>
              <a:t>comment mesurer les indicateurs de l’approche 7-1-7 ;</a:t>
            </a:r>
          </a:p>
          <a:p>
            <a:pPr marL="171450" indent="-171450">
              <a:buFont typeface="Calibri"/>
              <a:buChar char="-"/>
              <a:defRPr/>
            </a:pPr>
            <a:r>
              <a:rPr lang="fr-FR">
                <a:latin typeface="Arial"/>
                <a:cs typeface="Arial"/>
              </a:rPr>
              <a:t>comment identifier les goulots d’étranglement et les facteurs favorisants ;</a:t>
            </a:r>
          </a:p>
          <a:p>
            <a:pPr marL="171450" indent="-171450">
              <a:buFont typeface="Calibri"/>
              <a:buChar char="-"/>
              <a:defRPr/>
            </a:pPr>
            <a:r>
              <a:rPr lang="fr-FR">
                <a:latin typeface="Arial"/>
                <a:cs typeface="Arial"/>
              </a:rPr>
              <a:t>comment sélectionner les actions correctives. </a:t>
            </a:r>
          </a:p>
          <a:p>
            <a:pPr>
              <a:defRPr/>
            </a:pPr>
            <a:endParaRPr lang="en-US">
              <a:latin typeface="Arial"/>
              <a:cs typeface="Arial"/>
            </a:endParaRPr>
          </a:p>
          <a:p>
            <a:pPr>
              <a:defRPr/>
            </a:pPr>
            <a:r>
              <a:rPr lang="fr-FR">
                <a:latin typeface="Arial"/>
                <a:cs typeface="Arial"/>
              </a:rPr>
              <a:t>Il s’agit d’une activité de simulation simplifiée, mais nous espérons qu’elle vous aidera à consolider le fonctionnement de l’approche 7-1-7, en particulier certains des principaux indicateurs, définitions et concepts. Nous vous remercions donc de participer activement à cette activité de bout en bout.</a:t>
            </a:r>
          </a:p>
          <a:p>
            <a:endParaRPr lang="en-US">
              <a:cs typeface="Arial"/>
            </a:endParaRPr>
          </a:p>
          <a:p>
            <a:r>
              <a:rPr lang="fr-FR">
                <a:latin typeface="Arial"/>
                <a:cs typeface="Arial"/>
              </a:rPr>
              <a:t>Nous espérons que réaliser l’activité de simulation vous fournira une excellente base pour explorer plus en détail le contenu d’adoption et d’utilisation de l’approche 7-1-7.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Nous espérons que cette activité vous permettra d’identifier et de noter les dates des jalons de l’approche 7-1-7, de calculer les performances en fonction de ces dates pour les indicateurs de détection, de notification et de réponse précoce, et enfin d’identifier les goulots d’étranglement, les facteurs favorisants et les actions correctives pour l’amélioration des performances.  Nous espérons que vous vous amuserez tout en faisant cela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Une fois cette présentation terminée, vous vous rendrez dans des salles de travail en petits groupes pour réaliser l’activité de simulation.  </a:t>
            </a:r>
          </a:p>
          <a:p>
            <a:endParaRPr lang="en-US">
              <a:latin typeface="Arial"/>
              <a:cs typeface="Arial"/>
            </a:endParaRPr>
          </a:p>
          <a:p>
            <a:r>
              <a:rPr lang="fr-FR">
                <a:latin typeface="Arial"/>
                <a:cs typeface="Arial"/>
              </a:rPr>
              <a:t>Vous disposerez de 85 minutes. Chaque groupe sera accompagné d’un animateur qui se présentera dans la salle. Après une brève introduction de chaque membre du groupe, vous passerez à la première partie principale de l’activité, où vous aurez le temps de lire le scénario par vous-même, de faire un travail individuel, puis de discuter en groupe. </a:t>
            </a:r>
          </a:p>
          <a:p>
            <a:endParaRPr lang="en-US">
              <a:latin typeface="Arial"/>
              <a:cs typeface="Arial"/>
            </a:endParaRPr>
          </a:p>
          <a:p>
            <a:r>
              <a:rPr lang="fr-FR">
                <a:latin typeface="Arial"/>
                <a:cs typeface="Arial"/>
              </a:rPr>
              <a:t>Dans cette partie, vous vous concentrerez sur l’identification et l’enregistrement des dates des jalons de l’approche 7-1-7 et sur le calcul des performances de l’approche 7-1-7. La deuxième partie principale de l’activité est axée sur l’identification des goulots d’étranglement, des facteurs favorisants et des actions correctives, avec un peu de temps à la fin pour une discussion en petit groupe sur l’activité de simulation.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fr-FR" sz="1800" b="0" i="0" u="none" strike="noStrike">
                <a:solidFill>
                  <a:srgbClr val="000000"/>
                </a:solidFill>
                <a:effectLst/>
                <a:latin typeface="Arial"/>
                <a:cs typeface="Arial"/>
              </a:rPr>
              <a:t>Laissez-moi décrire brièvement ce sur quoi vous allez vous concentrer dans cette activité.  </a:t>
            </a:r>
          </a:p>
          <a:p>
            <a:pPr fontAlgn="base"/>
            <a:endParaRPr lang="en-US" sz="1800" b="0" i="0" u="none" strike="noStrike">
              <a:solidFill>
                <a:srgbClr val="000000"/>
              </a:solidFill>
              <a:effectLst/>
              <a:latin typeface="Arial"/>
              <a:cs typeface="Arial"/>
            </a:endParaRPr>
          </a:p>
          <a:p>
            <a:pPr fontAlgn="base"/>
            <a:r>
              <a:rPr lang="fr-FR" sz="1800" b="0" i="0" u="none" strike="noStrike">
                <a:solidFill>
                  <a:srgbClr val="000000"/>
                </a:solidFill>
                <a:effectLst/>
                <a:latin typeface="Arial"/>
                <a:cs typeface="Arial"/>
              </a:rPr>
              <a:t>[CLIQUER]</a:t>
            </a:r>
          </a:p>
          <a:p>
            <a:pPr fontAlgn="base"/>
            <a:endParaRPr lang="en-US" sz="1800" b="0" i="0" u="none" strike="noStrike">
              <a:solidFill>
                <a:srgbClr val="000000"/>
              </a:solidFill>
              <a:effectLst/>
              <a:latin typeface="Arial"/>
              <a:cs typeface="Arial"/>
            </a:endParaRPr>
          </a:p>
          <a:p>
            <a:pPr fontAlgn="base"/>
            <a:r>
              <a:rPr lang="fr-FR" sz="1800" b="0" i="0" u="none" strike="noStrike">
                <a:solidFill>
                  <a:srgbClr val="000000"/>
                </a:solidFill>
                <a:effectLst/>
                <a:latin typeface="Arial"/>
                <a:cs typeface="Arial"/>
              </a:rPr>
              <a:t>Dans cette </a:t>
            </a:r>
            <a:r>
              <a:rPr lang="fr-FR" sz="1800">
                <a:latin typeface="Arial"/>
                <a:cs typeface="Arial"/>
              </a:rPr>
              <a:t>activité de </a:t>
            </a:r>
            <a:r>
              <a:rPr lang="fr-FR" sz="1800" b="0" i="0" u="none" strike="noStrike">
                <a:solidFill>
                  <a:srgbClr val="000000"/>
                </a:solidFill>
                <a:effectLst/>
                <a:latin typeface="Arial"/>
                <a:cs typeface="Arial"/>
              </a:rPr>
              <a:t>simulation, nous appliquerons la cible 7-1-7 à un événement et à un pays fictifs. Nous simulons une épidémie de rougeole en</a:t>
            </a:r>
            <a:r>
              <a:rPr lang="fr-FR" sz="1800">
                <a:solidFill>
                  <a:srgbClr val="000000"/>
                </a:solidFill>
                <a:latin typeface="Arial"/>
                <a:cs typeface="Arial"/>
              </a:rPr>
              <a:t> Epistan.</a:t>
            </a:r>
            <a:r>
              <a:rPr lang="fr-FR" sz="1800" b="0" i="0" u="none" strike="noStrike">
                <a:solidFill>
                  <a:srgbClr val="000000"/>
                </a:solidFill>
                <a:effectLst/>
                <a:latin typeface="Arial"/>
                <a:cs typeface="Arial"/>
              </a:rPr>
              <a:t>  </a:t>
            </a:r>
          </a:p>
          <a:p>
            <a:pPr fontAlgn="base"/>
            <a:endParaRPr lang="en-US" sz="1800" b="0" i="0" u="none" strike="noStrike">
              <a:solidFill>
                <a:srgbClr val="000000"/>
              </a:solidFill>
              <a:effectLst/>
              <a:latin typeface="Arial"/>
              <a:cs typeface="Arial"/>
            </a:endParaRPr>
          </a:p>
          <a:p>
            <a:pPr fontAlgn="base"/>
            <a:r>
              <a:rPr lang="fr-FR" sz="1800" b="0" i="0" u="none" strike="noStrike">
                <a:solidFill>
                  <a:srgbClr val="000000"/>
                </a:solidFill>
                <a:effectLst/>
                <a:latin typeface="Arial"/>
                <a:cs typeface="Arial"/>
              </a:rPr>
              <a:t>[CLIQUER]</a:t>
            </a: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r>
              <a:rPr lang="fr-FR" b="0" i="0" u="none" strike="noStrike">
                <a:solidFill>
                  <a:srgbClr val="000000"/>
                </a:solidFill>
                <a:effectLst/>
                <a:latin typeface="Arial"/>
                <a:cs typeface="Arial"/>
              </a:rPr>
              <a:t>L’activité se déroulera en petits groupes. Votre groupe sera accompagné d’un animateur</a:t>
            </a:r>
            <a:r>
              <a:rPr lang="fr-FR">
                <a:solidFill>
                  <a:srgbClr val="000000"/>
                </a:solidFill>
                <a:latin typeface="Arial"/>
                <a:cs typeface="Arial"/>
              </a:rPr>
              <a:t>,</a:t>
            </a:r>
            <a:r>
              <a:rPr lang="fr-FR" b="0" i="0" u="none" strike="noStrike">
                <a:solidFill>
                  <a:srgbClr val="000000"/>
                </a:solidFill>
                <a:effectLst/>
                <a:latin typeface="Arial"/>
                <a:cs typeface="Arial"/>
              </a:rPr>
              <a:t> qui s’identifiera au début de l’activité.  </a:t>
            </a:r>
          </a:p>
          <a:p>
            <a:pPr algn="l" rtl="0" fontAlgn="base"/>
            <a:endParaRPr lang="en-US" b="0" i="0" u="none" strike="noStrike">
              <a:solidFill>
                <a:srgbClr val="000000"/>
              </a:solidFill>
              <a:effectLst/>
              <a:latin typeface="Arial" panose="020B0604020202020204" pitchFamily="34" charset="0"/>
            </a:endParaRPr>
          </a:p>
          <a:p>
            <a:pPr algn="l" rtl="0" fontAlgn="base"/>
            <a:r>
              <a:rPr lang="fr-FR" b="0" i="0" u="none" strike="noStrike">
                <a:solidFill>
                  <a:srgbClr val="000000"/>
                </a:solidFill>
                <a:effectLst/>
                <a:latin typeface="Arial"/>
                <a:cs typeface="Arial"/>
              </a:rPr>
              <a:t>L’activité se déroulera en deux parties principales, la première axée sur les données relatives à la promptitude et le calcul de la cible 7-1-7, puis la seconde consacrée à l’identification des goulots d’étranglement, des facteurs favorisants et des actions.  </a:t>
            </a:r>
          </a:p>
          <a:p>
            <a:pPr algn="l" rtl="0" fontAlgn="base"/>
            <a:endParaRPr lang="en-US" b="0" i="0" u="none" strike="noStrike">
              <a:solidFill>
                <a:srgbClr val="000000"/>
              </a:solidFill>
              <a:effectLst/>
              <a:latin typeface="Arial"/>
              <a:cs typeface="Arial"/>
            </a:endParaRPr>
          </a:p>
          <a:p>
            <a:pPr algn="l" rtl="0" fontAlgn="base"/>
            <a:r>
              <a:rPr lang="fr-FR" b="0" i="0" u="none" strike="noStrike">
                <a:solidFill>
                  <a:srgbClr val="000000"/>
                </a:solidFill>
                <a:effectLst/>
                <a:latin typeface="Arial"/>
                <a:cs typeface="Arial"/>
              </a:rPr>
              <a:t>[CLIQUER]</a:t>
            </a:r>
          </a:p>
          <a:p>
            <a:pPr algn="l" rtl="0" fontAlgn="base"/>
            <a:endParaRPr lang="en-US" b="0" i="0" u="none" strike="noStrike">
              <a:solidFill>
                <a:srgbClr val="000000"/>
              </a:solidFill>
              <a:effectLst/>
              <a:latin typeface="Arial"/>
              <a:cs typeface="Arial"/>
            </a:endParaRPr>
          </a:p>
          <a:p>
            <a:pPr algn="l" rtl="0" fontAlgn="base"/>
            <a:r>
              <a:rPr lang="fr-FR" b="0" i="0" u="none" strike="noStrike">
                <a:solidFill>
                  <a:srgbClr val="000000"/>
                </a:solidFill>
                <a:effectLst/>
                <a:latin typeface="Arial"/>
                <a:cs typeface="Arial"/>
              </a:rPr>
              <a:t>Nous espérons que vous vous impliquerez pleinement en travaillant sur cette activité et en participant aux discussions de votre groupe.  </a:t>
            </a:r>
          </a:p>
          <a:p>
            <a:pPr algn="l" rtl="0" fontAlgn="base"/>
            <a:endParaRPr lang="en-US" b="0" i="0" u="none" strike="noStrike">
              <a:solidFill>
                <a:srgbClr val="000000"/>
              </a:solidFill>
              <a:effectLst/>
              <a:latin typeface="Arial"/>
              <a:cs typeface="Arial"/>
            </a:endParaRPr>
          </a:p>
          <a:p>
            <a:pPr algn="l" rtl="0" fontAlgn="base"/>
            <a:r>
              <a:rPr lang="fr-FR" b="0" i="0" u="none" strike="noStrike">
                <a:solidFill>
                  <a:srgbClr val="000000"/>
                </a:solidFill>
                <a:effectLst/>
                <a:latin typeface="Arial"/>
                <a:cs typeface="Arial"/>
              </a:rPr>
              <a:t>[CLIQUER]</a:t>
            </a:r>
          </a:p>
          <a:p>
            <a:pPr algn="l" rtl="0" fontAlgn="base"/>
            <a:r>
              <a:rPr lang="fr-FR" b="0" i="0">
                <a:solidFill>
                  <a:srgbClr val="444444"/>
                </a:solidFill>
                <a:effectLst/>
                <a:latin typeface="Arial"/>
                <a:cs typeface="Arial"/>
              </a:rPr>
              <a:t>​</a:t>
            </a:r>
          </a:p>
          <a:p>
            <a:pPr algn="l" rtl="0" fontAlgn="base"/>
            <a:r>
              <a:rPr lang="fr-FR" b="0" i="0">
                <a:solidFill>
                  <a:srgbClr val="444444"/>
                </a:solidFill>
                <a:effectLst/>
                <a:latin typeface="Arial"/>
                <a:cs typeface="Arial"/>
              </a:rPr>
              <a:t>Veuillez inclure vos questions sur l’approche 7-1-7 dans l’espace « Faisons le point » afin d’en discuter en plénière.  </a:t>
            </a:r>
          </a:p>
          <a:p>
            <a:pPr algn="l" rtl="0" fontAlgn="base"/>
            <a:endParaRPr lang="en-US" b="0" i="0">
              <a:solidFill>
                <a:srgbClr val="444444"/>
              </a:solidFill>
              <a:effectLst/>
              <a:latin typeface="Arial"/>
              <a:cs typeface="Arial"/>
            </a:endParaRPr>
          </a:p>
          <a:p>
            <a:pPr algn="l" rtl="0" fontAlgn="base"/>
            <a:r>
              <a:rPr lang="fr-FR" b="0" i="0">
                <a:solidFill>
                  <a:srgbClr val="444444"/>
                </a:solidFill>
                <a:effectLst/>
                <a:latin typeface="Arial"/>
                <a:cs typeface="Arial"/>
              </a:rPr>
              <a:t>[CLIQUER]</a:t>
            </a:r>
          </a:p>
          <a:p>
            <a:pPr algn="l" rtl="0" fontAlgn="base"/>
            <a:endParaRPr lang="en-US" b="0" i="0">
              <a:solidFill>
                <a:srgbClr val="444444"/>
              </a:solidFill>
              <a:effectLst/>
              <a:latin typeface="Arial"/>
              <a:cs typeface="Arial"/>
            </a:endParaRPr>
          </a:p>
          <a:p>
            <a:pPr algn="l" rtl="0" fontAlgn="base"/>
            <a:r>
              <a:rPr lang="fr-FR" b="0" i="0">
                <a:solidFill>
                  <a:srgbClr val="444444"/>
                </a:solidFill>
                <a:effectLst/>
                <a:latin typeface="Arial"/>
                <a:cs typeface="Arial"/>
              </a:rPr>
              <a:t>De brèves définitions techniques sont incluses dans l’outil d’évaluation de l’approche 7-1-7 qui est fourni dans les documents destinés aux participants.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Vous serez guidé vers deux documents que vous utiliserez pour cette activité. </a:t>
            </a:r>
          </a:p>
          <a:p>
            <a:endParaRPr lang="en-US">
              <a:latin typeface="Arial"/>
              <a:cs typeface="Arial"/>
            </a:endParaRPr>
          </a:p>
          <a:p>
            <a:pPr marL="171450" indent="-171450">
              <a:buFont typeface="Calibri"/>
              <a:buChar char="-"/>
            </a:pPr>
            <a:r>
              <a:rPr lang="fr-FR">
                <a:latin typeface="Arial"/>
                <a:cs typeface="Arial"/>
              </a:rPr>
              <a:t>Le premier est le Guide du participant. Il s’agit d’un court document qui présente l’épidémie de rougeole simulée en Epistan.  </a:t>
            </a:r>
          </a:p>
          <a:p>
            <a:pPr marL="171450" indent="-171450">
              <a:buFont typeface="Calibri"/>
              <a:buChar char="-"/>
            </a:pPr>
            <a:r>
              <a:rPr lang="fr-FR">
                <a:latin typeface="Arial"/>
                <a:cs typeface="Arial"/>
              </a:rPr>
              <a:t>Le second est l’outil d’évaluation de l’approche 7-1-7 où vous pouvez noter les dates des jalons, calculer les performances, mais aussi identifier les goulots d’étranglement, les facteurs favorisants et les actions.  </a:t>
            </a:r>
          </a:p>
          <a:p>
            <a:pPr marL="171450" indent="-171450">
              <a:buFont typeface="Calibri"/>
              <a:buChar char="-"/>
            </a:pPr>
            <a:endParaRPr lang="en-US">
              <a:latin typeface="Arial"/>
              <a:cs typeface="Arial"/>
            </a:endParaRPr>
          </a:p>
          <a:p>
            <a:r>
              <a:rPr lang="fr-FR">
                <a:latin typeface="Arial"/>
                <a:cs typeface="Arial"/>
              </a:rPr>
              <a:t>Vous réaliserez différentes étapes de l’outil d’évaluation dans les parties 1 et 2 de l’activité.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Votre animateur vous expliquera les étapes à suivre en petit groupe. De manière générale, vous lirez le scénario, réaliserez différentes étapes de l’outil d’évaluation dans les parties 1 et 2 de l’activité, mais aussi discuterez tout au long de ces tâches.  </a:t>
            </a:r>
          </a:p>
          <a:p>
            <a:endParaRPr lang="en-US">
              <a:cs typeface="Arial"/>
            </a:endParaRPr>
          </a:p>
          <a:p>
            <a:r>
              <a:rPr lang="fr-FR">
                <a:latin typeface="Arial"/>
                <a:cs typeface="Arial"/>
              </a:rPr>
              <a:t>Nous allons passer en groupes de discussion maintenant. Amusez-vous !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si le temps est prévu pour un compte rendu en séance plénière, envisagez d’utiliser les questions énumérées ici comme incitatifs à la discussion.]</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adaptez l’heure affichée en haut si elle diffère de 13 h.]</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J’espère que vous avez apprécié la séance du matin. C’est maintenant l’heure de la pause déjeuner.  Merci de revenir pour [13 h (ou une autre heure)] précises.  </a:t>
            </a:r>
          </a:p>
          <a:p>
            <a:pPr marL="0" marR="0" lvl="0" indent="0" algn="l" defTabSz="914400" rtl="0" eaLnBrk="1" fontAlgn="auto" latinLnBrk="0" hangingPunct="1">
              <a:lnSpc>
                <a:spcPct val="100000"/>
              </a:lnSpc>
              <a:spcBef>
                <a:spcPts val="0"/>
              </a:spcBef>
              <a:spcAft>
                <a:spcPts val="0"/>
              </a:spcAft>
              <a:buClrTx/>
              <a:buSzTx/>
              <a:buFontTx/>
              <a:buNone/>
              <a:tabLst/>
              <a:defRPr/>
            </a:pPr>
            <a:br>
              <a:rPr lang="fr-FR"/>
            </a:br>
            <a:r>
              <a:rPr lang="fr-FR">
                <a:latin typeface="Arial"/>
                <a:cs typeface="Arial"/>
              </a:rPr>
              <a:t>Aussi, n’oubliez pas l’espace « Faisons le point ». Veuillez ajouter toute question que vous avez au sujet de l’approche 7-1-7 dans l’espace « Faison le point ».  Nous répondrons à vos questions juste après le déjeuner et plus tard dans la journée.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fr-FR">
                <a:latin typeface="Arial"/>
                <a:cs typeface="Arial"/>
              </a:rPr>
              <a:t>[Remarque pour la modération : nous recommandons vivement d’utiliser les brise-glace pour le matin et l’après-midi. Ils sont utiles, car ils stimulent les participants et leur permettent d’apprendre à se connaître. Dans cet exemple de présentation est fourni un ensemble de diapositives pour un premier brise-glace. N’hésitez pas à l’adapter en fonction de votre contexte.]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[Remarque pour la modération : n’hésitez pas à adapter ce contenu pour le public attendu. (Par exemple, si le public est impliqué dans le concept « Une seule santé », vous pouvez le mentionner à la place de la santé publique.)]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fr-FR">
                <a:latin typeface="Arial"/>
                <a:cs typeface="Arial"/>
              </a:rPr>
              <a:t>[Remarque pour la modération : donnez la priorité aux questions posées par les participants au cours de la séance du matin. Nous recommandons de regrouper les questions de l’espace « Faisons le point » s’il y en a plusieurs similaires. Vous pouvez rester sur cette diapositive tout en répondant verbalement aux questions de l’espace « Faisons le point ». Après cette diapositive, vous en trouverez deux autres que vous pouvez utiliser avec les questions fréquemment posées au cas où il n’y aurait pas ou peu de questions dans l’espace « Faisons le point ».] </a:t>
            </a:r>
          </a:p>
          <a:p>
            <a:endParaRPr lang="en-US"/>
          </a:p>
          <a:p>
            <a:r>
              <a:rPr lang="fr-FR">
                <a:latin typeface="Arial"/>
                <a:cs typeface="Arial"/>
              </a:rPr>
              <a:t>Passons maintenant en revue certaines des questions que vous avez posées dans l’espace « Faisons le point » ou que nous avons entendues au cours des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fr-FR" b="0">
                <a:latin typeface="Calibri"/>
                <a:ea typeface="Calibri"/>
                <a:cs typeface="Calibri"/>
              </a:rPr>
              <a:t>[Remarque pour la modération : affichez ces questions uniquement s’il reste du temps après le traitement des questions de l’espace « Faisons le point ». Si l’une de ces questions est une répétition des questions de l’espace « Faisons le point », ignorez-les ici.]</a:t>
            </a:r>
          </a:p>
          <a:p>
            <a:pPr>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a:ea typeface="Calibri"/>
                <a:cs typeface="Calibri"/>
              </a:rPr>
              <a:t>Passons en revue quelques questions courantes qui ont été soulevées dans les ateliers précédents dédiés à l’approche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a:ea typeface="Calibri"/>
                <a:cs typeface="Calibri"/>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fr-FR" b="1"/>
              <a:t>Tout d’abord, l’approche 7-1-7 est-elle uniquement destinée à être utilisée dans les épidémies de maladies infectieuses, ou peut-elle être utile pour d’autres types d’événements de santé publique, comme les maladies chroniques, les blessures et la santé environnementale ?</a:t>
            </a:r>
          </a:p>
          <a:p>
            <a:pPr marL="0" indent="0">
              <a:buNone/>
            </a:pPr>
            <a:endParaRPr lang="en-US" i="0" u="none" strike="noStrike">
              <a:solidFill>
                <a:srgbClr val="000000"/>
              </a:solidFill>
              <a:effectLst/>
              <a:latin typeface="Arial"/>
              <a:cs typeface="Arial"/>
            </a:endParaRPr>
          </a:p>
          <a:p>
            <a:pPr marL="0" indent="0">
              <a:buNone/>
            </a:pPr>
            <a:r>
              <a:rPr lang="fr-FR" i="0" u="none" strike="noStrike">
                <a:solidFill>
                  <a:srgbClr val="000000"/>
                </a:solidFill>
                <a:effectLst/>
                <a:latin typeface="Arial"/>
                <a:cs typeface="Arial"/>
              </a:rPr>
              <a:t>[Réponse] Nous </a:t>
            </a:r>
            <a:r>
              <a:rPr lang="fr-FR">
                <a:latin typeface="Arial"/>
                <a:cs typeface="Arial"/>
              </a:rPr>
              <a:t>recommandons d’utiliser la cible 7-1-7 pour les maladies infectieuses, puisque cette cible a été élaborée pour les maladies infectieuses. Cependant, nous croyons que les principes fondamentaux qui sous-tendent l’approche 7-1-7 (rapidité, évaluation en temps réel d’un événement et amélioration des performances) sont importants pour tous les types d’événements de santé publique.</a:t>
            </a:r>
          </a:p>
          <a:p>
            <a:pPr>
              <a:defRPr/>
            </a:pPr>
            <a:endParaRPr lang="en-US">
              <a:latin typeface="Calibri"/>
              <a:ea typeface="Calibri"/>
              <a:cs typeface="Calibri"/>
            </a:endParaRPr>
          </a:p>
          <a:p>
            <a:pPr>
              <a:defRPr/>
            </a:pPr>
            <a:r>
              <a:rPr lang="fr-FR">
                <a:latin typeface="Calibri"/>
                <a:ea typeface="Calibri"/>
                <a:cs typeface="Calibri"/>
              </a:rPr>
              <a:t>[CLIQUER]</a:t>
            </a:r>
          </a:p>
          <a:p>
            <a:pPr>
              <a:defRPr/>
            </a:pPr>
            <a:endParaRPr lang="en-US">
              <a:latin typeface="Calibri"/>
              <a:ea typeface="Calibri"/>
              <a:cs typeface="Calibri"/>
            </a:endParaRPr>
          </a:p>
          <a:p>
            <a:pPr marL="0" indent="0">
              <a:buNone/>
            </a:pPr>
            <a:r>
              <a:rPr lang="fr-FR">
                <a:solidFill>
                  <a:srgbClr val="000000"/>
                </a:solidFill>
                <a:latin typeface="Arial"/>
                <a:cs typeface="Arial"/>
              </a:rPr>
              <a:t>les indicateurs de promptitude de l’approche 7-1-7 s’appliquent-ils aux situations de réponse aux maladies endémiques ?</a:t>
            </a:r>
          </a:p>
          <a:p>
            <a:pPr marL="0" indent="0">
              <a:buNone/>
            </a:pPr>
            <a:endParaRPr lang="en-US">
              <a:solidFill>
                <a:srgbClr val="000000"/>
              </a:solidFill>
              <a:latin typeface="Arial"/>
              <a:cs typeface="Arial"/>
            </a:endParaRPr>
          </a:p>
          <a:p>
            <a:pPr marL="0" indent="0">
              <a:buNone/>
            </a:pPr>
            <a:r>
              <a:rPr lang="fr-FR">
                <a:solidFill>
                  <a:srgbClr val="000000"/>
                </a:solidFill>
                <a:latin typeface="Arial"/>
                <a:cs typeface="Arial"/>
              </a:rPr>
              <a:t>[Réponse] </a:t>
            </a:r>
            <a:r>
              <a:rPr lang="fr-FR">
                <a:latin typeface="Arial"/>
                <a:cs typeface="Arial"/>
              </a:rPr>
              <a:t>Oui, l’approche 7-1-7 s’applique aux maladies endémiques. Le pays ou l’administration détermine si une maladie est considérée comme endémique ou non. </a:t>
            </a:r>
            <a:br>
              <a:rPr lang="fr-FR"/>
            </a:br>
            <a:endParaRPr lang="fr-FR"/>
          </a:p>
          <a:p>
            <a:pPr>
              <a:defRPr/>
            </a:pPr>
            <a:r>
              <a:rPr lang="fr-FR">
                <a:latin typeface="Arial"/>
                <a:cs typeface="Arial"/>
              </a:rPr>
              <a:t>Pour l’approche 7-1-7, la question de l’endémicité se pose lors de la détermination de la date d’apparition. Concernant les maladies endémiques, la date d’apparition est la date à laquelle une augmentation prédéterminée de l’incidence des cas par rapport aux taux de référence s’est produite.  Ici, l’« augmentation prédéterminée » et les « taux de référence » sont ceux déterminés par le pays ou l’administration. </a:t>
            </a:r>
            <a:br>
              <a:rPr lang="fr-FR"/>
            </a:br>
            <a:endParaRPr lang="fr-FR"/>
          </a:p>
          <a:p>
            <a:pPr>
              <a:defRPr/>
            </a:pPr>
            <a:r>
              <a:rPr lang="fr-FR">
                <a:latin typeface="Arial"/>
                <a:cs typeface="Arial"/>
              </a:rPr>
              <a:t>L’endémicité peut également influer sur la méthode et le moment d’identification de l’épidémie. Par exemple, dans le cas d’une surveillance fondée sur des indicateurs, la date de détection d’une épidémie d’une maladie endémique peut être la première date à laquelle l’administration a regroupé les données et enregistré que le seuil d’incidence a été dépassé.</a:t>
            </a:r>
          </a:p>
          <a:p>
            <a:pPr>
              <a:defRPr/>
            </a:pPr>
            <a:endParaRPr lang="en-US">
              <a:cs typeface="Arial"/>
            </a:endParaRPr>
          </a:p>
          <a:p>
            <a:pPr>
              <a:defRPr/>
            </a:pPr>
            <a:r>
              <a:rPr lang="fr-FR">
                <a:latin typeface="Arial"/>
                <a:cs typeface="Arial"/>
              </a:rPr>
              <a:t>Mais permettez-moi d’élaborer un peu cette réponse et de vous donner une façon légèrement différente de traiter cette question en ce qui concerne la stratégie de réponse. Si vous répondez à chaque nouveau cas individuel, si vous essayez de contenir chaque cas pour prévenir une épidémie, vous devriez appliquer l’approche 7-1-7 comme s’il s’agit d’une maladie non endémique. Mais si vous suivez une maladie endémique, par exemple le paludisme, et que vous ne lancez pas d’investigation sur l’épidémie pour chaque cas, mais que vous recherchez une recrudescence de cas, vous devriez regarder la définition de la maladie endémique. Ainsi, dans chaque pays et administration, cette décision sur l’endémicité lors de l’application de l’approche 7-1-7 se résume à la stratégie globale convenue sur la façon dont un seul cas devrait être traité. Comme ce que nous essayons de faire ici, c’est de nous assurer que vos systèmes réagissent de manière appropriée en fonction de la façon dont vous voulez lancer votre investigation sur l’épidémie et la réponse à un cas. Quelle que soit la stratégie de l’administration sur la façon dont vous traitez un seul nouveau cas (y répondez-vous ou attendez-vous une vague de cas qui dépasse un seuil de base), la stratégie choisie devrait déterminer la manière dont vous définissez les 7 premiers cas en termes de maladie endémique ou non endémique.  </a:t>
            </a:r>
          </a:p>
          <a:p>
            <a:pPr>
              <a:defRPr/>
            </a:pPr>
            <a:endParaRPr lang="en-US">
              <a:latin typeface="Arial"/>
              <a:cs typeface="Arial"/>
            </a:endParaRPr>
          </a:p>
          <a:p>
            <a:pPr>
              <a:defRPr/>
            </a:pPr>
            <a:r>
              <a:rPr lang="fr-FR">
                <a:latin typeface="Arial"/>
                <a:cs typeface="Arial"/>
              </a:rPr>
              <a:t>[CLIQUER]</a:t>
            </a: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Ensuite, que faire si les 7 réponses d’action précoce ne sont pas toutes pertinentes pour la situation concernée ?</a:t>
            </a:r>
            <a:r>
              <a:rPr lang="fr-FR">
                <a:solidFill>
                  <a:srgbClr val="000000"/>
                </a:solidFill>
                <a:latin typeface="Arial"/>
                <a:cs typeface="Arial"/>
              </a:rPr>
              <a:t> Comment pouvez-vous « prouver » que ces 7 réponses n’étaient pas toutes pertinentes ?</a:t>
            </a:r>
          </a:p>
          <a:p>
            <a:pPr>
              <a:defRPr/>
            </a:pPr>
            <a:endParaRPr lang="en-US">
              <a:latin typeface="Arial"/>
              <a:cs typeface="Arial"/>
            </a:endParaRPr>
          </a:p>
          <a:p>
            <a:pPr>
              <a:defRPr/>
            </a:pPr>
            <a:r>
              <a:rPr lang="fr-FR" b="0">
                <a:latin typeface="Arial"/>
                <a:cs typeface="Arial"/>
              </a:rPr>
              <a:t>[Réponse]</a:t>
            </a:r>
            <a:r>
              <a:rPr lang="fr-FR">
                <a:latin typeface="Arial"/>
                <a:cs typeface="Arial"/>
              </a:rPr>
              <a:t> Il s’agirait d’un élément qui serait mis dans les descriptifs de l’outil de collecte de données, puis aurait suscité une discussion lorsque les données de l’approche 7-1-7 sont examinées au cours des réunions des parties prenantes. Le but est de vraiment comprendre </a:t>
            </a:r>
            <a:r>
              <a:rPr lang="fr-FR" b="1">
                <a:latin typeface="Arial"/>
                <a:cs typeface="Arial"/>
              </a:rPr>
              <a:t>pourquoi</a:t>
            </a:r>
            <a:r>
              <a:rPr lang="fr-FR">
                <a:latin typeface="Arial"/>
                <a:cs typeface="Arial"/>
              </a:rPr>
              <a:t> les décisions ont été prises ou les choses ont fonctionné ou pas. Donc, si une action de réponse précoce n’était pas prise, cela ferait partie de la discussion sur les raisons. Si le résultat de cette discussion est que l’action aurait dû être prise, cela montrerait ce qui doit être fait pour s’assurer de ne pas négliger l’action à l’avenir. Si une action est considérée comme ne s’appliquant pas à l’épidémie, elle doit être enregistrée comme non applicable dans la collecte de données afin de la distinguer des données manquantes.  </a:t>
            </a:r>
          </a:p>
          <a:p>
            <a:pPr>
              <a:defRPr/>
            </a:pPr>
            <a:br>
              <a:rPr lang="fr-FR"/>
            </a:br>
            <a:endParaRPr lang="fr-FR"/>
          </a:p>
          <a:p>
            <a:pPr>
              <a:defRPr/>
            </a:pPr>
            <a:endParaRPr lang="en-US">
              <a:cs typeface="Arial"/>
            </a:endParaRPr>
          </a:p>
          <a:p>
            <a:pPr>
              <a:defRPr/>
            </a:pPr>
            <a:br>
              <a:rPr lang="fr-FR"/>
            </a:br>
            <a:endParaRPr lang="fr-F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fr-FR" b="0">
                <a:latin typeface="Calibri"/>
                <a:ea typeface="Calibri"/>
                <a:cs typeface="Calibri"/>
              </a:rPr>
              <a:t>[Remarque pour la modération : affichez ces questions uniquement s’il reste du temps dans la séance.  Si l’une de ces questions est une répétition des questions de l’espace « Faisons le point », ignorez-les ici.]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a:ea typeface="Calibri"/>
                <a:cs typeface="Calibri"/>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i="0" u="none" strike="noStrike">
                <a:solidFill>
                  <a:srgbClr val="000000"/>
                </a:solidFill>
                <a:effectLst/>
                <a:latin typeface="Arial"/>
                <a:cs typeface="Arial"/>
              </a:rPr>
              <a:t>comment l’approche 7-1-7 a-t-elle été choisie ? Pourquoi pas 10-2-10, 5-1-5 ou autre chose ?  </a:t>
            </a:r>
          </a:p>
          <a:p>
            <a:pPr>
              <a:defRPr/>
            </a:pPr>
            <a:endParaRPr lang="en-US" b="0">
              <a:latin typeface="Calibri"/>
              <a:ea typeface="Calibri"/>
              <a:cs typeface="Calibri"/>
            </a:endParaRPr>
          </a:p>
          <a:p>
            <a:pPr>
              <a:defRPr/>
            </a:pPr>
            <a:r>
              <a:rPr lang="fr-FR" b="0">
                <a:latin typeface="Calibri"/>
                <a:ea typeface="Calibri"/>
                <a:cs typeface="Calibri"/>
              </a:rPr>
              <a:t>[Réponse] :  </a:t>
            </a:r>
            <a:r>
              <a:rPr lang="fr-FR" b="0" i="0">
                <a:effectLst/>
                <a:latin typeface="Arial"/>
                <a:ea typeface="Arial"/>
                <a:cs typeface="Arial"/>
              </a:rPr>
              <a:t>lors de l’élaboration de la cible 7-1-7, Resolve to Save Lives a examiné les données existantes sur la rapidité de l’épidémie. Cette tâche comprenait une étude qui examinait la rapidité de survenue de 296 épidémies qui se sont produites en 2017-2019 et qui a trouvé une médiane de 8 jours avant la détection et de 3 jours pour la notification. Ces données historiques ont été triangulées avec les périodes médianes d’incubation pour les pathogènes sujets aux épidémies. Par rapport aux données sur la détection et la notification, moins de données publiées sont disponibles sur la rapidité des actions de réponse. Un examen de 41 événements de santé publique a révélé qu’environ la moitié des événements ont atteint un objectif de détection de 7 jours, environ les trois quarts des événements ont atteint un objectif de notification de 1 jour et environ la moitié des événements ont atteint un objectif de 7 jours pour mener à bien toutes les actions de réponse précoce. Ces données suggèrent que la cible 7-1-7 est ambitieuse, mais réalisable pour la plupart des événements.</a:t>
            </a:r>
            <a:r>
              <a:rPr lang="fr-FR">
                <a:latin typeface="Arial"/>
                <a:cs typeface="Arial"/>
              </a:rPr>
              <a:t> </a:t>
            </a:r>
            <a:r>
              <a:rPr lang="fr-FR" b="0" i="0">
                <a:effectLst/>
                <a:latin typeface="Arial"/>
                <a:cs typeface="Arial"/>
              </a:rPr>
              <a:t>Cependant, parmi ces 41 événements, seulement 27 % ont atteint la cible 7-1-7 globale. Cela nous indique également que</a:t>
            </a:r>
            <a:r>
              <a:rPr lang="fr-FR">
                <a:latin typeface="Arial"/>
                <a:cs typeface="Arial"/>
              </a:rPr>
              <a:t> les</a:t>
            </a:r>
            <a:r>
              <a:rPr lang="fr-FR" b="0" i="0">
                <a:effectLst/>
                <a:latin typeface="Arial"/>
                <a:cs typeface="Arial"/>
              </a:rPr>
              <a:t> </a:t>
            </a:r>
            <a:r>
              <a:rPr lang="fr-FR">
                <a:latin typeface="Arial"/>
                <a:cs typeface="Arial"/>
              </a:rPr>
              <a:t>pays ont été en mesure de détecter la plupart des épidémies et d’y répondre rapidement, mais qu’elles ne l’avaient pas encore fait de manière systématique. C’est là que les résultats de l’approche 7-1-7 peuvent vraiment aider à attirer l’attention sur les améliorations qui pourraient avoir le plus d’impact sur la réduction des retards.</a:t>
            </a:r>
          </a:p>
          <a:p>
            <a:pPr>
              <a:defRPr/>
            </a:pPr>
            <a:endParaRPr lang="en-US">
              <a:solidFill>
                <a:srgbClr val="29373D"/>
              </a:solidFill>
              <a:latin typeface="Arial"/>
              <a:cs typeface="Arial"/>
            </a:endParaRPr>
          </a:p>
          <a:p>
            <a:pPr>
              <a:defRPr/>
            </a:pPr>
            <a:r>
              <a:rPr lang="fr-FR" b="0" i="0">
                <a:solidFill>
                  <a:srgbClr val="29373D"/>
                </a:solidFill>
                <a:effectLst/>
                <a:latin typeface="Arial"/>
                <a:cs typeface="Arial"/>
              </a:rPr>
              <a:t>Pour plus d’information, une </a:t>
            </a:r>
            <a:r>
              <a:rPr lang="fr-FR"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fiche d’information</a:t>
            </a:r>
            <a:r>
              <a:rPr lang="fr-FR" b="0" i="0">
                <a:solidFill>
                  <a:srgbClr val="29373D"/>
                </a:solidFill>
                <a:effectLst/>
                <a:latin typeface="Arial"/>
                <a:cs typeface="Arial"/>
              </a:rPr>
              <a:t> est disponible sur le site Web de l’Alliance 7-1-7 intitulée « Why 7-1-7 » (Pourquoi l’approche 7-1-7), qui explique pourquoi chaque composante de la cible a été choisie.</a:t>
            </a:r>
            <a:r>
              <a:rPr lang="fr-FR">
                <a:solidFill>
                  <a:srgbClr val="29373D"/>
                </a:solidFill>
                <a:latin typeface="Arial"/>
                <a:cs typeface="Arial"/>
              </a:rPr>
              <a:t> </a:t>
            </a:r>
          </a:p>
          <a:p>
            <a:pPr>
              <a:defRPr/>
            </a:pPr>
            <a:endParaRPr lang="en-US">
              <a:solidFill>
                <a:srgbClr val="29373D"/>
              </a:solidFill>
              <a:latin typeface="InterVariable"/>
            </a:endParaRPr>
          </a:p>
          <a:p>
            <a:pPr>
              <a:defRPr/>
            </a:pPr>
            <a:r>
              <a:rPr lang="fr-FR">
                <a:solidFill>
                  <a:srgbClr val="29373D"/>
                </a:solidFill>
                <a:latin typeface="InterVariable"/>
              </a:rPr>
              <a:t>[CLIQUER]</a:t>
            </a:r>
          </a:p>
          <a:p>
            <a:pPr>
              <a:defRPr/>
            </a:pPr>
            <a:endParaRPr lang="en-US">
              <a:solidFill>
                <a:srgbClr val="29373D"/>
              </a:solidFill>
              <a:latin typeface="InterVariable"/>
            </a:endParaRPr>
          </a:p>
          <a:p>
            <a:pPr marL="0" indent="0">
              <a:buNone/>
            </a:pPr>
            <a:r>
              <a:rPr lang="fr-FR">
                <a:solidFill>
                  <a:srgbClr val="000000"/>
                </a:solidFill>
                <a:latin typeface="Arial"/>
                <a:cs typeface="Arial"/>
              </a:rPr>
              <a:t>pourquoi la cible 7-1-7 ne contient-elle pas d’indicateurs pour une réponse en cas d’épidémie au-delà des sept premiers jours ?</a:t>
            </a:r>
          </a:p>
          <a:p>
            <a:pPr marL="0" indent="0">
              <a:buNone/>
            </a:pPr>
            <a:endParaRPr lang="en-US" b="1"/>
          </a:p>
          <a:p>
            <a:pPr>
              <a:defRPr/>
            </a:pPr>
            <a:r>
              <a:rPr lang="fr-FR" b="0" i="0">
                <a:effectLst/>
              </a:rPr>
              <a:t>[Réponse] :  la cible 7-1-7 a été intentionnellement conçue pour mettre l’accent sur l’amélioration du sous-ensemble de systèmes requis afin de détecter et d’amorcer une réponse rapide et efficace en cas d’événement de santé publique. Ces systèmes sont essentiels pour contrôler les nouvelles flambées avant qu’elles ne deviennent épidémiques ou pandémiques. L’approche 7-1-7 n’a pas été étendue pour inclure les actions et les cibles pour les étapes ultérieures de la réponse parce que les actions de réponse ultérieures varient fortement selon les particularités d’un événement.</a:t>
            </a:r>
            <a:r>
              <a:rPr lang="fr-FR"/>
              <a:t> </a:t>
            </a:r>
          </a:p>
          <a:p>
            <a:pPr>
              <a:defRPr/>
            </a:pPr>
            <a:r>
              <a:rPr lang="fr-FR">
                <a:latin typeface="Arial"/>
                <a:cs typeface="Arial"/>
              </a:rPr>
              <a:t> </a:t>
            </a:r>
          </a:p>
          <a:p>
            <a:pPr>
              <a:defRPr/>
            </a:pPr>
            <a:r>
              <a:rPr lang="fr-FR" b="0" i="0">
                <a:effectLst/>
                <a:latin typeface="Arial"/>
                <a:cs typeface="Arial"/>
              </a:rPr>
              <a:t>Pour les événements plus importants nécessitant une réponse soutenue, la meilleure pratique consiste à appliquer l’approche 7-1-7 en temps réel peu après la notification afin de déterminer les goulots d’étranglement et les actions requises pour la première phase de l’épidémie. Ultérieurement, les pays peuvent procéder à une revue intra-action ou après action pour identifier les goulots d’étranglement et les actions correctives à prendre pour améliorer les systèmes impliqués à toutes les étapes de la réponse. Les résultats de l’approche 7-1-7 peuvent éclairer les discussions de ces revues intra-action et après action en mettant en évidence les goulots d’étranglement et les actions correctives liées à la première phase de l’é</a:t>
            </a:r>
            <a:r>
              <a:rPr lang="fr-FR">
                <a:latin typeface="Arial"/>
                <a:cs typeface="Arial"/>
              </a:rPr>
              <a:t>pidémie.</a:t>
            </a:r>
          </a:p>
          <a:p>
            <a:pPr>
              <a:defRPr/>
            </a:pPr>
            <a:endParaRPr lang="en-US">
              <a:cs typeface="Arial"/>
            </a:endParaRPr>
          </a:p>
          <a:p>
            <a:pPr>
              <a:defRPr/>
            </a:pPr>
            <a:endParaRPr lang="en-US">
              <a:cs typeface="Arial"/>
            </a:endParaRPr>
          </a:p>
          <a:p>
            <a:pPr>
              <a:defRPr/>
            </a:pPr>
            <a:br>
              <a:rPr lang="fr-FR"/>
            </a:br>
            <a:endParaRPr lang="fr-FR"/>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[Remarque pour la modération : la diapositive suivante comprend des sujets de discussion de groupe pour une discussion en petit groupe de 30 minutes.]  </a:t>
            </a:r>
          </a:p>
          <a:p>
            <a:endParaRPr lang="en-US"/>
          </a:p>
          <a:p>
            <a:r>
              <a:rPr lang="fr-FR"/>
              <a:t>[Remarque pour la modération (suite) : remplacez cette diapositive et les suivantes par une ou plusieurs présentations s’il y a une présentation spécifique à l’atelier.  Par exemple, dans certains ateliers, les pays ont inclus de courtes présentations (par exemple, 5 minutes) de différents départements de santé sur la façon dont l’approche 7-1-7 peut s’intégrer dans leurs travaux existants. Les ateliers multipays peuvent aussi inclure de courtes présentations (par exemple, 5 à 10 minutes) sur leurs systèmes de détection des épidémies, de notification et de réponse. S’il y a plusieurs présentations, elles peuvent également être réparties sur d’autres créneaux horaires.]  </a:t>
            </a:r>
          </a:p>
          <a:p>
            <a:endParaRPr lang="en-US"/>
          </a:p>
          <a:p>
            <a:r>
              <a:rPr lang="fr-FR"/>
              <a:t>Maintenant, nous allons nous diviser en plusieurs petits groupes pour discuter de l’approche 7-1-7 et de votre travail. Puis, nous reviendrons à la plénière pour une discussion de groupe plus large.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[Remarque pour la modération : idéalement, répartissez les participants en groupes de 6 à 8 personnes.  Adaptez le temps de la discussion en petits groupes et en plénière en fonction du nombre de groupes.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t>Demandez aux participants de se répartir en groupes, soit en les répartissant au hasard (par exemple, en demandant aux participants de dire un chiffre de 1 à 3 et en les plaçant dans ces trois groupes), soit en leur demandant de choisir leurs propres groupes.]</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Voici ce que nous aimerions que vous fassiez. Gardez à l’esprit que c’est </a:t>
            </a:r>
            <a:r>
              <a:rPr lang="fr-FR" b="0">
                <a:latin typeface="Arial"/>
                <a:cs typeface="Arial"/>
              </a:rPr>
              <a:t>le moment pour vous de </a:t>
            </a:r>
            <a:r>
              <a:rPr lang="fr-FR" b="0">
                <a:solidFill>
                  <a:schemeClr val="tx1"/>
                </a:solidFill>
                <a:latin typeface="Arial"/>
                <a:cs typeface="Arial"/>
              </a:rPr>
              <a:t>discuter ouvertement d</a:t>
            </a:r>
            <a:r>
              <a:rPr lang="fr-FR">
                <a:solidFill>
                  <a:schemeClr val="tx1"/>
                </a:solidFill>
                <a:latin typeface="Arial"/>
                <a:cs typeface="Arial"/>
              </a:rPr>
              <a:t>e l’approche 7-1-7 et de la façon dont elle s’inscrit dans votre travail.  Dans vos groupes, présentez-vous et discutez des questions suivantes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fr-FR" sz="1200" b="1" i="0" u="none"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Comment avez-vous appliqué les principes liés à l’approche 7-1-7 (p. ex., indicateurs de promptitude, évaluation des goulots d’étranglement, amélioration des performances) aux épidémies ?</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fr-FR" sz="1200" b="1">
                <a:solidFill>
                  <a:schemeClr val="tx2"/>
                </a:solidFill>
                <a:latin typeface="Arial"/>
                <a:cs typeface="Arial"/>
              </a:rPr>
              <a:t>Selon vous, quelles étapes d’utilisation de l’approche 7-1-7 seront faciles à mettre en place ? Et lesquelles seront difficiles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chemeClr val="tx1"/>
                </a:solidFill>
                <a:latin typeface="Arial"/>
                <a:cs typeface="Arial"/>
              </a:rPr>
              <a:t>Vous avez 30 minutes pour cette session.  Pendant environ la première moitié [remarque pour la modération : donnez une durée exacte, par exemple 15 ou 20 minutes en fonction du nombre de groupes, si possible], vous discuterez de ces questions au sein de votre groupe.  Ensuite, en séance plénière, nous disposerons de deux minutes ou moins pour que chaque groupe présente ici vos conclusions.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chemeClr val="tx1"/>
                </a:solidFill>
                <a:latin typeface="Arial"/>
                <a:cs typeface="Arial"/>
              </a:rPr>
              <a:t>J’espère que vos conversations seront fructueuses.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fr-FR">
                <a:latin typeface="Arial"/>
                <a:cs typeface="Arial"/>
              </a:rPr>
              <a:t>Bienvenue ! </a:t>
            </a:r>
          </a:p>
          <a:p>
            <a:endParaRPr lang="en-US"/>
          </a:p>
          <a:p>
            <a:r>
              <a:rPr lang="fr-FR"/>
              <a:t>Dans ce module de notre série de formations à l’approche 7-1-7, nous passerons en revue notre théorie du changement pour l’approche 7-1-7 afin de vous montrer étape par étape comment l’approche 7-1-7 crée le changement.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Avant d’entrer dans les détails de l’approche 7-1-7, discutons brièvement de ce qu’est une théorie du changement.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solidFill>
                  <a:schemeClr val="tx1"/>
                </a:solidFill>
                <a:latin typeface="Arial"/>
                <a:cs typeface="Arial"/>
              </a:rPr>
              <a:t>Une théorie du changement est comme une </a:t>
            </a:r>
            <a:r>
              <a:rPr lang="fr-FR" sz="1200" b="1">
                <a:solidFill>
                  <a:schemeClr val="tx1"/>
                </a:solidFill>
                <a:latin typeface="Arial"/>
                <a:cs typeface="Arial"/>
              </a:rPr>
              <a:t>feuille de route pour réaliser de grands changements sociaux</a:t>
            </a:r>
            <a:r>
              <a:rPr lang="fr-FR" sz="1200">
                <a:solidFill>
                  <a:schemeClr val="tx1"/>
                </a:solidFill>
                <a:latin typeface="Arial"/>
                <a:cs typeface="Arial"/>
              </a:rPr>
              <a:t>. C’est un plan qui aide les équipes à comprendre ce qu’elles doivent faire, à quoi ressemble la réussite et comment y parvenir.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solidFill>
                  <a:schemeClr val="tx1"/>
                </a:solidFill>
                <a:latin typeface="Arial"/>
                <a:cs typeface="Arial"/>
              </a:rPr>
              <a:t>Une théorie du changement implique </a:t>
            </a:r>
            <a:r>
              <a:rPr lang="fr-FR" sz="1200" b="1">
                <a:solidFill>
                  <a:schemeClr val="tx1"/>
                </a:solidFill>
                <a:latin typeface="Arial"/>
                <a:cs typeface="Arial"/>
              </a:rPr>
              <a:t>d’énoncer clairement comment un changement se produira</a:t>
            </a:r>
            <a:r>
              <a:rPr lang="fr-FR" sz="1200">
                <a:solidFill>
                  <a:schemeClr val="tx1"/>
                </a:solidFill>
                <a:latin typeface="Arial"/>
                <a:cs typeface="Arial"/>
              </a:rPr>
              <a:t>. Cela aide les personnes en charge d’un projet à dire clairement ce qu’elles veulent réaliser, à considérer l’équité, à définir qui prend les décisions et à mettre en place des moyens pour mesurer et apprendre du processus.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Pourquoi une théorie du changement est-elle importante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solidFill>
                  <a:schemeClr val="tx1"/>
                </a:solidFill>
                <a:latin typeface="Arial"/>
                <a:cs typeface="Arial"/>
              </a:rPr>
              <a:t>Une théorie du changement est un </a:t>
            </a:r>
            <a:r>
              <a:rPr lang="fr-FR" sz="1200" b="1">
                <a:solidFill>
                  <a:schemeClr val="tx1"/>
                </a:solidFill>
                <a:latin typeface="Arial"/>
                <a:cs typeface="Arial"/>
              </a:rPr>
              <a:t>outil utile pour mesurer, tester et apprendre</a:t>
            </a:r>
            <a:r>
              <a:rPr lang="fr-FR" sz="1200">
                <a:solidFill>
                  <a:schemeClr val="tx1"/>
                </a:solidFill>
                <a:latin typeface="Arial"/>
                <a:cs typeface="Arial"/>
              </a:rPr>
              <a:t>. Il aide les équipes à vérifier si leurs idées fonctionnent, mais aussi à comprendre où et comment apporter un changement lorsque de nouvelles preuves/informations sont disponibles. </a:t>
            </a:r>
          </a:p>
          <a:p>
            <a:endParaRPr lang="en-US"/>
          </a:p>
          <a:p>
            <a:r>
              <a:rPr lang="fr-FR"/>
              <a:t>[CLIQUER]</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solidFill>
                  <a:schemeClr val="tx1"/>
                </a:solidFill>
                <a:latin typeface="Arial"/>
                <a:cs typeface="Arial"/>
              </a:rPr>
              <a:t>Pour les projets compliqués où les choses peuvent être incertaines, une théorie du changement est particulièrement utile. Elle </a:t>
            </a:r>
            <a:r>
              <a:rPr lang="fr-FR" sz="1200" b="1">
                <a:solidFill>
                  <a:schemeClr val="tx1"/>
                </a:solidFill>
                <a:latin typeface="Arial"/>
                <a:cs typeface="Arial"/>
              </a:rPr>
              <a:t>agit comme un guide, montrant les objectifs, orientant les ajustements et soulignant les chances de mesurer les progrès</a:t>
            </a:r>
            <a:r>
              <a:rPr lang="fr-FR" sz="1200">
                <a:solidFill>
                  <a:schemeClr val="tx1"/>
                </a:solidFill>
                <a:latin typeface="Arial"/>
                <a:cs typeface="Arial"/>
              </a:rPr>
              <a:t>.</a:t>
            </a: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En gardant cela à l’esprit, examinons brièvement comment nous pensons que la cible 7-1-7 crée du changement. </a:t>
            </a:r>
          </a:p>
          <a:p>
            <a:endParaRPr lang="en-US">
              <a:latin typeface="Arial"/>
              <a:cs typeface="Arial"/>
            </a:endParaRPr>
          </a:p>
          <a:p>
            <a:r>
              <a:rPr lang="fr-FR">
                <a:latin typeface="Arial"/>
                <a:cs typeface="Arial"/>
              </a:rPr>
              <a:t>Le cycle de vie de l’approche 7-1-7 comprend 3 éléments clés : adopter l’approche 7-1-7, utiliser l’approche 7-1-7, et préconiser l’approche 7-1-7.  </a:t>
            </a:r>
          </a:p>
          <a:p>
            <a:endParaRPr lang="en-US">
              <a:latin typeface="Arial"/>
              <a:cs typeface="Arial"/>
            </a:endParaRPr>
          </a:p>
          <a:p>
            <a:r>
              <a:rPr lang="fr-FR">
                <a:latin typeface="Arial"/>
                <a:cs typeface="Arial"/>
              </a:rPr>
              <a:t>Ici, nous allons donner un aperçu de ces composants pour expliquer comment ils s’intègrent dans ce cycle de vie global de l’approche 7-1-7. Des renseignements approfondis sur chacun de ces composants sont inclus dans la boîte à outils numérique de l’approche 7-1-7 et les supports de formation connexes.  </a:t>
            </a:r>
          </a:p>
          <a:p>
            <a:endParaRPr lang="en-US">
              <a:latin typeface="Arial"/>
              <a:cs typeface="Arial"/>
            </a:endParaRPr>
          </a:p>
          <a:p>
            <a:r>
              <a:rPr lang="fr-FR">
                <a:latin typeface="Arial"/>
                <a:cs typeface="Arial"/>
              </a:rPr>
              <a:t>Alors, passons en revue chacun de ces éléments.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Le premier volet, l’adoption de l’approche 7-1-7, vise à jeter les bases d’une utilisation régulière à long terme de l’approche 7-1-7 dans un pays ou une administration. Ce composant vise à susciter l’adhésion des parties prenantes qui peuvent favoriser le changement en vue d’améliorer les systèmes de détection des épidémies, de notification et de réponse, mais aussi à intégrer l’approche 7-1-7 dans les systèmes de routine.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fr-FR">
                <a:latin typeface="Arial"/>
                <a:cs typeface="Arial"/>
              </a:rPr>
              <a:t>L’adoption est essentielle au succès et à la pérennité de l’approche 7-1-7 : plus il y a de soutien de la part des principales parties prenantes et plus l’approche 7-1-7 est intégrée dans les flux de travail et les systèmes quotidiens, plus l’approche 7-1-7 sera efficace pour favoriser le changement.</a:t>
            </a:r>
          </a:p>
          <a:p>
            <a:endParaRPr lang="en-US">
              <a:latin typeface="Arial"/>
              <a:cs typeface="Arial"/>
            </a:endParaRPr>
          </a:p>
          <a:p>
            <a:r>
              <a:rPr lang="fr-FR">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Texte supplémentaire : l’étape d’adoption comprend l’identification d’un champion gouvernemental et d’une équipe technique pour coordonner l’approche 7-1-7 dans le pays ou l’administration, la cartographie des parties prenantes et des systèmes existants, la mobilisation des parties prenantes concernées pour obtenir l’adhésion, l’intégration de l’approche 7-1-7 dans les flux de travail pertinents, la formation du personnel à l’approche 7-1-7 et le pilotage de son utilisation.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[Remarque pour la modération : n’hésitez pas à adapter pour le public attendu.]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Le composant suivant est l’utilisation de l’approche 7-1-7 pour l’amélioration des performances. Ce composant comporte 5 étapes, qui nous amènent de la collecte de données pour une épidémie individuelle jusqu’à éclairer les décisions nationales ou infranationales de planification et de financement grâce aux leçons tirées de l’approche 7-1-7 dans le cadre de plusieurs épidémies. Maintenant, discutons brièvement de chaque étape.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La première étape de l’utilisation de l’approche 7-1-7 consiste à recueillir des données sur la rapidité de la détection, de la notification et des actions de réponse précoce pour une épidémie, y compris les principales dates des jalons et les raisons de leur sélection.  </a:t>
            </a:r>
          </a:p>
          <a:p>
            <a:endParaRPr lang="en-US">
              <a:latin typeface="Arial"/>
              <a:cs typeface="Arial"/>
            </a:endParaRPr>
          </a:p>
          <a:p>
            <a:r>
              <a:rPr lang="fr-FR">
                <a:latin typeface="Arial"/>
                <a:cs typeface="Arial"/>
              </a:rPr>
              <a:t>Les performances de l’approche 7-1-7 sont ensuite calculées en fonction de 3 indicateurs :</a:t>
            </a:r>
          </a:p>
          <a:p>
            <a:r>
              <a:rPr lang="fr-FR">
                <a:latin typeface="Arial"/>
                <a:cs typeface="Arial"/>
              </a:rPr>
              <a:t>1. le délai entre l’apparition de l’épidémie et la détection, avec un objectif de 7 jours ou moins ;</a:t>
            </a:r>
          </a:p>
          <a:p>
            <a:r>
              <a:rPr lang="fr-FR">
                <a:latin typeface="Arial"/>
                <a:cs typeface="Arial"/>
              </a:rPr>
              <a:t>2. le délai entre la détection et la notification aux autorités de santé publique, avec un objectif de 1 jour ou moins ;</a:t>
            </a:r>
          </a:p>
          <a:p>
            <a:r>
              <a:rPr lang="fr-FR">
                <a:latin typeface="Arial"/>
                <a:cs typeface="Arial"/>
              </a:rPr>
              <a:t>  </a:t>
            </a:r>
          </a:p>
          <a:p>
            <a:r>
              <a:rPr lang="fr-FR">
                <a:latin typeface="Arial"/>
                <a:cs typeface="Arial"/>
              </a:rPr>
              <a:t>3. le délai entre la notification et la réalisation des actions de réponse précoce de l’approche 7-1-7 avec un objectif de 7 jours ou moins. </a:t>
            </a:r>
          </a:p>
          <a:p>
            <a:endParaRPr lang="en-US">
              <a:latin typeface="Arial"/>
              <a:cs typeface="Arial"/>
            </a:endParaRPr>
          </a:p>
          <a:p>
            <a:r>
              <a:rPr lang="fr-FR">
                <a:latin typeface="Arial"/>
                <a:cs typeface="Arial"/>
              </a:rPr>
              <a:t>Ensemble, ces trois indicateurs forment la cible 7-1-7 globale.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Une fois que la rapidité est évaluée en fonction de la cible 7-1-7, la deuxième étape consiste à identifier les goulots d’étranglement et les facteurs favorisants de la détection, de la notification et des actions de réponse précoce en temps opportun pour l’épidémie, en gardant à l’esprit que les goulots d’étranglement et les facteurs favorisants identifiés peuvent s’être produits dans un éventail de domaines de la santé publique et d’autres secteurs.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La troisième étape consiste à déterminer les actions immédiates et à plus long terme qui peuvent remédier aux goulots d’étranglement identifiés à l’étape 2.  L’approche 7-1-7 fonctionne mieux lorsque la sélection de ces actions est finalisée avec un large éventail de parties prenantes qui peuvent aider à mettre en œuvre ces actions ou les préconiser.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Ensuite, les données de l’approche 7-1-7 des épidémies individuelles sont regroupées dans une base de données centrale, et les progrès de la mise en œuvre des actions identifiées font l’objet d’un suivi lors de toutes les épidémies. Cela permet de s’assurer que les actions sont mises en œuvre en temps opportun. Cela aide aussi à « débloquer » les actions bloquées en les portant à l’attention des parties prenantes concernées.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Enfin, à l’étape 5, les données consolidées sur les épidémies peuvent être synthétisées pour identifier les schémas et les tendances en matière de rapidité, de goulots d’étranglement et d’actions dans une gamme de catégories utiles, y compris selon les phases de détection, de notification et de réponse précoce, selon la zone géographique, selon le type de maladie, au fil du temps et plus encore. </a:t>
            </a:r>
          </a:p>
          <a:p>
            <a:endParaRPr lang="en-US">
              <a:latin typeface="Arial"/>
              <a:cs typeface="Arial"/>
            </a:endParaRPr>
          </a:p>
          <a:p>
            <a:endParaRPr lang="en-US">
              <a:latin typeface="Arial"/>
              <a:cs typeface="Arial"/>
            </a:endParaRPr>
          </a:p>
          <a:p>
            <a:r>
              <a:rPr lang="fr-FR">
                <a:latin typeface="Arial"/>
                <a:cs typeface="Arial"/>
              </a:rPr>
              <a:t>Ces constatations de l’approche 7-1-7 peuvent alors jouer un rôle important dans les discussions nationales et infranationales sur la planification et le financement. Les résultats de l’approche 7-1-7 fournissent une base de données probantes sur la cause des retards pendant les épidémies réelles pour la détection, la notification et la réponse au cours des premiers jours des épidémies.  Des actions à plus long terme qui nécessitent des ressources supplémentaires peuvent être intégrées à ces discussions sur la planification et le financement. De plus, les résultats synthétisés de l’approche 7-1-7, y compris l’identification des goulots d’étranglement communs dans les épidémies ou les zones géographiques, aident les pays et les administrations à prioriser les mesures d’impact en sélectionnant des actions qui permettront de remédier aux retards courants dans le monde réel.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Voici donc les 5 étapes d’utilisation de l’approche 7-1-7 pour améliorer les performances.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Le troisième composant du cycle de vie l’approche 7-1-7 est le plaidoyer pour l’approche 7-1-7.  </a:t>
            </a:r>
          </a:p>
          <a:p>
            <a:endParaRPr lang="en-US">
              <a:latin typeface="Arial"/>
              <a:cs typeface="Arial"/>
            </a:endParaRPr>
          </a:p>
          <a:p>
            <a:r>
              <a:rPr lang="fr-FR">
                <a:latin typeface="Arial"/>
                <a:cs typeface="Arial"/>
              </a:rPr>
              <a:t>La cible 7-1-7 peut renforcer de manière efficace les systèmes de détection des épidémies, de notification et de réponse précoce, car elle se concentre sur l’amélioration ciblée des performances en fonction des résultats obtenus d’épidémies réelles. Toutefois, l’utilisation des résultats de l’approche 7-1-7 à des fins de plaidoyer peut aider à instaurer le changement au-delà de ce cadre. Les résultats fournis par l’approche 7-1-7 peuvent être utilisés afin de militer en faveur d’investissements accrus et de changements de politiques pour renforcer la sécurité sanitaire à plus grande échelle, mais aussi en faveur de l’application des principes de promptitude et d’amélioration des performances à d’autres domaines de la sécurité sanitaire et de la santé publique. De plus, les résultats de l’approche 7-1-7 peuvent aider à appuyer la redevabilité.</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Ce cycle de vie complet est la façon dont nous croyons que l’approche 7-1-7 crée le changement, à savoir en adoptant systématiquement l’approche 7-1-7 dans un pays ou une administration, en utilisant l’approche 7-1-7 pour améliorer les performances des systèmes de détection des épidémies, de notification et de réponse précoce, mais aussi en préconisant l’approche 7-1-7 pour une amélioration plus large des délais et des performances en matière de sécurité sanitaire.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Dans les modules consacrés à l’utilisation de l’approche 7-1-7, nous allons passer en revue les 5 étapes clés pour utiliser la cible 7-1-7.  Vous avez vu ces cinq étapes au milieu de cette théorie du changement sur la dernière diapositive.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Dans les modules dédiés à l’utilisation, nous vous montrerons plusieurs autres exemples de pays, et nous passerons en revue quelques activités où vous apprendrez à connaître les outils et les processus utilisés.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[Remarque pour la modération : n’hésitez pas à adapter pour le public attendu.]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Dans les modules d’adoption, nous allons passer en revue les étapes d’adoption et expliquer comment l’approche 7-1-7 peut être intégrée dans les systèmes de routine.</a:t>
            </a:r>
          </a:p>
          <a:p>
            <a:endParaRPr lang="en-US"/>
          </a:p>
          <a:p>
            <a:r>
              <a:rPr lang="fr-FR">
                <a:latin typeface="Arial"/>
                <a:cs typeface="Arial"/>
              </a:rPr>
              <a:t>[Lire la liste]</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[Remarque pour la modération : la discussion ne doit pas dépasser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Maintenant que vous avez vu le cycle de vie complet de l’approche 7-1-7, nous voulions avoir une brève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i="0" u="none" strike="noStrike" cap="none" normalizeH="0" baseline="0" noProof="0">
                <a:ln>
                  <a:noFill/>
                </a:ln>
                <a:solidFill>
                  <a:schemeClr val="tx2"/>
                </a:solidFill>
                <a:effectLst/>
                <a:uLnTx/>
                <a:uFillTx/>
                <a:latin typeface="Arial"/>
                <a:ea typeface="Arial"/>
                <a:cs typeface="Arial"/>
              </a:rPr>
              <a:t>En quoi le processus de l’approche 7-1-7 est-il similaire/différent des épidémies sur lesquelles vous avez travaillé ?</a:t>
            </a: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Dans ce module, vous découvrirez les principes fondamentaux qui rendent l’approche 7-1-7 plus efficace une fois mis en œuvre. Nous avons développé six principes qui sont, essentiellement, ce que nous considérons comme la recette spéciale qui fait fonctionner l’approche 7-1-7 dans tous les contextes et les épidémies.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Nous allons d’abord vous présenter brièvement ces six principes fondamentaux que les pays ont jugés importants pour une mise en œuvre efficace. Puis, nous mènerons une activité rapide au cours de laquelle nous nous diviserons en 6 groupes. Chaque groupe se verra attribuer un principe à discuter et dont il fera un compte rendu.  </a:t>
            </a:r>
            <a:br>
              <a:rPr lang="fr-FR"/>
            </a:br>
            <a:br>
              <a:rPr lang="fr-FR"/>
            </a:br>
            <a:endParaRPr lang="fr-FR"/>
          </a:p>
        </p:txBody>
      </p:sp>
      <p:sp>
        <p:nvSpPr>
          <p:cNvPr id="4" name="Slide Number Placeholder 3"/>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Nous passons maintenant en revue les six principes, mais sans trop les détailler.  Au fur et à mesure que vous les entendez, dans vos groupes, essayez d’utiliser ce dont vous vous souvenez de l’exemple d’Epistan si vous avez fait l’activité de simulation ainsi que vos connaissances actuelles sur l’approche 7-1-7 pour réfléchir à la raison pour laquelle ce principe peut aider à rendre l’approche 7-1-7 plus efficace. </a:t>
            </a:r>
          </a:p>
          <a:p>
            <a:endParaRPr lang="en-US">
              <a:latin typeface="Arial"/>
              <a:cs typeface="Arial"/>
            </a:endParaRPr>
          </a:p>
          <a:p>
            <a:r>
              <a:rPr lang="fr-FR">
                <a:latin typeface="Arial"/>
                <a:cs typeface="Arial"/>
              </a:rPr>
              <a:t>*CLIQUER*</a:t>
            </a:r>
          </a:p>
          <a:p>
            <a:endParaRPr lang="en-US">
              <a:latin typeface="Arial"/>
              <a:cs typeface="Arial"/>
            </a:endParaRPr>
          </a:p>
          <a:p>
            <a:r>
              <a:rPr lang="fr-FR">
                <a:latin typeface="Arial"/>
                <a:cs typeface="Arial"/>
              </a:rPr>
              <a:t>[Lisez chaque principe à haute voix et cliquez pour passer au suivant.]</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FR">
                <a:latin typeface="Arial"/>
                <a:cs typeface="Arial"/>
              </a:rPr>
              <a:t>Commençons cette activité ! N’oubliez pas qu’il n’y a pas d’animateur de groupe préassigné pour cette activité. </a:t>
            </a:r>
          </a:p>
          <a:p>
            <a:pPr>
              <a:defRPr/>
            </a:pPr>
            <a:endParaRPr lang="en-US">
              <a:cs typeface="Arial" panose="020B0604020202020204" pitchFamily="34" charset="0"/>
            </a:endParaRPr>
          </a:p>
          <a:p>
            <a:r>
              <a:rPr lang="fr-FR">
                <a:latin typeface="Arial"/>
                <a:cs typeface="Arial"/>
              </a:rPr>
              <a:t>Nous allons maintenant nous diviser en 6 groupes.  </a:t>
            </a:r>
          </a:p>
          <a:p>
            <a:endParaRPr lang="en-US">
              <a:cs typeface="Arial"/>
            </a:endParaRPr>
          </a:p>
          <a:p>
            <a:r>
              <a:rPr lang="fr-FR">
                <a:latin typeface="Arial"/>
                <a:cs typeface="Arial"/>
              </a:rPr>
              <a:t>[Remarque pour la modération : répartissez les participants en 6 groupes.]  </a:t>
            </a: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lisez les instructions à haute voix.  Notez qu’il s’agit d’une activité rapide. Nous vous recommandons donc de répéter les comptes rendus après leur présentation et de demander gentiment aux groupes d’avancer, si nécessaire.]</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[Remarque pour la modération : écoutez le compte rendu du groupe et réagissez en conséquence. Certains points clés de ce principe sont indiqués ci-dessous. Toutes ces questions ne seront probablement pas abordées dans le compte rendu. Cette liste n’est donc pas exhaustive.]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Quelques points clés (non exhaustifs) :</a:t>
            </a:r>
          </a:p>
          <a:p>
            <a:pPr marL="171450" indent="-171450">
              <a:buFontTx/>
              <a:buChar char="-"/>
            </a:pPr>
            <a:r>
              <a:rPr lang="fr-FR">
                <a:latin typeface="Calibri"/>
                <a:ea typeface="Calibri"/>
                <a:cs typeface="Calibri"/>
              </a:rPr>
              <a:t>Les indicateurs de l’approche 7-1-7 ne sont que la première étape. L’amélioration continue des performances est au cœur de l’approche 7-1-7. </a:t>
            </a:r>
          </a:p>
          <a:p>
            <a:pPr marL="171450" indent="-171450">
              <a:buFontTx/>
              <a:buChar char="-"/>
              <a:defRPr/>
            </a:pPr>
            <a:r>
              <a:rPr lang="fr-FR">
                <a:latin typeface="Calibri"/>
                <a:ea typeface="Calibri"/>
                <a:cs typeface="Calibri"/>
              </a:rPr>
              <a:t>Pour arriver à une amélioration *continue* des performances, l’approche 7-1-7 doit être utilisée souvent. </a:t>
            </a:r>
          </a:p>
          <a:p>
            <a:pPr marL="171450" marR="0" lvl="0" indent="-171450" algn="l" defTabSz="914400">
              <a:lnSpc>
                <a:spcPct val="100000"/>
              </a:lnSpc>
              <a:spcBef>
                <a:spcPts val="0"/>
              </a:spcBef>
              <a:spcAft>
                <a:spcPts val="0"/>
              </a:spcAft>
              <a:buClrTx/>
              <a:buSzTx/>
              <a:buFontTx/>
              <a:buChar char="-"/>
              <a:tabLst/>
              <a:defRPr/>
            </a:pPr>
            <a:r>
              <a:rPr lang="fr-FR">
                <a:latin typeface="Calibri"/>
                <a:ea typeface="Calibri"/>
                <a:cs typeface="Calibri"/>
              </a:rPr>
              <a:t>L’approche 7-1-7 est plus efficace lorsqu’elle est utilisée régulièrement pour autant d’épidémies que possible.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[Remarque pour la modération : écoutez le compte rendu du groupe et réagissez en conséquence. Certains points clés de ce principe sont indiqués ci-dessous. Toutes ces questions ne seront probablement pas abordées dans le compte rendu. Cette liste n’est donc pas exhaustive.]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Quelques points clés (non exhaustifs) :</a:t>
            </a:r>
          </a:p>
          <a:p>
            <a:pPr marL="171450" indent="-171450">
              <a:buFontTx/>
              <a:buChar char="-"/>
            </a:pPr>
            <a:r>
              <a:rPr lang="fr-FR">
                <a:latin typeface="Arial"/>
                <a:cs typeface="Arial"/>
              </a:rPr>
              <a:t>L’approche 7-1-7 n’est pas efficace si elle est utilisée de manière punitive pour sanctionner des personnes ou des unités en fonction de la promptitude ou des goulots d’étranglement, entre autres.  </a:t>
            </a:r>
          </a:p>
          <a:p>
            <a:pPr marL="171450" indent="-171450">
              <a:buFontTx/>
              <a:buChar char="-"/>
            </a:pPr>
            <a:r>
              <a:rPr lang="fr-FR">
                <a:latin typeface="Arial"/>
                <a:cs typeface="Arial"/>
              </a:rPr>
              <a:t>L’approche 7-1-7 est efficace lorsqu’elle s’inscrit dans une culture d’apprentissage et d’amélioration grâce à une évaluation honnête et transparente.</a:t>
            </a:r>
          </a:p>
          <a:p>
            <a:pPr marL="171450" indent="-171450">
              <a:buFontTx/>
              <a:buChar char="-"/>
            </a:pPr>
            <a:r>
              <a:rPr lang="fr-FR">
                <a:latin typeface="Arial"/>
                <a:cs typeface="Arial"/>
              </a:rPr>
              <a:t>L’approche 7-1-7 n’est pas une question de héros ou de méchants, mais plutôt de compréhension au niveau du système de ce qui fonctionne et de ce qui doit être amélioré.</a:t>
            </a:r>
          </a:p>
          <a:p>
            <a:pPr marL="171450" indent="-171450">
              <a:buFontTx/>
              <a:buChar char="-"/>
            </a:pPr>
            <a:r>
              <a:rPr lang="fr-FR">
                <a:latin typeface="Arial"/>
                <a:cs typeface="Arial"/>
              </a:rPr>
              <a:t>L’approche 7-1-7 comme moyen d’apprendre et de s’améliorer plutôt que comme moyen de juger et de punir doit être intégrée dans les discussions dès le début. Toutes les parties prenantes doivent la comprendre.</a:t>
            </a: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[Remarque pour la modération : écoutez le compte rendu du groupe et réagissez en conséquence. Certains points clés de ce principe sont indiqués ci-dessous. Toutes ces questions ne seront probablement pas abordées dans le compte rendu. Cette liste n’est donc pas exhaustive.]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Quelques points clés (non exhaustifs) :</a:t>
            </a:r>
          </a:p>
          <a:p>
            <a:pPr marL="171450" indent="-171450">
              <a:buFontTx/>
              <a:buChar char="-"/>
            </a:pPr>
            <a:r>
              <a:rPr lang="fr-FR">
                <a:latin typeface="Arial"/>
                <a:cs typeface="Arial"/>
              </a:rPr>
              <a:t>La détection, la notification et la réponse précoce sont toutes essentielles pour contenir rapidement les épidémies.  </a:t>
            </a:r>
          </a:p>
          <a:p>
            <a:pPr marL="628650" lvl="1" indent="-171450">
              <a:buFontTx/>
              <a:buChar char="-"/>
            </a:pPr>
            <a:r>
              <a:rPr lang="fr-FR">
                <a:latin typeface="Arial"/>
                <a:cs typeface="Arial"/>
              </a:rPr>
              <a:t>Si une ou deux de ces trois phases sont rapides, mais que la ou les autres sont lentes, une épidémie ne sera probablement pas rapidement contenue. (Par exemple, si la notification et la réponse sont rapides, mais que la détection a pris beaucoup de temps, l’épidémie peut déjà s’être propagée à beaucoup plus de personnes.)</a:t>
            </a:r>
          </a:p>
          <a:p>
            <a:pPr marL="171450" lvl="0" indent="-171450">
              <a:buFontTx/>
              <a:buChar char="-"/>
            </a:pPr>
            <a:r>
              <a:rPr lang="fr-FR">
                <a:latin typeface="Arial"/>
                <a:cs typeface="Arial"/>
              </a:rPr>
              <a:t>Ces 3 phases sont essentielles, mais souvent travaillées par différentes parties du système de santé publique (p. ex., la surveillance par rapport à la réponse). Cela devrait être pris en compte lorsque les questions liées aux parties prenantes, à la collecte des données ou à la coordination de l’approche 7-1-7, notamment, sont abordées.  </a:t>
            </a:r>
          </a:p>
          <a:p>
            <a:pPr marL="171450" lvl="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[Remarque pour la modération : écoutez le compte rendu du groupe et réagissez en conséquence. Certains points clés de ce principe sont indiqués ci-dessous. Toutes ces questions ne seront probablement pas abordées dans le compte rendu. Cette liste n’est donc pas exhaustive.]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Quelques points clés (non exhaustifs) :</a:t>
            </a:r>
          </a:p>
          <a:p>
            <a:pPr marL="171450" indent="-171450">
              <a:buFontTx/>
              <a:buChar char="-"/>
            </a:pPr>
            <a:r>
              <a:rPr lang="fr-FR">
                <a:latin typeface="Arial"/>
                <a:cs typeface="Arial"/>
              </a:rPr>
              <a:t>Idéalement, l’approche 7-1-7 serait utilisée lors d’une revue des premières actions, ce qui signifie l’utiliser peu de temps après la notification. Cela permet d’identifier les goulots d’étranglement précoces et d’y remédier en temps réel pendant qu’une réponse en cas d’épidémie est en cours, ce qui permet de recalibrer la réponse à cette épidémie  </a:t>
            </a:r>
          </a:p>
          <a:p>
            <a:pPr marL="171450" indent="-171450">
              <a:buFontTx/>
              <a:buChar char="-"/>
            </a:pPr>
            <a:r>
              <a:rPr lang="fr-FR">
                <a:latin typeface="Arial"/>
                <a:cs typeface="Arial"/>
              </a:rPr>
              <a:t>Ceci est différent des revues intra-action et après action, qui sont effectuées après la fin de la première phase d’une épidémie. Pour celles-ci, les avantages sont susceptibles de ne s’appliquer qu’aux épidémies futures plutôt qu’à l’épidémie qui a été examinée.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[Remarque pour la modération : n’hésitez pas à adapter pour le public attendu.]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[Remarque pour la modération : écoutez le compte rendu du groupe et réagissez en conséquence. Certains points clés de ce principe sont indiqués ci-dessous. Toutes ces questions ne seront probablement pas abordées dans le compte rendu. Cette liste n’est donc pas exhaustive.]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Quelques points clés (non exhaustifs) :</a:t>
            </a:r>
          </a:p>
          <a:p>
            <a:r>
              <a:rPr lang="fr-FR">
                <a:latin typeface="Arial"/>
                <a:cs typeface="Arial"/>
              </a:rPr>
              <a:t>- Idéalement, l’approche 7-1-7 est adoptée dans les systèmes et flux de travail existants. La manière dont l’approche 7-1-7 est adoptée est souple et dépend du contexte du pays. (En d’autres termes, il n’existe pas de méthode unique pour intégrer l’approche 7-1-7. Elle devrait plutôt être intégrée selon les manières les plus logiques pour le pays ou l’administration concernée.)  </a:t>
            </a:r>
          </a:p>
          <a:p>
            <a:pPr marL="628650" lvl="1" indent="-171450">
              <a:buFontTx/>
              <a:buChar char="-"/>
            </a:pPr>
            <a:r>
              <a:rPr lang="fr-FR">
                <a:latin typeface="Arial"/>
                <a:cs typeface="Arial"/>
              </a:rPr>
              <a:t>Par exemple, si les données sur les épidémies sont recueillies sur papier, la collecte de données de l’approche 7-1-7 peut être intégrée à ces formulaires papier.  Si les données sur les épidémies sont recueillies dans un système électronique, les variables de l’approche 7-1-7 peuvent y être intégrées.  L’approche 7-1-7 peut être localisée et coordonnée à partir de n’importe quel endroit pertinent pour le pays ou l’administration concernée, que ce soit dans un centre d’opérations d’urgence, à l’Institut national de santé publique (INSP), avec des équipes d’intervention rapide ou autres. (Remarque : plus d’informations à ce sujet sont incluses dans les modules de formation sur l’adoption de l’approche 7-1-7 et le kit d’outils numérique.)</a:t>
            </a:r>
          </a:p>
          <a:p>
            <a:pPr marL="171450" lvl="0" indent="-171450">
              <a:buFontTx/>
              <a:buChar char="-"/>
            </a:pPr>
            <a:r>
              <a:rPr lang="fr-FR">
                <a:latin typeface="Arial"/>
                <a:cs typeface="Arial"/>
              </a:rPr>
              <a:t>L’approche 7-1-7 complète les évaluations et outils existants pour la sécurité sanitaire mondiale. Elle est maintenant intégrée à divers cadres et documents d’orientation sur la sécurité sanitaire mondiale.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[Remarque pour la modération : écoutez le compte rendu du groupe et réagissez en conséquence. Certains points clés de ce principe sont indiqués ci-dessous. Toutes ces questions ne seront probablement pas abordées dans le compte rendu. Cette liste n’est donc pas exhaustive.]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a:ea typeface="Calibri"/>
                <a:cs typeface="Calibri"/>
              </a:rPr>
              <a:t>Quelques points clés (non exhaustifs) :</a:t>
            </a:r>
          </a:p>
          <a:p>
            <a:r>
              <a:rPr lang="fr-FR">
                <a:latin typeface="Arial"/>
                <a:cs typeface="Arial"/>
              </a:rPr>
              <a:t>- L’approche 7-1-7 se concentre sur les goulots d’étranglement au niveau du système en matière de détection, de notification et de réponse précoce. Ces goulots d’étranglement sont susceptibles de se trouver à différents niveaux de gouvernement et dans différents secteurs. Pour ce faire, un large éventail de parties prenantes doit être mobilisé pour aider à identifier et à mettre en œuvre les actions pertinentes.  </a:t>
            </a:r>
          </a:p>
          <a:p>
            <a:r>
              <a:rPr lang="fr-FR">
                <a:latin typeface="Arial"/>
                <a:cs typeface="Arial"/>
              </a:rPr>
              <a:t>- L’approche 7-1-7 est plus efficace lorsque la vaste adhésion d’un large éventail de parties prenantes. Elles peuvent notamment être gouvernementales et non gouvernementales, à différents niveaux (local, district/province, national), de différents secteurs (santé publique, politique, chaîne d’approvisionnement/logistique, clinique, laboratoire, hôpital, juridique, une seule santé, etc.), mais aussi de différentes fonctions (planification annuelle, bailleurs de fonds, responsables de la mise en œuvre, défenseurs,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fr-FR">
                <a:latin typeface="Arial"/>
                <a:cs typeface="Arial"/>
              </a:rPr>
              <a:t>Nous allons avoir 15 minutes de pause maintenant. </a:t>
            </a:r>
          </a:p>
          <a:p>
            <a:endParaRPr lang="en-US">
              <a:latin typeface="Arial"/>
              <a:cs typeface="Arial"/>
            </a:endParaRPr>
          </a:p>
          <a:p>
            <a:r>
              <a:rPr lang="fr-FR">
                <a:latin typeface="Arial"/>
                <a:cs typeface="Arial"/>
              </a:rPr>
              <a:t>Veuillez ajouter toute question que vous avez au sujet de l’approche 7-1-7 dans l’espace « Faison le point ». Nous répondrons à vos questions plus tard dans la journée.  </a:t>
            </a: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a:solidFill>
                  <a:srgbClr val="000000"/>
                </a:solidFill>
                <a:effectLst/>
                <a:latin typeface="Arial" panose="020B0604020202020204" pitchFamily="34" charset="0"/>
              </a:rPr>
              <a:t>Maintenant que vous avez une idée de ce qui est impliqué dans le fonctionnement de l’approche 7-1-7, prenons brièvement un peu de recul pour vous donner un aperçu complet de la façon dont la cible 7-1-7 peut être utilisée pour des événements épidémiques uniques et multiples, à la fois en temps réel et rétrospectivement.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[Remarque pour la modération : la discussion ne doit pas dépasser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Pour commencer, nous allons avoir une brève discussion pour entendre vos réflexions à ce sujet. Comment les résultats de l’approche 7-1-7 d’une seule épidémie par rapport à plusieurs pourraient-ils être utilisés différemment ?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84</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fr-FR">
                <a:latin typeface="Arial"/>
                <a:cs typeface="Arial"/>
              </a:rPr>
              <a:t>Commençons par quelque chose que vous avez déjà vu : l’évaluation et l’amélioration des performances pour les épidémies uniques peuvent être effectuées en temps réel ou aussi près que possible du temps réel en appliquant la cible 7-1-7 dans les revues des premières actions. Nous pouvons le faire pour différents types de maladies. Grâce à cette évaluation en temps réel des revues des premières actions, nous avons la chance de recalibrer une réponse à une épidémie au fur et à mesure qu’elle se produit, en fonction de ce que nous apprenons sur ces facteurs favorisants et ces goulots d’étranglement précoces.  </a:t>
            </a:r>
          </a:p>
          <a:p>
            <a:endParaRPr lang="en-US"/>
          </a:p>
          <a:p>
            <a:r>
              <a:rPr lang="fr-FR">
                <a:latin typeface="Arial"/>
                <a:cs typeface="Arial"/>
              </a:rPr>
              <a:t>[CLIQUER]</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Une fois que nous avons commencé à appliquer des revues des premières actions à différents événements, nous consolidons les indicateurs de promptitude, les récits, les goulots d’étranglement, les facteurs favorisants et les actions pour chacune de ces épidémies dans une base de données unique.  Cela nous permet d’examiner les résultats de l’approche 7-1-7 pour plusieurs épidémies. En outre, nous pouvons synthétiser les résultats obtenus pour ces épidémies afin d’en apprendre davantage sur les facteurs favorisants et les goulots d’étranglement communs dans toutes les épidémies afin de prioriser les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[CLIQUER]</a:t>
            </a:r>
          </a:p>
          <a:p>
            <a:endParaRPr lang="en-US"/>
          </a:p>
          <a:p>
            <a:r>
              <a:rPr lang="fr-FR">
                <a:latin typeface="Arial"/>
                <a:cs typeface="Arial"/>
              </a:rPr>
              <a:t>Pour les événements déjà survenus dans le passé, la cible 7-1-7 peut aider à éclairer les revues de ces épidémies, que ce soit par le biais de revues après action ou intra-action ou bien d’autres processus d’examen.  Le même processus de l’approche 7-1-7 est valable, bien que l’obtention des données nécessaires puisse être plus difficile selon le moment où l’épidémie s’est produite et la façon dont les renseignements et les récits sur la promptitude ont été documentés.  C’est pourquoi nous recommandons de ne pas appliquer rétrospectivement l’approche 7-1-7 aux épidémies qui remontent trop loin ou qui manquent trop d’informations.  </a:t>
            </a:r>
          </a:p>
          <a:p>
            <a:endParaRPr lang="en-US"/>
          </a:p>
          <a:p>
            <a:r>
              <a:rPr lang="fr-FR">
                <a:latin typeface="Arial"/>
                <a:cs typeface="Arial"/>
              </a:rPr>
              <a:t>[CLIQUER]</a:t>
            </a:r>
          </a:p>
          <a:p>
            <a:endParaRPr lang="en-US"/>
          </a:p>
          <a:p>
            <a:r>
              <a:rPr lang="fr-FR">
                <a:latin typeface="Arial"/>
                <a:cs typeface="Arial"/>
              </a:rPr>
              <a:t>Enfin, la cible 7-1-7 peut également être utilisée lors d’une revue rétrospective de plusieurs épidémies.  Des revues comme celle-ci ont aidé à galvaniser le soutien pour l’utilisation des indicateurs de promptitude pour l’amélioration des performances, et ont aidé à identifier rapidement les goulots d’étranglement courants, qu’ils soient axés sur un type de maladie particulier, une zone géographique ou tous les événements applicables dans une fenêtre de temps récente. </a:t>
            </a:r>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Voyons maintenant comment utiliser l’approche 7-1-7 pour les épidémies uniques.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fr-FR"/>
              <a:t>Cette diapositive montre les façons dont l’approche 7-1-7 peut être utilisée pour une épidémie unique. </a:t>
            </a:r>
          </a:p>
          <a:p>
            <a:endParaRPr lang="en-US"/>
          </a:p>
          <a:p>
            <a:r>
              <a:rPr lang="fr-FR">
                <a:latin typeface="Arial"/>
                <a:cs typeface="Arial"/>
              </a:rPr>
              <a:t>L’approche 7-1-7 peut être utilisée en temps réel pendant la première phase d’une épidémie (ou presque en temps réel) par le biais d’une revue des premières actions, comme on le voit sur le côté gauche de la diapositive. </a:t>
            </a:r>
          </a:p>
          <a:p>
            <a:endParaRPr lang="en-US"/>
          </a:p>
          <a:p>
            <a:r>
              <a:rPr lang="fr-FR">
                <a:latin typeface="Arial"/>
                <a:cs typeface="Arial"/>
              </a:rPr>
              <a:t>L’approche 7-1-7 peut également être utilisée rétrospectivement. Rappelez-vous que l’approche 7-1-7 est axée sur la phase précoce d’une épidémie. Ainsi, même en appliquant l’approche 7-1-7 rétrospectivement, soit pendant les phases ultérieures d’une épidémie prolongée (par exemple, pendant une revue intra-action), soit après la fin d’une épidémie (comme dans une revue après action), les indicateurs, les goulots d’étranglement/facteurs favorisants et les actions mettent toujours l’accent sur la première phase de l’épidémie.</a:t>
            </a:r>
          </a:p>
          <a:p>
            <a:endParaRPr lang="en-US"/>
          </a:p>
          <a:p>
            <a:r>
              <a:rPr lang="fr-FR"/>
              <a:t>Dans ces deux situations, les résultats de l’approche 7-1-7 peuvent servir à éclairer les discussions sur la première phase de l’épidémie. </a:t>
            </a:r>
          </a:p>
          <a:p>
            <a:endParaRPr lang="en-US"/>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Examinons à quoi ressemble en pratique l’utilisation de l’approche 7-1-7 pour une seule épidémie.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t>Premièrement, vous capturez les données de l’approche 7-1-7 et évaluez les performances par rapport à la cible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fr-FR">
                <a:solidFill>
                  <a:srgbClr val="000000"/>
                </a:solidFill>
              </a:rPr>
            </a:br>
            <a:r>
              <a:rPr lang="fr-FR">
                <a:solidFill>
                  <a:srgbClr val="000000"/>
                </a:solidFil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Cette première étape peut être effectuée en temps réel lors d’une revue des premières actions ou rétrospectivement, comme dans le cas de l’utilisation des résultats de l’approche 7-1-7 pour éclairer les discussions lors d’une revue après action.</a:t>
            </a:r>
          </a:p>
          <a:p>
            <a:pPr>
              <a:defRPr/>
            </a:pPr>
            <a:endParaRPr lang="en-US">
              <a:solidFill>
                <a:srgbClr val="000000"/>
              </a:solidFill>
            </a:endParaRPr>
          </a:p>
          <a:p>
            <a:pPr>
              <a:defRPr/>
            </a:pPr>
            <a:r>
              <a:rPr lang="fr-FR">
                <a:solidFill>
                  <a:srgbClr val="000000"/>
                </a:solidFill>
              </a:rPr>
              <a:t>[CLIQUER]</a:t>
            </a:r>
          </a:p>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Ensuite, les goulots d’étranglement et les facteurs favorisants sont identifiés à partir des connaissances sur le terrain de l’épidémie.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Les goulots d’étranglement sont les facteurs qui entravent la rapidité de détection, de notification ou les actions de réponse précoce.  Les facteurs favorisants sont précieux pour le plaidoyer : ils mettent en évidence les améliorations, ils aident à identifier les pratiques modèles et ils montrent à quoi ressemble le succès.  </a:t>
            </a:r>
          </a:p>
          <a:p>
            <a:pPr>
              <a:defRPr/>
            </a:pPr>
            <a:endParaRPr lang="en-US">
              <a:solidFill>
                <a:srgbClr val="000000"/>
              </a:solidFill>
            </a:endParaRPr>
          </a:p>
          <a:p>
            <a:pPr>
              <a:defRPr/>
            </a:pPr>
            <a:r>
              <a:rPr lang="fr-FR">
                <a:solidFill>
                  <a:srgbClr val="000000"/>
                </a:solidFill>
              </a:rPr>
              <a:t>[CLIQUER]</a:t>
            </a:r>
          </a:p>
          <a:p>
            <a:pPr>
              <a:defRPr/>
            </a:pPr>
            <a:endParaRPr lang="en-US">
              <a:solidFill>
                <a:srgbClr val="000000"/>
              </a:solidFill>
            </a:endParaRPr>
          </a:p>
          <a:p>
            <a:pPr>
              <a:defRPr/>
            </a:pPr>
            <a:r>
              <a:rPr lang="fr-FR">
                <a:solidFill>
                  <a:srgbClr val="000000"/>
                </a:solidFill>
              </a:rPr>
              <a:t>Ensuite, des actions correctives pour remédier à ces goulots d’étranglement devraient être identifiées et mises en œuvre.  </a:t>
            </a:r>
          </a:p>
          <a:p>
            <a:pPr>
              <a:defRPr/>
            </a:pPr>
            <a:endParaRPr lang="en-US">
              <a:solidFill>
                <a:srgbClr val="000000"/>
              </a:solidFill>
            </a:endParaRPr>
          </a:p>
          <a:p>
            <a:pPr>
              <a:defRPr/>
            </a:pPr>
            <a:r>
              <a:rPr lang="fr-FR">
                <a:solidFill>
                  <a:srgbClr val="000000"/>
                </a:solidFill>
              </a:rPr>
              <a:t>[CLIQUER]</a:t>
            </a:r>
          </a:p>
          <a:p>
            <a:pPr>
              <a:defRPr/>
            </a:pPr>
            <a:endParaRPr lang="en-US">
              <a:solidFill>
                <a:srgbClr val="000000"/>
              </a:solidFill>
            </a:endParaRPr>
          </a:p>
          <a:p>
            <a:pPr>
              <a:defRPr/>
            </a:pPr>
            <a:r>
              <a:rPr lang="fr-FR">
                <a:solidFill>
                  <a:srgbClr val="000000"/>
                </a:solidFill>
              </a:rPr>
              <a:t>Les actions immédiates sont celles qui peuvent être mises en œuvre le plus tôt possible avec les ressources disponibles et la dotation en personnel. En revanche, les actions à plus long terme sont celles qui devraient être envisagées pour les possibilités de planification et de financement, car elles nécessitent plus de temps, de dotation en personnel, de soutien ou de ressources.  </a:t>
            </a:r>
          </a:p>
          <a:p>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présentation : incluez cette diapositive si l’activité de simulation sur la rougeole en Epistan a été menée avant cette présentation. Si un scénario de simulation différent a été utilisé, mettez à jour cette diapositive avec les informations de ce scénario. Sinon, envisagez de supprimer la référence à l’activité de simulation dans le titre et les notes, puis discutez de la diapositive comme un exemple de la façon dont les résultats de l’approche 7-1-7 peuvent être clairement représentés sur une seule diapositive.]  </a:t>
            </a:r>
          </a:p>
          <a:p>
            <a:endParaRPr lang="en-US"/>
          </a:p>
          <a:p>
            <a:r>
              <a:rPr lang="fr-FR">
                <a:latin typeface="Arial"/>
                <a:cs typeface="Arial"/>
              </a:rPr>
              <a:t>Voici un exemple de la diapositive sommaire sur l’approche 7-1-7 pour l’épidémie simulée de rougeole en Epistan. Vous pouvez voir que, sur cette diapositive, vous pouvez capturer et afficher toutes les informations clés concernant les mesures de détection, de notification et de réponse précoce, les principales dates des jalons, les goulots d’étranglement, les facteurs favorisants et les actions de l’approche 7-1-7.  </a:t>
            </a:r>
          </a:p>
          <a:p>
            <a:endParaRPr lang="en-US"/>
          </a:p>
          <a:p>
            <a:r>
              <a:rPr lang="fr-FR">
                <a:latin typeface="Arial"/>
                <a:cs typeface="Arial"/>
              </a:rPr>
              <a:t>Le fait de pouvoir résumer clairement les points clés d’une épidémie sur une diapositive a fait de l’approche 7-1-7 un outil de communication puissant. En une diapositive, vous pouvez résumer plusieurs résultats importants concernant la première phase de l’épidémie et inclure les prochaines étapes clés.  </a:t>
            </a:r>
          </a:p>
          <a:p>
            <a:endParaRPr lang="en-US"/>
          </a:p>
          <a:p>
            <a:r>
              <a:rPr lang="fr-FR">
                <a:latin typeface="Arial"/>
                <a:cs typeface="Arial"/>
              </a:rPr>
              <a:t>Ce type de diapositive a maintenant été utilisé pour la communication et le plaidoyer dans divers pays mettant en œuvre l’approche 7-1-7 pour impliquer des dirigeants de haut niveau, des politiciens, des donateurs, mais aussi d’autres partenaires et parties prenantes.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[Remarque pour la modération : n’hésitez pas à adapter pour le public attendu.]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Parlons maintenant de l’utilisation de l’approche 7-1-7 pour des épidémies multiples.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90</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fr-FR" b="0">
                <a:latin typeface="Arial"/>
                <a:cs typeface="Arial"/>
              </a:rPr>
              <a:t>L’utilisation de l’approche 7-1-7 pour des épidémies multiples fournit de précieuses informations fondées sur des preuves sur ce qui fonctionne bien et ce qui ne fonctionne pas.  </a:t>
            </a:r>
          </a:p>
          <a:p>
            <a:endParaRPr lang="en-US" b="0"/>
          </a:p>
          <a:p>
            <a:r>
              <a:rPr lang="fr-FR" b="0">
                <a:latin typeface="Arial"/>
                <a:cs typeface="Arial"/>
              </a:rPr>
              <a:t>[CLIQUER]</a:t>
            </a:r>
          </a:p>
          <a:p>
            <a:endParaRPr lang="en-US" b="0"/>
          </a:p>
          <a:p>
            <a:r>
              <a:rPr lang="fr-FR">
                <a:latin typeface="Arial"/>
                <a:cs typeface="Arial"/>
              </a:rPr>
              <a:t>Une fois que vous disposez d’informations sur l’approche 7-1-7 à propos de plusieurs événements épidémiques dans une base de données, vous pouvez commencer à utiliser les informations de cette base de données pour évaluer la rapidité d’une épidémie à l’autre, les goulots d’étranglement/facteurs favorisants courants et les actions qui peuvent aider à éliminer les goulots d’étranglement au niveau du système observés lors de plusieurs épidémies.  Vous pouvez commencer à réfléchir aux variables selon lesquelles vous souhaitez ventiler les informations. Êtes-vous intéressé par les points communs et les différences en matière de rapidité et de goulots d’étranglement entre les différentes zones géographiques, les niveaux du système de santé, au fil du temps ou parmi les maladies ?   </a:t>
            </a:r>
          </a:p>
          <a:p>
            <a:endParaRPr lang="en-US"/>
          </a:p>
          <a:p>
            <a:r>
              <a:rPr lang="fr-FR">
                <a:latin typeface="Arial"/>
                <a:cs typeface="Arial"/>
              </a:rPr>
              <a:t>[CLIQUER]</a:t>
            </a:r>
          </a:p>
          <a:p>
            <a:endParaRPr lang="en-US"/>
          </a:p>
          <a:p>
            <a:r>
              <a:rPr lang="fr-FR">
                <a:latin typeface="Arial"/>
                <a:cs typeface="Arial"/>
              </a:rPr>
              <a:t>En appliquant régulièrement l’approche 7-1-7 aux épidémies, vous développez une base de données probantes pour déterminer la nature, la localisation et la raison d’être des goulots d’étranglement et des facteurs favorisants permettant une détection, une notification et une réponse précoce en temps opportun Ces informations peuvent ensuite être utilisées pour éclairer la planification annuelle, le financement, les demandes des donateurs et autres afin de renforcer le système de santé.  </a:t>
            </a:r>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L’utilisation de l’approche 7-1-7 pour des épidémies multiples peut aider à identifier les goulots d’étranglement et les facteurs favorisants communs dans les catégories d’intérêt, comme le type de maladie, l’emplacement géographique ou les dates.  </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[CLIQUER]</a:t>
            </a:r>
          </a:p>
          <a:p>
            <a:endParaRPr lang="en-US"/>
          </a:p>
          <a:p>
            <a:r>
              <a:rPr lang="fr-FR">
                <a:latin typeface="Arial"/>
                <a:cs typeface="Arial"/>
              </a:rPr>
              <a:t>L’approche 7-1-7 peut être utilisée rétrospectivement pour des épidémies multiples ou en développant une base de données, car l’approche 7-1-7 est appliquée à de plus en plus d’épidémies en temps réel. </a:t>
            </a:r>
          </a:p>
          <a:p>
            <a:endParaRPr lang="en-US">
              <a:latin typeface="Arial"/>
              <a:cs typeface="Arial"/>
            </a:endParaRPr>
          </a:p>
          <a:p>
            <a:r>
              <a:rPr lang="fr-FR">
                <a:latin typeface="Arial"/>
                <a:cs typeface="Arial"/>
              </a:rPr>
              <a:t>[CLIQUER]</a:t>
            </a:r>
          </a:p>
          <a:p>
            <a:endParaRPr lang="en-US"/>
          </a:p>
          <a:p>
            <a:r>
              <a:rPr lang="fr-FR">
                <a:latin typeface="Arial"/>
                <a:cs typeface="Arial"/>
              </a:rPr>
              <a:t>Si vous appliquez l’approche 7-1-7 rétrospectivement, voici quelques conseils à suivre : </a:t>
            </a:r>
          </a:p>
          <a:p>
            <a:endParaRPr lang="en-US"/>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200" b="0" i="0" u="none" strike="noStrike" cap="none" normalizeH="0" baseline="0" noProof="0">
                <a:ln>
                  <a:noFill/>
                </a:ln>
                <a:solidFill>
                  <a:srgbClr val="394D56"/>
                </a:solidFill>
                <a:effectLst/>
                <a:uLnTx/>
                <a:uFillTx/>
                <a:latin typeface="Arial"/>
                <a:cs typeface="Arial"/>
              </a:rPr>
              <a:t>Ne passez pas en revue les épidémies trop loin en arrière, car les renseignements clés nécessaires pour l’approche 7-1-7 manquent souvent, et les goulots d’étranglement et les enseignements peuvent ne plus être pertinents.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200" b="0" i="0" u="none" strike="noStrike" cap="none" normalizeH="0" baseline="0" noProof="0">
                <a:ln>
                  <a:noFill/>
                </a:ln>
                <a:solidFill>
                  <a:srgbClr val="394D56"/>
                </a:solidFill>
                <a:effectLst/>
                <a:uLnTx/>
                <a:uFillTx/>
                <a:latin typeface="Arial"/>
                <a:cs typeface="Arial"/>
              </a:rPr>
              <a:t>Confirmez que suffisamment de données de qualité sont disponibles, car revenir en arrière pour améliorer la qualité des données peut prendre du temps, voire être impossible.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a:latin typeface="Arial"/>
                <a:cs typeface="Arial"/>
              </a:rPr>
              <a:t>Faites attention aux données manquantes, car il est probable que des données pertinentes manquent, en particulier en ce qui concerne les récits et les informations nécessaires pour identifier les goulots d’étranglement exploitables.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fr-FR">
                <a:latin typeface="Arial"/>
                <a:cs typeface="Arial"/>
              </a:rPr>
              <a:t>Alors que les examens rétrospectifs peuvent aider à galvaniser la prise en charge de l’approche 7-1-7 au départ, nous recommandons une utilisation régulière et en temps réel de l’approche 7-1-7 afin que les goulots d’étranglement et les actions soient pertinents pour les systèmes actuels et que l’approche 7-1-7 soit intégrée de manière durable dans les flux de travail quotidiens.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1200" b="0" i="0" u="none" strike="noStrike" cap="none" normalizeH="0" baseline="0" noProof="0">
                <a:ln>
                  <a:noFill/>
                </a:ln>
                <a:solidFill>
                  <a:srgbClr val="394D56"/>
                </a:solidFill>
                <a:effectLst/>
                <a:uLnTx/>
                <a:uFillTx/>
                <a:latin typeface="Arial" panose="020B0604020202020204" pitchFamily="34" charset="0"/>
                <a:ea typeface="Arial"/>
                <a:cs typeface="+mn-cs"/>
              </a:rPr>
              <a:t>[CLIQUER]</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fr-FR">
                <a:latin typeface="Arial"/>
                <a:cs typeface="Arial"/>
              </a:rPr>
              <a:t>Si vous appliquez l’approche 7-1-7 en temps réel, voici quelques conseils à suivre :</a:t>
            </a:r>
            <a:br>
              <a:rPr lang="fr-FR"/>
            </a:br>
            <a:endParaRPr lang="fr-FR"/>
          </a:p>
          <a:p>
            <a:pPr marL="171450" indent="-171450">
              <a:lnSpc>
                <a:spcPct val="90000"/>
              </a:lnSpc>
              <a:spcBef>
                <a:spcPts val="1000"/>
              </a:spcBef>
              <a:buClr>
                <a:srgbClr val="3BB042"/>
              </a:buClr>
              <a:buFont typeface="Arial" panose="020B0604020202020204" pitchFamily="34" charset="0"/>
              <a:buChar char="•"/>
              <a:defRPr/>
            </a:pPr>
            <a:r>
              <a:rPr kumimoji="0" lang="fr-FR" sz="1200" b="0" i="0" u="none" strike="noStrike" cap="none" normalizeH="0" baseline="0" noProof="0">
                <a:ln>
                  <a:noFill/>
                </a:ln>
                <a:solidFill>
                  <a:srgbClr val="394D56"/>
                </a:solidFill>
                <a:effectLst/>
                <a:uLnTx/>
                <a:uFillTx/>
                <a:latin typeface="Arial"/>
                <a:cs typeface="Arial"/>
              </a:rPr>
              <a:t>Assurez-vous de l’actualisation des données de l’approche 7-1-7 sur plusieurs épidémies dans une seule base de données afin que l’information puisse être facilement synthétisée. </a:t>
            </a:r>
          </a:p>
          <a:p>
            <a:pPr marL="171450" indent="-171450">
              <a:lnSpc>
                <a:spcPct val="90000"/>
              </a:lnSpc>
              <a:spcBef>
                <a:spcPts val="1000"/>
              </a:spcBef>
              <a:buClr>
                <a:srgbClr val="3BB042"/>
              </a:buClr>
              <a:buFont typeface="Arial" panose="020B0604020202020204" pitchFamily="34" charset="0"/>
              <a:buChar char="•"/>
              <a:defRPr/>
            </a:pPr>
            <a:r>
              <a:rPr kumimoji="0" lang="fr-FR" sz="1200" b="0" i="0" u="none" strike="noStrike" cap="none" normalizeH="0" baseline="0" noProof="0">
                <a:ln>
                  <a:noFill/>
                </a:ln>
                <a:solidFill>
                  <a:srgbClr val="394D56"/>
                </a:solidFill>
                <a:effectLst/>
                <a:uLnTx/>
                <a:uFillTx/>
                <a:latin typeface="Arial"/>
                <a:cs typeface="Arial"/>
              </a:rPr>
              <a:t>Incluez de manière proactive les catégories d’intérêt dans la base de données pour faciliter l’analyse.  Par exemple, assurez-vous que l’emplacement géographique et le type de maladie, entre autres, sont inclus dans la base de données si les résultats de l’approche 7-1-7 sont ventilés selon ces catégories</a:t>
            </a:r>
            <a:r>
              <a:rPr lang="fr-FR">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fr-FR">
                <a:latin typeface="Arial"/>
                <a:cs typeface="Arial"/>
              </a:rPr>
              <a:t>Analysez régulièrement les données afin que les résultats pertinents soient régulièrement diffusés et puissent être intégrés dans la prise de décisions en temps opportun, par exemple pour la planification annuelle ou les discussions sur le financement.  </a:t>
            </a:r>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Regardons quels types d’informations que les données agrégées de l’approche 7-1-7 peuvent nous fournir.  </a:t>
            </a:r>
          </a:p>
          <a:p>
            <a:endParaRPr lang="en-US">
              <a:latin typeface="Arial"/>
              <a:cs typeface="Arial"/>
            </a:endParaRPr>
          </a:p>
          <a:p>
            <a:r>
              <a:rPr lang="fr-FR">
                <a:latin typeface="Arial"/>
                <a:cs typeface="Arial"/>
              </a:rPr>
              <a:t>Ce qui est montré ici est une analyse de 41 événements dans 5 pays pilotes qui ont mis en œuvre l’approche sur quelques années. Bien que cette analyse ait été effectuée pour des données provenant de 5 pays, un pays ou une administration qui met en œuvre l’approche 7-1-7 peut le faire en utilisant toutes ses informations.  </a:t>
            </a:r>
          </a:p>
          <a:p>
            <a:endParaRPr lang="en-US">
              <a:latin typeface="Arial"/>
              <a:cs typeface="Arial"/>
            </a:endParaRPr>
          </a:p>
          <a:p>
            <a:r>
              <a:rPr lang="fr-FR">
                <a:latin typeface="Arial"/>
                <a:cs typeface="Arial"/>
              </a:rPr>
              <a:t>Une chose qui ressort vraiment de l’examen de ces résultats est qu’un pays/une administration pourrait examiner chaque phase (détection, notification et réponse précoce) séparément et penser qu’elles se déroulent bien. Par exemple, sur cette diapositive, environ la moitié des épidémies atteignent l’objectif de détection et de réponse précoce, mais aussi près de 75 % atteignent l’objectif de notification. Ce n’est pas terrible. Mais nous savons que les trois phases (détection, notification et réponse précoce) doivent être rapides pour avoir les meilleures chances de contenir un virus.  </a:t>
            </a:r>
          </a:p>
          <a:p>
            <a:endParaRPr lang="en-US">
              <a:latin typeface="Arial"/>
              <a:cs typeface="Arial"/>
            </a:endParaRPr>
          </a:p>
          <a:p>
            <a:r>
              <a:rPr lang="fr-FR">
                <a:latin typeface="Arial"/>
                <a:cs typeface="Arial"/>
              </a:rPr>
              <a:t>Et vous pouvez voir ici que seulement 27 % des épidémies de cet ensemble de données ont atteint la cible 7-1-7 globale. Nous avons vu des chiffres similaires dans les pays de différentes régions. Cela nous montre qu’il y a encore beaucoup de possibilités d’amélioration dans les systèmes pertinents afin que la détection, la notification et la réponse précoce puissent toutes être constamment rapides. C’est là que l’approche 7-1-7 a un grand potentiel pour apporter des changements, en facilitant la priorisation des changements nécessaires pour renforcer les systèmes qui peuvent aider à accélérer la durée de ces phases pendant les épidémies.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Comme l’approche 7-1-7 est appliquée à de plus en plus d’épidémies, nous pouvons commencer à démêler les différences entre les catégories d’intérêt.  Par exemple, examinons sur cette diapositive le pourcentage d’épidémies de différents types de maladies qui sont détectées en 7 jours ou moins, notifiées en 1 jour ou moins et font l’objet d’une action de réponse précoce en 7 jours ou moins.    </a:t>
            </a:r>
          </a:p>
          <a:p>
            <a:r>
              <a:rPr lang="fr-FR">
                <a:latin typeface="Arial"/>
                <a:cs typeface="Arial"/>
              </a:rPr>
              <a:t>  </a:t>
            </a:r>
          </a:p>
          <a:p>
            <a:r>
              <a:rPr lang="fr-FR"/>
              <a:t>En regardant cette désagrégation, nous pouvons commencer à faire des observations utiles. </a:t>
            </a:r>
          </a:p>
          <a:p>
            <a:endParaRPr lang="en-US"/>
          </a:p>
          <a:p>
            <a:r>
              <a:rPr lang="fr-FR"/>
              <a:t>[CLIQUER]</a:t>
            </a:r>
          </a:p>
          <a:p>
            <a:endParaRPr lang="en-US"/>
          </a:p>
          <a:p>
            <a:r>
              <a:rPr lang="fr-FR"/>
              <a:t>Dans cet ensemble de données, les maladies d’origine alimentaire et hydrique semblent être détectées relativement rapidement, mais aucune des épidémies n’a pu atteindre l’objectif de 7 jours pour les actions de réponse précoce.  Ce type d’information peut aider les décisionnaires à voir de manière plus nuancée où des améliorations peuvent être nécessaires.    </a:t>
            </a:r>
          </a:p>
          <a:p>
            <a:endParaRPr lang="en-US"/>
          </a:p>
          <a:p>
            <a:r>
              <a:rPr lang="fr-FR"/>
              <a:t>[CLIQUER]</a:t>
            </a:r>
          </a:p>
          <a:p>
            <a:r>
              <a:rPr lang="fr-FR">
                <a:latin typeface="Arial"/>
                <a:cs typeface="Arial"/>
              </a:rPr>
              <a:t>  </a:t>
            </a:r>
          </a:p>
          <a:p>
            <a:r>
              <a:rPr lang="fr-FR"/>
              <a:t>Comme autre exemple, examinons la phase de réponse précoce.  On peut observer de grandes différences en ce qui concerne la rapidité de l’action de réponse précoce pour les fièvres hémorragiques virales par rapport aux maladies pouvant être évitées par la vaccination.  Encore une fois, cela commence à fournir une nuance utile : la rapidité des actions de réponse précoce semble varier considérablement selon le type de maladie sur cette diapositive. Ce genre d’information peut être utilisé par les responsables de la santé publique pour déterminer plus précisément où les systèmes pourraient bénéficier d’améliorations.    </a:t>
            </a:r>
          </a:p>
          <a:p>
            <a:r>
              <a:rPr lang="fr-FR">
                <a:latin typeface="Arial"/>
                <a:cs typeface="Arial"/>
              </a:rPr>
              <a:t>  </a:t>
            </a:r>
          </a:p>
          <a:p>
            <a:r>
              <a:rPr lang="fr-FR"/>
              <a:t>Bien que les données fournies sur cette diapositive concernent 41 événements dans 5 pays, nous espérons que cela vous donnera un aperçu des types de résultats qui peuvent aider à déterminer les domaines où concentrer les efforts.   </a:t>
            </a:r>
          </a:p>
          <a:p>
            <a:r>
              <a:rPr lang="fr-FR">
                <a:latin typeface="Arial"/>
                <a:cs typeface="Arial"/>
              </a:rPr>
              <a:t> </a:t>
            </a:r>
          </a:p>
          <a:p>
            <a:r>
              <a:rPr lang="fr-FR">
                <a:latin typeface="Arial"/>
                <a:cs typeface="Arial"/>
              </a:rPr>
              <a:t>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fr-FR">
                <a:latin typeface="Arial"/>
                <a:cs typeface="Arial"/>
              </a:rPr>
              <a:t>Voici un autre exemple du genre de connaissances que nous pouvons obtenir lorsque l’approche 7-1-7 est utilisée pour des épidémies multiples.  </a:t>
            </a:r>
          </a:p>
          <a:p>
            <a:endParaRPr lang="en-US">
              <a:cs typeface="Arial"/>
            </a:endParaRPr>
          </a:p>
          <a:p>
            <a:r>
              <a:rPr lang="fr-FR">
                <a:latin typeface="Arial"/>
                <a:cs typeface="Arial"/>
              </a:rPr>
              <a:t>Étant donné que l’approche 7-1-7 est utilisée pour de plus en plus d’épidémies, les goulots d’étranglement spécifiques à l’épidémie peuvent être regroupés en catégories de goulots d’étranglement afin d’identifier les goulots d’étranglement communs. Ceux-ci peuvent à leur tour être ventilés par variables d’intérêt, y compris le type de maladie, la géographie, le niveau du système de santé (comme la communauté/l’établissement de santé, le district/l’État/la province ou le pays) et d’autres.  </a:t>
            </a:r>
          </a:p>
          <a:p>
            <a:endParaRPr lang="en-US">
              <a:latin typeface="Arial"/>
              <a:cs typeface="Arial"/>
            </a:endParaRPr>
          </a:p>
          <a:p>
            <a:r>
              <a:rPr lang="fr-FR">
                <a:latin typeface="Arial"/>
                <a:cs typeface="Arial"/>
              </a:rPr>
              <a:t>[CLIQUER]</a:t>
            </a:r>
          </a:p>
          <a:p>
            <a:endParaRPr lang="en-US">
              <a:latin typeface="Arial"/>
              <a:cs typeface="Arial"/>
            </a:endParaRPr>
          </a:p>
          <a:p>
            <a:r>
              <a:rPr lang="fr-FR">
                <a:latin typeface="Arial"/>
                <a:cs typeface="Arial"/>
              </a:rPr>
              <a:t>Vous pouvez voir ici des exemples d’analyses de goulots d’étranglement selon les phases de détection, de notification et de réponse précoce de l’approche 7-1-7, mais aussi selon le niveau du système de santé.  </a:t>
            </a:r>
          </a:p>
          <a:p>
            <a:br>
              <a:rPr lang="fr-FR"/>
            </a:br>
            <a:r>
              <a:rPr lang="fr-FR">
                <a:latin typeface="Arial"/>
                <a:cs typeface="Arial"/>
              </a:rPr>
              <a:t>Ce type d’analyses permet aux décisionnaires de voir où et quand les goulots d’étranglement courants se produisent, ce qui peut aider à orienter les actions d’amélioration des performances.  </a:t>
            </a: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[Remarque pour la modération : la discussion ne doit pas dépasser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Maintenant que vous avez vu quelques exemples de ce que les informations fournies par l’approche 7-1-7 vous permettent de faire, discutons brièvement de la façon dont vous pourriez utiliser les données de l’approche 7-1-7 dans votre contexte.  </a:t>
            </a:r>
            <a:br>
              <a:rPr lang="fr-FR">
                <a:latin typeface="Arial"/>
                <a:cs typeface="Arial"/>
              </a:rPr>
            </a:br>
            <a:br>
              <a:rPr lang="fr-FR">
                <a:latin typeface="Arial"/>
                <a:cs typeface="Arial"/>
              </a:rPr>
            </a:br>
            <a:r>
              <a:rPr lang="fr-FR">
                <a:latin typeface="Arial"/>
                <a:cs typeface="Arial"/>
              </a:rPr>
              <a:t>Quels types d’analyses feriez-vous avec les informations fournies par l’approche 7-1-7 pour aider à améliorer les systèmes d’épidémie dans votre pays/administration ?</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Dans ce module, nous avons brièvement décrit comment l’approche 7-1-7 peut être utilisée pour des épidémies uniques et multiples.  </a:t>
            </a:r>
          </a:p>
          <a:p>
            <a:endParaRPr lang="en-US"/>
          </a:p>
          <a:p>
            <a:r>
              <a:rPr lang="fr-FR"/>
              <a:t>Nous allons maintenant montrer un exemple d’utilisation proactive de l’approche 7-1-7 basée sur l’évaluation des risques.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Le carnaval à Recife, au Brésil, est un événement massif auquel 2,5 millions de fêtards participent pendant 5 jours.  </a:t>
            </a:r>
          </a:p>
          <a:p>
            <a:endParaRPr lang="en-US">
              <a:latin typeface="Arial"/>
              <a:cs typeface="Arial"/>
            </a:endParaRPr>
          </a:p>
          <a:p>
            <a:r>
              <a:rPr lang="fr-FR">
                <a:latin typeface="Arial"/>
                <a:cs typeface="Arial"/>
              </a:rPr>
              <a:t>[CLIQUER]</a:t>
            </a:r>
          </a:p>
          <a:p>
            <a:endParaRPr lang="en-US"/>
          </a:p>
          <a:p>
            <a:r>
              <a:rPr lang="fr-FR">
                <a:latin typeface="Arial"/>
                <a:cs typeface="Arial"/>
              </a:rPr>
              <a:t>Le département de santé de Recife mobilise 2 500 professionnels pour cet événement, qui remplissent une variété de fonctions, notamment fournir des soins de santé, mener une surveillance de la santé, mais aussi travailler à la prévention des maladies et des blessures. </a:t>
            </a:r>
          </a:p>
          <a:p>
            <a:endParaRPr lang="en-US"/>
          </a:p>
          <a:p>
            <a:r>
              <a:rPr lang="fr-FR">
                <a:latin typeface="Arial"/>
                <a:cs typeface="Arial"/>
              </a:rPr>
              <a:t>C’est dans ce contexte que Recife a décidé de préparer le personnel à utiliser l’approche 7-1-7 en temps réel, étant donné le risque élevé de propagation de maladies lors de cet événement de plusieurs jours. </a:t>
            </a:r>
          </a:p>
          <a:p>
            <a:endParaRPr lang="en-US">
              <a:latin typeface="Arial"/>
              <a:cs typeface="Arial"/>
            </a:endParaRPr>
          </a:p>
          <a:p>
            <a:r>
              <a:rPr lang="fr-FR">
                <a:latin typeface="Arial"/>
                <a:cs typeface="Arial"/>
              </a:rPr>
              <a:t>[CLIQUER] </a:t>
            </a:r>
          </a:p>
          <a:p>
            <a:endParaRPr lang="en-US">
              <a:latin typeface="Arial"/>
              <a:cs typeface="Arial"/>
            </a:endParaRPr>
          </a:p>
          <a:p>
            <a:r>
              <a:rPr lang="fr-FR">
                <a:latin typeface="Arial"/>
                <a:cs typeface="Arial"/>
              </a:rPr>
              <a:t>La ville a formé certains membres du personnel de la santé publique à l’approche 7-1-7. Elle a aussi piloté un outil électronique et un tableau de bord pour la saisie et la visualisation des données. Ce système électronique était déjà utilisé à Recife. En ajoutant des variables de l’approche 7-1-7, la ville a pu piloter l’intégration des principales variables de l’approche 7-1-7 dans leur système.  </a:t>
            </a:r>
          </a:p>
          <a:p>
            <a:endParaRPr lang="en-US"/>
          </a:p>
          <a:p>
            <a:r>
              <a:rPr lang="fr-FR">
                <a:latin typeface="Arial"/>
                <a:cs typeface="Arial"/>
              </a:rPr>
              <a:t>L’idée de préparer à l’avance le personnel à utiliser l’approche 7-1-7 pour les événements présentant un risque élevé de propagation de maladies est un moyen d’identifier rapidement les goulots d’étranglement et de les résoudre en temps réel avec des actions correctives pertinentes.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Maintenant, ce que nous voulons vraiment, c’est de ralentir les épidémies et de les limiter pour les empêcher de devenir des épidémies en premier lieu. L’utilisation régulière de l’approche 7-1-7 fournit un cadre pour renforcer les systèmes nécessaires dans les premiers jours d’une épidémie en vue d’en arrêter la propagation. À mesure que ces systèmes axés sur la détection, la notification et la réponse précoce se renforcent, ils sont également plus susceptibles d’être en mesure d’empêcher les cas de se propager en épidémies.  </a:t>
            </a:r>
          </a:p>
          <a:p>
            <a:endParaRPr lang="en-US"/>
          </a:p>
          <a:p>
            <a:pPr>
              <a:defRPr/>
            </a:pPr>
            <a:r>
              <a:rPr lang="fr-FR">
                <a:latin typeface="Arial"/>
                <a:cs typeface="Arial"/>
              </a:rPr>
              <a:t>Voici un exemple de la façon dont l’Indonésie a stoppé une épidémie de dengue, qui est tiré du rapport annuel de Resolve to Save Lives intitulé « Epidemics That Didn’t Happen » (Les épidémies qui n’ont pas eu lieu) (</a:t>
            </a:r>
            <a:r>
              <a:rPr lang="fr-FR" sz="1200">
                <a:solidFill>
                  <a:srgbClr val="384D56"/>
                </a:solidFill>
                <a:latin typeface="Calibri" panose="020F0502020204030204"/>
                <a:hlinkClick r:id="rId3"/>
              </a:rPr>
              <a:t>prévenepidemics</a:t>
            </a:r>
            <a:r>
              <a:rPr kumimoji="0" lang="fr-FR" sz="1200" b="0" i="0" strike="noStrike" cap="none" normalizeH="0" baseline="0" noProof="0">
                <a:ln>
                  <a:noFill/>
                </a:ln>
                <a:solidFill>
                  <a:srgbClr val="384D56"/>
                </a:solidFill>
                <a:effectLst/>
                <a:uLnTx/>
                <a:uFillTx/>
                <a:latin typeface="Calibri" panose="020F0502020204030204"/>
                <a:hlinkClick r:id="rId3"/>
              </a:rPr>
              <a:t>.org/epidemics-that-didnt-arrive/dengue</a:t>
            </a:r>
            <a:r>
              <a:rPr kumimoji="0" lang="fr-FR" sz="1200" b="0" i="0" strike="noStrike" cap="none" normalizeH="0" baseline="0" noProof="0">
                <a:ln>
                  <a:noFill/>
                </a:ln>
                <a:solidFill>
                  <a:srgbClr val="384D56"/>
                </a:solidFill>
                <a:effectLst/>
                <a:uLnTx/>
                <a:uFillTx/>
                <a:latin typeface="Calibri" panose="020F0502020204030204"/>
              </a:rPr>
              <a:t>).</a:t>
            </a:r>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11/14/25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41">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41">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41">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 id="2147483884" r:id="rId25"/>
    <p:sldLayoutId id="2147483888" r:id="rId26"/>
    <p:sldLayoutId id="2147483889" r:id="rId27"/>
    <p:sldLayoutId id="2147483890" r:id="rId28"/>
    <p:sldLayoutId id="2147483891" r:id="rId29"/>
    <p:sldLayoutId id="2147483892" r:id="rId30"/>
    <p:sldLayoutId id="2147483893" r:id="rId31"/>
    <p:sldLayoutId id="2147483894" r:id="rId32"/>
    <p:sldLayoutId id="2147483895" r:id="rId33"/>
    <p:sldLayoutId id="2147483896" r:id="rId34"/>
    <p:sldLayoutId id="2147483898" r:id="rId35"/>
    <p:sldLayoutId id="2147483899" r:id="rId36"/>
    <p:sldLayoutId id="2147483900" r:id="rId37"/>
    <p:sldLayoutId id="2147483901" r:id="rId38"/>
    <p:sldLayoutId id="2147484119" r:id="rId39"/>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17.png"/><Relationship Id="rId4" Type="http://schemas.openxmlformats.org/officeDocument/2006/relationships/image" Target="../media/image116.png"/></Relationships>
</file>

<file path=ppt/slides/_rels/slide10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1.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6.xml"/><Relationship Id="rId1" Type="http://schemas.openxmlformats.org/officeDocument/2006/relationships/slideLayout" Target="../slideLayouts/slideLayout3.xml"/><Relationship Id="rId4" Type="http://schemas.openxmlformats.org/officeDocument/2006/relationships/image" Target="../media/image24.sv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9.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fr/" TargetMode="External"/><Relationship Id="rId4" Type="http://schemas.openxmlformats.org/officeDocument/2006/relationships/hyperlink" Target="https://717alliance.org/get-started/" TargetMode="External"/><Relationship Id="rId9" Type="http://schemas.openxmlformats.org/officeDocument/2006/relationships/image" Target="../media/image120.png"/></Relationships>
</file>

<file path=ppt/slides/_rels/slide11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2.xml.rels><?xml version="1.0" encoding="UTF-8" standalone="yes"?>
<Relationships xmlns="http://schemas.openxmlformats.org/package/2006/relationships"><Relationship Id="rId8" Type="http://schemas.openxmlformats.org/officeDocument/2006/relationships/image" Target="../media/image127.svg"/><Relationship Id="rId3" Type="http://schemas.openxmlformats.org/officeDocument/2006/relationships/image" Target="../media/image122.png"/><Relationship Id="rId7" Type="http://schemas.openxmlformats.org/officeDocument/2006/relationships/image" Target="../media/image126.png"/><Relationship Id="rId2" Type="http://schemas.openxmlformats.org/officeDocument/2006/relationships/notesSlide" Target="../notesSlides/notesSlide111.xml"/><Relationship Id="rId1" Type="http://schemas.openxmlformats.org/officeDocument/2006/relationships/slideLayout" Target="../slideLayouts/slideLayout16.xml"/><Relationship Id="rId6" Type="http://schemas.openxmlformats.org/officeDocument/2006/relationships/image" Target="../media/image125.svg"/><Relationship Id="rId5" Type="http://schemas.openxmlformats.org/officeDocument/2006/relationships/image" Target="../media/image124.png"/><Relationship Id="rId4" Type="http://schemas.openxmlformats.org/officeDocument/2006/relationships/image" Target="../media/image123.svg"/></Relationships>
</file>

<file path=ppt/slides/_rels/slide11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image" Target="../media/image24.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7.png"/><Relationship Id="rId7"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svg"/><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6.xml"/><Relationship Id="rId4" Type="http://schemas.openxmlformats.org/officeDocument/2006/relationships/image" Target="../media/image24.sv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image" Target="../media/image43.png"/><Relationship Id="rId7" Type="http://schemas.openxmlformats.org/officeDocument/2006/relationships/image" Target="../media/image47.emf"/><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46.emf"/><Relationship Id="rId5" Type="http://schemas.openxmlformats.org/officeDocument/2006/relationships/image" Target="../media/image45.png"/><Relationship Id="rId4" Type="http://schemas.openxmlformats.org/officeDocument/2006/relationships/image" Target="../media/image44.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60.png"/></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6.xml"/><Relationship Id="rId1" Type="http://schemas.openxmlformats.org/officeDocument/2006/relationships/slideLayout" Target="../slideLayouts/slideLayout1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63.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16.xml"/><Relationship Id="rId4" Type="http://schemas.openxmlformats.org/officeDocument/2006/relationships/image" Target="../media/image50.sv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24.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40.png"/><Relationship Id="rId7" Type="http://schemas.openxmlformats.org/officeDocument/2006/relationships/image" Target="../media/image68.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40.png"/><Relationship Id="rId7"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84.png"/><Relationship Id="rId3" Type="http://schemas.openxmlformats.org/officeDocument/2006/relationships/image" Target="../media/image76.png"/><Relationship Id="rId7" Type="http://schemas.openxmlformats.org/officeDocument/2006/relationships/image" Target="../media/image29.png"/><Relationship Id="rId12" Type="http://schemas.openxmlformats.org/officeDocument/2006/relationships/image" Target="../media/image83.sv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79.svg"/><Relationship Id="rId11" Type="http://schemas.openxmlformats.org/officeDocument/2006/relationships/image" Target="../media/image82.png"/><Relationship Id="rId5" Type="http://schemas.openxmlformats.org/officeDocument/2006/relationships/image" Target="../media/image78.png"/><Relationship Id="rId10" Type="http://schemas.openxmlformats.org/officeDocument/2006/relationships/image" Target="../media/image81.svg"/><Relationship Id="rId4" Type="http://schemas.openxmlformats.org/officeDocument/2006/relationships/image" Target="../media/image77.svg"/><Relationship Id="rId9" Type="http://schemas.openxmlformats.org/officeDocument/2006/relationships/image" Target="../media/image80.png"/><Relationship Id="rId14" Type="http://schemas.openxmlformats.org/officeDocument/2006/relationships/image" Target="../media/image85.svg"/></Relationships>
</file>

<file path=ppt/slides/_rels/slide7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1.xml"/><Relationship Id="rId1" Type="http://schemas.openxmlformats.org/officeDocument/2006/relationships/slideLayout" Target="../slideLayouts/slideLayout16.xml"/><Relationship Id="rId4" Type="http://schemas.openxmlformats.org/officeDocument/2006/relationships/image" Target="../media/image24.sv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4.xml"/><Relationship Id="rId1" Type="http://schemas.openxmlformats.org/officeDocument/2006/relationships/slideLayout" Target="../slideLayouts/slideLayout16.xml"/><Relationship Id="rId4" Type="http://schemas.openxmlformats.org/officeDocument/2006/relationships/image" Target="../media/image24.svg"/></Relationships>
</file>

<file path=ppt/slides/_rels/slide85.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sv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89.svg"/><Relationship Id="rId11" Type="http://schemas.openxmlformats.org/officeDocument/2006/relationships/image" Target="../media/image94.png"/><Relationship Id="rId5" Type="http://schemas.openxmlformats.org/officeDocument/2006/relationships/image" Target="../media/image88.png"/><Relationship Id="rId10" Type="http://schemas.openxmlformats.org/officeDocument/2006/relationships/image" Target="../media/image93.svg"/><Relationship Id="rId4" Type="http://schemas.openxmlformats.org/officeDocument/2006/relationships/image" Target="../media/image87.svg"/><Relationship Id="rId9" Type="http://schemas.openxmlformats.org/officeDocument/2006/relationships/image" Target="../media/image92.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7.png"/><Relationship Id="rId7" Type="http://schemas.openxmlformats.org/officeDocument/2006/relationships/image" Target="../media/image16.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88.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6.tiff"/><Relationship Id="rId7" Type="http://schemas.openxmlformats.org/officeDocument/2006/relationships/image" Target="../media/image99.png"/><Relationship Id="rId2" Type="http://schemas.openxmlformats.org/officeDocument/2006/relationships/notesSlide" Target="../notesSlides/notesSlide88.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98.png"/><Relationship Id="rId10" Type="http://schemas.openxmlformats.org/officeDocument/2006/relationships/image" Target="../media/image101.png"/><Relationship Id="rId4" Type="http://schemas.openxmlformats.org/officeDocument/2006/relationships/image" Target="../media/image97.png"/><Relationship Id="rId9" Type="http://schemas.microsoft.com/office/2007/relationships/hdphoto" Target="../media/hdphoto2.wdp"/></Relationships>
</file>

<file path=ppt/slides/_rels/slide8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46.emf"/><Relationship Id="rId5" Type="http://schemas.openxmlformats.org/officeDocument/2006/relationships/image" Target="../media/image104.png"/><Relationship Id="rId4" Type="http://schemas.openxmlformats.org/officeDocument/2006/relationships/image" Target="../media/image103.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9.svg"/><Relationship Id="rId11" Type="http://schemas.openxmlformats.org/officeDocument/2006/relationships/image" Target="../media/image105.jpeg"/><Relationship Id="rId5" Type="http://schemas.openxmlformats.org/officeDocument/2006/relationships/image" Target="../media/image88.png"/><Relationship Id="rId10" Type="http://schemas.openxmlformats.org/officeDocument/2006/relationships/image" Target="../media/image93.svg"/><Relationship Id="rId4" Type="http://schemas.openxmlformats.org/officeDocument/2006/relationships/image" Target="../media/image87.svg"/><Relationship Id="rId9" Type="http://schemas.openxmlformats.org/officeDocument/2006/relationships/image" Target="../media/image92.png"/></Relationships>
</file>

<file path=ppt/slides/_rels/slide92.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89.svg"/><Relationship Id="rId5" Type="http://schemas.openxmlformats.org/officeDocument/2006/relationships/image" Target="../media/image88.png"/><Relationship Id="rId10" Type="http://schemas.openxmlformats.org/officeDocument/2006/relationships/image" Target="../media/image93.svg"/><Relationship Id="rId4" Type="http://schemas.openxmlformats.org/officeDocument/2006/relationships/image" Target="../media/image87.svg"/><Relationship Id="rId9" Type="http://schemas.openxmlformats.org/officeDocument/2006/relationships/image" Target="../media/image92.png"/></Relationships>
</file>

<file path=ppt/slides/_rels/slide9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png"/></Relationships>
</file>

<file path=ppt/slides/_rels/slide9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6.xml"/><Relationship Id="rId1" Type="http://schemas.openxmlformats.org/officeDocument/2006/relationships/slideLayout" Target="../slideLayouts/slideLayout16.xml"/><Relationship Id="rId4" Type="http://schemas.openxmlformats.org/officeDocument/2006/relationships/image" Target="../media/image24.sv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12.png"/></Relationships>
</file>

<file path=ppt/slides/_rels/slide9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image" Target="../media/image1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6FCB29A9-8F84-23F8-F74A-3915DFB6DB5A}"/>
              </a:ext>
            </a:extLst>
          </p:cNvPr>
          <p:cNvSpPr>
            <a:spLocks noGrp="1"/>
          </p:cNvSpPr>
          <p:nvPr/>
        </p:nvSpPr>
        <p:spPr>
          <a:xfrm>
            <a:off x="974725" y="2734590"/>
            <a:ext cx="8211906" cy="1749696"/>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4800" b="1" i="0" kern="1200">
                <a:solidFill>
                  <a:srgbClr val="3BB042"/>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sz="4500" dirty="0">
                <a:latin typeface="Arial"/>
                <a:cs typeface="Arial"/>
              </a:rPr>
              <a:t>Atelier de formation technique à l’approche 7-1-7 </a:t>
            </a:r>
          </a:p>
        </p:txBody>
      </p:sp>
      <p:sp>
        <p:nvSpPr>
          <p:cNvPr id="9" name="Text Placeholder 4">
            <a:extLst>
              <a:ext uri="{FF2B5EF4-FFF2-40B4-BE49-F238E27FC236}">
                <a16:creationId xmlns:a16="http://schemas.microsoft.com/office/drawing/2014/main" id="{E6971593-170C-A362-34EF-AE33984F13B7}"/>
              </a:ext>
            </a:extLst>
          </p:cNvPr>
          <p:cNvSpPr>
            <a:spLocks noGrp="1"/>
          </p:cNvSpPr>
          <p:nvPr/>
        </p:nvSpPr>
        <p:spPr>
          <a:xfrm>
            <a:off x="974725" y="4493924"/>
            <a:ext cx="9144000" cy="539750"/>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628393"/>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628393"/>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628393"/>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latin typeface="Arial"/>
                <a:cs typeface="Arial"/>
              </a:rPr>
              <a:t>Adopter et utiliser la cible 7-1-7</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333504" y="1508767"/>
            <a:ext cx="3689521" cy="2282808"/>
          </a:xfrm>
        </p:spPr>
        <p:txBody>
          <a:bodyPr anchor="b">
            <a:normAutofit/>
          </a:bodyPr>
          <a:lstStyle/>
          <a:p>
            <a:r>
              <a:rPr lang="fr-FR" sz="2800" dirty="0">
                <a:latin typeface="Arial"/>
                <a:cs typeface="Arial"/>
              </a:rPr>
              <a:t>Aperçu de la  formation technique à l’approche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6098737" cy="6001236"/>
          </a:xfrm>
          <a:noFill/>
        </p:spPr>
        <p:txBody>
          <a:bodyPr vert="horz" lIns="91440" tIns="45720" rIns="91440" bIns="45720" rtlCol="0" anchor="t">
            <a:normAutofit fontScale="92500" lnSpcReduction="10000"/>
          </a:bodyPr>
          <a:lstStyle/>
          <a:p>
            <a:pPr marL="0" indent="0">
              <a:lnSpc>
                <a:spcPct val="110000"/>
              </a:lnSpc>
              <a:buNone/>
            </a:pPr>
            <a:r>
              <a:rPr lang="fr-FR" b="1" dirty="0">
                <a:solidFill>
                  <a:schemeClr val="tx2"/>
                </a:solidFill>
                <a:latin typeface="Arial"/>
                <a:cs typeface="Arial"/>
              </a:rPr>
              <a:t>Jour 1</a:t>
            </a:r>
          </a:p>
          <a:p>
            <a:pPr marL="0" indent="0">
              <a:lnSpc>
                <a:spcPct val="110000"/>
              </a:lnSpc>
              <a:buNone/>
            </a:pPr>
            <a:r>
              <a:rPr lang="fr-FR" dirty="0">
                <a:solidFill>
                  <a:schemeClr val="tx1"/>
                </a:solidFill>
                <a:latin typeface="Arial"/>
                <a:cs typeface="Arial"/>
              </a:rPr>
              <a:t>Introduction à la cible 7-1-7 et aux revues des premières actions</a:t>
            </a:r>
          </a:p>
          <a:p>
            <a:pPr marL="0" indent="0">
              <a:lnSpc>
                <a:spcPct val="110000"/>
              </a:lnSpc>
              <a:buNone/>
            </a:pPr>
            <a:endParaRPr lang="en-US" dirty="0"/>
          </a:p>
          <a:p>
            <a:pPr marL="0" indent="0">
              <a:lnSpc>
                <a:spcPct val="110000"/>
              </a:lnSpc>
              <a:buNone/>
            </a:pPr>
            <a:r>
              <a:rPr lang="fr-FR" b="1" dirty="0">
                <a:solidFill>
                  <a:schemeClr val="tx2"/>
                </a:solidFill>
                <a:latin typeface="Arial"/>
                <a:cs typeface="Arial"/>
              </a:rPr>
              <a:t>Jour 2</a:t>
            </a:r>
          </a:p>
          <a:p>
            <a:pPr marL="0" indent="0">
              <a:lnSpc>
                <a:spcPct val="110000"/>
              </a:lnSpc>
              <a:buNone/>
            </a:pPr>
            <a:r>
              <a:rPr lang="fr-FR" dirty="0">
                <a:solidFill>
                  <a:schemeClr val="tx1"/>
                </a:solidFill>
                <a:latin typeface="Arial"/>
                <a:cs typeface="Arial"/>
              </a:rPr>
              <a:t>Utilisation de la cible 7-1-7 pour l’amélioration des performances</a:t>
            </a:r>
          </a:p>
          <a:p>
            <a:pPr marL="0" indent="0">
              <a:lnSpc>
                <a:spcPct val="110000"/>
              </a:lnSpc>
              <a:buNone/>
            </a:pPr>
            <a:endParaRPr lang="en-US" sz="2000" b="1" dirty="0"/>
          </a:p>
          <a:p>
            <a:pPr marL="0" indent="0">
              <a:lnSpc>
                <a:spcPct val="110000"/>
              </a:lnSpc>
              <a:buNone/>
            </a:pPr>
            <a:r>
              <a:rPr lang="fr-FR" b="1" dirty="0">
                <a:solidFill>
                  <a:schemeClr val="tx2"/>
                </a:solidFill>
                <a:latin typeface="Arial"/>
                <a:cs typeface="Arial"/>
              </a:rPr>
              <a:t>Jour 3</a:t>
            </a:r>
          </a:p>
          <a:p>
            <a:pPr marL="0" indent="0">
              <a:lnSpc>
                <a:spcPct val="110000"/>
              </a:lnSpc>
              <a:buNone/>
            </a:pPr>
            <a:r>
              <a:rPr lang="fr-FR" dirty="0">
                <a:solidFill>
                  <a:schemeClr val="tx1"/>
                </a:solidFill>
                <a:latin typeface="Arial"/>
                <a:cs typeface="Arial"/>
              </a:rPr>
              <a:t>Utilisation de la cible 7-1-7 (suite) + adoption de l’approche 7-1-7 pour une utilisation régulière</a:t>
            </a:r>
          </a:p>
          <a:p>
            <a:pPr marL="0" indent="0">
              <a:lnSpc>
                <a:spcPct val="110000"/>
              </a:lnSpc>
              <a:buNone/>
            </a:pPr>
            <a:r>
              <a:rPr lang="fr-FR" b="1" dirty="0">
                <a:solidFill>
                  <a:schemeClr val="tx2"/>
                </a:solidFill>
                <a:latin typeface="Arial"/>
                <a:cs typeface="Arial"/>
              </a:rPr>
              <a:t>Jour 4</a:t>
            </a:r>
          </a:p>
          <a:p>
            <a:pPr marL="0" indent="0">
              <a:lnSpc>
                <a:spcPct val="110000"/>
              </a:lnSpc>
              <a:buNone/>
            </a:pPr>
            <a:r>
              <a:rPr lang="fr-FR" dirty="0">
                <a:solidFill>
                  <a:schemeClr val="tx1"/>
                </a:solidFill>
                <a:latin typeface="Arial"/>
                <a:cs typeface="Arial"/>
              </a:rPr>
              <a:t>Planification pour l’adoption et  l’utilisation de la cible 7-1-7 + activités de reformulation + prochaines étapes</a:t>
            </a:r>
          </a:p>
          <a:p>
            <a:pPr marL="0" indent="0">
              <a:lnSpc>
                <a:spcPct val="110000"/>
              </a:lnSpc>
              <a:buNone/>
            </a:pPr>
            <a:endParaRPr lang="en-US" dirty="0"/>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679545" y="501733"/>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fr-FR" sz="2800" dirty="0"/>
              <a:t>Dengue | Indonésie : détection, notification et réponse précoces</a:t>
            </a:r>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5529536" cy="4897291"/>
          </a:xfrm>
        </p:spPr>
        <p:txBody>
          <a:bodyPr vert="horz" lIns="91440" tIns="45720" rIns="91440" bIns="45720" rtlCol="0" anchor="t">
            <a:normAutofit/>
          </a:bodyPr>
          <a:lstStyle/>
          <a:p>
            <a:pPr marL="285750" indent="-285750"/>
            <a:r>
              <a:rPr lang="fr-FR" sz="1800" b="1" dirty="0">
                <a:latin typeface="Arial"/>
                <a:cs typeface="Arial"/>
              </a:rPr>
              <a:t>Les agents de santé communautaire </a:t>
            </a:r>
            <a:r>
              <a:rPr lang="fr-FR" sz="1800" dirty="0">
                <a:latin typeface="Arial"/>
                <a:cs typeface="Arial"/>
              </a:rPr>
              <a:t>formés à la </a:t>
            </a:r>
            <a:r>
              <a:rPr lang="fr-FR" sz="1800" b="1" dirty="0">
                <a:latin typeface="Arial"/>
                <a:cs typeface="Arial"/>
              </a:rPr>
              <a:t>surveillance communautaire </a:t>
            </a:r>
            <a:r>
              <a:rPr lang="fr-FR" sz="1800" dirty="0">
                <a:latin typeface="Arial"/>
                <a:cs typeface="Arial"/>
              </a:rPr>
              <a:t>par la Croix-Rouge ont joué un rôle essentiel dans la détection et la notification précoces.</a:t>
            </a:r>
          </a:p>
          <a:p>
            <a:pPr marL="285750" indent="-285750">
              <a:buFont typeface="Arial" panose="020B0604020202020204" pitchFamily="34" charset="0"/>
              <a:buChar char="•"/>
            </a:pPr>
            <a:endParaRPr lang="en-US" sz="500" dirty="0"/>
          </a:p>
          <a:p>
            <a:pPr marL="285750" indent="-285750">
              <a:buFont typeface="Arial" panose="020B0604020202020204" pitchFamily="34" charset="0"/>
              <a:buChar char="•"/>
            </a:pPr>
            <a:r>
              <a:rPr lang="fr-FR" sz="1800" dirty="0">
                <a:latin typeface="Arial"/>
                <a:cs typeface="Arial"/>
              </a:rPr>
              <a:t>Le personnel de l’hôpital </a:t>
            </a:r>
            <a:r>
              <a:rPr lang="fr-FR" sz="1800" b="1" dirty="0">
                <a:latin typeface="Arial"/>
                <a:cs typeface="Arial"/>
              </a:rPr>
              <a:t>a suspecté la dengue </a:t>
            </a:r>
            <a:r>
              <a:rPr lang="fr-FR" sz="1800" dirty="0">
                <a:latin typeface="Arial"/>
                <a:cs typeface="Arial"/>
              </a:rPr>
              <a:t>et </a:t>
            </a:r>
            <a:r>
              <a:rPr lang="fr-FR" sz="1800" b="1" dirty="0">
                <a:latin typeface="Arial"/>
                <a:cs typeface="Arial"/>
              </a:rPr>
              <a:t>a</a:t>
            </a:r>
            <a:r>
              <a:rPr lang="fr-FR" sz="1800" dirty="0">
                <a:latin typeface="Arial"/>
                <a:cs typeface="Arial"/>
              </a:rPr>
              <a:t> immédiatement</a:t>
            </a:r>
            <a:r>
              <a:rPr lang="fr-FR" sz="1800" b="1" dirty="0">
                <a:latin typeface="Arial"/>
                <a:cs typeface="Arial"/>
              </a:rPr>
              <a:t> fait des tests</a:t>
            </a:r>
            <a:r>
              <a:rPr lang="fr-FR" sz="1800" dirty="0">
                <a:latin typeface="Arial"/>
                <a:cs typeface="Arial"/>
              </a:rPr>
              <a:t>.</a:t>
            </a:r>
          </a:p>
          <a:p>
            <a:pPr marL="285750" indent="-285750">
              <a:buFont typeface="Arial" panose="020B0604020202020204" pitchFamily="34" charset="0"/>
              <a:buChar char="•"/>
            </a:pPr>
            <a:endParaRPr lang="en-US" sz="500" dirty="0"/>
          </a:p>
          <a:p>
            <a:pPr marL="285750" indent="-285750">
              <a:buFont typeface="Arial" panose="020B0604020202020204" pitchFamily="34" charset="0"/>
              <a:buChar char="•"/>
            </a:pPr>
            <a:r>
              <a:rPr lang="fr-FR" sz="1800" dirty="0">
                <a:latin typeface="Arial"/>
                <a:cs typeface="Arial"/>
              </a:rPr>
              <a:t>Les agents de santé communautaire ont rapidement commencé à </a:t>
            </a:r>
            <a:r>
              <a:rPr lang="fr-FR" sz="1800" b="1" dirty="0">
                <a:latin typeface="Arial"/>
                <a:cs typeface="Arial"/>
              </a:rPr>
              <a:t>communiquer sur les risques </a:t>
            </a:r>
            <a:r>
              <a:rPr lang="fr-FR" sz="1800" dirty="0">
                <a:latin typeface="Arial"/>
                <a:cs typeface="Arial"/>
              </a:rPr>
              <a:t>et ont aidé </a:t>
            </a:r>
            <a:r>
              <a:rPr lang="fr-FR" sz="1800" b="1" dirty="0">
                <a:latin typeface="Arial"/>
                <a:cs typeface="Arial"/>
              </a:rPr>
              <a:t>à réduire les risques de propagation dans l’environnement </a:t>
            </a:r>
            <a:r>
              <a:rPr lang="fr-FR" sz="1800" dirty="0">
                <a:latin typeface="Arial"/>
                <a:cs typeface="Arial"/>
              </a:rPr>
              <a:t>(p. ex., éradication des sites de reproduction potentiels).</a:t>
            </a:r>
          </a:p>
          <a:p>
            <a:pPr marL="285750" indent="-285750">
              <a:buFont typeface="Arial" panose="020B0604020202020204" pitchFamily="34" charset="0"/>
              <a:buChar char="•"/>
            </a:pPr>
            <a:endParaRPr lang="en-US" sz="500" dirty="0"/>
          </a:p>
          <a:p>
            <a:pPr marL="285750" indent="-285750">
              <a:buFont typeface="Arial" panose="020B0604020202020204" pitchFamily="34" charset="0"/>
              <a:buChar char="•"/>
            </a:pPr>
            <a:r>
              <a:rPr lang="fr-FR" sz="1800" b="1" dirty="0">
                <a:latin typeface="Arial"/>
                <a:cs typeface="Arial"/>
              </a:rPr>
              <a:t>Aucun autre </a:t>
            </a:r>
            <a:r>
              <a:rPr lang="fr-FR" sz="1800" dirty="0">
                <a:latin typeface="Arial"/>
                <a:cs typeface="Arial"/>
              </a:rPr>
              <a:t>cas</a:t>
            </a:r>
            <a:r>
              <a:rPr lang="fr-FR" sz="1800" b="1" dirty="0">
                <a:latin typeface="Arial"/>
                <a:cs typeface="Arial"/>
              </a:rPr>
              <a:t> de dengue</a:t>
            </a:r>
            <a:r>
              <a:rPr lang="fr-FR" sz="1800" dirty="0">
                <a:latin typeface="Arial"/>
                <a:cs typeface="Arial"/>
              </a:rPr>
              <a:t> n’a été signalé.</a:t>
            </a:r>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
        <p:nvSpPr>
          <p:cNvPr id="2" name="TextBox 1">
            <a:extLst>
              <a:ext uri="{FF2B5EF4-FFF2-40B4-BE49-F238E27FC236}">
                <a16:creationId xmlns:a16="http://schemas.microsoft.com/office/drawing/2014/main" id="{C2C3908F-46F2-1FAE-0FB9-632A47EACFEC}"/>
              </a:ext>
            </a:extLst>
          </p:cNvPr>
          <p:cNvSpPr txBox="1"/>
          <p:nvPr/>
        </p:nvSpPr>
        <p:spPr>
          <a:xfrm>
            <a:off x="7292259" y="1525798"/>
            <a:ext cx="3558540" cy="369332"/>
          </a:xfrm>
          <a:prstGeom prst="rect">
            <a:avLst/>
          </a:prstGeom>
          <a:solidFill>
            <a:srgbClr val="2E2E38"/>
          </a:solidFill>
        </p:spPr>
        <p:txBody>
          <a:bodyPr wrap="square" rtlCol="0">
            <a:spAutoFit/>
          </a:bodyPr>
          <a:lstStyle/>
          <a:p>
            <a:pPr algn="ctr"/>
            <a:r>
              <a:rPr lang="fr-FR" dirty="0">
                <a:solidFill>
                  <a:schemeClr val="bg1"/>
                </a:solidFill>
              </a:rPr>
              <a:t>FACTEURS CLÉS DE PRÉPARATION</a:t>
            </a:r>
          </a:p>
        </p:txBody>
      </p:sp>
      <p:sp>
        <p:nvSpPr>
          <p:cNvPr id="3" name="TextBox 2">
            <a:extLst>
              <a:ext uri="{FF2B5EF4-FFF2-40B4-BE49-F238E27FC236}">
                <a16:creationId xmlns:a16="http://schemas.microsoft.com/office/drawing/2014/main" id="{9C0D556E-99E0-BA3C-1A8D-03E489C2095F}"/>
              </a:ext>
            </a:extLst>
          </p:cNvPr>
          <p:cNvSpPr txBox="1"/>
          <p:nvPr/>
        </p:nvSpPr>
        <p:spPr>
          <a:xfrm>
            <a:off x="7251301" y="3135528"/>
            <a:ext cx="3558540" cy="461665"/>
          </a:xfrm>
          <a:prstGeom prst="rect">
            <a:avLst/>
          </a:prstGeom>
          <a:solidFill>
            <a:srgbClr val="2E2E38"/>
          </a:solidFill>
        </p:spPr>
        <p:txBody>
          <a:bodyPr wrap="square" rtlCol="0">
            <a:spAutoFit/>
          </a:bodyPr>
          <a:lstStyle/>
          <a:p>
            <a:pPr algn="ctr"/>
            <a:r>
              <a:rPr lang="fr-FR" sz="1200" dirty="0">
                <a:solidFill>
                  <a:schemeClr val="bg1"/>
                </a:solidFill>
              </a:rPr>
              <a:t>Communications sur les risques</a:t>
            </a:r>
          </a:p>
        </p:txBody>
      </p:sp>
      <p:sp>
        <p:nvSpPr>
          <p:cNvPr id="9" name="TextBox 8">
            <a:extLst>
              <a:ext uri="{FF2B5EF4-FFF2-40B4-BE49-F238E27FC236}">
                <a16:creationId xmlns:a16="http://schemas.microsoft.com/office/drawing/2014/main" id="{B0653679-0014-53DC-AF34-4B4263EC17DE}"/>
              </a:ext>
            </a:extLst>
          </p:cNvPr>
          <p:cNvSpPr txBox="1"/>
          <p:nvPr/>
        </p:nvSpPr>
        <p:spPr>
          <a:xfrm>
            <a:off x="7251301" y="4949988"/>
            <a:ext cx="3587198" cy="461665"/>
          </a:xfrm>
          <a:prstGeom prst="rect">
            <a:avLst/>
          </a:prstGeom>
          <a:solidFill>
            <a:srgbClr val="2E2E38"/>
          </a:solidFill>
        </p:spPr>
        <p:txBody>
          <a:bodyPr wrap="square" rtlCol="0">
            <a:spAutoFit/>
          </a:bodyPr>
          <a:lstStyle/>
          <a:p>
            <a:pPr algn="ctr"/>
            <a:r>
              <a:rPr lang="fr-FR" sz="1200" dirty="0">
                <a:solidFill>
                  <a:schemeClr val="bg1"/>
                </a:solidFill>
              </a:rPr>
              <a:t>Surveillance</a:t>
            </a:r>
          </a:p>
          <a:p>
            <a:pPr algn="ctr"/>
            <a:r>
              <a:rPr lang="fr-FR" sz="1200" dirty="0">
                <a:solidFill>
                  <a:schemeClr val="bg1"/>
                </a:solidFill>
              </a:rPr>
              <a:t>des maladies</a:t>
            </a:r>
          </a:p>
        </p:txBody>
      </p:sp>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fr-FR" sz="4400" dirty="0">
                <a:latin typeface="Arial"/>
                <a:cs typeface="Arial"/>
              </a:rPr>
              <a:t>L’approche 7-1-7 et les épidémies dans les actualités</a:t>
            </a:r>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fr-FR" sz="3000"/>
              <a:t>Activité</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1850" y="2313886"/>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fr-FR">
                <a:latin typeface="Arial"/>
                <a:cs typeface="Arial"/>
              </a:rPr>
              <a:t>L’approche 7-1-7 et les épidémies dans les actualités</a:t>
            </a: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715122"/>
            <a:ext cx="11345309" cy="4084734"/>
          </a:xfrm>
        </p:spPr>
        <p:txBody>
          <a:bodyPr vert="horz" lIns="91440" tIns="45720" rIns="91440" bIns="45720" rtlCol="0" anchor="t">
            <a:noAutofit/>
          </a:bodyPr>
          <a:lstStyle/>
          <a:p>
            <a:r>
              <a:rPr lang="fr-FR" sz="1700" b="1" dirty="0">
                <a:latin typeface="Arial"/>
                <a:cs typeface="Arial"/>
              </a:rPr>
              <a:t>Lire individuellement le ou les articles de presse </a:t>
            </a:r>
            <a:r>
              <a:rPr lang="fr-FR" sz="1700" dirty="0">
                <a:latin typeface="Arial"/>
                <a:cs typeface="Arial"/>
              </a:rPr>
              <a:t>attribués à votre équipe.</a:t>
            </a:r>
          </a:p>
          <a:p>
            <a:r>
              <a:rPr lang="fr-FR" sz="1700" b="1" dirty="0">
                <a:latin typeface="Arial"/>
                <a:cs typeface="Arial"/>
              </a:rPr>
              <a:t>Discuter</a:t>
            </a:r>
            <a:r>
              <a:rPr lang="fr-FR" sz="1700" dirty="0">
                <a:latin typeface="Arial"/>
                <a:cs typeface="Arial"/>
              </a:rPr>
              <a:t> de l’application de la cible 7-1-7 à la situation décrite dans l’article. </a:t>
            </a:r>
          </a:p>
          <a:p>
            <a:pPr marL="800100" lvl="1" indent="-342900">
              <a:buFont typeface="Courier New" panose="020B0604020202020204" pitchFamily="34" charset="0"/>
              <a:buChar char="o"/>
            </a:pPr>
            <a:r>
              <a:rPr lang="fr-FR" sz="1700" dirty="0">
                <a:latin typeface="Arial"/>
                <a:cs typeface="Arial"/>
              </a:rPr>
              <a:t>Comment l’utilisation de l’approche 7-1-7 en </a:t>
            </a:r>
            <a:r>
              <a:rPr lang="fr-FR" sz="1700" dirty="0">
                <a:solidFill>
                  <a:schemeClr val="accent1"/>
                </a:solidFill>
                <a:latin typeface="Arial"/>
                <a:cs typeface="Arial"/>
              </a:rPr>
              <a:t>temps réel</a:t>
            </a:r>
            <a:r>
              <a:rPr lang="fr-FR" sz="1700" dirty="0">
                <a:latin typeface="Arial"/>
                <a:cs typeface="Arial"/>
              </a:rPr>
              <a:t> aurait-elle pu être utile dans la première phase de la réponse à l’épidémie ?</a:t>
            </a:r>
          </a:p>
          <a:p>
            <a:pPr marL="800100" lvl="1" indent="-342900">
              <a:buFont typeface="Courier New" panose="020B0604020202020204" pitchFamily="34" charset="0"/>
              <a:buChar char="o"/>
            </a:pPr>
            <a:r>
              <a:rPr lang="fr-FR" sz="1700" dirty="0">
                <a:latin typeface="Arial"/>
                <a:cs typeface="Arial"/>
              </a:rPr>
              <a:t>À quel</a:t>
            </a:r>
            <a:r>
              <a:rPr lang="fr-FR" sz="1700" dirty="0">
                <a:solidFill>
                  <a:schemeClr val="accent1"/>
                </a:solidFill>
                <a:latin typeface="Arial"/>
                <a:cs typeface="Arial"/>
              </a:rPr>
              <a:t>(s) niveau(x) du gouvernement</a:t>
            </a:r>
            <a:r>
              <a:rPr lang="fr-FR" sz="1700" dirty="0">
                <a:latin typeface="Arial"/>
                <a:cs typeface="Arial"/>
              </a:rPr>
              <a:t> pourrait-il être utile d’appliquer l’approche 7-1-7 pour cette épidémie (par exemple, niveau national, infranational ou plusieurs zones infranationales) et pourquoi ?</a:t>
            </a:r>
          </a:p>
          <a:p>
            <a:pPr marL="800100" lvl="1" indent="-342900">
              <a:buFont typeface="Courier New" panose="020B0604020202020204" pitchFamily="34" charset="0"/>
              <a:buChar char="o"/>
            </a:pPr>
            <a:r>
              <a:rPr lang="fr-FR" sz="1700" dirty="0">
                <a:latin typeface="Arial"/>
                <a:cs typeface="Arial"/>
              </a:rPr>
              <a:t>Comment </a:t>
            </a:r>
            <a:r>
              <a:rPr lang="fr-FR" sz="1700" dirty="0">
                <a:solidFill>
                  <a:schemeClr val="accent1"/>
                </a:solidFill>
                <a:latin typeface="Arial"/>
                <a:cs typeface="Arial"/>
              </a:rPr>
              <a:t>les résultats</a:t>
            </a:r>
            <a:r>
              <a:rPr lang="fr-FR" sz="1700" dirty="0">
                <a:latin typeface="Arial"/>
                <a:cs typeface="Arial"/>
              </a:rPr>
              <a:t> fournis par l’approche 7-1-7 pour cette épidémie pourraient-ils être utilisés pour orienter </a:t>
            </a:r>
            <a:r>
              <a:rPr lang="fr-FR" sz="1700" dirty="0">
                <a:solidFill>
                  <a:schemeClr val="accent1"/>
                </a:solidFill>
                <a:latin typeface="Arial"/>
                <a:cs typeface="Arial"/>
              </a:rPr>
              <a:t>les actions et la planification</a:t>
            </a:r>
            <a:r>
              <a:rPr lang="fr-FR" sz="1700" dirty="0">
                <a:latin typeface="Arial"/>
                <a:cs typeface="Arial"/>
              </a:rPr>
              <a:t> ?</a:t>
            </a:r>
          </a:p>
          <a:p>
            <a:r>
              <a:rPr lang="fr-FR" sz="1700" dirty="0">
                <a:latin typeface="Arial"/>
                <a:cs typeface="Arial"/>
              </a:rPr>
              <a:t>Utiliser votre imagination ou votre expérience pour répondre si l’article ne contient pas assez d’informations.</a:t>
            </a:r>
          </a:p>
          <a:p>
            <a:r>
              <a:rPr lang="fr-FR" sz="1700" dirty="0">
                <a:latin typeface="Arial"/>
                <a:cs typeface="Arial"/>
              </a:rPr>
              <a:t>En séance plénière, </a:t>
            </a:r>
            <a:r>
              <a:rPr lang="fr-FR" sz="1700" b="1" dirty="0">
                <a:latin typeface="Arial"/>
                <a:cs typeface="Arial"/>
              </a:rPr>
              <a:t>résumer</a:t>
            </a:r>
            <a:r>
              <a:rPr lang="fr-FR" sz="1700" dirty="0">
                <a:latin typeface="Arial"/>
                <a:cs typeface="Arial"/>
              </a:rPr>
              <a:t> brièvement l’article et la discussion.</a:t>
            </a:r>
          </a:p>
          <a:p>
            <a:pPr marL="0" indent="0">
              <a:lnSpc>
                <a:spcPct val="115000"/>
              </a:lnSpc>
              <a:spcBef>
                <a:spcPts val="0"/>
              </a:spcBef>
              <a:spcAft>
                <a:spcPts val="100"/>
              </a:spcAft>
              <a:buNone/>
              <a:defRPr/>
            </a:pPr>
            <a:endParaRPr lang="en-US" sz="1700" noProof="0" dirty="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89714"/>
            <a:ext cx="11366082" cy="1641832"/>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000" b="1" i="0" u="none" strike="noStrike" cap="none" normalizeH="0" baseline="0" noProof="0">
                  <a:ln>
                    <a:noFill/>
                  </a:ln>
                  <a:solidFill>
                    <a:srgbClr val="628393"/>
                  </a:solidFill>
                  <a:effectLst/>
                  <a:uLnTx/>
                  <a:uFillTx/>
                  <a:latin typeface="Arial"/>
                  <a:ea typeface="Arial"/>
                  <a:cs typeface="Arial"/>
                </a:rPr>
                <a:t>Durée (35 minutes au total)</a:t>
              </a: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a:ea typeface="Arial"/>
                  <a:cs typeface="Arial"/>
                </a:rPr>
                <a:t>10 minutes</a:t>
              </a:r>
              <a:r>
                <a:rPr lang="fr-FR" sz="1600" dirty="0">
                  <a:latin typeface="Arial"/>
                  <a:ea typeface="Arial"/>
                  <a:cs typeface="Arial"/>
                </a:rPr>
                <a:t> pour lire l’article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a:ea typeface="Arial"/>
                  <a:cs typeface="Arial"/>
                </a:rPr>
                <a:t>12-15 minutes pour discuter en petits groupes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a:ea typeface="Arial"/>
                  <a:cs typeface="Arial"/>
                </a:rPr>
                <a:t>10-15 minutes pour faire le compte rendu en plénière (2-3 minutes par groupe)</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6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fr-FR" dirty="0">
                <a:latin typeface="Arial"/>
                <a:cs typeface="Arial"/>
              </a:rPr>
              <a:t>En groupe</a:t>
            </a:r>
            <a:endParaRPr lang="en-US" dirty="0"/>
          </a:p>
        </p:txBody>
      </p:sp>
    </p:spTree>
    <p:extLst>
      <p:ext uri="{BB962C8B-B14F-4D97-AF65-F5344CB8AC3E}">
        <p14:creationId xmlns:p14="http://schemas.microsoft.com/office/powerpoint/2010/main" val="25200670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p:txBody>
          <a:bodyPr>
            <a:normAutofit/>
          </a:bodyPr>
          <a:lstStyle/>
          <a:p>
            <a:r>
              <a:rPr lang="fr-FR" sz="5400">
                <a:latin typeface="Arial"/>
                <a:cs typeface="Arial"/>
              </a:rPr>
              <a:t>Faisons le point </a:t>
            </a: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fr-FR">
                <a:latin typeface="Arial"/>
                <a:cs typeface="Arial"/>
              </a:rPr>
              <a:t>Répondons à quelques questions.</a:t>
            </a:r>
          </a:p>
        </p:txBody>
      </p:sp>
    </p:spTree>
    <p:extLst>
      <p:ext uri="{BB962C8B-B14F-4D97-AF65-F5344CB8AC3E}">
        <p14:creationId xmlns:p14="http://schemas.microsoft.com/office/powerpoint/2010/main" val="194630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247755" cy="2282808"/>
          </a:xfrm>
        </p:spPr>
        <p:txBody>
          <a:bodyPr/>
          <a:lstStyle/>
          <a:p>
            <a:r>
              <a:rPr lang="fr-FR" dirty="0">
                <a:latin typeface="Arial"/>
                <a:cs typeface="Arial"/>
              </a:rPr>
              <a:t>Étude des questions de l’espace « Faisons le point »</a:t>
            </a:r>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fr-FR" sz="2400" b="1" i="0" u="none" strike="noStrike" dirty="0">
                <a:solidFill>
                  <a:schemeClr val="tx1"/>
                </a:solidFill>
                <a:effectLst/>
                <a:latin typeface="Arial"/>
                <a:cs typeface="Arial"/>
              </a:rPr>
              <a:t>Q</a:t>
            </a:r>
            <a:r>
              <a:rPr lang="fr-FR" sz="2400" i="0" u="none" strike="noStrike" dirty="0">
                <a:solidFill>
                  <a:schemeClr val="tx1"/>
                </a:solidFill>
                <a:effectLst/>
                <a:latin typeface="Arial"/>
                <a:cs typeface="Arial"/>
              </a:rPr>
              <a:t> : </a:t>
            </a:r>
            <a:r>
              <a:rPr lang="fr-FR" sz="2400" dirty="0">
                <a:solidFill>
                  <a:schemeClr val="tx1"/>
                </a:solidFill>
                <a:latin typeface="Arial"/>
                <a:cs typeface="Arial"/>
              </a:rPr>
              <a:t>les dates des actions de réponse précoce sont-elles basées sur le lancement ou l’achèvement des actions ?</a:t>
            </a:r>
          </a:p>
          <a:p>
            <a:pPr marL="0" indent="0">
              <a:buNone/>
            </a:pPr>
            <a:endParaRPr lang="en-US" sz="2400" dirty="0">
              <a:solidFill>
                <a:schemeClr val="tx1"/>
              </a:solidFill>
              <a:cs typeface="Arial"/>
            </a:endParaRPr>
          </a:p>
          <a:p>
            <a:pPr marL="0" indent="0">
              <a:buNone/>
            </a:pPr>
            <a:r>
              <a:rPr lang="fr-FR" sz="2400" b="1" dirty="0">
                <a:solidFill>
                  <a:schemeClr val="tx1"/>
                </a:solidFill>
                <a:latin typeface="Arial"/>
                <a:cs typeface="Arial"/>
              </a:rPr>
              <a:t>Q : </a:t>
            </a:r>
            <a:r>
              <a:rPr lang="fr-FR" sz="2400" dirty="0">
                <a:solidFill>
                  <a:schemeClr val="tx1"/>
                </a:solidFill>
                <a:latin typeface="Arial"/>
                <a:cs typeface="Arial"/>
              </a:rPr>
              <a:t>si un autre cas est apparu avant le cas index, comment faire le calcul ?</a:t>
            </a:r>
          </a:p>
          <a:p>
            <a:pPr marL="0" indent="0">
              <a:buNone/>
            </a:pPr>
            <a:endParaRPr lang="en-US" sz="2400" dirty="0">
              <a:solidFill>
                <a:schemeClr val="tx1"/>
              </a:solidFill>
              <a:cs typeface="Arial"/>
            </a:endParaRPr>
          </a:p>
          <a:p>
            <a:pPr marL="0" indent="0">
              <a:buNone/>
            </a:pPr>
            <a:r>
              <a:rPr lang="fr-FR" sz="2400" b="1" dirty="0">
                <a:solidFill>
                  <a:schemeClr val="tx1"/>
                </a:solidFill>
                <a:latin typeface="Arial"/>
                <a:cs typeface="Arial"/>
              </a:rPr>
              <a:t>Q :</a:t>
            </a:r>
            <a:r>
              <a:rPr lang="fr-FR" sz="2400" dirty="0">
                <a:solidFill>
                  <a:schemeClr val="tx1"/>
                </a:solidFill>
                <a:latin typeface="Arial"/>
                <a:cs typeface="Arial"/>
              </a:rPr>
              <a:t> la notification </a:t>
            </a:r>
            <a:r>
              <a:rPr lang="fr-FR" sz="2400" dirty="0" err="1">
                <a:solidFill>
                  <a:schemeClr val="tx1"/>
                </a:solidFill>
                <a:latin typeface="Arial"/>
                <a:cs typeface="Arial"/>
              </a:rPr>
              <a:t>fait-elle</a:t>
            </a:r>
            <a:r>
              <a:rPr lang="fr-FR" sz="2400" dirty="0">
                <a:solidFill>
                  <a:schemeClr val="tx1"/>
                </a:solidFill>
                <a:latin typeface="Arial"/>
                <a:cs typeface="Arial"/>
              </a:rPr>
              <a:t> référence à des cas suspects ou confirmés ?</a:t>
            </a: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fr-FR" sz="2600">
                <a:latin typeface="Arial"/>
                <a:cs typeface="Arial"/>
              </a:rPr>
              <a:t>Quelques questions/commentaires</a:t>
            </a: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835951" y="1837746"/>
            <a:ext cx="6693029" cy="5024133"/>
          </a:xfrm>
        </p:spPr>
        <p:txBody>
          <a:bodyPr vert="horz" lIns="91440" tIns="45720" rIns="91440" bIns="45720" rtlCol="0" anchor="t">
            <a:noAutofit/>
          </a:bodyPr>
          <a:lstStyle/>
          <a:p>
            <a:pPr marL="0" indent="0">
              <a:buNone/>
            </a:pPr>
            <a:r>
              <a:rPr lang="fr-FR" sz="2400" b="1" i="0" u="none" strike="noStrike" dirty="0">
                <a:solidFill>
                  <a:schemeClr val="tx1"/>
                </a:solidFill>
                <a:effectLst/>
                <a:latin typeface="Arial"/>
                <a:cs typeface="Arial"/>
              </a:rPr>
              <a:t>Q</a:t>
            </a:r>
            <a:r>
              <a:rPr lang="fr-FR" sz="2400" i="0" u="none" strike="noStrike" dirty="0">
                <a:solidFill>
                  <a:schemeClr val="tx1"/>
                </a:solidFill>
                <a:effectLst/>
                <a:latin typeface="Arial"/>
                <a:cs typeface="Arial"/>
              </a:rPr>
              <a:t> : </a:t>
            </a:r>
            <a:r>
              <a:rPr lang="fr-FR" sz="2400" dirty="0">
                <a:solidFill>
                  <a:schemeClr val="tx1"/>
                </a:solidFill>
                <a:latin typeface="Arial"/>
                <a:cs typeface="Arial"/>
              </a:rPr>
              <a:t>que se passe-t-il si un clinicien identifie un cas suspect d’une maladie à déclaration obligatoire, mais qu’il s’avère que le patient souffre d'une autre maladie à déclaration obligatoire?</a:t>
            </a:r>
          </a:p>
          <a:p>
            <a:pPr marL="0" indent="0">
              <a:buNone/>
            </a:pPr>
            <a:endParaRPr lang="en-US" sz="2400" dirty="0">
              <a:solidFill>
                <a:schemeClr val="tx1"/>
              </a:solidFill>
              <a:latin typeface="Arial"/>
              <a:cs typeface="Arial"/>
            </a:endParaRPr>
          </a:p>
          <a:p>
            <a:pPr marL="0" indent="0">
              <a:buNone/>
            </a:pPr>
            <a:r>
              <a:rPr lang="fr-FR" sz="2400" b="1" dirty="0">
                <a:solidFill>
                  <a:schemeClr val="tx1"/>
                </a:solidFill>
                <a:latin typeface="Arial"/>
                <a:cs typeface="Arial"/>
              </a:rPr>
              <a:t>Q</a:t>
            </a:r>
            <a:r>
              <a:rPr lang="fr-FR" sz="2400" dirty="0">
                <a:solidFill>
                  <a:schemeClr val="tx1"/>
                </a:solidFill>
                <a:latin typeface="Arial"/>
                <a:cs typeface="Arial"/>
              </a:rPr>
              <a:t> : pourquoi la cible 7-1-7 est-elle applicable à toutes les maladies au lieu de définir des cibles spécifiques pour chaque maladie ?</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fr-FR" sz="2600">
                <a:latin typeface="Arial"/>
                <a:cs typeface="Arial"/>
              </a:rPr>
              <a:t>Quelques questions/commentaires</a:t>
            </a: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599" y="1437511"/>
            <a:ext cx="3467083" cy="2282808"/>
          </a:xfrm>
        </p:spPr>
        <p:txBody>
          <a:bodyPr/>
          <a:lstStyle/>
          <a:p>
            <a:r>
              <a:rPr lang="fr-FR">
                <a:latin typeface="Arial"/>
                <a:cs typeface="Arial"/>
              </a:rPr>
              <a:t>Étude des questions de l’espace « Faisons le point »</a:t>
            </a:r>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fr-FR" sz="4700">
                <a:latin typeface="Arial"/>
                <a:cs typeface="Arial"/>
              </a:rPr>
              <a:t>Discussion en petit groupe</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fr-FR">
                <a:latin typeface="Arial"/>
                <a:cs typeface="Arial"/>
              </a:rPr>
              <a:t>Discussion : l’approche 7-1-7 dans votre travail</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437125" y="771981"/>
            <a:ext cx="5164714" cy="435984"/>
          </a:xfrm>
        </p:spPr>
        <p:txBody>
          <a:bodyPr/>
          <a:lstStyle/>
          <a:p>
            <a:r>
              <a:rPr lang="fr-FR" dirty="0">
                <a:latin typeface="Arial"/>
                <a:cs typeface="Arial"/>
              </a:rPr>
              <a:t>En groupe</a:t>
            </a:r>
            <a:endParaRPr lang="en-US" dirty="0"/>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fr-FR" sz="2000" dirty="0">
                <a:solidFill>
                  <a:schemeClr val="tx1"/>
                </a:solidFill>
                <a:latin typeface="Arial"/>
                <a:cs typeface="Arial"/>
              </a:rPr>
              <a:t>C’est le moment pour vous de </a:t>
            </a:r>
            <a:r>
              <a:rPr lang="fr-FR" sz="2000" b="1" dirty="0">
                <a:solidFill>
                  <a:schemeClr val="tx1"/>
                </a:solidFill>
                <a:latin typeface="Arial"/>
                <a:cs typeface="Arial"/>
              </a:rPr>
              <a:t>discuter ouvertement </a:t>
            </a:r>
            <a:r>
              <a:rPr lang="fr-FR" sz="2000" dirty="0">
                <a:solidFill>
                  <a:schemeClr val="tx1"/>
                </a:solidFill>
                <a:latin typeface="Arial"/>
                <a:cs typeface="Arial"/>
              </a:rPr>
              <a:t>de l’approche 7-1-7 et de la façon dont elle s’inscrit dans votre travail.</a:t>
            </a:r>
          </a:p>
          <a:p>
            <a:r>
              <a:rPr lang="fr-FR" sz="2000" dirty="0">
                <a:solidFill>
                  <a:schemeClr val="tx1"/>
                </a:solidFill>
                <a:latin typeface="Arial"/>
                <a:cs typeface="Arial"/>
              </a:rPr>
              <a:t>Se présenter et </a:t>
            </a:r>
            <a:r>
              <a:rPr lang="fr-FR" sz="2000" b="1" dirty="0">
                <a:solidFill>
                  <a:schemeClr val="tx1"/>
                </a:solidFill>
                <a:latin typeface="Arial"/>
                <a:cs typeface="Arial"/>
              </a:rPr>
              <a:t>discuter</a:t>
            </a:r>
            <a:r>
              <a:rPr lang="fr-FR" sz="2000" dirty="0">
                <a:solidFill>
                  <a:schemeClr val="tx1"/>
                </a:solidFill>
                <a:latin typeface="Arial"/>
                <a:cs typeface="Arial"/>
              </a:rPr>
              <a:t> des questions suivantes en groupe.</a:t>
            </a:r>
          </a:p>
          <a:p>
            <a:pPr>
              <a:defRPr/>
            </a:pPr>
            <a:endParaRPr lang="en-US" sz="600" dirty="0">
              <a:solidFill>
                <a:schemeClr val="tx1"/>
              </a:solidFill>
              <a:latin typeface="Arial"/>
              <a:ea typeface="Calibri"/>
              <a:cs typeface="Arial"/>
            </a:endParaRPr>
          </a:p>
          <a:p>
            <a:pPr marL="0" indent="0">
              <a:lnSpc>
                <a:spcPct val="115000"/>
              </a:lnSpc>
              <a:spcBef>
                <a:spcPts val="0"/>
              </a:spcBef>
              <a:spcAft>
                <a:spcPts val="100"/>
              </a:spcAft>
              <a:buNone/>
              <a:defRPr/>
            </a:pPr>
            <a:r>
              <a:rPr kumimoji="0" lang="fr-FR" sz="2000" b="1" i="0" u="none" strike="noStrike" cap="none" normalizeH="0" baseline="0" noProof="0" dirty="0">
                <a:ln>
                  <a:noFill/>
                </a:ln>
                <a:solidFill>
                  <a:schemeClr val="tx2"/>
                </a:solidFill>
                <a:effectLst/>
                <a:uLnTx/>
                <a:uFillTx/>
                <a:latin typeface="Arial"/>
                <a:ea typeface="Arial"/>
                <a:cs typeface="Arial"/>
              </a:rPr>
              <a:t>Comment la </a:t>
            </a:r>
            <a:r>
              <a:rPr lang="fr-FR" sz="2000" b="1" dirty="0">
                <a:solidFill>
                  <a:schemeClr val="tx2"/>
                </a:solidFill>
                <a:latin typeface="Arial"/>
                <a:ea typeface="Arial"/>
                <a:cs typeface="Arial"/>
              </a:rPr>
              <a:t>cible</a:t>
            </a:r>
            <a:r>
              <a:rPr kumimoji="0" lang="fr-FR" sz="2000" b="1" i="0" u="none" strike="noStrike" cap="none" normalizeH="0" baseline="0" noProof="0" dirty="0">
                <a:ln>
                  <a:noFill/>
                </a:ln>
                <a:solidFill>
                  <a:schemeClr val="tx2"/>
                </a:solidFill>
                <a:effectLst/>
                <a:uLnTx/>
                <a:uFillTx/>
                <a:latin typeface="Arial"/>
                <a:ea typeface="Arial"/>
                <a:cs typeface="Arial"/>
              </a:rPr>
              <a:t> 7-1-7 peut-elle </a:t>
            </a:r>
            <a:r>
              <a:rPr lang="fr-FR" sz="2000" b="1" dirty="0">
                <a:solidFill>
                  <a:schemeClr val="tx2"/>
                </a:solidFill>
                <a:latin typeface="Arial"/>
                <a:ea typeface="Arial"/>
                <a:cs typeface="Arial"/>
              </a:rPr>
              <a:t>être</a:t>
            </a:r>
            <a:r>
              <a:rPr kumimoji="0" lang="fr-FR" sz="2000" b="1" i="0" u="none" strike="noStrike" cap="none" normalizeH="0" baseline="0" noProof="0" dirty="0">
                <a:ln>
                  <a:noFill/>
                </a:ln>
                <a:solidFill>
                  <a:schemeClr val="tx2"/>
                </a:solidFill>
                <a:effectLst/>
                <a:uLnTx/>
                <a:uFillTx/>
                <a:latin typeface="Arial"/>
                <a:ea typeface="Arial"/>
                <a:cs typeface="Arial"/>
              </a:rPr>
              <a:t> utilisée dans votre travail pour renforcer</a:t>
            </a:r>
            <a:r>
              <a:rPr lang="fr-FR" sz="2000" b="1" dirty="0">
                <a:solidFill>
                  <a:schemeClr val="tx2"/>
                </a:solidFill>
                <a:latin typeface="Arial"/>
                <a:ea typeface="Arial"/>
                <a:cs typeface="Arial"/>
              </a:rPr>
              <a:t> les systèmes</a:t>
            </a:r>
            <a:r>
              <a:rPr kumimoji="0" lang="fr-FR" sz="2000" b="1" i="0" u="none" strike="noStrike" cap="none" normalizeH="0" baseline="0" noProof="0" dirty="0">
                <a:ln>
                  <a:noFill/>
                </a:ln>
                <a:solidFill>
                  <a:schemeClr val="tx2"/>
                </a:solidFill>
                <a:effectLst/>
                <a:uLnTx/>
                <a:uFillTx/>
                <a:latin typeface="Arial"/>
                <a:ea typeface="Arial"/>
                <a:cs typeface="Arial"/>
              </a:rPr>
              <a:t> de détection, de notification ou de réponse précoce </a:t>
            </a:r>
            <a:r>
              <a:rPr lang="fr-FR" sz="2000" b="1" dirty="0">
                <a:solidFill>
                  <a:schemeClr val="tx2"/>
                </a:solidFill>
                <a:latin typeface="Arial"/>
                <a:ea typeface="Arial"/>
                <a:cs typeface="Arial"/>
              </a:rPr>
              <a:t>aux</a:t>
            </a:r>
            <a:r>
              <a:rPr kumimoji="0" lang="fr-FR" sz="2000" b="1" i="0" u="none" strike="noStrike" cap="none" normalizeH="0" baseline="0" noProof="0" dirty="0">
                <a:ln>
                  <a:noFill/>
                </a:ln>
                <a:solidFill>
                  <a:schemeClr val="tx2"/>
                </a:solidFill>
                <a:effectLst/>
                <a:uLnTx/>
                <a:uFillTx/>
                <a:latin typeface="Arial"/>
                <a:ea typeface="Arial"/>
                <a:cs typeface="Arial"/>
              </a:rPr>
              <a:t> épidémies</a:t>
            </a:r>
            <a:r>
              <a:rPr lang="fr-FR" sz="2000" b="1" dirty="0">
                <a:solidFill>
                  <a:schemeClr val="tx2"/>
                </a:solidFill>
                <a:latin typeface="Arial"/>
                <a:ea typeface="Arial"/>
                <a:cs typeface="Arial"/>
              </a:rPr>
              <a:t> ?</a:t>
            </a:r>
          </a:p>
          <a:p>
            <a:pPr marL="0" indent="0">
              <a:lnSpc>
                <a:spcPct val="115000"/>
              </a:lnSpc>
              <a:spcBef>
                <a:spcPts val="0"/>
              </a:spcBef>
              <a:spcAft>
                <a:spcPts val="100"/>
              </a:spcAft>
              <a:buNone/>
              <a:defRPr/>
            </a:pPr>
            <a:endParaRPr lang="en-US" sz="6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fr-FR" sz="2000" b="1" dirty="0">
                <a:solidFill>
                  <a:schemeClr val="tx2"/>
                </a:solidFill>
                <a:latin typeface="Arial"/>
                <a:cs typeface="Arial"/>
              </a:rPr>
              <a:t>Qu’est-ce qui pourrait contribuer à rendre la cible 7-1-7 et l’approche d’amélioration des performances durables là où vous travaillez ?</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437522" y="4530403"/>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000" b="1" i="0" u="none" strike="noStrike" cap="none" normalizeH="0" baseline="0" noProof="0">
                  <a:ln>
                    <a:noFill/>
                  </a:ln>
                  <a:solidFill>
                    <a:srgbClr val="628393"/>
                  </a:solidFill>
                  <a:effectLst/>
                  <a:uLnTx/>
                  <a:uFillTx/>
                  <a:latin typeface="Arial"/>
                  <a:ea typeface="Arial"/>
                  <a:cs typeface="Arial"/>
                </a:rPr>
                <a:t>Durée (30 minutes au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sz="1800">
                  <a:latin typeface="Arial"/>
                  <a:ea typeface="Arial"/>
                  <a:cs typeface="Arial"/>
                </a:rPr>
                <a:t>15-20</a:t>
              </a:r>
              <a:r>
                <a:rPr kumimoji="0" lang="fr-FR" sz="1800" b="0" i="0" u="none" strike="noStrike" cap="none" normalizeH="0" baseline="0" noProof="0">
                  <a:ln>
                    <a:noFill/>
                  </a:ln>
                  <a:solidFill>
                    <a:srgbClr val="394D56"/>
                  </a:solidFill>
                  <a:effectLst/>
                  <a:uLnTx/>
                  <a:uFillTx/>
                  <a:latin typeface="Arial"/>
                  <a:ea typeface="Arial"/>
                  <a:cs typeface="Arial"/>
                </a:rPr>
                <a:t> minutes : discussion en petits groupes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a:ln>
                    <a:noFill/>
                  </a:ln>
                  <a:solidFill>
                    <a:srgbClr val="394D56"/>
                  </a:solidFill>
                  <a:effectLst/>
                  <a:uLnTx/>
                  <a:uFillTx/>
                  <a:latin typeface="Arial"/>
                  <a:ea typeface="Arial"/>
                  <a:cs typeface="Arial"/>
                </a:rPr>
                <a:t>10-15 minutes : compte rendu en plénière (~2 minutes par groupe)</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fr-FR" dirty="0">
                <a:latin typeface="Arial"/>
                <a:cs typeface="Arial"/>
              </a:rPr>
              <a:t>L'Alliance 7-1-7</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fr-FR" sz="2800" dirty="0">
                <a:latin typeface="Arial"/>
                <a:cs typeface="Arial"/>
              </a:rPr>
              <a:t>L’assistance dont vous avez besoin pour commencer</a:t>
            </a:r>
          </a:p>
        </p:txBody>
      </p:sp>
    </p:spTree>
    <p:extLst>
      <p:ext uri="{BB962C8B-B14F-4D97-AF65-F5344CB8AC3E}">
        <p14:creationId xmlns:p14="http://schemas.microsoft.com/office/powerpoint/2010/main" val="19963318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451645" y="494112"/>
            <a:ext cx="10515600" cy="1001762"/>
          </a:xfrm>
        </p:spPr>
        <p:txBody>
          <a:bodyPr anchor="t">
            <a:normAutofit/>
          </a:bodyPr>
          <a:lstStyle/>
          <a:p>
            <a:r>
              <a:rPr lang="fr-FR"/>
              <a:t>À propos de l’Alliance 7-1-7</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2290314"/>
          </a:xfrm>
        </p:spPr>
        <p:txBody>
          <a:bodyPr vert="horz" lIns="91440" tIns="45720" rIns="91440" bIns="45720" numCol="2" rtlCol="0" anchor="t">
            <a:normAutofit/>
          </a:bodyPr>
          <a:lstStyle/>
          <a:p>
            <a:pPr>
              <a:lnSpc>
                <a:spcPct val="120000"/>
              </a:lnSpc>
              <a:spcBef>
                <a:spcPts val="1600"/>
              </a:spcBef>
            </a:pPr>
            <a:r>
              <a:rPr lang="fr-FR" sz="1800" dirty="0">
                <a:latin typeface="Arial"/>
                <a:cs typeface="Arial"/>
              </a:rPr>
              <a:t>Fournit et facilite une assistance technique et une formation.</a:t>
            </a:r>
            <a:r>
              <a:rPr lang="fr-FR" sz="1800" dirty="0">
                <a:solidFill>
                  <a:schemeClr val="tx1"/>
                </a:solidFill>
                <a:latin typeface="Arial"/>
                <a:cs typeface="Arial"/>
              </a:rPr>
              <a:t> </a:t>
            </a:r>
          </a:p>
          <a:p>
            <a:pPr>
              <a:lnSpc>
                <a:spcPct val="120000"/>
              </a:lnSpc>
              <a:spcBef>
                <a:spcPts val="1600"/>
              </a:spcBef>
            </a:pPr>
            <a:r>
              <a:rPr lang="fr-FR" sz="1800" dirty="0">
                <a:latin typeface="Arial"/>
                <a:cs typeface="Arial"/>
              </a:rPr>
              <a:t>Fait participer les partenaires aux communautés de pratique et réseaux d’apprentissage régionaux.</a:t>
            </a:r>
          </a:p>
          <a:p>
            <a:pPr>
              <a:lnSpc>
                <a:spcPct val="120000"/>
              </a:lnSpc>
              <a:spcBef>
                <a:spcPts val="1600"/>
              </a:spcBef>
              <a:buFont typeface="Arial" panose="020B0604020202020204" pitchFamily="34" charset="0"/>
              <a:buChar char="•"/>
            </a:pPr>
            <a:r>
              <a:rPr lang="fr-FR" sz="1800" dirty="0">
                <a:latin typeface="Arial"/>
                <a:cs typeface="Arial"/>
              </a:rPr>
              <a:t>Mobilise des ressources et héberge une plateforme en ligne proposant conseils, outils, supports de formation et groupes de discussion.</a:t>
            </a:r>
          </a:p>
          <a:p>
            <a:pPr>
              <a:lnSpc>
                <a:spcPct val="120000"/>
              </a:lnSpc>
              <a:spcBef>
                <a:spcPts val="1600"/>
              </a:spcBef>
              <a:buFont typeface="Arial" panose="020B0604020202020204" pitchFamily="34" charset="0"/>
              <a:buChar char="•"/>
            </a:pPr>
            <a:r>
              <a:rPr lang="fr-FR" sz="1800" dirty="0">
                <a:latin typeface="Arial"/>
                <a:cs typeface="Arial"/>
              </a:rPr>
              <a:t>Produit de nouvelles données grâce à des recherches opérationnelles.</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674373"/>
            <a:ext cx="3467083" cy="2282808"/>
          </a:xfrm>
        </p:spPr>
        <p:txBody>
          <a:bodyPr/>
          <a:lstStyle/>
          <a:p>
            <a:br>
              <a:rPr lang="en-US">
                <a:latin typeface="Arial"/>
                <a:cs typeface="Arial"/>
              </a:rPr>
            </a:br>
            <a:r>
              <a:rPr lang="fr">
                <a:latin typeface="Arial"/>
                <a:cs typeface="Arial"/>
              </a:rPr>
              <a:t>Objectifs d'apprentissage de l'atelier</a:t>
            </a:r>
            <a:endParaRPr lang="en-US"/>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609531" y="1388290"/>
            <a:ext cx="7015870" cy="5469710"/>
          </a:xfrm>
        </p:spPr>
        <p:txBody>
          <a:bodyPr vert="horz" lIns="91440" tIns="45720" rIns="91440" bIns="45720" rtlCol="0" anchor="t">
            <a:noAutofit/>
          </a:bodyPr>
          <a:lstStyle/>
          <a:p>
            <a:pPr marL="342900" indent="-342900">
              <a:lnSpc>
                <a:spcPct val="113999"/>
              </a:lnSpc>
            </a:pPr>
            <a:r>
              <a:rPr lang="fr-FR" sz="2000" b="1" dirty="0">
                <a:latin typeface="Arial"/>
                <a:cs typeface="Arial"/>
              </a:rPr>
              <a:t>Comprendre le rôle de la cible 7-1-7 </a:t>
            </a:r>
            <a:r>
              <a:rPr lang="fr-FR" sz="2000" dirty="0">
                <a:latin typeface="Arial"/>
                <a:cs typeface="Arial"/>
              </a:rPr>
              <a:t>comme approche d'amélioration des performances lors des revues des premières actions pour la détection, la notification et la riposte en cas d'épidémie.</a:t>
            </a:r>
          </a:p>
          <a:p>
            <a:pPr marL="342900" indent="-342900">
              <a:lnSpc>
                <a:spcPct val="113999"/>
              </a:lnSpc>
            </a:pPr>
            <a:r>
              <a:rPr lang="fr-FR" sz="2000" b="1" dirty="0">
                <a:latin typeface="Arial"/>
                <a:cs typeface="Arial"/>
              </a:rPr>
              <a:t>Expliquer </a:t>
            </a:r>
            <a:r>
              <a:rPr lang="fr-FR" sz="2000" dirty="0">
                <a:latin typeface="Arial"/>
                <a:cs typeface="Arial"/>
              </a:rPr>
              <a:t>comment la cible  </a:t>
            </a:r>
            <a:r>
              <a:rPr lang="fr-FR" sz="2000" b="1" dirty="0">
                <a:latin typeface="Arial"/>
                <a:cs typeface="Arial"/>
              </a:rPr>
              <a:t>7-1-7 favorise l'amélioration des performances </a:t>
            </a:r>
            <a:r>
              <a:rPr lang="fr-FR" sz="2000" dirty="0">
                <a:latin typeface="Arial"/>
                <a:cs typeface="Arial"/>
              </a:rPr>
              <a:t>des systèmes de riposte</a:t>
            </a:r>
          </a:p>
          <a:p>
            <a:pPr marL="342900" indent="-342900">
              <a:lnSpc>
                <a:spcPct val="113999"/>
              </a:lnSpc>
            </a:pPr>
            <a:r>
              <a:rPr lang="fr-FR" sz="2000" b="1" dirty="0">
                <a:latin typeface="Arial"/>
                <a:cs typeface="Arial"/>
              </a:rPr>
              <a:t>Identifiez les opportunités et les défis </a:t>
            </a:r>
            <a:r>
              <a:rPr lang="fr-FR" sz="2000" dirty="0">
                <a:latin typeface="Arial"/>
                <a:cs typeface="Arial"/>
              </a:rPr>
              <a:t>pour soutenir la sensibilisation, l'adoption et l'utilisation de la cible 7-1-7 dans votre travail.</a:t>
            </a:r>
          </a:p>
          <a:p>
            <a:pPr marL="342900" indent="-342900">
              <a:lnSpc>
                <a:spcPct val="113999"/>
              </a:lnSpc>
            </a:pPr>
            <a:r>
              <a:rPr lang="fr-FR" sz="2000" b="1" dirty="0">
                <a:latin typeface="Arial"/>
                <a:cs typeface="Arial"/>
              </a:rPr>
              <a:t>Appliquer des étapes clés et les meilleures pratiques </a:t>
            </a:r>
            <a:r>
              <a:rPr lang="fr-FR" sz="2000" dirty="0">
                <a:latin typeface="Arial"/>
                <a:cs typeface="Arial"/>
              </a:rPr>
              <a:t>pour soutenir l'adoption + l'utilisation de la cible 7-1-7 dans divers programmes et contextes</a:t>
            </a:r>
            <a:r>
              <a:rPr lang="fr-FR" sz="2000" b="1" dirty="0">
                <a:latin typeface="Arial"/>
                <a:cs typeface="Arial"/>
              </a:rPr>
              <a:t>.</a:t>
            </a: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fr">
                <a:latin typeface="Arial"/>
                <a:cs typeface="Arial"/>
              </a:rPr>
              <a:t>À la fin de la formation, vous devriez être capable de :</a:t>
            </a:r>
            <a:endParaRPr lang="en-US"/>
          </a:p>
        </p:txBody>
      </p:sp>
    </p:spTree>
    <p:extLst>
      <p:ext uri="{BB962C8B-B14F-4D97-AF65-F5344CB8AC3E}">
        <p14:creationId xmlns:p14="http://schemas.microsoft.com/office/powerpoint/2010/main" val="104732829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fr-FR">
                <a:latin typeface="Arial"/>
                <a:cs typeface="Arial"/>
              </a:rPr>
              <a:t>Nos ressources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3810146" cy="4882303"/>
          </a:xfrm>
        </p:spPr>
        <p:txBody>
          <a:bodyPr vert="horz" lIns="91440" tIns="45720" rIns="91440" bIns="45720" rtlCol="0" anchor="t">
            <a:normAutofit/>
          </a:bodyPr>
          <a:lstStyle/>
          <a:p>
            <a:pPr>
              <a:lnSpc>
                <a:spcPct val="110000"/>
              </a:lnSpc>
            </a:pPr>
            <a:r>
              <a:rPr lang="fr-FR" sz="1800" dirty="0"/>
              <a:t>Nos r</a:t>
            </a:r>
            <a:r>
              <a:rPr lang="fr-FR" sz="1800" b="1" dirty="0"/>
              <a:t>essources pour soutenir la mise en œuvre sont disponibles à l’adresse</a:t>
            </a:r>
            <a:br>
              <a:rPr lang="fr-FR" sz="1800" b="1" dirty="0"/>
            </a:br>
            <a:r>
              <a:rPr lang="fr-FR" sz="1800" b="0" dirty="0">
                <a:solidFill>
                  <a:srgbClr val="39B142"/>
                </a:solidFill>
                <a:hlinkClick r:id="rId3">
                  <a:extLst>
                    <a:ext uri="{A12FA001-AC4F-418D-AE19-62706E023703}">
                      <ahyp:hlinkClr xmlns:ahyp="http://schemas.microsoft.com/office/drawing/2018/hyperlinkcolor" val="tx"/>
                    </a:ext>
                  </a:extLst>
                </a:hlinkClick>
              </a:rPr>
              <a:t>717alliance.org</a:t>
            </a:r>
            <a:r>
              <a:rPr lang="fr-FR" sz="1800" b="1" dirty="0"/>
              <a:t>.</a:t>
            </a:r>
          </a:p>
          <a:p>
            <a:pPr>
              <a:lnSpc>
                <a:spcPct val="110000"/>
              </a:lnSpc>
            </a:pPr>
            <a:endParaRPr lang="en-US" sz="1800" dirty="0">
              <a:solidFill>
                <a:srgbClr val="39B142"/>
              </a:solidFill>
            </a:endParaRPr>
          </a:p>
          <a:p>
            <a:pPr>
              <a:lnSpc>
                <a:spcPct val="110000"/>
              </a:lnSpc>
            </a:pPr>
            <a:r>
              <a:rPr lang="fr-FR" sz="1800" b="1" dirty="0"/>
              <a:t>Liens rapides :</a:t>
            </a:r>
          </a:p>
          <a:p>
            <a:pPr>
              <a:lnSpc>
                <a:spcPct val="110000"/>
              </a:lnSpc>
            </a:pPr>
            <a:r>
              <a:rPr lang="fr-FR" sz="1600" b="0" dirty="0">
                <a:solidFill>
                  <a:srgbClr val="39B142"/>
                </a:solidFill>
                <a:latin typeface="Arial"/>
                <a:cs typeface="Arial"/>
                <a:hlinkClick r:id="rId4">
                  <a:extLst>
                    <a:ext uri="{A12FA001-AC4F-418D-AE19-62706E023703}">
                      <ahyp:hlinkClr xmlns:ahyp="http://schemas.microsoft.com/office/drawing/2018/hyperlinkcolor" val="tx"/>
                    </a:ext>
                  </a:extLst>
                </a:hlinkClick>
              </a:rPr>
              <a:t>Se lancer ici (en anglais)</a:t>
            </a:r>
          </a:p>
          <a:p>
            <a:pPr>
              <a:lnSpc>
                <a:spcPct val="110000"/>
              </a:lnSpc>
            </a:pPr>
            <a:r>
              <a:rPr lang="fr-FR" sz="16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d’outils numérique de la cible 7-1-7</a:t>
            </a:r>
            <a:r>
              <a:rPr lang="fr-FR" sz="1600" b="0" dirty="0">
                <a:solidFill>
                  <a:srgbClr val="39B142"/>
                </a:solidFill>
                <a:latin typeface="Arial"/>
                <a:cs typeface="Arial"/>
              </a:rPr>
              <a:t> </a:t>
            </a:r>
          </a:p>
          <a:p>
            <a:pPr>
              <a:lnSpc>
                <a:spcPct val="110000"/>
              </a:lnSpc>
            </a:pPr>
            <a:r>
              <a:rPr lang="fr-FR" sz="1600" b="0" dirty="0">
                <a:solidFill>
                  <a:srgbClr val="3CB142"/>
                </a:solidFill>
                <a:latin typeface="Arial"/>
                <a:cs typeface="Arial"/>
                <a:hlinkClick r:id="rId6">
                  <a:extLst>
                    <a:ext uri="{A12FA001-AC4F-418D-AE19-62706E023703}">
                      <ahyp:hlinkClr xmlns:ahyp="http://schemas.microsoft.com/office/drawing/2018/hyperlinkcolor" val="tx"/>
                    </a:ext>
                  </a:extLst>
                </a:hlinkClick>
              </a:rPr>
              <a:t>Documents de plaidoyer pour les décideurs</a:t>
            </a:r>
          </a:p>
          <a:p>
            <a:pPr>
              <a:lnSpc>
                <a:spcPct val="110000"/>
              </a:lnSpc>
            </a:pPr>
            <a:r>
              <a:rPr lang="fr-FR" sz="16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sz="1800" dirty="0"/>
          </a:p>
          <a:p>
            <a:pPr marL="457200" indent="-457200">
              <a:lnSpc>
                <a:spcPct val="110000"/>
              </a:lnSpc>
              <a:buFont typeface="Arial" panose="020B0604020202020204" pitchFamily="34" charset="0"/>
              <a:buChar char="•"/>
            </a:pPr>
            <a:endParaRPr lang="en-US" sz="1800"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8107"/>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70214" y="2347566"/>
            <a:ext cx="7899144" cy="855788"/>
          </a:xfrm>
        </p:spPr>
        <p:txBody>
          <a:bodyPr vert="horz" lIns="91440" tIns="45720" rIns="91440" bIns="45720" rtlCol="0" anchor="t">
            <a:noAutofit/>
          </a:bodyPr>
          <a:lstStyle/>
          <a:p>
            <a:pPr marL="0" indent="0">
              <a:lnSpc>
                <a:spcPct val="100000"/>
              </a:lnSpc>
              <a:buNone/>
            </a:pPr>
            <a:r>
              <a:rPr lang="fr-FR" sz="2000" b="1" dirty="0">
                <a:latin typeface="Arial"/>
                <a:cs typeface="Arial"/>
              </a:rPr>
              <a:t>Pour devenir un partenaire officiel de l’Alliance 7-1-7, demandez un soutien technique et postulez à de petites subventions.</a:t>
            </a: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4621194"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latin typeface="Arial"/>
                <a:cs typeface="Arial"/>
              </a:rPr>
              <a:t>aux actualités de l’Alliance et rejoindre notre réseau d’apprentissage mondial</a:t>
            </a: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4282596"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latin typeface="Arial"/>
                <a:cs typeface="Arial"/>
              </a:rPr>
              <a:t>à l’adresse </a:t>
            </a:r>
            <a:r>
              <a:rPr lang="fr-FR" sz="1800" dirty="0">
                <a:latin typeface="Arial"/>
                <a:cs typeface="Arial"/>
                <a:hlinkClick r:id="rId4"/>
              </a:rPr>
              <a:t>contact@717alliance.org</a:t>
            </a:r>
            <a:r>
              <a:rPr lang="fr-FR" sz="1800" dirty="0">
                <a:latin typeface="Arial"/>
                <a:cs typeface="Arial"/>
              </a:rPr>
              <a:t> pour se lancer</a:t>
            </a: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2000" b="1">
                <a:latin typeface="Arial"/>
                <a:cs typeface="Arial"/>
              </a:rPr>
              <a:t>Pour rester informé sur les actualités et les opportunités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473757" y="3426084"/>
            <a:ext cx="3415743" cy="584775"/>
          </a:xfrm>
          <a:prstGeom prst="rect">
            <a:avLst/>
          </a:prstGeom>
          <a:noFill/>
        </p:spPr>
        <p:txBody>
          <a:bodyPr wrap="square" lIns="91440" tIns="45720" rIns="91440" bIns="45720" rtlCol="0" anchor="t">
            <a:spAutoFit/>
          </a:bodyPr>
          <a:lstStyle/>
          <a:p>
            <a:pPr algn="ctr"/>
            <a:r>
              <a:rPr lang="fr-FR" sz="1600" dirty="0">
                <a:solidFill>
                  <a:schemeClr val="bg1"/>
                </a:solidFill>
                <a:latin typeface="Arial"/>
                <a:cs typeface="Arial"/>
              </a:rPr>
              <a:t>Envoyer un e-mail au Secrétariat de l’Alliance</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633932" y="5436025"/>
            <a:ext cx="1117614" cy="338554"/>
          </a:xfrm>
          <a:prstGeom prst="rect">
            <a:avLst/>
          </a:prstGeom>
          <a:noFill/>
        </p:spPr>
        <p:txBody>
          <a:bodyPr wrap="none" lIns="91440" tIns="45720" rIns="91440" bIns="45720" rtlCol="0" anchor="t">
            <a:spAutoFit/>
          </a:bodyPr>
          <a:lstStyle/>
          <a:p>
            <a:pPr algn="ctr"/>
            <a:r>
              <a:rPr lang="fr-FR" sz="1600" dirty="0">
                <a:solidFill>
                  <a:schemeClr val="bg1"/>
                </a:solidFill>
                <a:latin typeface="Arial"/>
                <a:cs typeface="Arial"/>
              </a:rPr>
              <a:t>S’abonner</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a:t>Rejoindre l’Alliance</a:t>
            </a:r>
          </a:p>
        </p:txBody>
      </p:sp>
    </p:spTree>
    <p:extLst>
      <p:ext uri="{BB962C8B-B14F-4D97-AF65-F5344CB8AC3E}">
        <p14:creationId xmlns:p14="http://schemas.microsoft.com/office/powerpoint/2010/main" val="20345610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4091320" cy="2282808"/>
          </a:xfrm>
        </p:spPr>
        <p:txBody>
          <a:bodyPr/>
          <a:lstStyle/>
          <a:p>
            <a:r>
              <a:rPr lang="fr-FR" dirty="0"/>
              <a:t>Rejoindre la communauté de pratique mondiale de l’approche 7-1-7</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a:lstStyle/>
          <a:p>
            <a:pPr marL="0" indent="0">
              <a:lnSpc>
                <a:spcPct val="100000"/>
              </a:lnSpc>
              <a:buNone/>
            </a:pPr>
            <a:r>
              <a:rPr lang="fr-FR" b="1" dirty="0">
                <a:solidFill>
                  <a:schemeClr val="tx2"/>
                </a:solidFill>
                <a:latin typeface="Arial"/>
                <a:cs typeface="Arial"/>
              </a:rPr>
              <a:t>L’Alliance 7-1-7 accueille une communauté de pratique mondiale pour accélérer la réussite des apprentissages et de la mise en œuvre.</a:t>
            </a:r>
          </a:p>
          <a:p>
            <a:endParaRPr lang="en-US" dirty="0">
              <a:solidFill>
                <a:schemeClr val="tx2"/>
              </a:solidFill>
              <a:cs typeface="Arial" panose="020B0604020202020204" pitchFamily="34" charset="0"/>
            </a:endParaRPr>
          </a:p>
          <a:p>
            <a:endParaRPr lang="en-US" dirty="0">
              <a:solidFill>
                <a:schemeClr val="tx2"/>
              </a:solidFill>
              <a:cs typeface="Arial" panose="020B0604020202020204" pitchFamily="34" charset="0"/>
            </a:endParaRPr>
          </a:p>
          <a:p>
            <a:endParaRPr lang="en-US" dirty="0">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1323439"/>
            <a:chOff x="4665484" y="3237981"/>
            <a:chExt cx="7075983" cy="1323439"/>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1077218"/>
            </a:xfrm>
            <a:prstGeom prst="rect">
              <a:avLst/>
            </a:prstGeom>
            <a:noFill/>
          </p:spPr>
          <p:txBody>
            <a:bodyPr wrap="square" lIns="91440" tIns="45720" rIns="91440" bIns="45720" anchor="t">
              <a:spAutoFit/>
            </a:bodyPr>
            <a:lstStyle/>
            <a:p>
              <a:pPr algn="ctr"/>
              <a:r>
                <a:rPr lang="fr-FR" sz="1600" dirty="0">
                  <a:solidFill>
                    <a:srgbClr val="29373D"/>
                  </a:solidFill>
                  <a:latin typeface="Arial"/>
                  <a:cs typeface="Arial"/>
                </a:rPr>
                <a:t>Destiné aux équipes techniques qui utilisent l’approche 7-1-7</a:t>
              </a:r>
              <a:r>
                <a:rPr lang="fr-FR" sz="1600" b="0" i="0" dirty="0">
                  <a:solidFill>
                    <a:srgbClr val="29373D"/>
                  </a:solidFill>
                  <a:effectLst/>
                  <a:latin typeface="Arial"/>
                  <a:cs typeface="Arial"/>
                </a:rPr>
                <a:t> </a:t>
              </a:r>
            </a:p>
          </p:txBody>
        </p:sp>
        <p:sp>
          <p:nvSpPr>
            <p:cNvPr id="10" name="TextBox 9">
              <a:extLst>
                <a:ext uri="{FF2B5EF4-FFF2-40B4-BE49-F238E27FC236}">
                  <a16:creationId xmlns:a16="http://schemas.microsoft.com/office/drawing/2014/main" id="{7901EDB9-17B8-E5B0-352D-C8FFAF7AB113}"/>
                </a:ext>
              </a:extLst>
            </p:cNvPr>
            <p:cNvSpPr txBox="1"/>
            <p:nvPr/>
          </p:nvSpPr>
          <p:spPr>
            <a:xfrm>
              <a:off x="7113232" y="3237981"/>
              <a:ext cx="2180487" cy="1323439"/>
            </a:xfrm>
            <a:prstGeom prst="rect">
              <a:avLst/>
            </a:prstGeom>
            <a:noFill/>
          </p:spPr>
          <p:txBody>
            <a:bodyPr wrap="square">
              <a:spAutoFit/>
            </a:bodyPr>
            <a:lstStyle/>
            <a:p>
              <a:pPr algn="ctr"/>
              <a:r>
                <a:rPr lang="fr-FR" sz="1600">
                  <a:solidFill>
                    <a:srgbClr val="29373D"/>
                  </a:solidFill>
                  <a:latin typeface="Arial" panose="020B0604020202020204" pitchFamily="34" charset="0"/>
                  <a:cs typeface="Arial" panose="020B0604020202020204" pitchFamily="34" charset="0"/>
                </a:rPr>
                <a:t>Participations régulières de la communauté aux grands défis nationaux</a:t>
              </a: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830997"/>
            </a:xfrm>
            <a:prstGeom prst="rect">
              <a:avLst/>
            </a:prstGeom>
            <a:noFill/>
          </p:spPr>
          <p:txBody>
            <a:bodyPr wrap="square">
              <a:spAutoFit/>
            </a:bodyPr>
            <a:lstStyle/>
            <a:p>
              <a:pPr algn="ctr"/>
              <a:r>
                <a:rPr lang="fr-FR" sz="1600">
                  <a:solidFill>
                    <a:srgbClr val="29373D"/>
                  </a:solidFill>
                  <a:latin typeface="Arial" panose="020B0604020202020204" pitchFamily="34" charset="0"/>
                  <a:cs typeface="Arial" panose="020B0604020202020204" pitchFamily="34" charset="0"/>
                </a:rPr>
                <a:t>Ressources et plateformes exclusives</a:t>
              </a: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352934"/>
            <a:ext cx="11536680" cy="1087808"/>
          </a:xfrm>
        </p:spPr>
        <p:txBody>
          <a:bodyPr anchor="t">
            <a:normAutofit/>
          </a:bodyPr>
          <a:lstStyle/>
          <a:p>
            <a:r>
              <a:rPr lang="fr-FR" sz="2800" dirty="0">
                <a:latin typeface="Arial"/>
                <a:cs typeface="Arial"/>
              </a:rPr>
              <a:t>L’adhésion à la communauté de pratique ouvre l’accès à nos ressources en ligne</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b="-3786"/>
          <a:stretch/>
        </p:blipFill>
        <p:spPr>
          <a:xfrm>
            <a:off x="1688098" y="1717750"/>
            <a:ext cx="8815803" cy="4815025"/>
          </a:xfrm>
          <a:noFill/>
          <a:ln>
            <a:noFill/>
          </a:ln>
        </p:spPr>
      </p:pic>
    </p:spTree>
    <p:extLst>
      <p:ext uri="{BB962C8B-B14F-4D97-AF65-F5344CB8AC3E}">
        <p14:creationId xmlns:p14="http://schemas.microsoft.com/office/powerpoint/2010/main" val="33812826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1087808"/>
          </a:xfrm>
        </p:spPr>
        <p:txBody>
          <a:bodyPr/>
          <a:lstStyle/>
          <a:p>
            <a:r>
              <a:rPr lang="fr-FR" dirty="0">
                <a:latin typeface="Arial"/>
                <a:cs typeface="Arial"/>
              </a:rPr>
              <a:t>Rester en contact avec l’Alliance 7-1-7</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2122548828"/>
              </p:ext>
            </p:extLst>
          </p:nvPr>
        </p:nvGraphicFramePr>
        <p:xfrm>
          <a:off x="489770" y="1235667"/>
          <a:ext cx="11219793" cy="486003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lgn="l" rtl="0">
                        <a:buNone/>
                      </a:pPr>
                      <a:endParaRPr lang="en-US"/>
                    </a:p>
                  </a:txBody>
                  <a:tcPr>
                    <a:solidFill>
                      <a:schemeClr val="bg2"/>
                    </a:solidFill>
                  </a:tcPr>
                </a:tc>
                <a:tc>
                  <a:txBody>
                    <a:bodyPr/>
                    <a:lstStyle/>
                    <a:p>
                      <a:endParaRPr lang="en-US"/>
                    </a:p>
                  </a:txBody>
                  <a:tcPr>
                    <a:solidFill>
                      <a:schemeClr val="bg2"/>
                    </a:solidFill>
                  </a:tcPr>
                </a:tc>
                <a:tc>
                  <a:txBody>
                    <a:bodyPr/>
                    <a:lstStyle/>
                    <a:p>
                      <a:endParaRPr lang="en-US" dirty="0"/>
                    </a:p>
                  </a:txBody>
                  <a:tcPr>
                    <a:solidFill>
                      <a:schemeClr val="bg2"/>
                    </a:solidFill>
                  </a:tcPr>
                </a:tc>
                <a:extLst>
                  <a:ext uri="{0D108BD9-81ED-4DB2-BD59-A6C34878D82A}">
                    <a16:rowId xmlns:a16="http://schemas.microsoft.com/office/drawing/2014/main" val="1988260568"/>
                  </a:ext>
                </a:extLst>
              </a:tr>
              <a:tr h="370840">
                <a:tc>
                  <a:txBody>
                    <a:bodyPr/>
                    <a:lstStyle/>
                    <a:p>
                      <a:pPr lvl="0" algn="l" rtl="0">
                        <a:buNone/>
                      </a:pPr>
                      <a:endParaRPr lang="en-US" sz="1800" b="0" i="0" u="none" strike="noStrike" kern="1200" noProof="0" dirty="0">
                        <a:solidFill>
                          <a:srgbClr val="394D56"/>
                        </a:solidFill>
                        <a:latin typeface="Arial"/>
                        <a:ea typeface="+mn-ea"/>
                        <a:cs typeface="+mn-cs"/>
                      </a:endParaRPr>
                    </a:p>
                    <a:p>
                      <a:pPr lvl="0" algn="ctr">
                        <a:lnSpc>
                          <a:spcPct val="100000"/>
                        </a:lnSpc>
                        <a:buNone/>
                      </a:pPr>
                      <a:r>
                        <a:rPr lang="fr-FR" sz="1800" b="0" i="0" u="none" strike="noStrike" noProof="0" dirty="0">
                          <a:solidFill>
                            <a:srgbClr val="394D56"/>
                          </a:solidFill>
                          <a:latin typeface="Arial"/>
                          <a:ea typeface="Arial"/>
                          <a:cs typeface="+mn-cs"/>
                        </a:rPr>
                        <a:t>Page d’accueil de </a:t>
                      </a:r>
                      <a:br>
                        <a:rPr lang="fr-FR" sz="1800" b="0" i="0" u="none" strike="noStrike" noProof="0" dirty="0">
                          <a:solidFill>
                            <a:srgbClr val="394D56"/>
                          </a:solidFill>
                          <a:latin typeface="Arial"/>
                          <a:ea typeface="Arial"/>
                          <a:cs typeface="+mn-cs"/>
                        </a:rPr>
                      </a:br>
                      <a:r>
                        <a:rPr lang="fr-FR" sz="1800" b="0" i="0" u="none" strike="noStrike" noProof="0" dirty="0">
                          <a:solidFill>
                            <a:srgbClr val="394D56"/>
                          </a:solidFill>
                          <a:latin typeface="Arial"/>
                          <a:ea typeface="Arial"/>
                          <a:cs typeface="+mn-cs"/>
                        </a:rPr>
                        <a:t>l’Alliance 7-1-7 </a:t>
                      </a:r>
                      <a:br>
                        <a:rPr lang="fr-FR" sz="1800" b="0" i="0" u="none" strike="noStrike" noProof="0" dirty="0">
                          <a:solidFill>
                            <a:srgbClr val="394D56"/>
                          </a:solidFill>
                          <a:latin typeface="Arial"/>
                          <a:ea typeface="Arial"/>
                          <a:cs typeface="+mn-cs"/>
                        </a:rPr>
                      </a:br>
                      <a:endParaRPr lang="fr-FR" sz="1800" b="0" i="0" u="none" strike="noStrike" noProof="0" dirty="0">
                        <a:solidFill>
                          <a:srgbClr val="394D56"/>
                        </a:solidFill>
                        <a:latin typeface="Arial"/>
                        <a:ea typeface="Arial"/>
                        <a:cs typeface="+mn-cs"/>
                      </a:endParaRPr>
                    </a:p>
                  </a:txBody>
                  <a:tcPr anchor="ctr">
                    <a:solidFill>
                      <a:schemeClr val="bg2"/>
                    </a:solidFill>
                  </a:tcPr>
                </a:tc>
                <a:tc>
                  <a:txBody>
                    <a:bodyPr/>
                    <a:lstStyle/>
                    <a:p>
                      <a:pPr algn="l" rtl="0"/>
                      <a:endParaRPr lang="en-US" sz="1800" b="0" i="0" u="none" strike="noStrike" kern="1200" dirty="0">
                        <a:solidFill>
                          <a:srgbClr val="394D56"/>
                        </a:solidFill>
                        <a:latin typeface="Arial"/>
                        <a:ea typeface="+mn-ea"/>
                        <a:cs typeface="+mn-cs"/>
                      </a:endParaRPr>
                    </a:p>
                    <a:p>
                      <a:pPr lvl="0" algn="ctr">
                        <a:lnSpc>
                          <a:spcPct val="100000"/>
                        </a:lnSpc>
                        <a:buNone/>
                      </a:pPr>
                      <a:r>
                        <a:rPr lang="fr-FR" sz="1800" b="0" i="0" u="none" strike="noStrike" dirty="0">
                          <a:solidFill>
                            <a:srgbClr val="394D56"/>
                          </a:solidFill>
                          <a:latin typeface="Arial"/>
                          <a:ea typeface="Arial"/>
                          <a:cs typeface="+mn-cs"/>
                        </a:rPr>
                        <a:t>S’inscrire pour recevoir les </a:t>
                      </a:r>
                      <a:br>
                        <a:rPr lang="fr-FR" sz="1800" b="0" i="0" u="none" strike="noStrike" dirty="0">
                          <a:solidFill>
                            <a:srgbClr val="394D56"/>
                          </a:solidFill>
                          <a:latin typeface="Arial"/>
                          <a:ea typeface="Arial"/>
                          <a:cs typeface="+mn-cs"/>
                        </a:rPr>
                      </a:br>
                      <a:r>
                        <a:rPr lang="fr-FR" sz="1800" b="0" i="0" u="none" strike="noStrike" dirty="0">
                          <a:solidFill>
                            <a:srgbClr val="394D56"/>
                          </a:solidFill>
                          <a:latin typeface="Arial"/>
                          <a:ea typeface="Arial"/>
                          <a:cs typeface="+mn-cs"/>
                        </a:rPr>
                        <a:t>mises à jour par e-mail de </a:t>
                      </a:r>
                      <a:br>
                        <a:rPr lang="fr-FR" sz="1800" b="0" i="0" u="none" strike="noStrike" dirty="0">
                          <a:solidFill>
                            <a:srgbClr val="394D56"/>
                          </a:solidFill>
                          <a:latin typeface="Arial"/>
                          <a:ea typeface="Arial"/>
                          <a:cs typeface="+mn-cs"/>
                        </a:rPr>
                      </a:br>
                      <a:r>
                        <a:rPr lang="fr-FR" sz="1800" b="0" i="0" u="none" strike="noStrike" dirty="0">
                          <a:solidFill>
                            <a:srgbClr val="394D56"/>
                          </a:solidFill>
                          <a:latin typeface="Arial"/>
                          <a:ea typeface="Arial"/>
                          <a:cs typeface="+mn-cs"/>
                        </a:rPr>
                        <a:t>l’Alliance 7-1-7</a:t>
                      </a:r>
                    </a:p>
                  </a:txBody>
                  <a:tcPr>
                    <a:solidFill>
                      <a:schemeClr val="bg2"/>
                    </a:solidFill>
                  </a:tcPr>
                </a:tc>
                <a:tc>
                  <a:txBody>
                    <a:bodyPr/>
                    <a:lstStyle/>
                    <a:p>
                      <a:pPr lvl="0" algn="l" rtl="0">
                        <a:buNone/>
                      </a:pPr>
                      <a:endParaRPr lang="en-US" sz="1800" dirty="0">
                        <a:latin typeface="Arial"/>
                      </a:endParaRPr>
                    </a:p>
                    <a:p>
                      <a:pPr lvl="0" algn="ctr">
                        <a:buNone/>
                      </a:pPr>
                      <a:r>
                        <a:rPr lang="fr-FR" sz="1800" dirty="0">
                          <a:latin typeface="Arial"/>
                        </a:rPr>
                        <a:t>Rejoindre la communauté de pratique mondiale de </a:t>
                      </a:r>
                      <a:br>
                        <a:rPr lang="fr-FR" sz="1800" dirty="0">
                          <a:latin typeface="Arial"/>
                        </a:rPr>
                      </a:br>
                      <a:r>
                        <a:rPr lang="fr-FR" sz="1800" dirty="0">
                          <a:latin typeface="Arial"/>
                        </a:rPr>
                        <a:t>l’approche 7-1-7</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fr-FR" dirty="0"/>
              <a:t>Récapitulatif et prochaines étapes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AB4A9-A087-0948-A601-903F0497F3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30A5C9-596D-1B04-43BA-F7198E6E15F9}"/>
              </a:ext>
            </a:extLst>
          </p:cNvPr>
          <p:cNvSpPr>
            <a:spLocks noGrp="1"/>
          </p:cNvSpPr>
          <p:nvPr>
            <p:ph type="title"/>
          </p:nvPr>
        </p:nvSpPr>
        <p:spPr>
          <a:xfrm>
            <a:off x="566599" y="1222973"/>
            <a:ext cx="3467083" cy="2282808"/>
          </a:xfrm>
        </p:spPr>
        <p:txBody>
          <a:bodyPr/>
          <a:lstStyle/>
          <a:p>
            <a:br>
              <a:rPr lang="fr-FR">
                <a:latin typeface="Arial"/>
                <a:cs typeface="Arial"/>
              </a:rPr>
            </a:br>
            <a:r>
              <a:rPr lang="fr-FR">
                <a:latin typeface="Arial"/>
                <a:cs typeface="Arial"/>
              </a:rPr>
              <a:t>Objectifs d’apprentissage de l’atelier</a:t>
            </a:r>
          </a:p>
        </p:txBody>
      </p:sp>
      <p:sp>
        <p:nvSpPr>
          <p:cNvPr id="4" name="Content Placeholder 3">
            <a:extLst>
              <a:ext uri="{FF2B5EF4-FFF2-40B4-BE49-F238E27FC236}">
                <a16:creationId xmlns:a16="http://schemas.microsoft.com/office/drawing/2014/main" id="{3AB36D69-831B-3E68-C041-2EC5DB1F402B}"/>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fr-FR" sz="1700" b="1" dirty="0">
                <a:latin typeface="Arial"/>
                <a:cs typeface="Arial"/>
              </a:rPr>
              <a:t>comprendre la cible 7-1-7, l’approche d’amélioration des performances et les revues des premières actions</a:t>
            </a:r>
            <a:r>
              <a:rPr lang="fr-FR" sz="1700" dirty="0">
                <a:latin typeface="Arial"/>
                <a:cs typeface="Arial"/>
              </a:rPr>
              <a:t> pour la détection, la notification et la réponse aux épidémies ;</a:t>
            </a:r>
            <a:endParaRPr lang="en-US" sz="1700" dirty="0">
              <a:solidFill>
                <a:srgbClr val="384D56"/>
              </a:solidFill>
              <a:latin typeface="Arial"/>
              <a:cs typeface="Arial"/>
            </a:endParaRPr>
          </a:p>
          <a:p>
            <a:pPr marL="342900" indent="-342900">
              <a:lnSpc>
                <a:spcPct val="113999"/>
              </a:lnSpc>
            </a:pPr>
            <a:r>
              <a:rPr lang="fr-FR" sz="1700" dirty="0">
                <a:latin typeface="Arial"/>
                <a:cs typeface="Arial"/>
              </a:rPr>
              <a:t>expliquer comment l’approche 7-1-7 favorise </a:t>
            </a:r>
            <a:r>
              <a:rPr lang="fr-FR" sz="1700" b="1" dirty="0">
                <a:latin typeface="Arial"/>
                <a:cs typeface="Arial"/>
              </a:rPr>
              <a:t>l’amélioration des performances</a:t>
            </a:r>
            <a:r>
              <a:rPr lang="fr-FR" sz="1700" dirty="0">
                <a:latin typeface="Arial"/>
                <a:cs typeface="Arial"/>
              </a:rPr>
              <a:t> des systèmes de détection des épidémies ;</a:t>
            </a:r>
            <a:endParaRPr lang="en-US" sz="1700" dirty="0">
              <a:solidFill>
                <a:srgbClr val="384D56"/>
              </a:solidFill>
              <a:latin typeface="Arial"/>
              <a:cs typeface="Arial"/>
            </a:endParaRPr>
          </a:p>
          <a:p>
            <a:pPr marL="342900" indent="-342900">
              <a:lnSpc>
                <a:spcPct val="113999"/>
              </a:lnSpc>
            </a:pPr>
            <a:r>
              <a:rPr lang="fr-FR" sz="1700" b="1" dirty="0">
                <a:latin typeface="Arial"/>
                <a:cs typeface="Arial"/>
              </a:rPr>
              <a:t>Identifier les occasions et les défis</a:t>
            </a:r>
            <a:r>
              <a:rPr lang="fr-FR" sz="1700" dirty="0">
                <a:latin typeface="Arial"/>
                <a:cs typeface="Arial"/>
              </a:rPr>
              <a:t> de soutenir la sensibilisation, l’adoption et l’utilisation de l’approche 7-1-7 dans votre travail ;</a:t>
            </a:r>
            <a:endParaRPr lang="fr-FR" sz="1700" dirty="0">
              <a:solidFill>
                <a:srgbClr val="384D56"/>
              </a:solidFill>
              <a:latin typeface="Arial"/>
              <a:cs typeface="Arial"/>
            </a:endParaRPr>
          </a:p>
          <a:p>
            <a:pPr marL="342900" indent="-342900">
              <a:lnSpc>
                <a:spcPct val="113999"/>
              </a:lnSpc>
            </a:pPr>
            <a:r>
              <a:rPr lang="fr-FR" sz="1700" b="1" dirty="0">
                <a:latin typeface="Arial"/>
                <a:cs typeface="Arial"/>
              </a:rPr>
              <a:t>appliquer les principales étapes et les pratiques modèles</a:t>
            </a:r>
            <a:r>
              <a:rPr lang="fr-FR" sz="1700" dirty="0">
                <a:latin typeface="Arial"/>
                <a:cs typeface="Arial"/>
              </a:rPr>
              <a:t> pour soutenir l’adoption et l’utilisation de l’approche 7-1-7 dans tous les programmes et contextes ;</a:t>
            </a:r>
            <a:endParaRPr lang="en-US" sz="1700" dirty="0">
              <a:solidFill>
                <a:srgbClr val="384D56"/>
              </a:solidFill>
              <a:latin typeface="Arial"/>
              <a:cs typeface="Arial"/>
            </a:endParaRPr>
          </a:p>
          <a:p>
            <a:pPr marL="342900" indent="-342900">
              <a:lnSpc>
                <a:spcPct val="113999"/>
              </a:lnSpc>
            </a:pPr>
            <a:r>
              <a:rPr lang="fr-FR" sz="1700" b="1" dirty="0">
                <a:latin typeface="Arial"/>
                <a:cs typeface="Arial"/>
              </a:rPr>
              <a:t>élaborer un plan </a:t>
            </a:r>
            <a:r>
              <a:rPr lang="fr-FR" sz="1700" dirty="0">
                <a:latin typeface="Arial"/>
                <a:cs typeface="Arial"/>
              </a:rPr>
              <a:t>pour l’adoption et l’utilisation régulière de la cible 7-1-7 dans votre pays ou administration.</a:t>
            </a:r>
            <a:endParaRPr lang="en-US" sz="1700" dirty="0">
              <a:solidFill>
                <a:srgbClr val="384D56"/>
              </a:solidFill>
              <a:latin typeface="Arial"/>
              <a:cs typeface="Arial"/>
            </a:endParaRPr>
          </a:p>
          <a:p>
            <a:pPr marL="342900" indent="-342900">
              <a:lnSpc>
                <a:spcPct val="113999"/>
              </a:lnSpc>
            </a:pPr>
            <a:endParaRPr lang="fr-FR" sz="1700" dirty="0">
              <a:latin typeface="Arial"/>
              <a:cs typeface="Arial"/>
            </a:endParaRPr>
          </a:p>
        </p:txBody>
      </p:sp>
      <p:sp>
        <p:nvSpPr>
          <p:cNvPr id="5" name="Text Placeholder 4">
            <a:extLst>
              <a:ext uri="{FF2B5EF4-FFF2-40B4-BE49-F238E27FC236}">
                <a16:creationId xmlns:a16="http://schemas.microsoft.com/office/drawing/2014/main" id="{879CC191-D4D1-5B20-DB5A-0368DF942ADD}"/>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fr-FR">
                <a:latin typeface="Arial"/>
                <a:cs typeface="Arial"/>
              </a:rPr>
              <a:t>À la fin de la formation, vous pourrez :</a:t>
            </a:r>
          </a:p>
        </p:txBody>
      </p:sp>
    </p:spTree>
    <p:extLst>
      <p:ext uri="{BB962C8B-B14F-4D97-AF65-F5344CB8AC3E}">
        <p14:creationId xmlns:p14="http://schemas.microsoft.com/office/powerpoint/2010/main" val="182733362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fr-FR">
                <a:latin typeface="Arial"/>
                <a:cs typeface="Arial"/>
              </a:rPr>
              <a:t>Merci</a:t>
            </a:r>
          </a:p>
        </p:txBody>
      </p:sp>
    </p:spTree>
    <p:extLst>
      <p:ext uri="{BB962C8B-B14F-4D97-AF65-F5344CB8AC3E}">
        <p14:creationId xmlns:p14="http://schemas.microsoft.com/office/powerpoint/2010/main" val="272635953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709930" y="1993861"/>
            <a:ext cx="10933430" cy="2148666"/>
          </a:xfrm>
        </p:spPr>
        <p:txBody>
          <a:bodyPr>
            <a:normAutofit/>
          </a:bodyPr>
          <a:lstStyle/>
          <a:p>
            <a:r>
              <a:rPr lang="fr-FR" dirty="0"/>
              <a:t>Diapositives additionnelles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709930" y="4131065"/>
            <a:ext cx="9703980" cy="931688"/>
          </a:xfrm>
        </p:spPr>
        <p:txBody>
          <a:bodyPr/>
          <a:lstStyle/>
          <a:p>
            <a:r>
              <a:rPr lang="fr-FR" sz="3600" dirty="0"/>
              <a:t>Définitions des jalons de l’approche 7-1-7</a:t>
            </a:r>
          </a:p>
        </p:txBody>
      </p:sp>
    </p:spTree>
    <p:extLst>
      <p:ext uri="{BB962C8B-B14F-4D97-AF65-F5344CB8AC3E}">
        <p14:creationId xmlns:p14="http://schemas.microsoft.com/office/powerpoint/2010/main" val="245673227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vert="horz" lIns="91440" tIns="45720" rIns="91440" bIns="45720" rtlCol="0" anchor="t">
            <a:noAutofit/>
          </a:bodyPr>
          <a:lstStyle/>
          <a:p>
            <a:pPr marR="0">
              <a:lnSpc>
                <a:spcPct val="110000"/>
              </a:lnSpc>
              <a:spcBef>
                <a:spcPts val="0"/>
              </a:spcBef>
              <a:spcAft>
                <a:spcPts val="0"/>
              </a:spcAft>
            </a:pPr>
            <a:r>
              <a:rPr lang="fr-FR" sz="1800" b="1" dirty="0">
                <a:solidFill>
                  <a:srgbClr val="4C4C4F"/>
                </a:solidFill>
                <a:effectLst/>
                <a:latin typeface="Arial"/>
                <a:ea typeface=""/>
                <a:cs typeface="Arial"/>
              </a:rPr>
              <a:t>Pour les maladies endémiques</a:t>
            </a:r>
            <a:r>
              <a:rPr lang="fr-FR" sz="1800" dirty="0">
                <a:solidFill>
                  <a:srgbClr val="4C4C4F"/>
                </a:solidFill>
                <a:effectLst/>
                <a:latin typeface="Arial"/>
                <a:ea typeface=""/>
                <a:cs typeface="Arial"/>
              </a:rPr>
              <a:t> : date à laquelle une augmentation prédéterminée de l’incidence des cas par rapport </a:t>
            </a:r>
            <a:r>
              <a:rPr lang="fr-FR" sz="1800" dirty="0">
                <a:solidFill>
                  <a:srgbClr val="4C4C4F"/>
                </a:solidFill>
                <a:latin typeface="Arial"/>
                <a:ea typeface=""/>
                <a:cs typeface="Arial"/>
              </a:rPr>
              <a:t>au</a:t>
            </a:r>
            <a:r>
              <a:rPr lang="fr-FR" sz="1800" dirty="0">
                <a:solidFill>
                  <a:srgbClr val="4C4C4F"/>
                </a:solidFill>
                <a:effectLst/>
                <a:latin typeface="Arial"/>
                <a:ea typeface=""/>
                <a:cs typeface="Arial"/>
              </a:rPr>
              <a:t> </a:t>
            </a:r>
            <a:r>
              <a:rPr lang="fr-FR" sz="1800" dirty="0">
                <a:solidFill>
                  <a:srgbClr val="4C4C4F"/>
                </a:solidFill>
                <a:latin typeface="Arial"/>
                <a:ea typeface=""/>
                <a:cs typeface="Arial"/>
              </a:rPr>
              <a:t>taux</a:t>
            </a:r>
            <a:r>
              <a:rPr lang="fr-FR" sz="1800" dirty="0">
                <a:solidFill>
                  <a:srgbClr val="4C4C4F"/>
                </a:solidFill>
                <a:effectLst/>
                <a:latin typeface="Arial"/>
                <a:ea typeface=""/>
                <a:cs typeface="Arial"/>
              </a:rPr>
              <a:t> </a:t>
            </a:r>
            <a:r>
              <a:rPr lang="fr-FR" sz="1800" dirty="0">
                <a:solidFill>
                  <a:srgbClr val="4C4C4F"/>
                </a:solidFill>
                <a:latin typeface="Arial"/>
                <a:ea typeface=""/>
                <a:cs typeface="Arial"/>
              </a:rPr>
              <a:t>seuil</a:t>
            </a:r>
            <a:r>
              <a:rPr lang="fr-FR" sz="1800" dirty="0">
                <a:solidFill>
                  <a:srgbClr val="4C4C4F"/>
                </a:solidFill>
                <a:effectLst/>
                <a:latin typeface="Arial"/>
                <a:ea typeface=""/>
                <a:cs typeface="Arial"/>
              </a:rPr>
              <a:t> s’est produite.</a:t>
            </a:r>
            <a:br>
              <a:rPr lang="fr-FR" sz="1800" dirty="0">
                <a:effectLst/>
                <a:ea typeface=""/>
              </a:rPr>
            </a:br>
            <a:r>
              <a:rPr lang="fr-FR" sz="1800" b="1" dirty="0">
                <a:solidFill>
                  <a:srgbClr val="4C4C4F"/>
                </a:solidFill>
                <a:effectLst/>
                <a:latin typeface="Arial"/>
                <a:ea typeface=""/>
                <a:cs typeface="Arial"/>
              </a:rPr>
              <a:t>Pour les autres événements de santé publique</a:t>
            </a:r>
            <a:r>
              <a:rPr lang="fr-FR" sz="1800" dirty="0">
                <a:solidFill>
                  <a:srgbClr val="4C4C4F"/>
                </a:solidFill>
                <a:effectLst/>
                <a:latin typeface="Arial"/>
                <a:ea typeface=""/>
                <a:cs typeface="Arial"/>
              </a:rPr>
              <a:t> : date à laquelle la menace répond pour la première fois aux critères d’un événement à signaler, selon les normes de déclaration en vigueur.</a:t>
            </a:r>
          </a:p>
          <a:p>
            <a:pPr marR="0">
              <a:lnSpc>
                <a:spcPct val="110000"/>
              </a:lnSpc>
              <a:spcBef>
                <a:spcPts val="0"/>
              </a:spcBef>
              <a:spcAft>
                <a:spcPts val="0"/>
              </a:spcAft>
            </a:pPr>
            <a:r>
              <a:rPr lang="fr-FR" sz="1800" b="1" dirty="0"/>
              <a:t>Pour les maladies non endémiques</a:t>
            </a:r>
            <a:r>
              <a:rPr lang="fr-FR" sz="1800" b="0" dirty="0"/>
              <a:t> : date à laquelle le cas index ou le premier cas </a:t>
            </a:r>
            <a:r>
              <a:rPr lang="fr-FR" sz="1800" b="0" dirty="0" err="1"/>
              <a:t>épidémiologiquement</a:t>
            </a:r>
            <a:r>
              <a:rPr lang="fr-FR" sz="1800" b="0" dirty="0"/>
              <a:t> lié a présenté des symptômes.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524745"/>
            <a:ext cx="8654001"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660716"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fr-FR" sz="2000">
                <a:solidFill>
                  <a:srgbClr val="4C4C4F"/>
                </a:solidFill>
                <a:effectLst/>
                <a:latin typeface="Arial" panose="020B0604020202020204" pitchFamily="34" charset="0"/>
                <a:ea typeface="Arial"/>
                <a:cs typeface="Arial" panose="020B0604020202020204" pitchFamily="34" charset="0"/>
              </a:rPr>
            </a:br>
            <a:endParaRPr lang="fr-FR" sz="2000">
              <a:solidFill>
                <a:srgbClr val="4C4C4F"/>
              </a:solidFill>
              <a:effectLst/>
              <a:latin typeface="Arial" panose="020B0604020202020204" pitchFamily="34" charset="0"/>
              <a:ea typeface="Arial"/>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fr-FR"/>
              <a:t>Date d’apparition</a:t>
            </a:r>
          </a:p>
        </p:txBody>
      </p:sp>
    </p:spTree>
    <p:extLst>
      <p:ext uri="{BB962C8B-B14F-4D97-AF65-F5344CB8AC3E}">
        <p14:creationId xmlns:p14="http://schemas.microsoft.com/office/powerpoint/2010/main" val="2378694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p:txBody>
          <a:bodyPr>
            <a:normAutofit/>
          </a:bodyPr>
          <a:lstStyle/>
          <a:p>
            <a:r>
              <a:rPr lang="fr-FR">
                <a:latin typeface="Arial"/>
                <a:cs typeface="Arial"/>
              </a:rPr>
              <a:t>Méthododologie</a:t>
            </a:r>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fr-FR" dirty="0">
                <a:latin typeface="Arial"/>
                <a:cs typeface="Arial"/>
              </a:rPr>
              <a:t>Apprendre ensemble</a:t>
            </a:r>
          </a:p>
          <a:p>
            <a:endParaRPr lang="en-US" dirty="0">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4" y="1179682"/>
            <a:ext cx="9485124" cy="4286602"/>
          </a:xfrm>
        </p:spPr>
        <p:txBody>
          <a:bodyPr vert="horz" lIns="91440" tIns="45720" rIns="91440" bIns="45720" rtlCol="0" anchor="t">
            <a:normAutofit/>
          </a:bodyPr>
          <a:lstStyle/>
          <a:p>
            <a:pPr marL="0" indent="0" algn="l">
              <a:buNone/>
            </a:pPr>
            <a:r>
              <a:rPr lang="fr-FR">
                <a:solidFill>
                  <a:srgbClr val="4C4C4F"/>
                </a:solidFill>
                <a:effectLst/>
                <a:ea typeface=""/>
              </a:rPr>
              <a:t>Date à laquelle l’événement est détecté pour la première fois par une source ou dans un système</a:t>
            </a:r>
          </a:p>
          <a:p>
            <a:pPr marL="457200" indent="-457200">
              <a:buFont typeface="Arial" panose="020B0604020202020204" pitchFamily="34" charset="0"/>
              <a:buChar char="•"/>
            </a:pPr>
            <a:r>
              <a:rPr lang="fr-FR">
                <a:solidFill>
                  <a:srgbClr val="4C4C4F"/>
                </a:solidFill>
                <a:latin typeface="Arial"/>
                <a:cs typeface="Arial"/>
              </a:rPr>
              <a:t>La détection peut être enregistrée dans une communauté, au sein d’un établissement de santé, dans un laboratoire ou par un système de surveillance.</a:t>
            </a:r>
          </a:p>
          <a:p>
            <a:pPr algn="l"/>
            <a:endParaRPr lang="en-US" sz="260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74055" y="3110635"/>
            <a:ext cx="9643890" cy="2946587"/>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409440" y="5315712"/>
            <a:ext cx="110876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fr-FR"/>
              <a:t>Date de détection</a:t>
            </a:r>
          </a:p>
        </p:txBody>
      </p:sp>
    </p:spTree>
    <p:extLst>
      <p:ext uri="{BB962C8B-B14F-4D97-AF65-F5344CB8AC3E}">
        <p14:creationId xmlns:p14="http://schemas.microsoft.com/office/powerpoint/2010/main" val="295594583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212728" cy="3734291"/>
          </a:xfrm>
        </p:spPr>
        <p:txBody>
          <a:bodyPr vert="horz" lIns="91440" tIns="45720" rIns="91440" bIns="45720" rtlCol="0" anchor="t">
            <a:normAutofit/>
          </a:bodyPr>
          <a:lstStyle/>
          <a:p>
            <a:pPr marL="0" indent="0" algn="l">
              <a:buNone/>
            </a:pPr>
            <a:r>
              <a:rPr lang="fr-FR">
                <a:solidFill>
                  <a:srgbClr val="4C4C4F"/>
                </a:solidFill>
                <a:effectLst/>
                <a:latin typeface="Arial" panose="020B0604020202020204" pitchFamily="34" charset="0"/>
                <a:ea typeface="Arial"/>
              </a:rPr>
              <a:t>Date à laquelle l’événement est signalé pour la première fois auprès d’une autorité de santé publique compétente</a:t>
            </a:r>
          </a:p>
          <a:p>
            <a:pPr marL="457200" indent="-457200" algn="l">
              <a:buFont typeface="Arial" panose="020B0604020202020204" pitchFamily="34" charset="0"/>
              <a:buChar char="•"/>
            </a:pPr>
            <a:r>
              <a:rPr lang="fr-FR">
                <a:latin typeface="Arial"/>
                <a:cs typeface="Arial"/>
              </a:rPr>
              <a:t>L’autorité de santé publique peut se situer à n’importe quel niveau (municipal, de district, national, régional ou fédéral) si elle est compétente.</a:t>
            </a: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3588" y="2965111"/>
            <a:ext cx="9944823"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fr-FR"/>
              <a:t>Date de notification</a:t>
            </a:r>
          </a:p>
        </p:txBody>
      </p:sp>
    </p:spTree>
    <p:extLst>
      <p:ext uri="{BB962C8B-B14F-4D97-AF65-F5344CB8AC3E}">
        <p14:creationId xmlns:p14="http://schemas.microsoft.com/office/powerpoint/2010/main" val="103905035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5"/>
            <a:ext cx="10932755" cy="1571797"/>
          </a:xfrm>
        </p:spPr>
        <p:txBody>
          <a:bodyPr vert="horz" lIns="91440" tIns="45720" rIns="91440" bIns="45720" numCol="2" rtlCol="0" anchor="t">
            <a:normAutofit/>
          </a:bodyPr>
          <a:lstStyle/>
          <a:p>
            <a:pPr algn="l">
              <a:lnSpc>
                <a:spcPct val="100000"/>
              </a:lnSpc>
              <a:buFont typeface="Wingdings" pitchFamily="2" charset="2"/>
              <a:buChar char="ü"/>
            </a:pPr>
            <a:r>
              <a:rPr lang="fr-FR" sz="1100" dirty="0">
                <a:solidFill>
                  <a:srgbClr val="4C4C4F"/>
                </a:solidFill>
                <a:ea typeface=""/>
              </a:rPr>
              <a:t>Lancer une investigation ou déployer une équipe d’investigation/d’intervention</a:t>
            </a:r>
          </a:p>
          <a:p>
            <a:pPr algn="l">
              <a:lnSpc>
                <a:spcPct val="100000"/>
              </a:lnSpc>
              <a:buFont typeface="Wingdings" pitchFamily="2" charset="2"/>
              <a:buChar char="ü"/>
            </a:pPr>
            <a:r>
              <a:rPr lang="fr-FR" sz="1100" dirty="0">
                <a:solidFill>
                  <a:srgbClr val="4C4C4F"/>
                </a:solidFill>
                <a:effectLst/>
                <a:latin typeface="Arial"/>
                <a:ea typeface="Arial"/>
                <a:cs typeface="Arial"/>
              </a:rPr>
              <a:t>Effectuer une analyse épidémiologique et une évaluation initiale des risques</a:t>
            </a:r>
          </a:p>
          <a:p>
            <a:pPr algn="l">
              <a:lnSpc>
                <a:spcPct val="100000"/>
              </a:lnSpc>
              <a:buFont typeface="Wingdings" pitchFamily="2" charset="2"/>
              <a:buChar char="ü"/>
            </a:pPr>
            <a:r>
              <a:rPr lang="fr-FR" sz="1100" dirty="0">
                <a:solidFill>
                  <a:srgbClr val="4C4C4F"/>
                </a:solidFill>
                <a:ea typeface=""/>
              </a:rPr>
              <a:t>Obtenir la confirmation en laboratoire de l’étiologie du foyer épidémique</a:t>
            </a:r>
          </a:p>
          <a:p>
            <a:pPr algn="l">
              <a:lnSpc>
                <a:spcPct val="100000"/>
              </a:lnSpc>
              <a:buFont typeface="Wingdings" pitchFamily="2" charset="2"/>
              <a:buChar char="ü"/>
            </a:pPr>
            <a:r>
              <a:rPr lang="fr-FR" sz="1100" dirty="0">
                <a:solidFill>
                  <a:srgbClr val="4C4C4F"/>
                </a:solidFill>
                <a:effectLst/>
                <a:latin typeface="Arial" panose="020B0604020202020204" pitchFamily="34" charset="0"/>
                <a:ea typeface="Arial"/>
              </a:rPr>
              <a:t>Mettre en place dans les formations sanitairesdes mesures appropriées de prise de charge des cas ainsi que de prévention et de contrôle des infections (PCI)</a:t>
            </a:r>
          </a:p>
          <a:p>
            <a:pPr algn="l">
              <a:lnSpc>
                <a:spcPct val="100000"/>
              </a:lnSpc>
              <a:buFont typeface="Wingdings" pitchFamily="2" charset="2"/>
              <a:buChar char="ü"/>
            </a:pPr>
            <a:r>
              <a:rPr lang="fr-FR" sz="1100" dirty="0">
                <a:solidFill>
                  <a:srgbClr val="4C4C4F"/>
                </a:solidFill>
                <a:ea typeface=""/>
              </a:rPr>
              <a:t>Mettre en place des contre-mesures de santé publique appropriées dans les communautés touchées</a:t>
            </a:r>
          </a:p>
          <a:p>
            <a:pPr algn="l">
              <a:lnSpc>
                <a:spcPct val="100000"/>
              </a:lnSpc>
              <a:buFont typeface="Wingdings" pitchFamily="2" charset="2"/>
              <a:buChar char="ü"/>
            </a:pPr>
            <a:r>
              <a:rPr lang="fr-FR" sz="1100" dirty="0">
                <a:solidFill>
                  <a:srgbClr val="4C4C4F"/>
                </a:solidFill>
                <a:latin typeface="Arial" panose="020B0604020202020204" pitchFamily="34" charset="0"/>
                <a:ea typeface="Arial"/>
              </a:rPr>
              <a:t>Entreprendre des activités appropriées de communication sur les risques et d’engagement communautaire</a:t>
            </a:r>
          </a:p>
          <a:p>
            <a:pPr algn="l">
              <a:lnSpc>
                <a:spcPct val="100000"/>
              </a:lnSpc>
              <a:buFont typeface="Wingdings" pitchFamily="2" charset="2"/>
              <a:buChar char="ü"/>
            </a:pPr>
            <a:r>
              <a:rPr lang="fr-FR" sz="1100" dirty="0">
                <a:solidFill>
                  <a:srgbClr val="4C4C4F"/>
                </a:solidFill>
                <a:latin typeface="Arial" panose="020B0604020202020204" pitchFamily="34" charset="0"/>
                <a:ea typeface="Arial"/>
              </a:rPr>
              <a:t>Mettre en place un mécanisme de coordination</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057639" y="1797958"/>
            <a:ext cx="8076720"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9767037" cy="400110"/>
          </a:xfrm>
          <a:prstGeom prst="rect">
            <a:avLst/>
          </a:prstGeom>
          <a:noFill/>
        </p:spPr>
        <p:txBody>
          <a:bodyPr wrap="square" lIns="91440" tIns="45720" rIns="91440" bIns="45720" anchor="t">
            <a:spAutoFit/>
          </a:bodyPr>
          <a:lstStyle/>
          <a:p>
            <a:r>
              <a:rPr lang="fr-FR" sz="2000" dirty="0">
                <a:solidFill>
                  <a:srgbClr val="4C4C4F"/>
                </a:solidFill>
                <a:effectLst/>
                <a:latin typeface="Arial"/>
                <a:ea typeface="Arial"/>
                <a:cs typeface="Arial"/>
              </a:rPr>
              <a:t>Date à laquelle toutes les actions </a:t>
            </a:r>
            <a:r>
              <a:rPr lang="fr-FR" sz="2000" dirty="0">
                <a:solidFill>
                  <a:srgbClr val="4C4C4F"/>
                </a:solidFill>
                <a:latin typeface="Arial"/>
                <a:ea typeface="Arial"/>
                <a:cs typeface="Arial"/>
              </a:rPr>
              <a:t>de la </a:t>
            </a:r>
            <a:r>
              <a:rPr lang="fr-FR" sz="2000" dirty="0">
                <a:solidFill>
                  <a:srgbClr val="4C4C4F"/>
                </a:solidFill>
                <a:effectLst/>
                <a:latin typeface="Arial"/>
                <a:ea typeface="Arial"/>
                <a:cs typeface="Arial"/>
              </a:rPr>
              <a:t>réponse</a:t>
            </a:r>
            <a:r>
              <a:rPr lang="fr-FR" sz="2000" dirty="0">
                <a:solidFill>
                  <a:srgbClr val="4C4C4F"/>
                </a:solidFill>
                <a:latin typeface="Arial"/>
                <a:ea typeface="Arial"/>
                <a:cs typeface="Arial"/>
              </a:rPr>
              <a:t> précoce</a:t>
            </a:r>
            <a:r>
              <a:rPr lang="fr-FR" sz="2000" dirty="0">
                <a:solidFill>
                  <a:srgbClr val="4C4C4F"/>
                </a:solidFill>
                <a:effectLst/>
                <a:latin typeface="Arial"/>
                <a:ea typeface="Arial"/>
                <a:cs typeface="Arial"/>
              </a:rPr>
              <a:t> pertinentes sont achevées</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fr-FR"/>
              <a:t>Date d’achèvement de la réponse précoce</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fr-FR" b="1">
                <a:solidFill>
                  <a:srgbClr val="3CB142"/>
                </a:solidFill>
              </a:rPr>
              <a:t>Actions de réponse précoce de la cible 7-1-7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808247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000" b="1" dirty="0">
                <a:solidFill>
                  <a:schemeClr val="tx2"/>
                </a:solidFill>
                <a:latin typeface="Arial"/>
                <a:cs typeface="Arial"/>
              </a:rPr>
              <a:t>Nous apprendrons grâce à…</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fr-FR" sz="3600" dirty="0">
                <a:latin typeface="Arial"/>
                <a:cs typeface="Arial"/>
              </a:rPr>
              <a:t>Un atelier interactif et participatif</a:t>
            </a:r>
            <a:br>
              <a:rPr lang="fr-FR" sz="3600" dirty="0">
                <a:latin typeface="Arial"/>
                <a:cs typeface="Arial"/>
              </a:rPr>
            </a:br>
            <a:endParaRPr lang="fr-FR" sz="3600" dirty="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05649" y="4380346"/>
            <a:ext cx="1828801" cy="646331"/>
          </a:xfrm>
          <a:prstGeom prst="rect">
            <a:avLst/>
          </a:prstGeom>
          <a:noFill/>
        </p:spPr>
        <p:txBody>
          <a:bodyPr wrap="square" rtlCol="0">
            <a:spAutoFit/>
          </a:bodyPr>
          <a:lstStyle/>
          <a:p>
            <a:pPr algn="ctr"/>
            <a:r>
              <a:rPr lang="fr-FR" dirty="0">
                <a:latin typeface="Arial" panose="020B0604020202020204" pitchFamily="34" charset="0"/>
                <a:cs typeface="Arial" panose="020B0604020202020204" pitchFamily="34" charset="0"/>
              </a:rPr>
              <a:t>des activités pratiques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33607" y="4387843"/>
            <a:ext cx="2100895" cy="646331"/>
          </a:xfrm>
          <a:prstGeom prst="rect">
            <a:avLst/>
          </a:prstGeom>
          <a:noFill/>
        </p:spPr>
        <p:txBody>
          <a:bodyPr wrap="square" rtlCol="0">
            <a:spAutoFit/>
          </a:bodyPr>
          <a:lstStyle/>
          <a:p>
            <a:pPr algn="ctr"/>
            <a:r>
              <a:rPr lang="fr-FR">
                <a:latin typeface="Arial" panose="020B0604020202020204" pitchFamily="34" charset="0"/>
                <a:cs typeface="Arial" panose="020B0604020202020204" pitchFamily="34" charset="0"/>
              </a:rPr>
              <a:t>de courtes présentations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795432" y="4387843"/>
            <a:ext cx="1828801" cy="646331"/>
          </a:xfrm>
          <a:prstGeom prst="rect">
            <a:avLst/>
          </a:prstGeom>
          <a:noFill/>
        </p:spPr>
        <p:txBody>
          <a:bodyPr wrap="square" rtlCol="0">
            <a:spAutoFit/>
          </a:bodyPr>
          <a:lstStyle/>
          <a:p>
            <a:pPr algn="ctr"/>
            <a:r>
              <a:rPr lang="fr-FR">
                <a:latin typeface="Arial" panose="020B0604020202020204" pitchFamily="34" charset="0"/>
                <a:cs typeface="Arial" panose="020B0604020202020204" pitchFamily="34" charset="0"/>
              </a:rPr>
              <a:t>des discussions de groupe</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861617" y="4387843"/>
            <a:ext cx="1796968" cy="923330"/>
          </a:xfrm>
          <a:prstGeom prst="rect">
            <a:avLst/>
          </a:prstGeom>
          <a:noFill/>
        </p:spPr>
        <p:txBody>
          <a:bodyPr wrap="square" rtlCol="0">
            <a:spAutoFit/>
          </a:bodyPr>
          <a:lstStyle/>
          <a:p>
            <a:pPr algn="ctr"/>
            <a:r>
              <a:rPr lang="fr-FR" dirty="0">
                <a:latin typeface="Arial" panose="020B0604020202020204" pitchFamily="34" charset="0"/>
                <a:cs typeface="Arial" panose="020B0604020202020204" pitchFamily="34" charset="0"/>
              </a:rPr>
              <a:t>des séances de questions-réponses</a:t>
            </a:r>
          </a:p>
        </p:txBody>
      </p:sp>
    </p:spTree>
    <p:extLst>
      <p:ext uri="{BB962C8B-B14F-4D97-AF65-F5344CB8AC3E}">
        <p14:creationId xmlns:p14="http://schemas.microsoft.com/office/powerpoint/2010/main" val="1124383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26117"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dirty="0">
                <a:latin typeface="Arial"/>
                <a:ea typeface="Arial"/>
                <a:cs typeface="Arial"/>
              </a:rPr>
              <a:t>Soumettez vos questions et idées dans l’espace </a:t>
            </a:r>
            <a:r>
              <a:rPr lang="fr-FR" sz="2400" b="1" dirty="0">
                <a:solidFill>
                  <a:schemeClr val="accent1"/>
                </a:solidFill>
                <a:latin typeface="Arial"/>
                <a:ea typeface="Arial"/>
                <a:cs typeface="Arial"/>
              </a:rPr>
              <a:t>Faisons le point</a:t>
            </a:r>
            <a:r>
              <a:rPr lang="fr-FR" sz="2400" dirty="0">
                <a:latin typeface="Arial"/>
                <a:ea typeface="Arial"/>
                <a:cs typeface="Arial"/>
              </a:rPr>
              <a:t>.</a:t>
            </a:r>
          </a:p>
          <a:p>
            <a:endParaRPr lang="en-US" sz="2400" dirty="0">
              <a:latin typeface="Arial"/>
              <a:ea typeface="Calibri"/>
              <a:cs typeface="Arial"/>
            </a:endParaRPr>
          </a:p>
          <a:p>
            <a:r>
              <a:rPr lang="fr-FR" sz="2400" dirty="0">
                <a:latin typeface="Arial"/>
                <a:ea typeface="Arial"/>
                <a:cs typeface="Arial"/>
              </a:rPr>
              <a:t>Elles seront abordées :</a:t>
            </a:r>
          </a:p>
          <a:p>
            <a:pPr marL="285750" indent="-285750">
              <a:buFont typeface="Arial"/>
              <a:buChar char="•"/>
            </a:pPr>
            <a:r>
              <a:rPr lang="fr-FR" sz="2400" dirty="0">
                <a:latin typeface="Arial"/>
                <a:ea typeface="Arial"/>
                <a:cs typeface="Arial"/>
              </a:rPr>
              <a:t>à des moments précis pendant la formation ;</a:t>
            </a:r>
          </a:p>
          <a:p>
            <a:pPr marL="285750" indent="-285750">
              <a:buFont typeface="Arial"/>
              <a:buChar char="•"/>
            </a:pPr>
            <a:r>
              <a:rPr lang="fr-FR" sz="2400" dirty="0">
                <a:latin typeface="Arial"/>
                <a:ea typeface="Arial"/>
                <a:cs typeface="Arial"/>
              </a:rPr>
              <a:t>par les experts lors de leurs présentations ;</a:t>
            </a:r>
          </a:p>
          <a:p>
            <a:pPr marL="285750" indent="-285750">
              <a:buFont typeface="Arial"/>
              <a:buChar char="•"/>
            </a:pPr>
            <a:r>
              <a:rPr lang="fr-FR" sz="2400" dirty="0">
                <a:latin typeface="Arial"/>
                <a:ea typeface="Arial"/>
                <a:cs typeface="Arial"/>
              </a:rPr>
              <a:t>après la formation (par exemple, par e-mail), si nécessaire.</a:t>
            </a:r>
          </a:p>
          <a:p>
            <a:endParaRPr lang="en-US" sz="2400" dirty="0">
              <a:latin typeface="Arial"/>
              <a:ea typeface="Calibri"/>
              <a:cs typeface="Arial"/>
            </a:endParaRPr>
          </a:p>
          <a:p>
            <a:endParaRPr lang="en-US" sz="2400" dirty="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fontScale="77500" lnSpcReduction="20000"/>
          </a:bodyPr>
          <a:lstStyle/>
          <a:p>
            <a:pPr>
              <a:lnSpc>
                <a:spcPct val="110000"/>
              </a:lnSpc>
            </a:pPr>
            <a:r>
              <a:rPr lang="fr-FR" sz="5400" dirty="0"/>
              <a:t>Présentation de l’approche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fr-FR" dirty="0">
                <a:latin typeface="Arial"/>
                <a:cs typeface="Arial"/>
              </a:rPr>
              <a:t>Promouvoir une action précoce et efficace pour contenir les épidémies grâce à la cible 7-1-7</a:t>
            </a:r>
          </a:p>
        </p:txBody>
      </p:sp>
    </p:spTree>
    <p:extLst>
      <p:ext uri="{BB962C8B-B14F-4D97-AF65-F5344CB8AC3E}">
        <p14:creationId xmlns:p14="http://schemas.microsoft.com/office/powerpoint/2010/main" val="3828014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467132" y="2536944"/>
            <a:ext cx="10941050" cy="2018574"/>
          </a:xfrm>
        </p:spPr>
        <p:txBody>
          <a:bodyPr/>
          <a:lstStyle/>
          <a:p>
            <a:r>
              <a:rPr lang="fr-FR" sz="5000" dirty="0">
                <a:latin typeface="Arial"/>
                <a:cs typeface="Arial"/>
              </a:rPr>
              <a:t>Comment pouvons-nous </a:t>
            </a:r>
            <a:r>
              <a:rPr lang="fr-FR" sz="5000">
                <a:latin typeface="Arial"/>
                <a:cs typeface="Arial"/>
              </a:rPr>
              <a:t>détecter systématiquement et arrêter </a:t>
            </a:r>
            <a:r>
              <a:rPr lang="fr-FR" sz="5000" dirty="0">
                <a:latin typeface="Arial"/>
                <a:cs typeface="Arial"/>
              </a:rPr>
              <a:t>rapidement les épidémies ?  </a:t>
            </a:r>
          </a:p>
        </p:txBody>
      </p:sp>
    </p:spTree>
    <p:extLst>
      <p:ext uri="{BB962C8B-B14F-4D97-AF65-F5344CB8AC3E}">
        <p14:creationId xmlns:p14="http://schemas.microsoft.com/office/powerpoint/2010/main" val="1967748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fr-FR" sz="3600" dirty="0">
                <a:latin typeface="Arial"/>
                <a:cs typeface="Arial"/>
              </a:rPr>
              <a:t>Fonctionnement de la cible 7-1-7 :</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fr-FR" sz="3000" b="1">
                <a:solidFill>
                  <a:srgbClr val="4C4C4F"/>
                </a:solidFill>
                <a:latin typeface="Arial"/>
                <a:ea typeface=""/>
                <a:cs typeface="Arial"/>
              </a:rPr>
              <a:t> Promptitude</a:t>
            </a:r>
            <a:r>
              <a:rPr lang="fr-FR" sz="3000" dirty="0">
                <a:solidFill>
                  <a:srgbClr val="4C4C4F"/>
                </a:solidFill>
                <a:latin typeface="Arial"/>
                <a:ea typeface=""/>
                <a:cs typeface="Arial"/>
              </a:rPr>
              <a:t> au cours des </a:t>
            </a:r>
            <a:r>
              <a:rPr lang="fr-FR" sz="3000" b="1" dirty="0">
                <a:solidFill>
                  <a:srgbClr val="4C4C4F"/>
                </a:solidFill>
                <a:latin typeface="Arial"/>
                <a:ea typeface=""/>
                <a:cs typeface="Arial"/>
              </a:rPr>
              <a:t>premiers jours </a:t>
            </a:r>
            <a:r>
              <a:rPr lang="fr-FR" sz="3000" dirty="0">
                <a:solidFill>
                  <a:srgbClr val="4C4C4F"/>
                </a:solidFill>
                <a:latin typeface="Arial"/>
                <a:ea typeface=""/>
                <a:cs typeface="Arial"/>
              </a:rPr>
              <a:t>d’une épidémie</a:t>
            </a:r>
          </a:p>
          <a:p>
            <a:pPr marL="0" indent="0">
              <a:lnSpc>
                <a:spcPct val="100000"/>
              </a:lnSpc>
              <a:buNone/>
            </a:pPr>
            <a:r>
              <a:rPr lang="fr-FR" sz="3000" dirty="0">
                <a:solidFill>
                  <a:srgbClr val="4C4C4F"/>
                </a:solidFill>
                <a:latin typeface="Arial"/>
                <a:ea typeface="Arial"/>
                <a:cs typeface="Arial"/>
              </a:rPr>
              <a:t>	</a:t>
            </a:r>
            <a:r>
              <a:rPr lang="fr-FR" sz="2800" dirty="0">
                <a:solidFill>
                  <a:srgbClr val="4C4C4F"/>
                </a:solidFill>
                <a:latin typeface="Arial"/>
                <a:ea typeface="Arial"/>
                <a:cs typeface="Arial"/>
              </a:rPr>
              <a:t>…parce que les maladies infectieuses croissent de manière exponentielle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fr-FR" sz="3000" b="1" dirty="0">
                <a:solidFill>
                  <a:srgbClr val="4C4C4F"/>
                </a:solidFill>
                <a:ea typeface=""/>
              </a:rPr>
              <a:t> Amélioration continue des performances</a:t>
            </a:r>
          </a:p>
          <a:p>
            <a:pPr marL="0" indent="0">
              <a:lnSpc>
                <a:spcPct val="100000"/>
              </a:lnSpc>
              <a:buNone/>
            </a:pPr>
            <a:r>
              <a:rPr lang="fr-FR" sz="2800" dirty="0">
                <a:solidFill>
                  <a:srgbClr val="4C4C4F"/>
                </a:solidFill>
                <a:latin typeface="Arial"/>
                <a:ea typeface="Arial"/>
                <a:cs typeface="Arial"/>
              </a:rPr>
              <a:t>	…parce que chaque épidémie peut être une occasion d’apprendre et de s’améliorer</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dirty="0">
              <a:solidFill>
                <a:srgbClr val="4C4C4F"/>
              </a:solidFill>
            </a:endParaRPr>
          </a:p>
          <a:p>
            <a:pPr marL="0" indent="0" algn="l">
              <a:lnSpc>
                <a:spcPct val="100000"/>
              </a:lnSpc>
              <a:buNone/>
            </a:pPr>
            <a:endParaRPr lang="en-US" sz="2800" dirty="0"/>
          </a:p>
          <a:p>
            <a:pPr marL="514350" indent="-514350" algn="l">
              <a:lnSpc>
                <a:spcPct val="100000"/>
              </a:lnSpc>
            </a:pPr>
            <a:endParaRPr lang="en-US" sz="2800" dirty="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Évaluer la promptitude</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Prendre des mesures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0" i="0" u="none" strike="noStrike" cap="none" normalizeH="0" baseline="0" noProof="0" dirty="0">
                <a:ln>
                  <a:noFill/>
                </a:ln>
                <a:solidFill>
                  <a:srgbClr val="384D56"/>
                </a:solidFill>
                <a:effectLst/>
                <a:uLnTx/>
                <a:uFillTx/>
                <a:latin typeface="Arial"/>
                <a:ea typeface="Arial"/>
                <a:cs typeface="Arial"/>
              </a:rPr>
              <a:t>Identifier les </a:t>
            </a:r>
            <a:r>
              <a:rPr lang="fr-FR" sz="2400">
                <a:solidFill>
                  <a:srgbClr val="384D56"/>
                </a:solidFill>
                <a:latin typeface="Arial"/>
                <a:ea typeface="Arial"/>
                <a:cs typeface="Arial"/>
              </a:rPr>
              <a:t>goulots</a:t>
            </a:r>
            <a:r>
              <a:rPr kumimoji="0" lang="fr-FR" sz="2400" b="0" i="0" u="none" strike="noStrike" cap="none" normalizeH="0" baseline="0" noProof="0">
                <a:ln>
                  <a:noFill/>
                </a:ln>
                <a:solidFill>
                  <a:srgbClr val="384D56"/>
                </a:solidFill>
                <a:effectLst/>
                <a:uLnTx/>
                <a:uFillTx/>
                <a:latin typeface="Arial"/>
                <a:ea typeface="Arial"/>
                <a:cs typeface="Arial"/>
              </a:rPr>
              <a:t> </a:t>
            </a:r>
            <a:r>
              <a:rPr kumimoji="0" lang="fr-FR" sz="2400" b="0" i="0" u="none" strike="noStrike" cap="none" normalizeH="0" baseline="0" noProof="0" dirty="0">
                <a:ln>
                  <a:noFill/>
                </a:ln>
                <a:solidFill>
                  <a:srgbClr val="384D56"/>
                </a:solidFill>
                <a:effectLst/>
                <a:uLnTx/>
                <a:uFillTx/>
                <a:latin typeface="Arial"/>
                <a:ea typeface="Arial"/>
                <a:cs typeface="Arial"/>
              </a:rPr>
              <a:t>d’étranglement</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fr-FR">
                <a:latin typeface="Arial"/>
                <a:cs typeface="Arial"/>
              </a:rPr>
              <a:t> 7-1-7 : approche systémique visant à améliorer la vitesse de détection, de notification et de réponse aux épidémies</a:t>
            </a:r>
            <a:endParaRPr lang="fr-FR" dirty="0">
              <a:latin typeface="Arial"/>
              <a:cs typeface="Arial"/>
            </a:endParaRP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09022" y="17830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fr-FR" dirty="0">
                <a:latin typeface="Arial"/>
                <a:cs typeface="Arial"/>
              </a:rPr>
              <a:t> Indicateurs de promptitude et jalons de la cible 7-1-7</a:t>
            </a:r>
          </a:p>
          <a:p>
            <a:endParaRPr lang="en-US" dirty="0">
              <a:latin typeface="Arial"/>
              <a:cs typeface="Arial"/>
            </a:endParaRPr>
          </a:p>
          <a:p>
            <a:endParaRPr lang="en-US" dirty="0">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fr-FR" dirty="0"/>
              <a:t>Allocution d’ouverture</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fr-FR">
                <a:latin typeface="Arial"/>
                <a:cs typeface="Arial"/>
              </a:rPr>
              <a:t> Actions de réponse précoce de la cible 7-1-7</a:t>
            </a:r>
          </a:p>
          <a:p>
            <a:endParaRPr lang="en-US">
              <a:cs typeface="Arial"/>
            </a:endParaRP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fr-FR" dirty="0">
                <a:solidFill>
                  <a:srgbClr val="4C4C4F"/>
                </a:solidFill>
                <a:ea typeface=""/>
              </a:rPr>
              <a:t>Lancer une </a:t>
            </a:r>
            <a:r>
              <a:rPr lang="fr-FR" b="1" dirty="0">
                <a:solidFill>
                  <a:srgbClr val="4C4C4F"/>
                </a:solidFill>
                <a:ea typeface=""/>
              </a:rPr>
              <a:t>investigation</a:t>
            </a:r>
            <a:r>
              <a:rPr lang="fr-FR" dirty="0">
                <a:solidFill>
                  <a:srgbClr val="4C4C4F"/>
                </a:solidFill>
                <a:ea typeface=""/>
              </a:rPr>
              <a:t> ou </a:t>
            </a:r>
            <a:r>
              <a:rPr lang="fr-FR" b="1" dirty="0">
                <a:solidFill>
                  <a:srgbClr val="4C4C4F"/>
                </a:solidFill>
                <a:ea typeface=""/>
              </a:rPr>
              <a:t>déployer une équipe d’investigation/d’intervention</a:t>
            </a:r>
          </a:p>
          <a:p>
            <a:pPr marL="514350" indent="-514350" algn="l">
              <a:lnSpc>
                <a:spcPct val="100000"/>
              </a:lnSpc>
              <a:buAutoNum type="arabicPeriod"/>
            </a:pPr>
            <a:r>
              <a:rPr lang="fr-FR" dirty="0">
                <a:solidFill>
                  <a:srgbClr val="4C4C4F"/>
                </a:solidFill>
                <a:effectLst/>
                <a:latin typeface="Arial" panose="020B0604020202020204" pitchFamily="34" charset="0"/>
                <a:ea typeface="Arial"/>
              </a:rPr>
              <a:t>Effectuer une </a:t>
            </a:r>
            <a:r>
              <a:rPr lang="fr-FR" b="1" dirty="0">
                <a:solidFill>
                  <a:srgbClr val="4C4C4F"/>
                </a:solidFill>
                <a:effectLst/>
                <a:latin typeface="Arial" panose="020B0604020202020204" pitchFamily="34" charset="0"/>
                <a:ea typeface="Arial"/>
              </a:rPr>
              <a:t>analyse</a:t>
            </a:r>
            <a:r>
              <a:rPr lang="fr-FR" dirty="0">
                <a:solidFill>
                  <a:srgbClr val="4C4C4F"/>
                </a:solidFill>
                <a:effectLst/>
                <a:latin typeface="Arial" panose="020B0604020202020204" pitchFamily="34" charset="0"/>
                <a:ea typeface="Arial"/>
              </a:rPr>
              <a:t> épidémiologique et une </a:t>
            </a:r>
            <a:r>
              <a:rPr lang="fr-FR" b="1" dirty="0">
                <a:solidFill>
                  <a:srgbClr val="4C4C4F"/>
                </a:solidFill>
                <a:effectLst/>
                <a:latin typeface="Arial" panose="020B0604020202020204" pitchFamily="34" charset="0"/>
                <a:ea typeface="Arial"/>
              </a:rPr>
              <a:t>évaluation initiale des risques</a:t>
            </a:r>
          </a:p>
          <a:p>
            <a:pPr marL="514350" indent="-514350" algn="l">
              <a:lnSpc>
                <a:spcPct val="100000"/>
              </a:lnSpc>
              <a:buAutoNum type="arabicPeriod"/>
            </a:pPr>
            <a:r>
              <a:rPr lang="fr-FR" dirty="0">
                <a:solidFill>
                  <a:srgbClr val="4C4C4F"/>
                </a:solidFill>
                <a:ea typeface=""/>
              </a:rPr>
              <a:t>Obtenir la </a:t>
            </a:r>
            <a:r>
              <a:rPr lang="fr-FR" b="1" dirty="0">
                <a:solidFill>
                  <a:srgbClr val="4C4C4F"/>
                </a:solidFill>
                <a:ea typeface=""/>
              </a:rPr>
              <a:t>confirmation en laboratoire </a:t>
            </a:r>
            <a:r>
              <a:rPr lang="fr-FR" dirty="0">
                <a:solidFill>
                  <a:srgbClr val="4C4C4F"/>
                </a:solidFill>
                <a:ea typeface=""/>
              </a:rPr>
              <a:t>de l’étiologie du foyer épidémique</a:t>
            </a:r>
          </a:p>
          <a:p>
            <a:pPr marL="514350" indent="-514350">
              <a:lnSpc>
                <a:spcPct val="100000"/>
              </a:lnSpc>
              <a:buAutoNum type="arabicPeriod"/>
            </a:pPr>
            <a:r>
              <a:rPr lang="fr-FR">
                <a:solidFill>
                  <a:srgbClr val="4C4C4F"/>
                </a:solidFill>
                <a:effectLst/>
                <a:latin typeface="Arial"/>
                <a:ea typeface="Arial"/>
                <a:cs typeface="Arial"/>
              </a:rPr>
              <a:t>Mettre en place des </a:t>
            </a:r>
            <a:r>
              <a:rPr lang="fr-FR" b="1">
                <a:solidFill>
                  <a:srgbClr val="4C4C4F"/>
                </a:solidFill>
                <a:effectLst/>
                <a:latin typeface="Arial"/>
                <a:ea typeface="Arial"/>
                <a:cs typeface="Arial"/>
              </a:rPr>
              <a:t>mesures appropriées de</a:t>
            </a:r>
            <a:r>
              <a:rPr lang="fr-FR" dirty="0">
                <a:solidFill>
                  <a:srgbClr val="4C4C4F"/>
                </a:solidFill>
                <a:effectLst/>
                <a:latin typeface="Arial"/>
                <a:ea typeface="Arial"/>
                <a:cs typeface="Arial"/>
              </a:rPr>
              <a:t> </a:t>
            </a:r>
            <a:r>
              <a:rPr lang="fr-FR" b="1">
                <a:solidFill>
                  <a:srgbClr val="4C4C4F"/>
                </a:solidFill>
                <a:effectLst/>
                <a:latin typeface="Arial"/>
                <a:ea typeface="Arial"/>
                <a:cs typeface="Arial"/>
              </a:rPr>
              <a:t>prise de charge des cas</a:t>
            </a:r>
            <a:r>
              <a:rPr lang="fr-FR">
                <a:solidFill>
                  <a:srgbClr val="4C4C4F"/>
                </a:solidFill>
                <a:effectLst/>
                <a:latin typeface="Arial"/>
                <a:ea typeface="Arial"/>
                <a:cs typeface="Arial"/>
              </a:rPr>
              <a:t> ainsi que de prévention et de contrôle des infections</a:t>
            </a:r>
            <a:r>
              <a:rPr lang="fr-FR">
                <a:solidFill>
                  <a:srgbClr val="4C4C4F"/>
                </a:solidFill>
                <a:latin typeface="Arial"/>
                <a:ea typeface="Arial"/>
                <a:cs typeface="Arial"/>
              </a:rPr>
              <a:t> dans les formations sanitaires. </a:t>
            </a:r>
            <a:endParaRPr lang="fr-FR">
              <a:solidFill>
                <a:srgbClr val="4C4C4F"/>
              </a:solidFill>
              <a:effectLst/>
              <a:latin typeface="Arial"/>
              <a:ea typeface="Arial"/>
              <a:cs typeface="Arial"/>
            </a:endParaRPr>
          </a:p>
          <a:p>
            <a:pPr marL="514350" indent="-514350">
              <a:lnSpc>
                <a:spcPct val="100000"/>
              </a:lnSpc>
              <a:buAutoNum type="arabicPeriod"/>
            </a:pPr>
            <a:r>
              <a:rPr lang="fr-FR" dirty="0">
                <a:solidFill>
                  <a:srgbClr val="4C4C4F"/>
                </a:solidFill>
                <a:ea typeface=""/>
              </a:rPr>
              <a:t>Mettre en place des </a:t>
            </a:r>
            <a:r>
              <a:rPr lang="fr-FR" b="1" dirty="0">
                <a:solidFill>
                  <a:srgbClr val="4C4C4F"/>
                </a:solidFill>
                <a:ea typeface=""/>
              </a:rPr>
              <a:t>contre-mesures de santé publique</a:t>
            </a:r>
            <a:r>
              <a:rPr lang="fr-FR" dirty="0">
                <a:solidFill>
                  <a:srgbClr val="4C4C4F"/>
                </a:solidFill>
                <a:ea typeface=""/>
              </a:rPr>
              <a:t> appropriées dans les communautés touchées</a:t>
            </a:r>
          </a:p>
          <a:p>
            <a:pPr marL="514350" indent="-514350">
              <a:lnSpc>
                <a:spcPct val="100000"/>
              </a:lnSpc>
              <a:buAutoNum type="arabicPeriod"/>
            </a:pPr>
            <a:r>
              <a:rPr lang="fr-FR" dirty="0">
                <a:solidFill>
                  <a:srgbClr val="4C4C4F"/>
                </a:solidFill>
                <a:ea typeface=""/>
              </a:rPr>
              <a:t>Entreprendre des activités appropriées de </a:t>
            </a:r>
            <a:r>
              <a:rPr lang="fr-FR" b="1" dirty="0">
                <a:solidFill>
                  <a:srgbClr val="4C4C4F"/>
                </a:solidFill>
                <a:ea typeface=""/>
              </a:rPr>
              <a:t>communication sur les risques et d’engagement communautaire</a:t>
            </a:r>
          </a:p>
          <a:p>
            <a:pPr marL="514350" indent="-514350">
              <a:lnSpc>
                <a:spcPct val="100000"/>
              </a:lnSpc>
              <a:buAutoNum type="arabicPeriod"/>
            </a:pPr>
            <a:r>
              <a:rPr lang="fr-FR" dirty="0">
                <a:solidFill>
                  <a:srgbClr val="4C4C4F"/>
                </a:solidFill>
                <a:ea typeface=""/>
              </a:rPr>
              <a:t>Mettre en place </a:t>
            </a:r>
            <a:r>
              <a:rPr lang="fr-FR" b="1" dirty="0">
                <a:solidFill>
                  <a:srgbClr val="4C4C4F"/>
                </a:solidFill>
                <a:ea typeface=""/>
              </a:rPr>
              <a:t>un mécanisme de coordination</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Tree>
    <p:extLst>
      <p:ext uri="{BB962C8B-B14F-4D97-AF65-F5344CB8AC3E}">
        <p14:creationId xmlns:p14="http://schemas.microsoft.com/office/powerpoint/2010/main" val="2064225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fr-FR" sz="2000" i="0" u="none" strike="noStrike" cap="none" normalizeH="0" baseline="0" noProof="0" dirty="0">
                <a:ln>
                  <a:noFill/>
                </a:ln>
                <a:solidFill>
                  <a:srgbClr val="384D56"/>
                </a:solidFill>
                <a:effectLst/>
                <a:uLnTx/>
                <a:uFillTx/>
                <a:latin typeface="Arial"/>
                <a:ea typeface="Arial"/>
                <a:cs typeface="Arial"/>
              </a:rPr>
              <a:t>Les </a:t>
            </a:r>
            <a:r>
              <a:rPr lang="fr-FR" sz="2000" b="1">
                <a:solidFill>
                  <a:srgbClr val="384D56"/>
                </a:solidFill>
                <a:latin typeface="Arial"/>
                <a:ea typeface="Arial"/>
                <a:cs typeface="Arial"/>
              </a:rPr>
              <a:t>goulots</a:t>
            </a:r>
            <a:r>
              <a:rPr kumimoji="0" lang="fr-FR" sz="2000" b="1" i="0" u="none" strike="noStrike" cap="none" normalizeH="0" baseline="0" noProof="0">
                <a:ln>
                  <a:noFill/>
                </a:ln>
                <a:solidFill>
                  <a:srgbClr val="384D56"/>
                </a:solidFill>
                <a:effectLst/>
                <a:uLnTx/>
                <a:uFillTx/>
                <a:latin typeface="Arial"/>
                <a:ea typeface="Arial"/>
                <a:cs typeface="Arial"/>
              </a:rPr>
              <a:t> d’étranglement de </a:t>
            </a:r>
            <a:r>
              <a:rPr kumimoji="0" lang="fr-FR" sz="2000" b="1" i="0" u="none" strike="noStrike" cap="none" normalizeH="0" baseline="0" noProof="0" dirty="0">
                <a:ln>
                  <a:noFill/>
                </a:ln>
                <a:solidFill>
                  <a:srgbClr val="384D56"/>
                </a:solidFill>
                <a:effectLst/>
                <a:uLnTx/>
                <a:uFillTx/>
                <a:latin typeface="Arial"/>
                <a:ea typeface="Arial"/>
                <a:cs typeface="Arial"/>
              </a:rPr>
              <a:t>l’approche 7-1-7</a:t>
            </a:r>
            <a:r>
              <a:rPr kumimoji="0" lang="fr-FR" sz="2000" i="0" u="none" strike="noStrike" cap="none" normalizeH="0" baseline="0" noProof="0" dirty="0">
                <a:ln>
                  <a:noFill/>
                </a:ln>
                <a:solidFill>
                  <a:srgbClr val="384D56"/>
                </a:solidFill>
                <a:effectLst/>
                <a:uLnTx/>
                <a:uFillTx/>
                <a:latin typeface="Arial"/>
                <a:ea typeface="Arial"/>
                <a:cs typeface="Arial"/>
              </a:rPr>
              <a:t> sont des obstacles, des défis ou d’autres éléments retardant les activités de détection, de notification ou de riposte précoce.</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fr-FR" sz="2000" i="0" u="none" strike="noStrike" cap="none" normalizeH="0" baseline="0" noProof="0" dirty="0">
                <a:ln>
                  <a:noFill/>
                </a:ln>
                <a:solidFill>
                  <a:srgbClr val="384D56"/>
                </a:solidFill>
                <a:effectLst/>
                <a:uLnTx/>
                <a:uFillTx/>
                <a:latin typeface="Arial"/>
                <a:ea typeface="Arial"/>
                <a:cs typeface="Arial"/>
              </a:rPr>
              <a:t>Les </a:t>
            </a:r>
            <a:r>
              <a:rPr lang="fr-FR" sz="2000" b="1">
                <a:solidFill>
                  <a:srgbClr val="384D56"/>
                </a:solidFill>
                <a:latin typeface="Arial"/>
                <a:ea typeface="Arial"/>
                <a:cs typeface="Arial"/>
              </a:rPr>
              <a:t>facteurs</a:t>
            </a:r>
            <a:r>
              <a:rPr kumimoji="0" lang="fr-FR" sz="2000" b="1" i="0" u="none" strike="noStrike" cap="none" normalizeH="0" baseline="0" noProof="0">
                <a:ln>
                  <a:noFill/>
                </a:ln>
                <a:solidFill>
                  <a:srgbClr val="384D56"/>
                </a:solidFill>
                <a:effectLst/>
                <a:uLnTx/>
                <a:uFillTx/>
                <a:latin typeface="Arial"/>
                <a:ea typeface="Arial"/>
                <a:cs typeface="Arial"/>
              </a:rPr>
              <a:t> favorisants de </a:t>
            </a:r>
            <a:r>
              <a:rPr kumimoji="0" lang="fr-FR" sz="2000" b="1" i="0" u="none" strike="noStrike" cap="none" normalizeH="0" baseline="0" noProof="0" dirty="0">
                <a:ln>
                  <a:noFill/>
                </a:ln>
                <a:solidFill>
                  <a:srgbClr val="384D56"/>
                </a:solidFill>
                <a:effectLst/>
                <a:uLnTx/>
                <a:uFillTx/>
                <a:latin typeface="Arial"/>
                <a:ea typeface="Arial"/>
                <a:cs typeface="Arial"/>
              </a:rPr>
              <a:t>l’approche 7-1-7</a:t>
            </a:r>
            <a:r>
              <a:rPr kumimoji="0" lang="fr-FR" sz="2000" i="0" u="none" strike="noStrike" cap="none" normalizeH="0" baseline="0" noProof="0" dirty="0">
                <a:ln>
                  <a:noFill/>
                </a:ln>
                <a:solidFill>
                  <a:srgbClr val="384D56"/>
                </a:solidFill>
                <a:effectLst/>
                <a:uLnTx/>
                <a:uFillTx/>
                <a:latin typeface="Arial"/>
                <a:ea typeface="Arial"/>
                <a:cs typeface="Arial"/>
              </a:rPr>
              <a:t> sont des processus, des systèmes, des relations ou d’autres facteurs facilitant les activités de détection, de notification ou de riposte précoce.</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83099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b="1" dirty="0">
                <a:solidFill>
                  <a:schemeClr val="tx2"/>
                </a:solidFill>
                <a:latin typeface="Arial"/>
                <a:cs typeface="Arial"/>
              </a:rPr>
              <a:t>Les goulots d’étranglement et </a:t>
            </a:r>
            <a:r>
              <a:rPr lang="fr-FR" sz="2400" b="1">
                <a:solidFill>
                  <a:schemeClr val="tx2"/>
                </a:solidFill>
                <a:latin typeface="Arial"/>
                <a:cs typeface="Arial"/>
              </a:rPr>
              <a:t>les facteurs</a:t>
            </a:r>
            <a:r>
              <a:rPr lang="fr-FR" sz="2400" b="1" dirty="0">
                <a:solidFill>
                  <a:schemeClr val="tx2"/>
                </a:solidFill>
                <a:latin typeface="Arial"/>
                <a:cs typeface="Arial"/>
              </a:rPr>
              <a:t> favorisants peuvent être d’ordre technique, opérationnel ou politique.</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fr-FR">
                <a:latin typeface="Arial"/>
                <a:cs typeface="Arial"/>
              </a:rPr>
              <a:t>Goulets d’étranglement et facteur favorisants</a:t>
            </a: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fr-FR"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Des </a:t>
            </a:r>
            <a:r>
              <a:rPr kumimoji="0" lang="fr-FR"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actions immédiates de l’approche 7-1-7</a:t>
            </a:r>
            <a:r>
              <a:rPr kumimoji="0" lang="fr-FR"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peuvent être prises à l’aide des fonds, du personnel et des programmes existants.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6" y="2048781"/>
            <a:ext cx="5278065"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lang="fr-FR" dirty="0">
                <a:solidFill>
                  <a:srgbClr val="384D56"/>
                </a:solidFill>
                <a:latin typeface="Arial"/>
                <a:cs typeface="Arial"/>
              </a:rPr>
              <a:t>Des </a:t>
            </a:r>
            <a:r>
              <a:rPr lang="fr-FR" b="1" dirty="0">
                <a:solidFill>
                  <a:srgbClr val="384D56"/>
                </a:solidFill>
                <a:latin typeface="Arial"/>
                <a:cs typeface="Arial"/>
              </a:rPr>
              <a:t>actions à plus long terme de l’approche 7-1-7</a:t>
            </a:r>
            <a:r>
              <a:rPr lang="fr-FR" dirty="0">
                <a:solidFill>
                  <a:srgbClr val="384D56"/>
                </a:solidFill>
                <a:latin typeface="Arial"/>
                <a:cs typeface="Arial"/>
              </a:rPr>
              <a:t> nécessitent de la main-d’œuvre et des ressources supplémentaires. En outre, une implication pourrait être requise à différents échelons du gouvernement ou de la part de partenaires externes.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fr-FR" sz="2400" b="1" dirty="0">
                <a:solidFill>
                  <a:schemeClr val="tx2"/>
                </a:solidFill>
                <a:latin typeface="Arial"/>
                <a:cs typeface="Arial"/>
              </a:rPr>
              <a:t>Les actions proposées devraient s’attaquer directement aux goulots d’étranglement recensés.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fr-FR">
                <a:latin typeface="Arial"/>
                <a:cs typeface="Arial"/>
              </a:rPr>
              <a:t>Actions immédiates et à plus long terme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fr-FR" sz="3000">
                <a:latin typeface="Arial"/>
                <a:cs typeface="Arial"/>
              </a:rPr>
              <a:t>Discussion</a:t>
            </a:r>
          </a:p>
        </p:txBody>
      </p:sp>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2"/>
          </p:nvPr>
        </p:nvSpPr>
        <p:spPr>
          <a:xfrm>
            <a:off x="5072113" y="1077921"/>
            <a:ext cx="6499732" cy="5131837"/>
          </a:xfrm>
        </p:spPr>
        <p:txBody>
          <a:bodyPr vert="horz" lIns="91440" tIns="45720" rIns="91440" bIns="45720" rtlCol="0" anchor="t">
            <a:noAutofit/>
          </a:bodyPr>
          <a:lstStyle/>
          <a:p>
            <a:r>
              <a:rPr lang="fr-FR" sz="2600">
                <a:latin typeface="Arial"/>
                <a:cs typeface="Arial"/>
              </a:rPr>
              <a:t>Réfléchissez aux épidémies sur lesquelles </a:t>
            </a:r>
            <a:r>
              <a:rPr lang="fr-FR" sz="2600" dirty="0">
                <a:latin typeface="Arial"/>
                <a:cs typeface="Arial"/>
              </a:rPr>
              <a:t>vous avez travaillé ou dont vous avez connaissance. </a:t>
            </a:r>
            <a:endParaRPr lang="en-US"/>
          </a:p>
          <a:p>
            <a:endParaRPr lang="en-US" sz="4000" dirty="0">
              <a:latin typeface="Arial"/>
              <a:cs typeface="Arial"/>
            </a:endParaRPr>
          </a:p>
          <a:p>
            <a:pPr marL="514350" indent="-514350">
              <a:buChar char="•"/>
            </a:pPr>
            <a:r>
              <a:rPr lang="fr-FR" sz="2600" b="0" dirty="0">
                <a:solidFill>
                  <a:schemeClr val="tx1"/>
                </a:solidFill>
                <a:latin typeface="Arial"/>
                <a:cs typeface="Arial"/>
              </a:rPr>
              <a:t>Pensez-vous à un </a:t>
            </a:r>
            <a:r>
              <a:rPr lang="fr-FR" sz="2600" dirty="0">
                <a:solidFill>
                  <a:schemeClr val="tx1"/>
                </a:solidFill>
                <a:latin typeface="Arial"/>
                <a:cs typeface="Arial"/>
              </a:rPr>
              <a:t>goulot d’étranglement</a:t>
            </a:r>
            <a:r>
              <a:rPr lang="fr-FR" sz="2600" b="0" dirty="0">
                <a:solidFill>
                  <a:schemeClr val="tx1"/>
                </a:solidFill>
                <a:latin typeface="Arial"/>
                <a:cs typeface="Arial"/>
              </a:rPr>
              <a:t> qui a ralenti la détection, la notification ou la réponse précoce ? </a:t>
            </a:r>
          </a:p>
          <a:p>
            <a:pPr marL="514350" indent="-514350">
              <a:buChar char="•"/>
            </a:pPr>
            <a:endParaRPr lang="en-US" sz="2600" b="0" dirty="0">
              <a:solidFill>
                <a:schemeClr val="tx1"/>
              </a:solidFill>
              <a:latin typeface="Arial"/>
              <a:cs typeface="Arial"/>
            </a:endParaRPr>
          </a:p>
          <a:p>
            <a:pPr marL="514350" indent="-514350">
              <a:buChar char="•"/>
            </a:pPr>
            <a:r>
              <a:rPr lang="fr-FR" sz="2600" b="0" dirty="0">
                <a:solidFill>
                  <a:schemeClr val="tx1"/>
                </a:solidFill>
                <a:latin typeface="Arial"/>
                <a:cs typeface="Arial"/>
              </a:rPr>
              <a:t>Quelle </a:t>
            </a:r>
            <a:r>
              <a:rPr lang="fr-FR" sz="2600" dirty="0">
                <a:solidFill>
                  <a:schemeClr val="tx1"/>
                </a:solidFill>
                <a:latin typeface="Arial"/>
                <a:cs typeface="Arial"/>
              </a:rPr>
              <a:t>action corrective </a:t>
            </a:r>
            <a:r>
              <a:rPr lang="fr-FR" sz="2600" b="0" dirty="0">
                <a:solidFill>
                  <a:schemeClr val="tx1"/>
                </a:solidFill>
                <a:latin typeface="Arial"/>
                <a:cs typeface="Arial"/>
              </a:rPr>
              <a:t>a pu corriger le goulot d’étranglement ?</a:t>
            </a: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Tree>
    <p:extLst>
      <p:ext uri="{BB962C8B-B14F-4D97-AF65-F5344CB8AC3E}">
        <p14:creationId xmlns:p14="http://schemas.microsoft.com/office/powerpoint/2010/main" val="1212876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399283" y="2206537"/>
            <a:ext cx="1324610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4800" b="1" i="0" u="none" strike="noStrike" cap="none" normalizeH="0" baseline="0" noProof="0" dirty="0">
                <a:ln>
                  <a:noFill/>
                </a:ln>
                <a:solidFill>
                  <a:srgbClr val="3BB042"/>
                </a:solidFill>
                <a:effectLst/>
                <a:uLnTx/>
                <a:uFillTx/>
                <a:latin typeface="Arial"/>
                <a:ea typeface="Arial"/>
                <a:cs typeface="Arial"/>
              </a:rPr>
              <a:t>Approche 7-1-7 et sécurité sanitaire</a:t>
            </a:r>
          </a:p>
        </p:txBody>
      </p:sp>
    </p:spTree>
    <p:extLst>
      <p:ext uri="{BB962C8B-B14F-4D97-AF65-F5344CB8AC3E}">
        <p14:creationId xmlns:p14="http://schemas.microsoft.com/office/powerpoint/2010/main" val="4093410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fr-FR" sz="2400" b="1" i="0" u="none" strike="noStrike" cap="none" normalizeH="0" baseline="0" noProof="0">
                <a:ln>
                  <a:noFill/>
                </a:ln>
                <a:solidFill>
                  <a:srgbClr val="FFFFFF"/>
                </a:solidFill>
                <a:effectLst/>
                <a:uLnTx/>
                <a:uFillTx/>
                <a:latin typeface="Arial" panose="020B0604020202020204" pitchFamily="34" charset="0"/>
                <a:ea typeface="Arial"/>
                <a:cs typeface="+mn-cs"/>
              </a:rPr>
              <a:t>Amélioration des performances</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627671"/>
            <a:ext cx="6201829"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fr-FR" sz="1600" b="0" i="0" u="none" strike="noStrike" cap="none" normalizeH="0" baseline="0" noProof="0" dirty="0">
                <a:ln>
                  <a:noFill/>
                </a:ln>
                <a:solidFill>
                  <a:srgbClr val="384D56"/>
                </a:solidFill>
                <a:effectLst/>
                <a:uLnTx/>
                <a:uFillTx/>
                <a:latin typeface="Arial"/>
                <a:ea typeface="Arial"/>
                <a:cs typeface="Arial"/>
              </a:rPr>
              <a:t>Les goulots d’étranglement sont facilement identifiés et des actions à court et à plus long terme favorisent une amélioration rapide et continue à chaque épidémie.</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fr-FR" sz="2400" b="1" i="0" u="none" strike="noStrike" cap="none" normalizeH="0" baseline="0" noProof="0">
                <a:ln>
                  <a:noFill/>
                </a:ln>
                <a:solidFill>
                  <a:srgbClr val="FFFFFF"/>
                </a:solidFill>
                <a:effectLst/>
                <a:uLnTx/>
                <a:uFillTx/>
                <a:latin typeface="Arial" panose="020B0604020202020204" pitchFamily="34" charset="0"/>
                <a:ea typeface="Arial"/>
                <a:cs typeface="+mn-cs"/>
              </a:rPr>
              <a:t>Plaidoyer</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82010"/>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fr-FR" sz="1600" b="0" i="0" u="none" strike="noStrike" cap="none" normalizeH="0" baseline="0" noProof="0">
                <a:ln>
                  <a:noFill/>
                </a:ln>
                <a:solidFill>
                  <a:srgbClr val="384D56"/>
                </a:solidFill>
                <a:effectLst/>
                <a:uLnTx/>
                <a:uFillTx/>
                <a:latin typeface="Arial" panose="020B0604020202020204" pitchFamily="34" charset="0"/>
                <a:ea typeface="Arial"/>
                <a:cs typeface="+mn-cs"/>
              </a:rPr>
              <a:t>Des données explicites fondées sur des indicateurs simples contribuent à la priorisation et mettent en lumière les besoins en ressources et en interventions politiques.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fr-FR" sz="2400" b="1" i="0" u="none" strike="noStrike" cap="none" normalizeH="0" baseline="0" noProof="0">
                <a:ln>
                  <a:noFill/>
                </a:ln>
                <a:solidFill>
                  <a:srgbClr val="FFFFFF"/>
                </a:solidFill>
                <a:effectLst/>
                <a:uLnTx/>
                <a:uFillTx/>
                <a:latin typeface="Arial" panose="020B0604020202020204" pitchFamily="34" charset="0"/>
                <a:ea typeface="Arial"/>
                <a:cs typeface="+mn-cs"/>
              </a:rPr>
              <a:t>Redevabilité </a:t>
            </a:r>
            <a:br>
              <a:rPr kumimoji="0" lang="fr-FR" sz="2400" b="1" i="0" u="none" strike="noStrike" cap="none" normalizeH="0" baseline="0" noProof="0">
                <a:ln>
                  <a:noFill/>
                </a:ln>
                <a:solidFill>
                  <a:srgbClr val="FFFFFF"/>
                </a:solidFill>
                <a:effectLst/>
                <a:uLnTx/>
                <a:uFillTx/>
                <a:latin typeface="Arial" panose="020B0604020202020204" pitchFamily="34" charset="0"/>
                <a:ea typeface="Arial"/>
                <a:cs typeface="+mn-cs"/>
              </a:rPr>
            </a:br>
            <a:endParaRPr kumimoji="0" lang="fr-FR" sz="2400" b="1" i="0" u="none" strike="noStrike" cap="none" normalizeH="0" baseline="0" noProof="0">
              <a:ln>
                <a:noFill/>
              </a:ln>
              <a:solidFill>
                <a:srgbClr val="FFFFFF"/>
              </a:solidFill>
              <a:effectLst/>
              <a:uLnTx/>
              <a:uFillTx/>
              <a:latin typeface="Arial" panose="020B0604020202020204" pitchFamily="34" charset="0"/>
              <a:ea typeface="Arial"/>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96016"/>
            <a:ext cx="6201828" cy="1163222"/>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kumimoji="0" lang="fr-FR" sz="1600" b="0" i="0" u="none" strike="noStrike" cap="none" normalizeH="0" baseline="0" noProof="0" dirty="0">
                <a:ln>
                  <a:noFill/>
                </a:ln>
                <a:solidFill>
                  <a:srgbClr val="384D56"/>
                </a:solidFill>
                <a:effectLst/>
                <a:uLnTx/>
                <a:uFillTx/>
                <a:latin typeface="Arial"/>
                <a:ea typeface="Arial"/>
                <a:cs typeface="Arial"/>
              </a:rPr>
              <a:t>L’évaluation des performances par rapport à des indicateurs </a:t>
            </a:r>
            <a:r>
              <a:rPr kumimoji="0" lang="fr-FR" sz="1600" b="0" i="0" u="none" strike="noStrike" cap="none" normalizeH="0" baseline="0" noProof="0">
                <a:ln>
                  <a:noFill/>
                </a:ln>
                <a:solidFill>
                  <a:srgbClr val="384D56"/>
                </a:solidFill>
                <a:effectLst/>
                <a:uLnTx/>
                <a:uFillTx/>
                <a:latin typeface="Arial"/>
                <a:ea typeface="Arial"/>
                <a:cs typeface="Arial"/>
              </a:rPr>
              <a:t>simples simplifie le suivi et améliore la transparence des rapports</a:t>
            </a:r>
            <a:r>
              <a:rPr lang="fr-FR" sz="1600" b="0">
                <a:solidFill>
                  <a:srgbClr val="384D56"/>
                </a:solidFill>
                <a:latin typeface="Arial"/>
                <a:ea typeface="Arial"/>
                <a:cs typeface="Arial"/>
              </a:rPr>
              <a:t>,</a:t>
            </a:r>
            <a:r>
              <a:rPr kumimoji="0" lang="fr-FR" sz="1600" b="0" i="0" u="none" strike="noStrike" cap="none" normalizeH="0" baseline="0" noProof="0">
                <a:ln>
                  <a:noFill/>
                </a:ln>
                <a:solidFill>
                  <a:srgbClr val="384D56"/>
                </a:solidFill>
                <a:effectLst/>
                <a:uLnTx/>
                <a:uFillTx/>
                <a:latin typeface="Arial"/>
                <a:ea typeface="Arial"/>
                <a:cs typeface="Arial"/>
              </a:rPr>
              <a:t> </a:t>
            </a:r>
            <a:r>
              <a:rPr lang="fr-FR" sz="1600" b="0" dirty="0">
                <a:solidFill>
                  <a:srgbClr val="384D56"/>
                </a:solidFill>
                <a:latin typeface="Arial"/>
                <a:ea typeface="Arial"/>
                <a:cs typeface="Arial"/>
              </a:rPr>
              <a:t>ce qui facilite la démonstration de l’impact des interventions</a:t>
            </a:r>
            <a:r>
              <a:rPr kumimoji="0" lang="fr-FR" sz="1600" b="0" i="0" u="none" strike="noStrike" cap="none" normalizeH="0" baseline="0" noProof="0" dirty="0">
                <a:ln>
                  <a:noFill/>
                </a:ln>
                <a:solidFill>
                  <a:srgbClr val="384D56"/>
                </a:solidFill>
                <a:effectLst/>
                <a:uLnTx/>
                <a:uFillTx/>
                <a:latin typeface="Arial"/>
                <a:ea typeface="Arial"/>
                <a:cs typeface="Arial"/>
              </a:rPr>
              <a:t>.</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8" y="302373"/>
            <a:ext cx="12270441" cy="1087808"/>
          </a:xfrm>
        </p:spPr>
        <p:txBody>
          <a:bodyPr>
            <a:normAutofit fontScale="90000"/>
          </a:bodyPr>
          <a:lstStyle/>
          <a:p>
            <a:r>
              <a:rPr lang="fr-FR" sz="3200" dirty="0">
                <a:latin typeface="Arial"/>
                <a:cs typeface="Arial"/>
              </a:rPr>
              <a:t>Comment la </a:t>
            </a:r>
            <a:r>
              <a:rPr lang="fr-FR" dirty="0">
                <a:latin typeface="Arial"/>
                <a:cs typeface="Arial"/>
              </a:rPr>
              <a:t>cible</a:t>
            </a:r>
            <a:r>
              <a:rPr lang="fr-FR" sz="3200" dirty="0">
                <a:latin typeface="Arial"/>
                <a:cs typeface="Arial"/>
              </a:rPr>
              <a:t> 7-1-7 peut-elle améliorer </a:t>
            </a:r>
            <a:r>
              <a:rPr lang="fr-FR" dirty="0">
                <a:latin typeface="Arial"/>
                <a:cs typeface="Arial"/>
              </a:rPr>
              <a:t>la sécurité sanitaire</a:t>
            </a:r>
            <a:r>
              <a:rPr lang="fr-FR" sz="3200" dirty="0">
                <a:latin typeface="Arial"/>
                <a:cs typeface="Arial"/>
              </a:rPr>
              <a:t> ?</a:t>
            </a:r>
            <a:br>
              <a:rPr lang="fr-FR" sz="3200" dirty="0"/>
            </a:br>
            <a:endParaRPr lang="fr-FR" sz="3200" dirty="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926545" cy="997095"/>
          </a:xfrm>
        </p:spPr>
        <p:txBody>
          <a:bodyPr>
            <a:noAutofit/>
          </a:bodyPr>
          <a:lstStyle/>
          <a:p>
            <a:r>
              <a:rPr lang="fr-FR" sz="2900">
                <a:latin typeface="Arial"/>
                <a:cs typeface="Arial"/>
              </a:rPr>
              <a:t>Comment l’approche 7-1-7 facilite-t-elle les évaluations au cours d'une épidémie ?  </a:t>
            </a: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3" y="5746046"/>
            <a:ext cx="11021771"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fr-FR" sz="2000" b="1" i="0" u="none" strike="noStrike" cap="none" normalizeH="0" baseline="0" noProof="0" dirty="0">
                <a:ln>
                  <a:noFill/>
                </a:ln>
                <a:effectLst/>
                <a:uLnTx/>
                <a:uFillTx/>
                <a:latin typeface="Arial"/>
                <a:ea typeface="Arial"/>
                <a:cs typeface="Arial"/>
                <a:sym typeface="Roboto"/>
              </a:rPr>
              <a:t>Et si nous pouvions </a:t>
            </a:r>
            <a:r>
              <a:rPr lang="fr-FR" sz="2000" b="1" dirty="0">
                <a:latin typeface="Arial"/>
                <a:ea typeface="Arial"/>
                <a:cs typeface="Arial"/>
                <a:sym typeface="Roboto"/>
              </a:rPr>
              <a:t>faire de l’amélioration des performances une habitude en utilisant </a:t>
            </a:r>
            <a:r>
              <a:rPr kumimoji="0" lang="fr-FR" sz="2000" b="1" i="0" u="none" strike="noStrike" cap="none" normalizeH="0" baseline="0" noProof="0" dirty="0">
                <a:ln>
                  <a:noFill/>
                </a:ln>
                <a:solidFill>
                  <a:schemeClr val="accent1"/>
                </a:solidFill>
                <a:effectLst/>
                <a:uLnTx/>
                <a:uFillTx/>
                <a:latin typeface="Arial"/>
                <a:ea typeface="Arial"/>
                <a:cs typeface="Arial"/>
                <a:sym typeface="Roboto"/>
              </a:rPr>
              <a:t>chaque événement </a:t>
            </a:r>
            <a:r>
              <a:rPr lang="fr-FR" sz="2000" b="1">
                <a:latin typeface="Arial"/>
                <a:ea typeface="Arial"/>
                <a:cs typeface="Arial"/>
                <a:sym typeface="Roboto"/>
              </a:rPr>
              <a:t>comme uneopportunité </a:t>
            </a:r>
            <a:r>
              <a:rPr lang="fr-FR" sz="2000" b="1" dirty="0">
                <a:solidFill>
                  <a:schemeClr val="accent1"/>
                </a:solidFill>
                <a:latin typeface="Arial"/>
                <a:ea typeface="Arial"/>
                <a:cs typeface="Arial"/>
                <a:sym typeface="Roboto"/>
              </a:rPr>
              <a:t>d’apprendre et de s’améliorer</a:t>
            </a:r>
            <a:r>
              <a:rPr kumimoji="0" lang="fr-FR" sz="2000" b="1" i="0" u="none" strike="noStrike" cap="none" normalizeH="0" baseline="0" noProof="0" dirty="0">
                <a:ln>
                  <a:noFill/>
                </a:ln>
                <a:effectLst/>
                <a:uLnTx/>
                <a:uFillTx/>
                <a:latin typeface="Arial"/>
                <a:ea typeface="Arial"/>
                <a:cs typeface="Arial"/>
                <a:sym typeface="Roboto"/>
              </a:rPr>
              <a:t> ?</a:t>
            </a: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15444"/>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fr-FR" sz="14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fr-FR" sz="1200" b="0" i="1"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Dans les 3 mois</a:t>
            </a: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15444"/>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fr-FR" sz="14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Apparition</a:t>
            </a: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3088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fr-FR" sz="1400" b="1" i="0" u="none" strike="noStrike" cap="none" normalizeH="0" baseline="0" noProof="0">
                <a:ln>
                  <a:noFill/>
                </a:ln>
                <a:solidFill>
                  <a:srgbClr val="384D56"/>
                </a:solidFill>
                <a:effectLst/>
                <a:uLnTx/>
                <a:uFillTx/>
                <a:latin typeface="Arial"/>
                <a:ea typeface="Arial"/>
                <a:cs typeface="Arial"/>
                <a:sym typeface="Roboto"/>
              </a:rPr>
              <a:t>Plus </a:t>
            </a:r>
            <a:r>
              <a:rPr lang="fr-FR" sz="1400" b="1">
                <a:solidFill>
                  <a:srgbClr val="384D56"/>
                </a:solidFill>
                <a:latin typeface="Arial"/>
                <a:ea typeface="Arial"/>
                <a:cs typeface="Arial"/>
                <a:sym typeface="Roboto"/>
              </a:rPr>
              <a:t>tard</a:t>
            </a:r>
            <a:r>
              <a:rPr kumimoji="0" lang="fr-FR" sz="1400" b="1" i="0" u="none" strike="noStrike" cap="none" normalizeH="0" baseline="0" noProof="0">
                <a:ln>
                  <a:noFill/>
                </a:ln>
                <a:solidFill>
                  <a:srgbClr val="384D56"/>
                </a:solidFill>
                <a:effectLst/>
                <a:uLnTx/>
                <a:uFillTx/>
                <a:latin typeface="Arial"/>
                <a:ea typeface="Arial"/>
                <a:cs typeface="Arial"/>
                <a:sym typeface="Roboto"/>
              </a:rPr>
              <a:t> </a:t>
            </a:r>
            <a:r>
              <a:rPr lang="fr-FR" sz="1400" b="1">
                <a:solidFill>
                  <a:srgbClr val="384D56"/>
                </a:solidFill>
                <a:latin typeface="Arial"/>
                <a:ea typeface="Arial"/>
                <a:cs typeface="Arial"/>
                <a:sym typeface="Roboto"/>
              </a:rPr>
              <a:t>dans la </a:t>
            </a:r>
            <a:r>
              <a:rPr kumimoji="0" lang="fr-FR" sz="1400" b="1" i="0" u="none" strike="noStrike" cap="none" normalizeH="0" baseline="0" noProof="0">
                <a:ln>
                  <a:noFill/>
                </a:ln>
                <a:solidFill>
                  <a:srgbClr val="384D56"/>
                </a:solidFill>
                <a:effectLst/>
                <a:uLnTx/>
                <a:uFillTx/>
                <a:latin typeface="Arial"/>
                <a:ea typeface="Arial"/>
                <a:cs typeface="Arial"/>
                <a:sym typeface="Roboto"/>
              </a:rPr>
              <a:t>réponse</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endPar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510642" y="4356518"/>
            <a:ext cx="3711080" cy="1292662"/>
          </a:xfrm>
          <a:prstGeom prst="rect">
            <a:avLst/>
          </a:prstGeom>
          <a:noFill/>
          <a:ln>
            <a:noFill/>
          </a:ln>
        </p:spPr>
        <p:txBody>
          <a:bodyPr spcFirstLastPara="1" wrap="square" lIns="0" tIns="0" rIns="0" bIns="0" anchor="t" anchorCtr="0">
            <a:spAutoFit/>
          </a:bodyPr>
          <a:lstStyle/>
          <a:p>
            <a:pPr algn="ctr">
              <a:buClr>
                <a:srgbClr val="384D56"/>
              </a:buClr>
              <a:buSzPts val="1100"/>
              <a:defRPr/>
            </a:pPr>
            <a:r>
              <a:rPr kumimoji="0" lang="fr-FR" sz="1400" b="1" i="0" u="none" strike="noStrike" cap="none" normalizeH="0" baseline="0" noProof="0">
                <a:ln>
                  <a:noFill/>
                </a:ln>
                <a:solidFill>
                  <a:srgbClr val="384D56"/>
                </a:solidFill>
                <a:effectLst/>
                <a:uLnTx/>
                <a:uFillTx/>
                <a:latin typeface="Arial"/>
                <a:ea typeface="Arial"/>
                <a:cs typeface="Arial"/>
                <a:sym typeface="Roboto"/>
              </a:rPr>
              <a:t>Après la réponse</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lang="fr-FR" sz="1400">
                <a:latin typeface="Arial"/>
                <a:ea typeface="Arial"/>
                <a:cs typeface="Arial"/>
                <a:sym typeface="Roboto"/>
              </a:rPr>
              <a:t>Les leçons apprises</a:t>
            </a:r>
            <a:endParaRPr lang="en-US">
              <a:sym typeface="Roboto"/>
            </a:endParaRPr>
          </a:p>
          <a:p>
            <a:pPr algn="ctr">
              <a:buSzPts val="1100"/>
              <a:defRPr/>
            </a:pPr>
            <a:r>
              <a:rPr lang="fr-FR" sz="1400">
                <a:latin typeface="Arial"/>
                <a:ea typeface="Arial"/>
                <a:cs typeface="Arial"/>
                <a:sym typeface="Roboto"/>
              </a:rPr>
              <a:t>guident </a:t>
            </a:r>
            <a:r>
              <a:rPr kumimoji="0" lang="fr-FR" sz="1400" b="0" i="0" u="none" strike="noStrike" cap="none" normalizeH="0" baseline="0" noProof="0">
                <a:ln>
                  <a:noFill/>
                </a:ln>
                <a:effectLst/>
                <a:uLnTx/>
                <a:uFillTx/>
                <a:latin typeface="Arial"/>
                <a:ea typeface="Arial"/>
                <a:cs typeface="Arial"/>
                <a:sym typeface="Roboto"/>
              </a:rPr>
              <a:t>la </a:t>
            </a:r>
            <a:r>
              <a:rPr lang="fr-FR" sz="1400">
                <a:latin typeface="Arial"/>
                <a:ea typeface="Arial"/>
                <a:cs typeface="Arial"/>
                <a:sym typeface="Roboto"/>
              </a:rPr>
              <a:t>préparation et </a:t>
            </a:r>
            <a:r>
              <a:rPr kumimoji="0" lang="fr-FR" sz="1400" b="0" i="0" u="none" strike="noStrike" cap="none" normalizeH="0" baseline="0" noProof="0">
                <a:ln>
                  <a:noFill/>
                </a:ln>
                <a:effectLst/>
                <a:uLnTx/>
                <a:uFillTx/>
                <a:latin typeface="Arial"/>
                <a:ea typeface="Arial"/>
                <a:cs typeface="Arial"/>
                <a:sym typeface="Roboto"/>
              </a:rPr>
              <a:t>les activités de renforcement des systèmes de santé</a:t>
            </a:r>
            <a:endParaRPr lang="fr-FR">
              <a:latin typeface="Arial"/>
              <a:cs typeface="Arial"/>
              <a:sym typeface="Roboto"/>
            </a:endParaRPr>
          </a:p>
          <a:p>
            <a:pPr marL="0" marR="0" lvl="0" indent="0" algn="ctr" defTabSz="914400">
              <a:lnSpc>
                <a:spcPct val="100000"/>
              </a:lnSpc>
              <a:spcBef>
                <a:spcPts val="0"/>
              </a:spcBef>
              <a:spcAft>
                <a:spcPts val="0"/>
              </a:spcAft>
              <a:buSzPts val="1100"/>
              <a:buFontTx/>
              <a:buNone/>
              <a:tabLst/>
              <a:defRPr/>
            </a:pPr>
            <a:endPar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405469" y="1529203"/>
            <a:ext cx="3133097" cy="646331"/>
          </a:xfrm>
          <a:prstGeom prst="rect">
            <a:avLst/>
          </a:prstGeom>
          <a:noFill/>
          <a:ln>
            <a:noFill/>
          </a:ln>
        </p:spPr>
        <p:txBody>
          <a:bodyPr spcFirstLastPara="1" wrap="square" lIns="0" tIns="0" rIns="0" bIns="0" anchor="t" anchorCtr="0">
            <a:spAutoFit/>
          </a:bodyPr>
          <a:lstStyle/>
          <a:p>
            <a:pPr algn="ctr">
              <a:buClr>
                <a:srgbClr val="384D56"/>
              </a:buClr>
              <a:buSzPts val="1400"/>
              <a:defRPr/>
            </a:pPr>
            <a:r>
              <a:rPr kumimoji="0" lang="fr-FR" sz="1400" b="1" i="0" u="none" strike="noStrike" cap="none" normalizeH="0" baseline="0" noProof="0" dirty="0">
                <a:ln>
                  <a:noFill/>
                </a:ln>
                <a:solidFill>
                  <a:srgbClr val="384D56"/>
                </a:solidFill>
                <a:effectLst/>
                <a:uLnTx/>
                <a:uFillTx/>
                <a:latin typeface="Arial"/>
                <a:ea typeface="Arial"/>
                <a:cs typeface="Arial"/>
                <a:sym typeface="Roboto"/>
              </a:rPr>
              <a:t>Revue</a:t>
            </a:r>
            <a:r>
              <a:rPr lang="fr-FR" sz="1400" b="1" dirty="0">
                <a:solidFill>
                  <a:srgbClr val="384D56"/>
                </a:solidFill>
                <a:latin typeface="Arial"/>
                <a:ea typeface="Arial"/>
                <a:cs typeface="Arial"/>
                <a:sym typeface="Roboto"/>
              </a:rPr>
              <a:t> intra-action</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kumimoji="0" lang="fr-FR" sz="1400" b="0" i="0" u="none" strike="noStrike" cap="none" normalizeH="0" baseline="0" noProof="0" dirty="0">
                <a:ln>
                  <a:noFill/>
                </a:ln>
                <a:solidFill>
                  <a:srgbClr val="384D56"/>
                </a:solidFill>
                <a:effectLst/>
                <a:uLnTx/>
                <a:uFillTx/>
                <a:latin typeface="Arial"/>
                <a:ea typeface="Arial"/>
                <a:cs typeface="Arial"/>
                <a:sym typeface="Roboto"/>
              </a:rPr>
              <a:t>pour les réponses prolongées </a:t>
            </a:r>
            <a:r>
              <a:rPr kumimoji="0" lang="fr-FR" sz="1400" b="0" i="0" u="none" strike="noStrike" cap="none" normalizeH="0" baseline="0" noProof="0">
                <a:ln>
                  <a:noFill/>
                </a:ln>
                <a:solidFill>
                  <a:srgbClr val="384D56"/>
                </a:solidFill>
                <a:effectLst/>
                <a:uLnTx/>
                <a:uFillTx/>
                <a:latin typeface="Arial"/>
                <a:ea typeface="Arial"/>
                <a:cs typeface="Arial"/>
                <a:sym typeface="Roboto"/>
              </a:rPr>
              <a:t>nécessitant </a:t>
            </a:r>
            <a:r>
              <a:rPr lang="fr-FR" sz="1400">
                <a:solidFill>
                  <a:srgbClr val="384D56"/>
                </a:solidFill>
                <a:latin typeface="Arial"/>
                <a:ea typeface="Arial"/>
                <a:cs typeface="Arial"/>
                <a:sym typeface="Roboto"/>
              </a:rPr>
              <a:t>une correction de cap</a:t>
            </a:r>
            <a:endParaRPr kumimoji="0" lang="fr-FR" sz="1400" b="0" i="0" u="none" strike="noStrike" cap="none" normalizeH="0" baseline="0" noProof="0">
              <a:ln>
                <a:noFill/>
              </a:ln>
              <a:solidFill>
                <a:srgbClr val="384D56"/>
              </a:solidFill>
              <a:effectLst/>
              <a:uLnTx/>
              <a:uFillTx/>
              <a:latin typeface="Arial"/>
              <a:ea typeface="Arial"/>
              <a:cs typeface="Arial"/>
              <a:sym typeface="Roboto"/>
            </a:endParaRP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fr-FR" sz="1400" b="1" i="0" u="none" strike="noStrike" cap="none" normalizeH="0" baseline="0" noProof="0" dirty="0">
                <a:ln>
                  <a:noFill/>
                </a:ln>
                <a:solidFill>
                  <a:srgbClr val="384D56"/>
                </a:solidFill>
                <a:effectLst/>
                <a:uLnTx/>
                <a:uFillTx/>
                <a:latin typeface="Arial"/>
                <a:ea typeface="Arial"/>
                <a:cs typeface="Arial"/>
                <a:sym typeface="Roboto"/>
              </a:rPr>
              <a:t>Au début de la réponse</a:t>
            </a:r>
            <a:br>
              <a:rPr lang="fr-FR" sz="1400" b="1"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endPar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879943" y="1498859"/>
            <a:ext cx="2972479" cy="86177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fr-FR" sz="1400" b="1" dirty="0">
                <a:solidFill>
                  <a:srgbClr val="384D56"/>
                </a:solidFill>
                <a:latin typeface="Arial"/>
                <a:ea typeface="Arial"/>
                <a:cs typeface="Arial"/>
                <a:sym typeface="Roboto"/>
              </a:rPr>
              <a:t>Revue après action</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t>pour</a:t>
            </a:r>
            <a:r>
              <a:rPr kumimoji="0" lang="fr-FR" sz="1400" b="0" i="0" u="none" strike="noStrike" cap="none" normalizeH="0" baseline="0" noProof="0" dirty="0">
                <a:ln>
                  <a:noFill/>
                </a:ln>
                <a:solidFill>
                  <a:srgbClr val="384D56"/>
                </a:solidFill>
                <a:effectLst/>
                <a:uLnTx/>
                <a:uFillTx/>
                <a:latin typeface="Arial"/>
                <a:ea typeface="Arial"/>
                <a:cs typeface="Arial"/>
                <a:sym typeface="Roboto"/>
              </a:rPr>
              <a:t> la réponse à tous les événements,</a:t>
            </a:r>
            <a:r>
              <a:rPr lang="fr-FR" sz="1400" dirty="0">
                <a:solidFill>
                  <a:srgbClr val="384D56"/>
                </a:solidFill>
                <a:latin typeface="Arial"/>
                <a:ea typeface="Arial"/>
                <a:cs typeface="Arial"/>
                <a:sym typeface="Roboto"/>
              </a:rPr>
              <a:t> </a:t>
            </a:r>
            <a:r>
              <a:rPr kumimoji="0" lang="fr-FR" sz="1400" b="0" i="0" u="none" strike="noStrike" cap="none" normalizeH="0" baseline="0" noProof="0" dirty="0">
                <a:ln>
                  <a:noFill/>
                </a:ln>
                <a:solidFill>
                  <a:srgbClr val="384D56"/>
                </a:solidFill>
                <a:effectLst/>
                <a:uLnTx/>
                <a:uFillTx/>
                <a:latin typeface="Arial"/>
                <a:ea typeface="Arial"/>
                <a:cs typeface="Arial"/>
                <a:sym typeface="Roboto"/>
              </a:rPr>
              <a:t>après la déclaration officielle de la </a:t>
            </a:r>
            <a:r>
              <a:rPr lang="fr-FR" sz="1400" dirty="0">
                <a:solidFill>
                  <a:srgbClr val="384D56"/>
                </a:solidFill>
                <a:latin typeface="Arial"/>
                <a:ea typeface="Arial"/>
                <a:cs typeface="Arial"/>
                <a:sym typeface="Roboto"/>
              </a:rPr>
              <a:t>fin de</a:t>
            </a:r>
            <a:r>
              <a:rPr kumimoji="0" lang="fr-FR" sz="1400" b="0" i="0" u="none" strike="noStrike" cap="none" normalizeH="0" baseline="0" noProof="0" dirty="0">
                <a:ln>
                  <a:noFill/>
                </a:ln>
                <a:solidFill>
                  <a:srgbClr val="384D56"/>
                </a:solidFill>
                <a:effectLst/>
                <a:uLnTx/>
                <a:uFillTx/>
                <a:latin typeface="Arial"/>
                <a:ea typeface="Arial"/>
                <a:cs typeface="Arial"/>
                <a:sym typeface="Roboto"/>
              </a:rPr>
              <a:t> l’événement </a:t>
            </a: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59" y="302373"/>
            <a:ext cx="10735235"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sz="2900" dirty="0">
                <a:latin typeface="Arial"/>
                <a:cs typeface="Arial"/>
              </a:rPr>
              <a:t>Les nouvelles revues des premières actions tirent parti de l’approche 7-1-7</a:t>
            </a:r>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15444"/>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fr-FR" sz="14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fr-FR" sz="1200" b="0" i="1"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Dans les 3 mois</a:t>
            </a: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94368" y="3375682"/>
            <a:ext cx="1376594" cy="215444"/>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fr-FR" sz="14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Apparition</a:t>
            </a: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8031861" y="4380981"/>
            <a:ext cx="2945233" cy="1508105"/>
          </a:xfrm>
          <a:prstGeom prst="rect">
            <a:avLst/>
          </a:prstGeom>
          <a:noFill/>
          <a:ln>
            <a:noFill/>
          </a:ln>
        </p:spPr>
        <p:txBody>
          <a:bodyPr spcFirstLastPara="1" wrap="square" lIns="0" tIns="0" rIns="0" bIns="0" anchor="t" anchorCtr="0">
            <a:spAutoFit/>
          </a:bodyPr>
          <a:lstStyle/>
          <a:p>
            <a:pPr algn="ctr">
              <a:buClr>
                <a:srgbClr val="384D56"/>
              </a:buClr>
              <a:buSzPts val="1100"/>
              <a:defRPr/>
            </a:pPr>
            <a:r>
              <a:rPr kumimoji="0" lang="fr-FR" sz="1400" b="1" i="0" u="none" strike="noStrike" cap="none" normalizeH="0" baseline="0" noProof="0">
                <a:ln>
                  <a:noFill/>
                </a:ln>
                <a:solidFill>
                  <a:srgbClr val="384D56"/>
                </a:solidFill>
                <a:effectLst/>
                <a:uLnTx/>
                <a:uFillTx/>
                <a:latin typeface="Arial"/>
                <a:ea typeface="Arial"/>
                <a:cs typeface="Arial"/>
                <a:sym typeface="Roboto"/>
              </a:rPr>
              <a:t>Après la réponse</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lang="fr-FR" sz="1400">
                <a:latin typeface="Arial"/>
                <a:ea typeface="Arial"/>
                <a:cs typeface="Arial"/>
                <a:sym typeface="Roboto"/>
              </a:rPr>
              <a:t>Les leçons apprises</a:t>
            </a:r>
            <a:endParaRPr lang="en-US">
              <a:sym typeface="Roboto"/>
            </a:endParaRPr>
          </a:p>
          <a:p>
            <a:pPr algn="ctr">
              <a:buSzPts val="1100"/>
              <a:defRPr/>
            </a:pPr>
            <a:r>
              <a:rPr lang="fr-FR" sz="1400">
                <a:latin typeface="Arial"/>
                <a:ea typeface="Arial"/>
                <a:cs typeface="Arial"/>
                <a:sym typeface="Roboto"/>
              </a:rPr>
              <a:t>guident </a:t>
            </a:r>
            <a:r>
              <a:rPr kumimoji="0" lang="fr-FR" sz="1400" b="0" i="0" u="none" strike="noStrike" cap="none" normalizeH="0" baseline="0" noProof="0">
                <a:ln>
                  <a:noFill/>
                </a:ln>
                <a:effectLst/>
                <a:uLnTx/>
                <a:uFillTx/>
                <a:latin typeface="Arial"/>
                <a:ea typeface="Arial"/>
                <a:cs typeface="Arial"/>
                <a:sym typeface="Roboto"/>
              </a:rPr>
              <a:t>la </a:t>
            </a:r>
            <a:r>
              <a:rPr lang="fr-FR" sz="1400">
                <a:latin typeface="Arial"/>
                <a:ea typeface="Arial"/>
                <a:cs typeface="Arial"/>
                <a:sym typeface="Roboto"/>
              </a:rPr>
              <a:t>préparation et </a:t>
            </a:r>
            <a:r>
              <a:rPr kumimoji="0" lang="fr-FR" sz="1400" b="0" i="0" u="none" strike="noStrike" cap="none" normalizeH="0" baseline="0" noProof="0">
                <a:ln>
                  <a:noFill/>
                </a:ln>
                <a:effectLst/>
                <a:uLnTx/>
                <a:uFillTx/>
                <a:latin typeface="Arial"/>
                <a:ea typeface="Arial"/>
                <a:cs typeface="Arial"/>
                <a:sym typeface="Roboto"/>
              </a:rPr>
              <a:t>les activités de renforcement des systèmes de santé</a:t>
            </a:r>
            <a:endParaRPr lang="fr-FR">
              <a:latin typeface="Arial"/>
              <a:cs typeface="Arial"/>
              <a:sym typeface="Roboto"/>
            </a:endParaRPr>
          </a:p>
          <a:p>
            <a:pPr marL="0" marR="0" lvl="0" indent="0" algn="ctr" defTabSz="914400">
              <a:lnSpc>
                <a:spcPct val="100000"/>
              </a:lnSpc>
              <a:spcBef>
                <a:spcPts val="0"/>
              </a:spcBef>
              <a:spcAft>
                <a:spcPts val="0"/>
              </a:spcAft>
              <a:buSzPts val="1100"/>
              <a:buFontTx/>
              <a:buNone/>
              <a:tabLst/>
              <a:defRPr/>
            </a:pPr>
            <a:endPar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592194" y="1446855"/>
            <a:ext cx="3007612" cy="861774"/>
          </a:xfrm>
          <a:prstGeom prst="rect">
            <a:avLst/>
          </a:prstGeom>
          <a:noFill/>
          <a:ln>
            <a:noFill/>
          </a:ln>
        </p:spPr>
        <p:txBody>
          <a:bodyPr spcFirstLastPara="1" wrap="square" lIns="0" tIns="0" rIns="0" bIns="0" anchor="t" anchorCtr="0">
            <a:spAutoFit/>
          </a:bodyPr>
          <a:lstStyle/>
          <a:p>
            <a:pPr algn="ctr">
              <a:buClr>
                <a:srgbClr val="384D56"/>
              </a:buClr>
              <a:buSzPts val="1400"/>
              <a:defRPr/>
            </a:pPr>
            <a:r>
              <a:rPr kumimoji="0" lang="fr-FR" sz="1400" b="1" i="0" u="none" strike="noStrike" cap="none" normalizeH="0" baseline="0" noProof="0">
                <a:ln>
                  <a:noFill/>
                </a:ln>
                <a:solidFill>
                  <a:srgbClr val="384D56"/>
                </a:solidFill>
                <a:effectLst/>
                <a:uLnTx/>
                <a:uFillTx/>
                <a:latin typeface="Arial"/>
                <a:ea typeface="Arial"/>
                <a:cs typeface="Arial"/>
                <a:sym typeface="Roboto"/>
              </a:rPr>
              <a:t>Revue</a:t>
            </a:r>
            <a:r>
              <a:rPr lang="fr-FR" sz="1400" b="1">
                <a:solidFill>
                  <a:srgbClr val="384D56"/>
                </a:solidFill>
                <a:latin typeface="Arial"/>
                <a:ea typeface="Arial"/>
                <a:cs typeface="Arial"/>
                <a:sym typeface="Roboto"/>
              </a:rPr>
              <a:t> intra-action</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r>
              <a:rPr kumimoji="0" lang="fr-FR" sz="1400" b="0" i="0" u="none" strike="noStrike" cap="none" normalizeH="0" baseline="0" noProof="0">
                <a:ln>
                  <a:noFill/>
                </a:ln>
                <a:solidFill>
                  <a:srgbClr val="384D56"/>
                </a:solidFill>
                <a:effectLst/>
                <a:uLnTx/>
                <a:uFillTx/>
                <a:latin typeface="Arial"/>
                <a:ea typeface="Arial"/>
                <a:cs typeface="Arial"/>
                <a:sym typeface="Roboto"/>
              </a:rPr>
              <a:t>pour les réponses prolongées nécessitant </a:t>
            </a:r>
            <a:r>
              <a:rPr lang="fr-FR" sz="1400">
                <a:solidFill>
                  <a:srgbClr val="384D56"/>
                </a:solidFill>
                <a:latin typeface="Arial"/>
                <a:ea typeface="Arial"/>
                <a:cs typeface="Arial"/>
                <a:sym typeface="Roboto"/>
              </a:rPr>
              <a:t>une correction </a:t>
            </a:r>
            <a:r>
              <a:rPr kumimoji="0" lang="fr-FR" sz="1400" b="0" i="0" u="none" strike="noStrike" cap="none" normalizeH="0" baseline="0" noProof="0">
                <a:ln>
                  <a:noFill/>
                </a:ln>
                <a:solidFill>
                  <a:srgbClr val="384D56"/>
                </a:solidFill>
                <a:effectLst/>
                <a:uLnTx/>
                <a:uFillTx/>
                <a:latin typeface="Arial"/>
                <a:ea typeface="Arial"/>
                <a:cs typeface="Arial"/>
                <a:sym typeface="Roboto"/>
              </a:rPr>
              <a:t>de </a:t>
            </a:r>
            <a:r>
              <a:rPr lang="fr-FR" sz="1400">
                <a:solidFill>
                  <a:srgbClr val="384D56"/>
                </a:solidFill>
                <a:latin typeface="Arial"/>
                <a:ea typeface="Arial"/>
                <a:cs typeface="Arial"/>
                <a:sym typeface="Roboto"/>
              </a:rPr>
              <a:t>cap</a:t>
            </a:r>
            <a:endParaRPr lang="fr-FR" sz="1400">
              <a:solidFill>
                <a:srgbClr val="000000"/>
              </a:solidFill>
              <a:latin typeface="Arial"/>
              <a:ea typeface="Arial"/>
              <a:cs typeface="Arial"/>
              <a:sym typeface="Roboto"/>
            </a:endParaRPr>
          </a:p>
          <a:p>
            <a:pPr algn="ctr">
              <a:buSzPts val="1400"/>
              <a:defRPr/>
            </a:pPr>
            <a:endParaRPr lang="fr-FR" sz="1400" b="0" i="0" u="none" strike="noStrike" cap="none" normalizeH="0" baseline="0" noProof="0" dirty="0">
              <a:ln>
                <a:noFill/>
              </a:ln>
              <a:solidFill>
                <a:srgbClr val="384D56"/>
              </a:solidFill>
              <a:effectLst/>
              <a:uLnTx/>
              <a:uFillTx/>
              <a:latin typeface="Arial"/>
              <a:ea typeface="Arial"/>
              <a:cs typeface="Arial"/>
            </a:endParaRP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475588" y="4376914"/>
            <a:ext cx="2762747"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fr-FR" sz="14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Tôt dans la réponse</a:t>
            </a:r>
            <a:br>
              <a:rPr kumimoji="0" lang="fr-FR" sz="14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r>
              <a:rPr kumimoji="0" lang="fr-FR" sz="14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Détection, notification, réponse précoce</a:t>
            </a:r>
            <a:br>
              <a:rPr kumimoji="0" lang="fr-FR" sz="14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fr-FR" sz="14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500378" y="1441579"/>
            <a:ext cx="2573597"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fr-FR" sz="1400" b="1" i="0" u="none" strike="noStrike" cap="none" normalizeH="0" baseline="0" noProof="0" dirty="0">
                <a:ln>
                  <a:noFill/>
                </a:ln>
                <a:solidFill>
                  <a:srgbClr val="384D56"/>
                </a:solidFill>
                <a:effectLst/>
                <a:uLnTx/>
                <a:uFillTx/>
                <a:latin typeface="Arial"/>
                <a:ea typeface="Arial"/>
                <a:cs typeface="Arial"/>
                <a:sym typeface="Roboto"/>
              </a:rPr>
              <a:t>Revue des premières actions</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lang="fr-FR" sz="1400" dirty="0">
                <a:solidFill>
                  <a:srgbClr val="384D56"/>
                </a:solidFill>
                <a:latin typeface="Arial"/>
                <a:ea typeface="Arial"/>
                <a:cs typeface="Arial"/>
              </a:rPr>
              <a:t>pour tous les événements, en temps réel pour une amélioration rapide</a:t>
            </a: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94581" y="1527362"/>
            <a:ext cx="2972478" cy="86177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fr-FR" sz="1400" b="1" dirty="0">
                <a:solidFill>
                  <a:srgbClr val="384D56"/>
                </a:solidFill>
                <a:latin typeface="Arial"/>
                <a:ea typeface="Arial"/>
                <a:cs typeface="Arial"/>
                <a:sym typeface="Roboto"/>
              </a:rPr>
              <a:t>Revue après action</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t>pour</a:t>
            </a:r>
            <a:r>
              <a:rPr kumimoji="0" lang="fr-FR" sz="1400" b="0" i="0" u="none" strike="noStrike" cap="none" normalizeH="0" baseline="0" noProof="0" dirty="0">
                <a:ln>
                  <a:noFill/>
                </a:ln>
                <a:solidFill>
                  <a:srgbClr val="384D56"/>
                </a:solidFill>
                <a:effectLst/>
                <a:uLnTx/>
                <a:uFillTx/>
                <a:latin typeface="Arial"/>
                <a:ea typeface="Arial"/>
                <a:cs typeface="Arial"/>
                <a:sym typeface="Roboto"/>
              </a:rPr>
              <a:t> la réponse à tous les événements,</a:t>
            </a:r>
            <a:r>
              <a:rPr lang="fr-FR" sz="1400" dirty="0">
                <a:solidFill>
                  <a:srgbClr val="384D56"/>
                </a:solidFill>
                <a:latin typeface="Arial"/>
                <a:ea typeface="Arial"/>
                <a:cs typeface="Arial"/>
                <a:sym typeface="Roboto"/>
              </a:rPr>
              <a:t> </a:t>
            </a:r>
            <a:r>
              <a:rPr kumimoji="0" lang="fr-FR" sz="1400" b="0" i="0" u="none" strike="noStrike" cap="none" normalizeH="0" baseline="0" noProof="0" dirty="0">
                <a:ln>
                  <a:noFill/>
                </a:ln>
                <a:solidFill>
                  <a:srgbClr val="384D56"/>
                </a:solidFill>
                <a:effectLst/>
                <a:uLnTx/>
                <a:uFillTx/>
                <a:latin typeface="Arial"/>
                <a:ea typeface="Arial"/>
                <a:cs typeface="Arial"/>
                <a:sym typeface="Roboto"/>
              </a:rPr>
              <a:t>après la déclaration officielle de la </a:t>
            </a:r>
            <a:r>
              <a:rPr lang="fr-FR" sz="1400" dirty="0">
                <a:solidFill>
                  <a:srgbClr val="384D56"/>
                </a:solidFill>
                <a:latin typeface="Arial"/>
                <a:ea typeface="Arial"/>
                <a:cs typeface="Arial"/>
                <a:sym typeface="Roboto"/>
              </a:rPr>
              <a:t>fin de</a:t>
            </a:r>
            <a:r>
              <a:rPr kumimoji="0" lang="fr-FR" sz="1400" b="0" i="0" u="none" strike="noStrike" cap="none" normalizeH="0" baseline="0" noProof="0" dirty="0">
                <a:ln>
                  <a:noFill/>
                </a:ln>
                <a:solidFill>
                  <a:srgbClr val="384D56"/>
                </a:solidFill>
                <a:effectLst/>
                <a:uLnTx/>
                <a:uFillTx/>
                <a:latin typeface="Arial"/>
                <a:ea typeface="Arial"/>
                <a:cs typeface="Arial"/>
                <a:sym typeface="Roboto"/>
              </a:rPr>
              <a:t> l’événement </a:t>
            </a: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90139" y="4380526"/>
            <a:ext cx="3013600" cy="430887"/>
          </a:xfrm>
          <a:prstGeom prst="rect">
            <a:avLst/>
          </a:prstGeom>
          <a:noFill/>
          <a:ln>
            <a:noFill/>
          </a:ln>
        </p:spPr>
        <p:txBody>
          <a:bodyPr spcFirstLastPara="1" wrap="square" lIns="0" tIns="0" rIns="0" bIns="0" anchor="t" anchorCtr="0">
            <a:spAutoFit/>
          </a:bodyPr>
          <a:lstStyle/>
          <a:p>
            <a:pPr algn="ctr">
              <a:buClr>
                <a:srgbClr val="384D56"/>
              </a:buClr>
              <a:buSzPts val="1100"/>
              <a:defRPr/>
            </a:pPr>
            <a:r>
              <a:rPr kumimoji="0" lang="fr-FR" sz="1400" b="1" i="0" u="none" strike="noStrike" cap="none" normalizeH="0" baseline="0" noProof="0">
                <a:ln>
                  <a:noFill/>
                </a:ln>
                <a:solidFill>
                  <a:srgbClr val="384D56"/>
                </a:solidFill>
                <a:effectLst/>
                <a:uLnTx/>
                <a:uFillTx/>
                <a:latin typeface="Arial"/>
                <a:ea typeface="Arial"/>
                <a:cs typeface="Arial"/>
                <a:sym typeface="Roboto"/>
              </a:rPr>
              <a:t>Plus </a:t>
            </a:r>
            <a:r>
              <a:rPr lang="fr-FR" sz="1400" b="1">
                <a:solidFill>
                  <a:srgbClr val="384D56"/>
                </a:solidFill>
                <a:latin typeface="Arial"/>
                <a:ea typeface="Arial"/>
                <a:cs typeface="Arial"/>
                <a:sym typeface="Roboto"/>
              </a:rPr>
              <a:t>tard dans la </a:t>
            </a:r>
            <a:r>
              <a:rPr kumimoji="0" lang="fr-FR" sz="1400" b="1" i="0" u="none" strike="noStrike" cap="none" normalizeH="0" baseline="0" noProof="0">
                <a:ln>
                  <a:noFill/>
                </a:ln>
                <a:solidFill>
                  <a:srgbClr val="384D56"/>
                </a:solidFill>
                <a:effectLst/>
                <a:uLnTx/>
                <a:uFillTx/>
                <a:latin typeface="Arial"/>
                <a:ea typeface="Arial"/>
                <a:cs typeface="Arial"/>
                <a:sym typeface="Roboto"/>
              </a:rPr>
              <a:t>réponse</a:t>
            </a:r>
            <a:br>
              <a:rPr lang="fr-FR" sz="140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endParaRPr kumimoji="0" lang="fr-FR" sz="14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Tree>
    <p:extLst>
      <p:ext uri="{BB962C8B-B14F-4D97-AF65-F5344CB8AC3E}">
        <p14:creationId xmlns:p14="http://schemas.microsoft.com/office/powerpoint/2010/main" val="1781040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467083" cy="1623491"/>
          </a:xfrm>
        </p:spPr>
        <p:txBody>
          <a:bodyPr anchor="b">
            <a:noAutofit/>
          </a:bodyPr>
          <a:lstStyle/>
          <a:p>
            <a:r>
              <a:rPr lang="fr-FR" sz="2400">
                <a:latin typeface="Arial"/>
                <a:cs typeface="Arial"/>
              </a:rPr>
              <a:t>Directives de l’OMS sur les revues des premières actions</a:t>
            </a:r>
          </a:p>
        </p:txBody>
      </p:sp>
      <p:pic>
        <p:nvPicPr>
          <p:cNvPr id="6" name="Picture Placeholder 5">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a:srcRect/>
          <a:stretch/>
        </p:blipFill>
        <p:spPr>
          <a:xfrm>
            <a:off x="984898" y="2424899"/>
            <a:ext cx="2630483" cy="3776648"/>
          </a:xfrm>
          <a:noFill/>
        </p:spPr>
      </p:pic>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2"/>
          </p:nvPr>
        </p:nvSpPr>
        <p:spPr>
          <a:xfrm>
            <a:off x="4811805" y="727670"/>
            <a:ext cx="6693029" cy="400639"/>
          </a:xfrm>
        </p:spPr>
        <p:txBody>
          <a:bodyPr vert="horz" lIns="91440" tIns="45720" rIns="91440" bIns="45720" rtlCol="0" anchor="t">
            <a:noAutofit/>
          </a:bodyPr>
          <a:lstStyle/>
          <a:p>
            <a:r>
              <a:rPr lang="fr-FR" sz="2400">
                <a:cs typeface="Arial"/>
              </a:rPr>
              <a:t>Les revues des premières actions</a:t>
            </a:r>
          </a:p>
        </p:txBody>
      </p:sp>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5000337" y="1317713"/>
            <a:ext cx="6693029"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fr-FR" dirty="0">
                <a:latin typeface="Arial"/>
                <a:cs typeface="Arial"/>
              </a:rPr>
              <a:t>constituent un type clé de « revue des actions » de l’OMS pour les épidémies ;</a:t>
            </a:r>
          </a:p>
          <a:p>
            <a:endParaRPr lang="en-US" dirty="0">
              <a:latin typeface="Arial"/>
              <a:cs typeface="Arial"/>
            </a:endParaRPr>
          </a:p>
          <a:p>
            <a:r>
              <a:rPr lang="fr-FR">
                <a:latin typeface="Arial"/>
                <a:cs typeface="Arial"/>
              </a:rPr>
              <a:t>intégrent la cible, la méthodologie et les outils de l'approche 7-1-</a:t>
            </a:r>
            <a:r>
              <a:rPr lang="fr-FR" dirty="0">
                <a:latin typeface="Arial"/>
                <a:cs typeface="Arial"/>
              </a:rPr>
              <a:t>7;</a:t>
            </a:r>
            <a:endParaRPr lang="fr-FR" dirty="0">
              <a:cs typeface="Arial"/>
            </a:endParaRPr>
          </a:p>
          <a:p>
            <a:endParaRPr lang="en-US" dirty="0">
              <a:latin typeface="Arial"/>
              <a:cs typeface="Arial"/>
            </a:endParaRPr>
          </a:p>
          <a:p>
            <a:r>
              <a:rPr lang="fr-FR">
                <a:latin typeface="Arial"/>
                <a:cs typeface="Arial"/>
              </a:rPr>
              <a:t>peuvent être menées pour tous les les flambées épidémiques, idéalement en temps réel pendant la </a:t>
            </a:r>
            <a:r>
              <a:rPr lang="fr-FR" dirty="0">
                <a:latin typeface="Arial"/>
                <a:cs typeface="Arial"/>
              </a:rPr>
              <a:t>phase initiale. </a:t>
            </a:r>
          </a:p>
          <a:p>
            <a:pPr marL="0" indent="0">
              <a:buFont typeface="Arial" panose="020B0604020202020204" pitchFamily="34" charset="0"/>
              <a:buNone/>
            </a:pPr>
            <a:endParaRPr lang="en-US" dirty="0">
              <a:latin typeface="Arial"/>
              <a:cs typeface="Arial"/>
            </a:endParaRPr>
          </a:p>
        </p:txBody>
      </p:sp>
      <p:sp>
        <p:nvSpPr>
          <p:cNvPr id="10" name="Rounded Rectangle 9">
            <a:extLst>
              <a:ext uri="{FF2B5EF4-FFF2-40B4-BE49-F238E27FC236}">
                <a16:creationId xmlns:a16="http://schemas.microsoft.com/office/drawing/2014/main" id="{4D99FB18-6A8E-5CE9-007E-BEB09F3159D4}"/>
              </a:ext>
            </a:extLst>
          </p:cNvPr>
          <p:cNvSpPr/>
          <p:nvPr/>
        </p:nvSpPr>
        <p:spPr>
          <a:xfrm>
            <a:off x="4811805" y="4840165"/>
            <a:ext cx="6693028"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a:solidFill>
                  <a:schemeClr val="accent1"/>
                </a:solidFill>
                <a:latin typeface="Arial"/>
                <a:cs typeface="Arial"/>
              </a:rPr>
              <a:t>Dans cette formation, vous apprendrez l’intérêt d’utiliser l’approche 7-1-7 en temps réel dans le cadre de revue des premières actions.</a:t>
            </a:r>
          </a:p>
        </p:txBody>
      </p:sp>
    </p:spTree>
    <p:extLst>
      <p:ext uri="{BB962C8B-B14F-4D97-AF65-F5344CB8AC3E}">
        <p14:creationId xmlns:p14="http://schemas.microsoft.com/office/powerpoint/2010/main" val="2950782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422960" y="1410224"/>
            <a:ext cx="5157787" cy="823912"/>
          </a:xfrm>
        </p:spPr>
        <p:txBody>
          <a:bodyPr/>
          <a:lstStyle/>
          <a:p>
            <a:pPr algn="ctr"/>
            <a:r>
              <a:rPr lang="fr-FR" sz="2000">
                <a:solidFill>
                  <a:srgbClr val="618393"/>
                </a:solidFill>
                <a:latin typeface="Calibri"/>
                <a:ea typeface="Calibri"/>
                <a:cs typeface="Calibri"/>
              </a:rPr>
              <a:t>Les résultats de l’approche 7-1-7 peuvent être incorporés d’autres évaluations et plans. </a:t>
            </a: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330648" y="1522272"/>
            <a:ext cx="5270773" cy="823912"/>
          </a:xfrm>
        </p:spPr>
        <p:txBody>
          <a:bodyPr/>
          <a:lstStyle/>
          <a:p>
            <a:r>
              <a:rPr lang="fr-FR" sz="2000" dirty="0">
                <a:solidFill>
                  <a:srgbClr val="618393"/>
                </a:solidFill>
                <a:latin typeface="Calibri"/>
                <a:ea typeface="Calibri"/>
                <a:cs typeface="Calibri"/>
              </a:rPr>
              <a:t>Les résultats de l’approche 7-1-7 peuvent </a:t>
            </a:r>
            <a:r>
              <a:rPr lang="fr-FR" sz="2000">
                <a:solidFill>
                  <a:srgbClr val="618393"/>
                </a:solidFill>
                <a:latin typeface="Calibri"/>
                <a:ea typeface="Calibri"/>
                <a:cs typeface="Calibri"/>
              </a:rPr>
              <a:t>également être incorporés aux plans annuels (p. </a:t>
            </a:r>
            <a:r>
              <a:rPr lang="fr-FR" sz="2000" dirty="0">
                <a:solidFill>
                  <a:srgbClr val="618393"/>
                </a:solidFill>
                <a:latin typeface="Calibri"/>
                <a:ea typeface="Calibri"/>
                <a:cs typeface="Calibri"/>
              </a:rPr>
              <a:t>ex. les PANSS) ou aider à en établir les priorités. </a:t>
            </a:r>
          </a:p>
        </p:txBody>
      </p:sp>
      <p:sp>
        <p:nvSpPr>
          <p:cNvPr id="8" name="Rounded Rectangle 1">
            <a:extLst>
              <a:ext uri="{FF2B5EF4-FFF2-40B4-BE49-F238E27FC236}">
                <a16:creationId xmlns:a16="http://schemas.microsoft.com/office/drawing/2014/main" id="{F0B5AC5A-0CF4-F03F-BA44-5FE7D6A267AC}"/>
              </a:ext>
            </a:extLst>
          </p:cNvPr>
          <p:cNvSpPr/>
          <p:nvPr/>
        </p:nvSpPr>
        <p:spPr>
          <a:xfrm>
            <a:off x="1433590" y="2543200"/>
            <a:ext cx="3025065"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lang="fr-FR" sz="1400" b="1" dirty="0">
                <a:solidFill>
                  <a:prstClr val="black"/>
                </a:solidFill>
                <a:latin typeface="Arial"/>
                <a:cs typeface="Arial"/>
              </a:rPr>
              <a:t>Résultats de l’approche 7-1-7</a:t>
            </a:r>
            <a:br>
              <a:rPr lang="fr-FR" sz="4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fr-FR" sz="1050" b="1" i="0" u="none" strike="noStrike" cap="none" normalizeH="0" baseline="0" noProof="0" dirty="0">
                <a:ln>
                  <a:noFill/>
                </a:ln>
                <a:solidFill>
                  <a:prstClr val="black"/>
                </a:solidFill>
                <a:effectLst/>
                <a:uLnTx/>
                <a:uFillTx/>
                <a:latin typeface="Arial"/>
                <a:cs typeface="Arial"/>
              </a:rPr>
              <a:t>Goulets d’étranglement, </a:t>
            </a:r>
            <a:r>
              <a:rPr lang="fr-FR" sz="1050" b="1" dirty="0">
                <a:solidFill>
                  <a:prstClr val="black"/>
                </a:solidFill>
                <a:latin typeface="Arial"/>
                <a:cs typeface="Arial"/>
              </a:rPr>
              <a:t>actions correctives</a:t>
            </a:r>
            <a:r>
              <a:rPr kumimoji="0" lang="fr-FR" sz="1050" b="1" i="0" u="none" strike="noStrike" cap="none" normalizeH="0" baseline="0" noProof="0" dirty="0">
                <a:ln>
                  <a:noFill/>
                </a:ln>
                <a:solidFill>
                  <a:prstClr val="black"/>
                </a:solidFill>
                <a:effectLst/>
                <a:uLnTx/>
                <a:uFillTx/>
                <a:latin typeface="Arial"/>
                <a:cs typeface="Arial"/>
              </a:rPr>
              <a:t> </a:t>
            </a:r>
            <a:endParaRPr kumimoji="0" lang="fr-FR" sz="1200" b="1" i="0" u="none" strike="noStrike" cap="none" normalizeH="0" baseline="0" noProof="0" dirty="0">
              <a:ln>
                <a:noFill/>
              </a:ln>
              <a:solidFill>
                <a:prstClr val="black"/>
              </a:solidFill>
              <a:effectLst/>
              <a:uLnTx/>
              <a:uFillTx/>
              <a:latin typeface="Arial"/>
              <a:cs typeface="Arial"/>
            </a:endParaRPr>
          </a:p>
        </p:txBody>
      </p:sp>
      <p:pic>
        <p:nvPicPr>
          <p:cNvPr id="10" name="Picture 9">
            <a:extLst>
              <a:ext uri="{FF2B5EF4-FFF2-40B4-BE49-F238E27FC236}">
                <a16:creationId xmlns:a16="http://schemas.microsoft.com/office/drawing/2014/main" id="{5B7E4AAB-5373-F48C-5824-D610D06FE02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24165" y="3189179"/>
            <a:ext cx="1755378"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99610" y="4577141"/>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EEC</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6552" y="4946182"/>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1013081" y="5323327"/>
            <a:ext cx="1018897" cy="867776"/>
          </a:xfrm>
          <a:prstGeom prst="roundRect">
            <a:avLst>
              <a:gd name="adj" fmla="val 11306"/>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Revues intra-action/après action</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577141"/>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a:lnSpc>
                <a:spcPct val="100000"/>
              </a:lnSpc>
              <a:spcBef>
                <a:spcPts val="0"/>
              </a:spcBef>
              <a:spcAft>
                <a:spcPts val="0"/>
              </a:spcAft>
              <a:buNone/>
              <a:tabLst/>
              <a:defRPr/>
            </a:pPr>
            <a:r>
              <a:rPr lang="fr-FR" sz="1000">
                <a:solidFill>
                  <a:prstClr val="black"/>
                </a:solidFill>
                <a:latin typeface="Arial"/>
                <a:cs typeface="Arial"/>
              </a:rPr>
              <a:t>Jalons</a:t>
            </a:r>
            <a:endParaRPr lang="en-US" sz="2400"/>
          </a:p>
        </p:txBody>
      </p:sp>
      <p:sp>
        <p:nvSpPr>
          <p:cNvPr id="20" name="Rounded Rectangle 7">
            <a:extLst>
              <a:ext uri="{FF2B5EF4-FFF2-40B4-BE49-F238E27FC236}">
                <a16:creationId xmlns:a16="http://schemas.microsoft.com/office/drawing/2014/main" id="{221FD135-1F77-112B-D461-03258E9FE31D}"/>
              </a:ext>
            </a:extLst>
          </p:cNvPr>
          <p:cNvSpPr/>
          <p:nvPr/>
        </p:nvSpPr>
        <p:spPr>
          <a:xfrm>
            <a:off x="2096253" y="4952621"/>
            <a:ext cx="1307980"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Activité de simulation</a:t>
            </a:r>
          </a:p>
        </p:txBody>
      </p:sp>
      <p:sp>
        <p:nvSpPr>
          <p:cNvPr id="22" name="Rounded Rectangle 8">
            <a:extLst>
              <a:ext uri="{FF2B5EF4-FFF2-40B4-BE49-F238E27FC236}">
                <a16:creationId xmlns:a16="http://schemas.microsoft.com/office/drawing/2014/main" id="{71E1F829-AF46-15DE-CA72-4E1E68694F35}"/>
              </a:ext>
            </a:extLst>
          </p:cNvPr>
          <p:cNvSpPr/>
          <p:nvPr/>
        </p:nvSpPr>
        <p:spPr>
          <a:xfrm>
            <a:off x="2066280" y="5319738"/>
            <a:ext cx="1340680" cy="871365"/>
          </a:xfrm>
          <a:prstGeom prst="roundRect">
            <a:avLst>
              <a:gd name="adj" fmla="val 13959"/>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Boîte à outils stratégique pour l’évaluation des risques/analyse et cartographie de la vulnérabilité et des risques</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472405" y="4577140"/>
            <a:ext cx="1418113" cy="1613963"/>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000" dirty="0">
                <a:solidFill>
                  <a:prstClr val="black"/>
                </a:solidFill>
                <a:latin typeface="Arial"/>
                <a:cs typeface="Arial"/>
              </a:rPr>
              <a:t>Autres outils et évaluations</a:t>
            </a:r>
          </a:p>
        </p:txBody>
      </p:sp>
      <p:sp>
        <p:nvSpPr>
          <p:cNvPr id="25" name="Arrow: Down 24">
            <a:extLst>
              <a:ext uri="{FF2B5EF4-FFF2-40B4-BE49-F238E27FC236}">
                <a16:creationId xmlns:a16="http://schemas.microsoft.com/office/drawing/2014/main" id="{5567FF85-DCC0-0B89-3136-CDCD81BAC39C}"/>
              </a:ext>
            </a:extLst>
          </p:cNvPr>
          <p:cNvSpPr/>
          <p:nvPr/>
        </p:nvSpPr>
        <p:spPr>
          <a:xfrm>
            <a:off x="2864169" y="4045857"/>
            <a:ext cx="300390" cy="340675"/>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
          </a:p>
        </p:txBody>
      </p:sp>
      <p:pic>
        <p:nvPicPr>
          <p:cNvPr id="29" name="Picture 12">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8648384" y="2569653"/>
            <a:ext cx="1002700" cy="1414245"/>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639801" y="4837336"/>
            <a:ext cx="3012760"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dirty="0">
                <a:ln>
                  <a:noFill/>
                </a:ln>
                <a:solidFill>
                  <a:prstClr val="black"/>
                </a:solidFill>
                <a:effectLst/>
                <a:uLnTx/>
                <a:uFillTx/>
                <a:latin typeface="Arial"/>
                <a:cs typeface="Arial"/>
              </a:rPr>
              <a:t>Dossiers d’investissement nationaux/infranationaux ou autres propositions de financement et de plaidoyer</a:t>
            </a: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542727" cy="997095"/>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latin typeface="Arial"/>
                <a:cs typeface="Arial"/>
              </a:rPr>
              <a:t>Les résultats de l’approche 7-1-7 peuvent être intégrer </a:t>
            </a:r>
            <a:r>
              <a:rPr lang="fr-FR" dirty="0">
                <a:latin typeface="Arial"/>
                <a:cs typeface="Arial"/>
              </a:rPr>
              <a:t>d’autres évaluations et plans.</a:t>
            </a:r>
            <a:endParaRPr lang="en-US"/>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fr-FR" dirty="0">
                <a:latin typeface="Arial"/>
                <a:cs typeface="Arial"/>
              </a:rPr>
              <a:t>Informations sur l’organisation pratique</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752242"/>
            <a:ext cx="3960137" cy="1678959"/>
          </a:xfrm>
        </p:spPr>
        <p:txBody>
          <a:bodyPr/>
          <a:lstStyle/>
          <a:p>
            <a:pPr algn="ctr"/>
            <a:r>
              <a:rPr lang="fr-FR" sz="2800" dirty="0"/>
              <a:t>Approche 7-1-7 dans les cadres et orientations de sécurité sanitaire</a:t>
            </a:r>
          </a:p>
        </p:txBody>
      </p:sp>
      <p:pic>
        <p:nvPicPr>
          <p:cNvPr id="19" name="Content Placeholder 4">
            <a:extLst>
              <a:ext uri="{FF2B5EF4-FFF2-40B4-BE49-F238E27FC236}">
                <a16:creationId xmlns:a16="http://schemas.microsoft.com/office/drawing/2014/main" id="{B8992E82-41E6-48F4-FF9A-BAE8685E400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450471" y="2632607"/>
            <a:ext cx="991503" cy="1204759"/>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7" y="953589"/>
            <a:ext cx="5608867" cy="5438458"/>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fr-FR" sz="1500" b="1" dirty="0">
                <a:solidFill>
                  <a:schemeClr val="tx1"/>
                </a:solidFill>
                <a:latin typeface="Arial"/>
                <a:cs typeface="Arial"/>
              </a:rPr>
              <a:t>Programme général de travail de l’OMS (PGT14) :</a:t>
            </a:r>
            <a:r>
              <a:rPr lang="fr-FR" sz="1500" dirty="0">
                <a:solidFill>
                  <a:schemeClr val="tx1"/>
                </a:solidFill>
                <a:latin typeface="Arial"/>
                <a:cs typeface="Arial"/>
              </a:rPr>
              <a:t> inclut l’approche 7-1-7 comme indicateur commun de résultats.</a:t>
            </a:r>
          </a:p>
          <a:p>
            <a:pPr>
              <a:lnSpc>
                <a:spcPct val="100000"/>
              </a:lnSpc>
              <a:spcBef>
                <a:spcPts val="0"/>
              </a:spcBef>
            </a:pPr>
            <a:endParaRPr lang="en-US" sz="1500" dirty="0">
              <a:solidFill>
                <a:schemeClr val="tx1"/>
              </a:solidFill>
              <a:latin typeface="Arial"/>
              <a:cs typeface="Arial"/>
            </a:endParaRPr>
          </a:p>
          <a:p>
            <a:pPr>
              <a:lnSpc>
                <a:spcPct val="100000"/>
              </a:lnSpc>
              <a:spcBef>
                <a:spcPts val="0"/>
              </a:spcBef>
            </a:pPr>
            <a:r>
              <a:rPr lang="fr-FR" sz="1500" b="1" dirty="0">
                <a:solidFill>
                  <a:schemeClr val="tx1"/>
                </a:solidFill>
                <a:latin typeface="Arial"/>
                <a:cs typeface="Arial"/>
              </a:rPr>
              <a:t>Revues des premières actions de l’OMS</a:t>
            </a:r>
            <a:r>
              <a:rPr lang="fr-FR" sz="1500" dirty="0">
                <a:solidFill>
                  <a:schemeClr val="tx1"/>
                </a:solidFill>
                <a:latin typeface="Arial"/>
                <a:cs typeface="Arial"/>
              </a:rPr>
              <a:t> : intègre la méthode et les outils de l’approche 7-1-7 afin d’améliorer rapidement la détection et la réponse en cas d’épidémie.</a:t>
            </a:r>
          </a:p>
          <a:p>
            <a:pPr>
              <a:lnSpc>
                <a:spcPct val="100000"/>
              </a:lnSpc>
              <a:spcBef>
                <a:spcPts val="0"/>
              </a:spcBef>
            </a:pPr>
            <a:endParaRPr lang="en-US" sz="1500" dirty="0">
              <a:solidFill>
                <a:schemeClr val="tx1"/>
              </a:solidFill>
              <a:latin typeface="Arial"/>
              <a:cs typeface="Arial"/>
            </a:endParaRPr>
          </a:p>
          <a:p>
            <a:pPr>
              <a:lnSpc>
                <a:spcPct val="100000"/>
              </a:lnSpc>
              <a:spcBef>
                <a:spcPts val="0"/>
              </a:spcBef>
            </a:pPr>
            <a:r>
              <a:rPr lang="fr-FR" sz="1500" b="1" dirty="0">
                <a:solidFill>
                  <a:schemeClr val="tx1"/>
                </a:solidFill>
                <a:latin typeface="Arial"/>
                <a:cs typeface="Arial"/>
              </a:rPr>
              <a:t>Stratégie de sécurité sanitaire mondiale des États-Unis</a:t>
            </a:r>
            <a:r>
              <a:rPr lang="fr-FR" sz="1500" dirty="0">
                <a:solidFill>
                  <a:schemeClr val="tx1"/>
                </a:solidFill>
                <a:latin typeface="Arial"/>
                <a:cs typeface="Arial"/>
              </a:rPr>
              <a:t> : met en lumière les analyses des goulots d’étranglement de l’approche 7-1-7 comme principale méthode de suivi et d’évaluation des progrès vers le renforcement des capacités en matière de sécurité sanitaire mondiale.</a:t>
            </a:r>
          </a:p>
          <a:p>
            <a:pPr>
              <a:lnSpc>
                <a:spcPct val="100000"/>
              </a:lnSpc>
              <a:spcBef>
                <a:spcPts val="0"/>
              </a:spcBef>
            </a:pPr>
            <a:endParaRPr lang="en-US" sz="1500" dirty="0">
              <a:solidFill>
                <a:schemeClr val="tx1"/>
              </a:solidFill>
              <a:latin typeface="Arial"/>
              <a:cs typeface="Arial"/>
            </a:endParaRPr>
          </a:p>
          <a:p>
            <a:pPr>
              <a:lnSpc>
                <a:spcPct val="100000"/>
              </a:lnSpc>
              <a:spcBef>
                <a:spcPts val="0"/>
              </a:spcBef>
            </a:pPr>
            <a:r>
              <a:rPr lang="fr-FR" sz="1500" b="1" dirty="0">
                <a:solidFill>
                  <a:schemeClr val="tx1"/>
                </a:solidFill>
                <a:latin typeface="Arial"/>
                <a:cs typeface="Arial"/>
              </a:rPr>
              <a:t>Fonds de lutte contre les pandémies</a:t>
            </a:r>
            <a:r>
              <a:rPr lang="fr-FR" sz="1500" dirty="0">
                <a:solidFill>
                  <a:schemeClr val="tx1"/>
                </a:solidFill>
                <a:latin typeface="Arial"/>
                <a:cs typeface="Arial"/>
              </a:rPr>
              <a:t> : a intégré </a:t>
            </a:r>
            <a:r>
              <a:rPr lang="fr-FR" sz="1500">
                <a:solidFill>
                  <a:schemeClr val="tx1"/>
                </a:solidFill>
                <a:latin typeface="Arial"/>
                <a:cs typeface="Arial"/>
              </a:rPr>
              <a:t>l’approche 7-1-7 dans le cadre de performance avec deux </a:t>
            </a:r>
            <a:r>
              <a:rPr lang="fr-FR" sz="1500" dirty="0">
                <a:solidFill>
                  <a:schemeClr val="tx1"/>
                </a:solidFill>
                <a:latin typeface="Arial"/>
                <a:cs typeface="Arial"/>
              </a:rPr>
              <a:t>indicateurs dans l’élément 1. </a:t>
            </a:r>
          </a:p>
          <a:p>
            <a:pPr marL="0" indent="0">
              <a:lnSpc>
                <a:spcPct val="100000"/>
              </a:lnSpc>
              <a:spcBef>
                <a:spcPts val="0"/>
              </a:spcBef>
              <a:buNone/>
            </a:pPr>
            <a:endParaRPr lang="en-US" sz="1500" dirty="0">
              <a:solidFill>
                <a:schemeClr val="tx1"/>
              </a:solidFill>
              <a:latin typeface="Arial"/>
              <a:cs typeface="Arial"/>
            </a:endParaRPr>
          </a:p>
          <a:p>
            <a:pPr>
              <a:lnSpc>
                <a:spcPct val="100000"/>
              </a:lnSpc>
              <a:spcBef>
                <a:spcPts val="0"/>
              </a:spcBef>
            </a:pPr>
            <a:r>
              <a:rPr lang="fr-FR" sz="1500" dirty="0">
                <a:solidFill>
                  <a:schemeClr val="tx1"/>
                </a:solidFill>
                <a:latin typeface="Arial"/>
                <a:cs typeface="Arial"/>
              </a:rPr>
              <a:t>D’autres subventions de l’Approche programme à phases multiples de la </a:t>
            </a:r>
            <a:r>
              <a:rPr lang="fr-FR" sz="1500" b="1" dirty="0">
                <a:solidFill>
                  <a:schemeClr val="tx1"/>
                </a:solidFill>
                <a:latin typeface="Arial"/>
                <a:cs typeface="Arial"/>
              </a:rPr>
              <a:t>Banque mondiale</a:t>
            </a:r>
            <a:r>
              <a:rPr lang="fr-FR" sz="1500" dirty="0">
                <a:solidFill>
                  <a:schemeClr val="tx1"/>
                </a:solidFill>
                <a:latin typeface="Arial"/>
                <a:cs typeface="Arial"/>
              </a:rPr>
              <a:t> intègrent également l’approche 7-1-7.</a:t>
            </a:r>
          </a:p>
          <a:p>
            <a:pPr>
              <a:lnSpc>
                <a:spcPct val="100000"/>
              </a:lnSpc>
              <a:spcBef>
                <a:spcPts val="0"/>
              </a:spcBef>
            </a:pPr>
            <a:endParaRPr lang="en-US" sz="1500" dirty="0">
              <a:solidFill>
                <a:schemeClr val="tx1"/>
              </a:solidFill>
              <a:latin typeface="Arial"/>
              <a:cs typeface="Arial"/>
            </a:endParaRPr>
          </a:p>
          <a:p>
            <a:pPr>
              <a:lnSpc>
                <a:spcPct val="100000"/>
              </a:lnSpc>
              <a:spcBef>
                <a:spcPts val="0"/>
              </a:spcBef>
            </a:pPr>
            <a:r>
              <a:rPr lang="fr-FR" sz="1500" b="1" dirty="0">
                <a:solidFill>
                  <a:schemeClr val="tx1"/>
                </a:solidFill>
                <a:latin typeface="Arial"/>
                <a:cs typeface="Arial"/>
              </a:rPr>
              <a:t>Fonds mondial </a:t>
            </a:r>
            <a:r>
              <a:rPr lang="fr-FR" sz="1500" dirty="0">
                <a:solidFill>
                  <a:schemeClr val="tx1"/>
                </a:solidFill>
                <a:latin typeface="Arial"/>
                <a:cs typeface="Arial"/>
              </a:rPr>
              <a:t>: inclut l’approche 7-1-7 dans son cadre de suivi et d’évaluation. </a:t>
            </a:r>
          </a:p>
          <a:p>
            <a:pPr>
              <a:lnSpc>
                <a:spcPct val="100000"/>
              </a:lnSpc>
              <a:spcBef>
                <a:spcPts val="0"/>
              </a:spcBef>
            </a:pPr>
            <a:endParaRPr lang="en-US" sz="1500" dirty="0">
              <a:solidFill>
                <a:schemeClr val="tx1"/>
              </a:solidFill>
              <a:latin typeface="Arial"/>
              <a:cs typeface="Arial"/>
            </a:endParaRPr>
          </a:p>
          <a:p>
            <a:pPr>
              <a:lnSpc>
                <a:spcPct val="100000"/>
              </a:lnSpc>
              <a:spcBef>
                <a:spcPts val="0"/>
              </a:spcBef>
            </a:pPr>
            <a:endParaRPr lang="en-US" sz="1500" dirty="0">
              <a:solidFill>
                <a:schemeClr val="tx1"/>
              </a:solidFill>
              <a:latin typeface="Arial"/>
              <a:cs typeface="Arial"/>
            </a:endParaRPr>
          </a:p>
          <a:p>
            <a:pPr>
              <a:lnSpc>
                <a:spcPct val="100000"/>
              </a:lnSpc>
              <a:spcBef>
                <a:spcPts val="0"/>
              </a:spcBef>
            </a:pPr>
            <a:endParaRPr lang="en-US" sz="1500" dirty="0">
              <a:solidFill>
                <a:schemeClr val="tx1"/>
              </a:solidFill>
              <a:latin typeface="Arial"/>
              <a:cs typeface="Arial"/>
            </a:endParaRPr>
          </a:p>
        </p:txBody>
      </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09902" y="1646522"/>
            <a:ext cx="914400" cy="914400"/>
          </a:xfrm>
          <a:prstGeom prst="rect">
            <a:avLst/>
          </a:prstGeom>
        </p:spPr>
      </p:pic>
      <p:pic>
        <p:nvPicPr>
          <p:cNvPr id="3" name="Picture 2" descr="A screen shot of a cover&#10;&#10;AI-generated content may be incorrect.">
            <a:extLst>
              <a:ext uri="{FF2B5EF4-FFF2-40B4-BE49-F238E27FC236}">
                <a16:creationId xmlns:a16="http://schemas.microsoft.com/office/drawing/2014/main" id="{E72D4AF7-BC5D-9FE8-234F-15200688FA5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26865" y="946593"/>
            <a:ext cx="974018" cy="1399857"/>
          </a:xfrm>
          <a:prstGeom prst="rect">
            <a:avLst/>
          </a:prstGeom>
        </p:spPr>
      </p:pic>
    </p:spTree>
    <p:extLst>
      <p:ext uri="{BB962C8B-B14F-4D97-AF65-F5344CB8AC3E}">
        <p14:creationId xmlns:p14="http://schemas.microsoft.com/office/powerpoint/2010/main" val="3337162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779597" y="1766838"/>
            <a:ext cx="11564802"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4800" dirty="0">
                <a:latin typeface="Arial"/>
                <a:ea typeface="Arial"/>
                <a:cs typeface="Arial"/>
              </a:rPr>
              <a:t>Adopter et utiliser la cible 7-1-7</a:t>
            </a:r>
          </a:p>
        </p:txBody>
      </p:sp>
    </p:spTree>
    <p:extLst>
      <p:ext uri="{BB962C8B-B14F-4D97-AF65-F5344CB8AC3E}">
        <p14:creationId xmlns:p14="http://schemas.microsoft.com/office/powerpoint/2010/main" val="1721611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fr-FR" sz="3000">
                <a:latin typeface="Arial"/>
                <a:cs typeface="Arial"/>
              </a:rPr>
              <a:t>Discussion</a:t>
            </a:r>
          </a:p>
        </p:txBody>
      </p:sp>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2"/>
          </p:nvPr>
        </p:nvSpPr>
        <p:spPr>
          <a:xfrm>
            <a:off x="5042180" y="1392642"/>
            <a:ext cx="6648540" cy="5131837"/>
          </a:xfrm>
        </p:spPr>
        <p:txBody>
          <a:bodyPr vert="horz" lIns="91440" tIns="45720" rIns="91440" bIns="45720" rtlCol="0" anchor="t">
            <a:noAutofit/>
          </a:bodyPr>
          <a:lstStyle/>
          <a:p>
            <a:r>
              <a:rPr lang="fr-FR" sz="3000" dirty="0">
                <a:latin typeface="Arial"/>
                <a:cs typeface="Arial"/>
              </a:rPr>
              <a:t>Réfléchissez à ce que vous savez jusqu’à présent sur la cible 7-1-7.</a:t>
            </a:r>
          </a:p>
          <a:p>
            <a:endParaRPr lang="en-US" sz="4000" dirty="0">
              <a:latin typeface="Arial"/>
              <a:cs typeface="Arial"/>
            </a:endParaRPr>
          </a:p>
          <a:p>
            <a:r>
              <a:rPr lang="fr-FR" sz="2400" b="0" dirty="0">
                <a:solidFill>
                  <a:schemeClr val="tx1"/>
                </a:solidFill>
                <a:latin typeface="Arial"/>
                <a:cs typeface="Arial"/>
              </a:rPr>
              <a:t>Selon vous, quelles sont les étapes nécessaires pour mettre en œuvre efficacement l’approche 7-1-7 dans votre administration/pays ? </a:t>
            </a: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Tree>
    <p:extLst>
      <p:ext uri="{BB962C8B-B14F-4D97-AF65-F5344CB8AC3E}">
        <p14:creationId xmlns:p14="http://schemas.microsoft.com/office/powerpoint/2010/main" val="3378831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38969"/>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467083" cy="1079491"/>
          </a:xfrm>
        </p:spPr>
        <p:txBody>
          <a:bodyPr/>
          <a:lstStyle/>
          <a:p>
            <a:r>
              <a:rPr lang="fr-FR" dirty="0">
                <a:latin typeface="Arial"/>
                <a:cs typeface="Arial"/>
              </a:rPr>
              <a:t>Mise en œuvre à l’échelle du pays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467083"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fr-FR" b="0" dirty="0">
                <a:solidFill>
                  <a:schemeClr val="tx1"/>
                </a:solidFill>
                <a:latin typeface="Arial"/>
                <a:cs typeface="Arial"/>
              </a:rPr>
              <a:t>Pilotée dans les pays suivants : Brésil, États-Unis, Éthiopie, Nigeria, Ouganda, Sierra Leone et Rwanda. </a:t>
            </a:r>
          </a:p>
          <a:p>
            <a:pPr marL="228600" indent="-228600">
              <a:lnSpc>
                <a:spcPct val="110000"/>
              </a:lnSpc>
              <a:spcBef>
                <a:spcPts val="1600"/>
              </a:spcBef>
              <a:buFont typeface="Arial" panose="020B0604020202020204" pitchFamily="34" charset="0"/>
              <a:buChar char="•"/>
            </a:pPr>
            <a:r>
              <a:rPr lang="fr-FR" b="0" dirty="0">
                <a:solidFill>
                  <a:schemeClr val="tx1"/>
                </a:solidFill>
                <a:latin typeface="Arial"/>
                <a:cs typeface="Arial"/>
              </a:rPr>
              <a:t>Plus de 20 pays utilisent l’approche 7-1-7, notamment en Afrique, en Amérique, en Asie du Sud-Est et dans le Pacifique.</a:t>
            </a:r>
          </a:p>
        </p:txBody>
      </p:sp>
      <p:sp>
        <p:nvSpPr>
          <p:cNvPr id="5" name="TextBox 4">
            <a:extLst>
              <a:ext uri="{FF2B5EF4-FFF2-40B4-BE49-F238E27FC236}">
                <a16:creationId xmlns:a16="http://schemas.microsoft.com/office/drawing/2014/main" id="{E8A68CDC-5ABC-621B-B00E-470E08066429}"/>
              </a:ext>
            </a:extLst>
          </p:cNvPr>
          <p:cNvSpPr txBox="1"/>
          <p:nvPr/>
        </p:nvSpPr>
        <p:spPr>
          <a:xfrm>
            <a:off x="5016138" y="1453108"/>
            <a:ext cx="6244046" cy="646331"/>
          </a:xfrm>
          <a:prstGeom prst="rect">
            <a:avLst/>
          </a:prstGeom>
          <a:noFill/>
        </p:spPr>
        <p:txBody>
          <a:bodyPr wrap="square" lIns="91440" tIns="45720" rIns="91440" bIns="45720" anchor="t">
            <a:spAutoFit/>
          </a:bodyPr>
          <a:lstStyle/>
          <a:p>
            <a:r>
              <a:rPr lang="fr-FR" b="1" dirty="0">
                <a:latin typeface="Arial"/>
                <a:cs typeface="Arial"/>
              </a:rPr>
              <a:t>Communauté de pratique mondiale de l’approche 7-1-7 (décembre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78780" y="2004702"/>
            <a:ext cx="6719743"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screen">
            <a:extLst>
              <a:ext uri="{28A0092B-C50C-407E-A947-70E740481C1C}">
                <a14:useLocalDpi xmlns:a14="http://schemas.microsoft.com/office/drawing/2010/main"/>
              </a:ext>
            </a:extLst>
          </a:blip>
          <a:srcRect/>
          <a:stretch/>
        </p:blipFill>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4205139" cy="1001762"/>
          </a:xfrm>
        </p:spPr>
        <p:txBody>
          <a:bodyPr/>
          <a:lstStyle/>
          <a:p>
            <a:r>
              <a:rPr lang="fr-FR">
                <a:latin typeface="Arial"/>
                <a:cs typeface="Arial"/>
              </a:rPr>
              <a:t>Enseignements tirés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385896" cy="4597083"/>
          </a:xfrm>
        </p:spPr>
        <p:txBody>
          <a:bodyPr vert="horz" lIns="91440" tIns="45720" rIns="91440" bIns="45720" rtlCol="0" anchor="t">
            <a:normAutofit/>
          </a:bodyPr>
          <a:lstStyle/>
          <a:p>
            <a:pPr>
              <a:lnSpc>
                <a:spcPct val="100000"/>
              </a:lnSpc>
            </a:pPr>
            <a:r>
              <a:rPr lang="fr-FR">
                <a:latin typeface="Arial"/>
                <a:cs typeface="Arial"/>
              </a:rPr>
              <a:t>L’atteinte de la cible 7-1-7 est </a:t>
            </a:r>
            <a:r>
              <a:rPr lang="fr-FR" b="1">
                <a:latin typeface="Arial"/>
                <a:cs typeface="Arial"/>
              </a:rPr>
              <a:t>faisable</a:t>
            </a:r>
            <a:r>
              <a:rPr lang="fr-FR" dirty="0">
                <a:latin typeface="Arial"/>
                <a:cs typeface="Arial"/>
              </a:rPr>
              <a:t> </a:t>
            </a:r>
            <a:r>
              <a:rPr lang="fr-FR">
                <a:latin typeface="Arial"/>
                <a:cs typeface="Arial"/>
              </a:rPr>
              <a:t>pour la plupart des épidémies.</a:t>
            </a:r>
          </a:p>
          <a:p>
            <a:pPr>
              <a:lnSpc>
                <a:spcPct val="100000"/>
              </a:lnSpc>
            </a:pPr>
            <a:r>
              <a:rPr lang="fr-FR">
                <a:latin typeface="Arial"/>
                <a:cs typeface="Arial"/>
              </a:rPr>
              <a:t>La présence d’un </a:t>
            </a:r>
            <a:r>
              <a:rPr lang="fr-FR" b="1">
                <a:latin typeface="Arial"/>
                <a:cs typeface="Arial"/>
              </a:rPr>
              <a:t>champion</a:t>
            </a:r>
            <a:r>
              <a:rPr lang="fr-FR">
                <a:latin typeface="Arial"/>
                <a:cs typeface="Arial"/>
              </a:rPr>
              <a:t> est primordiale pour soutenir l’adhésion et la mise en œuvre à un niveau élevé. </a:t>
            </a:r>
          </a:p>
          <a:p>
            <a:pPr>
              <a:lnSpc>
                <a:spcPct val="100000"/>
              </a:lnSpc>
            </a:pPr>
            <a:r>
              <a:rPr lang="fr-FR">
                <a:latin typeface="Arial"/>
                <a:cs typeface="Arial"/>
              </a:rPr>
              <a:t>Les acteurs de la </a:t>
            </a:r>
            <a:r>
              <a:rPr lang="fr-FR" b="1">
                <a:latin typeface="Arial"/>
                <a:cs typeface="Arial"/>
              </a:rPr>
              <a:t>surveillance et de la riposte </a:t>
            </a:r>
            <a:r>
              <a:rPr lang="fr-FR">
                <a:latin typeface="Arial"/>
                <a:cs typeface="Arial"/>
              </a:rPr>
              <a:t>doivent travailler main dans la main pour atteindre la cible 7-1-7.</a:t>
            </a:r>
          </a:p>
          <a:p>
            <a:pPr>
              <a:lnSpc>
                <a:spcPct val="100000"/>
              </a:lnSpc>
            </a:pPr>
            <a:r>
              <a:rPr lang="fr-FR">
                <a:latin typeface="Arial"/>
                <a:cs typeface="Arial"/>
              </a:rPr>
              <a:t>Certains grands goulots d’étranglement peuvent être résolus à </a:t>
            </a:r>
            <a:r>
              <a:rPr lang="fr-FR" b="1">
                <a:latin typeface="Arial"/>
                <a:cs typeface="Arial"/>
              </a:rPr>
              <a:t>moindre coût.</a:t>
            </a:r>
          </a:p>
        </p:txBody>
      </p:sp>
    </p:spTree>
    <p:extLst>
      <p:ext uri="{BB962C8B-B14F-4D97-AF65-F5344CB8AC3E}">
        <p14:creationId xmlns:p14="http://schemas.microsoft.com/office/powerpoint/2010/main" val="3508003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latin typeface="Arial"/>
                <a:cs typeface="Arial"/>
              </a:rPr>
              <a:t>Approche 7-1-7 en action</a:t>
            </a:r>
          </a:p>
          <a:p>
            <a:pPr>
              <a:defRPr/>
            </a:pPr>
            <a:r>
              <a:rPr lang="fr-FR" sz="3600">
                <a:solidFill>
                  <a:schemeClr val="tx2"/>
                </a:solidFill>
                <a:latin typeface="Arial"/>
                <a:ea typeface="Arial"/>
                <a:cs typeface="Arial"/>
              </a:rPr>
              <a:t>Épidémie</a:t>
            </a:r>
            <a:r>
              <a:rPr kumimoji="0" lang="fr-FR" sz="3600" b="1" i="0" u="none" strike="noStrike" cap="none" normalizeH="0" baseline="0" noProof="0">
                <a:ln>
                  <a:noFill/>
                </a:ln>
                <a:solidFill>
                  <a:schemeClr val="tx2"/>
                </a:solidFill>
                <a:effectLst/>
                <a:uLnTx/>
                <a:uFillTx/>
                <a:latin typeface="Arial"/>
                <a:ea typeface="Arial"/>
                <a:cs typeface="Arial"/>
              </a:rPr>
              <a:t> d’Ebola</a:t>
            </a:r>
            <a:r>
              <a:rPr lang="fr-FR" sz="3600">
                <a:solidFill>
                  <a:schemeClr val="tx2"/>
                </a:solidFill>
                <a:latin typeface="Arial"/>
                <a:ea typeface="Arial"/>
                <a:cs typeface="Arial"/>
              </a:rPr>
              <a:t>, Ouganda</a:t>
            </a:r>
            <a:r>
              <a:rPr kumimoji="0" lang="fr-FR" sz="3600" b="1" i="0" u="none" strike="noStrike" cap="none" normalizeH="0" baseline="0" noProof="0">
                <a:ln>
                  <a:noFill/>
                </a:ln>
                <a:solidFill>
                  <a:schemeClr val="tx2"/>
                </a:solidFill>
                <a:effectLst/>
                <a:uLnTx/>
                <a:uFillTx/>
                <a:latin typeface="Arial"/>
                <a:ea typeface="Arial"/>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6"/>
                </a:solidFill>
                <a:latin typeface="Arial" panose="020B0604020202020204" pitchFamily="34" charset="0"/>
                <a:cs typeface="Arial" panose="020B0604020202020204" pitchFamily="34" charset="0"/>
              </a:rPr>
              <a:t>Date d’apparition</a:t>
            </a:r>
          </a:p>
          <a:p>
            <a:pPr algn="ctr" defTabSz="914446">
              <a:defRPr/>
            </a:pPr>
            <a:r>
              <a:rPr lang="fr-FR" sz="1400">
                <a:solidFill>
                  <a:schemeClr val="accent6"/>
                </a:solidFill>
                <a:latin typeface="Arial"/>
                <a:cs typeface="Arial"/>
              </a:rPr>
              <a:t>5 août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fr-FR" sz="2000" dirty="0">
                <a:solidFill>
                  <a:schemeClr val="accent2"/>
                </a:solidFill>
                <a:latin typeface="Arial" panose="020B0604020202020204" pitchFamily="34" charset="0"/>
                <a:cs typeface="Arial" panose="020B0604020202020204" pitchFamily="34" charset="0"/>
              </a:rPr>
              <a:t>DÉTECTER</a:t>
            </a:r>
          </a:p>
          <a:p>
            <a:pPr algn="ctr" defTabSz="914446">
              <a:defRPr/>
            </a:pPr>
            <a:r>
              <a:rPr lang="fr-FR" sz="1600" dirty="0">
                <a:solidFill>
                  <a:schemeClr val="accent2"/>
                </a:solidFill>
                <a:latin typeface="Arial" panose="020B0604020202020204" pitchFamily="34" charset="0"/>
                <a:cs typeface="Arial" panose="020B0604020202020204" pitchFamily="34" charset="0"/>
              </a:rPr>
              <a:t>Cible : 7 jours</a:t>
            </a:r>
            <a:br>
              <a:rPr lang="fr-FR" sz="1600" dirty="0">
                <a:solidFill>
                  <a:schemeClr val="accent2"/>
                </a:solidFill>
                <a:latin typeface="Arial" panose="020B0604020202020204" pitchFamily="34" charset="0"/>
                <a:cs typeface="Arial" panose="020B0604020202020204" pitchFamily="34" charset="0"/>
              </a:rPr>
            </a:br>
            <a:endParaRPr lang="fr-FR" sz="1600" dirty="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441103"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fr-FR" sz="1600">
                <a:solidFill>
                  <a:schemeClr val="accent3"/>
                </a:solidFill>
                <a:latin typeface="Arial" panose="020B0604020202020204" pitchFamily="34" charset="0"/>
                <a:cs typeface="Arial" panose="020B0604020202020204" pitchFamily="34" charset="0"/>
              </a:rPr>
            </a:br>
            <a:r>
              <a:rPr lang="fr-FR" sz="2000">
                <a:solidFill>
                  <a:schemeClr val="accent3"/>
                </a:solidFill>
                <a:latin typeface="Arial" panose="020B0604020202020204" pitchFamily="34" charset="0"/>
                <a:cs typeface="Arial" panose="020B0604020202020204" pitchFamily="34" charset="0"/>
              </a:rPr>
              <a:t>NOTIFIER</a:t>
            </a:r>
          </a:p>
          <a:p>
            <a:pPr algn="ctr" defTabSz="914446">
              <a:defRPr/>
            </a:pPr>
            <a:r>
              <a:rPr lang="fr-FR" sz="1600">
                <a:solidFill>
                  <a:schemeClr val="accent3"/>
                </a:solidFill>
                <a:latin typeface="Arial" panose="020B0604020202020204" pitchFamily="34" charset="0"/>
                <a:cs typeface="Arial" panose="020B0604020202020204" pitchFamily="34" charset="0"/>
              </a:rPr>
              <a:t>Cible : 1 jour</a:t>
            </a:r>
            <a:br>
              <a:rPr lang="fr-FR" sz="1600">
                <a:solidFill>
                  <a:schemeClr val="accent3"/>
                </a:solidFill>
                <a:latin typeface="Arial" panose="020B0604020202020204" pitchFamily="34" charset="0"/>
                <a:cs typeface="Arial" panose="020B0604020202020204" pitchFamily="34" charset="0"/>
              </a:rPr>
            </a:br>
            <a:endParaRPr lang="fr-FR"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fr-FR" sz="1600">
                <a:solidFill>
                  <a:schemeClr val="accent1"/>
                </a:solidFill>
                <a:latin typeface="Arial" panose="020B0604020202020204" pitchFamily="34" charset="0"/>
                <a:cs typeface="Arial" panose="020B0604020202020204" pitchFamily="34" charset="0"/>
              </a:rPr>
            </a:br>
            <a:r>
              <a:rPr lang="fr-FR" sz="2000">
                <a:solidFill>
                  <a:schemeClr val="accent1"/>
                </a:solidFill>
                <a:latin typeface="Arial" panose="020B0604020202020204" pitchFamily="34" charset="0"/>
                <a:cs typeface="Arial" panose="020B0604020202020204" pitchFamily="34" charset="0"/>
              </a:rPr>
              <a:t>RÉPONDRE</a:t>
            </a:r>
          </a:p>
          <a:p>
            <a:pPr algn="ctr" defTabSz="914446">
              <a:defRPr/>
            </a:pPr>
            <a:r>
              <a:rPr lang="fr-FR" sz="1600">
                <a:solidFill>
                  <a:schemeClr val="accent1"/>
                </a:solidFill>
                <a:latin typeface="Arial" panose="020B0604020202020204" pitchFamily="34" charset="0"/>
                <a:cs typeface="Arial" panose="020B0604020202020204" pitchFamily="34" charset="0"/>
              </a:rPr>
              <a:t>Cible : 7 jours</a:t>
            </a:r>
            <a:br>
              <a:rPr lang="fr-FR" sz="1600">
                <a:solidFill>
                  <a:schemeClr val="accent1"/>
                </a:solidFill>
                <a:latin typeface="Arial" panose="020B0604020202020204" pitchFamily="34" charset="0"/>
                <a:cs typeface="Arial" panose="020B0604020202020204" pitchFamily="34" charset="0"/>
              </a:rPr>
            </a:br>
            <a:endParaRPr lang="fr-FR"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2"/>
                </a:solidFill>
                <a:latin typeface="Arial" panose="020B0604020202020204" pitchFamily="34" charset="0"/>
                <a:cs typeface="Arial" panose="020B0604020202020204" pitchFamily="34" charset="0"/>
              </a:rPr>
              <a:t>Date de détection</a:t>
            </a:r>
          </a:p>
          <a:p>
            <a:pPr algn="ctr" defTabSz="914446">
              <a:defRPr/>
            </a:pPr>
            <a:r>
              <a:rPr lang="fr-FR" sz="1400">
                <a:solidFill>
                  <a:schemeClr val="accent2"/>
                </a:solidFill>
                <a:latin typeface="Arial"/>
                <a:cs typeface="Arial"/>
              </a:rPr>
              <a:t>17 septembre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155993"/>
            <a:ext cx="201487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3"/>
                </a:solidFill>
                <a:latin typeface="Arial" panose="020B0604020202020204" pitchFamily="34" charset="0"/>
                <a:cs typeface="Arial" panose="020B0604020202020204" pitchFamily="34" charset="0"/>
              </a:rPr>
              <a:t>Date de notification</a:t>
            </a:r>
          </a:p>
          <a:p>
            <a:pPr algn="ctr" defTabSz="914446">
              <a:defRPr/>
            </a:pPr>
            <a:r>
              <a:rPr lang="fr-FR" sz="1400">
                <a:solidFill>
                  <a:schemeClr val="accent3"/>
                </a:solidFill>
                <a:latin typeface="Arial"/>
                <a:cs typeface="Arial"/>
              </a:rPr>
              <a:t>17 septembre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1"/>
                </a:solidFill>
                <a:latin typeface="Arial" panose="020B0604020202020204" pitchFamily="34" charset="0"/>
                <a:cs typeface="Arial" panose="020B0604020202020204" pitchFamily="34" charset="0"/>
              </a:rPr>
              <a:t>Date de réponse précoce</a:t>
            </a:r>
          </a:p>
          <a:p>
            <a:pPr algn="ctr" defTabSz="914446">
              <a:defRPr/>
            </a:pPr>
            <a:r>
              <a:rPr lang="fr-FR" sz="1400">
                <a:solidFill>
                  <a:schemeClr val="accent1"/>
                </a:solidFill>
                <a:latin typeface="Arial"/>
                <a:cs typeface="Arial"/>
              </a:rPr>
              <a:t>26 septembre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75690" y="1442531"/>
            <a:ext cx="1272141"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fr-FR" sz="1800" dirty="0">
                <a:latin typeface="Arial"/>
                <a:cs typeface="Arial"/>
              </a:rPr>
              <a:t> 46 JOURS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fr-FR" sz="1800">
                <a:latin typeface="Arial"/>
                <a:cs typeface="Arial"/>
              </a:rPr>
              <a:t> &lt;1 JOUR</a:t>
            </a:r>
          </a:p>
        </p:txBody>
      </p:sp>
      <p:sp>
        <p:nvSpPr>
          <p:cNvPr id="80" name="# DAYS">
            <a:extLst>
              <a:ext uri="{FF2B5EF4-FFF2-40B4-BE49-F238E27FC236}">
                <a16:creationId xmlns:a16="http://schemas.microsoft.com/office/drawing/2014/main" id="{7E8B51A0-829D-B7CF-3C91-02A9B904F165}"/>
              </a:ext>
            </a:extLst>
          </p:cNvPr>
          <p:cNvSpPr txBox="1"/>
          <p:nvPr/>
        </p:nvSpPr>
        <p:spPr>
          <a:xfrm>
            <a:off x="8825663" y="1432761"/>
            <a:ext cx="1079781"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fr-FR" sz="1800">
                <a:latin typeface="Arial"/>
                <a:cs typeface="Arial"/>
              </a:rPr>
              <a:t>9 JOURS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75280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1000" dirty="0">
                <a:latin typeface="Arial" panose="020B0604020202020204" pitchFamily="34" charset="0"/>
                <a:ea typeface="Arial"/>
                <a:cs typeface="Arial" panose="020B0604020202020204" pitchFamily="34" charset="0"/>
              </a:rPr>
              <a:t>Depuis la COVID, la surveillance communautaire était exténuée et n’a pas pu identifier la série inhabituelle de décès.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61409" y="2907763"/>
            <a:ext cx="2785300"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fr-FR" sz="1000" dirty="0">
                <a:latin typeface="Arial" panose="020B0604020202020204" pitchFamily="34" charset="0"/>
                <a:ea typeface="Arial"/>
                <a:cs typeface="Arial" panose="020B0604020202020204" pitchFamily="34" charset="0"/>
              </a:rPr>
              <a:t>Manque de connaissances sur les définitions de cas présumés de la Surveillance intégrée de la maladie et réponse (SIMR) dans les établissements privés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3017794"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1000">
                <a:latin typeface="Arial" panose="020B0604020202020204" pitchFamily="34" charset="0"/>
                <a:ea typeface="Arial"/>
                <a:cs typeface="Arial" panose="020B0604020202020204" pitchFamily="34" charset="0"/>
              </a:rPr>
              <a:t>Sous-utilisation des SMS prépayés pour la notification des nouveaux membres du personnel</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1" y="2897486"/>
            <a:ext cx="3017795"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1000">
                <a:latin typeface="Arial" panose="020B0604020202020204" pitchFamily="34" charset="0"/>
                <a:cs typeface="Arial" panose="020B0604020202020204" pitchFamily="34" charset="0"/>
              </a:rPr>
              <a:t>Absence de rôles clairs en matière de notification si un cas suspect est détecté au niveau régional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fr-FR" sz="1000">
                <a:latin typeface="Arial" panose="020B0604020202020204" pitchFamily="34" charset="0"/>
                <a:cs typeface="Arial" panose="020B0604020202020204" pitchFamily="34" charset="0"/>
              </a:rPr>
              <a:t>Retards dans l’accès aux fonds pour permettre à l’équipe d’intervention rapide d’effectuer la recherche des contacts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61610"/>
          </a:xfrm>
          <a:prstGeom prst="rect">
            <a:avLst/>
          </a:prstGeom>
          <a:noFill/>
        </p:spPr>
        <p:txBody>
          <a:bodyPr wrap="square">
            <a:spAutoFit/>
          </a:bodyPr>
          <a:lstStyle/>
          <a:p>
            <a:pPr defTabSz="914446">
              <a:defRPr/>
            </a:pPr>
            <a:r>
              <a:rPr lang="fr-FR" sz="1100" b="1">
                <a:solidFill>
                  <a:schemeClr val="tx2"/>
                </a:solidFill>
                <a:latin typeface="Arial" panose="020B0604020202020204" pitchFamily="34" charset="0"/>
                <a:cs typeface="Arial" panose="020B0604020202020204" pitchFamily="34" charset="0"/>
              </a:rPr>
              <a:t>CIBLE</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497124"/>
            <a:ext cx="1542867" cy="261610"/>
          </a:xfrm>
          <a:prstGeom prst="rect">
            <a:avLst/>
          </a:prstGeom>
          <a:noFill/>
        </p:spPr>
        <p:txBody>
          <a:bodyPr wrap="square" lIns="91440" tIns="45720" rIns="91440" bIns="45720" anchor="t">
            <a:spAutoFit/>
          </a:bodyPr>
          <a:lstStyle/>
          <a:p>
            <a:pPr defTabSz="914446">
              <a:defRPr/>
            </a:pPr>
            <a:r>
              <a:rPr lang="fr-FR" sz="1100" b="1" dirty="0">
                <a:solidFill>
                  <a:schemeClr val="tx2"/>
                </a:solidFill>
                <a:latin typeface="Arial"/>
                <a:cs typeface="Arial"/>
              </a:rPr>
              <a:t>CHRONOLOGIE</a:t>
            </a:r>
            <a:endParaRPr lang="fr-FR" sz="1100" b="1" dirty="0">
              <a:solidFill>
                <a:schemeClr val="tx2"/>
              </a:solidFill>
              <a:latin typeface="Arial" panose="020B0604020202020204" pitchFamily="34" charset="0"/>
              <a:cs typeface="Arial" panose="020B0604020202020204" pitchFamily="34" charset="0"/>
            </a:endParaRPr>
          </a:p>
        </p:txBody>
      </p:sp>
      <p:sp>
        <p:nvSpPr>
          <p:cNvPr id="88" name="TextBox 87">
            <a:extLst>
              <a:ext uri="{FF2B5EF4-FFF2-40B4-BE49-F238E27FC236}">
                <a16:creationId xmlns:a16="http://schemas.microsoft.com/office/drawing/2014/main" id="{F06A252A-D11E-E6BC-99B2-9C34733DB866}"/>
              </a:ext>
            </a:extLst>
          </p:cNvPr>
          <p:cNvSpPr txBox="1"/>
          <p:nvPr/>
        </p:nvSpPr>
        <p:spPr>
          <a:xfrm>
            <a:off x="535889" y="2904737"/>
            <a:ext cx="1580163" cy="430887"/>
          </a:xfrm>
          <a:prstGeom prst="rect">
            <a:avLst/>
          </a:prstGeom>
          <a:noFill/>
        </p:spPr>
        <p:txBody>
          <a:bodyPr wrap="square" lIns="91440" tIns="45720" rIns="91440" bIns="45720" anchor="t">
            <a:spAutoFit/>
          </a:bodyPr>
          <a:lstStyle/>
          <a:p>
            <a:pPr defTabSz="914446">
              <a:defRPr/>
            </a:pPr>
            <a:r>
              <a:rPr lang="fr-FR" sz="1100" b="1">
                <a:solidFill>
                  <a:schemeClr val="tx2"/>
                </a:solidFill>
                <a:latin typeface="Arial"/>
                <a:cs typeface="Arial"/>
              </a:rPr>
              <a:t>GOULOTS </a:t>
            </a:r>
            <a:r>
              <a:rPr lang="fr-FR" sz="1100" b="1" dirty="0">
                <a:solidFill>
                  <a:schemeClr val="tx2"/>
                </a:solidFill>
                <a:latin typeface="Arial"/>
                <a:cs typeface="Arial"/>
              </a:rPr>
              <a:t>D’ÉTRANGLEMENT</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30887"/>
          </a:xfrm>
          <a:prstGeom prst="rect">
            <a:avLst/>
          </a:prstGeom>
          <a:noFill/>
        </p:spPr>
        <p:txBody>
          <a:bodyPr wrap="square">
            <a:spAutoFit/>
          </a:bodyPr>
          <a:lstStyle/>
          <a:p>
            <a:pPr defTabSz="914446">
              <a:defRPr/>
            </a:pPr>
            <a:r>
              <a:rPr lang="fr-FR" sz="1100" b="1" dirty="0">
                <a:solidFill>
                  <a:schemeClr val="tx2"/>
                </a:solidFill>
                <a:latin typeface="Arial" panose="020B0604020202020204" pitchFamily="34" charset="0"/>
                <a:cs typeface="Arial" panose="020B0604020202020204" pitchFamily="34" charset="0"/>
              </a:rPr>
              <a:t>ACTIONS CORRECTIVES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fr-FR" sz="1000">
                <a:latin typeface="Arial" panose="020B0604020202020204" pitchFamily="34" charset="0"/>
                <a:ea typeface="Arial"/>
                <a:cs typeface="Arial" panose="020B0604020202020204" pitchFamily="34" charset="0"/>
              </a:rPr>
              <a:t>L’hôpital régional a mobilisé des ressources pour l’enquête initiale sur les décès dans la communauté.</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fr-FR" sz="1000" b="1" dirty="0">
                <a:latin typeface="Arial" panose="020B0604020202020204" pitchFamily="34" charset="0"/>
                <a:cs typeface="Arial" panose="020B0604020202020204" pitchFamily="34" charset="0"/>
              </a:rPr>
              <a:t>IMMÉDIATES</a:t>
            </a:r>
            <a:r>
              <a:rPr lang="fr-FR" sz="1000" dirty="0">
                <a:latin typeface="Arial" panose="020B0604020202020204" pitchFamily="34" charset="0"/>
                <a:cs typeface="Arial" panose="020B0604020202020204" pitchFamily="34" charset="0"/>
              </a:rPr>
              <a:t> : identifier un bâtiment avec de meilleures installations pour une unité d’isolement ; identifier les partenaires avec des fonds disponibles pour la recherche des contacts </a:t>
            </a:r>
          </a:p>
          <a:p>
            <a:pPr defTabSz="914446">
              <a:defRPr/>
            </a:pPr>
            <a:r>
              <a:rPr lang="fr-FR" sz="1000" b="1" dirty="0">
                <a:latin typeface="Arial" panose="020B0604020202020204" pitchFamily="34" charset="0"/>
                <a:cs typeface="Arial" panose="020B0604020202020204" pitchFamily="34" charset="0"/>
              </a:rPr>
              <a:t>À LONG TERME</a:t>
            </a:r>
            <a:r>
              <a:rPr lang="fr-FR" sz="1000" dirty="0">
                <a:latin typeface="Arial" panose="020B0604020202020204" pitchFamily="34" charset="0"/>
                <a:cs typeface="Arial" panose="020B0604020202020204" pitchFamily="34" charset="0"/>
              </a:rPr>
              <a:t> : augmenter les formations en SIMR dans tout le pays pour les prestataires au sein des établissements privés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301187" cy="430887"/>
          </a:xfrm>
          <a:prstGeom prst="rect">
            <a:avLst/>
          </a:prstGeom>
          <a:noFill/>
        </p:spPr>
        <p:txBody>
          <a:bodyPr wrap="square">
            <a:spAutoFit/>
          </a:bodyPr>
          <a:lstStyle/>
          <a:p>
            <a:pPr defTabSz="914446">
              <a:defRPr/>
            </a:pPr>
            <a:r>
              <a:rPr lang="fr-FR" sz="1100" b="1" dirty="0">
                <a:solidFill>
                  <a:schemeClr val="tx2"/>
                </a:solidFill>
                <a:latin typeface="Arial" panose="020B0604020202020204" pitchFamily="34" charset="0"/>
                <a:cs typeface="Arial" panose="020B0604020202020204" pitchFamily="34" charset="0"/>
              </a:rPr>
              <a:t>FACTEURS FAVORISANTS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1000" dirty="0">
                <a:latin typeface="Arial" panose="020B0604020202020204" pitchFamily="34" charset="0"/>
                <a:ea typeface="Arial"/>
                <a:cs typeface="Arial" panose="020B0604020202020204" pitchFamily="34" charset="0"/>
              </a:rPr>
              <a:t>L’unité d’isolement était partiellement fonctionnelle et ne disposait pas </a:t>
            </a:r>
            <a:br>
              <a:rPr lang="fr-FR" sz="1000" dirty="0">
                <a:latin typeface="Arial" panose="020B0604020202020204" pitchFamily="34" charset="0"/>
                <a:ea typeface="Arial"/>
                <a:cs typeface="Arial" panose="020B0604020202020204" pitchFamily="34" charset="0"/>
              </a:rPr>
            </a:br>
            <a:r>
              <a:rPr lang="fr-FR" sz="1000" dirty="0">
                <a:latin typeface="Arial" panose="020B0604020202020204" pitchFamily="34" charset="0"/>
                <a:ea typeface="Arial"/>
                <a:cs typeface="Arial" panose="020B0604020202020204" pitchFamily="34" charset="0"/>
              </a:rPr>
              <a:t>d’installations sanitaires.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3017794"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1000" dirty="0">
                <a:latin typeface="Arial" panose="020B0604020202020204" pitchFamily="34" charset="0"/>
                <a:ea typeface="Arial"/>
                <a:cs typeface="Arial" panose="020B0604020202020204" pitchFamily="34" charset="0"/>
              </a:rPr>
              <a:t>L’hôpital régional a immédiatement appelé l’équipe d’intervention rapide du district et l’a informée du cas.</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752802"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fr-FR" sz="1000" dirty="0">
                <a:latin typeface="Arial" panose="020B0604020202020204" pitchFamily="34" charset="0"/>
                <a:ea typeface="Arial"/>
                <a:cs typeface="Arial" panose="020B0604020202020204" pitchFamily="34" charset="0"/>
              </a:rPr>
              <a:t>Surveillance syndromique des maladies fébriles aiguës à l’hôpital régional de Mubende, qui a suspecté la présence d’une fièvre hémorragique virale (FHV) et en a informé le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307842" y="3130535"/>
            <a:ext cx="4527722" cy="539446"/>
          </a:xfrm>
        </p:spPr>
        <p:txBody>
          <a:bodyPr anchor="b">
            <a:normAutofit fontScale="90000"/>
          </a:bodyPr>
          <a:lstStyle/>
          <a:p>
            <a:r>
              <a:rPr lang="fr-FR" dirty="0">
                <a:latin typeface="Arial"/>
                <a:cs typeface="Arial"/>
              </a:rPr>
              <a:t>Pause de 15 minutes</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fr-FR" sz="3200" b="1" dirty="0">
                <a:solidFill>
                  <a:schemeClr val="tx2"/>
                </a:solidFill>
                <a:latin typeface="Arial"/>
                <a:cs typeface="Arial"/>
              </a:rPr>
              <a:t>Avez-vous des questions ? Ajoutez-les à notre espace « Faisons le point ».</a:t>
            </a:r>
          </a:p>
          <a:p>
            <a:pPr marL="0" indent="0">
              <a:buNone/>
            </a:pPr>
            <a:endParaRPr lang="en-US" sz="2800" dirty="0">
              <a:latin typeface="Arial"/>
              <a:cs typeface="Arial"/>
            </a:endParaRPr>
          </a:p>
          <a:p>
            <a:pPr marL="0" indent="0">
              <a:buNone/>
            </a:pPr>
            <a:r>
              <a:rPr lang="fr-FR" sz="3000" dirty="0">
                <a:solidFill>
                  <a:schemeClr val="tx1"/>
                </a:solidFill>
                <a:latin typeface="Arial"/>
                <a:cs typeface="Arial"/>
              </a:rPr>
              <a:t>Nous répondrons aux questions inscrites dans cet espace tout au long de la formation.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fr-FR" sz="4000">
                <a:latin typeface="Arial"/>
                <a:cs typeface="Arial"/>
              </a:rPr>
              <a:t>Travail de groupe</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9703980" cy="931688"/>
          </a:xfrm>
        </p:spPr>
        <p:txBody>
          <a:bodyPr vert="horz" lIns="91440" tIns="45720" rIns="91440" bIns="45720" rtlCol="0" anchor="t">
            <a:noAutofit/>
          </a:bodyPr>
          <a:lstStyle/>
          <a:p>
            <a:r>
              <a:rPr lang="fr-FR" sz="3000">
                <a:latin typeface="Arial"/>
                <a:cs typeface="Arial"/>
              </a:rPr>
              <a:t>Trucs et astuces pour un travail de groupe réussi</a:t>
            </a:r>
          </a:p>
          <a:p>
            <a:endParaRPr lang="en-US" sz="300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p:txBody>
          <a:bodyPr>
            <a:normAutofit/>
          </a:bodyPr>
          <a:lstStyle/>
          <a:p>
            <a:r>
              <a:rPr lang="fr-FR">
                <a:latin typeface="Arial"/>
                <a:cs typeface="Arial"/>
              </a:rPr>
              <a:t>Brise-glace</a:t>
            </a:r>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fr-FR">
                <a:latin typeface="Arial"/>
                <a:cs typeface="Arial"/>
              </a:rPr>
              <a:t>Les rôles au sein de votre groupe</a:t>
            </a:r>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3165092823"/>
              </p:ext>
            </p:extLst>
          </p:nvPr>
        </p:nvGraphicFramePr>
        <p:xfrm>
          <a:off x="959555" y="1373481"/>
          <a:ext cx="10330212" cy="386065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l" rtl="0"/>
                      <a:endParaRPr lang="en-US"/>
                    </a:p>
                  </a:txBody>
                  <a:tcPr anchor="ctr"/>
                </a:tc>
                <a:tc>
                  <a:txBody>
                    <a:bodyPr/>
                    <a:lstStyle/>
                    <a:p>
                      <a:pPr algn="l" rtl="0"/>
                      <a:endParaRPr lang="en-US"/>
                    </a:p>
                  </a:txBody>
                  <a:tcPr anchor="ctr"/>
                </a:tc>
                <a:tc>
                  <a:txBody>
                    <a:bodyPr/>
                    <a:lstStyle/>
                    <a:p>
                      <a:pPr algn="l" rtl="0"/>
                      <a:endParaRPr lang="en-US"/>
                    </a:p>
                    <a:p>
                      <a:pPr lvl="0" algn="l" rtl="0">
                        <a:buNone/>
                      </a:pPr>
                      <a:endParaRPr lang="en-US"/>
                    </a:p>
                  </a:txBody>
                  <a:tcPr anchor="ctr"/>
                </a:tc>
                <a:tc>
                  <a:txBody>
                    <a:bodyPr/>
                    <a:lstStyle/>
                    <a:p>
                      <a:pPr algn="l" rtl="0"/>
                      <a:endParaRPr lang="en-US"/>
                    </a:p>
                  </a:txBody>
                  <a:tcPr anchor="ctr"/>
                </a:tc>
                <a:extLst>
                  <a:ext uri="{0D108BD9-81ED-4DB2-BD59-A6C34878D82A}">
                    <a16:rowId xmlns:a16="http://schemas.microsoft.com/office/drawing/2014/main" val="2819225560"/>
                  </a:ext>
                </a:extLst>
              </a:tr>
              <a:tr h="370840">
                <a:tc>
                  <a:txBody>
                    <a:bodyPr/>
                    <a:lstStyle/>
                    <a:p>
                      <a:pPr algn="ctr"/>
                      <a:r>
                        <a:rPr lang="fr-FR" sz="2400">
                          <a:latin typeface="Arial"/>
                        </a:rPr>
                        <a:t>Animateur de </a:t>
                      </a:r>
                      <a:r>
                        <a:rPr lang="fr-FR" sz="2400" dirty="0">
                          <a:latin typeface="Arial"/>
                        </a:rPr>
                        <a:t>la discussion</a:t>
                      </a:r>
                    </a:p>
                  </a:txBody>
                  <a:tcPr anchor="ctr">
                    <a:solidFill>
                      <a:schemeClr val="bg2"/>
                    </a:solidFill>
                  </a:tcPr>
                </a:tc>
                <a:tc>
                  <a:txBody>
                    <a:bodyPr/>
                    <a:lstStyle/>
                    <a:p>
                      <a:pPr algn="ctr"/>
                      <a:r>
                        <a:rPr lang="fr-FR" sz="2400" dirty="0">
                          <a:latin typeface="Arial"/>
                        </a:rPr>
                        <a:t>Responsable de la prise de notes</a:t>
                      </a:r>
                    </a:p>
                  </a:txBody>
                  <a:tcPr anchor="ctr">
                    <a:solidFill>
                      <a:schemeClr val="bg2"/>
                    </a:solidFill>
                  </a:tcPr>
                </a:tc>
                <a:tc>
                  <a:txBody>
                    <a:bodyPr/>
                    <a:lstStyle/>
                    <a:p>
                      <a:pPr algn="ctr"/>
                      <a:r>
                        <a:rPr lang="fr-FR" sz="2400">
                          <a:latin typeface="Arial"/>
                        </a:rPr>
                        <a:t>Rapporteur</a:t>
                      </a:r>
                    </a:p>
                  </a:txBody>
                  <a:tcPr anchor="ctr">
                    <a:solidFill>
                      <a:schemeClr val="bg2"/>
                    </a:solidFill>
                  </a:tcPr>
                </a:tc>
                <a:tc>
                  <a:txBody>
                    <a:bodyPr/>
                    <a:lstStyle/>
                    <a:p>
                      <a:pPr algn="ctr"/>
                      <a:r>
                        <a:rPr lang="fr-FR" sz="2400" dirty="0">
                          <a:latin typeface="Arial"/>
                        </a:rPr>
                        <a:t>Membres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fr-FR">
                          <a:latin typeface="Arial"/>
                        </a:rPr>
                        <a:t>Dirige la discussion. Surveille le temps alloué.</a:t>
                      </a:r>
                    </a:p>
                  </a:txBody>
                  <a:tcPr anchor="ctr"/>
                </a:tc>
                <a:tc>
                  <a:txBody>
                    <a:bodyPr/>
                    <a:lstStyle/>
                    <a:p>
                      <a:pPr algn="ctr"/>
                      <a:r>
                        <a:rPr lang="fr-FR">
                          <a:latin typeface="Arial"/>
                        </a:rPr>
                        <a:t>Prend des notes au </a:t>
                      </a:r>
                      <a:r>
                        <a:rPr lang="fr-FR" dirty="0">
                          <a:latin typeface="Arial"/>
                        </a:rPr>
                        <a:t>besoin.</a:t>
                      </a:r>
                    </a:p>
                  </a:txBody>
                  <a:tcPr anchor="ctr"/>
                </a:tc>
                <a:tc>
                  <a:txBody>
                    <a:bodyPr/>
                    <a:lstStyle/>
                    <a:p>
                      <a:pPr algn="ctr"/>
                      <a:r>
                        <a:rPr lang="fr-FR" dirty="0">
                          <a:latin typeface="Arial"/>
                        </a:rPr>
                        <a:t>Fait part des conclusions du groupe </a:t>
                      </a:r>
                      <a:r>
                        <a:rPr lang="fr-FR">
                          <a:latin typeface="Arial"/>
                        </a:rPr>
                        <a:t>en plénière.</a:t>
                      </a:r>
                    </a:p>
                  </a:txBody>
                  <a:tcPr anchor="ctr"/>
                </a:tc>
                <a:tc>
                  <a:txBody>
                    <a:bodyPr/>
                    <a:lstStyle/>
                    <a:p>
                      <a:pPr algn="ctr"/>
                      <a:r>
                        <a:rPr lang="fr-FR" dirty="0">
                          <a:latin typeface="Arial"/>
                        </a:rPr>
                        <a:t>Fournissent des réflexions, des idées et </a:t>
                      </a:r>
                      <a:r>
                        <a:rPr lang="fr-FR">
                          <a:latin typeface="Arial"/>
                        </a:rPr>
                        <a:t>des défis à la discussion.</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r:embed="rId9">
            <a:extLst>
              <a:ext uri="{96DAC541-7B7A-43D3-8B79-37D633B846F1}">
                <asvg:svgBlip xmlns:asvg="http://schemas.microsoft.com/office/drawing/2016/SVG/main" r:embed="rId10"/>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fr-FR" sz="3600" dirty="0">
                <a:latin typeface="Arial"/>
                <a:cs typeface="Arial"/>
              </a:rPr>
              <a:t>Activité de simulation sur l’approche 7-1-7</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fr-FR" sz="3000"/>
              <a:t>Activité</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1500864"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fr-FR" sz="2400" b="1" i="0" u="none" strike="noStrike" cap="none" normalizeH="0" baseline="0" noProof="0" dirty="0">
                <a:ln>
                  <a:noFill/>
                </a:ln>
                <a:solidFill>
                  <a:schemeClr val="tx2"/>
                </a:solidFill>
                <a:effectLst/>
                <a:uLnTx/>
                <a:uFillTx/>
                <a:latin typeface="Arial"/>
                <a:ea typeface="Arial"/>
                <a:cs typeface="Arial"/>
              </a:rPr>
              <a:t>La présente activité simule l’utilisation de la cible 7-1-7 et de l’approche d’amélioration des performances. </a:t>
            </a:r>
            <a:br>
              <a:rPr lang="fr-FR" sz="2400" b="1" i="0" u="none" strike="noStrike" cap="none" normalizeH="0" baseline="0" noProof="0" dirty="0">
                <a:ln>
                  <a:noFill/>
                </a:ln>
                <a:solidFill>
                  <a:schemeClr val="tx2"/>
                </a:solidFill>
                <a:effectLst/>
                <a:uLnTx/>
                <a:uFillTx/>
                <a:latin typeface="Arial" panose="020B0604020202020204" pitchFamily="34" charset="0"/>
                <a:ea typeface="Arial"/>
                <a:cs typeface="Arial"/>
              </a:rPr>
            </a:br>
            <a:endParaRPr lang="fr-FR" sz="2400" b="1" i="0" u="none" strike="noStrike" cap="none" normalizeH="0" baseline="0" noProof="0" dirty="0">
              <a:ln>
                <a:noFill/>
              </a:ln>
              <a:solidFill>
                <a:schemeClr val="tx2"/>
              </a:solidFill>
              <a:effectLst/>
              <a:uLnTx/>
              <a:uFillTx/>
              <a:latin typeface="Arial" panose="020B0604020202020204" pitchFamily="34" charset="0"/>
              <a:ea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fr-FR" sz="2000" b="1" i="0" u="none" strike="noStrike" cap="none" normalizeH="0" baseline="0" noProof="0" dirty="0">
                <a:ln>
                  <a:noFill/>
                </a:ln>
                <a:solidFill>
                  <a:srgbClr val="384D56"/>
                </a:solidFill>
                <a:effectLst/>
                <a:uLnTx/>
                <a:uFillTx/>
                <a:latin typeface="Arial"/>
                <a:ea typeface="Arial"/>
                <a:cs typeface="Arial"/>
              </a:rPr>
              <a:t>Les participants utiliseront l’outil d’évaluation de l’approche 7-1-7 et débattront de l’accomplissement des tâches suivantes :  </a:t>
            </a:r>
            <a:br>
              <a:rPr lang="fr-FR" sz="2000" b="0" i="0" u="none" strike="noStrike" cap="none" normalizeH="0" baseline="0" noProof="0" dirty="0">
                <a:ln>
                  <a:noFill/>
                </a:ln>
                <a:effectLst/>
                <a:uLnTx/>
                <a:uFillTx/>
                <a:latin typeface="Arial" panose="020B0604020202020204" pitchFamily="34" charset="0"/>
                <a:ea typeface="Arial"/>
                <a:cs typeface="Arial"/>
              </a:rPr>
            </a:br>
            <a:endParaRPr lang="fr-FR" sz="2000" b="0" i="0" u="none" strike="noStrike" cap="none" normalizeH="0" baseline="0" noProof="0" dirty="0">
              <a:ln>
                <a:noFill/>
              </a:ln>
              <a:effectLst/>
              <a:uLnTx/>
              <a:uFillTx/>
              <a:latin typeface="Arial" panose="020B0604020202020204" pitchFamily="34" charset="0"/>
              <a:ea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fr-FR" sz="1800" b="0" i="0" u="none" strike="noStrike" cap="none" normalizeH="0" baseline="0" noProof="0" dirty="0">
                <a:ln>
                  <a:noFill/>
                </a:ln>
                <a:solidFill>
                  <a:srgbClr val="384D56"/>
                </a:solidFill>
                <a:effectLst/>
                <a:uLnTx/>
                <a:uFillTx/>
                <a:latin typeface="Arial"/>
                <a:ea typeface="Arial"/>
                <a:cs typeface="Arial"/>
              </a:rPr>
              <a:t>Identifiez et notez les dates des jalons de l’approche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fr-FR" sz="1800" b="0" i="0" u="none" strike="noStrike" cap="none" normalizeH="0" baseline="0" noProof="0" dirty="0">
                <a:ln>
                  <a:noFill/>
                </a:ln>
                <a:solidFill>
                  <a:srgbClr val="384D56"/>
                </a:solidFill>
                <a:effectLst/>
                <a:uLnTx/>
                <a:uFillTx/>
                <a:latin typeface="Arial"/>
                <a:ea typeface="Arial"/>
                <a:cs typeface="Arial"/>
              </a:rPr>
              <a:t>Calculez les performances de la cible 7-1-7 pour les phases de détection, de notification et de réponse.</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fr-FR" sz="1800" b="0" i="0" u="none" strike="noStrike" cap="none" normalizeH="0" baseline="0" noProof="0" dirty="0">
                <a:ln>
                  <a:noFill/>
                </a:ln>
                <a:solidFill>
                  <a:srgbClr val="384D56"/>
                </a:solidFill>
                <a:effectLst/>
                <a:uLnTx/>
                <a:uFillTx/>
                <a:latin typeface="Arial"/>
                <a:ea typeface="Arial"/>
                <a:cs typeface="Arial"/>
              </a:rPr>
              <a:t>Identifiez les goulots d’étranglement/facteurs favorisants, puis convertissez-les en actions d’amélioration des performances.</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a:latin typeface="Arial"/>
                <a:cs typeface="Arial"/>
              </a:rPr>
              <a:t>Objectifs</a:t>
            </a:r>
          </a:p>
        </p:txBody>
      </p:sp>
    </p:spTree>
    <p:extLst>
      <p:ext uri="{BB962C8B-B14F-4D97-AF65-F5344CB8AC3E}">
        <p14:creationId xmlns:p14="http://schemas.microsoft.com/office/powerpoint/2010/main" val="2777834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371596238"/>
              </p:ext>
            </p:extLst>
          </p:nvPr>
        </p:nvGraphicFramePr>
        <p:xfrm>
          <a:off x="422400" y="1748519"/>
          <a:ext cx="11347200" cy="3636608"/>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7219705">
                  <a:extLst>
                    <a:ext uri="{9D8B030D-6E8A-4147-A177-3AD203B41FA5}">
                      <a16:colId xmlns:a16="http://schemas.microsoft.com/office/drawing/2014/main" val="938744880"/>
                    </a:ext>
                  </a:extLst>
                </a:gridCol>
                <a:gridCol w="1681842">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l" rtl="0">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fr-FR" sz="2400">
                          <a:effectLst/>
                        </a:rPr>
                        <a:t>Étape</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2400">
                          <a:effectLst/>
                        </a:rPr>
                        <a:t>Lieu</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2400">
                          <a:effectLst/>
                        </a:rPr>
                        <a:t>Durée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fr-FR" sz="1800">
                          <a:solidFill>
                            <a:srgbClr val="384D56"/>
                          </a:solidFill>
                          <a:effectLst/>
                        </a:rPr>
                        <a:t>Présentation des activités</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1800">
                          <a:solidFill>
                            <a:srgbClr val="384D56"/>
                          </a:solidFill>
                          <a:effectLst/>
                        </a:rPr>
                        <a:t>Plénière</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fr-FR" sz="1800">
                          <a:solidFill>
                            <a:srgbClr val="384D56"/>
                          </a:solidFill>
                          <a:effectLst/>
                        </a:rPr>
                        <a:t>Tour de table</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Petit groupe</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fr-FR" sz="18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fr-FR" sz="1800">
                          <a:solidFill>
                            <a:srgbClr val="384D56"/>
                          </a:solidFill>
                          <a:effectLst/>
                        </a:rPr>
                        <a:t>Partie 1. Noter les dates des jalons et calculer les performances de l’approche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fr-FR" sz="1800" u="none" strike="noStrike" cap="none" normalizeH="0" baseline="0" noProof="0">
                          <a:ln>
                            <a:noFill/>
                          </a:ln>
                          <a:solidFill>
                            <a:srgbClr val="384D56"/>
                          </a:solidFill>
                          <a:effectLst/>
                          <a:uLnTx/>
                          <a:uFillTx/>
                        </a:rPr>
                        <a:t>Petit groupe</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fr-FR" sz="1800" dirty="0">
                          <a:solidFill>
                            <a:srgbClr val="384D56"/>
                          </a:solidFill>
                          <a:effectLst/>
                        </a:rPr>
                        <a:t>Partie 2. Identification des goulots d’étranglement, des facteurs favorisants et des actions correctives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fr-FR" sz="1800" u="none" strike="noStrike" cap="none" normalizeH="0" baseline="0" noProof="0">
                          <a:ln>
                            <a:noFill/>
                          </a:ln>
                          <a:solidFill>
                            <a:srgbClr val="384D56"/>
                          </a:solidFill>
                          <a:effectLst/>
                          <a:uLnTx/>
                          <a:uFillTx/>
                        </a:rPr>
                        <a:t>Petit groupe</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fr-FR" sz="1800" dirty="0">
                          <a:solidFill>
                            <a:srgbClr val="384D56"/>
                          </a:solidFill>
                          <a:effectLst/>
                        </a:rPr>
                        <a:t>Discussion en petit groupe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fr-FR" sz="1800" u="none" strike="noStrike" cap="none" normalizeH="0" baseline="0" noProof="0">
                          <a:ln>
                            <a:noFill/>
                          </a:ln>
                          <a:solidFill>
                            <a:srgbClr val="384D56"/>
                          </a:solidFill>
                          <a:effectLst/>
                          <a:uLnTx/>
                          <a:uFillTx/>
                        </a:rPr>
                        <a:t>Petit groupe</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fr-FR" sz="1800" dirty="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a:latin typeface="Arial"/>
                <a:cs typeface="Arial"/>
              </a:rPr>
              <a:t>Programme</a:t>
            </a:r>
          </a:p>
        </p:txBody>
      </p:sp>
    </p:spTree>
    <p:extLst>
      <p:ext uri="{BB962C8B-B14F-4D97-AF65-F5344CB8AC3E}">
        <p14:creationId xmlns:p14="http://schemas.microsoft.com/office/powerpoint/2010/main" val="27403701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1" y="1235504"/>
            <a:ext cx="10544372"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fr-FR" sz="1800" b="0" i="0" u="none" strike="noStrike" cap="none" normalizeH="0" baseline="0" noProof="0" dirty="0">
                <a:ln>
                  <a:noFill/>
                </a:ln>
                <a:solidFill>
                  <a:srgbClr val="000000"/>
                </a:solidFill>
                <a:effectLst/>
                <a:uLnTx/>
                <a:uFillTx/>
                <a:latin typeface="Arial"/>
                <a:cs typeface="Arial"/>
              </a:rPr>
              <a:t>Nous effectuons une activité en petits groupes qui applique l’approche 7-1-7 </a:t>
            </a:r>
            <a:r>
              <a:rPr kumimoji="0" lang="fr-FR" sz="1800" b="1" i="0" u="none" strike="noStrike" cap="none" normalizeH="0" baseline="0" noProof="0" dirty="0">
                <a:ln>
                  <a:noFill/>
                </a:ln>
                <a:solidFill>
                  <a:srgbClr val="000000"/>
                </a:solidFill>
                <a:effectLst/>
                <a:uLnTx/>
                <a:uFillTx/>
                <a:latin typeface="Arial"/>
                <a:cs typeface="Arial"/>
              </a:rPr>
              <a:t>à un événement et à </a:t>
            </a:r>
            <a:r>
              <a:rPr kumimoji="0" lang="fr-FR" sz="1800" b="1" i="0" u="none" strike="noStrike" cap="none" normalizeH="0" baseline="0" noProof="0">
                <a:ln>
                  <a:noFill/>
                </a:ln>
                <a:solidFill>
                  <a:srgbClr val="000000"/>
                </a:solidFill>
                <a:effectLst/>
                <a:uLnTx/>
                <a:uFillTx/>
                <a:latin typeface="Arial"/>
                <a:cs typeface="Arial"/>
              </a:rPr>
              <a:t>un pays </a:t>
            </a:r>
            <a:r>
              <a:rPr lang="fr-FR" sz="1800">
                <a:solidFill>
                  <a:srgbClr val="000000"/>
                </a:solidFill>
                <a:latin typeface="Arial"/>
                <a:cs typeface="Arial"/>
              </a:rPr>
              <a:t>fictif</a:t>
            </a:r>
            <a:r>
              <a:rPr kumimoji="0" lang="fr-FR" sz="1800" b="0" i="0" u="none" strike="noStrike" cap="none" normalizeH="0" baseline="0" noProof="0">
                <a:ln>
                  <a:noFill/>
                </a:ln>
                <a:solidFill>
                  <a:srgbClr val="000000"/>
                </a:solidFill>
                <a:effectLst/>
                <a:uLnTx/>
                <a:uFillTx/>
                <a:latin typeface="Arial"/>
                <a:cs typeface="Arial"/>
              </a:rPr>
              <a:t>. Nous simulons </a:t>
            </a:r>
            <a:r>
              <a:rPr kumimoji="0" lang="fr-FR" sz="1800" b="1" i="0" u="none" strike="noStrike" cap="none" normalizeH="0" baseline="0" noProof="0" dirty="0">
                <a:ln>
                  <a:noFill/>
                </a:ln>
                <a:solidFill>
                  <a:srgbClr val="000000"/>
                </a:solidFill>
                <a:effectLst/>
                <a:uLnTx/>
                <a:uFillTx/>
                <a:latin typeface="Arial"/>
                <a:cs typeface="Arial"/>
              </a:rPr>
              <a:t>la rougeole </a:t>
            </a:r>
            <a:r>
              <a:rPr kumimoji="0" lang="fr-FR" sz="1800" b="0" i="0" u="none" strike="noStrike" cap="none" normalizeH="0" baseline="0" noProof="0" dirty="0">
                <a:ln>
                  <a:noFill/>
                </a:ln>
                <a:solidFill>
                  <a:srgbClr val="000000"/>
                </a:solidFill>
                <a:effectLst/>
                <a:uLnTx/>
                <a:uFillTx/>
                <a:latin typeface="Arial"/>
                <a:cs typeface="Arial"/>
              </a:rPr>
              <a:t>en</a:t>
            </a:r>
            <a:r>
              <a:rPr kumimoji="0" lang="fr-FR" sz="1800" b="1" i="0" u="none" strike="noStrike" cap="none" normalizeH="0" baseline="0" noProof="0" dirty="0">
                <a:ln>
                  <a:noFill/>
                </a:ln>
                <a:solidFill>
                  <a:srgbClr val="000000"/>
                </a:solidFill>
                <a:effectLst/>
                <a:uLnTx/>
                <a:uFillTx/>
                <a:latin typeface="Arial"/>
                <a:cs typeface="Arial"/>
              </a:rPr>
              <a:t> </a:t>
            </a:r>
            <a:r>
              <a:rPr kumimoji="0" lang="fr-FR" sz="1800" b="1" i="0" u="none" strike="noStrike" cap="none" normalizeH="0" baseline="0" noProof="0" err="1">
                <a:ln>
                  <a:noFill/>
                </a:ln>
                <a:solidFill>
                  <a:srgbClr val="000000"/>
                </a:solidFill>
                <a:effectLst/>
                <a:uLnTx/>
                <a:uFillTx/>
                <a:latin typeface="Arial"/>
                <a:cs typeface="Arial"/>
              </a:rPr>
              <a:t>Epistan</a:t>
            </a:r>
            <a:r>
              <a:rPr kumimoji="0" lang="fr-FR" sz="1800" b="1" i="0" u="none" strike="noStrike" cap="none" normalizeH="0" baseline="0" noProof="0" dirty="0">
                <a:ln>
                  <a:noFill/>
                </a:ln>
                <a:solidFill>
                  <a:srgbClr val="000000"/>
                </a:solidFill>
                <a:effectLst/>
                <a:uLnTx/>
                <a:uFillTx/>
                <a:latin typeface="Arial"/>
                <a:cs typeface="Arial"/>
              </a:rPr>
              <a:t>.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fr-FR" sz="1800" b="0" i="0" u="none" strike="noStrike" cap="none" normalizeH="0" baseline="0" noProof="0" dirty="0">
                <a:ln>
                  <a:noFill/>
                </a:ln>
                <a:solidFill>
                  <a:srgbClr val="000000"/>
                </a:solidFill>
                <a:effectLst/>
                <a:uLnTx/>
                <a:uFillTx/>
                <a:latin typeface="Arial"/>
                <a:cs typeface="Arial"/>
              </a:rPr>
              <a:t>L’activité se déroulera en </a:t>
            </a:r>
            <a:r>
              <a:rPr kumimoji="0" lang="fr-FR" sz="1800" b="1" i="0" u="none" strike="noStrike" cap="none" normalizeH="0" baseline="0" noProof="0" dirty="0">
                <a:ln>
                  <a:noFill/>
                </a:ln>
                <a:solidFill>
                  <a:srgbClr val="000000"/>
                </a:solidFill>
                <a:effectLst/>
                <a:uLnTx/>
                <a:uFillTx/>
                <a:latin typeface="Arial"/>
                <a:cs typeface="Arial"/>
              </a:rPr>
              <a:t>deux parties : </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fr-FR" sz="1800" b="1" i="0" u="none" strike="noStrike" cap="none" normalizeH="0" baseline="0" noProof="0" dirty="0">
                <a:ln>
                  <a:noFill/>
                </a:ln>
                <a:solidFill>
                  <a:srgbClr val="000000"/>
                </a:solidFill>
                <a:effectLst/>
                <a:uLnTx/>
                <a:uFillTx/>
                <a:latin typeface="Arial"/>
                <a:cs typeface="Arial"/>
              </a:rPr>
              <a:t>Partie 1. Noter les dates des jalons de l’approche 7-1-7 et calculer la cible 7-1-7</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fr-FR" sz="1800" b="1" i="0" u="none" strike="noStrike" cap="none" normalizeH="0" baseline="0" noProof="0">
                <a:ln>
                  <a:noFill/>
                </a:ln>
                <a:solidFill>
                  <a:srgbClr val="000000"/>
                </a:solidFill>
                <a:effectLst/>
                <a:uLnTx/>
                <a:uFillTx/>
                <a:latin typeface="Arial"/>
                <a:cs typeface="Arial"/>
              </a:rPr>
              <a:t>Partie 2. </a:t>
            </a:r>
            <a:r>
              <a:rPr lang="fr-FR" sz="1800" b="1">
                <a:latin typeface="Arial"/>
                <a:cs typeface="Arial"/>
              </a:rPr>
              <a:t>Identifier</a:t>
            </a:r>
            <a:r>
              <a:rPr kumimoji="0" lang="fr-FR" sz="1800" b="1" i="0" u="none" strike="noStrike" cap="none" normalizeH="0" baseline="0" noProof="0">
                <a:ln>
                  <a:noFill/>
                </a:ln>
                <a:solidFill>
                  <a:srgbClr val="000000"/>
                </a:solidFill>
                <a:effectLst/>
                <a:uLnTx/>
                <a:uFillTx/>
                <a:latin typeface="Arial"/>
                <a:cs typeface="Arial"/>
              </a:rPr>
              <a:t> </a:t>
            </a:r>
            <a:r>
              <a:rPr lang="fr-FR" sz="1800" b="1">
                <a:latin typeface="Arial"/>
                <a:cs typeface="Arial"/>
              </a:rPr>
              <a:t>les</a:t>
            </a:r>
            <a:r>
              <a:rPr kumimoji="0" lang="fr-FR" sz="1800" b="1" i="0" u="none" strike="noStrike" cap="none" normalizeH="0" baseline="0" noProof="0">
                <a:ln>
                  <a:noFill/>
                </a:ln>
                <a:solidFill>
                  <a:srgbClr val="000000"/>
                </a:solidFill>
                <a:effectLst/>
                <a:uLnTx/>
                <a:uFillTx/>
                <a:latin typeface="Arial"/>
                <a:cs typeface="Arial"/>
              </a:rPr>
              <a:t> goulots d’étranglement, </a:t>
            </a:r>
            <a:r>
              <a:rPr lang="fr-FR" sz="1800" b="1">
                <a:latin typeface="Arial"/>
                <a:cs typeface="Arial"/>
              </a:rPr>
              <a:t>les</a:t>
            </a:r>
            <a:r>
              <a:rPr kumimoji="0" lang="fr-FR" sz="1800" b="1" i="0" u="none" strike="noStrike" cap="none" normalizeH="0" baseline="0" noProof="0">
                <a:ln>
                  <a:noFill/>
                </a:ln>
                <a:solidFill>
                  <a:srgbClr val="000000"/>
                </a:solidFill>
                <a:effectLst/>
                <a:uLnTx/>
                <a:uFillTx/>
                <a:latin typeface="Arial"/>
                <a:cs typeface="Arial"/>
              </a:rPr>
              <a:t> facteurs favorisants et </a:t>
            </a:r>
            <a:r>
              <a:rPr lang="fr-FR" sz="1800" b="1">
                <a:latin typeface="Arial"/>
                <a:cs typeface="Arial"/>
              </a:rPr>
              <a:t>les</a:t>
            </a:r>
            <a:r>
              <a:rPr kumimoji="0" lang="fr-FR" sz="1800" b="1" i="0" u="none" strike="noStrike" cap="none" normalizeH="0" baseline="0" noProof="0">
                <a:ln>
                  <a:noFill/>
                </a:ln>
                <a:solidFill>
                  <a:srgbClr val="000000"/>
                </a:solidFill>
                <a:effectLst/>
                <a:uLnTx/>
                <a:uFillTx/>
                <a:latin typeface="Arial"/>
                <a:cs typeface="Arial"/>
              </a:rPr>
              <a:t> </a:t>
            </a:r>
            <a:r>
              <a:rPr kumimoji="0" lang="fr-FR" sz="1800" b="1" i="0" u="none" strike="noStrike" cap="none" normalizeH="0" baseline="0" noProof="0" dirty="0">
                <a:ln>
                  <a:noFill/>
                </a:ln>
                <a:solidFill>
                  <a:srgbClr val="000000"/>
                </a:solidFill>
                <a:effectLst/>
                <a:uLnTx/>
                <a:uFillTx/>
                <a:latin typeface="Arial"/>
                <a:cs typeface="Arial"/>
              </a:rPr>
              <a:t>actions correctives</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fr-FR" sz="1800" b="0" i="0" u="none" strike="noStrike" cap="none" normalizeH="0" baseline="0" noProof="0" dirty="0">
                <a:ln>
                  <a:noFill/>
                </a:ln>
                <a:solidFill>
                  <a:srgbClr val="000000"/>
                </a:solidFill>
                <a:effectLst/>
                <a:uLnTx/>
                <a:uFillTx/>
                <a:latin typeface="Arial"/>
                <a:cs typeface="Arial"/>
              </a:rPr>
              <a:t>Nous discuterons en petits groupes et en plénière de la façon dont les concepts de cette activité de simulation se rapportent à votre travail.</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fr-FR" sz="1800" b="0" i="0" u="none" strike="noStrike" cap="none" normalizeH="0" baseline="0" noProof="0" dirty="0">
                <a:ln>
                  <a:noFill/>
                </a:ln>
                <a:solidFill>
                  <a:srgbClr val="000000"/>
                </a:solidFill>
                <a:effectLst/>
                <a:uLnTx/>
                <a:uFillTx/>
                <a:latin typeface="Arial"/>
                <a:cs typeface="Arial"/>
              </a:rPr>
              <a:t>Nous ferons de notre mieux pour répondre à vos questions dans les petits groupes, en plénière ou dans la communication de suivi.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fr-FR" sz="1800" b="0" i="0" u="none" strike="noStrike" cap="none" normalizeH="0" baseline="0" noProof="0" dirty="0">
                <a:ln>
                  <a:noFill/>
                </a:ln>
                <a:solidFill>
                  <a:srgbClr val="000000"/>
                </a:solidFill>
                <a:effectLst/>
                <a:uLnTx/>
                <a:uFillTx/>
                <a:latin typeface="Arial"/>
                <a:cs typeface="Arial"/>
              </a:rPr>
              <a:t>De brèves</a:t>
            </a:r>
            <a:r>
              <a:rPr kumimoji="0" lang="fr-FR" sz="1800" b="1" i="0" u="none" strike="noStrike" cap="none" normalizeH="0" baseline="0" noProof="0" dirty="0">
                <a:ln>
                  <a:noFill/>
                </a:ln>
                <a:solidFill>
                  <a:srgbClr val="000000"/>
                </a:solidFill>
                <a:effectLst/>
                <a:uLnTx/>
                <a:uFillTx/>
                <a:latin typeface="Arial"/>
                <a:cs typeface="Arial"/>
              </a:rPr>
              <a:t> définitions techniques </a:t>
            </a:r>
            <a:r>
              <a:rPr kumimoji="0" lang="fr-FR" sz="1800" b="0" i="0" u="none" strike="noStrike" cap="none" normalizeH="0" baseline="0" noProof="0" dirty="0">
                <a:ln>
                  <a:noFill/>
                </a:ln>
                <a:solidFill>
                  <a:srgbClr val="000000"/>
                </a:solidFill>
                <a:effectLst/>
                <a:uLnTx/>
                <a:uFillTx/>
                <a:latin typeface="Arial"/>
                <a:cs typeface="Arial"/>
              </a:rPr>
              <a:t>sont incluses dans l’outil d’évaluation de l’approche 7-1-7. </a:t>
            </a: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a:latin typeface="Arial"/>
                <a:cs typeface="Arial"/>
              </a:rPr>
              <a:t>Présentation</a:t>
            </a:r>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809009"/>
            <a:ext cx="5157787" cy="823912"/>
          </a:xfrm>
        </p:spPr>
        <p:txBody>
          <a:bodyPr/>
          <a:lstStyle/>
          <a:p>
            <a:r>
              <a:rPr lang="fr-FR" sz="2000">
                <a:latin typeface="Arial"/>
                <a:cs typeface="Arial"/>
              </a:rPr>
              <a:t>Guide du participant</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656735"/>
            <a:ext cx="4395958" cy="823912"/>
          </a:xfrm>
        </p:spPr>
        <p:txBody>
          <a:bodyPr vert="horz" lIns="91440" tIns="45720" rIns="91440" bIns="45720" rtlCol="0" anchor="t">
            <a:noAutofit/>
          </a:bodyPr>
          <a:lstStyle/>
          <a:p>
            <a:pPr marL="0" indent="0">
              <a:buNone/>
            </a:pPr>
            <a:r>
              <a:rPr lang="fr-FR" sz="1600" dirty="0">
                <a:solidFill>
                  <a:schemeClr val="tx1"/>
                </a:solidFill>
                <a:latin typeface="Arial"/>
                <a:cs typeface="Arial"/>
              </a:rPr>
              <a:t>Décrit l’activité de simulation et le scénario d’épidémie.</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809009"/>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fr-FR" sz="2000" dirty="0">
                <a:latin typeface="Arial"/>
                <a:cs typeface="Arial"/>
              </a:rPr>
              <a:t>Outil d’évaluation de l’approche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632921"/>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1600" b="0" i="0" u="none" strike="noStrike" cap="none" normalizeH="0" baseline="0" noProof="0" dirty="0">
                <a:ln>
                  <a:noFill/>
                </a:ln>
                <a:solidFill>
                  <a:schemeClr val="tx1"/>
                </a:solidFill>
                <a:effectLst/>
                <a:uLnTx/>
                <a:uFillTx/>
                <a:latin typeface="Arial"/>
                <a:cs typeface="Arial"/>
              </a:rPr>
              <a:t>Outil de base pour noter les dates, calculer la cible 7-1-7, mais aussi consigner les goulots d’étranglement, les facteurs favorisants et les actions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fr-FR" dirty="0"/>
              <a:t>Supports pour les participants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670351" y="2474026"/>
            <a:ext cx="2945604" cy="3762696"/>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27329" y="2452549"/>
            <a:ext cx="2620367" cy="3799192"/>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42323" y="2656205"/>
            <a:ext cx="2791784" cy="3783310"/>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896983" y="2703187"/>
            <a:ext cx="1352323" cy="1832612"/>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896984" y="460223"/>
            <a:ext cx="1352323" cy="172744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6" y="1857051"/>
            <a:ext cx="3467083" cy="2282808"/>
          </a:xfrm>
        </p:spPr>
        <p:txBody>
          <a:bodyPr anchor="ctr">
            <a:normAutofit/>
          </a:bodyPr>
          <a:lstStyle/>
          <a:p>
            <a:r>
              <a:rPr kumimoji="0" lang="fr-FR" sz="3200" b="1" i="0" u="none" strike="noStrike" cap="none" normalizeH="0" baseline="0" noProof="0">
                <a:ln>
                  <a:noFill/>
                </a:ln>
                <a:solidFill>
                  <a:schemeClr val="accent1"/>
                </a:solidFill>
                <a:effectLst/>
                <a:uLnTx/>
                <a:uFillTx/>
                <a:latin typeface="Arial" panose="020B0604020202020204" pitchFamily="34" charset="0"/>
                <a:ea typeface="Arial"/>
                <a:cs typeface="+mj-cs"/>
              </a:rPr>
              <a:t>Instructions générales</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499" y="2938930"/>
            <a:ext cx="2526483" cy="1196671"/>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fr-FR" sz="1800">
                <a:solidFill>
                  <a:srgbClr val="000000"/>
                </a:solidFill>
                <a:latin typeface="Arial"/>
                <a:ea typeface="Arial"/>
                <a:cs typeface="Arial"/>
              </a:rPr>
              <a:t>Suivre</a:t>
            </a:r>
            <a:r>
              <a:rPr kumimoji="0" lang="fr-FR" sz="1800" b="1" i="0" u="none" strike="noStrike" cap="none" normalizeH="0" baseline="0" noProof="0">
                <a:ln>
                  <a:noFill/>
                </a:ln>
                <a:solidFill>
                  <a:srgbClr val="000000"/>
                </a:solidFill>
                <a:effectLst/>
                <a:uLnTx/>
                <a:uFillTx/>
                <a:latin typeface="Arial"/>
                <a:ea typeface="Arial"/>
                <a:cs typeface="Arial"/>
              </a:rPr>
              <a:t> les étapes de </a:t>
            </a:r>
            <a:r>
              <a:rPr kumimoji="0" lang="fr-FR" sz="1800" b="1" i="0" u="none" strike="noStrike" cap="none" normalizeH="0" baseline="0" noProof="0" dirty="0">
                <a:ln>
                  <a:noFill/>
                </a:ln>
                <a:solidFill>
                  <a:srgbClr val="000000"/>
                </a:solidFill>
                <a:effectLst/>
                <a:uLnTx/>
                <a:uFillTx/>
                <a:latin typeface="Arial"/>
                <a:ea typeface="Arial"/>
                <a:cs typeface="Arial"/>
              </a:rPr>
              <a:t>l’outil d’évaluation.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2526482" cy="1168237"/>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fr-FR" sz="1800" dirty="0">
                <a:solidFill>
                  <a:srgbClr val="000000"/>
                </a:solidFill>
                <a:latin typeface="Arial"/>
                <a:ea typeface="Arial"/>
                <a:cs typeface="Arial"/>
              </a:rPr>
              <a:t>Discuter</a:t>
            </a:r>
            <a:r>
              <a:rPr kumimoji="0" lang="fr-FR" sz="1800" b="1" i="0" u="none" strike="noStrike" cap="none" normalizeH="0" baseline="0" noProof="0" dirty="0">
                <a:ln>
                  <a:noFill/>
                </a:ln>
                <a:solidFill>
                  <a:srgbClr val="000000"/>
                </a:solidFill>
                <a:effectLst/>
                <a:uLnTx/>
                <a:uFillTx/>
                <a:latin typeface="Arial"/>
                <a:ea typeface="Arial"/>
                <a:cs typeface="Arial"/>
              </a:rPr>
              <a:t> et </a:t>
            </a:r>
            <a:r>
              <a:rPr lang="fr-FR" sz="1800">
                <a:solidFill>
                  <a:srgbClr val="000000"/>
                </a:solidFill>
                <a:latin typeface="Arial"/>
                <a:ea typeface="Arial"/>
                <a:cs typeface="Arial"/>
              </a:rPr>
              <a:t>documenter</a:t>
            </a:r>
            <a:r>
              <a:rPr kumimoji="0" lang="fr-FR" sz="1800" b="1" i="0" u="none" strike="noStrike" cap="none" normalizeH="0" baseline="0" noProof="0">
                <a:ln>
                  <a:noFill/>
                </a:ln>
                <a:solidFill>
                  <a:srgbClr val="000000"/>
                </a:solidFill>
                <a:effectLst/>
                <a:uLnTx/>
                <a:uFillTx/>
                <a:latin typeface="Arial"/>
                <a:ea typeface="Arial"/>
                <a:cs typeface="Arial"/>
              </a:rPr>
              <a:t> les </a:t>
            </a:r>
            <a:r>
              <a:rPr kumimoji="0" lang="fr-FR" sz="1800" b="1" i="0" u="none" strike="noStrike" cap="none" normalizeH="0" baseline="0" noProof="0" dirty="0">
                <a:ln>
                  <a:noFill/>
                </a:ln>
                <a:solidFill>
                  <a:srgbClr val="000000"/>
                </a:solidFill>
                <a:effectLst/>
                <a:uLnTx/>
                <a:uFillTx/>
                <a:latin typeface="Arial"/>
                <a:ea typeface="Arial"/>
                <a:cs typeface="Arial"/>
              </a:rPr>
              <a:t>réponses.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cap="none" normalizeH="0" baseline="0" noProof="0">
                <a:ln>
                  <a:noFill/>
                </a:ln>
                <a:solidFill>
                  <a:srgbClr val="FFFFFF"/>
                </a:solidFill>
                <a:effectLst/>
                <a:uLnTx/>
                <a:uFillTx/>
                <a:latin typeface="Arial" panose="020B0604020202020204"/>
                <a:ea typeface="Arial"/>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cap="none" normalizeH="0" baseline="0" noProof="0">
                <a:ln>
                  <a:noFill/>
                </a:ln>
                <a:solidFill>
                  <a:srgbClr val="FFFFFF"/>
                </a:solidFill>
                <a:effectLst/>
                <a:uLnTx/>
                <a:uFillTx/>
                <a:latin typeface="Arial" panose="020B0604020202020204"/>
                <a:ea typeface="Arial"/>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cap="none" normalizeH="0" baseline="0" noProof="0">
                <a:ln>
                  <a:noFill/>
                </a:ln>
                <a:solidFill>
                  <a:srgbClr val="FFFFFF"/>
                </a:solidFill>
                <a:effectLst/>
                <a:uLnTx/>
                <a:uFillTx/>
                <a:latin typeface="Arial" panose="020B0604020202020204"/>
                <a:ea typeface="Arial"/>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2462729"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fr-FR" sz="1800">
                <a:solidFill>
                  <a:srgbClr val="000000"/>
                </a:solidFill>
                <a:latin typeface="Arial"/>
                <a:ea typeface="Arial"/>
                <a:cs typeface="Arial"/>
              </a:rPr>
              <a:t>Lire</a:t>
            </a:r>
            <a:r>
              <a:rPr kumimoji="0" lang="fr-FR" sz="1800" b="1" i="0" u="none" strike="noStrike" cap="none" normalizeH="0" baseline="0" noProof="0">
                <a:ln>
                  <a:noFill/>
                </a:ln>
                <a:solidFill>
                  <a:srgbClr val="000000"/>
                </a:solidFill>
                <a:effectLst/>
                <a:uLnTx/>
                <a:uFillTx/>
                <a:latin typeface="Arial"/>
                <a:ea typeface="Arial"/>
                <a:cs typeface="Arial"/>
              </a:rPr>
              <a:t> le </a:t>
            </a:r>
            <a:r>
              <a:rPr lang="fr-FR" sz="1800">
                <a:solidFill>
                  <a:srgbClr val="000000"/>
                </a:solidFill>
                <a:latin typeface="Arial"/>
                <a:ea typeface="Arial"/>
                <a:cs typeface="Arial"/>
              </a:rPr>
              <a:t>scénario</a:t>
            </a:r>
            <a:r>
              <a:rPr kumimoji="0" lang="fr-FR" sz="1800" b="1" i="0" u="none" strike="noStrike" cap="none" normalizeH="0" baseline="0" noProof="0">
                <a:ln>
                  <a:noFill/>
                </a:ln>
                <a:solidFill>
                  <a:srgbClr val="000000"/>
                </a:solidFill>
                <a:effectLst/>
                <a:uLnTx/>
                <a:uFillTx/>
                <a:latin typeface="Arial"/>
                <a:ea typeface="Arial"/>
                <a:cs typeface="Arial"/>
              </a:rPr>
              <a:t>. </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734796" y="2660926"/>
            <a:ext cx="2895914" cy="1734585"/>
          </a:xfrm>
        </p:spPr>
        <p:txBody>
          <a:bodyPr/>
          <a:lstStyle/>
          <a:p>
            <a:pPr algn="ctr"/>
            <a:r>
              <a:rPr lang="fr-FR" sz="2800" dirty="0">
                <a:latin typeface="Arial"/>
                <a:cs typeface="Arial"/>
              </a:rPr>
              <a:t>Resitution de l’activité de simulation</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fr-FR" dirty="0">
                <a:latin typeface="Arial"/>
                <a:cs typeface="Arial"/>
              </a:rPr>
              <a:t>Comment cet exemple d’activité de simulation s’inscrit-il dans votre propre travail ?</a:t>
            </a:r>
          </a:p>
          <a:p>
            <a:pPr marL="0" indent="0">
              <a:buNone/>
            </a:pPr>
            <a:endParaRPr lang="en-US" dirty="0">
              <a:latin typeface="Arial"/>
              <a:cs typeface="Arial"/>
            </a:endParaRPr>
          </a:p>
          <a:p>
            <a:r>
              <a:rPr lang="fr-FR" dirty="0">
                <a:latin typeface="Arial"/>
                <a:cs typeface="Arial"/>
              </a:rPr>
              <a:t>Quels enseignements avez-vous tirés de cette activité ?</a:t>
            </a:r>
          </a:p>
          <a:p>
            <a:endParaRPr lang="en-US" dirty="0">
              <a:latin typeface="Arial"/>
              <a:cs typeface="Arial"/>
            </a:endParaRPr>
          </a:p>
          <a:p>
            <a:r>
              <a:rPr lang="fr-FR" dirty="0">
                <a:latin typeface="Arial"/>
                <a:cs typeface="Arial"/>
              </a:rPr>
              <a:t>En quoi cette activité pourrait-elle vous aider dans votre réflexion sur le soutien/la mise en œuvre de l’approche 7-1-7 ?</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fr-FR" sz="2400">
                <a:latin typeface="Arial"/>
                <a:cs typeface="Arial"/>
              </a:rPr>
              <a:t>Questions pour inspirer la conversation</a:t>
            </a: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fr-FR" sz="3600">
                <a:latin typeface="Arial"/>
                <a:cs typeface="Arial"/>
              </a:rPr>
              <a:t>Déjeuner </a:t>
            </a:r>
            <a:br>
              <a:rPr lang="fr-FR" sz="3600"/>
            </a:br>
            <a:endParaRPr lang="fr-F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48934" y="1472011"/>
            <a:ext cx="6502120"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3200" b="1" dirty="0">
                <a:solidFill>
                  <a:schemeClr val="tx2"/>
                </a:solidFill>
                <a:latin typeface="Arial"/>
                <a:cs typeface="Arial"/>
              </a:rPr>
              <a:t>Avez-vous des questions ? Ajoutez-les à notre espace « Faisons le point ».</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fr-FR" dirty="0">
                <a:solidFill>
                  <a:schemeClr val="tx1"/>
                </a:solidFill>
                <a:latin typeface="Arial"/>
                <a:cs typeface="Arial"/>
              </a:rPr>
              <a:t>Nous répondrons aux questions inscrites dans cet espace tout au long de la formation.</a:t>
            </a:r>
          </a:p>
          <a:p>
            <a:endParaRPr lang="en-US"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054607"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200" dirty="0">
                <a:solidFill>
                  <a:srgbClr val="394D56"/>
                </a:solidFill>
                <a:latin typeface="Arial"/>
                <a:cs typeface="Arial"/>
              </a:rPr>
              <a:t>Nous reprenons à 13 h précises.</a:t>
            </a:r>
          </a:p>
        </p:txBody>
      </p:sp>
    </p:spTree>
    <p:extLst>
      <p:ext uri="{BB962C8B-B14F-4D97-AF65-F5344CB8AC3E}">
        <p14:creationId xmlns:p14="http://schemas.microsoft.com/office/powerpoint/2010/main" val="29488688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a:xfrm>
            <a:off x="918114" y="1616422"/>
            <a:ext cx="9703980" cy="2148666"/>
          </a:xfrm>
        </p:spPr>
        <p:txBody>
          <a:bodyPr>
            <a:normAutofit/>
          </a:bodyPr>
          <a:lstStyle/>
          <a:p>
            <a:r>
              <a:rPr lang="fr-FR" dirty="0">
                <a:latin typeface="Arial"/>
                <a:cs typeface="Arial"/>
              </a:rPr>
              <a:t>Brise-glace</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fr-FR">
                <a:latin typeface="Arial"/>
                <a:cs typeface="Arial"/>
              </a:rPr>
              <a:t>Si vous ne pouviez pas travailler en santé publique ou en médecine, quel emploi aimeriez-vous avoir ?</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fr-FR"/>
              <a:t>Présentations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1353800" cy="3565633"/>
          </a:xfrm>
        </p:spPr>
        <p:txBody>
          <a:bodyPr vert="horz" lIns="91440" tIns="45720" rIns="91440" bIns="45720" rtlCol="0" anchor="t">
            <a:noAutofit/>
          </a:bodyPr>
          <a:lstStyle/>
          <a:p>
            <a:pPr marL="0" indent="0">
              <a:lnSpc>
                <a:spcPct val="114000"/>
              </a:lnSpc>
              <a:buNone/>
            </a:pPr>
            <a:r>
              <a:rPr lang="fr-FR" sz="2800" b="1" dirty="0">
                <a:solidFill>
                  <a:schemeClr val="tx2"/>
                </a:solidFill>
                <a:latin typeface="Arial"/>
                <a:cs typeface="Arial"/>
              </a:rPr>
              <a:t>Levez-vous si vous…</a:t>
            </a:r>
          </a:p>
          <a:p>
            <a:pPr>
              <a:lnSpc>
                <a:spcPct val="114000"/>
              </a:lnSpc>
            </a:pPr>
            <a:r>
              <a:rPr lang="fr-FR" sz="2800" dirty="0">
                <a:latin typeface="Arial"/>
                <a:cs typeface="Arial"/>
              </a:rPr>
              <a:t>travaillez dans la santé publique depuis plus d’un an ;</a:t>
            </a:r>
          </a:p>
          <a:p>
            <a:pPr lvl="1">
              <a:lnSpc>
                <a:spcPct val="113999"/>
              </a:lnSpc>
            </a:pPr>
            <a:r>
              <a:rPr lang="fr-FR" sz="2800" dirty="0">
                <a:latin typeface="Arial"/>
                <a:cs typeface="Arial"/>
              </a:rPr>
              <a:t>travaillez dans la santé publique depuis plus de 5 ans ;</a:t>
            </a:r>
          </a:p>
          <a:p>
            <a:pPr lvl="2">
              <a:lnSpc>
                <a:spcPct val="113999"/>
              </a:lnSpc>
            </a:pPr>
            <a:r>
              <a:rPr lang="fr-FR" sz="2800" dirty="0">
                <a:latin typeface="Arial"/>
                <a:cs typeface="Arial"/>
              </a:rPr>
              <a:t>travaillez dans la santé publique depuis plus de 10 ans ;</a:t>
            </a:r>
          </a:p>
          <a:p>
            <a:pPr lvl="3">
              <a:lnSpc>
                <a:spcPct val="113999"/>
              </a:lnSpc>
            </a:pPr>
            <a:r>
              <a:rPr lang="fr-FR" sz="2800" dirty="0">
                <a:latin typeface="Arial"/>
                <a:cs typeface="Arial"/>
              </a:rPr>
              <a:t>travaillez dans la santé publique depuis plus de 15 ans ;</a:t>
            </a:r>
          </a:p>
          <a:p>
            <a:pPr lvl="4">
              <a:lnSpc>
                <a:spcPct val="113999"/>
              </a:lnSpc>
            </a:pPr>
            <a:r>
              <a:rPr lang="fr-FR" sz="2800" dirty="0">
                <a:latin typeface="Arial"/>
                <a:cs typeface="Arial"/>
              </a:rPr>
              <a:t>travaillez depuis plus de 20 ans.</a:t>
            </a:r>
          </a:p>
          <a:p>
            <a:pPr marL="0" indent="0">
              <a:buNone/>
            </a:pPr>
            <a:endParaRPr lang="en-US" sz="2800" dirty="0">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fr-FR" sz="5400">
                <a:latin typeface="Arial"/>
                <a:cs typeface="Arial"/>
              </a:rPr>
              <a:t>Faisons le point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fr-FR">
                <a:latin typeface="Arial"/>
                <a:cs typeface="Arial"/>
              </a:rPr>
              <a:t>Répondons à quelques questions.</a:t>
            </a:r>
          </a:p>
        </p:txBody>
      </p:sp>
    </p:spTree>
    <p:extLst>
      <p:ext uri="{BB962C8B-B14F-4D97-AF65-F5344CB8AC3E}">
        <p14:creationId xmlns:p14="http://schemas.microsoft.com/office/powerpoint/2010/main" val="37684078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63020" y="1592786"/>
            <a:ext cx="3847001" cy="2282808"/>
          </a:xfrm>
        </p:spPr>
        <p:txBody>
          <a:bodyPr/>
          <a:lstStyle/>
          <a:p>
            <a:r>
              <a:rPr lang="fr-FR">
                <a:latin typeface="Arial"/>
                <a:cs typeface="Arial"/>
              </a:rPr>
              <a:t>Revue des </a:t>
            </a:r>
            <a:r>
              <a:rPr lang="fr-FR" dirty="0">
                <a:latin typeface="Arial"/>
                <a:cs typeface="Arial"/>
              </a:rPr>
              <a:t>questions </a:t>
            </a:r>
            <a:br>
              <a:rPr lang="fr-FR" dirty="0">
                <a:latin typeface="Arial"/>
                <a:cs typeface="Arial"/>
              </a:rPr>
            </a:br>
            <a:r>
              <a:rPr lang="fr-FR" dirty="0">
                <a:latin typeface="Arial"/>
                <a:cs typeface="Arial"/>
              </a:rPr>
              <a:t>de l’espace « Faisons le point »</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fr-FR" sz="2100" b="1" i="0" u="none" strike="noStrike" dirty="0">
                <a:solidFill>
                  <a:srgbClr val="000000"/>
                </a:solidFill>
                <a:effectLst/>
                <a:latin typeface="Arial"/>
                <a:cs typeface="Arial"/>
              </a:rPr>
              <a:t>Q : </a:t>
            </a:r>
            <a:r>
              <a:rPr lang="fr-FR" sz="2100" i="0" u="none" strike="noStrike" dirty="0">
                <a:solidFill>
                  <a:srgbClr val="000000"/>
                </a:solidFill>
                <a:effectLst/>
                <a:latin typeface="Arial"/>
                <a:cs typeface="Arial"/>
              </a:rPr>
              <a:t>l’approche 7-1-7 est-elle uniquement destinée à être utilisée dans les épidémies de maladies infectieuses, ou peut-elle être utile pour d’autres types </a:t>
            </a:r>
            <a:r>
              <a:rPr lang="fr-FR" sz="2100" i="0" u="none" strike="noStrike">
                <a:solidFill>
                  <a:srgbClr val="000000"/>
                </a:solidFill>
                <a:effectLst/>
                <a:latin typeface="Arial"/>
                <a:cs typeface="Arial"/>
              </a:rPr>
              <a:t>d’événements de santé publique, </a:t>
            </a:r>
            <a:r>
              <a:rPr lang="fr-FR" sz="2100">
                <a:solidFill>
                  <a:srgbClr val="000000"/>
                </a:solidFill>
                <a:latin typeface="Arial"/>
                <a:cs typeface="Arial"/>
              </a:rPr>
              <a:t>tels que</a:t>
            </a:r>
            <a:r>
              <a:rPr lang="fr-FR" sz="2100" i="0" u="none" strike="noStrike">
                <a:solidFill>
                  <a:srgbClr val="000000"/>
                </a:solidFill>
                <a:effectLst/>
                <a:latin typeface="Arial"/>
                <a:cs typeface="Arial"/>
              </a:rPr>
              <a:t> les maladies </a:t>
            </a:r>
            <a:r>
              <a:rPr lang="fr-FR" sz="2100" i="0" u="none" strike="noStrike" dirty="0">
                <a:solidFill>
                  <a:srgbClr val="000000"/>
                </a:solidFill>
                <a:effectLst/>
                <a:latin typeface="Arial"/>
                <a:cs typeface="Arial"/>
              </a:rPr>
              <a:t>chroniques, les blessures et la santé environnementale ?</a:t>
            </a:r>
          </a:p>
          <a:p>
            <a:pPr marL="0" indent="0">
              <a:buNone/>
            </a:pPr>
            <a:endParaRPr lang="en-US" sz="2100" dirty="0">
              <a:solidFill>
                <a:srgbClr val="000000"/>
              </a:solidFill>
              <a:latin typeface="Arial"/>
              <a:cs typeface="Arial"/>
            </a:endParaRPr>
          </a:p>
          <a:p>
            <a:pPr marL="0" indent="0">
              <a:buNone/>
            </a:pPr>
            <a:r>
              <a:rPr lang="fr-FR" sz="2100" b="1" dirty="0">
                <a:solidFill>
                  <a:srgbClr val="000000"/>
                </a:solidFill>
                <a:latin typeface="Arial"/>
                <a:cs typeface="Arial"/>
              </a:rPr>
              <a:t>Q : </a:t>
            </a:r>
            <a:r>
              <a:rPr lang="fr-FR" sz="2100" dirty="0">
                <a:solidFill>
                  <a:srgbClr val="000000"/>
                </a:solidFill>
                <a:latin typeface="Arial"/>
                <a:cs typeface="Arial"/>
              </a:rPr>
              <a:t>les métriques de promptitude de l’approche 7-1-7 </a:t>
            </a:r>
            <a:r>
              <a:rPr lang="fr-FR" sz="2100">
                <a:solidFill>
                  <a:srgbClr val="000000"/>
                </a:solidFill>
                <a:latin typeface="Arial"/>
                <a:cs typeface="Arial"/>
              </a:rPr>
              <a:t>s’appliquent-elles aux situations de réponse aux maladies </a:t>
            </a:r>
            <a:r>
              <a:rPr lang="fr-FR" sz="2100" dirty="0">
                <a:solidFill>
                  <a:srgbClr val="000000"/>
                </a:solidFill>
                <a:latin typeface="Arial"/>
                <a:cs typeface="Arial"/>
              </a:rPr>
              <a:t>endémiques ?</a:t>
            </a:r>
          </a:p>
          <a:p>
            <a:pPr marL="0" indent="0">
              <a:buNone/>
            </a:pPr>
            <a:endParaRPr lang="en-US" sz="2100" dirty="0">
              <a:solidFill>
                <a:srgbClr val="000000"/>
              </a:solidFill>
              <a:cs typeface="Arial"/>
            </a:endParaRPr>
          </a:p>
          <a:p>
            <a:pPr marL="0" indent="0">
              <a:buNone/>
            </a:pPr>
            <a:r>
              <a:rPr lang="fr-FR" sz="2100" b="1" dirty="0">
                <a:solidFill>
                  <a:srgbClr val="000000"/>
                </a:solidFill>
                <a:latin typeface="Arial"/>
                <a:cs typeface="Arial"/>
              </a:rPr>
              <a:t>Q :</a:t>
            </a:r>
            <a:r>
              <a:rPr lang="fr-FR" sz="2100" dirty="0">
                <a:solidFill>
                  <a:srgbClr val="000000"/>
                </a:solidFill>
                <a:latin typeface="Arial"/>
                <a:cs typeface="Arial"/>
              </a:rPr>
              <a:t> que faire si les 7 actions de réponse précoce ne sont pas toutes pertinentes à la situation en cours  ? Comment pouvez-vous « prouver » que ces </a:t>
            </a:r>
            <a:r>
              <a:rPr lang="fr-FR" sz="2100">
                <a:solidFill>
                  <a:srgbClr val="000000"/>
                </a:solidFill>
                <a:latin typeface="Arial"/>
                <a:cs typeface="Arial"/>
              </a:rPr>
              <a:t>7 actions n’étaient pas toutes pertinentes ?</a:t>
            </a:r>
          </a:p>
          <a:p>
            <a:pPr marL="0" indent="0">
              <a:buNone/>
            </a:pPr>
            <a:endParaRPr lang="en-US" sz="21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fr-FR" sz="2600">
                <a:latin typeface="Arial"/>
                <a:cs typeface="Arial"/>
              </a:rPr>
              <a:t>Quelques questions/commentaires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fr-FR" sz="2100" b="1" i="0" u="none" strike="noStrike" dirty="0">
                <a:solidFill>
                  <a:srgbClr val="000000"/>
                </a:solidFill>
                <a:effectLst/>
                <a:latin typeface="Arial"/>
                <a:cs typeface="Arial"/>
              </a:rPr>
              <a:t>Q : </a:t>
            </a:r>
            <a:r>
              <a:rPr lang="fr-FR" sz="2100" i="0" u="none" strike="noStrike" dirty="0">
                <a:solidFill>
                  <a:srgbClr val="000000"/>
                </a:solidFill>
                <a:effectLst/>
                <a:latin typeface="Arial"/>
                <a:cs typeface="Arial"/>
              </a:rPr>
              <a:t>comment l’approche 7-1-7 a-t-elle été choisie ? Pourquoi pas 10-2-10, 5-1-5 ou autre chose ?</a:t>
            </a:r>
          </a:p>
          <a:p>
            <a:pPr marL="0" indent="0">
              <a:buNone/>
            </a:pPr>
            <a:endParaRPr lang="en-US" sz="2100" dirty="0">
              <a:solidFill>
                <a:srgbClr val="000000"/>
              </a:solidFill>
              <a:cs typeface="Arial"/>
            </a:endParaRPr>
          </a:p>
          <a:p>
            <a:pPr marL="0" indent="0">
              <a:buNone/>
            </a:pPr>
            <a:r>
              <a:rPr lang="fr-FR" sz="2100" b="1" dirty="0">
                <a:solidFill>
                  <a:srgbClr val="000000"/>
                </a:solidFill>
                <a:latin typeface="Arial"/>
                <a:cs typeface="Arial"/>
              </a:rPr>
              <a:t>Q : </a:t>
            </a:r>
            <a:r>
              <a:rPr lang="fr-FR" sz="2100" dirty="0">
                <a:solidFill>
                  <a:srgbClr val="000000"/>
                </a:solidFill>
                <a:latin typeface="Arial"/>
                <a:cs typeface="Arial"/>
              </a:rPr>
              <a:t>pourquoi la cible 7-1-7 ne contient-elle pas d’indicateurs pour une réponse en cas d’épidémie </a:t>
            </a:r>
            <a:br>
              <a:rPr lang="fr-FR" sz="2100" dirty="0">
                <a:solidFill>
                  <a:srgbClr val="000000"/>
                </a:solidFill>
                <a:latin typeface="Arial"/>
                <a:cs typeface="Arial"/>
              </a:rPr>
            </a:br>
            <a:r>
              <a:rPr lang="fr-FR" sz="2100" dirty="0">
                <a:solidFill>
                  <a:srgbClr val="000000"/>
                </a:solidFill>
                <a:latin typeface="Arial"/>
                <a:cs typeface="Arial"/>
              </a:rPr>
              <a:t>au-delà des sept premiers jours ?</a:t>
            </a:r>
          </a:p>
          <a:p>
            <a:pPr marL="0" indent="0">
              <a:buNone/>
            </a:pPr>
            <a:endParaRPr lang="en-US" sz="2100" b="1" dirty="0"/>
          </a:p>
          <a:p>
            <a:pPr marL="0" indent="0">
              <a:buNone/>
            </a:pPr>
            <a:endParaRPr lang="en-US" sz="21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fr-FR" sz="2600">
                <a:latin typeface="Arial"/>
                <a:cs typeface="Arial"/>
              </a:rPr>
              <a:t>Quelques questions/commentaires</a:t>
            </a: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30" y="1437511"/>
            <a:ext cx="3899676"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dirty="0">
                <a:latin typeface="Arial"/>
                <a:cs typeface="Arial"/>
              </a:rPr>
              <a:t>Étude des questions </a:t>
            </a:r>
            <a:br>
              <a:rPr lang="fr-FR" dirty="0">
                <a:latin typeface="Arial"/>
                <a:cs typeface="Arial"/>
              </a:rPr>
            </a:br>
            <a:r>
              <a:rPr lang="fr-FR" dirty="0">
                <a:latin typeface="Arial"/>
                <a:cs typeface="Arial"/>
              </a:rPr>
              <a:t>de l’espace </a:t>
            </a:r>
            <a:br>
              <a:rPr lang="fr-FR" dirty="0">
                <a:latin typeface="Arial"/>
                <a:cs typeface="Arial"/>
              </a:rPr>
            </a:br>
            <a:r>
              <a:rPr lang="fr-FR" dirty="0">
                <a:latin typeface="Arial"/>
                <a:cs typeface="Arial"/>
              </a:rPr>
              <a:t>« Faisons </a:t>
            </a:r>
            <a:br>
              <a:rPr lang="fr-FR" dirty="0">
                <a:latin typeface="Arial"/>
                <a:cs typeface="Arial"/>
              </a:rPr>
            </a:br>
            <a:r>
              <a:rPr lang="fr-FR" dirty="0">
                <a:latin typeface="Arial"/>
                <a:cs typeface="Arial"/>
              </a:rPr>
              <a:t>le point »</a:t>
            </a:r>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fr-FR" sz="4700">
                <a:latin typeface="Arial"/>
                <a:cs typeface="Arial"/>
              </a:rPr>
              <a:t>Discussion en petit groupe</a:t>
            </a:r>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fr-FR">
                <a:latin typeface="Arial"/>
                <a:cs typeface="Arial"/>
              </a:rPr>
              <a:t>Discussion : l’approche 7-1-7 dans votre travail</a:t>
            </a: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fr-FR">
                <a:latin typeface="Arial"/>
                <a:cs typeface="Arial"/>
              </a:rPr>
              <a:t>Votre affectation de groupe</a:t>
            </a:r>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4" y="1504718"/>
            <a:ext cx="10319298" cy="3115772"/>
          </a:xfrm>
        </p:spPr>
        <p:txBody>
          <a:bodyPr vert="horz" lIns="91440" tIns="45720" rIns="91440" bIns="45720" rtlCol="0" anchor="t">
            <a:noAutofit/>
          </a:bodyPr>
          <a:lstStyle/>
          <a:p>
            <a:r>
              <a:rPr lang="fr-FR" sz="2000" dirty="0">
                <a:solidFill>
                  <a:schemeClr val="tx1"/>
                </a:solidFill>
                <a:latin typeface="Arial"/>
                <a:cs typeface="Arial"/>
              </a:rPr>
              <a:t>C’est le moment pour vous de </a:t>
            </a:r>
            <a:r>
              <a:rPr lang="fr-FR" sz="2000" b="1" dirty="0">
                <a:solidFill>
                  <a:schemeClr val="tx1"/>
                </a:solidFill>
                <a:latin typeface="Arial"/>
                <a:cs typeface="Arial"/>
              </a:rPr>
              <a:t>discuter ouvertement </a:t>
            </a:r>
            <a:r>
              <a:rPr lang="fr-FR" sz="2000" dirty="0">
                <a:solidFill>
                  <a:schemeClr val="tx1"/>
                </a:solidFill>
                <a:latin typeface="Arial"/>
                <a:cs typeface="Arial"/>
              </a:rPr>
              <a:t>de l’approche 7-1-7 et de la façon dont elle s’inscrit dans votre travail.</a:t>
            </a:r>
          </a:p>
          <a:p>
            <a:r>
              <a:rPr lang="fr-FR" sz="2000" dirty="0">
                <a:solidFill>
                  <a:schemeClr val="tx1"/>
                </a:solidFill>
                <a:latin typeface="Arial"/>
                <a:cs typeface="Arial"/>
              </a:rPr>
              <a:t>Présentez-vous et </a:t>
            </a:r>
            <a:r>
              <a:rPr lang="fr-FR" sz="2000" b="1" dirty="0">
                <a:solidFill>
                  <a:schemeClr val="tx1"/>
                </a:solidFill>
                <a:latin typeface="Arial"/>
                <a:cs typeface="Arial"/>
              </a:rPr>
              <a:t>discutez</a:t>
            </a:r>
            <a:r>
              <a:rPr lang="fr-FR" sz="2000" dirty="0">
                <a:solidFill>
                  <a:schemeClr val="tx1"/>
                </a:solidFill>
                <a:latin typeface="Arial"/>
                <a:cs typeface="Arial"/>
              </a:rPr>
              <a:t> des questions suivantes en groupe.</a:t>
            </a:r>
          </a:p>
          <a:p>
            <a:pPr marL="0" indent="0">
              <a:lnSpc>
                <a:spcPct val="115000"/>
              </a:lnSpc>
              <a:spcBef>
                <a:spcPts val="0"/>
              </a:spcBef>
              <a:spcAft>
                <a:spcPts val="100"/>
              </a:spcAft>
              <a:buNone/>
              <a:defRPr/>
            </a:pPr>
            <a:endParaRPr lang="en-US" sz="2000" noProof="0" dirty="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15000"/>
              </a:lnSpc>
              <a:spcBef>
                <a:spcPts val="0"/>
              </a:spcBef>
              <a:spcAft>
                <a:spcPts val="100"/>
              </a:spcAft>
              <a:buNone/>
              <a:defRPr/>
            </a:pPr>
            <a:r>
              <a:rPr kumimoji="0" lang="fr-FR" sz="2000" b="1"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Comment avez-vous appliqué les principes liés à l’approche 7-1-7 (p. ex., indicateurs de promptitude, évaluation des goulots d’étranglement, amélioration des performances) aux épidémies ?</a:t>
            </a:r>
          </a:p>
          <a:p>
            <a:pPr>
              <a:lnSpc>
                <a:spcPct val="115000"/>
              </a:lnSpc>
              <a:spcBef>
                <a:spcPts val="0"/>
              </a:spcBef>
              <a:spcAft>
                <a:spcPts val="100"/>
              </a:spcAft>
              <a:buFont typeface="Wingdings" pitchFamily="2" charset="2"/>
              <a:buChar char="à"/>
              <a:defRPr/>
            </a:pPr>
            <a:endParaRPr lang="en-US" sz="20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fr-FR" sz="2000" b="1" dirty="0">
                <a:solidFill>
                  <a:schemeClr val="tx2"/>
                </a:solidFill>
                <a:latin typeface="Arial"/>
                <a:cs typeface="Arial"/>
              </a:rPr>
              <a:t>Selon vous, quelles étapes d’utilisation de l’approche 7-1-7 seront faciles à mettre en place ? Et lesquelles seront difficiles ?</a:t>
            </a: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4" y="5158595"/>
            <a:ext cx="8516378" cy="1143346"/>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1500" b="1" i="0" u="none" strike="noStrike" cap="none" normalizeH="0" baseline="0" noProof="0">
                  <a:ln>
                    <a:noFill/>
                  </a:ln>
                  <a:solidFill>
                    <a:srgbClr val="628393"/>
                  </a:solidFill>
                  <a:effectLst/>
                  <a:uLnTx/>
                  <a:uFillTx/>
                  <a:latin typeface="Arial"/>
                  <a:ea typeface="Arial"/>
                  <a:cs typeface="Arial"/>
                </a:rPr>
                <a:t>Durée (30 minutes au total)</a:t>
              </a: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sz="1500" dirty="0">
                  <a:latin typeface="Arial"/>
                  <a:ea typeface="Arial"/>
                  <a:cs typeface="Arial"/>
                </a:rPr>
                <a:t>15-20</a:t>
              </a:r>
              <a:r>
                <a:rPr kumimoji="0" lang="fr-FR" sz="1500" b="0" i="0" u="none" strike="noStrike" cap="none" normalizeH="0" baseline="0" noProof="0" dirty="0">
                  <a:ln>
                    <a:noFill/>
                  </a:ln>
                  <a:solidFill>
                    <a:srgbClr val="394D56"/>
                  </a:solidFill>
                  <a:effectLst/>
                  <a:uLnTx/>
                  <a:uFillTx/>
                  <a:latin typeface="Arial"/>
                  <a:ea typeface="Arial"/>
                  <a:cs typeface="Arial"/>
                </a:rPr>
                <a:t> minutes : discussion en petits groupes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500" b="0" i="0" u="none" strike="noStrike" cap="none" normalizeH="0" baseline="0" noProof="0" dirty="0">
                  <a:ln>
                    <a:noFill/>
                  </a:ln>
                  <a:solidFill>
                    <a:srgbClr val="394D56"/>
                  </a:solidFill>
                  <a:effectLst/>
                  <a:uLnTx/>
                  <a:uFillTx/>
                  <a:latin typeface="Arial"/>
                  <a:ea typeface="Arial"/>
                  <a:cs typeface="Arial"/>
                </a:rPr>
                <a:t>10-15 minutes : compte rendu en plénière (~2 minutes par groupe)</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5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5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11140297" cy="1149334"/>
          </a:xfrm>
        </p:spPr>
        <p:txBody>
          <a:bodyPr vert="horz" lIns="91440" tIns="45720" rIns="91440" bIns="45720" rtlCol="0" anchor="t">
            <a:normAutofit/>
          </a:bodyPr>
          <a:lstStyle/>
          <a:p>
            <a:r>
              <a:rPr lang="fr-FR" sz="3200" dirty="0">
                <a:latin typeface="Arial"/>
                <a:cs typeface="Arial"/>
              </a:rPr>
              <a:t>Comment l’approche 7-1-7 crée le changement</a:t>
            </a: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8754919" cy="4351338"/>
          </a:xfrm>
        </p:spPr>
        <p:txBody>
          <a:bodyPr vert="horz" lIns="91440" tIns="45720" rIns="91440" bIns="45720" rtlCol="0" anchor="t">
            <a:noAutofit/>
          </a:bodyPr>
          <a:lstStyle/>
          <a:p>
            <a:pPr>
              <a:lnSpc>
                <a:spcPct val="100000"/>
              </a:lnSpc>
              <a:spcBef>
                <a:spcPts val="0"/>
              </a:spcBef>
            </a:pPr>
            <a:r>
              <a:rPr lang="fr-FR" sz="2400">
                <a:solidFill>
                  <a:schemeClr val="tx1"/>
                </a:solidFill>
                <a:latin typeface="Arial"/>
                <a:cs typeface="Arial"/>
              </a:rPr>
              <a:t>Une théorie du changement est comme une </a:t>
            </a:r>
            <a:r>
              <a:rPr lang="fr-FR" sz="2400" b="1">
                <a:solidFill>
                  <a:schemeClr val="tx1"/>
                </a:solidFill>
                <a:latin typeface="Arial"/>
                <a:cs typeface="Arial"/>
              </a:rPr>
              <a:t>feuille de route pour réaliser de grands changements sociaux</a:t>
            </a:r>
            <a:r>
              <a:rPr lang="fr-FR" sz="2400">
                <a:solidFill>
                  <a:schemeClr val="tx1"/>
                </a:solidFill>
                <a:latin typeface="Arial"/>
                <a:cs typeface="Arial"/>
              </a:rPr>
              <a:t>. C’est un plan qui aide les équipes à comprendre ce qu’elles doivent faire, en quoi consiste la réussite et comment y parvenir.</a:t>
            </a:r>
          </a:p>
          <a:p>
            <a:pPr>
              <a:lnSpc>
                <a:spcPct val="100000"/>
              </a:lnSpc>
              <a:spcBef>
                <a:spcPts val="0"/>
              </a:spcBef>
            </a:pPr>
            <a:endParaRPr lang="en-US" sz="2400" dirty="0">
              <a:solidFill>
                <a:schemeClr val="tx1"/>
              </a:solidFill>
              <a:latin typeface="Arial"/>
              <a:cs typeface="Arial"/>
            </a:endParaRPr>
          </a:p>
          <a:p>
            <a:pPr>
              <a:lnSpc>
                <a:spcPct val="100000"/>
              </a:lnSpc>
              <a:spcBef>
                <a:spcPts val="0"/>
              </a:spcBef>
            </a:pPr>
            <a:r>
              <a:rPr lang="fr-FR" sz="2400">
                <a:solidFill>
                  <a:schemeClr val="tx1"/>
                </a:solidFill>
                <a:latin typeface="Arial"/>
                <a:cs typeface="Arial"/>
              </a:rPr>
              <a:t>Une théorie du changement implique </a:t>
            </a:r>
            <a:r>
              <a:rPr lang="fr-FR" sz="2400" b="1">
                <a:solidFill>
                  <a:schemeClr val="tx1"/>
                </a:solidFill>
                <a:latin typeface="Arial"/>
                <a:cs typeface="Arial"/>
              </a:rPr>
              <a:t>d’énoncer clairement comment un changement se produira</a:t>
            </a:r>
            <a:r>
              <a:rPr lang="fr-FR" sz="2400">
                <a:solidFill>
                  <a:schemeClr val="tx1"/>
                </a:solidFill>
                <a:latin typeface="Arial"/>
                <a:cs typeface="Arial"/>
              </a:rPr>
              <a:t>. Cela aide les personnes en charge d’un projet à dire clairement ce qu’elles veulent réaliser, à considérer l’équité, déterminer qui prend les décisions et mettre en place des moyens pour mesurer et apprendre du processus.</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2" y="365125"/>
            <a:ext cx="9823822"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fr-FR" dirty="0">
                <a:latin typeface="Arial"/>
                <a:cs typeface="Arial"/>
              </a:rPr>
              <a:t>Qu’est-ce qu’une théorie du changement ?</a:t>
            </a:r>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304647" cy="4351338"/>
          </a:xfrm>
        </p:spPr>
        <p:txBody>
          <a:bodyPr vert="horz" lIns="91440" tIns="45720" rIns="91440" bIns="45720" rtlCol="0" anchor="t">
            <a:noAutofit/>
          </a:bodyPr>
          <a:lstStyle/>
          <a:p>
            <a:r>
              <a:rPr lang="fr-FR" sz="2400">
                <a:solidFill>
                  <a:schemeClr val="tx1"/>
                </a:solidFill>
                <a:latin typeface="Arial"/>
                <a:cs typeface="Arial"/>
              </a:rPr>
              <a:t>Une théorie du changement est un </a:t>
            </a:r>
            <a:r>
              <a:rPr lang="fr-FR" sz="2400" b="1">
                <a:solidFill>
                  <a:schemeClr val="tx1"/>
                </a:solidFill>
                <a:latin typeface="Arial"/>
                <a:cs typeface="Arial"/>
              </a:rPr>
              <a:t>outil utile pour mesurer, tester et apprendre</a:t>
            </a:r>
            <a:r>
              <a:rPr lang="fr-FR" sz="2400">
                <a:solidFill>
                  <a:schemeClr val="tx1"/>
                </a:solidFill>
                <a:latin typeface="Arial"/>
                <a:cs typeface="Arial"/>
              </a:rPr>
              <a:t>. Elle aide les équipes à vérifier si leurs idées fonctionnent, mais aussi à comprendre où et comment apporter un changement lorsque de nouvelles preuves/informations sont disponibles. </a:t>
            </a:r>
          </a:p>
          <a:p>
            <a:endParaRPr lang="en-US" sz="2400" dirty="0">
              <a:solidFill>
                <a:schemeClr val="tx1"/>
              </a:solidFill>
              <a:latin typeface="Arial"/>
              <a:cs typeface="Arial"/>
            </a:endParaRPr>
          </a:p>
          <a:p>
            <a:r>
              <a:rPr lang="fr-FR" sz="2400">
                <a:solidFill>
                  <a:schemeClr val="tx1"/>
                </a:solidFill>
                <a:latin typeface="Arial"/>
                <a:cs typeface="Arial"/>
              </a:rPr>
              <a:t>Pour les projets compliqués où les choses peuvent être incertaines, une théorie du changement est particulièrement utile. Elle </a:t>
            </a:r>
            <a:r>
              <a:rPr lang="fr-FR" sz="2400" b="1">
                <a:solidFill>
                  <a:schemeClr val="tx1"/>
                </a:solidFill>
                <a:latin typeface="Arial"/>
                <a:cs typeface="Arial"/>
              </a:rPr>
              <a:t>agit comme un guide, montrant les objectifs, orientant les ajustements et soulignant les opportunités de mesurer les progrès</a:t>
            </a:r>
            <a:r>
              <a:rPr lang="fr-FR" sz="2400" dirty="0">
                <a:solidFill>
                  <a:schemeClr val="tx1"/>
                </a:solidFill>
                <a:latin typeface="Arial"/>
                <a:cs typeface="Arial"/>
              </a:rPr>
              <a:t>.</a:t>
            </a:r>
          </a:p>
          <a:p>
            <a:endParaRPr lang="en-US" sz="4000" dirty="0">
              <a:solidFill>
                <a:schemeClr val="tx1"/>
              </a:solidFill>
              <a:latin typeface="Arial"/>
              <a:cs typeface="Arial" panose="020B0604020202020204" pitchFamily="34" charset="0"/>
            </a:endParaRPr>
          </a:p>
          <a:p>
            <a:pPr marL="0" indent="0">
              <a:buNone/>
            </a:pPr>
            <a:endParaRPr lang="en-US" sz="2400" dirty="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11316192"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fr-FR" dirty="0">
                <a:latin typeface="Arial"/>
                <a:cs typeface="Arial"/>
              </a:rPr>
              <a:t>Pourquoi une théorie du changement est-elle importante ?</a:t>
            </a:r>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799" cy="6172200"/>
            <a:chOff x="609600" y="342900"/>
            <a:chExt cx="10972799" cy="617220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9638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2163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130800" y="2495858"/>
              <a:ext cx="1615440"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DF73717-1D29-44F2-6FC6-AE2AA19280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2467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43788" y="2444379"/>
            <a:ext cx="1661812"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fr-FR"/>
              <a:t>Présentations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9725025" cy="3565633"/>
          </a:xfrm>
        </p:spPr>
        <p:txBody>
          <a:bodyPr vert="horz" lIns="91440" tIns="45720" rIns="91440" bIns="45720" rtlCol="0" anchor="t">
            <a:noAutofit/>
          </a:bodyPr>
          <a:lstStyle/>
          <a:p>
            <a:pPr marL="0" indent="0">
              <a:lnSpc>
                <a:spcPct val="114000"/>
              </a:lnSpc>
              <a:buNone/>
            </a:pPr>
            <a:r>
              <a:rPr lang="fr-FR" sz="2800" b="1" dirty="0">
                <a:solidFill>
                  <a:schemeClr val="tx2"/>
                </a:solidFill>
                <a:latin typeface="Arial"/>
                <a:cs typeface="Arial"/>
              </a:rPr>
              <a:t>Levez-vous si vous…</a:t>
            </a:r>
          </a:p>
          <a:p>
            <a:pPr>
              <a:lnSpc>
                <a:spcPct val="114000"/>
              </a:lnSpc>
            </a:pPr>
            <a:r>
              <a:rPr lang="fr-FR" sz="2800" dirty="0">
                <a:latin typeface="Arial"/>
                <a:cs typeface="Arial"/>
              </a:rPr>
              <a:t>travaillez dans la surveillance des maladies ;</a:t>
            </a:r>
          </a:p>
          <a:p>
            <a:pPr lvl="1">
              <a:lnSpc>
                <a:spcPct val="113999"/>
              </a:lnSpc>
            </a:pPr>
            <a:r>
              <a:rPr lang="fr-FR" sz="2800" dirty="0">
                <a:latin typeface="Arial"/>
                <a:cs typeface="Arial"/>
              </a:rPr>
              <a:t>participez à la réponse aux épidémies sur le terrain ;</a:t>
            </a:r>
          </a:p>
          <a:p>
            <a:pPr lvl="2">
              <a:lnSpc>
                <a:spcPct val="113999"/>
              </a:lnSpc>
            </a:pPr>
            <a:r>
              <a:rPr lang="fr-FR" sz="2800" dirty="0">
                <a:latin typeface="Arial"/>
                <a:cs typeface="Arial"/>
              </a:rPr>
              <a:t>travaillez dans un laboratoire ou pour un programme de laboratoire ;</a:t>
            </a:r>
          </a:p>
          <a:p>
            <a:pPr lvl="3">
              <a:lnSpc>
                <a:spcPct val="113999"/>
              </a:lnSpc>
            </a:pPr>
            <a:r>
              <a:rPr lang="fr-FR" sz="2800" dirty="0">
                <a:latin typeface="Arial"/>
                <a:cs typeface="Arial"/>
              </a:rPr>
              <a:t>gérez un programme.</a:t>
            </a:r>
          </a:p>
          <a:p>
            <a:pPr marL="0" indent="0">
              <a:buNone/>
            </a:pPr>
            <a:endParaRPr lang="en-US" sz="2800" dirty="0">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8830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128128" y="2522624"/>
              <a:ext cx="1553765"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7FB75D8-1972-FAE4-68D3-7E9423FCA7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5CD639C-E39F-1EB3-AA92-813A5F8B9DD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16AD674-F883-B7EF-B884-4933CA07537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71C4C98-311F-9B45-D2C9-2CFCAE39DA3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41B9F6-3C94-22B3-F9B7-775442EEE2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9638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36E3FED-ECDF-9801-8AE3-7047292160E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9435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18583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120640" y="2495858"/>
            <a:ext cx="1595120"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fr-FR"/>
              <a:t>Le cycle de vie de l’approche 7-1-7</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fr-FR">
                <a:latin typeface="Arial"/>
                <a:cs typeface="Arial"/>
              </a:rPr>
              <a:t>Principales étapes de l’utilisation de la cible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132253" y="1452934"/>
            <a:ext cx="9092048"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fr-FR" sz="1600" dirty="0">
                <a:solidFill>
                  <a:schemeClr val="bg1"/>
                </a:solidFill>
                <a:latin typeface="Arial"/>
                <a:ea typeface="Arial"/>
                <a:cs typeface="Calibri"/>
              </a:rPr>
              <a:t>     Collecter des données sur la promptitude et évaluer les performances de l’approche 7-1-7 </a:t>
            </a:r>
          </a:p>
        </p:txBody>
      </p:sp>
      <p:sp>
        <p:nvSpPr>
          <p:cNvPr id="299" name="Oval 298">
            <a:extLst>
              <a:ext uri="{FF2B5EF4-FFF2-40B4-BE49-F238E27FC236}">
                <a16:creationId xmlns:a16="http://schemas.microsoft.com/office/drawing/2014/main" id="{758C4407-30A0-240E-77F9-078B2ACF0965}"/>
              </a:ext>
            </a:extLst>
          </p:cNvPr>
          <p:cNvSpPr/>
          <p:nvPr/>
        </p:nvSpPr>
        <p:spPr>
          <a:xfrm>
            <a:off x="838200" y="1467080"/>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573331" y="2300208"/>
            <a:ext cx="9092048"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Identifier les goulots d’étranglement et les facteurs favorisants</a:t>
            </a:r>
          </a:p>
        </p:txBody>
      </p:sp>
      <p:sp>
        <p:nvSpPr>
          <p:cNvPr id="305" name="Oval 304">
            <a:extLst>
              <a:ext uri="{FF2B5EF4-FFF2-40B4-BE49-F238E27FC236}">
                <a16:creationId xmlns:a16="http://schemas.microsoft.com/office/drawing/2014/main" id="{96944A12-34E1-A031-177D-AAF43C7CD2AB}"/>
              </a:ext>
            </a:extLst>
          </p:cNvPr>
          <p:cNvSpPr/>
          <p:nvPr/>
        </p:nvSpPr>
        <p:spPr>
          <a:xfrm>
            <a:off x="1213048"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898802" y="3145034"/>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Définir les actions immédiates et à plus long terme </a:t>
            </a:r>
          </a:p>
        </p:txBody>
      </p:sp>
      <p:sp>
        <p:nvSpPr>
          <p:cNvPr id="308" name="Oval 307">
            <a:extLst>
              <a:ext uri="{FF2B5EF4-FFF2-40B4-BE49-F238E27FC236}">
                <a16:creationId xmlns:a16="http://schemas.microsoft.com/office/drawing/2014/main" id="{E3972C59-D00B-0F14-389F-D884823756F2}"/>
              </a:ext>
            </a:extLst>
          </p:cNvPr>
          <p:cNvSpPr/>
          <p:nvPr/>
        </p:nvSpPr>
        <p:spPr>
          <a:xfrm>
            <a:off x="1529752"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213542" y="3991739"/>
            <a:ext cx="9092048"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Consolider régulièrement les données et suivre les avancées des actions mises en place </a:t>
            </a:r>
          </a:p>
        </p:txBody>
      </p:sp>
      <p:sp>
        <p:nvSpPr>
          <p:cNvPr id="311" name="Oval 310">
            <a:extLst>
              <a:ext uri="{FF2B5EF4-FFF2-40B4-BE49-F238E27FC236}">
                <a16:creationId xmlns:a16="http://schemas.microsoft.com/office/drawing/2014/main" id="{09F9CA24-BCED-5B85-7301-2CB9F4BDF445}"/>
              </a:ext>
            </a:extLst>
          </p:cNvPr>
          <p:cNvSpPr/>
          <p:nvPr/>
        </p:nvSpPr>
        <p:spPr>
          <a:xfrm>
            <a:off x="1853899"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528280" y="4836565"/>
            <a:ext cx="9092048"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Synthétiser et utiliser les résultats à des fins de planification, de financement et de plaidoyer </a:t>
            </a:r>
          </a:p>
        </p:txBody>
      </p:sp>
      <p:sp>
        <p:nvSpPr>
          <p:cNvPr id="314" name="Oval 313">
            <a:extLst>
              <a:ext uri="{FF2B5EF4-FFF2-40B4-BE49-F238E27FC236}">
                <a16:creationId xmlns:a16="http://schemas.microsoft.com/office/drawing/2014/main" id="{5B8228E8-F209-42FC-C016-80C82E8D2B77}"/>
              </a:ext>
            </a:extLst>
          </p:cNvPr>
          <p:cNvSpPr/>
          <p:nvPr/>
        </p:nvSpPr>
        <p:spPr>
          <a:xfrm>
            <a:off x="2168639"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454040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fr-FR"/>
              <a:t>Présentations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fr-FR" sz="2800" b="1" dirty="0">
                <a:solidFill>
                  <a:schemeClr val="tx2"/>
                </a:solidFill>
                <a:latin typeface="Arial"/>
                <a:cs typeface="Arial"/>
              </a:rPr>
              <a:t>Levez-vous si vous…</a:t>
            </a:r>
          </a:p>
          <a:p>
            <a:pPr>
              <a:lnSpc>
                <a:spcPct val="114000"/>
              </a:lnSpc>
            </a:pPr>
            <a:r>
              <a:rPr lang="fr-FR" sz="2800" dirty="0">
                <a:latin typeface="Arial"/>
                <a:cs typeface="Arial"/>
              </a:rPr>
              <a:t>avez une licence en sciences ;</a:t>
            </a:r>
          </a:p>
          <a:p>
            <a:pPr lvl="1">
              <a:lnSpc>
                <a:spcPct val="113999"/>
              </a:lnSpc>
            </a:pPr>
            <a:r>
              <a:rPr lang="fr-FR" sz="2800" dirty="0">
                <a:latin typeface="Arial"/>
                <a:cs typeface="Arial"/>
              </a:rPr>
              <a:t>êtes médecin ;</a:t>
            </a:r>
          </a:p>
          <a:p>
            <a:pPr lvl="2">
              <a:lnSpc>
                <a:spcPct val="113999"/>
              </a:lnSpc>
            </a:pPr>
            <a:r>
              <a:rPr lang="fr-FR" sz="2800" dirty="0">
                <a:latin typeface="Arial"/>
                <a:cs typeface="Arial"/>
              </a:rPr>
              <a:t>avez un master en santé publique ;</a:t>
            </a:r>
          </a:p>
          <a:p>
            <a:pPr lvl="3">
              <a:lnSpc>
                <a:spcPct val="113999"/>
              </a:lnSpc>
            </a:pPr>
            <a:r>
              <a:rPr lang="fr-FR" sz="2800" dirty="0">
                <a:latin typeface="Arial"/>
                <a:cs typeface="Arial"/>
              </a:rPr>
              <a:t>avez un autre type de diplôme (lequel ?).</a:t>
            </a:r>
          </a:p>
          <a:p>
            <a:pPr marL="0" indent="0">
              <a:buNone/>
            </a:pPr>
            <a:endParaRPr lang="en-US" sz="2800" dirty="0">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600" b="0" i="0" u="none" strike="noStrike" cap="none" normalizeH="0" baseline="0" noProof="0" dirty="0">
                <a:ln>
                  <a:noFill/>
                </a:ln>
                <a:solidFill>
                  <a:schemeClr val="tx1"/>
                </a:solidFill>
                <a:effectLst/>
                <a:uLnTx/>
                <a:uFillTx/>
                <a:latin typeface="Arial" panose="020B0604020202020204" pitchFamily="34" charset="0"/>
                <a:ea typeface="Arial"/>
                <a:cs typeface="+mj-cs"/>
              </a:rPr>
              <a:t>Implanter dans le système de santé publique</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600" b="0" i="0" u="none" strike="noStrike" cap="none" normalizeH="0" baseline="0" noProof="0" dirty="0">
                <a:ln>
                  <a:noFill/>
                </a:ln>
                <a:solidFill>
                  <a:schemeClr val="tx1"/>
                </a:solidFill>
                <a:effectLst/>
                <a:uLnTx/>
                <a:uFillTx/>
                <a:latin typeface="Arial" panose="020B0604020202020204" pitchFamily="34" charset="0"/>
                <a:ea typeface="Arial"/>
                <a:cs typeface="+mj-cs"/>
              </a:rPr>
              <a:t>Cartographier les parties prenantes et les systèmes existants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600" b="0" i="0" u="none" strike="noStrike" cap="none" normalizeH="0" baseline="0" noProof="0">
                <a:ln>
                  <a:noFill/>
                </a:ln>
                <a:solidFill>
                  <a:schemeClr val="tx1"/>
                </a:solidFill>
                <a:effectLst/>
                <a:uLnTx/>
                <a:uFillTx/>
                <a:latin typeface="Arial" panose="020B0604020202020204" pitchFamily="34" charset="0"/>
                <a:ea typeface="Arial"/>
                <a:cs typeface="+mj-cs"/>
              </a:rPr>
              <a:t>Impliquer les parties prenantes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600" b="0" i="0" u="none" strike="noStrike" cap="none" normalizeH="0" baseline="0" noProof="0">
                <a:ln>
                  <a:noFill/>
                </a:ln>
                <a:solidFill>
                  <a:schemeClr val="tx1"/>
                </a:solidFill>
                <a:effectLst/>
                <a:uLnTx/>
                <a:uFillTx/>
                <a:latin typeface="Arial" panose="020B0604020202020204" pitchFamily="34" charset="0"/>
                <a:ea typeface="Arial"/>
                <a:cs typeface="+mj-cs"/>
              </a:rPr>
              <a:t>Former le personnel</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600" b="0" i="0" u="none" strike="noStrike" cap="none" normalizeH="0" baseline="0" noProof="0">
                <a:ln>
                  <a:noFill/>
                </a:ln>
                <a:solidFill>
                  <a:schemeClr val="tx1"/>
                </a:solidFill>
                <a:effectLst/>
                <a:uLnTx/>
                <a:uFillTx/>
                <a:latin typeface="Arial" panose="020B0604020202020204" pitchFamily="34" charset="0"/>
                <a:ea typeface="Arial"/>
                <a:cs typeface="+mj-cs"/>
              </a:rPr>
              <a:t>Intégrer dans les flux de travail</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1600" b="0">
                <a:solidFill>
                  <a:schemeClr val="tx1"/>
                </a:solidFill>
              </a:rPr>
              <a:t>Piloter l’utilisation</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fr-FR">
                <a:latin typeface="Arial"/>
                <a:cs typeface="Arial"/>
              </a:rPr>
              <a:t>Principales étapes de l’adoption de l’approche 7-1-7</a:t>
            </a:r>
          </a:p>
        </p:txBody>
      </p:sp>
    </p:spTree>
    <p:extLst>
      <p:ext uri="{BB962C8B-B14F-4D97-AF65-F5344CB8AC3E}">
        <p14:creationId xmlns:p14="http://schemas.microsoft.com/office/powerpoint/2010/main" val="31508015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216723" y="1681623"/>
            <a:ext cx="6290915" cy="2911331"/>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fr-FR" sz="4000"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En quoi le processus de l’approche 7-1-7 est-il similaire/différent des épidémies sur lesquelles vous avez travaillé ?</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fr-FR" sz="3000">
                <a:latin typeface="Arial"/>
                <a:cs typeface="Arial"/>
              </a:rPr>
              <a:t>Discussion</a:t>
            </a:r>
          </a:p>
        </p:txBody>
      </p:sp>
    </p:spTree>
    <p:extLst>
      <p:ext uri="{BB962C8B-B14F-4D97-AF65-F5344CB8AC3E}">
        <p14:creationId xmlns:p14="http://schemas.microsoft.com/office/powerpoint/2010/main" val="26143811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a:xfrm>
            <a:off x="952500" y="2271322"/>
            <a:ext cx="8458919" cy="1887026"/>
          </a:xfrm>
        </p:spPr>
        <p:txBody>
          <a:bodyPr vert="horz" lIns="91440" tIns="45720" rIns="91440" bIns="45720" rtlCol="0" anchor="t">
            <a:normAutofit lnSpcReduction="10000"/>
          </a:bodyPr>
          <a:lstStyle/>
          <a:p>
            <a:r>
              <a:rPr lang="fr-FR" sz="4500" dirty="0">
                <a:latin typeface="Arial"/>
                <a:cs typeface="Arial"/>
              </a:rPr>
              <a:t>Principes d’une mise en œuvre efficace de l’approche 7-1-7 </a:t>
            </a:r>
          </a:p>
          <a:p>
            <a:endParaRPr lang="en-US" dirty="0">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fr-FR">
                <a:latin typeface="Arial"/>
                <a:cs typeface="Arial"/>
              </a:rPr>
              <a:t>Principes fondamentaux</a:t>
            </a:r>
            <a:br>
              <a:rPr lang="fr-FR"/>
            </a:br>
            <a:endParaRPr lang="fr-F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225773" y="1209897"/>
            <a:ext cx="10511610" cy="4235680"/>
          </a:xfrm>
        </p:spPr>
        <p:txBody>
          <a:bodyPr vert="horz" lIns="91440" tIns="45720" rIns="91440" bIns="45720" rtlCol="0" anchor="t">
            <a:noAutofit/>
          </a:bodyPr>
          <a:lstStyle/>
          <a:p>
            <a:pPr>
              <a:lnSpc>
                <a:spcPct val="100000"/>
              </a:lnSpc>
            </a:pPr>
            <a:r>
              <a:rPr lang="fr-FR">
                <a:solidFill>
                  <a:schemeClr val="tx1"/>
                </a:solidFill>
                <a:latin typeface="Arial"/>
                <a:cs typeface="Arial"/>
              </a:rPr>
              <a:t>Utiliser souvent l’approche 7-1-7 pour améliorer continuellement les </a:t>
            </a:r>
            <a:r>
              <a:rPr lang="fr-FR" dirty="0">
                <a:solidFill>
                  <a:schemeClr val="tx1"/>
                </a:solidFill>
                <a:latin typeface="Arial"/>
                <a:cs typeface="Arial"/>
              </a:rPr>
              <a:t>performances.</a:t>
            </a:r>
          </a:p>
          <a:p>
            <a:pPr>
              <a:lnSpc>
                <a:spcPct val="100000"/>
              </a:lnSpc>
            </a:pPr>
            <a:r>
              <a:rPr lang="fr-FR" dirty="0">
                <a:latin typeface="Arial"/>
                <a:cs typeface="Arial"/>
              </a:rPr>
              <a:t>L’approche 7-1-7 a été conçue comme une opportunité d’apprentissage. Elle est la plus efficace pour réaliser des évaluations transparentes, honnêtes et non punitives.</a:t>
            </a:r>
          </a:p>
          <a:p>
            <a:pPr>
              <a:lnSpc>
                <a:spcPct val="100000"/>
              </a:lnSpc>
            </a:pPr>
            <a:r>
              <a:rPr lang="fr-FR">
                <a:solidFill>
                  <a:schemeClr val="tx1"/>
                </a:solidFill>
                <a:latin typeface="Arial"/>
                <a:cs typeface="Arial"/>
              </a:rPr>
              <a:t>Chaque jalon de l’approche 7-1-7 (à savoir la détection, la notification et la réponse précoce) est essentiel. </a:t>
            </a:r>
          </a:p>
          <a:p>
            <a:pPr>
              <a:lnSpc>
                <a:spcPct val="100000"/>
              </a:lnSpc>
            </a:pPr>
            <a:r>
              <a:rPr lang="fr-FR" dirty="0">
                <a:solidFill>
                  <a:schemeClr val="tx1"/>
                </a:solidFill>
                <a:latin typeface="Arial"/>
                <a:cs typeface="Arial"/>
              </a:rPr>
              <a:t>Plus vous utilisez l’approche 7-1-7 tôt, plus vous avez de chance de développer une réponse appropriée à l’épidémie.</a:t>
            </a:r>
          </a:p>
          <a:p>
            <a:pPr>
              <a:lnSpc>
                <a:spcPct val="100000"/>
              </a:lnSpc>
            </a:pPr>
            <a:r>
              <a:rPr lang="fr-FR" dirty="0">
                <a:solidFill>
                  <a:schemeClr val="tx1"/>
                </a:solidFill>
                <a:latin typeface="Arial"/>
                <a:cs typeface="Arial"/>
              </a:rPr>
              <a:t>L’approche 7-1-7 s’intègre de manière fluide aux cadres, aux mesures de planification, aux flux de travail et aux systèmes existants. </a:t>
            </a:r>
          </a:p>
          <a:p>
            <a:pPr>
              <a:lnSpc>
                <a:spcPct val="100000"/>
              </a:lnSpc>
            </a:pPr>
            <a:r>
              <a:rPr lang="fr-FR">
                <a:solidFill>
                  <a:schemeClr val="tx1"/>
                </a:solidFill>
                <a:latin typeface="Arial"/>
                <a:cs typeface="Arial"/>
              </a:rPr>
              <a:t>Impliquer de nombreuses parties prenantes, car l’approche 7-1-7 se concentre </a:t>
            </a:r>
            <a:r>
              <a:rPr lang="fr-FR" dirty="0">
                <a:solidFill>
                  <a:schemeClr val="tx1"/>
                </a:solidFill>
                <a:latin typeface="Arial"/>
                <a:cs typeface="Arial"/>
              </a:rPr>
              <a:t>sur l’élimination d’un vaste éventail de goulots d’étranglement systémiques.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9703980" cy="1422952"/>
          </a:xfrm>
        </p:spPr>
        <p:txBody>
          <a:bodyPr/>
          <a:lstStyle/>
          <a:p>
            <a:r>
              <a:rPr lang="fr-FR" sz="4400" dirty="0">
                <a:latin typeface="Arial"/>
                <a:cs typeface="Arial"/>
              </a:rPr>
              <a:t>Principes fondamentaux de l’approche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fr-FR" sz="3000"/>
              <a:t>Activité</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1850" y="2257734"/>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606346"/>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fr-FR" sz="2000" b="1" dirty="0">
                <a:solidFill>
                  <a:schemeClr val="tx1"/>
                </a:solidFill>
                <a:latin typeface="Arial"/>
                <a:cs typeface="Arial"/>
              </a:rPr>
              <a:t>Votre tâche. </a:t>
            </a:r>
            <a:r>
              <a:rPr lang="fr-FR" sz="2000" dirty="0">
                <a:solidFill>
                  <a:schemeClr val="tx1"/>
                </a:solidFill>
                <a:latin typeface="Arial"/>
                <a:cs typeface="Arial"/>
              </a:rPr>
              <a:t>Vous avez 5 minutes pour travailler avec les personnes à vos tables pour :</a:t>
            </a:r>
          </a:p>
          <a:p>
            <a:pPr>
              <a:lnSpc>
                <a:spcPct val="100000"/>
              </a:lnSpc>
            </a:pPr>
            <a:r>
              <a:rPr lang="fr-FR" sz="2000" dirty="0">
                <a:solidFill>
                  <a:schemeClr val="tx1"/>
                </a:solidFill>
                <a:latin typeface="Arial"/>
                <a:cs typeface="Arial"/>
              </a:rPr>
              <a:t>discuter et expliquer le principe ;</a:t>
            </a:r>
          </a:p>
          <a:p>
            <a:pPr>
              <a:lnSpc>
                <a:spcPct val="100000"/>
              </a:lnSpc>
            </a:pPr>
            <a:r>
              <a:rPr lang="fr-FR" sz="2000" dirty="0">
                <a:solidFill>
                  <a:schemeClr val="tx1"/>
                </a:solidFill>
                <a:latin typeface="Arial"/>
                <a:cs typeface="Arial"/>
              </a:rPr>
              <a:t>si possible, décrire comment il se rapporte au succès ou à l’échec d’</a:t>
            </a:r>
            <a:r>
              <a:rPr lang="fr-FR" sz="2000" dirty="0" err="1">
                <a:solidFill>
                  <a:schemeClr val="tx1"/>
                </a:solidFill>
                <a:latin typeface="Arial"/>
                <a:cs typeface="Arial"/>
              </a:rPr>
              <a:t>Epistan</a:t>
            </a:r>
            <a:r>
              <a:rPr lang="fr-FR" sz="2000" dirty="0">
                <a:solidFill>
                  <a:schemeClr val="tx1"/>
                </a:solidFill>
                <a:latin typeface="Arial"/>
                <a:cs typeface="Arial"/>
              </a:rPr>
              <a:t> dans l’activité de simulation ou dans votre propre contexte ;</a:t>
            </a:r>
          </a:p>
          <a:p>
            <a:pPr>
              <a:lnSpc>
                <a:spcPct val="100000"/>
              </a:lnSpc>
            </a:pPr>
            <a:r>
              <a:rPr lang="fr-FR" sz="2000" dirty="0">
                <a:solidFill>
                  <a:schemeClr val="tx1"/>
                </a:solidFill>
                <a:latin typeface="Arial"/>
                <a:cs typeface="Arial"/>
              </a:rPr>
              <a:t>désigner la personne de votre équipe chargée de faire un compte rendu. </a:t>
            </a:r>
          </a:p>
          <a:p>
            <a:pPr marL="0" indent="0">
              <a:lnSpc>
                <a:spcPct val="100000"/>
              </a:lnSpc>
              <a:buNone/>
            </a:pPr>
            <a:r>
              <a:rPr lang="fr-FR" sz="2000" dirty="0">
                <a:solidFill>
                  <a:schemeClr val="tx1"/>
                </a:solidFill>
                <a:latin typeface="Arial"/>
                <a:cs typeface="Arial"/>
              </a:rPr>
              <a:t>Chaque équipe aura 2 minutes pour faire son compte rendu. </a:t>
            </a:r>
          </a:p>
          <a:p>
            <a:pPr marL="0" indent="0">
              <a:lnSpc>
                <a:spcPct val="100000"/>
              </a:lnSpc>
              <a:buNone/>
            </a:pPr>
            <a:endParaRPr lang="en-US" dirty="0">
              <a:solidFill>
                <a:schemeClr val="tx1"/>
              </a:solidFill>
              <a:latin typeface="Arial"/>
              <a:cs typeface="Arial"/>
            </a:endParaRPr>
          </a:p>
          <a:p>
            <a:pPr marL="0" indent="0">
              <a:lnSpc>
                <a:spcPct val="100000"/>
              </a:lnSpc>
              <a:buNone/>
            </a:pPr>
            <a:endParaRPr lang="en-US" dirty="0">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fr-FR">
                <a:latin typeface="Arial"/>
                <a:cs typeface="Arial"/>
              </a:rPr>
              <a:t>Principes fondamentaux</a:t>
            </a:r>
          </a:p>
        </p:txBody>
      </p:sp>
      <p:sp>
        <p:nvSpPr>
          <p:cNvPr id="3" name="TextBox 2">
            <a:extLst>
              <a:ext uri="{FF2B5EF4-FFF2-40B4-BE49-F238E27FC236}">
                <a16:creationId xmlns:a16="http://schemas.microsoft.com/office/drawing/2014/main" id="{1D1D2763-6C3F-88B1-9472-67AE0C8526B9}"/>
              </a:ext>
            </a:extLst>
          </p:cNvPr>
          <p:cNvSpPr txBox="1"/>
          <p:nvPr/>
        </p:nvSpPr>
        <p:spPr>
          <a:xfrm>
            <a:off x="981130" y="3604941"/>
            <a:ext cx="10229740" cy="26314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dirty="0">
                <a:latin typeface="Arial"/>
                <a:cs typeface="Arial"/>
              </a:rPr>
              <a:t>Répartition des principes</a:t>
            </a:r>
          </a:p>
          <a:p>
            <a:endParaRPr lang="en-US" sz="700" dirty="0">
              <a:latin typeface="Arial"/>
              <a:cs typeface="Arial"/>
            </a:endParaRPr>
          </a:p>
          <a:p>
            <a:pPr marL="285750" indent="-285750">
              <a:buFont typeface="Arial,Sans-Serif"/>
              <a:buChar char="•"/>
            </a:pPr>
            <a:r>
              <a:rPr lang="fr-FR" sz="1400" b="1">
                <a:latin typeface="Arial"/>
                <a:cs typeface="Arial"/>
              </a:rPr>
              <a:t>Groupe 1 :</a:t>
            </a:r>
            <a:r>
              <a:rPr lang="fr-FR" sz="1400">
                <a:latin typeface="Arial"/>
                <a:cs typeface="Arial"/>
              </a:rPr>
              <a:t> utiliser souvent l’approche 7-1-7 pour améliorer continuellement les performances.</a:t>
            </a:r>
          </a:p>
          <a:p>
            <a:pPr marL="285750" indent="-285750">
              <a:buFont typeface="Arial,Sans-Serif"/>
              <a:buChar char="•"/>
            </a:pPr>
            <a:r>
              <a:rPr lang="fr-FR" sz="1400" b="1" dirty="0">
                <a:latin typeface="Arial"/>
                <a:cs typeface="Arial"/>
              </a:rPr>
              <a:t>Groupe 2 :</a:t>
            </a:r>
            <a:r>
              <a:rPr lang="fr-FR" sz="1400" dirty="0">
                <a:latin typeface="Arial"/>
                <a:cs typeface="Arial"/>
              </a:rPr>
              <a:t> l’approche 7-1-7 a été conçue comme une opportunité d’apprentissage. Elle est la plus efficace pour réaliser des évaluations transparentes, honnêtes et non punitives.</a:t>
            </a:r>
          </a:p>
          <a:p>
            <a:pPr marL="285750" indent="-285750">
              <a:buFont typeface="Arial,Sans-Serif"/>
              <a:buChar char="•"/>
            </a:pPr>
            <a:r>
              <a:rPr lang="fr-FR" sz="1400" b="1" dirty="0">
                <a:latin typeface="Arial"/>
                <a:cs typeface="Arial"/>
              </a:rPr>
              <a:t>Groupe 3 :</a:t>
            </a:r>
            <a:r>
              <a:rPr lang="fr-FR" sz="1400">
                <a:latin typeface="Arial"/>
                <a:cs typeface="Arial"/>
              </a:rPr>
              <a:t> chaque jalon de l’approche 7-1-7 (à savoir la détection, la notification et la réponse précoce) est essentiel.</a:t>
            </a:r>
          </a:p>
          <a:p>
            <a:pPr marL="285750" indent="-285750">
              <a:buFont typeface="Arial,Sans-Serif"/>
              <a:buChar char="•"/>
            </a:pPr>
            <a:r>
              <a:rPr lang="fr-FR" sz="1400" b="1" dirty="0">
                <a:latin typeface="Arial"/>
                <a:cs typeface="Arial"/>
              </a:rPr>
              <a:t>Groupe 4 :</a:t>
            </a:r>
            <a:r>
              <a:rPr lang="fr-FR" sz="1400" dirty="0">
                <a:solidFill>
                  <a:srgbClr val="394D56"/>
                </a:solidFill>
                <a:latin typeface="Arial"/>
                <a:cs typeface="Arial"/>
              </a:rPr>
              <a:t> </a:t>
            </a:r>
            <a:r>
              <a:rPr lang="fr-FR" sz="1400" dirty="0">
                <a:latin typeface="Arial"/>
                <a:cs typeface="Arial"/>
              </a:rPr>
              <a:t>plus vous utilisez l’approche 7-1-7 tôt, plus vous avez de chance de développer une réponse appropriée à l’épidémie.</a:t>
            </a:r>
          </a:p>
          <a:p>
            <a:pPr marL="285750" indent="-285750">
              <a:buFont typeface="Arial,Sans-Serif"/>
              <a:buChar char="•"/>
            </a:pPr>
            <a:r>
              <a:rPr lang="fr-FR" sz="1400" b="1" dirty="0">
                <a:latin typeface="Arial"/>
                <a:cs typeface="Arial"/>
              </a:rPr>
              <a:t>Groupe 5 :</a:t>
            </a:r>
            <a:r>
              <a:rPr lang="fr-FR" sz="1400" dirty="0">
                <a:latin typeface="Arial"/>
                <a:cs typeface="Arial"/>
              </a:rPr>
              <a:t> l’approche 7-1-7 s’intègre de manière fluide aux cadres, aux mesures de planification, aux flux de travail et aux systèmes existants.</a:t>
            </a:r>
          </a:p>
          <a:p>
            <a:pPr marL="285750" indent="-285750">
              <a:buFont typeface="Arial,Sans-Serif"/>
              <a:buChar char="•"/>
            </a:pPr>
            <a:r>
              <a:rPr lang="fr-FR" sz="1400" b="1">
                <a:latin typeface="Arial"/>
                <a:cs typeface="Arial"/>
              </a:rPr>
              <a:t>Groupe 6 :</a:t>
            </a:r>
            <a:r>
              <a:rPr lang="fr-FR" sz="1400">
                <a:latin typeface="Arial"/>
                <a:cs typeface="Arial"/>
              </a:rPr>
              <a:t> impliquer de nombreuses parties prenantes, car l’approche 7-1-7 se concentre sur l’élimination d’un vaste </a:t>
            </a:r>
            <a:r>
              <a:rPr lang="fr-FR" sz="1400" dirty="0">
                <a:latin typeface="Arial"/>
                <a:cs typeface="Arial"/>
              </a:rPr>
              <a:t>éventail de goulots d’étranglement systémiques.</a:t>
            </a:r>
          </a:p>
        </p:txBody>
      </p:sp>
    </p:spTree>
    <p:extLst>
      <p:ext uri="{BB962C8B-B14F-4D97-AF65-F5344CB8AC3E}">
        <p14:creationId xmlns:p14="http://schemas.microsoft.com/office/powerpoint/2010/main" val="31338194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345005" y="2352262"/>
            <a:ext cx="8739938"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fr-FR" sz="3000" b="1" i="0" u="none" strike="noStrike" cap="none" normalizeH="0" baseline="0" noProof="0" dirty="0">
                <a:ln>
                  <a:noFill/>
                </a:ln>
                <a:solidFill>
                  <a:schemeClr val="tx2"/>
                </a:solidFill>
                <a:effectLst/>
                <a:uLnTx/>
                <a:uFillTx/>
                <a:latin typeface="Arial"/>
                <a:ea typeface="Arial"/>
                <a:cs typeface="Arial"/>
              </a:rPr>
              <a:t>Groupe 1</a:t>
            </a:r>
          </a:p>
          <a:p>
            <a:pPr>
              <a:lnSpc>
                <a:spcPct val="113999"/>
              </a:lnSpc>
              <a:defRPr/>
            </a:pPr>
            <a:endParaRPr lang="en-US" sz="3000" b="1" dirty="0">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lang="fr-FR" sz="3000" b="1">
                <a:solidFill>
                  <a:srgbClr val="3BB041"/>
                </a:solidFill>
                <a:latin typeface="Arial"/>
                <a:ea typeface="Arial"/>
                <a:cs typeface="Arial"/>
              </a:rPr>
              <a:t>Utiliser</a:t>
            </a:r>
            <a:r>
              <a:rPr kumimoji="0" lang="fr-FR" sz="3000" b="1" i="0" u="none" strike="noStrike" cap="none" normalizeH="0" baseline="0" noProof="0">
                <a:ln>
                  <a:noFill/>
                </a:ln>
                <a:solidFill>
                  <a:srgbClr val="3BB041"/>
                </a:solidFill>
                <a:effectLst/>
                <a:uLnTx/>
                <a:uFillTx/>
                <a:latin typeface="Arial"/>
                <a:ea typeface="Arial"/>
                <a:cs typeface="Arial"/>
              </a:rPr>
              <a:t> souvent l’approche 7-1-7 pour améliorer </a:t>
            </a:r>
            <a:r>
              <a:rPr lang="fr-FR" sz="3000" b="1">
                <a:solidFill>
                  <a:srgbClr val="3BB041"/>
                </a:solidFill>
                <a:latin typeface="Arial"/>
                <a:ea typeface="Arial"/>
                <a:cs typeface="Arial"/>
              </a:rPr>
              <a:t>continuellement</a:t>
            </a:r>
            <a:r>
              <a:rPr kumimoji="0" lang="fr-FR" sz="3000" b="1" i="0" u="none" strike="noStrike" cap="none" normalizeH="0" baseline="0" noProof="0">
                <a:ln>
                  <a:noFill/>
                </a:ln>
                <a:solidFill>
                  <a:srgbClr val="3BB041"/>
                </a:solidFill>
                <a:effectLst/>
                <a:uLnTx/>
                <a:uFillTx/>
                <a:latin typeface="Arial"/>
                <a:ea typeface="Arial"/>
                <a:cs typeface="Arial"/>
              </a:rPr>
              <a:t> les performances.</a:t>
            </a:r>
            <a:endParaRPr lang="fr-FR" sz="3000" b="1" i="0" u="none" strike="noStrike" cap="none" normalizeH="0" baseline="0" noProof="0">
              <a:ln>
                <a:noFill/>
              </a:ln>
              <a:solidFill>
                <a:srgbClr val="3BB041"/>
              </a:solidFill>
              <a:effectLst/>
              <a:uLnTx/>
              <a:uFillTx/>
              <a:latin typeface="Arial"/>
              <a:ea typeface="Arial"/>
              <a:cs typeface="Arial"/>
            </a:endParaRPr>
          </a:p>
        </p:txBody>
      </p:sp>
    </p:spTree>
    <p:extLst>
      <p:ext uri="{BB962C8B-B14F-4D97-AF65-F5344CB8AC3E}">
        <p14:creationId xmlns:p14="http://schemas.microsoft.com/office/powerpoint/2010/main" val="10181755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5" y="1998798"/>
            <a:ext cx="7992599"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dirty="0">
                <a:ln>
                  <a:noFill/>
                </a:ln>
                <a:solidFill>
                  <a:schemeClr val="tx2"/>
                </a:solidFill>
                <a:effectLst/>
                <a:uLnTx/>
                <a:uFillTx/>
                <a:latin typeface="Arial"/>
                <a:ea typeface="Arial"/>
                <a:cs typeface="Arial"/>
              </a:rPr>
              <a:t>Groupe 2</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dirty="0">
                <a:ln>
                  <a:noFill/>
                </a:ln>
                <a:solidFill>
                  <a:srgbClr val="3BB041"/>
                </a:solidFill>
                <a:effectLst/>
                <a:uLnTx/>
                <a:uFillTx/>
                <a:latin typeface="Arial"/>
                <a:ea typeface="Arial"/>
                <a:cs typeface="Arial"/>
              </a:rPr>
              <a:t>L’approche 7-1-7 a été conçue comme une opportunité d’apprentissage. Elle est la plus efficace pour réaliser des évaluations transparentes, honnêtes et non punitives.</a:t>
            </a:r>
          </a:p>
        </p:txBody>
      </p:sp>
    </p:spTree>
    <p:extLst>
      <p:ext uri="{BB962C8B-B14F-4D97-AF65-F5344CB8AC3E}">
        <p14:creationId xmlns:p14="http://schemas.microsoft.com/office/powerpoint/2010/main" val="24301274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7081213"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dirty="0">
                <a:ln>
                  <a:noFill/>
                </a:ln>
                <a:solidFill>
                  <a:schemeClr val="tx2"/>
                </a:solidFill>
                <a:effectLst/>
                <a:uLnTx/>
                <a:uFillTx/>
                <a:latin typeface="Arial"/>
                <a:ea typeface="Arial"/>
                <a:cs typeface="Arial"/>
              </a:rPr>
              <a:t>Groupe 3</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dirty="0">
                <a:ln>
                  <a:noFill/>
                </a:ln>
                <a:solidFill>
                  <a:srgbClr val="3BB041"/>
                </a:solidFill>
                <a:effectLst/>
                <a:uLnTx/>
                <a:uFillTx/>
                <a:latin typeface="Arial"/>
                <a:ea typeface="Arial"/>
                <a:cs typeface="Arial"/>
              </a:rPr>
              <a:t>Chaque phase de l’approche 7-1-7 </a:t>
            </a:r>
            <a:br>
              <a:rPr kumimoji="0" lang="fr-FR" sz="3000" b="1" i="0" u="none" strike="noStrike" cap="none" normalizeH="0" baseline="0" noProof="0" dirty="0">
                <a:ln>
                  <a:noFill/>
                </a:ln>
                <a:solidFill>
                  <a:srgbClr val="3BB041"/>
                </a:solidFill>
                <a:effectLst/>
                <a:uLnTx/>
                <a:uFillTx/>
                <a:latin typeface="Arial"/>
                <a:ea typeface="Arial"/>
                <a:cs typeface="Arial"/>
              </a:rPr>
            </a:br>
            <a:r>
              <a:rPr kumimoji="0" lang="fr-FR" sz="3000" b="1" i="0" u="none" strike="noStrike" cap="none" normalizeH="0" baseline="0" noProof="0" dirty="0">
                <a:ln>
                  <a:noFill/>
                </a:ln>
                <a:solidFill>
                  <a:srgbClr val="3BB041"/>
                </a:solidFill>
                <a:effectLst/>
                <a:uLnTx/>
                <a:uFillTx/>
                <a:latin typeface="Arial"/>
                <a:ea typeface="Arial"/>
                <a:cs typeface="Arial"/>
              </a:rPr>
              <a:t>(à savoir la détection, la notification et la réponse précoce) est essentielle.</a:t>
            </a:r>
          </a:p>
        </p:txBody>
      </p:sp>
    </p:spTree>
    <p:extLst>
      <p:ext uri="{BB962C8B-B14F-4D97-AF65-F5344CB8AC3E}">
        <p14:creationId xmlns:p14="http://schemas.microsoft.com/office/powerpoint/2010/main" val="8500998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8" y="2230990"/>
            <a:ext cx="6620464"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a:ln>
                  <a:noFill/>
                </a:ln>
                <a:solidFill>
                  <a:schemeClr val="tx2"/>
                </a:solidFill>
                <a:effectLst/>
                <a:uLnTx/>
                <a:uFillTx/>
                <a:latin typeface="Arial"/>
                <a:ea typeface="Arial"/>
                <a:cs typeface="Arial"/>
              </a:rPr>
              <a:t>Groupe 4</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a:ln>
                  <a:noFill/>
                </a:ln>
                <a:solidFill>
                  <a:srgbClr val="3BB041"/>
                </a:solidFill>
                <a:effectLst/>
                <a:uLnTx/>
                <a:uFillTx/>
                <a:latin typeface="Arial"/>
                <a:ea typeface="Arial"/>
                <a:cs typeface="Arial"/>
              </a:rPr>
              <a:t>Plus vous utilisez l’approche 7-1-7 tôt, plus vous avez de chance de développer une réponse appropriée à l’épidémie.</a:t>
            </a:r>
          </a:p>
        </p:txBody>
      </p:sp>
    </p:spTree>
    <p:extLst>
      <p:ext uri="{BB962C8B-B14F-4D97-AF65-F5344CB8AC3E}">
        <p14:creationId xmlns:p14="http://schemas.microsoft.com/office/powerpoint/2010/main" val="42898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fr-FR"/>
              <a:t>Présentations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0172700" cy="3565633"/>
          </a:xfrm>
        </p:spPr>
        <p:txBody>
          <a:bodyPr vert="horz" lIns="91440" tIns="45720" rIns="91440" bIns="45720" rtlCol="0" anchor="t">
            <a:noAutofit/>
          </a:bodyPr>
          <a:lstStyle/>
          <a:p>
            <a:pPr marL="0" indent="0">
              <a:lnSpc>
                <a:spcPct val="114000"/>
              </a:lnSpc>
              <a:buNone/>
            </a:pPr>
            <a:r>
              <a:rPr lang="fr-FR" sz="2800" b="1" dirty="0">
                <a:solidFill>
                  <a:schemeClr val="tx2"/>
                </a:solidFill>
                <a:latin typeface="Arial"/>
                <a:cs typeface="Arial"/>
              </a:rPr>
              <a:t>Levez-vous si vous…</a:t>
            </a:r>
          </a:p>
          <a:p>
            <a:pPr>
              <a:lnSpc>
                <a:spcPct val="114000"/>
              </a:lnSpc>
            </a:pPr>
            <a:r>
              <a:rPr lang="fr-FR" sz="2800" dirty="0">
                <a:latin typeface="Arial"/>
                <a:cs typeface="Arial"/>
              </a:rPr>
              <a:t>travaillez (ou avez travaillé) au niveau local ;</a:t>
            </a:r>
          </a:p>
          <a:p>
            <a:pPr lvl="1">
              <a:lnSpc>
                <a:spcPct val="113999"/>
              </a:lnSpc>
            </a:pPr>
            <a:r>
              <a:rPr lang="fr-FR" sz="2800" dirty="0">
                <a:latin typeface="Arial"/>
                <a:cs typeface="Arial"/>
              </a:rPr>
              <a:t>travaillez (ou avez travaillé) au niveau infranational (province, district, etc.) ;</a:t>
            </a:r>
          </a:p>
          <a:p>
            <a:pPr lvl="2">
              <a:lnSpc>
                <a:spcPct val="113999"/>
              </a:lnSpc>
            </a:pPr>
            <a:r>
              <a:rPr lang="fr-FR" sz="2800" dirty="0">
                <a:latin typeface="Arial"/>
                <a:cs typeface="Arial"/>
              </a:rPr>
              <a:t>travaillez (ou avez travaillé) au niveau national ;</a:t>
            </a:r>
          </a:p>
          <a:p>
            <a:pPr lvl="3">
              <a:lnSpc>
                <a:spcPct val="113999"/>
              </a:lnSpc>
            </a:pPr>
            <a:r>
              <a:rPr lang="fr-FR" sz="2800" dirty="0">
                <a:latin typeface="Arial"/>
                <a:cs typeface="Arial"/>
              </a:rPr>
              <a:t>travaillez (ou avez travaillé) au niveau international.</a:t>
            </a:r>
          </a:p>
          <a:p>
            <a:pPr marL="1371600" lvl="3" indent="0">
              <a:lnSpc>
                <a:spcPct val="113999"/>
              </a:lnSpc>
              <a:buNone/>
            </a:pPr>
            <a:endParaRPr lang="en-US" sz="2800" dirty="0">
              <a:latin typeface="Arial"/>
              <a:cs typeface="Arial"/>
            </a:endParaRPr>
          </a:p>
          <a:p>
            <a:pPr marL="0" indent="0">
              <a:buNone/>
            </a:pPr>
            <a:endParaRPr lang="en-US" sz="2800" dirty="0">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17550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a:ln>
                  <a:noFill/>
                </a:ln>
                <a:solidFill>
                  <a:schemeClr val="tx2"/>
                </a:solidFill>
                <a:effectLst/>
                <a:uLnTx/>
                <a:uFillTx/>
                <a:latin typeface="Arial"/>
                <a:ea typeface="Arial"/>
                <a:cs typeface="Arial"/>
              </a:rPr>
              <a:t>Groupe 5</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a:ln>
                  <a:noFill/>
                </a:ln>
                <a:solidFill>
                  <a:srgbClr val="3BB041"/>
                </a:solidFill>
                <a:effectLst/>
                <a:uLnTx/>
                <a:uFillTx/>
                <a:latin typeface="Arial"/>
                <a:ea typeface="Arial"/>
                <a:cs typeface="Arial"/>
              </a:rPr>
              <a:t>L’approche 7-1-7 s’intègre de manière fluide aux cadres, aux mesures de planification, aux flux de travail et aux systèmes existants.</a:t>
            </a:r>
          </a:p>
        </p:txBody>
      </p:sp>
    </p:spTree>
    <p:extLst>
      <p:ext uri="{BB962C8B-B14F-4D97-AF65-F5344CB8AC3E}">
        <p14:creationId xmlns:p14="http://schemas.microsoft.com/office/powerpoint/2010/main" val="7555815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5" y="1995805"/>
            <a:ext cx="8121820" cy="332398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dirty="0">
                <a:ln>
                  <a:noFill/>
                </a:ln>
                <a:solidFill>
                  <a:schemeClr val="tx2"/>
                </a:solidFill>
                <a:effectLst/>
                <a:uLnTx/>
                <a:uFillTx/>
                <a:latin typeface="Arial"/>
                <a:ea typeface="Arial"/>
                <a:cs typeface="Arial"/>
              </a:rPr>
              <a:t>Groupe 6</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3000" b="1">
                <a:solidFill>
                  <a:srgbClr val="3BB041"/>
                </a:solidFill>
                <a:latin typeface="Arial"/>
                <a:ea typeface="Arial"/>
                <a:cs typeface="Arial"/>
              </a:rPr>
              <a:t>Impliquer</a:t>
            </a:r>
            <a:r>
              <a:rPr kumimoji="0" lang="fr-FR" sz="3000" b="1" i="0" u="none" strike="noStrike" cap="none" normalizeH="0" baseline="0" noProof="0">
                <a:ln>
                  <a:noFill/>
                </a:ln>
                <a:solidFill>
                  <a:srgbClr val="3BB041"/>
                </a:solidFill>
                <a:effectLst/>
                <a:uLnTx/>
                <a:uFillTx/>
                <a:latin typeface="Arial"/>
                <a:ea typeface="Arial"/>
                <a:cs typeface="Arial"/>
              </a:rPr>
              <a:t> de nombreuses parties </a:t>
            </a:r>
            <a:r>
              <a:rPr kumimoji="0" lang="fr-FR" sz="3000" b="1" i="0" u="none" strike="noStrike" cap="none" normalizeH="0" baseline="0" noProof="0" dirty="0">
                <a:ln>
                  <a:noFill/>
                </a:ln>
                <a:solidFill>
                  <a:srgbClr val="3BB041"/>
                </a:solidFill>
                <a:effectLst/>
                <a:uLnTx/>
                <a:uFillTx/>
                <a:latin typeface="Arial"/>
                <a:ea typeface="Arial"/>
                <a:cs typeface="Arial"/>
              </a:rPr>
              <a:t>prenantes, car l’approche 7-1-7 se concentre sur l’élimination d’un vaste éventail de goulots d’étranglement systémiques.</a:t>
            </a:r>
          </a:p>
        </p:txBody>
      </p:sp>
    </p:spTree>
    <p:extLst>
      <p:ext uri="{BB962C8B-B14F-4D97-AF65-F5344CB8AC3E}">
        <p14:creationId xmlns:p14="http://schemas.microsoft.com/office/powerpoint/2010/main" val="1794510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8" y="3159494"/>
            <a:ext cx="3467083" cy="539446"/>
          </a:xfrm>
        </p:spPr>
        <p:txBody>
          <a:bodyPr anchor="b">
            <a:normAutofit fontScale="90000"/>
          </a:bodyPr>
          <a:lstStyle/>
          <a:p>
            <a:r>
              <a:rPr lang="fr-FR">
                <a:latin typeface="Arial"/>
                <a:cs typeface="Arial"/>
              </a:rPr>
              <a:t>Pause de 15 minutes</a:t>
            </a: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fr-FR" sz="3200" b="1">
                <a:solidFill>
                  <a:schemeClr val="tx2"/>
                </a:solidFill>
                <a:latin typeface="Arial"/>
                <a:cs typeface="Arial"/>
              </a:rPr>
              <a:t>Avez-vous des questions ? Ajoutez-les à notre espace « Faisons le point ».</a:t>
            </a:r>
          </a:p>
          <a:p>
            <a:pPr marL="0" indent="0">
              <a:buNone/>
            </a:pPr>
            <a:endParaRPr lang="en-US" sz="2800" dirty="0">
              <a:latin typeface="Arial"/>
              <a:cs typeface="Arial"/>
            </a:endParaRPr>
          </a:p>
          <a:p>
            <a:pPr marL="0" indent="0">
              <a:buNone/>
            </a:pPr>
            <a:r>
              <a:rPr lang="fr-FR" sz="3000">
                <a:solidFill>
                  <a:schemeClr val="tx1"/>
                </a:solidFill>
                <a:latin typeface="Arial"/>
                <a:cs typeface="Arial"/>
              </a:rPr>
              <a:t>Nous répondrons aux questions inscrites dans cet espace tout au long de la formation.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806262" y="3194348"/>
            <a:ext cx="9761097" cy="1887026"/>
          </a:xfrm>
        </p:spPr>
        <p:txBody>
          <a:bodyPr>
            <a:normAutofit/>
          </a:bodyPr>
          <a:lstStyle/>
          <a:p>
            <a:r>
              <a:rPr lang="fr-FR" sz="4400" dirty="0"/>
              <a:t>Application de l’approche 7-1-7 lors d’épidémies uniques et multiples</a:t>
            </a:r>
          </a:p>
        </p:txBody>
      </p:sp>
    </p:spTree>
    <p:extLst>
      <p:ext uri="{BB962C8B-B14F-4D97-AF65-F5344CB8AC3E}">
        <p14:creationId xmlns:p14="http://schemas.microsoft.com/office/powerpoint/2010/main" val="31358372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49" y="2130571"/>
            <a:ext cx="6693029" cy="2599604"/>
          </a:xfrm>
        </p:spPr>
        <p:txBody>
          <a:bodyPr vert="horz" lIns="91440" tIns="45720" rIns="91440" bIns="45720" rtlCol="0" anchor="t">
            <a:noAutofit/>
          </a:bodyPr>
          <a:lstStyle/>
          <a:p>
            <a:r>
              <a:rPr lang="fr-FR" sz="3600" dirty="0">
                <a:latin typeface="Arial"/>
                <a:cs typeface="Arial"/>
              </a:rPr>
              <a:t>Comment diffère l'utilisation des résultats de l’approche 7-1-7 concernant une seule </a:t>
            </a:r>
            <a:r>
              <a:rPr lang="fr-FR" sz="3600">
                <a:latin typeface="Arial"/>
                <a:cs typeface="Arial"/>
              </a:rPr>
              <a:t>épidémie par rapport à ceux concernant plusieurs épidémies</a:t>
            </a:r>
            <a:r>
              <a:rPr lang="fr-FR" sz="3600" dirty="0">
                <a:latin typeface="Arial"/>
                <a:cs typeface="Arial"/>
              </a:rPr>
              <a:t> ?</a:t>
            </a: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fr-FR" sz="3000">
                <a:latin typeface="Arial"/>
                <a:cs typeface="Arial"/>
              </a:rPr>
              <a:t>Discussion</a:t>
            </a:r>
          </a:p>
        </p:txBody>
      </p:sp>
    </p:spTree>
    <p:extLst>
      <p:ext uri="{BB962C8B-B14F-4D97-AF65-F5344CB8AC3E}">
        <p14:creationId xmlns:p14="http://schemas.microsoft.com/office/powerpoint/2010/main" val="13424431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rmAutofit/>
          </a:bodyPr>
          <a:lstStyle/>
          <a:p>
            <a:r>
              <a:rPr lang="fr-FR" b="1">
                <a:cs typeface="Arial" panose="020B0604020202020204" pitchFamily="34" charset="0"/>
              </a:rPr>
              <a:t>Application de la cible 7-1-7 aux épidémies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709310" y="5012564"/>
            <a:ext cx="25170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Événements multiples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1277674" y="3696095"/>
              <a:ext cx="3882794" cy="307777"/>
            </a:xfrm>
            <a:prstGeom prst="rect">
              <a:avLst/>
            </a:prstGeom>
            <a:noFill/>
          </p:spPr>
          <p:txBody>
            <a:bodyPr wrap="none" rtlCol="0">
              <a:spAutoFit/>
            </a:bodyPr>
            <a:lstStyle/>
            <a:p>
              <a:pPr algn="l"/>
              <a:r>
                <a:rPr lang="fr-FR" sz="1400" b="1" dirty="0">
                  <a:latin typeface="Arial" panose="020B0604020202020204" pitchFamily="34" charset="0"/>
                  <a:cs typeface="Arial" panose="020B0604020202020204" pitchFamily="34" charset="0"/>
                </a:rPr>
                <a:t>Étude rétrospective de plusieurs épidémies</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716774" cy="2740266"/>
            <a:chOff x="6989681" y="839085"/>
            <a:chExt cx="4716774" cy="2740266"/>
          </a:xfrm>
        </p:grpSpPr>
        <p:sp>
          <p:nvSpPr>
            <p:cNvPr id="25" name="TextBox 24">
              <a:extLst>
                <a:ext uri="{FF2B5EF4-FFF2-40B4-BE49-F238E27FC236}">
                  <a16:creationId xmlns:a16="http://schemas.microsoft.com/office/drawing/2014/main" id="{FDA16600-9199-0FB4-A0F9-ABAB7AAE3AB8}"/>
                </a:ext>
              </a:extLst>
            </p:cNvPr>
            <p:cNvSpPr txBox="1"/>
            <p:nvPr/>
          </p:nvSpPr>
          <p:spPr>
            <a:xfrm>
              <a:off x="8287803" y="839085"/>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strike="noStrike" cap="none" normalizeH="0" baseline="0" noProof="0">
                  <a:ln>
                    <a:noFill/>
                  </a:ln>
                  <a:solidFill>
                    <a:schemeClr val="tx2"/>
                  </a:solidFill>
                  <a:effectLst/>
                  <a:uLnTx/>
                  <a:uFillTx/>
                  <a:latin typeface="Arial" panose="020B0604020202020204" pitchFamily="34" charset="0"/>
                  <a:ea typeface="Arial"/>
                  <a:cs typeface="Arial" panose="020B0604020202020204" pitchFamily="34" charset="0"/>
                </a:rPr>
                <a:t>Rétrospective</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0814"/>
              <a:ext cx="1846486" cy="918537"/>
              <a:chOff x="2950114" y="2533740"/>
              <a:chExt cx="1846486" cy="918537"/>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2995874" y="2533740"/>
                <a:ext cx="1743963" cy="914400"/>
                <a:chOff x="4158063" y="1315804"/>
                <a:chExt cx="1743963"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58063" y="1315804"/>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107848" y="1440048"/>
                  <a:ext cx="794178" cy="646331"/>
                </a:xfrm>
                <a:prstGeom prst="rect">
                  <a:avLst/>
                </a:prstGeom>
                <a:noFill/>
              </p:spPr>
              <p:txBody>
                <a:bodyPr wrap="square" rtlCol="0">
                  <a:spAutoFit/>
                </a:bodyPr>
                <a:lstStyle/>
                <a:p>
                  <a:pPr algn="l"/>
                  <a:r>
                    <a:rPr lang="fr-FR" sz="1200" b="1">
                      <a:latin typeface="Arial" panose="020B0604020202020204" pitchFamily="34" charset="0"/>
                      <a:cs typeface="Arial" panose="020B0604020202020204" pitchFamily="34" charset="0"/>
                    </a:rPr>
                    <a:t>Revue intra-action</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055528" y="1479773"/>
                <a:ext cx="704078" cy="646331"/>
              </a:xfrm>
              <a:prstGeom prst="rect">
                <a:avLst/>
              </a:prstGeom>
              <a:noFill/>
            </p:spPr>
            <p:txBody>
              <a:bodyPr wrap="square" rtlCol="0">
                <a:spAutoFit/>
              </a:bodyPr>
              <a:lstStyle/>
              <a:p>
                <a:pPr algn="l"/>
                <a:r>
                  <a:rPr lang="fr-FR" sz="1200" b="1" dirty="0">
                    <a:latin typeface="Arial" panose="020B0604020202020204" pitchFamily="34" charset="0"/>
                    <a:cs typeface="Arial" panose="020B0604020202020204" pitchFamily="34" charset="0"/>
                  </a:rPr>
                  <a:t>Revue après action</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0340" y="1351962"/>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91062" cy="959721"/>
              <a:chOff x="3542282" y="1437146"/>
              <a:chExt cx="229106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555071" y="1655271"/>
                <a:ext cx="1278273" cy="461665"/>
              </a:xfrm>
              <a:prstGeom prst="rect">
                <a:avLst/>
              </a:prstGeom>
              <a:noFill/>
            </p:spPr>
            <p:txBody>
              <a:bodyPr wrap="square" rtlCol="0">
                <a:spAutoFit/>
              </a:bodyPr>
              <a:lstStyle/>
              <a:p>
                <a:pPr algn="l"/>
                <a:r>
                  <a:rPr lang="fr-FR" sz="1200" b="1" dirty="0">
                    <a:latin typeface="Arial" panose="020B0604020202020204" pitchFamily="34" charset="0"/>
                    <a:cs typeface="Arial" panose="020B0604020202020204" pitchFamily="34" charset="0"/>
                  </a:rPr>
                  <a:t>Examen informel</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443577" y="799720"/>
            <a:ext cx="4957393" cy="2801090"/>
            <a:chOff x="443577" y="799720"/>
            <a:chExt cx="4957393" cy="2801090"/>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904339"/>
              <a:ext cx="25170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Événement unique</a:t>
              </a:r>
            </a:p>
          </p:txBody>
        </p:sp>
        <p:sp>
          <p:nvSpPr>
            <p:cNvPr id="26" name="TextBox 25">
              <a:extLst>
                <a:ext uri="{FF2B5EF4-FFF2-40B4-BE49-F238E27FC236}">
                  <a16:creationId xmlns:a16="http://schemas.microsoft.com/office/drawing/2014/main" id="{9BF7F431-1CFE-BDED-0E28-354C2B7576FB}"/>
                </a:ext>
              </a:extLst>
            </p:cNvPr>
            <p:cNvSpPr txBox="1"/>
            <p:nvPr/>
          </p:nvSpPr>
          <p:spPr>
            <a:xfrm>
              <a:off x="2569783" y="839085"/>
              <a:ext cx="22498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b="1">
                  <a:solidFill>
                    <a:schemeClr val="tx2"/>
                  </a:solidFill>
                  <a:latin typeface="Arial" panose="020B0604020202020204" pitchFamily="34" charset="0"/>
                  <a:cs typeface="Arial" panose="020B0604020202020204" pitchFamily="34" charset="0"/>
                </a:rPr>
                <a:t>Temps réel</a:t>
              </a: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4" name="TextBox 53">
              <a:extLst>
                <a:ext uri="{FF2B5EF4-FFF2-40B4-BE49-F238E27FC236}">
                  <a16:creationId xmlns:a16="http://schemas.microsoft.com/office/drawing/2014/main" id="{4E5158D7-F0B6-7E1D-C58F-2D1FFF244B09}"/>
                </a:ext>
              </a:extLst>
            </p:cNvPr>
            <p:cNvSpPr txBox="1"/>
            <p:nvPr/>
          </p:nvSpPr>
          <p:spPr>
            <a:xfrm>
              <a:off x="2333450" y="2805624"/>
              <a:ext cx="986145" cy="646331"/>
            </a:xfrm>
            <a:prstGeom prst="rect">
              <a:avLst/>
            </a:prstGeom>
            <a:noFill/>
          </p:spPr>
          <p:txBody>
            <a:bodyPr wrap="square" rtlCol="0">
              <a:spAutoFit/>
            </a:bodyPr>
            <a:lstStyle/>
            <a:p>
              <a:pPr algn="l"/>
              <a:r>
                <a:rPr lang="fr-FR" sz="1200" b="1" dirty="0">
                  <a:latin typeface="Arial" panose="020B0604020202020204" pitchFamily="34" charset="0"/>
                  <a:cs typeface="Arial" panose="020B0604020202020204" pitchFamily="34" charset="0"/>
                </a:rPr>
                <a:t>Revue des premières actions</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7" name="TextBox 56">
              <a:extLst>
                <a:ext uri="{FF2B5EF4-FFF2-40B4-BE49-F238E27FC236}">
                  <a16:creationId xmlns:a16="http://schemas.microsoft.com/office/drawing/2014/main" id="{E19D62D5-2A71-8AD2-579E-A264544A1CDC}"/>
                </a:ext>
              </a:extLst>
            </p:cNvPr>
            <p:cNvSpPr txBox="1"/>
            <p:nvPr/>
          </p:nvSpPr>
          <p:spPr>
            <a:xfrm>
              <a:off x="2317006" y="1698990"/>
              <a:ext cx="1018796" cy="646331"/>
            </a:xfrm>
            <a:prstGeom prst="rect">
              <a:avLst/>
            </a:prstGeom>
            <a:noFill/>
          </p:spPr>
          <p:txBody>
            <a:bodyPr wrap="square" rtlCol="0">
              <a:spAutoFit/>
            </a:bodyPr>
            <a:lstStyle/>
            <a:p>
              <a:pPr algn="l"/>
              <a:r>
                <a:rPr lang="fr-FR" sz="1200" b="1" dirty="0">
                  <a:latin typeface="Arial" panose="020B0604020202020204" pitchFamily="34" charset="0"/>
                  <a:cs typeface="Arial" panose="020B0604020202020204" pitchFamily="34" charset="0"/>
                </a:rPr>
                <a:t>Revue des premières actions</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2832"/>
              <a:ext cx="1869591" cy="921526"/>
              <a:chOff x="1050340" y="1344837"/>
              <a:chExt cx="1869591" cy="921526"/>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5" name="TextBox 64">
                <a:extLst>
                  <a:ext uri="{FF2B5EF4-FFF2-40B4-BE49-F238E27FC236}">
                    <a16:creationId xmlns:a16="http://schemas.microsoft.com/office/drawing/2014/main" id="{5271B462-D44B-42B0-A698-D1D357D0B32F}"/>
                  </a:ext>
                </a:extLst>
              </p:cNvPr>
              <p:cNvSpPr txBox="1"/>
              <p:nvPr/>
            </p:nvSpPr>
            <p:spPr>
              <a:xfrm>
                <a:off x="1967630" y="1486252"/>
                <a:ext cx="952301" cy="646331"/>
              </a:xfrm>
              <a:prstGeom prst="rect">
                <a:avLst/>
              </a:prstGeom>
              <a:noFill/>
            </p:spPr>
            <p:txBody>
              <a:bodyPr wrap="square" rtlCol="0">
                <a:spAutoFit/>
              </a:bodyPr>
              <a:lstStyle/>
              <a:p>
                <a:pPr algn="l"/>
                <a:r>
                  <a:rPr lang="fr-FR" sz="1200" b="1" dirty="0">
                    <a:latin typeface="Arial" panose="020B0604020202020204" pitchFamily="34" charset="0"/>
                    <a:cs typeface="Arial" panose="020B0604020202020204" pitchFamily="34" charset="0"/>
                  </a:rPr>
                  <a:t>Revue des premières actions</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31178" y="1344837"/>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9" name="TextBox 68">
              <a:extLst>
                <a:ext uri="{FF2B5EF4-FFF2-40B4-BE49-F238E27FC236}">
                  <a16:creationId xmlns:a16="http://schemas.microsoft.com/office/drawing/2014/main" id="{EB800F46-6EFC-35EA-A427-B904570874D3}"/>
                </a:ext>
              </a:extLst>
            </p:cNvPr>
            <p:cNvSpPr txBox="1"/>
            <p:nvPr/>
          </p:nvSpPr>
          <p:spPr>
            <a:xfrm>
              <a:off x="4382174" y="2820443"/>
              <a:ext cx="1018796" cy="646331"/>
            </a:xfrm>
            <a:prstGeom prst="rect">
              <a:avLst/>
            </a:prstGeom>
            <a:noFill/>
          </p:spPr>
          <p:txBody>
            <a:bodyPr wrap="square" rtlCol="0">
              <a:spAutoFit/>
            </a:bodyPr>
            <a:lstStyle/>
            <a:p>
              <a:pPr algn="l"/>
              <a:r>
                <a:rPr lang="fr-FR" sz="1200" b="1" dirty="0">
                  <a:latin typeface="Arial" panose="020B0604020202020204" pitchFamily="34" charset="0"/>
                  <a:cs typeface="Arial" panose="020B0604020202020204" pitchFamily="34" charset="0"/>
                </a:rPr>
                <a:t>Revue des premières actions</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67774" y="2660814"/>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32667" y="2671590"/>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236416" y="4084459"/>
            <a:ext cx="4405373" cy="307777"/>
          </a:xfrm>
          <a:prstGeom prst="rect">
            <a:avLst/>
          </a:prstGeom>
          <a:noFill/>
        </p:spPr>
        <p:txBody>
          <a:bodyPr wrap="none" rtlCol="0">
            <a:spAutoFit/>
          </a:bodyPr>
          <a:lstStyle/>
          <a:p>
            <a:pPr algn="l"/>
            <a:r>
              <a:rPr lang="fr-FR" sz="1400" b="1" dirty="0">
                <a:latin typeface="Arial" panose="020B0604020202020204" pitchFamily="34" charset="0"/>
                <a:cs typeface="Arial" panose="020B0604020202020204" pitchFamily="34" charset="0"/>
              </a:rPr>
              <a:t>Base de données consolidée des épidémies</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10057676" cy="2148666"/>
          </a:xfrm>
        </p:spPr>
        <p:txBody>
          <a:bodyPr/>
          <a:lstStyle/>
          <a:p>
            <a:r>
              <a:rPr lang="fr-FR" sz="4800" dirty="0"/>
              <a:t>Utilisation de l’approche </a:t>
            </a:r>
            <a:br>
              <a:rPr lang="fr-FR" sz="4800" dirty="0"/>
            </a:br>
            <a:r>
              <a:rPr lang="fr-FR" sz="4800" dirty="0"/>
              <a:t>7-1-7 pour les épidémies uniques</a:t>
            </a:r>
          </a:p>
        </p:txBody>
      </p:sp>
    </p:spTree>
    <p:extLst>
      <p:ext uri="{BB962C8B-B14F-4D97-AF65-F5344CB8AC3E}">
        <p14:creationId xmlns:p14="http://schemas.microsoft.com/office/powerpoint/2010/main" val="1907912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12162003"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sz="3300" dirty="0">
                <a:latin typeface="Public Sans"/>
                <a:cs typeface="Arial"/>
              </a:rPr>
              <a:t>Utilisation de l’approche 7-1-7 pour une épidémie unique</a:t>
            </a:r>
          </a:p>
          <a:p>
            <a:endParaRPr lang="en-US" dirty="0">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fr-FR"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9" y="4227296"/>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fr-FR" sz="1200" b="0" i="1"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Dans les 3 mois</a:t>
            </a: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fr-FR"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Apparition</a:t>
            </a: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530891" y="5182935"/>
            <a:ext cx="3013600" cy="451534"/>
          </a:xfrm>
          <a:prstGeom prst="rect">
            <a:avLst/>
          </a:prstGeom>
          <a:noFill/>
          <a:ln>
            <a:noFill/>
          </a:ln>
        </p:spPr>
        <p:txBody>
          <a:bodyPr spcFirstLastPara="1" wrap="square" lIns="0" tIns="0" rIns="0" bIns="0" anchor="t" anchorCtr="0">
            <a:spAutoFit/>
          </a:bodyPr>
          <a:lstStyle/>
          <a:p>
            <a:pPr algn="ctr">
              <a:buClr>
                <a:srgbClr val="384D56"/>
              </a:buClr>
              <a:buSzPts val="1100"/>
              <a:defRPr/>
            </a:pPr>
            <a:r>
              <a:rPr kumimoji="0" lang="fr-FR" sz="1450" b="1" i="0" u="none" strike="noStrike" cap="none" normalizeH="0" baseline="0" noProof="0">
                <a:ln>
                  <a:noFill/>
                </a:ln>
                <a:solidFill>
                  <a:srgbClr val="384D56"/>
                </a:solidFill>
                <a:effectLst/>
                <a:uLnTx/>
                <a:uFillTx/>
                <a:latin typeface="Arial"/>
                <a:ea typeface="Arial"/>
                <a:cs typeface="Arial"/>
                <a:sym typeface="Roboto"/>
              </a:rPr>
              <a:t>Plus </a:t>
            </a:r>
            <a:r>
              <a:rPr lang="fr-FR" sz="1450" b="1">
                <a:solidFill>
                  <a:srgbClr val="384D56"/>
                </a:solidFill>
                <a:latin typeface="Arial"/>
                <a:ea typeface="Arial"/>
                <a:cs typeface="Arial"/>
                <a:sym typeface="Roboto"/>
              </a:rPr>
              <a:t>tard dans</a:t>
            </a:r>
            <a:r>
              <a:rPr kumimoji="0" lang="fr-FR" sz="1450" b="1" i="0" u="none" strike="noStrike" cap="none" normalizeH="0" baseline="0" noProof="0">
                <a:ln>
                  <a:noFill/>
                </a:ln>
                <a:solidFill>
                  <a:srgbClr val="384D56"/>
                </a:solidFill>
                <a:effectLst/>
                <a:uLnTx/>
                <a:uFillTx/>
                <a:latin typeface="Arial"/>
                <a:ea typeface="Arial"/>
                <a:cs typeface="Arial"/>
                <a:sym typeface="Roboto"/>
              </a:rPr>
              <a:t> la réponse</a:t>
            </a:r>
            <a:br>
              <a:rPr lang="fr-FR" sz="145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endParaRPr kumimoji="0" lang="fr-FR" sz="1467"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fr-FR" sz="1450" b="1" i="0" u="none" strike="noStrike" cap="none" normalizeH="0" baseline="0" noProof="0">
                <a:ln>
                  <a:noFill/>
                </a:ln>
                <a:solidFill>
                  <a:srgbClr val="384D56"/>
                </a:solidFill>
                <a:effectLst/>
                <a:uLnTx/>
                <a:uFillTx/>
                <a:latin typeface="Arial"/>
                <a:ea typeface="Arial"/>
                <a:cs typeface="Arial"/>
                <a:sym typeface="Roboto"/>
              </a:rPr>
              <a:t>Après la réponse</a:t>
            </a:r>
            <a:br>
              <a:rPr lang="fr-FR" sz="145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endParaRPr lang="fr-FR" sz="145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445533" y="2536328"/>
            <a:ext cx="3407576" cy="46935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fr-FR" sz="1600" b="1" dirty="0">
                <a:solidFill>
                  <a:srgbClr val="384D56"/>
                </a:solidFill>
                <a:latin typeface="Arial"/>
                <a:ea typeface="Arial"/>
                <a:cs typeface="Arial"/>
                <a:sym typeface="Roboto"/>
              </a:rPr>
              <a:t>Pendant</a:t>
            </a:r>
            <a:r>
              <a:rPr kumimoji="0" lang="fr-FR" sz="1600" b="1" i="0" u="none" strike="noStrike" cap="none" normalizeH="0" baseline="0" noProof="0" dirty="0">
                <a:ln>
                  <a:noFill/>
                </a:ln>
                <a:solidFill>
                  <a:srgbClr val="384D56"/>
                </a:solidFill>
                <a:effectLst/>
                <a:uLnTx/>
                <a:uFillTx/>
                <a:latin typeface="Arial"/>
                <a:ea typeface="Arial"/>
                <a:cs typeface="Arial"/>
                <a:sym typeface="Roboto"/>
              </a:rPr>
              <a:t> </a:t>
            </a:r>
            <a:r>
              <a:rPr lang="fr-FR" sz="1600" b="1" dirty="0">
                <a:solidFill>
                  <a:srgbClr val="384D56"/>
                </a:solidFill>
                <a:latin typeface="Arial"/>
                <a:ea typeface="Arial"/>
                <a:cs typeface="Arial"/>
                <a:sym typeface="Roboto"/>
              </a:rPr>
              <a:t>les réponses prolongées</a:t>
            </a:r>
          </a:p>
          <a:p>
            <a:pPr algn="ctr">
              <a:buClr>
                <a:srgbClr val="384D56"/>
              </a:buClr>
              <a:buSzPts val="1400"/>
              <a:defRPr/>
            </a:pPr>
            <a:r>
              <a:rPr lang="fr-FR" sz="1400" dirty="0">
                <a:solidFill>
                  <a:srgbClr val="384D56"/>
                </a:solidFill>
                <a:latin typeface="Arial"/>
                <a:ea typeface="Arial"/>
                <a:cs typeface="Arial"/>
                <a:sym typeface="Roboto"/>
              </a:rPr>
              <a:t>y compris les revues intra-action</a:t>
            </a:r>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46935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fr-FR" sz="1600" b="1" dirty="0">
                <a:solidFill>
                  <a:srgbClr val="384D56"/>
                </a:solidFill>
                <a:latin typeface="Arial"/>
                <a:ea typeface="Arial"/>
                <a:cs typeface="Arial"/>
                <a:sym typeface="Roboto"/>
              </a:rPr>
              <a:t>Après la fin de l’événement</a:t>
            </a:r>
          </a:p>
          <a:p>
            <a:pPr algn="ctr">
              <a:buSzPts val="1400"/>
              <a:defRPr/>
            </a:pPr>
            <a:r>
              <a:rPr lang="fr-FR" sz="1400" dirty="0">
                <a:solidFill>
                  <a:srgbClr val="384D56"/>
                </a:solidFill>
                <a:latin typeface="Arial"/>
                <a:ea typeface="Arial"/>
                <a:cs typeface="Arial"/>
                <a:sym typeface="Roboto"/>
              </a:rPr>
              <a:t>y compris les revues après action </a:t>
            </a: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fr-FR" sz="1450" b="1" i="0" u="none" strike="noStrike" cap="none" normalizeH="0" baseline="0" noProof="0">
                <a:ln>
                  <a:noFill/>
                </a:ln>
                <a:solidFill>
                  <a:srgbClr val="384D56"/>
                </a:solidFill>
                <a:effectLst/>
                <a:uLnTx/>
                <a:uFillTx/>
                <a:latin typeface="Arial"/>
                <a:ea typeface="Arial"/>
                <a:cs typeface="Arial"/>
                <a:sym typeface="Roboto"/>
              </a:rPr>
              <a:t>Au début de la réponse</a:t>
            </a: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7951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fr-FR" sz="1850" b="1" dirty="0">
                <a:solidFill>
                  <a:schemeClr val="accent1"/>
                </a:solidFill>
                <a:latin typeface="Arial"/>
                <a:ea typeface="Arial"/>
                <a:cs typeface="Arial"/>
                <a:sym typeface="Roboto"/>
              </a:rPr>
              <a:t>Temps réel</a:t>
            </a:r>
          </a:p>
          <a:p>
            <a:pPr algn="ctr">
              <a:buClr>
                <a:srgbClr val="384D56"/>
              </a:buClr>
              <a:buSzPts val="1400"/>
              <a:defRPr/>
            </a:pPr>
            <a:r>
              <a:rPr lang="fr-FR" sz="1400" dirty="0">
                <a:solidFill>
                  <a:srgbClr val="384D56"/>
                </a:solidFill>
                <a:latin typeface="Arial"/>
                <a:ea typeface="Arial"/>
                <a:cs typeface="Arial"/>
              </a:rPr>
              <a:t>y compris les revues des premières actions</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endParaRPr kumimoji="0" lang="en-US" sz="1867" b="0" i="0" u="none" strike="noStrike" kern="1200" cap="none" spc="0"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50" b="1" i="0" u="none" strike="noStrike" cap="none" normalizeH="0" baseline="0" noProof="0">
                <a:ln>
                  <a:noFill/>
                </a:ln>
                <a:solidFill>
                  <a:schemeClr val="accent1"/>
                </a:solidFill>
                <a:effectLst/>
                <a:uLnTx/>
                <a:uFillTx/>
                <a:latin typeface="Arial" panose="020B0604020202020204"/>
                <a:ea typeface="Arial"/>
                <a:cs typeface="+mn-cs"/>
              </a:rPr>
              <a:t>Rétrospective</a:t>
            </a:r>
          </a:p>
        </p:txBody>
      </p:sp>
    </p:spTree>
    <p:extLst>
      <p:ext uri="{BB962C8B-B14F-4D97-AF65-F5344CB8AC3E}">
        <p14:creationId xmlns:p14="http://schemas.microsoft.com/office/powerpoint/2010/main" val="19001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a:ln>
                  <a:noFill/>
                </a:ln>
                <a:solidFill>
                  <a:prstClr val="black"/>
                </a:solidFill>
                <a:effectLst/>
                <a:uLnTx/>
                <a:uFillTx/>
                <a:latin typeface="Arial"/>
                <a:cs typeface="Arial"/>
              </a:rPr>
              <a:t>Revue rétrospective </a:t>
            </a:r>
            <a:r>
              <a:rPr kumimoji="0" lang="fr-FR" sz="1200" b="0" i="0" u="none" strike="noStrike" cap="none" normalizeH="0" baseline="0" noProof="0">
                <a:ln>
                  <a:noFill/>
                </a:ln>
                <a:solidFill>
                  <a:prstClr val="black"/>
                </a:solidFill>
                <a:effectLst/>
                <a:uLnTx/>
                <a:uFillTx/>
                <a:latin typeface="Arial"/>
                <a:cs typeface="Arial"/>
              </a:rPr>
              <a:t>immédiatement après la fin de la réponse ou lors d’une revue après action pour les événements plus importants</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Apparition                       Détection   Notification                                             Réponse                              Fin                    Après l’événement</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a:ln>
                  <a:noFill/>
                </a:ln>
                <a:solidFill>
                  <a:prstClr val="black"/>
                </a:solidFill>
                <a:effectLst/>
                <a:uLnTx/>
                <a:uFillTx/>
                <a:latin typeface="Arial"/>
                <a:cs typeface="Arial"/>
              </a:rPr>
              <a:t>Actions à plus long terme</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523220"/>
          </a:xfrm>
          <a:prstGeom prst="rect">
            <a:avLst/>
          </a:prstGeom>
          <a:noFill/>
        </p:spPr>
        <p:txBody>
          <a:bodyPr wrap="square" lIns="91440" tIns="45720" rIns="91440" bIns="45720" anchor="t">
            <a:spAutoFit/>
          </a:bodyPr>
          <a:lstStyle/>
          <a:p>
            <a:pPr algn="ctr">
              <a:defRPr/>
            </a:pPr>
            <a:r>
              <a:rPr kumimoji="0" lang="fr-FR" sz="1400" b="0" i="0" u="none" strike="noStrike" cap="none" normalizeH="0" baseline="0" noProof="0" dirty="0">
                <a:ln>
                  <a:noFill/>
                </a:ln>
                <a:solidFill>
                  <a:prstClr val="black"/>
                </a:solidFill>
                <a:effectLst/>
                <a:uLnTx/>
                <a:uFillTx/>
                <a:latin typeface="Arial"/>
                <a:cs typeface="Arial"/>
              </a:rPr>
              <a:t>Ressources nécessaires</a:t>
            </a:r>
            <a:r>
              <a:rPr lang="fr-FR" sz="1400" dirty="0">
                <a:solidFill>
                  <a:prstClr val="black"/>
                </a:solidFill>
                <a:latin typeface="Arial"/>
                <a:cs typeface="Arial"/>
              </a:rPr>
              <a:t> </a:t>
            </a:r>
            <a:r>
              <a:rPr lang="fr-FR" sz="1400">
                <a:solidFill>
                  <a:prstClr val="black"/>
                </a:solidFill>
                <a:latin typeface="Arial"/>
                <a:cs typeface="Arial"/>
              </a:rPr>
              <a:t>non disponibles</a:t>
            </a:r>
            <a:r>
              <a:rPr kumimoji="0" lang="fr-FR" sz="1400" b="0" i="0" u="none" strike="noStrike" cap="none" normalizeH="0" baseline="0" noProof="0">
                <a:ln>
                  <a:noFill/>
                </a:ln>
                <a:solidFill>
                  <a:prstClr val="black"/>
                </a:solidFill>
                <a:effectLst/>
                <a:uLnTx/>
                <a:uFillTx/>
                <a:latin typeface="Arial"/>
                <a:cs typeface="Arial"/>
              </a:rPr>
              <a:t> actuellement</a:t>
            </a:r>
            <a:endParaRPr lang="fr-FR" sz="1400" b="0" i="0" u="none" strike="noStrike" cap="none" normalizeH="0" baseline="0" noProof="0" dirty="0">
              <a:ln>
                <a:noFill/>
              </a:ln>
              <a:solidFill>
                <a:prstClr val="black"/>
              </a:solidFill>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algn="ctr" defTabSz="711200">
              <a:lnSpc>
                <a:spcPct val="90000"/>
              </a:lnSpc>
              <a:spcBef>
                <a:spcPct val="0"/>
              </a:spcBef>
              <a:spcAft>
                <a:spcPct val="35000"/>
              </a:spcAft>
              <a:defRPr/>
            </a:pPr>
            <a:r>
              <a:rPr lang="fr-FR" sz="1100" b="1" dirty="0">
                <a:solidFill>
                  <a:srgbClr val="FFFFFF"/>
                </a:solidFill>
                <a:latin typeface="Arial"/>
                <a:cs typeface="Arial"/>
              </a:rPr>
              <a:t>Saisie et</a:t>
            </a:r>
            <a:r>
              <a:rPr kumimoji="0" lang="fr-FR" sz="1100" b="1" i="0" u="none" strike="noStrike" cap="none" normalizeH="0" baseline="0" noProof="0" dirty="0">
                <a:ln>
                  <a:noFill/>
                </a:ln>
                <a:solidFill>
                  <a:srgbClr val="FFFFFF"/>
                </a:solidFill>
                <a:effectLst/>
                <a:uLnTx/>
                <a:uFillTx/>
                <a:latin typeface="Arial"/>
                <a:cs typeface="Arial"/>
              </a:rPr>
              <a:t> évaluation des </a:t>
            </a:r>
            <a:r>
              <a:rPr kumimoji="0" lang="fr-FR" sz="1100" b="1" i="0" u="none" strike="noStrike" cap="none" normalizeH="0" baseline="0" noProof="0">
                <a:ln>
                  <a:noFill/>
                </a:ln>
                <a:solidFill>
                  <a:srgbClr val="FFFFFF"/>
                </a:solidFill>
                <a:effectLst/>
                <a:uLnTx/>
                <a:uFillTx/>
                <a:latin typeface="Arial"/>
                <a:cs typeface="Arial"/>
              </a:rPr>
              <a:t>performances </a:t>
            </a:r>
            <a:r>
              <a:rPr lang="fr-FR" sz="1100" b="1">
                <a:solidFill>
                  <a:srgbClr val="FFFFFF"/>
                </a:solidFill>
                <a:latin typeface="Arial"/>
                <a:cs typeface="Arial"/>
              </a:rPr>
              <a:t>selon  </a:t>
            </a:r>
            <a:r>
              <a:rPr kumimoji="0" lang="fr-FR" sz="1100" b="1" i="0" u="none" strike="noStrike" cap="none" normalizeH="0" baseline="0" noProof="0">
                <a:ln>
                  <a:noFill/>
                </a:ln>
                <a:solidFill>
                  <a:srgbClr val="FFFFFF"/>
                </a:solidFill>
                <a:effectLst/>
                <a:uLnTx/>
                <a:uFillTx/>
                <a:latin typeface="Arial"/>
                <a:cs typeface="Arial"/>
              </a:rPr>
              <a:t>l’approche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fr-FR" sz="1100" b="1" i="0" u="none" strike="noStrike" cap="none" normalizeH="0" baseline="0" noProof="0" dirty="0">
                  <a:ln>
                    <a:noFill/>
                  </a:ln>
                  <a:solidFill>
                    <a:srgbClr val="FFFFFF"/>
                  </a:solidFill>
                  <a:effectLst/>
                  <a:uLnTx/>
                  <a:uFillTx/>
                  <a:latin typeface="Arial"/>
                  <a:cs typeface="Arial"/>
                </a:rPr>
                <a:t>Utilisation des performances de l’approche 7-1-7 pour identifier les goulots d’étranglement et les facteurs favorisants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fr-FR" sz="1100" b="1" i="0" u="none" strike="noStrike" cap="none" normalizeH="0" baseline="0" noProof="0">
                  <a:ln>
                    <a:noFill/>
                  </a:ln>
                  <a:solidFill>
                    <a:srgbClr val="FFFFFF"/>
                  </a:solidFill>
                  <a:effectLst/>
                  <a:uLnTx/>
                  <a:uFillTx/>
                  <a:latin typeface="Arial"/>
                  <a:cs typeface="Arial"/>
                </a:rPr>
                <a:t>Identification et mise en œuvre des actions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noProof="0" dirty="0">
                <a:ln>
                  <a:noFill/>
                </a:ln>
                <a:solidFill>
                  <a:prstClr val="white"/>
                </a:solidFill>
                <a:effectLst/>
                <a:uLnTx/>
                <a:uFillTx/>
                <a:latin typeface="Arial"/>
                <a:cs typeface="Arial"/>
              </a:rPr>
              <a:t>Étude d</a:t>
            </a:r>
            <a:r>
              <a:rPr kumimoji="0" lang="fr-FR" sz="1200" b="1" i="0" u="none" strike="noStrike" cap="none" normalizeH="0" baseline="0" noProof="0" dirty="0">
                <a:ln>
                  <a:noFill/>
                </a:ln>
                <a:solidFill>
                  <a:prstClr val="white"/>
                </a:solidFill>
                <a:effectLst/>
                <a:uLnTx/>
                <a:uFillTx/>
                <a:latin typeface="Arial"/>
                <a:cs typeface="Arial"/>
              </a:rPr>
              <a:t>es</a:t>
            </a:r>
            <a:r>
              <a:rPr kumimoji="0" lang="fr-FR" sz="1200" b="1" i="0" u="none" strike="noStrike" cap="none" normalizeH="0" noProof="0" dirty="0">
                <a:ln>
                  <a:noFill/>
                </a:ln>
                <a:solidFill>
                  <a:prstClr val="white"/>
                </a:solidFill>
                <a:effectLst/>
                <a:uLnTx/>
                <a:uFillTx/>
                <a:latin typeface="Arial"/>
                <a:cs typeface="Arial"/>
              </a:rPr>
              <a:t> </a:t>
            </a:r>
            <a:r>
              <a:rPr kumimoji="0" lang="fr-FR" sz="1200" b="1" i="0" u="none" strike="noStrike" cap="none" normalizeH="0" baseline="0" noProof="0" dirty="0">
                <a:ln>
                  <a:noFill/>
                </a:ln>
                <a:solidFill>
                  <a:prstClr val="white"/>
                </a:solidFill>
                <a:effectLst/>
                <a:uLnTx/>
                <a:uFillTx/>
                <a:latin typeface="Arial"/>
                <a:cs typeface="Arial"/>
              </a:rPr>
              <a:t>possibilités de planification et de financement</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9186193" cy="833089"/>
            <a:chOff x="2513438" y="3432779"/>
            <a:chExt cx="9186193" cy="833089"/>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cap="none" normalizeH="0" baseline="0" noProof="0" dirty="0">
                  <a:ln>
                    <a:noFill/>
                  </a:ln>
                  <a:solidFill>
                    <a:prstClr val="black"/>
                  </a:solidFill>
                  <a:effectLst/>
                  <a:uLnTx/>
                  <a:uFillTx/>
                  <a:latin typeface="Arial"/>
                  <a:cs typeface="Arial"/>
                </a:rPr>
                <a:t>Rapidité entravée</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cap="none" normalizeH="0" baseline="0" noProof="0">
                  <a:ln>
                    <a:noFill/>
                  </a:ln>
                  <a:solidFill>
                    <a:prstClr val="black"/>
                  </a:solidFill>
                  <a:effectLst/>
                  <a:uLnTx/>
                  <a:uFillTx/>
                  <a:latin typeface="Arial"/>
                  <a:cs typeface="Arial"/>
                </a:rPr>
                <a:t>Rapidité facilitée</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463427"/>
              <a:ext cx="14838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Goulets d’étranglement</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463427"/>
              <a:ext cx="14838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a:ln>
                    <a:noFill/>
                  </a:ln>
                  <a:solidFill>
                    <a:prstClr val="black"/>
                  </a:solidFill>
                  <a:effectLst/>
                  <a:uLnTx/>
                  <a:uFillTx/>
                  <a:latin typeface="Arial"/>
                  <a:cs typeface="Arial"/>
                </a:rPr>
                <a:t>Facteurs favorisants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880958"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cap="none" normalizeH="0" baseline="0" noProof="0" dirty="0">
                  <a:ln>
                    <a:noFill/>
                  </a:ln>
                  <a:solidFill>
                    <a:schemeClr val="tx2"/>
                  </a:solidFill>
                  <a:effectLst/>
                  <a:uLnTx/>
                  <a:uFillTx/>
                  <a:latin typeface="Arial"/>
                  <a:cs typeface="Arial"/>
                </a:rPr>
                <a:t>Utilisation en soutien des objectifs de plaidoyer</a:t>
              </a:r>
              <a:br>
                <a:rPr lang="fr-FR" sz="1400" b="0" i="1" u="none" strike="noStrike" cap="none" normalizeH="0" baseline="0" noProof="0" dirty="0">
                  <a:ln>
                    <a:noFill/>
                  </a:ln>
                  <a:solidFill>
                    <a:schemeClr val="tx2"/>
                  </a:solidFill>
                  <a:effectLst/>
                  <a:uLnTx/>
                  <a:uFillTx/>
                  <a:latin typeface="Arial"/>
                  <a:cs typeface="Arial"/>
                </a:rPr>
              </a:br>
              <a:r>
                <a:rPr kumimoji="0" lang="fr-FR" sz="1400" b="0" i="1" u="none" strike="noStrike" cap="none" normalizeH="0" baseline="0" noProof="0" dirty="0">
                  <a:ln>
                    <a:noFill/>
                  </a:ln>
                  <a:solidFill>
                    <a:schemeClr val="tx2"/>
                  </a:solidFill>
                  <a:effectLst/>
                  <a:uLnTx/>
                  <a:uFillTx/>
                  <a:latin typeface="Arial"/>
                  <a:cs typeface="Arial"/>
                </a:rPr>
                <a:t>(meilleures pratiques, améliorations,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En pratique : utilisation de l’approche 7-1-7 pour une épidémie unique</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6" y="1006094"/>
            <a:ext cx="5110883"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Mise en œuvre en temps réel </a:t>
            </a:r>
            <a:br>
              <a:rPr lang="fr-FR" sz="1200" b="0" i="0" u="none" strike="noStrike" cap="none" normalizeH="0" baseline="0" noProof="0" dirty="0">
                <a:ln>
                  <a:noFill/>
                </a:ln>
                <a:effectLst/>
                <a:uLnTx/>
                <a:uFillTx/>
                <a:latin typeface="Arial"/>
                <a:cs typeface="Arial" panose="020B0604020202020204" pitchFamily="34" charset="0"/>
              </a:rPr>
            </a:br>
            <a:r>
              <a:rPr kumimoji="0" lang="fr-FR" sz="1200" b="0" i="0" u="none" strike="noStrike" cap="none" normalizeH="0" baseline="0" noProof="0" dirty="0">
                <a:ln>
                  <a:noFill/>
                </a:ln>
                <a:solidFill>
                  <a:prstClr val="black"/>
                </a:solidFill>
                <a:effectLst/>
                <a:uLnTx/>
                <a:uFillTx/>
                <a:latin typeface="Arial"/>
                <a:cs typeface="Arial"/>
              </a:rPr>
              <a:t>pendant une revue des premières actions pour favoriser une réponse continue immédiatement après la détection d’un événement</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13306"/>
            <a:chOff x="2331297" y="4181143"/>
            <a:chExt cx="3992641" cy="2013306"/>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Actions immédiates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46166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cap="none" normalizeH="0" baseline="0" noProof="0" dirty="0">
                  <a:ln>
                    <a:noFill/>
                  </a:ln>
                  <a:solidFill>
                    <a:prstClr val="black"/>
                  </a:solidFill>
                  <a:effectLst/>
                  <a:uLnTx/>
                  <a:uFillTx/>
                  <a:latin typeface="Arial"/>
                  <a:cs typeface="Arial"/>
                </a:rPr>
                <a:t>Ressources nécessaires déjà disponibles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white"/>
                  </a:solidFill>
                  <a:effectLst/>
                  <a:uLnTx/>
                  <a:uFillTx/>
                  <a:latin typeface="Arial"/>
                  <a:cs typeface="Arial"/>
                </a:rPr>
                <a:t>Mise en œuvre dès que possible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206831"/>
            <a:ext cx="163852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a:ln>
                  <a:noFill/>
                </a:ln>
                <a:solidFill>
                  <a:srgbClr val="9B51E0"/>
                </a:solidFill>
                <a:effectLst/>
                <a:uLnTx/>
                <a:uFillTx/>
                <a:latin typeface="Arial" panose="020B0604020202020204" pitchFamily="34" charset="0"/>
                <a:ea typeface="Arial"/>
                <a:cs typeface="Arial" panose="020B0604020202020204" pitchFamily="34" charset="0"/>
              </a:rPr>
              <a:t>Date d’apparition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a:ln>
                  <a:noFill/>
                </a:ln>
                <a:solidFill>
                  <a:srgbClr val="9B51E0"/>
                </a:solidFill>
                <a:effectLst/>
                <a:uLnTx/>
                <a:uFillTx/>
                <a:latin typeface="Arial"/>
                <a:ea typeface="Arial"/>
                <a:cs typeface="Arial"/>
              </a:rPr>
              <a:t>30 novembre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Cible : 7 jours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Cible : 1 jour</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Cible : 7 jours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206831"/>
            <a:ext cx="2506428"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Date de détection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a:ln>
                  <a:noFill/>
                </a:ln>
                <a:solidFill>
                  <a:srgbClr val="CF2E2E"/>
                </a:solidFill>
                <a:effectLst/>
                <a:uLnTx/>
                <a:uFillTx/>
                <a:latin typeface="Arial"/>
                <a:ea typeface="Arial"/>
                <a:cs typeface="Arial"/>
              </a:rPr>
              <a:t>8 décembre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206831"/>
            <a:ext cx="201487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Date de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a:ln>
                  <a:noFill/>
                </a:ln>
                <a:solidFill>
                  <a:srgbClr val="FCB900"/>
                </a:solidFill>
                <a:effectLst/>
                <a:uLnTx/>
                <a:uFillTx/>
                <a:latin typeface="Arial"/>
                <a:ea typeface="Arial"/>
                <a:cs typeface="Arial"/>
              </a:rPr>
              <a:t>9 décembre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214526"/>
            <a:ext cx="1638526" cy="415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Date de réponse précoce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dirty="0">
                <a:ln>
                  <a:noFill/>
                </a:ln>
                <a:solidFill>
                  <a:srgbClr val="3BB041"/>
                </a:solidFill>
                <a:effectLst/>
                <a:uLnTx/>
                <a:uFillTx/>
                <a:latin typeface="Arial"/>
                <a:ea typeface="Arial"/>
                <a:cs typeface="Arial"/>
              </a:rPr>
              <a:t>19 décembre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a:ln>
                  <a:noFill/>
                </a:ln>
                <a:solidFill>
                  <a:srgbClr val="FFFFFF"/>
                </a:solidFill>
                <a:effectLst/>
                <a:uLnTx/>
                <a:uFillTx/>
                <a:latin typeface="Arial"/>
                <a:ea typeface="Arial"/>
                <a:cs typeface="Arial"/>
              </a:rPr>
              <a:t> </a:t>
            </a:r>
            <a:r>
              <a:rPr kumimoji="0" lang="fr-FR" sz="1600" b="1" i="0" u="none" strike="noStrike" cap="none" normalizeH="0" baseline="0" noProof="0">
                <a:ln>
                  <a:noFill/>
                </a:ln>
                <a:solidFill>
                  <a:srgbClr val="FFFFFF"/>
                </a:solidFill>
                <a:effectLst/>
                <a:uLnTx/>
                <a:uFillTx/>
                <a:latin typeface="Arial"/>
                <a:ea typeface="Arial"/>
                <a:cs typeface="Arial"/>
              </a:rPr>
              <a:t>8 JOURS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a:ln>
                  <a:noFill/>
                </a:ln>
                <a:solidFill>
                  <a:srgbClr val="FFFFFF"/>
                </a:solidFill>
                <a:effectLst/>
                <a:uLnTx/>
                <a:uFillTx/>
                <a:latin typeface="Arial"/>
                <a:ea typeface="Arial"/>
                <a:cs typeface="Arial"/>
              </a:rPr>
              <a:t> </a:t>
            </a:r>
            <a:r>
              <a:rPr kumimoji="0" lang="fr-FR" sz="1600" b="1" i="0" u="none" strike="noStrike" cap="none" normalizeH="0" baseline="0" noProof="0">
                <a:ln>
                  <a:noFill/>
                </a:ln>
                <a:solidFill>
                  <a:srgbClr val="FFFFFF"/>
                </a:solidFill>
                <a:effectLst/>
                <a:uLnTx/>
                <a:uFillTx/>
                <a:latin typeface="Arial"/>
                <a:ea typeface="Arial"/>
                <a:cs typeface="Arial"/>
              </a:rPr>
              <a:t>1 JOUR</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cap="none" normalizeH="0" baseline="0" noProof="0">
                <a:ln>
                  <a:noFill/>
                </a:ln>
                <a:solidFill>
                  <a:srgbClr val="FFFFFF"/>
                </a:solidFill>
                <a:effectLst/>
                <a:uLnTx/>
                <a:uFillTx/>
                <a:latin typeface="Arial"/>
                <a:ea typeface="Arial"/>
                <a:cs typeface="Arial"/>
              </a:rPr>
              <a:t>10 JOURS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lang="fr-FR" sz="1100" b="1">
                <a:solidFill>
                  <a:srgbClr val="0F0F0F"/>
                </a:solidFill>
                <a:latin typeface="Arial"/>
                <a:ea typeface="Arial"/>
                <a:cs typeface="Arial"/>
                <a:sym typeface="Calibri"/>
              </a:rPr>
              <a:t>GOULOTS</a:t>
            </a:r>
            <a:r>
              <a:rPr kumimoji="0" lang="fr-FR" sz="1100" b="1" i="0" u="none" strike="noStrike" cap="none" normalizeH="0" baseline="0" noProof="0">
                <a:ln>
                  <a:noFill/>
                </a:ln>
                <a:solidFill>
                  <a:srgbClr val="0F0F0F"/>
                </a:solidFill>
                <a:effectLst/>
                <a:uLnTx/>
                <a:uFillTx/>
                <a:latin typeface="Arial"/>
                <a:ea typeface="Arial"/>
                <a:cs typeface="Arial"/>
                <a:sym typeface="Calibri"/>
              </a:rPr>
              <a:t> D’ÉTRANGLEMENT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Absence de suspicion clinique malgré la présence de la caractéristique diagnostique de la rougeole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Connaissance limitée des directives de surveillance en matière de maladies prioritaires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1100" b="1"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FACTEURS FAVORISANTS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Action rapide par l’équipe clinique une fois que la rougeole a été suspectée</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CIBLE</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37941" y="1693426"/>
            <a:ext cx="1458199" cy="276999"/>
          </a:xfrm>
          <a:prstGeom prst="rect">
            <a:avLst/>
          </a:prstGeom>
          <a:noFill/>
        </p:spPr>
        <p:txBody>
          <a:bodyPr wrap="square" lIns="91440" tIns="45720" rIns="91440" bIns="45720" anchor="t">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fr-FR" sz="1200" b="1">
                <a:solidFill>
                  <a:srgbClr val="618393"/>
                </a:solidFill>
                <a:latin typeface="Arial"/>
                <a:ea typeface="Arial"/>
                <a:cs typeface="Arial"/>
              </a:rPr>
              <a:t>CHRONOLOGIE</a:t>
            </a:r>
            <a:endParaRPr kumimoji="0" lang="fr-FR"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endParaRP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786775"/>
            <a:ext cx="1634745" cy="830997"/>
          </a:xfrm>
          <a:prstGeom prst="rect">
            <a:avLst/>
          </a:prstGeom>
          <a:noFill/>
        </p:spPr>
        <p:txBody>
          <a:bodyPr wrap="square" lIns="91440" tIns="45720" rIns="91440" bIns="45720" anchor="t">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fr-FR" sz="1200" b="1">
                <a:solidFill>
                  <a:srgbClr val="618393"/>
                </a:solidFill>
                <a:latin typeface="Arial"/>
                <a:ea typeface="Arial"/>
                <a:cs typeface="Arial"/>
              </a:rPr>
              <a:t>GOULOTS</a:t>
            </a:r>
            <a:r>
              <a:rPr kumimoji="0" lang="fr-FR" sz="1200" b="1" i="0" u="none" strike="noStrike" cap="none" normalizeH="0" baseline="0" noProof="0">
                <a:ln>
                  <a:noFill/>
                </a:ln>
                <a:solidFill>
                  <a:srgbClr val="618393"/>
                </a:solidFill>
                <a:effectLst/>
                <a:uLnTx/>
                <a:uFillTx/>
                <a:latin typeface="Arial"/>
                <a:ea typeface="Arial"/>
                <a:cs typeface="Arial"/>
              </a:rPr>
              <a:t> D’ÉTRANGLEMENT ET FACTEURS FAVORISANTS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ACTIONS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1100" b="1" i="0" u="none" strike="noStrike" cap="none" normalizeH="0" baseline="0" noProof="0" dirty="0">
                <a:ln>
                  <a:noFill/>
                </a:ln>
                <a:solidFill>
                  <a:srgbClr val="384D56"/>
                </a:solidFill>
                <a:effectLst/>
                <a:uLnTx/>
                <a:uFillTx/>
                <a:latin typeface="Arial"/>
                <a:ea typeface="Arial"/>
                <a:cs typeface="Arial"/>
              </a:rPr>
              <a:t>IMMÉDIATES</a:t>
            </a:r>
            <a:r>
              <a:rPr kumimoji="0" lang="fr-FR" sz="1100" i="0" u="none" strike="noStrike" cap="none" normalizeH="0" baseline="0" noProof="0" dirty="0">
                <a:ln>
                  <a:noFill/>
                </a:ln>
                <a:solidFill>
                  <a:srgbClr val="384D56"/>
                </a:solidFill>
                <a:effectLst/>
                <a:uLnTx/>
                <a:uFillTx/>
                <a:latin typeface="Arial"/>
                <a:ea typeface="Arial"/>
                <a:cs typeface="Arial"/>
              </a:rPr>
              <a:t> :</a:t>
            </a:r>
            <a:r>
              <a:rPr kumimoji="0" lang="fr-FR" sz="1100" b="0" i="0" u="none" strike="noStrike" cap="none" normalizeH="0" baseline="0" noProof="0" dirty="0">
                <a:ln>
                  <a:noFill/>
                </a:ln>
                <a:solidFill>
                  <a:srgbClr val="384D56"/>
                </a:solidFill>
                <a:effectLst/>
                <a:uLnTx/>
                <a:uFillTx/>
                <a:latin typeface="Arial"/>
                <a:ea typeface="Arial"/>
                <a:cs typeface="Arial"/>
              </a:rPr>
              <a:t> diffusion des définitions de cas dans les formations </a:t>
            </a:r>
            <a:r>
              <a:rPr kumimoji="0" lang="fr-FR" sz="1100" b="0" i="0" u="none" strike="noStrike" cap="none" normalizeH="0" baseline="0" noProof="0" dirty="0" err="1">
                <a:ln>
                  <a:noFill/>
                </a:ln>
                <a:solidFill>
                  <a:srgbClr val="384D56"/>
                </a:solidFill>
                <a:effectLst/>
                <a:uLnTx/>
                <a:uFillTx/>
                <a:latin typeface="Arial"/>
                <a:ea typeface="Arial"/>
                <a:cs typeface="Arial"/>
              </a:rPr>
              <a:t>sanitairespour</a:t>
            </a:r>
            <a:r>
              <a:rPr kumimoji="0" lang="fr-FR" sz="1100" b="0" i="0" u="none" strike="noStrike" cap="none" normalizeH="0" baseline="0" noProof="0" dirty="0">
                <a:ln>
                  <a:noFill/>
                </a:ln>
                <a:solidFill>
                  <a:srgbClr val="384D56"/>
                </a:solidFill>
                <a:effectLst/>
                <a:uLnTx/>
                <a:uFillTx/>
                <a:latin typeface="Arial"/>
                <a:ea typeface="Arial"/>
                <a:cs typeface="Arial"/>
              </a:rPr>
              <a:t> les maladies prioritaires ; traduction des supports clés dans les langues couramment parlées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1100" b="0" i="0" u="none" strike="noStrike" cap="none" normalizeH="0" baseline="0" noProof="0" dirty="0">
                <a:ln>
                  <a:noFill/>
                </a:ln>
                <a:solidFill>
                  <a:srgbClr val="384D56"/>
                </a:solidFill>
                <a:effectLst/>
                <a:uLnTx/>
                <a:uFillTx/>
                <a:latin typeface="Arial"/>
                <a:ea typeface="Arial"/>
                <a:cs typeface="Arial"/>
              </a:rPr>
              <a:t> </a:t>
            </a:r>
            <a:endParaRPr lang="fr-FR" sz="1100" b="0" i="0" u="none" strike="noStrike" cap="none" normalizeH="0" baseline="0" noProof="0" dirty="0">
              <a:ln>
                <a:noFill/>
              </a:ln>
              <a:solidFill>
                <a:srgbClr val="384D56"/>
              </a:solidFill>
              <a:effectLst/>
              <a:uLnTx/>
              <a:uFillTx/>
              <a:latin typeface="Arial"/>
              <a:ea typeface="Arial"/>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1100" b="1" i="0" u="none" strike="noStrike" cap="none" normalizeH="0" baseline="0" noProof="0" dirty="0">
                <a:ln>
                  <a:noFill/>
                </a:ln>
                <a:solidFill>
                  <a:srgbClr val="384D56"/>
                </a:solidFill>
                <a:effectLst/>
                <a:uLnTx/>
                <a:uFillTx/>
                <a:latin typeface="Arial"/>
                <a:ea typeface="Arial"/>
                <a:cs typeface="Arial"/>
              </a:rPr>
              <a:t>À PLUS LONG TERME </a:t>
            </a:r>
            <a:r>
              <a:rPr kumimoji="0" lang="fr-FR" sz="1100" b="0" i="0" u="none" strike="noStrike" cap="none" normalizeH="0" baseline="0" noProof="0" dirty="0">
                <a:ln>
                  <a:noFill/>
                </a:ln>
                <a:solidFill>
                  <a:srgbClr val="384D56"/>
                </a:solidFill>
                <a:effectLst/>
                <a:uLnTx/>
                <a:uFillTx/>
                <a:latin typeface="Arial"/>
                <a:ea typeface="Arial"/>
                <a:cs typeface="Arial"/>
              </a:rPr>
              <a:t>: formations de recyclage sur les définitions de cas clés destinées aux agents de santé au niveau des établissements ; </a:t>
            </a:r>
            <a:r>
              <a:rPr lang="fr-FR" sz="1100" dirty="0">
                <a:solidFill>
                  <a:srgbClr val="384D56"/>
                </a:solidFill>
                <a:latin typeface="Arial"/>
                <a:ea typeface="Arial"/>
                <a:cs typeface="Arial"/>
              </a:rPr>
              <a:t>traduction</a:t>
            </a:r>
            <a:r>
              <a:rPr kumimoji="0" lang="fr-FR" sz="1100" b="0" i="0" u="none" strike="noStrike" cap="none" normalizeH="0" baseline="0" noProof="0" dirty="0">
                <a:ln>
                  <a:noFill/>
                </a:ln>
                <a:solidFill>
                  <a:srgbClr val="384D56"/>
                </a:solidFill>
                <a:effectLst/>
                <a:uLnTx/>
                <a:uFillTx/>
                <a:latin typeface="Arial"/>
                <a:ea typeface="Arial"/>
                <a:cs typeface="Arial"/>
              </a:rPr>
              <a:t> des principaux messages de santé publique dans les langues couramment parlées</a:t>
            </a:r>
            <a:endParaRPr lang="fr-FR" sz="1100" b="0" i="0" u="none" strike="noStrike" cap="none" normalizeH="0" baseline="0" noProof="0" dirty="0">
              <a:ln>
                <a:noFill/>
              </a:ln>
              <a:solidFill>
                <a:srgbClr val="384D56"/>
              </a:solidFill>
              <a:effectLst/>
              <a:uLnTx/>
              <a:uFillTx/>
              <a:latin typeface="Arial"/>
              <a:ea typeface="Arial"/>
              <a:cs typeface="Arial"/>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fr-FR" sz="2800" b="1" i="0" u="none" strike="noStrike" cap="none" normalizeH="0" baseline="0" noProof="0">
                <a:ln>
                  <a:noFill/>
                </a:ln>
                <a:solidFill>
                  <a:srgbClr val="3BB041"/>
                </a:solidFill>
                <a:effectLst/>
                <a:uLnTx/>
                <a:uFillTx/>
                <a:latin typeface="Arial"/>
                <a:cs typeface="Arial"/>
                <a:sym typeface="Calibri"/>
              </a:rPr>
              <a:t>Rougeole, Epistan, 2023 (épidémie fictive tirée d’une activité de simulation)</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lang="fr-FR" sz="1100" b="1">
                <a:solidFill>
                  <a:srgbClr val="0F0F0F"/>
                </a:solidFill>
                <a:latin typeface="Arial"/>
                <a:ea typeface="Arial"/>
                <a:cs typeface="Arial"/>
                <a:sym typeface="Calibri"/>
              </a:rPr>
              <a:t>GOULOTS</a:t>
            </a:r>
            <a:r>
              <a:rPr kumimoji="0" lang="fr-FR" sz="1100" b="1" i="0" u="none" strike="noStrike" cap="none" normalizeH="0" baseline="0" noProof="0">
                <a:ln>
                  <a:noFill/>
                </a:ln>
                <a:solidFill>
                  <a:srgbClr val="0F0F0F"/>
                </a:solidFill>
                <a:effectLst/>
                <a:uLnTx/>
                <a:uFillTx/>
                <a:latin typeface="Arial"/>
                <a:ea typeface="Arial"/>
                <a:cs typeface="Arial"/>
                <a:sym typeface="Calibri"/>
              </a:rPr>
              <a:t> D’ÉTRANGLEMENT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Absence de protocole pour la notification du personnel clinicien de niveau inférieur sans la présence du médecin traitant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11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FACTEURS FAVORISANTS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Formation récente de recyclage sur la surveillance destinée au personnel clinique de haut niveau sur les protocoles d’escalade et de signalement</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lang="fr-FR" sz="1100" b="1">
                <a:solidFill>
                  <a:srgbClr val="0F0F0F"/>
                </a:solidFill>
                <a:latin typeface="Arial"/>
                <a:ea typeface="Arial"/>
                <a:cs typeface="Arial"/>
                <a:sym typeface="Calibri"/>
              </a:rPr>
              <a:t>GOULOTS</a:t>
            </a:r>
            <a:r>
              <a:rPr kumimoji="0" lang="fr-FR" sz="1100" b="1" i="0" u="none" strike="noStrike" cap="none" normalizeH="0" baseline="0" noProof="0">
                <a:ln>
                  <a:noFill/>
                </a:ln>
                <a:solidFill>
                  <a:srgbClr val="0F0F0F"/>
                </a:solidFill>
                <a:effectLst/>
                <a:uLnTx/>
                <a:uFillTx/>
                <a:latin typeface="Arial"/>
                <a:ea typeface="Arial"/>
                <a:cs typeface="Arial"/>
                <a:sym typeface="Calibri"/>
              </a:rPr>
              <a:t> D’ÉTRANGLEMENT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Manque de financement pour le carburant nécessaire au déploiement de l’équipe de réponse rapide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Absence de protocole/mécanisme pour la livraison des échantillons au laboratoire national le week-end</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a:ln>
                  <a:noFill/>
                </a:ln>
                <a:solidFill>
                  <a:srgbClr val="0F0F0F"/>
                </a:solidFill>
                <a:effectLst/>
                <a:uLnTx/>
                <a:uFillTx/>
                <a:latin typeface="Arial" panose="020B0604020202020204" pitchFamily="34" charset="0"/>
                <a:ea typeface="Arial"/>
                <a:cs typeface="Arial" panose="020B0604020202020204" pitchFamily="34" charset="0"/>
                <a:sym typeface="Calibri"/>
              </a:rPr>
              <a:t>Manque de supports clés prétraduits dans les langues locales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1100" b="1"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FACTEURS FAVORISANTS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FR" sz="1100" b="0" i="0" u="none" strike="noStrike" cap="none" normalizeH="0" baseline="0" noProof="0">
                <a:ln>
                  <a:noFill/>
                </a:ln>
                <a:solidFill>
                  <a:prstClr val="black"/>
                </a:solidFill>
                <a:effectLst/>
                <a:uLnTx/>
                <a:uFillTx/>
                <a:latin typeface="Arial" panose="020B0604020202020204" pitchFamily="34" charset="0"/>
                <a:ea typeface="Arial"/>
                <a:cs typeface="Arial" panose="020B0604020202020204" pitchFamily="34" charset="0"/>
                <a:sym typeface="Calibri"/>
              </a:rPr>
              <a:t>Déploiement rapide de l’équipe d’intervention rapide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fr-FR"/>
              <a:t>Présentations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9446623" cy="3565633"/>
          </a:xfrm>
        </p:spPr>
        <p:txBody>
          <a:bodyPr vert="horz" lIns="91440" tIns="45720" rIns="91440" bIns="45720" rtlCol="0" anchor="t">
            <a:noAutofit/>
          </a:bodyPr>
          <a:lstStyle/>
          <a:p>
            <a:pPr marL="0" indent="0">
              <a:lnSpc>
                <a:spcPct val="114000"/>
              </a:lnSpc>
              <a:buNone/>
            </a:pPr>
            <a:r>
              <a:rPr lang="fr-FR" sz="2800" b="1" dirty="0">
                <a:solidFill>
                  <a:schemeClr val="tx2"/>
                </a:solidFill>
                <a:latin typeface="Arial"/>
                <a:cs typeface="Arial"/>
              </a:rPr>
              <a:t>Levez-vous si vous…</a:t>
            </a:r>
          </a:p>
          <a:p>
            <a:pPr>
              <a:lnSpc>
                <a:spcPct val="114000"/>
              </a:lnSpc>
            </a:pPr>
            <a:r>
              <a:rPr lang="fr-FR" sz="2800" dirty="0">
                <a:latin typeface="Arial"/>
                <a:cs typeface="Arial"/>
              </a:rPr>
              <a:t>avez un animal de compagnie à la maison ;</a:t>
            </a:r>
          </a:p>
          <a:p>
            <a:pPr lvl="1">
              <a:lnSpc>
                <a:spcPct val="113999"/>
              </a:lnSpc>
            </a:pPr>
            <a:r>
              <a:rPr lang="fr-FR" sz="2800" dirty="0">
                <a:latin typeface="Arial"/>
                <a:cs typeface="Arial"/>
              </a:rPr>
              <a:t>parlez 3 langues ou plus ;</a:t>
            </a:r>
          </a:p>
          <a:p>
            <a:pPr lvl="2">
              <a:lnSpc>
                <a:spcPct val="113999"/>
              </a:lnSpc>
            </a:pPr>
            <a:r>
              <a:rPr lang="fr-FR" sz="2800" dirty="0">
                <a:latin typeface="Arial"/>
                <a:cs typeface="Arial"/>
              </a:rPr>
              <a:t>avez chanté dans un karaoké au cours des 3 dernières années ;</a:t>
            </a:r>
          </a:p>
          <a:p>
            <a:pPr lvl="3">
              <a:lnSpc>
                <a:spcPct val="113999"/>
              </a:lnSpc>
            </a:pPr>
            <a:r>
              <a:rPr lang="fr-FR" sz="2800" dirty="0">
                <a:latin typeface="Arial"/>
                <a:cs typeface="Arial"/>
              </a:rPr>
              <a:t>aimez danser ;</a:t>
            </a:r>
          </a:p>
          <a:p>
            <a:pPr lvl="4">
              <a:lnSpc>
                <a:spcPct val="113999"/>
              </a:lnSpc>
            </a:pPr>
            <a:r>
              <a:rPr lang="fr-FR" sz="2800" dirty="0">
                <a:latin typeface="Arial"/>
                <a:cs typeface="Arial"/>
              </a:rPr>
              <a:t>faites de la peinture pour le plaisir.</a:t>
            </a:r>
          </a:p>
          <a:p>
            <a:pPr marL="1371600" lvl="3" indent="0">
              <a:lnSpc>
                <a:spcPct val="113999"/>
              </a:lnSpc>
              <a:buNone/>
            </a:pPr>
            <a:endParaRPr lang="en-US" sz="2800" dirty="0">
              <a:latin typeface="Arial"/>
              <a:cs typeface="Arial"/>
            </a:endParaRPr>
          </a:p>
          <a:p>
            <a:pPr marL="0" indent="0">
              <a:buNone/>
            </a:pPr>
            <a:endParaRPr lang="en-US" sz="2800" dirty="0">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706357"/>
            <a:ext cx="9703980" cy="2148666"/>
          </a:xfrm>
        </p:spPr>
        <p:txBody>
          <a:bodyPr/>
          <a:lstStyle/>
          <a:p>
            <a:r>
              <a:rPr lang="fr-FR" sz="4800" dirty="0"/>
              <a:t>Utilisation de l’approche 7-1-7 pour des épidémies multiples</a:t>
            </a:r>
          </a:p>
        </p:txBody>
      </p:sp>
    </p:spTree>
    <p:extLst>
      <p:ext uri="{BB962C8B-B14F-4D97-AF65-F5344CB8AC3E}">
        <p14:creationId xmlns:p14="http://schemas.microsoft.com/office/powerpoint/2010/main" val="23276507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22959" y="244220"/>
            <a:ext cx="12239726" cy="857500"/>
          </a:xfrm>
        </p:spPr>
        <p:txBody>
          <a:bodyPr>
            <a:noAutofit/>
          </a:bodyPr>
          <a:lstStyle/>
          <a:p>
            <a:r>
              <a:rPr lang="fr-FR" sz="2000" b="1" dirty="0">
                <a:cs typeface="Arial" panose="020B0604020202020204" pitchFamily="34" charset="0"/>
              </a:rPr>
              <a:t>L’utilisation de l’approche 7-1-7 </a:t>
            </a:r>
            <a:r>
              <a:rPr lang="fr-FR" sz="2000" dirty="0"/>
              <a:t>pour des épidémies multiples fournit des informations précieuses.</a:t>
            </a: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1262970" y="3497795"/>
            <a:ext cx="7779694" cy="400110"/>
          </a:xfrm>
          <a:prstGeom prst="rect">
            <a:avLst/>
          </a:prstGeom>
          <a:noFill/>
        </p:spPr>
        <p:txBody>
          <a:bodyPr wrap="none" lIns="91440" tIns="45720" rIns="91440" bIns="45720" rtlCol="0" anchor="t">
            <a:spAutoFit/>
          </a:bodyPr>
          <a:lstStyle/>
          <a:p>
            <a:pPr>
              <a:defRPr/>
            </a:pPr>
            <a:r>
              <a:rPr kumimoji="0" lang="fr-FR" sz="2000" i="0" u="none" strike="noStrike" cap="none" normalizeH="0" baseline="0" noProof="0" dirty="0">
                <a:ln>
                  <a:noFill/>
                </a:ln>
                <a:solidFill>
                  <a:srgbClr val="384D56"/>
                </a:solidFill>
                <a:effectLst/>
                <a:uLnTx/>
                <a:uFillTx/>
                <a:latin typeface="Arial"/>
                <a:cs typeface="Arial"/>
              </a:rPr>
              <a:t>Base de données</a:t>
            </a:r>
            <a:r>
              <a:rPr lang="fr-FR" sz="2000" dirty="0">
                <a:solidFill>
                  <a:srgbClr val="384D56"/>
                </a:solidFill>
                <a:latin typeface="Arial"/>
                <a:cs typeface="Arial"/>
              </a:rPr>
              <a:t> consolidée des informations sur l’approche 7-1-7</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454933"/>
            <a:ext cx="10981589"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Développement de la base de données probantes pour déterminer la nature, la localisation et la raison d’être des goulots d’étranglement et des facteurs favorisants permettant une détection, une notification et une réponse précoce en temps opportun</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463040" y="3937359"/>
            <a:ext cx="9113519" cy="1325887"/>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fr-FR" sz="2800" b="1" dirty="0">
                <a:latin typeface="Arial"/>
                <a:cs typeface="Arial"/>
              </a:rPr>
              <a:t>Utilisation de l’approche 7-1-7 pour des épidémies multiples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10511291" cy="707886"/>
          </a:xfrm>
          <a:prstGeom prst="rect">
            <a:avLst/>
          </a:prstGeom>
          <a:noFill/>
        </p:spPr>
        <p:txBody>
          <a:bodyPr wrap="square" lIns="91440" tIns="45720" rIns="91440" bIns="45720" anchor="t">
            <a:spAutoFit/>
          </a:bodyPr>
          <a:lstStyle/>
          <a:p>
            <a:pPr>
              <a:spcBef>
                <a:spcPts val="1000"/>
              </a:spcBef>
              <a:defRPr/>
            </a:pPr>
            <a:r>
              <a:rPr kumimoji="0" lang="fr-FR" sz="2000" b="1" i="0" u="none" strike="noStrike" cap="none" normalizeH="0" baseline="0" noProof="0" dirty="0">
                <a:ln>
                  <a:noFill/>
                </a:ln>
                <a:solidFill>
                  <a:srgbClr val="618393"/>
                </a:solidFill>
                <a:effectLst/>
                <a:uLnTx/>
                <a:uFillTx/>
                <a:latin typeface="Arial"/>
                <a:cs typeface="Arial"/>
              </a:rPr>
              <a:t>Permet d’identifier les goulots d’étranglement et les facteurs favorisants communs dans toutes les catégories d’intérêt </a:t>
            </a:r>
            <a:r>
              <a:rPr lang="fr-FR" sz="2000" b="1" dirty="0">
                <a:solidFill>
                  <a:srgbClr val="618393"/>
                </a:solidFill>
                <a:latin typeface="Arial"/>
                <a:cs typeface="Arial"/>
              </a:rPr>
              <a:t>et la performance</a:t>
            </a:r>
            <a:r>
              <a:rPr kumimoji="0" lang="fr-FR" sz="2000" b="1" i="0" u="none" strike="noStrike" cap="none" normalizeH="0" baseline="0" noProof="0" dirty="0">
                <a:ln>
                  <a:noFill/>
                </a:ln>
                <a:solidFill>
                  <a:srgbClr val="618393"/>
                </a:solidFill>
                <a:effectLst/>
                <a:uLnTx/>
                <a:uFillTx/>
                <a:latin typeface="Arial"/>
                <a:cs typeface="Arial"/>
              </a:rPr>
              <a:t> au fil du temps</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cap="none" normalizeH="0" baseline="0" noProof="0">
                <a:ln>
                  <a:noFill/>
                </a:ln>
                <a:solidFill>
                  <a:srgbClr val="384D56"/>
                </a:solidFill>
                <a:effectLst/>
                <a:uLnTx/>
                <a:uFillTx/>
                <a:latin typeface="Arial"/>
                <a:cs typeface="Arial"/>
              </a:rPr>
              <a:t>Rétrospective</a:t>
            </a: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a:solidFill>
                  <a:srgbClr val="384D56"/>
                </a:solidFill>
                <a:latin typeface="Arial"/>
                <a:cs typeface="Arial"/>
              </a:rPr>
              <a:t>Temps réel</a:t>
            </a: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4889488" cy="217914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0" lang="fr-FR" sz="2000" b="0" i="0" u="none" strike="noStrike" cap="none" normalizeH="0" baseline="0" noProof="0" dirty="0">
                <a:ln>
                  <a:noFill/>
                </a:ln>
                <a:solidFill>
                  <a:srgbClr val="394D56"/>
                </a:solidFill>
                <a:effectLst/>
                <a:uLnTx/>
                <a:uFillTx/>
                <a:latin typeface="Arial"/>
                <a:ea typeface="Arial"/>
                <a:cs typeface="Arial"/>
              </a:rPr>
              <a:t>Ne </a:t>
            </a:r>
            <a:r>
              <a:rPr lang="fr-FR" sz="2000" dirty="0">
                <a:latin typeface="Arial"/>
                <a:ea typeface="Arial"/>
                <a:cs typeface="Arial"/>
              </a:rPr>
              <a:t>pas</a:t>
            </a:r>
            <a:r>
              <a:rPr kumimoji="0" lang="fr-FR" sz="2000" b="0" i="0" u="none" strike="noStrike" cap="none" normalizeH="0" baseline="0" noProof="0" dirty="0">
                <a:ln>
                  <a:noFill/>
                </a:ln>
                <a:solidFill>
                  <a:srgbClr val="394D56"/>
                </a:solidFill>
                <a:effectLst/>
                <a:uLnTx/>
                <a:uFillTx/>
                <a:latin typeface="Arial"/>
                <a:ea typeface="Arial"/>
                <a:cs typeface="Arial"/>
              </a:rPr>
              <a:t> </a:t>
            </a:r>
            <a:r>
              <a:rPr lang="fr-FR" sz="2000" dirty="0">
                <a:latin typeface="Arial"/>
                <a:ea typeface="Arial"/>
                <a:cs typeface="Arial"/>
              </a:rPr>
              <a:t>faire la</a:t>
            </a:r>
            <a:r>
              <a:rPr kumimoji="0" lang="fr-FR" sz="2000" b="0" i="0" u="none" strike="noStrike" cap="none" normalizeH="0" baseline="0" noProof="0" dirty="0">
                <a:ln>
                  <a:noFill/>
                </a:ln>
                <a:solidFill>
                  <a:srgbClr val="394D56"/>
                </a:solidFill>
                <a:effectLst/>
                <a:uLnTx/>
                <a:uFillTx/>
                <a:latin typeface="Arial"/>
                <a:ea typeface="Arial"/>
                <a:cs typeface="Arial"/>
              </a:rPr>
              <a:t> revue </a:t>
            </a:r>
            <a:r>
              <a:rPr lang="fr-FR" sz="2000" dirty="0">
                <a:latin typeface="Arial"/>
                <a:ea typeface="Arial"/>
                <a:cs typeface="Arial"/>
              </a:rPr>
              <a:t>des</a:t>
            </a:r>
            <a:r>
              <a:rPr kumimoji="0" lang="fr-FR" sz="2000" b="0" i="0" u="none" strike="noStrike" cap="none" normalizeH="0" baseline="0" noProof="0" dirty="0">
                <a:ln>
                  <a:noFill/>
                </a:ln>
                <a:solidFill>
                  <a:srgbClr val="394D56"/>
                </a:solidFill>
                <a:effectLst/>
                <a:uLnTx/>
                <a:uFillTx/>
                <a:latin typeface="Arial"/>
                <a:ea typeface="Arial"/>
                <a:cs typeface="Arial"/>
              </a:rPr>
              <a:t> épidémies trop </a:t>
            </a:r>
            <a:r>
              <a:rPr lang="fr-FR" sz="2000" dirty="0">
                <a:latin typeface="Arial"/>
                <a:ea typeface="Arial"/>
                <a:cs typeface="Arial"/>
              </a:rPr>
              <a:t>anciennes</a:t>
            </a:r>
            <a:r>
              <a:rPr kumimoji="0" lang="fr-FR" sz="2000" b="0" i="0" u="none" strike="noStrike" cap="none" normalizeH="0" baseline="0" noProof="0" dirty="0">
                <a:ln>
                  <a:noFill/>
                </a:ln>
                <a:solidFill>
                  <a:srgbClr val="394D56"/>
                </a:solidFill>
                <a:effectLst/>
                <a:uLnTx/>
                <a:uFillTx/>
                <a:latin typeface="Arial"/>
                <a:ea typeface="Arial"/>
                <a:cs typeface="Arial"/>
              </a:rPr>
              <a: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sz="2000" dirty="0">
                <a:latin typeface="Arial"/>
                <a:ea typeface="Arial"/>
                <a:cs typeface="Arial"/>
              </a:rPr>
              <a:t>Confirmer</a:t>
            </a:r>
            <a:r>
              <a:rPr kumimoji="0" lang="fr-FR" sz="2000" b="0" i="0" u="none" strike="noStrike" cap="none" normalizeH="0" baseline="0" noProof="0" dirty="0">
                <a:ln>
                  <a:noFill/>
                </a:ln>
                <a:solidFill>
                  <a:srgbClr val="394D56"/>
                </a:solidFill>
                <a:effectLst/>
                <a:uLnTx/>
                <a:uFillTx/>
                <a:latin typeface="Arial"/>
                <a:ea typeface="Arial"/>
                <a:cs typeface="Arial"/>
              </a:rPr>
              <a:t> que suffisamment de données de qualité sont disponibles. </a:t>
            </a:r>
            <a:endParaRPr lang="fr-FR" sz="2000" b="0" i="0" u="none" strike="noStrike" cap="none" normalizeH="0" baseline="0" noProof="0" dirty="0">
              <a:ln>
                <a:noFill/>
              </a:ln>
              <a:solidFill>
                <a:srgbClr val="394D56"/>
              </a:solidFill>
              <a:effectLst/>
              <a:uLnTx/>
              <a:uFillTx/>
              <a:latin typeface="Arial"/>
              <a:ea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sz="2000" dirty="0">
                <a:latin typeface="Arial"/>
                <a:cs typeface="Arial"/>
              </a:rPr>
              <a:t>Faire attention aux données manquantes.</a:t>
            </a: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889488" cy="217914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fr-FR" sz="2000" dirty="0">
                <a:latin typeface="Arial"/>
                <a:ea typeface="Arial"/>
                <a:cs typeface="Arial"/>
              </a:rPr>
              <a:t>S'assurer</a:t>
            </a:r>
            <a:r>
              <a:rPr kumimoji="0" lang="fr-FR" sz="2000" b="0" i="0" u="none" strike="noStrike" cap="none" normalizeH="0" baseline="0" noProof="0" dirty="0">
                <a:ln>
                  <a:noFill/>
                </a:ln>
                <a:solidFill>
                  <a:srgbClr val="394D56"/>
                </a:solidFill>
                <a:effectLst/>
                <a:uLnTx/>
                <a:uFillTx/>
                <a:latin typeface="Arial"/>
                <a:ea typeface="Arial"/>
                <a:cs typeface="Arial"/>
              </a:rPr>
              <a:t> </a:t>
            </a:r>
            <a:r>
              <a:rPr lang="fr-FR" sz="2000" dirty="0">
                <a:latin typeface="Arial"/>
                <a:ea typeface="Arial"/>
                <a:cs typeface="Arial"/>
              </a:rPr>
              <a:t>d'actualiser</a:t>
            </a:r>
            <a:r>
              <a:rPr kumimoji="0" lang="fr-FR" sz="2000" b="0" i="0" u="none" strike="noStrike" cap="none" normalizeH="0" baseline="0" noProof="0" dirty="0">
                <a:ln>
                  <a:noFill/>
                </a:ln>
                <a:solidFill>
                  <a:srgbClr val="394D56"/>
                </a:solidFill>
                <a:effectLst/>
                <a:uLnTx/>
                <a:uFillTx/>
                <a:latin typeface="Arial"/>
                <a:ea typeface="Arial"/>
                <a:cs typeface="Arial"/>
              </a:rPr>
              <a:t> </a:t>
            </a:r>
            <a:r>
              <a:rPr lang="fr-FR" sz="2000" dirty="0">
                <a:latin typeface="Arial"/>
                <a:ea typeface="Arial"/>
                <a:cs typeface="Arial"/>
              </a:rPr>
              <a:t>les</a:t>
            </a:r>
            <a:r>
              <a:rPr kumimoji="0" lang="fr-FR" sz="2000" b="0" i="0" u="none" strike="noStrike" cap="none" normalizeH="0" baseline="0" noProof="0" dirty="0">
                <a:ln>
                  <a:noFill/>
                </a:ln>
                <a:solidFill>
                  <a:srgbClr val="394D56"/>
                </a:solidFill>
                <a:effectLst/>
                <a:uLnTx/>
                <a:uFillTx/>
                <a:latin typeface="Arial"/>
                <a:ea typeface="Arial"/>
                <a:cs typeface="Arial"/>
              </a:rPr>
              <a:t> données de l’approche 7-1-7 sur plusieurs épidémies dans une base de données</a:t>
            </a:r>
            <a:r>
              <a:rPr lang="fr-FR" sz="2000" dirty="0">
                <a:latin typeface="Arial"/>
                <a:ea typeface="Arial"/>
                <a:cs typeface="Arial"/>
              </a:rPr>
              <a:t> commune</a:t>
            </a:r>
            <a:r>
              <a:rPr kumimoji="0" lang="fr-FR" sz="2000" b="0" i="0" u="none" strike="noStrike" cap="none" normalizeH="0" baseline="0" noProof="0" dirty="0">
                <a:ln>
                  <a:noFill/>
                </a:ln>
                <a:solidFill>
                  <a:srgbClr val="394D56"/>
                </a:solidFill>
                <a:effectLst/>
                <a:uLnTx/>
                <a:uFillTx/>
                <a:latin typeface="Arial"/>
                <a:ea typeface="Arial"/>
                <a:cs typeface="Arial"/>
              </a:rPr>
              <a: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sz="2000" dirty="0">
                <a:latin typeface="Arial"/>
                <a:ea typeface="Arial"/>
                <a:cs typeface="Arial"/>
              </a:rPr>
              <a:t>Inclure</a:t>
            </a:r>
            <a:r>
              <a:rPr kumimoji="0" lang="fr-FR" sz="2000" b="0" i="0" u="none" strike="noStrike" cap="none" normalizeH="0" baseline="0" noProof="0" dirty="0">
                <a:ln>
                  <a:noFill/>
                </a:ln>
                <a:solidFill>
                  <a:srgbClr val="394D56"/>
                </a:solidFill>
                <a:effectLst/>
                <a:uLnTx/>
                <a:uFillTx/>
                <a:latin typeface="Arial"/>
                <a:ea typeface="Arial"/>
                <a:cs typeface="Arial"/>
              </a:rPr>
              <a:t> de manière proactive les catégories d’intérêt dans la base de données.</a:t>
            </a:r>
            <a:endParaRPr lang="fr-FR" sz="2000" b="0" i="0" u="none" strike="noStrike" cap="none" normalizeH="0" baseline="0" noProof="0" dirty="0">
              <a:ln>
                <a:noFill/>
              </a:ln>
              <a:solidFill>
                <a:srgbClr val="394D56"/>
              </a:solidFill>
              <a:effectLst/>
              <a:uLnTx/>
              <a:uFillTx/>
              <a:latin typeface="Arial"/>
              <a:ea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sz="2000" dirty="0">
                <a:latin typeface="Arial"/>
                <a:cs typeface="Arial"/>
              </a:rPr>
              <a:t>Analyser régulièrement les données.</a:t>
            </a: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a:blip r:embed="rId3"/>
          <a:srcRect/>
          <a:stretch/>
        </p:blipFill>
        <p:spPr>
          <a:xfrm>
            <a:off x="1544934" y="1456124"/>
            <a:ext cx="9109483"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848811"/>
            <a:ext cx="1012715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1" u="none" strike="noStrike" cap="none" normalizeH="0" baseline="0" noProof="0">
                <a:ln>
                  <a:noFill/>
                </a:ln>
                <a:solidFill>
                  <a:srgbClr val="FFFFFF">
                    <a:lumMod val="50000"/>
                  </a:srgbClr>
                </a:solidFill>
                <a:effectLst/>
                <a:uLnTx/>
                <a:uFillTx/>
                <a:latin typeface="Calibri" panose="020F0502020204030204"/>
                <a:ea typeface="Calibri"/>
                <a:cs typeface="+mn-cs"/>
              </a:rPr>
              <a:t>Bochner A</a:t>
            </a:r>
            <a:r>
              <a:rPr kumimoji="0" lang="fr-FR" sz="1600" b="0" i="1" u="none" strike="noStrike" cap="none" normalizeH="0" baseline="0" noProof="0">
                <a:ln>
                  <a:noFill/>
                </a:ln>
                <a:solidFill>
                  <a:srgbClr val="FFFFFF">
                    <a:lumMod val="50000"/>
                  </a:srgbClr>
                </a:solidFill>
                <a:effectLst/>
                <a:uLnTx/>
                <a:uFillTx/>
                <a:latin typeface="Calibri" panose="020F0502020204030204"/>
                <a:ea typeface="Calibri"/>
                <a:cs typeface="+mn-cs"/>
              </a:rPr>
              <a:t>, et al., « Implementation of the 7-1-7 target for detection, notification, and response to public health threats in five countries: a retrospective, observational study</a:t>
            </a:r>
            <a:r>
              <a:rPr kumimoji="0" lang="fr-FR" sz="1600" b="1" i="1" u="none" strike="noStrike" cap="none" normalizeH="0" baseline="0" noProof="0">
                <a:ln>
                  <a:noFill/>
                </a:ln>
                <a:solidFill>
                  <a:srgbClr val="FFFFFF">
                    <a:lumMod val="50000"/>
                  </a:srgbClr>
                </a:solidFill>
                <a:effectLst/>
                <a:uLnTx/>
                <a:uFillTx/>
                <a:latin typeface="Calibri" panose="020F0502020204030204"/>
                <a:ea typeface="Calibri"/>
                <a:cs typeface="+mn-cs"/>
              </a:rPr>
              <a:t> », Lancet Global Health</a:t>
            </a:r>
            <a:r>
              <a:rPr kumimoji="0" lang="fr-FR" sz="1600" i="1" u="none" strike="noStrike" cap="none" normalizeH="0" baseline="0" noProof="0">
                <a:ln>
                  <a:noFill/>
                </a:ln>
                <a:solidFill>
                  <a:srgbClr val="FFFFFF">
                    <a:lumMod val="50000"/>
                  </a:srgbClr>
                </a:solidFill>
                <a:effectLst/>
                <a:uLnTx/>
                <a:uFillTx/>
                <a:latin typeface="Calibri" panose="020F0502020204030204"/>
                <a:ea typeface="Calibri"/>
                <a:cs typeface="+mn-cs"/>
              </a:rPr>
              <a:t>,</a:t>
            </a:r>
            <a:r>
              <a:rPr kumimoji="0" lang="fr-FR" sz="1600" b="0" i="1" u="none" strike="noStrike" cap="none" normalizeH="0" baseline="0" noProof="0">
                <a:ln>
                  <a:noFill/>
                </a:ln>
                <a:solidFill>
                  <a:srgbClr val="FFFFFF">
                    <a:lumMod val="50000"/>
                  </a:srgbClr>
                </a:solidFill>
                <a:effectLst/>
                <a:uLnTx/>
                <a:uFillTx/>
                <a:latin typeface="Calibri" panose="020F0502020204030204"/>
                <a:ea typeface="Calibri"/>
                <a:cs typeface="+mn-cs"/>
              </a:rPr>
              <a:t> </a:t>
            </a:r>
            <a:r>
              <a:rPr kumimoji="0" lang="fr-FR" sz="1600" b="1" i="1" u="none" strike="noStrike" cap="none" normalizeH="0" baseline="0" noProof="0">
                <a:ln>
                  <a:noFill/>
                </a:ln>
                <a:solidFill>
                  <a:srgbClr val="FFFFFF">
                    <a:lumMod val="50000"/>
                  </a:srgbClr>
                </a:solidFill>
                <a:effectLst/>
                <a:uLnTx/>
                <a:uFillTx/>
                <a:latin typeface="Calibri" panose="020F0502020204030204"/>
                <a:ea typeface="Calibri"/>
                <a:cs typeface="+mn-cs"/>
              </a:rPr>
              <a:t>juin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520142"/>
          </a:xfrm>
          <a:prstGeom prst="rect">
            <a:avLst/>
          </a:prstGeom>
        </p:spPr>
        <p:txBody>
          <a:bodyPr vert="horz" wrap="square" lIns="0" tIns="74295" rIns="0" bIns="0" rtlCol="0">
            <a:spAutoFit/>
          </a:bodyPr>
          <a:lstStyle/>
          <a:p>
            <a:pPr marL="12700" marR="5080">
              <a:lnSpc>
                <a:spcPts val="3890"/>
              </a:lnSpc>
              <a:spcBef>
                <a:spcPts val="585"/>
              </a:spcBef>
            </a:pPr>
            <a:r>
              <a:rPr lang="fr-FR" sz="2400" dirty="0">
                <a:latin typeface="Arial"/>
                <a:cs typeface="Arial"/>
              </a:rPr>
              <a:t>Résultats tirés de l’analyse des données de 41 événements dans cinq pays</a:t>
            </a:r>
          </a:p>
        </p:txBody>
      </p:sp>
    </p:spTree>
    <p:extLst>
      <p:ext uri="{BB962C8B-B14F-4D97-AF65-F5344CB8AC3E}">
        <p14:creationId xmlns:p14="http://schemas.microsoft.com/office/powerpoint/2010/main" val="17998719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2621" y="392483"/>
            <a:ext cx="12209991" cy="929806"/>
          </a:xfrm>
          <a:prstGeom prst="rect">
            <a:avLst/>
          </a:prstGeom>
        </p:spPr>
        <p:txBody>
          <a:bodyPr vert="horz" wrap="square" lIns="0" tIns="74295" rIns="0" bIns="0" rtlCol="0">
            <a:spAutoFit/>
          </a:bodyPr>
          <a:lstStyle/>
          <a:p>
            <a:r>
              <a:rPr lang="fr-FR" sz="2100" dirty="0">
                <a:latin typeface="Arial"/>
                <a:cs typeface="Arial"/>
              </a:rPr>
              <a:t>L’analyse par type de maladie aide à identifier les défis spécifiques à la maladie concernée. </a:t>
            </a:r>
          </a:p>
          <a:p>
            <a:pPr marL="12700" marR="5080">
              <a:lnSpc>
                <a:spcPts val="3890"/>
              </a:lnSpc>
              <a:spcBef>
                <a:spcPts val="585"/>
              </a:spcBef>
            </a:pPr>
            <a:endParaRPr lang="en-US" sz="2100"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1427635626"/>
              </p:ext>
            </p:extLst>
          </p:nvPr>
        </p:nvGraphicFramePr>
        <p:xfrm>
          <a:off x="546595" y="1161388"/>
          <a:ext cx="11258863" cy="5443491"/>
        </p:xfrm>
        <a:graphic>
          <a:graphicData uri="http://schemas.openxmlformats.org/drawingml/2006/table">
            <a:tbl>
              <a:tblPr firstRow="1" bandRow="1">
                <a:tableStyleId>{5C22544A-7EE6-4342-B048-85BDC9FD1C3A}</a:tableStyleId>
              </a:tblPr>
              <a:tblGrid>
                <a:gridCol w="2970508">
                  <a:extLst>
                    <a:ext uri="{9D8B030D-6E8A-4147-A177-3AD203B41FA5}">
                      <a16:colId xmlns:a16="http://schemas.microsoft.com/office/drawing/2014/main" val="616040762"/>
                    </a:ext>
                  </a:extLst>
                </a:gridCol>
                <a:gridCol w="1411486">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6">
                  <a:extLst>
                    <a:ext uri="{9D8B030D-6E8A-4147-A177-3AD203B41FA5}">
                      <a16:colId xmlns:a16="http://schemas.microsoft.com/office/drawing/2014/main" val="2872416172"/>
                    </a:ext>
                  </a:extLst>
                </a:gridCol>
                <a:gridCol w="1694437">
                  <a:extLst>
                    <a:ext uri="{9D8B030D-6E8A-4147-A177-3AD203B41FA5}">
                      <a16:colId xmlns:a16="http://schemas.microsoft.com/office/drawing/2014/main" val="239188636"/>
                    </a:ext>
                  </a:extLst>
                </a:gridCol>
              </a:tblGrid>
              <a:tr h="566691">
                <a:tc rowSpan="2">
                  <a:txBody>
                    <a:bodyPr/>
                    <a:lstStyle/>
                    <a:p>
                      <a:pPr algn="l" fontAlgn="ctr"/>
                      <a:r>
                        <a:rPr lang="fr-FR" sz="1600" b="1" dirty="0">
                          <a:solidFill>
                            <a:schemeClr val="bg1"/>
                          </a:solidFill>
                          <a:effectLst/>
                        </a:rPr>
                        <a:t>Type de maladie</a:t>
                      </a:r>
                    </a:p>
                  </a:txBody>
                  <a:tcPr marL="137160" marR="137160" marT="137160" marB="137160" anchor="ctr">
                    <a:solidFill>
                      <a:schemeClr val="accent1"/>
                    </a:solidFill>
                  </a:tcPr>
                </a:tc>
                <a:tc rowSpan="2">
                  <a:txBody>
                    <a:bodyPr/>
                    <a:lstStyle/>
                    <a:p>
                      <a:pPr algn="ctr" fontAlgn="ctr"/>
                      <a:r>
                        <a:rPr lang="fr-FR" sz="1600" b="1" dirty="0">
                          <a:solidFill>
                            <a:schemeClr val="bg1"/>
                          </a:solidFill>
                          <a:effectLst/>
                        </a:rPr>
                        <a:t>Nombre d’épidémies</a:t>
                      </a:r>
                    </a:p>
                    <a:p>
                      <a:pPr algn="ctr" fontAlgn="ctr"/>
                      <a:r>
                        <a:rPr lang="fr-FR" sz="1600" b="1" dirty="0">
                          <a:solidFill>
                            <a:schemeClr val="bg1"/>
                          </a:solidFill>
                          <a:effectLst/>
                        </a:rPr>
                        <a:t>(n = 41)</a:t>
                      </a:r>
                    </a:p>
                  </a:txBody>
                  <a:tcPr marL="137160" marR="137160" marT="137160" marB="137160" anchor="ctr">
                    <a:solidFill>
                      <a:schemeClr val="accent1"/>
                    </a:solidFill>
                  </a:tcPr>
                </a:tc>
                <a:tc gridSpan="4">
                  <a:txBody>
                    <a:bodyPr/>
                    <a:lstStyle/>
                    <a:p>
                      <a:pPr algn="ctr" fontAlgn="ctr"/>
                      <a:r>
                        <a:rPr lang="fr-FR" sz="1600" dirty="0">
                          <a:solidFill>
                            <a:schemeClr val="bg1"/>
                          </a:solidFill>
                          <a:effectLst/>
                        </a:rPr>
                        <a:t>% d'épidémies qui atteignent</a:t>
                      </a:r>
                    </a:p>
                  </a:txBody>
                  <a:tcPr marL="137160" marR="137160" marT="137160" marB="137160" anchor="ctr">
                    <a:solidFill>
                      <a:schemeClr val="accent1"/>
                    </a:solid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fr-FR" sz="1600" b="1" dirty="0">
                          <a:solidFill>
                            <a:schemeClr val="bg1"/>
                          </a:solidFill>
                          <a:effectLst/>
                        </a:rPr>
                        <a:t>Objectif de détection</a:t>
                      </a:r>
                    </a:p>
                  </a:txBody>
                  <a:tcPr marL="137160" marR="137160" marT="137160" marB="137160" anchor="ctr">
                    <a:solidFill>
                      <a:schemeClr val="accent1"/>
                    </a:solidFill>
                  </a:tcPr>
                </a:tc>
                <a:tc>
                  <a:txBody>
                    <a:bodyPr/>
                    <a:lstStyle/>
                    <a:p>
                      <a:pPr algn="ctr" fontAlgn="ctr"/>
                      <a:r>
                        <a:rPr lang="fr-FR" sz="1600" b="1" dirty="0">
                          <a:solidFill>
                            <a:schemeClr val="bg1"/>
                          </a:solidFill>
                          <a:effectLst/>
                        </a:rPr>
                        <a:t>Objectif de notification</a:t>
                      </a:r>
                    </a:p>
                  </a:txBody>
                  <a:tcPr marL="137160" marR="137160" marT="137160" marB="137160" anchor="ctr">
                    <a:solidFill>
                      <a:schemeClr val="accent1"/>
                    </a:solidFill>
                  </a:tcPr>
                </a:tc>
                <a:tc>
                  <a:txBody>
                    <a:bodyPr/>
                    <a:lstStyle/>
                    <a:p>
                      <a:pPr algn="ctr" fontAlgn="ctr"/>
                      <a:r>
                        <a:rPr lang="fr-FR" sz="1600" b="1" dirty="0">
                          <a:solidFill>
                            <a:schemeClr val="bg1"/>
                          </a:solidFill>
                          <a:effectLst/>
                        </a:rPr>
                        <a:t>Objectif de réponse précoce</a:t>
                      </a:r>
                    </a:p>
                  </a:txBody>
                  <a:tcPr marL="137160" marR="137160" marT="137160" marB="137160" anchor="ctr">
                    <a:solidFill>
                      <a:schemeClr val="accent1"/>
                    </a:solidFill>
                  </a:tcPr>
                </a:tc>
                <a:tc>
                  <a:txBody>
                    <a:bodyPr/>
                    <a:lstStyle/>
                    <a:p>
                      <a:pPr algn="ctr" fontAlgn="ctr"/>
                      <a:r>
                        <a:rPr lang="fr-FR" sz="1600" b="1" dirty="0">
                          <a:solidFill>
                            <a:schemeClr val="bg1"/>
                          </a:solidFill>
                          <a:effectLst/>
                        </a:rPr>
                        <a:t>Cible 7-1-7 globale</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fr-FR" sz="1600" b="1" i="1" dirty="0">
                          <a:solidFill>
                            <a:schemeClr val="tx1"/>
                          </a:solidFill>
                          <a:effectLst/>
                        </a:rPr>
                        <a:t>Tous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FR" sz="1600" b="1" i="1" dirty="0">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FR" sz="1600" b="1" i="1" dirty="0">
                          <a:solidFill>
                            <a:schemeClr val="tx1">
                              <a:lumMod val="75000"/>
                              <a:lumOff val="25000"/>
                            </a:schemeClr>
                          </a:solidFill>
                          <a:effectLst/>
                        </a:rPr>
                        <a:t>54 %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FR" sz="1600" b="1" i="1" dirty="0">
                          <a:solidFill>
                            <a:schemeClr val="tx1">
                              <a:lumMod val="75000"/>
                              <a:lumOff val="25000"/>
                            </a:schemeClr>
                          </a:solidFill>
                          <a:effectLst/>
                        </a:rPr>
                        <a:t>71 %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FR" sz="1600" b="1" i="1" dirty="0">
                          <a:solidFill>
                            <a:schemeClr val="tx1">
                              <a:lumMod val="75000"/>
                              <a:lumOff val="25000"/>
                            </a:schemeClr>
                          </a:solidFill>
                          <a:effectLst/>
                        </a:rPr>
                        <a:t>49 %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FR" sz="1600" b="1" i="1" dirty="0">
                          <a:solidFill>
                            <a:schemeClr val="tx1">
                              <a:lumMod val="75000"/>
                              <a:lumOff val="25000"/>
                            </a:schemeClr>
                          </a:solidFill>
                          <a:effectLst/>
                        </a:rPr>
                        <a:t>27 %</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fr-FR" sz="1600" b="1" dirty="0">
                          <a:solidFill>
                            <a:schemeClr val="tx1"/>
                          </a:solidFill>
                          <a:effectLst/>
                        </a:rPr>
                        <a:t>Fièvre hémorragique virale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64 %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55 %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fr-FR" sz="1600" b="1" dirty="0">
                          <a:solidFill>
                            <a:schemeClr val="tx1"/>
                          </a:solidFill>
                          <a:effectLst/>
                        </a:rPr>
                        <a:t>Pouvant être évitée par la vaccination</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30 %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10 %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fr-FR" sz="1600" b="1" dirty="0">
                          <a:solidFill>
                            <a:schemeClr val="tx1"/>
                          </a:solidFill>
                          <a:effectLst/>
                        </a:rPr>
                        <a:t>Respiratoire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100 %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fr-FR" sz="1600" b="1" dirty="0">
                          <a:solidFill>
                            <a:schemeClr val="tx1"/>
                          </a:solidFill>
                          <a:effectLst/>
                        </a:rPr>
                        <a:t>D’origine alimentaire ou hydrique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fr-FR" sz="1600" b="1" dirty="0">
                          <a:solidFill>
                            <a:schemeClr val="tx1"/>
                          </a:solidFill>
                          <a:effectLst/>
                        </a:rPr>
                        <a:t>À transmission vectorielle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fr-FR" sz="1600" b="1" dirty="0">
                          <a:solidFill>
                            <a:schemeClr val="tx1"/>
                          </a:solidFill>
                          <a:effectLst/>
                        </a:rPr>
                        <a:t>Autres événements*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75 %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FR" sz="1600" b="0" dirty="0">
                          <a:solidFill>
                            <a:schemeClr val="tx1">
                              <a:lumMod val="75000"/>
                              <a:lumOff val="25000"/>
                            </a:schemeClr>
                          </a:solidFill>
                          <a:effectLst/>
                        </a:rPr>
                        <a:t>25 %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084070" y="4804962"/>
            <a:ext cx="4541569"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06241" y="3021873"/>
            <a:ext cx="819398" cy="1262743"/>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486267" y="1511429"/>
            <a:ext cx="3547415" cy="1079491"/>
          </a:xfrm>
        </p:spPr>
        <p:txBody>
          <a:bodyPr>
            <a:noAutofit/>
          </a:bodyPr>
          <a:lstStyle/>
          <a:p>
            <a:r>
              <a:rPr lang="fr-FR" sz="2400" dirty="0">
                <a:latin typeface="Arial"/>
                <a:cs typeface="Arial"/>
              </a:rPr>
              <a:t>Les analyses des goulots d’étranglement mettent en évidence les défis à relever au niveau du système. </a:t>
            </a:r>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66599" y="2842988"/>
            <a:ext cx="3467083" cy="3028361"/>
          </a:xfrm>
        </p:spPr>
        <p:txBody>
          <a:bodyPr vert="horz" lIns="91440" tIns="45720" rIns="91440" bIns="45720" rtlCol="0" anchor="t">
            <a:noAutofit/>
          </a:bodyPr>
          <a:lstStyle/>
          <a:p>
            <a:pPr>
              <a:lnSpc>
                <a:spcPct val="110000"/>
              </a:lnSpc>
            </a:pPr>
            <a:r>
              <a:rPr lang="fr-FR" sz="1600" b="0" dirty="0">
                <a:solidFill>
                  <a:schemeClr val="tx1"/>
                </a:solidFill>
                <a:latin typeface="Arial"/>
                <a:cs typeface="Arial"/>
              </a:rPr>
              <a:t>Il est possible de comprendre les besoins selon :</a:t>
            </a:r>
          </a:p>
          <a:p>
            <a:pPr marL="342900" indent="-342900">
              <a:lnSpc>
                <a:spcPct val="110000"/>
              </a:lnSpc>
              <a:buFont typeface="Arial" panose="020B0604020202020204" pitchFamily="34" charset="0"/>
              <a:buChar char="•"/>
            </a:pPr>
            <a:r>
              <a:rPr lang="fr-FR" sz="1600" b="0" dirty="0">
                <a:solidFill>
                  <a:schemeClr val="tx1"/>
                </a:solidFill>
                <a:latin typeface="Arial"/>
                <a:cs typeface="Arial"/>
              </a:rPr>
              <a:t>le niveau du système de santé ;</a:t>
            </a:r>
          </a:p>
          <a:p>
            <a:pPr marL="342900" indent="-342900">
              <a:lnSpc>
                <a:spcPct val="110000"/>
              </a:lnSpc>
              <a:buFont typeface="Arial" panose="020B0604020202020204" pitchFamily="34" charset="0"/>
              <a:buChar char="•"/>
            </a:pPr>
            <a:r>
              <a:rPr lang="fr-FR" sz="1600" b="0" dirty="0">
                <a:solidFill>
                  <a:schemeClr val="tx1"/>
                </a:solidFill>
                <a:latin typeface="Arial"/>
                <a:cs typeface="Arial"/>
              </a:rPr>
              <a:t>le type de maladie ;</a:t>
            </a:r>
          </a:p>
          <a:p>
            <a:pPr marL="342900" indent="-342900">
              <a:lnSpc>
                <a:spcPct val="110000"/>
              </a:lnSpc>
              <a:buFont typeface="Arial" panose="020B0604020202020204" pitchFamily="34" charset="0"/>
              <a:buChar char="•"/>
            </a:pPr>
            <a:r>
              <a:rPr lang="fr-FR" sz="1600" b="0" dirty="0">
                <a:solidFill>
                  <a:schemeClr val="tx1"/>
                </a:solidFill>
                <a:latin typeface="Arial"/>
                <a:cs typeface="Arial"/>
              </a:rPr>
              <a:t>la détection, la notification et la réponse ;</a:t>
            </a:r>
          </a:p>
          <a:p>
            <a:pPr marL="342900" indent="-342900">
              <a:lnSpc>
                <a:spcPct val="110000"/>
              </a:lnSpc>
              <a:buFont typeface="Arial" panose="020B0604020202020204" pitchFamily="34" charset="0"/>
              <a:buChar char="•"/>
            </a:pPr>
            <a:r>
              <a:rPr lang="fr-FR" sz="1600" b="0" dirty="0">
                <a:solidFill>
                  <a:schemeClr val="tx1"/>
                </a:solidFill>
                <a:latin typeface="Arial"/>
                <a:cs typeface="Arial"/>
              </a:rPr>
              <a:t>la zone géographique ;</a:t>
            </a:r>
          </a:p>
          <a:p>
            <a:pPr marL="342900" indent="-342900">
              <a:lnSpc>
                <a:spcPct val="110000"/>
              </a:lnSpc>
              <a:buFont typeface="Arial" panose="020B0604020202020204" pitchFamily="34" charset="0"/>
              <a:buChar char="•"/>
            </a:pPr>
            <a:r>
              <a:rPr lang="fr-FR" sz="1600" b="0" dirty="0">
                <a:solidFill>
                  <a:schemeClr val="tx1"/>
                </a:solidFill>
                <a:latin typeface="Arial"/>
                <a:cs typeface="Arial"/>
              </a:rPr>
              <a:t>la vulnérabilité (p. ex., sexe ou origine ethnique).</a:t>
            </a:r>
          </a:p>
          <a:p>
            <a:pPr marL="285750" indent="-285750">
              <a:lnSpc>
                <a:spcPct val="110000"/>
              </a:lnSpc>
              <a:spcBef>
                <a:spcPts val="1000"/>
              </a:spcBef>
              <a:buFont typeface="Arial" panose="020B0604020202020204" pitchFamily="34" charset="0"/>
              <a:buChar char="•"/>
            </a:pPr>
            <a:endParaRPr lang="en-US" sz="1600" b="0" dirty="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46166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cap="none" normalizeH="0" baseline="0" noProof="0" dirty="0">
                <a:ln>
                  <a:noFill/>
                </a:ln>
                <a:solidFill>
                  <a:srgbClr val="3BB041"/>
                </a:solidFill>
                <a:effectLst/>
                <a:uLnTx/>
                <a:uFillTx/>
                <a:latin typeface="Calibri" panose="020F0502020204030204"/>
                <a:ea typeface="Calibri"/>
                <a:cs typeface="+mn-cs"/>
              </a:rPr>
              <a:t>Exemples d’analyse des goulots d’étranglement selon</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9555" y="4137632"/>
            <a:ext cx="5168898" cy="2161462"/>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85452" y="1098814"/>
            <a:ext cx="4697105" cy="2915086"/>
          </a:xfrm>
          <a:prstGeom prst="rect">
            <a:avLst/>
          </a:prstGeom>
        </p:spPr>
      </p:pic>
      <p:sp>
        <p:nvSpPr>
          <p:cNvPr id="9" name="TextBox 8">
            <a:extLst>
              <a:ext uri="{FF2B5EF4-FFF2-40B4-BE49-F238E27FC236}">
                <a16:creationId xmlns:a16="http://schemas.microsoft.com/office/drawing/2014/main" id="{4184F3EC-1F61-C07D-B3A1-8BB206949860}"/>
              </a:ext>
            </a:extLst>
          </p:cNvPr>
          <p:cNvSpPr txBox="1"/>
          <p:nvPr/>
        </p:nvSpPr>
        <p:spPr>
          <a:xfrm>
            <a:off x="4781821" y="1115022"/>
            <a:ext cx="1967734" cy="523220"/>
          </a:xfrm>
          <a:prstGeom prst="rect">
            <a:avLst/>
          </a:prstGeom>
          <a:noFill/>
        </p:spPr>
        <p:txBody>
          <a:bodyPr wrap="square" lIns="91440" tIns="45720" rIns="91440" bIns="45720" rtlCol="0" anchor="t">
            <a:spAutoFit/>
          </a:bodyPr>
          <a:lstStyle/>
          <a:p>
            <a:pPr>
              <a:defRPr/>
            </a:pPr>
            <a:r>
              <a:rPr lang="fr-FR" sz="1400" dirty="0">
                <a:solidFill>
                  <a:prstClr val="black">
                    <a:lumMod val="65000"/>
                    <a:lumOff val="35000"/>
                  </a:prstClr>
                </a:solidFill>
                <a:latin typeface="Arial"/>
                <a:cs typeface="Arial"/>
              </a:rPr>
              <a:t>Le</a:t>
            </a:r>
            <a:r>
              <a:rPr kumimoji="0" lang="fr-FR" sz="1400" b="0" i="0" u="none" strike="noStrike" cap="none" normalizeH="0" baseline="0" noProof="0" dirty="0">
                <a:ln>
                  <a:noFill/>
                </a:ln>
                <a:solidFill>
                  <a:prstClr val="black">
                    <a:lumMod val="65000"/>
                    <a:lumOff val="35000"/>
                  </a:prstClr>
                </a:solidFill>
                <a:effectLst/>
                <a:uLnTx/>
                <a:uFillTx/>
                <a:latin typeface="Arial"/>
                <a:cs typeface="Arial"/>
              </a:rPr>
              <a:t> </a:t>
            </a:r>
            <a:r>
              <a:rPr lang="fr-FR" sz="1400" dirty="0">
                <a:solidFill>
                  <a:prstClr val="black">
                    <a:lumMod val="65000"/>
                    <a:lumOff val="35000"/>
                  </a:prstClr>
                </a:solidFill>
                <a:latin typeface="Arial"/>
                <a:cs typeface="Arial"/>
              </a:rPr>
              <a:t>jalon </a:t>
            </a:r>
            <a:r>
              <a:rPr kumimoji="0" lang="fr-FR" sz="1400" b="0" i="0" u="none" strike="noStrike" cap="none" normalizeH="0" baseline="0" noProof="0" dirty="0">
                <a:ln>
                  <a:noFill/>
                </a:ln>
                <a:solidFill>
                  <a:prstClr val="black">
                    <a:lumMod val="65000"/>
                    <a:lumOff val="35000"/>
                  </a:prstClr>
                </a:solidFill>
                <a:effectLst/>
                <a:uLnTx/>
                <a:uFillTx/>
                <a:latin typeface="Arial"/>
                <a:cs typeface="Arial"/>
              </a:rPr>
              <a:t>de l’approche 7-1-7</a:t>
            </a:r>
          </a:p>
        </p:txBody>
      </p:sp>
      <p:sp>
        <p:nvSpPr>
          <p:cNvPr id="10" name="TextBox 9">
            <a:extLst>
              <a:ext uri="{FF2B5EF4-FFF2-40B4-BE49-F238E27FC236}">
                <a16:creationId xmlns:a16="http://schemas.microsoft.com/office/drawing/2014/main" id="{F801F57C-0E19-2BEA-B28D-5871864B5084}"/>
              </a:ext>
            </a:extLst>
          </p:cNvPr>
          <p:cNvSpPr txBox="1"/>
          <p:nvPr/>
        </p:nvSpPr>
        <p:spPr>
          <a:xfrm>
            <a:off x="4781821" y="3828556"/>
            <a:ext cx="1767449" cy="523220"/>
          </a:xfrm>
          <a:prstGeom prst="rect">
            <a:avLst/>
          </a:prstGeom>
          <a:noFill/>
        </p:spPr>
        <p:txBody>
          <a:bodyPr wrap="square" lIns="91440" tIns="45720" rIns="91440" bIns="45720" rtlCol="0" anchor="t">
            <a:spAutoFit/>
          </a:bodyPr>
          <a:lstStyle/>
          <a:p>
            <a:pPr>
              <a:defRPr/>
            </a:pPr>
            <a:r>
              <a:rPr lang="fr-FR" sz="1400" noProof="0" dirty="0">
                <a:solidFill>
                  <a:prstClr val="black">
                    <a:lumMod val="65000"/>
                    <a:lumOff val="35000"/>
                  </a:prstClr>
                </a:solidFill>
                <a:latin typeface="Arial" panose="020B0604020202020204" pitchFamily="34" charset="0"/>
                <a:cs typeface="Arial" panose="020B0604020202020204" pitchFamily="34" charset="0"/>
              </a:rPr>
              <a:t>Le niveau du système de santé</a:t>
            </a:r>
          </a:p>
        </p:txBody>
      </p:sp>
      <p:pic>
        <p:nvPicPr>
          <p:cNvPr id="15" name="Picture 14" descr="A group of colorful dots with black text">
            <a:extLst>
              <a:ext uri="{FF2B5EF4-FFF2-40B4-BE49-F238E27FC236}">
                <a16:creationId xmlns:a16="http://schemas.microsoft.com/office/drawing/2014/main" id="{F89CA9AE-65E0-28F2-7547-88B57F8C7AAA}"/>
              </a:ext>
            </a:extLst>
          </p:cNvPr>
          <p:cNvPicPr>
            <a:picLocks noChangeAspect="1"/>
          </p:cNvPicPr>
          <p:nvPr/>
        </p:nvPicPr>
        <p:blipFill>
          <a:blip r:embed="rId5"/>
          <a:stretch>
            <a:fillRect/>
          </a:stretch>
        </p:blipFill>
        <p:spPr>
          <a:xfrm>
            <a:off x="4781821" y="4496933"/>
            <a:ext cx="2273300" cy="1847850"/>
          </a:xfrm>
          <a:prstGeom prst="rect">
            <a:avLst/>
          </a:prstGeom>
        </p:spPr>
      </p:pic>
      <p:pic>
        <p:nvPicPr>
          <p:cNvPr id="16" name="Picture 15" descr="A group of words with different colored circles&#10;&#10;AI-generated content may be incorrect.">
            <a:extLst>
              <a:ext uri="{FF2B5EF4-FFF2-40B4-BE49-F238E27FC236}">
                <a16:creationId xmlns:a16="http://schemas.microsoft.com/office/drawing/2014/main" id="{1BAA6D2D-8902-0B73-D3C1-593885564177}"/>
              </a:ext>
            </a:extLst>
          </p:cNvPr>
          <p:cNvPicPr>
            <a:picLocks noChangeAspect="1"/>
          </p:cNvPicPr>
          <p:nvPr/>
        </p:nvPicPr>
        <p:blipFill>
          <a:blip r:embed="rId6"/>
          <a:stretch>
            <a:fillRect/>
          </a:stretch>
        </p:blipFill>
        <p:spPr>
          <a:xfrm>
            <a:off x="4839499" y="1759487"/>
            <a:ext cx="1397000" cy="1308100"/>
          </a:xfrm>
          <a:prstGeom prst="rect">
            <a:avLst/>
          </a:prstGeom>
        </p:spPr>
      </p:pic>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9"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6978175" cy="2911331"/>
          </a:xfrm>
        </p:spPr>
        <p:txBody>
          <a:bodyPr vert="horz" lIns="91440" tIns="45720" rIns="91440" bIns="45720" rtlCol="0" anchor="t">
            <a:noAutofit/>
          </a:bodyPr>
          <a:lstStyle/>
          <a:p>
            <a:r>
              <a:rPr lang="fr-FR" sz="3600" dirty="0">
                <a:latin typeface="Arial"/>
                <a:cs typeface="Arial"/>
              </a:rPr>
              <a:t>Quels types d’analyses feriez-vous avec les informations fournies par l’approche 7-1-7 pour aider à améliorer les systèmes de lutte contre les épidémies dans votre pays/administration ?</a:t>
            </a: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fr-FR" sz="3000">
                <a:latin typeface="Arial"/>
                <a:cs typeface="Arial"/>
              </a:rPr>
              <a:t>Discussion</a:t>
            </a:r>
          </a:p>
        </p:txBody>
      </p:sp>
    </p:spTree>
    <p:extLst>
      <p:ext uri="{BB962C8B-B14F-4D97-AF65-F5344CB8AC3E}">
        <p14:creationId xmlns:p14="http://schemas.microsoft.com/office/powerpoint/2010/main" val="10678168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fr-FR" sz="4400" dirty="0">
                <a:latin typeface="Arial"/>
                <a:cs typeface="Arial"/>
              </a:rPr>
              <a:t>Utilisation de l’approche 7-1-7 de manière proactive en fonction de l’évaluation des risques</a:t>
            </a:r>
          </a:p>
        </p:txBody>
      </p:sp>
    </p:spTree>
    <p:extLst>
      <p:ext uri="{BB962C8B-B14F-4D97-AF65-F5344CB8AC3E}">
        <p14:creationId xmlns:p14="http://schemas.microsoft.com/office/powerpoint/2010/main" val="9313030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3186670"/>
            <a:ext cx="3235358" cy="2085707"/>
          </a:xfrm>
        </p:spPr>
        <p:txBody>
          <a:bodyPr>
            <a:noAutofit/>
          </a:bodyPr>
          <a:lstStyle/>
          <a:p>
            <a:r>
              <a:rPr lang="fr-FR" sz="2800" dirty="0">
                <a:latin typeface="Arial"/>
                <a:cs typeface="Arial"/>
              </a:rPr>
              <a:t>Utilisation proactive de l’approche 7-1-7 à Recife, au Brésil</a:t>
            </a:r>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705600"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fr-FR" sz="2000" dirty="0">
                <a:latin typeface="Arial"/>
                <a:cs typeface="Arial"/>
              </a:rPr>
              <a:t>Carnaval : 2,5</a:t>
            </a:r>
            <a:r>
              <a:rPr kumimoji="0" lang="fr-FR" sz="2000" b="0" i="0" u="none" strike="noStrike" cap="none" normalizeH="0" baseline="0" noProof="0" dirty="0">
                <a:ln>
                  <a:noFill/>
                </a:ln>
                <a:solidFill>
                  <a:srgbClr val="394D56"/>
                </a:solidFill>
                <a:effectLst/>
                <a:uLnTx/>
                <a:uFillTx/>
                <a:latin typeface="Arial"/>
                <a:cs typeface="Arial"/>
              </a:rPr>
              <a:t> millions de fêtards sur 5 jours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2000" b="0" i="0" u="none" strike="noStrike" cap="none" normalizeH="0" baseline="0" noProof="0" dirty="0">
                <a:ln>
                  <a:noFill/>
                </a:ln>
                <a:solidFill>
                  <a:srgbClr val="394D56"/>
                </a:solidFill>
                <a:effectLst/>
                <a:uLnTx/>
                <a:uFillTx/>
                <a:latin typeface="Arial"/>
                <a:cs typeface="Arial"/>
              </a:rPr>
              <a:t>Département de santé de Recife :</a:t>
            </a:r>
          </a:p>
          <a:p>
            <a:pPr lvl="1">
              <a:spcBef>
                <a:spcPts val="1000"/>
              </a:spcBef>
              <a:defRPr/>
            </a:pPr>
            <a:r>
              <a:rPr kumimoji="0" lang="fr-FR" sz="1800" b="0" i="0" u="none" strike="noStrike" cap="none" normalizeH="0" baseline="0" noProof="0" dirty="0">
                <a:ln>
                  <a:noFill/>
                </a:ln>
                <a:solidFill>
                  <a:srgbClr val="394D56"/>
                </a:solidFill>
                <a:effectLst/>
                <a:uLnTx/>
                <a:uFillTx/>
                <a:latin typeface="Arial"/>
                <a:cs typeface="Arial"/>
                <a:sym typeface="Wingdings" pitchFamily="2" charset="2"/>
              </a:rPr>
              <a:t>2 500 professionnels</a:t>
            </a:r>
            <a:r>
              <a:rPr lang="fr-FR" sz="1800" dirty="0">
                <a:latin typeface="Arial"/>
                <a:cs typeface="Arial"/>
                <a:sym typeface="Wingdings" pitchFamily="2" charset="2"/>
              </a:rPr>
              <a:t> formés à l’approche 7-1-7</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dirty="0">
                <a:ln>
                  <a:noFill/>
                </a:ln>
                <a:solidFill>
                  <a:srgbClr val="394D56"/>
                </a:solidFill>
                <a:effectLst/>
                <a:uLnTx/>
                <a:uFillTx/>
                <a:latin typeface="Arial"/>
                <a:cs typeface="Arial"/>
                <a:sym typeface="Wingdings" pitchFamily="2" charset="2"/>
              </a:rPr>
              <a:t>Soins de santé, surveillance de la santé, prévention des maladies et des blessures, </a:t>
            </a:r>
            <a:r>
              <a:rPr lang="fr-FR" sz="1800" dirty="0">
                <a:latin typeface="Arial"/>
                <a:cs typeface="Arial"/>
                <a:sym typeface="Wingdings" pitchFamily="2" charset="2"/>
              </a:rPr>
              <a:t>suivi</a:t>
            </a:r>
            <a:r>
              <a:rPr kumimoji="0" lang="fr-FR" sz="1800" b="0" i="0" u="none" strike="noStrike" cap="none" normalizeH="0" baseline="0" noProof="0" dirty="0">
                <a:ln>
                  <a:noFill/>
                </a:ln>
                <a:solidFill>
                  <a:srgbClr val="394D56"/>
                </a:solidFill>
                <a:effectLst/>
                <a:uLnTx/>
                <a:uFillTx/>
                <a:latin typeface="Arial"/>
                <a:cs typeface="Arial"/>
                <a:sym typeface="Wingdings" pitchFamily="2" charset="2"/>
              </a:rPr>
              <a:t> en temps réel</a:t>
            </a:r>
            <a:endParaRPr lang="fr-FR" sz="1800" b="0" i="0" u="none" strike="noStrike" cap="none" normalizeH="0" baseline="0" noProof="0" dirty="0">
              <a:ln>
                <a:noFill/>
              </a:ln>
              <a:solidFill>
                <a:srgbClr val="394D56"/>
              </a:solidFill>
              <a:effectLst/>
              <a:uLnTx/>
              <a:uFillTx/>
              <a:latin typeface="Arial"/>
              <a:cs typeface="Arial"/>
            </a:endParaRP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624" y="2611312"/>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3855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solidFill>
                  <a:srgbClr val="618393"/>
                </a:solidFill>
                <a:latin typeface="Arial"/>
                <a:cs typeface="Arial"/>
              </a:rPr>
              <a:t>Suivi</a:t>
            </a:r>
            <a:r>
              <a:rPr kumimoji="0" lang="fr-FR" sz="1600" i="0" u="none" strike="noStrike" cap="none" normalizeH="0" baseline="0" noProof="0" dirty="0">
                <a:ln>
                  <a:noFill/>
                </a:ln>
                <a:solidFill>
                  <a:srgbClr val="618393"/>
                </a:solidFill>
                <a:effectLst/>
                <a:uLnTx/>
                <a:uFillTx/>
                <a:latin typeface="Arial"/>
                <a:cs typeface="Arial"/>
              </a:rPr>
              <a:t> en temps réel + tableau de bord </a:t>
            </a: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779322" cy="2726939"/>
          </a:xfrm>
        </p:spPr>
        <p:txBody>
          <a:bodyPr>
            <a:normAutofit/>
          </a:bodyPr>
          <a:lstStyle/>
          <a:p>
            <a:r>
              <a:rPr lang="fr-FR" sz="2800" dirty="0">
                <a:latin typeface="Arial"/>
                <a:cs typeface="Arial"/>
              </a:rPr>
              <a:t>De l’approche 7-1-7 aux « épidémies qui n’ont pas eu lieu »</a:t>
            </a:r>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500" b="1" i="0" u="none" strike="noStrike" cap="none" normalizeH="0" baseline="0" noProof="0" dirty="0">
                <a:ln>
                  <a:noFill/>
                </a:ln>
                <a:solidFill>
                  <a:srgbClr val="FFFFFF"/>
                </a:solidFill>
                <a:effectLst/>
                <a:uLnTx/>
                <a:uFillTx/>
                <a:latin typeface="Public Sans" pitchFamily="2" charset="77"/>
                <a:ea typeface="Public Sans"/>
                <a:cs typeface="+mn-cs"/>
              </a:rPr>
              <a:t>Dengue | Indonésie</a:t>
            </a: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1F4A09-1546-4EDA-A191-DAA6C9960091}">
  <ds:schemaRefs>
    <ds:schemaRef ds:uri="d27c8f07-e503-4122-80c5-e52ee84151d4"/>
    <ds:schemaRef ds:uri="http://www.w3.org/XML/1998/namespace"/>
    <ds:schemaRef ds:uri="http://schemas.microsoft.com/office/2006/documentManagement/types"/>
    <ds:schemaRef ds:uri="http://schemas.microsoft.com/office/infopath/2007/PartnerControls"/>
    <ds:schemaRef ds:uri="ca299543-0ab4-429f-8927-bf8e8716a0c2"/>
    <ds:schemaRef ds:uri="http://schemas.microsoft.com/office/2006/metadata/properties"/>
    <ds:schemaRef ds:uri="http://purl.org/dc/terms/"/>
    <ds:schemaRef ds:uri="http://purl.org/dc/elements/1.1/"/>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57548F21-7F7B-4BCA-BECA-CD26B290CE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389</TotalTime>
  <Words>22624</Words>
  <Application>Microsoft Macintosh PowerPoint</Application>
  <PresentationFormat>Widescreen</PresentationFormat>
  <Paragraphs>1632</Paragraphs>
  <Slides>122</Slides>
  <Notes>118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122</vt:i4>
      </vt:variant>
    </vt:vector>
  </HeadingPairs>
  <TitlesOfParts>
    <vt:vector size="135" baseType="lpstr">
      <vt:lpstr>Aptos</vt:lpstr>
      <vt:lpstr>Arial</vt:lpstr>
      <vt:lpstr>Arial,Sans-Serif</vt:lpstr>
      <vt:lpstr>Calibri</vt:lpstr>
      <vt:lpstr>Courier New</vt:lpstr>
      <vt:lpstr>Helvetica Neue</vt:lpstr>
      <vt:lpstr>InterVariable</vt:lpstr>
      <vt:lpstr>Public Sans</vt:lpstr>
      <vt:lpstr>Quattrocento Sans</vt:lpstr>
      <vt:lpstr>Roboto</vt:lpstr>
      <vt:lpstr>var( --e-global-typography-text-font-family )</vt:lpstr>
      <vt:lpstr>Wingdings</vt:lpstr>
      <vt:lpstr>717 Alliance 2</vt:lpstr>
      <vt:lpstr>PowerPoint Presentation</vt:lpstr>
      <vt:lpstr>Allocution d’ouverture</vt:lpstr>
      <vt:lpstr>Informations sur l’organisation pratique</vt:lpstr>
      <vt:lpstr>Brise-glace</vt:lpstr>
      <vt:lpstr>Présentations</vt:lpstr>
      <vt:lpstr>Présentations</vt:lpstr>
      <vt:lpstr>Présentations</vt:lpstr>
      <vt:lpstr>Présentations</vt:lpstr>
      <vt:lpstr>Présentations</vt:lpstr>
      <vt:lpstr>Aperçu de la  formation technique à l’approche 7-1-7</vt:lpstr>
      <vt:lpstr> Objectifs d'apprentissage de l'atelier</vt:lpstr>
      <vt:lpstr>Méthododologie</vt:lpstr>
      <vt:lpstr>Un atelier interactif et participatif </vt:lpstr>
      <vt:lpstr>PowerPoint Presentation</vt:lpstr>
      <vt:lpstr>PowerPoint Presentation</vt:lpstr>
      <vt:lpstr>Comment pouvons-nous détecter systématiquement et arrêter rapidement les épidémies ?  </vt:lpstr>
      <vt:lpstr>Fonctionnement de la cible 7-1-7 :</vt:lpstr>
      <vt:lpstr> 7-1-7 : approche systémique visant à améliorer la vitesse de détection, de notification et de réponse aux épidémies </vt:lpstr>
      <vt:lpstr> Indicateurs de promptitude et jalons de la cible 7-1-7  </vt:lpstr>
      <vt:lpstr> Actions de réponse précoce de la cible 7-1-7 </vt:lpstr>
      <vt:lpstr>Goulets d’étranglement et facteur favorisants</vt:lpstr>
      <vt:lpstr>Actions immédiates et à plus long terme    </vt:lpstr>
      <vt:lpstr>Discussion</vt:lpstr>
      <vt:lpstr>PowerPoint Presentation</vt:lpstr>
      <vt:lpstr>Comment la cible 7-1-7 peut-elle améliorer la sécurité sanitaire ? </vt:lpstr>
      <vt:lpstr>Comment l’approche 7-1-7 facilite-t-elle les évaluations au cours d'une épidémie ?  </vt:lpstr>
      <vt:lpstr>PowerPoint Presentation</vt:lpstr>
      <vt:lpstr>Directives de l’OMS sur les revues des premières actions</vt:lpstr>
      <vt:lpstr>PowerPoint Presentation</vt:lpstr>
      <vt:lpstr>Approche 7-1-7 dans les cadres et orientations de sécurité sanitaire</vt:lpstr>
      <vt:lpstr>PowerPoint Presentation</vt:lpstr>
      <vt:lpstr>Discussion</vt:lpstr>
      <vt:lpstr>PowerPoint Presentation</vt:lpstr>
      <vt:lpstr>Mise en œuvre à l’échelle du pays</vt:lpstr>
      <vt:lpstr>Enseignements tirés</vt:lpstr>
      <vt:lpstr>PowerPoint Presentation</vt:lpstr>
      <vt:lpstr>PowerPoint Presentation</vt:lpstr>
      <vt:lpstr>Pause de 15 minutes</vt:lpstr>
      <vt:lpstr>Travail de groupe</vt:lpstr>
      <vt:lpstr>Les rôles au sein de votre groupe</vt:lpstr>
      <vt:lpstr>Activité de simulation sur l’approche 7-1-7</vt:lpstr>
      <vt:lpstr>PowerPoint Presentation</vt:lpstr>
      <vt:lpstr>PowerPoint Presentation</vt:lpstr>
      <vt:lpstr>PowerPoint Presentation</vt:lpstr>
      <vt:lpstr>Supports pour les participants</vt:lpstr>
      <vt:lpstr>Instructions générales</vt:lpstr>
      <vt:lpstr>Resitution de l’activité de simulation</vt:lpstr>
      <vt:lpstr>Déjeuner  </vt:lpstr>
      <vt:lpstr>Brise-glace</vt:lpstr>
      <vt:lpstr>Faisons le point </vt:lpstr>
      <vt:lpstr>Revue des questions  de l’espace « Faisons le point »</vt:lpstr>
      <vt:lpstr>PowerPoint Presentation</vt:lpstr>
      <vt:lpstr>Discussion en petit groupe</vt:lpstr>
      <vt:lpstr>Discussion : l’approche 7-1-7 dans votre travail</vt:lpstr>
      <vt:lpstr>PowerPoint Presentation</vt:lpstr>
      <vt:lpstr>PowerPoint Presentation</vt:lpstr>
      <vt:lpstr>PowerPoint Presentation</vt:lpstr>
      <vt:lpstr>Le cycle de vie de l’approche 7-1-7</vt:lpstr>
      <vt:lpstr>Le cycle de vie de l’approche 7-1-7</vt:lpstr>
      <vt:lpstr>Le cycle de vie de l’approche 7-1-7</vt:lpstr>
      <vt:lpstr>Le cycle de vie de l’approche 7-1-7</vt:lpstr>
      <vt:lpstr>Le cycle de vie de l’approche 7-1-7</vt:lpstr>
      <vt:lpstr>Le cycle de vie de l’approche 7-1-7</vt:lpstr>
      <vt:lpstr>Le cycle de vie de l’approche 7-1-7</vt:lpstr>
      <vt:lpstr>Le cycle de vie de l’approche 7-1-7</vt:lpstr>
      <vt:lpstr>Le cycle de vie de l’approche 7-1-7</vt:lpstr>
      <vt:lpstr>Le cycle de vie de l’approche 7-1-7</vt:lpstr>
      <vt:lpstr>Le cycle de vie de l’approche 7-1-7</vt:lpstr>
      <vt:lpstr>Principales étapes de l’utilisation de la cible 7-1-7 </vt:lpstr>
      <vt:lpstr>Principales étapes de l’adoption de l’approche 7-1-7</vt:lpstr>
      <vt:lpstr>Discussion</vt:lpstr>
      <vt:lpstr>PowerPoint Presentation</vt:lpstr>
      <vt:lpstr>Principes fondamentaux </vt:lpstr>
      <vt:lpstr>Principes fondamentaux de l’approche 7-1-7</vt:lpstr>
      <vt:lpstr>Principes fondamentaux</vt:lpstr>
      <vt:lpstr>PowerPoint Presentation</vt:lpstr>
      <vt:lpstr>PowerPoint Presentation</vt:lpstr>
      <vt:lpstr>PowerPoint Presentation</vt:lpstr>
      <vt:lpstr>PowerPoint Presentation</vt:lpstr>
      <vt:lpstr>PowerPoint Presentation</vt:lpstr>
      <vt:lpstr>PowerPoint Presentation</vt:lpstr>
      <vt:lpstr>Pause de 15 minutes</vt:lpstr>
      <vt:lpstr>PowerPoint Presentation</vt:lpstr>
      <vt:lpstr>Discussion</vt:lpstr>
      <vt:lpstr>Application de la cible 7-1-7 aux épidémies</vt:lpstr>
      <vt:lpstr>Utilisation de l’approche  7-1-7 pour les épidémies uniques</vt:lpstr>
      <vt:lpstr>PowerPoint Presentation</vt:lpstr>
      <vt:lpstr>PowerPoint Presentation</vt:lpstr>
      <vt:lpstr>PowerPoint Presentation</vt:lpstr>
      <vt:lpstr>Utilisation de l’approche 7-1-7 pour des épidémies multiples</vt:lpstr>
      <vt:lpstr>L’utilisation de l’approche 7-1-7 pour des épidémies multiples fournit des informations précieuses.</vt:lpstr>
      <vt:lpstr>Utilisation de l’approche 7-1-7 pour des épidémies multiples</vt:lpstr>
      <vt:lpstr>Résultats tirés de l’analyse des données de 41 événements dans cinq pays</vt:lpstr>
      <vt:lpstr>L’analyse par type de maladie aide à identifier les défis spécifiques à la maladie concernée.  </vt:lpstr>
      <vt:lpstr>Les analyses des goulots d’étranglement mettent en évidence les défis à relever au niveau du système. </vt:lpstr>
      <vt:lpstr>Discussion</vt:lpstr>
      <vt:lpstr>Utilisation de l’approche 7-1-7 de manière proactive en fonction de l’évaluation des risques</vt:lpstr>
      <vt:lpstr>Utilisation proactive de l’approche 7-1-7 à Recife, au Brésil</vt:lpstr>
      <vt:lpstr>De l’approche 7-1-7 aux « épidémies qui n’ont pas eu lieu »</vt:lpstr>
      <vt:lpstr>Dengue | Indonésie : détection, notification et réponse précoces</vt:lpstr>
      <vt:lpstr>L’approche 7-1-7 et les épidémies dans les actualités</vt:lpstr>
      <vt:lpstr>L’approche 7-1-7 et les épidémies dans les actualités</vt:lpstr>
      <vt:lpstr>Faisons le point </vt:lpstr>
      <vt:lpstr>Étude des questions de l’espace « Faisons le point »</vt:lpstr>
      <vt:lpstr>Étude des questions de l’espace « Faisons le point »</vt:lpstr>
      <vt:lpstr>Discussion en petit groupe</vt:lpstr>
      <vt:lpstr>Discussion : l’approche 7-1-7 dans votre travail</vt:lpstr>
      <vt:lpstr>L'Alliance 7-1-7</vt:lpstr>
      <vt:lpstr>À propos de l’Alliance 7-1-7</vt:lpstr>
      <vt:lpstr>Nos ressources</vt:lpstr>
      <vt:lpstr>PowerPoint Presentation</vt:lpstr>
      <vt:lpstr>Rejoindre la communauté de pratique mondiale de l’approche 7-1-7</vt:lpstr>
      <vt:lpstr>L’adhésion à la communauté de pratique ouvre l’accès à nos ressources en ligne</vt:lpstr>
      <vt:lpstr>Rester en contact avec l’Alliance 7-1-7</vt:lpstr>
      <vt:lpstr>Récapitulatif et prochaines étapes</vt:lpstr>
      <vt:lpstr> Objectifs d’apprentissage de l’atelier</vt:lpstr>
      <vt:lpstr>Merci</vt:lpstr>
      <vt:lpstr>Diapositives additionnelles</vt:lpstr>
      <vt:lpstr>Date d’apparition</vt:lpstr>
      <vt:lpstr>Date de détection</vt:lpstr>
      <vt:lpstr>Date de notification</vt:lpstr>
      <vt:lpstr>Date d’achèvement de la réponse précoce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368</cp:revision>
  <dcterms:created xsi:type="dcterms:W3CDTF">2023-01-09T02:59:24Z</dcterms:created>
  <dcterms:modified xsi:type="dcterms:W3CDTF">2025-11-14T15:59:08Z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7146bbc1-886c-4bc1-ae01-804c10b3c29e</vt:lpwstr>
  </property>
</Properties>
</file>