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 id="2147483742" r:id="rId5"/>
  </p:sldMasterIdLst>
  <p:notesMasterIdLst>
    <p:notesMasterId r:id="rId67"/>
  </p:notesMasterIdLst>
  <p:sldIdLst>
    <p:sldId id="2145705793" r:id="rId6"/>
    <p:sldId id="2145705816" r:id="rId7"/>
    <p:sldId id="2145705829" r:id="rId8"/>
    <p:sldId id="2147481260" r:id="rId9"/>
    <p:sldId id="2147481261" r:id="rId10"/>
    <p:sldId id="2147481265" r:id="rId11"/>
    <p:sldId id="2147481400" r:id="rId12"/>
    <p:sldId id="2147480546" r:id="rId13"/>
    <p:sldId id="2147481401" r:id="rId14"/>
    <p:sldId id="2147480542" r:id="rId15"/>
    <p:sldId id="2147481402" r:id="rId16"/>
    <p:sldId id="2145705787" r:id="rId17"/>
    <p:sldId id="2145705835" r:id="rId18"/>
    <p:sldId id="2145705813" r:id="rId19"/>
    <p:sldId id="2147481397" r:id="rId20"/>
    <p:sldId id="2147480691" r:id="rId21"/>
    <p:sldId id="2147481267" r:id="rId22"/>
    <p:sldId id="2147480987" r:id="rId23"/>
    <p:sldId id="2145705875" r:id="rId24"/>
    <p:sldId id="2145705890" r:id="rId25"/>
    <p:sldId id="2145705884" r:id="rId26"/>
    <p:sldId id="2145705891" r:id="rId27"/>
    <p:sldId id="258" r:id="rId28"/>
    <p:sldId id="2145705889" r:id="rId29"/>
    <p:sldId id="2145705877" r:id="rId30"/>
    <p:sldId id="260" r:id="rId31"/>
    <p:sldId id="261" r:id="rId32"/>
    <p:sldId id="2145705912" r:id="rId33"/>
    <p:sldId id="2145705905" r:id="rId34"/>
    <p:sldId id="2145705906" r:id="rId35"/>
    <p:sldId id="2145705944" r:id="rId36"/>
    <p:sldId id="2145705937" r:id="rId37"/>
    <p:sldId id="2145705931" r:id="rId38"/>
    <p:sldId id="2147481405" r:id="rId39"/>
    <p:sldId id="271" r:id="rId40"/>
    <p:sldId id="2145705938" r:id="rId41"/>
    <p:sldId id="2145705940" r:id="rId42"/>
    <p:sldId id="2145705899" r:id="rId43"/>
    <p:sldId id="2145705900" r:id="rId44"/>
    <p:sldId id="2145705901" r:id="rId45"/>
    <p:sldId id="2145705904" r:id="rId46"/>
    <p:sldId id="2145705893" r:id="rId47"/>
    <p:sldId id="2147481399" r:id="rId48"/>
    <p:sldId id="2145705909" r:id="rId49"/>
    <p:sldId id="2145705895" r:id="rId50"/>
    <p:sldId id="2145705896" r:id="rId51"/>
    <p:sldId id="2145705897" r:id="rId52"/>
    <p:sldId id="2145705910" r:id="rId53"/>
    <p:sldId id="2145705915" r:id="rId54"/>
    <p:sldId id="2145705941" r:id="rId55"/>
    <p:sldId id="2145705920" r:id="rId56"/>
    <p:sldId id="2147481398" r:id="rId57"/>
    <p:sldId id="2145705923" r:id="rId58"/>
    <p:sldId id="2145705924" r:id="rId59"/>
    <p:sldId id="2145705925" r:id="rId60"/>
    <p:sldId id="2145705926" r:id="rId61"/>
    <p:sldId id="2145705928" r:id="rId62"/>
    <p:sldId id="2145705942" r:id="rId63"/>
    <p:sldId id="2145705936" r:id="rId64"/>
    <p:sldId id="2145705878" r:id="rId65"/>
    <p:sldId id="275"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ésentation de l’approche 7-1-7" id="{505E4F14-5EB3-E04F-8F6F-D2408A1D4193}">
          <p14:sldIdLst>
            <p14:sldId id="2145705793"/>
            <p14:sldId id="2145705816"/>
            <p14:sldId id="2145705829"/>
            <p14:sldId id="2147481260"/>
            <p14:sldId id="2147481261"/>
            <p14:sldId id="2147481265"/>
            <p14:sldId id="2147481400"/>
            <p14:sldId id="2147480546"/>
            <p14:sldId id="2147481401"/>
            <p14:sldId id="2147480542"/>
            <p14:sldId id="2147481402"/>
            <p14:sldId id="2145705787"/>
            <p14:sldId id="2145705835"/>
            <p14:sldId id="2145705813"/>
            <p14:sldId id="2147481397"/>
            <p14:sldId id="2147480691"/>
            <p14:sldId id="2147481267"/>
            <p14:sldId id="2147480987"/>
            <p14:sldId id="2145705875"/>
            <p14:sldId id="2145705890"/>
            <p14:sldId id="2145705884"/>
            <p14:sldId id="2145705891"/>
            <p14:sldId id="258"/>
            <p14:sldId id="2145705889"/>
            <p14:sldId id="2145705877"/>
            <p14:sldId id="260"/>
            <p14:sldId id="261"/>
            <p14:sldId id="2145705912"/>
            <p14:sldId id="2145705905"/>
            <p14:sldId id="2145705906"/>
            <p14:sldId id="2145705944"/>
            <p14:sldId id="2145705937"/>
            <p14:sldId id="2145705931"/>
            <p14:sldId id="2147481405"/>
            <p14:sldId id="271"/>
            <p14:sldId id="2145705938"/>
            <p14:sldId id="2145705940"/>
            <p14:sldId id="2145705899"/>
            <p14:sldId id="2145705900"/>
            <p14:sldId id="2145705901"/>
            <p14:sldId id="2145705904"/>
            <p14:sldId id="2145705893"/>
            <p14:sldId id="2147481399"/>
            <p14:sldId id="2145705909"/>
            <p14:sldId id="2145705895"/>
            <p14:sldId id="2145705896"/>
            <p14:sldId id="2145705897"/>
            <p14:sldId id="2145705910"/>
            <p14:sldId id="2145705915"/>
            <p14:sldId id="2145705941"/>
            <p14:sldId id="2145705920"/>
            <p14:sldId id="2147481398"/>
            <p14:sldId id="2145705923"/>
            <p14:sldId id="2145705924"/>
            <p14:sldId id="2145705925"/>
            <p14:sldId id="2145705926"/>
            <p14:sldId id="2145705928"/>
            <p14:sldId id="2145705942"/>
            <p14:sldId id="2145705936"/>
            <p14:sldId id="2145705878"/>
            <p14:sldId id="27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8D2456"/>
    <a:srgbClr val="1F2A27"/>
    <a:srgbClr val="FFF1CB"/>
    <a:srgbClr val="628393"/>
    <a:srgbClr val="E6942E"/>
    <a:srgbClr val="3D9D45"/>
    <a:srgbClr val="EDF4F7"/>
    <a:srgbClr val="DFEAEF"/>
    <a:srgbClr val="F2F6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D19B60-8FA3-CA47-B4A1-1C0FD15939B8}" v="1" dt="2025-11-14T16:04:11.5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67" autoAdjust="0"/>
    <p:restoredTop sz="96327" autoAdjust="0"/>
  </p:normalViewPr>
  <p:slideViewPr>
    <p:cSldViewPr snapToGrid="0">
      <p:cViewPr varScale="1">
        <p:scale>
          <a:sx n="114" d="100"/>
          <a:sy n="114" d="100"/>
        </p:scale>
        <p:origin x="352" y="4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microsoft.com/office/2018/10/relationships/authors" Target="author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guerite Massinga Loembé" userId="S::mloembe@rtsl.org::2600114e-6508-42e5-9f22-a1cb2c9b75f6" providerId="AD" clId="Web-{3880DE6B-AAD4-63C7-8107-723CA29F91D1}"/>
    <pc:docChg chg="modSld sldOrd">
      <pc:chgData name="Marguerite Massinga Loembé" userId="S::mloembe@rtsl.org::2600114e-6508-42e5-9f22-a1cb2c9b75f6" providerId="AD" clId="Web-{3880DE6B-AAD4-63C7-8107-723CA29F91D1}" dt="2025-11-05T10:49:33.210" v="173" actId="20577"/>
      <pc:docMkLst>
        <pc:docMk/>
      </pc:docMkLst>
      <pc:sldChg chg="modSp modNotes">
        <pc:chgData name="Marguerite Massinga Loembé" userId="S::mloembe@rtsl.org::2600114e-6508-42e5-9f22-a1cb2c9b75f6" providerId="AD" clId="Web-{3880DE6B-AAD4-63C7-8107-723CA29F91D1}" dt="2025-11-05T10:09:30.190" v="6"/>
        <pc:sldMkLst>
          <pc:docMk/>
          <pc:sldMk cId="1618432502" sldId="258"/>
        </pc:sldMkLst>
        <pc:spChg chg="mod">
          <ac:chgData name="Marguerite Massinga Loembé" userId="S::mloembe@rtsl.org::2600114e-6508-42e5-9f22-a1cb2c9b75f6" providerId="AD" clId="Web-{3880DE6B-AAD4-63C7-8107-723CA29F91D1}" dt="2025-11-05T10:09:30.190" v="6"/>
          <ac:spMkLst>
            <pc:docMk/>
            <pc:sldMk cId="1618432502" sldId="258"/>
            <ac:spMk id="3" creationId="{F6C76447-05CE-AA34-D342-D54080E72ADC}"/>
          </ac:spMkLst>
        </pc:spChg>
      </pc:sldChg>
      <pc:sldChg chg="modSp">
        <pc:chgData name="Marguerite Massinga Loembé" userId="S::mloembe@rtsl.org::2600114e-6508-42e5-9f22-a1cb2c9b75f6" providerId="AD" clId="Web-{3880DE6B-AAD4-63C7-8107-723CA29F91D1}" dt="2025-11-05T10:09:30.190" v="6"/>
        <pc:sldMkLst>
          <pc:docMk/>
          <pc:sldMk cId="560898908" sldId="260"/>
        </pc:sldMkLst>
        <pc:spChg chg="mod">
          <ac:chgData name="Marguerite Massinga Loembé" userId="S::mloembe@rtsl.org::2600114e-6508-42e5-9f22-a1cb2c9b75f6" providerId="AD" clId="Web-{3880DE6B-AAD4-63C7-8107-723CA29F91D1}" dt="2025-11-05T10:09:30.190" v="6"/>
          <ac:spMkLst>
            <pc:docMk/>
            <pc:sldMk cId="560898908" sldId="260"/>
            <ac:spMk id="15" creationId="{2FE57AC7-BA59-C93B-8BE0-37CC81423358}"/>
          </ac:spMkLst>
        </pc:spChg>
      </pc:sldChg>
      <pc:sldChg chg="modSp modNotes">
        <pc:chgData name="Marguerite Massinga Loembé" userId="S::mloembe@rtsl.org::2600114e-6508-42e5-9f22-a1cb2c9b75f6" providerId="AD" clId="Web-{3880DE6B-AAD4-63C7-8107-723CA29F91D1}" dt="2025-11-05T10:09:30.190" v="6"/>
        <pc:sldMkLst>
          <pc:docMk/>
          <pc:sldMk cId="594510738" sldId="2145705787"/>
        </pc:sldMkLst>
        <pc:spChg chg="mod">
          <ac:chgData name="Marguerite Massinga Loembé" userId="S::mloembe@rtsl.org::2600114e-6508-42e5-9f22-a1cb2c9b75f6" providerId="AD" clId="Web-{3880DE6B-AAD4-63C7-8107-723CA29F91D1}" dt="2025-11-05T10:09:30.190" v="6"/>
          <ac:spMkLst>
            <pc:docMk/>
            <pc:sldMk cId="594510738" sldId="2145705787"/>
            <ac:spMk id="17" creationId="{5DFC57A0-9ECF-78F1-5B8F-F032A5032FDD}"/>
          </ac:spMkLst>
        </pc:spChg>
      </pc:sldChg>
      <pc:sldChg chg="modSp modNotes">
        <pc:chgData name="Marguerite Massinga Loembé" userId="S::mloembe@rtsl.org::2600114e-6508-42e5-9f22-a1cb2c9b75f6" providerId="AD" clId="Web-{3880DE6B-AAD4-63C7-8107-723CA29F91D1}" dt="2025-11-05T10:15:27.533" v="83" actId="20577"/>
        <pc:sldMkLst>
          <pc:docMk/>
          <pc:sldMk cId="4050511177" sldId="2145705884"/>
        </pc:sldMkLst>
        <pc:spChg chg="mod">
          <ac:chgData name="Marguerite Massinga Loembé" userId="S::mloembe@rtsl.org::2600114e-6508-42e5-9f22-a1cb2c9b75f6" providerId="AD" clId="Web-{3880DE6B-AAD4-63C7-8107-723CA29F91D1}" dt="2025-11-05T10:15:27.533" v="83" actId="20577"/>
          <ac:spMkLst>
            <pc:docMk/>
            <pc:sldMk cId="4050511177" sldId="2145705884"/>
            <ac:spMk id="2" creationId="{B423C6AB-EB18-96BC-0D2F-A25774968951}"/>
          </ac:spMkLst>
        </pc:spChg>
      </pc:sldChg>
      <pc:sldChg chg="modSp">
        <pc:chgData name="Marguerite Massinga Loembé" userId="S::mloembe@rtsl.org::2600114e-6508-42e5-9f22-a1cb2c9b75f6" providerId="AD" clId="Web-{3880DE6B-AAD4-63C7-8107-723CA29F91D1}" dt="2025-11-05T10:13:05.435" v="36"/>
        <pc:sldMkLst>
          <pc:docMk/>
          <pc:sldMk cId="3183789703" sldId="2145705890"/>
        </pc:sldMkLst>
        <pc:graphicFrameChg chg="mod modGraphic">
          <ac:chgData name="Marguerite Massinga Loembé" userId="S::mloembe@rtsl.org::2600114e-6508-42e5-9f22-a1cb2c9b75f6" providerId="AD" clId="Web-{3880DE6B-AAD4-63C7-8107-723CA29F91D1}" dt="2025-11-05T10:13:05.435" v="36"/>
          <ac:graphicFrameMkLst>
            <pc:docMk/>
            <pc:sldMk cId="3183789703" sldId="2145705890"/>
            <ac:graphicFrameMk id="2" creationId="{E7F17793-A8D9-D916-D39F-CF46088B224D}"/>
          </ac:graphicFrameMkLst>
        </pc:graphicFrameChg>
      </pc:sldChg>
      <pc:sldChg chg="modSp">
        <pc:chgData name="Marguerite Massinga Loembé" userId="S::mloembe@rtsl.org::2600114e-6508-42e5-9f22-a1cb2c9b75f6" providerId="AD" clId="Web-{3880DE6B-AAD4-63C7-8107-723CA29F91D1}" dt="2025-11-05T10:09:30.190" v="6"/>
        <pc:sldMkLst>
          <pc:docMk/>
          <pc:sldMk cId="3977578613" sldId="2145705891"/>
        </pc:sldMkLst>
        <pc:graphicFrameChg chg="modGraphic">
          <ac:chgData name="Marguerite Massinga Loembé" userId="S::mloembe@rtsl.org::2600114e-6508-42e5-9f22-a1cb2c9b75f6" providerId="AD" clId="Web-{3880DE6B-AAD4-63C7-8107-723CA29F91D1}" dt="2025-11-05T10:09:30.190" v="6"/>
          <ac:graphicFrameMkLst>
            <pc:docMk/>
            <pc:sldMk cId="3977578613" sldId="2145705891"/>
            <ac:graphicFrameMk id="2" creationId="{8ACA1872-7D15-E9DC-E7D1-1E88C1644F2F}"/>
          </ac:graphicFrameMkLst>
        </pc:graphicFrameChg>
      </pc:sldChg>
      <pc:sldChg chg="modSp">
        <pc:chgData name="Marguerite Massinga Loembé" userId="S::mloembe@rtsl.org::2600114e-6508-42e5-9f22-a1cb2c9b75f6" providerId="AD" clId="Web-{3880DE6B-AAD4-63C7-8107-723CA29F91D1}" dt="2025-11-05T10:22:35.806" v="124" actId="20577"/>
        <pc:sldMkLst>
          <pc:docMk/>
          <pc:sldMk cId="2267842162" sldId="2145705893"/>
        </pc:sldMkLst>
        <pc:spChg chg="mod">
          <ac:chgData name="Marguerite Massinga Loembé" userId="S::mloembe@rtsl.org::2600114e-6508-42e5-9f22-a1cb2c9b75f6" providerId="AD" clId="Web-{3880DE6B-AAD4-63C7-8107-723CA29F91D1}" dt="2025-11-05T10:22:35.806" v="124" actId="20577"/>
          <ac:spMkLst>
            <pc:docMk/>
            <pc:sldMk cId="2267842162" sldId="2145705893"/>
            <ac:spMk id="3" creationId="{C746DAFB-2BD3-C399-0E1D-C55D51FAE7D6}"/>
          </ac:spMkLst>
        </pc:spChg>
      </pc:sldChg>
      <pc:sldChg chg="ord">
        <pc:chgData name="Marguerite Massinga Loembé" userId="S::mloembe@rtsl.org::2600114e-6508-42e5-9f22-a1cb2c9b75f6" providerId="AD" clId="Web-{3880DE6B-AAD4-63C7-8107-723CA29F91D1}" dt="2025-11-05T10:42:54.531" v="130"/>
        <pc:sldMkLst>
          <pc:docMk/>
          <pc:sldMk cId="3056504109" sldId="2145705895"/>
        </pc:sldMkLst>
      </pc:sldChg>
      <pc:sldChg chg="modSp modNotes">
        <pc:chgData name="Marguerite Massinga Loembé" userId="S::mloembe@rtsl.org::2600114e-6508-42e5-9f22-a1cb2c9b75f6" providerId="AD" clId="Web-{3880DE6B-AAD4-63C7-8107-723CA29F91D1}" dt="2025-11-05T10:13:55.171" v="52"/>
        <pc:sldMkLst>
          <pc:docMk/>
          <pc:sldMk cId="18565768" sldId="2145705905"/>
        </pc:sldMkLst>
        <pc:graphicFrameChg chg="mod modGraphic">
          <ac:chgData name="Marguerite Massinga Loembé" userId="S::mloembe@rtsl.org::2600114e-6508-42e5-9f22-a1cb2c9b75f6" providerId="AD" clId="Web-{3880DE6B-AAD4-63C7-8107-723CA29F91D1}" dt="2025-11-05T10:13:55.171" v="52"/>
          <ac:graphicFrameMkLst>
            <pc:docMk/>
            <pc:sldMk cId="18565768" sldId="2145705905"/>
            <ac:graphicFrameMk id="4" creationId="{3A420808-2B9E-3D20-F3DA-E30B9DA779A4}"/>
          </ac:graphicFrameMkLst>
        </pc:graphicFrameChg>
      </pc:sldChg>
      <pc:sldChg chg="modSp modNotes">
        <pc:chgData name="Marguerite Massinga Loembé" userId="S::mloembe@rtsl.org::2600114e-6508-42e5-9f22-a1cb2c9b75f6" providerId="AD" clId="Web-{3880DE6B-AAD4-63C7-8107-723CA29F91D1}" dt="2025-11-05T10:19:24.241" v="103" actId="20577"/>
        <pc:sldMkLst>
          <pc:docMk/>
          <pc:sldMk cId="3808795167" sldId="2145705906"/>
        </pc:sldMkLst>
        <pc:spChg chg="mod">
          <ac:chgData name="Marguerite Massinga Loembé" userId="S::mloembe@rtsl.org::2600114e-6508-42e5-9f22-a1cb2c9b75f6" providerId="AD" clId="Web-{3880DE6B-AAD4-63C7-8107-723CA29F91D1}" dt="2025-11-05T10:18:25.552" v="93" actId="20577"/>
          <ac:spMkLst>
            <pc:docMk/>
            <pc:sldMk cId="3808795167" sldId="2145705906"/>
            <ac:spMk id="3" creationId="{F6C76447-05CE-AA34-D342-D54080E72ADC}"/>
          </ac:spMkLst>
        </pc:spChg>
        <pc:spChg chg="mod">
          <ac:chgData name="Marguerite Massinga Loembé" userId="S::mloembe@rtsl.org::2600114e-6508-42e5-9f22-a1cb2c9b75f6" providerId="AD" clId="Web-{3880DE6B-AAD4-63C7-8107-723CA29F91D1}" dt="2025-11-05T10:19:24.241" v="103" actId="20577"/>
          <ac:spMkLst>
            <pc:docMk/>
            <pc:sldMk cId="3808795167" sldId="2145705906"/>
            <ac:spMk id="5" creationId="{FF16AFA3-3E47-1DC6-3B5D-AE48321A6366}"/>
          </ac:spMkLst>
        </pc:spChg>
      </pc:sldChg>
      <pc:sldChg chg="modSp">
        <pc:chgData name="Marguerite Massinga Loembé" userId="S::mloembe@rtsl.org::2600114e-6508-42e5-9f22-a1cb2c9b75f6" providerId="AD" clId="Web-{3880DE6B-AAD4-63C7-8107-723CA29F91D1}" dt="2025-11-05T10:42:37.904" v="129" actId="1076"/>
        <pc:sldMkLst>
          <pc:docMk/>
          <pc:sldMk cId="3245569935" sldId="2145705909"/>
        </pc:sldMkLst>
        <pc:spChg chg="mod">
          <ac:chgData name="Marguerite Massinga Loembé" userId="S::mloembe@rtsl.org::2600114e-6508-42e5-9f22-a1cb2c9b75f6" providerId="AD" clId="Web-{3880DE6B-AAD4-63C7-8107-723CA29F91D1}" dt="2025-11-05T10:42:37.904" v="129" actId="1076"/>
          <ac:spMkLst>
            <pc:docMk/>
            <pc:sldMk cId="3245569935" sldId="2145705909"/>
            <ac:spMk id="5" creationId="{4D24ACD8-5291-BBD0-EC77-DE3AC03B539A}"/>
          </ac:spMkLst>
        </pc:spChg>
      </pc:sldChg>
      <pc:sldChg chg="modSp">
        <pc:chgData name="Marguerite Massinga Loembé" userId="S::mloembe@rtsl.org::2600114e-6508-42e5-9f22-a1cb2c9b75f6" providerId="AD" clId="Web-{3880DE6B-AAD4-63C7-8107-723CA29F91D1}" dt="2025-11-05T10:45:06.306" v="138" actId="1076"/>
        <pc:sldMkLst>
          <pc:docMk/>
          <pc:sldMk cId="2287136789" sldId="2145705910"/>
        </pc:sldMkLst>
        <pc:spChg chg="mod">
          <ac:chgData name="Marguerite Massinga Loembé" userId="S::mloembe@rtsl.org::2600114e-6508-42e5-9f22-a1cb2c9b75f6" providerId="AD" clId="Web-{3880DE6B-AAD4-63C7-8107-723CA29F91D1}" dt="2025-11-05T10:45:06.306" v="138" actId="1076"/>
          <ac:spMkLst>
            <pc:docMk/>
            <pc:sldMk cId="2287136789" sldId="2145705910"/>
            <ac:spMk id="5" creationId="{4A7F3C42-9FFA-823B-82EA-0EC06F4AC7B8}"/>
          </ac:spMkLst>
        </pc:spChg>
        <pc:spChg chg="mod">
          <ac:chgData name="Marguerite Massinga Loembé" userId="S::mloembe@rtsl.org::2600114e-6508-42e5-9f22-a1cb2c9b75f6" providerId="AD" clId="Web-{3880DE6B-AAD4-63C7-8107-723CA29F91D1}" dt="2025-11-05T10:44:56.650" v="136" actId="1076"/>
          <ac:spMkLst>
            <pc:docMk/>
            <pc:sldMk cId="2287136789" sldId="2145705910"/>
            <ac:spMk id="7" creationId="{80FBA336-4DAB-4099-B181-BDD46E910ABF}"/>
          </ac:spMkLst>
        </pc:spChg>
        <pc:spChg chg="mod">
          <ac:chgData name="Marguerite Massinga Loembé" userId="S::mloembe@rtsl.org::2600114e-6508-42e5-9f22-a1cb2c9b75f6" providerId="AD" clId="Web-{3880DE6B-AAD4-63C7-8107-723CA29F91D1}" dt="2025-11-05T10:44:56.603" v="135" actId="1076"/>
          <ac:spMkLst>
            <pc:docMk/>
            <pc:sldMk cId="2287136789" sldId="2145705910"/>
            <ac:spMk id="10" creationId="{DB81E874-C2F5-B943-CCF0-002ABCA51ED6}"/>
          </ac:spMkLst>
        </pc:spChg>
        <pc:spChg chg="mod">
          <ac:chgData name="Marguerite Massinga Loembé" userId="S::mloembe@rtsl.org::2600114e-6508-42e5-9f22-a1cb2c9b75f6" providerId="AD" clId="Web-{3880DE6B-AAD4-63C7-8107-723CA29F91D1}" dt="2025-11-05T10:44:56.509" v="133" actId="1076"/>
          <ac:spMkLst>
            <pc:docMk/>
            <pc:sldMk cId="2287136789" sldId="2145705910"/>
            <ac:spMk id="11" creationId="{F86E05D4-CE06-121C-CB6B-AAE78F38A8B5}"/>
          </ac:spMkLst>
        </pc:spChg>
        <pc:graphicFrameChg chg="mod modGraphic">
          <ac:chgData name="Marguerite Massinga Loembé" userId="S::mloembe@rtsl.org::2600114e-6508-42e5-9f22-a1cb2c9b75f6" providerId="AD" clId="Web-{3880DE6B-AAD4-63C7-8107-723CA29F91D1}" dt="2025-11-05T10:44:56.556" v="134" actId="1076"/>
          <ac:graphicFrameMkLst>
            <pc:docMk/>
            <pc:sldMk cId="2287136789" sldId="2145705910"/>
            <ac:graphicFrameMk id="4" creationId="{C63B7947-49BB-7A66-678A-EAE70B727EF2}"/>
          </ac:graphicFrameMkLst>
        </pc:graphicFrameChg>
      </pc:sldChg>
      <pc:sldChg chg="modSp">
        <pc:chgData name="Marguerite Massinga Loembé" userId="S::mloembe@rtsl.org::2600114e-6508-42e5-9f22-a1cb2c9b75f6" providerId="AD" clId="Web-{3880DE6B-AAD4-63C7-8107-723CA29F91D1}" dt="2025-11-05T10:13:37.561" v="44"/>
        <pc:sldMkLst>
          <pc:docMk/>
          <pc:sldMk cId="2903633211" sldId="2145705912"/>
        </pc:sldMkLst>
        <pc:graphicFrameChg chg="mod modGraphic">
          <ac:chgData name="Marguerite Massinga Loembé" userId="S::mloembe@rtsl.org::2600114e-6508-42e5-9f22-a1cb2c9b75f6" providerId="AD" clId="Web-{3880DE6B-AAD4-63C7-8107-723CA29F91D1}" dt="2025-11-05T10:13:37.561" v="44"/>
          <ac:graphicFrameMkLst>
            <pc:docMk/>
            <pc:sldMk cId="2903633211" sldId="2145705912"/>
            <ac:graphicFrameMk id="2" creationId="{AE8B81A9-41E4-A47B-468C-7E48D1673C41}"/>
          </ac:graphicFrameMkLst>
        </pc:graphicFrameChg>
      </pc:sldChg>
      <pc:sldChg chg="modSp modNotes">
        <pc:chgData name="Marguerite Massinga Loembé" userId="S::mloembe@rtsl.org::2600114e-6508-42e5-9f22-a1cb2c9b75f6" providerId="AD" clId="Web-{3880DE6B-AAD4-63C7-8107-723CA29F91D1}" dt="2025-11-05T10:47:00.881" v="143" actId="20577"/>
        <pc:sldMkLst>
          <pc:docMk/>
          <pc:sldMk cId="3465892212" sldId="2145705920"/>
        </pc:sldMkLst>
        <pc:spChg chg="mod">
          <ac:chgData name="Marguerite Massinga Loembé" userId="S::mloembe@rtsl.org::2600114e-6508-42e5-9f22-a1cb2c9b75f6" providerId="AD" clId="Web-{3880DE6B-AAD4-63C7-8107-723CA29F91D1}" dt="2025-11-05T10:47:00.881" v="143" actId="20577"/>
          <ac:spMkLst>
            <pc:docMk/>
            <pc:sldMk cId="3465892212" sldId="2145705920"/>
            <ac:spMk id="3" creationId="{C746DAFB-2BD3-C399-0E1D-C55D51FAE7D6}"/>
          </ac:spMkLst>
        </pc:spChg>
      </pc:sldChg>
      <pc:sldChg chg="modNotes">
        <pc:chgData name="Marguerite Massinga Loembé" userId="S::mloembe@rtsl.org::2600114e-6508-42e5-9f22-a1cb2c9b75f6" providerId="AD" clId="Web-{3880DE6B-AAD4-63C7-8107-723CA29F91D1}" dt="2025-11-05T10:09:30.190" v="6"/>
        <pc:sldMkLst>
          <pc:docMk/>
          <pc:sldMk cId="2799774396" sldId="2145705923"/>
        </pc:sldMkLst>
      </pc:sldChg>
      <pc:sldChg chg="modNotes">
        <pc:chgData name="Marguerite Massinga Loembé" userId="S::mloembe@rtsl.org::2600114e-6508-42e5-9f22-a1cb2c9b75f6" providerId="AD" clId="Web-{3880DE6B-AAD4-63C7-8107-723CA29F91D1}" dt="2025-11-05T10:09:30.190" v="6"/>
        <pc:sldMkLst>
          <pc:docMk/>
          <pc:sldMk cId="2019647220" sldId="2145705924"/>
        </pc:sldMkLst>
      </pc:sldChg>
      <pc:sldChg chg="modNotes">
        <pc:chgData name="Marguerite Massinga Loembé" userId="S::mloembe@rtsl.org::2600114e-6508-42e5-9f22-a1cb2c9b75f6" providerId="AD" clId="Web-{3880DE6B-AAD4-63C7-8107-723CA29F91D1}" dt="2025-11-05T10:09:30.190" v="6"/>
        <pc:sldMkLst>
          <pc:docMk/>
          <pc:sldMk cId="1458856768" sldId="2145705925"/>
        </pc:sldMkLst>
      </pc:sldChg>
      <pc:sldChg chg="modSp modNotes">
        <pc:chgData name="Marguerite Massinga Loembé" userId="S::mloembe@rtsl.org::2600114e-6508-42e5-9f22-a1cb2c9b75f6" providerId="AD" clId="Web-{3880DE6B-AAD4-63C7-8107-723CA29F91D1}" dt="2025-11-05T10:09:30.190" v="6"/>
        <pc:sldMkLst>
          <pc:docMk/>
          <pc:sldMk cId="3171439024" sldId="2145705926"/>
        </pc:sldMkLst>
        <pc:spChg chg="mod">
          <ac:chgData name="Marguerite Massinga Loembé" userId="S::mloembe@rtsl.org::2600114e-6508-42e5-9f22-a1cb2c9b75f6" providerId="AD" clId="Web-{3880DE6B-AAD4-63C7-8107-723CA29F91D1}" dt="2025-11-05T10:09:30.190" v="6"/>
          <ac:spMkLst>
            <pc:docMk/>
            <pc:sldMk cId="3171439024" sldId="2145705926"/>
            <ac:spMk id="18" creationId="{1EF3EEB3-BD8C-196E-E152-94D7750E4D97}"/>
          </ac:spMkLst>
        </pc:spChg>
      </pc:sldChg>
      <pc:sldChg chg="modNotes">
        <pc:chgData name="Marguerite Massinga Loembé" userId="S::mloembe@rtsl.org::2600114e-6508-42e5-9f22-a1cb2c9b75f6" providerId="AD" clId="Web-{3880DE6B-AAD4-63C7-8107-723CA29F91D1}" dt="2025-11-05T10:09:30.190" v="6"/>
        <pc:sldMkLst>
          <pc:docMk/>
          <pc:sldMk cId="3465302065" sldId="2145705928"/>
        </pc:sldMkLst>
      </pc:sldChg>
      <pc:sldChg chg="modSp">
        <pc:chgData name="Marguerite Massinga Loembé" userId="S::mloembe@rtsl.org::2600114e-6508-42e5-9f22-a1cb2c9b75f6" providerId="AD" clId="Web-{3880DE6B-AAD4-63C7-8107-723CA29F91D1}" dt="2025-11-05T10:14:07.140" v="54"/>
        <pc:sldMkLst>
          <pc:docMk/>
          <pc:sldMk cId="679261831" sldId="2145705931"/>
        </pc:sldMkLst>
        <pc:graphicFrameChg chg="mod modGraphic">
          <ac:chgData name="Marguerite Massinga Loembé" userId="S::mloembe@rtsl.org::2600114e-6508-42e5-9f22-a1cb2c9b75f6" providerId="AD" clId="Web-{3880DE6B-AAD4-63C7-8107-723CA29F91D1}" dt="2025-11-05T10:14:07.140" v="54"/>
          <ac:graphicFrameMkLst>
            <pc:docMk/>
            <pc:sldMk cId="679261831" sldId="2145705931"/>
            <ac:graphicFrameMk id="3" creationId="{989F1107-58AE-EEC7-D622-2BD5338A9428}"/>
          </ac:graphicFrameMkLst>
        </pc:graphicFrameChg>
      </pc:sldChg>
      <pc:sldChg chg="modSp">
        <pc:chgData name="Marguerite Massinga Loembé" userId="S::mloembe@rtsl.org::2600114e-6508-42e5-9f22-a1cb2c9b75f6" providerId="AD" clId="Web-{3880DE6B-AAD4-63C7-8107-723CA29F91D1}" dt="2025-11-05T10:49:33.210" v="173" actId="20577"/>
        <pc:sldMkLst>
          <pc:docMk/>
          <pc:sldMk cId="1836955738" sldId="2145705936"/>
        </pc:sldMkLst>
        <pc:spChg chg="mod">
          <ac:chgData name="Marguerite Massinga Loembé" userId="S::mloembe@rtsl.org::2600114e-6508-42e5-9f22-a1cb2c9b75f6" providerId="AD" clId="Web-{3880DE6B-AAD4-63C7-8107-723CA29F91D1}" dt="2025-11-05T10:49:33.210" v="173" actId="20577"/>
          <ac:spMkLst>
            <pc:docMk/>
            <pc:sldMk cId="1836955738" sldId="2145705936"/>
            <ac:spMk id="3" creationId="{F6C76447-05CE-AA34-D342-D54080E72ADC}"/>
          </ac:spMkLst>
        </pc:spChg>
      </pc:sldChg>
      <pc:sldChg chg="modSp modNotes">
        <pc:chgData name="Marguerite Massinga Loembé" userId="S::mloembe@rtsl.org::2600114e-6508-42e5-9f22-a1cb2c9b75f6" providerId="AD" clId="Web-{3880DE6B-AAD4-63C7-8107-723CA29F91D1}" dt="2025-11-05T10:09:30.190" v="6"/>
        <pc:sldMkLst>
          <pc:docMk/>
          <pc:sldMk cId="2659531926" sldId="2145705941"/>
        </pc:sldMkLst>
        <pc:graphicFrameChg chg="modGraphic">
          <ac:chgData name="Marguerite Massinga Loembé" userId="S::mloembe@rtsl.org::2600114e-6508-42e5-9f22-a1cb2c9b75f6" providerId="AD" clId="Web-{3880DE6B-AAD4-63C7-8107-723CA29F91D1}" dt="2025-11-05T10:09:30.190" v="6"/>
          <ac:graphicFrameMkLst>
            <pc:docMk/>
            <pc:sldMk cId="2659531926" sldId="2145705941"/>
            <ac:graphicFrameMk id="3" creationId="{58BF2E7E-633D-3355-8BC6-D39773392CFD}"/>
          </ac:graphicFrameMkLst>
        </pc:graphicFrameChg>
      </pc:sldChg>
      <pc:sldChg chg="modSp modNotes">
        <pc:chgData name="Marguerite Massinga Loembé" userId="S::mloembe@rtsl.org::2600114e-6508-42e5-9f22-a1cb2c9b75f6" providerId="AD" clId="Web-{3880DE6B-AAD4-63C7-8107-723CA29F91D1}" dt="2025-11-05T10:14:42.891" v="69"/>
        <pc:sldMkLst>
          <pc:docMk/>
          <pc:sldMk cId="1280443051" sldId="2145705942"/>
        </pc:sldMkLst>
        <pc:spChg chg="mod">
          <ac:chgData name="Marguerite Massinga Loembé" userId="S::mloembe@rtsl.org::2600114e-6508-42e5-9f22-a1cb2c9b75f6" providerId="AD" clId="Web-{3880DE6B-AAD4-63C7-8107-723CA29F91D1}" dt="2025-11-05T10:14:22.578" v="59" actId="20577"/>
          <ac:spMkLst>
            <pc:docMk/>
            <pc:sldMk cId="1280443051" sldId="2145705942"/>
            <ac:spMk id="2" creationId="{25BC88A6-A833-33A8-DB17-D6F8BAC9DA74}"/>
          </ac:spMkLst>
        </pc:spChg>
      </pc:sldChg>
      <pc:sldChg chg="modSp">
        <pc:chgData name="Marguerite Massinga Loembé" userId="S::mloembe@rtsl.org::2600114e-6508-42e5-9f22-a1cb2c9b75f6" providerId="AD" clId="Web-{3880DE6B-AAD4-63C7-8107-723CA29F91D1}" dt="2025-11-05T10:20:04.898" v="117" actId="20577"/>
        <pc:sldMkLst>
          <pc:docMk/>
          <pc:sldMk cId="2641393072" sldId="2145705944"/>
        </pc:sldMkLst>
        <pc:spChg chg="mod">
          <ac:chgData name="Marguerite Massinga Loembé" userId="S::mloembe@rtsl.org::2600114e-6508-42e5-9f22-a1cb2c9b75f6" providerId="AD" clId="Web-{3880DE6B-AAD4-63C7-8107-723CA29F91D1}" dt="2025-11-05T10:19:50.616" v="113" actId="20577"/>
          <ac:spMkLst>
            <pc:docMk/>
            <pc:sldMk cId="2641393072" sldId="2145705944"/>
            <ac:spMk id="3" creationId="{F6C76447-05CE-AA34-D342-D54080E72ADC}"/>
          </ac:spMkLst>
        </pc:spChg>
        <pc:spChg chg="mod">
          <ac:chgData name="Marguerite Massinga Loembé" userId="S::mloembe@rtsl.org::2600114e-6508-42e5-9f22-a1cb2c9b75f6" providerId="AD" clId="Web-{3880DE6B-AAD4-63C7-8107-723CA29F91D1}" dt="2025-11-05T10:20:04.898" v="117" actId="20577"/>
          <ac:spMkLst>
            <pc:docMk/>
            <pc:sldMk cId="2641393072" sldId="2145705944"/>
            <ac:spMk id="8" creationId="{168EA5F0-6D69-B0A6-4BEA-8287AE703F88}"/>
          </ac:spMkLst>
        </pc:spChg>
      </pc:sldChg>
      <pc:sldChg chg="modSp modNotes">
        <pc:chgData name="Marguerite Massinga Loembé" userId="S::mloembe@rtsl.org::2600114e-6508-42e5-9f22-a1cb2c9b75f6" providerId="AD" clId="Web-{3880DE6B-AAD4-63C7-8107-723CA29F91D1}" dt="2025-11-05T10:09:39.410" v="7" actId="20577"/>
        <pc:sldMkLst>
          <pc:docMk/>
          <pc:sldMk cId="1483953649" sldId="2147480542"/>
        </pc:sldMkLst>
        <pc:spChg chg="mod">
          <ac:chgData name="Marguerite Massinga Loembé" userId="S::mloembe@rtsl.org::2600114e-6508-42e5-9f22-a1cb2c9b75f6" providerId="AD" clId="Web-{3880DE6B-AAD4-63C7-8107-723CA29F91D1}" dt="2025-11-05T10:09:30.190" v="6"/>
          <ac:spMkLst>
            <pc:docMk/>
            <pc:sldMk cId="1483953649" sldId="2147480542"/>
            <ac:spMk id="3" creationId="{A4AD7D42-0386-C72D-5E26-3F412F59953F}"/>
          </ac:spMkLst>
        </pc:spChg>
        <pc:spChg chg="mod">
          <ac:chgData name="Marguerite Massinga Loembé" userId="S::mloembe@rtsl.org::2600114e-6508-42e5-9f22-a1cb2c9b75f6" providerId="AD" clId="Web-{3880DE6B-AAD4-63C7-8107-723CA29F91D1}" dt="2025-11-05T10:09:39.410" v="7" actId="20577"/>
          <ac:spMkLst>
            <pc:docMk/>
            <pc:sldMk cId="1483953649" sldId="2147480542"/>
            <ac:spMk id="13" creationId="{554A029C-BBDB-FF77-4C79-EAF836953027}"/>
          </ac:spMkLst>
        </pc:spChg>
      </pc:sldChg>
      <pc:sldChg chg="modSp modNotes">
        <pc:chgData name="Marguerite Massinga Loembé" userId="S::mloembe@rtsl.org::2600114e-6508-42e5-9f22-a1cb2c9b75f6" providerId="AD" clId="Web-{3880DE6B-AAD4-63C7-8107-723CA29F91D1}" dt="2025-11-05T10:10:48.538" v="12" actId="20577"/>
        <pc:sldMkLst>
          <pc:docMk/>
          <pc:sldMk cId="303973958" sldId="2147480691"/>
        </pc:sldMkLst>
        <pc:spChg chg="mod">
          <ac:chgData name="Marguerite Massinga Loembé" userId="S::mloembe@rtsl.org::2600114e-6508-42e5-9f22-a1cb2c9b75f6" providerId="AD" clId="Web-{3880DE6B-AAD4-63C7-8107-723CA29F91D1}" dt="2025-11-05T10:10:48.538" v="12" actId="20577"/>
          <ac:spMkLst>
            <pc:docMk/>
            <pc:sldMk cId="303973958" sldId="2147480691"/>
            <ac:spMk id="21" creationId="{B56DE5A5-559B-9C31-DF76-B91E72930DAF}"/>
          </ac:spMkLst>
        </pc:spChg>
        <pc:spChg chg="mod">
          <ac:chgData name="Marguerite Massinga Loembé" userId="S::mloembe@rtsl.org::2600114e-6508-42e5-9f22-a1cb2c9b75f6" providerId="AD" clId="Web-{3880DE6B-AAD4-63C7-8107-723CA29F91D1}" dt="2025-11-05T10:09:30.190" v="6"/>
          <ac:spMkLst>
            <pc:docMk/>
            <pc:sldMk cId="303973958" sldId="2147480691"/>
            <ac:spMk id="23" creationId="{78F2B5EC-F7DA-3B21-2DCF-8356C6F7E9AD}"/>
          </ac:spMkLst>
        </pc:spChg>
        <pc:spChg chg="mod">
          <ac:chgData name="Marguerite Massinga Loembé" userId="S::mloembe@rtsl.org::2600114e-6508-42e5-9f22-a1cb2c9b75f6" providerId="AD" clId="Web-{3880DE6B-AAD4-63C7-8107-723CA29F91D1}" dt="2025-11-05T10:10:31.584" v="9" actId="20577"/>
          <ac:spMkLst>
            <pc:docMk/>
            <pc:sldMk cId="303973958" sldId="2147480691"/>
            <ac:spMk id="47" creationId="{1998F271-0E42-2FC8-244E-B553B45624A4}"/>
          </ac:spMkLst>
        </pc:spChg>
      </pc:sldChg>
      <pc:sldChg chg="modSp modNotes">
        <pc:chgData name="Marguerite Massinga Loembé" userId="S::mloembe@rtsl.org::2600114e-6508-42e5-9f22-a1cb2c9b75f6" providerId="AD" clId="Web-{3880DE6B-AAD4-63C7-8107-723CA29F91D1}" dt="2025-11-05T10:11:51.713" v="31" actId="20577"/>
        <pc:sldMkLst>
          <pc:docMk/>
          <pc:sldMk cId="903335531" sldId="2147480987"/>
        </pc:sldMkLst>
        <pc:spChg chg="mod">
          <ac:chgData name="Marguerite Massinga Loembé" userId="S::mloembe@rtsl.org::2600114e-6508-42e5-9f22-a1cb2c9b75f6" providerId="AD" clId="Web-{3880DE6B-AAD4-63C7-8107-723CA29F91D1}" dt="2025-11-05T10:11:38.791" v="26" actId="1076"/>
          <ac:spMkLst>
            <pc:docMk/>
            <pc:sldMk cId="903335531" sldId="2147480987"/>
            <ac:spMk id="86" creationId="{D92F964C-1B04-BAF4-8D94-989982C6DF05}"/>
          </ac:spMkLst>
        </pc:spChg>
        <pc:spChg chg="mod">
          <ac:chgData name="Marguerite Massinga Loembé" userId="S::mloembe@rtsl.org::2600114e-6508-42e5-9f22-a1cb2c9b75f6" providerId="AD" clId="Web-{3880DE6B-AAD4-63C7-8107-723CA29F91D1}" dt="2025-11-05T10:11:38.807" v="27" actId="1076"/>
          <ac:spMkLst>
            <pc:docMk/>
            <pc:sldMk cId="903335531" sldId="2147480987"/>
            <ac:spMk id="87" creationId="{EB8D3901-28C1-04CC-B364-3277FA50ADF6}"/>
          </ac:spMkLst>
        </pc:spChg>
        <pc:spChg chg="mod">
          <ac:chgData name="Marguerite Massinga Loembé" userId="S::mloembe@rtsl.org::2600114e-6508-42e5-9f22-a1cb2c9b75f6" providerId="AD" clId="Web-{3880DE6B-AAD4-63C7-8107-723CA29F91D1}" dt="2025-11-05T10:11:51.713" v="31" actId="20577"/>
          <ac:spMkLst>
            <pc:docMk/>
            <pc:sldMk cId="903335531" sldId="2147480987"/>
            <ac:spMk id="88" creationId="{F06A252A-D11E-E6BC-99B2-9C34733DB866}"/>
          </ac:spMkLst>
        </pc:spChg>
        <pc:spChg chg="mod">
          <ac:chgData name="Marguerite Massinga Loembé" userId="S::mloembe@rtsl.org::2600114e-6508-42e5-9f22-a1cb2c9b75f6" providerId="AD" clId="Web-{3880DE6B-AAD4-63C7-8107-723CA29F91D1}" dt="2025-11-05T10:11:38.853" v="29" actId="1076"/>
          <ac:spMkLst>
            <pc:docMk/>
            <pc:sldMk cId="903335531" sldId="2147480987"/>
            <ac:spMk id="89" creationId="{87DFD4B9-C7C2-2A6A-DE4E-C2379165760B}"/>
          </ac:spMkLst>
        </pc:spChg>
        <pc:spChg chg="mod">
          <ac:chgData name="Marguerite Massinga Loembé" userId="S::mloembe@rtsl.org::2600114e-6508-42e5-9f22-a1cb2c9b75f6" providerId="AD" clId="Web-{3880DE6B-AAD4-63C7-8107-723CA29F91D1}" dt="2025-11-05T10:11:38.869" v="30" actId="1076"/>
          <ac:spMkLst>
            <pc:docMk/>
            <pc:sldMk cId="903335531" sldId="2147480987"/>
            <ac:spMk id="97" creationId="{A87F5133-642D-25E8-20E1-8FF7BAFB6C20}"/>
          </ac:spMkLst>
        </pc:spChg>
      </pc:sldChg>
      <pc:sldChg chg="modSp">
        <pc:chgData name="Marguerite Massinga Loembé" userId="S::mloembe@rtsl.org::2600114e-6508-42e5-9f22-a1cb2c9b75f6" providerId="AD" clId="Web-{3880DE6B-AAD4-63C7-8107-723CA29F91D1}" dt="2025-11-05T10:08:36.343" v="3" actId="1076"/>
        <pc:sldMkLst>
          <pc:docMk/>
          <pc:sldMk cId="1967748715" sldId="2147481261"/>
        </pc:sldMkLst>
        <pc:spChg chg="mod">
          <ac:chgData name="Marguerite Massinga Loembé" userId="S::mloembe@rtsl.org::2600114e-6508-42e5-9f22-a1cb2c9b75f6" providerId="AD" clId="Web-{3880DE6B-AAD4-63C7-8107-723CA29F91D1}" dt="2025-11-05T10:08:36.343" v="3" actId="1076"/>
          <ac:spMkLst>
            <pc:docMk/>
            <pc:sldMk cId="1967748715" sldId="2147481261"/>
            <ac:spMk id="2" creationId="{13F89D0B-2808-52B4-A62C-8AA6C02DC233}"/>
          </ac:spMkLst>
        </pc:spChg>
      </pc:sldChg>
      <pc:sldChg chg="modSp modNotes">
        <pc:chgData name="Marguerite Massinga Loembé" userId="S::mloembe@rtsl.org::2600114e-6508-42e5-9f22-a1cb2c9b75f6" providerId="AD" clId="Web-{3880DE6B-AAD4-63C7-8107-723CA29F91D1}" dt="2025-11-05T10:09:30.190" v="6"/>
        <pc:sldMkLst>
          <pc:docMk/>
          <pc:sldMk cId="1454040348" sldId="2147481397"/>
        </pc:sldMkLst>
        <pc:spChg chg="mod">
          <ac:chgData name="Marguerite Massinga Loembé" userId="S::mloembe@rtsl.org::2600114e-6508-42e5-9f22-a1cb2c9b75f6" providerId="AD" clId="Web-{3880DE6B-AAD4-63C7-8107-723CA29F91D1}" dt="2025-11-05T10:09:30.190" v="6"/>
          <ac:spMkLst>
            <pc:docMk/>
            <pc:sldMk cId="1454040348" sldId="2147481397"/>
            <ac:spMk id="304" creationId="{CAAC8353-6472-3ADC-AF5E-155720455355}"/>
          </ac:spMkLst>
        </pc:spChg>
      </pc:sldChg>
      <pc:sldChg chg="modNotes">
        <pc:chgData name="Marguerite Massinga Loembé" userId="S::mloembe@rtsl.org::2600114e-6508-42e5-9f22-a1cb2c9b75f6" providerId="AD" clId="Web-{3880DE6B-AAD4-63C7-8107-723CA29F91D1}" dt="2025-11-05T10:09:30.190" v="6"/>
        <pc:sldMkLst>
          <pc:docMk/>
          <pc:sldMk cId="3084539399" sldId="2147481398"/>
        </pc:sldMkLst>
      </pc:sldChg>
      <pc:sldChg chg="modSp">
        <pc:chgData name="Marguerite Massinga Loembé" userId="S::mloembe@rtsl.org::2600114e-6508-42e5-9f22-a1cb2c9b75f6" providerId="AD" clId="Web-{3880DE6B-AAD4-63C7-8107-723CA29F91D1}" dt="2025-11-05T10:23:42.573" v="128" actId="1076"/>
        <pc:sldMkLst>
          <pc:docMk/>
          <pc:sldMk cId="1568416281" sldId="2147481399"/>
        </pc:sldMkLst>
        <pc:spChg chg="mod">
          <ac:chgData name="Marguerite Massinga Loembé" userId="S::mloembe@rtsl.org::2600114e-6508-42e5-9f22-a1cb2c9b75f6" providerId="AD" clId="Web-{3880DE6B-AAD4-63C7-8107-723CA29F91D1}" dt="2025-11-05T10:23:27.541" v="125" actId="20577"/>
          <ac:spMkLst>
            <pc:docMk/>
            <pc:sldMk cId="1568416281" sldId="2147481399"/>
            <ac:spMk id="3" creationId="{C746DAFB-2BD3-C399-0E1D-C55D51FAE7D6}"/>
          </ac:spMkLst>
        </pc:spChg>
        <pc:spChg chg="mod">
          <ac:chgData name="Marguerite Massinga Loembé" userId="S::mloembe@rtsl.org::2600114e-6508-42e5-9f22-a1cb2c9b75f6" providerId="AD" clId="Web-{3880DE6B-AAD4-63C7-8107-723CA29F91D1}" dt="2025-11-05T10:23:42.542" v="126" actId="1076"/>
          <ac:spMkLst>
            <pc:docMk/>
            <pc:sldMk cId="1568416281" sldId="2147481399"/>
            <ac:spMk id="26" creationId="{9185CE83-1BEB-9411-3CA8-5D1A512194E4}"/>
          </ac:spMkLst>
        </pc:spChg>
        <pc:spChg chg="mod">
          <ac:chgData name="Marguerite Massinga Loembé" userId="S::mloembe@rtsl.org::2600114e-6508-42e5-9f22-a1cb2c9b75f6" providerId="AD" clId="Web-{3880DE6B-AAD4-63C7-8107-723CA29F91D1}" dt="2025-11-05T10:23:42.573" v="128" actId="1076"/>
          <ac:spMkLst>
            <pc:docMk/>
            <pc:sldMk cId="1568416281" sldId="2147481399"/>
            <ac:spMk id="29" creationId="{46CE1A54-3761-E0DC-EDF9-F65173BDE5C1}"/>
          </ac:spMkLst>
        </pc:spChg>
        <pc:cxnChg chg="mod">
          <ac:chgData name="Marguerite Massinga Loembé" userId="S::mloembe@rtsl.org::2600114e-6508-42e5-9f22-a1cb2c9b75f6" providerId="AD" clId="Web-{3880DE6B-AAD4-63C7-8107-723CA29F91D1}" dt="2025-11-05T10:23:42.557" v="127" actId="1076"/>
          <ac:cxnSpMkLst>
            <pc:docMk/>
            <pc:sldMk cId="1568416281" sldId="2147481399"/>
            <ac:cxnSpMk id="28" creationId="{093AC80C-4EB9-753A-A544-22153D4DCA5C}"/>
          </ac:cxnSpMkLst>
        </pc:cxnChg>
      </pc:sldChg>
      <pc:sldChg chg="modSp modNotes">
        <pc:chgData name="Marguerite Massinga Loembé" userId="S::mloembe@rtsl.org::2600114e-6508-42e5-9f22-a1cb2c9b75f6" providerId="AD" clId="Web-{3880DE6B-AAD4-63C7-8107-723CA29F91D1}" dt="2025-11-05T10:09:30.190" v="6"/>
        <pc:sldMkLst>
          <pc:docMk/>
          <pc:sldMk cId="1851932695" sldId="2147481400"/>
        </pc:sldMkLst>
        <pc:spChg chg="mod">
          <ac:chgData name="Marguerite Massinga Loembé" userId="S::mloembe@rtsl.org::2600114e-6508-42e5-9f22-a1cb2c9b75f6" providerId="AD" clId="Web-{3880DE6B-AAD4-63C7-8107-723CA29F91D1}" dt="2025-11-05T10:08:53.110" v="4" actId="20577"/>
          <ac:spMkLst>
            <pc:docMk/>
            <pc:sldMk cId="1851932695" sldId="2147481400"/>
            <ac:spMk id="34" creationId="{74DC17AD-22DB-C700-D4D0-A42E89EA9F23}"/>
          </ac:spMkLst>
        </pc:spChg>
      </pc:sldChg>
      <pc:sldChg chg="modSp modNotes">
        <pc:chgData name="Marguerite Massinga Loembé" userId="S::mloembe@rtsl.org::2600114e-6508-42e5-9f22-a1cb2c9b75f6" providerId="AD" clId="Web-{3880DE6B-AAD4-63C7-8107-723CA29F91D1}" dt="2025-11-05T10:09:30.190" v="6"/>
        <pc:sldMkLst>
          <pc:docMk/>
          <pc:sldMk cId="2531928082" sldId="2147481402"/>
        </pc:sldMkLst>
        <pc:spChg chg="mod">
          <ac:chgData name="Marguerite Massinga Loembé" userId="S::mloembe@rtsl.org::2600114e-6508-42e5-9f22-a1cb2c9b75f6" providerId="AD" clId="Web-{3880DE6B-AAD4-63C7-8107-723CA29F91D1}" dt="2025-11-05T10:09:30.190" v="6"/>
          <ac:spMkLst>
            <pc:docMk/>
            <pc:sldMk cId="2531928082" sldId="2147481402"/>
            <ac:spMk id="3" creationId="{EC0C9634-E504-D806-CE05-9FE517354F7F}"/>
          </ac:spMkLst>
        </pc:spChg>
      </pc:sldChg>
      <pc:sldChg chg="modSp">
        <pc:chgData name="Marguerite Massinga Loembé" userId="S::mloembe@rtsl.org::2600114e-6508-42e5-9f22-a1cb2c9b75f6" providerId="AD" clId="Web-{3880DE6B-AAD4-63C7-8107-723CA29F91D1}" dt="2025-11-05T10:20:38.820" v="118" actId="20577"/>
        <pc:sldMkLst>
          <pc:docMk/>
          <pc:sldMk cId="1088937481" sldId="2147481405"/>
        </pc:sldMkLst>
        <pc:spChg chg="mod">
          <ac:chgData name="Marguerite Massinga Loembé" userId="S::mloembe@rtsl.org::2600114e-6508-42e5-9f22-a1cb2c9b75f6" providerId="AD" clId="Web-{3880DE6B-AAD4-63C7-8107-723CA29F91D1}" dt="2025-11-05T10:20:38.820" v="118" actId="20577"/>
          <ac:spMkLst>
            <pc:docMk/>
            <pc:sldMk cId="1088937481" sldId="2147481405"/>
            <ac:spMk id="12" creationId="{88FDB1F9-CCED-A84F-9300-E9F55ED971C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11/14/25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dirty="0"/>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Remarque pour la modération : cette formation s’adresse aux personnes désignées comme animateurs de petits groupes pour l’activité de simulation sur l’approche 7-1-7 Elle est axée sur l’activité de simulation sur l’approche 7-1-7 consacrée à la rougeole. La formation part du principe que les participants ont une connaissance limitée de l’approche 7-1-7 ; elle commence donc par une introduction à la cible 7-1-7.  </a:t>
            </a:r>
          </a:p>
          <a:p>
            <a:endParaRPr lang="en-US" dirty="0"/>
          </a:p>
          <a:p>
            <a:r>
              <a:rPr lang="fr-FR">
                <a:latin typeface="Arial"/>
                <a:cs typeface="Arial"/>
              </a:rPr>
              <a:t>Nous recommandons d’avoir 1 animateur pour 6 à 7 participants (8 au maximum par groupe si nécessaire), ainsi que 1 à 2 animateurs principaux pour circuler entre les groupes, répondre aux questions et surveiller le temps. Si possible, il est également conseillé de former 1 à 2 animateurs supplémentaires, au cas où quelqu’un se désisterait. Le guide de l’animateur fournit des instructions détaillées pour chaque étape de l’activité de simulation, y compris des suggestions de formulation à utiliser avec le groupe. Cette formation, combinée à une lecture attentive du guide, devrait permettre aux animateurs de se préparer efficacement avant d’animer l’activité.  </a:t>
            </a:r>
          </a:p>
          <a:p>
            <a:endParaRPr lang="en-US" dirty="0"/>
          </a:p>
          <a:p>
            <a:r>
              <a:rPr lang="fr-FR"/>
              <a:t>Cette formation a été conçue pour durer 2 heures, mais elle peut être raccourcie si nécessaire (surtout si les animateurs connaissent déjà l’approche 7-1-7).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32369353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D3387-C5E3-8C7F-14E1-7D9F25D36D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CDB92-E2A3-10C5-A482-A6882A30BD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B93135-C8EB-5448-82FD-D07E64A61176}"/>
              </a:ext>
            </a:extLst>
          </p:cNvPr>
          <p:cNvSpPr>
            <a:spLocks noGrp="1"/>
          </p:cNvSpPr>
          <p:nvPr>
            <p:ph type="body" idx="1"/>
          </p:nvPr>
        </p:nvSpPr>
        <p:spPr/>
        <p:txBody>
          <a:bodyPr/>
          <a:lstStyle/>
          <a:p>
            <a:r>
              <a:rPr lang="fr-FR">
                <a:latin typeface="Arial"/>
                <a:cs typeface="Arial"/>
              </a:rPr>
              <a:t>Passons maintenant en revue certains termes clés que nous utilisons régulièrement lorsque nous discutons de la cible 7-1-7 et de l’approche d’amélioration des performances. Les goulots d’étranglement de l’approche 7-1-7 sont des obstacles, des défis ou d’autres éléments retardant les activités de détection, de notification ou de réponse précoce. En revanche, les processus, les systèmes, les relations ou d’autres facteurs sont des facteurs favorisant l’action et la détection rapides, la notification ou les activités de réponse précoce.</a:t>
            </a:r>
          </a:p>
          <a:p>
            <a:endParaRPr lang="en-US"/>
          </a:p>
          <a:p>
            <a:r>
              <a:rPr lang="fr-FR">
                <a:latin typeface="Arial"/>
                <a:cs typeface="Arial"/>
              </a:rPr>
              <a:t>[cliquer]</a:t>
            </a:r>
          </a:p>
          <a:p>
            <a:endParaRPr lang="en-US"/>
          </a:p>
          <a:p>
            <a:r>
              <a:rPr lang="fr-FR">
                <a:latin typeface="Arial"/>
                <a:cs typeface="Arial"/>
              </a:rPr>
              <a:t>Il est important de garder à l’esprit que ces goulots d’étranglement et ces facteurs favorisants peuvent être techniques, opérationnels ou politiques. Avec les actions dont nous allons discuter ensuite, ils sont au cœur de l’utilisation de l’approche 7-1-7 pour l’amélioration des performances.  </a:t>
            </a:r>
          </a:p>
        </p:txBody>
      </p:sp>
      <p:sp>
        <p:nvSpPr>
          <p:cNvPr id="4" name="Slide Number Placeholder 3">
            <a:extLst>
              <a:ext uri="{FF2B5EF4-FFF2-40B4-BE49-F238E27FC236}">
                <a16:creationId xmlns:a16="http://schemas.microsoft.com/office/drawing/2014/main" id="{64E4C4BA-2349-12BF-4D62-1D6AE51EA304}"/>
              </a:ext>
            </a:extLst>
          </p:cNvPr>
          <p:cNvSpPr>
            <a:spLocks noGrp="1"/>
          </p:cNvSpPr>
          <p:nvPr>
            <p:ph type="sldNum" sz="quarter" idx="5"/>
          </p:nvPr>
        </p:nvSpPr>
        <p:spPr/>
        <p:txBody>
          <a:bodyPr/>
          <a:lstStyle/>
          <a:p>
            <a:fld id="{A1E75C25-C22B-D14A-8C88-D3C1CFA09A77}" type="slidenum">
              <a:rPr lang="en-US" smtClean="0"/>
              <a:pPr/>
              <a:t>10</a:t>
            </a:fld>
            <a:endParaRPr lang="en-US"/>
          </a:p>
        </p:txBody>
      </p:sp>
    </p:spTree>
    <p:extLst>
      <p:ext uri="{BB962C8B-B14F-4D97-AF65-F5344CB8AC3E}">
        <p14:creationId xmlns:p14="http://schemas.microsoft.com/office/powerpoint/2010/main" val="2500297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85DCE-40EE-0C36-2716-3FB22A78E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5173F3-AB7D-C22B-46F3-E2B17468CA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1CDC88-0B06-BB20-E479-DED1585F0444}"/>
              </a:ext>
            </a:extLst>
          </p:cNvPr>
          <p:cNvSpPr>
            <a:spLocks noGrp="1"/>
          </p:cNvSpPr>
          <p:nvPr>
            <p:ph type="body" idx="1"/>
          </p:nvPr>
        </p:nvSpPr>
        <p:spPr/>
        <p:txBody>
          <a:bodyPr/>
          <a:lstStyle/>
          <a:p>
            <a:r>
              <a:rPr lang="fr-FR">
                <a:latin typeface="Arial"/>
                <a:cs typeface="Arial"/>
              </a:rPr>
              <a:t>Une fois les goulots d’étranglement repérés, des actions correctives sont identifiées pour les éliminer.  </a:t>
            </a:r>
          </a:p>
          <a:p>
            <a:endParaRPr lang="en-US">
              <a:latin typeface="Arial"/>
              <a:cs typeface="Arial"/>
            </a:endParaRPr>
          </a:p>
          <a:p>
            <a:r>
              <a:rPr lang="fr-FR">
                <a:latin typeface="Arial"/>
                <a:cs typeface="Arial"/>
              </a:rPr>
              <a:t>Les actions immédiates pour l’approche 7-1-7 sont celles qui peuvent être prises rapidement avec le financement, le personnel et les programmes existants.  </a:t>
            </a:r>
          </a:p>
          <a:p>
            <a:endParaRPr lang="en-US">
              <a:latin typeface="Arial"/>
              <a:cs typeface="Arial"/>
            </a:endParaRPr>
          </a:p>
          <a:p>
            <a:r>
              <a:rPr lang="fr-FR">
                <a:latin typeface="Arial"/>
                <a:cs typeface="Arial"/>
              </a:rPr>
              <a:t>Les actions à plus long terme, en revanche, nécessitent du personnel ou des ressources supplémentaires. Elles peuvent impliquer différents paliers de gouvernement, des partenaires externes ou des choses qui prennent plus de temps à faire. </a:t>
            </a:r>
          </a:p>
          <a:p>
            <a:endParaRPr lang="en-US">
              <a:latin typeface="Arial"/>
              <a:cs typeface="Arial"/>
            </a:endParaRPr>
          </a:p>
          <a:p>
            <a:r>
              <a:rPr lang="fr-FR">
                <a:latin typeface="Arial"/>
                <a:cs typeface="Arial"/>
              </a:rPr>
              <a:t>[cliquer]</a:t>
            </a:r>
          </a:p>
          <a:p>
            <a:endParaRPr lang="en-US">
              <a:latin typeface="Arial"/>
              <a:cs typeface="Arial"/>
            </a:endParaRPr>
          </a:p>
          <a:p>
            <a:r>
              <a:rPr lang="fr-FR">
                <a:latin typeface="Arial"/>
                <a:cs typeface="Arial"/>
              </a:rPr>
              <a:t>Il est essentiel que les actions proposées s’attaquent directement aux goulots d’étranglement identifiés. Quand une épidémie est terminée, il est facile de faire une longue liste des choses qui ont mal tourné et de répertorier séparément les éléments à corriger. Toutefois, il est vraiment important de s’assurer de tenir compte de ce qui n’a pas bien fonctionné. Avec l’approche 7-1-7, cela est intimement lié à des goulots d’étranglement autour de la rapidité. Il est donc très important de relier chaque goulot d’étranglement directement à une action corrective pour renforcer les systèmes associés.  </a:t>
            </a:r>
          </a:p>
          <a:p>
            <a:endParaRPr lang="en-US">
              <a:cs typeface="Arial"/>
            </a:endParaRPr>
          </a:p>
          <a:p>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E3751458-35EA-EF36-61AD-15EDA69A0848}"/>
              </a:ext>
            </a:extLst>
          </p:cNvPr>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563906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40000"/>
              </a:lnSpc>
            </a:pPr>
            <a:r>
              <a:rPr lang="fr-FR">
                <a:latin typeface="Arial"/>
                <a:cs typeface="Arial"/>
                <a:sym typeface="Source Sans Pro"/>
              </a:rPr>
              <a:t>La cible 7-1-7 améliore la sécurité sanitaire de trois façons principales.</a:t>
            </a:r>
            <a:r>
              <a:rPr lang="fr-FR" sz="1200" b="0" i="0" noProof="0">
                <a:solidFill>
                  <a:schemeClr val="tx1"/>
                </a:solidFill>
                <a:latin typeface="Arial"/>
                <a:cs typeface="Arial"/>
                <a:sym typeface="Source Sans Pro"/>
              </a:rPr>
              <a:t>  </a:t>
            </a:r>
          </a:p>
          <a:p>
            <a:pPr marL="0" indent="0">
              <a:lnSpc>
                <a:spcPct val="140000"/>
              </a:lnSpc>
              <a:buNone/>
            </a:pPr>
            <a:endParaRPr lang="en"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fr-FR" sz="1200" b="0" i="0" noProof="0">
                <a:solidFill>
                  <a:schemeClr val="tx1"/>
                </a:solidFill>
                <a:latin typeface="Arial"/>
                <a:cs typeface="Arial"/>
                <a:sym typeface="Source Sans Pro"/>
              </a:rPr>
              <a:t>La première est l’amélioration continue des performances, qui est au cœur de l’approche 7-1-7.  </a:t>
            </a:r>
            <a:r>
              <a:rPr lang="fr-FR">
                <a:latin typeface="Arial"/>
                <a:cs typeface="Arial"/>
                <a:sym typeface="Source Sans Pro"/>
              </a:rPr>
              <a:t>Avec la cible, un processus clair est suivi pour évaluer la promptitude, déterminer les goulots d’étranglement et identifier les actions qui favorisent l’amélioration continue à chaque épidémie.</a:t>
            </a:r>
            <a:r>
              <a:rPr lang="fr-FR" sz="1200" b="0" i="0" noProof="0">
                <a:solidFill>
                  <a:schemeClr val="tx1"/>
                </a:solidFill>
                <a:latin typeface="Arial"/>
                <a:cs typeface="Arial"/>
                <a:sym typeface="Source Sans Pro"/>
              </a:rPr>
              <a:t>  </a:t>
            </a:r>
          </a:p>
          <a:p>
            <a:pPr marL="0" indent="0">
              <a:lnSpc>
                <a:spcPct val="140000"/>
              </a:lnSpc>
              <a:buNone/>
            </a:pPr>
            <a:endParaRPr lang="en-US"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fr-FR">
                <a:latin typeface="Arial"/>
                <a:cs typeface="Arial"/>
                <a:sym typeface="Source Sans Pro"/>
              </a:rPr>
              <a:t>Ensuite, l’analyse des données de l’approche 7-1-7 fournit des résultats clairs et simples pour éclairer la priorisation. Elle peut être utilisée pour plaider en faveur des ressources et des interventions stratégiques.</a:t>
            </a:r>
            <a:r>
              <a:rPr lang="fr-FR" sz="1200" b="0" i="0" noProof="0">
                <a:solidFill>
                  <a:schemeClr val="tx1"/>
                </a:solidFill>
                <a:latin typeface="Arial"/>
                <a:cs typeface="Arial"/>
                <a:sym typeface="Source Sans Pro"/>
              </a:rPr>
              <a:t>  </a:t>
            </a:r>
          </a:p>
          <a:p>
            <a:pPr marL="0" indent="0">
              <a:lnSpc>
                <a:spcPct val="140000"/>
              </a:lnSpc>
              <a:buNone/>
            </a:pPr>
            <a:endParaRPr lang="en-US"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fr-FR" sz="1200" b="0" i="0" noProof="0">
                <a:solidFill>
                  <a:schemeClr val="tx1"/>
                </a:solidFill>
                <a:latin typeface="Arial"/>
                <a:cs typeface="Arial"/>
                <a:sym typeface="Source Sans Pro"/>
              </a:rPr>
              <a:t>Enfin, l’approche 7-1-7 peut être utilisé pour la redevabilité. L’évaluation des performances par rapport à des indicateurs simples simplifie le suivi et améliore la transparence des rapports. Ainsi, les conséquences des interventions sont plus faciles à démontrer.  </a:t>
            </a:r>
          </a:p>
          <a:p>
            <a:pPr marL="0" indent="0">
              <a:lnSpc>
                <a:spcPct val="140000"/>
              </a:lnSpc>
              <a:buNone/>
            </a:pPr>
            <a:endParaRPr lang="en" sz="1200" b="0" i="0" kern="1200" noProof="0" dirty="0">
              <a:solidFill>
                <a:schemeClr val="tx1"/>
              </a:solidFill>
              <a:latin typeface="Arial" panose="020B0604020202020204" pitchFamily="34" charset="0"/>
              <a:ea typeface="+mn-ea"/>
              <a:cs typeface="+mn-cs"/>
              <a:sym typeface="Source Sans Pro"/>
            </a:endParaRPr>
          </a:p>
          <a:p>
            <a:pPr marL="0" indent="0">
              <a:lnSpc>
                <a:spcPct val="140000"/>
              </a:lnSpc>
              <a:buNone/>
            </a:pPr>
            <a:r>
              <a:rPr lang="fr-FR" sz="1200" b="0" i="0" noProof="0">
                <a:solidFill>
                  <a:schemeClr val="tx1"/>
                </a:solidFill>
                <a:latin typeface="Arial"/>
                <a:cs typeface="Arial"/>
                <a:sym typeface="Source Sans Pro"/>
              </a:rPr>
              <a:t>Ensemble, tous ces éléments contribuent à améliorer la sécurité sanitaire.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98A503-4A27-4C8D-B552-B774F7E31C13}"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26553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Passons rapidement en revue la manière dont la cible 7-1-7 peut être adoptée et utilisée par les pays et les différentes administrations.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25434847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Ce schéma représente le cycle de vie de la cible 7-1-7, à savoir les étapes requises pour une mise en œuvre efficace de la cible 7-1-7.  </a:t>
            </a:r>
          </a:p>
          <a:p>
            <a:endParaRPr lang="en-US" dirty="0"/>
          </a:p>
          <a:p>
            <a:r>
              <a:rPr lang="fr-FR">
                <a:latin typeface="Arial"/>
                <a:cs typeface="Arial"/>
              </a:rPr>
              <a:t>Pour que la cible 7-1-7 soit utilisée de manière efficace et durable, il est important que les pays/administrations adoptent l’approche 7-1-7 dans les systèmes existants et en obtenant l’adhésion des parties prenantes.  </a:t>
            </a:r>
          </a:p>
          <a:p>
            <a:endParaRPr lang="en-US" dirty="0"/>
          </a:p>
          <a:p>
            <a:r>
              <a:rPr lang="fr-FR">
                <a:latin typeface="Arial"/>
                <a:cs typeface="Arial"/>
              </a:rPr>
              <a:t>L’approche 7-1-7 est un processus d'amélioration continue des performances, allant de l'évaluation de la rapidité d'une épidémie jusqu'à la synthèse des résultats de l’approche 7-1-7 pour l'ensemble des épidémies en vue d'une planification et d'un financement à plus long terme afin d’appuyer les améliorations du système.  </a:t>
            </a:r>
          </a:p>
          <a:p>
            <a:endParaRPr lang="en-US" dirty="0"/>
          </a:p>
          <a:p>
            <a:r>
              <a:rPr lang="fr-FR">
                <a:latin typeface="Arial"/>
                <a:cs typeface="Arial"/>
              </a:rPr>
              <a:t>Enfin, les résultats de l’approche 7-1-7 peuvent être utilisées pour plaider plus largement en faveur de l'amélioration de la rapidité et des performances en matière de sécurité sanitaire.  </a:t>
            </a:r>
          </a:p>
          <a:p>
            <a:endParaRPr lang="en-US" dirty="0"/>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00986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r>
              <a:rPr lang="fr-FR"/>
              <a:t>Voici les cinq étapes que vous venez de voir au centre de la théorie du changement sur la diapositive précédente.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a:t>Cette activité de simulation se concentre sur les trois premières : la collecte des données sur la promptitude et évaluation des performances de l’approche 7-1-7, l’identification des goulots d’étranglement et des facteurs favorisants, ainsi que la définition des actions immédiates et à plus long terme.  </a:t>
            </a:r>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15</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E9C47-4B7B-9E2F-7722-7AC4F10517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A4670B-AD04-335C-6A88-B3AA9BF680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58E9E0-D703-CFFF-F6B3-BECECA02C591}"/>
              </a:ext>
            </a:extLst>
          </p:cNvPr>
          <p:cNvSpPr>
            <a:spLocks noGrp="1"/>
          </p:cNvSpPr>
          <p:nvPr>
            <p:ph type="body" idx="1"/>
          </p:nvPr>
        </p:nvSpPr>
        <p:spPr/>
        <p:txBody>
          <a:bodyPr/>
          <a:lstStyle/>
          <a:p>
            <a:pPr>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solidFill>
                  <a:srgbClr val="000000"/>
                </a:solidFill>
              </a:rPr>
              <a:t>Examinons à quoi ressemble en pratique l’utilisation de l’approche 7-1-7 pour une seule épidémie.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a:t>Premièrement, vous capturez les données de l’approche 7-1-7 et évaluez les performances par rapport à la cible 7-1-7. </a:t>
            </a:r>
          </a:p>
          <a:p>
            <a:pPr marL="0" marR="0" lvl="0" indent="0" algn="l" defTabSz="914400" rtl="0" eaLnBrk="1" fontAlgn="auto" latinLnBrk="0" hangingPunct="1">
              <a:lnSpc>
                <a:spcPct val="100000"/>
              </a:lnSpc>
              <a:spcBef>
                <a:spcPts val="0"/>
              </a:spcBef>
              <a:spcAft>
                <a:spcPts val="0"/>
              </a:spcAft>
              <a:buClrTx/>
              <a:buSzTx/>
              <a:buFontTx/>
              <a:buNone/>
              <a:tabLst/>
              <a:defRPr/>
            </a:pPr>
            <a:br>
              <a:rPr lang="fr-FR">
                <a:solidFill>
                  <a:srgbClr val="000000"/>
                </a:solidFill>
              </a:rPr>
            </a:br>
            <a:r>
              <a:rPr lang="fr-FR">
                <a:solidFill>
                  <a:srgbClr val="000000"/>
                </a:solidFill>
              </a:rPr>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solidFill>
                  <a:srgbClr val="000000"/>
                </a:solidFill>
              </a:rPr>
              <a:t>Cette première étape peut être effectuée en temps réel lors d'une revue des premières actions ou rétrospectivement, comme dans le cas de l'utilisation des résultats de l’approche 7-1-7 pour éclairer les discussions lors d'une revue après action.</a:t>
            </a:r>
          </a:p>
          <a:p>
            <a:pPr>
              <a:defRPr/>
            </a:pPr>
            <a:endParaRPr lang="en-US" dirty="0">
              <a:solidFill>
                <a:srgbClr val="000000"/>
              </a:solidFill>
            </a:endParaRPr>
          </a:p>
          <a:p>
            <a:pPr>
              <a:defRPr/>
            </a:pPr>
            <a:r>
              <a:rPr lang="fr-FR">
                <a:solidFill>
                  <a:srgbClr val="000000"/>
                </a:solidFill>
              </a:rPr>
              <a:t>[CLIQUER]</a:t>
            </a:r>
          </a:p>
          <a:p>
            <a:pPr>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solidFill>
                  <a:srgbClr val="000000"/>
                </a:solidFill>
              </a:rPr>
              <a:t>Ensuite, les goulots d’étranglement et les facteurs favorisants sont identifiés à partir des connaissances sur le terrain de l’épidémie.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solidFill>
                  <a:srgbClr val="000000"/>
                </a:solidFill>
              </a:rPr>
              <a:t>[CLIQUER]</a:t>
            </a:r>
          </a:p>
          <a:p>
            <a:pPr marL="0" marR="0" lvl="0" indent="0" algn="l" defTabSz="914400" rtl="0" eaLnBrk="1" fontAlgn="auto" latinLnBrk="0" hangingPunct="1">
              <a:lnSpc>
                <a:spcPct val="100000"/>
              </a:lnSpc>
              <a:spcBef>
                <a:spcPts val="0"/>
              </a:spcBef>
              <a:spcAft>
                <a:spcPts val="0"/>
              </a:spcAft>
              <a:buClrTx/>
              <a:buSzTx/>
              <a:buFontTx/>
              <a:buNone/>
              <a:tabLst/>
              <a:defRPr/>
            </a:pPr>
            <a:r>
              <a:rPr lang="fr-FR">
                <a:solidFill>
                  <a:srgbClr val="000000"/>
                </a:solidFill>
              </a:rPr>
              <a:t>Les goulots d’étranglement sont les facteurs qui entravent la rapidité de détection, de notification ou les actions de réponse précoce.  Les facteurs favorisants sont précieux pour le plaidoyer : ils mettent en évidence les améliorations, ils aident à identifier les pratiques modèles et ils montrent à quoi ressemble le succès.  </a:t>
            </a:r>
          </a:p>
          <a:p>
            <a:pPr>
              <a:defRPr/>
            </a:pPr>
            <a:endParaRPr lang="en-US" dirty="0">
              <a:solidFill>
                <a:srgbClr val="000000"/>
              </a:solidFill>
            </a:endParaRPr>
          </a:p>
          <a:p>
            <a:pPr>
              <a:defRPr/>
            </a:pPr>
            <a:r>
              <a:rPr lang="fr-FR">
                <a:solidFill>
                  <a:srgbClr val="000000"/>
                </a:solidFill>
              </a:rPr>
              <a:t>[CLIQUER]</a:t>
            </a:r>
          </a:p>
          <a:p>
            <a:pPr>
              <a:defRPr/>
            </a:pPr>
            <a:endParaRPr lang="en-US" dirty="0">
              <a:solidFill>
                <a:srgbClr val="000000"/>
              </a:solidFill>
            </a:endParaRPr>
          </a:p>
          <a:p>
            <a:pPr>
              <a:defRPr/>
            </a:pPr>
            <a:r>
              <a:rPr lang="fr-FR">
                <a:solidFill>
                  <a:srgbClr val="000000"/>
                </a:solidFill>
              </a:rPr>
              <a:t>Ensuite, des actions correctives pour remédier à ces goulots d’étranglement devraient être identifiées et mises en œuvre.  </a:t>
            </a:r>
          </a:p>
          <a:p>
            <a:pPr>
              <a:defRPr/>
            </a:pPr>
            <a:endParaRPr lang="en-US" dirty="0">
              <a:solidFill>
                <a:srgbClr val="000000"/>
              </a:solidFill>
            </a:endParaRPr>
          </a:p>
          <a:p>
            <a:pPr>
              <a:defRPr/>
            </a:pPr>
            <a:r>
              <a:rPr lang="fr-FR">
                <a:solidFill>
                  <a:srgbClr val="000000"/>
                </a:solidFill>
              </a:rPr>
              <a:t>[CLIQUER]</a:t>
            </a:r>
          </a:p>
          <a:p>
            <a:pPr>
              <a:defRPr/>
            </a:pPr>
            <a:endParaRPr lang="en-US" dirty="0">
              <a:solidFill>
                <a:srgbClr val="000000"/>
              </a:solidFill>
            </a:endParaRPr>
          </a:p>
          <a:p>
            <a:pPr>
              <a:defRPr/>
            </a:pPr>
            <a:r>
              <a:rPr lang="fr-FR">
                <a:solidFill>
                  <a:srgbClr val="000000"/>
                </a:solidFill>
              </a:rPr>
              <a:t>Les actions immédiates sont celles qui peuvent être mises en œuvre le plus tôt possible avec les ressources disponibles et la dotation en personnel. En revanche, les actions à plus long terme sont celles qui devraient être envisagées pour les possibilités de planification et de financement, car elles nécessitent plus de temps, de dotation en personnel, de soutien ou de ressources.  </a:t>
            </a:r>
          </a:p>
          <a:p>
            <a:endParaRPr lang="en-US" dirty="0"/>
          </a:p>
        </p:txBody>
      </p:sp>
      <p:sp>
        <p:nvSpPr>
          <p:cNvPr id="4" name="Slide Number Placeholder 3">
            <a:extLst>
              <a:ext uri="{FF2B5EF4-FFF2-40B4-BE49-F238E27FC236}">
                <a16:creationId xmlns:a16="http://schemas.microsoft.com/office/drawing/2014/main" id="{F00E2A19-95AB-58EB-085F-286268CA292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Public Sans"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Public Sans" pitchFamily="2" charset="77"/>
              <a:ea typeface="+mn-ea"/>
              <a:cs typeface="+mn-cs"/>
            </a:endParaRPr>
          </a:p>
        </p:txBody>
      </p:sp>
    </p:spTree>
    <p:extLst>
      <p:ext uri="{BB962C8B-B14F-4D97-AF65-F5344CB8AC3E}">
        <p14:creationId xmlns:p14="http://schemas.microsoft.com/office/powerpoint/2010/main" val="20667346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8204B-24F4-D6A9-5902-C4B22DC692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D83245-F5EF-9B0C-77F5-DEE44E7E50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9AC79D-6161-F830-29BD-C14A2BC203AC}"/>
              </a:ext>
            </a:extLst>
          </p:cNvPr>
          <p:cNvSpPr>
            <a:spLocks noGrp="1"/>
          </p:cNvSpPr>
          <p:nvPr>
            <p:ph type="body" idx="1"/>
          </p:nvPr>
        </p:nvSpPr>
        <p:spPr/>
        <p:txBody>
          <a:bodyPr/>
          <a:lstStyle/>
          <a:p>
            <a:r>
              <a:rPr lang="fr-FR">
                <a:latin typeface="Arial"/>
                <a:cs typeface="Arial"/>
              </a:rPr>
              <a:t>Maintenant, nous allons passer en revue un exemple réel de l’approche 7-1-7 en action. Nous discuterons de la façon dont l’approche 7-1-7 a été appliquée à une épidémie d’Ebola en Ouganda en 2022.  </a:t>
            </a:r>
          </a:p>
        </p:txBody>
      </p:sp>
      <p:sp>
        <p:nvSpPr>
          <p:cNvPr id="4" name="Slide Number Placeholder 3">
            <a:extLst>
              <a:ext uri="{FF2B5EF4-FFF2-40B4-BE49-F238E27FC236}">
                <a16:creationId xmlns:a16="http://schemas.microsoft.com/office/drawing/2014/main" id="{C3D6E83F-E9D1-D492-85DB-4ECB70792355}"/>
              </a:ext>
            </a:extLst>
          </p:cNvPr>
          <p:cNvSpPr>
            <a:spLocks noGrp="1"/>
          </p:cNvSpPr>
          <p:nvPr>
            <p:ph type="sldNum" sz="quarter" idx="5"/>
          </p:nvPr>
        </p:nvSpPr>
        <p:spPr/>
        <p:txBody>
          <a:bodyPr/>
          <a:lstStyle/>
          <a:p>
            <a:fld id="{A1E75C25-C22B-D14A-8C88-D3C1CFA09A77}" type="slidenum">
              <a:rPr lang="en-US" smtClean="0"/>
              <a:pPr/>
              <a:t>17</a:t>
            </a:fld>
            <a:endParaRPr lang="en-US"/>
          </a:p>
        </p:txBody>
      </p:sp>
    </p:spTree>
    <p:extLst>
      <p:ext uri="{BB962C8B-B14F-4D97-AF65-F5344CB8AC3E}">
        <p14:creationId xmlns:p14="http://schemas.microsoft.com/office/powerpoint/2010/main" val="3491510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Ici, nous allons vous guider à travers une diapositive récapitulative type de l’approche 7-1-7 qui montre la rapidité, les performances de l’approche 7-1-7, les goulots d'étranglement/facteurs favorisants et les actions à entreprendre en cas d'épidémie.  </a:t>
            </a:r>
          </a:p>
          <a:p>
            <a:endParaRPr lang="en-US" dirty="0"/>
          </a:p>
          <a:p>
            <a:r>
              <a:rPr lang="fr-FR">
                <a:latin typeface="Arial"/>
                <a:cs typeface="Arial"/>
              </a:rPr>
              <a:t>Lorsque l’Ouganda a été confronté à une épidémie de la </a:t>
            </a:r>
            <a:r>
              <a:rPr lang="fr-FR" b="1">
                <a:latin typeface="Arial"/>
                <a:cs typeface="Arial"/>
              </a:rPr>
              <a:t>maladie virale du Soudan</a:t>
            </a:r>
            <a:r>
              <a:rPr lang="fr-FR">
                <a:latin typeface="Arial"/>
                <a:cs typeface="Arial"/>
              </a:rPr>
              <a:t> en 2022, le pays a d’abord appliqué l’approche 7-1-7 à l’épidémie lors d’une revue des premières actions quelques jours après le début de la réponse.  Il a constaté qu’il fallait 15 jours entre l’apparition et la détection, moins de 1 jour pour notifier, et que l’indicateur de la réponse pour l’approche 7-1-7 était encore à déterminer parce que seulement quelques jours s’étaient écoulés depuis la réponse.  </a:t>
            </a:r>
          </a:p>
          <a:p>
            <a:endParaRPr lang="en-US" dirty="0"/>
          </a:p>
          <a:p>
            <a:r>
              <a:rPr lang="fr-FR">
                <a:latin typeface="Arial"/>
                <a:cs typeface="Arial"/>
              </a:rPr>
              <a:t>Cependant, au cours de l'investigation sur l'épidémie, le pays s’est rendu compte qu'il avait manqué certains cas initiaux, y compris le cas index.  Lorsqu’il a réappliqué l’approche 7-1-7 environ 12 jours après le début de la réponse, il a trouvé ce qui est indiqué sur cette diapositive, à savoir 46 jours pour détecter, moins de 1 jour pour notifier et 9 jours pour effectuer les actions de réponse précoce de l’approche 7-1-7  </a:t>
            </a:r>
          </a:p>
          <a:p>
            <a:endParaRPr lang="en-US" dirty="0"/>
          </a:p>
          <a:p>
            <a:pPr algn="l" rtl="0" fontAlgn="base"/>
            <a:r>
              <a:rPr lang="fr-FR">
                <a:latin typeface="Arial"/>
                <a:cs typeface="Arial"/>
              </a:rPr>
              <a:t>L’utilisation de l’approche 7-1-7 a aidé le pays à cerner un important goulot d'étranglement lié au manque de connaissance sur les définitions de cas présumés de la Surveillance intégrée de la maladie et réponse (SIMR) dans les établissements de santé privés. Il avait également d’autres goulots d’étranglement liés à la fatigue de la surveillance communautaire due à la Covid et l’absence de rôles clairs pour la notification dans certaines situations liées aux cas présumés.  Du côté de la réponse, le pays a constaté qu’il ne disposait pas d’unités d’isolement pleinement fonctionnelles et qu’il y avait des retards dans l’accès aux fonds nécessaires aux équipes d’intervention rapide pour effectuer la recherche des contacts.</a:t>
            </a:r>
          </a:p>
          <a:p>
            <a:endParaRPr lang="en-US" dirty="0"/>
          </a:p>
          <a:p>
            <a:r>
              <a:rPr lang="fr-FR">
                <a:latin typeface="Arial"/>
                <a:cs typeface="Arial"/>
              </a:rPr>
              <a:t>Il a également trouvé des facteurs favorisants (c’est-à-dire ce qui fonctionnait bien) dans ses systèmes. Même si la détection a pris 46 jours, le pays a examiné les facteurs favorisants qui permettaient de ne pas prendre encore plus de temps et a trouvé plusieurs points forts dans les trois phases pour le rôle de l’hôpital régional dans l’accélération de la détection, de la notification et de la réponse.  </a:t>
            </a:r>
          </a:p>
          <a:p>
            <a:endParaRPr lang="en-US" dirty="0"/>
          </a:p>
          <a:p>
            <a:r>
              <a:rPr lang="fr-FR">
                <a:latin typeface="Arial"/>
                <a:cs typeface="Arial"/>
              </a:rPr>
              <a:t>L’une des choses qu’il a réellement faite pendant que l’épidémie se poursuivait était de retirer les installations privées une fois que le pays a réalisé les différences de compréhension de la définition des cas dans les établissements privés. C’est le pouvoir des revues des premières actions : elles facilitent le recalibrage de la réponse pour l’épidémie en cours au lieu de simplement identifier des enseignements à appliquer lors d’épidémies futures.  </a:t>
            </a:r>
          </a:p>
          <a:p>
            <a:endParaRPr lang="en-US" dirty="0"/>
          </a:p>
          <a:p>
            <a:r>
              <a:rPr lang="fr-FR">
                <a:latin typeface="Arial"/>
                <a:cs typeface="Arial"/>
              </a:rPr>
              <a:t>Les responsables de la santé publique en Ouganda ont donc proposé des actions immédiates et à plus long terme pour remédier aux principaux goulots d’étranglement découverts au niveau du système.  Par exemple, une action à plus long terme a porté non seulement sur un seul établissement privé ou sur quelques-uns qui pourraient avoir été associés à cette éclosion particulière, mais aussi sur la façon d’accroître les formations à la SIMR pour les établissements privés à l’échelle nationale.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18</a:t>
            </a:fld>
            <a:endParaRPr lang="en-US"/>
          </a:p>
        </p:txBody>
      </p:sp>
    </p:spTree>
    <p:extLst>
      <p:ext uri="{BB962C8B-B14F-4D97-AF65-F5344CB8AC3E}">
        <p14:creationId xmlns:p14="http://schemas.microsoft.com/office/powerpoint/2010/main" val="31850423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Passons maintenant en revue l’</a:t>
            </a:r>
            <a:r>
              <a:rPr lang="fr-FR">
                <a:latin typeface="Arial"/>
                <a:cs typeface="Arial"/>
              </a:rPr>
              <a:t>activité de simulation consacrée à</a:t>
            </a:r>
            <a:r>
              <a:rPr lang="fr-FR"/>
              <a:t> la rougeole.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19</a:t>
            </a:fld>
            <a:endParaRPr lang="en-US"/>
          </a:p>
        </p:txBody>
      </p:sp>
    </p:spTree>
    <p:extLst>
      <p:ext uri="{BB962C8B-B14F-4D97-AF65-F5344CB8AC3E}">
        <p14:creationId xmlns:p14="http://schemas.microsoft.com/office/powerpoint/2010/main" val="998782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Le but de cette formation est </a:t>
            </a:r>
            <a:r>
              <a:rPr lang="fr-FR" b="0"/>
              <a:t>d’</a:t>
            </a:r>
            <a:r>
              <a:rPr kumimoji="0" lang="fr-FR" sz="1200" b="0" i="0" u="none" strike="noStrike" cap="none" normalizeH="0" baseline="0" noProof="0">
                <a:ln>
                  <a:noFill/>
                </a:ln>
                <a:solidFill>
                  <a:schemeClr val="tx2"/>
                </a:solidFill>
                <a:effectLst/>
                <a:uLnTx/>
                <a:uFillTx/>
                <a:latin typeface="Arial" panose="020B0604020202020204" pitchFamily="34" charset="0"/>
                <a:ea typeface="Arial"/>
                <a:cs typeface="+mn-cs"/>
              </a:rPr>
              <a:t>apprendre à animer une </a:t>
            </a:r>
            <a:r>
              <a:rPr lang="fr-FR">
                <a:latin typeface="Arial"/>
                <a:cs typeface="Arial"/>
              </a:rPr>
              <a:t>activité de simulation de </a:t>
            </a:r>
            <a:r>
              <a:rPr lang="fr-FR" sz="1200" b="0">
                <a:solidFill>
                  <a:schemeClr val="tx2"/>
                </a:solidFill>
              </a:rPr>
              <a:t>90</a:t>
            </a:r>
            <a:r>
              <a:rPr kumimoji="0" lang="fr-FR" sz="1200" b="0" i="0" u="none" strike="noStrike" cap="none" normalizeH="0" baseline="0" noProof="0">
                <a:ln>
                  <a:noFill/>
                </a:ln>
                <a:solidFill>
                  <a:schemeClr val="tx2"/>
                </a:solidFill>
                <a:effectLst/>
                <a:uLnTx/>
                <a:uFillTx/>
                <a:latin typeface="Arial" panose="020B0604020202020204" pitchFamily="34" charset="0"/>
                <a:ea typeface="Arial"/>
                <a:cs typeface="+mn-cs"/>
              </a:rPr>
              <a:t> minutes </a:t>
            </a:r>
            <a:r>
              <a:rPr lang="fr-FR">
                <a:latin typeface="Arial"/>
                <a:cs typeface="Arial"/>
              </a:rPr>
              <a:t>sur </a:t>
            </a:r>
            <a:r>
              <a:rPr kumimoji="0" lang="fr-FR" sz="1200" b="0" i="0" u="none" strike="noStrike" cap="none" normalizeH="0" baseline="0" noProof="0">
                <a:ln>
                  <a:noFill/>
                </a:ln>
                <a:solidFill>
                  <a:schemeClr val="tx2"/>
                </a:solidFill>
                <a:effectLst/>
                <a:uLnTx/>
                <a:uFillTx/>
                <a:latin typeface="Arial" panose="020B0604020202020204" pitchFamily="34" charset="0"/>
                <a:ea typeface="Arial"/>
                <a:cs typeface="+mn-cs"/>
              </a:rPr>
              <a:t>une épidémie, fondée sur la cible 7-1-7 et l’approche d'amélioration des performances. </a:t>
            </a:r>
          </a:p>
          <a:p>
            <a:endParaRPr kumimoji="0" lang="en-GB" sz="1200" b="0" i="0" u="none" strike="noStrike" kern="1200" cap="none" spc="0" normalizeH="0" baseline="0" noProof="0" dirty="0">
              <a:ln>
                <a:noFill/>
              </a:ln>
              <a:solidFill>
                <a:schemeClr val="tx2"/>
              </a:solidFill>
              <a:effectLst/>
              <a:uLnTx/>
              <a:uFillTx/>
              <a:latin typeface="Arial" panose="020B0604020202020204" pitchFamily="34" charset="0"/>
              <a:ea typeface="+mn-ea"/>
              <a:cs typeface="+mn-cs"/>
            </a:endParaRPr>
          </a:p>
          <a:p>
            <a:r>
              <a:rPr kumimoji="0" lang="fr-FR" sz="1200" b="0" i="0" u="none" strike="noStrike" cap="none" normalizeH="0" baseline="0" noProof="0">
                <a:ln>
                  <a:noFill/>
                </a:ln>
                <a:solidFill>
                  <a:schemeClr val="tx2"/>
                </a:solidFill>
                <a:effectLst/>
                <a:uLnTx/>
                <a:uFillTx/>
                <a:latin typeface="Arial" panose="020B0604020202020204" pitchFamily="34" charset="0"/>
                <a:ea typeface="Arial"/>
                <a:cs typeface="+mn-cs"/>
              </a:rPr>
              <a:t>À l’issue de cette formation, </a:t>
            </a:r>
            <a:r>
              <a:rPr lang="fr-FR" b="0"/>
              <a:t>nous attendons de vous que vous soyez</a:t>
            </a:r>
            <a:r>
              <a:rPr lang="fr-FR" b="0">
                <a:solidFill>
                  <a:schemeClr val="tx1"/>
                </a:solidFill>
              </a:rPr>
              <a:t> en mesure d’expliquer</a:t>
            </a:r>
            <a:r>
              <a:rPr kumimoji="0" lang="fr-FR" sz="1200" b="0" i="0" u="none" strike="noStrike" cap="none" normalizeH="0" baseline="0" noProof="0">
                <a:ln>
                  <a:noFill/>
                </a:ln>
                <a:solidFill>
                  <a:schemeClr val="tx1"/>
                </a:solidFill>
                <a:effectLst/>
                <a:uLnTx/>
                <a:uFillTx/>
                <a:latin typeface="Arial" panose="020B0604020202020204" pitchFamily="34" charset="0"/>
                <a:ea typeface="Arial"/>
                <a:cs typeface="+mn-cs"/>
              </a:rPr>
              <a:t> les principaux concepts et définitions de l’approche 7-1-7 et d’</a:t>
            </a:r>
            <a:r>
              <a:rPr lang="fr-FR" sz="1200" b="0">
                <a:solidFill>
                  <a:schemeClr val="tx1"/>
                </a:solidFill>
              </a:rPr>
              <a:t>animer l’</a:t>
            </a:r>
            <a:r>
              <a:rPr lang="fr-FR">
                <a:latin typeface="Arial"/>
                <a:cs typeface="Arial"/>
              </a:rPr>
              <a:t>activité de simulation sur l’approche </a:t>
            </a:r>
            <a:r>
              <a:rPr lang="fr-FR" sz="1200" b="0">
                <a:solidFill>
                  <a:schemeClr val="tx1"/>
                </a:solidFill>
              </a:rPr>
              <a:t>7-1-7 en petit groupe. </a:t>
            </a:r>
          </a:p>
          <a:p>
            <a:endParaRPr lang="en-US" b="0"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9230415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[Remarque pour la modération : adaptez cette diapositive en fonction du programme définitif de l’atelier au cours duquel l’activité de simulation sera réalisée. La diapositive actuelle est basée sur l’exemple d’un atelier de formation initiale de 8 heures.]</a:t>
            </a:r>
          </a:p>
          <a:p>
            <a:endParaRPr lang="en-US" dirty="0"/>
          </a:p>
          <a:p>
            <a:r>
              <a:rPr lang="fr-FR">
                <a:latin typeface="Arial"/>
                <a:cs typeface="Arial"/>
              </a:rPr>
              <a:t>Voici [une partie du] programme de l’atelier, incluant les sessions prévues avant et après l’activité de simulation. Avant cette activité, nous nous concentrerons sur la présentation de la cible 7-1-7 aux participants. Ensuite, nous commencerons l’activité de simulation.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20</a:t>
            </a:fld>
            <a:endParaRPr lang="en-US"/>
          </a:p>
        </p:txBody>
      </p:sp>
    </p:spTree>
    <p:extLst>
      <p:ext uri="{BB962C8B-B14F-4D97-AF65-F5344CB8AC3E}">
        <p14:creationId xmlns:p14="http://schemas.microsoft.com/office/powerpoint/2010/main" val="510801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ea typeface="Arial"/>
                <a:cs typeface="Arial"/>
              </a:rPr>
              <a:t>Sur cette diapositive, vous pouvez voir les objectifs de l’activité de simulation qui sont présentés aux participants. </a:t>
            </a:r>
            <a:r>
              <a:rPr lang="fr-FR" sz="1200">
                <a:solidFill>
                  <a:schemeClr val="tx1"/>
                </a:solidFill>
                <a:latin typeface="Arial"/>
                <a:ea typeface="Arial"/>
                <a:cs typeface="Arial"/>
              </a:rPr>
              <a:t>Les objectifs pour les participants sont d’utiliser l’outil d’évaluation 7-1-7 et la discussion pour identifier et noter les dates des jalons de l’approche 7-1-7 ; de calculer les performances de l’approche 7-1-7 pour les intervalles de détection, de notification et de réponse ; d’identifier les goulots d’étranglement et les facteurs favorisants puis de les convertir en actions d’amélioration des performances.</a:t>
            </a:r>
          </a:p>
          <a:p>
            <a:endPar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endPar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21</a:t>
            </a:fld>
            <a:endParaRPr lang="en-US"/>
          </a:p>
        </p:txBody>
      </p:sp>
    </p:spTree>
    <p:extLst>
      <p:ext uri="{BB962C8B-B14F-4D97-AF65-F5344CB8AC3E}">
        <p14:creationId xmlns:p14="http://schemas.microsoft.com/office/powerpoint/2010/main" val="19001759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Voici le programme de l’activité proposé aux participants. Nous ferons une présentation de l’activité de simulation de 5 minutes en séance plénière, après quoi les petits groupes disposeront de 85 minutes pour réaliser l’activité et discuter.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22</a:t>
            </a:fld>
            <a:endParaRPr lang="en-US"/>
          </a:p>
        </p:txBody>
      </p:sp>
    </p:spTree>
    <p:extLst>
      <p:ext uri="{BB962C8B-B14F-4D97-AF65-F5344CB8AC3E}">
        <p14:creationId xmlns:p14="http://schemas.microsoft.com/office/powerpoint/2010/main" val="31875940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La présentation de l’activité de simulation en séance plénière comprend cette diapositive qui explique en quoi consiste cette activité.  </a:t>
            </a:r>
          </a:p>
          <a:p>
            <a:endParaRPr lang="en-US" dirty="0"/>
          </a:p>
          <a:p>
            <a:pPr>
              <a:lnSpc>
                <a:spcPct val="114000"/>
              </a:lnSpc>
            </a:pPr>
            <a:r>
              <a:rPr lang="fr-FR">
                <a:latin typeface="Arial"/>
                <a:cs typeface="Arial"/>
              </a:rPr>
              <a:t>Nous effectuerons une activité de simulation en petits groupes pour appliquer l’approche 7-1-7 à un événement et à un pays fictifs.</a:t>
            </a:r>
            <a:r>
              <a:rPr lang="fr-FR"/>
              <a:t> Nous allons simuler une épidémie </a:t>
            </a:r>
            <a:r>
              <a:rPr lang="fr-FR" b="1"/>
              <a:t>rougeole </a:t>
            </a:r>
            <a:r>
              <a:rPr lang="fr-FR"/>
              <a:t>en</a:t>
            </a:r>
            <a:r>
              <a:rPr lang="fr-FR" b="1"/>
              <a:t> Epistan</a:t>
            </a:r>
            <a:r>
              <a:rPr lang="fr-FR"/>
              <a:t>.  </a:t>
            </a:r>
          </a:p>
          <a:p>
            <a:pPr>
              <a:lnSpc>
                <a:spcPct val="114000"/>
              </a:lnSpc>
            </a:pPr>
            <a:endParaRPr lang="en-US" dirty="0"/>
          </a:p>
          <a:p>
            <a:pPr>
              <a:lnSpc>
                <a:spcPct val="114000"/>
              </a:lnSpc>
            </a:pPr>
            <a:r>
              <a:rPr lang="fr-FR">
                <a:latin typeface="Arial"/>
                <a:cs typeface="Arial"/>
              </a:rPr>
              <a:t>L’activité est divisée en deux grandes parties. La première partie consiste à identifier et à noter les dates des jalons, puis à calculer les performances de l’approche 7-1-7. La seconde partie vise à identifier les goulots d’étranglement, les facteurs favorisants et les actions.  </a:t>
            </a:r>
          </a:p>
          <a:p>
            <a:pPr>
              <a:lnSpc>
                <a:spcPct val="114000"/>
              </a:lnSpc>
            </a:pPr>
            <a:endParaRPr lang="en-US" dirty="0"/>
          </a:p>
          <a:p>
            <a:pPr>
              <a:lnSpc>
                <a:spcPct val="114000"/>
              </a:lnSpc>
            </a:pPr>
            <a:r>
              <a:rPr lang="fr-FR">
                <a:latin typeface="Arial"/>
                <a:cs typeface="Arial"/>
              </a:rPr>
              <a:t>De nombreuses questions surgiront au cours de l’activité. Certaines auront des réponses évidentes que vous pourrez apporter rapidement, notamment les questions de clarification, qu’il est toujours utile de traiter. En cas de doute, faites appel à l’un des animateurs principaux. Si la question n’est pas urgente (c’est-à-dire qu’elle n’est pas indispensable pour poursuivre l’activité), vous pouvez inviter le participant à la noter pour une mise en point ultérieure (ou le faire pour lui).  </a:t>
            </a:r>
          </a:p>
          <a:p>
            <a:pPr>
              <a:lnSpc>
                <a:spcPct val="114000"/>
              </a:lnSpc>
            </a:pPr>
            <a:endParaRPr lang="en-US" dirty="0"/>
          </a:p>
          <a:p>
            <a:pPr>
              <a:lnSpc>
                <a:spcPct val="114000"/>
              </a:lnSpc>
            </a:pPr>
            <a:r>
              <a:rPr lang="fr-FR">
                <a:latin typeface="Arial"/>
                <a:cs typeface="Arial"/>
              </a:rPr>
              <a:t>Certaines questions, plus éloignées de l’activité ou susceptibles d’entraîner de longues discussions, seront aussi à garder pour la mise au point.  </a:t>
            </a:r>
          </a:p>
          <a:p>
            <a:pPr>
              <a:lnSpc>
                <a:spcPct val="114000"/>
              </a:lnSpc>
            </a:pPr>
            <a:endParaRPr lang="en-US" dirty="0"/>
          </a:p>
          <a:p>
            <a:pPr>
              <a:lnSpc>
                <a:spcPct val="114000"/>
              </a:lnSpc>
            </a:pPr>
            <a:r>
              <a:rPr lang="fr-FR">
                <a:latin typeface="Arial"/>
                <a:cs typeface="Arial"/>
              </a:rPr>
              <a:t>Nous avons constaté que l’animation de cette activité de simulation demande souvent un juste équilibre entre répondre aux questions rapides et pertinentes, et maintenir le groupe dans les temps, en mettant certaines questions de côté pour y revenir plus tard.  </a:t>
            </a:r>
          </a:p>
          <a:p>
            <a:pPr>
              <a:lnSpc>
                <a:spcPct val="114000"/>
              </a:lnSpc>
            </a:pPr>
            <a:endParaRPr lang="en-US" dirty="0"/>
          </a:p>
          <a:p>
            <a:pPr>
              <a:lnSpc>
                <a:spcPct val="114000"/>
              </a:lnSpc>
            </a:pPr>
            <a:r>
              <a:rPr lang="fr-FR">
                <a:latin typeface="Arial"/>
                <a:cs typeface="Arial"/>
              </a:rPr>
              <a:t>Les participants disposent de définitions techniques succinctes dans le document Outil d’évaluation 7-1-7.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23</a:t>
            </a:fld>
            <a:endParaRPr lang="en-US"/>
          </a:p>
        </p:txBody>
      </p:sp>
    </p:spTree>
    <p:extLst>
      <p:ext uri="{BB962C8B-B14F-4D97-AF65-F5344CB8AC3E}">
        <p14:creationId xmlns:p14="http://schemas.microsoft.com/office/powerpoint/2010/main" val="20536776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Pour l’activité de simulation, nous allons former des petits groupes, idéalement composés de 6 à 7 participants, en plus de vous en tant qu’animateur, avec un maximum de 8 personnes par groupe.  [INDIQUER LES NOMS DES ANIMATEURS PRINCIPAUX] assureront le rôle d’animateurs principaux. Leur mission sera de circuler entre les groupes pour répondre aux questions éventuelles.</a:t>
            </a:r>
          </a:p>
          <a:p>
            <a:endParaRPr lang="en-US" dirty="0"/>
          </a:p>
          <a:p>
            <a:r>
              <a:rPr lang="fr-FR"/>
              <a:t>Chaque petit groupe sera installé dans une zone distincte de la salle par les animateurs principaux.</a:t>
            </a:r>
          </a:p>
          <a:p>
            <a:endParaRPr lang="en-US" dirty="0"/>
          </a:p>
          <a:p>
            <a:r>
              <a:rPr lang="fr-FR">
                <a:latin typeface="Arial"/>
                <a:cs typeface="Arial"/>
              </a:rPr>
              <a:t>Nous vous fournirons un dossier de l’animateur, et les participants recevront les supports nécessaires pour participer à cette activité de simulation.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24</a:t>
            </a:fld>
            <a:endParaRPr lang="en-US"/>
          </a:p>
        </p:txBody>
      </p:sp>
    </p:spTree>
    <p:extLst>
      <p:ext uri="{BB962C8B-B14F-4D97-AF65-F5344CB8AC3E}">
        <p14:creationId xmlns:p14="http://schemas.microsoft.com/office/powerpoint/2010/main" val="26261231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Passons maintenant en revue les supports et les méthodes pour l’</a:t>
            </a:r>
            <a:r>
              <a:rPr lang="fr-FR">
                <a:latin typeface="Arial"/>
                <a:cs typeface="Arial"/>
              </a:rPr>
              <a:t>activité de simulation</a:t>
            </a:r>
            <a:r>
              <a:rPr lang="fr-FR"/>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25</a:t>
            </a:fld>
            <a:endParaRPr lang="en-US"/>
          </a:p>
        </p:txBody>
      </p:sp>
    </p:spTree>
    <p:extLst>
      <p:ext uri="{BB962C8B-B14F-4D97-AF65-F5344CB8AC3E}">
        <p14:creationId xmlns:p14="http://schemas.microsoft.com/office/powerpoint/2010/main" val="38656023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Les participants recevront deux documents : </a:t>
            </a:r>
          </a:p>
          <a:p>
            <a:endParaRPr lang="en-US" dirty="0">
              <a:latin typeface="Arial"/>
              <a:cs typeface="Arial"/>
            </a:endParaRPr>
          </a:p>
          <a:p>
            <a:pPr marL="171450" indent="-171450">
              <a:buFont typeface="Calibri"/>
              <a:buChar char="-"/>
            </a:pPr>
            <a:r>
              <a:rPr lang="fr-FR">
                <a:latin typeface="Arial"/>
                <a:cs typeface="Arial"/>
              </a:rPr>
              <a:t>un guide du participant qui décrit l’activité de simulation et le scénario d’épidémie ; </a:t>
            </a:r>
          </a:p>
          <a:p>
            <a:pPr marL="171450" indent="-171450">
              <a:buFont typeface="Calibri"/>
              <a:buChar char="-"/>
            </a:pPr>
            <a:r>
              <a:rPr lang="fr-FR">
                <a:latin typeface="Arial"/>
                <a:cs typeface="Arial"/>
              </a:rPr>
              <a:t>l’outil d’évaluation 7-1-7 qu’ils utiliseront tout au long de l’activité de simulation pour noter les informations.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26</a:t>
            </a:fld>
            <a:endParaRPr lang="en-US"/>
          </a:p>
        </p:txBody>
      </p:sp>
    </p:spTree>
    <p:extLst>
      <p:ext uri="{BB962C8B-B14F-4D97-AF65-F5344CB8AC3E}">
        <p14:creationId xmlns:p14="http://schemas.microsoft.com/office/powerpoint/2010/main" val="35342065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Vous recevrez deux documents issus de la prochette du participant, ainsi que trois documents supplémentaires :</a:t>
            </a:r>
          </a:p>
          <a:p>
            <a:pPr marL="171450" indent="-171450">
              <a:buFont typeface="Calibri"/>
              <a:buChar char="-"/>
            </a:pPr>
            <a:r>
              <a:rPr lang="fr-FR">
                <a:latin typeface="Arial"/>
                <a:cs typeface="Arial"/>
              </a:rPr>
              <a:t>Un guide détaillé de l’animateur, qui vous guide tout au long de l’activité de simulation avec des scripts, des corrigés et des conseils. Chaque section vous indique ce que vous devez faire et propose des scripts de ce que vous pouvez dire. Il est important de bien le lire en amont de l’activité.</a:t>
            </a:r>
          </a:p>
          <a:p>
            <a:pPr marL="171450" indent="-171450">
              <a:buFont typeface="Calibri"/>
              <a:buChar char="-"/>
            </a:pPr>
            <a:r>
              <a:rPr lang="fr-FR">
                <a:latin typeface="Arial"/>
                <a:cs typeface="Arial"/>
              </a:rPr>
              <a:t>Le programme de l’animateur, qui vous aidera à suivre le temps imparti pour chaque sous-activité.  </a:t>
            </a:r>
          </a:p>
          <a:p>
            <a:pPr marL="171450" indent="-171450">
              <a:buFont typeface="Calibri"/>
              <a:buChar char="-"/>
            </a:pPr>
            <a:r>
              <a:rPr lang="fr-FR">
                <a:latin typeface="Arial"/>
                <a:cs typeface="Arial"/>
              </a:rPr>
              <a:t>Le Guide de référence pour les dates des jalons de l’approche 7-1-7, qui fournit des exemples concrets pour chacune des dates des jalons, y compris pour les différents types de surveillance et d’actions de la réponse précoce, etc. Ce guide n’est pas distribué aux participants pendant l’activité de simulation, car il pourrait les distraire et n’est pas nécessaire dans le cadre de cette version simplifiée. En revanche, il peut vous être très utile en tant qu’animateur.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27</a:t>
            </a:fld>
            <a:endParaRPr lang="en-US"/>
          </a:p>
        </p:txBody>
      </p:sp>
    </p:spTree>
    <p:extLst>
      <p:ext uri="{BB962C8B-B14F-4D97-AF65-F5344CB8AC3E}">
        <p14:creationId xmlns:p14="http://schemas.microsoft.com/office/powerpoint/2010/main" val="10440670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Passons maintenant en revue le programme de la sous-activité de simulation. Ce programme est disponible dans votre guide de l’animateur et dans le programme de l’animateur à part.  </a:t>
            </a:r>
          </a:p>
          <a:p>
            <a:endParaRPr lang="en-US" dirty="0"/>
          </a:p>
          <a:p>
            <a:r>
              <a:rPr lang="fr-FR"/>
              <a:t>Nous allons voir ensemble chacun de ces éléments.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a:p>
        </p:txBody>
      </p:sp>
    </p:spTree>
    <p:extLst>
      <p:ext uri="{BB962C8B-B14F-4D97-AF65-F5344CB8AC3E}">
        <p14:creationId xmlns:p14="http://schemas.microsoft.com/office/powerpoint/2010/main" val="31222810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Cette activité de simulation comporte deux principales modalités de travail en petits groupes :</a:t>
            </a:r>
          </a:p>
          <a:p>
            <a:pPr marL="171450" indent="-171450">
              <a:buFont typeface="Calibri"/>
              <a:buChar char="-"/>
            </a:pPr>
            <a:r>
              <a:rPr lang="fr-FR">
                <a:latin typeface="Arial"/>
                <a:cs typeface="Arial"/>
              </a:rPr>
              <a:t>Le travail individuel, qui consiste à lire le scénario et à remplir les sections correspondantes de l’outil d’évaluation 7-1-7 à chaque partie de l’activité. </a:t>
            </a:r>
          </a:p>
          <a:p>
            <a:pPr marL="171450" indent="-171450">
              <a:buFont typeface="Calibri"/>
              <a:buChar char="-"/>
            </a:pPr>
            <a:r>
              <a:rPr lang="fr-FR">
                <a:latin typeface="Arial"/>
                <a:cs typeface="Arial"/>
              </a:rPr>
              <a:t>Les discussions en groupe, qui consistent à échanger autour des réponses données en individuel et en groupe, puis, si le temps le permet, à réaliser un court restitution à la fin de l’activité.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29</a:t>
            </a:fld>
            <a:endParaRPr lang="en-US"/>
          </a:p>
        </p:txBody>
      </p:sp>
    </p:spTree>
    <p:extLst>
      <p:ext uri="{BB962C8B-B14F-4D97-AF65-F5344CB8AC3E}">
        <p14:creationId xmlns:p14="http://schemas.microsoft.com/office/powerpoint/2010/main" val="2845411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Aujourd’hui, nous allons commencer par une brève présentation de l’approche 7-1-7, destinée à ceux d’entre vous qui ne sont pas encore familiers avec la cible 7-1-7 et l’approche d’amélioration des performances, et qui servira également de rappel rapide pour les autres.  </a:t>
            </a:r>
          </a:p>
          <a:p>
            <a:endParaRPr lang="en-US" dirty="0"/>
          </a:p>
          <a:p>
            <a:r>
              <a:rPr lang="fr-FR">
                <a:latin typeface="Arial"/>
                <a:cs typeface="Arial"/>
              </a:rPr>
              <a:t>Ensuite, nous passerons en revue l’activité de simulation sur l’approche 7-1-7 consacrée à la rougeole. Je donnerai un aperçu, nous discuterons des supports et des méthodes d’animation, puis nous déroulerons l’ensemble de l’activité et examinerons les corrigés.  </a:t>
            </a:r>
            <a:br>
              <a:rPr lang="fr-FR"/>
            </a:br>
            <a:br>
              <a:rPr lang="fr-FR"/>
            </a:br>
            <a:r>
              <a:rPr lang="fr-FR">
                <a:latin typeface="Arial"/>
                <a:cs typeface="Arial"/>
              </a:rPr>
              <a:t>Vous disposerez de supports détaillés, y compris un guide de l’animateur, qui contiendront également toutes ces informations et que vous utiliserez pendant l’activité de simulation.</a:t>
            </a:r>
          </a:p>
          <a:p>
            <a:endParaRPr lang="en-US" dirty="0"/>
          </a:p>
          <a:p>
            <a:r>
              <a:rPr lang="fr-FR"/>
              <a:t>Enfin, nous pourrons répondre à toutes vos questions.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7284491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[Remarque pour la modération : nous recommandons vivement d’utiliser la méthode des Post-its, qui est décrite en détail dans le guide de l’animateur. Toutefois, si cette méthode n’est pas utilisée pour l’activité de simulation, pensez à supprimer cette diapositive lors de la formation des animateurs].</a:t>
            </a:r>
          </a:p>
          <a:p>
            <a:endParaRPr lang="en-US" dirty="0"/>
          </a:p>
          <a:p>
            <a:r>
              <a:rPr lang="fr-FR">
                <a:latin typeface="Arial"/>
                <a:cs typeface="Arial"/>
              </a:rPr>
              <a:t>Nous allons maintenant passer en revue l’une des méthodes que nous utiliserons pour le travail en groupe. Des Post-its [ou de petits morceaux de papier et du ruban adhésif] seront mis à disposition sur les tables. Pour certaines activités, nous recommandons d’utiliser cette méthode des Post-it, où les participants écrivent leurs réponses sur des Post-it plutôt que de les dire à haute voix dans un premier temps. Ces Post-it sont ensuite placés sur une surface désignée [Remarque pour la modération : par exemple, un tableau à feuilles mobiles].  </a:t>
            </a:r>
          </a:p>
          <a:p>
            <a:endParaRPr lang="en-US" dirty="0"/>
          </a:p>
          <a:p>
            <a:r>
              <a:rPr lang="fr-FR">
                <a:latin typeface="Arial"/>
                <a:cs typeface="Arial"/>
              </a:rPr>
              <a:t>Vous pouvez ensuite vous servir des réponses visibles sur les Post-it pour orienter la discussion en mettant en évidence les similitudes et les différences. Par exemple, vous pouvez repérer une mauvaise réponse et demander à quelqu’un d’expliquer son raisonnement, puis faire de même avec une bonne réponse.  </a:t>
            </a:r>
          </a:p>
          <a:p>
            <a:endParaRPr lang="en-US" dirty="0"/>
          </a:p>
          <a:p>
            <a:r>
              <a:rPr lang="fr-FR"/>
              <a:t>Si vous voyez plusieurs Post-it de couleur, suggérez aux participants ld’utiliser une couleur précise pour chaque réponse lorsqu’il y a plusieurs réponses à une même question, ce qui se produira notamment lors de l’identification des dates d’apparition, de détection et de notification.  </a:t>
            </a:r>
          </a:p>
          <a:p>
            <a:endParaRPr lang="en-US" dirty="0"/>
          </a:p>
          <a:p>
            <a:pPr>
              <a:defRPr/>
            </a:pPr>
            <a:r>
              <a:rPr lang="fr-FR">
                <a:latin typeface="Arial"/>
                <a:cs typeface="Arial"/>
              </a:rPr>
              <a:t>En tant qu’animateur, il </a:t>
            </a:r>
            <a:r>
              <a:rPr lang="fr-FR" sz="1200">
                <a:latin typeface="Arial"/>
                <a:cs typeface="Arial"/>
              </a:rPr>
              <a:t>vous sera utile de pouvoir nommer chaque zone du tableau à feuilles mobiles par un mot pour décrire la catégorie de la question</a:t>
            </a:r>
            <a:r>
              <a:rPr lang="fr-FR">
                <a:latin typeface="Arial"/>
                <a:cs typeface="Arial"/>
              </a:rPr>
              <a:t> </a:t>
            </a:r>
            <a:r>
              <a:rPr lang="fr-FR" sz="1200">
                <a:latin typeface="Arial"/>
                <a:cs typeface="Arial"/>
              </a:rPr>
              <a:t>(par exemple</a:t>
            </a:r>
            <a:r>
              <a:rPr lang="fr-FR">
                <a:latin typeface="Arial"/>
                <a:cs typeface="Arial"/>
              </a:rPr>
              <a:t>,</a:t>
            </a:r>
            <a:r>
              <a:rPr lang="fr-FR" sz="1200">
                <a:latin typeface="Arial"/>
                <a:cs typeface="Arial"/>
              </a:rPr>
              <a:t> « apparition », « détection », « goulot d’étranglement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t>N’hésitez pas non plus à déplacer les Post-its sur la surface désignée pour les regrouper par catégorie.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30</a:t>
            </a:fld>
            <a:endParaRPr lang="en-US"/>
          </a:p>
        </p:txBody>
      </p:sp>
    </p:spTree>
    <p:extLst>
      <p:ext uri="{BB962C8B-B14F-4D97-AF65-F5344CB8AC3E}">
        <p14:creationId xmlns:p14="http://schemas.microsoft.com/office/powerpoint/2010/main" val="20998115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La méthode verbale est celle que nous connaissons tous. Elle consiste à demander aux participants d’énoncer leurs réponses à voix haute lors des discussions.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latin typeface="Arial"/>
                <a:cs typeface="Arial"/>
              </a:rPr>
              <a:t>Par exemple, pour une date de jalon, vous pouvez demander à un volontaire d’indiquer la date retenue ainsi que la raison de ce choix.</a:t>
            </a:r>
            <a:r>
              <a:rPr lang="fr-FR" sz="1200">
                <a:effectLst/>
                <a:latin typeface="Arial"/>
                <a:cs typeface="Arial"/>
              </a:rPr>
              <a:t> Ensuite, demandez si quelqu’un n’est pas d’accord. Le cas échéant, encouragez une brève discussion sur les différents raisonnements. Laissez le groupe échanger, mais orientez-le vers la bonne réponse si nécessaire.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effectLst/>
                <a:latin typeface="Arial"/>
                <a:cs typeface="Arial"/>
              </a:rPr>
              <a:t>Veillez à faire participer tous les membres du groupe au fil du temps et à animer activement la discussion pour éviter les digressions trop longues. Invitez les participants à noter les questions non urgentes pour une mise au point.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31</a:t>
            </a:fld>
            <a:endParaRPr lang="en-US"/>
          </a:p>
        </p:txBody>
      </p:sp>
    </p:spTree>
    <p:extLst>
      <p:ext uri="{BB962C8B-B14F-4D97-AF65-F5344CB8AC3E}">
        <p14:creationId xmlns:p14="http://schemas.microsoft.com/office/powerpoint/2010/main" val="34483724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Maintenant, nous allons présenter l’</a:t>
            </a:r>
            <a:r>
              <a:rPr lang="fr-FR">
                <a:latin typeface="Arial"/>
                <a:cs typeface="Arial"/>
              </a:rPr>
              <a:t>activité de simulation</a:t>
            </a:r>
            <a:r>
              <a:rPr lang="fr-FR"/>
              <a:t> et passer en revue les réponses.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32</a:t>
            </a:fld>
            <a:endParaRPr lang="en-US"/>
          </a:p>
        </p:txBody>
      </p:sp>
    </p:spTree>
    <p:extLst>
      <p:ext uri="{BB962C8B-B14F-4D97-AF65-F5344CB8AC3E}">
        <p14:creationId xmlns:p14="http://schemas.microsoft.com/office/powerpoint/2010/main" val="7696347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Voici à nouveau le programme des sous-activités. Nous allons passer en revue ce qu’il faut faire dans chacune de ces sous-sections.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33</a:t>
            </a:fld>
            <a:endParaRPr lang="en-US"/>
          </a:p>
        </p:txBody>
      </p:sp>
    </p:spTree>
    <p:extLst>
      <p:ext uri="{BB962C8B-B14F-4D97-AF65-F5344CB8AC3E}">
        <p14:creationId xmlns:p14="http://schemas.microsoft.com/office/powerpoint/2010/main" val="24578453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B3C59-9257-08C6-DC9B-B29C4503BA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15F4A9-A40B-0268-6950-93057E37F9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2BFCF3-7BC9-28B9-7570-2FFFBA0BE56D}"/>
              </a:ext>
            </a:extLst>
          </p:cNvPr>
          <p:cNvSpPr>
            <a:spLocks noGrp="1"/>
          </p:cNvSpPr>
          <p:nvPr>
            <p:ph type="body" idx="1"/>
          </p:nvPr>
        </p:nvSpPr>
        <p:spPr/>
        <p:txBody>
          <a:bodyPr/>
          <a:lstStyle/>
          <a:p>
            <a:r>
              <a:rPr lang="fr-FR"/>
              <a:t>J’ai mentionné que vous disposez d’un guide de l’animateur pour cette activité.  </a:t>
            </a:r>
          </a:p>
          <a:p>
            <a:endParaRPr lang="en-US" dirty="0"/>
          </a:p>
          <a:p>
            <a:r>
              <a:rPr lang="fr-FR">
                <a:latin typeface="Arial"/>
                <a:cs typeface="Arial"/>
              </a:rPr>
              <a:t>Je voudrais attirer votre attention sur quelques éléments que vous y trouverez. Le guide est structuré selon les sous-activités de l’activité de simulation, avec quelques conseils en introduction. Pour chaque sous-activité, il y a une durée suggérée, un script que vous pouvez utiliser, une liste des actions à mener pendant cette étape, ainsi qu’un corrigé lorsque c’est pertinent. Vous pouvez voir un exemple sur cette diapositive pour la sous-activité relative au calcul des performances de l’approche 7-1-7 .  </a:t>
            </a:r>
          </a:p>
          <a:p>
            <a:endParaRPr lang="en-US" dirty="0"/>
          </a:p>
          <a:p>
            <a:r>
              <a:rPr lang="fr-FR">
                <a:latin typeface="Arial"/>
                <a:cs typeface="Arial"/>
              </a:rPr>
              <a:t>Merci de lire ce guide attentivement avant de mener l’activité de simulation. </a:t>
            </a:r>
          </a:p>
        </p:txBody>
      </p:sp>
      <p:sp>
        <p:nvSpPr>
          <p:cNvPr id="4" name="Slide Number Placeholder 3">
            <a:extLst>
              <a:ext uri="{FF2B5EF4-FFF2-40B4-BE49-F238E27FC236}">
                <a16:creationId xmlns:a16="http://schemas.microsoft.com/office/drawing/2014/main" id="{F3A3DBAC-B216-B95F-3FFE-AA72FA64877A}"/>
              </a:ext>
            </a:extLst>
          </p:cNvPr>
          <p:cNvSpPr>
            <a:spLocks noGrp="1"/>
          </p:cNvSpPr>
          <p:nvPr>
            <p:ph type="sldNum" sz="quarter" idx="5"/>
          </p:nvPr>
        </p:nvSpPr>
        <p:spPr/>
        <p:txBody>
          <a:bodyPr/>
          <a:lstStyle/>
          <a:p>
            <a:fld id="{A1E75C25-C22B-D14A-8C88-D3C1CFA09A77}" type="slidenum">
              <a:rPr lang="en-US" smtClean="0"/>
              <a:pPr/>
              <a:t>34</a:t>
            </a:fld>
            <a:endParaRPr lang="en-US"/>
          </a:p>
        </p:txBody>
      </p:sp>
    </p:spTree>
    <p:extLst>
      <p:ext uri="{BB962C8B-B14F-4D97-AF65-F5344CB8AC3E}">
        <p14:creationId xmlns:p14="http://schemas.microsoft.com/office/powerpoint/2010/main" val="4358013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La première chose à faire dans votre travail en groupe sera de procéder à de brèves présentations et de donner quelques consignes initiales à votre groupe. Cette étape est très courte ; essayez de la limiter à cinq minutes maximum si possible.  </a:t>
            </a:r>
          </a:p>
          <a:p>
            <a:endParaRPr lang="en-US" dirty="0"/>
          </a:p>
          <a:p>
            <a:r>
              <a:rPr lang="fr-FR"/>
              <a:t>C’est également à ce moment-là que vous distribuerez les dossiers des participants à votre groupe.  </a:t>
            </a:r>
          </a:p>
          <a:p>
            <a:endParaRPr lang="en-US" dirty="0"/>
          </a:p>
          <a:p>
            <a:r>
              <a:rPr lang="fr-FR"/>
              <a:t>Les détails précis sur ce que vous devez dire et faire figurent dans le guide de l’animateur.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35</a:t>
            </a:fld>
            <a:endParaRPr lang="en-US"/>
          </a:p>
        </p:txBody>
      </p:sp>
    </p:spTree>
    <p:extLst>
      <p:ext uri="{BB962C8B-B14F-4D97-AF65-F5344CB8AC3E}">
        <p14:creationId xmlns:p14="http://schemas.microsoft.com/office/powerpoint/2010/main" val="30691290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[Remarque pour la modération : le volet « Notes » ici mentionne à plusieurs reprises la méthode des Post-it. Si vous n’avez pas de Post-its (ni de papier et de ruban adhésif), informez les animateurs que vous utiliserez la méthode verbale à la place]. </a:t>
            </a:r>
          </a:p>
          <a:p>
            <a:endParaRPr lang="en-US" dirty="0"/>
          </a:p>
          <a:p>
            <a:r>
              <a:rPr lang="fr-FR">
                <a:latin typeface="Arial"/>
                <a:cs typeface="Arial"/>
              </a:rPr>
              <a:t>La première partie de l’activité de simulation est axée sur l’identification des dates des jalons et le calcul des performances par rapport à la cible 7-1-7. Elle est divisée en plusieurs sous-activités, décrites en détail dans le Guide de l’animateur.  </a:t>
            </a:r>
          </a:p>
          <a:p>
            <a:endParaRPr lang="en-US" dirty="0"/>
          </a:p>
          <a:p>
            <a:r>
              <a:rPr lang="fr-FR">
                <a:latin typeface="Arial"/>
                <a:cs typeface="Arial"/>
              </a:rPr>
              <a:t>Cette section devrait durer environ 45 minutes, même si certains groupes iront plus vite et d’autres un peu moins. Une marge d’environ 10 minutes est prévue, mais essayez de ne pas l’utiliser entièrement pour cette partie, car elle pourrait vous être utile pour la deuxième partie.  </a:t>
            </a:r>
          </a:p>
          <a:p>
            <a:endParaRPr lang="en-US" dirty="0"/>
          </a:p>
          <a:p>
            <a:r>
              <a:rPr lang="fr-FR">
                <a:latin typeface="Arial"/>
                <a:cs typeface="Arial"/>
              </a:rPr>
              <a:t>La première sous-activité consiste à lire individuellement le scénario et à compléter la section correspondante de l’outil d’évaluation. En fonction de la vitesse de lecture de chacun, notamment si la langue de l’exercice n’est pas la langue maternelle des participants, vous aurez peut-être besoin de plus ou moins de temps.  Demandez aux participants de poser leur scénario une fois leur lecture terminée. Il n’est pas nécessaire d’attendre que tout le monde ait terminé si vous êtes en retard sur le temps.  Des suggestions sont incluses dans le Gide de l’animateur à ce sujet.  </a:t>
            </a:r>
          </a:p>
          <a:p>
            <a:endParaRPr lang="en-US" dirty="0"/>
          </a:p>
          <a:p>
            <a:r>
              <a:rPr lang="fr-FR">
                <a:latin typeface="Arial"/>
                <a:cs typeface="Arial"/>
              </a:rPr>
              <a:t>Ensuite, vous passerez à la discussion sur les dates des jalons, que nous vous recommandons vivement de mener à l’aide de la méthode des Post-its si possible. Cela vous permettra, en tant qu’animateur, d’identifier rapidement les points de confusion (ou l’absence de confusion) sur chaque date, et ainsi de concentrer votre animation là où elle est la plus utile.</a:t>
            </a:r>
          </a:p>
          <a:p>
            <a:endParaRPr lang="en-US" dirty="0"/>
          </a:p>
          <a:p>
            <a:r>
              <a:rPr lang="fr-FR"/>
              <a:t>Pour les actions de réponse précoce, nous recommandons plutôt d’utiliser la méthode verbale, car plusieurs dates sont à identifier et les participants s’accordent généralement assez facilement sur celles-ci.  </a:t>
            </a:r>
          </a:p>
          <a:p>
            <a:endParaRPr lang="en-US" dirty="0"/>
          </a:p>
          <a:p>
            <a:r>
              <a:rPr lang="fr-FR">
                <a:latin typeface="Arial"/>
                <a:cs typeface="Arial"/>
              </a:rPr>
              <a:t>Après ces sous-activités, les participants réaliseront un travail individuel basé sur les dates des jalons convenues pour calculer les performances de l’approche 7-1-7.  Ils disposent d’environ 6 minutes pour cela, après quoi vous animerez une discussion. Là encore, nous vous suggérons de commencer cette discussion par la méthode des Post-its pour partager les réponses.  </a:t>
            </a:r>
          </a:p>
          <a:p>
            <a:endParaRPr lang="en-US" dirty="0"/>
          </a:p>
          <a:p>
            <a:endParaRPr lang="en-US" dirty="0"/>
          </a:p>
          <a:p>
            <a:r>
              <a:rPr lang="fr-FR"/>
              <a:t>Pas d’inquiétude, toutes ces consignes et bien d’autres encore se trouvent dans le Guide de l’animateur.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36</a:t>
            </a:fld>
            <a:endParaRPr lang="en-US"/>
          </a:p>
        </p:txBody>
      </p:sp>
    </p:spTree>
    <p:extLst>
      <p:ext uri="{BB962C8B-B14F-4D97-AF65-F5344CB8AC3E}">
        <p14:creationId xmlns:p14="http://schemas.microsoft.com/office/powerpoint/2010/main" val="15445067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Rappelez-vous que pour l’approche 7-1-7 comprend 4 dates : l’apparition, la détection, la notification et l’achèvement des actions de la réponse précoce. Cette dernière repose sur les dates de chacune des 7 actions de la réponse précoce.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37</a:t>
            </a:fld>
            <a:endParaRPr lang="en-US"/>
          </a:p>
        </p:txBody>
      </p:sp>
    </p:spTree>
    <p:extLst>
      <p:ext uri="{BB962C8B-B14F-4D97-AF65-F5344CB8AC3E}">
        <p14:creationId xmlns:p14="http://schemas.microsoft.com/office/powerpoint/2010/main" val="8181061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Prenons le temps de passer en revue les définitions plus en détail.  </a:t>
            </a:r>
          </a:p>
          <a:p>
            <a:endParaRPr lang="en-US" dirty="0"/>
          </a:p>
          <a:p>
            <a:r>
              <a:rPr lang="fr-FR">
                <a:latin typeface="Arial"/>
                <a:ea typeface="Arial"/>
                <a:cs typeface="Arial"/>
              </a:rPr>
              <a:t>Pour la date d’apparition, cette activité de simulation concerne une maladie non endémique. Une mention le précise dans le Guide du participant. Nous utiliserons donc la définition des maladies non endémiques, à savoir la date à laquelle le cas index ou le premier cas épidémiologiquement lié a présenté des symptômes.</a:t>
            </a:r>
            <a:r>
              <a:rPr lang="fr-FR" sz="1200">
                <a:effectLst/>
                <a:latin typeface="Arial"/>
                <a:ea typeface="Arial"/>
                <a:cs typeface="Arial"/>
              </a:rPr>
              <a:t>  </a:t>
            </a:r>
          </a:p>
        </p:txBody>
      </p:sp>
      <p:sp>
        <p:nvSpPr>
          <p:cNvPr id="4" name="Slide Number Placeholder 3"/>
          <p:cNvSpPr>
            <a:spLocks noGrp="1"/>
          </p:cNvSpPr>
          <p:nvPr>
            <p:ph type="sldNum" sz="quarter" idx="5"/>
          </p:nvPr>
        </p:nvSpPr>
        <p:spPr/>
        <p:txBody>
          <a:bodyPr/>
          <a:lstStyle/>
          <a:p>
            <a:fld id="{4879A4D4-9025-3946-9B5A-85AEB1B10EC9}" type="slidenum">
              <a:rPr lang="en-US" smtClean="0"/>
              <a:pPr/>
              <a:t>38</a:t>
            </a:fld>
            <a:endParaRPr lang="en-US"/>
          </a:p>
        </p:txBody>
      </p:sp>
    </p:spTree>
    <p:extLst>
      <p:ext uri="{BB962C8B-B14F-4D97-AF65-F5344CB8AC3E}">
        <p14:creationId xmlns:p14="http://schemas.microsoft.com/office/powerpoint/2010/main" val="34587977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ea typeface="Arial"/>
                <a:cs typeface="Arial"/>
              </a:rPr>
              <a:t>La date de détection est la date à laquelle l’épidémie est détectée pour la première fois par une source quelconque ou dans un système quelconque.</a:t>
            </a:r>
            <a:r>
              <a:rPr lang="fr-FR" sz="1200" u="none">
                <a:solidFill>
                  <a:srgbClr val="4C4C4F"/>
                </a:solidFill>
                <a:effectLst/>
                <a:latin typeface="Arial"/>
                <a:ea typeface="Arial"/>
                <a:cs typeface="Arial"/>
              </a:rPr>
              <a:t> Vous verrez dans un instant que dans le cadre cette </a:t>
            </a:r>
            <a:r>
              <a:rPr lang="fr-FR">
                <a:latin typeface="Arial"/>
                <a:ea typeface="Arial"/>
                <a:cs typeface="Arial"/>
              </a:rPr>
              <a:t>activité de simulation</a:t>
            </a:r>
            <a:r>
              <a:rPr lang="fr-FR" sz="1200" u="none">
                <a:solidFill>
                  <a:srgbClr val="4C4C4F"/>
                </a:solidFill>
                <a:effectLst/>
                <a:latin typeface="Arial"/>
                <a:ea typeface="Arial"/>
                <a:cs typeface="Arial"/>
              </a:rPr>
              <a:t>, l’événement s’est produit au sein d’un établissement de santé.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ndParaRPr>
          </a:p>
        </p:txBody>
      </p:sp>
      <p:sp>
        <p:nvSpPr>
          <p:cNvPr id="4" name="Slide Number Placeholder 3"/>
          <p:cNvSpPr>
            <a:spLocks noGrp="1"/>
          </p:cNvSpPr>
          <p:nvPr>
            <p:ph type="sldNum" sz="quarter" idx="5"/>
          </p:nvPr>
        </p:nvSpPr>
        <p:spPr/>
        <p:txBody>
          <a:bodyPr/>
          <a:lstStyle/>
          <a:p>
            <a:fld id="{4879A4D4-9025-3946-9B5A-85AEB1B10EC9}" type="slidenum">
              <a:rPr lang="en-US" smtClean="0"/>
              <a:pPr/>
              <a:t>39</a:t>
            </a:fld>
            <a:endParaRPr lang="en-US"/>
          </a:p>
        </p:txBody>
      </p:sp>
    </p:spTree>
    <p:extLst>
      <p:ext uri="{BB962C8B-B14F-4D97-AF65-F5344CB8AC3E}">
        <p14:creationId xmlns:p14="http://schemas.microsoft.com/office/powerpoint/2010/main" val="1587842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Cette séance vous présente la cible 7-1-7. Elle décrit :</a:t>
            </a:r>
          </a:p>
          <a:p>
            <a:pPr marL="171450" indent="-171450">
              <a:buFont typeface="Calibri"/>
              <a:buChar char="-"/>
            </a:pPr>
            <a:r>
              <a:rPr lang="fr-FR">
                <a:latin typeface="Arial"/>
                <a:cs typeface="Arial"/>
              </a:rPr>
              <a:t>l’approche 7-1-7 et sa raison d'être ;</a:t>
            </a:r>
          </a:p>
          <a:p>
            <a:pPr marL="171450" indent="-171450">
              <a:buFont typeface="Calibri"/>
              <a:buChar char="-"/>
            </a:pPr>
            <a:r>
              <a:rPr lang="fr-FR">
                <a:latin typeface="Arial"/>
                <a:cs typeface="Arial"/>
              </a:rPr>
              <a:t>la manière dont la cible 7-1-7 s'inscrit dans la sécurité sanitaire mondiale ; </a:t>
            </a:r>
          </a:p>
          <a:p>
            <a:pPr marL="171450" indent="-171450">
              <a:buFont typeface="Calibri"/>
              <a:buChar char="-"/>
            </a:pPr>
            <a:r>
              <a:rPr lang="fr-FR">
                <a:latin typeface="Arial"/>
                <a:cs typeface="Arial"/>
              </a:rPr>
              <a:t>les façons de l’adopter et de l’utiliser au sein des pays/administrations. </a:t>
            </a:r>
          </a:p>
          <a:p>
            <a:pPr marL="171450" indent="-171450">
              <a:buFont typeface="Calibri"/>
              <a:buChar char="-"/>
            </a:pPr>
            <a:endParaRPr lang="en-US" dirty="0">
              <a:latin typeface="Arial"/>
              <a:cs typeface="Arial"/>
            </a:endParaRPr>
          </a:p>
          <a:p>
            <a:r>
              <a:rPr lang="fr-FR">
                <a:latin typeface="Arial"/>
                <a:cs typeface="Arial"/>
              </a:rPr>
              <a:t>Le module se termine par un exemple concret d'application de la cible 7-1-7 à une épidémie.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69353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ea typeface="Arial"/>
                <a:cs typeface="Arial"/>
              </a:rPr>
              <a:t>La date de notification correspond à la date à laquelle l’événement est signalé pour la première fois auprès d’une autorité de santé publique compétente.</a:t>
            </a:r>
            <a:r>
              <a:rPr lang="fr-FR" sz="1200" u="none">
                <a:solidFill>
                  <a:srgbClr val="4C4C4F"/>
                </a:solidFill>
                <a:effectLst/>
                <a:latin typeface="Arial"/>
                <a:ea typeface="Arial"/>
                <a:cs typeface="Arial"/>
              </a:rPr>
              <a:t> Rappelez-vous que cela peut être à n’importe quel niveau, et souvent au niveau infranational. Dans le cadre de cette </a:t>
            </a:r>
            <a:r>
              <a:rPr lang="fr-FR">
                <a:latin typeface="Arial"/>
                <a:ea typeface="Arial"/>
                <a:cs typeface="Arial"/>
              </a:rPr>
              <a:t>activité de simulation</a:t>
            </a:r>
            <a:r>
              <a:rPr lang="fr-FR" sz="1200" u="none">
                <a:solidFill>
                  <a:srgbClr val="4C4C4F"/>
                </a:solidFill>
                <a:effectLst/>
                <a:latin typeface="Arial"/>
                <a:ea typeface="Arial"/>
                <a:cs typeface="Arial"/>
              </a:rPr>
              <a:t>, il s’agit de la date à laquelle l’agent de surveillance du district a été informé.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40</a:t>
            </a:fld>
            <a:endParaRPr lang="en-US"/>
          </a:p>
        </p:txBody>
      </p:sp>
    </p:spTree>
    <p:extLst>
      <p:ext uri="{BB962C8B-B14F-4D97-AF65-F5344CB8AC3E}">
        <p14:creationId xmlns:p14="http://schemas.microsoft.com/office/powerpoint/2010/main" val="21488641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ea typeface="Arial"/>
                <a:cs typeface="Arial"/>
              </a:rPr>
              <a:t>Enfin, la date d’achèvement de la réponse précoce correspond à la date à laquelle la dernière des actions de la réponse précoce pertinentes a été achevée.</a:t>
            </a:r>
            <a:r>
              <a:rPr lang="fr-FR" sz="1200" u="none">
                <a:solidFill>
                  <a:srgbClr val="4C4C4F"/>
                </a:solidFill>
                <a:effectLst/>
                <a:latin typeface="Arial"/>
                <a:ea typeface="Arial"/>
                <a:cs typeface="Arial"/>
              </a:rPr>
              <a:t> Pour cela, nous relevons les dates de chaque action de réponse précoce pertinente, puis nous retenons la plus tardive comme date de référence pour cette date de jalon.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u="none">
                <a:solidFill>
                  <a:srgbClr val="4C4C4F"/>
                </a:solidFill>
                <a:effectLst/>
                <a:latin typeface="Arial" panose="020B0604020202020204" pitchFamily="34" charset="0"/>
                <a:ea typeface="Arial"/>
              </a:rPr>
              <a:t>N’oubliez pas que plusieurs des actions de réponse précoce de l’approche 7-1-7 se fondent sur le lancement des activités.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41</a:t>
            </a:fld>
            <a:endParaRPr lang="en-US"/>
          </a:p>
        </p:txBody>
      </p:sp>
    </p:spTree>
    <p:extLst>
      <p:ext uri="{BB962C8B-B14F-4D97-AF65-F5344CB8AC3E}">
        <p14:creationId xmlns:p14="http://schemas.microsoft.com/office/powerpoint/2010/main" val="4270328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Passons maintenant en revue le scénario de l’épidémie. Il est repris tel quel dans le guide du participant.  </a:t>
            </a:r>
          </a:p>
          <a:p>
            <a:endParaRPr lang="en-US" dirty="0"/>
          </a:p>
          <a:p>
            <a:r>
              <a:rPr lang="fr-FR"/>
              <a:t>Je vais vous présenter les éléments pertinents pour l’identification des dates des jalons.  </a:t>
            </a:r>
          </a:p>
          <a:p>
            <a:endParaRPr lang="en-US" dirty="0"/>
          </a:p>
          <a:p>
            <a:r>
              <a:rPr lang="fr-FR"/>
              <a:t>[CLIQUER]</a:t>
            </a:r>
          </a:p>
          <a:p>
            <a:endParaRPr lang="en-US" dirty="0"/>
          </a:p>
          <a:p>
            <a:r>
              <a:rPr lang="fr-FR">
                <a:latin typeface="Arial"/>
                <a:cs typeface="Arial"/>
              </a:rPr>
              <a:t>Dans la première partie de l’activité de simulation, vous pouvez voir que le 12 décembre correspond à la date de réponse précoce, car c’est à ce moment-là que le mécanisme de coordination a été activé.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42</a:t>
            </a:fld>
            <a:endParaRPr lang="en-US"/>
          </a:p>
        </p:txBody>
      </p:sp>
    </p:spTree>
    <p:extLst>
      <p:ext uri="{BB962C8B-B14F-4D97-AF65-F5344CB8AC3E}">
        <p14:creationId xmlns:p14="http://schemas.microsoft.com/office/powerpoint/2010/main" val="36609491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En poursuivant la lecture…</a:t>
            </a:r>
          </a:p>
          <a:p>
            <a:endParaRPr lang="en-US" dirty="0"/>
          </a:p>
          <a:p>
            <a:r>
              <a:rPr lang="fr-FR"/>
              <a:t>[CLIQUER]</a:t>
            </a:r>
          </a:p>
          <a:p>
            <a:endParaRPr lang="en-US" dirty="0"/>
          </a:p>
          <a:p>
            <a:r>
              <a:rPr lang="fr-FR"/>
              <a:t>Nous constatons que la date d’apparition est le 30 novembre, car c’est à cette date que les symptômes de la patiente sont apparus.  </a:t>
            </a:r>
          </a:p>
          <a:p>
            <a:endParaRPr lang="en-US" dirty="0"/>
          </a:p>
          <a:p>
            <a:r>
              <a:rPr lang="fr-FR"/>
              <a:t>[CLIQUER]</a:t>
            </a:r>
          </a:p>
          <a:p>
            <a:endParaRPr lang="en-US" dirty="0"/>
          </a:p>
          <a:p>
            <a:r>
              <a:rPr lang="fr-FR"/>
              <a:t>La date de détection est le 8 décembre, car c’est à ce moment-là que le cas suspect a été consigné pour la première fois, dans un formulaire d’investigation au sein de l’établissement de santé.  </a:t>
            </a:r>
          </a:p>
          <a:p>
            <a:endParaRPr lang="en-US" dirty="0"/>
          </a:p>
          <a:p>
            <a:r>
              <a:rPr lang="fr-FR"/>
              <a:t>[CLIQUER]</a:t>
            </a:r>
          </a:p>
          <a:p>
            <a:endParaRPr lang="en-US" dirty="0"/>
          </a:p>
          <a:p>
            <a:r>
              <a:rPr lang="fr-FR"/>
              <a:t>La date de notification est le 9 décembre, car c’est ce jour-là que le médecin a appelé l’agent de surveillance du district pour signaler le cas.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43</a:t>
            </a:fld>
            <a:endParaRPr lang="en-US"/>
          </a:p>
        </p:txBody>
      </p:sp>
    </p:spTree>
    <p:extLst>
      <p:ext uri="{BB962C8B-B14F-4D97-AF65-F5344CB8AC3E}">
        <p14:creationId xmlns:p14="http://schemas.microsoft.com/office/powerpoint/2010/main" val="21968175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Ces réponses figurent dans le corrigé pour cette partie de l’</a:t>
            </a:r>
            <a:r>
              <a:rPr lang="fr-FR">
                <a:latin typeface="Arial"/>
                <a:cs typeface="Arial"/>
              </a:rPr>
              <a:t>activité de simulation</a:t>
            </a:r>
            <a:r>
              <a:rPr lang="fr-FR"/>
              <a:t>, avec la justification que nous venons d’évoquer.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44</a:t>
            </a:fld>
            <a:endParaRPr lang="en-US"/>
          </a:p>
        </p:txBody>
      </p:sp>
    </p:spTree>
    <p:extLst>
      <p:ext uri="{BB962C8B-B14F-4D97-AF65-F5344CB8AC3E}">
        <p14:creationId xmlns:p14="http://schemas.microsoft.com/office/powerpoint/2010/main" val="20357059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En poursuivant la lecture, nous voyons que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a:t>[CLIQUER]</a:t>
            </a:r>
          </a:p>
          <a:p>
            <a:endParaRPr lang="en-US" dirty="0"/>
          </a:p>
          <a:p>
            <a:r>
              <a:rPr lang="fr-FR"/>
              <a:t>Le 10 décembre correspond à la mise en œuvre de l’action de réponse précoce « Lancer une investigation ou déployer une équipe », car c’est à cette date que l’équipe d’intervention du district a commencé son enquête avec la recherche des contacts.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a:t>[CLIQUER]</a:t>
            </a:r>
          </a:p>
          <a:p>
            <a:endParaRPr lang="en-US" dirty="0"/>
          </a:p>
          <a:p>
            <a:r>
              <a:rPr lang="fr-FR"/>
              <a:t>Le 12 décembre, le laboratoire a confirmé que l’échantillon était positif, ce qui constitue la date de confirmation en laboratoire dans les actions de réponse précoce.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a:t>[CLIQUER]</a:t>
            </a:r>
          </a:p>
          <a:p>
            <a:endParaRPr lang="en-US" dirty="0"/>
          </a:p>
          <a:p>
            <a:r>
              <a:rPr lang="fr-FR"/>
              <a:t>Toujours le 12 décembre, l’équipe d’intervention rapide a terminé sa première enquête épidémiologique, ce qui marque la date de cette action de réponse précoce.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45</a:t>
            </a:fld>
            <a:endParaRPr lang="en-US"/>
          </a:p>
        </p:txBody>
      </p:sp>
    </p:spTree>
    <p:extLst>
      <p:ext uri="{BB962C8B-B14F-4D97-AF65-F5344CB8AC3E}">
        <p14:creationId xmlns:p14="http://schemas.microsoft.com/office/powerpoint/2010/main" val="7952290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Ensuite, en poursuivant le scénario…</a:t>
            </a:r>
          </a:p>
          <a:p>
            <a:endParaRPr lang="en-US" dirty="0"/>
          </a:p>
          <a:p>
            <a:r>
              <a:rPr lang="fr-FR"/>
              <a:t>[CLIQUER]</a:t>
            </a:r>
          </a:p>
          <a:p>
            <a:endParaRPr lang="en-US" dirty="0"/>
          </a:p>
          <a:p>
            <a:r>
              <a:rPr lang="fr-FR"/>
              <a:t>L’équipe d’intervention rapide a commencé les activités de prévention et de contrôle des infections et de prise en charge des cas le 15 décembre, ce qui correspond à la date de cette action de réponse précoce.  </a:t>
            </a:r>
          </a:p>
          <a:p>
            <a:endParaRPr lang="en-US" dirty="0"/>
          </a:p>
          <a:p>
            <a:r>
              <a:rPr lang="fr-FR"/>
              <a:t>[CLIQUER]</a:t>
            </a:r>
          </a:p>
          <a:p>
            <a:endParaRPr lang="en-US" dirty="0"/>
          </a:p>
          <a:p>
            <a:r>
              <a:rPr lang="fr-FR"/>
              <a:t>Le 18 décembre, les équipes d’intervention rapide nationale et locale ont lancé les activités de communication sur les risques et de mobilisation communautaire, ce qui constitue la date de cette action de réponse précoce.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46</a:t>
            </a:fld>
            <a:endParaRPr lang="en-US"/>
          </a:p>
        </p:txBody>
      </p:sp>
    </p:spTree>
    <p:extLst>
      <p:ext uri="{BB962C8B-B14F-4D97-AF65-F5344CB8AC3E}">
        <p14:creationId xmlns:p14="http://schemas.microsoft.com/office/powerpoint/2010/main" val="15729681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Puis enfin…</a:t>
            </a:r>
          </a:p>
          <a:p>
            <a:endParaRPr lang="en-US" dirty="0"/>
          </a:p>
          <a:p>
            <a:r>
              <a:rPr lang="fr-FR"/>
              <a:t>[CLIQUER]</a:t>
            </a:r>
          </a:p>
          <a:p>
            <a:endParaRPr lang="en-US" dirty="0"/>
          </a:p>
          <a:p>
            <a:r>
              <a:rPr lang="fr-FR"/>
              <a:t>Le 19 décembre, des contre-mesures de santé publique ont été prises lorsque la demande de vaccins a été envoyée au ministère de la Santé.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47</a:t>
            </a:fld>
            <a:endParaRPr lang="en-US"/>
          </a:p>
        </p:txBody>
      </p:sp>
    </p:spTree>
    <p:extLst>
      <p:ext uri="{BB962C8B-B14F-4D97-AF65-F5344CB8AC3E}">
        <p14:creationId xmlns:p14="http://schemas.microsoft.com/office/powerpoint/2010/main" val="34890845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Vous pouvez voir ici toutes les dates des actions de réponse précoce dont nous venons de parler. Ce tableau se trouve dans votre guide de l’animateur.  </a:t>
            </a:r>
          </a:p>
          <a:p>
            <a:endParaRPr lang="en-US" dirty="0"/>
          </a:p>
          <a:p>
            <a:r>
              <a:rPr lang="fr-FR"/>
              <a:t>[CLIQUER]</a:t>
            </a:r>
          </a:p>
          <a:p>
            <a:endParaRPr lang="en-US" dirty="0"/>
          </a:p>
          <a:p>
            <a:r>
              <a:rPr lang="fr-FR"/>
              <a:t>Comme nous l’avons indiqué, la date d’achèvement des actions de réponse précoce est la plus tardive de ce tableau, soit le 19 décembre.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48</a:t>
            </a:fld>
            <a:endParaRPr lang="en-US"/>
          </a:p>
        </p:txBody>
      </p:sp>
    </p:spTree>
    <p:extLst>
      <p:ext uri="{BB962C8B-B14F-4D97-AF65-F5344CB8AC3E}">
        <p14:creationId xmlns:p14="http://schemas.microsoft.com/office/powerpoint/2010/main" val="31833250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Le guide de l’animateur contient également le tableau de calcul de la cible 7-1-7.  Vous pouvez voir ici que nous avons inscrit les dates des jalons, ce qui nous permet de constater que, pour cette épidémie, ont obtient 8-1-10 au lieu de 7-1-7.  Cela signifie que la cible de détection et les cibles des actions de réponse précoce n’ont pas été atteintes, tandis que la cible de notification, elle, l’a été.  </a:t>
            </a:r>
          </a:p>
          <a:p>
            <a:endParaRPr lang="en-US" dirty="0"/>
          </a:p>
          <a:p>
            <a:r>
              <a:rPr lang="fr-FR"/>
              <a:t>Vous pourriez avoir des questions sur ce qui est considéré comme un « jour » dans le cadre de l’approche 7-1-7.  Si cela se produit, vous pouvez donner l’exemple figurant en bas du tableau.  Les calculs se font en soustrayant les dates (par ex., le 3 août moins le 1</a:t>
            </a:r>
            <a:r>
              <a:rPr lang="fr-FR" baseline="30000"/>
              <a:t>er</a:t>
            </a:r>
            <a:r>
              <a:rPr lang="fr-FR"/>
              <a:t> août = 2 jours).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49</a:t>
            </a:fld>
            <a:endParaRPr lang="en-US"/>
          </a:p>
        </p:txBody>
      </p:sp>
    </p:spTree>
    <p:extLst>
      <p:ext uri="{BB962C8B-B14F-4D97-AF65-F5344CB8AC3E}">
        <p14:creationId xmlns:p14="http://schemas.microsoft.com/office/powerpoint/2010/main" val="1129860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72BA9-2CEA-3E0B-E6C4-3929B06A34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865BC-49FC-CB7F-43F0-FAF1A87BBE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E5F7FD-E4EF-72D2-CFC8-B04105F66BA4}"/>
              </a:ext>
            </a:extLst>
          </p:cNvPr>
          <p:cNvSpPr>
            <a:spLocks noGrp="1"/>
          </p:cNvSpPr>
          <p:nvPr>
            <p:ph type="body" idx="1"/>
          </p:nvPr>
        </p:nvSpPr>
        <p:spPr/>
        <p:txBody>
          <a:bodyPr/>
          <a:lstStyle/>
          <a:p>
            <a:r>
              <a:rPr lang="fr-FR">
                <a:latin typeface="Arial"/>
                <a:cs typeface="Arial"/>
              </a:rPr>
              <a:t>L’un des principaux objectifs de la santé publique est d’empêcher la propagation des maladies infectieuses. Dans le cas de la plupart des maladies infectieuses, la vitesse est un facteur incroyablement important pour arrêter la propagation. Les meilleurs systèmes de santé au monde ne seront pas en mesure d’empêcher une maladie de se propager si elle n’est pas détectée assez rapidement, si les autorités de santé publique ne prennent pas connaissance des cas précoces assez rapidement et si elles ne réagissent pas assez rapidement pour lutter contre elle.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En outre, la capacité de détection, de notification et de réponse suffisamment rapide de temps en temps ne suffit pas pour qu’un pays ou une administration se protège des flambées, y compris celles qui se transforment en épidémies ou en pandémies. Les systèmes impliqués dans la détection et l'arrêt des épidémies doivent </a:t>
            </a:r>
            <a:r>
              <a:rPr lang="fr-FR" b="1">
                <a:latin typeface="Arial"/>
                <a:cs typeface="Arial"/>
              </a:rPr>
              <a:t>régulièrement</a:t>
            </a:r>
            <a:r>
              <a:rPr lang="fr-FR">
                <a:latin typeface="Arial"/>
                <a:cs typeface="Arial"/>
              </a:rPr>
              <a:t> bien fonctionner et être rapides.  </a:t>
            </a:r>
          </a:p>
          <a:p>
            <a:endParaRPr lang="en-US" dirty="0"/>
          </a:p>
          <a:p>
            <a:r>
              <a:rPr lang="fr-FR">
                <a:latin typeface="Arial"/>
                <a:cs typeface="Arial"/>
              </a:rPr>
              <a:t>C’est ce que vise la cible 7-1-7, à savoir améliorer continuellement la rapidité de fonctionnement des systèmes de détection des épidémies, de notification et de réponse précoce.  </a:t>
            </a:r>
          </a:p>
          <a:p>
            <a:endParaRPr lang="en-US" dirty="0"/>
          </a:p>
        </p:txBody>
      </p:sp>
      <p:sp>
        <p:nvSpPr>
          <p:cNvPr id="4" name="Slide Number Placeholder 3">
            <a:extLst>
              <a:ext uri="{FF2B5EF4-FFF2-40B4-BE49-F238E27FC236}">
                <a16:creationId xmlns:a16="http://schemas.microsoft.com/office/drawing/2014/main" id="{6C5B842A-7D78-E63C-C787-404D37F7BFA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68246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Nous sommes maintenant prêts à passer à la deuxième partie. Il est important de vous assurer de garder suffisamment de temps pour celle-ci, en veillant à faire avancer votre groupe dans la première partie s’il prend du retard. En effet, cette seconde partie est au cœur de l’approche 7-1-7 : il s’agit d’identifier les goulots d’étranglement, les facteurs favorisants et les mesures à prendre pour améliorer les performances. Idéalement, vous disposerez d’environ 25 minutes pour cette section.  </a:t>
            </a:r>
          </a:p>
          <a:p>
            <a:endParaRPr lang="en-US" dirty="0"/>
          </a:p>
          <a:p>
            <a:r>
              <a:rPr lang="fr-FR"/>
              <a:t>Les 5 premières minutes sont consacrées à un travail individuel durant lequel les participants notent les goulots d’étranglement, les facteurs favorisants et les actions qu’ils ont identifiés.  </a:t>
            </a:r>
          </a:p>
          <a:p>
            <a:endParaRPr lang="en-US" dirty="0"/>
          </a:p>
          <a:p>
            <a:r>
              <a:rPr lang="fr-FR"/>
              <a:t>Ensuite, vous disposerez de 10 minutes pour discuter des goulots d’étranglement et des facteurs favorisants, puis de 10 minutes pour échanger sur les actions immédiates et à plus long terme.  </a:t>
            </a:r>
          </a:p>
          <a:p>
            <a:endParaRPr lang="en-US" dirty="0"/>
          </a:p>
          <a:p>
            <a:r>
              <a:rPr lang="fr-FR"/>
              <a:t>Nous avons constaté que la méthode des Post-it fonctionne bien pour les goulots d’étranglement et les facteurs favorisants, car les participants peuvent écrire individuellement leurs réponses, et vous, en tant qu’animateur, pouvez regrouper les éléments similaires.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50</a:t>
            </a:fld>
            <a:endParaRPr lang="en-US"/>
          </a:p>
        </p:txBody>
      </p:sp>
    </p:spTree>
    <p:extLst>
      <p:ext uri="{BB962C8B-B14F-4D97-AF65-F5344CB8AC3E}">
        <p14:creationId xmlns:p14="http://schemas.microsoft.com/office/powerpoint/2010/main" val="25608141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Repassons maintenant en revue le scénario, mais cette fois en cherchant les goulots d’étranglement et les facteurs favorisants. N’oubliez pas que les participants peuvent proposer des réponses légèrement différentes — cette partie est plus ouverte que la première.  </a:t>
            </a:r>
            <a:br>
              <a:rPr lang="fr-FR"/>
            </a:br>
            <a:br>
              <a:rPr lang="fr-FR"/>
            </a:br>
            <a:r>
              <a:rPr lang="fr-FR">
                <a:latin typeface="Arial"/>
                <a:cs typeface="Arial"/>
              </a:rPr>
              <a:t>Nous avons mis en évidence les goulots d’étranglement en vert et les facteurs favorisants en rose/violet.  </a:t>
            </a:r>
          </a:p>
          <a:p>
            <a:br>
              <a:rPr lang="fr-FR"/>
            </a:br>
            <a:r>
              <a:rPr lang="fr-FR"/>
              <a:t>Il n’y en a pas dans les deux premiers paragraphes.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51</a:t>
            </a:fld>
            <a:endParaRPr lang="en-US"/>
          </a:p>
        </p:txBody>
      </p:sp>
    </p:spTree>
    <p:extLst>
      <p:ext uri="{BB962C8B-B14F-4D97-AF65-F5344CB8AC3E}">
        <p14:creationId xmlns:p14="http://schemas.microsoft.com/office/powerpoint/2010/main" val="1572959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L’un des goulots d’étranglement est l’absence de suspicion clinique malgré la présence d’un </a:t>
            </a:r>
            <a:r>
              <a:rPr lang="fr-FR" sz="1200">
                <a:solidFill>
                  <a:schemeClr val="accent1"/>
                </a:solidFill>
                <a:effectLst/>
                <a:ea typeface=""/>
                <a:cs typeface="Arial" panose="020B0604020202020204" pitchFamily="34" charset="0"/>
              </a:rPr>
              <a:t>signe clinique évocateur de la rougeole.  </a:t>
            </a:r>
          </a:p>
          <a:p>
            <a:endParaRPr lang="en-GB" sz="1200" dirty="0">
              <a:solidFill>
                <a:schemeClr val="accent1"/>
              </a:solidFill>
              <a:effectLst/>
              <a:cs typeface="Arial" panose="020B0604020202020204" pitchFamily="34" charset="0"/>
            </a:endParaRPr>
          </a:p>
          <a:p>
            <a:r>
              <a:rPr lang="fr-FR" sz="1200">
                <a:solidFill>
                  <a:schemeClr val="accent1"/>
                </a:solidFill>
                <a:effectLst/>
                <a:cs typeface="Arial" panose="020B0604020202020204" pitchFamily="34" charset="0"/>
              </a:rPr>
              <a:t>Un facteur favorisant est que l’équipe clinique a fini par suspecter la rougeole (même si elle ne l’a pas soupçonnée lors de sa première consultation, elle l’a fait lors de la suivante ; c’est dont un facteur favorisant !).  </a:t>
            </a:r>
          </a:p>
          <a:p>
            <a:endParaRPr lang="en-GB" sz="1200" dirty="0">
              <a:solidFill>
                <a:schemeClr val="accent1"/>
              </a:solidFill>
              <a:effectLst/>
              <a:cs typeface="Arial" panose="020B0604020202020204" pitchFamily="34" charset="0"/>
            </a:endParaRPr>
          </a:p>
          <a:p>
            <a:r>
              <a:rPr lang="fr-FR" sz="1200">
                <a:solidFill>
                  <a:schemeClr val="accent1"/>
                </a:solidFill>
                <a:effectLst/>
                <a:cs typeface="Arial" panose="020B0604020202020204" pitchFamily="34" charset="0"/>
              </a:rPr>
              <a:t>Un autre facteur favorisant est que le médecin traitant avait récemment suivi une formation de remise à niveau sur les protocoles de notification.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52</a:t>
            </a:fld>
            <a:endParaRPr lang="en-US"/>
          </a:p>
        </p:txBody>
      </p:sp>
    </p:spTree>
    <p:extLst>
      <p:ext uri="{BB962C8B-B14F-4D97-AF65-F5344CB8AC3E}">
        <p14:creationId xmlns:p14="http://schemas.microsoft.com/office/powerpoint/2010/main" val="21845387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Plus tard, un goulot d’étranglement est que l’échantillon est arrivé au laboratoire national le 10 décembre, mais n’a été confirmé que le 12 décembre.  </a:t>
            </a:r>
            <a:br>
              <a:rPr lang="fr-FR"/>
            </a:br>
            <a:br>
              <a:rPr lang="fr-FR"/>
            </a:br>
            <a:r>
              <a:rPr lang="fr-FR"/>
              <a:t>Certains participants ne le considèrent pas comme un goulot d’étranglement, car cela ne leur semble pas être un retard. Mais des écarts de temps comme celui-ci, par exemple deux jours entre l’arrivée de l’échantillon et la confirmation en laboratoire, méritent que l’on s’interroge : pourquoi cela n’a-t-il pas été plus rapide ? Est-ce que cela aurait pu être fait en un jour, voire le jour même ? Et si oui, qu’est-ce qui a causé le retard ?  Ce sont précisément le genre de discussions que les participants sont susceptibles d’avoir pendant cette activité de simulation.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53</a:t>
            </a:fld>
            <a:endParaRPr lang="en-US"/>
          </a:p>
        </p:txBody>
      </p:sp>
    </p:spTree>
    <p:extLst>
      <p:ext uri="{BB962C8B-B14F-4D97-AF65-F5344CB8AC3E}">
        <p14:creationId xmlns:p14="http://schemas.microsoft.com/office/powerpoint/2010/main" val="3554011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Ensuite, il y a encore quelques goulots d’étranglement liés aux actions de réponse précoce.  </a:t>
            </a:r>
          </a:p>
          <a:p>
            <a:endParaRPr lang="en-US" dirty="0"/>
          </a:p>
          <a:p>
            <a:r>
              <a:rPr lang="fr-FR"/>
              <a:t>Le premier est un léger retard dû à un manque de fonds pour l’achat de carburant.  </a:t>
            </a:r>
          </a:p>
          <a:p>
            <a:endParaRPr lang="en-US" dirty="0"/>
          </a:p>
          <a:p>
            <a:r>
              <a:rPr lang="fr-FR"/>
              <a:t>Le second concerne un retard dans les activités de communication sur les risques, causé par une</a:t>
            </a:r>
            <a:r>
              <a:rPr lang="fr-FR" sz="1200">
                <a:solidFill>
                  <a:schemeClr val="accent1"/>
                </a:solidFill>
                <a:effectLst/>
                <a:ea typeface=""/>
                <a:cs typeface="Arial" panose="020B0604020202020204" pitchFamily="34" charset="0"/>
              </a:rPr>
              <a:t> confusion entre les autorités du district et les autorités nationales, en raison de délais dans la traduction des supports</a:t>
            </a:r>
            <a:r>
              <a:rPr lang="fr-FR" sz="1200">
                <a:solidFill>
                  <a:schemeClr val="tx1"/>
                </a:solidFill>
                <a:effectLst/>
                <a:ea typeface=""/>
                <a:cs typeface="Arial" panose="020B0604020202020204" pitchFamily="34" charset="0"/>
              </a:rPr>
              <a:t> </a:t>
            </a:r>
            <a:r>
              <a:rPr lang="fr-FR" sz="1200" b="0">
                <a:solidFill>
                  <a:schemeClr val="tx1"/>
                </a:solidFill>
                <a:effectLst/>
                <a:ea typeface=""/>
                <a:cs typeface="Arial" panose="020B0604020202020204" pitchFamily="34" charset="0"/>
              </a:rPr>
              <a:t>dans plusieurs langues locales parlées par les communautés touchées par l’épidémie.</a:t>
            </a:r>
          </a:p>
          <a:p>
            <a:endParaRPr lang="en-GB" sz="1200" b="0" dirty="0">
              <a:solidFill>
                <a:schemeClr val="tx1"/>
              </a:solidFill>
              <a:effectLst/>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54</a:t>
            </a:fld>
            <a:endParaRPr lang="en-US"/>
          </a:p>
        </p:txBody>
      </p:sp>
    </p:spTree>
    <p:extLst>
      <p:ext uri="{BB962C8B-B14F-4D97-AF65-F5344CB8AC3E}">
        <p14:creationId xmlns:p14="http://schemas.microsoft.com/office/powerpoint/2010/main" val="3947725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Nous n’avons pas relevé de goulots d’étranglement majeurs dans les deux derniers paragraphes, même si les participants pourraient à juste titre se demander pourquoi certaines de ces étapes ont pris plusieurs jours.  Ce sont des éléments qui feraient l’objet d’une analyse plus approfondie dans un contexte réel.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55</a:t>
            </a:fld>
            <a:endParaRPr lang="en-US"/>
          </a:p>
        </p:txBody>
      </p:sp>
    </p:spTree>
    <p:extLst>
      <p:ext uri="{BB962C8B-B14F-4D97-AF65-F5344CB8AC3E}">
        <p14:creationId xmlns:p14="http://schemas.microsoft.com/office/powerpoint/2010/main" val="29476559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Dans votre guide de l’animateur, vous trouverez un corrigé indiquant les goulots d’étranglement et les facteurs favorisants que nous venons de passer en revue. N’oubliez pas que les participants peuvent également proposer d’autres réponses. Cependant, en tant qu’animateur, essayez de les orienter vers celles indiquées ici s’ils en oublient.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56</a:t>
            </a:fld>
            <a:endParaRPr lang="en-US"/>
          </a:p>
        </p:txBody>
      </p:sp>
    </p:spTree>
    <p:extLst>
      <p:ext uri="{BB962C8B-B14F-4D97-AF65-F5344CB8AC3E}">
        <p14:creationId xmlns:p14="http://schemas.microsoft.com/office/powerpoint/2010/main" val="21761604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À partir des goulots d’étranglement identifiés, le groupe proposera des actions à court et à plus long terme. Voici quelques suggestions que vous trouverez dans votre guide de l’animateur. Il n’y a pas de bonnes ou de mauvaises réponses ici ; l’essentiel est de veiller à ce que la discussion établisse un lien direct entre les actions proposées et les goulots d’étranglement identifiés.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57</a:t>
            </a:fld>
            <a:endParaRPr lang="en-US"/>
          </a:p>
        </p:txBody>
      </p:sp>
    </p:spTree>
    <p:extLst>
      <p:ext uri="{BB962C8B-B14F-4D97-AF65-F5344CB8AC3E}">
        <p14:creationId xmlns:p14="http://schemas.microsoft.com/office/powerpoint/2010/main" val="132294461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latin typeface="Arial"/>
                <a:cs typeface="Arial"/>
              </a:rPr>
              <a:t>Cela nous amène donc à la restitution en petit groupe. Nous avons proposé quelques questions portant sur les informations clés, les points à retenir et ce que les participants ont trouvé utile ou intéressant dans l’approche 7-1-7.  </a:t>
            </a:r>
          </a:p>
          <a:p>
            <a:endParaRPr lang="en-US" dirty="0"/>
          </a:p>
          <a:p>
            <a:r>
              <a:rPr lang="fr-FR" dirty="0">
                <a:latin typeface="Arial"/>
                <a:cs typeface="Arial"/>
              </a:rPr>
              <a:t>Un créneau de 10 minutes est prévu pour cette restitution. Toutefois, cette section sert également de « temps de réserve » et peut être omise si les première et deuxième parties ont pris plus de temps que prévu et qu’il ne reste plus de temps pour finaliser l’activité. </a:t>
            </a:r>
          </a:p>
          <a:p>
            <a:endParaRPr lang="en-US" dirty="0"/>
          </a:p>
          <a:p>
            <a:r>
              <a:rPr lang="fr-FR" dirty="0">
                <a:latin typeface="Arial"/>
                <a:cs typeface="Arial"/>
              </a:rPr>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58</a:t>
            </a:fld>
            <a:endParaRPr lang="en-US"/>
          </a:p>
        </p:txBody>
      </p:sp>
    </p:spTree>
    <p:extLst>
      <p:ext uri="{BB962C8B-B14F-4D97-AF65-F5344CB8AC3E}">
        <p14:creationId xmlns:p14="http://schemas.microsoft.com/office/powerpoint/2010/main" val="20818521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atin typeface="Arial"/>
                <a:cs typeface="Arial"/>
              </a:rPr>
              <a:t>Voici quelques conseils rapides pour l’animation.  </a:t>
            </a:r>
            <a:br>
              <a:rPr lang="fr-FR"/>
            </a:br>
            <a:br>
              <a:rPr lang="fr-FR"/>
            </a:br>
            <a:r>
              <a:rPr lang="fr-FR">
                <a:latin typeface="Arial"/>
                <a:cs typeface="Arial"/>
              </a:rPr>
              <a:t>Avant de réaliser l’activité de simulation, assurez-vous de bien vous familiariser avec le guide du participant, l’outil d’évaluation 7-1-7, le guide de l’animateur et le programme de l’animateur.  Si possible, consultez le Guide de référence pour les dates des jalons de l’approche 7-1-7. </a:t>
            </a:r>
          </a:p>
          <a:p>
            <a:endParaRPr lang="en-US" dirty="0"/>
          </a:p>
          <a:p>
            <a:r>
              <a:rPr lang="fr-FR"/>
              <a:t>L’animation repose autant sur les compétences interpersonnelles que sur la maîtrise du déroulement de l’activité ! </a:t>
            </a:r>
          </a:p>
          <a:p>
            <a:endParaRPr lang="en-US" dirty="0"/>
          </a:p>
          <a:p>
            <a:r>
              <a:rPr lang="fr-FR">
                <a:latin typeface="Arial"/>
                <a:cs typeface="Arial"/>
              </a:rPr>
              <a:t>Il peut donc être utile de réfléchir à l’avance à la manière dont vous allez susciter la participation aux discussions. Comment allez-vous impliquer les participants très silencieux ?  Comment allez-vous gérer ceux qui participent activement mais ne laissent pas la place aux autres ? Que ferez-vous en cas de questions ou de débats qui s’éloignent de l’activité de simulation, ou qui sont pertinents mais prennent trop de temps ?  </a:t>
            </a:r>
          </a:p>
          <a:p>
            <a:endParaRPr lang="en-US" dirty="0"/>
          </a:p>
          <a:p>
            <a:r>
              <a:rPr lang="fr-FR">
                <a:latin typeface="Arial"/>
                <a:cs typeface="Arial"/>
              </a:rPr>
              <a:t>Pendant l’activité, veillez à suivre le temps imparti et à faire preuve de souplesse selon les besoins du groupe. Nous avons constaté que certains groupes ont besoin de plus de temps pour lire le scénario, et d’autres, pour les discussions. Les animateurs principaux annonceront également les moments où il est souhaitable de passer à la section suivante.  </a:t>
            </a:r>
          </a:p>
          <a:p>
            <a:endParaRPr lang="en-US" dirty="0"/>
          </a:p>
          <a:p>
            <a:r>
              <a:rPr lang="fr-FR">
                <a:latin typeface="Arial"/>
                <a:cs typeface="Arial"/>
              </a:rPr>
              <a:t>Si les discussions s’écartent du sujet, essayez de ramener poliment la conversation vers l’activité de simulation.  </a:t>
            </a:r>
          </a:p>
          <a:p>
            <a:endParaRPr lang="en-US" dirty="0"/>
          </a:p>
          <a:p>
            <a:r>
              <a:rPr lang="fr-FR">
                <a:latin typeface="Arial"/>
                <a:cs typeface="Arial"/>
              </a:rPr>
              <a:t>N’oubliez pas que les animateurs principaux sont là pour vous aider. N’hésitez pas à leur poser des questions si vous êtes bloqué.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59</a:t>
            </a:fld>
            <a:endParaRPr lang="en-US"/>
          </a:p>
        </p:txBody>
      </p:sp>
    </p:spTree>
    <p:extLst>
      <p:ext uri="{BB962C8B-B14F-4D97-AF65-F5344CB8AC3E}">
        <p14:creationId xmlns:p14="http://schemas.microsoft.com/office/powerpoint/2010/main" val="1076252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F90DA-8723-F411-4537-6918F8608F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BF6B85-843B-EF7A-FBCB-AA48A08454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91A01A-DE02-6652-C723-5A34F11AB750}"/>
              </a:ext>
            </a:extLst>
          </p:cNvPr>
          <p:cNvSpPr>
            <a:spLocks noGrp="1"/>
          </p:cNvSpPr>
          <p:nvPr>
            <p:ph type="body" idx="1"/>
          </p:nvPr>
        </p:nvSpPr>
        <p:spPr/>
        <p:txBody>
          <a:bodyPr/>
          <a:lstStyle/>
          <a:p>
            <a:pPr>
              <a:defRPr/>
            </a:pPr>
            <a:r>
              <a:rPr lang="fr-FR">
                <a:latin typeface="Arial"/>
                <a:cs typeface="Arial"/>
              </a:rPr>
              <a:t>La cible 7-1-7 consiste à nous donner les meilleures chances possibles d’identifier et d’arrêter rapidement les épidémies.</a:t>
            </a:r>
            <a:r>
              <a:rPr lang="fr-FR" b="0" i="0">
                <a:latin typeface="Arial"/>
                <a:cs typeface="Arial"/>
              </a:rPr>
              <a:t>  </a:t>
            </a:r>
          </a:p>
          <a:p>
            <a:pPr>
              <a:defRPr/>
            </a:pPr>
            <a:endParaRPr lang="en-US" b="0" i="0" kern="1200">
              <a:latin typeface="Arial"/>
              <a:cs typeface="Arial"/>
            </a:endParaRPr>
          </a:p>
          <a:p>
            <a:pPr>
              <a:defRPr/>
            </a:pPr>
            <a:r>
              <a:rPr lang="fr-FR" b="0" i="0">
                <a:latin typeface="Arial"/>
                <a:cs typeface="Arial"/>
              </a:rPr>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a:latin typeface="Arial"/>
              <a:cs typeface="Arial"/>
            </a:endParaRPr>
          </a:p>
          <a:p>
            <a:pPr>
              <a:defRPr/>
            </a:pPr>
            <a:r>
              <a:rPr lang="fr-FR" sz="1200">
                <a:latin typeface="Arial"/>
                <a:cs typeface="Arial"/>
              </a:rPr>
              <a:t>La rapidité est un élément vraiment important pour les maladies infectieuses en raison de la nature exponentielle de leur croissance. </a:t>
            </a:r>
            <a:r>
              <a:rPr lang="fr-FR">
                <a:latin typeface="Arial"/>
                <a:cs typeface="Arial"/>
              </a:rPr>
              <a:t>Cela signifie que la détection et la réponse aussi rapides que possible au cours des premiers jours nous donnent les meilleures chances de contenir les épidémies.</a:t>
            </a:r>
            <a:r>
              <a:rPr lang="fr-FR" sz="1200">
                <a:latin typeface="Arial"/>
                <a:cs typeface="Arial"/>
              </a:rPr>
              <a:t> Cette croissance exponentielle signifie également que les ajustements au cours des premiers jours basés sur l'examen des performances en temps réel pendant l'épidémie peuvent avoir le « plus gros retour sur investissement ». </a:t>
            </a:r>
            <a:r>
              <a:rPr lang="fr-FR">
                <a:latin typeface="Arial"/>
                <a:cs typeface="Arial"/>
              </a:rPr>
              <a:t>C’est pourquoi la cible 7-1-7 se concentre sur la rapidité, parce que cet élément compte vraiment les premiers jours d’une épidémie.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latin typeface="Arial"/>
                <a:cs typeface="Arial"/>
              </a:rPr>
              <a:t>[CLIQUER]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a:defRPr/>
            </a:pPr>
            <a:r>
              <a:rPr lang="fr-FR">
                <a:latin typeface="Arial"/>
                <a:cs typeface="Arial"/>
              </a:rPr>
              <a:t>Selon un principe fondamental de la cible 7-1-7, l'évaluation des performances d’événements concrets au fur et à mesure qu'ils se produisent peut nous aider à renforcer continuellement les systèmes nécessaires pour la détection, la notification et la réponse pendant ces premiers jours.</a:t>
            </a:r>
            <a:r>
              <a:rPr lang="fr-FR" sz="1200">
                <a:latin typeface="Arial"/>
                <a:cs typeface="Arial"/>
              </a:rPr>
              <a:t> Bon nombre de ces systèmes sont utilisés quotidiennement dans les pays/administrations pour des épidémies petites comme grandes. Utiliser chaque épidémie comme une occasion d’apprendre et de s’améliorer fait de l’amélioration du système une partie intégrante du travail de santé publique d’un pays ou d’une administration.   </a:t>
            </a:r>
          </a:p>
        </p:txBody>
      </p:sp>
      <p:sp>
        <p:nvSpPr>
          <p:cNvPr id="4" name="Slide Number Placeholder 3">
            <a:extLst>
              <a:ext uri="{FF2B5EF4-FFF2-40B4-BE49-F238E27FC236}">
                <a16:creationId xmlns:a16="http://schemas.microsoft.com/office/drawing/2014/main" id="{019F6CAF-234C-20CF-28BF-52722E472B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24901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Prenons quelques minutes pour répondre aux autres questions.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60</a:t>
            </a:fld>
            <a:endParaRPr lang="en-US"/>
          </a:p>
        </p:txBody>
      </p:sp>
    </p:spTree>
    <p:extLst>
      <p:ext uri="{BB962C8B-B14F-4D97-AF65-F5344CB8AC3E}">
        <p14:creationId xmlns:p14="http://schemas.microsoft.com/office/powerpoint/2010/main" val="159906845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Merci d’avoir participé à cette formation à l’animation d’une </a:t>
            </a:r>
            <a:r>
              <a:rPr lang="fr-FR">
                <a:latin typeface="Arial"/>
                <a:cs typeface="Arial"/>
              </a:rPr>
              <a:t>activité de simulation sur l’approche </a:t>
            </a:r>
            <a:r>
              <a:rPr lang="fr-FR"/>
              <a:t>7-1-7 !</a:t>
            </a:r>
          </a:p>
        </p:txBody>
      </p:sp>
      <p:sp>
        <p:nvSpPr>
          <p:cNvPr id="4" name="Slide Number Placeholder 3"/>
          <p:cNvSpPr>
            <a:spLocks noGrp="1"/>
          </p:cNvSpPr>
          <p:nvPr>
            <p:ph type="sldNum" sz="quarter" idx="5"/>
          </p:nvPr>
        </p:nvSpPr>
        <p:spPr/>
        <p:txBody>
          <a:bodyPr/>
          <a:lstStyle/>
          <a:p>
            <a:fld id="{A1E75C25-C22B-D14A-8C88-D3C1CFA09A77}" type="slidenum">
              <a:rPr lang="en-US" smtClean="0"/>
              <a:pPr/>
              <a:t>61</a:t>
            </a:fld>
            <a:endParaRPr lang="en-US"/>
          </a:p>
        </p:txBody>
      </p:sp>
    </p:spTree>
    <p:extLst>
      <p:ext uri="{BB962C8B-B14F-4D97-AF65-F5344CB8AC3E}">
        <p14:creationId xmlns:p14="http://schemas.microsoft.com/office/powerpoint/2010/main" val="2313604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r-FR" b="0" i="0">
                <a:latin typeface="Arial"/>
                <a:cs typeface="Arial"/>
              </a:rPr>
              <a:t>L’approche 7-1-7 vise à accroître la vitesse de détection, de notification de réponse en cas d’épidémie grâce à un renforcement au niveau du système. Il s’agit d’évaluer la promptitude, d’identifier les goulots d’étranglement ayant entraîné des retards, et de prendre des mesures.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41751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effectLst/>
                <a:latin typeface="Helvetica Neue"/>
              </a:rPr>
              <a:t>Voyons maintenant ce qu'est la cible 7-1-7 et les indicateurs qui la composent. Quatre grandes dates sont nécessaires pour calculer les performances de l’approche 7-1-7. </a:t>
            </a:r>
          </a:p>
          <a:p>
            <a:endParaRPr lang="en-US" dirty="0">
              <a:effectLst/>
              <a:latin typeface="Helvetica Neue" panose="02000503000000020004" pitchFamily="2" charset="0"/>
            </a:endParaRPr>
          </a:p>
          <a:p>
            <a:r>
              <a:rPr lang="fr-FR">
                <a:effectLst/>
                <a:latin typeface="Helvetica Neue"/>
              </a:rPr>
              <a:t>La première est la date d'apparition d’une menace pour la santé publique. </a:t>
            </a:r>
            <a:r>
              <a:rPr lang="fr-FR"/>
              <a:t>Elle se fonde sur l'apparition des symptômes du premier cas pour les maladies non endémiques ou lorsqu'une augmentation prédéterminée de l'incidence des cas par rapport aux taux de référence s'est produite pour les maladies endémiques.</a:t>
            </a:r>
            <a:r>
              <a:rPr lang="fr-FR">
                <a:latin typeface="Arial"/>
                <a:cs typeface="Arial"/>
              </a:rPr>
              <a:t>  </a:t>
            </a:r>
            <a:br>
              <a:rPr lang="fr-FR">
                <a:latin typeface="Arial"/>
                <a:cs typeface="Arial"/>
              </a:rPr>
            </a:br>
            <a:endParaRPr lang="fr-FR">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effectLst/>
                <a:latin typeface="Helvetica Neue"/>
              </a:rPr>
              <a:t>La deuxième date est la date de détection. </a:t>
            </a:r>
            <a:r>
              <a:rPr lang="fr-FR">
                <a:latin typeface="Arial"/>
                <a:cs typeface="Arial"/>
              </a:rPr>
              <a:t>La date de détection est la date à laquelle l’événement est détecté pour la première fois par une source quelconque ou dans un système quelconque. Cela peut avoir lieu au sein de la communauté, dans un établissement de santé, dans un laboratoire ou via le système de surveillance.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Arial"/>
                <a:cs typeface="Arial"/>
              </a:rPr>
              <a:t>Le délai entre l'apparition et la détection devrait être de 7 jours ou moins.  </a:t>
            </a:r>
          </a:p>
          <a:p>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effectLst/>
                <a:latin typeface="Helvetica Neue"/>
              </a:rPr>
              <a:t>La troisième date est la date de notification. </a:t>
            </a:r>
            <a:r>
              <a:rPr lang="fr-FR">
                <a:latin typeface="Arial"/>
                <a:cs typeface="Arial"/>
              </a:rPr>
              <a:t>Il s’agit de la date à laquelle l’événement est signalé pour la première fois auprès d’une autorité de santé publique compétente. Cela peut se faire à n'importe quel niveau et se produit souvent à l'échelle infranationale, par exemple au niveau local ou du district. Il peut s’agir d’un agent de surveillance de district qui est averti par un clinicien d'un événement possible.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effectLst/>
                <a:latin typeface="Helvetica Neue"/>
              </a:rPr>
              <a:t>Le délai entre la détection et la notification devrait être de 1 jour ou moins.  </a:t>
            </a:r>
          </a:p>
          <a:p>
            <a:br>
              <a:rPr lang="fr-FR">
                <a:effectLst/>
                <a:latin typeface="Helvetica Neue" panose="02000503000000020004" pitchFamily="2" charset="0"/>
              </a:rPr>
            </a:br>
            <a:r>
              <a:rPr lang="fr-FR">
                <a:effectLst/>
                <a:latin typeface="Helvetica Neue"/>
              </a:rPr>
              <a:t>La quatrième date est la date la plus tardive à laquelle toutes les actions de réponse précoce applicables de l’approche 7-1-7 sont achevées. </a:t>
            </a:r>
            <a:r>
              <a:rPr lang="fr-FR">
                <a:effectLst/>
              </a:rPr>
              <a:t>Pour déterminer cette date, vous devez évaluer les dates des sept mesures de réponse précoce ici et utiliser la dernière de ces dates.</a:t>
            </a:r>
            <a:r>
              <a:rPr lang="fr-FR">
                <a:latin typeface="Arial"/>
                <a:cs typeface="Arial"/>
              </a:rPr>
              <a:t> Nous passerons en revue les actions dans la diapositive suivante.  </a:t>
            </a:r>
          </a:p>
          <a:p>
            <a:endParaRPr lang="en-US" dirty="0">
              <a:cs typeface="Arial"/>
            </a:endParaRPr>
          </a:p>
          <a:p>
            <a:r>
              <a:rPr lang="fr-FR">
                <a:latin typeface="Arial"/>
                <a:cs typeface="Arial"/>
              </a:rPr>
              <a:t>Le délai entre la notification et la réalisation de toutes les actions de réponse précoce de la cible 7-1-7 applicables devrait être de 7 jours ou moins.  </a:t>
            </a:r>
          </a:p>
          <a:p>
            <a:br>
              <a:rPr lang="fr-FR">
                <a:effectLst/>
                <a:latin typeface="Helvetica Neue" panose="02000503000000020004" pitchFamily="2" charset="0"/>
              </a:rPr>
            </a:br>
            <a:r>
              <a:rPr lang="fr-FR">
                <a:effectLst/>
                <a:latin typeface="Helvetica Neue"/>
              </a:rPr>
              <a:t>Ensemble, ces trois indicateurs forment la cible 7-1-7 globale. L’évaluation des performances réelles par rapport à la cible 7-1-7 nous aide à identifier où nous pensons que de vrais ralentissements se produisent.</a:t>
            </a:r>
          </a:p>
          <a:p>
            <a:pPr>
              <a:defRPr/>
            </a:pPr>
            <a:endParaRPr lang="en-US" b="0" i="0" kern="1200"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19446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solidFill>
                  <a:srgbClr val="000000"/>
                </a:solidFill>
                <a:latin typeface="Arial"/>
                <a:cs typeface="Arial"/>
              </a:rPr>
              <a:t>Les sept catégories d'actions de réponse précoce de la cible 7-1-7 représentent les principales fonctions de réponse qui sont nécessaires au début de la première phase de la plupart des épidémies.</a:t>
            </a:r>
            <a:r>
              <a:rPr lang="fr-FR" b="0" i="0" u="none" strike="noStrike">
                <a:solidFill>
                  <a:srgbClr val="000000"/>
                </a:solidFill>
                <a:effectLst/>
                <a:latin typeface="Arial"/>
                <a:cs typeface="Arial"/>
              </a:rPr>
              <a:t>  Ces mesures vont du lancement d’une investigation ou du déploiement d’une équipe d’investigation, de la réalisation d’analyses épi et d’évaluations des risques, de l’obtention d’une confirmation en laboratoire et de la mise en place d’un mécanisme de coordination jusqu’aux mesures de contrôle de base nécessaires pour contenir une épidémie, mais aussi de la prévention des infections, de la lutte contre elles et de la gestion des cas jusqu’aux contre-mesures de santé publique, à la communication des risques et à l’engagement communautaire. </a:t>
            </a:r>
          </a:p>
          <a:p>
            <a:endParaRPr lang="en-US" b="0" i="0" u="none" strike="noStrike">
              <a:solidFill>
                <a:srgbClr val="000000"/>
              </a:solidFill>
              <a:effectLst/>
              <a:latin typeface="Arial" panose="020B0604020202020204" pitchFamily="34" charset="0"/>
            </a:endParaRPr>
          </a:p>
          <a:p>
            <a:r>
              <a:rPr lang="fr-FR" b="0" i="0" u="none" strike="noStrike">
                <a:solidFill>
                  <a:srgbClr val="000000"/>
                </a:solidFill>
                <a:effectLst/>
                <a:latin typeface="Arial"/>
                <a:cs typeface="Arial"/>
              </a:rPr>
              <a:t>En règle générale, ces actions font partie de différents piliers d’une réponse en cas d’épidémie et peuvent être menées par différentes équipes. Cependant, ensemble, elles constituent des mesures où la rapidité peut avoir une incidence majeure sur la capacité de contenir une épidémie et de lutter contre elle.  </a:t>
            </a:r>
          </a:p>
          <a:p>
            <a:endParaRPr lang="en-US" b="0" i="0" u="none" strike="noStrike">
              <a:solidFill>
                <a:srgbClr val="000000"/>
              </a:solidFill>
              <a:effectLst/>
              <a:latin typeface="Arial" panose="020B0604020202020204" pitchFamily="34" charset="0"/>
            </a:endParaRPr>
          </a:p>
          <a:p>
            <a:r>
              <a:rPr lang="fr-FR" b="0" i="0" u="none" strike="noStrike">
                <a:solidFill>
                  <a:srgbClr val="000000"/>
                </a:solidFill>
                <a:effectLst/>
                <a:latin typeface="Arial"/>
                <a:cs typeface="Arial"/>
              </a:rPr>
              <a:t>Notez que quatre de ces actions sont axées sur le lancement des activités.  </a:t>
            </a:r>
          </a:p>
          <a:p>
            <a:endParaRPr lang="en-US" b="0" i="0" u="none" strike="noStrike">
              <a:solidFill>
                <a:srgbClr val="000000"/>
              </a:solidFill>
              <a:effectLst/>
              <a:latin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35414171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6.jpe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dirty="0"/>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dirty="0"/>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dirty="0"/>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dirty="0"/>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dirty="0"/>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dirty="0"/>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dirty="0"/>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dirty="0"/>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dirty="0"/>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dirty="0"/>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dirty="0"/>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dirty="0"/>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endParaRPr lang="en-US" dirty="0"/>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endParaRPr lang="en-US" dirty="0"/>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endParaRPr lang="en-US" dirty="0"/>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endParaRPr lang="en-US" dirty="0"/>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dirty="0"/>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E4DD52F-055E-8368-C260-8542AED5DF89}"/>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7871886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dirty="0"/>
          </a:p>
        </p:txBody>
      </p:sp>
    </p:spTree>
    <p:extLst>
      <p:ext uri="{BB962C8B-B14F-4D97-AF65-F5344CB8AC3E}">
        <p14:creationId xmlns:p14="http://schemas.microsoft.com/office/powerpoint/2010/main" val="12488383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dirty="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40308002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18338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37850245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8178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1676076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dirty="0"/>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31386418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24763876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841640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1867524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67059254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41114533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9645078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67596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26797953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09513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258542460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2593229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623396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31943703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247383514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4805477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991919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599952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FF599E1-D879-C397-EC5A-EA17E7925DD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FA7212B-1E62-1449-865D-B6988C1203EA}" type="datetimeFigureOut">
              <a:rPr kumimoji="0" lang="en-US" sz="1800" b="0" i="0" u="none" strike="noStrike" kern="1200" cap="none" spc="0" normalizeH="0" baseline="0" noProof="0" smtClean="0">
                <a:ln>
                  <a:noFill/>
                </a:ln>
                <a:solidFill>
                  <a:srgbClr val="384D5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11/14/25</a:t>
            </a:fld>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91F80FB6-D633-6684-DFDD-91A2E9DEFFEB}"/>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1F282BC2-76A2-DB9B-CF10-64D6F5FF41B7}"/>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1A31BB-3EE5-9541-AB82-EF1828088A12}" type="slidenum">
              <a:rPr kumimoji="0" lang="en-US" sz="1800" b="0" i="0" u="none" strike="noStrike" kern="1200" cap="none" spc="0" normalizeH="0" baseline="0" noProof="0" smtClean="0">
                <a:ln>
                  <a:noFill/>
                </a:ln>
                <a:solidFill>
                  <a:srgbClr val="384D5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40998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B1C-2964-6B5A-899C-D4EBF25EE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E567AB-48BE-745D-1F90-6E4CDB27C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633911-0050-32FF-8A58-D1E88AA10B9F}"/>
              </a:ext>
            </a:extLst>
          </p:cNvPr>
          <p:cNvSpPr>
            <a:spLocks noGrp="1"/>
          </p:cNvSpPr>
          <p:nvPr>
            <p:ph type="dt" sz="half" idx="10"/>
          </p:nvPr>
        </p:nvSpPr>
        <p:spPr/>
        <p:txBody>
          <a:bodyPr/>
          <a:lstStyle/>
          <a:p>
            <a:fld id="{968D1374-C761-4E40-A249-E2537E59768E}" type="datetimeFigureOut">
              <a:rPr lang="en-US" smtClean="0"/>
              <a:t>11/14/25</a:t>
            </a:fld>
            <a:endParaRPr lang="en-US"/>
          </a:p>
        </p:txBody>
      </p:sp>
      <p:sp>
        <p:nvSpPr>
          <p:cNvPr id="5" name="Footer Placeholder 4">
            <a:extLst>
              <a:ext uri="{FF2B5EF4-FFF2-40B4-BE49-F238E27FC236}">
                <a16:creationId xmlns:a16="http://schemas.microsoft.com/office/drawing/2014/main" id="{69671390-47D9-41CD-E044-10DCFCD78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26067-EA67-5E20-51D5-7C6256FC4C4B}"/>
              </a:ext>
            </a:extLst>
          </p:cNvPr>
          <p:cNvSpPr>
            <a:spLocks noGrp="1"/>
          </p:cNvSpPr>
          <p:nvPr>
            <p:ph type="sldNum" sz="quarter" idx="12"/>
          </p:nvPr>
        </p:nvSpPr>
        <p:spPr/>
        <p:txBody>
          <a:bodyPr/>
          <a:lstStyle/>
          <a:p>
            <a:fld id="{242C6251-E309-CF45-8B84-851F86C671C0}" type="slidenum">
              <a:rPr lang="en-US" smtClean="0"/>
              <a:t>‹#›</a:t>
            </a:fld>
            <a:endParaRPr lang="en-US"/>
          </a:p>
        </p:txBody>
      </p:sp>
    </p:spTree>
    <p:extLst>
      <p:ext uri="{BB962C8B-B14F-4D97-AF65-F5344CB8AC3E}">
        <p14:creationId xmlns:p14="http://schemas.microsoft.com/office/powerpoint/2010/main" val="2519996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dirty="0"/>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dirty="0"/>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dirty="0"/>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dirty="0"/>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dirty="0"/>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dirty="0"/>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dirty="0"/>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dirty="0"/>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dirty="0"/>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26" Type="http://schemas.openxmlformats.org/officeDocument/2006/relationships/theme" Target="../theme/theme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slideLayout" Target="../slideLayouts/slideLayout49.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 Id="rId27"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6">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0" r:id="rId22"/>
    <p:sldLayoutId id="2147483741" r:id="rId23"/>
    <p:sldLayoutId id="2147483671" r:id="rId24"/>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7">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7">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7">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86097442"/>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 id="2147483757" r:id="rId15"/>
    <p:sldLayoutId id="2147483758" r:id="rId16"/>
    <p:sldLayoutId id="2147483759" r:id="rId17"/>
    <p:sldLayoutId id="2147483760" r:id="rId18"/>
    <p:sldLayoutId id="2147483761" r:id="rId19"/>
    <p:sldLayoutId id="2147483762" r:id="rId20"/>
    <p:sldLayoutId id="2147483763" r:id="rId21"/>
    <p:sldLayoutId id="2147483764" r:id="rId22"/>
    <p:sldLayoutId id="2147483765" r:id="rId23"/>
    <p:sldLayoutId id="2147483767" r:id="rId24"/>
    <p:sldLayoutId id="2147483768" r:id="rId25"/>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tiff"/><Relationship Id="rId7"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49.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19.png"/><Relationship Id="rId10" Type="http://schemas.openxmlformats.org/officeDocument/2006/relationships/image" Target="../media/image22.png"/><Relationship Id="rId4" Type="http://schemas.openxmlformats.org/officeDocument/2006/relationships/image" Target="../media/image18.png"/><Relationship Id="rId9" Type="http://schemas.microsoft.com/office/2007/relationships/hdphoto" Target="../media/hdphoto2.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image" Target="../media/image23.png"/><Relationship Id="rId7" Type="http://schemas.openxmlformats.org/officeDocument/2006/relationships/image" Target="../media/image27.emf"/><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26.emf"/><Relationship Id="rId5" Type="http://schemas.openxmlformats.org/officeDocument/2006/relationships/image" Target="../media/image25.png"/><Relationship Id="rId4" Type="http://schemas.openxmlformats.org/officeDocument/2006/relationships/image" Target="../media/image24.tiff"/></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image" Target="../media/image32.png"/><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s://www.google.com/search?sca_esv=591924779&amp;rlz=1C5CHFA_enUS967US968&amp;sxsrf=AM9HkKlTEZ9qpIxaaedQ6cfHjdGtjsBAEQ:1702926064469&amp;q=mucous&amp;si=ALGXSlaWqc4XvKuO31AnQ7gAsIq_apBi-RaFFlthnAMIbRutB4oNwnRVW6WAREELuNbxStlVo9GV8r9SilMpkS6fCZo3_p0fyA%3D%3D&amp;expnd=1"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s://www.google.com/search?sca_esv=591924779&amp;rlz=1C5CHFA_enUS967US968&amp;sxsrf=AM9HkKlTEZ9qpIxaaedQ6cfHjdGtjsBAEQ:1702926064469&amp;q=mucous&amp;si=ALGXSlaWqc4XvKuO31AnQ7gAsIq_apBi-RaFFlthnAMIbRutB4oNwnRVW6WAREELuNbxStlVo9GV8r9SilMpkS6fCZo3_p0fyA%3D%3D&amp;expnd=1"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092957"/>
            <a:ext cx="8899711" cy="1149334"/>
          </a:xfrm>
        </p:spPr>
        <p:txBody>
          <a:bodyPr vert="horz" lIns="91440" tIns="45720" rIns="91440" bIns="45720" rtlCol="0" anchor="t">
            <a:normAutofit/>
          </a:bodyPr>
          <a:lstStyle/>
          <a:p>
            <a:pPr>
              <a:lnSpc>
                <a:spcPct val="100000"/>
              </a:lnSpc>
            </a:pPr>
            <a:r>
              <a:rPr lang="fr-FR" sz="3200" dirty="0">
                <a:latin typeface="Arial"/>
                <a:cs typeface="Arial"/>
              </a:rPr>
              <a:t>Activité de simulation sur l’approche 7-1-7 consacrée à la rougeole</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952501" y="4167804"/>
            <a:ext cx="9144000" cy="916003"/>
          </a:xfrm>
        </p:spPr>
        <p:txBody>
          <a:bodyPr anchor="t">
            <a:normAutofit/>
          </a:bodyPr>
          <a:lstStyle/>
          <a:p>
            <a:pPr>
              <a:lnSpc>
                <a:spcPct val="100000"/>
              </a:lnSpc>
            </a:pPr>
            <a:r>
              <a:rPr lang="fr-FR" sz="2400" dirty="0"/>
              <a:t>Formation de l’animateur</a:t>
            </a:r>
          </a:p>
        </p:txBody>
      </p:sp>
    </p:spTree>
    <p:extLst>
      <p:ext uri="{BB962C8B-B14F-4D97-AF65-F5344CB8AC3E}">
        <p14:creationId xmlns:p14="http://schemas.microsoft.com/office/powerpoint/2010/main" val="27141410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0B4D2-0BAB-6A40-8573-1D640BBA6475}"/>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D08C5743-A09B-3F82-222B-D38B48C0C95B}"/>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554A029C-BBDB-FF77-4C79-EAF836953027}"/>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fr-FR" i="0" u="none" strike="noStrike" cap="none" normalizeH="0" baseline="0" noProof="0" dirty="0">
                <a:ln>
                  <a:noFill/>
                </a:ln>
                <a:solidFill>
                  <a:srgbClr val="384D56"/>
                </a:solidFill>
                <a:effectLst/>
                <a:uLnTx/>
                <a:uFillTx/>
                <a:latin typeface="Arial"/>
                <a:ea typeface="Arial"/>
                <a:cs typeface="Arial"/>
              </a:rPr>
              <a:t>Les </a:t>
            </a:r>
            <a:r>
              <a:rPr lang="fr-FR" b="1" dirty="0">
                <a:solidFill>
                  <a:srgbClr val="384D56"/>
                </a:solidFill>
                <a:latin typeface="Arial"/>
                <a:ea typeface="Arial"/>
                <a:cs typeface="Arial"/>
              </a:rPr>
              <a:t>goulots</a:t>
            </a:r>
            <a:r>
              <a:rPr kumimoji="0" lang="fr-FR" b="1" i="0" u="none" strike="noStrike" cap="none" normalizeH="0" baseline="0" noProof="0" dirty="0">
                <a:ln>
                  <a:noFill/>
                </a:ln>
                <a:solidFill>
                  <a:srgbClr val="384D56"/>
                </a:solidFill>
                <a:effectLst/>
                <a:uLnTx/>
                <a:uFillTx/>
                <a:latin typeface="Arial"/>
                <a:ea typeface="Arial"/>
                <a:cs typeface="Arial"/>
              </a:rPr>
              <a:t> d’étranglement de l’approche 7-1-7</a:t>
            </a:r>
            <a:r>
              <a:rPr kumimoji="0" lang="fr-FR" i="0" u="none" strike="noStrike" cap="none" normalizeH="0" baseline="0" noProof="0" dirty="0">
                <a:ln>
                  <a:noFill/>
                </a:ln>
                <a:solidFill>
                  <a:srgbClr val="384D56"/>
                </a:solidFill>
                <a:effectLst/>
                <a:uLnTx/>
                <a:uFillTx/>
                <a:latin typeface="Arial"/>
                <a:ea typeface="Arial"/>
                <a:cs typeface="Arial"/>
              </a:rPr>
              <a:t> sont des obstacles, des défis ou d’autres éléments retardant les activités de détection, de notification ou de réponse précoce.</a:t>
            </a:r>
          </a:p>
        </p:txBody>
      </p:sp>
      <p:sp>
        <p:nvSpPr>
          <p:cNvPr id="14" name="Rounded Rectangle 13">
            <a:extLst>
              <a:ext uri="{FF2B5EF4-FFF2-40B4-BE49-F238E27FC236}">
                <a16:creationId xmlns:a16="http://schemas.microsoft.com/office/drawing/2014/main" id="{B56913BF-969A-D46A-7FB5-3604C712E6C2}"/>
              </a:ext>
            </a:extLst>
          </p:cNvPr>
          <p:cNvSpPr/>
          <p:nvPr/>
        </p:nvSpPr>
        <p:spPr>
          <a:xfrm>
            <a:off x="6284877" y="2048780"/>
            <a:ext cx="4665213" cy="20063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r>
              <a:rPr kumimoji="0" lang="fr-FR"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Les </a:t>
            </a:r>
            <a:r>
              <a:rPr kumimoji="0" lang="fr-FR"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facteurs favorisants de l’approche 7-1-7</a:t>
            </a:r>
            <a:r>
              <a:rPr kumimoji="0" lang="fr-FR"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 sont des processus, des systèmes, des relations ou d’autres facteurs facilitant les activités de détection, de notification ou de réponse précoce.</a:t>
            </a:r>
          </a:p>
        </p:txBody>
      </p:sp>
      <p:cxnSp>
        <p:nvCxnSpPr>
          <p:cNvPr id="25" name="Straight Connector 24">
            <a:extLst>
              <a:ext uri="{FF2B5EF4-FFF2-40B4-BE49-F238E27FC236}">
                <a16:creationId xmlns:a16="http://schemas.microsoft.com/office/drawing/2014/main" id="{F7A6993E-408C-E786-14A6-473CD49F19B8}"/>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4AD7D42-0386-C72D-5E26-3F412F59953F}"/>
              </a:ext>
            </a:extLst>
          </p:cNvPr>
          <p:cNvSpPr txBox="1"/>
          <p:nvPr/>
        </p:nvSpPr>
        <p:spPr>
          <a:xfrm>
            <a:off x="1101906" y="4769689"/>
            <a:ext cx="10248099" cy="46166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400" b="1">
                <a:solidFill>
                  <a:schemeClr val="tx2"/>
                </a:solidFill>
                <a:latin typeface="Arial"/>
                <a:cs typeface="Arial"/>
              </a:rPr>
              <a:t>Les goulots d’étranglement et les facteurs favorisants peuvent être d’ordre technique, opérationnel ou politique.</a:t>
            </a:r>
          </a:p>
        </p:txBody>
      </p:sp>
      <p:sp>
        <p:nvSpPr>
          <p:cNvPr id="12" name="Title 3">
            <a:extLst>
              <a:ext uri="{FF2B5EF4-FFF2-40B4-BE49-F238E27FC236}">
                <a16:creationId xmlns:a16="http://schemas.microsoft.com/office/drawing/2014/main" id="{067F8770-1BC6-3E95-2BCE-E4B685DAEEBD}"/>
              </a:ext>
            </a:extLst>
          </p:cNvPr>
          <p:cNvSpPr>
            <a:spLocks noGrp="1"/>
          </p:cNvSpPr>
          <p:nvPr>
            <p:ph type="title"/>
          </p:nvPr>
        </p:nvSpPr>
        <p:spPr>
          <a:xfrm>
            <a:off x="255102" y="365126"/>
            <a:ext cx="11424279" cy="1087808"/>
          </a:xfrm>
        </p:spPr>
        <p:txBody>
          <a:bodyPr>
            <a:normAutofit/>
          </a:bodyPr>
          <a:lstStyle/>
          <a:p>
            <a:r>
              <a:rPr lang="fr-FR">
                <a:latin typeface="Arial"/>
                <a:cs typeface="Arial"/>
              </a:rPr>
              <a:t>Goulets d’étranglement et facteurs favorisants</a:t>
            </a:r>
          </a:p>
          <a:p>
            <a:endParaRPr lang="en-US">
              <a:cs typeface="Arial"/>
            </a:endParaRPr>
          </a:p>
        </p:txBody>
      </p:sp>
    </p:spTree>
    <p:extLst>
      <p:ext uri="{BB962C8B-B14F-4D97-AF65-F5344CB8AC3E}">
        <p14:creationId xmlns:p14="http://schemas.microsoft.com/office/powerpoint/2010/main" val="1483953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CE9D5-18B0-24E4-8129-A3F7BCFB7AB4}"/>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9B5FF490-0A0A-11E7-B189-B45CB9413F25}"/>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B227E54C-731E-11EC-3C45-4B33A08543B1}"/>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fr-FR"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Des </a:t>
            </a:r>
            <a:r>
              <a:rPr kumimoji="0" lang="fr-FR"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actions immédiates pour l’approche 7-1-7</a:t>
            </a:r>
            <a:r>
              <a:rPr kumimoji="0" lang="fr-FR"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 peuvent être prises à l’aide des fonds, du personnel et des programmes existants.</a:t>
            </a:r>
          </a:p>
        </p:txBody>
      </p:sp>
      <p:sp>
        <p:nvSpPr>
          <p:cNvPr id="14" name="Rounded Rectangle 13">
            <a:extLst>
              <a:ext uri="{FF2B5EF4-FFF2-40B4-BE49-F238E27FC236}">
                <a16:creationId xmlns:a16="http://schemas.microsoft.com/office/drawing/2014/main" id="{E9683339-5D97-FD3D-10AC-6DD16EA985E6}"/>
              </a:ext>
            </a:extLst>
          </p:cNvPr>
          <p:cNvSpPr/>
          <p:nvPr/>
        </p:nvSpPr>
        <p:spPr>
          <a:xfrm>
            <a:off x="6221377" y="2048781"/>
            <a:ext cx="5060400" cy="202754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nSpc>
                <a:spcPct val="120000"/>
              </a:lnSpc>
              <a:spcBef>
                <a:spcPts val="600"/>
              </a:spcBef>
              <a:defRPr/>
            </a:pPr>
            <a:r>
              <a:rPr lang="fr-FR" dirty="0">
                <a:solidFill>
                  <a:srgbClr val="384D56"/>
                </a:solidFill>
                <a:latin typeface="Arial"/>
                <a:cs typeface="Arial"/>
              </a:rPr>
              <a:t>Des </a:t>
            </a:r>
            <a:r>
              <a:rPr lang="fr-FR" b="1" dirty="0">
                <a:solidFill>
                  <a:srgbClr val="384D56"/>
                </a:solidFill>
                <a:latin typeface="Arial"/>
                <a:cs typeface="Arial"/>
              </a:rPr>
              <a:t>actions à plus long terme pour l’approche 7-1-7</a:t>
            </a:r>
            <a:r>
              <a:rPr lang="fr-FR" dirty="0">
                <a:solidFill>
                  <a:srgbClr val="384D56"/>
                </a:solidFill>
                <a:latin typeface="Arial"/>
                <a:cs typeface="Arial"/>
              </a:rPr>
              <a:t> nécessitent de la main-d’œuvre et des ressources supplémentaires. En outre, une implication pourrait être requise à différents échelons du gouvernement ou de la part de partenaires externes. </a:t>
            </a:r>
          </a:p>
        </p:txBody>
      </p:sp>
      <p:cxnSp>
        <p:nvCxnSpPr>
          <p:cNvPr id="25" name="Straight Connector 24">
            <a:extLst>
              <a:ext uri="{FF2B5EF4-FFF2-40B4-BE49-F238E27FC236}">
                <a16:creationId xmlns:a16="http://schemas.microsoft.com/office/drawing/2014/main" id="{4F400254-0838-A7A4-AD38-64C2A1B6351F}"/>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C0C9634-E504-D806-CE05-9FE517354F7F}"/>
              </a:ext>
            </a:extLst>
          </p:cNvPr>
          <p:cNvSpPr txBox="1"/>
          <p:nvPr/>
        </p:nvSpPr>
        <p:spPr>
          <a:xfrm>
            <a:off x="616356" y="4769689"/>
            <a:ext cx="10883088" cy="830997"/>
          </a:xfrm>
          <a:prstGeom prst="rect">
            <a:avLst/>
          </a:prstGeom>
          <a:noFill/>
        </p:spPr>
        <p:txBody>
          <a:bodyPr wrap="square" lIns="91440" tIns="45720" rIns="91440" bIns="45720" anchor="t">
            <a:spAutoFit/>
          </a:bodyPr>
          <a:lstStyle/>
          <a:p>
            <a:pPr algn="ctr">
              <a:defRPr/>
            </a:pPr>
            <a:r>
              <a:rPr lang="fr-FR" sz="2400" b="1" dirty="0">
                <a:solidFill>
                  <a:schemeClr val="tx2"/>
                </a:solidFill>
                <a:latin typeface="Arial"/>
                <a:cs typeface="Arial"/>
              </a:rPr>
              <a:t>Les actions proposées devraient s’attaquer directement aux goulots d’étranglement recensés.</a:t>
            </a:r>
          </a:p>
        </p:txBody>
      </p:sp>
      <p:sp>
        <p:nvSpPr>
          <p:cNvPr id="10" name="Title 3">
            <a:extLst>
              <a:ext uri="{FF2B5EF4-FFF2-40B4-BE49-F238E27FC236}">
                <a16:creationId xmlns:a16="http://schemas.microsoft.com/office/drawing/2014/main" id="{3A44570C-836E-DF29-AF26-67E4A925C593}"/>
              </a:ext>
            </a:extLst>
          </p:cNvPr>
          <p:cNvSpPr>
            <a:spLocks noGrp="1"/>
          </p:cNvSpPr>
          <p:nvPr>
            <p:ph type="title"/>
          </p:nvPr>
        </p:nvSpPr>
        <p:spPr>
          <a:xfrm>
            <a:off x="255102" y="365126"/>
            <a:ext cx="11424279" cy="1087808"/>
          </a:xfrm>
        </p:spPr>
        <p:txBody>
          <a:bodyPr>
            <a:normAutofit/>
          </a:bodyPr>
          <a:lstStyle/>
          <a:p>
            <a:r>
              <a:rPr lang="fr-FR">
                <a:latin typeface="Arial"/>
                <a:cs typeface="Arial"/>
              </a:rPr>
              <a:t>Actions immédiates et à plus long terme </a:t>
            </a:r>
          </a:p>
          <a:p>
            <a:endParaRPr lang="en-US">
              <a:latin typeface="Arial"/>
              <a:cs typeface="Arial"/>
            </a:endParaRPr>
          </a:p>
          <a:p>
            <a:endParaRPr lang="en-US">
              <a:cs typeface="Arial"/>
            </a:endParaRPr>
          </a:p>
          <a:p>
            <a:endParaRPr lang="en-US">
              <a:cs typeface="Arial"/>
            </a:endParaRPr>
          </a:p>
        </p:txBody>
      </p:sp>
    </p:spTree>
    <p:extLst>
      <p:ext uri="{BB962C8B-B14F-4D97-AF65-F5344CB8AC3E}">
        <p14:creationId xmlns:p14="http://schemas.microsoft.com/office/powerpoint/2010/main" val="2531928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852701-1633-4A4D-6E35-2757D0DE3E7C}"/>
              </a:ext>
            </a:extLst>
          </p:cNvPr>
          <p:cNvSpPr/>
          <p:nvPr/>
        </p:nvSpPr>
        <p:spPr>
          <a:xfrm>
            <a:off x="0" y="1099930"/>
            <a:ext cx="12192000" cy="575807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1" name="Rectangle 20">
            <a:extLst>
              <a:ext uri="{FF2B5EF4-FFF2-40B4-BE49-F238E27FC236}">
                <a16:creationId xmlns:a16="http://schemas.microsoft.com/office/drawing/2014/main" id="{FA002738-BFB2-A2DB-8AFD-3CFC201F90F2}"/>
              </a:ext>
            </a:extLst>
          </p:cNvPr>
          <p:cNvSpPr/>
          <p:nvPr/>
        </p:nvSpPr>
        <p:spPr>
          <a:xfrm>
            <a:off x="4523668" y="1512883"/>
            <a:ext cx="7202556" cy="1325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Фигура">
            <a:extLst>
              <a:ext uri="{FF2B5EF4-FFF2-40B4-BE49-F238E27FC236}">
                <a16:creationId xmlns:a16="http://schemas.microsoft.com/office/drawing/2014/main" id="{C40F4427-5354-0950-B62A-BA1D46D339E0}"/>
              </a:ext>
            </a:extLst>
          </p:cNvPr>
          <p:cNvSpPr>
            <a:spLocks/>
          </p:cNvSpPr>
          <p:nvPr/>
        </p:nvSpPr>
        <p:spPr bwMode="auto">
          <a:xfrm>
            <a:off x="501634" y="1512883"/>
            <a:ext cx="4290432" cy="1351252"/>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9" name="Rectangle 28">
            <a:extLst>
              <a:ext uri="{FF2B5EF4-FFF2-40B4-BE49-F238E27FC236}">
                <a16:creationId xmlns:a16="http://schemas.microsoft.com/office/drawing/2014/main" id="{F82D71F0-7212-6FAC-D93D-EF71080809C0}"/>
              </a:ext>
            </a:extLst>
          </p:cNvPr>
          <p:cNvSpPr/>
          <p:nvPr/>
        </p:nvSpPr>
        <p:spPr>
          <a:xfrm>
            <a:off x="4523668" y="5089108"/>
            <a:ext cx="7202556" cy="13512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Rectangle 26">
            <a:extLst>
              <a:ext uri="{FF2B5EF4-FFF2-40B4-BE49-F238E27FC236}">
                <a16:creationId xmlns:a16="http://schemas.microsoft.com/office/drawing/2014/main" id="{B856570A-22BB-7D91-6EBA-035910914E2C}"/>
              </a:ext>
            </a:extLst>
          </p:cNvPr>
          <p:cNvSpPr/>
          <p:nvPr/>
        </p:nvSpPr>
        <p:spPr>
          <a:xfrm>
            <a:off x="4523668" y="3283969"/>
            <a:ext cx="7202556" cy="1351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Фигура">
            <a:extLst>
              <a:ext uri="{FF2B5EF4-FFF2-40B4-BE49-F238E27FC236}">
                <a16:creationId xmlns:a16="http://schemas.microsoft.com/office/drawing/2014/main" id="{B19D7AFD-394A-37C5-3161-F6DBBEA17E9E}"/>
              </a:ext>
            </a:extLst>
          </p:cNvPr>
          <p:cNvSpPr>
            <a:spLocks/>
          </p:cNvSpPr>
          <p:nvPr/>
        </p:nvSpPr>
        <p:spPr bwMode="auto">
          <a:xfrm>
            <a:off x="501634" y="3283969"/>
            <a:ext cx="4290432" cy="1365496"/>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3" name="Фигура">
            <a:extLst>
              <a:ext uri="{FF2B5EF4-FFF2-40B4-BE49-F238E27FC236}">
                <a16:creationId xmlns:a16="http://schemas.microsoft.com/office/drawing/2014/main" id="{EDDAB9D5-CAAA-EBB5-7881-0872D8AEDFA5}"/>
              </a:ext>
            </a:extLst>
          </p:cNvPr>
          <p:cNvSpPr>
            <a:spLocks/>
          </p:cNvSpPr>
          <p:nvPr/>
        </p:nvSpPr>
        <p:spPr bwMode="auto">
          <a:xfrm>
            <a:off x="501634" y="5074866"/>
            <a:ext cx="4290432" cy="1365494"/>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Content Placeholder 2">
            <a:extLst>
              <a:ext uri="{FF2B5EF4-FFF2-40B4-BE49-F238E27FC236}">
                <a16:creationId xmlns:a16="http://schemas.microsoft.com/office/drawing/2014/main" id="{E3A56ADE-4E46-BD7C-A3E3-C45C29EC5789}"/>
              </a:ext>
            </a:extLst>
          </p:cNvPr>
          <p:cNvSpPr txBox="1">
            <a:spLocks/>
          </p:cNvSpPr>
          <p:nvPr/>
        </p:nvSpPr>
        <p:spPr>
          <a:xfrm>
            <a:off x="740860" y="1743278"/>
            <a:ext cx="3811981" cy="890463"/>
          </a:xfrm>
          <a:prstGeom prst="rect">
            <a:avLst/>
          </a:prstGeom>
          <a:ln>
            <a:noFill/>
          </a:ln>
        </p:spPr>
        <p:txBody>
          <a:bodyPr anchor="ct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fr-FR" sz="2400" b="1" i="0" u="none" strike="noStrike" cap="none" normalizeH="0" baseline="0" noProof="0" dirty="0">
                <a:ln>
                  <a:noFill/>
                </a:ln>
                <a:solidFill>
                  <a:srgbClr val="FFFFFF"/>
                </a:solidFill>
                <a:effectLst/>
                <a:uLnTx/>
                <a:uFillTx/>
                <a:latin typeface="Arial" panose="020B0604020202020204" pitchFamily="34" charset="0"/>
                <a:ea typeface="Arial"/>
                <a:cs typeface="+mn-cs"/>
              </a:rPr>
              <a:t>Amélioration des performances</a:t>
            </a:r>
          </a:p>
        </p:txBody>
      </p:sp>
      <p:sp>
        <p:nvSpPr>
          <p:cNvPr id="17" name="Content Placeholder 2">
            <a:extLst>
              <a:ext uri="{FF2B5EF4-FFF2-40B4-BE49-F238E27FC236}">
                <a16:creationId xmlns:a16="http://schemas.microsoft.com/office/drawing/2014/main" id="{5DFC57A0-9ECF-78F1-5B8F-F032A5032FDD}"/>
              </a:ext>
            </a:extLst>
          </p:cNvPr>
          <p:cNvSpPr txBox="1">
            <a:spLocks/>
          </p:cNvSpPr>
          <p:nvPr/>
        </p:nvSpPr>
        <p:spPr>
          <a:xfrm>
            <a:off x="5244908" y="1752370"/>
            <a:ext cx="6201829" cy="846588"/>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fr-FR" sz="1800" b="0" i="0" u="none" strike="noStrike" cap="none" normalizeH="0" baseline="0" noProof="0" dirty="0">
                <a:ln>
                  <a:noFill/>
                </a:ln>
                <a:solidFill>
                  <a:srgbClr val="384D56"/>
                </a:solidFill>
                <a:effectLst/>
                <a:uLnTx/>
                <a:uFillTx/>
                <a:latin typeface="Arial"/>
                <a:ea typeface="Arial"/>
                <a:cs typeface="Arial"/>
              </a:rPr>
              <a:t>Les goulots d’étranglement sont facilement identifiés et des actions à court et à plus long terme favorisent une amélioration rapide et continue à chaque épidémie.</a:t>
            </a:r>
          </a:p>
        </p:txBody>
      </p:sp>
      <p:sp>
        <p:nvSpPr>
          <p:cNvPr id="5" name="Content Placeholder 2">
            <a:extLst>
              <a:ext uri="{FF2B5EF4-FFF2-40B4-BE49-F238E27FC236}">
                <a16:creationId xmlns:a16="http://schemas.microsoft.com/office/drawing/2014/main" id="{28BC689D-28EC-E8CC-C219-9C5771DAECED}"/>
              </a:ext>
            </a:extLst>
          </p:cNvPr>
          <p:cNvSpPr txBox="1">
            <a:spLocks/>
          </p:cNvSpPr>
          <p:nvPr/>
        </p:nvSpPr>
        <p:spPr>
          <a:xfrm>
            <a:off x="740860" y="3744798"/>
            <a:ext cx="3811981" cy="443838"/>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fr-FR" sz="2400" b="1" i="0" u="none" strike="noStrike" cap="none" normalizeH="0" baseline="0" noProof="0" dirty="0">
                <a:ln>
                  <a:noFill/>
                </a:ln>
                <a:solidFill>
                  <a:srgbClr val="FFFFFF"/>
                </a:solidFill>
                <a:effectLst/>
                <a:uLnTx/>
                <a:uFillTx/>
                <a:latin typeface="Arial" panose="020B0604020202020204" pitchFamily="34" charset="0"/>
                <a:ea typeface="Arial"/>
                <a:cs typeface="+mn-cs"/>
              </a:rPr>
              <a:t>Plaidoyer</a:t>
            </a:r>
          </a:p>
        </p:txBody>
      </p:sp>
      <p:sp>
        <p:nvSpPr>
          <p:cNvPr id="6" name="Content Placeholder 2">
            <a:extLst>
              <a:ext uri="{FF2B5EF4-FFF2-40B4-BE49-F238E27FC236}">
                <a16:creationId xmlns:a16="http://schemas.microsoft.com/office/drawing/2014/main" id="{7E9C8FE1-665B-4CC1-BE79-9FCF49560F3C}"/>
              </a:ext>
            </a:extLst>
          </p:cNvPr>
          <p:cNvSpPr txBox="1">
            <a:spLocks/>
          </p:cNvSpPr>
          <p:nvPr/>
        </p:nvSpPr>
        <p:spPr>
          <a:xfrm>
            <a:off x="5244908" y="3500459"/>
            <a:ext cx="6201829" cy="918272"/>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fr-FR" sz="1800" b="0" i="0" u="none" strike="noStrike" cap="none" normalizeH="0" baseline="0" noProof="0" dirty="0">
                <a:ln>
                  <a:noFill/>
                </a:ln>
                <a:solidFill>
                  <a:srgbClr val="384D56"/>
                </a:solidFill>
                <a:effectLst/>
                <a:uLnTx/>
                <a:uFillTx/>
                <a:latin typeface="Arial" panose="020B0604020202020204" pitchFamily="34" charset="0"/>
                <a:ea typeface="Arial"/>
                <a:cs typeface="+mn-cs"/>
              </a:rPr>
              <a:t>Des données explicites fondées sur des indicateurs simples contribuent à la priorisation et mettent en lumière les besoins en ressources et en interventions politiques.</a:t>
            </a:r>
          </a:p>
        </p:txBody>
      </p:sp>
      <p:sp>
        <p:nvSpPr>
          <p:cNvPr id="3" name="Content Placeholder 2">
            <a:extLst>
              <a:ext uri="{FF2B5EF4-FFF2-40B4-BE49-F238E27FC236}">
                <a16:creationId xmlns:a16="http://schemas.microsoft.com/office/drawing/2014/main" id="{801F0A04-14A5-D3C6-06DD-3623FC6E1A9B}"/>
              </a:ext>
            </a:extLst>
          </p:cNvPr>
          <p:cNvSpPr txBox="1">
            <a:spLocks/>
          </p:cNvSpPr>
          <p:nvPr/>
        </p:nvSpPr>
        <p:spPr>
          <a:xfrm>
            <a:off x="740860" y="5536132"/>
            <a:ext cx="3811981" cy="442963"/>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fr-FR" sz="2400" b="1" i="0" u="none" strike="noStrike" cap="none" normalizeH="0" baseline="0" noProof="0" dirty="0">
                <a:ln>
                  <a:noFill/>
                </a:ln>
                <a:solidFill>
                  <a:srgbClr val="FFFFFF"/>
                </a:solidFill>
                <a:effectLst/>
                <a:uLnTx/>
                <a:uFillTx/>
                <a:latin typeface="Arial" panose="020B0604020202020204" pitchFamily="34" charset="0"/>
                <a:ea typeface="Arial"/>
                <a:cs typeface="+mn-cs"/>
              </a:rPr>
              <a:t>Redevabilité </a:t>
            </a:r>
            <a:br>
              <a:rPr kumimoji="0" lang="fr-FR" sz="2400" b="1" i="0" u="none" strike="noStrike" cap="none" normalizeH="0" baseline="0" noProof="0" dirty="0">
                <a:ln>
                  <a:noFill/>
                </a:ln>
                <a:solidFill>
                  <a:srgbClr val="FFFFFF"/>
                </a:solidFill>
                <a:effectLst/>
                <a:uLnTx/>
                <a:uFillTx/>
                <a:latin typeface="Arial" panose="020B0604020202020204" pitchFamily="34" charset="0"/>
                <a:ea typeface="Arial"/>
                <a:cs typeface="+mn-cs"/>
              </a:rPr>
            </a:br>
            <a:endParaRPr kumimoji="0" lang="fr-FR" sz="2400" b="1" i="0" u="none" strike="noStrike" cap="none" normalizeH="0" baseline="0" noProof="0" dirty="0">
              <a:ln>
                <a:noFill/>
              </a:ln>
              <a:solidFill>
                <a:srgbClr val="FFFFFF"/>
              </a:solidFill>
              <a:effectLst/>
              <a:uLnTx/>
              <a:uFillTx/>
              <a:latin typeface="Arial" panose="020B0604020202020204" pitchFamily="34" charset="0"/>
              <a:ea typeface="Arial"/>
              <a:cs typeface="+mn-cs"/>
            </a:endParaRPr>
          </a:p>
        </p:txBody>
      </p:sp>
      <p:sp>
        <p:nvSpPr>
          <p:cNvPr id="20" name="Content Placeholder 2">
            <a:extLst>
              <a:ext uri="{FF2B5EF4-FFF2-40B4-BE49-F238E27FC236}">
                <a16:creationId xmlns:a16="http://schemas.microsoft.com/office/drawing/2014/main" id="{F2E6B7FC-DB6D-579C-334A-2F061B742C97}"/>
              </a:ext>
            </a:extLst>
          </p:cNvPr>
          <p:cNvSpPr txBox="1">
            <a:spLocks/>
          </p:cNvSpPr>
          <p:nvPr/>
        </p:nvSpPr>
        <p:spPr>
          <a:xfrm>
            <a:off x="5244908" y="5183123"/>
            <a:ext cx="6445458" cy="1163222"/>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fr-FR" sz="1800" b="0" i="0" u="none" strike="noStrike" cap="none" normalizeH="0" baseline="0" noProof="0" dirty="0">
                <a:ln>
                  <a:noFill/>
                </a:ln>
                <a:solidFill>
                  <a:srgbClr val="384D56"/>
                </a:solidFill>
                <a:effectLst/>
                <a:uLnTx/>
                <a:uFillTx/>
                <a:latin typeface="Arial" panose="020B0604020202020204" pitchFamily="34" charset="0"/>
                <a:ea typeface="Arial"/>
                <a:cs typeface="+mn-cs"/>
              </a:rPr>
              <a:t>L’évaluation des performances par rapport à des indicateurs simples simplifie le suivi et améliore la transparence des rapports. Ainsi, les conséquences des interventions sont plus faciles à démontrer.</a:t>
            </a:r>
          </a:p>
        </p:txBody>
      </p:sp>
      <p:sp>
        <p:nvSpPr>
          <p:cNvPr id="13" name="Title 12">
            <a:extLst>
              <a:ext uri="{FF2B5EF4-FFF2-40B4-BE49-F238E27FC236}">
                <a16:creationId xmlns:a16="http://schemas.microsoft.com/office/drawing/2014/main" id="{E5681C2E-C58F-2469-AD4E-65C4F23FD5DD}"/>
              </a:ext>
            </a:extLst>
          </p:cNvPr>
          <p:cNvSpPr>
            <a:spLocks noGrp="1"/>
          </p:cNvSpPr>
          <p:nvPr>
            <p:ph type="title"/>
          </p:nvPr>
        </p:nvSpPr>
        <p:spPr>
          <a:xfrm>
            <a:off x="264458" y="302373"/>
            <a:ext cx="11694459" cy="1087808"/>
          </a:xfrm>
        </p:spPr>
        <p:txBody>
          <a:bodyPr>
            <a:normAutofit fontScale="90000"/>
          </a:bodyPr>
          <a:lstStyle/>
          <a:p>
            <a:r>
              <a:rPr lang="fr-FR" sz="3200" dirty="0">
                <a:latin typeface="Arial"/>
                <a:cs typeface="Arial"/>
              </a:rPr>
              <a:t>Comment la </a:t>
            </a:r>
            <a:r>
              <a:rPr lang="fr-FR" dirty="0">
                <a:latin typeface="Arial"/>
                <a:cs typeface="Arial"/>
              </a:rPr>
              <a:t>cible</a:t>
            </a:r>
            <a:r>
              <a:rPr lang="fr-FR" sz="3200" dirty="0">
                <a:latin typeface="Arial"/>
                <a:cs typeface="Arial"/>
              </a:rPr>
              <a:t> 7-1-7 peut-elle améliorer </a:t>
            </a:r>
            <a:r>
              <a:rPr lang="fr-FR" dirty="0">
                <a:latin typeface="Arial"/>
                <a:cs typeface="Arial"/>
              </a:rPr>
              <a:t>la sécurité sanitaire</a:t>
            </a:r>
            <a:r>
              <a:rPr lang="fr-FR" sz="3200" dirty="0">
                <a:latin typeface="Arial"/>
                <a:cs typeface="Arial"/>
              </a:rPr>
              <a:t> ?</a:t>
            </a:r>
            <a:br>
              <a:rPr lang="fr-FR" sz="3200" dirty="0"/>
            </a:br>
            <a:endParaRPr lang="fr-FR" sz="3200" dirty="0"/>
          </a:p>
        </p:txBody>
      </p:sp>
    </p:spTree>
    <p:extLst>
      <p:ext uri="{BB962C8B-B14F-4D97-AF65-F5344CB8AC3E}">
        <p14:creationId xmlns:p14="http://schemas.microsoft.com/office/powerpoint/2010/main" val="5945107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831850" y="2354667"/>
            <a:ext cx="9703980"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a:latin typeface="Arial"/>
                <a:ea typeface="Arial"/>
                <a:cs typeface="Arial"/>
              </a:rPr>
              <a:t>Adopter et utiliser la cible 7-1-7</a:t>
            </a:r>
          </a:p>
        </p:txBody>
      </p:sp>
    </p:spTree>
    <p:extLst>
      <p:ext uri="{BB962C8B-B14F-4D97-AF65-F5344CB8AC3E}">
        <p14:creationId xmlns:p14="http://schemas.microsoft.com/office/powerpoint/2010/main" val="17216117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C3A33D-36E3-AAC1-9FBA-762610664B0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72332" y="38969"/>
            <a:ext cx="11447336" cy="6439126"/>
          </a:xfrm>
          <a:prstGeom prst="rect">
            <a:avLst/>
          </a:prstGeom>
          <a:noFill/>
        </p:spPr>
      </p:pic>
    </p:spTree>
    <p:extLst>
      <p:ext uri="{BB962C8B-B14F-4D97-AF65-F5344CB8AC3E}">
        <p14:creationId xmlns:p14="http://schemas.microsoft.com/office/powerpoint/2010/main" val="5669144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F3ACC9E5-54C6-FC75-9C0B-720D779885B0}"/>
              </a:ext>
            </a:extLst>
          </p:cNvPr>
          <p:cNvSpPr>
            <a:spLocks noGrp="1"/>
          </p:cNvSpPr>
          <p:nvPr>
            <p:ph type="title"/>
          </p:nvPr>
        </p:nvSpPr>
        <p:spPr/>
        <p:txBody>
          <a:bodyPr/>
          <a:lstStyle/>
          <a:p>
            <a:r>
              <a:rPr lang="fr-FR">
                <a:latin typeface="Arial"/>
                <a:cs typeface="Arial"/>
              </a:rPr>
              <a:t>Principales étapes de l’utilisation de la cible 7-1-7</a:t>
            </a:r>
          </a:p>
          <a:p>
            <a:endParaRPr lang="en-US">
              <a:cs typeface="Arial"/>
            </a:endParaRPr>
          </a:p>
        </p:txBody>
      </p:sp>
      <p:sp>
        <p:nvSpPr>
          <p:cNvPr id="297" name="Rectangle: Rounded Corners 296">
            <a:extLst>
              <a:ext uri="{FF2B5EF4-FFF2-40B4-BE49-F238E27FC236}">
                <a16:creationId xmlns:a16="http://schemas.microsoft.com/office/drawing/2014/main" id="{417A351D-A9E8-AB70-E593-D8AF5C299F07}"/>
              </a:ext>
            </a:extLst>
          </p:cNvPr>
          <p:cNvSpPr/>
          <p:nvPr/>
        </p:nvSpPr>
        <p:spPr>
          <a:xfrm>
            <a:off x="811304" y="1452934"/>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fr-FR" sz="2000" dirty="0">
                <a:solidFill>
                  <a:schemeClr val="bg1"/>
                </a:solidFill>
                <a:latin typeface="Arial"/>
                <a:ea typeface="Arial"/>
                <a:cs typeface="Calibri"/>
              </a:rPr>
              <a:t>    Collecter des données sur la promptitude et évaluer </a:t>
            </a:r>
            <a:br>
              <a:rPr lang="fr-FR" sz="2000" dirty="0">
                <a:solidFill>
                  <a:schemeClr val="bg1"/>
                </a:solidFill>
                <a:latin typeface="Arial"/>
                <a:ea typeface="Arial"/>
                <a:cs typeface="Calibri"/>
              </a:rPr>
            </a:br>
            <a:r>
              <a:rPr lang="fr-FR" sz="2000" dirty="0">
                <a:solidFill>
                  <a:schemeClr val="bg1"/>
                </a:solidFill>
                <a:latin typeface="Arial"/>
                <a:ea typeface="Arial"/>
                <a:cs typeface="Calibri"/>
              </a:rPr>
              <a:t>       les performances de l’approche 7-1-7 </a:t>
            </a:r>
          </a:p>
        </p:txBody>
      </p:sp>
      <p:sp>
        <p:nvSpPr>
          <p:cNvPr id="299" name="Oval 298">
            <a:extLst>
              <a:ext uri="{FF2B5EF4-FFF2-40B4-BE49-F238E27FC236}">
                <a16:creationId xmlns:a16="http://schemas.microsoft.com/office/drawing/2014/main" id="{758C4407-30A0-240E-77F9-078B2ACF0965}"/>
              </a:ext>
            </a:extLst>
          </p:cNvPr>
          <p:cNvSpPr/>
          <p:nvPr/>
        </p:nvSpPr>
        <p:spPr>
          <a:xfrm>
            <a:off x="537520" y="1477579"/>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252382" y="2300208"/>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2000">
                <a:solidFill>
                  <a:schemeClr val="bg1"/>
                </a:solidFill>
                <a:latin typeface="Arial"/>
                <a:ea typeface="Arial"/>
                <a:cs typeface="+mn-lt"/>
              </a:rPr>
              <a:t>    Identifier les goulots d'étranglement et les facteurs favorisants</a:t>
            </a:r>
          </a:p>
        </p:txBody>
      </p:sp>
      <p:sp>
        <p:nvSpPr>
          <p:cNvPr id="305" name="Oval 304">
            <a:extLst>
              <a:ext uri="{FF2B5EF4-FFF2-40B4-BE49-F238E27FC236}">
                <a16:creationId xmlns:a16="http://schemas.microsoft.com/office/drawing/2014/main" id="{96944A12-34E1-A031-177D-AAF43C7CD2AB}"/>
              </a:ext>
            </a:extLst>
          </p:cNvPr>
          <p:cNvSpPr/>
          <p:nvPr/>
        </p:nvSpPr>
        <p:spPr>
          <a:xfrm>
            <a:off x="892099" y="230274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1577853" y="3145034"/>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2000">
                <a:solidFill>
                  <a:schemeClr val="bg1"/>
                </a:solidFill>
                <a:latin typeface="Arial"/>
                <a:ea typeface="Arial"/>
                <a:cs typeface="+mn-lt"/>
              </a:rPr>
              <a:t>     Définir les actions immédiates et à plus long terme </a:t>
            </a:r>
          </a:p>
        </p:txBody>
      </p:sp>
      <p:sp>
        <p:nvSpPr>
          <p:cNvPr id="308" name="Oval 307">
            <a:extLst>
              <a:ext uri="{FF2B5EF4-FFF2-40B4-BE49-F238E27FC236}">
                <a16:creationId xmlns:a16="http://schemas.microsoft.com/office/drawing/2014/main" id="{E3972C59-D00B-0F14-389F-D884823756F2}"/>
              </a:ext>
            </a:extLst>
          </p:cNvPr>
          <p:cNvSpPr/>
          <p:nvPr/>
        </p:nvSpPr>
        <p:spPr>
          <a:xfrm>
            <a:off x="1208803" y="3149540"/>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1892593" y="3991739"/>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2000" dirty="0">
                <a:solidFill>
                  <a:schemeClr val="bg1"/>
                </a:solidFill>
                <a:latin typeface="Arial"/>
                <a:ea typeface="Arial"/>
                <a:cs typeface="+mn-lt"/>
              </a:rPr>
              <a:t>        Consolider régulièrement les données et suivre les avancées </a:t>
            </a:r>
            <a:br>
              <a:rPr lang="fr-FR" sz="2000" dirty="0">
                <a:solidFill>
                  <a:schemeClr val="bg1"/>
                </a:solidFill>
                <a:latin typeface="Arial"/>
                <a:ea typeface="Arial"/>
                <a:cs typeface="+mn-lt"/>
              </a:rPr>
            </a:br>
            <a:r>
              <a:rPr lang="fr-FR" sz="2000" dirty="0">
                <a:solidFill>
                  <a:schemeClr val="bg1"/>
                </a:solidFill>
                <a:latin typeface="Arial"/>
                <a:ea typeface="Arial"/>
                <a:cs typeface="+mn-lt"/>
              </a:rPr>
              <a:t>         des actions mises en place </a:t>
            </a:r>
          </a:p>
        </p:txBody>
      </p:sp>
      <p:sp>
        <p:nvSpPr>
          <p:cNvPr id="311" name="Oval 310">
            <a:extLst>
              <a:ext uri="{FF2B5EF4-FFF2-40B4-BE49-F238E27FC236}">
                <a16:creationId xmlns:a16="http://schemas.microsoft.com/office/drawing/2014/main" id="{09F9CA24-BCED-5B85-7301-2CB9F4BDF445}"/>
              </a:ext>
            </a:extLst>
          </p:cNvPr>
          <p:cNvSpPr/>
          <p:nvPr/>
        </p:nvSpPr>
        <p:spPr>
          <a:xfrm>
            <a:off x="1532950" y="399549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207331" y="4836565"/>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fr-FR" sz="1900" dirty="0">
                <a:solidFill>
                  <a:schemeClr val="bg1"/>
                </a:solidFill>
                <a:latin typeface="Arial"/>
                <a:ea typeface="Arial"/>
                <a:cs typeface="+mn-lt"/>
              </a:rPr>
              <a:t>       Synthétiser et utiliser les résultats à des fins de planification, </a:t>
            </a:r>
            <a:br>
              <a:rPr lang="fr-FR" sz="1900" dirty="0">
                <a:solidFill>
                  <a:schemeClr val="bg1"/>
                </a:solidFill>
                <a:latin typeface="Arial"/>
                <a:ea typeface="Arial"/>
                <a:cs typeface="+mn-lt"/>
              </a:rPr>
            </a:br>
            <a:r>
              <a:rPr lang="fr-FR" sz="1900" dirty="0">
                <a:solidFill>
                  <a:schemeClr val="bg1"/>
                </a:solidFill>
                <a:latin typeface="Arial"/>
                <a:ea typeface="Arial"/>
                <a:cs typeface="+mn-lt"/>
              </a:rPr>
              <a:t>        de financement et de plaidoyer </a:t>
            </a:r>
          </a:p>
        </p:txBody>
      </p:sp>
      <p:sp>
        <p:nvSpPr>
          <p:cNvPr id="314" name="Oval 313">
            <a:extLst>
              <a:ext uri="{FF2B5EF4-FFF2-40B4-BE49-F238E27FC236}">
                <a16:creationId xmlns:a16="http://schemas.microsoft.com/office/drawing/2014/main" id="{5B8228E8-F209-42FC-C016-80C82E8D2B77}"/>
              </a:ext>
            </a:extLst>
          </p:cNvPr>
          <p:cNvSpPr/>
          <p:nvPr/>
        </p:nvSpPr>
        <p:spPr>
          <a:xfrm>
            <a:off x="1847690" y="4840318"/>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ight Brace 1">
            <a:extLst>
              <a:ext uri="{FF2B5EF4-FFF2-40B4-BE49-F238E27FC236}">
                <a16:creationId xmlns:a16="http://schemas.microsoft.com/office/drawing/2014/main" id="{DA37F90B-56FE-AB45-387A-FCD901E28DA8}"/>
              </a:ext>
            </a:extLst>
          </p:cNvPr>
          <p:cNvSpPr/>
          <p:nvPr/>
        </p:nvSpPr>
        <p:spPr>
          <a:xfrm>
            <a:off x="9643354" y="1422281"/>
            <a:ext cx="852407" cy="2406622"/>
          </a:xfrm>
          <a:prstGeom prst="rightBrace">
            <a:avLst>
              <a:gd name="adj1" fmla="val 31969"/>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TextBox 2">
            <a:extLst>
              <a:ext uri="{FF2B5EF4-FFF2-40B4-BE49-F238E27FC236}">
                <a16:creationId xmlns:a16="http://schemas.microsoft.com/office/drawing/2014/main" id="{7A3F3E29-CB34-CEBB-16F3-46A48A371FAA}"/>
              </a:ext>
            </a:extLst>
          </p:cNvPr>
          <p:cNvSpPr txBox="1"/>
          <p:nvPr/>
        </p:nvSpPr>
        <p:spPr>
          <a:xfrm>
            <a:off x="10560126" y="2076005"/>
            <a:ext cx="1437810" cy="1015663"/>
          </a:xfrm>
          <a:prstGeom prst="rect">
            <a:avLst/>
          </a:prstGeom>
          <a:noFill/>
        </p:spPr>
        <p:txBody>
          <a:bodyPr wrap="square" rtlCol="0">
            <a:spAutoFit/>
          </a:bodyPr>
          <a:lstStyle/>
          <a:p>
            <a:pPr algn="l"/>
            <a:r>
              <a:rPr lang="fr-FR" sz="2000" dirty="0"/>
              <a:t>Objectifs de l’activité de simulation</a:t>
            </a:r>
          </a:p>
        </p:txBody>
      </p:sp>
    </p:spTree>
    <p:extLst>
      <p:ext uri="{BB962C8B-B14F-4D97-AF65-F5344CB8AC3E}">
        <p14:creationId xmlns:p14="http://schemas.microsoft.com/office/powerpoint/2010/main" val="14540403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EE0E0-8F91-36C6-6CFA-2A938DFF6970}"/>
            </a:ext>
          </a:extLst>
        </p:cNvPr>
        <p:cNvGrpSpPr/>
        <p:nvPr/>
      </p:nvGrpSpPr>
      <p:grpSpPr>
        <a:xfrm>
          <a:off x="0" y="0"/>
          <a:ext cx="0" cy="0"/>
          <a:chOff x="0" y="0"/>
          <a:chExt cx="0" cy="0"/>
        </a:xfrm>
      </p:grpSpPr>
      <p:sp>
        <p:nvSpPr>
          <p:cNvPr id="1046" name="Rectangle 1045">
            <a:extLst>
              <a:ext uri="{FF2B5EF4-FFF2-40B4-BE49-F238E27FC236}">
                <a16:creationId xmlns:a16="http://schemas.microsoft.com/office/drawing/2014/main" id="{2A5F1ADD-7690-78A8-CA47-FC2F8824C56B}"/>
              </a:ext>
            </a:extLst>
          </p:cNvPr>
          <p:cNvSpPr/>
          <p:nvPr/>
        </p:nvSpPr>
        <p:spPr>
          <a:xfrm>
            <a:off x="0" y="2896633"/>
            <a:ext cx="12192000" cy="176135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31" name="TextBox 30">
            <a:extLst>
              <a:ext uri="{FF2B5EF4-FFF2-40B4-BE49-F238E27FC236}">
                <a16:creationId xmlns:a16="http://schemas.microsoft.com/office/drawing/2014/main" id="{A3FBD336-819D-9B8C-14A7-E32DDB1EC714}"/>
              </a:ext>
            </a:extLst>
          </p:cNvPr>
          <p:cNvSpPr txBox="1"/>
          <p:nvPr/>
        </p:nvSpPr>
        <p:spPr>
          <a:xfrm>
            <a:off x="8202363" y="1019186"/>
            <a:ext cx="3832855" cy="738664"/>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cap="none" normalizeH="0" baseline="0" noProof="0" dirty="0">
                <a:ln>
                  <a:noFill/>
                </a:ln>
                <a:solidFill>
                  <a:prstClr val="black"/>
                </a:solidFill>
                <a:effectLst/>
                <a:uLnTx/>
                <a:uFillTx/>
                <a:latin typeface="Arial"/>
                <a:cs typeface="Arial"/>
              </a:rPr>
              <a:t>Revue rétrospective </a:t>
            </a:r>
            <a:r>
              <a:rPr kumimoji="0" lang="fr-FR" sz="1400" b="0" i="0" u="none" strike="noStrike" cap="none" normalizeH="0" baseline="0" noProof="0" dirty="0">
                <a:ln>
                  <a:noFill/>
                </a:ln>
                <a:solidFill>
                  <a:prstClr val="black"/>
                </a:solidFill>
                <a:effectLst/>
                <a:uLnTx/>
                <a:uFillTx/>
                <a:latin typeface="Arial"/>
                <a:cs typeface="Arial"/>
              </a:rPr>
              <a:t>immédiatement après la fin de la réponse ou lors d’une revue après action pour les événements plus importants.</a:t>
            </a:r>
          </a:p>
        </p:txBody>
      </p:sp>
      <p:grpSp>
        <p:nvGrpSpPr>
          <p:cNvPr id="4" name="Group 3">
            <a:extLst>
              <a:ext uri="{FF2B5EF4-FFF2-40B4-BE49-F238E27FC236}">
                <a16:creationId xmlns:a16="http://schemas.microsoft.com/office/drawing/2014/main" id="{648BF776-8C55-4A1E-BC9C-F8C218D81261}"/>
              </a:ext>
            </a:extLst>
          </p:cNvPr>
          <p:cNvGrpSpPr/>
          <p:nvPr/>
        </p:nvGrpSpPr>
        <p:grpSpPr>
          <a:xfrm>
            <a:off x="2253242" y="1629790"/>
            <a:ext cx="10045629" cy="1077671"/>
            <a:chOff x="2253242" y="1629790"/>
            <a:chExt cx="10045629" cy="1077671"/>
          </a:xfrm>
        </p:grpSpPr>
        <p:sp>
          <p:nvSpPr>
            <p:cNvPr id="17" name="Rounded Rectangle 16">
              <a:extLst>
                <a:ext uri="{FF2B5EF4-FFF2-40B4-BE49-F238E27FC236}">
                  <a16:creationId xmlns:a16="http://schemas.microsoft.com/office/drawing/2014/main" id="{B5770A89-AB85-9B6B-58E0-654FB9869FFE}"/>
                </a:ext>
              </a:extLst>
            </p:cNvPr>
            <p:cNvSpPr/>
            <p:nvPr/>
          </p:nvSpPr>
          <p:spPr>
            <a:xfrm>
              <a:off x="9387654" y="1858875"/>
              <a:ext cx="1077387" cy="53477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5" name="Rounded Rectangle 4">
              <a:extLst>
                <a:ext uri="{FF2B5EF4-FFF2-40B4-BE49-F238E27FC236}">
                  <a16:creationId xmlns:a16="http://schemas.microsoft.com/office/drawing/2014/main" id="{773E840F-5638-8691-FB31-E37C6AC5BA12}"/>
                </a:ext>
              </a:extLst>
            </p:cNvPr>
            <p:cNvSpPr/>
            <p:nvPr/>
          </p:nvSpPr>
          <p:spPr>
            <a:xfrm>
              <a:off x="7264982" y="1856132"/>
              <a:ext cx="1965981" cy="534775"/>
            </a:xfrm>
            <a:prstGeom prst="roundRect">
              <a:avLst>
                <a:gd name="adj" fmla="val 50000"/>
              </a:avLst>
            </a:prstGeom>
            <a:gradFill>
              <a:gsLst>
                <a:gs pos="0">
                  <a:srgbClr val="62B068">
                    <a:lumMod val="100000"/>
                    <a:alpha val="88486"/>
                  </a:srgbClr>
                </a:gs>
                <a:gs pos="23000">
                  <a:srgbClr val="CFE7D1"/>
                </a:gs>
                <a:gs pos="53000">
                  <a:schemeClr val="accent1">
                    <a:lumMod val="20000"/>
                    <a:lumOff val="80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pic>
          <p:nvPicPr>
            <p:cNvPr id="10" name="Image" descr="Image">
              <a:extLst>
                <a:ext uri="{FF2B5EF4-FFF2-40B4-BE49-F238E27FC236}">
                  <a16:creationId xmlns:a16="http://schemas.microsoft.com/office/drawing/2014/main" id="{C9CDC775-8637-BEE1-A3F0-6BC8009B2D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96186" y="1856132"/>
              <a:ext cx="534775" cy="534775"/>
            </a:xfrm>
            <a:prstGeom prst="rect">
              <a:avLst/>
            </a:prstGeom>
            <a:ln w="12700">
              <a:miter lim="400000"/>
            </a:ln>
          </p:spPr>
        </p:pic>
        <p:grpSp>
          <p:nvGrpSpPr>
            <p:cNvPr id="3" name="Group 2">
              <a:extLst>
                <a:ext uri="{FF2B5EF4-FFF2-40B4-BE49-F238E27FC236}">
                  <a16:creationId xmlns:a16="http://schemas.microsoft.com/office/drawing/2014/main" id="{07D16102-14AB-DB6C-A2B2-82252E4E4C10}"/>
                </a:ext>
              </a:extLst>
            </p:cNvPr>
            <p:cNvGrpSpPr/>
            <p:nvPr/>
          </p:nvGrpSpPr>
          <p:grpSpPr>
            <a:xfrm>
              <a:off x="2253242" y="1629790"/>
              <a:ext cx="6015400" cy="980592"/>
              <a:chOff x="1515670" y="1350462"/>
              <a:chExt cx="8247855" cy="1344512"/>
            </a:xfrm>
          </p:grpSpPr>
          <p:pic>
            <p:nvPicPr>
              <p:cNvPr id="6" name="Picture 8" descr="Graphical user interface, application&#10;&#10;Description automatically generated">
                <a:extLst>
                  <a:ext uri="{FF2B5EF4-FFF2-40B4-BE49-F238E27FC236}">
                    <a16:creationId xmlns:a16="http://schemas.microsoft.com/office/drawing/2014/main" id="{F5554CD4-4D57-B908-AD79-5400FD35C2F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69"/>
              <a:stretch/>
            </p:blipFill>
            <p:spPr>
              <a:xfrm>
                <a:off x="1546083" y="1405997"/>
                <a:ext cx="7844823" cy="1240298"/>
              </a:xfrm>
              <a:prstGeom prst="rect">
                <a:avLst/>
              </a:prstGeom>
            </p:spPr>
          </p:pic>
          <p:sp>
            <p:nvSpPr>
              <p:cNvPr id="8" name="Rectangle 7">
                <a:extLst>
                  <a:ext uri="{FF2B5EF4-FFF2-40B4-BE49-F238E27FC236}">
                    <a16:creationId xmlns:a16="http://schemas.microsoft.com/office/drawing/2014/main" id="{4F81D453-C1F1-25D5-0F35-5054839EFF9E}"/>
                  </a:ext>
                </a:extLst>
              </p:cNvPr>
              <p:cNvSpPr/>
              <p:nvPr/>
            </p:nvSpPr>
            <p:spPr>
              <a:xfrm>
                <a:off x="1515670" y="2442284"/>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9" name="Rectangle 8">
                <a:extLst>
                  <a:ext uri="{FF2B5EF4-FFF2-40B4-BE49-F238E27FC236}">
                    <a16:creationId xmlns:a16="http://schemas.microsoft.com/office/drawing/2014/main" id="{92EB1EE5-5FA5-F67B-D489-E71DC1AD813D}"/>
                  </a:ext>
                </a:extLst>
              </p:cNvPr>
              <p:cNvSpPr/>
              <p:nvPr/>
            </p:nvSpPr>
            <p:spPr>
              <a:xfrm>
                <a:off x="4973102" y="1350462"/>
                <a:ext cx="1253378" cy="93467"/>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1" name="Rectangle 10">
                <a:extLst>
                  <a:ext uri="{FF2B5EF4-FFF2-40B4-BE49-F238E27FC236}">
                    <a16:creationId xmlns:a16="http://schemas.microsoft.com/office/drawing/2014/main" id="{1A9076F9-8336-2A38-B240-191FFC36BFB7}"/>
                  </a:ext>
                </a:extLst>
              </p:cNvPr>
              <p:cNvSpPr/>
              <p:nvPr/>
            </p:nvSpPr>
            <p:spPr>
              <a:xfrm>
                <a:off x="6360625" y="247640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ectangle 12">
                <a:extLst>
                  <a:ext uri="{FF2B5EF4-FFF2-40B4-BE49-F238E27FC236}">
                    <a16:creationId xmlns:a16="http://schemas.microsoft.com/office/drawing/2014/main" id="{F135E2F6-9ADC-BA9B-85AE-35FBBDBD854F}"/>
                  </a:ext>
                </a:extLst>
              </p:cNvPr>
              <p:cNvSpPr/>
              <p:nvPr/>
            </p:nvSpPr>
            <p:spPr>
              <a:xfrm>
                <a:off x="1686267" y="135046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4" name="Rectangle 13">
                <a:extLst>
                  <a:ext uri="{FF2B5EF4-FFF2-40B4-BE49-F238E27FC236}">
                    <a16:creationId xmlns:a16="http://schemas.microsoft.com/office/drawing/2014/main" id="{99AAAFB3-014E-0D5C-83C4-AE75B1B89618}"/>
                  </a:ext>
                </a:extLst>
              </p:cNvPr>
              <p:cNvSpPr/>
              <p:nvPr/>
            </p:nvSpPr>
            <p:spPr>
              <a:xfrm>
                <a:off x="5996684" y="1350462"/>
                <a:ext cx="3360545" cy="261665"/>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6" name="Rectangle 15">
                <a:extLst>
                  <a:ext uri="{FF2B5EF4-FFF2-40B4-BE49-F238E27FC236}">
                    <a16:creationId xmlns:a16="http://schemas.microsoft.com/office/drawing/2014/main" id="{A52235B0-803A-4A0C-E002-B07FA88FA3E3}"/>
                  </a:ext>
                </a:extLst>
              </p:cNvPr>
              <p:cNvSpPr/>
              <p:nvPr/>
            </p:nvSpPr>
            <p:spPr>
              <a:xfrm>
                <a:off x="2812207" y="2556015"/>
                <a:ext cx="3402900" cy="10484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grpSp>
        <p:sp>
          <p:nvSpPr>
            <p:cNvPr id="19" name="Oval 18">
              <a:extLst>
                <a:ext uri="{FF2B5EF4-FFF2-40B4-BE49-F238E27FC236}">
                  <a16:creationId xmlns:a16="http://schemas.microsoft.com/office/drawing/2014/main" id="{1B144772-A647-AFA3-93A4-5A5EEC85483F}"/>
                </a:ext>
              </a:extLst>
            </p:cNvPr>
            <p:cNvSpPr/>
            <p:nvPr/>
          </p:nvSpPr>
          <p:spPr>
            <a:xfrm>
              <a:off x="9930267" y="1855198"/>
              <a:ext cx="534774" cy="53477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Public Sans" pitchFamily="2" charset="77"/>
                <a:ea typeface="+mn-ea"/>
                <a:cs typeface="Arial" panose="020B0604020202020204" pitchFamily="34" charset="0"/>
              </a:endParaRPr>
            </a:p>
          </p:txBody>
        </p:sp>
        <p:sp>
          <p:nvSpPr>
            <p:cNvPr id="25" name="TextBox 24">
              <a:extLst>
                <a:ext uri="{FF2B5EF4-FFF2-40B4-BE49-F238E27FC236}">
                  <a16:creationId xmlns:a16="http://schemas.microsoft.com/office/drawing/2014/main" id="{A75E036E-75CF-01F4-FA5F-EAC57D0F0B4D}"/>
                </a:ext>
              </a:extLst>
            </p:cNvPr>
            <p:cNvSpPr txBox="1"/>
            <p:nvPr/>
          </p:nvSpPr>
          <p:spPr>
            <a:xfrm>
              <a:off x="2547156" y="2430462"/>
              <a:ext cx="9751715" cy="276999"/>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cap="none" normalizeH="0" baseline="0" noProof="0" dirty="0">
                  <a:ln>
                    <a:noFill/>
                  </a:ln>
                  <a:solidFill>
                    <a:prstClr val="black"/>
                  </a:solidFill>
                  <a:effectLst/>
                  <a:uLnTx/>
                  <a:uFillTx/>
                  <a:latin typeface="Arial"/>
                  <a:cs typeface="Arial"/>
                </a:rPr>
                <a:t>Apparition                       Détection   Notification                                             Réponse                              Fin                    Après l’événement</a:t>
              </a:r>
            </a:p>
          </p:txBody>
        </p:sp>
        <p:pic>
          <p:nvPicPr>
            <p:cNvPr id="1030" name="Picture 6">
              <a:extLst>
                <a:ext uri="{FF2B5EF4-FFF2-40B4-BE49-F238E27FC236}">
                  <a16:creationId xmlns:a16="http://schemas.microsoft.com/office/drawing/2014/main" id="{ED12F86D-0A8D-C0BE-2AA1-7CA1463E19AF}"/>
                </a:ext>
              </a:extLst>
            </p:cNvPr>
            <p:cNvPicPr>
              <a:picLocks noChangeAspect="1" noChangeArrowheads="1"/>
            </p:cNvPicPr>
            <p:nvPr/>
          </p:nvPicPr>
          <p:blipFill>
            <a:blip r:embed="rId5" cstate="screen">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a:ext>
              </a:extLst>
            </a:blip>
            <a:srcRect/>
            <a:stretch>
              <a:fillRect/>
            </a:stretch>
          </p:blipFill>
          <p:spPr bwMode="auto">
            <a:xfrm>
              <a:off x="10044494" y="1969425"/>
              <a:ext cx="306317" cy="306317"/>
            </a:xfrm>
            <a:prstGeom prst="rect">
              <a:avLst/>
            </a:prstGeom>
            <a:noFill/>
            <a:extLst>
              <a:ext uri="{909E8E84-426E-40DD-AFC4-6F175D3DCCD1}">
                <a14:hiddenFill xmlns:a14="http://schemas.microsoft.com/office/drawing/2010/main">
                  <a:solidFill>
                    <a:srgbClr val="FFFFFF"/>
                  </a:solidFill>
                </a14:hiddenFill>
              </a:ext>
            </a:extLst>
          </p:spPr>
        </p:pic>
      </p:grpSp>
      <p:sp>
        <p:nvSpPr>
          <p:cNvPr id="52" name="Rounded Rectangle 51">
            <a:extLst>
              <a:ext uri="{FF2B5EF4-FFF2-40B4-BE49-F238E27FC236}">
                <a16:creationId xmlns:a16="http://schemas.microsoft.com/office/drawing/2014/main" id="{FD4A9E59-5386-D2D6-C46B-D0ACC9EE9BE3}"/>
              </a:ext>
            </a:extLst>
          </p:cNvPr>
          <p:cNvSpPr/>
          <p:nvPr/>
        </p:nvSpPr>
        <p:spPr>
          <a:xfrm>
            <a:off x="6446428" y="5182053"/>
            <a:ext cx="3584023"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1" i="0" u="none" strike="noStrike" cap="none" normalizeH="0" baseline="0" noProof="0" dirty="0">
                <a:ln>
                  <a:noFill/>
                </a:ln>
                <a:solidFill>
                  <a:prstClr val="black"/>
                </a:solidFill>
                <a:effectLst/>
                <a:uLnTx/>
                <a:uFillTx/>
                <a:latin typeface="Arial"/>
                <a:cs typeface="Arial"/>
              </a:rPr>
              <a:t>Actions à plus long terme</a:t>
            </a:r>
          </a:p>
        </p:txBody>
      </p:sp>
      <p:sp>
        <p:nvSpPr>
          <p:cNvPr id="54" name="TextBox 53">
            <a:extLst>
              <a:ext uri="{FF2B5EF4-FFF2-40B4-BE49-F238E27FC236}">
                <a16:creationId xmlns:a16="http://schemas.microsoft.com/office/drawing/2014/main" id="{AB3E9DF9-178F-D9AA-2B36-397CD12ECA9F}"/>
              </a:ext>
            </a:extLst>
          </p:cNvPr>
          <p:cNvSpPr txBox="1"/>
          <p:nvPr/>
        </p:nvSpPr>
        <p:spPr>
          <a:xfrm>
            <a:off x="6808079" y="5742095"/>
            <a:ext cx="2860722" cy="523220"/>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cap="none" normalizeH="0" baseline="0" noProof="0" dirty="0">
                <a:ln>
                  <a:noFill/>
                </a:ln>
                <a:solidFill>
                  <a:prstClr val="black"/>
                </a:solidFill>
                <a:effectLst/>
                <a:uLnTx/>
                <a:uFillTx/>
                <a:latin typeface="Arial"/>
                <a:cs typeface="Arial"/>
              </a:rPr>
              <a:t>Ressources nécessaires pas actuellement disponibles</a:t>
            </a:r>
            <a:endParaRPr lang="fr-FR" sz="1400" b="0" i="0" u="none" strike="noStrike" cap="none" normalizeH="0" baseline="0" noProof="0" dirty="0">
              <a:ln>
                <a:noFill/>
              </a:ln>
              <a:effectLst/>
              <a:uLnTx/>
              <a:uFillTx/>
              <a:latin typeface="Arial"/>
              <a:cs typeface="Arial"/>
            </a:endParaRPr>
          </a:p>
        </p:txBody>
      </p:sp>
      <p:sp>
        <p:nvSpPr>
          <p:cNvPr id="21" name="Freeform 20">
            <a:extLst>
              <a:ext uri="{FF2B5EF4-FFF2-40B4-BE49-F238E27FC236}">
                <a16:creationId xmlns:a16="http://schemas.microsoft.com/office/drawing/2014/main" id="{B56DE5A5-559B-9C31-DF76-B91E72930DAF}"/>
              </a:ext>
            </a:extLst>
          </p:cNvPr>
          <p:cNvSpPr/>
          <p:nvPr/>
        </p:nvSpPr>
        <p:spPr>
          <a:xfrm>
            <a:off x="585974" y="1012874"/>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spcBef>
                <a:spcPct val="0"/>
              </a:spcBef>
              <a:spcAft>
                <a:spcPct val="35000"/>
              </a:spcAft>
              <a:buClrTx/>
              <a:buSzTx/>
              <a:buFontTx/>
              <a:buNone/>
              <a:tabLst/>
              <a:defRPr/>
            </a:pPr>
            <a:r>
              <a:rPr lang="fr-FR" sz="1000" b="1" dirty="0">
                <a:solidFill>
                  <a:srgbClr val="FFFFFF"/>
                </a:solidFill>
                <a:latin typeface="Arial"/>
                <a:cs typeface="Arial"/>
              </a:rPr>
              <a:t>Collecte</a:t>
            </a:r>
            <a:r>
              <a:rPr kumimoji="0" lang="fr-FR" sz="1000" b="1" i="0" u="none" strike="noStrike" cap="none" normalizeH="0" baseline="0" noProof="0" dirty="0">
                <a:ln>
                  <a:noFill/>
                </a:ln>
                <a:solidFill>
                  <a:srgbClr val="FFFFFF"/>
                </a:solidFill>
                <a:effectLst/>
                <a:uLnTx/>
                <a:uFillTx/>
                <a:latin typeface="Arial"/>
                <a:cs typeface="Arial"/>
              </a:rPr>
              <a:t> et évaluation des performances de l’approche 7-1-7</a:t>
            </a:r>
          </a:p>
        </p:txBody>
      </p:sp>
      <p:grpSp>
        <p:nvGrpSpPr>
          <p:cNvPr id="27" name="Group 26">
            <a:extLst>
              <a:ext uri="{FF2B5EF4-FFF2-40B4-BE49-F238E27FC236}">
                <a16:creationId xmlns:a16="http://schemas.microsoft.com/office/drawing/2014/main" id="{0957FC6D-8FDC-80AF-7435-EA04FC1B867C}"/>
              </a:ext>
            </a:extLst>
          </p:cNvPr>
          <p:cNvGrpSpPr/>
          <p:nvPr/>
        </p:nvGrpSpPr>
        <p:grpSpPr>
          <a:xfrm>
            <a:off x="585974" y="2472963"/>
            <a:ext cx="1485486" cy="1975415"/>
            <a:chOff x="585974" y="2472963"/>
            <a:chExt cx="1485486" cy="1975415"/>
          </a:xfrm>
          <a:solidFill>
            <a:schemeClr val="accent1"/>
          </a:solidFill>
        </p:grpSpPr>
        <p:sp>
          <p:nvSpPr>
            <p:cNvPr id="22" name="Freeform 21">
              <a:extLst>
                <a:ext uri="{FF2B5EF4-FFF2-40B4-BE49-F238E27FC236}">
                  <a16:creationId xmlns:a16="http://schemas.microsoft.com/office/drawing/2014/main" id="{7CA506C3-8A8E-A922-84AB-FDFE72EE3F3B}"/>
                </a:ext>
              </a:extLst>
            </p:cNvPr>
            <p:cNvSpPr/>
            <p:nvPr/>
          </p:nvSpPr>
          <p:spPr>
            <a:xfrm>
              <a:off x="1019521" y="2472963"/>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spcBef>
                  <a:spcPct val="0"/>
                </a:spcBef>
                <a:spcAft>
                  <a:spcPct val="3500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Freeform 22">
              <a:extLst>
                <a:ext uri="{FF2B5EF4-FFF2-40B4-BE49-F238E27FC236}">
                  <a16:creationId xmlns:a16="http://schemas.microsoft.com/office/drawing/2014/main" id="{78F2B5EC-F7DA-3B21-2DCF-8356C6F7E9AD}"/>
                </a:ext>
              </a:extLst>
            </p:cNvPr>
            <p:cNvSpPr/>
            <p:nvPr/>
          </p:nvSpPr>
          <p:spPr>
            <a:xfrm>
              <a:off x="585974" y="3074177"/>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spcBef>
                  <a:spcPct val="0"/>
                </a:spcBef>
                <a:spcAft>
                  <a:spcPct val="35000"/>
                </a:spcAft>
                <a:buClrTx/>
                <a:buSzTx/>
                <a:buFontTx/>
                <a:buNone/>
                <a:tabLst/>
                <a:defRPr/>
              </a:pPr>
              <a:r>
                <a:rPr kumimoji="0" lang="fr-FR" sz="1000" b="1" i="0" u="none" strike="noStrike" cap="none" normalizeH="0" baseline="0" noProof="0" dirty="0">
                  <a:ln>
                    <a:noFill/>
                  </a:ln>
                  <a:solidFill>
                    <a:srgbClr val="FFFFFF"/>
                  </a:solidFill>
                  <a:effectLst/>
                  <a:uLnTx/>
                  <a:uFillTx/>
                  <a:latin typeface="Arial"/>
                  <a:cs typeface="Arial"/>
                </a:rPr>
                <a:t>Utilisation des performances de l’approche 7-1-7 pour identifier les goulots d’étranglement et les facteurs favorisants</a:t>
              </a:r>
            </a:p>
          </p:txBody>
        </p:sp>
      </p:grpSp>
      <p:grpSp>
        <p:nvGrpSpPr>
          <p:cNvPr id="28" name="Group 27">
            <a:extLst>
              <a:ext uri="{FF2B5EF4-FFF2-40B4-BE49-F238E27FC236}">
                <a16:creationId xmlns:a16="http://schemas.microsoft.com/office/drawing/2014/main" id="{D1F783EA-2E9B-9E71-55AB-62616D2C5E81}"/>
              </a:ext>
            </a:extLst>
          </p:cNvPr>
          <p:cNvGrpSpPr/>
          <p:nvPr/>
        </p:nvGrpSpPr>
        <p:grpSpPr>
          <a:xfrm>
            <a:off x="585974" y="4534266"/>
            <a:ext cx="1485486" cy="1975415"/>
            <a:chOff x="585974" y="4534266"/>
            <a:chExt cx="1485486" cy="1975415"/>
          </a:xfrm>
          <a:solidFill>
            <a:schemeClr val="accent1"/>
          </a:solidFill>
        </p:grpSpPr>
        <p:sp>
          <p:nvSpPr>
            <p:cNvPr id="24" name="Freeform 23">
              <a:extLst>
                <a:ext uri="{FF2B5EF4-FFF2-40B4-BE49-F238E27FC236}">
                  <a16:creationId xmlns:a16="http://schemas.microsoft.com/office/drawing/2014/main" id="{5A51B230-3611-C5E2-E5A2-CB2217F6C716}"/>
                </a:ext>
              </a:extLst>
            </p:cNvPr>
            <p:cNvSpPr/>
            <p:nvPr/>
          </p:nvSpPr>
          <p:spPr>
            <a:xfrm>
              <a:off x="1019521" y="4534266"/>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spcBef>
                  <a:spcPct val="0"/>
                </a:spcBef>
                <a:spcAft>
                  <a:spcPct val="3500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Freeform 25">
              <a:extLst>
                <a:ext uri="{FF2B5EF4-FFF2-40B4-BE49-F238E27FC236}">
                  <a16:creationId xmlns:a16="http://schemas.microsoft.com/office/drawing/2014/main" id="{3F80233B-BAD2-8B16-6F23-28EB382E5774}"/>
                </a:ext>
              </a:extLst>
            </p:cNvPr>
            <p:cNvSpPr/>
            <p:nvPr/>
          </p:nvSpPr>
          <p:spPr>
            <a:xfrm>
              <a:off x="585974" y="5135480"/>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spcBef>
                  <a:spcPct val="0"/>
                </a:spcBef>
                <a:spcAft>
                  <a:spcPct val="35000"/>
                </a:spcAft>
                <a:buClrTx/>
                <a:buSzTx/>
                <a:buFontTx/>
                <a:buNone/>
                <a:tabLst/>
                <a:defRPr/>
              </a:pPr>
              <a:r>
                <a:rPr kumimoji="0" lang="fr-FR" sz="1000" b="1" i="0" u="none" strike="noStrike" cap="none" normalizeH="0" baseline="0" noProof="0">
                  <a:ln>
                    <a:noFill/>
                  </a:ln>
                  <a:solidFill>
                    <a:srgbClr val="FFFFFF"/>
                  </a:solidFill>
                  <a:effectLst/>
                  <a:uLnTx/>
                  <a:uFillTx/>
                  <a:latin typeface="Arial"/>
                  <a:cs typeface="Arial"/>
                </a:rPr>
                <a:t>Identification et mise en œuvre des actions</a:t>
              </a:r>
            </a:p>
          </p:txBody>
        </p:sp>
      </p:grpSp>
      <p:sp>
        <p:nvSpPr>
          <p:cNvPr id="1027" name="Rounded Rectangle 1026">
            <a:extLst>
              <a:ext uri="{FF2B5EF4-FFF2-40B4-BE49-F238E27FC236}">
                <a16:creationId xmlns:a16="http://schemas.microsoft.com/office/drawing/2014/main" id="{79F1A3A8-92D1-813D-176E-EABD1B34E8C6}"/>
              </a:ext>
            </a:extLst>
          </p:cNvPr>
          <p:cNvSpPr/>
          <p:nvPr/>
        </p:nvSpPr>
        <p:spPr>
          <a:xfrm>
            <a:off x="10503026" y="4954606"/>
            <a:ext cx="1437477" cy="1110538"/>
          </a:xfrm>
          <a:prstGeom prst="roundRect">
            <a:avLst>
              <a:gd name="adj" fmla="val 13365"/>
            </a:avLst>
          </a:prstGeom>
          <a:solidFill>
            <a:srgbClr val="0192B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1" i="0" u="none" strike="noStrike" cap="none" normalizeH="0" noProof="0" dirty="0">
                <a:ln>
                  <a:noFill/>
                </a:ln>
                <a:solidFill>
                  <a:prstClr val="white"/>
                </a:solidFill>
                <a:effectLst/>
                <a:uLnTx/>
                <a:uFillTx/>
                <a:latin typeface="Arial"/>
                <a:cs typeface="Arial"/>
              </a:rPr>
              <a:t>Étude des possibilités de planification et de financement</a:t>
            </a:r>
          </a:p>
        </p:txBody>
      </p:sp>
      <p:pic>
        <p:nvPicPr>
          <p:cNvPr id="1041" name="Picture 8">
            <a:extLst>
              <a:ext uri="{FF2B5EF4-FFF2-40B4-BE49-F238E27FC236}">
                <a16:creationId xmlns:a16="http://schemas.microsoft.com/office/drawing/2014/main" id="{34FE8BF4-9FB7-72D4-61F5-6EA957DA5483}"/>
              </a:ext>
            </a:extLst>
          </p:cNvPr>
          <p:cNvPicPr>
            <a:picLocks noChangeAspect="1" noChangeArrowheads="1"/>
          </p:cNvPicPr>
          <p:nvPr/>
        </p:nvPicPr>
        <p:blipFill>
          <a:blip r:embed="rId7" cstate="screen">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094754" y="5246022"/>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7E09A341-D1D9-0429-7DB2-96D4AC88ED3C}"/>
              </a:ext>
            </a:extLst>
          </p:cNvPr>
          <p:cNvGrpSpPr/>
          <p:nvPr/>
        </p:nvGrpSpPr>
        <p:grpSpPr>
          <a:xfrm>
            <a:off x="2513438" y="3324293"/>
            <a:ext cx="9302043" cy="1072293"/>
            <a:chOff x="2513438" y="3432779"/>
            <a:chExt cx="9302043" cy="1072293"/>
          </a:xfrm>
        </p:grpSpPr>
        <p:sp>
          <p:nvSpPr>
            <p:cNvPr id="48" name="Rounded Rectangle 47">
              <a:extLst>
                <a:ext uri="{FF2B5EF4-FFF2-40B4-BE49-F238E27FC236}">
                  <a16:creationId xmlns:a16="http://schemas.microsoft.com/office/drawing/2014/main" id="{9BC0C29F-1997-3A06-94C4-BF8B32F9E645}"/>
                </a:ext>
              </a:extLst>
            </p:cNvPr>
            <p:cNvSpPr/>
            <p:nvPr/>
          </p:nvSpPr>
          <p:spPr>
            <a:xfrm>
              <a:off x="5326222" y="3432779"/>
              <a:ext cx="1804200" cy="479176"/>
            </a:xfrm>
            <a:prstGeom prst="roundRect">
              <a:avLst>
                <a:gd name="adj" fmla="val 45699"/>
              </a:avLst>
            </a:prstGeom>
            <a:solidFill>
              <a:srgbClr val="DCF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sp>
          <p:nvSpPr>
            <p:cNvPr id="34" name="Rounded Rectangle 33">
              <a:extLst>
                <a:ext uri="{FF2B5EF4-FFF2-40B4-BE49-F238E27FC236}">
                  <a16:creationId xmlns:a16="http://schemas.microsoft.com/office/drawing/2014/main" id="{5E9C26FF-C3B4-A2FE-285D-EE0286AD9C2A}"/>
                </a:ext>
              </a:extLst>
            </p:cNvPr>
            <p:cNvSpPr/>
            <p:nvPr/>
          </p:nvSpPr>
          <p:spPr>
            <a:xfrm>
              <a:off x="2513438" y="3432779"/>
              <a:ext cx="2124532" cy="479176"/>
            </a:xfrm>
            <a:prstGeom prst="roundRect">
              <a:avLst>
                <a:gd name="adj" fmla="val 45699"/>
              </a:avLst>
            </a:prstGeom>
            <a:solidFill>
              <a:srgbClr val="FFE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pic>
          <p:nvPicPr>
            <p:cNvPr id="37" name="Image" descr="Image">
              <a:extLst>
                <a:ext uri="{FF2B5EF4-FFF2-40B4-BE49-F238E27FC236}">
                  <a16:creationId xmlns:a16="http://schemas.microsoft.com/office/drawing/2014/main" id="{1287F445-DA1C-B2A2-10C2-6CA5EBBD468B}"/>
                </a:ext>
              </a:extLst>
            </p:cNvPr>
            <p:cNvPicPr>
              <a:picLocks noChangeAspect="1"/>
            </p:cNvPicPr>
            <p:nvPr/>
          </p:nvPicPr>
          <p:blipFill>
            <a:blip r:embed="rId8" cstate="screen">
              <a:duotone>
                <a:schemeClr val="accent6">
                  <a:shade val="45000"/>
                  <a:satMod val="135000"/>
                </a:schemeClr>
                <a:prstClr val="white"/>
              </a:duotone>
              <a:extLst>
                <a:ext uri="{BEBA8EAE-BF5A-486C-A8C5-ECC9F3942E4B}">
                  <a14:imgProps xmlns:a14="http://schemas.microsoft.com/office/drawing/2010/main">
                    <a14:imgLayer r:embed="rId9">
                      <a14:imgEffect>
                        <a14:brightnessContrast bright="-29000" contrast="76000"/>
                      </a14:imgEffect>
                    </a14:imgLayer>
                  </a14:imgProps>
                </a:ext>
                <a:ext uri="{28A0092B-C50C-407E-A947-70E740481C1C}">
                  <a14:useLocalDpi xmlns:a14="http://schemas.microsoft.com/office/drawing/2010/main"/>
                </a:ext>
              </a:extLst>
            </a:blip>
            <a:stretch>
              <a:fillRect/>
            </a:stretch>
          </p:blipFill>
          <p:spPr>
            <a:xfrm>
              <a:off x="5420021" y="3481530"/>
              <a:ext cx="360670" cy="360670"/>
            </a:xfrm>
            <a:prstGeom prst="rect">
              <a:avLst/>
            </a:prstGeom>
            <a:ln w="12700">
              <a:miter lim="400000"/>
            </a:ln>
          </p:spPr>
        </p:pic>
        <p:pic>
          <p:nvPicPr>
            <p:cNvPr id="38" name="Picture 2">
              <a:extLst>
                <a:ext uri="{FF2B5EF4-FFF2-40B4-BE49-F238E27FC236}">
                  <a16:creationId xmlns:a16="http://schemas.microsoft.com/office/drawing/2014/main" id="{B19062F2-B45C-7389-CFA0-F297AEF25765}"/>
                </a:ext>
              </a:extLst>
            </p:cNvPr>
            <p:cNvPicPr>
              <a:picLocks noChangeAspect="1" noChangeArrowheads="1"/>
            </p:cNvPicPr>
            <p:nvPr/>
          </p:nvPicPr>
          <p:blipFill>
            <a:blip r:embed="rId10" cstate="screen">
              <a:extLst>
                <a:ext uri="{BEBA8EAE-BF5A-486C-A8C5-ECC9F3942E4B}">
                  <a14:imgProps xmlns:a14="http://schemas.microsoft.com/office/drawing/2010/main">
                    <a14:imgLayer r:embed="rId11">
                      <a14:imgEffect>
                        <a14:colorTemperature colorTemp="4700"/>
                      </a14:imgEffect>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2594093" y="3488332"/>
              <a:ext cx="360670" cy="36067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332613E6-5EB3-5C44-B62E-A4F7AF7FEA03}"/>
                </a:ext>
              </a:extLst>
            </p:cNvPr>
            <p:cNvSpPr txBox="1"/>
            <p:nvPr/>
          </p:nvSpPr>
          <p:spPr>
            <a:xfrm>
              <a:off x="2728716" y="3988869"/>
              <a:ext cx="1935963"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cap="none" normalizeH="0" baseline="0" noProof="0">
                  <a:ln>
                    <a:noFill/>
                  </a:ln>
                  <a:solidFill>
                    <a:prstClr val="black"/>
                  </a:solidFill>
                  <a:effectLst/>
                  <a:uLnTx/>
                  <a:uFillTx/>
                  <a:latin typeface="Arial"/>
                  <a:cs typeface="Arial"/>
                </a:rPr>
                <a:t>Rapidité entravée</a:t>
              </a:r>
            </a:p>
          </p:txBody>
        </p:sp>
        <p:sp>
          <p:nvSpPr>
            <p:cNvPr id="40" name="TextBox 39">
              <a:extLst>
                <a:ext uri="{FF2B5EF4-FFF2-40B4-BE49-F238E27FC236}">
                  <a16:creationId xmlns:a16="http://schemas.microsoft.com/office/drawing/2014/main" id="{7533C251-2666-DF16-FCDF-68A0DB4F3B99}"/>
                </a:ext>
              </a:extLst>
            </p:cNvPr>
            <p:cNvSpPr txBox="1"/>
            <p:nvPr/>
          </p:nvSpPr>
          <p:spPr>
            <a:xfrm>
              <a:off x="5420021" y="3981852"/>
              <a:ext cx="171301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cap="none" normalizeH="0" baseline="0" noProof="0">
                  <a:ln>
                    <a:noFill/>
                  </a:ln>
                  <a:solidFill>
                    <a:prstClr val="black"/>
                  </a:solidFill>
                  <a:effectLst/>
                  <a:uLnTx/>
                  <a:uFillTx/>
                  <a:latin typeface="Arial"/>
                  <a:cs typeface="Arial"/>
                </a:rPr>
                <a:t>Rapidité facilitée</a:t>
              </a:r>
            </a:p>
          </p:txBody>
        </p:sp>
        <p:sp>
          <p:nvSpPr>
            <p:cNvPr id="47" name="TextBox 46">
              <a:extLst>
                <a:ext uri="{FF2B5EF4-FFF2-40B4-BE49-F238E27FC236}">
                  <a16:creationId xmlns:a16="http://schemas.microsoft.com/office/drawing/2014/main" id="{1998F271-0E42-2FC8-244E-B553B45624A4}"/>
                </a:ext>
              </a:extLst>
            </p:cNvPr>
            <p:cNvSpPr txBox="1"/>
            <p:nvPr/>
          </p:nvSpPr>
          <p:spPr>
            <a:xfrm>
              <a:off x="3041028" y="3437834"/>
              <a:ext cx="1483868" cy="461665"/>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200" b="1" dirty="0">
                  <a:solidFill>
                    <a:prstClr val="black"/>
                  </a:solidFill>
                  <a:latin typeface="Arial"/>
                  <a:cs typeface="Arial"/>
                </a:rPr>
                <a:t>Goulots</a:t>
              </a:r>
              <a:r>
                <a:rPr kumimoji="0" lang="fr-FR" sz="1200" b="1" i="0" u="none" strike="noStrike" cap="none" normalizeH="0" baseline="0" noProof="0" dirty="0">
                  <a:ln>
                    <a:noFill/>
                  </a:ln>
                  <a:solidFill>
                    <a:prstClr val="black"/>
                  </a:solidFill>
                  <a:effectLst/>
                  <a:uLnTx/>
                  <a:uFillTx/>
                  <a:latin typeface="Arial"/>
                  <a:cs typeface="Arial"/>
                </a:rPr>
                <a:t> d’étranglement</a:t>
              </a:r>
            </a:p>
          </p:txBody>
        </p:sp>
        <p:sp>
          <p:nvSpPr>
            <p:cNvPr id="50" name="TextBox 49">
              <a:extLst>
                <a:ext uri="{FF2B5EF4-FFF2-40B4-BE49-F238E27FC236}">
                  <a16:creationId xmlns:a16="http://schemas.microsoft.com/office/drawing/2014/main" id="{5DF4F045-7931-E4CE-32DA-E09BD977159E}"/>
                </a:ext>
              </a:extLst>
            </p:cNvPr>
            <p:cNvSpPr txBox="1"/>
            <p:nvPr/>
          </p:nvSpPr>
          <p:spPr>
            <a:xfrm>
              <a:off x="5646554" y="3437834"/>
              <a:ext cx="1483868"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1" i="0" u="none" strike="noStrike" cap="none" normalizeH="0" baseline="0" noProof="0" dirty="0">
                  <a:ln>
                    <a:noFill/>
                  </a:ln>
                  <a:solidFill>
                    <a:prstClr val="black"/>
                  </a:solidFill>
                  <a:effectLst/>
                  <a:uLnTx/>
                  <a:uFillTx/>
                  <a:latin typeface="Arial"/>
                  <a:cs typeface="Arial"/>
                </a:rPr>
                <a:t>Facteurs favorisants</a:t>
              </a:r>
            </a:p>
          </p:txBody>
        </p:sp>
        <p:cxnSp>
          <p:nvCxnSpPr>
            <p:cNvPr id="1092" name="Straight Arrow Connector 1091">
              <a:extLst>
                <a:ext uri="{FF2B5EF4-FFF2-40B4-BE49-F238E27FC236}">
                  <a16:creationId xmlns:a16="http://schemas.microsoft.com/office/drawing/2014/main" id="{C0D61D68-E411-7487-1DC7-8140DFFA7567}"/>
                </a:ext>
              </a:extLst>
            </p:cNvPr>
            <p:cNvCxnSpPr>
              <a:cxnSpLocks/>
            </p:cNvCxnSpPr>
            <p:nvPr/>
          </p:nvCxnSpPr>
          <p:spPr>
            <a:xfrm flipV="1">
              <a:off x="7224221" y="3668667"/>
              <a:ext cx="503583" cy="5562"/>
            </a:xfrm>
            <a:prstGeom prst="straightConnector1">
              <a:avLst/>
            </a:prstGeom>
            <a:ln w="28575">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01" name="TextBox 1100">
              <a:extLst>
                <a:ext uri="{FF2B5EF4-FFF2-40B4-BE49-F238E27FC236}">
                  <a16:creationId xmlns:a16="http://schemas.microsoft.com/office/drawing/2014/main" id="{F44F4618-A77E-7C9E-2411-8E0418E33A14}"/>
                </a:ext>
              </a:extLst>
            </p:cNvPr>
            <p:cNvSpPr txBox="1"/>
            <p:nvPr/>
          </p:nvSpPr>
          <p:spPr>
            <a:xfrm>
              <a:off x="7818672" y="3438178"/>
              <a:ext cx="3996809" cy="52322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i="1" dirty="0">
                  <a:solidFill>
                    <a:schemeClr val="tx2"/>
                  </a:solidFill>
                  <a:latin typeface="Arial"/>
                  <a:cs typeface="Arial"/>
                </a:rPr>
                <a:t>Utilisation en soutien des objectifs de plaidoyer (meilleures pratiques, améliorations, etc.)</a:t>
              </a:r>
            </a:p>
          </p:txBody>
        </p:sp>
      </p:grpSp>
      <p:sp>
        <p:nvSpPr>
          <p:cNvPr id="2" name="TextBox 1">
            <a:extLst>
              <a:ext uri="{FF2B5EF4-FFF2-40B4-BE49-F238E27FC236}">
                <a16:creationId xmlns:a16="http://schemas.microsoft.com/office/drawing/2014/main" id="{893BA6EA-F434-8703-C100-250D8BAC2F69}"/>
              </a:ext>
            </a:extLst>
          </p:cNvPr>
          <p:cNvSpPr txBox="1"/>
          <p:nvPr/>
        </p:nvSpPr>
        <p:spPr>
          <a:xfrm>
            <a:off x="149748" y="226400"/>
            <a:ext cx="12042251" cy="49244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600" b="1"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t>En pratique : utilisation de l’approche 7-1-7 pour une épidémie unique</a:t>
            </a:r>
          </a:p>
        </p:txBody>
      </p:sp>
      <p:sp>
        <p:nvSpPr>
          <p:cNvPr id="18" name="TextBox 17">
            <a:extLst>
              <a:ext uri="{FF2B5EF4-FFF2-40B4-BE49-F238E27FC236}">
                <a16:creationId xmlns:a16="http://schemas.microsoft.com/office/drawing/2014/main" id="{158A2CA0-31B2-BDF0-F472-B9F52B61A9D2}"/>
              </a:ext>
            </a:extLst>
          </p:cNvPr>
          <p:cNvSpPr txBox="1"/>
          <p:nvPr/>
        </p:nvSpPr>
        <p:spPr>
          <a:xfrm>
            <a:off x="2509117" y="1006094"/>
            <a:ext cx="5644454" cy="738664"/>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cap="none" normalizeH="0" baseline="0" noProof="0" dirty="0">
                <a:ln>
                  <a:noFill/>
                </a:ln>
                <a:solidFill>
                  <a:prstClr val="black"/>
                </a:solidFill>
                <a:effectLst/>
                <a:uLnTx/>
                <a:uFillTx/>
                <a:latin typeface="Arial"/>
                <a:cs typeface="Arial"/>
              </a:rPr>
              <a:t>Mise en œuvre en temps réel </a:t>
            </a:r>
            <a:br>
              <a:rPr lang="fr-FR" sz="1400" b="0" i="0" u="none" strike="noStrike" cap="none" normalizeH="0" baseline="0" noProof="0" dirty="0">
                <a:ln>
                  <a:noFill/>
                </a:ln>
                <a:effectLst/>
                <a:uLnTx/>
                <a:uFillTx/>
                <a:latin typeface="Arial"/>
                <a:cs typeface="Arial" panose="020B0604020202020204" pitchFamily="34" charset="0"/>
              </a:rPr>
            </a:br>
            <a:r>
              <a:rPr kumimoji="0" lang="fr-FR" sz="1400" b="0" i="0" u="none" strike="noStrike" cap="none" normalizeH="0" baseline="0" noProof="0" dirty="0">
                <a:ln>
                  <a:noFill/>
                </a:ln>
                <a:solidFill>
                  <a:prstClr val="black"/>
                </a:solidFill>
                <a:effectLst/>
                <a:uLnTx/>
                <a:uFillTx/>
                <a:latin typeface="Arial"/>
                <a:cs typeface="Arial"/>
              </a:rPr>
              <a:t>pendant une revue des premières actions pour favoriser une réponse continue immédiatement après la détection d’un événement</a:t>
            </a:r>
          </a:p>
        </p:txBody>
      </p:sp>
      <p:grpSp>
        <p:nvGrpSpPr>
          <p:cNvPr id="32" name="Group 31">
            <a:extLst>
              <a:ext uri="{FF2B5EF4-FFF2-40B4-BE49-F238E27FC236}">
                <a16:creationId xmlns:a16="http://schemas.microsoft.com/office/drawing/2014/main" id="{9724ED40-92A5-9302-F5F6-249FF3F13772}"/>
              </a:ext>
            </a:extLst>
          </p:cNvPr>
          <p:cNvGrpSpPr/>
          <p:nvPr/>
        </p:nvGrpSpPr>
        <p:grpSpPr>
          <a:xfrm>
            <a:off x="2513919" y="4181143"/>
            <a:ext cx="3810019" cy="2074861"/>
            <a:chOff x="2513919" y="4181143"/>
            <a:chExt cx="3810019" cy="2074861"/>
          </a:xfrm>
        </p:grpSpPr>
        <p:sp>
          <p:nvSpPr>
            <p:cNvPr id="51" name="Rounded Rectangle 50">
              <a:extLst>
                <a:ext uri="{FF2B5EF4-FFF2-40B4-BE49-F238E27FC236}">
                  <a16:creationId xmlns:a16="http://schemas.microsoft.com/office/drawing/2014/main" id="{870D560B-9741-CBE1-A0A7-AE1EC064B198}"/>
                </a:ext>
              </a:extLst>
            </p:cNvPr>
            <p:cNvSpPr/>
            <p:nvPr/>
          </p:nvSpPr>
          <p:spPr>
            <a:xfrm>
              <a:off x="2513919" y="5186800"/>
              <a:ext cx="2124051"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1" i="0" u="none" strike="noStrike" cap="none" normalizeH="0" baseline="0" noProof="0" dirty="0">
                  <a:ln>
                    <a:noFill/>
                  </a:ln>
                  <a:solidFill>
                    <a:prstClr val="black"/>
                  </a:solidFill>
                  <a:effectLst/>
                  <a:uLnTx/>
                  <a:uFillTx/>
                  <a:latin typeface="Arial"/>
                  <a:cs typeface="Arial"/>
                </a:rPr>
                <a:t>Actions immédiates</a:t>
              </a:r>
            </a:p>
          </p:txBody>
        </p:sp>
        <p:sp>
          <p:nvSpPr>
            <p:cNvPr id="53" name="TextBox 52">
              <a:extLst>
                <a:ext uri="{FF2B5EF4-FFF2-40B4-BE49-F238E27FC236}">
                  <a16:creationId xmlns:a16="http://schemas.microsoft.com/office/drawing/2014/main" id="{90D9A79A-8158-C47D-BD87-C9DE0AD1D6CE}"/>
                </a:ext>
              </a:extLst>
            </p:cNvPr>
            <p:cNvSpPr txBox="1"/>
            <p:nvPr/>
          </p:nvSpPr>
          <p:spPr>
            <a:xfrm>
              <a:off x="2523199" y="5732784"/>
              <a:ext cx="2211878" cy="523220"/>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cap="none" normalizeH="0" baseline="0" noProof="0" dirty="0">
                  <a:ln>
                    <a:noFill/>
                  </a:ln>
                  <a:solidFill>
                    <a:prstClr val="black"/>
                  </a:solidFill>
                  <a:effectLst/>
                  <a:uLnTx/>
                  <a:uFillTx/>
                  <a:latin typeface="Arial"/>
                  <a:cs typeface="Arial"/>
                </a:rPr>
                <a:t>Ressources nécessaires déjà disponibles</a:t>
              </a:r>
            </a:p>
          </p:txBody>
        </p:sp>
        <p:sp>
          <p:nvSpPr>
            <p:cNvPr id="1025" name="Rounded Rectangle 1024">
              <a:extLst>
                <a:ext uri="{FF2B5EF4-FFF2-40B4-BE49-F238E27FC236}">
                  <a16:creationId xmlns:a16="http://schemas.microsoft.com/office/drawing/2014/main" id="{0C50B0EE-C0B6-7DE1-0E12-175C4C1FE66E}"/>
                </a:ext>
              </a:extLst>
            </p:cNvPr>
            <p:cNvSpPr/>
            <p:nvPr/>
          </p:nvSpPr>
          <p:spPr>
            <a:xfrm>
              <a:off x="5073598" y="5065591"/>
              <a:ext cx="1250340" cy="870157"/>
            </a:xfrm>
            <a:prstGeom prst="roundRect">
              <a:avLst>
                <a:gd name="adj" fmla="val 13365"/>
              </a:avLst>
            </a:prstGeom>
            <a:solidFill>
              <a:srgbClr val="F79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1" i="0" u="none" strike="noStrike" cap="none" normalizeH="0" baseline="0" noProof="0" dirty="0">
                  <a:ln>
                    <a:noFill/>
                  </a:ln>
                  <a:solidFill>
                    <a:prstClr val="white"/>
                  </a:solidFill>
                  <a:effectLst/>
                  <a:uLnTx/>
                  <a:uFillTx/>
                  <a:latin typeface="Arial"/>
                  <a:cs typeface="Arial"/>
                </a:rPr>
                <a:t>Mettre en œuvre dès que possible</a:t>
              </a:r>
            </a:p>
          </p:txBody>
        </p:sp>
        <p:pic>
          <p:nvPicPr>
            <p:cNvPr id="1040" name="Picture 8">
              <a:extLst>
                <a:ext uri="{FF2B5EF4-FFF2-40B4-BE49-F238E27FC236}">
                  <a16:creationId xmlns:a16="http://schemas.microsoft.com/office/drawing/2014/main" id="{FF26DE44-BE84-CE9B-352F-90CAA76B5690}"/>
                </a:ext>
              </a:extLst>
            </p:cNvPr>
            <p:cNvPicPr>
              <a:picLocks noChangeAspect="1" noChangeArrowheads="1"/>
            </p:cNvPicPr>
            <p:nvPr/>
          </p:nvPicPr>
          <p:blipFill>
            <a:blip r:embed="rId7" cstate="screen">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709773" y="5273446"/>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a:extLst>
                <a:ext uri="{FF2B5EF4-FFF2-40B4-BE49-F238E27FC236}">
                  <a16:creationId xmlns:a16="http://schemas.microsoft.com/office/drawing/2014/main" id="{E98EC4F0-029A-AEA3-ED1B-CDBC8D4A8386}"/>
                </a:ext>
              </a:extLst>
            </p:cNvPr>
            <p:cNvGrpSpPr/>
            <p:nvPr/>
          </p:nvGrpSpPr>
          <p:grpSpPr>
            <a:xfrm>
              <a:off x="3198844" y="4181143"/>
              <a:ext cx="402485" cy="909298"/>
              <a:chOff x="3198844" y="4181143"/>
              <a:chExt cx="402485" cy="909298"/>
            </a:xfrm>
          </p:grpSpPr>
          <p:cxnSp>
            <p:nvCxnSpPr>
              <p:cNvPr id="1086" name="Straight Arrow Connector 1085">
                <a:extLst>
                  <a:ext uri="{FF2B5EF4-FFF2-40B4-BE49-F238E27FC236}">
                    <a16:creationId xmlns:a16="http://schemas.microsoft.com/office/drawing/2014/main" id="{D2328C89-064E-FD1B-B8A8-DE3541679736}"/>
                  </a:ext>
                </a:extLst>
              </p:cNvPr>
              <p:cNvCxnSpPr>
                <a:cxnSpLocks/>
              </p:cNvCxnSpPr>
              <p:nvPr/>
            </p:nvCxnSpPr>
            <p:spPr>
              <a:xfrm>
                <a:off x="3214957"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88" name="Straight Arrow Connector 1087">
                <a:extLst>
                  <a:ext uri="{FF2B5EF4-FFF2-40B4-BE49-F238E27FC236}">
                    <a16:creationId xmlns:a16="http://schemas.microsoft.com/office/drawing/2014/main" id="{C3B95F8E-5218-99F2-A118-CDD10EA4FFBB}"/>
                  </a:ext>
                </a:extLst>
              </p:cNvPr>
              <p:cNvCxnSpPr>
                <a:cxnSpLocks/>
              </p:cNvCxnSpPr>
              <p:nvPr/>
            </p:nvCxnSpPr>
            <p:spPr>
              <a:xfrm>
                <a:off x="3582465" y="4181143"/>
                <a:ext cx="0" cy="607678"/>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89" name="Straight Arrow Connector 1088">
                <a:extLst>
                  <a:ext uri="{FF2B5EF4-FFF2-40B4-BE49-F238E27FC236}">
                    <a16:creationId xmlns:a16="http://schemas.microsoft.com/office/drawing/2014/main" id="{2C8426A9-6151-C756-A928-84AED02E5142}"/>
                  </a:ext>
                </a:extLst>
              </p:cNvPr>
              <p:cNvCxnSpPr>
                <a:cxnSpLocks/>
              </p:cNvCxnSpPr>
              <p:nvPr/>
            </p:nvCxnSpPr>
            <p:spPr>
              <a:xfrm flipH="1">
                <a:off x="3198844" y="4788821"/>
                <a:ext cx="402485"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33" name="Group 32">
            <a:extLst>
              <a:ext uri="{FF2B5EF4-FFF2-40B4-BE49-F238E27FC236}">
                <a16:creationId xmlns:a16="http://schemas.microsoft.com/office/drawing/2014/main" id="{53896945-59EB-1AFD-978F-282A7F104F48}"/>
              </a:ext>
            </a:extLst>
          </p:cNvPr>
          <p:cNvGrpSpPr/>
          <p:nvPr/>
        </p:nvGrpSpPr>
        <p:grpSpPr>
          <a:xfrm>
            <a:off x="3582465" y="4788821"/>
            <a:ext cx="4655974" cy="301620"/>
            <a:chOff x="3582465" y="4788821"/>
            <a:chExt cx="4655974" cy="301620"/>
          </a:xfrm>
        </p:grpSpPr>
        <p:cxnSp>
          <p:nvCxnSpPr>
            <p:cNvPr id="1087" name="Straight Arrow Connector 1086">
              <a:extLst>
                <a:ext uri="{FF2B5EF4-FFF2-40B4-BE49-F238E27FC236}">
                  <a16:creationId xmlns:a16="http://schemas.microsoft.com/office/drawing/2014/main" id="{6B13976C-3406-DDF4-8CDD-C466BD46E90A}"/>
                </a:ext>
              </a:extLst>
            </p:cNvPr>
            <p:cNvCxnSpPr>
              <a:cxnSpLocks/>
            </p:cNvCxnSpPr>
            <p:nvPr/>
          </p:nvCxnSpPr>
          <p:spPr>
            <a:xfrm>
              <a:off x="8238439"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CDBCA54-B50E-4126-FB7F-99A33E86F88D}"/>
                </a:ext>
              </a:extLst>
            </p:cNvPr>
            <p:cNvCxnSpPr>
              <a:cxnSpLocks/>
            </p:cNvCxnSpPr>
            <p:nvPr/>
          </p:nvCxnSpPr>
          <p:spPr>
            <a:xfrm flipH="1">
              <a:off x="3582465" y="4788821"/>
              <a:ext cx="4654324"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397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52" grpId="0" animBg="1"/>
      <p:bldP spid="54" grpId="0"/>
      <p:bldP spid="21" grpId="0" animBg="1"/>
      <p:bldP spid="1027" grpId="0" animBg="1"/>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0A962-9F6F-8343-37DA-1D94BF097790}"/>
            </a:ext>
          </a:extLst>
        </p:cNvPr>
        <p:cNvGrpSpPr/>
        <p:nvPr/>
      </p:nvGrpSpPr>
      <p:grpSpPr>
        <a:xfrm>
          <a:off x="0" y="0"/>
          <a:ext cx="0" cy="0"/>
          <a:chOff x="0" y="0"/>
          <a:chExt cx="0" cy="0"/>
        </a:xfrm>
      </p:grpSpPr>
      <p:sp>
        <p:nvSpPr>
          <p:cNvPr id="8" name="Title 3">
            <a:extLst>
              <a:ext uri="{FF2B5EF4-FFF2-40B4-BE49-F238E27FC236}">
                <a16:creationId xmlns:a16="http://schemas.microsoft.com/office/drawing/2014/main" id="{FD3C751D-6B89-FE42-DB04-51EA385D4721}"/>
              </a:ext>
            </a:extLst>
          </p:cNvPr>
          <p:cNvSpPr txBox="1">
            <a:spLocks/>
          </p:cNvSpPr>
          <p:nvPr/>
        </p:nvSpPr>
        <p:spPr>
          <a:xfrm>
            <a:off x="816860" y="2474589"/>
            <a:ext cx="9796176"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a:latin typeface="Arial"/>
                <a:cs typeface="Arial"/>
              </a:rPr>
              <a:t>Approche 7-1-7 en action</a:t>
            </a:r>
          </a:p>
          <a:p>
            <a:pPr>
              <a:defRPr/>
            </a:pPr>
            <a:r>
              <a:rPr lang="fr-FR" sz="3600">
                <a:solidFill>
                  <a:schemeClr val="tx2"/>
                </a:solidFill>
                <a:latin typeface="Arial"/>
                <a:ea typeface="Arial"/>
                <a:cs typeface="Arial"/>
              </a:rPr>
              <a:t>Épidémie</a:t>
            </a:r>
            <a:r>
              <a:rPr kumimoji="0" lang="fr-FR" sz="3600" b="1" i="0" u="none" strike="noStrike" cap="none" normalizeH="0" baseline="0" noProof="0">
                <a:ln>
                  <a:noFill/>
                </a:ln>
                <a:solidFill>
                  <a:schemeClr val="tx2"/>
                </a:solidFill>
                <a:effectLst/>
                <a:uLnTx/>
                <a:uFillTx/>
                <a:latin typeface="Arial"/>
                <a:ea typeface="Arial"/>
                <a:cs typeface="Arial"/>
              </a:rPr>
              <a:t> d’Ebola</a:t>
            </a:r>
            <a:r>
              <a:rPr lang="fr-FR" sz="3600">
                <a:solidFill>
                  <a:schemeClr val="tx2"/>
                </a:solidFill>
                <a:latin typeface="Arial"/>
                <a:ea typeface="Arial"/>
                <a:cs typeface="Arial"/>
              </a:rPr>
              <a:t>, Ouganda</a:t>
            </a:r>
            <a:r>
              <a:rPr kumimoji="0" lang="fr-FR" sz="3600" b="1" i="0" u="none" strike="noStrike" cap="none" normalizeH="0" baseline="0" noProof="0">
                <a:ln>
                  <a:noFill/>
                </a:ln>
                <a:solidFill>
                  <a:schemeClr val="tx2"/>
                </a:solidFill>
                <a:effectLst/>
                <a:uLnTx/>
                <a:uFillTx/>
                <a:latin typeface="Arial"/>
                <a:ea typeface="Arial"/>
                <a:cs typeface="Arial"/>
              </a:rPr>
              <a:t> (2022)</a:t>
            </a:r>
          </a:p>
        </p:txBody>
      </p:sp>
    </p:spTree>
    <p:extLst>
      <p:ext uri="{BB962C8B-B14F-4D97-AF65-F5344CB8AC3E}">
        <p14:creationId xmlns:p14="http://schemas.microsoft.com/office/powerpoint/2010/main" val="14224030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a:off x="3726493" y="1980143"/>
            <a:ext cx="4801581" cy="1041734"/>
            <a:chOff x="3778432" y="2466312"/>
            <a:chExt cx="4801581"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a:off x="1824509" y="1324765"/>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457122" y="1324765"/>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369540" y="1324765"/>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30354" y="1270410"/>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41549" y="1284571"/>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75900" y="1263908"/>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725443" y="2140137"/>
            <a:ext cx="2046020"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fr-FR" sz="1400" b="0">
                <a:solidFill>
                  <a:schemeClr val="accent6"/>
                </a:solidFill>
                <a:latin typeface="Arial" panose="020B0604020202020204" pitchFamily="34" charset="0"/>
                <a:cs typeface="Arial" panose="020B0604020202020204" pitchFamily="34" charset="0"/>
              </a:rPr>
              <a:t>Date d’apparition</a:t>
            </a:r>
          </a:p>
          <a:p>
            <a:pPr algn="ctr" defTabSz="914446">
              <a:defRPr/>
            </a:pPr>
            <a:r>
              <a:rPr lang="fr-FR" sz="1400">
                <a:solidFill>
                  <a:schemeClr val="accent6"/>
                </a:solidFill>
                <a:latin typeface="Arial"/>
                <a:cs typeface="Arial"/>
              </a:rPr>
              <a:t>5 août 2022</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721164" y="241034"/>
            <a:ext cx="1783190"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endParaRPr lang="en-US" sz="1600" dirty="0">
              <a:solidFill>
                <a:schemeClr val="accent2"/>
              </a:solidFill>
              <a:latin typeface="Arial" panose="020B0604020202020204" pitchFamily="34" charset="0"/>
              <a:cs typeface="Arial" panose="020B0604020202020204" pitchFamily="34" charset="0"/>
            </a:endParaRPr>
          </a:p>
          <a:p>
            <a:pPr algn="ctr" defTabSz="914446">
              <a:defRPr/>
            </a:pPr>
            <a:r>
              <a:rPr lang="fr-FR" sz="2000">
                <a:solidFill>
                  <a:schemeClr val="accent2"/>
                </a:solidFill>
                <a:latin typeface="Arial" panose="020B0604020202020204" pitchFamily="34" charset="0"/>
                <a:cs typeface="Arial" panose="020B0604020202020204" pitchFamily="34" charset="0"/>
              </a:rPr>
              <a:t>DÉTECTER</a:t>
            </a:r>
          </a:p>
          <a:p>
            <a:pPr algn="ctr" defTabSz="914446">
              <a:defRPr/>
            </a:pPr>
            <a:r>
              <a:rPr lang="fr-FR" sz="1600">
                <a:solidFill>
                  <a:schemeClr val="accent2"/>
                </a:solidFill>
                <a:latin typeface="Arial" panose="020B0604020202020204" pitchFamily="34" charset="0"/>
                <a:cs typeface="Arial" panose="020B0604020202020204" pitchFamily="34" charset="0"/>
              </a:rPr>
              <a:t>Cible : 7 jours</a:t>
            </a:r>
            <a:br>
              <a:rPr lang="fr-FR" sz="1600">
                <a:solidFill>
                  <a:schemeClr val="accent2"/>
                </a:solidFill>
                <a:latin typeface="Arial" panose="020B0604020202020204" pitchFamily="34" charset="0"/>
                <a:cs typeface="Arial" panose="020B0604020202020204" pitchFamily="34" charset="0"/>
              </a:rPr>
            </a:br>
            <a:endParaRPr lang="fr-FR" sz="1600">
              <a:solidFill>
                <a:schemeClr val="accent2"/>
              </a:solidFill>
              <a:latin typeface="Arial" panose="020B0604020202020204" pitchFamily="34" charset="0"/>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758525" y="241034"/>
            <a:ext cx="1441103"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br>
              <a:rPr lang="fr-FR" sz="1600">
                <a:solidFill>
                  <a:schemeClr val="accent3"/>
                </a:solidFill>
                <a:latin typeface="Arial" panose="020B0604020202020204" pitchFamily="34" charset="0"/>
                <a:cs typeface="Arial" panose="020B0604020202020204" pitchFamily="34" charset="0"/>
              </a:rPr>
            </a:br>
            <a:r>
              <a:rPr lang="fr-FR" sz="2000">
                <a:solidFill>
                  <a:schemeClr val="accent3"/>
                </a:solidFill>
                <a:latin typeface="Arial" panose="020B0604020202020204" pitchFamily="34" charset="0"/>
                <a:cs typeface="Arial" panose="020B0604020202020204" pitchFamily="34" charset="0"/>
              </a:rPr>
              <a:t>NOTIFIER</a:t>
            </a:r>
          </a:p>
          <a:p>
            <a:pPr algn="ctr" defTabSz="914446">
              <a:defRPr/>
            </a:pPr>
            <a:r>
              <a:rPr lang="fr-FR" sz="1600">
                <a:solidFill>
                  <a:schemeClr val="accent3"/>
                </a:solidFill>
                <a:latin typeface="Arial" panose="020B0604020202020204" pitchFamily="34" charset="0"/>
                <a:cs typeface="Arial" panose="020B0604020202020204" pitchFamily="34" charset="0"/>
              </a:rPr>
              <a:t>Cible : 1 jour</a:t>
            </a:r>
            <a:br>
              <a:rPr lang="fr-FR" sz="1600">
                <a:solidFill>
                  <a:schemeClr val="accent3"/>
                </a:solidFill>
                <a:latin typeface="Arial" panose="020B0604020202020204" pitchFamily="34" charset="0"/>
                <a:cs typeface="Arial" panose="020B0604020202020204" pitchFamily="34" charset="0"/>
              </a:rPr>
            </a:br>
            <a:endParaRPr lang="fr-FR" sz="1600">
              <a:solidFill>
                <a:schemeClr val="accent3"/>
              </a:solidFill>
              <a:latin typeface="Arial" panose="020B0604020202020204" pitchFamily="34" charset="0"/>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489896" y="241034"/>
            <a:ext cx="1652519"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br>
              <a:rPr lang="fr-FR" sz="1600">
                <a:solidFill>
                  <a:schemeClr val="accent1"/>
                </a:solidFill>
                <a:latin typeface="Arial" panose="020B0604020202020204" pitchFamily="34" charset="0"/>
                <a:cs typeface="Arial" panose="020B0604020202020204" pitchFamily="34" charset="0"/>
              </a:rPr>
            </a:br>
            <a:r>
              <a:rPr lang="fr-FR" sz="2000">
                <a:solidFill>
                  <a:schemeClr val="accent1"/>
                </a:solidFill>
                <a:latin typeface="Arial" panose="020B0604020202020204" pitchFamily="34" charset="0"/>
                <a:cs typeface="Arial" panose="020B0604020202020204" pitchFamily="34" charset="0"/>
              </a:rPr>
              <a:t>RÉPONDRE</a:t>
            </a:r>
          </a:p>
          <a:p>
            <a:pPr algn="ctr" defTabSz="914446">
              <a:defRPr/>
            </a:pPr>
            <a:r>
              <a:rPr lang="fr-FR" sz="1600">
                <a:solidFill>
                  <a:schemeClr val="accent1"/>
                </a:solidFill>
                <a:latin typeface="Arial" panose="020B0604020202020204" pitchFamily="34" charset="0"/>
                <a:cs typeface="Arial" panose="020B0604020202020204" pitchFamily="34" charset="0"/>
              </a:rPr>
              <a:t>Cible : 7 jours</a:t>
            </a:r>
            <a:br>
              <a:rPr lang="fr-FR" sz="1600">
                <a:solidFill>
                  <a:schemeClr val="accent1"/>
                </a:solidFill>
                <a:latin typeface="Arial" panose="020B0604020202020204" pitchFamily="34" charset="0"/>
                <a:cs typeface="Arial" panose="020B0604020202020204" pitchFamily="34" charset="0"/>
              </a:rPr>
            </a:br>
            <a:endParaRPr lang="fr-FR" sz="1600">
              <a:solidFill>
                <a:schemeClr val="accent1"/>
              </a:solidFill>
              <a:latin typeface="Arial" panose="020B0604020202020204" pitchFamily="34" charset="0"/>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570118" y="2155993"/>
            <a:ext cx="2506428"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fr-FR" sz="1400" b="0">
                <a:solidFill>
                  <a:schemeClr val="accent2"/>
                </a:solidFill>
                <a:latin typeface="Arial" panose="020B0604020202020204" pitchFamily="34" charset="0"/>
                <a:cs typeface="Arial" panose="020B0604020202020204" pitchFamily="34" charset="0"/>
              </a:rPr>
              <a:t>Date de détection</a:t>
            </a:r>
          </a:p>
          <a:p>
            <a:pPr algn="ctr" defTabSz="914446">
              <a:defRPr/>
            </a:pPr>
            <a:r>
              <a:rPr lang="fr-FR" sz="1400">
                <a:solidFill>
                  <a:schemeClr val="accent2"/>
                </a:solidFill>
                <a:latin typeface="Arial"/>
                <a:cs typeface="Arial"/>
              </a:rPr>
              <a:t>17 septembre 2022</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6278235" y="2155993"/>
            <a:ext cx="2014871"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fr-FR" sz="1400" b="0">
                <a:solidFill>
                  <a:schemeClr val="accent3"/>
                </a:solidFill>
                <a:latin typeface="Arial" panose="020B0604020202020204" pitchFamily="34" charset="0"/>
                <a:cs typeface="Arial" panose="020B0604020202020204" pitchFamily="34" charset="0"/>
              </a:rPr>
              <a:t>Date de notification</a:t>
            </a:r>
          </a:p>
          <a:p>
            <a:pPr algn="ctr" defTabSz="914446">
              <a:defRPr/>
            </a:pPr>
            <a:r>
              <a:rPr lang="fr-FR" sz="1400">
                <a:solidFill>
                  <a:schemeClr val="accent3"/>
                </a:solidFill>
                <a:latin typeface="Arial"/>
                <a:cs typeface="Arial"/>
              </a:rPr>
              <a:t>17 septembre 2022</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8753114" y="2164781"/>
            <a:ext cx="2139992"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fr-FR" sz="1400" b="0">
                <a:solidFill>
                  <a:schemeClr val="accent1"/>
                </a:solidFill>
                <a:latin typeface="Arial" panose="020B0604020202020204" pitchFamily="34" charset="0"/>
                <a:cs typeface="Arial" panose="020B0604020202020204" pitchFamily="34" charset="0"/>
              </a:rPr>
              <a:t>Date de réponse précoce</a:t>
            </a:r>
          </a:p>
          <a:p>
            <a:pPr algn="ctr" defTabSz="914446">
              <a:defRPr/>
            </a:pPr>
            <a:r>
              <a:rPr lang="fr-FR" sz="1400">
                <a:solidFill>
                  <a:schemeClr val="accent1"/>
                </a:solidFill>
                <a:latin typeface="Arial"/>
                <a:cs typeface="Arial"/>
              </a:rPr>
              <a:t>26 septembre 2022</a:t>
            </a:r>
          </a:p>
        </p:txBody>
      </p:sp>
      <p:sp>
        <p:nvSpPr>
          <p:cNvPr id="78" name="# DAYS">
            <a:extLst>
              <a:ext uri="{FF2B5EF4-FFF2-40B4-BE49-F238E27FC236}">
                <a16:creationId xmlns:a16="http://schemas.microsoft.com/office/drawing/2014/main" id="{44EE1BF1-05C4-9CBA-5165-C5471C3A5543}"/>
              </a:ext>
            </a:extLst>
          </p:cNvPr>
          <p:cNvSpPr txBox="1"/>
          <p:nvPr/>
        </p:nvSpPr>
        <p:spPr>
          <a:xfrm>
            <a:off x="2775690" y="1467787"/>
            <a:ext cx="1272141"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defTabSz="914446">
              <a:defRPr/>
            </a:pPr>
            <a:r>
              <a:rPr lang="fr-FR" sz="1800" dirty="0">
                <a:latin typeface="Arial"/>
                <a:cs typeface="Arial"/>
              </a:rPr>
              <a:t> 46 JOURS</a:t>
            </a:r>
          </a:p>
        </p:txBody>
      </p:sp>
      <p:sp>
        <p:nvSpPr>
          <p:cNvPr id="79" name="# DAYS">
            <a:extLst>
              <a:ext uri="{FF2B5EF4-FFF2-40B4-BE49-F238E27FC236}">
                <a16:creationId xmlns:a16="http://schemas.microsoft.com/office/drawing/2014/main" id="{45325AEF-558F-2BCF-53EE-3E5C8646F701}"/>
              </a:ext>
            </a:extLst>
          </p:cNvPr>
          <p:cNvSpPr txBox="1"/>
          <p:nvPr/>
        </p:nvSpPr>
        <p:spPr>
          <a:xfrm>
            <a:off x="5798977" y="1467787"/>
            <a:ext cx="1170476"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algn="ctr">
              <a:defRPr sz="2900" b="1">
                <a:solidFill>
                  <a:srgbClr val="FFFFFF"/>
                </a:solidFill>
              </a:defRPr>
            </a:lvl1pPr>
          </a:lstStyle>
          <a:p>
            <a:pPr defTabSz="914446">
              <a:defRPr/>
            </a:pPr>
            <a:r>
              <a:rPr lang="fr-FR" sz="1800">
                <a:latin typeface="Arial"/>
                <a:cs typeface="Arial"/>
              </a:rPr>
              <a:t> &lt;1 JOUR</a:t>
            </a:r>
          </a:p>
        </p:txBody>
      </p:sp>
      <p:sp>
        <p:nvSpPr>
          <p:cNvPr id="80" name="# DAYS">
            <a:extLst>
              <a:ext uri="{FF2B5EF4-FFF2-40B4-BE49-F238E27FC236}">
                <a16:creationId xmlns:a16="http://schemas.microsoft.com/office/drawing/2014/main" id="{7E8B51A0-829D-B7CF-3C91-02A9B904F165}"/>
              </a:ext>
            </a:extLst>
          </p:cNvPr>
          <p:cNvSpPr txBox="1"/>
          <p:nvPr/>
        </p:nvSpPr>
        <p:spPr>
          <a:xfrm>
            <a:off x="8825663" y="1467787"/>
            <a:ext cx="1079781"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defTabSz="914446">
              <a:defRPr/>
            </a:pPr>
            <a:r>
              <a:rPr lang="fr-FR" sz="1800">
                <a:latin typeface="Arial"/>
                <a:cs typeface="Arial"/>
              </a:rPr>
              <a:t>9 JOURS</a:t>
            </a:r>
          </a:p>
        </p:txBody>
      </p:sp>
      <p:sp>
        <p:nvSpPr>
          <p:cNvPr id="81" name="Rounded Rectangle 53">
            <a:extLst>
              <a:ext uri="{FF2B5EF4-FFF2-40B4-BE49-F238E27FC236}">
                <a16:creationId xmlns:a16="http://schemas.microsoft.com/office/drawing/2014/main" id="{BBD240C7-D4ED-655F-25AD-2B63FD449143}"/>
              </a:ext>
            </a:extLst>
          </p:cNvPr>
          <p:cNvSpPr/>
          <p:nvPr/>
        </p:nvSpPr>
        <p:spPr>
          <a:xfrm>
            <a:off x="2293907" y="3729251"/>
            <a:ext cx="2652415"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fr-FR" sz="850">
                <a:latin typeface="Arial" panose="020B0604020202020204" pitchFamily="34" charset="0"/>
                <a:ea typeface="Arial"/>
                <a:cs typeface="Arial" panose="020B0604020202020204" pitchFamily="34" charset="0"/>
              </a:rPr>
              <a:t>Depuis la COVID, la surveillance communautaire était exténuée et n’a pas pu identifier la série inhabituelle de décès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2270935" y="2907763"/>
            <a:ext cx="2675387" cy="713583"/>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pPr>
            <a:r>
              <a:rPr lang="fr-FR" sz="850" dirty="0">
                <a:latin typeface="Arial" panose="020B0604020202020204" pitchFamily="34" charset="0"/>
                <a:ea typeface="Arial"/>
                <a:cs typeface="Arial" panose="020B0604020202020204" pitchFamily="34" charset="0"/>
              </a:rPr>
              <a:t>Manque de connaissances sur les définitions </a:t>
            </a:r>
            <a:br>
              <a:rPr lang="fr-FR" sz="850" dirty="0">
                <a:latin typeface="Arial" panose="020B0604020202020204" pitchFamily="34" charset="0"/>
                <a:ea typeface="Arial"/>
                <a:cs typeface="Arial" panose="020B0604020202020204" pitchFamily="34" charset="0"/>
              </a:rPr>
            </a:br>
            <a:r>
              <a:rPr lang="fr-FR" sz="850" dirty="0">
                <a:latin typeface="Arial" panose="020B0604020202020204" pitchFamily="34" charset="0"/>
                <a:ea typeface="Arial"/>
                <a:cs typeface="Arial" panose="020B0604020202020204" pitchFamily="34" charset="0"/>
              </a:rPr>
              <a:t>de cas présumés de la Surveillance intégrée </a:t>
            </a:r>
            <a:br>
              <a:rPr lang="fr-FR" sz="850" dirty="0">
                <a:latin typeface="Arial" panose="020B0604020202020204" pitchFamily="34" charset="0"/>
                <a:ea typeface="Arial"/>
                <a:cs typeface="Arial" panose="020B0604020202020204" pitchFamily="34" charset="0"/>
              </a:rPr>
            </a:br>
            <a:r>
              <a:rPr lang="fr-FR" sz="850" dirty="0">
                <a:latin typeface="Arial" panose="020B0604020202020204" pitchFamily="34" charset="0"/>
                <a:ea typeface="Arial"/>
                <a:cs typeface="Arial" panose="020B0604020202020204" pitchFamily="34" charset="0"/>
              </a:rPr>
              <a:t>de la maladie et réponse (SIMR) dans </a:t>
            </a:r>
            <a:br>
              <a:rPr lang="fr-FR" sz="850" dirty="0">
                <a:latin typeface="Arial" panose="020B0604020202020204" pitchFamily="34" charset="0"/>
                <a:ea typeface="Arial"/>
                <a:cs typeface="Arial" panose="020B0604020202020204" pitchFamily="34" charset="0"/>
              </a:rPr>
            </a:br>
            <a:r>
              <a:rPr lang="fr-FR" sz="850" dirty="0">
                <a:latin typeface="Arial" panose="020B0604020202020204" pitchFamily="34" charset="0"/>
                <a:ea typeface="Arial"/>
                <a:cs typeface="Arial" panose="020B0604020202020204" pitchFamily="34" charset="0"/>
              </a:rPr>
              <a:t>les établissements privés</a:t>
            </a:r>
          </a:p>
        </p:txBody>
      </p:sp>
      <p:sp>
        <p:nvSpPr>
          <p:cNvPr id="83" name="Rounded Rectangle 62">
            <a:extLst>
              <a:ext uri="{FF2B5EF4-FFF2-40B4-BE49-F238E27FC236}">
                <a16:creationId xmlns:a16="http://schemas.microsoft.com/office/drawing/2014/main" id="{E881F6B6-175F-99BF-7E3F-A270234261C8}"/>
              </a:ext>
            </a:extLst>
          </p:cNvPr>
          <p:cNvSpPr/>
          <p:nvPr/>
        </p:nvSpPr>
        <p:spPr>
          <a:xfrm>
            <a:off x="5135602" y="3724771"/>
            <a:ext cx="2939843"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fr-FR" sz="850">
                <a:latin typeface="Arial" panose="020B0604020202020204" pitchFamily="34" charset="0"/>
                <a:ea typeface="Arial"/>
                <a:cs typeface="Arial" panose="020B0604020202020204" pitchFamily="34" charset="0"/>
              </a:rPr>
              <a:t>Sous-utilisation des SMS prépayés pour la notification des nouveaux membres du personnel</a:t>
            </a:r>
          </a:p>
        </p:txBody>
      </p:sp>
      <p:sp>
        <p:nvSpPr>
          <p:cNvPr id="84" name="Rounded Rectangle 63">
            <a:extLst>
              <a:ext uri="{FF2B5EF4-FFF2-40B4-BE49-F238E27FC236}">
                <a16:creationId xmlns:a16="http://schemas.microsoft.com/office/drawing/2014/main" id="{FE5259CB-DB5D-280B-84A3-2D1F185E1D3F}"/>
              </a:ext>
            </a:extLst>
          </p:cNvPr>
          <p:cNvSpPr/>
          <p:nvPr/>
        </p:nvSpPr>
        <p:spPr>
          <a:xfrm>
            <a:off x="5135602" y="2897486"/>
            <a:ext cx="2939844" cy="723860"/>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fr-FR" sz="850" dirty="0">
                <a:latin typeface="Arial" panose="020B0604020202020204" pitchFamily="34" charset="0"/>
                <a:cs typeface="Arial" panose="020B0604020202020204" pitchFamily="34" charset="0"/>
              </a:rPr>
              <a:t>Absence de rôles clairs en matière de notification </a:t>
            </a:r>
            <a:br>
              <a:rPr lang="fr-FR" sz="850" dirty="0">
                <a:latin typeface="Arial" panose="020B0604020202020204" pitchFamily="34" charset="0"/>
                <a:cs typeface="Arial" panose="020B0604020202020204" pitchFamily="34" charset="0"/>
              </a:rPr>
            </a:br>
            <a:r>
              <a:rPr lang="fr-FR" sz="850" dirty="0">
                <a:latin typeface="Arial" panose="020B0604020202020204" pitchFamily="34" charset="0"/>
                <a:cs typeface="Arial" panose="020B0604020202020204" pitchFamily="34" charset="0"/>
              </a:rPr>
              <a:t>si un cas suspect est détecté au niveau régional</a:t>
            </a:r>
          </a:p>
        </p:txBody>
      </p:sp>
      <p:sp>
        <p:nvSpPr>
          <p:cNvPr id="85" name="Rounded Rectangle 65">
            <a:extLst>
              <a:ext uri="{FF2B5EF4-FFF2-40B4-BE49-F238E27FC236}">
                <a16:creationId xmlns:a16="http://schemas.microsoft.com/office/drawing/2014/main" id="{91765A92-66F6-4D5F-6895-EB26461DF78A}"/>
              </a:ext>
            </a:extLst>
          </p:cNvPr>
          <p:cNvSpPr/>
          <p:nvPr/>
        </p:nvSpPr>
        <p:spPr>
          <a:xfrm>
            <a:off x="8299298" y="3728628"/>
            <a:ext cx="2833272"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fr-FR" sz="850">
                <a:latin typeface="Arial" panose="020B0604020202020204" pitchFamily="34" charset="0"/>
                <a:cs typeface="Arial" panose="020B0604020202020204" pitchFamily="34" charset="0"/>
              </a:rPr>
              <a:t>Retards dans l’accès aux fonds pour permettre à l’équipe d’intervention rapide d’effectuer la recherche des contacts</a:t>
            </a:r>
          </a:p>
        </p:txBody>
      </p:sp>
      <p:sp>
        <p:nvSpPr>
          <p:cNvPr id="86" name="TextBox 85">
            <a:extLst>
              <a:ext uri="{FF2B5EF4-FFF2-40B4-BE49-F238E27FC236}">
                <a16:creationId xmlns:a16="http://schemas.microsoft.com/office/drawing/2014/main" id="{D92F964C-1B04-BAF4-8D94-989982C6DF05}"/>
              </a:ext>
            </a:extLst>
          </p:cNvPr>
          <p:cNvSpPr txBox="1"/>
          <p:nvPr/>
        </p:nvSpPr>
        <p:spPr>
          <a:xfrm>
            <a:off x="506240" y="1015177"/>
            <a:ext cx="1020750" cy="276999"/>
          </a:xfrm>
          <a:prstGeom prst="rect">
            <a:avLst/>
          </a:prstGeom>
          <a:noFill/>
        </p:spPr>
        <p:txBody>
          <a:bodyPr wrap="square">
            <a:spAutoFit/>
          </a:bodyPr>
          <a:lstStyle/>
          <a:p>
            <a:pPr defTabSz="914446">
              <a:defRPr/>
            </a:pPr>
            <a:r>
              <a:rPr lang="fr-FR" sz="1200" b="1">
                <a:solidFill>
                  <a:schemeClr val="tx2"/>
                </a:solidFill>
                <a:latin typeface="Arial" panose="020B0604020202020204" pitchFamily="34" charset="0"/>
                <a:cs typeface="Arial" panose="020B0604020202020204" pitchFamily="34" charset="0"/>
              </a:rPr>
              <a:t>CIBLE</a:t>
            </a:r>
          </a:p>
        </p:txBody>
      </p:sp>
      <p:sp>
        <p:nvSpPr>
          <p:cNvPr id="87" name="TextBox 86">
            <a:extLst>
              <a:ext uri="{FF2B5EF4-FFF2-40B4-BE49-F238E27FC236}">
                <a16:creationId xmlns:a16="http://schemas.microsoft.com/office/drawing/2014/main" id="{EB8D3901-28C1-04CC-B364-3277FA50ADF6}"/>
              </a:ext>
            </a:extLst>
          </p:cNvPr>
          <p:cNvSpPr txBox="1"/>
          <p:nvPr/>
        </p:nvSpPr>
        <p:spPr>
          <a:xfrm>
            <a:off x="506240" y="1503636"/>
            <a:ext cx="1555892" cy="276999"/>
          </a:xfrm>
          <a:prstGeom prst="rect">
            <a:avLst/>
          </a:prstGeom>
          <a:noFill/>
        </p:spPr>
        <p:txBody>
          <a:bodyPr wrap="square" lIns="91440" tIns="45720" rIns="91440" bIns="45720" anchor="t">
            <a:spAutoFit/>
          </a:bodyPr>
          <a:lstStyle/>
          <a:p>
            <a:pPr defTabSz="914446">
              <a:defRPr/>
            </a:pPr>
            <a:r>
              <a:rPr lang="fr-FR" sz="1200" b="1" dirty="0">
                <a:solidFill>
                  <a:schemeClr val="tx2"/>
                </a:solidFill>
                <a:latin typeface="Arial"/>
                <a:cs typeface="Arial"/>
              </a:rPr>
              <a:t>CHRONOLOGIE</a:t>
            </a:r>
            <a:endParaRPr lang="fr-FR" sz="1200" b="1" dirty="0">
              <a:solidFill>
                <a:schemeClr val="tx2"/>
              </a:solidFill>
              <a:latin typeface="Arial" panose="020B0604020202020204" pitchFamily="34" charset="0"/>
              <a:cs typeface="Arial" panose="020B0604020202020204" pitchFamily="34" charset="0"/>
            </a:endParaRPr>
          </a:p>
        </p:txBody>
      </p:sp>
      <p:sp>
        <p:nvSpPr>
          <p:cNvPr id="88" name="TextBox 87">
            <a:extLst>
              <a:ext uri="{FF2B5EF4-FFF2-40B4-BE49-F238E27FC236}">
                <a16:creationId xmlns:a16="http://schemas.microsoft.com/office/drawing/2014/main" id="{F06A252A-D11E-E6BC-99B2-9C34733DB866}"/>
              </a:ext>
            </a:extLst>
          </p:cNvPr>
          <p:cNvSpPr txBox="1"/>
          <p:nvPr/>
        </p:nvSpPr>
        <p:spPr>
          <a:xfrm>
            <a:off x="444710" y="2904737"/>
            <a:ext cx="1690076" cy="461665"/>
          </a:xfrm>
          <a:prstGeom prst="rect">
            <a:avLst/>
          </a:prstGeom>
          <a:noFill/>
        </p:spPr>
        <p:txBody>
          <a:bodyPr wrap="square" lIns="91440" tIns="45720" rIns="91440" bIns="45720" anchor="t">
            <a:spAutoFit/>
          </a:bodyPr>
          <a:lstStyle/>
          <a:p>
            <a:pPr defTabSz="914446">
              <a:defRPr/>
            </a:pPr>
            <a:r>
              <a:rPr lang="fr-FR" sz="1200" b="1" dirty="0">
                <a:solidFill>
                  <a:schemeClr val="tx2"/>
                </a:solidFill>
                <a:latin typeface="Arial"/>
                <a:cs typeface="Arial"/>
              </a:rPr>
              <a:t>GOULOTS D’ÉTRANGLEMENT</a:t>
            </a:r>
          </a:p>
        </p:txBody>
      </p:sp>
      <p:sp>
        <p:nvSpPr>
          <p:cNvPr id="89" name="TextBox 88">
            <a:extLst>
              <a:ext uri="{FF2B5EF4-FFF2-40B4-BE49-F238E27FC236}">
                <a16:creationId xmlns:a16="http://schemas.microsoft.com/office/drawing/2014/main" id="{87DFD4B9-C7C2-2A6A-DE4E-C2379165760B}"/>
              </a:ext>
            </a:extLst>
          </p:cNvPr>
          <p:cNvSpPr txBox="1"/>
          <p:nvPr/>
        </p:nvSpPr>
        <p:spPr>
          <a:xfrm>
            <a:off x="508140" y="5722366"/>
            <a:ext cx="1304290" cy="461665"/>
          </a:xfrm>
          <a:prstGeom prst="rect">
            <a:avLst/>
          </a:prstGeom>
          <a:noFill/>
        </p:spPr>
        <p:txBody>
          <a:bodyPr wrap="square">
            <a:spAutoFit/>
          </a:bodyPr>
          <a:lstStyle/>
          <a:p>
            <a:pPr defTabSz="914446">
              <a:defRPr/>
            </a:pPr>
            <a:r>
              <a:rPr lang="fr-FR" sz="1200" b="1" dirty="0">
                <a:solidFill>
                  <a:schemeClr val="tx2"/>
                </a:solidFill>
                <a:latin typeface="Arial" panose="020B0604020202020204" pitchFamily="34" charset="0"/>
                <a:cs typeface="Arial" panose="020B0604020202020204" pitchFamily="34" charset="0"/>
              </a:rPr>
              <a:t>ACTIONS CORRECTIVES</a:t>
            </a:r>
          </a:p>
        </p:txBody>
      </p:sp>
      <p:sp>
        <p:nvSpPr>
          <p:cNvPr id="90" name="Rounded Rectangle 75">
            <a:extLst>
              <a:ext uri="{FF2B5EF4-FFF2-40B4-BE49-F238E27FC236}">
                <a16:creationId xmlns:a16="http://schemas.microsoft.com/office/drawing/2014/main" id="{978BBFBC-67A6-25DD-6835-1B28D53F15E0}"/>
              </a:ext>
            </a:extLst>
          </p:cNvPr>
          <p:cNvSpPr/>
          <p:nvPr/>
        </p:nvSpPr>
        <p:spPr>
          <a:xfrm>
            <a:off x="8277716" y="4727133"/>
            <a:ext cx="283327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fr-FR" sz="850">
                <a:latin typeface="Arial" panose="020B0604020202020204" pitchFamily="34" charset="0"/>
                <a:ea typeface="Arial"/>
                <a:cs typeface="Arial" panose="020B0604020202020204" pitchFamily="34" charset="0"/>
              </a:rPr>
              <a:t>L’hôpital régional a mobilisé des ressources pour l'enquête initiale sur les décès dans la communauté</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2293906" y="5704081"/>
            <a:ext cx="8827197" cy="607072"/>
          </a:xfrm>
          <a:prstGeom prst="roundRect">
            <a:avLst>
              <a:gd name="adj" fmla="val 7152"/>
            </a:avLst>
          </a:prstGeom>
          <a:solidFill>
            <a:schemeClr val="accent1">
              <a:lumMod val="20000"/>
              <a:lumOff val="80000"/>
            </a:schemeClr>
          </a:solidFill>
          <a:ln w="19050" cap="flat" cmpd="sng" algn="ctr">
            <a:noFill/>
            <a:prstDash val="solid"/>
          </a:ln>
          <a:effectLst/>
        </p:spPr>
        <p:txBody>
          <a:bodyPr rtlCol="0" anchor="ctr"/>
          <a:lstStyle/>
          <a:p>
            <a:pPr defTabSz="914446">
              <a:defRPr/>
            </a:pPr>
            <a:r>
              <a:rPr lang="fr-FR" sz="1000" b="1" dirty="0">
                <a:latin typeface="Arial" panose="020B0604020202020204" pitchFamily="34" charset="0"/>
                <a:cs typeface="Arial" panose="020B0604020202020204" pitchFamily="34" charset="0"/>
              </a:rPr>
              <a:t>IMMÉDIATES</a:t>
            </a:r>
            <a:r>
              <a:rPr lang="fr-FR" sz="1000" dirty="0">
                <a:latin typeface="Arial" panose="020B0604020202020204" pitchFamily="34" charset="0"/>
                <a:cs typeface="Arial" panose="020B0604020202020204" pitchFamily="34" charset="0"/>
              </a:rPr>
              <a:t> : identifier un bâtiment avec de meilleures installations pour une unité d’isolement ; identifier les partenaires avec des fonds disponibles pour la recherche des contacts </a:t>
            </a:r>
          </a:p>
          <a:p>
            <a:pPr defTabSz="914446">
              <a:defRPr/>
            </a:pPr>
            <a:r>
              <a:rPr lang="fr-FR" sz="1000" b="1" dirty="0">
                <a:latin typeface="Arial" panose="020B0604020202020204" pitchFamily="34" charset="0"/>
                <a:cs typeface="Arial" panose="020B0604020202020204" pitchFamily="34" charset="0"/>
              </a:rPr>
              <a:t>À LONG TERME</a:t>
            </a:r>
            <a:r>
              <a:rPr lang="fr-FR" sz="1000" dirty="0">
                <a:latin typeface="Arial" panose="020B0604020202020204" pitchFamily="34" charset="0"/>
                <a:cs typeface="Arial" panose="020B0604020202020204" pitchFamily="34" charset="0"/>
              </a:rPr>
              <a:t> : augmenter les formations en SIMR dans tout le pays pour les prestataires au sein des établissements privés</a:t>
            </a:r>
          </a:p>
        </p:txBody>
      </p:sp>
      <p:sp>
        <p:nvSpPr>
          <p:cNvPr id="97" name="TextBox 96">
            <a:extLst>
              <a:ext uri="{FF2B5EF4-FFF2-40B4-BE49-F238E27FC236}">
                <a16:creationId xmlns:a16="http://schemas.microsoft.com/office/drawing/2014/main" id="{A87F5133-642D-25E8-20E1-8FF7BAFB6C20}"/>
              </a:ext>
            </a:extLst>
          </p:cNvPr>
          <p:cNvSpPr txBox="1"/>
          <p:nvPr/>
        </p:nvSpPr>
        <p:spPr>
          <a:xfrm>
            <a:off x="511244" y="4821463"/>
            <a:ext cx="1405903" cy="461665"/>
          </a:xfrm>
          <a:prstGeom prst="rect">
            <a:avLst/>
          </a:prstGeom>
          <a:noFill/>
        </p:spPr>
        <p:txBody>
          <a:bodyPr wrap="square">
            <a:spAutoFit/>
          </a:bodyPr>
          <a:lstStyle/>
          <a:p>
            <a:pPr defTabSz="914446">
              <a:defRPr/>
            </a:pPr>
            <a:r>
              <a:rPr lang="fr-FR" sz="1200" b="1" dirty="0">
                <a:solidFill>
                  <a:schemeClr val="tx2"/>
                </a:solidFill>
                <a:latin typeface="Arial" panose="020B0604020202020204" pitchFamily="34" charset="0"/>
                <a:cs typeface="Arial" panose="020B0604020202020204" pitchFamily="34" charset="0"/>
              </a:rPr>
              <a:t>FACTEURS FAVORISANTS</a:t>
            </a:r>
          </a:p>
        </p:txBody>
      </p:sp>
      <p:sp>
        <p:nvSpPr>
          <p:cNvPr id="99" name="Rounded Rectangle 75">
            <a:extLst>
              <a:ext uri="{FF2B5EF4-FFF2-40B4-BE49-F238E27FC236}">
                <a16:creationId xmlns:a16="http://schemas.microsoft.com/office/drawing/2014/main" id="{402DB51E-4640-41F9-1A99-EE35DBD48CF6}"/>
              </a:ext>
            </a:extLst>
          </p:cNvPr>
          <p:cNvSpPr/>
          <p:nvPr/>
        </p:nvSpPr>
        <p:spPr>
          <a:xfrm>
            <a:off x="8284025" y="2912510"/>
            <a:ext cx="2833271" cy="705345"/>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fr-FR" sz="850" dirty="0">
                <a:latin typeface="Arial" panose="020B0604020202020204" pitchFamily="34" charset="0"/>
                <a:ea typeface="Arial"/>
                <a:cs typeface="Arial" panose="020B0604020202020204" pitchFamily="34" charset="0"/>
              </a:rPr>
              <a:t>L’unité d’isolement était partiellement fonctionnelle </a:t>
            </a:r>
            <a:br>
              <a:rPr lang="fr-FR" sz="850" dirty="0">
                <a:latin typeface="Arial" panose="020B0604020202020204" pitchFamily="34" charset="0"/>
                <a:ea typeface="Arial"/>
                <a:cs typeface="Arial" panose="020B0604020202020204" pitchFamily="34" charset="0"/>
              </a:rPr>
            </a:br>
            <a:r>
              <a:rPr lang="fr-FR" sz="850" dirty="0">
                <a:latin typeface="Arial" panose="020B0604020202020204" pitchFamily="34" charset="0"/>
                <a:ea typeface="Arial"/>
                <a:cs typeface="Arial" panose="020B0604020202020204" pitchFamily="34" charset="0"/>
              </a:rPr>
              <a:t>et ne disposait pas d’installations sanitaires</a:t>
            </a:r>
          </a:p>
        </p:txBody>
      </p:sp>
      <p:sp>
        <p:nvSpPr>
          <p:cNvPr id="100" name="Rounded Rectangle 62">
            <a:extLst>
              <a:ext uri="{FF2B5EF4-FFF2-40B4-BE49-F238E27FC236}">
                <a16:creationId xmlns:a16="http://schemas.microsoft.com/office/drawing/2014/main" id="{B29232C2-857B-9E08-17E4-2605FD4B512E}"/>
              </a:ext>
            </a:extLst>
          </p:cNvPr>
          <p:cNvSpPr/>
          <p:nvPr/>
        </p:nvSpPr>
        <p:spPr>
          <a:xfrm>
            <a:off x="5135602" y="4727134"/>
            <a:ext cx="2939843"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fr-FR" sz="850">
                <a:latin typeface="Arial" panose="020B0604020202020204" pitchFamily="34" charset="0"/>
                <a:ea typeface="Arial"/>
                <a:cs typeface="Arial" panose="020B0604020202020204" pitchFamily="34" charset="0"/>
              </a:rPr>
              <a:t>L’hôpital régional a immédiatement appelé l’équipe d’intervention rapide du district et l’a informée du cas</a:t>
            </a:r>
          </a:p>
        </p:txBody>
      </p:sp>
      <p:sp>
        <p:nvSpPr>
          <p:cNvPr id="104" name="Rounded Rectangle 62">
            <a:extLst>
              <a:ext uri="{FF2B5EF4-FFF2-40B4-BE49-F238E27FC236}">
                <a16:creationId xmlns:a16="http://schemas.microsoft.com/office/drawing/2014/main" id="{B1FEB18D-E7BB-8F00-07DA-B3604BC4D987}"/>
              </a:ext>
            </a:extLst>
          </p:cNvPr>
          <p:cNvSpPr/>
          <p:nvPr/>
        </p:nvSpPr>
        <p:spPr>
          <a:xfrm>
            <a:off x="2293907" y="4727134"/>
            <a:ext cx="2652415"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algn="ctr" defTabSz="914446">
              <a:defRPr>
                <a:solidFill>
                  <a:srgbClr val="0C0F22"/>
                </a:solidFill>
              </a:defRPr>
            </a:pPr>
            <a:r>
              <a:rPr lang="fr-FR" sz="850" dirty="0">
                <a:latin typeface="Arial" panose="020B0604020202020204" pitchFamily="34" charset="0"/>
                <a:ea typeface="Arial"/>
                <a:cs typeface="Arial" panose="020B0604020202020204" pitchFamily="34" charset="0"/>
              </a:rPr>
              <a:t>Surveillance syndromique des maladies fébriles aiguës à l’hôpital régional de </a:t>
            </a:r>
            <a:br>
              <a:rPr lang="fr-FR" sz="850" dirty="0">
                <a:latin typeface="Arial" panose="020B0604020202020204" pitchFamily="34" charset="0"/>
                <a:ea typeface="Arial"/>
                <a:cs typeface="Arial" panose="020B0604020202020204" pitchFamily="34" charset="0"/>
              </a:rPr>
            </a:br>
            <a:r>
              <a:rPr lang="fr-FR" sz="850" dirty="0">
                <a:latin typeface="Arial" panose="020B0604020202020204" pitchFamily="34" charset="0"/>
                <a:ea typeface="Arial"/>
                <a:cs typeface="Arial" panose="020B0604020202020204" pitchFamily="34" charset="0"/>
              </a:rPr>
              <a:t>Mubende qui a suspecté la présence d’une fièvre hémorragique virale (FHV) et en a informé le district</a:t>
            </a:r>
          </a:p>
        </p:txBody>
      </p:sp>
      <p:sp>
        <p:nvSpPr>
          <p:cNvPr id="11" name="Oval 10">
            <a:extLst>
              <a:ext uri="{FF2B5EF4-FFF2-40B4-BE49-F238E27FC236}">
                <a16:creationId xmlns:a16="http://schemas.microsoft.com/office/drawing/2014/main" id="{331CECC1-2C37-F2EE-B66A-40BBAB005F43}"/>
              </a:ext>
            </a:extLst>
          </p:cNvPr>
          <p:cNvSpPr/>
          <p:nvPr/>
        </p:nvSpPr>
        <p:spPr>
          <a:xfrm>
            <a:off x="1804630" y="1293672"/>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2008326" y="1456033"/>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a:stretch>
            <a:fillRect/>
          </a:stretch>
        </p:blipFill>
        <p:spPr>
          <a:xfrm>
            <a:off x="2230184" y="3206034"/>
            <a:ext cx="188893" cy="188893"/>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a:stretch>
            <a:fillRect/>
          </a:stretch>
        </p:blipFill>
        <p:spPr>
          <a:xfrm>
            <a:off x="2230184" y="3690809"/>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a:stretch>
            <a:fillRect/>
          </a:stretch>
        </p:blipFill>
        <p:spPr>
          <a:xfrm>
            <a:off x="5101204" y="3206034"/>
            <a:ext cx="188893" cy="188893"/>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a:stretch>
            <a:fillRect/>
          </a:stretch>
        </p:blipFill>
        <p:spPr>
          <a:xfrm>
            <a:off x="5101204" y="3690809"/>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a:stretch>
            <a:fillRect/>
          </a:stretch>
        </p:blipFill>
        <p:spPr>
          <a:xfrm>
            <a:off x="8247527" y="3206034"/>
            <a:ext cx="188893" cy="188893"/>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a:stretch>
            <a:fillRect/>
          </a:stretch>
        </p:blipFill>
        <p:spPr>
          <a:xfrm>
            <a:off x="8247527" y="3690809"/>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a:stretch>
            <a:fillRect/>
          </a:stretch>
        </p:blipFill>
        <p:spPr>
          <a:xfrm>
            <a:off x="2218514" y="4698749"/>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a:stretch>
            <a:fillRect/>
          </a:stretch>
        </p:blipFill>
        <p:spPr>
          <a:xfrm>
            <a:off x="5089533" y="4698749"/>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a:stretch>
            <a:fillRect/>
          </a:stretch>
        </p:blipFill>
        <p:spPr>
          <a:xfrm>
            <a:off x="8206358" y="4698749"/>
            <a:ext cx="212232" cy="212232"/>
          </a:xfrm>
          <a:prstGeom prst="rect">
            <a:avLst/>
          </a:prstGeom>
        </p:spPr>
      </p:pic>
      <p:sp>
        <p:nvSpPr>
          <p:cNvPr id="2" name="Rectangle 1">
            <a:extLst>
              <a:ext uri="{FF2B5EF4-FFF2-40B4-BE49-F238E27FC236}">
                <a16:creationId xmlns:a16="http://schemas.microsoft.com/office/drawing/2014/main" id="{A8B29B43-2B30-52B4-1F09-B913BEFC1700}"/>
              </a:ext>
            </a:extLst>
          </p:cNvPr>
          <p:cNvSpPr/>
          <p:nvPr/>
        </p:nvSpPr>
        <p:spPr>
          <a:xfrm>
            <a:off x="306456" y="470744"/>
            <a:ext cx="11579087" cy="2275226"/>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1EAFFFE-863B-AEB8-5245-57E6F37D6612}"/>
              </a:ext>
            </a:extLst>
          </p:cNvPr>
          <p:cNvSpPr/>
          <p:nvPr/>
        </p:nvSpPr>
        <p:spPr>
          <a:xfrm>
            <a:off x="306455" y="2741780"/>
            <a:ext cx="11579087" cy="2904332"/>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0261BBE-B399-F721-A020-AFFC8DCDD1AB}"/>
              </a:ext>
            </a:extLst>
          </p:cNvPr>
          <p:cNvSpPr/>
          <p:nvPr/>
        </p:nvSpPr>
        <p:spPr>
          <a:xfrm>
            <a:off x="306455" y="5648346"/>
            <a:ext cx="11579087" cy="539360"/>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3335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xit" presetSubtype="0" fill="hold" grpId="1" nodeType="withEffect">
                                  <p:stCondLst>
                                    <p:cond delay="0"/>
                                  </p:stCondLst>
                                  <p:childTnLst>
                                    <p:set>
                                      <p:cBhvr>
                                        <p:cTn id="8" dur="1" fill="hold">
                                          <p:stCondLst>
                                            <p:cond delay="0"/>
                                          </p:stCondLst>
                                        </p:cTn>
                                        <p:tgtEl>
                                          <p:spTgt spid="2"/>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xit" presetSubtype="0" fill="hold" grpId="1" nodeType="withEffect">
                                  <p:stCondLst>
                                    <p:cond delay="0"/>
                                  </p:stCondLst>
                                  <p:childTnLst>
                                    <p:set>
                                      <p:cBhvr>
                                        <p:cTn id="14" dur="1" fill="hold">
                                          <p:stCondLst>
                                            <p:cond delay="0"/>
                                          </p:stCondLst>
                                        </p:cTn>
                                        <p:tgtEl>
                                          <p:spTgt spid="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78B1AB-B42F-7822-6046-47C459AF175C}"/>
              </a:ext>
            </a:extLst>
          </p:cNvPr>
          <p:cNvSpPr>
            <a:spLocks noGrp="1"/>
          </p:cNvSpPr>
          <p:nvPr>
            <p:ph type="title"/>
          </p:nvPr>
        </p:nvSpPr>
        <p:spPr>
          <a:xfrm>
            <a:off x="831849" y="1909720"/>
            <a:ext cx="9703980" cy="2148666"/>
          </a:xfrm>
        </p:spPr>
        <p:txBody>
          <a:bodyPr/>
          <a:lstStyle/>
          <a:p>
            <a:r>
              <a:rPr lang="fr-FR" sz="4000" dirty="0">
                <a:latin typeface="Arial"/>
                <a:cs typeface="Arial"/>
              </a:rPr>
              <a:t>Activité de simulation sur l’approche </a:t>
            </a:r>
            <a:br>
              <a:rPr lang="fr-FR" sz="4000" dirty="0">
                <a:latin typeface="Arial"/>
                <a:cs typeface="Arial"/>
              </a:rPr>
            </a:br>
            <a:r>
              <a:rPr lang="fr-FR" sz="4000" dirty="0">
                <a:latin typeface="Arial"/>
                <a:cs typeface="Arial"/>
              </a:rPr>
              <a:t>7-1-7 consacrée à la rougeole</a:t>
            </a:r>
          </a:p>
        </p:txBody>
      </p:sp>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fr-FR"/>
              <a:t>Présentation</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45053" y="484089"/>
            <a:ext cx="2199772" cy="355348"/>
          </a:xfrm>
          <a:prstGeom prst="rect">
            <a:avLst/>
          </a:prstGeom>
        </p:spPr>
      </p:pic>
    </p:spTree>
    <p:extLst>
      <p:ext uri="{BB962C8B-B14F-4D97-AF65-F5344CB8AC3E}">
        <p14:creationId xmlns:p14="http://schemas.microsoft.com/office/powerpoint/2010/main" val="389169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80507" y="1455036"/>
            <a:ext cx="11371493"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lang="fr-FR" sz="2400" dirty="0">
                <a:solidFill>
                  <a:schemeClr val="tx2"/>
                </a:solidFill>
              </a:rPr>
              <a:t>But</a:t>
            </a:r>
            <a:r>
              <a:rPr kumimoji="0" lang="fr-FR" sz="2400" b="1" i="0" u="none" strike="noStrike" cap="none" normalizeH="0" baseline="0" noProof="0" dirty="0">
                <a:ln>
                  <a:noFill/>
                </a:ln>
                <a:solidFill>
                  <a:schemeClr val="tx2"/>
                </a:solidFill>
                <a:effectLst/>
                <a:uLnTx/>
                <a:uFillTx/>
                <a:latin typeface="Arial" panose="020B0604020202020204" pitchFamily="34" charset="0"/>
                <a:ea typeface="Arial"/>
                <a:cs typeface="+mn-cs"/>
              </a:rPr>
              <a:t> : apprendre à animer une </a:t>
            </a:r>
            <a:r>
              <a:rPr lang="fr-FR" sz="2400" dirty="0">
                <a:solidFill>
                  <a:schemeClr val="tx2"/>
                </a:solidFill>
              </a:rPr>
              <a:t>activité de simulation </a:t>
            </a:r>
            <a:r>
              <a:rPr kumimoji="0" lang="fr-FR" sz="2400" b="1" i="0" u="none" strike="noStrike" cap="none" normalizeH="0" baseline="0" noProof="0" dirty="0">
                <a:ln>
                  <a:noFill/>
                </a:ln>
                <a:solidFill>
                  <a:schemeClr val="tx2"/>
                </a:solidFill>
                <a:effectLst/>
                <a:uLnTx/>
                <a:uFillTx/>
                <a:latin typeface="Arial" panose="020B0604020202020204" pitchFamily="34" charset="0"/>
                <a:ea typeface="Arial"/>
                <a:cs typeface="+mn-cs"/>
              </a:rPr>
              <a:t>de </a:t>
            </a:r>
            <a:r>
              <a:rPr lang="fr-FR" sz="2400" dirty="0">
                <a:solidFill>
                  <a:schemeClr val="tx2"/>
                </a:solidFill>
              </a:rPr>
              <a:t>90</a:t>
            </a:r>
            <a:r>
              <a:rPr kumimoji="0" lang="fr-FR" sz="2400" b="1" i="0" u="none" strike="noStrike" cap="none" normalizeH="0" baseline="0" noProof="0" dirty="0">
                <a:ln>
                  <a:noFill/>
                </a:ln>
                <a:solidFill>
                  <a:schemeClr val="tx2"/>
                </a:solidFill>
                <a:effectLst/>
                <a:uLnTx/>
                <a:uFillTx/>
                <a:latin typeface="Arial" panose="020B0604020202020204" pitchFamily="34" charset="0"/>
                <a:ea typeface="Arial"/>
                <a:cs typeface="+mn-cs"/>
              </a:rPr>
              <a:t> minutes </a:t>
            </a:r>
            <a:r>
              <a:rPr lang="fr-FR" sz="2400" dirty="0">
                <a:solidFill>
                  <a:schemeClr val="tx2"/>
                </a:solidFill>
              </a:rPr>
              <a:t>sur</a:t>
            </a:r>
            <a:r>
              <a:rPr kumimoji="0" lang="fr-FR" sz="2400" b="1" i="0" u="none" strike="noStrike" cap="none" normalizeH="0" baseline="0" noProof="0" dirty="0">
                <a:ln>
                  <a:noFill/>
                </a:ln>
                <a:solidFill>
                  <a:schemeClr val="tx2"/>
                </a:solidFill>
                <a:effectLst/>
                <a:uLnTx/>
                <a:uFillTx/>
                <a:latin typeface="Arial" panose="020B0604020202020204" pitchFamily="34" charset="0"/>
                <a:ea typeface="Arial"/>
                <a:cs typeface="+mn-cs"/>
              </a:rPr>
              <a:t> une épidémie, fondée sur la cible 7-1-7 et l’approche d’amélioration des performances. </a:t>
            </a:r>
            <a:br>
              <a:rPr kumimoji="0" lang="fr-FR" sz="2400" b="1" i="0" u="none" strike="noStrike" cap="none" normalizeH="0" baseline="0" noProof="0" dirty="0">
                <a:ln>
                  <a:noFill/>
                </a:ln>
                <a:solidFill>
                  <a:schemeClr val="tx1"/>
                </a:solidFill>
                <a:effectLst/>
                <a:uLnTx/>
                <a:uFillTx/>
                <a:latin typeface="Arial" panose="020B0604020202020204" pitchFamily="34" charset="0"/>
                <a:ea typeface="Arial"/>
                <a:cs typeface="+mn-cs"/>
              </a:rPr>
            </a:br>
            <a:endParaRPr kumimoji="0" lang="fr-FR" sz="2400" b="1" i="0" u="none" strike="noStrike" cap="none" normalizeH="0" baseline="0" noProof="0" dirty="0">
              <a:ln>
                <a:noFill/>
              </a:ln>
              <a:solidFill>
                <a:schemeClr val="tx1"/>
              </a:solidFill>
              <a:effectLst/>
              <a:uLnTx/>
              <a:uFillTx/>
              <a:latin typeface="Arial" panose="020B0604020202020204" pitchFamily="34" charset="0"/>
              <a:ea typeface="Arial"/>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lang="fr-FR" b="1" dirty="0">
                <a:solidFill>
                  <a:schemeClr val="tx1"/>
                </a:solidFill>
              </a:rPr>
              <a:t>À l'issue de cette formation, les participants</a:t>
            </a:r>
            <a:r>
              <a:rPr kumimoji="0" lang="fr-FR" b="1" i="0" u="none" strike="noStrike" cap="none" normalizeH="0" baseline="0" noProof="0" dirty="0">
                <a:ln>
                  <a:noFill/>
                </a:ln>
                <a:solidFill>
                  <a:schemeClr val="tx1"/>
                </a:solidFill>
                <a:effectLst/>
                <a:uLnTx/>
                <a:uFillTx/>
                <a:latin typeface="Arial" panose="020B0604020202020204" pitchFamily="34" charset="0"/>
                <a:ea typeface="Arial"/>
                <a:cs typeface="+mn-cs"/>
              </a:rPr>
              <a:t> devraient pouvoir :</a:t>
            </a:r>
            <a:br>
              <a:rPr kumimoji="0" lang="fr-FR" b="0" i="0" u="none" strike="noStrike" cap="none" normalizeH="0" baseline="0" noProof="0" dirty="0">
                <a:ln>
                  <a:noFill/>
                </a:ln>
                <a:solidFill>
                  <a:schemeClr val="tx1"/>
                </a:solidFill>
                <a:effectLst/>
                <a:uLnTx/>
                <a:uFillTx/>
                <a:latin typeface="Arial" panose="020B0604020202020204" pitchFamily="34" charset="0"/>
                <a:ea typeface="Arial"/>
                <a:cs typeface="+mn-cs"/>
              </a:rPr>
            </a:br>
            <a:endParaRPr kumimoji="0" lang="fr-FR" b="0" i="0" u="none" strike="noStrike" cap="none" normalizeH="0" baseline="0" noProof="0" dirty="0">
              <a:ln>
                <a:noFill/>
              </a:ln>
              <a:solidFill>
                <a:schemeClr val="tx1"/>
              </a:solidFill>
              <a:effectLst/>
              <a:uLnTx/>
              <a:uFillTx/>
              <a:latin typeface="Arial" panose="020B0604020202020204" pitchFamily="34" charset="0"/>
              <a:ea typeface="Arial"/>
              <a:cs typeface="+mn-cs"/>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fr-FR" sz="2100" b="0" i="0" u="none" strike="noStrike" cap="none" normalizeH="0" baseline="0" noProof="0" dirty="0">
                <a:ln>
                  <a:noFill/>
                </a:ln>
                <a:solidFill>
                  <a:schemeClr val="tx1"/>
                </a:solidFill>
                <a:effectLst/>
                <a:uLnTx/>
                <a:uFillTx/>
                <a:latin typeface="Arial" panose="020B0604020202020204" pitchFamily="34" charset="0"/>
                <a:ea typeface="Arial"/>
                <a:cs typeface="+mn-cs"/>
              </a:rPr>
              <a:t>expliquer les principaux concepts et définitions de l’approche 7-1-7</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lang="fr-FR" sz="2100" dirty="0">
                <a:solidFill>
                  <a:schemeClr val="tx1"/>
                </a:solidFill>
              </a:rPr>
              <a:t>animer l’activité de simulation sur l’approche 7-1-7 en petit groupe</a:t>
            </a: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fr-FR"/>
              <a:t>Formation de l’animateur « activité de simulation sur l’approche 7-1-7 » : but et objectifs</a:t>
            </a:r>
          </a:p>
        </p:txBody>
      </p:sp>
    </p:spTree>
    <p:extLst>
      <p:ext uri="{BB962C8B-B14F-4D97-AF65-F5344CB8AC3E}">
        <p14:creationId xmlns:p14="http://schemas.microsoft.com/office/powerpoint/2010/main" val="34575060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fr-FR"/>
              <a:t>Activité de simulation dans le programme de l’atelier</a:t>
            </a:r>
          </a:p>
        </p:txBody>
      </p:sp>
      <p:graphicFrame>
        <p:nvGraphicFramePr>
          <p:cNvPr id="2" name="Table 1">
            <a:extLst>
              <a:ext uri="{FF2B5EF4-FFF2-40B4-BE49-F238E27FC236}">
                <a16:creationId xmlns:a16="http://schemas.microsoft.com/office/drawing/2014/main" id="{E7F17793-A8D9-D916-D39F-CF46088B224D}"/>
              </a:ext>
            </a:extLst>
          </p:cNvPr>
          <p:cNvGraphicFramePr>
            <a:graphicFrameLocks noGrp="1"/>
          </p:cNvGraphicFramePr>
          <p:nvPr>
            <p:extLst>
              <p:ext uri="{D42A27DB-BD31-4B8C-83A1-F6EECF244321}">
                <p14:modId xmlns:p14="http://schemas.microsoft.com/office/powerpoint/2010/main" val="4156997008"/>
              </p:ext>
            </p:extLst>
          </p:nvPr>
        </p:nvGraphicFramePr>
        <p:xfrm>
          <a:off x="635001" y="1550628"/>
          <a:ext cx="9785349" cy="3925668"/>
        </p:xfrm>
        <a:graphic>
          <a:graphicData uri="http://schemas.openxmlformats.org/drawingml/2006/table">
            <a:tbl>
              <a:tblPr/>
              <a:tblGrid>
                <a:gridCol w="2336588">
                  <a:extLst>
                    <a:ext uri="{9D8B030D-6E8A-4147-A177-3AD203B41FA5}">
                      <a16:colId xmlns:a16="http://schemas.microsoft.com/office/drawing/2014/main" val="1390176686"/>
                    </a:ext>
                  </a:extLst>
                </a:gridCol>
                <a:gridCol w="7448761">
                  <a:extLst>
                    <a:ext uri="{9D8B030D-6E8A-4147-A177-3AD203B41FA5}">
                      <a16:colId xmlns:a16="http://schemas.microsoft.com/office/drawing/2014/main" val="2458331761"/>
                    </a:ext>
                  </a:extLst>
                </a:gridCol>
              </a:tblGrid>
              <a:tr h="305972">
                <a:tc>
                  <a:txBody>
                    <a:bodyPr/>
                    <a:lstStyle/>
                    <a:p>
                      <a:pPr algn="ctr" fontAlgn="t"/>
                      <a:r>
                        <a:rPr lang="fr-FR" sz="2000" b="1" dirty="0">
                          <a:solidFill>
                            <a:schemeClr val="bg1"/>
                          </a:solidFill>
                          <a:effectLst/>
                          <a:latin typeface="Arial"/>
                          <a:cs typeface="Arial"/>
                        </a:rPr>
                        <a:t>Horaires</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fr-FR" sz="2000" b="1" i="0" dirty="0">
                          <a:solidFill>
                            <a:schemeClr val="bg1"/>
                          </a:solidFill>
                          <a:effectLst/>
                          <a:latin typeface="Arial"/>
                          <a:cs typeface="Arial"/>
                        </a:rPr>
                        <a:t>Séance </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04204">
                <a:tc>
                  <a:txBody>
                    <a:bodyPr/>
                    <a:lstStyle/>
                    <a:p>
                      <a:pPr algn="l" rtl="0" fontAlgn="base"/>
                      <a:r>
                        <a:rPr lang="fr-FR" sz="2000" b="1" i="0" dirty="0">
                          <a:solidFill>
                            <a:srgbClr val="618393"/>
                          </a:solidFill>
                          <a:effectLst/>
                          <a:latin typeface="Arial"/>
                          <a:cs typeface="Arial"/>
                        </a:rPr>
                        <a:t>9 h 00 – 9 h 20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fr-FR" sz="2000" b="0" i="0" dirty="0">
                          <a:effectLst/>
                          <a:latin typeface="Arial"/>
                          <a:cs typeface="Arial"/>
                        </a:rPr>
                        <a:t>Accueil et présentations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04204">
                <a:tc>
                  <a:txBody>
                    <a:bodyPr/>
                    <a:lstStyle/>
                    <a:p>
                      <a:pPr algn="l" rtl="0" fontAlgn="base"/>
                      <a:r>
                        <a:rPr lang="fr-FR" sz="2000" b="1" i="0" dirty="0">
                          <a:solidFill>
                            <a:srgbClr val="618393"/>
                          </a:solidFill>
                          <a:effectLst/>
                          <a:latin typeface="Arial"/>
                          <a:cs typeface="Arial"/>
                        </a:rPr>
                        <a:t>9 h 20 – 10 h 00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fr-FR" sz="2000" b="0" i="0" dirty="0">
                          <a:solidFill>
                            <a:schemeClr val="tx1"/>
                          </a:solidFill>
                          <a:effectLst/>
                          <a:latin typeface="Arial"/>
                          <a:cs typeface="Arial"/>
                        </a:rPr>
                        <a:t>Présentation de l’approche 7-1-7</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504204">
                <a:tc>
                  <a:txBody>
                    <a:bodyPr/>
                    <a:lstStyle/>
                    <a:p>
                      <a:pPr algn="l" rtl="0" fontAlgn="base"/>
                      <a:r>
                        <a:rPr lang="fr-FR" sz="2000" b="1" i="0" dirty="0">
                          <a:solidFill>
                            <a:srgbClr val="618393"/>
                          </a:solidFill>
                          <a:effectLst/>
                          <a:latin typeface="Arial"/>
                          <a:cs typeface="Arial"/>
                        </a:rPr>
                        <a:t>10 h 00 – 10 h 05</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fr-FR" sz="2000" b="0" i="0" dirty="0">
                          <a:solidFill>
                            <a:schemeClr val="tx1"/>
                          </a:solidFill>
                          <a:effectLst/>
                          <a:latin typeface="Arial"/>
                          <a:cs typeface="Arial"/>
                        </a:rPr>
                        <a:t>Pause</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504204">
                <a:tc>
                  <a:txBody>
                    <a:bodyPr/>
                    <a:lstStyle/>
                    <a:p>
                      <a:pPr algn="l" rtl="0" fontAlgn="base"/>
                      <a:r>
                        <a:rPr lang="fr-FR" sz="2000" b="1" i="0" dirty="0">
                          <a:solidFill>
                            <a:srgbClr val="618393"/>
                          </a:solidFill>
                          <a:effectLst/>
                          <a:latin typeface="Arial"/>
                          <a:cs typeface="Arial"/>
                        </a:rPr>
                        <a:t>10 h 05 – 10 h 10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fr-FR" sz="2000" b="0" i="0" dirty="0">
                          <a:effectLst/>
                          <a:latin typeface="Arial"/>
                          <a:cs typeface="Arial"/>
                        </a:rPr>
                        <a:t>Introduction au travail de groupe</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r h="504204">
                <a:tc>
                  <a:txBody>
                    <a:bodyPr/>
                    <a:lstStyle/>
                    <a:p>
                      <a:pPr algn="l" rtl="0" fontAlgn="base"/>
                      <a:r>
                        <a:rPr lang="fr-FR" sz="2000" b="1" i="0" dirty="0">
                          <a:solidFill>
                            <a:srgbClr val="618393"/>
                          </a:solidFill>
                          <a:effectLst/>
                          <a:latin typeface="Arial"/>
                          <a:cs typeface="Arial"/>
                        </a:rPr>
                        <a:t>10 h 10 – 11 h 50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fr-FR" sz="2000" b="1" i="0" dirty="0">
                          <a:solidFill>
                            <a:schemeClr val="tx1"/>
                          </a:solidFill>
                          <a:effectLst/>
                          <a:latin typeface="Arial"/>
                          <a:cs typeface="Arial"/>
                        </a:rPr>
                        <a:t>Activité de simulation sur l’approche 7-1-7</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1093989369"/>
                  </a:ext>
                </a:extLst>
              </a:tr>
              <a:tr h="504204">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fr-FR" sz="2000" b="1" i="0" dirty="0">
                          <a:solidFill>
                            <a:srgbClr val="618393"/>
                          </a:solidFill>
                          <a:effectLst/>
                          <a:latin typeface="Arial"/>
                          <a:cs typeface="Arial"/>
                        </a:rPr>
                        <a:t>11 h 50 – 12 h 00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fr-FR" sz="2000" b="0" i="0" dirty="0">
                          <a:effectLst/>
                          <a:latin typeface="Arial"/>
                          <a:cs typeface="Arial"/>
                        </a:rPr>
                        <a:t>Restitution</a:t>
                      </a:r>
                      <a:r>
                        <a:rPr lang="fr-FR" sz="2000" dirty="0">
                          <a:latin typeface="Arial"/>
                          <a:cs typeface="Arial"/>
                        </a:rPr>
                        <a:t> de l’activité de simulation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1208200321"/>
                  </a:ext>
                </a:extLst>
              </a:tr>
              <a:tr h="504204">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fr-FR" sz="2000" b="1" i="0" dirty="0">
                          <a:solidFill>
                            <a:srgbClr val="618393"/>
                          </a:solidFill>
                          <a:effectLst/>
                          <a:latin typeface="Arial"/>
                          <a:cs typeface="Arial"/>
                        </a:rPr>
                        <a:t>12 h 00 – 13 h 00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fr-FR" sz="2000" b="0" i="0" dirty="0">
                          <a:effectLst/>
                          <a:latin typeface="Arial"/>
                          <a:cs typeface="Arial"/>
                        </a:rPr>
                        <a:t>Déjeuner</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503763598"/>
                  </a:ext>
                </a:extLst>
              </a:tr>
            </a:tbl>
          </a:graphicData>
        </a:graphic>
      </p:graphicFrame>
      <p:sp>
        <p:nvSpPr>
          <p:cNvPr id="5" name="Rectangle 4">
            <a:extLst>
              <a:ext uri="{FF2B5EF4-FFF2-40B4-BE49-F238E27FC236}">
                <a16:creationId xmlns:a16="http://schemas.microsoft.com/office/drawing/2014/main" id="{F1A5565E-5C0E-1813-D29A-E550FBFD9471}"/>
              </a:ext>
            </a:extLst>
          </p:cNvPr>
          <p:cNvSpPr/>
          <p:nvPr/>
        </p:nvSpPr>
        <p:spPr>
          <a:xfrm>
            <a:off x="635001" y="3966883"/>
            <a:ext cx="9785349" cy="495300"/>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37897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2" y="241442"/>
            <a:ext cx="11551415" cy="1087808"/>
          </a:xfrm>
        </p:spPr>
        <p:txBody>
          <a:bodyPr/>
          <a:lstStyle/>
          <a:p>
            <a:r>
              <a:rPr lang="fr-FR" dirty="0"/>
              <a:t>Objectifs</a:t>
            </a:r>
            <a:r>
              <a:rPr lang="fr-FR" dirty="0">
                <a:latin typeface="Arial"/>
                <a:cs typeface="Arial"/>
              </a:rPr>
              <a:t> de l’activité de simulation</a:t>
            </a:r>
            <a:r>
              <a:rPr lang="fr-FR" dirty="0"/>
              <a:t> (pour les participants)</a:t>
            </a:r>
          </a:p>
        </p:txBody>
      </p:sp>
      <p:sp>
        <p:nvSpPr>
          <p:cNvPr id="2" name="Content Placeholder 2">
            <a:extLst>
              <a:ext uri="{FF2B5EF4-FFF2-40B4-BE49-F238E27FC236}">
                <a16:creationId xmlns:a16="http://schemas.microsoft.com/office/drawing/2014/main" id="{B423C6AB-EB18-96BC-0D2F-A25774968951}"/>
              </a:ext>
            </a:extLst>
          </p:cNvPr>
          <p:cNvSpPr txBox="1">
            <a:spLocks/>
          </p:cNvSpPr>
          <p:nvPr/>
        </p:nvSpPr>
        <p:spPr>
          <a:xfrm>
            <a:off x="255103" y="1253331"/>
            <a:ext cx="10006497"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lang="fr-FR" sz="2400" dirty="0">
                <a:solidFill>
                  <a:schemeClr val="tx2"/>
                </a:solidFill>
                <a:latin typeface="Arial"/>
                <a:cs typeface="Arial"/>
              </a:rPr>
              <a:t>La présente activité simule l’utilisation de la cible 7-1-7 et de l’approche d’amélioration des performances.</a:t>
            </a:r>
            <a:r>
              <a:rPr kumimoji="0" lang="fr-FR" sz="2400" b="1" i="0" u="none" strike="noStrike" cap="none" normalizeH="0" baseline="0" noProof="0" dirty="0">
                <a:ln>
                  <a:noFill/>
                </a:ln>
                <a:solidFill>
                  <a:schemeClr val="tx2"/>
                </a:solidFill>
                <a:effectLst/>
                <a:uLnTx/>
                <a:uFillTx/>
                <a:latin typeface="Arial"/>
                <a:ea typeface="Arial"/>
                <a:cs typeface="Arial"/>
              </a:rPr>
              <a:t> </a:t>
            </a:r>
            <a:br>
              <a:rPr lang="fr-FR" sz="2400" b="1" i="0" u="none" strike="noStrike" cap="none" normalizeH="0" baseline="0" noProof="0" dirty="0">
                <a:ln>
                  <a:noFill/>
                </a:ln>
                <a:effectLst/>
                <a:uLnTx/>
                <a:uFillTx/>
                <a:latin typeface="Arial" panose="020B0604020202020204" pitchFamily="34" charset="0"/>
                <a:ea typeface="Arial"/>
              </a:rPr>
            </a:br>
            <a:endParaRPr kumimoji="0" lang="fr-FR" sz="2400" b="1" i="0" u="none" strike="noStrike" cap="none" normalizeH="0" baseline="0" noProof="0">
              <a:ln>
                <a:noFill/>
              </a:ln>
              <a:solidFill>
                <a:schemeClr val="tx2"/>
              </a:solidFill>
              <a:effectLst/>
              <a:uLnTx/>
              <a:uFillTx/>
              <a:latin typeface="Arial" panose="020B0604020202020204" pitchFamily="34" charset="0"/>
              <a:ea typeface="Arial"/>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kumimoji="0" lang="fr-FR" sz="2200" b="1" i="0" u="none" strike="noStrike" cap="none" normalizeH="0" baseline="0" noProof="0" dirty="0">
                <a:ln>
                  <a:noFill/>
                </a:ln>
                <a:solidFill>
                  <a:schemeClr val="tx1"/>
                </a:solidFill>
                <a:effectLst/>
                <a:uLnTx/>
                <a:uFillTx/>
                <a:latin typeface="Arial"/>
                <a:ea typeface="Arial"/>
                <a:cs typeface="Arial"/>
              </a:rPr>
              <a:t>Les participants utiliseront l’outil d’évaluation 7-1-7 et débattront de l’accomplissement des tâches suivantes :  </a:t>
            </a:r>
            <a:br>
              <a:rPr lang="fr-FR" sz="2000" b="0" i="0" u="none" strike="noStrike" cap="none" normalizeH="0" baseline="0" noProof="0" dirty="0">
                <a:ln>
                  <a:noFill/>
                </a:ln>
                <a:effectLst/>
                <a:uLnTx/>
                <a:uFillTx/>
                <a:latin typeface="Arial" panose="020B0604020202020204" pitchFamily="34" charset="0"/>
                <a:ea typeface="Arial"/>
              </a:rPr>
            </a:br>
            <a:endParaRPr kumimoji="0" lang="fr-FR" sz="2000" b="0" i="0" u="none" strike="noStrike" cap="none" normalizeH="0" baseline="0" noProof="0">
              <a:ln>
                <a:noFill/>
              </a:ln>
              <a:solidFill>
                <a:schemeClr val="tx1"/>
              </a:solidFill>
              <a:effectLst/>
              <a:uLnTx/>
              <a:uFillTx/>
              <a:latin typeface="Arial" panose="020B0604020202020204" pitchFamily="34" charset="0"/>
              <a:ea typeface="Arial"/>
              <a:cs typeface="+mn-cs"/>
            </a:endParaRPr>
          </a:p>
          <a:p>
            <a:pPr marL="644525" lvl="1" indent="-457200">
              <a:buFont typeface="+mj-lt"/>
              <a:buAutoNum type="arabicPeriod"/>
              <a:defRPr/>
            </a:pPr>
            <a:r>
              <a:rPr lang="fr-FR" sz="2100" dirty="0">
                <a:solidFill>
                  <a:schemeClr val="tx1"/>
                </a:solidFill>
                <a:latin typeface="Arial"/>
                <a:cs typeface="Arial"/>
              </a:rPr>
              <a:t>Identifier et noter les dates des jalons de l’approche 7-1-7.</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lang="fr-FR" sz="2100" dirty="0">
                <a:solidFill>
                  <a:schemeClr val="tx1"/>
                </a:solidFill>
                <a:latin typeface="Arial"/>
                <a:ea typeface="Arial"/>
                <a:cs typeface="Arial"/>
              </a:rPr>
              <a:t>Calculer</a:t>
            </a:r>
            <a:r>
              <a:rPr kumimoji="0" lang="fr-FR" sz="2100" b="0" i="0" u="none" strike="noStrike" cap="none" normalizeH="0" baseline="0" noProof="0" dirty="0">
                <a:ln>
                  <a:noFill/>
                </a:ln>
                <a:solidFill>
                  <a:schemeClr val="tx1"/>
                </a:solidFill>
                <a:effectLst/>
                <a:uLnTx/>
                <a:uFillTx/>
                <a:latin typeface="Arial"/>
                <a:ea typeface="Arial"/>
                <a:cs typeface="Arial"/>
              </a:rPr>
              <a:t> les performances de la cible 7-1-7 pour les phases de détection, de notification et de réponse.</a:t>
            </a:r>
            <a:endParaRPr lang="fr-FR" sz="2100" b="0" i="0" u="none" strike="noStrike" cap="none" normalizeH="0" baseline="0" noProof="0" dirty="0">
              <a:ln>
                <a:noFill/>
              </a:ln>
              <a:solidFill>
                <a:schemeClr val="tx1"/>
              </a:solidFill>
              <a:effectLst/>
              <a:uLnTx/>
              <a:uFillTx/>
              <a:latin typeface="Arial"/>
              <a:ea typeface="Arial"/>
              <a:cs typeface="Arial"/>
            </a:endParaRPr>
          </a:p>
          <a:p>
            <a:pPr marL="644525" lvl="1" indent="-457200">
              <a:buFont typeface="+mj-lt"/>
              <a:buAutoNum type="arabicPeriod"/>
              <a:defRPr/>
            </a:pPr>
            <a:r>
              <a:rPr lang="fr-FR" sz="2100" dirty="0">
                <a:solidFill>
                  <a:schemeClr val="tx1"/>
                </a:solidFill>
                <a:latin typeface="Arial"/>
                <a:ea typeface="Arial"/>
                <a:cs typeface="Arial"/>
              </a:rPr>
              <a:t>Identifier</a:t>
            </a:r>
            <a:r>
              <a:rPr kumimoji="0" lang="fr-FR" sz="2100" b="0" i="0" u="none" strike="noStrike" cap="none" normalizeH="0" baseline="0" noProof="0" dirty="0">
                <a:ln>
                  <a:noFill/>
                </a:ln>
                <a:solidFill>
                  <a:schemeClr val="tx1"/>
                </a:solidFill>
                <a:effectLst/>
                <a:uLnTx/>
                <a:uFillTx/>
                <a:latin typeface="Arial"/>
                <a:ea typeface="Arial"/>
                <a:cs typeface="Arial"/>
              </a:rPr>
              <a:t> les goulots d’étranglement/facteurs favorisants, puis </a:t>
            </a:r>
            <a:r>
              <a:rPr lang="fr-FR" sz="2100" dirty="0">
                <a:solidFill>
                  <a:schemeClr val="tx1"/>
                </a:solidFill>
                <a:latin typeface="Arial"/>
                <a:ea typeface="Arial"/>
                <a:cs typeface="Arial"/>
              </a:rPr>
              <a:t>les convertir</a:t>
            </a:r>
            <a:r>
              <a:rPr kumimoji="0" lang="fr-FR" sz="2100" b="0" i="0" u="none" strike="noStrike" cap="none" normalizeH="0" baseline="0" noProof="0" dirty="0">
                <a:ln>
                  <a:noFill/>
                </a:ln>
                <a:solidFill>
                  <a:schemeClr val="tx1"/>
                </a:solidFill>
                <a:effectLst/>
                <a:uLnTx/>
                <a:uFillTx/>
                <a:latin typeface="Arial"/>
                <a:ea typeface="Arial"/>
                <a:cs typeface="Arial"/>
              </a:rPr>
              <a:t> en actions d’amélioration des performances.</a:t>
            </a:r>
            <a:endParaRPr lang="fr-FR" sz="2100" b="0" i="0" u="none" strike="noStrike" cap="none" normalizeH="0" baseline="0" noProof="0" dirty="0">
              <a:ln>
                <a:noFill/>
              </a:ln>
              <a:solidFill>
                <a:schemeClr val="tx1"/>
              </a:solidFill>
              <a:effectLst/>
              <a:uLnTx/>
              <a:uFillTx/>
              <a:latin typeface="Arial"/>
              <a:ea typeface="Arial"/>
              <a:cs typeface="Arial"/>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505111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2" y="241442"/>
            <a:ext cx="11396897" cy="1087808"/>
          </a:xfrm>
        </p:spPr>
        <p:txBody>
          <a:bodyPr/>
          <a:lstStyle/>
          <a:p>
            <a:r>
              <a:rPr lang="fr-FR"/>
              <a:t>Programme de l’activité de simulation de 90 minutes (pour les participants)</a:t>
            </a:r>
          </a:p>
        </p:txBody>
      </p:sp>
      <p:graphicFrame>
        <p:nvGraphicFramePr>
          <p:cNvPr id="2" name="Table 1">
            <a:extLst>
              <a:ext uri="{FF2B5EF4-FFF2-40B4-BE49-F238E27FC236}">
                <a16:creationId xmlns:a16="http://schemas.microsoft.com/office/drawing/2014/main" id="{8ACA1872-7D15-E9DC-E7D1-1E88C1644F2F}"/>
              </a:ext>
            </a:extLst>
          </p:cNvPr>
          <p:cNvGraphicFramePr>
            <a:graphicFrameLocks noGrp="1"/>
          </p:cNvGraphicFramePr>
          <p:nvPr>
            <p:extLst>
              <p:ext uri="{D42A27DB-BD31-4B8C-83A1-F6EECF244321}">
                <p14:modId xmlns:p14="http://schemas.microsoft.com/office/powerpoint/2010/main" val="2324019756"/>
              </p:ext>
            </p:extLst>
          </p:nvPr>
        </p:nvGraphicFramePr>
        <p:xfrm>
          <a:off x="635001" y="1550628"/>
          <a:ext cx="11017000" cy="3310932"/>
        </p:xfrm>
        <a:graphic>
          <a:graphicData uri="http://schemas.openxmlformats.org/drawingml/2006/table">
            <a:tbl>
              <a:tblPr/>
              <a:tblGrid>
                <a:gridCol w="749299">
                  <a:extLst>
                    <a:ext uri="{9D8B030D-6E8A-4147-A177-3AD203B41FA5}">
                      <a16:colId xmlns:a16="http://schemas.microsoft.com/office/drawing/2014/main" val="1390176686"/>
                    </a:ext>
                  </a:extLst>
                </a:gridCol>
                <a:gridCol w="6781800">
                  <a:extLst>
                    <a:ext uri="{9D8B030D-6E8A-4147-A177-3AD203B41FA5}">
                      <a16:colId xmlns:a16="http://schemas.microsoft.com/office/drawing/2014/main" val="2458331761"/>
                    </a:ext>
                  </a:extLst>
                </a:gridCol>
                <a:gridCol w="2247900">
                  <a:extLst>
                    <a:ext uri="{9D8B030D-6E8A-4147-A177-3AD203B41FA5}">
                      <a16:colId xmlns:a16="http://schemas.microsoft.com/office/drawing/2014/main" val="2063295243"/>
                    </a:ext>
                  </a:extLst>
                </a:gridCol>
                <a:gridCol w="1238001">
                  <a:extLst>
                    <a:ext uri="{9D8B030D-6E8A-4147-A177-3AD203B41FA5}">
                      <a16:colId xmlns:a16="http://schemas.microsoft.com/office/drawing/2014/main" val="580508489"/>
                    </a:ext>
                  </a:extLst>
                </a:gridCol>
              </a:tblGrid>
              <a:tr h="305972">
                <a:tc>
                  <a:txBody>
                    <a:bodyPr/>
                    <a:lstStyle/>
                    <a:p>
                      <a:pPr algn="l" rtl="0" fontAlgn="t"/>
                      <a:endParaRPr lang="en-US" sz="20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fr-FR" sz="2000" b="1" i="0">
                          <a:solidFill>
                            <a:schemeClr val="bg1"/>
                          </a:solidFill>
                          <a:effectLst/>
                          <a:latin typeface="Arial" panose="020B0604020202020204" pitchFamily="34" charset="0"/>
                          <a:cs typeface="Arial" panose="020B0604020202020204" pitchFamily="34" charset="0"/>
                        </a:rPr>
                        <a:t>Étape</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fr-FR" sz="2000" b="1" i="0">
                          <a:solidFill>
                            <a:schemeClr val="bg1"/>
                          </a:solidFill>
                          <a:effectLst/>
                          <a:latin typeface="Arial" panose="020B0604020202020204" pitchFamily="34" charset="0"/>
                          <a:cs typeface="Arial" panose="020B0604020202020204" pitchFamily="34" charset="0"/>
                        </a:rPr>
                        <a:t>Lieu</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fr-FR" sz="2000" b="1" i="0">
                          <a:solidFill>
                            <a:schemeClr val="bg1"/>
                          </a:solidFill>
                          <a:effectLst/>
                          <a:latin typeface="Arial" panose="020B0604020202020204" pitchFamily="34" charset="0"/>
                          <a:cs typeface="Arial" panose="020B0604020202020204" pitchFamily="34" charset="0"/>
                        </a:rPr>
                        <a:t>Durée</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04204">
                <a:tc>
                  <a:txBody>
                    <a:bodyPr/>
                    <a:lstStyle/>
                    <a:p>
                      <a:pPr algn="l" rtl="0" fontAlgn="base"/>
                      <a:r>
                        <a:rPr lang="fr-FR" sz="2000" b="1" i="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fr-FR" sz="2000" b="0" i="0">
                          <a:effectLst/>
                          <a:latin typeface="Arial" panose="020B0604020202020204" pitchFamily="34" charset="0"/>
                          <a:cs typeface="Arial" panose="020B0604020202020204" pitchFamily="34" charset="0"/>
                        </a:rPr>
                        <a:t>Présentation de l’activité de simulation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fr-FR" sz="2000" b="0" i="0">
                          <a:effectLst/>
                          <a:latin typeface="Arial" panose="020B0604020202020204" pitchFamily="34" charset="0"/>
                          <a:cs typeface="Arial" panose="020B0604020202020204" pitchFamily="34" charset="0"/>
                        </a:rPr>
                        <a:t>Plénière</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fr-FR" sz="2000" b="0" i="0">
                          <a:effectLst/>
                          <a:latin typeface="Arial" panose="020B0604020202020204" pitchFamily="34" charset="0"/>
                          <a:cs typeface="Arial" panose="020B0604020202020204" pitchFamily="34" charset="0"/>
                        </a:rPr>
                        <a:t>5 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04204">
                <a:tc>
                  <a:txBody>
                    <a:bodyPr/>
                    <a:lstStyle/>
                    <a:p>
                      <a:pPr algn="l" rtl="0" fontAlgn="base"/>
                      <a:r>
                        <a:rPr lang="fr-FR" sz="2000" b="1" i="0">
                          <a:solidFill>
                            <a:schemeClr val="tx1"/>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fr-FR" sz="2000" b="1" i="0">
                          <a:solidFill>
                            <a:schemeClr val="tx1"/>
                          </a:solidFill>
                          <a:effectLst/>
                          <a:latin typeface="Arial" panose="020B0604020202020204" pitchFamily="34" charset="0"/>
                          <a:cs typeface="Arial" panose="020B0604020202020204" pitchFamily="34" charset="0"/>
                        </a:rPr>
                        <a:t>Brèves présentations personnelles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l" rtl="0" fontAlgn="base"/>
                      <a:r>
                        <a:rPr lang="fr-FR" sz="2000" b="1" i="0">
                          <a:solidFill>
                            <a:schemeClr val="tx1"/>
                          </a:solidFill>
                          <a:effectLst/>
                          <a:latin typeface="Arial" panose="020B0604020202020204" pitchFamily="34" charset="0"/>
                          <a:cs typeface="Arial" panose="020B0604020202020204" pitchFamily="34" charset="0"/>
                        </a:rPr>
                        <a:t>Petit groupe</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l" rtl="0" fontAlgn="base"/>
                      <a:r>
                        <a:rPr lang="fr-FR" sz="2000" b="1" i="0">
                          <a:solidFill>
                            <a:schemeClr val="tx1"/>
                          </a:solidFill>
                          <a:effectLst/>
                          <a:latin typeface="Arial" panose="020B0604020202020204" pitchFamily="34" charset="0"/>
                          <a:cs typeface="Arial" panose="020B0604020202020204" pitchFamily="34" charset="0"/>
                        </a:rPr>
                        <a:t>5 </a:t>
                      </a:r>
                      <a:r>
                        <a:rPr lang="fr-FR" sz="2000" b="0" i="0">
                          <a:solidFill>
                            <a:schemeClr val="tx1"/>
                          </a:solidFill>
                          <a:effectLst/>
                          <a:latin typeface="Arial" panose="020B0604020202020204" pitchFamily="34" charset="0"/>
                          <a:cs typeface="Arial" panose="020B0604020202020204" pitchFamily="34" charset="0"/>
                        </a:rPr>
                        <a:t>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504204">
                <a:tc>
                  <a:txBody>
                    <a:bodyPr/>
                    <a:lstStyle/>
                    <a:p>
                      <a:pPr algn="l" rtl="0" fontAlgn="base"/>
                      <a:r>
                        <a:rPr lang="fr-FR" sz="2000" b="1" i="0">
                          <a:solidFill>
                            <a:schemeClr val="tx1"/>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fr-FR" sz="2000" b="1" i="0">
                          <a:solidFill>
                            <a:schemeClr val="tx1"/>
                          </a:solidFill>
                          <a:effectLst/>
                          <a:latin typeface="Arial" panose="020B0604020202020204" pitchFamily="34" charset="0"/>
                          <a:cs typeface="Arial" panose="020B0604020202020204" pitchFamily="34" charset="0"/>
                        </a:rPr>
                        <a:t>Partie 1. Noter les dates des jalons et calculer les performances de l’approche 7-1-7</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fr-FR" sz="2000" b="1" i="0" u="none" strike="noStrike" cap="none" normalizeH="0" baseline="0" noProof="0">
                          <a:ln>
                            <a:noFill/>
                          </a:ln>
                          <a:solidFill>
                            <a:schemeClr val="tx1"/>
                          </a:solidFill>
                          <a:effectLst/>
                          <a:uLnTx/>
                          <a:uFillTx/>
                          <a:latin typeface="Arial" panose="020B0604020202020204" pitchFamily="34" charset="0"/>
                          <a:ea typeface="Arial"/>
                          <a:cs typeface="Arial" panose="020B0604020202020204" pitchFamily="34" charset="0"/>
                        </a:rPr>
                        <a:t>Petit groupe</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fr-FR" sz="2000" b="1" i="0">
                          <a:solidFill>
                            <a:schemeClr val="tx1"/>
                          </a:solidFill>
                          <a:effectLst/>
                          <a:latin typeface="Arial" panose="020B0604020202020204" pitchFamily="34" charset="0"/>
                          <a:cs typeface="Arial" panose="020B0604020202020204" pitchFamily="34" charset="0"/>
                        </a:rPr>
                        <a:t>45 </a:t>
                      </a:r>
                      <a:r>
                        <a:rPr lang="fr-FR" sz="2000" b="0" i="0">
                          <a:solidFill>
                            <a:schemeClr val="tx1"/>
                          </a:solidFill>
                          <a:effectLst/>
                          <a:latin typeface="Arial" panose="020B0604020202020204" pitchFamily="34" charset="0"/>
                          <a:cs typeface="Arial" panose="020B0604020202020204" pitchFamily="34" charset="0"/>
                        </a:rPr>
                        <a:t>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504204">
                <a:tc>
                  <a:txBody>
                    <a:bodyPr/>
                    <a:lstStyle/>
                    <a:p>
                      <a:pPr algn="l" rtl="0" fontAlgn="base"/>
                      <a:r>
                        <a:rPr lang="fr-FR" sz="2000" b="1" i="0">
                          <a:solidFill>
                            <a:schemeClr val="tx1"/>
                          </a:solidFill>
                          <a:effectLst/>
                          <a:latin typeface="Arial" panose="020B0604020202020204" pitchFamily="34" charset="0"/>
                          <a:cs typeface="Arial" panose="020B0604020202020204" pitchFamily="34" charset="0"/>
                        </a:rPr>
                        <a:t>4</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fr-FR" sz="2000" b="1" i="0">
                          <a:solidFill>
                            <a:schemeClr val="tx1"/>
                          </a:solidFill>
                          <a:effectLst/>
                          <a:latin typeface="Arial" panose="020B0604020202020204" pitchFamily="34" charset="0"/>
                          <a:cs typeface="Arial" panose="020B0604020202020204" pitchFamily="34" charset="0"/>
                        </a:rPr>
                        <a:t>Partie 2. Identifier les goulots d’étranglement, les facteurs favorisants et les actions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fr-FR" sz="2000" b="1" i="0" u="none" strike="noStrike" cap="none" normalizeH="0" baseline="0" noProof="0">
                          <a:ln>
                            <a:noFill/>
                          </a:ln>
                          <a:solidFill>
                            <a:schemeClr val="tx1"/>
                          </a:solidFill>
                          <a:effectLst/>
                          <a:uLnTx/>
                          <a:uFillTx/>
                          <a:latin typeface="Arial" panose="020B0604020202020204" pitchFamily="34" charset="0"/>
                          <a:ea typeface="Arial"/>
                          <a:cs typeface="Arial" panose="020B0604020202020204" pitchFamily="34" charset="0"/>
                        </a:rPr>
                        <a:t>Petit groupe</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l" rtl="0" fontAlgn="base"/>
                      <a:r>
                        <a:rPr lang="fr-FR" sz="2000" b="1" i="0">
                          <a:solidFill>
                            <a:schemeClr val="tx1"/>
                          </a:solidFill>
                          <a:effectLst/>
                          <a:latin typeface="Arial" panose="020B0604020202020204" pitchFamily="34" charset="0"/>
                          <a:cs typeface="Arial" panose="020B0604020202020204" pitchFamily="34" charset="0"/>
                        </a:rPr>
                        <a:t>35 </a:t>
                      </a:r>
                      <a:r>
                        <a:rPr lang="fr-FR" sz="2000" b="0" i="0">
                          <a:solidFill>
                            <a:schemeClr val="tx1"/>
                          </a:solidFill>
                          <a:effectLst/>
                          <a:latin typeface="Arial" panose="020B0604020202020204" pitchFamily="34" charset="0"/>
                          <a:cs typeface="Arial" panose="020B0604020202020204" pitchFamily="34" charset="0"/>
                        </a:rPr>
                        <a:t>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r h="504204">
                <a:tc>
                  <a:txBody>
                    <a:bodyPr/>
                    <a:lstStyle/>
                    <a:p>
                      <a:pPr algn="l" rtl="0" fontAlgn="base"/>
                      <a:r>
                        <a:rPr lang="fr-FR" sz="2000" b="1" i="0">
                          <a:solidFill>
                            <a:schemeClr val="tx1"/>
                          </a:solidFill>
                          <a:effectLst/>
                          <a:latin typeface="Arial" panose="020B0604020202020204" pitchFamily="34" charset="0"/>
                          <a:cs typeface="Arial" panose="020B0604020202020204" pitchFamily="34" charset="0"/>
                        </a:rPr>
                        <a:t>5</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fr-FR" sz="2000" b="1" i="0">
                          <a:solidFill>
                            <a:schemeClr val="tx1"/>
                          </a:solidFill>
                          <a:effectLst/>
                          <a:latin typeface="Arial" panose="020B0604020202020204" pitchFamily="34" charset="0"/>
                          <a:cs typeface="Arial" panose="020B0604020202020204" pitchFamily="34" charset="0"/>
                        </a:rPr>
                        <a:t>Discussion en petit groupe</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fr-FR" sz="2000" b="1" i="0" u="none" strike="noStrike" cap="none" normalizeH="0" baseline="0" noProof="0">
                          <a:ln>
                            <a:noFill/>
                          </a:ln>
                          <a:solidFill>
                            <a:schemeClr val="tx1"/>
                          </a:solidFill>
                          <a:effectLst/>
                          <a:uLnTx/>
                          <a:uFillTx/>
                          <a:latin typeface="Arial" panose="020B0604020202020204" pitchFamily="34" charset="0"/>
                          <a:ea typeface="Arial"/>
                          <a:cs typeface="Arial" panose="020B0604020202020204" pitchFamily="34" charset="0"/>
                        </a:rPr>
                        <a:t>Petit groupe</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fr-FR" sz="2000" b="1" i="0" dirty="0">
                          <a:solidFill>
                            <a:schemeClr val="tx1"/>
                          </a:solidFill>
                          <a:effectLst/>
                          <a:latin typeface="Arial" panose="020B0604020202020204" pitchFamily="34" charset="0"/>
                          <a:cs typeface="Arial" panose="020B0604020202020204" pitchFamily="34" charset="0"/>
                        </a:rPr>
                        <a:t>10 </a:t>
                      </a:r>
                      <a:r>
                        <a:rPr lang="fr-FR" sz="2000" b="0" i="0" dirty="0">
                          <a:solidFill>
                            <a:schemeClr val="tx1"/>
                          </a:solidFill>
                          <a:effectLst/>
                          <a:latin typeface="Arial" panose="020B0604020202020204" pitchFamily="34" charset="0"/>
                          <a:cs typeface="Arial" panose="020B0604020202020204" pitchFamily="34" charset="0"/>
                        </a:rPr>
                        <a:t>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1093989369"/>
                  </a:ext>
                </a:extLst>
              </a:tr>
            </a:tbl>
          </a:graphicData>
        </a:graphic>
      </p:graphicFrame>
      <p:sp>
        <p:nvSpPr>
          <p:cNvPr id="6" name="Rectangle 5">
            <a:extLst>
              <a:ext uri="{FF2B5EF4-FFF2-40B4-BE49-F238E27FC236}">
                <a16:creationId xmlns:a16="http://schemas.microsoft.com/office/drawing/2014/main" id="{648754C3-0B3E-5AA3-ACD1-13B2DF40AC9A}"/>
              </a:ext>
            </a:extLst>
          </p:cNvPr>
          <p:cNvSpPr/>
          <p:nvPr/>
        </p:nvSpPr>
        <p:spPr>
          <a:xfrm>
            <a:off x="635001" y="2451100"/>
            <a:ext cx="11016999" cy="2410460"/>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75786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838200" y="1452934"/>
            <a:ext cx="10515600" cy="4351338"/>
          </a:xfrm>
        </p:spPr>
        <p:txBody>
          <a:bodyPr vert="horz" lIns="91440" tIns="45720" rIns="91440" bIns="45720" rtlCol="0" anchor="t">
            <a:noAutofit/>
          </a:bodyPr>
          <a:lstStyle/>
          <a:p>
            <a:pPr>
              <a:lnSpc>
                <a:spcPct val="100000"/>
              </a:lnSpc>
            </a:pPr>
            <a:r>
              <a:rPr lang="fr-FR" dirty="0">
                <a:latin typeface="Arial"/>
                <a:cs typeface="Arial"/>
              </a:rPr>
              <a:t>Nous effectuerons une activité de simulation en petits groupes pour appliquer l’approche 7-1-7 à un </a:t>
            </a:r>
            <a:r>
              <a:rPr lang="fr-FR" b="1" dirty="0">
                <a:latin typeface="Arial"/>
                <a:cs typeface="Arial"/>
              </a:rPr>
              <a:t>événement et à un pays fictifs</a:t>
            </a:r>
            <a:r>
              <a:rPr lang="fr-FR" dirty="0">
                <a:latin typeface="Arial"/>
                <a:cs typeface="Arial"/>
              </a:rPr>
              <a:t>.</a:t>
            </a:r>
            <a:r>
              <a:rPr lang="fr-FR" dirty="0"/>
              <a:t> Nous allons simuler une épidémie </a:t>
            </a:r>
            <a:r>
              <a:rPr lang="fr-FR" b="1" dirty="0"/>
              <a:t>rougeole </a:t>
            </a:r>
            <a:r>
              <a:rPr lang="fr-FR" dirty="0"/>
              <a:t>en</a:t>
            </a:r>
            <a:r>
              <a:rPr lang="fr-FR" b="1" dirty="0"/>
              <a:t> </a:t>
            </a:r>
            <a:r>
              <a:rPr lang="fr-FR" b="1" dirty="0" err="1"/>
              <a:t>Epistan</a:t>
            </a:r>
            <a:r>
              <a:rPr lang="fr-FR" dirty="0"/>
              <a:t>.</a:t>
            </a:r>
          </a:p>
          <a:p>
            <a:pPr>
              <a:lnSpc>
                <a:spcPct val="100000"/>
              </a:lnSpc>
            </a:pPr>
            <a:r>
              <a:rPr lang="fr-FR" dirty="0"/>
              <a:t>L’activité se déroulera en </a:t>
            </a:r>
            <a:r>
              <a:rPr lang="fr-FR" b="0" dirty="0"/>
              <a:t>deux parties :</a:t>
            </a:r>
            <a:r>
              <a:rPr lang="fr-FR" dirty="0"/>
              <a:t> </a:t>
            </a:r>
          </a:p>
          <a:p>
            <a:pPr lvl="1">
              <a:lnSpc>
                <a:spcPct val="100000"/>
              </a:lnSpc>
            </a:pPr>
            <a:r>
              <a:rPr lang="fr-FR" dirty="0"/>
              <a:t>Partie 1. Noter les dates des jalons et calculer les performances de l’approche 7-1-7</a:t>
            </a:r>
          </a:p>
          <a:p>
            <a:pPr lvl="1">
              <a:lnSpc>
                <a:spcPct val="100000"/>
              </a:lnSpc>
            </a:pPr>
            <a:r>
              <a:rPr lang="fr-FR" dirty="0"/>
              <a:t>Partie 2. Identifier les goulots d’étranglement, les facteurs favorisants et les actions</a:t>
            </a:r>
          </a:p>
          <a:p>
            <a:pPr>
              <a:lnSpc>
                <a:spcPct val="100000"/>
              </a:lnSpc>
            </a:pPr>
            <a:r>
              <a:rPr lang="fr-FR" dirty="0"/>
              <a:t>Nous discuterons en petits groupes et en plénière de la façon dont les concepts de cette activité de simulation se rapportent à votre travail.</a:t>
            </a:r>
          </a:p>
          <a:p>
            <a:pPr>
              <a:lnSpc>
                <a:spcPct val="100000"/>
              </a:lnSpc>
            </a:pPr>
            <a:r>
              <a:rPr lang="fr-FR" dirty="0"/>
              <a:t>Nous ferons de notre mieux pour répondre à vos questions dans les petits groupes, en plénière ou dans la communication de suivi.</a:t>
            </a:r>
          </a:p>
          <a:p>
            <a:pPr>
              <a:lnSpc>
                <a:spcPct val="100000"/>
              </a:lnSpc>
            </a:pPr>
            <a:r>
              <a:rPr lang="fr-FR" dirty="0">
                <a:latin typeface="Arial"/>
                <a:cs typeface="Arial"/>
              </a:rPr>
              <a:t>De brèves </a:t>
            </a:r>
            <a:r>
              <a:rPr lang="fr-FR" b="1" dirty="0">
                <a:latin typeface="Arial"/>
                <a:cs typeface="Arial"/>
              </a:rPr>
              <a:t>définitions techniques</a:t>
            </a:r>
            <a:r>
              <a:rPr lang="fr-FR" dirty="0">
                <a:latin typeface="Arial"/>
                <a:cs typeface="Arial"/>
              </a:rPr>
              <a:t> sont incluses dans l’outil d'évaluation 7-1-7.</a:t>
            </a:r>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959744" cy="1087808"/>
          </a:xfrm>
        </p:spPr>
        <p:txBody>
          <a:bodyPr>
            <a:normAutofit/>
          </a:bodyPr>
          <a:lstStyle/>
          <a:p>
            <a:r>
              <a:rPr lang="fr-FR" sz="2800" dirty="0"/>
              <a:t>Présentation</a:t>
            </a:r>
            <a:r>
              <a:rPr lang="fr-FR" sz="2800" dirty="0">
                <a:latin typeface="Arial"/>
                <a:cs typeface="Arial"/>
              </a:rPr>
              <a:t> de l’activité de simulation</a:t>
            </a:r>
            <a:r>
              <a:rPr lang="fr-FR" sz="2800" dirty="0"/>
              <a:t> (pour les participants)</a:t>
            </a:r>
          </a:p>
        </p:txBody>
      </p:sp>
    </p:spTree>
    <p:extLst>
      <p:ext uri="{BB962C8B-B14F-4D97-AF65-F5344CB8AC3E}">
        <p14:creationId xmlns:p14="http://schemas.microsoft.com/office/powerpoint/2010/main" val="16184325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838200" y="1329250"/>
            <a:ext cx="10515600" cy="4475022"/>
          </a:xfrm>
        </p:spPr>
        <p:txBody>
          <a:bodyPr vert="horz" lIns="91440" tIns="45720" rIns="91440" bIns="45720" rtlCol="0" anchor="t">
            <a:noAutofit/>
          </a:bodyPr>
          <a:lstStyle/>
          <a:p>
            <a:pPr>
              <a:lnSpc>
                <a:spcPct val="114000"/>
              </a:lnSpc>
            </a:pPr>
            <a:r>
              <a:rPr lang="fr-FR" sz="2400">
                <a:latin typeface="Arial"/>
                <a:cs typeface="Arial"/>
              </a:rPr>
              <a:t>Les participants se répartissent en petits groupes :</a:t>
            </a:r>
          </a:p>
          <a:p>
            <a:pPr lvl="1">
              <a:lnSpc>
                <a:spcPct val="114000"/>
              </a:lnSpc>
            </a:pPr>
            <a:r>
              <a:rPr lang="fr-FR" sz="2200"/>
              <a:t>1 animateur par groupe de 6 à 7 participants [min = 6 ; max = 8]</a:t>
            </a:r>
          </a:p>
          <a:p>
            <a:pPr lvl="1">
              <a:lnSpc>
                <a:spcPct val="114000"/>
              </a:lnSpc>
            </a:pPr>
            <a:r>
              <a:rPr lang="fr-FR" sz="2200">
                <a:latin typeface="Arial"/>
                <a:cs typeface="Arial"/>
              </a:rPr>
              <a:t>1 à 2 animateurs principaux (si possible)</a:t>
            </a:r>
          </a:p>
          <a:p>
            <a:pPr lvl="1">
              <a:lnSpc>
                <a:spcPct val="114000"/>
              </a:lnSpc>
            </a:pPr>
            <a:endParaRPr lang="en-US" sz="2200" dirty="0"/>
          </a:p>
          <a:p>
            <a:pPr>
              <a:lnSpc>
                <a:spcPct val="114000"/>
              </a:lnSpc>
            </a:pPr>
            <a:r>
              <a:rPr lang="fr-FR" sz="2400">
                <a:latin typeface="Arial"/>
                <a:cs typeface="Arial"/>
              </a:rPr>
              <a:t>Chaque petit groupe sera installé dans une zone distincte de la salle par les animateurs principaux.</a:t>
            </a:r>
          </a:p>
          <a:p>
            <a:pPr lvl="1">
              <a:lnSpc>
                <a:spcPct val="114000"/>
              </a:lnSpc>
            </a:pPr>
            <a:endParaRPr lang="en-US" dirty="0"/>
          </a:p>
          <a:p>
            <a:pPr>
              <a:lnSpc>
                <a:spcPct val="114000"/>
              </a:lnSpc>
            </a:pPr>
            <a:r>
              <a:rPr lang="fr-FR" sz="2400">
                <a:latin typeface="Arial"/>
                <a:cs typeface="Arial"/>
              </a:rPr>
              <a:t>Des supports d’animation vous seront fournis, ainsi qu’aux participants.</a:t>
            </a:r>
          </a:p>
          <a:p>
            <a:pPr>
              <a:lnSpc>
                <a:spcPct val="114000"/>
              </a:lnSpc>
            </a:pPr>
            <a:endParaRPr lang="en-US" dirty="0"/>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fr-FR"/>
              <a:t>Logistique de l’animateur de l’</a:t>
            </a:r>
            <a:r>
              <a:rPr lang="fr-FR">
                <a:latin typeface="Arial"/>
                <a:cs typeface="Arial"/>
              </a:rPr>
              <a:t>activité de simulation</a:t>
            </a:r>
          </a:p>
        </p:txBody>
      </p:sp>
    </p:spTree>
    <p:extLst>
      <p:ext uri="{BB962C8B-B14F-4D97-AF65-F5344CB8AC3E}">
        <p14:creationId xmlns:p14="http://schemas.microsoft.com/office/powerpoint/2010/main" val="16779525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fr-FR"/>
              <a:t>Supports et méthodes d’animation</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45053" y="484089"/>
            <a:ext cx="2199772" cy="355348"/>
          </a:xfrm>
          <a:prstGeom prst="rect">
            <a:avLst/>
          </a:prstGeom>
        </p:spPr>
      </p:pic>
      <p:sp>
        <p:nvSpPr>
          <p:cNvPr id="7" name="Title 3">
            <a:extLst>
              <a:ext uri="{FF2B5EF4-FFF2-40B4-BE49-F238E27FC236}">
                <a16:creationId xmlns:a16="http://schemas.microsoft.com/office/drawing/2014/main" id="{EC13DF1D-886B-72F0-9AE7-CDD4E9FF967B}"/>
              </a:ext>
            </a:extLst>
          </p:cNvPr>
          <p:cNvSpPr txBox="1">
            <a:spLocks/>
          </p:cNvSpPr>
          <p:nvPr/>
        </p:nvSpPr>
        <p:spPr>
          <a:xfrm>
            <a:off x="828573" y="3225603"/>
            <a:ext cx="10260960" cy="862280"/>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r>
              <a:rPr lang="fr-FR" sz="4200" dirty="0">
                <a:latin typeface="Arial"/>
                <a:cs typeface="Arial"/>
              </a:rPr>
              <a:t>Activité de simulation sur l’approche </a:t>
            </a:r>
            <a:br>
              <a:rPr lang="fr-FR" sz="4200" dirty="0">
                <a:latin typeface="Arial"/>
                <a:cs typeface="Arial"/>
              </a:rPr>
            </a:br>
            <a:r>
              <a:rPr lang="fr-FR" sz="4200" dirty="0">
                <a:latin typeface="Arial"/>
                <a:cs typeface="Arial"/>
              </a:rPr>
              <a:t>7-1-7 consacrée à la rougeole</a:t>
            </a:r>
          </a:p>
        </p:txBody>
      </p:sp>
    </p:spTree>
    <p:extLst>
      <p:ext uri="{BB962C8B-B14F-4D97-AF65-F5344CB8AC3E}">
        <p14:creationId xmlns:p14="http://schemas.microsoft.com/office/powerpoint/2010/main" val="39923170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A857683-63D4-AF19-3985-7A90B735645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027329" y="2452549"/>
            <a:ext cx="2620367" cy="3799192"/>
          </a:xfrm>
          <a:prstGeom prst="rect">
            <a:avLst/>
          </a:prstGeom>
          <a:ln w="57150">
            <a:solidFill>
              <a:schemeClr val="bg2"/>
            </a:solidFill>
          </a:ln>
        </p:spPr>
      </p:pic>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839788" y="784601"/>
            <a:ext cx="5157787" cy="823912"/>
          </a:xfrm>
        </p:spPr>
        <p:txBody>
          <a:bodyPr/>
          <a:lstStyle/>
          <a:p>
            <a:r>
              <a:rPr lang="fr-FR"/>
              <a:t>Guide du participant</a:t>
            </a:r>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836613" y="1632327"/>
            <a:ext cx="4678364" cy="537130"/>
          </a:xfrm>
        </p:spPr>
        <p:txBody>
          <a:bodyPr/>
          <a:lstStyle/>
          <a:p>
            <a:pPr marL="0" indent="0">
              <a:buNone/>
            </a:pPr>
            <a:r>
              <a:rPr lang="fr-FR" sz="1600" dirty="0">
                <a:solidFill>
                  <a:schemeClr val="accent1"/>
                </a:solidFill>
              </a:rPr>
              <a:t>Décrit l’activité de simulation et le scénario d’épidémie</a:t>
            </a:r>
          </a:p>
        </p:txBody>
      </p:sp>
      <p:sp>
        <p:nvSpPr>
          <p:cNvPr id="14" name="Text Placeholder 2">
            <a:extLst>
              <a:ext uri="{FF2B5EF4-FFF2-40B4-BE49-F238E27FC236}">
                <a16:creationId xmlns:a16="http://schemas.microsoft.com/office/drawing/2014/main" id="{D1E397AC-6792-0627-F535-7D6620CAA903}"/>
              </a:ext>
            </a:extLst>
          </p:cNvPr>
          <p:cNvSpPr txBox="1">
            <a:spLocks/>
          </p:cNvSpPr>
          <p:nvPr/>
        </p:nvSpPr>
        <p:spPr>
          <a:xfrm>
            <a:off x="6359322" y="784601"/>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fr-FR"/>
              <a:t>Outil d’évaluation 7-1-7</a:t>
            </a:r>
          </a:p>
        </p:txBody>
      </p:sp>
      <p:sp>
        <p:nvSpPr>
          <p:cNvPr id="15" name="Content Placeholder 3">
            <a:extLst>
              <a:ext uri="{FF2B5EF4-FFF2-40B4-BE49-F238E27FC236}">
                <a16:creationId xmlns:a16="http://schemas.microsoft.com/office/drawing/2014/main" id="{2FE57AC7-BA59-C93B-8BE0-37CC81423358}"/>
              </a:ext>
            </a:extLst>
          </p:cNvPr>
          <p:cNvSpPr txBox="1">
            <a:spLocks/>
          </p:cNvSpPr>
          <p:nvPr/>
        </p:nvSpPr>
        <p:spPr>
          <a:xfrm>
            <a:off x="6359322" y="1608513"/>
            <a:ext cx="5321690" cy="7134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1600" dirty="0">
                <a:solidFill>
                  <a:schemeClr val="accent1"/>
                </a:solidFill>
              </a:rPr>
              <a:t>Outil de base pour noter les dates, calculer la cible </a:t>
            </a:r>
            <a:br>
              <a:rPr lang="fr-FR" sz="1600" dirty="0">
                <a:solidFill>
                  <a:schemeClr val="accent1"/>
                </a:solidFill>
              </a:rPr>
            </a:br>
            <a:r>
              <a:rPr lang="fr-FR" sz="1600" dirty="0">
                <a:solidFill>
                  <a:schemeClr val="accent1"/>
                </a:solidFill>
              </a:rPr>
              <a:t>7-1-7, mais aussi consigner les goulots d’étranglement, les facteurs favorisants et les actions</a:t>
            </a:r>
          </a:p>
        </p:txBody>
      </p:sp>
      <p:cxnSp>
        <p:nvCxnSpPr>
          <p:cNvPr id="20" name="Straight Connector 19">
            <a:extLst>
              <a:ext uri="{FF2B5EF4-FFF2-40B4-BE49-F238E27FC236}">
                <a16:creationId xmlns:a16="http://schemas.microsoft.com/office/drawing/2014/main" id="{A47E3555-51D3-28CB-66F0-E593DCC089F7}"/>
              </a:ext>
            </a:extLst>
          </p:cNvPr>
          <p:cNvCxnSpPr>
            <a:cxnSpLocks/>
          </p:cNvCxnSpPr>
          <p:nvPr/>
        </p:nvCxnSpPr>
        <p:spPr>
          <a:xfrm>
            <a:off x="5756275" y="1366888"/>
            <a:ext cx="0" cy="50532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Title 2">
            <a:extLst>
              <a:ext uri="{FF2B5EF4-FFF2-40B4-BE49-F238E27FC236}">
                <a16:creationId xmlns:a16="http://schemas.microsoft.com/office/drawing/2014/main" id="{1B683366-8D50-96B5-5059-EB8880F072FE}"/>
              </a:ext>
            </a:extLst>
          </p:cNvPr>
          <p:cNvSpPr>
            <a:spLocks noGrp="1"/>
          </p:cNvSpPr>
          <p:nvPr>
            <p:ph type="title"/>
          </p:nvPr>
        </p:nvSpPr>
        <p:spPr>
          <a:xfrm>
            <a:off x="255103" y="241442"/>
            <a:ext cx="10515600" cy="1087808"/>
          </a:xfrm>
        </p:spPr>
        <p:txBody>
          <a:bodyPr/>
          <a:lstStyle/>
          <a:p>
            <a:r>
              <a:rPr lang="fr-FR"/>
              <a:t>Supports pour les participants</a:t>
            </a:r>
          </a:p>
        </p:txBody>
      </p:sp>
      <p:pic>
        <p:nvPicPr>
          <p:cNvPr id="2" name="Picture 1">
            <a:extLst>
              <a:ext uri="{FF2B5EF4-FFF2-40B4-BE49-F238E27FC236}">
                <a16:creationId xmlns:a16="http://schemas.microsoft.com/office/drawing/2014/main" id="{C4889E64-DE50-A378-92D1-8150BA0BA4D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670351" y="2474026"/>
            <a:ext cx="2945604" cy="3762696"/>
          </a:xfrm>
          <a:prstGeom prst="rect">
            <a:avLst/>
          </a:prstGeom>
          <a:ln w="57150">
            <a:solidFill>
              <a:schemeClr val="bg2"/>
            </a:solidFill>
          </a:ln>
        </p:spPr>
      </p:pic>
      <p:pic>
        <p:nvPicPr>
          <p:cNvPr id="6" name="Picture 5">
            <a:extLst>
              <a:ext uri="{FF2B5EF4-FFF2-40B4-BE49-F238E27FC236}">
                <a16:creationId xmlns:a16="http://schemas.microsoft.com/office/drawing/2014/main" id="{E62E789D-E9C3-9DA2-1ED0-615C6194875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542323" y="2656205"/>
            <a:ext cx="2791784" cy="3783310"/>
          </a:xfrm>
          <a:prstGeom prst="rect">
            <a:avLst/>
          </a:prstGeom>
          <a:ln w="57150">
            <a:solidFill>
              <a:schemeClr val="bg2"/>
            </a:solidFill>
          </a:ln>
        </p:spPr>
      </p:pic>
    </p:spTree>
    <p:extLst>
      <p:ext uri="{BB962C8B-B14F-4D97-AF65-F5344CB8AC3E}">
        <p14:creationId xmlns:p14="http://schemas.microsoft.com/office/powerpoint/2010/main" val="5608989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ED410025-F015-7BDD-C6BE-A399478A6341}"/>
              </a:ext>
            </a:extLst>
          </p:cNvPr>
          <p:cNvSpPr>
            <a:spLocks noGrp="1"/>
          </p:cNvSpPr>
          <p:nvPr>
            <p:ph type="body" idx="1"/>
          </p:nvPr>
        </p:nvSpPr>
        <p:spPr>
          <a:xfrm>
            <a:off x="303582" y="794027"/>
            <a:ext cx="5157787" cy="823912"/>
          </a:xfrm>
        </p:spPr>
        <p:txBody>
          <a:bodyPr/>
          <a:lstStyle/>
          <a:p>
            <a:r>
              <a:rPr lang="fr-FR" sz="2000" dirty="0">
                <a:latin typeface="Arial"/>
                <a:cs typeface="Arial"/>
              </a:rPr>
              <a:t>Guide de l’animateur</a:t>
            </a:r>
          </a:p>
        </p:txBody>
      </p:sp>
      <p:sp>
        <p:nvSpPr>
          <p:cNvPr id="10" name="Content Placeholder 3">
            <a:extLst>
              <a:ext uri="{FF2B5EF4-FFF2-40B4-BE49-F238E27FC236}">
                <a16:creationId xmlns:a16="http://schemas.microsoft.com/office/drawing/2014/main" id="{6A9913B2-03DD-8D12-EA5D-B0450E083EE1}"/>
              </a:ext>
            </a:extLst>
          </p:cNvPr>
          <p:cNvSpPr>
            <a:spLocks noGrp="1"/>
          </p:cNvSpPr>
          <p:nvPr>
            <p:ph sz="half" idx="2"/>
          </p:nvPr>
        </p:nvSpPr>
        <p:spPr>
          <a:xfrm>
            <a:off x="300407" y="1625366"/>
            <a:ext cx="3287725" cy="823912"/>
          </a:xfrm>
        </p:spPr>
        <p:txBody>
          <a:bodyPr/>
          <a:lstStyle/>
          <a:p>
            <a:pPr marL="0" indent="0">
              <a:buNone/>
            </a:pPr>
            <a:r>
              <a:rPr lang="fr-FR" sz="1400" dirty="0">
                <a:solidFill>
                  <a:srgbClr val="384D56"/>
                </a:solidFill>
              </a:rPr>
              <a:t>Guide les animateurs tout au long de l’activité de simulation à l’aide de scripts, de corrigés et des conseils </a:t>
            </a:r>
          </a:p>
        </p:txBody>
      </p:sp>
      <p:sp>
        <p:nvSpPr>
          <p:cNvPr id="13" name="Text Placeholder 2">
            <a:extLst>
              <a:ext uri="{FF2B5EF4-FFF2-40B4-BE49-F238E27FC236}">
                <a16:creationId xmlns:a16="http://schemas.microsoft.com/office/drawing/2014/main" id="{148E5A08-B482-2AD5-2840-6E5F0ED50FD5}"/>
              </a:ext>
            </a:extLst>
          </p:cNvPr>
          <p:cNvSpPr txBox="1">
            <a:spLocks/>
          </p:cNvSpPr>
          <p:nvPr/>
        </p:nvSpPr>
        <p:spPr>
          <a:xfrm>
            <a:off x="4382604" y="808057"/>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fr-FR" sz="2000" dirty="0">
                <a:latin typeface="Arial"/>
                <a:cs typeface="Arial"/>
              </a:rPr>
              <a:t>Programme de l’animateur</a:t>
            </a:r>
          </a:p>
        </p:txBody>
      </p:sp>
      <p:sp>
        <p:nvSpPr>
          <p:cNvPr id="14" name="Content Placeholder 3">
            <a:extLst>
              <a:ext uri="{FF2B5EF4-FFF2-40B4-BE49-F238E27FC236}">
                <a16:creationId xmlns:a16="http://schemas.microsoft.com/office/drawing/2014/main" id="{BD7DFBBD-A036-EFCF-821D-A094D7FBDE5C}"/>
              </a:ext>
            </a:extLst>
          </p:cNvPr>
          <p:cNvSpPr txBox="1">
            <a:spLocks/>
          </p:cNvSpPr>
          <p:nvPr/>
        </p:nvSpPr>
        <p:spPr>
          <a:xfrm>
            <a:off x="4382605" y="1623775"/>
            <a:ext cx="3524550" cy="8239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1400" dirty="0">
                <a:solidFill>
                  <a:srgbClr val="384D56"/>
                </a:solidFill>
              </a:rPr>
              <a:t>Aide les animateurs à gérer le temps pendant les sous-activités </a:t>
            </a:r>
          </a:p>
        </p:txBody>
      </p:sp>
      <p:cxnSp>
        <p:nvCxnSpPr>
          <p:cNvPr id="18" name="Straight Connector 17">
            <a:extLst>
              <a:ext uri="{FF2B5EF4-FFF2-40B4-BE49-F238E27FC236}">
                <a16:creationId xmlns:a16="http://schemas.microsoft.com/office/drawing/2014/main" id="{EA20AC1A-5D94-8978-9B15-5201C139DFB9}"/>
              </a:ext>
            </a:extLst>
          </p:cNvPr>
          <p:cNvCxnSpPr>
            <a:cxnSpLocks/>
          </p:cNvCxnSpPr>
          <p:nvPr/>
        </p:nvCxnSpPr>
        <p:spPr>
          <a:xfrm flipH="1">
            <a:off x="3917947" y="965814"/>
            <a:ext cx="0" cy="529905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41A0D00-F543-27F6-AF21-8CE2990A07B3}"/>
              </a:ext>
            </a:extLst>
          </p:cNvPr>
          <p:cNvCxnSpPr>
            <a:cxnSpLocks/>
          </p:cNvCxnSpPr>
          <p:nvPr/>
        </p:nvCxnSpPr>
        <p:spPr>
          <a:xfrm>
            <a:off x="8275909" y="965814"/>
            <a:ext cx="16386" cy="532364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0" name="Text Placeholder 2">
            <a:extLst>
              <a:ext uri="{FF2B5EF4-FFF2-40B4-BE49-F238E27FC236}">
                <a16:creationId xmlns:a16="http://schemas.microsoft.com/office/drawing/2014/main" id="{A25EB4FA-52A2-0530-C8D8-3ABFF435A4CB}"/>
              </a:ext>
            </a:extLst>
          </p:cNvPr>
          <p:cNvSpPr txBox="1">
            <a:spLocks/>
          </p:cNvSpPr>
          <p:nvPr/>
        </p:nvSpPr>
        <p:spPr>
          <a:xfrm>
            <a:off x="8546197" y="808057"/>
            <a:ext cx="3254263"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fr-FR" sz="2000" dirty="0"/>
              <a:t>Guide de référence pour les dates des jalons de l’approche 7-1-7</a:t>
            </a:r>
          </a:p>
        </p:txBody>
      </p:sp>
      <p:sp>
        <p:nvSpPr>
          <p:cNvPr id="21" name="Content Placeholder 3">
            <a:extLst>
              <a:ext uri="{FF2B5EF4-FFF2-40B4-BE49-F238E27FC236}">
                <a16:creationId xmlns:a16="http://schemas.microsoft.com/office/drawing/2014/main" id="{1C518BE0-342A-9A36-F944-E5608C4F4659}"/>
              </a:ext>
            </a:extLst>
          </p:cNvPr>
          <p:cNvSpPr txBox="1">
            <a:spLocks/>
          </p:cNvSpPr>
          <p:nvPr/>
        </p:nvSpPr>
        <p:spPr>
          <a:xfrm>
            <a:off x="8546197" y="1623775"/>
            <a:ext cx="3127393" cy="8239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1400" dirty="0">
                <a:solidFill>
                  <a:srgbClr val="384D56"/>
                </a:solidFill>
              </a:rPr>
              <a:t>Définitions et exemples détaillés de jalons (si nécessaire)</a:t>
            </a:r>
          </a:p>
        </p:txBody>
      </p:sp>
      <p:sp>
        <p:nvSpPr>
          <p:cNvPr id="32" name="Title 2">
            <a:extLst>
              <a:ext uri="{FF2B5EF4-FFF2-40B4-BE49-F238E27FC236}">
                <a16:creationId xmlns:a16="http://schemas.microsoft.com/office/drawing/2014/main" id="{003946B0-4EA2-762A-0FDC-A41165C75E6C}"/>
              </a:ext>
            </a:extLst>
          </p:cNvPr>
          <p:cNvSpPr>
            <a:spLocks noGrp="1"/>
          </p:cNvSpPr>
          <p:nvPr>
            <p:ph type="title"/>
          </p:nvPr>
        </p:nvSpPr>
        <p:spPr>
          <a:xfrm>
            <a:off x="255103" y="241442"/>
            <a:ext cx="6475530" cy="597552"/>
          </a:xfrm>
        </p:spPr>
        <p:txBody>
          <a:bodyPr/>
          <a:lstStyle/>
          <a:p>
            <a:r>
              <a:rPr lang="fr-FR" dirty="0"/>
              <a:t>Supports pour les animateurs</a:t>
            </a:r>
          </a:p>
        </p:txBody>
      </p:sp>
      <p:pic>
        <p:nvPicPr>
          <p:cNvPr id="4" name="Picture 3">
            <a:extLst>
              <a:ext uri="{FF2B5EF4-FFF2-40B4-BE49-F238E27FC236}">
                <a16:creationId xmlns:a16="http://schemas.microsoft.com/office/drawing/2014/main" id="{2AFFB42F-F553-850B-7384-D17FE3A6F61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01702" y="2456705"/>
            <a:ext cx="2674529" cy="3705929"/>
          </a:xfrm>
          <a:prstGeom prst="rect">
            <a:avLst/>
          </a:prstGeom>
          <a:ln w="57150">
            <a:solidFill>
              <a:schemeClr val="bg2"/>
            </a:solidFill>
          </a:ln>
        </p:spPr>
      </p:pic>
      <p:pic>
        <p:nvPicPr>
          <p:cNvPr id="5" name="Picture 4">
            <a:extLst>
              <a:ext uri="{FF2B5EF4-FFF2-40B4-BE49-F238E27FC236}">
                <a16:creationId xmlns:a16="http://schemas.microsoft.com/office/drawing/2014/main" id="{B3E6385C-292D-BBF0-1EFF-04A7EE57A14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21827" y="2786382"/>
            <a:ext cx="2480265" cy="3503072"/>
          </a:xfrm>
          <a:prstGeom prst="rect">
            <a:avLst/>
          </a:prstGeom>
          <a:ln w="57150">
            <a:solidFill>
              <a:schemeClr val="bg2"/>
            </a:solidFill>
          </a:ln>
        </p:spPr>
      </p:pic>
      <p:pic>
        <p:nvPicPr>
          <p:cNvPr id="8" name="Picture 7">
            <a:extLst>
              <a:ext uri="{FF2B5EF4-FFF2-40B4-BE49-F238E27FC236}">
                <a16:creationId xmlns:a16="http://schemas.microsoft.com/office/drawing/2014/main" id="{341D7551-F30F-8DF3-E5E6-E061C297C857}"/>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675948" y="2411103"/>
            <a:ext cx="2551283" cy="3753519"/>
          </a:xfrm>
          <a:prstGeom prst="rect">
            <a:avLst/>
          </a:prstGeom>
          <a:ln w="57150">
            <a:solidFill>
              <a:schemeClr val="bg2"/>
            </a:solidFill>
          </a:ln>
        </p:spPr>
      </p:pic>
      <p:pic>
        <p:nvPicPr>
          <p:cNvPr id="11" name="Picture 10">
            <a:extLst>
              <a:ext uri="{FF2B5EF4-FFF2-40B4-BE49-F238E27FC236}">
                <a16:creationId xmlns:a16="http://schemas.microsoft.com/office/drawing/2014/main" id="{F922238E-9EE1-BD77-C878-DC223F2AF274}"/>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273029" y="2795139"/>
            <a:ext cx="2461766" cy="3556062"/>
          </a:xfrm>
          <a:prstGeom prst="rect">
            <a:avLst/>
          </a:prstGeom>
          <a:ln w="57150">
            <a:solidFill>
              <a:schemeClr val="bg2"/>
            </a:solidFill>
          </a:ln>
        </p:spPr>
      </p:pic>
      <p:pic>
        <p:nvPicPr>
          <p:cNvPr id="2" name="Picture 1">
            <a:extLst>
              <a:ext uri="{FF2B5EF4-FFF2-40B4-BE49-F238E27FC236}">
                <a16:creationId xmlns:a16="http://schemas.microsoft.com/office/drawing/2014/main" id="{90F011E0-A289-F199-C444-BFC802AB545D}"/>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152697" y="3058602"/>
            <a:ext cx="3890169" cy="2703424"/>
          </a:xfrm>
          <a:prstGeom prst="rect">
            <a:avLst/>
          </a:prstGeom>
          <a:ln w="57150">
            <a:solidFill>
              <a:schemeClr val="bg2"/>
            </a:solidFill>
          </a:ln>
        </p:spPr>
      </p:pic>
    </p:spTree>
    <p:extLst>
      <p:ext uri="{BB962C8B-B14F-4D97-AF65-F5344CB8AC3E}">
        <p14:creationId xmlns:p14="http://schemas.microsoft.com/office/powerpoint/2010/main" val="33940678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fr-FR"/>
              <a:t>Programme des sous-activités de simulation</a:t>
            </a:r>
          </a:p>
        </p:txBody>
      </p:sp>
      <p:graphicFrame>
        <p:nvGraphicFramePr>
          <p:cNvPr id="2" name="Table 1">
            <a:extLst>
              <a:ext uri="{FF2B5EF4-FFF2-40B4-BE49-F238E27FC236}">
                <a16:creationId xmlns:a16="http://schemas.microsoft.com/office/drawing/2014/main" id="{AE8B81A9-41E4-A47B-468C-7E48D1673C41}"/>
              </a:ext>
            </a:extLst>
          </p:cNvPr>
          <p:cNvGraphicFramePr>
            <a:graphicFrameLocks noGrp="1"/>
          </p:cNvGraphicFramePr>
          <p:nvPr>
            <p:extLst>
              <p:ext uri="{D42A27DB-BD31-4B8C-83A1-F6EECF244321}">
                <p14:modId xmlns:p14="http://schemas.microsoft.com/office/powerpoint/2010/main" val="2682902021"/>
              </p:ext>
            </p:extLst>
          </p:nvPr>
        </p:nvGraphicFramePr>
        <p:xfrm>
          <a:off x="314859" y="1024019"/>
          <a:ext cx="11562281" cy="5329242"/>
        </p:xfrm>
        <a:graphic>
          <a:graphicData uri="http://schemas.openxmlformats.org/drawingml/2006/table">
            <a:tbl>
              <a:tblPr firstRow="1" firstCol="1" bandRow="1">
                <a:tableStyleId>{5C22544A-7EE6-4342-B048-85BDC9FD1C3A}</a:tableStyleId>
              </a:tblPr>
              <a:tblGrid>
                <a:gridCol w="2953302">
                  <a:extLst>
                    <a:ext uri="{9D8B030D-6E8A-4147-A177-3AD203B41FA5}">
                      <a16:colId xmlns:a16="http://schemas.microsoft.com/office/drawing/2014/main" val="3490010139"/>
                    </a:ext>
                  </a:extLst>
                </a:gridCol>
                <a:gridCol w="4531133">
                  <a:extLst>
                    <a:ext uri="{9D8B030D-6E8A-4147-A177-3AD203B41FA5}">
                      <a16:colId xmlns:a16="http://schemas.microsoft.com/office/drawing/2014/main" val="2159568751"/>
                    </a:ext>
                  </a:extLst>
                </a:gridCol>
                <a:gridCol w="1655658">
                  <a:extLst>
                    <a:ext uri="{9D8B030D-6E8A-4147-A177-3AD203B41FA5}">
                      <a16:colId xmlns:a16="http://schemas.microsoft.com/office/drawing/2014/main" val="308047197"/>
                    </a:ext>
                  </a:extLst>
                </a:gridCol>
                <a:gridCol w="1118681">
                  <a:extLst>
                    <a:ext uri="{9D8B030D-6E8A-4147-A177-3AD203B41FA5}">
                      <a16:colId xmlns:a16="http://schemas.microsoft.com/office/drawing/2014/main" val="1900322767"/>
                    </a:ext>
                  </a:extLst>
                </a:gridCol>
                <a:gridCol w="1303507">
                  <a:extLst>
                    <a:ext uri="{9D8B030D-6E8A-4147-A177-3AD203B41FA5}">
                      <a16:colId xmlns:a16="http://schemas.microsoft.com/office/drawing/2014/main" val="3923390308"/>
                    </a:ext>
                  </a:extLst>
                </a:gridCol>
              </a:tblGrid>
              <a:tr h="1028314">
                <a:tc>
                  <a:txBody>
                    <a:bodyPr/>
                    <a:lstStyle/>
                    <a:p>
                      <a:pPr indent="203200">
                        <a:lnSpc>
                          <a:spcPct val="100000"/>
                        </a:lnSpc>
                        <a:spcBef>
                          <a:spcPts val="600"/>
                        </a:spcBef>
                        <a:spcAft>
                          <a:spcPts val="600"/>
                        </a:spcAft>
                        <a:buNone/>
                      </a:pPr>
                      <a:r>
                        <a:rPr lang="fr-FR" sz="1200" dirty="0">
                          <a:effectLst/>
                          <a:latin typeface="Arial"/>
                          <a:cs typeface="Arial"/>
                        </a:rPr>
                        <a:t>Étape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190500">
                        <a:lnSpc>
                          <a:spcPct val="100000"/>
                        </a:lnSpc>
                        <a:spcBef>
                          <a:spcPts val="600"/>
                        </a:spcBef>
                        <a:spcAft>
                          <a:spcPts val="600"/>
                        </a:spcAft>
                        <a:buNone/>
                      </a:pPr>
                      <a:r>
                        <a:rPr lang="fr-FR" sz="1200" dirty="0">
                          <a:effectLst/>
                          <a:latin typeface="Arial"/>
                          <a:cs typeface="Arial"/>
                        </a:rPr>
                        <a:t>Sous-activité</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fr-FR" sz="1200" dirty="0">
                          <a:effectLst/>
                          <a:latin typeface="Arial" panose="020B0604020202020204" pitchFamily="34" charset="0"/>
                          <a:cs typeface="Arial" panose="020B0604020202020204" pitchFamily="34" charset="0"/>
                        </a:rPr>
                        <a:t>Méthode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fr-FR" sz="1200" dirty="0">
                          <a:effectLst/>
                          <a:latin typeface="Arial" panose="020B0604020202020204" pitchFamily="34" charset="0"/>
                          <a:cs typeface="Arial" panose="020B0604020202020204" pitchFamily="34" charset="0"/>
                        </a:rPr>
                        <a:t>Durée suggérée (minutes)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fr-FR" sz="1200" dirty="0">
                          <a:effectLst/>
                          <a:latin typeface="Arial" panose="020B0604020202020204" pitchFamily="34" charset="0"/>
                          <a:cs typeface="Arial" panose="020B0604020202020204" pitchFamily="34" charset="0"/>
                        </a:rPr>
                        <a:t>Temps réel </a:t>
                      </a:r>
                      <a:br>
                        <a:rPr lang="fr-FR" sz="1200" dirty="0">
                          <a:effectLst/>
                          <a:latin typeface="Arial" panose="020B0604020202020204" pitchFamily="34" charset="0"/>
                          <a:cs typeface="Arial" panose="020B0604020202020204" pitchFamily="34" charset="0"/>
                        </a:rPr>
                      </a:br>
                      <a:r>
                        <a:rPr lang="fr-FR" sz="1200" dirty="0">
                          <a:effectLst/>
                          <a:latin typeface="Arial" panose="020B0604020202020204" pitchFamily="34" charset="0"/>
                          <a:cs typeface="Arial" panose="020B0604020202020204" pitchFamily="34" charset="0"/>
                        </a:rPr>
                        <a:t>(à remplir par l’animateur)</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0931980"/>
                  </a:ext>
                </a:extLst>
              </a:tr>
              <a:tr h="341394">
                <a:tc rowSpan="2">
                  <a:txBody>
                    <a:bodyPr/>
                    <a:lstStyle/>
                    <a:p>
                      <a:pPr marL="203200" indent="12700">
                        <a:lnSpc>
                          <a:spcPct val="100000"/>
                        </a:lnSpc>
                        <a:spcBef>
                          <a:spcPts val="600"/>
                        </a:spcBef>
                        <a:spcAft>
                          <a:spcPts val="600"/>
                        </a:spcAft>
                        <a:buNone/>
                      </a:pPr>
                      <a:r>
                        <a:rPr lang="fr-FR" sz="1100" dirty="0">
                          <a:solidFill>
                            <a:srgbClr val="000000"/>
                          </a:solidFill>
                          <a:effectLst/>
                          <a:latin typeface="Arial" panose="020B0604020202020204" pitchFamily="34" charset="0"/>
                          <a:cs typeface="Arial" panose="020B0604020202020204" pitchFamily="34" charset="0"/>
                        </a:rPr>
                        <a:t>Brèves présentations personnelles </a:t>
                      </a:r>
                      <a:br>
                        <a:rPr lang="fr-FR" sz="1100" dirty="0">
                          <a:solidFill>
                            <a:srgbClr val="000000"/>
                          </a:solidFill>
                          <a:effectLst/>
                          <a:latin typeface="Arial" panose="020B0604020202020204" pitchFamily="34" charset="0"/>
                          <a:cs typeface="Arial" panose="020B0604020202020204" pitchFamily="34" charset="0"/>
                        </a:rPr>
                      </a:br>
                      <a:r>
                        <a:rPr lang="fr-FR" sz="1100" dirty="0">
                          <a:solidFill>
                            <a:srgbClr val="000000"/>
                          </a:solidFill>
                          <a:effectLst/>
                          <a:latin typeface="Arial" panose="020B0604020202020204" pitchFamily="34" charset="0"/>
                          <a:cs typeface="Arial" panose="020B0604020202020204" pitchFamily="34" charset="0"/>
                        </a:rPr>
                        <a:t>et consignes (5 min)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90500">
                        <a:lnSpc>
                          <a:spcPct val="100000"/>
                        </a:lnSpc>
                        <a:spcBef>
                          <a:spcPts val="600"/>
                        </a:spcBef>
                        <a:spcAft>
                          <a:spcPts val="600"/>
                        </a:spcAft>
                        <a:buNone/>
                      </a:pPr>
                      <a:r>
                        <a:rPr lang="fr-FR" sz="1100" dirty="0">
                          <a:solidFill>
                            <a:srgbClr val="000000"/>
                          </a:solidFill>
                          <a:effectLst/>
                          <a:latin typeface="Arial" panose="020B0604020202020204" pitchFamily="34" charset="0"/>
                          <a:cs typeface="Arial" panose="020B0604020202020204" pitchFamily="34" charset="0"/>
                        </a:rPr>
                        <a:t>Présentations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a:cs typeface="Arial"/>
                        </a:rPr>
                        <a:t>Verbale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a:cs typeface="Arial"/>
                        </a:rPr>
                        <a:t>3</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endParaRPr lang="fr-FR" sz="1100" dirty="0">
                        <a:solidFill>
                          <a:srgbClr val="000000"/>
                        </a:solidFill>
                        <a:effectLst/>
                        <a:latin typeface="Arial"/>
                        <a:cs typeface="Arial"/>
                      </a:endParaRP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3387461"/>
                  </a:ext>
                </a:extLst>
              </a:tr>
              <a:tr h="353854">
                <a:tc vMerge="1">
                  <a:txBody>
                    <a:bodyPr/>
                    <a:lstStyle/>
                    <a:p>
                      <a:endParaRPr lang="en-IN"/>
                    </a:p>
                  </a:txBody>
                  <a:tcPr/>
                </a:tc>
                <a:tc>
                  <a:txBody>
                    <a:bodyPr/>
                    <a:lstStyle/>
                    <a:p>
                      <a:pPr indent="190500">
                        <a:lnSpc>
                          <a:spcPct val="100000"/>
                        </a:lnSpc>
                        <a:spcBef>
                          <a:spcPts val="600"/>
                        </a:spcBef>
                        <a:spcAft>
                          <a:spcPts val="600"/>
                        </a:spcAft>
                        <a:buNone/>
                      </a:pPr>
                      <a:r>
                        <a:rPr lang="fr-FR" sz="1100" dirty="0">
                          <a:solidFill>
                            <a:srgbClr val="000000"/>
                          </a:solidFill>
                          <a:effectLst/>
                          <a:latin typeface="Arial" panose="020B0604020202020204" pitchFamily="34" charset="0"/>
                          <a:cs typeface="Arial" panose="020B0604020202020204" pitchFamily="34" charset="0"/>
                        </a:rPr>
                        <a:t>Consignes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a:cs typeface="Arial"/>
                        </a:rPr>
                        <a:t>Verbale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a:cs typeface="Arial"/>
                        </a:rPr>
                        <a:t>2</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endParaRPr lang="fr-FR" sz="1100" dirty="0">
                        <a:solidFill>
                          <a:srgbClr val="000000"/>
                        </a:solidFill>
                        <a:effectLst/>
                        <a:latin typeface="Arial"/>
                        <a:cs typeface="Arial"/>
                      </a:endParaRP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40249592"/>
                  </a:ext>
                </a:extLst>
              </a:tr>
              <a:tr h="343886">
                <a:tc rowSpan="6">
                  <a:txBody>
                    <a:bodyPr/>
                    <a:lstStyle/>
                    <a:p>
                      <a:pPr marL="203200" indent="12700">
                        <a:lnSpc>
                          <a:spcPct val="100000"/>
                        </a:lnSpc>
                        <a:spcBef>
                          <a:spcPts val="600"/>
                        </a:spcBef>
                        <a:spcAft>
                          <a:spcPts val="600"/>
                        </a:spcAft>
                        <a:buNone/>
                      </a:pPr>
                      <a:r>
                        <a:rPr lang="fr-FR" sz="1100" dirty="0">
                          <a:solidFill>
                            <a:srgbClr val="000000"/>
                          </a:solidFill>
                          <a:effectLst/>
                          <a:latin typeface="Arial" panose="020B0604020202020204" pitchFamily="34" charset="0"/>
                          <a:cs typeface="Arial" panose="020B0604020202020204" pitchFamily="34" charset="0"/>
                        </a:rPr>
                        <a:t>Partie 1. Noter les dates des jalons et calculer les performances de l’approche 7-1-7 (45 min)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90500">
                        <a:lnSpc>
                          <a:spcPct val="100000"/>
                        </a:lnSpc>
                        <a:spcBef>
                          <a:spcPts val="600"/>
                        </a:spcBef>
                        <a:spcAft>
                          <a:spcPts val="600"/>
                        </a:spcAft>
                        <a:buNone/>
                      </a:pPr>
                      <a:r>
                        <a:rPr lang="fr-FR" sz="1100" dirty="0">
                          <a:solidFill>
                            <a:srgbClr val="000000"/>
                          </a:solidFill>
                          <a:effectLst/>
                          <a:latin typeface="Arial" panose="020B0604020202020204" pitchFamily="34" charset="0"/>
                          <a:cs typeface="Arial" panose="020B0604020202020204" pitchFamily="34" charset="0"/>
                        </a:rPr>
                        <a:t>Lire le scénario et noter les dates des jalons de l’approche 7-1-7</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a:cs typeface="Arial"/>
                        </a:rPr>
                        <a:t>En individuel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a:cs typeface="Arial"/>
                        </a:rPr>
                        <a:t>18</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endParaRPr lang="fr-FR" sz="1100" dirty="0">
                        <a:solidFill>
                          <a:srgbClr val="000000"/>
                        </a:solidFill>
                        <a:effectLst/>
                        <a:latin typeface="Arial"/>
                        <a:cs typeface="Arial"/>
                      </a:endParaRP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341260204"/>
                  </a:ext>
                </a:extLst>
              </a:tr>
              <a:tr h="348871">
                <a:tc vMerge="1">
                  <a:txBody>
                    <a:bodyPr/>
                    <a:lstStyle/>
                    <a:p>
                      <a:endParaRPr lang="en-IN"/>
                    </a:p>
                  </a:txBody>
                  <a:tcPr/>
                </a:tc>
                <a:tc>
                  <a:txBody>
                    <a:bodyPr/>
                    <a:lstStyle/>
                    <a:p>
                      <a:pPr indent="190500">
                        <a:lnSpc>
                          <a:spcPct val="100000"/>
                        </a:lnSpc>
                        <a:spcBef>
                          <a:spcPts val="600"/>
                        </a:spcBef>
                        <a:spcAft>
                          <a:spcPts val="600"/>
                        </a:spcAft>
                        <a:buNone/>
                      </a:pPr>
                      <a:r>
                        <a:rPr lang="fr-FR" sz="1100" dirty="0">
                          <a:solidFill>
                            <a:srgbClr val="000000"/>
                          </a:solidFill>
                          <a:effectLst/>
                          <a:latin typeface="Arial" panose="020B0604020202020204" pitchFamily="34" charset="0"/>
                          <a:cs typeface="Arial" panose="020B0604020202020204" pitchFamily="34" charset="0"/>
                        </a:rPr>
                        <a:t>Discuter des dates des jalons : apparition, détection, notification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a:cs typeface="Arial"/>
                        </a:rPr>
                        <a:t>Discussion en groupe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a:cs typeface="Arial"/>
                        </a:rPr>
                        <a:t>8</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endParaRPr lang="fr-FR" sz="1100" dirty="0">
                        <a:solidFill>
                          <a:srgbClr val="000000"/>
                        </a:solidFill>
                        <a:effectLst/>
                        <a:latin typeface="Arial"/>
                        <a:cs typeface="Arial"/>
                      </a:endParaRP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809788149"/>
                  </a:ext>
                </a:extLst>
              </a:tr>
              <a:tr h="348871">
                <a:tc vMerge="1">
                  <a:txBody>
                    <a:bodyPr/>
                    <a:lstStyle/>
                    <a:p>
                      <a:endParaRPr lang="en-IN"/>
                    </a:p>
                  </a:txBody>
                  <a:tcPr/>
                </a:tc>
                <a:tc>
                  <a:txBody>
                    <a:bodyPr/>
                    <a:lstStyle/>
                    <a:p>
                      <a:pPr indent="190500">
                        <a:lnSpc>
                          <a:spcPct val="100000"/>
                        </a:lnSpc>
                        <a:spcBef>
                          <a:spcPts val="600"/>
                        </a:spcBef>
                        <a:spcAft>
                          <a:spcPts val="600"/>
                        </a:spcAft>
                        <a:buNone/>
                      </a:pPr>
                      <a:r>
                        <a:rPr lang="fr-FR" sz="1100" dirty="0">
                          <a:solidFill>
                            <a:srgbClr val="000000"/>
                          </a:solidFill>
                          <a:effectLst/>
                          <a:latin typeface="Arial" panose="020B0604020202020204" pitchFamily="34" charset="0"/>
                          <a:cs typeface="Arial" panose="020B0604020202020204" pitchFamily="34" charset="0"/>
                        </a:rPr>
                        <a:t>Discuter des dates des jalons : actions de la réponse précoce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panose="020B0604020202020204" pitchFamily="34" charset="0"/>
                          <a:cs typeface="Arial" panose="020B0604020202020204" pitchFamily="34" charset="0"/>
                        </a:rPr>
                        <a:t>Verbale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a:cs typeface="Arial"/>
                        </a:rPr>
                        <a:t>6</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endParaRPr lang="fr-FR" sz="1100" dirty="0">
                        <a:solidFill>
                          <a:srgbClr val="000000"/>
                        </a:solidFill>
                        <a:effectLst/>
                        <a:latin typeface="Arial"/>
                        <a:cs typeface="Arial"/>
                      </a:endParaRP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4026063610"/>
                  </a:ext>
                </a:extLst>
              </a:tr>
              <a:tr h="513193">
                <a:tc vMerge="1">
                  <a:txBody>
                    <a:bodyPr/>
                    <a:lstStyle/>
                    <a:p>
                      <a:endParaRPr lang="en-IN"/>
                    </a:p>
                  </a:txBody>
                  <a:tcPr/>
                </a:tc>
                <a:tc>
                  <a:txBody>
                    <a:bodyPr/>
                    <a:lstStyle/>
                    <a:p>
                      <a:pPr marL="174625" indent="0">
                        <a:lnSpc>
                          <a:spcPct val="100000"/>
                        </a:lnSpc>
                        <a:spcBef>
                          <a:spcPts val="600"/>
                        </a:spcBef>
                        <a:spcAft>
                          <a:spcPts val="600"/>
                        </a:spcAft>
                        <a:buNone/>
                      </a:pPr>
                      <a:r>
                        <a:rPr lang="fr-FR" sz="1100" dirty="0">
                          <a:solidFill>
                            <a:srgbClr val="000000"/>
                          </a:solidFill>
                          <a:effectLst/>
                          <a:latin typeface="Arial" panose="020B0604020202020204" pitchFamily="34" charset="0"/>
                          <a:cs typeface="Arial" panose="020B0604020202020204" pitchFamily="34" charset="0"/>
                        </a:rPr>
                        <a:t>Discuter des dates des jalons : achèvement des actions de la </a:t>
                      </a:r>
                      <a:br>
                        <a:rPr lang="fr-FR" sz="1100" dirty="0">
                          <a:solidFill>
                            <a:srgbClr val="000000"/>
                          </a:solidFill>
                          <a:effectLst/>
                          <a:latin typeface="Arial" panose="020B0604020202020204" pitchFamily="34" charset="0"/>
                          <a:cs typeface="Arial" panose="020B0604020202020204" pitchFamily="34" charset="0"/>
                        </a:rPr>
                      </a:br>
                      <a:r>
                        <a:rPr lang="fr-FR" sz="1100" dirty="0">
                          <a:solidFill>
                            <a:srgbClr val="000000"/>
                          </a:solidFill>
                          <a:effectLst/>
                          <a:latin typeface="Arial" panose="020B0604020202020204" pitchFamily="34" charset="0"/>
                          <a:cs typeface="Arial" panose="020B0604020202020204" pitchFamily="34" charset="0"/>
                        </a:rPr>
                        <a:t>réponse précoce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a:cs typeface="Arial"/>
                        </a:rPr>
                        <a:t>Verbale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a:cs typeface="Arial"/>
                        </a:rPr>
                        <a:t>2</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endParaRPr lang="fr-FR" sz="1100" dirty="0">
                        <a:solidFill>
                          <a:srgbClr val="000000"/>
                        </a:solidFill>
                        <a:effectLst/>
                        <a:latin typeface="Arial"/>
                        <a:cs typeface="Arial"/>
                      </a:endParaRP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247451083"/>
                  </a:ext>
                </a:extLst>
              </a:tr>
              <a:tr h="348871">
                <a:tc vMerge="1">
                  <a:txBody>
                    <a:bodyPr/>
                    <a:lstStyle/>
                    <a:p>
                      <a:endParaRPr lang="en-IN"/>
                    </a:p>
                  </a:txBody>
                  <a:tcPr/>
                </a:tc>
                <a:tc>
                  <a:txBody>
                    <a:bodyPr/>
                    <a:lstStyle/>
                    <a:p>
                      <a:pPr indent="190500">
                        <a:lnSpc>
                          <a:spcPct val="100000"/>
                        </a:lnSpc>
                        <a:spcBef>
                          <a:spcPts val="600"/>
                        </a:spcBef>
                        <a:spcAft>
                          <a:spcPts val="600"/>
                        </a:spcAft>
                        <a:buNone/>
                      </a:pPr>
                      <a:r>
                        <a:rPr lang="fr-FR" sz="1100" dirty="0">
                          <a:solidFill>
                            <a:srgbClr val="000000"/>
                          </a:solidFill>
                          <a:effectLst/>
                          <a:latin typeface="Arial" panose="020B0604020202020204" pitchFamily="34" charset="0"/>
                          <a:cs typeface="Arial" panose="020B0604020202020204" pitchFamily="34" charset="0"/>
                        </a:rPr>
                        <a:t>Calculer les performances de l’approche 7-1-7</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a:cs typeface="Arial"/>
                        </a:rPr>
                        <a:t>En individuel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a:cs typeface="Arial"/>
                        </a:rPr>
                        <a:t>6</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endParaRPr lang="fr-FR" sz="1100" dirty="0">
                        <a:solidFill>
                          <a:srgbClr val="000000"/>
                        </a:solidFill>
                        <a:effectLst/>
                        <a:latin typeface="Arial"/>
                        <a:cs typeface="Arial"/>
                      </a:endParaRP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626540318"/>
                  </a:ext>
                </a:extLst>
              </a:tr>
              <a:tr h="343886">
                <a:tc vMerge="1">
                  <a:txBody>
                    <a:bodyPr/>
                    <a:lstStyle/>
                    <a:p>
                      <a:endParaRPr lang="en-IN"/>
                    </a:p>
                  </a:txBody>
                  <a:tcPr/>
                </a:tc>
                <a:tc>
                  <a:txBody>
                    <a:bodyPr/>
                    <a:lstStyle/>
                    <a:p>
                      <a:pPr indent="190500">
                        <a:lnSpc>
                          <a:spcPct val="100000"/>
                        </a:lnSpc>
                        <a:spcBef>
                          <a:spcPts val="600"/>
                        </a:spcBef>
                        <a:spcAft>
                          <a:spcPts val="600"/>
                        </a:spcAft>
                        <a:buNone/>
                      </a:pPr>
                      <a:r>
                        <a:rPr lang="fr-FR" sz="1100" dirty="0">
                          <a:solidFill>
                            <a:srgbClr val="000000"/>
                          </a:solidFill>
                          <a:effectLst/>
                          <a:latin typeface="Arial" panose="020B0604020202020204" pitchFamily="34" charset="0"/>
                          <a:cs typeface="Arial" panose="020B0604020202020204" pitchFamily="34" charset="0"/>
                        </a:rPr>
                        <a:t>Discuter de la cible 7-1-7</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a:cs typeface="Arial"/>
                        </a:rPr>
                        <a:t>Discussion en groupe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a:cs typeface="Arial"/>
                        </a:rPr>
                        <a:t>5</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endParaRPr lang="fr-FR" sz="1100" dirty="0">
                        <a:solidFill>
                          <a:srgbClr val="000000"/>
                        </a:solidFill>
                        <a:effectLst/>
                        <a:latin typeface="Arial"/>
                        <a:cs typeface="Arial"/>
                      </a:endParaRP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379167130"/>
                  </a:ext>
                </a:extLst>
              </a:tr>
              <a:tr h="353854">
                <a:tc rowSpan="3">
                  <a:txBody>
                    <a:bodyPr/>
                    <a:lstStyle/>
                    <a:p>
                      <a:pPr marL="203200" indent="12700">
                        <a:lnSpc>
                          <a:spcPct val="100000"/>
                        </a:lnSpc>
                        <a:spcBef>
                          <a:spcPts val="600"/>
                        </a:spcBef>
                        <a:spcAft>
                          <a:spcPts val="600"/>
                        </a:spcAft>
                        <a:buNone/>
                      </a:pPr>
                      <a:r>
                        <a:rPr lang="fr-FR" sz="1100" dirty="0">
                          <a:solidFill>
                            <a:srgbClr val="000000"/>
                          </a:solidFill>
                          <a:effectLst/>
                          <a:latin typeface="Arial"/>
                          <a:cs typeface="Arial"/>
                        </a:rPr>
                        <a:t>Partie 2. Identifier les goulots d’étranglement, les facteurs favorisants et les actions (25 min)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9388" indent="0" algn="l">
                        <a:lnSpc>
                          <a:spcPct val="100000"/>
                        </a:lnSpc>
                        <a:spcBef>
                          <a:spcPts val="600"/>
                        </a:spcBef>
                        <a:spcAft>
                          <a:spcPts val="600"/>
                        </a:spcAft>
                        <a:buNone/>
                      </a:pPr>
                      <a:r>
                        <a:rPr lang="fr-FR" sz="1100" dirty="0">
                          <a:solidFill>
                            <a:srgbClr val="000000"/>
                          </a:solidFill>
                          <a:effectLst/>
                          <a:latin typeface="Arial" panose="020B0604020202020204" pitchFamily="34" charset="0"/>
                          <a:cs typeface="Arial" panose="020B0604020202020204" pitchFamily="34" charset="0"/>
                        </a:rPr>
                        <a:t>Identifier les goulots d’étranglement, les facteurs favorisants </a:t>
                      </a:r>
                      <a:br>
                        <a:rPr lang="fr-FR" sz="1100" dirty="0">
                          <a:solidFill>
                            <a:srgbClr val="000000"/>
                          </a:solidFill>
                          <a:effectLst/>
                          <a:latin typeface="Arial" panose="020B0604020202020204" pitchFamily="34" charset="0"/>
                          <a:cs typeface="Arial" panose="020B0604020202020204" pitchFamily="34" charset="0"/>
                        </a:rPr>
                      </a:br>
                      <a:r>
                        <a:rPr lang="fr-FR" sz="1100" dirty="0">
                          <a:solidFill>
                            <a:srgbClr val="000000"/>
                          </a:solidFill>
                          <a:effectLst/>
                          <a:latin typeface="Arial" panose="020B0604020202020204" pitchFamily="34" charset="0"/>
                          <a:cs typeface="Arial" panose="020B0604020202020204" pitchFamily="34" charset="0"/>
                        </a:rPr>
                        <a:t>et les actions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a:cs typeface="Arial"/>
                        </a:rPr>
                        <a:t>En individuel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a:cs typeface="Arial"/>
                        </a:rPr>
                        <a:t>5</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endParaRPr lang="fr-FR" sz="1100" dirty="0">
                        <a:solidFill>
                          <a:srgbClr val="000000"/>
                        </a:solidFill>
                        <a:effectLst/>
                        <a:latin typeface="Arial"/>
                        <a:cs typeface="Arial"/>
                      </a:endParaRP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0162415"/>
                  </a:ext>
                </a:extLst>
              </a:tr>
              <a:tr h="338902">
                <a:tc vMerge="1">
                  <a:txBody>
                    <a:bodyPr/>
                    <a:lstStyle/>
                    <a:p>
                      <a:endParaRPr lang="en-IN"/>
                    </a:p>
                  </a:txBody>
                  <a:tcPr/>
                </a:tc>
                <a:tc>
                  <a:txBody>
                    <a:bodyPr/>
                    <a:lstStyle/>
                    <a:p>
                      <a:pPr indent="190500">
                        <a:lnSpc>
                          <a:spcPct val="100000"/>
                        </a:lnSpc>
                        <a:spcBef>
                          <a:spcPts val="600"/>
                        </a:spcBef>
                        <a:spcAft>
                          <a:spcPts val="600"/>
                        </a:spcAft>
                        <a:buNone/>
                      </a:pPr>
                      <a:r>
                        <a:rPr lang="fr-FR" sz="1100" dirty="0">
                          <a:solidFill>
                            <a:srgbClr val="000000"/>
                          </a:solidFill>
                          <a:effectLst/>
                          <a:latin typeface="Arial" panose="020B0604020202020204" pitchFamily="34" charset="0"/>
                          <a:cs typeface="Arial" panose="020B0604020202020204" pitchFamily="34" charset="0"/>
                        </a:rPr>
                        <a:t>Discuter des goulots d’étranglement et des facteurs favorisants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a:cs typeface="Arial"/>
                        </a:rPr>
                        <a:t>Discussion en groupe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a:cs typeface="Arial"/>
                        </a:rPr>
                        <a:t>10</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endParaRPr lang="fr-FR" sz="1100" dirty="0">
                        <a:solidFill>
                          <a:srgbClr val="000000"/>
                        </a:solidFill>
                        <a:effectLst/>
                        <a:latin typeface="Arial"/>
                        <a:cs typeface="Arial"/>
                      </a:endParaRP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1576237"/>
                  </a:ext>
                </a:extLst>
              </a:tr>
              <a:tr h="353854">
                <a:tc vMerge="1">
                  <a:txBody>
                    <a:bodyPr/>
                    <a:lstStyle/>
                    <a:p>
                      <a:endParaRPr lang="en-IN"/>
                    </a:p>
                  </a:txBody>
                  <a:tcPr/>
                </a:tc>
                <a:tc>
                  <a:txBody>
                    <a:bodyPr/>
                    <a:lstStyle/>
                    <a:p>
                      <a:pPr indent="190500">
                        <a:lnSpc>
                          <a:spcPct val="100000"/>
                        </a:lnSpc>
                        <a:spcBef>
                          <a:spcPts val="600"/>
                        </a:spcBef>
                        <a:spcAft>
                          <a:spcPts val="600"/>
                        </a:spcAft>
                        <a:buNone/>
                      </a:pPr>
                      <a:r>
                        <a:rPr lang="fr-FR" sz="1100" dirty="0">
                          <a:solidFill>
                            <a:srgbClr val="000000"/>
                          </a:solidFill>
                          <a:effectLst/>
                          <a:latin typeface="Arial" panose="020B0604020202020204" pitchFamily="34" charset="0"/>
                          <a:cs typeface="Arial" panose="020B0604020202020204" pitchFamily="34" charset="0"/>
                        </a:rPr>
                        <a:t>Discuter des actions immédiates et à plus long terme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panose="020B0604020202020204" pitchFamily="34" charset="0"/>
                          <a:cs typeface="Arial" panose="020B0604020202020204" pitchFamily="34" charset="0"/>
                        </a:rPr>
                        <a:t>Verbale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a:cs typeface="Arial"/>
                        </a:rPr>
                        <a:t>10</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endParaRPr lang="fr-FR" sz="1100" dirty="0">
                        <a:solidFill>
                          <a:srgbClr val="000000"/>
                        </a:solidFill>
                        <a:effectLst/>
                        <a:latin typeface="Arial"/>
                        <a:cs typeface="Arial"/>
                      </a:endParaRP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47453383"/>
                  </a:ext>
                </a:extLst>
              </a:tr>
              <a:tr h="311492">
                <a:tc>
                  <a:txBody>
                    <a:bodyPr/>
                    <a:lstStyle/>
                    <a:p>
                      <a:pPr indent="203200">
                        <a:lnSpc>
                          <a:spcPct val="100000"/>
                        </a:lnSpc>
                        <a:spcBef>
                          <a:spcPts val="600"/>
                        </a:spcBef>
                        <a:spcAft>
                          <a:spcPts val="600"/>
                        </a:spcAft>
                        <a:buNone/>
                      </a:pPr>
                      <a:r>
                        <a:rPr lang="fr-FR" sz="1100" dirty="0">
                          <a:solidFill>
                            <a:srgbClr val="000000"/>
                          </a:solidFill>
                          <a:effectLst/>
                          <a:latin typeface="Arial"/>
                          <a:cs typeface="Arial"/>
                        </a:rPr>
                        <a:t>Restitution en petit groupe (10 min)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90500">
                        <a:lnSpc>
                          <a:spcPct val="100000"/>
                        </a:lnSpc>
                        <a:spcBef>
                          <a:spcPts val="600"/>
                        </a:spcBef>
                        <a:spcAft>
                          <a:spcPts val="600"/>
                        </a:spcAft>
                        <a:buNone/>
                      </a:pPr>
                      <a:r>
                        <a:rPr lang="fr-FR" sz="1100" dirty="0">
                          <a:solidFill>
                            <a:srgbClr val="000000"/>
                          </a:solidFill>
                          <a:effectLst/>
                          <a:latin typeface="Arial"/>
                          <a:cs typeface="Arial"/>
                        </a:rPr>
                        <a:t>Restitution en petit groupe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panose="020B0604020202020204" pitchFamily="34" charset="0"/>
                          <a:cs typeface="Arial" panose="020B0604020202020204" pitchFamily="34" charset="0"/>
                        </a:rPr>
                        <a:t>Verbale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fr-FR" sz="1100" dirty="0">
                          <a:solidFill>
                            <a:srgbClr val="000000"/>
                          </a:solidFill>
                          <a:effectLst/>
                          <a:latin typeface="Arial" panose="020B0604020202020204" pitchFamily="34" charset="0"/>
                          <a:cs typeface="Arial" panose="020B0604020202020204" pitchFamily="34" charset="0"/>
                        </a:rPr>
                        <a:t>10</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fr-FR" sz="1100" dirty="0">
                          <a:solidFill>
                            <a:srgbClr val="000000"/>
                          </a:solidFill>
                          <a:effectLst/>
                          <a:latin typeface="Arial" panose="020B0604020202020204" pitchFamily="34" charset="0"/>
                          <a:cs typeface="Arial" panose="020B0604020202020204" pitchFamily="34" charset="0"/>
                        </a:rPr>
                        <a:t> </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494269171"/>
                  </a:ext>
                </a:extLst>
              </a:tr>
            </a:tbl>
          </a:graphicData>
        </a:graphic>
      </p:graphicFrame>
      <p:sp>
        <p:nvSpPr>
          <p:cNvPr id="8" name="Rectangle 7">
            <a:extLst>
              <a:ext uri="{FF2B5EF4-FFF2-40B4-BE49-F238E27FC236}">
                <a16:creationId xmlns:a16="http://schemas.microsoft.com/office/drawing/2014/main" id="{905BFBAB-096C-4FED-FAAC-E9F7480DF782}"/>
              </a:ext>
            </a:extLst>
          </p:cNvPr>
          <p:cNvSpPr/>
          <p:nvPr/>
        </p:nvSpPr>
        <p:spPr>
          <a:xfrm>
            <a:off x="314879" y="2028144"/>
            <a:ext cx="2947377" cy="4325117"/>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36332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255103" y="1303850"/>
            <a:ext cx="4434506" cy="4623172"/>
          </a:xfrm>
        </p:spPr>
        <p:txBody>
          <a:bodyPr/>
          <a:lstStyle/>
          <a:p>
            <a:pPr marL="0" indent="0">
              <a:lnSpc>
                <a:spcPct val="100000"/>
              </a:lnSpc>
              <a:buNone/>
            </a:pPr>
            <a:r>
              <a:rPr lang="fr-FR" b="1" dirty="0">
                <a:solidFill>
                  <a:schemeClr val="tx2"/>
                </a:solidFill>
              </a:rPr>
              <a:t>Travail individuel</a:t>
            </a:r>
          </a:p>
          <a:p>
            <a:pPr>
              <a:lnSpc>
                <a:spcPct val="100000"/>
              </a:lnSpc>
            </a:pPr>
            <a:r>
              <a:rPr lang="fr-FR" dirty="0"/>
              <a:t>Lire le scénario</a:t>
            </a:r>
          </a:p>
          <a:p>
            <a:pPr>
              <a:lnSpc>
                <a:spcPct val="100000"/>
              </a:lnSpc>
            </a:pPr>
            <a:r>
              <a:rPr lang="fr-FR" dirty="0"/>
              <a:t>Remplir les sections de l’outil d’évaluation</a:t>
            </a:r>
          </a:p>
          <a:p>
            <a:pPr marL="0" indent="0">
              <a:lnSpc>
                <a:spcPct val="100000"/>
              </a:lnSpc>
              <a:buNone/>
            </a:pPr>
            <a:endParaRPr lang="en-US" dirty="0"/>
          </a:p>
          <a:p>
            <a:pPr marL="0" indent="0">
              <a:lnSpc>
                <a:spcPct val="100000"/>
              </a:lnSpc>
              <a:buNone/>
            </a:pPr>
            <a:r>
              <a:rPr lang="fr-FR" b="1" dirty="0">
                <a:solidFill>
                  <a:schemeClr val="tx2"/>
                </a:solidFill>
              </a:rPr>
              <a:t>Discussions en groupe</a:t>
            </a:r>
          </a:p>
          <a:p>
            <a:pPr>
              <a:lnSpc>
                <a:spcPct val="100000"/>
              </a:lnSpc>
            </a:pPr>
            <a:r>
              <a:rPr lang="fr-FR" dirty="0"/>
              <a:t>Discuter des réponses données en individuel et en groupe</a:t>
            </a:r>
          </a:p>
          <a:p>
            <a:pPr>
              <a:lnSpc>
                <a:spcPct val="100000"/>
              </a:lnSpc>
            </a:pPr>
            <a:r>
              <a:rPr lang="fr-FR" dirty="0"/>
              <a:t>Discuter des idées et intérêts concernant l’approche 7-1-7</a:t>
            </a:r>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fr-FR"/>
              <a:t>Principales catégories de l’activité de simulation</a:t>
            </a:r>
          </a:p>
        </p:txBody>
      </p:sp>
      <p:graphicFrame>
        <p:nvGraphicFramePr>
          <p:cNvPr id="4" name="Table 3">
            <a:extLst>
              <a:ext uri="{FF2B5EF4-FFF2-40B4-BE49-F238E27FC236}">
                <a16:creationId xmlns:a16="http://schemas.microsoft.com/office/drawing/2014/main" id="{3A420808-2B9E-3D20-F3DA-E30B9DA779A4}"/>
              </a:ext>
            </a:extLst>
          </p:cNvPr>
          <p:cNvGraphicFramePr>
            <a:graphicFrameLocks noGrp="1"/>
          </p:cNvGraphicFramePr>
          <p:nvPr>
            <p:extLst>
              <p:ext uri="{D42A27DB-BD31-4B8C-83A1-F6EECF244321}">
                <p14:modId xmlns:p14="http://schemas.microsoft.com/office/powerpoint/2010/main" val="2581551934"/>
              </p:ext>
            </p:extLst>
          </p:nvPr>
        </p:nvGraphicFramePr>
        <p:xfrm>
          <a:off x="4689609" y="1303850"/>
          <a:ext cx="7121391" cy="4886874"/>
        </p:xfrm>
        <a:graphic>
          <a:graphicData uri="http://schemas.openxmlformats.org/drawingml/2006/table">
            <a:tbl>
              <a:tblPr firstRow="1" firstCol="1" bandRow="1">
                <a:tableStyleId>{5C22544A-7EE6-4342-B048-85BDC9FD1C3A}</a:tableStyleId>
              </a:tblPr>
              <a:tblGrid>
                <a:gridCol w="2351271">
                  <a:extLst>
                    <a:ext uri="{9D8B030D-6E8A-4147-A177-3AD203B41FA5}">
                      <a16:colId xmlns:a16="http://schemas.microsoft.com/office/drawing/2014/main" val="2641755556"/>
                    </a:ext>
                  </a:extLst>
                </a:gridCol>
                <a:gridCol w="3764280">
                  <a:extLst>
                    <a:ext uri="{9D8B030D-6E8A-4147-A177-3AD203B41FA5}">
                      <a16:colId xmlns:a16="http://schemas.microsoft.com/office/drawing/2014/main" val="1963678771"/>
                    </a:ext>
                  </a:extLst>
                </a:gridCol>
                <a:gridCol w="1005840">
                  <a:extLst>
                    <a:ext uri="{9D8B030D-6E8A-4147-A177-3AD203B41FA5}">
                      <a16:colId xmlns:a16="http://schemas.microsoft.com/office/drawing/2014/main" val="31990902"/>
                    </a:ext>
                  </a:extLst>
                </a:gridCol>
              </a:tblGrid>
              <a:tr h="669266">
                <a:tc>
                  <a:txBody>
                    <a:bodyPr/>
                    <a:lstStyle/>
                    <a:p>
                      <a:pPr indent="203200">
                        <a:lnSpc>
                          <a:spcPct val="100000"/>
                        </a:lnSpc>
                        <a:buNone/>
                      </a:pPr>
                      <a:r>
                        <a:rPr lang="fr-FR" sz="1200" dirty="0">
                          <a:effectLst/>
                          <a:latin typeface="Arial" panose="020B0604020202020204" pitchFamily="34" charset="0"/>
                          <a:cs typeface="Arial" panose="020B0604020202020204" pitchFamily="34" charset="0"/>
                        </a:rPr>
                        <a:t>Étape</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190500">
                        <a:lnSpc>
                          <a:spcPct val="100000"/>
                        </a:lnSpc>
                        <a:buNone/>
                      </a:pPr>
                      <a:r>
                        <a:rPr lang="fr-FR" sz="1200" dirty="0">
                          <a:effectLst/>
                          <a:latin typeface="Arial" panose="020B0604020202020204" pitchFamily="34" charset="0"/>
                          <a:cs typeface="Arial" panose="020B0604020202020204" pitchFamily="34" charset="0"/>
                        </a:rPr>
                        <a:t>Sous-activité</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lnSpc>
                          <a:spcPct val="100000"/>
                        </a:lnSpc>
                        <a:buNone/>
                      </a:pPr>
                      <a:r>
                        <a:rPr lang="fr-FR" sz="1200" dirty="0">
                          <a:effectLst/>
                          <a:latin typeface="Arial"/>
                          <a:cs typeface="Arial"/>
                        </a:rPr>
                        <a:t>Méthode</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9626143"/>
                  </a:ext>
                </a:extLst>
              </a:tr>
              <a:tr h="304616">
                <a:tc rowSpan="2">
                  <a:txBody>
                    <a:bodyPr/>
                    <a:lstStyle/>
                    <a:p>
                      <a:pPr marL="203200" indent="0">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Brèves présentations personnelles et consignes (5 min)</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indent="0">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Présentations</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Verbale</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4345274"/>
                  </a:ext>
                </a:extLst>
              </a:tr>
              <a:tr h="315733">
                <a:tc vMerge="1">
                  <a:txBody>
                    <a:bodyPr/>
                    <a:lstStyle/>
                    <a:p>
                      <a:endParaRPr lang="en-IN"/>
                    </a:p>
                  </a:txBody>
                  <a:tcPr/>
                </a:tc>
                <a:tc>
                  <a:txBody>
                    <a:bodyPr/>
                    <a:lstStyle/>
                    <a:p>
                      <a:pPr marL="72000" indent="0">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Consignes</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Verbale</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4284110"/>
                  </a:ext>
                </a:extLst>
              </a:tr>
              <a:tr h="350644">
                <a:tc rowSpan="6">
                  <a:txBody>
                    <a:bodyPr/>
                    <a:lstStyle/>
                    <a:p>
                      <a:pPr marL="203200" indent="0">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Partie 1. Noter les dates des jalons et calculer les performances de l’approche </a:t>
                      </a:r>
                      <a:br>
                        <a:rPr lang="fr-FR" sz="1100" dirty="0">
                          <a:solidFill>
                            <a:srgbClr val="000000"/>
                          </a:solidFill>
                          <a:effectLst/>
                          <a:latin typeface="Arial" panose="020B0604020202020204" pitchFamily="34" charset="0"/>
                          <a:cs typeface="Arial" panose="020B0604020202020204" pitchFamily="34" charset="0"/>
                        </a:rPr>
                      </a:br>
                      <a:r>
                        <a:rPr lang="fr-FR" sz="1100" dirty="0">
                          <a:solidFill>
                            <a:srgbClr val="000000"/>
                          </a:solidFill>
                          <a:effectLst/>
                          <a:latin typeface="Arial" panose="020B0604020202020204" pitchFamily="34" charset="0"/>
                          <a:cs typeface="Arial" panose="020B0604020202020204" pitchFamily="34" charset="0"/>
                        </a:rPr>
                        <a:t>7-1-7 (45 min)</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72000" indent="0">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Lire le scénario et noter les dates des jalons de l’approche 7-1-7</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En individuel</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68254458"/>
                  </a:ext>
                </a:extLst>
              </a:tr>
              <a:tr h="311286">
                <a:tc vMerge="1">
                  <a:txBody>
                    <a:bodyPr/>
                    <a:lstStyle/>
                    <a:p>
                      <a:endParaRPr lang="en-IN"/>
                    </a:p>
                  </a:txBody>
                  <a:tcPr/>
                </a:tc>
                <a:tc>
                  <a:txBody>
                    <a:bodyPr/>
                    <a:lstStyle/>
                    <a:p>
                      <a:pPr marL="72000" indent="0">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Discuter des dates des jalons : apparition, détection, notification</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Discussion en groupe</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122114824"/>
                  </a:ext>
                </a:extLst>
              </a:tr>
              <a:tr h="311286">
                <a:tc vMerge="1">
                  <a:txBody>
                    <a:bodyPr/>
                    <a:lstStyle/>
                    <a:p>
                      <a:endParaRPr lang="en-IN"/>
                    </a:p>
                  </a:txBody>
                  <a:tcPr/>
                </a:tc>
                <a:tc>
                  <a:txBody>
                    <a:bodyPr/>
                    <a:lstStyle/>
                    <a:p>
                      <a:pPr marL="72000" indent="0">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Discuter des dates des jalons : actions de la réponse précoce</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Verbale</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711867268"/>
                  </a:ext>
                </a:extLst>
              </a:tr>
              <a:tr h="302392">
                <a:tc vMerge="1">
                  <a:txBody>
                    <a:bodyPr/>
                    <a:lstStyle/>
                    <a:p>
                      <a:endParaRPr lang="en-IN"/>
                    </a:p>
                  </a:txBody>
                  <a:tcPr/>
                </a:tc>
                <a:tc>
                  <a:txBody>
                    <a:bodyPr/>
                    <a:lstStyle/>
                    <a:p>
                      <a:pPr marL="72000" indent="0">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Discuter des dates des jalons : achèvement des actions </a:t>
                      </a:r>
                      <a:br>
                        <a:rPr lang="fr-FR" sz="1100" dirty="0">
                          <a:solidFill>
                            <a:srgbClr val="000000"/>
                          </a:solidFill>
                          <a:effectLst/>
                          <a:latin typeface="Arial" panose="020B0604020202020204" pitchFamily="34" charset="0"/>
                          <a:cs typeface="Arial" panose="020B0604020202020204" pitchFamily="34" charset="0"/>
                        </a:rPr>
                      </a:br>
                      <a:r>
                        <a:rPr lang="fr-FR" sz="1100" dirty="0">
                          <a:solidFill>
                            <a:srgbClr val="000000"/>
                          </a:solidFill>
                          <a:effectLst/>
                          <a:latin typeface="Arial" panose="020B0604020202020204" pitchFamily="34" charset="0"/>
                          <a:cs typeface="Arial" panose="020B0604020202020204" pitchFamily="34" charset="0"/>
                        </a:rPr>
                        <a:t>de la réponse précoce</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Verbale</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86548089"/>
                  </a:ext>
                </a:extLst>
              </a:tr>
              <a:tr h="311286">
                <a:tc vMerge="1">
                  <a:txBody>
                    <a:bodyPr/>
                    <a:lstStyle/>
                    <a:p>
                      <a:endParaRPr lang="en-IN"/>
                    </a:p>
                  </a:txBody>
                  <a:tcPr/>
                </a:tc>
                <a:tc>
                  <a:txBody>
                    <a:bodyPr/>
                    <a:lstStyle/>
                    <a:p>
                      <a:pPr marL="72000" indent="0">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Calculer les performances de l’approche 7-1-7</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En individuel</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572565222"/>
                  </a:ext>
                </a:extLst>
              </a:tr>
              <a:tr h="306839">
                <a:tc vMerge="1">
                  <a:txBody>
                    <a:bodyPr/>
                    <a:lstStyle/>
                    <a:p>
                      <a:endParaRPr lang="en-IN"/>
                    </a:p>
                  </a:txBody>
                  <a:tcPr/>
                </a:tc>
                <a:tc>
                  <a:txBody>
                    <a:bodyPr/>
                    <a:lstStyle/>
                    <a:p>
                      <a:pPr marL="72000" indent="0">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Discuter de la cible 7-1-7</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Discussion en groupe</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065090148"/>
                  </a:ext>
                </a:extLst>
              </a:tr>
              <a:tr h="315733">
                <a:tc rowSpan="3">
                  <a:txBody>
                    <a:bodyPr/>
                    <a:lstStyle/>
                    <a:p>
                      <a:pPr marL="203200" indent="0">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Partie 2. Identifier les goulots d’étranglement, les facteurs favorisants et les actions (25 min)</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indent="0">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Identifier les goulots d’étranglement, les facteurs favorisants et les actions</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En individuel</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8593431"/>
                  </a:ext>
                </a:extLst>
              </a:tr>
              <a:tr h="304616">
                <a:tc vMerge="1">
                  <a:txBody>
                    <a:bodyPr/>
                    <a:lstStyle/>
                    <a:p>
                      <a:endParaRPr lang="en-IN"/>
                    </a:p>
                  </a:txBody>
                  <a:tcPr/>
                </a:tc>
                <a:tc>
                  <a:txBody>
                    <a:bodyPr/>
                    <a:lstStyle/>
                    <a:p>
                      <a:pPr marL="72000" indent="0">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Discuter des goulots d’étranglement et des facteurs favorisants</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Discussion en groupe</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00920616"/>
                  </a:ext>
                </a:extLst>
              </a:tr>
              <a:tr h="315733">
                <a:tc vMerge="1">
                  <a:txBody>
                    <a:bodyPr/>
                    <a:lstStyle/>
                    <a:p>
                      <a:endParaRPr lang="en-IN"/>
                    </a:p>
                  </a:txBody>
                  <a:tcPr/>
                </a:tc>
                <a:tc>
                  <a:txBody>
                    <a:bodyPr/>
                    <a:lstStyle/>
                    <a:p>
                      <a:pPr marL="72000" indent="0">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Discuter des actions immédiates et à plus long terme</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Verbale</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28413636"/>
                  </a:ext>
                </a:extLst>
              </a:tr>
              <a:tr h="270901">
                <a:tc>
                  <a:txBody>
                    <a:bodyPr/>
                    <a:lstStyle/>
                    <a:p>
                      <a:pPr marL="179070" indent="0">
                        <a:lnSpc>
                          <a:spcPct val="100000"/>
                        </a:lnSpc>
                        <a:spcBef>
                          <a:spcPts val="200"/>
                        </a:spcBef>
                        <a:spcAft>
                          <a:spcPts val="200"/>
                        </a:spcAft>
                        <a:buNone/>
                      </a:pPr>
                      <a:r>
                        <a:rPr lang="fr-FR" sz="1100" dirty="0">
                          <a:solidFill>
                            <a:srgbClr val="000000"/>
                          </a:solidFill>
                          <a:effectLst/>
                          <a:latin typeface="Arial"/>
                          <a:cs typeface="Arial"/>
                        </a:rPr>
                        <a:t>Restitution en petit groupe (10 min)</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71755" indent="0">
                        <a:lnSpc>
                          <a:spcPct val="100000"/>
                        </a:lnSpc>
                        <a:spcBef>
                          <a:spcPts val="200"/>
                        </a:spcBef>
                        <a:spcAft>
                          <a:spcPts val="200"/>
                        </a:spcAft>
                        <a:buNone/>
                      </a:pPr>
                      <a:r>
                        <a:rPr lang="fr-FR" sz="1100" dirty="0">
                          <a:solidFill>
                            <a:srgbClr val="000000"/>
                          </a:solidFill>
                          <a:effectLst/>
                          <a:latin typeface="Arial"/>
                          <a:cs typeface="Arial"/>
                        </a:rPr>
                        <a:t>Restitution en petit groupe</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200"/>
                        </a:spcBef>
                        <a:spcAft>
                          <a:spcPts val="200"/>
                        </a:spcAft>
                        <a:buNone/>
                      </a:pPr>
                      <a:r>
                        <a:rPr lang="fr-FR" sz="1100" dirty="0">
                          <a:solidFill>
                            <a:srgbClr val="000000"/>
                          </a:solidFill>
                          <a:effectLst/>
                          <a:latin typeface="Arial" panose="020B0604020202020204" pitchFamily="34" charset="0"/>
                          <a:cs typeface="Arial" panose="020B0604020202020204" pitchFamily="34" charset="0"/>
                        </a:rPr>
                        <a:t>Verbale</a:t>
                      </a:r>
                    </a:p>
                  </a:txBody>
                  <a:tcPr marL="4447" marR="4447"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48392126"/>
                  </a:ext>
                </a:extLst>
              </a:tr>
            </a:tbl>
          </a:graphicData>
        </a:graphic>
      </p:graphicFrame>
    </p:spTree>
    <p:extLst>
      <p:ext uri="{BB962C8B-B14F-4D97-AF65-F5344CB8AC3E}">
        <p14:creationId xmlns:p14="http://schemas.microsoft.com/office/powerpoint/2010/main" val="18565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80507" y="1193369"/>
            <a:ext cx="11371493" cy="4983594"/>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fr-FR" sz="2600" i="0" u="none" strike="noStrike" cap="none" normalizeH="0" baseline="0" noProof="0">
                <a:ln>
                  <a:noFill/>
                </a:ln>
                <a:solidFill>
                  <a:schemeClr val="tx1"/>
                </a:solidFill>
                <a:effectLst/>
                <a:uLnTx/>
                <a:uFillTx/>
                <a:latin typeface="Arial" panose="020B0604020202020204" pitchFamily="34" charset="0"/>
                <a:ea typeface="Arial"/>
                <a:cs typeface="+mn-cs"/>
              </a:rPr>
              <a:t>Présentation de l’approche 7-1-7 (20 min)</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endParaRPr kumimoji="0" lang="en-GB" sz="260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lang="fr-FR" sz="2600">
                <a:solidFill>
                  <a:schemeClr val="tx1"/>
                </a:solidFill>
              </a:rPr>
              <a:t>Activité de simulation sur l’approche 7-1-7 consacrée à la rougeole</a:t>
            </a:r>
          </a:p>
          <a:p>
            <a:pPr marL="1314450" lvl="2" indent="-457200">
              <a:buClrTx/>
              <a:buSzTx/>
              <a:defRPr/>
            </a:pPr>
            <a:r>
              <a:rPr lang="fr-FR" sz="2600">
                <a:solidFill>
                  <a:schemeClr val="tx1"/>
                </a:solidFill>
              </a:rPr>
              <a:t>Aperçu (10 min)</a:t>
            </a:r>
          </a:p>
          <a:p>
            <a:pPr marL="1314450" lvl="2" indent="-457200">
              <a:buClrTx/>
              <a:buSzTx/>
              <a:defRPr/>
            </a:pPr>
            <a:r>
              <a:rPr kumimoji="0" lang="fr-FR" sz="2600" b="0" i="0" u="none" strike="noStrike" cap="none" normalizeH="0" baseline="0" noProof="0">
                <a:ln>
                  <a:noFill/>
                </a:ln>
                <a:solidFill>
                  <a:schemeClr val="tx1"/>
                </a:solidFill>
                <a:effectLst/>
                <a:uLnTx/>
                <a:uFillTx/>
                <a:latin typeface="Arial" panose="020B0604020202020204" pitchFamily="34" charset="0"/>
                <a:ea typeface="Arial"/>
                <a:cs typeface="+mn-cs"/>
              </a:rPr>
              <a:t>Supports et méthodes</a:t>
            </a:r>
            <a:r>
              <a:rPr lang="fr-FR" sz="2600">
                <a:solidFill>
                  <a:schemeClr val="tx1"/>
                </a:solidFill>
              </a:rPr>
              <a:t> d’animation</a:t>
            </a:r>
            <a:r>
              <a:rPr kumimoji="0" lang="fr-FR" sz="2600" b="0" i="0" u="none" strike="noStrike" cap="none" normalizeH="0" baseline="0" noProof="0">
                <a:ln>
                  <a:noFill/>
                </a:ln>
                <a:solidFill>
                  <a:schemeClr val="tx1"/>
                </a:solidFill>
                <a:effectLst/>
                <a:uLnTx/>
                <a:uFillTx/>
                <a:latin typeface="Arial" panose="020B0604020202020204" pitchFamily="34" charset="0"/>
                <a:ea typeface="Arial"/>
                <a:cs typeface="+mn-cs"/>
              </a:rPr>
              <a:t> (10 min)</a:t>
            </a:r>
          </a:p>
          <a:p>
            <a:pPr marL="1314450" lvl="2" indent="-457200">
              <a:buClrTx/>
              <a:buSzTx/>
              <a:defRPr/>
            </a:pPr>
            <a:r>
              <a:rPr lang="fr-FR" sz="2600">
                <a:solidFill>
                  <a:schemeClr val="tx1"/>
                </a:solidFill>
              </a:rPr>
              <a:t>Description de l’activité et corrigés </a:t>
            </a:r>
            <a:r>
              <a:rPr kumimoji="0" lang="fr-FR" sz="2600" i="0" u="none" strike="noStrike" cap="none" normalizeH="0" baseline="0" noProof="0">
                <a:ln>
                  <a:noFill/>
                </a:ln>
                <a:solidFill>
                  <a:schemeClr val="tx1"/>
                </a:solidFill>
                <a:effectLst/>
                <a:uLnTx/>
                <a:uFillTx/>
                <a:latin typeface="Arial" panose="020B0604020202020204" pitchFamily="34" charset="0"/>
                <a:ea typeface="Arial"/>
                <a:cs typeface="+mn-cs"/>
              </a:rPr>
              <a:t>(60 min)</a:t>
            </a:r>
          </a:p>
          <a:p>
            <a:pPr marL="1314450" lvl="2" indent="-457200">
              <a:buClrTx/>
              <a:buSzTx/>
              <a:defRPr/>
            </a:pPr>
            <a:endParaRPr kumimoji="0" lang="en-GB" sz="260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fr-FR" sz="2600" i="0" u="none" strike="noStrike" cap="none" normalizeH="0" baseline="0" noProof="0">
                <a:ln>
                  <a:noFill/>
                </a:ln>
                <a:solidFill>
                  <a:schemeClr val="tx1"/>
                </a:solidFill>
                <a:effectLst/>
                <a:uLnTx/>
                <a:uFillTx/>
                <a:latin typeface="Arial" panose="020B0604020202020204" pitchFamily="34" charset="0"/>
                <a:ea typeface="Arial"/>
                <a:cs typeface="+mn-cs"/>
              </a:rPr>
              <a:t>Autres q</a:t>
            </a:r>
            <a:r>
              <a:rPr kumimoji="0" lang="fr-FR" sz="2600" b="0" i="0" u="none" strike="noStrike" cap="none" normalizeH="0" baseline="0" noProof="0">
                <a:ln>
                  <a:noFill/>
                </a:ln>
                <a:solidFill>
                  <a:schemeClr val="tx1"/>
                </a:solidFill>
                <a:effectLst/>
                <a:uLnTx/>
                <a:uFillTx/>
                <a:latin typeface="Arial" panose="020B0604020202020204" pitchFamily="34" charset="0"/>
                <a:ea typeface="Arial"/>
                <a:cs typeface="+mn-cs"/>
              </a:rPr>
              <a:t>uestions et réponses </a:t>
            </a:r>
            <a:r>
              <a:rPr kumimoji="0" lang="fr-FR" sz="2600" i="0" u="none" strike="noStrike" cap="none" normalizeH="0" baseline="0" noProof="0">
                <a:ln>
                  <a:noFill/>
                </a:ln>
                <a:solidFill>
                  <a:schemeClr val="tx1"/>
                </a:solidFill>
                <a:effectLst/>
                <a:uLnTx/>
                <a:uFillTx/>
                <a:latin typeface="Arial" panose="020B0604020202020204" pitchFamily="34" charset="0"/>
                <a:ea typeface="Arial"/>
                <a:cs typeface="+mn-cs"/>
              </a:rPr>
              <a:t>(jusqu’à 20 min)</a:t>
            </a: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43C6CE15-55E7-27B1-9DBB-43D7AA72D34C}"/>
              </a:ext>
            </a:extLst>
          </p:cNvPr>
          <p:cNvSpPr>
            <a:spLocks noGrp="1"/>
          </p:cNvSpPr>
          <p:nvPr>
            <p:ph type="title"/>
          </p:nvPr>
        </p:nvSpPr>
        <p:spPr>
          <a:xfrm>
            <a:off x="255102" y="241442"/>
            <a:ext cx="11533485" cy="1087808"/>
          </a:xfrm>
        </p:spPr>
        <p:txBody>
          <a:bodyPr>
            <a:normAutofit/>
          </a:bodyPr>
          <a:lstStyle/>
          <a:p>
            <a:r>
              <a:rPr lang="fr-FR" sz="2800" dirty="0">
                <a:latin typeface="Arial"/>
                <a:cs typeface="Arial"/>
              </a:rPr>
              <a:t>Formation de l’animateur « activité de simulation » : programme</a:t>
            </a:r>
          </a:p>
        </p:txBody>
      </p:sp>
    </p:spTree>
    <p:extLst>
      <p:ext uri="{BB962C8B-B14F-4D97-AF65-F5344CB8AC3E}">
        <p14:creationId xmlns:p14="http://schemas.microsoft.com/office/powerpoint/2010/main" val="20707955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578882" y="1438163"/>
            <a:ext cx="7116487" cy="1990837"/>
          </a:xfrm>
        </p:spPr>
        <p:txBody>
          <a:bodyPr vert="horz" lIns="91440" tIns="45720" rIns="91440" bIns="45720" rtlCol="0" anchor="t">
            <a:noAutofit/>
          </a:bodyPr>
          <a:lstStyle/>
          <a:p>
            <a:pPr>
              <a:lnSpc>
                <a:spcPct val="100000"/>
              </a:lnSpc>
            </a:pPr>
            <a:r>
              <a:rPr lang="fr-FR" sz="1800" dirty="0"/>
              <a:t>Les participants notent de courtes réponses sur des Post-it et les collent sur une surface désignée</a:t>
            </a:r>
          </a:p>
          <a:p>
            <a:pPr>
              <a:lnSpc>
                <a:spcPct val="100000"/>
              </a:lnSpc>
            </a:pPr>
            <a:r>
              <a:rPr lang="fr-FR" sz="1800" dirty="0">
                <a:latin typeface="Arial"/>
                <a:cs typeface="Arial"/>
              </a:rPr>
              <a:t>Utiliser les réponses pour orienter la discussion</a:t>
            </a:r>
          </a:p>
          <a:p>
            <a:pPr lvl="1">
              <a:lnSpc>
                <a:spcPct val="100000"/>
              </a:lnSpc>
            </a:pPr>
            <a:r>
              <a:rPr lang="fr-FR" sz="1600" dirty="0">
                <a:latin typeface="Arial"/>
                <a:cs typeface="Arial"/>
              </a:rPr>
              <a:t>Rechercher les similitudes/différences</a:t>
            </a:r>
          </a:p>
          <a:p>
            <a:pPr lvl="1">
              <a:lnSpc>
                <a:spcPct val="100000"/>
              </a:lnSpc>
            </a:pPr>
            <a:r>
              <a:rPr lang="fr-FR" sz="1600" dirty="0">
                <a:latin typeface="Arial"/>
                <a:cs typeface="Arial"/>
              </a:rPr>
              <a:t>Sélectionner les bonnes/mauvaises réponses et leur demander d’expliquer leur choix</a:t>
            </a:r>
            <a:endParaRPr lang="en-US" sz="2000" dirty="0">
              <a:latin typeface="Arial"/>
              <a:cs typeface="Arial"/>
            </a:endParaRPr>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2" y="241442"/>
            <a:ext cx="11098697" cy="1087808"/>
          </a:xfrm>
        </p:spPr>
        <p:txBody>
          <a:bodyPr/>
          <a:lstStyle/>
          <a:p>
            <a:r>
              <a:rPr lang="fr-FR" dirty="0"/>
              <a:t>Discussion en groupe : méthode des « Post-it »</a:t>
            </a:r>
          </a:p>
        </p:txBody>
      </p:sp>
      <p:pic>
        <p:nvPicPr>
          <p:cNvPr id="25602" name="Picture 2" descr="Flipchart Images – Browse 42,144 Stock Photos, Vectors, and Video | Adobe  Stock">
            <a:extLst>
              <a:ext uri="{FF2B5EF4-FFF2-40B4-BE49-F238E27FC236}">
                <a16:creationId xmlns:a16="http://schemas.microsoft.com/office/drawing/2014/main" id="{63F79B6E-FC81-082B-72D5-67DB98EA846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918708" y="1010074"/>
            <a:ext cx="3609316" cy="2281588"/>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FF16AFA3-3E47-1DC6-3B5D-AE48321A6366}"/>
              </a:ext>
            </a:extLst>
          </p:cNvPr>
          <p:cNvSpPr txBox="1">
            <a:spLocks/>
          </p:cNvSpPr>
          <p:nvPr/>
        </p:nvSpPr>
        <p:spPr>
          <a:xfrm>
            <a:off x="578882" y="3534006"/>
            <a:ext cx="10961776" cy="2809285"/>
          </a:xfrm>
          <a:prstGeom prst="rect">
            <a:avLst/>
          </a:prstGeom>
          <a:solidFill>
            <a:schemeClr val="bg2"/>
          </a:solid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2000" b="1" dirty="0">
                <a:solidFill>
                  <a:schemeClr val="tx2"/>
                </a:solidFill>
                <a:latin typeface="Arial"/>
                <a:cs typeface="Arial"/>
              </a:rPr>
              <a:t>Conseils pour l’animation</a:t>
            </a:r>
          </a:p>
          <a:p>
            <a:pPr>
              <a:lnSpc>
                <a:spcPct val="100000"/>
              </a:lnSpc>
            </a:pPr>
            <a:r>
              <a:rPr lang="fr-FR" sz="1800" dirty="0">
                <a:latin typeface="Arial"/>
                <a:cs typeface="Arial"/>
              </a:rPr>
              <a:t>Utiliser un tableau à feuilles mobiles, si disponible, ou une partie de mur</a:t>
            </a:r>
          </a:p>
          <a:p>
            <a:pPr>
              <a:lnSpc>
                <a:spcPct val="100000"/>
              </a:lnSpc>
            </a:pPr>
            <a:r>
              <a:rPr lang="fr-FR" sz="1800" dirty="0">
                <a:latin typeface="Arial"/>
                <a:cs typeface="Arial"/>
              </a:rPr>
              <a:t>En cas de réponses multiples à une même discussion</a:t>
            </a:r>
          </a:p>
          <a:p>
            <a:pPr lvl="1">
              <a:lnSpc>
                <a:spcPct val="100000"/>
              </a:lnSpc>
            </a:pPr>
            <a:r>
              <a:rPr lang="fr-FR" sz="1600" dirty="0">
                <a:latin typeface="Arial"/>
                <a:cs typeface="Arial"/>
              </a:rPr>
              <a:t>Utiliser des Post-it de couleurs différentes selon les réponses (par exemple « </a:t>
            </a:r>
            <a:r>
              <a:rPr lang="fr-FR" sz="1600" dirty="0">
                <a:solidFill>
                  <a:srgbClr val="0070C0"/>
                </a:solidFill>
                <a:latin typeface="Arial"/>
                <a:cs typeface="Arial"/>
              </a:rPr>
              <a:t>bleu</a:t>
            </a:r>
            <a:r>
              <a:rPr lang="fr-FR" sz="1600" dirty="0">
                <a:latin typeface="Arial"/>
                <a:cs typeface="Arial"/>
              </a:rPr>
              <a:t> » pour la date d’apparition, « </a:t>
            </a:r>
            <a:r>
              <a:rPr lang="fr-FR" sz="1600" dirty="0">
                <a:solidFill>
                  <a:schemeClr val="accent3"/>
                </a:solidFill>
                <a:latin typeface="Arial"/>
                <a:cs typeface="Arial"/>
              </a:rPr>
              <a:t>jaune</a:t>
            </a:r>
            <a:r>
              <a:rPr lang="fr-FR" sz="1600" dirty="0">
                <a:latin typeface="Arial"/>
                <a:cs typeface="Arial"/>
              </a:rPr>
              <a:t> » pour la date de détection, et « </a:t>
            </a:r>
            <a:r>
              <a:rPr lang="fr-FR" sz="1600" dirty="0">
                <a:solidFill>
                  <a:schemeClr val="accent1"/>
                </a:solidFill>
                <a:latin typeface="Arial"/>
                <a:cs typeface="Arial"/>
              </a:rPr>
              <a:t>vert</a:t>
            </a:r>
            <a:r>
              <a:rPr lang="fr-FR" sz="1600" dirty="0">
                <a:latin typeface="Arial"/>
                <a:cs typeface="Arial"/>
              </a:rPr>
              <a:t> » pour la date de notification) </a:t>
            </a:r>
          </a:p>
          <a:p>
            <a:pPr lvl="1">
              <a:lnSpc>
                <a:spcPct val="100000"/>
              </a:lnSpc>
            </a:pPr>
            <a:r>
              <a:rPr lang="fr-FR" sz="1600" dirty="0">
                <a:latin typeface="Arial"/>
                <a:cs typeface="Arial"/>
              </a:rPr>
              <a:t>Nommer chaque zone du tableau à feuilles mobiles par un mot pour décrire la catégorie (par exemple, « apparition », « détection », « goulot d’étranglement »)</a:t>
            </a:r>
          </a:p>
          <a:p>
            <a:pPr>
              <a:lnSpc>
                <a:spcPct val="100000"/>
              </a:lnSpc>
            </a:pPr>
            <a:r>
              <a:rPr lang="fr-FR" sz="1800" dirty="0">
                <a:latin typeface="Arial"/>
                <a:cs typeface="Arial"/>
              </a:rPr>
              <a:t>Déplacer les Post-it sur la surface pour les classer</a:t>
            </a:r>
            <a:endParaRPr lang="en-US" dirty="0"/>
          </a:p>
        </p:txBody>
      </p:sp>
      <p:sp>
        <p:nvSpPr>
          <p:cNvPr id="4" name="TextBox 3">
            <a:extLst>
              <a:ext uri="{FF2B5EF4-FFF2-40B4-BE49-F238E27FC236}">
                <a16:creationId xmlns:a16="http://schemas.microsoft.com/office/drawing/2014/main" id="{29932737-CBF7-83F2-2CF1-802F0F7A9808}"/>
              </a:ext>
            </a:extLst>
          </p:cNvPr>
          <p:cNvSpPr txBox="1"/>
          <p:nvPr/>
        </p:nvSpPr>
        <p:spPr>
          <a:xfrm>
            <a:off x="255102" y="785346"/>
            <a:ext cx="6098146" cy="390107"/>
          </a:xfrm>
          <a:prstGeom prst="rect">
            <a:avLst/>
          </a:prstGeom>
          <a:noFill/>
        </p:spPr>
        <p:txBody>
          <a:bodyPr wrap="square">
            <a:spAutoFit/>
          </a:bodyPr>
          <a:lstStyle/>
          <a:p>
            <a:pPr marL="0" indent="0">
              <a:lnSpc>
                <a:spcPct val="114000"/>
              </a:lnSpc>
              <a:buNone/>
            </a:pPr>
            <a:r>
              <a:rPr lang="fr-FR" b="1">
                <a:solidFill>
                  <a:schemeClr val="accent1"/>
                </a:solidFill>
              </a:rPr>
              <a:t>(Guide de l’animateur, pages 1 et 2)</a:t>
            </a:r>
          </a:p>
        </p:txBody>
      </p:sp>
    </p:spTree>
    <p:extLst>
      <p:ext uri="{BB962C8B-B14F-4D97-AF65-F5344CB8AC3E}">
        <p14:creationId xmlns:p14="http://schemas.microsoft.com/office/powerpoint/2010/main" val="3808795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447136" y="1717439"/>
            <a:ext cx="5532323" cy="2377295"/>
          </a:xfrm>
        </p:spPr>
        <p:txBody>
          <a:bodyPr vert="horz" lIns="91440" tIns="45720" rIns="91440" bIns="45720" rtlCol="0" anchor="t">
            <a:noAutofit/>
          </a:bodyPr>
          <a:lstStyle/>
          <a:p>
            <a:pPr>
              <a:lnSpc>
                <a:spcPct val="100000"/>
              </a:lnSpc>
            </a:pPr>
            <a:r>
              <a:rPr lang="fr-FR" sz="1800" dirty="0"/>
              <a:t>La discussion se fait à l’oral (pas de Post-it)</a:t>
            </a:r>
          </a:p>
          <a:p>
            <a:pPr>
              <a:lnSpc>
                <a:spcPct val="100000"/>
              </a:lnSpc>
            </a:pPr>
            <a:r>
              <a:rPr lang="fr-FR" sz="1800" dirty="0"/>
              <a:t>Exemple de discussion sur les dates des jalons</a:t>
            </a:r>
          </a:p>
          <a:p>
            <a:pPr lvl="1">
              <a:lnSpc>
                <a:spcPct val="100000"/>
              </a:lnSpc>
            </a:pPr>
            <a:r>
              <a:rPr lang="fr-FR" sz="1600" dirty="0">
                <a:latin typeface="Arial"/>
                <a:cs typeface="Arial"/>
              </a:rPr>
              <a:t>Demander</a:t>
            </a:r>
            <a:r>
              <a:rPr lang="fr-FR" sz="1600" dirty="0">
                <a:effectLst/>
                <a:latin typeface="Arial"/>
                <a:cs typeface="Arial"/>
              </a:rPr>
              <a:t> à un volontaire d’annoncer la date qu’il a choisie et d’expliquer son choix </a:t>
            </a:r>
          </a:p>
          <a:p>
            <a:pPr lvl="1">
              <a:lnSpc>
                <a:spcPct val="100000"/>
              </a:lnSpc>
            </a:pPr>
            <a:r>
              <a:rPr lang="fr-FR" sz="1600" dirty="0">
                <a:latin typeface="Arial"/>
                <a:cs typeface="Arial"/>
              </a:rPr>
              <a:t>Demander</a:t>
            </a:r>
            <a:r>
              <a:rPr lang="fr-FR" sz="1600" dirty="0">
                <a:effectLst/>
                <a:latin typeface="Arial"/>
                <a:cs typeface="Arial"/>
              </a:rPr>
              <a:t> si quelqu’un n’est pas d’accord</a:t>
            </a:r>
            <a:r>
              <a:rPr lang="fr-FR" sz="1600" dirty="0">
                <a:latin typeface="Arial"/>
                <a:cs typeface="Arial"/>
              </a:rPr>
              <a:t>.</a:t>
            </a:r>
            <a:r>
              <a:rPr lang="fr-FR" sz="1600" dirty="0">
                <a:effectLst/>
                <a:latin typeface="Arial"/>
                <a:cs typeface="Arial"/>
              </a:rPr>
              <a:t> </a:t>
            </a:r>
            <a:r>
              <a:rPr lang="fr-FR" sz="1600" dirty="0">
                <a:latin typeface="Arial"/>
                <a:cs typeface="Arial"/>
              </a:rPr>
              <a:t>Le cas échéant, encourager une brève discussion sur les différents raisonnements</a:t>
            </a:r>
          </a:p>
          <a:p>
            <a:pPr lvl="1">
              <a:lnSpc>
                <a:spcPct val="100000"/>
              </a:lnSpc>
            </a:pPr>
            <a:r>
              <a:rPr lang="fr-FR" sz="1600" dirty="0">
                <a:latin typeface="Arial"/>
                <a:cs typeface="Arial"/>
              </a:rPr>
              <a:t>Orienter</a:t>
            </a:r>
            <a:r>
              <a:rPr lang="fr-FR" sz="1600" dirty="0">
                <a:effectLst/>
                <a:latin typeface="Arial"/>
                <a:cs typeface="Arial"/>
              </a:rPr>
              <a:t> le groupe vers les réponses</a:t>
            </a:r>
          </a:p>
          <a:p>
            <a:pPr>
              <a:lnSpc>
                <a:spcPct val="100000"/>
              </a:lnSpc>
            </a:pPr>
            <a:endParaRPr lang="en-US" sz="2000"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2" y="241442"/>
            <a:ext cx="11098697" cy="1087808"/>
          </a:xfrm>
        </p:spPr>
        <p:txBody>
          <a:bodyPr/>
          <a:lstStyle/>
          <a:p>
            <a:r>
              <a:rPr lang="fr-FR">
                <a:latin typeface="Arial"/>
                <a:cs typeface="Arial"/>
              </a:rPr>
              <a:t>Discussion en groupe : méthode « verbale »</a:t>
            </a:r>
          </a:p>
        </p:txBody>
      </p:sp>
      <p:pic>
        <p:nvPicPr>
          <p:cNvPr id="2" name="Picture 1" descr="A group of people sitting around a table&#10;&#10;Description automatically generated">
            <a:extLst>
              <a:ext uri="{FF2B5EF4-FFF2-40B4-BE49-F238E27FC236}">
                <a16:creationId xmlns:a16="http://schemas.microsoft.com/office/drawing/2014/main" id="{C30C8063-6FD5-32BC-52E4-BA422B37B5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5464" y="1528182"/>
            <a:ext cx="5760213" cy="4330942"/>
          </a:xfrm>
          <a:prstGeom prst="rect">
            <a:avLst/>
          </a:prstGeom>
        </p:spPr>
      </p:pic>
      <p:sp>
        <p:nvSpPr>
          <p:cNvPr id="8" name="Content Placeholder 2">
            <a:extLst>
              <a:ext uri="{FF2B5EF4-FFF2-40B4-BE49-F238E27FC236}">
                <a16:creationId xmlns:a16="http://schemas.microsoft.com/office/drawing/2014/main" id="{168EA5F0-6D69-B0A6-4BEA-8287AE703F88}"/>
              </a:ext>
            </a:extLst>
          </p:cNvPr>
          <p:cNvSpPr txBox="1">
            <a:spLocks/>
          </p:cNvSpPr>
          <p:nvPr/>
        </p:nvSpPr>
        <p:spPr>
          <a:xfrm>
            <a:off x="375249" y="4330178"/>
            <a:ext cx="5532322" cy="1538475"/>
          </a:xfrm>
          <a:prstGeom prst="rect">
            <a:avLst/>
          </a:prstGeom>
          <a:solidFill>
            <a:schemeClr val="bg2"/>
          </a:solidFill>
        </p:spPr>
        <p:txBody>
          <a:bodyPr vert="horz" lIns="91440" tIns="45720" rIns="91440" bIns="45720" rtlCol="0" anchor="ct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1600" b="1" dirty="0">
                <a:solidFill>
                  <a:schemeClr val="tx2"/>
                </a:solidFill>
              </a:rPr>
              <a:t>Conseils pour l’animation</a:t>
            </a:r>
          </a:p>
          <a:p>
            <a:pPr>
              <a:lnSpc>
                <a:spcPct val="100000"/>
              </a:lnSpc>
            </a:pPr>
            <a:r>
              <a:rPr lang="fr-FR" sz="1400" dirty="0">
                <a:latin typeface="Arial"/>
                <a:cs typeface="Arial"/>
              </a:rPr>
              <a:t>Essayer d’impliquer tous les participants au fil de la séance</a:t>
            </a:r>
          </a:p>
          <a:p>
            <a:pPr>
              <a:lnSpc>
                <a:spcPct val="100000"/>
              </a:lnSpc>
            </a:pPr>
            <a:r>
              <a:rPr lang="fr-FR" sz="1400" dirty="0">
                <a:latin typeface="Arial"/>
                <a:cs typeface="Arial"/>
              </a:rPr>
              <a:t>Animer activement la discussion afin d’éviter les digressions prolongées</a:t>
            </a:r>
            <a:endParaRPr lang="en-US" sz="1600" dirty="0">
              <a:latin typeface="Arial"/>
              <a:cs typeface="Arial"/>
            </a:endParaRPr>
          </a:p>
        </p:txBody>
      </p:sp>
      <p:sp>
        <p:nvSpPr>
          <p:cNvPr id="4" name="TextBox 3">
            <a:extLst>
              <a:ext uri="{FF2B5EF4-FFF2-40B4-BE49-F238E27FC236}">
                <a16:creationId xmlns:a16="http://schemas.microsoft.com/office/drawing/2014/main" id="{15094B58-3DF0-153B-2C53-D412ACD95AEA}"/>
              </a:ext>
            </a:extLst>
          </p:cNvPr>
          <p:cNvSpPr txBox="1"/>
          <p:nvPr/>
        </p:nvSpPr>
        <p:spPr>
          <a:xfrm>
            <a:off x="255102" y="785346"/>
            <a:ext cx="6098146" cy="390107"/>
          </a:xfrm>
          <a:prstGeom prst="rect">
            <a:avLst/>
          </a:prstGeom>
          <a:noFill/>
        </p:spPr>
        <p:txBody>
          <a:bodyPr wrap="square">
            <a:spAutoFit/>
          </a:bodyPr>
          <a:lstStyle/>
          <a:p>
            <a:pPr marL="0" indent="0">
              <a:lnSpc>
                <a:spcPct val="114000"/>
              </a:lnSpc>
              <a:buNone/>
            </a:pPr>
            <a:r>
              <a:rPr lang="fr-FR" b="1">
                <a:solidFill>
                  <a:schemeClr val="accent1"/>
                </a:solidFill>
              </a:rPr>
              <a:t>(Guide de l’animateur, page 2)</a:t>
            </a:r>
          </a:p>
        </p:txBody>
      </p:sp>
    </p:spTree>
    <p:extLst>
      <p:ext uri="{BB962C8B-B14F-4D97-AF65-F5344CB8AC3E}">
        <p14:creationId xmlns:p14="http://schemas.microsoft.com/office/powerpoint/2010/main" val="2641393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fr-FR"/>
              <a:t>Description détaillée et corrigés</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45053" y="484089"/>
            <a:ext cx="2199772" cy="355348"/>
          </a:xfrm>
          <a:prstGeom prst="rect">
            <a:avLst/>
          </a:prstGeom>
        </p:spPr>
      </p:pic>
      <p:sp>
        <p:nvSpPr>
          <p:cNvPr id="9" name="Title 3">
            <a:extLst>
              <a:ext uri="{FF2B5EF4-FFF2-40B4-BE49-F238E27FC236}">
                <a16:creationId xmlns:a16="http://schemas.microsoft.com/office/drawing/2014/main" id="{B3E5B2E5-03C2-1E0F-0800-CFA18B994BB4}"/>
              </a:ext>
            </a:extLst>
          </p:cNvPr>
          <p:cNvSpPr txBox="1">
            <a:spLocks/>
          </p:cNvSpPr>
          <p:nvPr/>
        </p:nvSpPr>
        <p:spPr>
          <a:xfrm>
            <a:off x="828573" y="3225603"/>
            <a:ext cx="9703980" cy="862280"/>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r>
              <a:rPr lang="fr-FR" sz="4000" dirty="0">
                <a:latin typeface="Arial"/>
                <a:cs typeface="Arial"/>
              </a:rPr>
              <a:t>Activité de simulation sur l’approche </a:t>
            </a:r>
            <a:br>
              <a:rPr lang="fr-FR" sz="4000" dirty="0">
                <a:latin typeface="Arial"/>
                <a:cs typeface="Arial"/>
              </a:rPr>
            </a:br>
            <a:r>
              <a:rPr lang="fr-FR" sz="4000" dirty="0">
                <a:latin typeface="Arial"/>
                <a:cs typeface="Arial"/>
              </a:rPr>
              <a:t>7-1-7 consacrée à la rougeole</a:t>
            </a:r>
          </a:p>
        </p:txBody>
      </p:sp>
    </p:spTree>
    <p:extLst>
      <p:ext uri="{BB962C8B-B14F-4D97-AF65-F5344CB8AC3E}">
        <p14:creationId xmlns:p14="http://schemas.microsoft.com/office/powerpoint/2010/main" val="21857960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fr-FR"/>
              <a:t>Programme des sous-activités de simulation</a:t>
            </a:r>
          </a:p>
        </p:txBody>
      </p:sp>
      <p:graphicFrame>
        <p:nvGraphicFramePr>
          <p:cNvPr id="3" name="Table 2">
            <a:extLst>
              <a:ext uri="{FF2B5EF4-FFF2-40B4-BE49-F238E27FC236}">
                <a16:creationId xmlns:a16="http://schemas.microsoft.com/office/drawing/2014/main" id="{989F1107-58AE-EEC7-D622-2BD5338A9428}"/>
              </a:ext>
            </a:extLst>
          </p:cNvPr>
          <p:cNvGraphicFramePr>
            <a:graphicFrameLocks noGrp="1"/>
          </p:cNvGraphicFramePr>
          <p:nvPr>
            <p:extLst>
              <p:ext uri="{D42A27DB-BD31-4B8C-83A1-F6EECF244321}">
                <p14:modId xmlns:p14="http://schemas.microsoft.com/office/powerpoint/2010/main" val="361660087"/>
              </p:ext>
            </p:extLst>
          </p:nvPr>
        </p:nvGraphicFramePr>
        <p:xfrm>
          <a:off x="374616" y="901558"/>
          <a:ext cx="11562281" cy="5207650"/>
        </p:xfrm>
        <a:graphic>
          <a:graphicData uri="http://schemas.openxmlformats.org/drawingml/2006/table">
            <a:tbl>
              <a:tblPr firstRow="1" firstCol="1" bandRow="1">
                <a:tableStyleId>{5C22544A-7EE6-4342-B048-85BDC9FD1C3A}</a:tableStyleId>
              </a:tblPr>
              <a:tblGrid>
                <a:gridCol w="2953302">
                  <a:extLst>
                    <a:ext uri="{9D8B030D-6E8A-4147-A177-3AD203B41FA5}">
                      <a16:colId xmlns:a16="http://schemas.microsoft.com/office/drawing/2014/main" val="3490010139"/>
                    </a:ext>
                  </a:extLst>
                </a:gridCol>
                <a:gridCol w="5048655">
                  <a:extLst>
                    <a:ext uri="{9D8B030D-6E8A-4147-A177-3AD203B41FA5}">
                      <a16:colId xmlns:a16="http://schemas.microsoft.com/office/drawing/2014/main" val="2159568751"/>
                    </a:ext>
                  </a:extLst>
                </a:gridCol>
                <a:gridCol w="1138136">
                  <a:extLst>
                    <a:ext uri="{9D8B030D-6E8A-4147-A177-3AD203B41FA5}">
                      <a16:colId xmlns:a16="http://schemas.microsoft.com/office/drawing/2014/main" val="308047197"/>
                    </a:ext>
                  </a:extLst>
                </a:gridCol>
                <a:gridCol w="1118681">
                  <a:extLst>
                    <a:ext uri="{9D8B030D-6E8A-4147-A177-3AD203B41FA5}">
                      <a16:colId xmlns:a16="http://schemas.microsoft.com/office/drawing/2014/main" val="1900322767"/>
                    </a:ext>
                  </a:extLst>
                </a:gridCol>
                <a:gridCol w="1303507">
                  <a:extLst>
                    <a:ext uri="{9D8B030D-6E8A-4147-A177-3AD203B41FA5}">
                      <a16:colId xmlns:a16="http://schemas.microsoft.com/office/drawing/2014/main" val="3923390308"/>
                    </a:ext>
                  </a:extLst>
                </a:gridCol>
              </a:tblGrid>
              <a:tr h="685195">
                <a:tc>
                  <a:txBody>
                    <a:bodyPr/>
                    <a:lstStyle/>
                    <a:p>
                      <a:pPr indent="0" algn="l">
                        <a:lnSpc>
                          <a:spcPct val="100000"/>
                        </a:lnSpc>
                        <a:spcBef>
                          <a:spcPts val="600"/>
                        </a:spcBef>
                        <a:spcAft>
                          <a:spcPts val="600"/>
                        </a:spcAft>
                        <a:buNone/>
                      </a:pPr>
                      <a:r>
                        <a:rPr lang="fr-FR" sz="1200" dirty="0">
                          <a:effectLst/>
                          <a:latin typeface="Arial" panose="020B0604020202020204" pitchFamily="34" charset="0"/>
                          <a:cs typeface="Arial" panose="020B0604020202020204" pitchFamily="34" charset="0"/>
                        </a:rPr>
                        <a:t>   Étape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l">
                        <a:lnSpc>
                          <a:spcPct val="100000"/>
                        </a:lnSpc>
                        <a:spcBef>
                          <a:spcPts val="600"/>
                        </a:spcBef>
                        <a:spcAft>
                          <a:spcPts val="600"/>
                        </a:spcAft>
                        <a:buNone/>
                      </a:pPr>
                      <a:r>
                        <a:rPr lang="fr-FR" sz="1200" dirty="0">
                          <a:effectLst/>
                          <a:latin typeface="Arial" panose="020B0604020202020204" pitchFamily="34" charset="0"/>
                          <a:cs typeface="Arial" panose="020B0604020202020204" pitchFamily="34" charset="0"/>
                        </a:rPr>
                        <a:t>   Sous-activité</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ctr">
                        <a:lnSpc>
                          <a:spcPct val="100000"/>
                        </a:lnSpc>
                        <a:spcBef>
                          <a:spcPts val="600"/>
                        </a:spcBef>
                        <a:spcAft>
                          <a:spcPts val="600"/>
                        </a:spcAft>
                        <a:buNone/>
                      </a:pPr>
                      <a:r>
                        <a:rPr lang="fr-FR" sz="1200" dirty="0">
                          <a:effectLst/>
                          <a:latin typeface="Arial" panose="020B0604020202020204" pitchFamily="34" charset="0"/>
                          <a:cs typeface="Arial" panose="020B0604020202020204" pitchFamily="34" charset="0"/>
                        </a:rPr>
                        <a:t>Méthode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ctr">
                        <a:lnSpc>
                          <a:spcPct val="100000"/>
                        </a:lnSpc>
                        <a:spcBef>
                          <a:spcPts val="600"/>
                        </a:spcBef>
                        <a:spcAft>
                          <a:spcPts val="600"/>
                        </a:spcAft>
                        <a:buNone/>
                      </a:pPr>
                      <a:r>
                        <a:rPr lang="fr-FR" sz="1200" dirty="0">
                          <a:effectLst/>
                          <a:latin typeface="Arial" panose="020B0604020202020204" pitchFamily="34" charset="0"/>
                          <a:cs typeface="Arial" panose="020B0604020202020204" pitchFamily="34" charset="0"/>
                        </a:rPr>
                        <a:t>Durée suggérée (minutes)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ctr">
                        <a:lnSpc>
                          <a:spcPct val="100000"/>
                        </a:lnSpc>
                        <a:spcBef>
                          <a:spcPts val="600"/>
                        </a:spcBef>
                        <a:spcAft>
                          <a:spcPts val="600"/>
                        </a:spcAft>
                        <a:buNone/>
                      </a:pPr>
                      <a:r>
                        <a:rPr lang="fr-FR" sz="1200" dirty="0">
                          <a:effectLst/>
                          <a:latin typeface="Arial" panose="020B0604020202020204" pitchFamily="34" charset="0"/>
                          <a:cs typeface="Arial" panose="020B0604020202020204" pitchFamily="34" charset="0"/>
                        </a:rPr>
                        <a:t>Temps réel </a:t>
                      </a:r>
                      <a:br>
                        <a:rPr lang="fr-FR" sz="1200" dirty="0">
                          <a:effectLst/>
                          <a:latin typeface="Arial" panose="020B0604020202020204" pitchFamily="34" charset="0"/>
                          <a:cs typeface="Arial" panose="020B0604020202020204" pitchFamily="34" charset="0"/>
                        </a:rPr>
                      </a:br>
                      <a:r>
                        <a:rPr lang="fr-FR" sz="1200" dirty="0">
                          <a:effectLst/>
                          <a:latin typeface="Arial" panose="020B0604020202020204" pitchFamily="34" charset="0"/>
                          <a:cs typeface="Arial" panose="020B0604020202020204" pitchFamily="34" charset="0"/>
                        </a:rPr>
                        <a:t>(à remplir par l’animateur)</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0931980"/>
                  </a:ext>
                </a:extLst>
              </a:tr>
              <a:tr h="341394">
                <a:tc rowSpan="2">
                  <a:txBody>
                    <a:bodyPr/>
                    <a:lstStyle/>
                    <a:p>
                      <a:pPr marL="0" indent="0">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Brèves présentations personnelles et consignes (5 min)</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Présentations</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Verbale</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a:cs typeface="Arial"/>
                        </a:rPr>
                        <a:t>3</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ct val="100000"/>
                        </a:lnSpc>
                        <a:spcBef>
                          <a:spcPts val="600"/>
                        </a:spcBef>
                        <a:spcAft>
                          <a:spcPts val="600"/>
                        </a:spcAft>
                        <a:buNone/>
                      </a:pPr>
                      <a:endParaRPr lang="fr-FR" sz="1200" dirty="0">
                        <a:solidFill>
                          <a:srgbClr val="000000"/>
                        </a:solidFill>
                        <a:effectLst/>
                        <a:latin typeface="Arial"/>
                        <a:cs typeface="Arial"/>
                      </a:endParaRPr>
                    </a:p>
                  </a:txBody>
                  <a:tcPr marL="108000" marR="108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3387461"/>
                  </a:ext>
                </a:extLst>
              </a:tr>
              <a:tr h="353854">
                <a:tc vMerge="1">
                  <a:txBody>
                    <a:bodyPr/>
                    <a:lstStyle/>
                    <a:p>
                      <a:endParaRPr lang="en-IN"/>
                    </a:p>
                  </a:txBody>
                  <a:tcPr/>
                </a:tc>
                <a:tc>
                  <a:txBody>
                    <a:bodyPr/>
                    <a:lstStyle/>
                    <a:p>
                      <a:pPr marL="0" indent="0" algn="l">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Instructions</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Verbale</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a:cs typeface="Arial"/>
                        </a:rPr>
                        <a:t>2</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 </a:t>
                      </a:r>
                    </a:p>
                  </a:txBody>
                  <a:tcPr marL="108000" marR="108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40249592"/>
                  </a:ext>
                </a:extLst>
              </a:tr>
              <a:tr h="343886">
                <a:tc rowSpan="6">
                  <a:txBody>
                    <a:bodyPr/>
                    <a:lstStyle/>
                    <a:p>
                      <a:pPr marL="0" indent="0">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Partie 1. Noter les dates des jalons et calculer les performances de l’approche 7-1-7 (45 min)</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l">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Lire le scénario et noter les dates des jalons de l’approche 7-1-7</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En individuel</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a:cs typeface="Arial"/>
                        </a:rPr>
                        <a:t>18</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nSpc>
                          <a:spcPct val="100000"/>
                        </a:lnSpc>
                        <a:spcBef>
                          <a:spcPts val="600"/>
                        </a:spcBef>
                        <a:spcAft>
                          <a:spcPts val="600"/>
                        </a:spcAft>
                        <a:buNone/>
                      </a:pPr>
                      <a:endParaRPr lang="fr-FR" sz="1200" dirty="0">
                        <a:solidFill>
                          <a:srgbClr val="000000"/>
                        </a:solidFill>
                        <a:effectLst/>
                        <a:latin typeface="Arial"/>
                        <a:cs typeface="Arial"/>
                      </a:endParaRPr>
                    </a:p>
                  </a:txBody>
                  <a:tcPr marL="108000" marR="108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341260204"/>
                  </a:ext>
                </a:extLst>
              </a:tr>
              <a:tr h="348871">
                <a:tc vMerge="1">
                  <a:txBody>
                    <a:bodyPr/>
                    <a:lstStyle/>
                    <a:p>
                      <a:endParaRPr lang="en-IN"/>
                    </a:p>
                  </a:txBody>
                  <a:tcPr/>
                </a:tc>
                <a:tc>
                  <a:txBody>
                    <a:bodyPr/>
                    <a:lstStyle/>
                    <a:p>
                      <a:pPr marL="0" indent="0" algn="l">
                        <a:lnSpc>
                          <a:spcPct val="100000"/>
                        </a:lnSpc>
                        <a:spcBef>
                          <a:spcPts val="600"/>
                        </a:spcBef>
                        <a:spcAft>
                          <a:spcPts val="600"/>
                        </a:spcAft>
                        <a:buNone/>
                      </a:pPr>
                      <a:r>
                        <a:rPr lang="fr-FR" sz="1200" dirty="0">
                          <a:solidFill>
                            <a:srgbClr val="000000"/>
                          </a:solidFill>
                          <a:effectLst/>
                          <a:latin typeface="Arial"/>
                          <a:cs typeface="Arial"/>
                        </a:rPr>
                        <a:t>Discuter des dates des jalons : apparition, détection, notification</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Discussion en groupe</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a:cs typeface="Arial"/>
                        </a:rPr>
                        <a:t>8</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 </a:t>
                      </a:r>
                    </a:p>
                  </a:txBody>
                  <a:tcPr marL="108000" marR="108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809788149"/>
                  </a:ext>
                </a:extLst>
              </a:tr>
              <a:tr h="348871">
                <a:tc vMerge="1">
                  <a:txBody>
                    <a:bodyPr/>
                    <a:lstStyle/>
                    <a:p>
                      <a:endParaRPr lang="en-IN"/>
                    </a:p>
                  </a:txBody>
                  <a:tcPr/>
                </a:tc>
                <a:tc>
                  <a:txBody>
                    <a:bodyPr/>
                    <a:lstStyle/>
                    <a:p>
                      <a:pPr marL="0" indent="0" algn="l">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Discuter des dates des jalons : actions de la réponse précoce</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Verbale</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a:cs typeface="Arial"/>
                        </a:rPr>
                        <a:t>6</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nSpc>
                          <a:spcPct val="100000"/>
                        </a:lnSpc>
                        <a:spcBef>
                          <a:spcPts val="600"/>
                        </a:spcBef>
                        <a:spcAft>
                          <a:spcPts val="600"/>
                        </a:spcAft>
                        <a:buNone/>
                      </a:pPr>
                      <a:endParaRPr lang="fr-FR" sz="1200" dirty="0">
                        <a:solidFill>
                          <a:srgbClr val="000000"/>
                        </a:solidFill>
                        <a:effectLst/>
                        <a:latin typeface="Arial"/>
                        <a:cs typeface="Arial"/>
                      </a:endParaRPr>
                    </a:p>
                  </a:txBody>
                  <a:tcPr marL="108000" marR="108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4026063610"/>
                  </a:ext>
                </a:extLst>
              </a:tr>
              <a:tr h="513193">
                <a:tc vMerge="1">
                  <a:txBody>
                    <a:bodyPr/>
                    <a:lstStyle/>
                    <a:p>
                      <a:endParaRPr lang="en-IN"/>
                    </a:p>
                  </a:txBody>
                  <a:tcPr/>
                </a:tc>
                <a:tc>
                  <a:txBody>
                    <a:bodyPr/>
                    <a:lstStyle/>
                    <a:p>
                      <a:pPr marL="0" indent="0" algn="l">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Discuter des dates des jalons : achèvement des actions de la réponse précoce</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a:cs typeface="Arial"/>
                        </a:rPr>
                        <a:t>Verbale</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2</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 </a:t>
                      </a:r>
                    </a:p>
                  </a:txBody>
                  <a:tcPr marL="108000" marR="108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247451083"/>
                  </a:ext>
                </a:extLst>
              </a:tr>
              <a:tr h="348871">
                <a:tc vMerge="1">
                  <a:txBody>
                    <a:bodyPr/>
                    <a:lstStyle/>
                    <a:p>
                      <a:endParaRPr lang="en-IN"/>
                    </a:p>
                  </a:txBody>
                  <a:tcPr/>
                </a:tc>
                <a:tc>
                  <a:txBody>
                    <a:bodyPr/>
                    <a:lstStyle/>
                    <a:p>
                      <a:pPr marL="0" indent="0" algn="l">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Calculer les performances de l’approche 7-1-7</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a:cs typeface="Arial"/>
                        </a:rPr>
                        <a:t>En individuel</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6</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 </a:t>
                      </a:r>
                    </a:p>
                  </a:txBody>
                  <a:tcPr marL="108000" marR="108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626540318"/>
                  </a:ext>
                </a:extLst>
              </a:tr>
              <a:tr h="343886">
                <a:tc vMerge="1">
                  <a:txBody>
                    <a:bodyPr/>
                    <a:lstStyle/>
                    <a:p>
                      <a:endParaRPr lang="en-IN"/>
                    </a:p>
                  </a:txBody>
                  <a:tcPr/>
                </a:tc>
                <a:tc>
                  <a:txBody>
                    <a:bodyPr/>
                    <a:lstStyle/>
                    <a:p>
                      <a:pPr marL="0" indent="0" algn="l">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Discuter de la cible 7-1-7</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a:cs typeface="Arial"/>
                        </a:rPr>
                        <a:t>Discussion en groupe</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5</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 </a:t>
                      </a:r>
                    </a:p>
                  </a:txBody>
                  <a:tcPr marL="108000" marR="108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379167130"/>
                  </a:ext>
                </a:extLst>
              </a:tr>
              <a:tr h="353854">
                <a:tc rowSpan="3">
                  <a:txBody>
                    <a:bodyPr/>
                    <a:lstStyle/>
                    <a:p>
                      <a:pPr marL="0" indent="0">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Partie 2. Identifier les goulots d’étranglement, les facteurs favorisants et les actions (25 min)</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Identifier les goulots d’étranglement, les facteurs favorisants et les actions</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En individuel</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5</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 </a:t>
                      </a:r>
                    </a:p>
                  </a:txBody>
                  <a:tcPr marL="108000" marR="108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0162415"/>
                  </a:ext>
                </a:extLst>
              </a:tr>
              <a:tr h="338902">
                <a:tc vMerge="1">
                  <a:txBody>
                    <a:bodyPr/>
                    <a:lstStyle/>
                    <a:p>
                      <a:endParaRPr lang="en-IN"/>
                    </a:p>
                  </a:txBody>
                  <a:tcPr/>
                </a:tc>
                <a:tc>
                  <a:txBody>
                    <a:bodyPr/>
                    <a:lstStyle/>
                    <a:p>
                      <a:pPr marL="0" indent="0" algn="l">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Discuter des goulots d’étranglement et des facteurs favorisants</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a:cs typeface="Arial"/>
                        </a:rPr>
                        <a:t>Discussion en groupe</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10</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 </a:t>
                      </a:r>
                    </a:p>
                  </a:txBody>
                  <a:tcPr marL="108000" marR="108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1576237"/>
                  </a:ext>
                </a:extLst>
              </a:tr>
              <a:tr h="353854">
                <a:tc vMerge="1">
                  <a:txBody>
                    <a:bodyPr/>
                    <a:lstStyle/>
                    <a:p>
                      <a:endParaRPr lang="en-IN"/>
                    </a:p>
                  </a:txBody>
                  <a:tcPr/>
                </a:tc>
                <a:tc>
                  <a:txBody>
                    <a:bodyPr/>
                    <a:lstStyle/>
                    <a:p>
                      <a:pPr marL="0" indent="0" algn="l">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Discuter des actions immédiates et à plus long terme</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Verbale</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10</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 </a:t>
                      </a:r>
                    </a:p>
                  </a:txBody>
                  <a:tcPr marL="108000" marR="108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47453383"/>
                  </a:ext>
                </a:extLst>
              </a:tr>
              <a:tr h="311492">
                <a:tc>
                  <a:txBody>
                    <a:bodyPr/>
                    <a:lstStyle/>
                    <a:p>
                      <a:pPr marL="0" indent="0">
                        <a:lnSpc>
                          <a:spcPct val="100000"/>
                        </a:lnSpc>
                        <a:spcBef>
                          <a:spcPts val="600"/>
                        </a:spcBef>
                        <a:spcAft>
                          <a:spcPts val="600"/>
                        </a:spcAft>
                        <a:buNone/>
                      </a:pPr>
                      <a:r>
                        <a:rPr lang="fr-FR" sz="1200" dirty="0">
                          <a:solidFill>
                            <a:srgbClr val="000000"/>
                          </a:solidFill>
                          <a:effectLst/>
                          <a:latin typeface="Arial"/>
                          <a:cs typeface="Arial"/>
                        </a:rPr>
                        <a:t>Restitution en petit groupe (10 min)</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l">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restitution en petit groupe</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Verbale</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10</a:t>
                      </a:r>
                    </a:p>
                  </a:txBody>
                  <a:tcPr marL="108000" marR="10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nSpc>
                          <a:spcPct val="100000"/>
                        </a:lnSpc>
                        <a:spcBef>
                          <a:spcPts val="600"/>
                        </a:spcBef>
                        <a:spcAft>
                          <a:spcPts val="600"/>
                        </a:spcAft>
                        <a:buNone/>
                      </a:pPr>
                      <a:r>
                        <a:rPr lang="fr-FR" sz="1200" dirty="0">
                          <a:solidFill>
                            <a:srgbClr val="000000"/>
                          </a:solidFill>
                          <a:effectLst/>
                          <a:latin typeface="Arial" panose="020B0604020202020204" pitchFamily="34" charset="0"/>
                          <a:cs typeface="Arial" panose="020B0604020202020204" pitchFamily="34" charset="0"/>
                        </a:rPr>
                        <a:t> </a:t>
                      </a:r>
                    </a:p>
                  </a:txBody>
                  <a:tcPr marL="108000" marR="108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494269171"/>
                  </a:ext>
                </a:extLst>
              </a:tr>
            </a:tbl>
          </a:graphicData>
        </a:graphic>
      </p:graphicFrame>
    </p:spTree>
    <p:extLst>
      <p:ext uri="{BB962C8B-B14F-4D97-AF65-F5344CB8AC3E}">
        <p14:creationId xmlns:p14="http://schemas.microsoft.com/office/powerpoint/2010/main" val="6792618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8CE9C7-B132-B6D9-9076-398D94BF9FE1}"/>
            </a:ext>
          </a:extLst>
        </p:cNvPr>
        <p:cNvGrpSpPr/>
        <p:nvPr/>
      </p:nvGrpSpPr>
      <p:grpSpPr>
        <a:xfrm>
          <a:off x="0" y="0"/>
          <a:ext cx="0" cy="0"/>
          <a:chOff x="0" y="0"/>
          <a:chExt cx="0" cy="0"/>
        </a:xfrm>
      </p:grpSpPr>
      <p:sp>
        <p:nvSpPr>
          <p:cNvPr id="32" name="Title 2">
            <a:extLst>
              <a:ext uri="{FF2B5EF4-FFF2-40B4-BE49-F238E27FC236}">
                <a16:creationId xmlns:a16="http://schemas.microsoft.com/office/drawing/2014/main" id="{325A62A6-8664-6282-9729-977186475963}"/>
              </a:ext>
            </a:extLst>
          </p:cNvPr>
          <p:cNvSpPr>
            <a:spLocks noGrp="1"/>
          </p:cNvSpPr>
          <p:nvPr>
            <p:ph type="title"/>
          </p:nvPr>
        </p:nvSpPr>
        <p:spPr>
          <a:xfrm>
            <a:off x="255103" y="241442"/>
            <a:ext cx="10515600" cy="1087808"/>
          </a:xfrm>
        </p:spPr>
        <p:txBody>
          <a:bodyPr/>
          <a:lstStyle/>
          <a:p>
            <a:r>
              <a:rPr lang="fr-FR"/>
              <a:t>Guide de l’animateur</a:t>
            </a:r>
          </a:p>
        </p:txBody>
      </p:sp>
      <p:pic>
        <p:nvPicPr>
          <p:cNvPr id="22" name="Picture 21">
            <a:extLst>
              <a:ext uri="{FF2B5EF4-FFF2-40B4-BE49-F238E27FC236}">
                <a16:creationId xmlns:a16="http://schemas.microsoft.com/office/drawing/2014/main" id="{E09E0CFA-049B-A82F-CAC6-C58B932E63A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22217" y="215737"/>
            <a:ext cx="5037690" cy="6271481"/>
          </a:xfrm>
          <a:prstGeom prst="rect">
            <a:avLst/>
          </a:prstGeom>
          <a:ln w="38100">
            <a:solidFill>
              <a:schemeClr val="bg2"/>
            </a:solidFill>
          </a:ln>
        </p:spPr>
      </p:pic>
      <p:cxnSp>
        <p:nvCxnSpPr>
          <p:cNvPr id="15" name="Straight Arrow Connector 14">
            <a:extLst>
              <a:ext uri="{FF2B5EF4-FFF2-40B4-BE49-F238E27FC236}">
                <a16:creationId xmlns:a16="http://schemas.microsoft.com/office/drawing/2014/main" id="{CDD8B84D-CB4C-6E2C-9702-A85318D7E392}"/>
              </a:ext>
            </a:extLst>
          </p:cNvPr>
          <p:cNvCxnSpPr>
            <a:cxnSpLocks/>
          </p:cNvCxnSpPr>
          <p:nvPr/>
        </p:nvCxnSpPr>
        <p:spPr>
          <a:xfrm flipV="1">
            <a:off x="5512903" y="731520"/>
            <a:ext cx="1446697" cy="363468"/>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57E155C-29DB-9752-60DA-6320276486CC}"/>
              </a:ext>
            </a:extLst>
          </p:cNvPr>
          <p:cNvSpPr txBox="1"/>
          <p:nvPr/>
        </p:nvSpPr>
        <p:spPr>
          <a:xfrm>
            <a:off x="3496235" y="818124"/>
            <a:ext cx="2528959" cy="646331"/>
          </a:xfrm>
          <a:prstGeom prst="rect">
            <a:avLst/>
          </a:prstGeom>
          <a:noFill/>
        </p:spPr>
        <p:txBody>
          <a:bodyPr wrap="square" rtlCol="0">
            <a:spAutoFit/>
          </a:bodyPr>
          <a:lstStyle/>
          <a:p>
            <a:pPr algn="l"/>
            <a:r>
              <a:rPr lang="fr-FR" b="1" dirty="0">
                <a:latin typeface="Arial" panose="020B0604020202020204" pitchFamily="34" charset="0"/>
                <a:cs typeface="Arial" panose="020B0604020202020204" pitchFamily="34" charset="0"/>
              </a:rPr>
              <a:t>Sous-activité et durée suggérée </a:t>
            </a:r>
          </a:p>
        </p:txBody>
      </p:sp>
      <p:cxnSp>
        <p:nvCxnSpPr>
          <p:cNvPr id="24" name="Straight Arrow Connector 23">
            <a:extLst>
              <a:ext uri="{FF2B5EF4-FFF2-40B4-BE49-F238E27FC236}">
                <a16:creationId xmlns:a16="http://schemas.microsoft.com/office/drawing/2014/main" id="{20109456-283F-F548-7AB3-42EEE97D3200}"/>
              </a:ext>
            </a:extLst>
          </p:cNvPr>
          <p:cNvCxnSpPr>
            <a:cxnSpLocks/>
          </p:cNvCxnSpPr>
          <p:nvPr/>
        </p:nvCxnSpPr>
        <p:spPr>
          <a:xfrm flipV="1">
            <a:off x="5847293" y="924560"/>
            <a:ext cx="2290867" cy="1245155"/>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02EF636A-8B1D-ED51-A1BF-9FC480FA387A}"/>
              </a:ext>
            </a:extLst>
          </p:cNvPr>
          <p:cNvSpPr txBox="1"/>
          <p:nvPr/>
        </p:nvSpPr>
        <p:spPr>
          <a:xfrm>
            <a:off x="3791048" y="1901199"/>
            <a:ext cx="2112353" cy="646331"/>
          </a:xfrm>
          <a:prstGeom prst="rect">
            <a:avLst/>
          </a:prstGeom>
          <a:noFill/>
        </p:spPr>
        <p:txBody>
          <a:bodyPr wrap="square" rtlCol="0">
            <a:spAutoFit/>
          </a:bodyPr>
          <a:lstStyle/>
          <a:p>
            <a:pPr algn="l"/>
            <a:r>
              <a:rPr lang="fr-FR" b="1" dirty="0">
                <a:latin typeface="Arial" panose="020B0604020202020204" pitchFamily="34" charset="0"/>
                <a:cs typeface="Arial" panose="020B0604020202020204" pitchFamily="34" charset="0"/>
              </a:rPr>
              <a:t>Que dire en tant qu’animateur</a:t>
            </a:r>
          </a:p>
        </p:txBody>
      </p:sp>
      <p:sp>
        <p:nvSpPr>
          <p:cNvPr id="34" name="TextBox 33">
            <a:extLst>
              <a:ext uri="{FF2B5EF4-FFF2-40B4-BE49-F238E27FC236}">
                <a16:creationId xmlns:a16="http://schemas.microsoft.com/office/drawing/2014/main" id="{866B2307-649B-183D-0884-8B40FA2153A6}"/>
              </a:ext>
            </a:extLst>
          </p:cNvPr>
          <p:cNvSpPr txBox="1"/>
          <p:nvPr/>
        </p:nvSpPr>
        <p:spPr>
          <a:xfrm>
            <a:off x="3734941" y="3104422"/>
            <a:ext cx="2112352" cy="646331"/>
          </a:xfrm>
          <a:prstGeom prst="rect">
            <a:avLst/>
          </a:prstGeom>
          <a:noFill/>
        </p:spPr>
        <p:txBody>
          <a:bodyPr wrap="square" rtlCol="0">
            <a:spAutoFit/>
          </a:bodyPr>
          <a:lstStyle/>
          <a:p>
            <a:pPr algn="l"/>
            <a:r>
              <a:rPr lang="fr-FR" b="1" dirty="0">
                <a:latin typeface="Arial" panose="020B0604020202020204" pitchFamily="34" charset="0"/>
                <a:cs typeface="Arial" panose="020B0604020202020204" pitchFamily="34" charset="0"/>
              </a:rPr>
              <a:t>Que faire en tant qu’animateur</a:t>
            </a:r>
          </a:p>
        </p:txBody>
      </p:sp>
      <p:cxnSp>
        <p:nvCxnSpPr>
          <p:cNvPr id="35" name="Straight Arrow Connector 34">
            <a:extLst>
              <a:ext uri="{FF2B5EF4-FFF2-40B4-BE49-F238E27FC236}">
                <a16:creationId xmlns:a16="http://schemas.microsoft.com/office/drawing/2014/main" id="{8D28BC20-2098-08F3-411F-F9E5F3A440A6}"/>
              </a:ext>
            </a:extLst>
          </p:cNvPr>
          <p:cNvCxnSpPr>
            <a:cxnSpLocks/>
          </p:cNvCxnSpPr>
          <p:nvPr/>
        </p:nvCxnSpPr>
        <p:spPr>
          <a:xfrm flipV="1">
            <a:off x="5847293" y="2987040"/>
            <a:ext cx="2128307" cy="364437"/>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88FDB1F9-CCED-A84F-9300-E9F55ED971C6}"/>
              </a:ext>
            </a:extLst>
          </p:cNvPr>
          <p:cNvSpPr txBox="1"/>
          <p:nvPr/>
        </p:nvSpPr>
        <p:spPr>
          <a:xfrm>
            <a:off x="4194805" y="4638077"/>
            <a:ext cx="1830389" cy="646331"/>
          </a:xfrm>
          <a:prstGeom prst="rect">
            <a:avLst/>
          </a:prstGeom>
          <a:noFill/>
        </p:spPr>
        <p:txBody>
          <a:bodyPr wrap="square" lIns="91440" tIns="45720" rIns="91440" bIns="45720" rtlCol="0" anchor="t">
            <a:spAutoFit/>
          </a:bodyPr>
          <a:lstStyle/>
          <a:p>
            <a:pPr algn="l"/>
            <a:r>
              <a:rPr lang="fr-FR" b="1" dirty="0">
                <a:latin typeface="Arial"/>
                <a:cs typeface="Arial"/>
              </a:rPr>
              <a:t>Corrigé, le cas échéant</a:t>
            </a:r>
          </a:p>
        </p:txBody>
      </p:sp>
      <p:cxnSp>
        <p:nvCxnSpPr>
          <p:cNvPr id="13" name="Straight Arrow Connector 12">
            <a:extLst>
              <a:ext uri="{FF2B5EF4-FFF2-40B4-BE49-F238E27FC236}">
                <a16:creationId xmlns:a16="http://schemas.microsoft.com/office/drawing/2014/main" id="{357D9F6D-9230-6A6A-5814-08029DE6514D}"/>
              </a:ext>
            </a:extLst>
          </p:cNvPr>
          <p:cNvCxnSpPr>
            <a:cxnSpLocks/>
          </p:cNvCxnSpPr>
          <p:nvPr/>
        </p:nvCxnSpPr>
        <p:spPr>
          <a:xfrm flipV="1">
            <a:off x="5734035" y="4348480"/>
            <a:ext cx="2109485" cy="569631"/>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89374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a:xfrm>
            <a:off x="566599" y="995363"/>
            <a:ext cx="3467083" cy="2282808"/>
          </a:xfrm>
        </p:spPr>
        <p:txBody>
          <a:bodyPr/>
          <a:lstStyle/>
          <a:p>
            <a:r>
              <a:rPr lang="fr-FR" sz="2800" dirty="0"/>
              <a:t>Animation des « brèves présentations personnelles et consignes »</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3429000"/>
            <a:ext cx="3808177" cy="3028361"/>
          </a:xfrm>
        </p:spPr>
        <p:txBody>
          <a:bodyPr/>
          <a:lstStyle/>
          <a:p>
            <a:r>
              <a:rPr lang="fr-FR" dirty="0"/>
              <a:t>Guide de l’animateur : page 3</a:t>
            </a:r>
          </a:p>
          <a:p>
            <a:endParaRPr lang="en-US"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p:txBody>
          <a:bodyPr/>
          <a:lstStyle/>
          <a:p>
            <a:r>
              <a:rPr lang="fr-FR"/>
              <a:t>Programme des sous-activités</a:t>
            </a:r>
          </a:p>
        </p:txBody>
      </p:sp>
      <p:graphicFrame>
        <p:nvGraphicFramePr>
          <p:cNvPr id="6" name="Table 5">
            <a:extLst>
              <a:ext uri="{FF2B5EF4-FFF2-40B4-BE49-F238E27FC236}">
                <a16:creationId xmlns:a16="http://schemas.microsoft.com/office/drawing/2014/main" id="{646C725C-005B-66E1-9AA5-37F928416257}"/>
              </a:ext>
            </a:extLst>
          </p:cNvPr>
          <p:cNvGraphicFramePr>
            <a:graphicFrameLocks noGrp="1"/>
          </p:cNvGraphicFramePr>
          <p:nvPr>
            <p:extLst>
              <p:ext uri="{D42A27DB-BD31-4B8C-83A1-F6EECF244321}">
                <p14:modId xmlns:p14="http://schemas.microsoft.com/office/powerpoint/2010/main" val="4265214362"/>
              </p:ext>
            </p:extLst>
          </p:nvPr>
        </p:nvGraphicFramePr>
        <p:xfrm>
          <a:off x="5092700" y="1105388"/>
          <a:ext cx="6693029" cy="1587010"/>
        </p:xfrm>
        <a:graphic>
          <a:graphicData uri="http://schemas.openxmlformats.org/drawingml/2006/table">
            <a:tbl>
              <a:tblPr/>
              <a:tblGrid>
                <a:gridCol w="838200">
                  <a:extLst>
                    <a:ext uri="{9D8B030D-6E8A-4147-A177-3AD203B41FA5}">
                      <a16:colId xmlns:a16="http://schemas.microsoft.com/office/drawing/2014/main" val="1390176686"/>
                    </a:ext>
                  </a:extLst>
                </a:gridCol>
                <a:gridCol w="1765300">
                  <a:extLst>
                    <a:ext uri="{9D8B030D-6E8A-4147-A177-3AD203B41FA5}">
                      <a16:colId xmlns:a16="http://schemas.microsoft.com/office/drawing/2014/main" val="2458331761"/>
                    </a:ext>
                  </a:extLst>
                </a:gridCol>
                <a:gridCol w="1358900">
                  <a:extLst>
                    <a:ext uri="{9D8B030D-6E8A-4147-A177-3AD203B41FA5}">
                      <a16:colId xmlns:a16="http://schemas.microsoft.com/office/drawing/2014/main" val="1127294719"/>
                    </a:ext>
                  </a:extLst>
                </a:gridCol>
                <a:gridCol w="2730629">
                  <a:extLst>
                    <a:ext uri="{9D8B030D-6E8A-4147-A177-3AD203B41FA5}">
                      <a16:colId xmlns:a16="http://schemas.microsoft.com/office/drawing/2014/main" val="2063295243"/>
                    </a:ext>
                  </a:extLst>
                </a:gridCol>
              </a:tblGrid>
              <a:tr h="487252">
                <a:tc>
                  <a:txBody>
                    <a:bodyPr/>
                    <a:lstStyle/>
                    <a:p>
                      <a:pPr algn="l" rtl="0" fontAlgn="t"/>
                      <a:endParaRPr lang="en-US" sz="20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fr-FR" sz="2000" b="1" i="0">
                          <a:solidFill>
                            <a:schemeClr val="bg1"/>
                          </a:solidFill>
                          <a:effectLst/>
                          <a:latin typeface="Arial" panose="020B0604020202020204" pitchFamily="34" charset="0"/>
                          <a:cs typeface="Arial" panose="020B0604020202020204" pitchFamily="34" charset="0"/>
                        </a:rPr>
                        <a:t>Sous-activité</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r>
                        <a:rPr lang="fr-FR" sz="2000" b="1" i="0">
                          <a:solidFill>
                            <a:schemeClr val="bg1"/>
                          </a:solidFill>
                          <a:effectLst/>
                          <a:latin typeface="Arial" panose="020B0604020202020204" pitchFamily="34" charset="0"/>
                          <a:cs typeface="Arial" panose="020B0604020202020204" pitchFamily="34" charset="0"/>
                        </a:rPr>
                        <a:t>Méthode</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fr-FR" sz="2000" b="1" i="0">
                          <a:solidFill>
                            <a:schemeClr val="bg1"/>
                          </a:solidFill>
                          <a:effectLst/>
                          <a:latin typeface="Arial" panose="020B0604020202020204" pitchFamily="34" charset="0"/>
                          <a:cs typeface="Arial" panose="020B0604020202020204" pitchFamily="34" charset="0"/>
                        </a:rPr>
                        <a:t>Durée suggérée</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49879">
                <a:tc>
                  <a:txBody>
                    <a:bodyPr/>
                    <a:lstStyle/>
                    <a:p>
                      <a:pPr algn="ctr" rtl="0" fontAlgn="base"/>
                      <a:r>
                        <a:rPr lang="fr-FR" sz="2000" b="1" i="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fr-FR" sz="2000">
                          <a:effectLst/>
                          <a:latin typeface="Arial" panose="020B0604020202020204" pitchFamily="34" charset="0"/>
                          <a:cs typeface="Arial" panose="020B0604020202020204" pitchFamily="34" charset="0"/>
                        </a:rPr>
                        <a:t>Présentations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fr-FR" sz="2000">
                          <a:effectLst/>
                          <a:latin typeface="Arial" panose="020B0604020202020204" pitchFamily="34" charset="0"/>
                          <a:ea typeface="Arial"/>
                          <a:cs typeface="Arial" panose="020B0604020202020204" pitchFamily="34" charset="0"/>
                        </a:rPr>
                        <a:t>Verbale</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fr-FR" sz="2000">
                          <a:effectLst/>
                          <a:latin typeface="Arial" panose="020B0604020202020204" pitchFamily="34" charset="0"/>
                          <a:ea typeface="Arial"/>
                          <a:cs typeface="Arial" panose="020B0604020202020204" pitchFamily="34" charset="0"/>
                        </a:rPr>
                        <a:t>3 min</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49879">
                <a:tc>
                  <a:txBody>
                    <a:bodyPr/>
                    <a:lstStyle/>
                    <a:p>
                      <a:pPr algn="ctr" rtl="0" fontAlgn="base"/>
                      <a:r>
                        <a:rPr lang="fr-FR" sz="2000" b="1" i="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fr-FR" sz="2000">
                          <a:effectLst/>
                          <a:latin typeface="Arial" panose="020B0604020202020204" pitchFamily="34" charset="0"/>
                          <a:cs typeface="Arial" panose="020B0604020202020204" pitchFamily="34" charset="0"/>
                        </a:rPr>
                        <a:t>Instructions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fr-FR" sz="2000">
                          <a:effectLst/>
                          <a:latin typeface="Arial" panose="020B0604020202020204" pitchFamily="34" charset="0"/>
                          <a:ea typeface="Arial"/>
                          <a:cs typeface="Arial" panose="020B0604020202020204" pitchFamily="34" charset="0"/>
                        </a:rPr>
                        <a:t>Verbale</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fr-FR" sz="2000" dirty="0">
                          <a:effectLst/>
                          <a:latin typeface="Arial" panose="020B0604020202020204" pitchFamily="34" charset="0"/>
                          <a:ea typeface="Arial"/>
                          <a:cs typeface="Arial" panose="020B0604020202020204" pitchFamily="34" charset="0"/>
                        </a:rPr>
                        <a:t>2 min</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bl>
          </a:graphicData>
        </a:graphic>
      </p:graphicFrame>
    </p:spTree>
    <p:extLst>
      <p:ext uri="{BB962C8B-B14F-4D97-AF65-F5344CB8AC3E}">
        <p14:creationId xmlns:p14="http://schemas.microsoft.com/office/powerpoint/2010/main" val="3788888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p:txBody>
          <a:bodyPr/>
          <a:lstStyle/>
          <a:p>
            <a:r>
              <a:rPr lang="fr-FR" sz="2800" dirty="0">
                <a:latin typeface="Arial"/>
                <a:cs typeface="Arial"/>
              </a:rPr>
              <a:t>Animation de la Partie 1. Dates </a:t>
            </a:r>
            <a:br>
              <a:rPr lang="fr-FR" sz="2800" dirty="0">
                <a:latin typeface="Arial"/>
                <a:cs typeface="Arial"/>
              </a:rPr>
            </a:br>
            <a:r>
              <a:rPr lang="fr-FR" sz="2800" dirty="0">
                <a:latin typeface="Arial"/>
                <a:cs typeface="Arial"/>
              </a:rPr>
              <a:t>des jalons et performances de l’approche 7-1-7</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3429000"/>
            <a:ext cx="2969081" cy="3028361"/>
          </a:xfrm>
        </p:spPr>
        <p:txBody>
          <a:bodyPr/>
          <a:lstStyle/>
          <a:p>
            <a:r>
              <a:rPr lang="fr-FR" sz="1800" dirty="0"/>
              <a:t>Guide de l’animateur : pages 4 à 7</a:t>
            </a:r>
          </a:p>
          <a:p>
            <a:r>
              <a:rPr lang="fr-FR" sz="1800" dirty="0"/>
              <a:t>(Scénario dans le Guide du participant)</a:t>
            </a:r>
          </a:p>
          <a:p>
            <a:endParaRPr lang="en-US" sz="1800" dirty="0"/>
          </a:p>
          <a:p>
            <a:endParaRPr lang="en-US" sz="1800"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p:txBody>
          <a:bodyPr/>
          <a:lstStyle/>
          <a:p>
            <a:r>
              <a:rPr lang="fr-FR"/>
              <a:t>Programme des sous-activités</a:t>
            </a:r>
          </a:p>
        </p:txBody>
      </p:sp>
      <p:graphicFrame>
        <p:nvGraphicFramePr>
          <p:cNvPr id="3" name="Table 2">
            <a:extLst>
              <a:ext uri="{FF2B5EF4-FFF2-40B4-BE49-F238E27FC236}">
                <a16:creationId xmlns:a16="http://schemas.microsoft.com/office/drawing/2014/main" id="{58BF2E7E-633D-3355-8BC6-D39773392CFD}"/>
              </a:ext>
            </a:extLst>
          </p:cNvPr>
          <p:cNvGraphicFramePr>
            <a:graphicFrameLocks noGrp="1"/>
          </p:cNvGraphicFramePr>
          <p:nvPr>
            <p:extLst>
              <p:ext uri="{D42A27DB-BD31-4B8C-83A1-F6EECF244321}">
                <p14:modId xmlns:p14="http://schemas.microsoft.com/office/powerpoint/2010/main" val="1501805646"/>
              </p:ext>
            </p:extLst>
          </p:nvPr>
        </p:nvGraphicFramePr>
        <p:xfrm>
          <a:off x="4601065" y="1049323"/>
          <a:ext cx="7162799" cy="5535810"/>
        </p:xfrm>
        <a:graphic>
          <a:graphicData uri="http://schemas.openxmlformats.org/drawingml/2006/table">
            <a:tbl>
              <a:tblPr/>
              <a:tblGrid>
                <a:gridCol w="834535">
                  <a:extLst>
                    <a:ext uri="{9D8B030D-6E8A-4147-A177-3AD203B41FA5}">
                      <a16:colId xmlns:a16="http://schemas.microsoft.com/office/drawing/2014/main" val="1390176686"/>
                    </a:ext>
                  </a:extLst>
                </a:gridCol>
                <a:gridCol w="3547035">
                  <a:extLst>
                    <a:ext uri="{9D8B030D-6E8A-4147-A177-3AD203B41FA5}">
                      <a16:colId xmlns:a16="http://schemas.microsoft.com/office/drawing/2014/main" val="2458331761"/>
                    </a:ext>
                  </a:extLst>
                </a:gridCol>
                <a:gridCol w="1469465">
                  <a:extLst>
                    <a:ext uri="{9D8B030D-6E8A-4147-A177-3AD203B41FA5}">
                      <a16:colId xmlns:a16="http://schemas.microsoft.com/office/drawing/2014/main" val="1127294719"/>
                    </a:ext>
                  </a:extLst>
                </a:gridCol>
                <a:gridCol w="1311764">
                  <a:extLst>
                    <a:ext uri="{9D8B030D-6E8A-4147-A177-3AD203B41FA5}">
                      <a16:colId xmlns:a16="http://schemas.microsoft.com/office/drawing/2014/main" val="2063295243"/>
                    </a:ext>
                  </a:extLst>
                </a:gridCol>
              </a:tblGrid>
              <a:tr h="355891">
                <a:tc>
                  <a:txBody>
                    <a:bodyPr/>
                    <a:lstStyle/>
                    <a:p>
                      <a:pPr algn="l" rtl="0" fontAlgn="t"/>
                      <a:endParaRPr lang="en-US" sz="17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fr-FR" sz="1700" b="1" i="0">
                          <a:solidFill>
                            <a:schemeClr val="bg1"/>
                          </a:solidFill>
                          <a:effectLst/>
                          <a:latin typeface="Arial" panose="020B0604020202020204" pitchFamily="34" charset="0"/>
                          <a:cs typeface="Arial" panose="020B0604020202020204" pitchFamily="34" charset="0"/>
                        </a:rPr>
                        <a:t>Sous-activité</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r>
                        <a:rPr lang="fr-FR" sz="1700" b="1" i="0">
                          <a:solidFill>
                            <a:schemeClr val="bg1"/>
                          </a:solidFill>
                          <a:effectLst/>
                          <a:latin typeface="Arial" panose="020B0604020202020204" pitchFamily="34" charset="0"/>
                          <a:cs typeface="Arial" panose="020B0604020202020204" pitchFamily="34" charset="0"/>
                        </a:rPr>
                        <a:t>Méthode</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fr-FR" sz="1700" b="1" i="0">
                          <a:solidFill>
                            <a:schemeClr val="bg1"/>
                          </a:solidFill>
                          <a:effectLst/>
                          <a:latin typeface="Arial" panose="020B0604020202020204" pitchFamily="34" charset="0"/>
                          <a:cs typeface="Arial" panose="020B0604020202020204" pitchFamily="34" charset="0"/>
                        </a:rPr>
                        <a:t>Durée suggérée</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683634">
                <a:tc>
                  <a:txBody>
                    <a:bodyPr/>
                    <a:lstStyle/>
                    <a:p>
                      <a:pPr algn="ctr" rtl="0" fontAlgn="base"/>
                      <a:r>
                        <a:rPr lang="fr-FR" sz="1700" b="1" i="0" dirty="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fr-FR" sz="1700" dirty="0">
                          <a:effectLst/>
                          <a:latin typeface="Arial" panose="020B0604020202020204" pitchFamily="34" charset="0"/>
                          <a:cs typeface="Arial" panose="020B0604020202020204" pitchFamily="34" charset="0"/>
                        </a:rPr>
                        <a:t>Lire le scénario et noter les dates des jalons de l’approche 7-1-7 de façon individuelle</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fr-FR" sz="1700">
                          <a:effectLst/>
                          <a:latin typeface="Arial" panose="020B0604020202020204" pitchFamily="34" charset="0"/>
                          <a:ea typeface="Arial"/>
                          <a:cs typeface="Arial" panose="020B0604020202020204" pitchFamily="34" charset="0"/>
                        </a:rPr>
                        <a:t>Travail individuel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fr-FR" sz="1700">
                          <a:effectLst/>
                          <a:latin typeface="Arial" panose="020B0604020202020204" pitchFamily="34" charset="0"/>
                          <a:cs typeface="Arial" panose="020B0604020202020204" pitchFamily="34" charset="0"/>
                        </a:rPr>
                        <a:t>18</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683634">
                <a:tc>
                  <a:txBody>
                    <a:bodyPr/>
                    <a:lstStyle/>
                    <a:p>
                      <a:pPr algn="ctr" rtl="0" fontAlgn="base"/>
                      <a:r>
                        <a:rPr lang="fr-FR" sz="1700" b="1" i="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fr-FR" sz="1700" dirty="0">
                          <a:effectLst/>
                          <a:latin typeface="Arial" panose="020B0604020202020204" pitchFamily="34" charset="0"/>
                          <a:cs typeface="Arial" panose="020B0604020202020204" pitchFamily="34" charset="0"/>
                        </a:rPr>
                        <a:t>Discuter des dates des jalons : apparition, détection, notification</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fr-FR" sz="1700">
                          <a:effectLst/>
                          <a:latin typeface="Arial" panose="020B0604020202020204" pitchFamily="34" charset="0"/>
                          <a:ea typeface="Arial"/>
                          <a:cs typeface="Arial" panose="020B0604020202020204" pitchFamily="34" charset="0"/>
                        </a:rPr>
                        <a:t>Méthode des « Post-it »</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fr-FR" sz="1700">
                          <a:effectLst/>
                          <a:latin typeface="Arial" panose="020B0604020202020204" pitchFamily="34" charset="0"/>
                          <a:ea typeface="Arial"/>
                          <a:cs typeface="Arial" panose="020B0604020202020204" pitchFamily="34" charset="0"/>
                        </a:rPr>
                        <a:t>8</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683634">
                <a:tc>
                  <a:txBody>
                    <a:bodyPr/>
                    <a:lstStyle/>
                    <a:p>
                      <a:pPr algn="ctr" rtl="0" fontAlgn="base"/>
                      <a:r>
                        <a:rPr lang="fr-FR" sz="1700" b="1" i="0">
                          <a:solidFill>
                            <a:schemeClr val="tx2"/>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lvl="0" indent="0" algn="l" defTabSz="914400" rtl="0" eaLnBrk="1" fontAlgn="auto" latinLnBrk="0" hangingPunct="1">
                        <a:lnSpc>
                          <a:spcPct val="115000"/>
                        </a:lnSpc>
                        <a:spcBef>
                          <a:spcPts val="0"/>
                        </a:spcBef>
                        <a:spcAft>
                          <a:spcPts val="100"/>
                        </a:spcAft>
                        <a:buClrTx/>
                        <a:buSzTx/>
                        <a:buFontTx/>
                        <a:buNone/>
                        <a:tabLst/>
                        <a:defRPr/>
                      </a:pPr>
                      <a:r>
                        <a:rPr lang="fr-FR" sz="1700" dirty="0">
                          <a:effectLst/>
                          <a:latin typeface="Arial" panose="020B0604020202020204" pitchFamily="34" charset="0"/>
                          <a:cs typeface="Arial" panose="020B0604020202020204" pitchFamily="34" charset="0"/>
                        </a:rPr>
                        <a:t>Discuter des dates des jalons : actions de la réponse précoce</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fr-FR" sz="1700">
                          <a:effectLst/>
                          <a:latin typeface="Arial" panose="020B0604020202020204" pitchFamily="34" charset="0"/>
                          <a:ea typeface="Arial"/>
                          <a:cs typeface="Arial" panose="020B0604020202020204" pitchFamily="34" charset="0"/>
                        </a:rPr>
                        <a:t>Méthode « verbale »</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fr-FR" sz="1700">
                          <a:effectLst/>
                          <a:latin typeface="Arial" panose="020B0604020202020204" pitchFamily="34" charset="0"/>
                          <a:ea typeface="Arial"/>
                          <a:cs typeface="Arial" panose="020B0604020202020204" pitchFamily="34" charset="0"/>
                        </a:rPr>
                        <a:t>6</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3651120762"/>
                  </a:ext>
                </a:extLst>
              </a:tr>
              <a:tr h="683634">
                <a:tc>
                  <a:txBody>
                    <a:bodyPr/>
                    <a:lstStyle/>
                    <a:p>
                      <a:pPr algn="ctr" rtl="0" fontAlgn="base"/>
                      <a:r>
                        <a:rPr lang="fr-FR" sz="1700" b="1" i="0">
                          <a:solidFill>
                            <a:schemeClr val="tx2"/>
                          </a:solidFill>
                          <a:effectLst/>
                          <a:latin typeface="Arial" panose="020B0604020202020204" pitchFamily="34" charset="0"/>
                          <a:cs typeface="Arial" panose="020B0604020202020204" pitchFamily="34" charset="0"/>
                        </a:rPr>
                        <a:t>4</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lvl="0" indent="0" algn="l" defTabSz="914400" rtl="0" eaLnBrk="1" fontAlgn="auto" latinLnBrk="0" hangingPunct="1">
                        <a:lnSpc>
                          <a:spcPct val="115000"/>
                        </a:lnSpc>
                        <a:spcBef>
                          <a:spcPts val="0"/>
                        </a:spcBef>
                        <a:spcAft>
                          <a:spcPts val="100"/>
                        </a:spcAft>
                        <a:buClrTx/>
                        <a:buSzTx/>
                        <a:buFontTx/>
                        <a:buNone/>
                        <a:tabLst/>
                        <a:defRPr/>
                      </a:pPr>
                      <a:r>
                        <a:rPr lang="fr-FR" sz="1700" dirty="0">
                          <a:effectLst/>
                          <a:latin typeface="Arial" panose="020B0604020202020204" pitchFamily="34" charset="0"/>
                          <a:cs typeface="Arial" panose="020B0604020202020204" pitchFamily="34" charset="0"/>
                        </a:rPr>
                        <a:t>Discuter des dates des jalons : achèvement des actions de la réponse précoce</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ctr" defTabSz="914400" rtl="0" eaLnBrk="1" fontAlgn="auto" latinLnBrk="0" hangingPunct="1">
                        <a:lnSpc>
                          <a:spcPct val="115000"/>
                        </a:lnSpc>
                        <a:spcBef>
                          <a:spcPts val="0"/>
                        </a:spcBef>
                        <a:spcAft>
                          <a:spcPts val="100"/>
                        </a:spcAft>
                        <a:buClrTx/>
                        <a:buSzTx/>
                        <a:buFontTx/>
                        <a:buNone/>
                        <a:tabLst/>
                        <a:defRPr/>
                      </a:pPr>
                      <a:r>
                        <a:rPr lang="fr-FR" sz="1700">
                          <a:effectLst/>
                          <a:latin typeface="Arial" panose="020B0604020202020204" pitchFamily="34" charset="0"/>
                          <a:ea typeface="Arial"/>
                          <a:cs typeface="Arial" panose="020B0604020202020204" pitchFamily="34" charset="0"/>
                        </a:rPr>
                        <a:t>Méthode « verbale »</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fr-FR" sz="1700">
                          <a:effectLst/>
                          <a:latin typeface="Arial" panose="020B0604020202020204" pitchFamily="34" charset="0"/>
                          <a:ea typeface="Arial"/>
                          <a:cs typeface="Arial" panose="020B0604020202020204" pitchFamily="34" charset="0"/>
                        </a:rPr>
                        <a:t>2</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519935088"/>
                  </a:ext>
                </a:extLst>
              </a:tr>
              <a:tr h="683634">
                <a:tc>
                  <a:txBody>
                    <a:bodyPr/>
                    <a:lstStyle/>
                    <a:p>
                      <a:pPr algn="ctr" rtl="0" fontAlgn="base"/>
                      <a:r>
                        <a:rPr lang="fr-FR" sz="1700" b="1" i="0">
                          <a:solidFill>
                            <a:schemeClr val="tx2"/>
                          </a:solidFill>
                          <a:effectLst/>
                          <a:latin typeface="Arial" panose="020B0604020202020204" pitchFamily="34" charset="0"/>
                          <a:cs typeface="Arial" panose="020B0604020202020204" pitchFamily="34" charset="0"/>
                        </a:rPr>
                        <a:t>5</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fr-FR" sz="1700" dirty="0">
                          <a:effectLst/>
                          <a:latin typeface="Arial" panose="020B0604020202020204" pitchFamily="34" charset="0"/>
                          <a:cs typeface="Arial" panose="020B0604020202020204" pitchFamily="34" charset="0"/>
                        </a:rPr>
                        <a:t>Calculer les performances de l’approche 7-1-7 de façon individuelle</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ctr" defTabSz="914400" rtl="0" eaLnBrk="1" fontAlgn="auto" latinLnBrk="0" hangingPunct="1">
                        <a:lnSpc>
                          <a:spcPct val="115000"/>
                        </a:lnSpc>
                        <a:spcBef>
                          <a:spcPts val="0"/>
                        </a:spcBef>
                        <a:spcAft>
                          <a:spcPts val="100"/>
                        </a:spcAft>
                        <a:buClrTx/>
                        <a:buSzTx/>
                        <a:buFontTx/>
                        <a:buNone/>
                        <a:tabLst/>
                        <a:defRPr/>
                      </a:pPr>
                      <a:r>
                        <a:rPr lang="fr-FR" sz="1700" dirty="0">
                          <a:effectLst/>
                          <a:latin typeface="Arial" panose="020B0604020202020204" pitchFamily="34" charset="0"/>
                          <a:ea typeface="Arial"/>
                          <a:cs typeface="Arial" panose="020B0604020202020204" pitchFamily="34" charset="0"/>
                        </a:rPr>
                        <a:t>Travail individuel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fr-FR" sz="1700">
                          <a:effectLst/>
                          <a:latin typeface="Arial" panose="020B0604020202020204" pitchFamily="34" charset="0"/>
                          <a:cs typeface="Arial" panose="020B0604020202020204" pitchFamily="34" charset="0"/>
                        </a:rPr>
                        <a:t>6</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683634">
                <a:tc>
                  <a:txBody>
                    <a:bodyPr/>
                    <a:lstStyle/>
                    <a:p>
                      <a:pPr algn="ctr" rtl="0" fontAlgn="base"/>
                      <a:r>
                        <a:rPr lang="fr-FR" sz="1700" b="1" i="0">
                          <a:solidFill>
                            <a:schemeClr val="tx2"/>
                          </a:solidFill>
                          <a:effectLst/>
                          <a:latin typeface="Arial" panose="020B0604020202020204" pitchFamily="34" charset="0"/>
                          <a:cs typeface="Arial" panose="020B0604020202020204" pitchFamily="34" charset="0"/>
                        </a:rPr>
                        <a:t>6</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fr-FR" sz="1700">
                          <a:effectLst/>
                          <a:latin typeface="Arial" panose="020B0604020202020204" pitchFamily="34" charset="0"/>
                          <a:cs typeface="Arial" panose="020B0604020202020204" pitchFamily="34" charset="0"/>
                        </a:rPr>
                        <a:t>Discuter de la cible 7-1-7 en petit groupe</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ctr" defTabSz="914400" rtl="0" eaLnBrk="1" fontAlgn="auto" latinLnBrk="0" hangingPunct="1">
                        <a:lnSpc>
                          <a:spcPct val="115000"/>
                        </a:lnSpc>
                        <a:spcBef>
                          <a:spcPts val="0"/>
                        </a:spcBef>
                        <a:spcAft>
                          <a:spcPts val="100"/>
                        </a:spcAft>
                        <a:buClrTx/>
                        <a:buSzTx/>
                        <a:buFontTx/>
                        <a:buNone/>
                        <a:tabLst/>
                        <a:defRPr/>
                      </a:pPr>
                      <a:r>
                        <a:rPr lang="fr-FR" sz="1700" dirty="0">
                          <a:effectLst/>
                          <a:latin typeface="Arial" panose="020B0604020202020204" pitchFamily="34" charset="0"/>
                          <a:ea typeface="Arial"/>
                          <a:cs typeface="Arial" panose="020B0604020202020204" pitchFamily="34" charset="0"/>
                        </a:rPr>
                        <a:t>Méthode des « Post-it »</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fr-FR" sz="1700" dirty="0">
                          <a:effectLst/>
                          <a:latin typeface="Arial" panose="020B0604020202020204" pitchFamily="34" charset="0"/>
                          <a:cs typeface="Arial" panose="020B0604020202020204" pitchFamily="34" charset="0"/>
                        </a:rPr>
                        <a:t>5</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bl>
          </a:graphicData>
        </a:graphic>
      </p:graphicFrame>
    </p:spTree>
    <p:extLst>
      <p:ext uri="{BB962C8B-B14F-4D97-AF65-F5344CB8AC3E}">
        <p14:creationId xmlns:p14="http://schemas.microsoft.com/office/powerpoint/2010/main" val="33095674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394803" y="241442"/>
            <a:ext cx="10515600" cy="1087808"/>
          </a:xfrm>
        </p:spPr>
        <p:txBody>
          <a:bodyPr/>
          <a:lstStyle/>
          <a:p>
            <a:r>
              <a:rPr lang="fr-FR" dirty="0"/>
              <a:t>Définitions des dates des jalons de l’approche 7-1-7</a:t>
            </a:r>
          </a:p>
        </p:txBody>
      </p:sp>
      <p:pic>
        <p:nvPicPr>
          <p:cNvPr id="5" name="Picture 4">
            <a:extLst>
              <a:ext uri="{FF2B5EF4-FFF2-40B4-BE49-F238E27FC236}">
                <a16:creationId xmlns:a16="http://schemas.microsoft.com/office/drawing/2014/main" id="{AED97EF3-41DB-B1DB-D452-65D6FF2770D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189929" y="854684"/>
            <a:ext cx="9535605" cy="2913502"/>
          </a:xfrm>
          <a:prstGeom prst="rect">
            <a:avLst/>
          </a:prstGeom>
        </p:spPr>
      </p:pic>
      <p:sp>
        <p:nvSpPr>
          <p:cNvPr id="7" name="Rectangle 6">
            <a:extLst>
              <a:ext uri="{FF2B5EF4-FFF2-40B4-BE49-F238E27FC236}">
                <a16:creationId xmlns:a16="http://schemas.microsoft.com/office/drawing/2014/main" id="{3318089E-186D-F711-0AF9-0810875E712E}"/>
              </a:ext>
            </a:extLst>
          </p:cNvPr>
          <p:cNvSpPr/>
          <p:nvPr/>
        </p:nvSpPr>
        <p:spPr>
          <a:xfrm>
            <a:off x="1189928" y="3173443"/>
            <a:ext cx="9224071" cy="511114"/>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8E7C9B00-9350-7A70-D7F4-6F65A3D44EBB}"/>
              </a:ext>
            </a:extLst>
          </p:cNvPr>
          <p:cNvSpPr>
            <a:spLocks noGrp="1"/>
          </p:cNvSpPr>
          <p:nvPr>
            <p:ph idx="1"/>
          </p:nvPr>
        </p:nvSpPr>
        <p:spPr>
          <a:xfrm>
            <a:off x="1374135" y="4381429"/>
            <a:ext cx="5193197" cy="2170764"/>
          </a:xfrm>
        </p:spPr>
        <p:txBody>
          <a:bodyPr/>
          <a:lstStyle/>
          <a:p>
            <a:pPr>
              <a:lnSpc>
                <a:spcPct val="114000"/>
              </a:lnSpc>
            </a:pPr>
            <a:r>
              <a:rPr lang="fr-FR"/>
              <a:t>Apparition</a:t>
            </a:r>
          </a:p>
          <a:p>
            <a:pPr>
              <a:lnSpc>
                <a:spcPct val="114000"/>
              </a:lnSpc>
            </a:pPr>
            <a:r>
              <a:rPr lang="fr-FR"/>
              <a:t>Détection</a:t>
            </a:r>
          </a:p>
          <a:p>
            <a:pPr>
              <a:lnSpc>
                <a:spcPct val="114000"/>
              </a:lnSpc>
            </a:pPr>
            <a:r>
              <a:rPr lang="fr-FR"/>
              <a:t>Notification</a:t>
            </a:r>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10" name="Content Placeholder 2">
            <a:extLst>
              <a:ext uri="{FF2B5EF4-FFF2-40B4-BE49-F238E27FC236}">
                <a16:creationId xmlns:a16="http://schemas.microsoft.com/office/drawing/2014/main" id="{69BA2079-794C-9083-4571-C4E94FD313E5}"/>
              </a:ext>
            </a:extLst>
          </p:cNvPr>
          <p:cNvSpPr txBox="1">
            <a:spLocks/>
          </p:cNvSpPr>
          <p:nvPr/>
        </p:nvSpPr>
        <p:spPr>
          <a:xfrm>
            <a:off x="5957732" y="4332782"/>
            <a:ext cx="5588809" cy="21707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pPr>
            <a:r>
              <a:rPr lang="fr-FR" dirty="0"/>
              <a:t>Actions de réponse précoce</a:t>
            </a:r>
          </a:p>
          <a:p>
            <a:pPr lvl="1">
              <a:lnSpc>
                <a:spcPct val="114000"/>
              </a:lnSpc>
            </a:pPr>
            <a:r>
              <a:rPr lang="fr-FR" dirty="0"/>
              <a:t>7 actions de la réponse précoce</a:t>
            </a:r>
          </a:p>
          <a:p>
            <a:pPr lvl="1">
              <a:lnSpc>
                <a:spcPct val="114000"/>
              </a:lnSpc>
            </a:pPr>
            <a:r>
              <a:rPr lang="fr-FR" dirty="0"/>
              <a:t>Achèvement de toutes les actions de la réponse précoce de l’approche 7-1-7</a:t>
            </a:r>
          </a:p>
          <a:p>
            <a:pPr>
              <a:lnSpc>
                <a:spcPct val="114000"/>
              </a:lnSpc>
            </a:pPr>
            <a:endParaRPr lang="en-US" dirty="0"/>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Tree>
    <p:extLst>
      <p:ext uri="{BB962C8B-B14F-4D97-AF65-F5344CB8AC3E}">
        <p14:creationId xmlns:p14="http://schemas.microsoft.com/office/powerpoint/2010/main" val="36797578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1ECC5172-8C6B-52BA-225A-219F75276EA0}"/>
              </a:ext>
            </a:extLst>
          </p:cNvPr>
          <p:cNvSpPr>
            <a:spLocks noGrp="1"/>
          </p:cNvSpPr>
          <p:nvPr>
            <p:ph type="title"/>
          </p:nvPr>
        </p:nvSpPr>
        <p:spPr>
          <a:xfrm>
            <a:off x="451303" y="373263"/>
            <a:ext cx="10662515" cy="1325563"/>
          </a:xfrm>
        </p:spPr>
        <p:txBody>
          <a:bodyPr/>
          <a:lstStyle/>
          <a:p>
            <a:r>
              <a:rPr lang="fr-FR"/>
              <a:t>Date d’apparition</a:t>
            </a:r>
          </a:p>
        </p:txBody>
      </p:sp>
      <p:sp>
        <p:nvSpPr>
          <p:cNvPr id="3" name="Content Placeholder 2">
            <a:extLst>
              <a:ext uri="{FF2B5EF4-FFF2-40B4-BE49-F238E27FC236}">
                <a16:creationId xmlns:a16="http://schemas.microsoft.com/office/drawing/2014/main" id="{E71D6C71-0077-4152-B497-46A551A6DBC0}"/>
              </a:ext>
            </a:extLst>
          </p:cNvPr>
          <p:cNvSpPr>
            <a:spLocks noGrp="1"/>
          </p:cNvSpPr>
          <p:nvPr>
            <p:ph idx="1"/>
          </p:nvPr>
        </p:nvSpPr>
        <p:spPr>
          <a:xfrm>
            <a:off x="451303" y="5723316"/>
            <a:ext cx="10921812" cy="616621"/>
          </a:xfrm>
        </p:spPr>
        <p:txBody>
          <a:bodyPr>
            <a:noAutofit/>
          </a:bodyPr>
          <a:lstStyle/>
          <a:p>
            <a:pPr marL="0" marR="0" indent="0">
              <a:lnSpc>
                <a:spcPct val="100000"/>
              </a:lnSpc>
              <a:spcBef>
                <a:spcPts val="0"/>
              </a:spcBef>
              <a:spcAft>
                <a:spcPts val="0"/>
              </a:spcAft>
              <a:buNone/>
            </a:pPr>
            <a:r>
              <a:rPr lang="fr-FR" sz="1200" b="1" dirty="0">
                <a:solidFill>
                  <a:schemeClr val="tx2"/>
                </a:solidFill>
                <a:effectLst/>
                <a:ea typeface=""/>
              </a:rPr>
              <a:t>Pour les maladies endémiques</a:t>
            </a:r>
            <a:r>
              <a:rPr lang="fr-FR" sz="1200" dirty="0">
                <a:solidFill>
                  <a:schemeClr val="tx2"/>
                </a:solidFill>
                <a:effectLst/>
                <a:ea typeface=""/>
              </a:rPr>
              <a:t> : date à laquelle une augmentation prédéterminée de l’incidence des cas par rapport aux taux de référence s’est produite.</a:t>
            </a:r>
          </a:p>
          <a:p>
            <a:pPr marL="0" marR="0" indent="0">
              <a:lnSpc>
                <a:spcPct val="100000"/>
              </a:lnSpc>
              <a:spcBef>
                <a:spcPts val="0"/>
              </a:spcBef>
              <a:spcAft>
                <a:spcPts val="0"/>
              </a:spcAft>
              <a:buNone/>
            </a:pPr>
            <a:r>
              <a:rPr lang="fr-FR" sz="1200" b="1" dirty="0">
                <a:solidFill>
                  <a:schemeClr val="tx2"/>
                </a:solidFill>
                <a:effectLst/>
                <a:ea typeface=""/>
              </a:rPr>
              <a:t>Pour les autres événements de santé publique </a:t>
            </a:r>
            <a:r>
              <a:rPr lang="fr-FR" sz="1200" dirty="0">
                <a:solidFill>
                  <a:schemeClr val="tx2"/>
                </a:solidFill>
                <a:effectLst/>
                <a:ea typeface=""/>
              </a:rPr>
              <a:t>: date à laquelle la menace répond pour la première fois aux critères d’un événement à signaler, selon les normes de déclaration en vigueur.</a:t>
            </a:r>
          </a:p>
        </p:txBody>
      </p:sp>
      <p:pic>
        <p:nvPicPr>
          <p:cNvPr id="2" name="Picture 1">
            <a:extLst>
              <a:ext uri="{FF2B5EF4-FFF2-40B4-BE49-F238E27FC236}">
                <a16:creationId xmlns:a16="http://schemas.microsoft.com/office/drawing/2014/main" id="{192C0AE1-8CE6-AB83-1872-ADEB29A09DB6}"/>
              </a:ext>
            </a:extLst>
          </p:cNvPr>
          <p:cNvPicPr>
            <a:picLocks noChangeAspect="1"/>
          </p:cNvPicPr>
          <p:nvPr/>
        </p:nvPicPr>
        <p:blipFill>
          <a:blip r:embed="rId3"/>
          <a:srcRect/>
          <a:stretch/>
        </p:blipFill>
        <p:spPr>
          <a:xfrm>
            <a:off x="701612" y="2190460"/>
            <a:ext cx="10537886" cy="3219739"/>
          </a:xfrm>
          <a:prstGeom prst="rect">
            <a:avLst/>
          </a:prstGeom>
        </p:spPr>
      </p:pic>
      <p:sp>
        <p:nvSpPr>
          <p:cNvPr id="4" name="Oval 3">
            <a:extLst>
              <a:ext uri="{FF2B5EF4-FFF2-40B4-BE49-F238E27FC236}">
                <a16:creationId xmlns:a16="http://schemas.microsoft.com/office/drawing/2014/main" id="{226EC3E6-A0A3-A706-D836-B25F773B5422}"/>
              </a:ext>
            </a:extLst>
          </p:cNvPr>
          <p:cNvSpPr/>
          <p:nvPr/>
        </p:nvSpPr>
        <p:spPr>
          <a:xfrm>
            <a:off x="952502" y="4582160"/>
            <a:ext cx="3243578" cy="828039"/>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6" name="TextBox 5">
            <a:extLst>
              <a:ext uri="{FF2B5EF4-FFF2-40B4-BE49-F238E27FC236}">
                <a16:creationId xmlns:a16="http://schemas.microsoft.com/office/drawing/2014/main" id="{53FBB832-3337-2F92-144C-3AA56E23E14C}"/>
              </a:ext>
            </a:extLst>
          </p:cNvPr>
          <p:cNvSpPr txBox="1"/>
          <p:nvPr/>
        </p:nvSpPr>
        <p:spPr>
          <a:xfrm>
            <a:off x="451303" y="1134684"/>
            <a:ext cx="10788197" cy="873316"/>
          </a:xfrm>
          <a:prstGeom prst="rect">
            <a:avLst/>
          </a:prstGeom>
          <a:noFill/>
        </p:spPr>
        <p:txBody>
          <a:bodyPr wrap="square">
            <a:spAutoFit/>
          </a:bodyPr>
          <a:lstStyle/>
          <a:p>
            <a:pPr marL="0" marR="0" indent="0">
              <a:lnSpc>
                <a:spcPct val="110000"/>
              </a:lnSpc>
              <a:spcBef>
                <a:spcPts val="0"/>
              </a:spcBef>
              <a:spcAft>
                <a:spcPts val="0"/>
              </a:spcAft>
              <a:buNone/>
            </a:pPr>
            <a:r>
              <a:rPr lang="fr-FR" sz="2400" b="1" u="none" dirty="0">
                <a:effectLst/>
                <a:latin typeface="Arial" panose="020B0604020202020204" pitchFamily="34" charset="0"/>
                <a:ea typeface="Arial"/>
                <a:cs typeface="Arial" panose="020B0604020202020204" pitchFamily="34" charset="0"/>
              </a:rPr>
              <a:t>Pour les maladies non endémiques</a:t>
            </a:r>
            <a:r>
              <a:rPr lang="fr-FR" sz="2400" u="none" dirty="0">
                <a:effectLst/>
                <a:latin typeface="Arial" panose="020B0604020202020204" pitchFamily="34" charset="0"/>
                <a:ea typeface="Arial"/>
                <a:cs typeface="Arial" panose="020B0604020202020204" pitchFamily="34" charset="0"/>
              </a:rPr>
              <a:t> : date à laquelle le cas index ou le </a:t>
            </a:r>
            <a:r>
              <a:rPr lang="fr-FR" sz="2400" u="sng" dirty="0">
                <a:effectLst/>
                <a:latin typeface="Arial" panose="020B0604020202020204" pitchFamily="34" charset="0"/>
                <a:ea typeface="Arial"/>
                <a:cs typeface="Arial" panose="020B0604020202020204" pitchFamily="34" charset="0"/>
              </a:rPr>
              <a:t>premier cas </a:t>
            </a:r>
            <a:r>
              <a:rPr lang="fr-FR" sz="2400" u="sng" dirty="0" err="1">
                <a:effectLst/>
                <a:latin typeface="Arial" panose="020B0604020202020204" pitchFamily="34" charset="0"/>
                <a:ea typeface="Arial"/>
                <a:cs typeface="Arial" panose="020B0604020202020204" pitchFamily="34" charset="0"/>
              </a:rPr>
              <a:t>épidémiologiquement</a:t>
            </a:r>
            <a:r>
              <a:rPr lang="fr-FR" sz="2400" u="sng" dirty="0">
                <a:effectLst/>
                <a:latin typeface="Arial" panose="020B0604020202020204" pitchFamily="34" charset="0"/>
                <a:ea typeface="Arial"/>
                <a:cs typeface="Arial" panose="020B0604020202020204" pitchFamily="34" charset="0"/>
              </a:rPr>
              <a:t> lié a présenté des symptômes.</a:t>
            </a:r>
            <a:endParaRPr lang="fr-FR" sz="2400" b="1" dirty="0">
              <a:effectLst/>
              <a:latin typeface="Arial" panose="020B0604020202020204" pitchFamily="34" charset="0"/>
              <a:ea typeface="Arial"/>
              <a:cs typeface="Arial" panose="020B0604020202020204" pitchFamily="34" charset="0"/>
            </a:endParaRPr>
          </a:p>
        </p:txBody>
      </p:sp>
    </p:spTree>
    <p:extLst>
      <p:ext uri="{BB962C8B-B14F-4D97-AF65-F5344CB8AC3E}">
        <p14:creationId xmlns:p14="http://schemas.microsoft.com/office/powerpoint/2010/main" val="3899866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171FDD47-2849-0C35-A768-22B07A610F59}"/>
              </a:ext>
            </a:extLst>
          </p:cNvPr>
          <p:cNvSpPr>
            <a:spLocks noGrp="1"/>
          </p:cNvSpPr>
          <p:nvPr>
            <p:ph type="title"/>
          </p:nvPr>
        </p:nvSpPr>
        <p:spPr>
          <a:xfrm>
            <a:off x="437883" y="373263"/>
            <a:ext cx="10662515" cy="1325563"/>
          </a:xfrm>
        </p:spPr>
        <p:txBody>
          <a:bodyPr/>
          <a:lstStyle/>
          <a:p>
            <a:r>
              <a:rPr lang="fr-FR"/>
              <a:t>Date de détection</a:t>
            </a:r>
          </a:p>
        </p:txBody>
      </p:sp>
      <p:sp>
        <p:nvSpPr>
          <p:cNvPr id="3" name="Content Placeholder 2">
            <a:extLst>
              <a:ext uri="{FF2B5EF4-FFF2-40B4-BE49-F238E27FC236}">
                <a16:creationId xmlns:a16="http://schemas.microsoft.com/office/drawing/2014/main" id="{C7339E60-771D-458E-BBC4-BF2F8438FD3D}"/>
              </a:ext>
            </a:extLst>
          </p:cNvPr>
          <p:cNvSpPr>
            <a:spLocks noGrp="1"/>
          </p:cNvSpPr>
          <p:nvPr>
            <p:ph idx="1"/>
          </p:nvPr>
        </p:nvSpPr>
        <p:spPr>
          <a:xfrm>
            <a:off x="451304" y="1285699"/>
            <a:ext cx="10817331" cy="1507459"/>
          </a:xfrm>
        </p:spPr>
        <p:txBody>
          <a:bodyPr vert="horz" lIns="91440" tIns="45720" rIns="91440" bIns="45720" rtlCol="0" anchor="t">
            <a:normAutofit/>
          </a:bodyPr>
          <a:lstStyle/>
          <a:p>
            <a:pPr marL="0" indent="0" algn="l">
              <a:buNone/>
            </a:pPr>
            <a:r>
              <a:rPr lang="fr-FR" sz="2400" dirty="0">
                <a:solidFill>
                  <a:srgbClr val="4C4C4F"/>
                </a:solidFill>
                <a:effectLst/>
                <a:ea typeface=""/>
              </a:rPr>
              <a:t>Date à laquelle l’</a:t>
            </a:r>
            <a:r>
              <a:rPr lang="fr-FR" sz="2400" u="sng" dirty="0">
                <a:solidFill>
                  <a:srgbClr val="4C4C4F"/>
                </a:solidFill>
                <a:effectLst/>
                <a:ea typeface=""/>
              </a:rPr>
              <a:t>événement est détecté pour la première fois par une source ou dans un système</a:t>
            </a:r>
            <a:r>
              <a:rPr lang="fr-FR" sz="2400" dirty="0">
                <a:solidFill>
                  <a:srgbClr val="4C4C4F"/>
                </a:solidFill>
                <a:effectLst/>
                <a:ea typeface=""/>
              </a:rPr>
              <a:t>.</a:t>
            </a:r>
          </a:p>
          <a:p>
            <a:pPr marL="457200" indent="-457200">
              <a:buFont typeface="Arial" panose="020B0604020202020204" pitchFamily="34" charset="0"/>
              <a:buChar char="•"/>
            </a:pPr>
            <a:r>
              <a:rPr lang="fr-FR" dirty="0">
                <a:solidFill>
                  <a:srgbClr val="4C4C4F"/>
                </a:solidFill>
                <a:latin typeface="Arial"/>
                <a:cs typeface="Arial"/>
              </a:rPr>
              <a:t>La détection peut être enregistrée dans une communauté, au sein d’un établissement de santé, dans un laboratoire ou par un système de surveillance.</a:t>
            </a:r>
            <a:endParaRPr lang="en-US" sz="2600" dirty="0"/>
          </a:p>
        </p:txBody>
      </p:sp>
      <p:pic>
        <p:nvPicPr>
          <p:cNvPr id="2" name="Picture 1">
            <a:extLst>
              <a:ext uri="{FF2B5EF4-FFF2-40B4-BE49-F238E27FC236}">
                <a16:creationId xmlns:a16="http://schemas.microsoft.com/office/drawing/2014/main" id="{F657149F-51F8-C43F-1339-582F7B660C0A}"/>
              </a:ext>
            </a:extLst>
          </p:cNvPr>
          <p:cNvPicPr>
            <a:picLocks noChangeAspect="1"/>
          </p:cNvPicPr>
          <p:nvPr/>
        </p:nvPicPr>
        <p:blipFill>
          <a:blip r:embed="rId3"/>
          <a:srcRect/>
          <a:stretch/>
        </p:blipFill>
        <p:spPr>
          <a:xfrm>
            <a:off x="381808" y="2793158"/>
            <a:ext cx="11481025" cy="3507905"/>
          </a:xfrm>
          <a:prstGeom prst="rect">
            <a:avLst/>
          </a:prstGeom>
        </p:spPr>
      </p:pic>
      <p:sp>
        <p:nvSpPr>
          <p:cNvPr id="4" name="Oval 3">
            <a:extLst>
              <a:ext uri="{FF2B5EF4-FFF2-40B4-BE49-F238E27FC236}">
                <a16:creationId xmlns:a16="http://schemas.microsoft.com/office/drawing/2014/main" id="{DBC8A99F-AFF3-BAC4-92B2-2E853AB7BC94}"/>
              </a:ext>
            </a:extLst>
          </p:cNvPr>
          <p:cNvSpPr/>
          <p:nvPr/>
        </p:nvSpPr>
        <p:spPr>
          <a:xfrm>
            <a:off x="4114800" y="5465673"/>
            <a:ext cx="1355558" cy="83539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2280758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512148"/>
            <a:ext cx="9166225" cy="1149334"/>
          </a:xfrm>
        </p:spPr>
        <p:txBody>
          <a:bodyPr>
            <a:normAutofit fontScale="77500" lnSpcReduction="20000"/>
          </a:bodyPr>
          <a:lstStyle/>
          <a:p>
            <a:pPr>
              <a:lnSpc>
                <a:spcPct val="110000"/>
              </a:lnSpc>
            </a:pPr>
            <a:r>
              <a:rPr lang="fr-FR" sz="5400" dirty="0"/>
              <a:t>Présentation de l’approche 7-1-7</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952952" y="4086815"/>
            <a:ext cx="7321617" cy="966803"/>
          </a:xfrm>
        </p:spPr>
        <p:txBody>
          <a:bodyPr>
            <a:normAutofit/>
          </a:bodyPr>
          <a:lstStyle/>
          <a:p>
            <a:pPr>
              <a:lnSpc>
                <a:spcPct val="100000"/>
              </a:lnSpc>
            </a:pPr>
            <a:r>
              <a:rPr lang="fr-FR">
                <a:latin typeface="Arial"/>
                <a:cs typeface="Arial"/>
              </a:rPr>
              <a:t>Promouvoir une action précoce et efficace pour contenir les épidémies grâce à la cible 7-1-7</a:t>
            </a:r>
          </a:p>
        </p:txBody>
      </p:sp>
    </p:spTree>
    <p:extLst>
      <p:ext uri="{BB962C8B-B14F-4D97-AF65-F5344CB8AC3E}">
        <p14:creationId xmlns:p14="http://schemas.microsoft.com/office/powerpoint/2010/main" val="38280143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9D25E245-3CF0-63DD-602D-0ACD7CCEF592}"/>
              </a:ext>
            </a:extLst>
          </p:cNvPr>
          <p:cNvSpPr>
            <a:spLocks noGrp="1"/>
          </p:cNvSpPr>
          <p:nvPr>
            <p:ph type="title"/>
          </p:nvPr>
        </p:nvSpPr>
        <p:spPr>
          <a:xfrm>
            <a:off x="449681" y="373263"/>
            <a:ext cx="10662515" cy="1325563"/>
          </a:xfrm>
        </p:spPr>
        <p:txBody>
          <a:bodyPr/>
          <a:lstStyle/>
          <a:p>
            <a:r>
              <a:rPr lang="fr-FR"/>
              <a:t>Date de notification</a:t>
            </a:r>
          </a:p>
        </p:txBody>
      </p:sp>
      <p:sp>
        <p:nvSpPr>
          <p:cNvPr id="3" name="Content Placeholder 2">
            <a:extLst>
              <a:ext uri="{FF2B5EF4-FFF2-40B4-BE49-F238E27FC236}">
                <a16:creationId xmlns:a16="http://schemas.microsoft.com/office/drawing/2014/main" id="{5F167A9E-4EA6-4536-9E97-B5B0F8AC9B8D}"/>
              </a:ext>
            </a:extLst>
          </p:cNvPr>
          <p:cNvSpPr>
            <a:spLocks noGrp="1"/>
          </p:cNvSpPr>
          <p:nvPr>
            <p:ph idx="1"/>
          </p:nvPr>
        </p:nvSpPr>
        <p:spPr>
          <a:xfrm>
            <a:off x="501803" y="1303279"/>
            <a:ext cx="11089562" cy="1489879"/>
          </a:xfrm>
        </p:spPr>
        <p:txBody>
          <a:bodyPr vert="horz" lIns="91440" tIns="45720" rIns="91440" bIns="45720" rtlCol="0" anchor="t">
            <a:normAutofit/>
          </a:bodyPr>
          <a:lstStyle/>
          <a:p>
            <a:pPr marL="0" indent="0" algn="l">
              <a:buNone/>
            </a:pPr>
            <a:r>
              <a:rPr lang="fr-FR" sz="2400" dirty="0">
                <a:solidFill>
                  <a:srgbClr val="4C4C4F"/>
                </a:solidFill>
                <a:effectLst/>
                <a:latin typeface="Arial" panose="020B0604020202020204" pitchFamily="34" charset="0"/>
                <a:ea typeface="Arial"/>
              </a:rPr>
              <a:t>Date à laquelle l’</a:t>
            </a:r>
            <a:r>
              <a:rPr lang="fr-FR" sz="2400" u="sng" dirty="0">
                <a:solidFill>
                  <a:srgbClr val="4C4C4F"/>
                </a:solidFill>
                <a:effectLst/>
                <a:latin typeface="Arial" panose="020B0604020202020204" pitchFamily="34" charset="0"/>
                <a:ea typeface="Arial"/>
              </a:rPr>
              <a:t>événement est signalé pour la première fois auprès d’une autorité de santé publique compétente</a:t>
            </a:r>
            <a:r>
              <a:rPr lang="fr-FR" sz="2400" dirty="0">
                <a:solidFill>
                  <a:srgbClr val="4C4C4F"/>
                </a:solidFill>
                <a:effectLst/>
                <a:latin typeface="Arial" panose="020B0604020202020204" pitchFamily="34" charset="0"/>
                <a:ea typeface="Arial"/>
              </a:rPr>
              <a:t>.</a:t>
            </a:r>
          </a:p>
          <a:p>
            <a:pPr marL="457200" indent="-457200" algn="l">
              <a:buFont typeface="Arial" panose="020B0604020202020204" pitchFamily="34" charset="0"/>
              <a:buChar char="•"/>
            </a:pPr>
            <a:r>
              <a:rPr lang="fr-FR" dirty="0">
                <a:latin typeface="Arial"/>
                <a:cs typeface="Arial"/>
              </a:rPr>
              <a:t>L’autorité de santé publique peut se situer à n’importe quel niveau (municipal, de district, national, régional ou fédéral) si elle est compétente.</a:t>
            </a:r>
          </a:p>
        </p:txBody>
      </p:sp>
      <p:pic>
        <p:nvPicPr>
          <p:cNvPr id="4" name="Picture 3">
            <a:extLst>
              <a:ext uri="{FF2B5EF4-FFF2-40B4-BE49-F238E27FC236}">
                <a16:creationId xmlns:a16="http://schemas.microsoft.com/office/drawing/2014/main" id="{3FF1605F-3DB6-C1B6-748B-6FBCAD824E73}"/>
              </a:ext>
            </a:extLst>
          </p:cNvPr>
          <p:cNvPicPr>
            <a:picLocks noChangeAspect="1"/>
          </p:cNvPicPr>
          <p:nvPr/>
        </p:nvPicPr>
        <p:blipFill>
          <a:blip r:embed="rId3"/>
          <a:srcRect/>
          <a:stretch/>
        </p:blipFill>
        <p:spPr>
          <a:xfrm>
            <a:off x="381808" y="2793158"/>
            <a:ext cx="11481025" cy="3507905"/>
          </a:xfrm>
          <a:prstGeom prst="rect">
            <a:avLst/>
          </a:prstGeom>
        </p:spPr>
      </p:pic>
      <p:sp>
        <p:nvSpPr>
          <p:cNvPr id="6" name="Oval 5">
            <a:extLst>
              <a:ext uri="{FF2B5EF4-FFF2-40B4-BE49-F238E27FC236}">
                <a16:creationId xmlns:a16="http://schemas.microsoft.com/office/drawing/2014/main" id="{AEC47144-C4E2-3A58-5A31-355B7DA9186D}"/>
              </a:ext>
            </a:extLst>
          </p:cNvPr>
          <p:cNvSpPr/>
          <p:nvPr/>
        </p:nvSpPr>
        <p:spPr>
          <a:xfrm>
            <a:off x="5348459" y="5465673"/>
            <a:ext cx="1495081" cy="83539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27833833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04E75-CBF4-49C2-9BEF-73895FF4C731}"/>
              </a:ext>
            </a:extLst>
          </p:cNvPr>
          <p:cNvSpPr>
            <a:spLocks noGrp="1"/>
          </p:cNvSpPr>
          <p:nvPr>
            <p:ph type="title"/>
          </p:nvPr>
        </p:nvSpPr>
        <p:spPr>
          <a:xfrm>
            <a:off x="450411" y="373263"/>
            <a:ext cx="10662515" cy="1325563"/>
          </a:xfrm>
        </p:spPr>
        <p:txBody>
          <a:bodyPr/>
          <a:lstStyle/>
          <a:p>
            <a:r>
              <a:rPr lang="fr-FR"/>
              <a:t>Date d’achèvement de la réponse précoce</a:t>
            </a:r>
          </a:p>
        </p:txBody>
      </p:sp>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450411" y="1818503"/>
            <a:ext cx="9241280" cy="4328297"/>
          </a:xfrm>
        </p:spPr>
        <p:txBody>
          <a:bodyPr>
            <a:noAutofit/>
          </a:bodyPr>
          <a:lstStyle/>
          <a:p>
            <a:pPr algn="l">
              <a:lnSpc>
                <a:spcPct val="100000"/>
              </a:lnSpc>
            </a:pPr>
            <a:r>
              <a:rPr lang="fr-FR" sz="1800" dirty="0">
                <a:solidFill>
                  <a:srgbClr val="4C4C4F"/>
                </a:solidFill>
                <a:ea typeface=""/>
              </a:rPr>
              <a:t>Lancer une </a:t>
            </a:r>
            <a:r>
              <a:rPr lang="fr-FR" sz="1800" b="1" dirty="0">
                <a:solidFill>
                  <a:srgbClr val="4C4C4F"/>
                </a:solidFill>
                <a:ea typeface=""/>
              </a:rPr>
              <a:t>investigation</a:t>
            </a:r>
            <a:r>
              <a:rPr lang="fr-FR" sz="1800" dirty="0">
                <a:solidFill>
                  <a:srgbClr val="4C4C4F"/>
                </a:solidFill>
                <a:ea typeface=""/>
              </a:rPr>
              <a:t> ou </a:t>
            </a:r>
            <a:r>
              <a:rPr lang="fr-FR" sz="1800" b="1" dirty="0">
                <a:solidFill>
                  <a:srgbClr val="4C4C4F"/>
                </a:solidFill>
                <a:ea typeface=""/>
              </a:rPr>
              <a:t>déployer une équipe d’investigation/d’intervention.</a:t>
            </a:r>
          </a:p>
          <a:p>
            <a:pPr algn="l">
              <a:lnSpc>
                <a:spcPct val="100000"/>
              </a:lnSpc>
            </a:pPr>
            <a:r>
              <a:rPr lang="fr-FR" sz="1800" dirty="0">
                <a:solidFill>
                  <a:srgbClr val="4C4C4F"/>
                </a:solidFill>
                <a:effectLst/>
                <a:latin typeface="Arial" panose="020B0604020202020204" pitchFamily="34" charset="0"/>
                <a:ea typeface="Arial"/>
              </a:rPr>
              <a:t>Effectuer une </a:t>
            </a:r>
            <a:r>
              <a:rPr lang="fr-FR" sz="1800" b="1" dirty="0">
                <a:solidFill>
                  <a:srgbClr val="4C4C4F"/>
                </a:solidFill>
                <a:effectLst/>
                <a:latin typeface="Arial" panose="020B0604020202020204" pitchFamily="34" charset="0"/>
                <a:ea typeface="Arial"/>
              </a:rPr>
              <a:t>analyse</a:t>
            </a:r>
            <a:r>
              <a:rPr lang="fr-FR" sz="1800" dirty="0">
                <a:solidFill>
                  <a:srgbClr val="4C4C4F"/>
                </a:solidFill>
                <a:effectLst/>
                <a:latin typeface="Arial" panose="020B0604020202020204" pitchFamily="34" charset="0"/>
                <a:ea typeface="Arial"/>
              </a:rPr>
              <a:t> épidémiologique et une </a:t>
            </a:r>
            <a:r>
              <a:rPr lang="fr-FR" sz="1800" b="1" dirty="0">
                <a:solidFill>
                  <a:srgbClr val="4C4C4F"/>
                </a:solidFill>
                <a:effectLst/>
                <a:latin typeface="Arial" panose="020B0604020202020204" pitchFamily="34" charset="0"/>
                <a:ea typeface="Arial"/>
              </a:rPr>
              <a:t>évaluation initiale des risques</a:t>
            </a:r>
            <a:r>
              <a:rPr lang="fr-FR" sz="1800" dirty="0">
                <a:solidFill>
                  <a:srgbClr val="4C4C4F"/>
                </a:solidFill>
                <a:effectLst/>
                <a:latin typeface="Arial" panose="020B0604020202020204" pitchFamily="34" charset="0"/>
                <a:ea typeface="Arial"/>
              </a:rPr>
              <a:t>.</a:t>
            </a:r>
          </a:p>
          <a:p>
            <a:pPr algn="l">
              <a:lnSpc>
                <a:spcPct val="100000"/>
              </a:lnSpc>
            </a:pPr>
            <a:r>
              <a:rPr lang="fr-FR" sz="1800" dirty="0">
                <a:solidFill>
                  <a:srgbClr val="4C4C4F"/>
                </a:solidFill>
                <a:ea typeface=""/>
              </a:rPr>
              <a:t>Obtenir la </a:t>
            </a:r>
            <a:r>
              <a:rPr lang="fr-FR" sz="1800" b="1" dirty="0">
                <a:solidFill>
                  <a:srgbClr val="4C4C4F"/>
                </a:solidFill>
                <a:ea typeface=""/>
              </a:rPr>
              <a:t>confirmation en laboratoire </a:t>
            </a:r>
            <a:r>
              <a:rPr lang="fr-FR" sz="1800" dirty="0">
                <a:solidFill>
                  <a:srgbClr val="4C4C4F"/>
                </a:solidFill>
                <a:ea typeface=""/>
              </a:rPr>
              <a:t>de l’étiologie du foyer épidémique.</a:t>
            </a:r>
          </a:p>
          <a:p>
            <a:pPr>
              <a:lnSpc>
                <a:spcPct val="100000"/>
              </a:lnSpc>
            </a:pPr>
            <a:r>
              <a:rPr lang="fr-FR" sz="1800" dirty="0">
                <a:solidFill>
                  <a:srgbClr val="4C4C4F"/>
                </a:solidFill>
                <a:effectLst/>
                <a:latin typeface="Arial" panose="020B0604020202020204" pitchFamily="34" charset="0"/>
                <a:ea typeface="Arial"/>
              </a:rPr>
              <a:t>Mettre en place dans les établissements de santé des </a:t>
            </a:r>
            <a:r>
              <a:rPr lang="fr-FR" sz="1800" b="1" dirty="0">
                <a:solidFill>
                  <a:srgbClr val="4C4C4F"/>
                </a:solidFill>
                <a:effectLst/>
                <a:latin typeface="Arial" panose="020B0604020202020204" pitchFamily="34" charset="0"/>
                <a:ea typeface="Arial"/>
              </a:rPr>
              <a:t>mesures appropriées de</a:t>
            </a:r>
            <a:r>
              <a:rPr lang="fr-FR" sz="1800" dirty="0">
                <a:solidFill>
                  <a:srgbClr val="4C4C4F"/>
                </a:solidFill>
                <a:effectLst/>
                <a:latin typeface="Arial" panose="020B0604020202020204" pitchFamily="34" charset="0"/>
                <a:ea typeface="Arial"/>
              </a:rPr>
              <a:t> </a:t>
            </a:r>
            <a:r>
              <a:rPr lang="fr-FR" sz="1800" b="1" dirty="0">
                <a:solidFill>
                  <a:srgbClr val="4C4C4F"/>
                </a:solidFill>
                <a:effectLst/>
                <a:latin typeface="Arial" panose="020B0604020202020204" pitchFamily="34" charset="0"/>
                <a:ea typeface="Arial"/>
              </a:rPr>
              <a:t>prise de charge des cas</a:t>
            </a:r>
            <a:r>
              <a:rPr lang="fr-FR" sz="1800" dirty="0">
                <a:solidFill>
                  <a:srgbClr val="4C4C4F"/>
                </a:solidFill>
                <a:effectLst/>
                <a:latin typeface="Arial" panose="020B0604020202020204" pitchFamily="34" charset="0"/>
                <a:ea typeface="Arial"/>
              </a:rPr>
              <a:t> ainsi que de prévention et de contrôle des infections.</a:t>
            </a:r>
          </a:p>
          <a:p>
            <a:pPr>
              <a:lnSpc>
                <a:spcPct val="100000"/>
              </a:lnSpc>
            </a:pPr>
            <a:r>
              <a:rPr lang="fr-FR" sz="1800" dirty="0">
                <a:solidFill>
                  <a:srgbClr val="4C4C4F"/>
                </a:solidFill>
                <a:ea typeface=""/>
              </a:rPr>
              <a:t>Mettre en place des </a:t>
            </a:r>
            <a:r>
              <a:rPr lang="fr-FR" sz="1800" b="1" dirty="0">
                <a:solidFill>
                  <a:srgbClr val="4C4C4F"/>
                </a:solidFill>
                <a:ea typeface=""/>
              </a:rPr>
              <a:t>contre-mesures de santé publique</a:t>
            </a:r>
            <a:r>
              <a:rPr lang="fr-FR" sz="1800" dirty="0">
                <a:solidFill>
                  <a:srgbClr val="4C4C4F"/>
                </a:solidFill>
                <a:ea typeface=""/>
              </a:rPr>
              <a:t> appropriées dans les communautés touchées.</a:t>
            </a:r>
          </a:p>
          <a:p>
            <a:pPr>
              <a:lnSpc>
                <a:spcPct val="100000"/>
              </a:lnSpc>
            </a:pPr>
            <a:r>
              <a:rPr lang="fr-FR" sz="1800" dirty="0">
                <a:solidFill>
                  <a:srgbClr val="4C4C4F"/>
                </a:solidFill>
                <a:ea typeface=""/>
              </a:rPr>
              <a:t>Entreprendre des activités appropriées de </a:t>
            </a:r>
            <a:r>
              <a:rPr lang="fr-FR" sz="1800" b="1" dirty="0">
                <a:solidFill>
                  <a:srgbClr val="4C4C4F"/>
                </a:solidFill>
                <a:ea typeface=""/>
              </a:rPr>
              <a:t>communication sur les risques et d’engagement communautaire</a:t>
            </a:r>
            <a:r>
              <a:rPr lang="fr-FR" sz="1800" b="0" dirty="0">
                <a:solidFill>
                  <a:srgbClr val="4C4C4F"/>
                </a:solidFill>
                <a:ea typeface=""/>
              </a:rPr>
              <a:t>.</a:t>
            </a:r>
          </a:p>
          <a:p>
            <a:pPr>
              <a:lnSpc>
                <a:spcPct val="100000"/>
              </a:lnSpc>
            </a:pPr>
            <a:r>
              <a:rPr lang="fr-FR" sz="1800" dirty="0">
                <a:solidFill>
                  <a:srgbClr val="4C4C4F"/>
                </a:solidFill>
                <a:ea typeface=""/>
              </a:rPr>
              <a:t>Mettre en place </a:t>
            </a:r>
            <a:r>
              <a:rPr lang="fr-FR" sz="1800" b="1" dirty="0">
                <a:solidFill>
                  <a:srgbClr val="4C4C4F"/>
                </a:solidFill>
                <a:ea typeface=""/>
              </a:rPr>
              <a:t>un mécanisme de coordination.</a:t>
            </a:r>
          </a:p>
        </p:txBody>
      </p:sp>
      <p:sp>
        <p:nvSpPr>
          <p:cNvPr id="6" name="Content Placeholder 2">
            <a:extLst>
              <a:ext uri="{FF2B5EF4-FFF2-40B4-BE49-F238E27FC236}">
                <a16:creationId xmlns:a16="http://schemas.microsoft.com/office/drawing/2014/main" id="{3FF1832F-6355-47DD-AA99-ABF4EAAD08FD}"/>
              </a:ext>
            </a:extLst>
          </p:cNvPr>
          <p:cNvSpPr txBox="1">
            <a:spLocks/>
          </p:cNvSpPr>
          <p:nvPr/>
        </p:nvSpPr>
        <p:spPr>
          <a:xfrm>
            <a:off x="528082" y="5951991"/>
            <a:ext cx="11663918" cy="104702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HK Grotesk Pro" panose="00000800000000000000" pitchFamily="2"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1" i="0" kern="1200" baseline="0">
                <a:solidFill>
                  <a:schemeClr val="tx1"/>
                </a:solidFill>
                <a:latin typeface="HK Grotesk Pro" panose="00000800000000000000" pitchFamily="2"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1" i="0" kern="1200" baseline="0">
                <a:solidFill>
                  <a:schemeClr val="tx1"/>
                </a:solidFill>
                <a:latin typeface="HK Grotesk Pro" panose="00000800000000000000" pitchFamily="2"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200" b="0" dirty="0">
              <a:latin typeface="Arial" panose="020B0604020202020204" pitchFamily="34" charset="0"/>
            </a:endParaRPr>
          </a:p>
        </p:txBody>
      </p:sp>
      <p:sp>
        <p:nvSpPr>
          <p:cNvPr id="5" name="TextBox 4">
            <a:extLst>
              <a:ext uri="{FF2B5EF4-FFF2-40B4-BE49-F238E27FC236}">
                <a16:creationId xmlns:a16="http://schemas.microsoft.com/office/drawing/2014/main" id="{1DF91894-B6E2-3266-20E8-45B0677CEA78}"/>
              </a:ext>
            </a:extLst>
          </p:cNvPr>
          <p:cNvSpPr txBox="1"/>
          <p:nvPr/>
        </p:nvSpPr>
        <p:spPr>
          <a:xfrm>
            <a:off x="528082" y="1123118"/>
            <a:ext cx="9521353" cy="400110"/>
          </a:xfrm>
          <a:prstGeom prst="rect">
            <a:avLst/>
          </a:prstGeom>
          <a:noFill/>
        </p:spPr>
        <p:txBody>
          <a:bodyPr wrap="square">
            <a:spAutoFit/>
          </a:bodyPr>
          <a:lstStyle/>
          <a:p>
            <a:pPr marL="0" indent="0" algn="l">
              <a:buNone/>
            </a:pPr>
            <a:r>
              <a:rPr lang="fr-FR" sz="2000" dirty="0">
                <a:solidFill>
                  <a:srgbClr val="4C4C4F"/>
                </a:solidFill>
                <a:effectLst/>
                <a:latin typeface="Arial" panose="020B0604020202020204" pitchFamily="34" charset="0"/>
                <a:ea typeface="Arial"/>
              </a:rPr>
              <a:t>Date à laquelle </a:t>
            </a:r>
            <a:r>
              <a:rPr lang="fr-FR" sz="2000" u="sng" dirty="0">
                <a:solidFill>
                  <a:srgbClr val="4C4C4F"/>
                </a:solidFill>
                <a:effectLst/>
                <a:latin typeface="Arial" panose="020B0604020202020204" pitchFamily="34" charset="0"/>
                <a:ea typeface="Arial"/>
              </a:rPr>
              <a:t>toutes les actions de réponse précoce pertinentes sont achevées</a:t>
            </a:r>
            <a:r>
              <a:rPr lang="fr-FR" sz="2000" dirty="0">
                <a:solidFill>
                  <a:srgbClr val="4C4C4F"/>
                </a:solidFill>
                <a:effectLst/>
                <a:latin typeface="Arial" panose="020B0604020202020204" pitchFamily="34" charset="0"/>
                <a:ea typeface="Arial"/>
              </a:rPr>
              <a:t>.</a:t>
            </a: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dirty="0">
              <a:solidFill>
                <a:srgbClr val="4C4C4F"/>
              </a:solidFill>
              <a:ea typeface="Calibri" panose="020F0502020204030204" pitchFamily="34" charset="0"/>
            </a:endParaRPr>
          </a:p>
        </p:txBody>
      </p:sp>
      <p:pic>
        <p:nvPicPr>
          <p:cNvPr id="4" name="Graphic 3">
            <a:extLst>
              <a:ext uri="{FF2B5EF4-FFF2-40B4-BE49-F238E27FC236}">
                <a16:creationId xmlns:a16="http://schemas.microsoft.com/office/drawing/2014/main" id="{4CC9A996-A9D9-C3D9-5BB8-63E1C9AC44F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104642" y="342729"/>
            <a:ext cx="1952098" cy="5633634"/>
          </a:xfrm>
          <a:prstGeom prst="rect">
            <a:avLst/>
          </a:prstGeom>
        </p:spPr>
      </p:pic>
      <p:sp>
        <p:nvSpPr>
          <p:cNvPr id="7" name="Rectangle 6">
            <a:extLst>
              <a:ext uri="{FF2B5EF4-FFF2-40B4-BE49-F238E27FC236}">
                <a16:creationId xmlns:a16="http://schemas.microsoft.com/office/drawing/2014/main" id="{295CE900-AF16-92A9-F323-69C58691CF2A}"/>
              </a:ext>
            </a:extLst>
          </p:cNvPr>
          <p:cNvSpPr/>
          <p:nvPr/>
        </p:nvSpPr>
        <p:spPr>
          <a:xfrm>
            <a:off x="450411" y="5859678"/>
            <a:ext cx="8142260" cy="4604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solidFill>
                  <a:schemeClr val="accent1"/>
                </a:solidFill>
              </a:rPr>
              <a:t>Remarque : plusieurs actions de la réponse précoce de l’approche 7-1-7 reposent sur le </a:t>
            </a:r>
            <a:r>
              <a:rPr lang="fr-FR" b="1" dirty="0">
                <a:solidFill>
                  <a:schemeClr val="accent1"/>
                </a:solidFill>
              </a:rPr>
              <a:t>lancement</a:t>
            </a:r>
            <a:r>
              <a:rPr lang="fr-FR" b="0" dirty="0">
                <a:solidFill>
                  <a:schemeClr val="accent1"/>
                </a:solidFill>
              </a:rPr>
              <a:t> des </a:t>
            </a:r>
            <a:r>
              <a:rPr lang="fr-FR" dirty="0">
                <a:solidFill>
                  <a:schemeClr val="accent1"/>
                </a:solidFill>
              </a:rPr>
              <a:t>activités</a:t>
            </a:r>
          </a:p>
        </p:txBody>
      </p:sp>
      <p:pic>
        <p:nvPicPr>
          <p:cNvPr id="10" name="Picture 9" descr="A close-up of a diagram&#10;&#10;AI-generated content may be incorrect.">
            <a:extLst>
              <a:ext uri="{FF2B5EF4-FFF2-40B4-BE49-F238E27FC236}">
                <a16:creationId xmlns:a16="http://schemas.microsoft.com/office/drawing/2014/main" id="{DC10FA6D-F37E-D98D-1371-CCA71CEB985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914657" y="6017009"/>
            <a:ext cx="1952566" cy="549021"/>
          </a:xfrm>
          <a:prstGeom prst="rect">
            <a:avLst/>
          </a:prstGeom>
        </p:spPr>
      </p:pic>
      <p:sp>
        <p:nvSpPr>
          <p:cNvPr id="14" name="Oval 13">
            <a:extLst>
              <a:ext uri="{FF2B5EF4-FFF2-40B4-BE49-F238E27FC236}">
                <a16:creationId xmlns:a16="http://schemas.microsoft.com/office/drawing/2014/main" id="{DB27D809-CDB5-EC33-6056-3FEED83BB356}"/>
              </a:ext>
            </a:extLst>
          </p:cNvPr>
          <p:cNvSpPr/>
          <p:nvPr/>
        </p:nvSpPr>
        <p:spPr>
          <a:xfrm>
            <a:off x="8900672" y="5887524"/>
            <a:ext cx="1955806" cy="78233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14792165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5000"/>
              </a:lnSpc>
              <a:spcBef>
                <a:spcPts val="0"/>
              </a:spcBef>
              <a:spcAft>
                <a:spcPts val="100"/>
              </a:spcAft>
            </a:pPr>
            <a:r>
              <a:rPr lang="fr-FR" sz="1800" b="0" dirty="0">
                <a:solidFill>
                  <a:schemeClr val="tx1"/>
                </a:solidFill>
                <a:ea typeface=""/>
                <a:cs typeface="Arial" panose="020B0604020202020204" pitchFamily="34" charset="0"/>
              </a:rPr>
              <a:t>L’</a:t>
            </a:r>
            <a:r>
              <a:rPr lang="fr-FR" sz="1800" dirty="0" err="1">
                <a:solidFill>
                  <a:schemeClr val="tx1"/>
                </a:solidFill>
                <a:ea typeface=""/>
                <a:cs typeface="Arial" panose="020B0604020202020204" pitchFamily="34" charset="0"/>
              </a:rPr>
              <a:t>Epistan</a:t>
            </a:r>
            <a:r>
              <a:rPr lang="fr-FR" sz="1800" b="0" dirty="0">
                <a:solidFill>
                  <a:schemeClr val="tx1"/>
                </a:solidFill>
                <a:ea typeface=""/>
                <a:cs typeface="Arial" panose="020B0604020202020204" pitchFamily="34" charset="0"/>
              </a:rPr>
              <a:t> est un petit pays composé de 6 districts. Un cadre complet de surveillance des maladies et de réponse est mis en place dans les établissements de santé organisés par les districts et coordonnés par le ministère national de la Santé et le centre national d’opérations d’urgence de santé publique. Vous êtes un responsable des urgences travaillant au centre national d’opérations d’urgence de santé publique.</a:t>
            </a:r>
            <a:br>
              <a:rPr lang="fr-FR" sz="1800" b="0" dirty="0">
                <a:solidFill>
                  <a:schemeClr val="tx1"/>
                </a:solidFill>
                <a:ea typeface=""/>
                <a:cs typeface="Arial" panose="020B0604020202020204" pitchFamily="34" charset="0"/>
              </a:rPr>
            </a:br>
            <a:endParaRPr lang="fr-FR" sz="1800" b="0" dirty="0">
              <a:solidFill>
                <a:schemeClr val="tx1"/>
              </a:solidFill>
              <a:ea typeface=""/>
              <a:cs typeface="Arial" panose="020B0604020202020204" pitchFamily="34" charset="0"/>
            </a:endParaRPr>
          </a:p>
          <a:p>
            <a:pPr>
              <a:lnSpc>
                <a:spcPct val="115000"/>
              </a:lnSpc>
              <a:spcBef>
                <a:spcPts val="0"/>
              </a:spcBef>
              <a:spcAft>
                <a:spcPts val="100"/>
              </a:spcAft>
            </a:pPr>
            <a:r>
              <a:rPr lang="fr-FR" sz="1800" b="0" dirty="0">
                <a:solidFill>
                  <a:schemeClr val="tx1"/>
                </a:solidFill>
                <a:latin typeface="Arial"/>
                <a:ea typeface=""/>
                <a:cs typeface="Arial"/>
              </a:rPr>
              <a:t>Nous sommes le </a:t>
            </a:r>
            <a:r>
              <a:rPr lang="fr-FR" sz="1800" dirty="0">
                <a:solidFill>
                  <a:schemeClr val="accent1"/>
                </a:solidFill>
                <a:latin typeface="Arial"/>
                <a:ea typeface=""/>
                <a:cs typeface="Arial"/>
              </a:rPr>
              <a:t>12 décembre. </a:t>
            </a:r>
            <a:r>
              <a:rPr lang="fr-FR" sz="1800" b="0" dirty="0">
                <a:solidFill>
                  <a:schemeClr val="accent1"/>
                </a:solidFill>
                <a:latin typeface="Arial"/>
                <a:ea typeface=""/>
                <a:cs typeface="Arial"/>
              </a:rPr>
              <a:t>Le centre national d’opérations d’urgence de santé publique a été activé aujourd’hui</a:t>
            </a:r>
            <a:r>
              <a:rPr lang="fr-FR" sz="1800" b="0" dirty="0">
                <a:solidFill>
                  <a:schemeClr val="tx1"/>
                </a:solidFill>
                <a:latin typeface="Arial"/>
                <a:ea typeface=""/>
                <a:cs typeface="Arial"/>
              </a:rPr>
              <a:t>. Une réunion de 20 </a:t>
            </a:r>
            <a:r>
              <a:rPr lang="fr-FR" sz="1800" b="0" dirty="0" err="1">
                <a:solidFill>
                  <a:schemeClr val="tx1"/>
                </a:solidFill>
                <a:latin typeface="Arial"/>
                <a:ea typeface=""/>
                <a:cs typeface="Arial"/>
              </a:rPr>
              <a:t>minutesa</a:t>
            </a:r>
            <a:r>
              <a:rPr lang="fr-FR" sz="1800" b="0" dirty="0">
                <a:solidFill>
                  <a:schemeClr val="tx1"/>
                </a:solidFill>
                <a:latin typeface="Arial"/>
                <a:ea typeface=""/>
                <a:cs typeface="Arial"/>
              </a:rPr>
              <a:t> été convoquée  pour discuter d’un nouveau cas confirmé de </a:t>
            </a:r>
            <a:r>
              <a:rPr lang="fr-FR" sz="1800" dirty="0">
                <a:solidFill>
                  <a:schemeClr val="tx1"/>
                </a:solidFill>
                <a:latin typeface="Arial"/>
                <a:ea typeface=""/>
                <a:cs typeface="Arial"/>
              </a:rPr>
              <a:t>rougeole</a:t>
            </a:r>
            <a:r>
              <a:rPr lang="fr-FR" sz="1800" b="0" dirty="0">
                <a:solidFill>
                  <a:schemeClr val="tx1"/>
                </a:solidFill>
                <a:latin typeface="Arial"/>
                <a:ea typeface=""/>
                <a:cs typeface="Arial"/>
              </a:rPr>
              <a:t>. Le responsable d’incidents vous a demandé de résumer la chronologie de l’épidémie et de proposer des actions prioritaires en utilisant l’approche 7-1-7.</a:t>
            </a:r>
            <a:endParaRPr lang="en-GB" sz="1800" b="0" dirty="0">
              <a:solidFill>
                <a:schemeClr val="tx1"/>
              </a:solidFill>
              <a:latin typeface="Arial"/>
              <a:cs typeface="Arial"/>
            </a:endParaRPr>
          </a:p>
        </p:txBody>
      </p:sp>
      <p:sp>
        <p:nvSpPr>
          <p:cNvPr id="2" name="Rectangle 1">
            <a:extLst>
              <a:ext uri="{FF2B5EF4-FFF2-40B4-BE49-F238E27FC236}">
                <a16:creationId xmlns:a16="http://schemas.microsoft.com/office/drawing/2014/main" id="{77220D53-655C-4462-C779-EA64CE46E63A}"/>
              </a:ext>
            </a:extLst>
          </p:cNvPr>
          <p:cNvSpPr/>
          <p:nvPr/>
        </p:nvSpPr>
        <p:spPr>
          <a:xfrm>
            <a:off x="2348753" y="3732306"/>
            <a:ext cx="1541927"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15F4AC47-05C0-5CB3-005B-75D9907CB2D3}"/>
              </a:ext>
            </a:extLst>
          </p:cNvPr>
          <p:cNvSpPr>
            <a:spLocks noGrp="1"/>
          </p:cNvSpPr>
          <p:nvPr>
            <p:ph type="title"/>
          </p:nvPr>
        </p:nvSpPr>
        <p:spPr>
          <a:xfrm>
            <a:off x="450411" y="373263"/>
            <a:ext cx="10662515" cy="1325563"/>
          </a:xfrm>
        </p:spPr>
        <p:txBody>
          <a:bodyPr/>
          <a:lstStyle/>
          <a:p>
            <a:r>
              <a:rPr lang="fr-FR"/>
              <a:t>Scénario d’une épidémie de rougeole</a:t>
            </a:r>
          </a:p>
        </p:txBody>
      </p:sp>
      <p:cxnSp>
        <p:nvCxnSpPr>
          <p:cNvPr id="6" name="Straight Connector 5">
            <a:extLst>
              <a:ext uri="{FF2B5EF4-FFF2-40B4-BE49-F238E27FC236}">
                <a16:creationId xmlns:a16="http://schemas.microsoft.com/office/drawing/2014/main" id="{5573B657-8D77-66A9-5C44-458F10968133}"/>
              </a:ext>
            </a:extLst>
          </p:cNvPr>
          <p:cNvCxnSpPr>
            <a:cxnSpLocks/>
          </p:cNvCxnSpPr>
          <p:nvPr/>
        </p:nvCxnSpPr>
        <p:spPr>
          <a:xfrm flipV="1">
            <a:off x="3407787" y="4100606"/>
            <a:ext cx="0" cy="1320800"/>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E50A402-9892-79CE-42AB-E31B9780AF07}"/>
              </a:ext>
            </a:extLst>
          </p:cNvPr>
          <p:cNvSpPr txBox="1"/>
          <p:nvPr/>
        </p:nvSpPr>
        <p:spPr>
          <a:xfrm>
            <a:off x="1052743" y="5443601"/>
            <a:ext cx="4710088" cy="400110"/>
          </a:xfrm>
          <a:prstGeom prst="rect">
            <a:avLst/>
          </a:prstGeom>
          <a:solidFill>
            <a:schemeClr val="accent5"/>
          </a:solidFill>
        </p:spPr>
        <p:txBody>
          <a:bodyPr wrap="square" rtlCol="0">
            <a:spAutoFit/>
          </a:bodyPr>
          <a:lstStyle/>
          <a:p>
            <a:pPr algn="l"/>
            <a:r>
              <a:rPr lang="fr-FR" sz="2000" b="1" dirty="0">
                <a:solidFill>
                  <a:schemeClr val="bg1"/>
                </a:solidFill>
              </a:rPr>
              <a:t>Lancement du mécanisme de coordination</a:t>
            </a:r>
          </a:p>
        </p:txBody>
      </p:sp>
    </p:spTree>
    <p:extLst>
      <p:ext uri="{BB962C8B-B14F-4D97-AF65-F5344CB8AC3E}">
        <p14:creationId xmlns:p14="http://schemas.microsoft.com/office/powerpoint/2010/main" val="2267842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6706" y="1357090"/>
            <a:ext cx="11194869" cy="4802565"/>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4000"/>
              </a:lnSpc>
              <a:spcBef>
                <a:spcPts val="0"/>
              </a:spcBef>
              <a:spcAft>
                <a:spcPts val="100"/>
              </a:spcAft>
            </a:pPr>
            <a:r>
              <a:rPr lang="fr-FR" sz="1600" b="0" dirty="0">
                <a:solidFill>
                  <a:srgbClr val="000000"/>
                </a:solidFill>
                <a:effectLst/>
                <a:latin typeface="Arial" panose="020B0604020202020204" pitchFamily="34" charset="0"/>
                <a:ea typeface="Arial"/>
                <a:cs typeface="Arial" panose="020B0604020202020204" pitchFamily="34" charset="0"/>
              </a:rPr>
              <a:t>Une femme de 22 ans, « Madame A », s’est présentée à un hôpital de district le </a:t>
            </a:r>
            <a:r>
              <a:rPr lang="fr-FR" sz="1600" dirty="0">
                <a:solidFill>
                  <a:srgbClr val="000000"/>
                </a:solidFill>
                <a:effectLst/>
                <a:latin typeface="Arial" panose="020B0604020202020204" pitchFamily="34" charset="0"/>
                <a:ea typeface="Arial"/>
                <a:cs typeface="Arial" panose="020B0604020202020204" pitchFamily="34" charset="0"/>
              </a:rPr>
              <a:t>3 décembre </a:t>
            </a:r>
            <a:r>
              <a:rPr lang="fr-FR" sz="1600" b="0" dirty="0">
                <a:solidFill>
                  <a:srgbClr val="000000"/>
                </a:solidFill>
                <a:effectLst/>
                <a:latin typeface="Arial" panose="020B0604020202020204" pitchFamily="34" charset="0"/>
                <a:ea typeface="Arial"/>
                <a:cs typeface="Arial" panose="020B0604020202020204" pitchFamily="34" charset="0"/>
              </a:rPr>
              <a:t>pour une fièvre, une toux, un coryza</a:t>
            </a:r>
            <a:r>
              <a:rPr lang="fr-FR" sz="1600" b="0" dirty="0">
                <a:solidFill>
                  <a:srgbClr val="000000"/>
                </a:solidFill>
                <a:effectLst/>
                <a:latin typeface="Calibri" panose="020F0502020204030204" pitchFamily="34" charset="0"/>
                <a:ea typeface="Calibri"/>
                <a:cs typeface="Arial" panose="020B0604020202020204" pitchFamily="34" charset="0"/>
              </a:rPr>
              <a:t> (inflammation de la </a:t>
            </a:r>
            <a:r>
              <a:rPr lang="fr-FR" sz="1600" b="0" u="none" strike="noStrike" dirty="0">
                <a:solidFill>
                  <a:srgbClr val="000000"/>
                </a:solidFill>
                <a:effectLst/>
                <a:latin typeface="Calibri" panose="020F0502020204030204" pitchFamily="34" charset="0"/>
                <a:ea typeface="Calibri"/>
                <a:cs typeface="Arial" panose="020B0604020202020204" pitchFamily="34" charset="0"/>
                <a:hlinkClick r:id="rId3">
                  <a:extLst>
                    <a:ext uri="{A12FA001-AC4F-418D-AE19-62706E023703}">
                      <ahyp:hlinkClr xmlns:ahyp="http://schemas.microsoft.com/office/drawing/2018/hyperlinkcolor" val="tx"/>
                    </a:ext>
                  </a:extLst>
                </a:hlinkClick>
              </a:rPr>
              <a:t>muqueuse</a:t>
            </a:r>
            <a:r>
              <a:rPr lang="fr-FR" sz="1600" b="0" dirty="0">
                <a:solidFill>
                  <a:srgbClr val="000000"/>
                </a:solidFill>
                <a:effectLst/>
                <a:latin typeface="Calibri" panose="020F0502020204030204" pitchFamily="34" charset="0"/>
                <a:ea typeface="Calibri"/>
                <a:cs typeface="Arial" panose="020B0604020202020204" pitchFamily="34" charset="0"/>
              </a:rPr>
              <a:t> nasale) et une conjonctivite. (Une inflammation de la couche la plus externe de la partie blanche de l’œil et de la surface interne de la paupière.) </a:t>
            </a:r>
            <a:r>
              <a:rPr lang="fr-FR" sz="1600" b="0" dirty="0">
                <a:solidFill>
                  <a:schemeClr val="accent1"/>
                </a:solidFill>
                <a:effectLst/>
                <a:latin typeface="Arial" panose="020B0604020202020204" pitchFamily="34" charset="0"/>
                <a:ea typeface="Arial"/>
                <a:cs typeface="Arial" panose="020B0604020202020204" pitchFamily="34" charset="0"/>
              </a:rPr>
              <a:t>Ses symptômes avaient débuté trois jours plus tôt, le </a:t>
            </a:r>
            <a:r>
              <a:rPr lang="fr-FR" sz="1600" dirty="0">
                <a:solidFill>
                  <a:schemeClr val="accent1"/>
                </a:solidFill>
                <a:effectLst/>
                <a:latin typeface="Arial" panose="020B0604020202020204" pitchFamily="34" charset="0"/>
                <a:ea typeface="Arial"/>
                <a:cs typeface="Arial" panose="020B0604020202020204" pitchFamily="34" charset="0"/>
              </a:rPr>
              <a:t>30 novembre</a:t>
            </a:r>
            <a:r>
              <a:rPr lang="fr-FR" sz="1600" dirty="0">
                <a:solidFill>
                  <a:srgbClr val="000000"/>
                </a:solidFill>
                <a:effectLst/>
                <a:latin typeface="Arial" panose="020B0604020202020204" pitchFamily="34" charset="0"/>
                <a:ea typeface="Arial"/>
                <a:cs typeface="Arial" panose="020B0604020202020204" pitchFamily="34" charset="0"/>
              </a:rPr>
              <a:t>. </a:t>
            </a:r>
          </a:p>
          <a:p>
            <a:pPr marL="0" marR="0">
              <a:lnSpc>
                <a:spcPct val="114000"/>
              </a:lnSpc>
              <a:spcBef>
                <a:spcPts val="0"/>
              </a:spcBef>
              <a:spcAft>
                <a:spcPts val="100"/>
              </a:spcAft>
            </a:pPr>
            <a:endParaRPr lang="en-US" sz="1050" b="0" dirty="0">
              <a:solidFill>
                <a:srgbClr val="000000"/>
              </a:solidFill>
              <a:effectLst/>
              <a:ea typeface="Calibri" panose="020F0502020204030204" pitchFamily="34" charset="0"/>
              <a:cs typeface="Arial" panose="020B0604020202020204" pitchFamily="34" charset="0"/>
            </a:endParaRPr>
          </a:p>
          <a:p>
            <a:pPr marL="0" marR="0">
              <a:lnSpc>
                <a:spcPct val="114000"/>
              </a:lnSpc>
              <a:spcBef>
                <a:spcPts val="0"/>
              </a:spcBef>
              <a:spcAft>
                <a:spcPts val="100"/>
              </a:spcAft>
            </a:pPr>
            <a:r>
              <a:rPr lang="fr-FR" sz="1600" b="0" dirty="0">
                <a:solidFill>
                  <a:srgbClr val="000000"/>
                </a:solidFill>
                <a:effectLst/>
                <a:ea typeface=""/>
                <a:cs typeface="Arial" panose="020B0604020202020204" pitchFamily="34" charset="0"/>
              </a:rPr>
              <a:t>Après des tests négatifs pour la grippe, la COVID-19 et le virus respiratoire syncytial (VRS), elle a été prise en charge pour un virus respiratoire général et renvoyée chez elle malgré l’observation de taches de </a:t>
            </a:r>
            <a:r>
              <a:rPr lang="fr-FR" sz="1600" b="0" dirty="0" err="1">
                <a:solidFill>
                  <a:srgbClr val="000000"/>
                </a:solidFill>
                <a:effectLst/>
                <a:ea typeface=""/>
                <a:cs typeface="Arial" panose="020B0604020202020204" pitchFamily="34" charset="0"/>
              </a:rPr>
              <a:t>Koplik</a:t>
            </a:r>
            <a:r>
              <a:rPr lang="fr-FR" sz="1600" b="0" dirty="0">
                <a:solidFill>
                  <a:srgbClr val="000000"/>
                </a:solidFill>
                <a:effectLst/>
                <a:ea typeface=""/>
                <a:cs typeface="Arial" panose="020B0604020202020204" pitchFamily="34" charset="0"/>
              </a:rPr>
              <a:t>, qui sont une caractéristique diagnostique de la rougeole. Le 6 décembre, elle a remarqué une éruption cutanée près de sa tête. Le </a:t>
            </a:r>
            <a:r>
              <a:rPr lang="fr-FR" sz="1600" dirty="0">
                <a:solidFill>
                  <a:schemeClr val="accent1"/>
                </a:solidFill>
                <a:effectLst/>
                <a:ea typeface=""/>
                <a:cs typeface="Arial" panose="020B0604020202020204" pitchFamily="34" charset="0"/>
              </a:rPr>
              <a:t>8 décembre</a:t>
            </a:r>
            <a:r>
              <a:rPr lang="fr-FR" sz="1600" b="0" dirty="0">
                <a:solidFill>
                  <a:srgbClr val="000000"/>
                </a:solidFill>
                <a:effectLst/>
                <a:ea typeface=""/>
                <a:cs typeface="Arial" panose="020B0604020202020204" pitchFamily="34" charset="0"/>
              </a:rPr>
              <a:t>, elle est retournée à l’hôpital alors que l’éruption cutanée se propageait sur son corps. L’équipe clinique a alors suspecté un cas de rougeole et</a:t>
            </a:r>
            <a:r>
              <a:rPr lang="fr-FR" sz="1600" b="0" dirty="0">
                <a:solidFill>
                  <a:schemeClr val="accent1"/>
                </a:solidFill>
                <a:effectLst/>
                <a:ea typeface=""/>
                <a:cs typeface="Arial" panose="020B0604020202020204" pitchFamily="34" charset="0"/>
              </a:rPr>
              <a:t> rempli un formulaire d’investigation de cas, </a:t>
            </a:r>
            <a:r>
              <a:rPr lang="fr-FR" sz="1600" b="0" dirty="0">
                <a:solidFill>
                  <a:srgbClr val="000000"/>
                </a:solidFill>
                <a:effectLst/>
                <a:ea typeface=""/>
                <a:cs typeface="Arial" panose="020B0604020202020204" pitchFamily="34" charset="0"/>
              </a:rPr>
              <a:t>et prélevé un échantillon à envoyer au laboratoire national de référence le </a:t>
            </a:r>
            <a:r>
              <a:rPr lang="fr-FR" sz="1600" b="1" dirty="0">
                <a:solidFill>
                  <a:srgbClr val="000000"/>
                </a:solidFill>
                <a:effectLst/>
                <a:ea typeface=""/>
                <a:cs typeface="Arial" panose="020B0604020202020204" pitchFamily="34" charset="0"/>
              </a:rPr>
              <a:t>8 décembre</a:t>
            </a:r>
            <a:r>
              <a:rPr lang="fr-FR" sz="1600" b="0" dirty="0">
                <a:solidFill>
                  <a:srgbClr val="000000"/>
                </a:solidFill>
                <a:effectLst/>
                <a:ea typeface=""/>
                <a:cs typeface="Arial" panose="020B0604020202020204" pitchFamily="34" charset="0"/>
              </a:rPr>
              <a:t>. </a:t>
            </a:r>
          </a:p>
          <a:p>
            <a:pPr marL="0" marR="0">
              <a:lnSpc>
                <a:spcPct val="114000"/>
              </a:lnSpc>
              <a:spcBef>
                <a:spcPts val="0"/>
              </a:spcBef>
              <a:spcAft>
                <a:spcPts val="100"/>
              </a:spcAft>
            </a:pPr>
            <a:endParaRPr lang="en-GB" sz="1600" b="0" dirty="0">
              <a:solidFill>
                <a:srgbClr val="000000"/>
              </a:solidFill>
              <a:ea typeface="Calibri" panose="020F0502020204030204" pitchFamily="34" charset="0"/>
              <a:cs typeface="Arial" panose="020B0604020202020204" pitchFamily="34" charset="0"/>
            </a:endParaRPr>
          </a:p>
          <a:p>
            <a:pPr>
              <a:lnSpc>
                <a:spcPct val="113999"/>
              </a:lnSpc>
              <a:spcBef>
                <a:spcPts val="0"/>
              </a:spcBef>
              <a:spcAft>
                <a:spcPts val="100"/>
              </a:spcAft>
            </a:pPr>
            <a:endParaRPr lang="en-GB" sz="1600" b="0" dirty="0">
              <a:solidFill>
                <a:srgbClr val="000000"/>
              </a:solidFill>
              <a:latin typeface="Arial"/>
              <a:ea typeface="Calibri"/>
              <a:cs typeface="Arial"/>
            </a:endParaRPr>
          </a:p>
          <a:p>
            <a:pPr marL="0" marR="0">
              <a:lnSpc>
                <a:spcPct val="114000"/>
              </a:lnSpc>
              <a:spcBef>
                <a:spcPts val="0"/>
              </a:spcBef>
              <a:spcAft>
                <a:spcPts val="100"/>
              </a:spcAft>
            </a:pPr>
            <a:r>
              <a:rPr lang="fr-FR" sz="1600" b="0" dirty="0">
                <a:solidFill>
                  <a:srgbClr val="000000"/>
                </a:solidFill>
                <a:effectLst/>
                <a:ea typeface=""/>
                <a:cs typeface="Arial" panose="020B0604020202020204" pitchFamily="34" charset="0"/>
              </a:rPr>
              <a:t>Le </a:t>
            </a:r>
            <a:r>
              <a:rPr lang="fr-FR" sz="1600" dirty="0">
                <a:solidFill>
                  <a:schemeClr val="accent1"/>
                </a:solidFill>
                <a:effectLst/>
                <a:ea typeface=""/>
                <a:cs typeface="Arial" panose="020B0604020202020204" pitchFamily="34" charset="0"/>
              </a:rPr>
              <a:t>9 décembre</a:t>
            </a:r>
            <a:r>
              <a:rPr lang="fr-FR" sz="1600" b="0" dirty="0">
                <a:solidFill>
                  <a:srgbClr val="000000"/>
                </a:solidFill>
                <a:effectLst/>
                <a:ea typeface=""/>
                <a:cs typeface="Arial" panose="020B0604020202020204" pitchFamily="34" charset="0"/>
              </a:rPr>
              <a:t>, le médecin traitant, qui avait récemment suivi une formation de remise à niveau sur les protocoles d’alerte et de notification, a </a:t>
            </a:r>
            <a:r>
              <a:rPr lang="fr-FR" sz="1600" b="0" dirty="0">
                <a:solidFill>
                  <a:schemeClr val="accent1"/>
                </a:solidFill>
                <a:effectLst/>
                <a:ea typeface=""/>
                <a:cs typeface="Arial" panose="020B0604020202020204" pitchFamily="34" charset="0"/>
              </a:rPr>
              <a:t>appelé le responsable de la surveillance au niveau du district </a:t>
            </a:r>
            <a:r>
              <a:rPr lang="fr-FR" sz="1600" b="0" dirty="0">
                <a:solidFill>
                  <a:srgbClr val="000000"/>
                </a:solidFill>
                <a:effectLst/>
                <a:ea typeface=""/>
                <a:cs typeface="Arial" panose="020B0604020202020204" pitchFamily="34" charset="0"/>
              </a:rPr>
              <a:t>au sujet du cas suspect de rougeole.</a:t>
            </a:r>
          </a:p>
        </p:txBody>
      </p:sp>
      <p:cxnSp>
        <p:nvCxnSpPr>
          <p:cNvPr id="13" name="Straight Connector 12">
            <a:extLst>
              <a:ext uri="{FF2B5EF4-FFF2-40B4-BE49-F238E27FC236}">
                <a16:creationId xmlns:a16="http://schemas.microsoft.com/office/drawing/2014/main" id="{3541474F-816B-BEB2-1166-48C57BFB6258}"/>
              </a:ext>
            </a:extLst>
          </p:cNvPr>
          <p:cNvCxnSpPr>
            <a:cxnSpLocks/>
          </p:cNvCxnSpPr>
          <p:nvPr/>
        </p:nvCxnSpPr>
        <p:spPr>
          <a:xfrm flipH="1" flipV="1">
            <a:off x="1805498" y="3451474"/>
            <a:ext cx="1224573" cy="645036"/>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2" name="Rectangle 1">
            <a:extLst>
              <a:ext uri="{FF2B5EF4-FFF2-40B4-BE49-F238E27FC236}">
                <a16:creationId xmlns:a16="http://schemas.microsoft.com/office/drawing/2014/main" id="{B8A42148-AF3C-FD3D-6AB6-7CF1F59B0252}"/>
              </a:ext>
            </a:extLst>
          </p:cNvPr>
          <p:cNvSpPr/>
          <p:nvPr/>
        </p:nvSpPr>
        <p:spPr>
          <a:xfrm>
            <a:off x="10030277" y="1956417"/>
            <a:ext cx="1354900" cy="278771"/>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CC48FAA-AE89-1549-C7DA-9F715E8A7393}"/>
              </a:ext>
            </a:extLst>
          </p:cNvPr>
          <p:cNvSpPr/>
          <p:nvPr/>
        </p:nvSpPr>
        <p:spPr>
          <a:xfrm>
            <a:off x="573600" y="3271745"/>
            <a:ext cx="1264165" cy="287244"/>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A13EDFA5-0C1E-693C-1422-8E424EE12DAE}"/>
              </a:ext>
            </a:extLst>
          </p:cNvPr>
          <p:cNvCxnSpPr>
            <a:cxnSpLocks/>
          </p:cNvCxnSpPr>
          <p:nvPr/>
        </p:nvCxnSpPr>
        <p:spPr>
          <a:xfrm flipV="1">
            <a:off x="10476494" y="1256367"/>
            <a:ext cx="0" cy="700050"/>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BFB8FC1-8841-8042-EC87-0CD986E80258}"/>
              </a:ext>
            </a:extLst>
          </p:cNvPr>
          <p:cNvSpPr txBox="1"/>
          <p:nvPr/>
        </p:nvSpPr>
        <p:spPr>
          <a:xfrm>
            <a:off x="9456246" y="842286"/>
            <a:ext cx="2040495" cy="400110"/>
          </a:xfrm>
          <a:prstGeom prst="rect">
            <a:avLst/>
          </a:prstGeom>
          <a:solidFill>
            <a:schemeClr val="accent5"/>
          </a:solidFill>
        </p:spPr>
        <p:txBody>
          <a:bodyPr wrap="none" rtlCol="0">
            <a:spAutoFit/>
          </a:bodyPr>
          <a:lstStyle/>
          <a:p>
            <a:pPr algn="ctr"/>
            <a:r>
              <a:rPr lang="fr-FR" sz="2000" b="1" dirty="0">
                <a:solidFill>
                  <a:schemeClr val="bg1"/>
                </a:solidFill>
              </a:rPr>
              <a:t>Date d’apparition</a:t>
            </a:r>
          </a:p>
        </p:txBody>
      </p:sp>
      <p:sp>
        <p:nvSpPr>
          <p:cNvPr id="17" name="TextBox 16">
            <a:extLst>
              <a:ext uri="{FF2B5EF4-FFF2-40B4-BE49-F238E27FC236}">
                <a16:creationId xmlns:a16="http://schemas.microsoft.com/office/drawing/2014/main" id="{7AB75754-8165-84BB-C83B-0EEE15B1332C}"/>
              </a:ext>
            </a:extLst>
          </p:cNvPr>
          <p:cNvSpPr txBox="1"/>
          <p:nvPr/>
        </p:nvSpPr>
        <p:spPr>
          <a:xfrm>
            <a:off x="2961269" y="4080677"/>
            <a:ext cx="1933460" cy="369332"/>
          </a:xfrm>
          <a:prstGeom prst="rect">
            <a:avLst/>
          </a:prstGeom>
          <a:solidFill>
            <a:schemeClr val="accent5"/>
          </a:solidFill>
        </p:spPr>
        <p:txBody>
          <a:bodyPr wrap="square" rtlCol="0">
            <a:spAutoFit/>
          </a:bodyPr>
          <a:lstStyle/>
          <a:p>
            <a:pPr algn="ctr"/>
            <a:r>
              <a:rPr lang="fr-FR" b="1" dirty="0">
                <a:solidFill>
                  <a:schemeClr val="bg1"/>
                </a:solidFill>
              </a:rPr>
              <a:t>Date de détection</a:t>
            </a: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450411" y="373263"/>
            <a:ext cx="10662515" cy="1325563"/>
          </a:xfrm>
        </p:spPr>
        <p:txBody>
          <a:bodyPr/>
          <a:lstStyle/>
          <a:p>
            <a:r>
              <a:rPr lang="fr-FR" dirty="0"/>
              <a:t>Scénario d’une épidémie de rougeole</a:t>
            </a:r>
          </a:p>
        </p:txBody>
      </p:sp>
      <p:sp>
        <p:nvSpPr>
          <p:cNvPr id="26" name="Rectangle 25">
            <a:extLst>
              <a:ext uri="{FF2B5EF4-FFF2-40B4-BE49-F238E27FC236}">
                <a16:creationId xmlns:a16="http://schemas.microsoft.com/office/drawing/2014/main" id="{9185CE83-1BEB-9411-3CA8-5D1A512194E4}"/>
              </a:ext>
            </a:extLst>
          </p:cNvPr>
          <p:cNvSpPr/>
          <p:nvPr/>
        </p:nvSpPr>
        <p:spPr>
          <a:xfrm>
            <a:off x="873949" y="4615260"/>
            <a:ext cx="1224573" cy="287244"/>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093AC80C-4EB9-753A-A544-22153D4DCA5C}"/>
              </a:ext>
            </a:extLst>
          </p:cNvPr>
          <p:cNvCxnSpPr>
            <a:cxnSpLocks/>
          </p:cNvCxnSpPr>
          <p:nvPr/>
        </p:nvCxnSpPr>
        <p:spPr>
          <a:xfrm>
            <a:off x="2098522" y="4889562"/>
            <a:ext cx="409498" cy="526437"/>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6CE1A54-3761-E0DC-EDF9-F65173BDE5C1}"/>
              </a:ext>
            </a:extLst>
          </p:cNvPr>
          <p:cNvSpPr txBox="1"/>
          <p:nvPr/>
        </p:nvSpPr>
        <p:spPr>
          <a:xfrm>
            <a:off x="2417784" y="5327137"/>
            <a:ext cx="2247988" cy="400110"/>
          </a:xfrm>
          <a:prstGeom prst="rect">
            <a:avLst/>
          </a:prstGeom>
          <a:solidFill>
            <a:schemeClr val="accent5"/>
          </a:solidFill>
        </p:spPr>
        <p:txBody>
          <a:bodyPr wrap="none" rtlCol="0">
            <a:spAutoFit/>
          </a:bodyPr>
          <a:lstStyle/>
          <a:p>
            <a:pPr algn="l"/>
            <a:r>
              <a:rPr lang="fr-FR" sz="2000" b="1" dirty="0">
                <a:solidFill>
                  <a:schemeClr val="bg1"/>
                </a:solidFill>
              </a:rPr>
              <a:t>Date de notification</a:t>
            </a:r>
          </a:p>
        </p:txBody>
      </p:sp>
    </p:spTree>
    <p:extLst>
      <p:ext uri="{BB962C8B-B14F-4D97-AF65-F5344CB8AC3E}">
        <p14:creationId xmlns:p14="http://schemas.microsoft.com/office/powerpoint/2010/main" val="1568416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0" grpId="0" animBg="1"/>
      <p:bldP spid="17" grpId="0" animBg="1"/>
      <p:bldP spid="26" grpId="0" animBg="1"/>
      <p:bldP spid="2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450411" y="373263"/>
            <a:ext cx="10662515" cy="1325563"/>
          </a:xfrm>
        </p:spPr>
        <p:txBody>
          <a:bodyPr/>
          <a:lstStyle/>
          <a:p>
            <a:r>
              <a:rPr lang="fr-FR"/>
              <a:t>Corrigé : apparition, détection, notification </a:t>
            </a:r>
          </a:p>
        </p:txBody>
      </p:sp>
      <p:graphicFrame>
        <p:nvGraphicFramePr>
          <p:cNvPr id="2" name="Table 1">
            <a:extLst>
              <a:ext uri="{FF2B5EF4-FFF2-40B4-BE49-F238E27FC236}">
                <a16:creationId xmlns:a16="http://schemas.microsoft.com/office/drawing/2014/main" id="{3C029993-D18B-8BC2-3902-56C8271A16B7}"/>
              </a:ext>
            </a:extLst>
          </p:cNvPr>
          <p:cNvGraphicFramePr>
            <a:graphicFrameLocks noGrp="1"/>
          </p:cNvGraphicFramePr>
          <p:nvPr>
            <p:extLst>
              <p:ext uri="{D42A27DB-BD31-4B8C-83A1-F6EECF244321}">
                <p14:modId xmlns:p14="http://schemas.microsoft.com/office/powerpoint/2010/main" val="655192975"/>
              </p:ext>
            </p:extLst>
          </p:nvPr>
        </p:nvGraphicFramePr>
        <p:xfrm>
          <a:off x="1924166" y="1713449"/>
          <a:ext cx="8016875" cy="3769578"/>
        </p:xfrm>
        <a:graphic>
          <a:graphicData uri="http://schemas.openxmlformats.org/drawingml/2006/table">
            <a:tbl>
              <a:tblPr firstRow="1" firstCol="1" bandRow="1">
                <a:tableStyleId>{5C22544A-7EE6-4342-B048-85BDC9FD1C3A}</a:tableStyleId>
              </a:tblPr>
              <a:tblGrid>
                <a:gridCol w="3549650">
                  <a:extLst>
                    <a:ext uri="{9D8B030D-6E8A-4147-A177-3AD203B41FA5}">
                      <a16:colId xmlns:a16="http://schemas.microsoft.com/office/drawing/2014/main" val="1542930892"/>
                    </a:ext>
                  </a:extLst>
                </a:gridCol>
                <a:gridCol w="990600">
                  <a:extLst>
                    <a:ext uri="{9D8B030D-6E8A-4147-A177-3AD203B41FA5}">
                      <a16:colId xmlns:a16="http://schemas.microsoft.com/office/drawing/2014/main" val="1716113125"/>
                    </a:ext>
                  </a:extLst>
                </a:gridCol>
                <a:gridCol w="3476625">
                  <a:extLst>
                    <a:ext uri="{9D8B030D-6E8A-4147-A177-3AD203B41FA5}">
                      <a16:colId xmlns:a16="http://schemas.microsoft.com/office/drawing/2014/main" val="882432031"/>
                    </a:ext>
                  </a:extLst>
                </a:gridCol>
              </a:tblGrid>
              <a:tr h="565058">
                <a:tc>
                  <a:txBody>
                    <a:bodyPr/>
                    <a:lstStyle/>
                    <a:p>
                      <a:pPr marL="152400" indent="152400">
                        <a:buNone/>
                      </a:pPr>
                      <a:r>
                        <a:rPr lang="fr-FR" sz="1700">
                          <a:effectLst/>
                        </a:rPr>
                        <a:t>Jalon</a:t>
                      </a:r>
                    </a:p>
                  </a:txBody>
                  <a:tcPr marL="6350" marR="6350" marT="0" marB="0" anchor="ctr">
                    <a:lnB w="12700" cap="flat" cmpd="sng" algn="ctr">
                      <a:solidFill>
                        <a:schemeClr val="tx1"/>
                      </a:solidFill>
                      <a:prstDash val="solid"/>
                      <a:round/>
                      <a:headEnd type="none" w="med" len="med"/>
                      <a:tailEnd type="none" w="med" len="med"/>
                    </a:lnB>
                  </a:tcPr>
                </a:tc>
                <a:tc>
                  <a:txBody>
                    <a:bodyPr/>
                    <a:lstStyle/>
                    <a:p>
                      <a:pPr marL="152400" indent="6350" algn="ctr">
                        <a:buNone/>
                      </a:pPr>
                      <a:r>
                        <a:rPr lang="fr-FR" sz="1700">
                          <a:effectLst/>
                        </a:rPr>
                        <a:t>Date</a:t>
                      </a:r>
                    </a:p>
                  </a:txBody>
                  <a:tcPr marL="6350" marR="6350" marT="0" marB="0" anchor="ctr">
                    <a:lnB w="12700" cap="flat" cmpd="sng" algn="ctr">
                      <a:solidFill>
                        <a:schemeClr val="tx1"/>
                      </a:solidFill>
                      <a:prstDash val="solid"/>
                      <a:round/>
                      <a:headEnd type="none" w="med" len="med"/>
                      <a:tailEnd type="none" w="med" len="med"/>
                    </a:lnB>
                  </a:tcPr>
                </a:tc>
                <a:tc>
                  <a:txBody>
                    <a:bodyPr/>
                    <a:lstStyle/>
                    <a:p>
                      <a:pPr marL="152400" indent="152400">
                        <a:buNone/>
                      </a:pPr>
                      <a:r>
                        <a:rPr lang="fr-FR" sz="1700">
                          <a:effectLst/>
                        </a:rPr>
                        <a:t>Description/justification</a:t>
                      </a:r>
                    </a:p>
                  </a:txBody>
                  <a:tcPr marL="6350" marR="635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91164684"/>
                  </a:ext>
                </a:extLst>
              </a:tr>
              <a:tr h="1140280">
                <a:tc>
                  <a:txBody>
                    <a:bodyPr/>
                    <a:lstStyle/>
                    <a:p>
                      <a:pPr marL="152400" indent="152400">
                        <a:buNone/>
                      </a:pPr>
                      <a:r>
                        <a:rPr lang="fr-FR" sz="1400" b="1" dirty="0">
                          <a:solidFill>
                            <a:sysClr val="windowText" lastClr="000000"/>
                          </a:solidFill>
                          <a:effectLst/>
                          <a:latin typeface="+mn-lt"/>
                          <a:ea typeface="+mn-lt"/>
                          <a:cs typeface="+mn-cs"/>
                        </a:rPr>
                        <a:t>Date d’apparition</a:t>
                      </a:r>
                    </a:p>
                    <a:p>
                      <a:pPr marL="301625" indent="11113">
                        <a:buNone/>
                      </a:pPr>
                      <a:r>
                        <a:rPr lang="fr-FR" sz="1400" b="0" dirty="0">
                          <a:solidFill>
                            <a:sysClr val="windowText" lastClr="000000"/>
                          </a:solidFill>
                          <a:effectLst/>
                          <a:latin typeface="+mn-lt"/>
                          <a:ea typeface="+mn-lt"/>
                          <a:cs typeface="+mn-cs"/>
                        </a:rPr>
                        <a:t>Pour les maladies non endémiques : date à laquelle le cas index ou le premier cas </a:t>
                      </a:r>
                      <a:r>
                        <a:rPr lang="fr-FR" sz="1400" b="0" dirty="0" err="1">
                          <a:solidFill>
                            <a:sysClr val="windowText" lastClr="000000"/>
                          </a:solidFill>
                          <a:effectLst/>
                          <a:latin typeface="+mn-lt"/>
                          <a:ea typeface="+mn-lt"/>
                          <a:cs typeface="+mn-cs"/>
                        </a:rPr>
                        <a:t>épidémiologiquement</a:t>
                      </a:r>
                      <a:r>
                        <a:rPr lang="fr-FR" sz="1400" b="0" dirty="0">
                          <a:solidFill>
                            <a:sysClr val="windowText" lastClr="000000"/>
                          </a:solidFill>
                          <a:effectLst/>
                          <a:latin typeface="+mn-lt"/>
                          <a:ea typeface="+mn-lt"/>
                          <a:cs typeface="+mn-cs"/>
                        </a:rPr>
                        <a:t> lié a présenté des symptômes.</a:t>
                      </a:r>
                    </a:p>
                  </a:txBody>
                  <a:tcPr marL="635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a:buNone/>
                      </a:pPr>
                      <a:r>
                        <a:rPr lang="fr-FR" sz="1400" b="1" dirty="0">
                          <a:solidFill>
                            <a:sysClr val="windowText" lastClr="000000"/>
                          </a:solidFill>
                          <a:effectLst/>
                        </a:rPr>
                        <a:t>30 nov.</a:t>
                      </a:r>
                    </a:p>
                  </a:txBody>
                  <a:tcPr marL="635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2400" indent="6350">
                        <a:buNone/>
                      </a:pPr>
                      <a:r>
                        <a:rPr lang="fr-FR" sz="1400">
                          <a:solidFill>
                            <a:sysClr val="windowText" lastClr="000000"/>
                          </a:solidFill>
                          <a:effectLst/>
                        </a:rPr>
                        <a:t>Ses</a:t>
                      </a:r>
                      <a:r>
                        <a:rPr lang="fr-FR" sz="1400" b="1">
                          <a:solidFill>
                            <a:sysClr val="windowText" lastClr="000000"/>
                          </a:solidFill>
                          <a:effectLst/>
                        </a:rPr>
                        <a:t> symptômes sont apparus</a:t>
                      </a:r>
                      <a:r>
                        <a:rPr lang="fr-FR" sz="1400">
                          <a:solidFill>
                            <a:sysClr val="windowText" lastClr="000000"/>
                          </a:solidFill>
                          <a:effectLst/>
                        </a:rPr>
                        <a:t> le 30 novembre.</a:t>
                      </a:r>
                    </a:p>
                  </a:txBody>
                  <a:tcPr marL="635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38473849"/>
                  </a:ext>
                </a:extLst>
              </a:tr>
              <a:tr h="1032508">
                <a:tc>
                  <a:txBody>
                    <a:bodyPr/>
                    <a:lstStyle/>
                    <a:p>
                      <a:pPr marL="152400" indent="152400">
                        <a:buNone/>
                      </a:pPr>
                      <a:r>
                        <a:rPr lang="fr-FR" sz="1400" b="1" dirty="0">
                          <a:solidFill>
                            <a:sysClr val="windowText" lastClr="000000"/>
                          </a:solidFill>
                          <a:effectLst/>
                          <a:latin typeface="+mn-lt"/>
                          <a:ea typeface="+mn-lt"/>
                          <a:cs typeface="+mn-cs"/>
                        </a:rPr>
                        <a:t>Date de détection</a:t>
                      </a:r>
                    </a:p>
                    <a:p>
                      <a:pPr marL="301625" indent="12700">
                        <a:buNone/>
                      </a:pPr>
                      <a:r>
                        <a:rPr lang="fr-FR" sz="1400" b="0" dirty="0">
                          <a:solidFill>
                            <a:sysClr val="windowText" lastClr="000000"/>
                          </a:solidFill>
                          <a:effectLst/>
                          <a:latin typeface="+mn-lt"/>
                          <a:ea typeface="+mn-lt"/>
                          <a:cs typeface="+mn-cs"/>
                        </a:rPr>
                        <a:t>Date à laquelle l’événement est détecté pour la première fois par une source ou dans un système.</a:t>
                      </a:r>
                    </a:p>
                  </a:txBody>
                  <a:tcPr marL="635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a:buNone/>
                      </a:pPr>
                      <a:r>
                        <a:rPr lang="fr-FR" sz="1400" b="1" dirty="0">
                          <a:solidFill>
                            <a:sysClr val="windowText" lastClr="000000"/>
                          </a:solidFill>
                          <a:effectLst/>
                        </a:rPr>
                        <a:t>8 déc.</a:t>
                      </a:r>
                    </a:p>
                  </a:txBody>
                  <a:tcPr marL="635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2400" indent="6350">
                        <a:buNone/>
                      </a:pPr>
                      <a:r>
                        <a:rPr lang="fr-FR" sz="1400" dirty="0">
                          <a:solidFill>
                            <a:sysClr val="windowText" lastClr="000000"/>
                          </a:solidFill>
                          <a:effectLst/>
                        </a:rPr>
                        <a:t>L’équipe clinique a alors suspecté un cas de rougeole et</a:t>
                      </a:r>
                      <a:r>
                        <a:rPr lang="fr-FR" sz="1400" b="1" dirty="0">
                          <a:solidFill>
                            <a:sysClr val="windowText" lastClr="000000"/>
                          </a:solidFill>
                          <a:effectLst/>
                        </a:rPr>
                        <a:t> rempli un formulaire d’investigation de cas</a:t>
                      </a:r>
                      <a:r>
                        <a:rPr lang="fr-FR" sz="1400" dirty="0">
                          <a:solidFill>
                            <a:sysClr val="windowText" lastClr="000000"/>
                          </a:solidFill>
                          <a:effectLst/>
                        </a:rPr>
                        <a:t> et envoyé l’échantillon au laboratoire national de référence le 8 décembre.</a:t>
                      </a:r>
                    </a:p>
                  </a:txBody>
                  <a:tcPr marL="635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0023342"/>
                  </a:ext>
                </a:extLst>
              </a:tr>
              <a:tr h="849910">
                <a:tc>
                  <a:txBody>
                    <a:bodyPr/>
                    <a:lstStyle/>
                    <a:p>
                      <a:pPr marL="152400" indent="152400">
                        <a:buNone/>
                      </a:pPr>
                      <a:r>
                        <a:rPr lang="fr-FR" sz="1400" b="1" dirty="0">
                          <a:solidFill>
                            <a:sysClr val="windowText" lastClr="000000"/>
                          </a:solidFill>
                          <a:effectLst/>
                          <a:latin typeface="+mn-lt"/>
                          <a:ea typeface="+mn-lt"/>
                          <a:cs typeface="+mn-cs"/>
                        </a:rPr>
                        <a:t>Date de notification</a:t>
                      </a:r>
                    </a:p>
                    <a:p>
                      <a:pPr marL="301625" indent="12700">
                        <a:buNone/>
                      </a:pPr>
                      <a:r>
                        <a:rPr lang="fr-FR" sz="1400" b="0" dirty="0">
                          <a:solidFill>
                            <a:sysClr val="windowText" lastClr="000000"/>
                          </a:solidFill>
                          <a:effectLst/>
                          <a:latin typeface="+mn-lt"/>
                          <a:ea typeface="+mn-lt"/>
                          <a:cs typeface="+mn-cs"/>
                        </a:rPr>
                        <a:t>Date à laquelle l’événement est signalé pour la première fois auprès d’une autorité de santé publique compétente.</a:t>
                      </a:r>
                    </a:p>
                  </a:txBody>
                  <a:tcPr marL="635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a:buNone/>
                      </a:pPr>
                      <a:r>
                        <a:rPr lang="fr-FR" sz="1400" b="1" dirty="0">
                          <a:solidFill>
                            <a:sysClr val="windowText" lastClr="000000"/>
                          </a:solidFill>
                          <a:effectLst/>
                        </a:rPr>
                        <a:t>Décembre 9</a:t>
                      </a:r>
                    </a:p>
                  </a:txBody>
                  <a:tcPr marL="635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2400" indent="6350">
                        <a:buNone/>
                      </a:pPr>
                      <a:r>
                        <a:rPr lang="fr-FR" sz="1400" dirty="0">
                          <a:solidFill>
                            <a:sysClr val="windowText" lastClr="000000"/>
                          </a:solidFill>
                          <a:effectLst/>
                        </a:rPr>
                        <a:t>Le 9 décembre, le médecin traitant </a:t>
                      </a:r>
                      <a:r>
                        <a:rPr lang="fr-FR" sz="1400" b="1" dirty="0">
                          <a:solidFill>
                            <a:sysClr val="windowText" lastClr="000000"/>
                          </a:solidFill>
                          <a:effectLst/>
                        </a:rPr>
                        <a:t>a appelé le responsable de la surveillance</a:t>
                      </a:r>
                      <a:r>
                        <a:rPr lang="fr-FR" sz="1400" dirty="0">
                          <a:solidFill>
                            <a:sysClr val="windowText" lastClr="000000"/>
                          </a:solidFill>
                          <a:effectLst/>
                        </a:rPr>
                        <a:t> au niveau du district au sujet du cas suspect de rougeole.</a:t>
                      </a:r>
                    </a:p>
                  </a:txBody>
                  <a:tcPr marL="635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6481324"/>
                  </a:ext>
                </a:extLst>
              </a:tr>
            </a:tbl>
          </a:graphicData>
        </a:graphic>
      </p:graphicFrame>
      <p:sp>
        <p:nvSpPr>
          <p:cNvPr id="3" name="Title 1">
            <a:extLst>
              <a:ext uri="{FF2B5EF4-FFF2-40B4-BE49-F238E27FC236}">
                <a16:creationId xmlns:a16="http://schemas.microsoft.com/office/drawing/2014/main" id="{CDA4C0DC-6636-EF75-8CDC-C9082C4DDF78}"/>
              </a:ext>
            </a:extLst>
          </p:cNvPr>
          <p:cNvSpPr txBox="1">
            <a:spLocks/>
          </p:cNvSpPr>
          <p:nvPr/>
        </p:nvSpPr>
        <p:spPr>
          <a:xfrm>
            <a:off x="1819992" y="1365290"/>
            <a:ext cx="3271027" cy="383009"/>
          </a:xfrm>
          <a:prstGeom prst="rect">
            <a:avLst/>
          </a:prstGeom>
        </p:spPr>
        <p:txBody>
          <a:bodyPr vert="horz" lIns="91440" tIns="45720" rIns="91440" bIns="45720" rtlCol="0"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fr-FR" sz="1800">
                <a:solidFill>
                  <a:srgbClr val="000000"/>
                </a:solidFill>
              </a:rPr>
              <a:t>CORRIGÉ</a:t>
            </a:r>
          </a:p>
        </p:txBody>
      </p:sp>
      <p:sp>
        <p:nvSpPr>
          <p:cNvPr id="5" name="Title 1">
            <a:extLst>
              <a:ext uri="{FF2B5EF4-FFF2-40B4-BE49-F238E27FC236}">
                <a16:creationId xmlns:a16="http://schemas.microsoft.com/office/drawing/2014/main" id="{4D24ACD8-5291-BBD0-EC77-DE3AC03B539A}"/>
              </a:ext>
            </a:extLst>
          </p:cNvPr>
          <p:cNvSpPr txBox="1">
            <a:spLocks/>
          </p:cNvSpPr>
          <p:nvPr/>
        </p:nvSpPr>
        <p:spPr>
          <a:xfrm>
            <a:off x="1169842" y="5839759"/>
            <a:ext cx="8771199" cy="1014782"/>
          </a:xfrm>
          <a:prstGeom prst="rect">
            <a:avLst/>
          </a:prstGeom>
        </p:spPr>
        <p:txBody>
          <a:bodyPr vert="horz" lIns="91440" tIns="45720" rIns="91440" bIns="45720" rtlCol="0"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fr-FR" sz="1500" b="0" i="1" dirty="0">
                <a:solidFill>
                  <a:srgbClr val="000000"/>
                </a:solidFill>
              </a:rPr>
              <a:t>Conseils : La date de détection ne correspond pas à la confirmation en laboratoire ; c’est un point de confusion courant. La confirmation du laboratoire est incluse en tant qu’action de réponse précoce.</a:t>
            </a:r>
          </a:p>
        </p:txBody>
      </p:sp>
    </p:spTree>
    <p:extLst>
      <p:ext uri="{BB962C8B-B14F-4D97-AF65-F5344CB8AC3E}">
        <p14:creationId xmlns:p14="http://schemas.microsoft.com/office/powerpoint/2010/main" val="32455699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A500581F-C496-2A96-287A-2937892C4DD5}"/>
              </a:ext>
            </a:extLst>
          </p:cNvPr>
          <p:cNvSpPr>
            <a:spLocks noGrp="1"/>
          </p:cNvSpPr>
          <p:nvPr>
            <p:ph type="title"/>
          </p:nvPr>
        </p:nvSpPr>
        <p:spPr>
          <a:xfrm>
            <a:off x="450411" y="373263"/>
            <a:ext cx="10662515" cy="1325563"/>
          </a:xfrm>
        </p:spPr>
        <p:txBody>
          <a:bodyPr/>
          <a:lstStyle/>
          <a:p>
            <a:r>
              <a:rPr lang="fr-FR" dirty="0"/>
              <a:t>Scénario d’une épidémie de rougeole</a:t>
            </a: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fr-FR" sz="1800" b="0" dirty="0">
                <a:solidFill>
                  <a:srgbClr val="000000"/>
                </a:solidFill>
                <a:effectLst/>
                <a:ea typeface=""/>
                <a:cs typeface="Arial" panose="020B0604020202020204" pitchFamily="34" charset="0"/>
              </a:rPr>
              <a:t>Le </a:t>
            </a:r>
            <a:r>
              <a:rPr lang="fr-FR" sz="1800" dirty="0">
                <a:solidFill>
                  <a:schemeClr val="accent1"/>
                </a:solidFill>
                <a:effectLst/>
                <a:ea typeface=""/>
                <a:cs typeface="Arial" panose="020B0604020202020204" pitchFamily="34" charset="0"/>
              </a:rPr>
              <a:t>10 décembre</a:t>
            </a:r>
            <a:r>
              <a:rPr lang="fr-FR" sz="1800" b="0" dirty="0">
                <a:solidFill>
                  <a:srgbClr val="000000"/>
                </a:solidFill>
                <a:effectLst/>
                <a:ea typeface=""/>
                <a:cs typeface="Arial" panose="020B0604020202020204" pitchFamily="34" charset="0"/>
              </a:rPr>
              <a:t>, l’équipe d’intervention rapide du district a </a:t>
            </a:r>
            <a:r>
              <a:rPr lang="fr-FR" sz="1800" b="0" dirty="0">
                <a:solidFill>
                  <a:schemeClr val="accent1"/>
                </a:solidFill>
                <a:effectLst/>
                <a:ea typeface=""/>
                <a:cs typeface="Arial" panose="020B0604020202020204" pitchFamily="34" charset="0"/>
              </a:rPr>
              <a:t>commencé à rechercher les contacts </a:t>
            </a:r>
            <a:r>
              <a:rPr lang="fr-FR" sz="1800" b="0" dirty="0">
                <a:solidFill>
                  <a:srgbClr val="000000"/>
                </a:solidFill>
                <a:effectLst/>
                <a:ea typeface=""/>
                <a:cs typeface="Arial" panose="020B0604020202020204" pitchFamily="34" charset="0"/>
              </a:rPr>
              <a:t>de Mme A et </a:t>
            </a:r>
            <a:r>
              <a:rPr lang="fr-FR" sz="1800" b="0" dirty="0">
                <a:solidFill>
                  <a:schemeClr val="accent1"/>
                </a:solidFill>
                <a:effectLst/>
                <a:ea typeface=""/>
                <a:cs typeface="Arial" panose="020B0604020202020204" pitchFamily="34" charset="0"/>
              </a:rPr>
              <a:t>mis en place une surveillance active des agents de santé </a:t>
            </a:r>
            <a:r>
              <a:rPr lang="fr-FR" sz="1800" b="0" dirty="0">
                <a:solidFill>
                  <a:srgbClr val="000000"/>
                </a:solidFill>
                <a:effectLst/>
                <a:ea typeface=""/>
                <a:cs typeface="Arial" panose="020B0604020202020204" pitchFamily="34" charset="0"/>
              </a:rPr>
              <a:t>à l’hôpital de district. L’échantillon est arrivé au laboratoire national le </a:t>
            </a:r>
            <a:r>
              <a:rPr lang="fr-FR" sz="1800" dirty="0">
                <a:solidFill>
                  <a:srgbClr val="000000"/>
                </a:solidFill>
                <a:effectLst/>
                <a:ea typeface=""/>
                <a:cs typeface="Arial" panose="020B0604020202020204" pitchFamily="34" charset="0"/>
              </a:rPr>
              <a:t>10 décembre</a:t>
            </a:r>
            <a:r>
              <a:rPr lang="fr-FR" sz="1800" b="0" dirty="0">
                <a:solidFill>
                  <a:srgbClr val="000000"/>
                </a:solidFill>
                <a:effectLst/>
                <a:ea typeface=""/>
                <a:cs typeface="Arial" panose="020B0604020202020204" pitchFamily="34" charset="0"/>
              </a:rPr>
              <a:t>. Le </a:t>
            </a:r>
            <a:r>
              <a:rPr lang="fr-FR" sz="1800" dirty="0">
                <a:solidFill>
                  <a:schemeClr val="accent1"/>
                </a:solidFill>
                <a:effectLst/>
                <a:ea typeface=""/>
                <a:cs typeface="Arial" panose="020B0604020202020204" pitchFamily="34" charset="0"/>
              </a:rPr>
              <a:t>12 décembre</a:t>
            </a:r>
            <a:r>
              <a:rPr lang="fr-FR" sz="1800" b="0" dirty="0">
                <a:solidFill>
                  <a:srgbClr val="000000"/>
                </a:solidFill>
                <a:effectLst/>
                <a:ea typeface=""/>
                <a:cs typeface="Arial" panose="020B0604020202020204" pitchFamily="34" charset="0"/>
              </a:rPr>
              <a:t>, le </a:t>
            </a:r>
            <a:r>
              <a:rPr lang="fr-FR" sz="1800" b="0" dirty="0">
                <a:solidFill>
                  <a:schemeClr val="accent1"/>
                </a:solidFill>
                <a:effectLst/>
                <a:ea typeface=""/>
                <a:cs typeface="Arial" panose="020B0604020202020204" pitchFamily="34" charset="0"/>
              </a:rPr>
              <a:t>laboratoire a confirmé </a:t>
            </a:r>
            <a:r>
              <a:rPr lang="fr-FR" sz="1800" b="0" dirty="0">
                <a:solidFill>
                  <a:srgbClr val="000000"/>
                </a:solidFill>
                <a:effectLst/>
                <a:ea typeface=""/>
                <a:cs typeface="Arial" panose="020B0604020202020204" pitchFamily="34" charset="0"/>
              </a:rPr>
              <a:t>que l’échantillon était positif à la rougeole et a directement notifié le centre national d’opérations d’urgence de santé publique.</a:t>
            </a:r>
          </a:p>
          <a:p>
            <a:pPr marL="0" marR="0">
              <a:lnSpc>
                <a:spcPct val="115000"/>
              </a:lnSpc>
              <a:spcBef>
                <a:spcPts val="0"/>
              </a:spcBef>
              <a:spcAft>
                <a:spcPts val="100"/>
              </a:spcAft>
            </a:pPr>
            <a:endParaRPr lang="en-GB" sz="1800" b="0" dirty="0">
              <a:solidFill>
                <a:srgbClr val="000000"/>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endParaRPr lang="en-GB" sz="1800" b="0" dirty="0">
              <a:solidFill>
                <a:srgbClr val="000000"/>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fr-FR" sz="1800" b="0" dirty="0">
                <a:solidFill>
                  <a:srgbClr val="000000"/>
                </a:solidFill>
                <a:effectLst/>
                <a:ea typeface=""/>
                <a:cs typeface="Arial" panose="020B0604020202020204" pitchFamily="34" charset="0"/>
              </a:rPr>
              <a:t>Le </a:t>
            </a:r>
            <a:r>
              <a:rPr lang="fr-FR" sz="1800" dirty="0">
                <a:solidFill>
                  <a:schemeClr val="accent1"/>
                </a:solidFill>
                <a:effectLst/>
                <a:ea typeface=""/>
                <a:cs typeface="Arial" panose="020B0604020202020204" pitchFamily="34" charset="0"/>
              </a:rPr>
              <a:t>12 décembre</a:t>
            </a:r>
            <a:r>
              <a:rPr lang="fr-FR" sz="1800" b="0" dirty="0">
                <a:solidFill>
                  <a:srgbClr val="000000"/>
                </a:solidFill>
                <a:effectLst/>
                <a:ea typeface=""/>
                <a:cs typeface="Arial" panose="020B0604020202020204" pitchFamily="34" charset="0"/>
              </a:rPr>
              <a:t>, l’équipe d’intervention rapide du district a </a:t>
            </a:r>
            <a:r>
              <a:rPr lang="fr-FR" sz="1800" b="0" dirty="0">
                <a:solidFill>
                  <a:schemeClr val="accent1"/>
                </a:solidFill>
                <a:effectLst/>
                <a:ea typeface=""/>
                <a:cs typeface="Arial" panose="020B0604020202020204" pitchFamily="34" charset="0"/>
              </a:rPr>
              <a:t>terminé son enquête épidémiologique initiale</a:t>
            </a:r>
            <a:r>
              <a:rPr lang="fr-FR" sz="1800" b="0" dirty="0">
                <a:solidFill>
                  <a:srgbClr val="000000"/>
                </a:solidFill>
                <a:effectLst/>
                <a:ea typeface=""/>
                <a:cs typeface="Arial" panose="020B0604020202020204" pitchFamily="34" charset="0"/>
              </a:rPr>
              <a:t>, identifié un autre cas suspect et fourni une liste d’adresses et de contacts au centre national d’opérations d’urgence de santé publique. Sur la base de ces informations, le centre national d’opérations d’urgence de santé publique a effectué une évaluation des risques le même jour et estimé que cet événement présentait un risque très élevé. Le responsable d’incidents a immédiatement communiqué les recommandations de l’évaluation au ministre de la Santé, qui a notamment requis le déploiement d’une équipe d’intervention rapide nationale.</a:t>
            </a:r>
          </a:p>
        </p:txBody>
      </p:sp>
      <p:sp>
        <p:nvSpPr>
          <p:cNvPr id="17" name="Rectangle 16">
            <a:extLst>
              <a:ext uri="{FF2B5EF4-FFF2-40B4-BE49-F238E27FC236}">
                <a16:creationId xmlns:a16="http://schemas.microsoft.com/office/drawing/2014/main" id="{23057399-2585-94B2-7C04-F724FB4BCD15}"/>
              </a:ext>
            </a:extLst>
          </p:cNvPr>
          <p:cNvSpPr/>
          <p:nvPr/>
        </p:nvSpPr>
        <p:spPr>
          <a:xfrm>
            <a:off x="914428" y="1850749"/>
            <a:ext cx="1506043" cy="354573"/>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B21BF72B-B666-387B-0EF5-1742F9E3DEAB}"/>
              </a:ext>
            </a:extLst>
          </p:cNvPr>
          <p:cNvCxnSpPr>
            <a:cxnSpLocks/>
          </p:cNvCxnSpPr>
          <p:nvPr/>
        </p:nvCxnSpPr>
        <p:spPr>
          <a:xfrm>
            <a:off x="1887708" y="1403349"/>
            <a:ext cx="0" cy="430213"/>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3876C5F-83C7-7285-FCD6-AE1C38536261}"/>
              </a:ext>
            </a:extLst>
          </p:cNvPr>
          <p:cNvSpPr txBox="1"/>
          <p:nvPr/>
        </p:nvSpPr>
        <p:spPr>
          <a:xfrm>
            <a:off x="615782" y="1035049"/>
            <a:ext cx="5417466" cy="400110"/>
          </a:xfrm>
          <a:prstGeom prst="rect">
            <a:avLst/>
          </a:prstGeom>
          <a:solidFill>
            <a:schemeClr val="accent5"/>
          </a:solidFill>
        </p:spPr>
        <p:txBody>
          <a:bodyPr wrap="square" rtlCol="0">
            <a:spAutoFit/>
          </a:bodyPr>
          <a:lstStyle/>
          <a:p>
            <a:pPr algn="ctr"/>
            <a:r>
              <a:rPr lang="fr-FR" sz="2000" b="1" dirty="0">
                <a:solidFill>
                  <a:schemeClr val="bg1"/>
                </a:solidFill>
              </a:rPr>
              <a:t>Lancer une investigation ou déployer une équipe  </a:t>
            </a:r>
          </a:p>
        </p:txBody>
      </p:sp>
      <p:sp>
        <p:nvSpPr>
          <p:cNvPr id="21" name="Rectangle 20">
            <a:extLst>
              <a:ext uri="{FF2B5EF4-FFF2-40B4-BE49-F238E27FC236}">
                <a16:creationId xmlns:a16="http://schemas.microsoft.com/office/drawing/2014/main" id="{B6D3DA31-6CE9-9559-7618-55DAC78B3F82}"/>
              </a:ext>
            </a:extLst>
          </p:cNvPr>
          <p:cNvSpPr/>
          <p:nvPr/>
        </p:nvSpPr>
        <p:spPr>
          <a:xfrm>
            <a:off x="5635150" y="2495302"/>
            <a:ext cx="1484958" cy="293759"/>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7BF57D2C-44EC-B0A2-AB48-9FAF4C9973C4}"/>
              </a:ext>
            </a:extLst>
          </p:cNvPr>
          <p:cNvCxnSpPr>
            <a:cxnSpLocks/>
          </p:cNvCxnSpPr>
          <p:nvPr/>
        </p:nvCxnSpPr>
        <p:spPr>
          <a:xfrm>
            <a:off x="7013280" y="2774852"/>
            <a:ext cx="0" cy="528638"/>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7F52234-9917-18FB-540C-BF38AACFF691}"/>
              </a:ext>
            </a:extLst>
          </p:cNvPr>
          <p:cNvSpPr txBox="1"/>
          <p:nvPr/>
        </p:nvSpPr>
        <p:spPr>
          <a:xfrm>
            <a:off x="6858812" y="3296732"/>
            <a:ext cx="3128617" cy="400110"/>
          </a:xfrm>
          <a:prstGeom prst="rect">
            <a:avLst/>
          </a:prstGeom>
          <a:solidFill>
            <a:schemeClr val="accent5"/>
          </a:solidFill>
        </p:spPr>
        <p:txBody>
          <a:bodyPr wrap="square" rtlCol="0">
            <a:spAutoFit/>
          </a:bodyPr>
          <a:lstStyle/>
          <a:p>
            <a:pPr algn="l"/>
            <a:r>
              <a:rPr lang="fr-FR" sz="2000" b="1">
                <a:solidFill>
                  <a:schemeClr val="bg1"/>
                </a:solidFill>
              </a:rPr>
              <a:t>Confirmation en laboratoire</a:t>
            </a:r>
          </a:p>
        </p:txBody>
      </p:sp>
      <p:sp>
        <p:nvSpPr>
          <p:cNvPr id="26" name="TextBox 25">
            <a:extLst>
              <a:ext uri="{FF2B5EF4-FFF2-40B4-BE49-F238E27FC236}">
                <a16:creationId xmlns:a16="http://schemas.microsoft.com/office/drawing/2014/main" id="{DBA6CF1E-14AF-DA69-7CF5-1EAD9AC42D6C}"/>
              </a:ext>
            </a:extLst>
          </p:cNvPr>
          <p:cNvSpPr txBox="1"/>
          <p:nvPr/>
        </p:nvSpPr>
        <p:spPr>
          <a:xfrm>
            <a:off x="3137992" y="3554510"/>
            <a:ext cx="3003298" cy="400110"/>
          </a:xfrm>
          <a:prstGeom prst="rect">
            <a:avLst/>
          </a:prstGeom>
          <a:solidFill>
            <a:schemeClr val="accent5"/>
          </a:solidFill>
        </p:spPr>
        <p:txBody>
          <a:bodyPr wrap="square" rtlCol="0">
            <a:spAutoFit/>
          </a:bodyPr>
          <a:lstStyle/>
          <a:p>
            <a:pPr algn="ctr"/>
            <a:r>
              <a:rPr lang="fr-FR" sz="2000" b="1" dirty="0">
                <a:solidFill>
                  <a:schemeClr val="bg1"/>
                </a:solidFill>
              </a:rPr>
              <a:t>Enquête épidémiologique</a:t>
            </a:r>
          </a:p>
        </p:txBody>
      </p:sp>
      <p:sp>
        <p:nvSpPr>
          <p:cNvPr id="27" name="Rectangle 26">
            <a:extLst>
              <a:ext uri="{FF2B5EF4-FFF2-40B4-BE49-F238E27FC236}">
                <a16:creationId xmlns:a16="http://schemas.microsoft.com/office/drawing/2014/main" id="{510F7E13-6F15-0B02-6DED-3F9BCD82079F}"/>
              </a:ext>
            </a:extLst>
          </p:cNvPr>
          <p:cNvSpPr/>
          <p:nvPr/>
        </p:nvSpPr>
        <p:spPr>
          <a:xfrm>
            <a:off x="914428" y="4111302"/>
            <a:ext cx="1506043" cy="281404"/>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7490CF9F-23CC-1D90-2007-54338937A53C}"/>
              </a:ext>
            </a:extLst>
          </p:cNvPr>
          <p:cNvCxnSpPr>
            <a:cxnSpLocks/>
          </p:cNvCxnSpPr>
          <p:nvPr/>
        </p:nvCxnSpPr>
        <p:spPr>
          <a:xfrm flipH="1">
            <a:off x="2332208" y="3754565"/>
            <a:ext cx="805785" cy="356741"/>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6504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24" grpId="0" animBg="1"/>
      <p:bldP spid="26" grpId="0" animBg="1"/>
      <p:bldP spid="2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fr-FR" sz="1800" b="0" dirty="0">
                <a:solidFill>
                  <a:srgbClr val="000000"/>
                </a:solidFill>
                <a:effectLst/>
                <a:ea typeface=""/>
                <a:cs typeface="Arial" panose="020B0604020202020204" pitchFamily="34" charset="0"/>
              </a:rPr>
              <a:t>L’équipe d’intervention rapide nationale a été déployée le </a:t>
            </a:r>
            <a:r>
              <a:rPr lang="fr-FR" sz="1800" dirty="0">
                <a:solidFill>
                  <a:srgbClr val="000000"/>
                </a:solidFill>
                <a:effectLst/>
                <a:ea typeface=""/>
                <a:cs typeface="Arial" panose="020B0604020202020204" pitchFamily="34" charset="0"/>
              </a:rPr>
              <a:t>14 décembre, </a:t>
            </a:r>
            <a:r>
              <a:rPr lang="fr-FR" sz="1800" b="0" dirty="0">
                <a:solidFill>
                  <a:srgbClr val="000000"/>
                </a:solidFill>
                <a:effectLst/>
                <a:ea typeface=""/>
                <a:cs typeface="Arial" panose="020B0604020202020204" pitchFamily="34" charset="0"/>
              </a:rPr>
              <a:t>avec un léger retard dû à un manque de fonds pour l’achat de carburant.</a:t>
            </a:r>
            <a:br>
              <a:rPr lang="fr-FR" sz="1800" b="0" dirty="0">
                <a:solidFill>
                  <a:srgbClr val="000000"/>
                </a:solidFill>
                <a:effectLst/>
                <a:ea typeface=""/>
                <a:cs typeface="Arial" panose="020B0604020202020204" pitchFamily="34" charset="0"/>
              </a:rPr>
            </a:br>
            <a:br>
              <a:rPr lang="fr-FR" sz="1800" b="0" dirty="0">
                <a:solidFill>
                  <a:srgbClr val="000000"/>
                </a:solidFill>
                <a:effectLst/>
                <a:ea typeface=""/>
                <a:cs typeface="Arial" panose="020B0604020202020204" pitchFamily="34" charset="0"/>
              </a:rPr>
            </a:br>
            <a:r>
              <a:rPr lang="fr-FR" sz="1800" b="0" dirty="0">
                <a:solidFill>
                  <a:srgbClr val="000000"/>
                </a:solidFill>
                <a:effectLst/>
                <a:ea typeface=""/>
                <a:cs typeface="Arial" panose="020B0604020202020204" pitchFamily="34" charset="0"/>
              </a:rPr>
              <a:t>À partir du </a:t>
            </a:r>
            <a:r>
              <a:rPr lang="fr-FR" sz="1800" dirty="0">
                <a:solidFill>
                  <a:schemeClr val="accent1"/>
                </a:solidFill>
                <a:effectLst/>
                <a:ea typeface=""/>
                <a:cs typeface="Arial" panose="020B0604020202020204" pitchFamily="34" charset="0"/>
              </a:rPr>
              <a:t>15 décembre</a:t>
            </a:r>
            <a:r>
              <a:rPr lang="fr-FR" sz="1800" b="0" dirty="0">
                <a:solidFill>
                  <a:srgbClr val="000000"/>
                </a:solidFill>
                <a:effectLst/>
                <a:ea typeface=""/>
                <a:cs typeface="Arial" panose="020B0604020202020204" pitchFamily="34" charset="0"/>
              </a:rPr>
              <a:t>, l’équipe d’intervention rapide nationale a procédé à des </a:t>
            </a:r>
            <a:r>
              <a:rPr lang="fr-FR" sz="1800" b="0" dirty="0">
                <a:solidFill>
                  <a:schemeClr val="accent1"/>
                </a:solidFill>
                <a:effectLst/>
                <a:ea typeface=""/>
                <a:cs typeface="Arial" panose="020B0604020202020204" pitchFamily="34" charset="0"/>
              </a:rPr>
              <a:t>évaluations en matière de prévention et de contrôle des infections</a:t>
            </a:r>
            <a:r>
              <a:rPr lang="fr-FR" sz="1800" b="0" dirty="0">
                <a:solidFill>
                  <a:srgbClr val="000000"/>
                </a:solidFill>
                <a:effectLst/>
                <a:ea typeface=""/>
                <a:cs typeface="Arial" panose="020B0604020202020204" pitchFamily="34" charset="0"/>
              </a:rPr>
              <a:t> à l’hôpital de district et organisé une </a:t>
            </a:r>
            <a:r>
              <a:rPr lang="fr-FR" sz="1800" b="0" dirty="0">
                <a:solidFill>
                  <a:schemeClr val="accent1"/>
                </a:solidFill>
                <a:effectLst/>
                <a:ea typeface=""/>
                <a:cs typeface="Arial" panose="020B0604020202020204" pitchFamily="34" charset="0"/>
              </a:rPr>
              <a:t>formation à la prise en charge des cas de rougeole</a:t>
            </a:r>
            <a:r>
              <a:rPr lang="fr-FR" sz="1800" b="0" dirty="0">
                <a:solidFill>
                  <a:srgbClr val="000000"/>
                </a:solidFill>
                <a:effectLst/>
                <a:ea typeface=""/>
                <a:cs typeface="Arial" panose="020B0604020202020204" pitchFamily="34" charset="0"/>
              </a:rPr>
              <a:t>.</a:t>
            </a:r>
          </a:p>
          <a:p>
            <a:pPr marL="0" marR="0">
              <a:lnSpc>
                <a:spcPct val="115000"/>
              </a:lnSpc>
              <a:spcBef>
                <a:spcPts val="0"/>
              </a:spcBef>
              <a:spcAft>
                <a:spcPts val="100"/>
              </a:spcAft>
            </a:pPr>
            <a:endParaRPr lang="en-GB" sz="1800" b="0" dirty="0">
              <a:solidFill>
                <a:srgbClr val="000000"/>
              </a:solidFill>
              <a:ea typeface="Calibri" panose="020F0502020204030204" pitchFamily="34" charset="0"/>
              <a:cs typeface="Arial" panose="020B0604020202020204" pitchFamily="34" charset="0"/>
            </a:endParaRPr>
          </a:p>
          <a:p>
            <a:pPr>
              <a:lnSpc>
                <a:spcPct val="115000"/>
              </a:lnSpc>
              <a:spcBef>
                <a:spcPts val="0"/>
              </a:spcBef>
              <a:spcAft>
                <a:spcPts val="100"/>
              </a:spcAft>
            </a:pPr>
            <a:r>
              <a:rPr lang="fr-FR" sz="1800" b="0" dirty="0">
                <a:solidFill>
                  <a:srgbClr val="000000"/>
                </a:solidFill>
                <a:effectLst/>
                <a:ea typeface=""/>
                <a:cs typeface="Arial" panose="020B0604020202020204" pitchFamily="34" charset="0"/>
              </a:rPr>
              <a:t>Les équipes combinées d’intervention rapide nationale et de district ont démarré des activités de </a:t>
            </a:r>
            <a:r>
              <a:rPr lang="fr-FR" sz="1800" b="0" dirty="0">
                <a:solidFill>
                  <a:schemeClr val="accent1"/>
                </a:solidFill>
                <a:effectLst/>
                <a:ea typeface=""/>
                <a:cs typeface="Arial" panose="020B0604020202020204" pitchFamily="34" charset="0"/>
              </a:rPr>
              <a:t>communication sur les risques et de mobilisation communautaire</a:t>
            </a:r>
            <a:r>
              <a:rPr lang="fr-FR" sz="1800" b="0" dirty="0">
                <a:solidFill>
                  <a:srgbClr val="000000"/>
                </a:solidFill>
                <a:effectLst/>
                <a:ea typeface=""/>
                <a:cs typeface="Arial" panose="020B0604020202020204" pitchFamily="34" charset="0"/>
              </a:rPr>
              <a:t> le </a:t>
            </a:r>
            <a:r>
              <a:rPr lang="fr-FR" sz="1800" dirty="0">
                <a:solidFill>
                  <a:schemeClr val="accent1"/>
                </a:solidFill>
                <a:effectLst/>
                <a:ea typeface=""/>
                <a:cs typeface="Arial" panose="020B0604020202020204" pitchFamily="34" charset="0"/>
              </a:rPr>
              <a:t>18 décembre</a:t>
            </a:r>
            <a:r>
              <a:rPr lang="fr-FR" sz="1800" b="0" dirty="0">
                <a:solidFill>
                  <a:srgbClr val="000000"/>
                </a:solidFill>
                <a:effectLst/>
                <a:ea typeface=""/>
                <a:cs typeface="Arial" panose="020B0604020202020204" pitchFamily="34" charset="0"/>
              </a:rPr>
              <a:t>, en raison de la confusion entre les autorités nationales et de district, provoquée par des retards dans la traduction des documents dans plusieurs langues locales parlées dans les zones touchées.</a:t>
            </a:r>
          </a:p>
        </p:txBody>
      </p:sp>
      <p:sp>
        <p:nvSpPr>
          <p:cNvPr id="5" name="Title 1">
            <a:extLst>
              <a:ext uri="{FF2B5EF4-FFF2-40B4-BE49-F238E27FC236}">
                <a16:creationId xmlns:a16="http://schemas.microsoft.com/office/drawing/2014/main" id="{AE28576F-35F6-6757-066F-5D7BBAA42F6A}"/>
              </a:ext>
            </a:extLst>
          </p:cNvPr>
          <p:cNvSpPr>
            <a:spLocks noGrp="1"/>
          </p:cNvSpPr>
          <p:nvPr>
            <p:ph type="title"/>
          </p:nvPr>
        </p:nvSpPr>
        <p:spPr>
          <a:xfrm>
            <a:off x="450411" y="373263"/>
            <a:ext cx="10662515" cy="1325563"/>
          </a:xfrm>
        </p:spPr>
        <p:txBody>
          <a:bodyPr/>
          <a:lstStyle/>
          <a:p>
            <a:r>
              <a:rPr lang="fr-FR"/>
              <a:t>Scénario d’une épidémie de rougeole</a:t>
            </a:r>
          </a:p>
        </p:txBody>
      </p:sp>
      <p:sp>
        <p:nvSpPr>
          <p:cNvPr id="6" name="Rectangle 5">
            <a:extLst>
              <a:ext uri="{FF2B5EF4-FFF2-40B4-BE49-F238E27FC236}">
                <a16:creationId xmlns:a16="http://schemas.microsoft.com/office/drawing/2014/main" id="{67C50E6F-6BB9-750F-C45F-D9B5E71BA91E}"/>
              </a:ext>
            </a:extLst>
          </p:cNvPr>
          <p:cNvSpPr/>
          <p:nvPr/>
        </p:nvSpPr>
        <p:spPr>
          <a:xfrm>
            <a:off x="1719718" y="2803701"/>
            <a:ext cx="1462754" cy="344488"/>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79401257-A137-B2B1-A728-CEE6FD1B7217}"/>
              </a:ext>
            </a:extLst>
          </p:cNvPr>
          <p:cNvCxnSpPr>
            <a:cxnSpLocks/>
            <a:stCxn id="8" idx="1"/>
          </p:cNvCxnSpPr>
          <p:nvPr/>
        </p:nvCxnSpPr>
        <p:spPr>
          <a:xfrm flipH="1">
            <a:off x="3182472" y="2643649"/>
            <a:ext cx="1425441" cy="184666"/>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E749600-4E1A-81F8-B4CA-B51BBD9B1536}"/>
              </a:ext>
            </a:extLst>
          </p:cNvPr>
          <p:cNvSpPr txBox="1"/>
          <p:nvPr/>
        </p:nvSpPr>
        <p:spPr>
          <a:xfrm>
            <a:off x="4607913" y="2458983"/>
            <a:ext cx="5979405" cy="369332"/>
          </a:xfrm>
          <a:prstGeom prst="rect">
            <a:avLst/>
          </a:prstGeom>
          <a:solidFill>
            <a:schemeClr val="accent5"/>
          </a:solidFill>
        </p:spPr>
        <p:txBody>
          <a:bodyPr wrap="square" rtlCol="0">
            <a:spAutoFit/>
          </a:bodyPr>
          <a:lstStyle/>
          <a:p>
            <a:pPr algn="l"/>
            <a:r>
              <a:rPr lang="fr-FR" b="1" dirty="0">
                <a:solidFill>
                  <a:schemeClr val="bg1"/>
                </a:solidFill>
              </a:rPr>
              <a:t>Prise en charge des cas/prévention et contrôle des infections</a:t>
            </a:r>
          </a:p>
        </p:txBody>
      </p:sp>
      <p:sp>
        <p:nvSpPr>
          <p:cNvPr id="11" name="TextBox 10">
            <a:extLst>
              <a:ext uri="{FF2B5EF4-FFF2-40B4-BE49-F238E27FC236}">
                <a16:creationId xmlns:a16="http://schemas.microsoft.com/office/drawing/2014/main" id="{BFFD2FDB-24D4-2DE7-2D0A-916BEEC480F9}"/>
              </a:ext>
            </a:extLst>
          </p:cNvPr>
          <p:cNvSpPr txBox="1"/>
          <p:nvPr/>
        </p:nvSpPr>
        <p:spPr>
          <a:xfrm>
            <a:off x="4306558" y="5591835"/>
            <a:ext cx="6582114" cy="400110"/>
          </a:xfrm>
          <a:prstGeom prst="rect">
            <a:avLst/>
          </a:prstGeom>
          <a:solidFill>
            <a:schemeClr val="accent5"/>
          </a:solidFill>
        </p:spPr>
        <p:txBody>
          <a:bodyPr wrap="square" rtlCol="0">
            <a:spAutoFit/>
          </a:bodyPr>
          <a:lstStyle/>
          <a:p>
            <a:pPr algn="l"/>
            <a:r>
              <a:rPr lang="fr-FR" sz="2000" b="1" dirty="0">
                <a:solidFill>
                  <a:schemeClr val="bg1"/>
                </a:solidFill>
              </a:rPr>
              <a:t>Communication sur les risques/mobilisation communautaire</a:t>
            </a:r>
          </a:p>
        </p:txBody>
      </p:sp>
      <p:sp>
        <p:nvSpPr>
          <p:cNvPr id="13" name="Rectangle 12">
            <a:extLst>
              <a:ext uri="{FF2B5EF4-FFF2-40B4-BE49-F238E27FC236}">
                <a16:creationId xmlns:a16="http://schemas.microsoft.com/office/drawing/2014/main" id="{23FA9C08-957A-8AA8-02A6-B81DA3A69980}"/>
              </a:ext>
            </a:extLst>
          </p:cNvPr>
          <p:cNvSpPr/>
          <p:nvPr/>
        </p:nvSpPr>
        <p:spPr>
          <a:xfrm>
            <a:off x="7466332" y="4415725"/>
            <a:ext cx="1453550" cy="292301"/>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F5F9AB29-848D-2EDE-0775-FC5F2C3AE1B9}"/>
              </a:ext>
            </a:extLst>
          </p:cNvPr>
          <p:cNvCxnSpPr>
            <a:cxnSpLocks/>
          </p:cNvCxnSpPr>
          <p:nvPr/>
        </p:nvCxnSpPr>
        <p:spPr>
          <a:xfrm>
            <a:off x="8193107" y="4690096"/>
            <a:ext cx="0" cy="877266"/>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419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1" grpId="0" animBg="1"/>
      <p:bldP spid="1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6577BA"/>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fr-FR" sz="18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Toujours le </a:t>
            </a:r>
            <a:r>
              <a:rPr kumimoji="0" lang="fr-FR" sz="1800" b="1" i="0" u="none" strike="noStrike" cap="none" normalizeH="0" baseline="0" noProof="0" dirty="0">
                <a:ln>
                  <a:noFill/>
                </a:ln>
                <a:solidFill>
                  <a:schemeClr val="accent1"/>
                </a:solidFill>
                <a:effectLst/>
                <a:uLnTx/>
                <a:uFillTx/>
                <a:latin typeface="Arial" panose="020B0604020202020204" pitchFamily="34" charset="0"/>
                <a:ea typeface="Arial"/>
                <a:cs typeface="Arial" panose="020B0604020202020204" pitchFamily="34" charset="0"/>
              </a:rPr>
              <a:t>18 décembre</a:t>
            </a:r>
            <a:r>
              <a:rPr kumimoji="0" lang="fr-FR" sz="18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 le </a:t>
            </a:r>
            <a:r>
              <a:rPr kumimoji="0" lang="fr-FR" sz="1800" b="0" i="0" u="none" strike="noStrike" cap="none" normalizeH="0" baseline="0" noProof="0" dirty="0">
                <a:ln>
                  <a:noFill/>
                </a:ln>
                <a:solidFill>
                  <a:schemeClr val="accent1"/>
                </a:solidFill>
                <a:effectLst/>
                <a:uLnTx/>
                <a:uFillTx/>
                <a:latin typeface="Arial" panose="020B0604020202020204" pitchFamily="34" charset="0"/>
                <a:ea typeface="Arial"/>
                <a:cs typeface="Arial" panose="020B0604020202020204" pitchFamily="34" charset="0"/>
              </a:rPr>
              <a:t>ministre a donné une conférence de presse</a:t>
            </a:r>
            <a:r>
              <a:rPr kumimoji="0" lang="fr-FR" sz="18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 suivie de la publication d’un </a:t>
            </a:r>
            <a:r>
              <a:rPr kumimoji="0" lang="fr-FR" sz="1800" b="0" i="0" u="none" strike="noStrike" cap="none" normalizeH="0" baseline="0" noProof="0" dirty="0">
                <a:ln>
                  <a:noFill/>
                </a:ln>
                <a:solidFill>
                  <a:schemeClr val="accent1"/>
                </a:solidFill>
                <a:effectLst/>
                <a:uLnTx/>
                <a:uFillTx/>
                <a:latin typeface="Arial" panose="020B0604020202020204" pitchFamily="34" charset="0"/>
                <a:ea typeface="Arial"/>
                <a:cs typeface="Arial" panose="020B0604020202020204" pitchFamily="34" charset="0"/>
              </a:rPr>
              <a:t>avis national </a:t>
            </a:r>
            <a:r>
              <a:rPr kumimoji="0" lang="fr-FR" sz="18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sur l’épidémie confirmée dans la presse écrite et les médias électroniques. Des idées fausses et des rumeurs sur les décès inexpliqués, selon lesquelles il s’agissait d’une maladie importée par des étrangers, ont commencé à circuler dans la communauté. </a:t>
            </a: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fr-FR" sz="11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 </a:t>
            </a: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fr-FR" sz="18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Le rapport de situation de l’équipe nationale du </a:t>
            </a:r>
            <a:r>
              <a:rPr kumimoji="0" lang="fr-FR" sz="1800" b="1"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18 décembre</a:t>
            </a:r>
            <a:r>
              <a:rPr kumimoji="0" lang="fr-FR" sz="18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 a souligné qu’un nombre important d’agents de santé, de patients hospitalisés et de membres de la communauté étaient des contacts à haut risque. Le </a:t>
            </a:r>
            <a:r>
              <a:rPr kumimoji="0" lang="fr-FR" sz="1800" b="1" i="0" u="none" strike="noStrike" cap="none" normalizeH="0" baseline="0" noProof="0" dirty="0">
                <a:ln>
                  <a:noFill/>
                </a:ln>
                <a:solidFill>
                  <a:schemeClr val="accent1"/>
                </a:solidFill>
                <a:effectLst/>
                <a:uLnTx/>
                <a:uFillTx/>
                <a:latin typeface="Arial" panose="020B0604020202020204" pitchFamily="34" charset="0"/>
                <a:ea typeface="Arial"/>
                <a:cs typeface="Arial" panose="020B0604020202020204" pitchFamily="34" charset="0"/>
              </a:rPr>
              <a:t>19 décembre</a:t>
            </a:r>
            <a:r>
              <a:rPr kumimoji="0" lang="fr-FR" sz="18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 le responsable d’incidents a adressé au ministre de la Santé une demande de vaccins destinée à l’OMS, sollicitant un soutien pour organiser une campagne de vaccination rapide auprès des communautés touchées.</a:t>
            </a:r>
          </a:p>
        </p:txBody>
      </p:sp>
      <p:sp>
        <p:nvSpPr>
          <p:cNvPr id="2" name="Title 1">
            <a:extLst>
              <a:ext uri="{FF2B5EF4-FFF2-40B4-BE49-F238E27FC236}">
                <a16:creationId xmlns:a16="http://schemas.microsoft.com/office/drawing/2014/main" id="{AC3F20FC-0ED0-D305-2E68-F084D1B518F1}"/>
              </a:ext>
            </a:extLst>
          </p:cNvPr>
          <p:cNvSpPr>
            <a:spLocks noGrp="1"/>
          </p:cNvSpPr>
          <p:nvPr>
            <p:ph type="title"/>
          </p:nvPr>
        </p:nvSpPr>
        <p:spPr>
          <a:xfrm>
            <a:off x="450411" y="373263"/>
            <a:ext cx="10662515" cy="1325563"/>
          </a:xfrm>
        </p:spPr>
        <p:txBody>
          <a:bodyPr/>
          <a:lstStyle/>
          <a:p>
            <a:r>
              <a:rPr lang="fr-FR"/>
              <a:t>Scénario d’une épidémie de rougeole</a:t>
            </a:r>
          </a:p>
        </p:txBody>
      </p:sp>
      <p:sp>
        <p:nvSpPr>
          <p:cNvPr id="6" name="TextBox 5">
            <a:extLst>
              <a:ext uri="{FF2B5EF4-FFF2-40B4-BE49-F238E27FC236}">
                <a16:creationId xmlns:a16="http://schemas.microsoft.com/office/drawing/2014/main" id="{191E475F-1D93-681A-A7DA-7D855061ED80}"/>
              </a:ext>
            </a:extLst>
          </p:cNvPr>
          <p:cNvSpPr txBox="1"/>
          <p:nvPr/>
        </p:nvSpPr>
        <p:spPr>
          <a:xfrm>
            <a:off x="540000" y="5249374"/>
            <a:ext cx="3844061" cy="400110"/>
          </a:xfrm>
          <a:prstGeom prst="rect">
            <a:avLst/>
          </a:prstGeom>
          <a:solidFill>
            <a:schemeClr val="accent5"/>
          </a:solidFill>
        </p:spPr>
        <p:txBody>
          <a:bodyPr wrap="square" rtlCol="0">
            <a:spAutoFit/>
          </a:bodyPr>
          <a:lstStyle/>
          <a:p>
            <a:pPr algn="l"/>
            <a:r>
              <a:rPr lang="fr-FR" sz="2000" b="1" dirty="0">
                <a:solidFill>
                  <a:schemeClr val="bg1"/>
                </a:solidFill>
              </a:rPr>
              <a:t>Contre-mesures de santé publique</a:t>
            </a:r>
          </a:p>
        </p:txBody>
      </p:sp>
      <p:sp>
        <p:nvSpPr>
          <p:cNvPr id="7" name="Rectangle 6">
            <a:extLst>
              <a:ext uri="{FF2B5EF4-FFF2-40B4-BE49-F238E27FC236}">
                <a16:creationId xmlns:a16="http://schemas.microsoft.com/office/drawing/2014/main" id="{5920DCD8-E3CF-89FF-015C-141AF4474538}"/>
              </a:ext>
            </a:extLst>
          </p:cNvPr>
          <p:cNvSpPr/>
          <p:nvPr/>
        </p:nvSpPr>
        <p:spPr>
          <a:xfrm>
            <a:off x="1669705" y="3957411"/>
            <a:ext cx="1494836"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99CF6FEC-AF26-C6B2-F8B4-F6B520DBED5E}"/>
              </a:ext>
            </a:extLst>
          </p:cNvPr>
          <p:cNvCxnSpPr>
            <a:cxnSpLocks/>
          </p:cNvCxnSpPr>
          <p:nvPr/>
        </p:nvCxnSpPr>
        <p:spPr>
          <a:xfrm>
            <a:off x="2417123" y="4350184"/>
            <a:ext cx="0" cy="877266"/>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1922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3"/>
            <a:ext cx="11741589" cy="552142"/>
          </a:xfrm>
        </p:spPr>
        <p:txBody>
          <a:bodyPr>
            <a:normAutofit/>
          </a:bodyPr>
          <a:lstStyle/>
          <a:p>
            <a:r>
              <a:rPr lang="fr-FR" sz="2800" dirty="0"/>
              <a:t>Corrigé : activités de réponse précoce (et date d’achèvement)</a:t>
            </a:r>
          </a:p>
        </p:txBody>
      </p:sp>
      <p:sp>
        <p:nvSpPr>
          <p:cNvPr id="11" name="TextBox 10">
            <a:extLst>
              <a:ext uri="{FF2B5EF4-FFF2-40B4-BE49-F238E27FC236}">
                <a16:creationId xmlns:a16="http://schemas.microsoft.com/office/drawing/2014/main" id="{F86E05D4-CE06-121C-CB6B-AAE78F38A8B5}"/>
              </a:ext>
            </a:extLst>
          </p:cNvPr>
          <p:cNvSpPr txBox="1"/>
          <p:nvPr/>
        </p:nvSpPr>
        <p:spPr>
          <a:xfrm>
            <a:off x="8292621" y="4318294"/>
            <a:ext cx="3381621" cy="1015663"/>
          </a:xfrm>
          <a:prstGeom prst="rect">
            <a:avLst/>
          </a:prstGeom>
          <a:noFill/>
        </p:spPr>
        <p:txBody>
          <a:bodyPr wrap="square" lIns="91440" tIns="45720" rIns="91440" bIns="45720" rtlCol="0" anchor="t">
            <a:spAutoFit/>
          </a:bodyPr>
          <a:lstStyle/>
          <a:p>
            <a:r>
              <a:rPr lang="fr-FR" sz="2000" dirty="0">
                <a:latin typeface="Arial"/>
                <a:cs typeface="Arial"/>
              </a:rPr>
              <a:t>Date d’achèvement des actions de réponse précoce de l’approche 7-1-7</a:t>
            </a:r>
          </a:p>
        </p:txBody>
      </p:sp>
      <p:graphicFrame>
        <p:nvGraphicFramePr>
          <p:cNvPr id="4" name="Table 3">
            <a:extLst>
              <a:ext uri="{FF2B5EF4-FFF2-40B4-BE49-F238E27FC236}">
                <a16:creationId xmlns:a16="http://schemas.microsoft.com/office/drawing/2014/main" id="{C63B7947-49BB-7A66-678A-EAE70B727EF2}"/>
              </a:ext>
            </a:extLst>
          </p:cNvPr>
          <p:cNvGraphicFramePr>
            <a:graphicFrameLocks noGrp="1"/>
          </p:cNvGraphicFramePr>
          <p:nvPr>
            <p:extLst>
              <p:ext uri="{D42A27DB-BD31-4B8C-83A1-F6EECF244321}">
                <p14:modId xmlns:p14="http://schemas.microsoft.com/office/powerpoint/2010/main" val="2754082272"/>
              </p:ext>
            </p:extLst>
          </p:nvPr>
        </p:nvGraphicFramePr>
        <p:xfrm>
          <a:off x="1184494" y="1312753"/>
          <a:ext cx="6292563" cy="5190006"/>
        </p:xfrm>
        <a:graphic>
          <a:graphicData uri="http://schemas.openxmlformats.org/drawingml/2006/table">
            <a:tbl>
              <a:tblPr firstRow="1" firstCol="1" bandRow="1">
                <a:tableStyleId>{5C22544A-7EE6-4342-B048-85BDC9FD1C3A}</a:tableStyleId>
              </a:tblPr>
              <a:tblGrid>
                <a:gridCol w="2412275">
                  <a:extLst>
                    <a:ext uri="{9D8B030D-6E8A-4147-A177-3AD203B41FA5}">
                      <a16:colId xmlns:a16="http://schemas.microsoft.com/office/drawing/2014/main" val="3150821659"/>
                    </a:ext>
                  </a:extLst>
                </a:gridCol>
                <a:gridCol w="745338">
                  <a:extLst>
                    <a:ext uri="{9D8B030D-6E8A-4147-A177-3AD203B41FA5}">
                      <a16:colId xmlns:a16="http://schemas.microsoft.com/office/drawing/2014/main" val="2372419744"/>
                    </a:ext>
                  </a:extLst>
                </a:gridCol>
                <a:gridCol w="3134950">
                  <a:extLst>
                    <a:ext uri="{9D8B030D-6E8A-4147-A177-3AD203B41FA5}">
                      <a16:colId xmlns:a16="http://schemas.microsoft.com/office/drawing/2014/main" val="1107895827"/>
                    </a:ext>
                  </a:extLst>
                </a:gridCol>
              </a:tblGrid>
              <a:tr h="388473">
                <a:tc>
                  <a:txBody>
                    <a:bodyPr/>
                    <a:lstStyle/>
                    <a:p>
                      <a:pPr marL="139700" indent="241300">
                        <a:spcBef>
                          <a:spcPts val="200"/>
                        </a:spcBef>
                        <a:spcAft>
                          <a:spcPts val="200"/>
                        </a:spcAft>
                        <a:buNone/>
                      </a:pPr>
                      <a:r>
                        <a:rPr lang="fr-FR" sz="900" dirty="0">
                          <a:solidFill>
                            <a:schemeClr val="bg1"/>
                          </a:solidFill>
                          <a:effectLst/>
                          <a:latin typeface="Arial" panose="020B0604020202020204" pitchFamily="34" charset="0"/>
                          <a:cs typeface="Arial" panose="020B0604020202020204" pitchFamily="34" charset="0"/>
                        </a:rPr>
                        <a:t>Jalon</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Bef>
                          <a:spcPts val="200"/>
                        </a:spcBef>
                        <a:spcAft>
                          <a:spcPts val="200"/>
                        </a:spcAft>
                        <a:buNone/>
                      </a:pPr>
                      <a:r>
                        <a:rPr lang="fr-FR" sz="900">
                          <a:solidFill>
                            <a:schemeClr val="bg1"/>
                          </a:solidFill>
                          <a:effectLst/>
                          <a:latin typeface="Arial" panose="020B0604020202020204" pitchFamily="34" charset="0"/>
                          <a:cs typeface="Arial" panose="020B0604020202020204" pitchFamily="34" charset="0"/>
                        </a:rPr>
                        <a:t>Date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39700" indent="228600">
                        <a:spcBef>
                          <a:spcPts val="200"/>
                        </a:spcBef>
                        <a:spcAft>
                          <a:spcPts val="200"/>
                        </a:spcAft>
                        <a:buNone/>
                      </a:pPr>
                      <a:r>
                        <a:rPr lang="fr-FR" sz="900">
                          <a:solidFill>
                            <a:schemeClr val="bg1"/>
                          </a:solidFill>
                          <a:effectLst/>
                          <a:latin typeface="Arial" panose="020B0604020202020204" pitchFamily="34" charset="0"/>
                          <a:cs typeface="Arial" panose="020B0604020202020204" pitchFamily="34" charset="0"/>
                        </a:rPr>
                        <a:t>Description/justification</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0260128"/>
                  </a:ext>
                </a:extLst>
              </a:tr>
              <a:tr h="652635">
                <a:tc>
                  <a:txBody>
                    <a:bodyPr/>
                    <a:lstStyle/>
                    <a:p>
                      <a:pPr marL="152400" indent="12700">
                        <a:spcBef>
                          <a:spcPts val="200"/>
                        </a:spcBef>
                        <a:spcAft>
                          <a:spcPts val="200"/>
                        </a:spcAft>
                        <a:buNone/>
                      </a:pPr>
                      <a:r>
                        <a:rPr lang="fr-FR" sz="800" b="0" dirty="0">
                          <a:solidFill>
                            <a:sysClr val="windowText" lastClr="000000"/>
                          </a:solidFill>
                          <a:effectLst/>
                          <a:latin typeface="Arial" panose="020B0604020202020204" pitchFamily="34" charset="0"/>
                          <a:cs typeface="Arial" panose="020B0604020202020204" pitchFamily="34" charset="0"/>
                        </a:rPr>
                        <a:t>Lancer une investigation ou déployer une équipe d’investigation/d’intervention</a:t>
                      </a:r>
                    </a:p>
                  </a:txBody>
                  <a:tcPr marL="4350" marR="108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33338" algn="ctr">
                        <a:spcBef>
                          <a:spcPts val="200"/>
                        </a:spcBef>
                        <a:spcAft>
                          <a:spcPts val="200"/>
                        </a:spcAft>
                        <a:buNone/>
                      </a:pPr>
                      <a:r>
                        <a:rPr lang="fr-FR" sz="800" b="1" dirty="0">
                          <a:solidFill>
                            <a:sysClr val="windowText" lastClr="000000"/>
                          </a:solidFill>
                          <a:effectLst/>
                          <a:latin typeface="Arial" panose="020B0604020202020204" pitchFamily="34" charset="0"/>
                          <a:cs typeface="Arial" panose="020B0604020202020204" pitchFamily="34" charset="0"/>
                        </a:rPr>
                        <a:t>10 déc.</a:t>
                      </a:r>
                    </a:p>
                  </a:txBody>
                  <a:tcPr marL="4350" marR="108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fr-FR" sz="800" dirty="0">
                          <a:solidFill>
                            <a:sysClr val="windowText" lastClr="000000"/>
                          </a:solidFill>
                          <a:effectLst/>
                          <a:latin typeface="Arial" panose="020B0604020202020204" pitchFamily="34" charset="0"/>
                          <a:cs typeface="Arial" panose="020B0604020202020204" pitchFamily="34" charset="0"/>
                        </a:rPr>
                        <a:t>Le 10 décembre, </a:t>
                      </a:r>
                      <a:r>
                        <a:rPr lang="fr-FR" sz="800" b="1" dirty="0">
                          <a:solidFill>
                            <a:sysClr val="windowText" lastClr="000000"/>
                          </a:solidFill>
                          <a:effectLst/>
                          <a:latin typeface="Arial" panose="020B0604020202020204" pitchFamily="34" charset="0"/>
                          <a:cs typeface="Arial" panose="020B0604020202020204" pitchFamily="34" charset="0"/>
                        </a:rPr>
                        <a:t>l’équipe d’intervention du district a commencé à rechercher les contacts</a:t>
                      </a:r>
                      <a:r>
                        <a:rPr lang="fr-FR" sz="800" dirty="0">
                          <a:solidFill>
                            <a:sysClr val="windowText" lastClr="000000"/>
                          </a:solidFill>
                          <a:effectLst/>
                          <a:latin typeface="Arial" panose="020B0604020202020204" pitchFamily="34" charset="0"/>
                          <a:cs typeface="Arial" panose="020B0604020202020204" pitchFamily="34" charset="0"/>
                        </a:rPr>
                        <a:t> de Mme A et </a:t>
                      </a:r>
                      <a:r>
                        <a:rPr lang="fr-FR" sz="800" b="1" dirty="0">
                          <a:solidFill>
                            <a:sysClr val="windowText" lastClr="000000"/>
                          </a:solidFill>
                          <a:effectLst/>
                          <a:latin typeface="Arial" panose="020B0604020202020204" pitchFamily="34" charset="0"/>
                          <a:cs typeface="Arial" panose="020B0604020202020204" pitchFamily="34" charset="0"/>
                        </a:rPr>
                        <a:t>mis en place une surveillance active des agents de santé</a:t>
                      </a:r>
                      <a:r>
                        <a:rPr lang="fr-FR" sz="800" dirty="0">
                          <a:solidFill>
                            <a:sysClr val="windowText" lastClr="000000"/>
                          </a:solidFill>
                          <a:effectLst/>
                          <a:latin typeface="Arial" panose="020B0604020202020204" pitchFamily="34" charset="0"/>
                          <a:cs typeface="Arial" panose="020B0604020202020204" pitchFamily="34" charset="0"/>
                        </a:rPr>
                        <a:t> à l’hôpital de district.</a:t>
                      </a:r>
                    </a:p>
                  </a:txBody>
                  <a:tcPr marL="4350" marR="108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00248978"/>
                  </a:ext>
                </a:extLst>
              </a:tr>
              <a:tr h="652635">
                <a:tc>
                  <a:txBody>
                    <a:bodyPr/>
                    <a:lstStyle/>
                    <a:p>
                      <a:pPr marL="152400" indent="12700">
                        <a:spcBef>
                          <a:spcPts val="200"/>
                        </a:spcBef>
                        <a:spcAft>
                          <a:spcPts val="200"/>
                        </a:spcAft>
                        <a:buNone/>
                      </a:pPr>
                      <a:r>
                        <a:rPr lang="fr-FR" sz="800" b="0" dirty="0">
                          <a:solidFill>
                            <a:sysClr val="windowText" lastClr="000000"/>
                          </a:solidFill>
                          <a:effectLst/>
                          <a:latin typeface="Arial" panose="020B0604020202020204" pitchFamily="34" charset="0"/>
                          <a:cs typeface="Arial" panose="020B0604020202020204" pitchFamily="34" charset="0"/>
                        </a:rPr>
                        <a:t>Procéder à une analyse épidémiologique de la charge, de la gravité et des facteurs de risque, et réaliser une première évaluation des risques</a:t>
                      </a:r>
                    </a:p>
                  </a:txBody>
                  <a:tcPr marL="4350" marR="108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spcBef>
                          <a:spcPts val="200"/>
                        </a:spcBef>
                        <a:spcAft>
                          <a:spcPts val="200"/>
                        </a:spcAft>
                        <a:buNone/>
                      </a:pPr>
                      <a:r>
                        <a:rPr lang="fr-FR" sz="800" b="1" dirty="0">
                          <a:solidFill>
                            <a:sysClr val="windowText" lastClr="000000"/>
                          </a:solidFill>
                          <a:effectLst/>
                          <a:latin typeface="Arial" panose="020B0604020202020204" pitchFamily="34" charset="0"/>
                          <a:ea typeface="Arial"/>
                          <a:cs typeface="Arial" panose="020B0604020202020204" pitchFamily="34" charset="0"/>
                        </a:rPr>
                        <a:t>12 déc.</a:t>
                      </a:r>
                    </a:p>
                  </a:txBody>
                  <a:tcPr marL="4350" marR="108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fr-FR" sz="800" dirty="0">
                          <a:solidFill>
                            <a:sysClr val="windowText" lastClr="000000"/>
                          </a:solidFill>
                          <a:effectLst/>
                          <a:latin typeface="Arial" panose="020B0604020202020204" pitchFamily="34" charset="0"/>
                          <a:cs typeface="Arial" panose="020B0604020202020204" pitchFamily="34" charset="0"/>
                        </a:rPr>
                        <a:t>Le 12 décembre, l’équipe d’intervention rapide du district </a:t>
                      </a:r>
                      <a:r>
                        <a:rPr lang="fr-FR" sz="800" b="1" dirty="0">
                          <a:solidFill>
                            <a:sysClr val="windowText" lastClr="000000"/>
                          </a:solidFill>
                          <a:effectLst/>
                          <a:latin typeface="Arial" panose="020B0604020202020204" pitchFamily="34" charset="0"/>
                          <a:cs typeface="Arial" panose="020B0604020202020204" pitchFamily="34" charset="0"/>
                        </a:rPr>
                        <a:t>a achevé sa première investigation épidémiologique...</a:t>
                      </a:r>
                    </a:p>
                  </a:txBody>
                  <a:tcPr marL="4350" marR="108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8460139"/>
                  </a:ext>
                </a:extLst>
              </a:tr>
              <a:tr h="559403">
                <a:tc>
                  <a:txBody>
                    <a:bodyPr/>
                    <a:lstStyle/>
                    <a:p>
                      <a:pPr marL="152400" indent="12700">
                        <a:spcBef>
                          <a:spcPts val="200"/>
                        </a:spcBef>
                        <a:spcAft>
                          <a:spcPts val="200"/>
                        </a:spcAft>
                        <a:buNone/>
                      </a:pPr>
                      <a:r>
                        <a:rPr lang="fr-FR" sz="800" b="0">
                          <a:solidFill>
                            <a:sysClr val="windowText" lastClr="000000"/>
                          </a:solidFill>
                          <a:effectLst/>
                          <a:latin typeface="Arial" panose="020B0604020202020204" pitchFamily="34" charset="0"/>
                          <a:cs typeface="Arial" panose="020B0604020202020204" pitchFamily="34" charset="0"/>
                        </a:rPr>
                        <a:t>Obtenir la confirmation en laboratoire de l’étiologie du foyer épidémique</a:t>
                      </a:r>
                    </a:p>
                  </a:txBody>
                  <a:tcPr marL="4350" marR="108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33338" algn="ctr">
                        <a:spcBef>
                          <a:spcPts val="200"/>
                        </a:spcBef>
                        <a:spcAft>
                          <a:spcPts val="200"/>
                        </a:spcAft>
                        <a:buNone/>
                      </a:pPr>
                      <a:r>
                        <a:rPr lang="fr-FR" sz="800" b="1">
                          <a:solidFill>
                            <a:sysClr val="windowText" lastClr="000000"/>
                          </a:solidFill>
                          <a:effectLst/>
                          <a:latin typeface="Arial" panose="020B0604020202020204" pitchFamily="34" charset="0"/>
                          <a:ea typeface="Arial"/>
                          <a:cs typeface="Arial" panose="020B0604020202020204" pitchFamily="34" charset="0"/>
                        </a:rPr>
                        <a:t>12 déc.</a:t>
                      </a:r>
                    </a:p>
                  </a:txBody>
                  <a:tcPr marL="4350" marR="108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fr-FR" sz="800" dirty="0">
                          <a:solidFill>
                            <a:sysClr val="windowText" lastClr="000000"/>
                          </a:solidFill>
                          <a:effectLst/>
                          <a:latin typeface="Arial" panose="020B0604020202020204" pitchFamily="34" charset="0"/>
                          <a:cs typeface="Arial" panose="020B0604020202020204" pitchFamily="34" charset="0"/>
                        </a:rPr>
                        <a:t>Le 12 décembre, </a:t>
                      </a:r>
                      <a:r>
                        <a:rPr lang="fr-FR" sz="800" b="1" dirty="0">
                          <a:solidFill>
                            <a:sysClr val="windowText" lastClr="000000"/>
                          </a:solidFill>
                          <a:effectLst/>
                          <a:latin typeface="Arial" panose="020B0604020202020204" pitchFamily="34" charset="0"/>
                          <a:cs typeface="Arial" panose="020B0604020202020204" pitchFamily="34" charset="0"/>
                        </a:rPr>
                        <a:t>le laboratoire a confirmé que l’échantillon était positif à la rougeole et a directement notifié le centre national d’opérations d’urgence de santé publique.</a:t>
                      </a:r>
                    </a:p>
                  </a:txBody>
                  <a:tcPr marL="4350" marR="108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08720718"/>
                  </a:ext>
                </a:extLst>
              </a:tr>
              <a:tr h="730330">
                <a:tc>
                  <a:txBody>
                    <a:bodyPr/>
                    <a:lstStyle/>
                    <a:p>
                      <a:pPr marL="152400" indent="12700">
                        <a:spcBef>
                          <a:spcPts val="200"/>
                        </a:spcBef>
                        <a:spcAft>
                          <a:spcPts val="200"/>
                        </a:spcAft>
                        <a:buNone/>
                      </a:pPr>
                      <a:r>
                        <a:rPr lang="fr-FR" sz="800" b="0">
                          <a:solidFill>
                            <a:sysClr val="windowText" lastClr="000000"/>
                          </a:solidFill>
                          <a:effectLst/>
                          <a:latin typeface="Arial" panose="020B0604020202020204" pitchFamily="34" charset="0"/>
                          <a:cs typeface="Arial" panose="020B0604020202020204" pitchFamily="34" charset="0"/>
                        </a:rPr>
                        <a:t>Mettre en place dans les établissements de santé des mesures appropriées de prise de charge des cas ainsi que de prévention et de contrôle des infections</a:t>
                      </a:r>
                    </a:p>
                  </a:txBody>
                  <a:tcPr marL="4350" marR="108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33338" algn="ctr">
                        <a:spcBef>
                          <a:spcPts val="200"/>
                        </a:spcBef>
                        <a:spcAft>
                          <a:spcPts val="200"/>
                        </a:spcAft>
                        <a:buNone/>
                      </a:pPr>
                      <a:r>
                        <a:rPr lang="fr-FR" sz="800" b="1">
                          <a:solidFill>
                            <a:sysClr val="windowText" lastClr="000000"/>
                          </a:solidFill>
                          <a:effectLst/>
                          <a:latin typeface="Arial" panose="020B0604020202020204" pitchFamily="34" charset="0"/>
                          <a:ea typeface="Arial"/>
                          <a:cs typeface="Arial" panose="020B0604020202020204" pitchFamily="34" charset="0"/>
                        </a:rPr>
                        <a:t>15 déc.</a:t>
                      </a:r>
                    </a:p>
                  </a:txBody>
                  <a:tcPr marL="4350" marR="108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fr-FR" sz="800" dirty="0">
                          <a:solidFill>
                            <a:sysClr val="windowText" lastClr="000000"/>
                          </a:solidFill>
                          <a:effectLst/>
                          <a:latin typeface="Arial" panose="020B0604020202020204" pitchFamily="34" charset="0"/>
                          <a:cs typeface="Arial" panose="020B0604020202020204" pitchFamily="34" charset="0"/>
                        </a:rPr>
                        <a:t>À partir du 15 décembre, </a:t>
                      </a:r>
                      <a:r>
                        <a:rPr lang="fr-FR" sz="800" b="1" dirty="0">
                          <a:solidFill>
                            <a:sysClr val="windowText" lastClr="000000"/>
                          </a:solidFill>
                          <a:effectLst/>
                          <a:latin typeface="Arial" panose="020B0604020202020204" pitchFamily="34" charset="0"/>
                          <a:cs typeface="Arial" panose="020B0604020202020204" pitchFamily="34" charset="0"/>
                        </a:rPr>
                        <a:t>l’équipe d’intervention rapide nationale a procédé à des évaluations en matière de prévention et de contrôle des infections dans les établissements et organisé la formation à la prise en charge des cas de rougeole.</a:t>
                      </a:r>
                    </a:p>
                  </a:txBody>
                  <a:tcPr marL="4350" marR="108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098697"/>
                  </a:ext>
                </a:extLst>
              </a:tr>
              <a:tr h="870181">
                <a:tc>
                  <a:txBody>
                    <a:bodyPr/>
                    <a:lstStyle/>
                    <a:p>
                      <a:pPr marL="152400" indent="12700">
                        <a:spcBef>
                          <a:spcPts val="200"/>
                        </a:spcBef>
                        <a:spcAft>
                          <a:spcPts val="200"/>
                        </a:spcAft>
                        <a:buNone/>
                      </a:pPr>
                      <a:r>
                        <a:rPr lang="fr-FR" sz="800" b="0">
                          <a:solidFill>
                            <a:sysClr val="windowText" lastClr="000000"/>
                          </a:solidFill>
                          <a:effectLst/>
                          <a:latin typeface="Arial" panose="020B0604020202020204" pitchFamily="34" charset="0"/>
                          <a:cs typeface="Arial" panose="020B0604020202020204" pitchFamily="34" charset="0"/>
                        </a:rPr>
                        <a:t>Mettre en place des contre-mesures de santé publique appropriées dans les communautés touchées</a:t>
                      </a:r>
                    </a:p>
                    <a:p>
                      <a:pPr marL="152400" indent="12700">
                        <a:spcBef>
                          <a:spcPts val="200"/>
                        </a:spcBef>
                        <a:spcAft>
                          <a:spcPts val="200"/>
                        </a:spcAft>
                        <a:buNone/>
                      </a:pPr>
                      <a:r>
                        <a:rPr lang="fr-FR" sz="800" b="1">
                          <a:solidFill>
                            <a:sysClr val="windowText" lastClr="000000"/>
                          </a:solidFill>
                          <a:effectLst/>
                          <a:latin typeface="Arial" panose="020B0604020202020204" pitchFamily="34" charset="0"/>
                          <a:cs typeface="Arial" panose="020B0604020202020204" pitchFamily="34" charset="0"/>
                        </a:rPr>
                        <a:t>(Remarque pour l’animation : date d’achèvement de la réponse précoce)</a:t>
                      </a:r>
                    </a:p>
                  </a:txBody>
                  <a:tcPr marL="4350" marR="108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spcBef>
                          <a:spcPts val="200"/>
                        </a:spcBef>
                        <a:spcAft>
                          <a:spcPts val="200"/>
                        </a:spcAft>
                        <a:buNone/>
                      </a:pPr>
                      <a:r>
                        <a:rPr lang="fr-FR" sz="800" b="1">
                          <a:solidFill>
                            <a:sysClr val="windowText" lastClr="000000"/>
                          </a:solidFill>
                          <a:effectLst/>
                          <a:latin typeface="Arial" panose="020B0604020202020204" pitchFamily="34" charset="0"/>
                          <a:ea typeface="Arial"/>
                          <a:cs typeface="Arial" panose="020B0604020202020204" pitchFamily="34" charset="0"/>
                        </a:rPr>
                        <a:t>19 déc.</a:t>
                      </a:r>
                    </a:p>
                  </a:txBody>
                  <a:tcPr marL="4350" marR="108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fr-FR" sz="800" dirty="0">
                          <a:solidFill>
                            <a:sysClr val="windowText" lastClr="000000"/>
                          </a:solidFill>
                          <a:effectLst/>
                          <a:latin typeface="Arial" panose="020B0604020202020204" pitchFamily="34" charset="0"/>
                          <a:cs typeface="Arial" panose="020B0604020202020204" pitchFamily="34" charset="0"/>
                        </a:rPr>
                        <a:t>Le 19 décembre, le responsable d’incidents a envoyé au ministre de la Santé </a:t>
                      </a:r>
                      <a:r>
                        <a:rPr lang="fr-FR" sz="800" b="1" dirty="0">
                          <a:solidFill>
                            <a:sysClr val="windowText" lastClr="000000"/>
                          </a:solidFill>
                          <a:effectLst/>
                          <a:latin typeface="Arial" panose="020B0604020202020204" pitchFamily="34" charset="0"/>
                          <a:cs typeface="Arial" panose="020B0604020202020204" pitchFamily="34" charset="0"/>
                        </a:rPr>
                        <a:t>une demande de vaccins adressée à l’OMS, sollicitant un soutien pour organiser une campagne de vaccination rapide auprès des communautés touchées</a:t>
                      </a:r>
                      <a:r>
                        <a:rPr lang="fr-FR" sz="800" dirty="0">
                          <a:solidFill>
                            <a:sysClr val="windowText" lastClr="000000"/>
                          </a:solidFill>
                          <a:effectLst/>
                          <a:latin typeface="Arial" panose="020B0604020202020204" pitchFamily="34" charset="0"/>
                          <a:cs typeface="Arial" panose="020B0604020202020204" pitchFamily="34" charset="0"/>
                        </a:rPr>
                        <a:t>.</a:t>
                      </a:r>
                    </a:p>
                  </a:txBody>
                  <a:tcPr marL="4350" marR="108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31001249"/>
                  </a:ext>
                </a:extLst>
              </a:tr>
              <a:tr h="963415">
                <a:tc>
                  <a:txBody>
                    <a:bodyPr/>
                    <a:lstStyle/>
                    <a:p>
                      <a:pPr marL="152400" indent="12700">
                        <a:spcBef>
                          <a:spcPts val="200"/>
                        </a:spcBef>
                        <a:spcAft>
                          <a:spcPts val="200"/>
                        </a:spcAft>
                        <a:buNone/>
                      </a:pPr>
                      <a:r>
                        <a:rPr lang="fr-FR" sz="800" b="0">
                          <a:solidFill>
                            <a:sysClr val="windowText" lastClr="000000"/>
                          </a:solidFill>
                          <a:effectLst/>
                          <a:latin typeface="Arial" panose="020B0604020202020204" pitchFamily="34" charset="0"/>
                          <a:cs typeface="Arial" panose="020B0604020202020204" pitchFamily="34" charset="0"/>
                        </a:rPr>
                        <a:t>Entreprendre des activités appropriées de communication sur les risques et d’engagement communautaire</a:t>
                      </a:r>
                    </a:p>
                  </a:txBody>
                  <a:tcPr marL="4350" marR="108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spcBef>
                          <a:spcPts val="200"/>
                        </a:spcBef>
                        <a:spcAft>
                          <a:spcPts val="200"/>
                        </a:spcAft>
                        <a:buNone/>
                      </a:pPr>
                      <a:r>
                        <a:rPr lang="fr-FR" sz="800" b="1">
                          <a:solidFill>
                            <a:sysClr val="windowText" lastClr="000000"/>
                          </a:solidFill>
                          <a:effectLst/>
                          <a:latin typeface="Arial" panose="020B0604020202020204" pitchFamily="34" charset="0"/>
                          <a:ea typeface="Arial"/>
                          <a:cs typeface="Arial" panose="020B0604020202020204" pitchFamily="34" charset="0"/>
                        </a:rPr>
                        <a:t>18 déc.</a:t>
                      </a:r>
                    </a:p>
                  </a:txBody>
                  <a:tcPr marL="4350" marR="108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fr-FR" sz="800" dirty="0">
                          <a:solidFill>
                            <a:sysClr val="windowText" lastClr="000000"/>
                          </a:solidFill>
                          <a:effectLst/>
                          <a:latin typeface="Arial" panose="020B0604020202020204" pitchFamily="34" charset="0"/>
                          <a:cs typeface="Arial" panose="020B0604020202020204" pitchFamily="34" charset="0"/>
                        </a:rPr>
                        <a:t>Les </a:t>
                      </a:r>
                      <a:r>
                        <a:rPr lang="fr-FR" sz="800" b="1" dirty="0">
                          <a:solidFill>
                            <a:sysClr val="windowText" lastClr="000000"/>
                          </a:solidFill>
                          <a:effectLst/>
                          <a:latin typeface="Arial" panose="020B0604020202020204" pitchFamily="34" charset="0"/>
                          <a:cs typeface="Arial" panose="020B0604020202020204" pitchFamily="34" charset="0"/>
                        </a:rPr>
                        <a:t>équipes combinées d’intervention rapide nationale et de district ont démarré des activités de communication sur les risques et de mobilisation communautaire</a:t>
                      </a:r>
                      <a:r>
                        <a:rPr lang="fr-FR" sz="800" dirty="0">
                          <a:solidFill>
                            <a:sysClr val="windowText" lastClr="000000"/>
                          </a:solidFill>
                          <a:effectLst/>
                          <a:latin typeface="Arial" panose="020B0604020202020204" pitchFamily="34" charset="0"/>
                          <a:cs typeface="Arial" panose="020B0604020202020204" pitchFamily="34" charset="0"/>
                        </a:rPr>
                        <a:t> le 18 décembre…le ministre a donné une conférence de presse, suivie de la publication d’un avis national sur l’</a:t>
                      </a:r>
                      <a:r>
                        <a:rPr lang="fr-FR" sz="800" b="1" dirty="0">
                          <a:solidFill>
                            <a:sysClr val="windowText" lastClr="000000"/>
                          </a:solidFill>
                          <a:effectLst/>
                          <a:latin typeface="Arial" panose="020B0604020202020204" pitchFamily="34" charset="0"/>
                          <a:cs typeface="Arial" panose="020B0604020202020204" pitchFamily="34" charset="0"/>
                        </a:rPr>
                        <a:t>épidémie confirmée</a:t>
                      </a:r>
                      <a:r>
                        <a:rPr lang="fr-FR" sz="800" dirty="0">
                          <a:solidFill>
                            <a:sysClr val="windowText" lastClr="000000"/>
                          </a:solidFill>
                          <a:effectLst/>
                          <a:latin typeface="Arial" panose="020B0604020202020204" pitchFamily="34" charset="0"/>
                          <a:cs typeface="Arial" panose="020B0604020202020204" pitchFamily="34" charset="0"/>
                        </a:rPr>
                        <a:t>…</a:t>
                      </a:r>
                    </a:p>
                  </a:txBody>
                  <a:tcPr marL="4350" marR="108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94062603"/>
                  </a:ext>
                </a:extLst>
              </a:tr>
              <a:tr h="372934">
                <a:tc>
                  <a:txBody>
                    <a:bodyPr/>
                    <a:lstStyle/>
                    <a:p>
                      <a:pPr marL="152400" indent="12700">
                        <a:spcBef>
                          <a:spcPts val="200"/>
                        </a:spcBef>
                        <a:spcAft>
                          <a:spcPts val="200"/>
                        </a:spcAft>
                        <a:buNone/>
                      </a:pPr>
                      <a:r>
                        <a:rPr lang="fr-FR" sz="800" b="0">
                          <a:solidFill>
                            <a:sysClr val="windowText" lastClr="000000"/>
                          </a:solidFill>
                          <a:effectLst/>
                          <a:latin typeface="Arial" panose="020B0604020202020204" pitchFamily="34" charset="0"/>
                          <a:cs typeface="Arial" panose="020B0604020202020204" pitchFamily="34" charset="0"/>
                        </a:rPr>
                        <a:t>Mettre en place un mécanisme de coordination</a:t>
                      </a:r>
                    </a:p>
                  </a:txBody>
                  <a:tcPr marL="4350" marR="108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spcBef>
                          <a:spcPts val="200"/>
                        </a:spcBef>
                        <a:spcAft>
                          <a:spcPts val="200"/>
                        </a:spcAft>
                        <a:buNone/>
                      </a:pPr>
                      <a:r>
                        <a:rPr lang="fr-FR" sz="800" b="1">
                          <a:solidFill>
                            <a:sysClr val="windowText" lastClr="000000"/>
                          </a:solidFill>
                          <a:effectLst/>
                          <a:latin typeface="Arial" panose="020B0604020202020204" pitchFamily="34" charset="0"/>
                          <a:ea typeface="Arial"/>
                          <a:cs typeface="Arial" panose="020B0604020202020204" pitchFamily="34" charset="0"/>
                        </a:rPr>
                        <a:t>12 déc.</a:t>
                      </a:r>
                    </a:p>
                  </a:txBody>
                  <a:tcPr marL="4350" marR="108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fr-FR" sz="800" dirty="0">
                          <a:solidFill>
                            <a:sysClr val="windowText" lastClr="000000"/>
                          </a:solidFill>
                          <a:effectLst/>
                          <a:latin typeface="Arial" panose="020B0604020202020204" pitchFamily="34" charset="0"/>
                          <a:cs typeface="Arial" panose="020B0604020202020204" pitchFamily="34" charset="0"/>
                        </a:rPr>
                        <a:t>Nous sommes le 12 décembre. Le centre national d’opérations d’urgence de santé publique a été activé aujourd’hui</a:t>
                      </a:r>
                    </a:p>
                  </a:txBody>
                  <a:tcPr marL="4350" marR="108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80933767"/>
                  </a:ext>
                </a:extLst>
              </a:tr>
            </a:tbl>
          </a:graphicData>
        </a:graphic>
      </p:graphicFrame>
      <p:sp>
        <p:nvSpPr>
          <p:cNvPr id="10" name="Right Arrow 9">
            <a:extLst>
              <a:ext uri="{FF2B5EF4-FFF2-40B4-BE49-F238E27FC236}">
                <a16:creationId xmlns:a16="http://schemas.microsoft.com/office/drawing/2014/main" id="{DB81E874-C2F5-B943-CCF0-002ABCA51ED6}"/>
              </a:ext>
            </a:extLst>
          </p:cNvPr>
          <p:cNvSpPr/>
          <p:nvPr/>
        </p:nvSpPr>
        <p:spPr>
          <a:xfrm>
            <a:off x="4275386" y="4434758"/>
            <a:ext cx="3931089" cy="782677"/>
          </a:xfrm>
          <a:prstGeom prst="rightArrow">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0FBA336-4DAB-4099-B181-BDD46E910ABF}"/>
              </a:ext>
            </a:extLst>
          </p:cNvPr>
          <p:cNvSpPr/>
          <p:nvPr/>
        </p:nvSpPr>
        <p:spPr>
          <a:xfrm>
            <a:off x="3586856" y="4318294"/>
            <a:ext cx="702806" cy="899141"/>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4A7F3C42-9FFA-823B-82EA-0EC06F4AC7B8}"/>
              </a:ext>
            </a:extLst>
          </p:cNvPr>
          <p:cNvSpPr txBox="1">
            <a:spLocks/>
          </p:cNvSpPr>
          <p:nvPr/>
        </p:nvSpPr>
        <p:spPr>
          <a:xfrm>
            <a:off x="1184398" y="928167"/>
            <a:ext cx="3271027" cy="383009"/>
          </a:xfrm>
          <a:prstGeom prst="rect">
            <a:avLst/>
          </a:prstGeom>
        </p:spPr>
        <p:txBody>
          <a:bodyPr vert="horz" lIns="91440" tIns="45720" rIns="91440" bIns="45720" rtlCol="0"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fr-FR" sz="1400">
                <a:solidFill>
                  <a:srgbClr val="000000"/>
                </a:solidFill>
              </a:rPr>
              <a:t>CORRIGÉ</a:t>
            </a:r>
          </a:p>
        </p:txBody>
      </p:sp>
    </p:spTree>
    <p:extLst>
      <p:ext uri="{BB962C8B-B14F-4D97-AF65-F5344CB8AC3E}">
        <p14:creationId xmlns:p14="http://schemas.microsoft.com/office/powerpoint/2010/main" val="2287136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animBg="1"/>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fr-FR"/>
              <a:t>Corrigé : calcul de la cible 7-1-7</a:t>
            </a:r>
          </a:p>
        </p:txBody>
      </p:sp>
      <p:pic>
        <p:nvPicPr>
          <p:cNvPr id="4" name="Picture 3">
            <a:extLst>
              <a:ext uri="{FF2B5EF4-FFF2-40B4-BE49-F238E27FC236}">
                <a16:creationId xmlns:a16="http://schemas.microsoft.com/office/drawing/2014/main" id="{B50F1660-5653-09F0-C9CF-0F9838A87E3C}"/>
              </a:ext>
            </a:extLst>
          </p:cNvPr>
          <p:cNvPicPr>
            <a:picLocks noChangeAspect="1"/>
          </p:cNvPicPr>
          <p:nvPr/>
        </p:nvPicPr>
        <p:blipFill>
          <a:blip r:embed="rId3"/>
          <a:srcRect/>
          <a:stretch/>
        </p:blipFill>
        <p:spPr>
          <a:xfrm>
            <a:off x="600458" y="1137797"/>
            <a:ext cx="10706813" cy="5136050"/>
          </a:xfrm>
          <a:prstGeom prst="rect">
            <a:avLst/>
          </a:prstGeom>
          <a:ln>
            <a:noFill/>
          </a:ln>
        </p:spPr>
      </p:pic>
    </p:spTree>
    <p:extLst>
      <p:ext uri="{BB962C8B-B14F-4D97-AF65-F5344CB8AC3E}">
        <p14:creationId xmlns:p14="http://schemas.microsoft.com/office/powerpoint/2010/main" val="146952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99F16-4E6C-58DC-5A98-C2C52F94E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F89D0B-2808-52B4-A62C-8AA6C02DC233}"/>
              </a:ext>
            </a:extLst>
          </p:cNvPr>
          <p:cNvSpPr>
            <a:spLocks noGrp="1"/>
          </p:cNvSpPr>
          <p:nvPr>
            <p:ph type="title"/>
          </p:nvPr>
        </p:nvSpPr>
        <p:spPr>
          <a:xfrm>
            <a:off x="818823" y="2784431"/>
            <a:ext cx="10078197" cy="2018574"/>
          </a:xfrm>
        </p:spPr>
        <p:txBody>
          <a:bodyPr/>
          <a:lstStyle/>
          <a:p>
            <a:r>
              <a:rPr lang="fr-FR" sz="5000" dirty="0">
                <a:latin typeface="Arial"/>
                <a:cs typeface="Arial"/>
              </a:rPr>
              <a:t>Comment pouvons-nous constamment détecter et rapidement arrêter les épidémies ?</a:t>
            </a:r>
          </a:p>
        </p:txBody>
      </p:sp>
    </p:spTree>
    <p:extLst>
      <p:ext uri="{BB962C8B-B14F-4D97-AF65-F5344CB8AC3E}">
        <p14:creationId xmlns:p14="http://schemas.microsoft.com/office/powerpoint/2010/main" val="19677487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a:xfrm>
            <a:off x="566599" y="995363"/>
            <a:ext cx="3799213" cy="2282808"/>
          </a:xfrm>
        </p:spPr>
        <p:txBody>
          <a:bodyPr/>
          <a:lstStyle/>
          <a:p>
            <a:r>
              <a:rPr lang="fr-FR" sz="2800" dirty="0">
                <a:latin typeface="Arial"/>
                <a:cs typeface="Arial"/>
              </a:rPr>
              <a:t>Animation de la Partie 2. Goulets d’étranglement, facteurs favorisants et actions</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3429000"/>
            <a:ext cx="3646813" cy="3028361"/>
          </a:xfrm>
        </p:spPr>
        <p:txBody>
          <a:bodyPr/>
          <a:lstStyle/>
          <a:p>
            <a:r>
              <a:rPr lang="fr-FR" sz="1600" dirty="0"/>
              <a:t>Guide de l’animateur : pages 7 à 10</a:t>
            </a:r>
          </a:p>
          <a:p>
            <a:r>
              <a:rPr lang="fr-FR" sz="1600" dirty="0"/>
              <a:t>(Scénario dans le Guide du participant)</a:t>
            </a:r>
            <a:endParaRPr lang="en-US" sz="1600"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p:txBody>
          <a:bodyPr/>
          <a:lstStyle/>
          <a:p>
            <a:r>
              <a:rPr lang="fr-FR"/>
              <a:t>Programme des sous-activités</a:t>
            </a:r>
          </a:p>
        </p:txBody>
      </p:sp>
      <p:graphicFrame>
        <p:nvGraphicFramePr>
          <p:cNvPr id="3" name="Table 2">
            <a:extLst>
              <a:ext uri="{FF2B5EF4-FFF2-40B4-BE49-F238E27FC236}">
                <a16:creationId xmlns:a16="http://schemas.microsoft.com/office/drawing/2014/main" id="{58BF2E7E-633D-3355-8BC6-D39773392CFD}"/>
              </a:ext>
            </a:extLst>
          </p:cNvPr>
          <p:cNvGraphicFramePr>
            <a:graphicFrameLocks noGrp="1"/>
          </p:cNvGraphicFramePr>
          <p:nvPr>
            <p:extLst>
              <p:ext uri="{D42A27DB-BD31-4B8C-83A1-F6EECF244321}">
                <p14:modId xmlns:p14="http://schemas.microsoft.com/office/powerpoint/2010/main" val="3465225929"/>
              </p:ext>
            </p:extLst>
          </p:nvPr>
        </p:nvGraphicFramePr>
        <p:xfrm>
          <a:off x="4601065" y="2142002"/>
          <a:ext cx="7162799" cy="3317838"/>
        </p:xfrm>
        <a:graphic>
          <a:graphicData uri="http://schemas.openxmlformats.org/drawingml/2006/table">
            <a:tbl>
              <a:tblPr/>
              <a:tblGrid>
                <a:gridCol w="834535">
                  <a:extLst>
                    <a:ext uri="{9D8B030D-6E8A-4147-A177-3AD203B41FA5}">
                      <a16:colId xmlns:a16="http://schemas.microsoft.com/office/drawing/2014/main" val="1390176686"/>
                    </a:ext>
                  </a:extLst>
                </a:gridCol>
                <a:gridCol w="3048000">
                  <a:extLst>
                    <a:ext uri="{9D8B030D-6E8A-4147-A177-3AD203B41FA5}">
                      <a16:colId xmlns:a16="http://schemas.microsoft.com/office/drawing/2014/main" val="2458331761"/>
                    </a:ext>
                  </a:extLst>
                </a:gridCol>
                <a:gridCol w="1706880">
                  <a:extLst>
                    <a:ext uri="{9D8B030D-6E8A-4147-A177-3AD203B41FA5}">
                      <a16:colId xmlns:a16="http://schemas.microsoft.com/office/drawing/2014/main" val="1127294719"/>
                    </a:ext>
                  </a:extLst>
                </a:gridCol>
                <a:gridCol w="1573384">
                  <a:extLst>
                    <a:ext uri="{9D8B030D-6E8A-4147-A177-3AD203B41FA5}">
                      <a16:colId xmlns:a16="http://schemas.microsoft.com/office/drawing/2014/main" val="2063295243"/>
                    </a:ext>
                  </a:extLst>
                </a:gridCol>
              </a:tblGrid>
              <a:tr h="355891">
                <a:tc>
                  <a:txBody>
                    <a:bodyPr/>
                    <a:lstStyle/>
                    <a:p>
                      <a:pPr algn="l" rtl="0" fontAlgn="t">
                        <a:lnSpc>
                          <a:spcPct val="100000"/>
                        </a:lnSpc>
                      </a:pPr>
                      <a:endParaRPr lang="en-US" sz="16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lnSpc>
                          <a:spcPct val="100000"/>
                        </a:lnSpc>
                      </a:pPr>
                      <a:r>
                        <a:rPr lang="fr-FR" sz="1600" b="1" i="0">
                          <a:solidFill>
                            <a:schemeClr val="bg1"/>
                          </a:solidFill>
                          <a:effectLst/>
                          <a:latin typeface="Arial" panose="020B0604020202020204" pitchFamily="34" charset="0"/>
                          <a:cs typeface="Arial" panose="020B0604020202020204" pitchFamily="34" charset="0"/>
                        </a:rPr>
                        <a:t>Sous-activité</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lnSpc>
                          <a:spcPct val="100000"/>
                        </a:lnSpc>
                      </a:pPr>
                      <a:r>
                        <a:rPr lang="fr-FR" sz="1600" b="1" i="0" dirty="0">
                          <a:solidFill>
                            <a:schemeClr val="bg1"/>
                          </a:solidFill>
                          <a:effectLst/>
                          <a:latin typeface="Arial" panose="020B0604020202020204" pitchFamily="34" charset="0"/>
                          <a:cs typeface="Arial" panose="020B0604020202020204" pitchFamily="34" charset="0"/>
                        </a:rPr>
                        <a:t>Méthode</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lnSpc>
                          <a:spcPct val="100000"/>
                        </a:lnSpc>
                      </a:pPr>
                      <a:r>
                        <a:rPr lang="fr-FR" sz="1600" b="1" i="0" dirty="0">
                          <a:solidFill>
                            <a:schemeClr val="bg1"/>
                          </a:solidFill>
                          <a:effectLst/>
                          <a:latin typeface="Arial" panose="020B0604020202020204" pitchFamily="34" charset="0"/>
                          <a:cs typeface="Arial" panose="020B0604020202020204" pitchFamily="34" charset="0"/>
                        </a:rPr>
                        <a:t>Durée suggérée</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683634">
                <a:tc>
                  <a:txBody>
                    <a:bodyPr/>
                    <a:lstStyle/>
                    <a:p>
                      <a:pPr algn="ctr" rtl="0" fontAlgn="base">
                        <a:lnSpc>
                          <a:spcPct val="100000"/>
                        </a:lnSpc>
                      </a:pPr>
                      <a:r>
                        <a:rPr lang="fr-FR" sz="1600" b="1" i="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00000"/>
                        </a:lnSpc>
                        <a:spcBef>
                          <a:spcPts val="0"/>
                        </a:spcBef>
                        <a:spcAft>
                          <a:spcPts val="100"/>
                        </a:spcAft>
                      </a:pPr>
                      <a:r>
                        <a:rPr lang="fr-FR" sz="1800" dirty="0">
                          <a:effectLst/>
                          <a:latin typeface="Arial" panose="020B0604020202020204" pitchFamily="34" charset="0"/>
                          <a:cs typeface="Arial" panose="020B0604020202020204" pitchFamily="34" charset="0"/>
                        </a:rPr>
                        <a:t>Identifier les goulots d’étranglement, les facteurs favorisants et les actions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00000"/>
                        </a:lnSpc>
                        <a:spcBef>
                          <a:spcPts val="0"/>
                        </a:spcBef>
                        <a:spcAft>
                          <a:spcPts val="100"/>
                        </a:spcAft>
                      </a:pPr>
                      <a:r>
                        <a:rPr lang="fr-FR" sz="1800">
                          <a:effectLst/>
                          <a:latin typeface="Arial" panose="020B0604020202020204" pitchFamily="34" charset="0"/>
                          <a:ea typeface="Arial"/>
                          <a:cs typeface="Arial" panose="020B0604020202020204" pitchFamily="34" charset="0"/>
                        </a:rPr>
                        <a:t>Travail individuel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00000"/>
                        </a:lnSpc>
                        <a:spcBef>
                          <a:spcPts val="0"/>
                        </a:spcBef>
                        <a:spcAft>
                          <a:spcPts val="100"/>
                        </a:spcAft>
                      </a:pPr>
                      <a:r>
                        <a:rPr lang="fr-FR" sz="1800">
                          <a:effectLst/>
                          <a:latin typeface="Arial" panose="020B0604020202020204" pitchFamily="34" charset="0"/>
                          <a:ea typeface="Arial"/>
                          <a:cs typeface="Arial" panose="020B0604020202020204" pitchFamily="34" charset="0"/>
                        </a:rPr>
                        <a:t>5</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683634">
                <a:tc>
                  <a:txBody>
                    <a:bodyPr/>
                    <a:lstStyle/>
                    <a:p>
                      <a:pPr algn="ctr" rtl="0" fontAlgn="base">
                        <a:lnSpc>
                          <a:spcPct val="100000"/>
                        </a:lnSpc>
                      </a:pPr>
                      <a:r>
                        <a:rPr lang="fr-FR" sz="1600" b="1" i="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00000"/>
                        </a:lnSpc>
                        <a:spcBef>
                          <a:spcPts val="0"/>
                        </a:spcBef>
                        <a:spcAft>
                          <a:spcPts val="100"/>
                        </a:spcAft>
                      </a:pPr>
                      <a:r>
                        <a:rPr lang="fr-FR" sz="1800" dirty="0">
                          <a:effectLst/>
                          <a:latin typeface="Arial" panose="020B0604020202020204" pitchFamily="34" charset="0"/>
                          <a:cs typeface="Arial" panose="020B0604020202020204" pitchFamily="34" charset="0"/>
                        </a:rPr>
                        <a:t>Discuter des goulots d’étranglement et des facteurs favorisants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00000"/>
                        </a:lnSpc>
                        <a:spcBef>
                          <a:spcPts val="0"/>
                        </a:spcBef>
                        <a:spcAft>
                          <a:spcPts val="100"/>
                        </a:spcAft>
                      </a:pPr>
                      <a:r>
                        <a:rPr lang="fr-FR" sz="1800">
                          <a:effectLst/>
                          <a:latin typeface="Arial" panose="020B0604020202020204" pitchFamily="34" charset="0"/>
                          <a:ea typeface="Arial"/>
                          <a:cs typeface="Arial" panose="020B0604020202020204" pitchFamily="34" charset="0"/>
                        </a:rPr>
                        <a:t>Méthode des « Post-it »</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00000"/>
                        </a:lnSpc>
                        <a:spcBef>
                          <a:spcPts val="0"/>
                        </a:spcBef>
                        <a:spcAft>
                          <a:spcPts val="100"/>
                        </a:spcAft>
                      </a:pPr>
                      <a:r>
                        <a:rPr lang="fr-FR" sz="1800">
                          <a:effectLst/>
                          <a:latin typeface="Arial" panose="020B0604020202020204" pitchFamily="34" charset="0"/>
                          <a:ea typeface="Arial"/>
                          <a:cs typeface="Arial" panose="020B0604020202020204" pitchFamily="34" charset="0"/>
                        </a:rPr>
                        <a:t>10</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683634">
                <a:tc>
                  <a:txBody>
                    <a:bodyPr/>
                    <a:lstStyle/>
                    <a:p>
                      <a:pPr algn="ctr" rtl="0" fontAlgn="base">
                        <a:lnSpc>
                          <a:spcPct val="100000"/>
                        </a:lnSpc>
                      </a:pPr>
                      <a:r>
                        <a:rPr lang="fr-FR" sz="1600" b="1" i="0">
                          <a:solidFill>
                            <a:schemeClr val="tx2"/>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lvl="0" indent="0" algn="l" defTabSz="914400" rtl="0" eaLnBrk="1" fontAlgn="auto" latinLnBrk="0" hangingPunct="1">
                        <a:lnSpc>
                          <a:spcPct val="100000"/>
                        </a:lnSpc>
                        <a:spcBef>
                          <a:spcPts val="0"/>
                        </a:spcBef>
                        <a:spcAft>
                          <a:spcPts val="100"/>
                        </a:spcAft>
                        <a:buClrTx/>
                        <a:buSzTx/>
                        <a:buFontTx/>
                        <a:buNone/>
                        <a:tabLst/>
                        <a:defRPr/>
                      </a:pPr>
                      <a:r>
                        <a:rPr lang="fr-FR" sz="1800">
                          <a:effectLst/>
                          <a:latin typeface="Arial" panose="020B0604020202020204" pitchFamily="34" charset="0"/>
                          <a:cs typeface="Arial" panose="020B0604020202020204" pitchFamily="34" charset="0"/>
                        </a:rPr>
                        <a:t>Discuter des actions immédiates et à plus long terme</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00000"/>
                        </a:lnSpc>
                        <a:spcBef>
                          <a:spcPts val="0"/>
                        </a:spcBef>
                        <a:spcAft>
                          <a:spcPts val="100"/>
                        </a:spcAft>
                      </a:pPr>
                      <a:r>
                        <a:rPr lang="fr-FR" sz="1800">
                          <a:effectLst/>
                          <a:latin typeface="Arial" panose="020B0604020202020204" pitchFamily="34" charset="0"/>
                          <a:ea typeface="Arial"/>
                          <a:cs typeface="Arial" panose="020B0604020202020204" pitchFamily="34" charset="0"/>
                        </a:rPr>
                        <a:t>Méthode « verbale »</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00000"/>
                        </a:lnSpc>
                        <a:spcBef>
                          <a:spcPts val="0"/>
                        </a:spcBef>
                        <a:spcAft>
                          <a:spcPts val="100"/>
                        </a:spcAft>
                      </a:pPr>
                      <a:r>
                        <a:rPr lang="fr-FR" sz="1800" dirty="0">
                          <a:effectLst/>
                          <a:latin typeface="Arial" panose="020B0604020202020204" pitchFamily="34" charset="0"/>
                          <a:ea typeface="Arial"/>
                          <a:cs typeface="Arial" panose="020B0604020202020204" pitchFamily="34" charset="0"/>
                        </a:rPr>
                        <a:t>10</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3651120762"/>
                  </a:ext>
                </a:extLst>
              </a:tr>
            </a:tbl>
          </a:graphicData>
        </a:graphic>
      </p:graphicFrame>
    </p:spTree>
    <p:extLst>
      <p:ext uri="{BB962C8B-B14F-4D97-AF65-F5344CB8AC3E}">
        <p14:creationId xmlns:p14="http://schemas.microsoft.com/office/powerpoint/2010/main" val="26595319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450411" y="1933593"/>
            <a:ext cx="10835756"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100"/>
              </a:spcAft>
            </a:pPr>
            <a:r>
              <a:rPr lang="fr-FR" sz="2000" b="0" dirty="0">
                <a:solidFill>
                  <a:schemeClr val="tx1"/>
                </a:solidFill>
                <a:ea typeface=""/>
                <a:cs typeface="Arial" panose="020B0604020202020204" pitchFamily="34" charset="0"/>
              </a:rPr>
              <a:t>L’</a:t>
            </a:r>
            <a:r>
              <a:rPr lang="fr-FR" sz="2000" b="1" dirty="0" err="1">
                <a:solidFill>
                  <a:schemeClr val="tx1"/>
                </a:solidFill>
                <a:ea typeface=""/>
                <a:cs typeface="Arial" panose="020B0604020202020204" pitchFamily="34" charset="0"/>
              </a:rPr>
              <a:t>Epistan</a:t>
            </a:r>
            <a:r>
              <a:rPr lang="fr-FR" sz="2000" b="0" dirty="0">
                <a:solidFill>
                  <a:schemeClr val="tx1"/>
                </a:solidFill>
                <a:ea typeface=""/>
                <a:cs typeface="Arial" panose="020B0604020202020204" pitchFamily="34" charset="0"/>
              </a:rPr>
              <a:t> est un petit pays composé de 6 districts. Un cadre complet de surveillance des maladies et de réponse est mis en place dans les établissements de santé organisés par les districts et coordonnés par le ministère national de la Santé et le centre national d’opérations d’urgence de santé publique. Vous êtes un responsable des urgences travaillant au centre national d’opérations d’urgence de santé publique.</a:t>
            </a:r>
            <a:br>
              <a:rPr lang="fr-FR" sz="2000" b="0" dirty="0">
                <a:solidFill>
                  <a:schemeClr val="tx1"/>
                </a:solidFill>
                <a:ea typeface=""/>
                <a:cs typeface="Arial" panose="020B0604020202020204" pitchFamily="34" charset="0"/>
              </a:rPr>
            </a:br>
            <a:endParaRPr lang="fr-FR" sz="2000" b="0" dirty="0">
              <a:solidFill>
                <a:schemeClr val="tx1"/>
              </a:solidFill>
              <a:ea typeface=""/>
              <a:cs typeface="Arial" panose="020B0604020202020204" pitchFamily="34" charset="0"/>
            </a:endParaRPr>
          </a:p>
          <a:p>
            <a:pPr>
              <a:lnSpc>
                <a:spcPct val="100000"/>
              </a:lnSpc>
              <a:spcBef>
                <a:spcPts val="0"/>
              </a:spcBef>
              <a:spcAft>
                <a:spcPts val="100"/>
              </a:spcAft>
            </a:pPr>
            <a:r>
              <a:rPr lang="fr-FR" sz="2000" b="0" dirty="0">
                <a:solidFill>
                  <a:schemeClr val="tx1"/>
                </a:solidFill>
                <a:latin typeface="Arial"/>
                <a:ea typeface=""/>
                <a:cs typeface="Arial"/>
              </a:rPr>
              <a:t>Nous sommes le 12 décembre. Le centre national d’opérations d’urgence de santé publique a été activé aujourd’hui. Une réunion de 20 minutes a été convoquée  pour discuter d’un nouveau cas confirmé de rougeole. Le responsable d’incidents vous a demandé de résumer la chronologie de l’épidémie et de proposer des actions prioritaires en utilisant l’approche 7-1-7.</a:t>
            </a:r>
            <a:endParaRPr lang="en-GB" sz="2000" b="0" dirty="0">
              <a:solidFill>
                <a:schemeClr val="tx1"/>
              </a:solidFill>
              <a:latin typeface="Arial"/>
              <a:cs typeface="Arial"/>
            </a:endParaRPr>
          </a:p>
        </p:txBody>
      </p:sp>
      <p:sp>
        <p:nvSpPr>
          <p:cNvPr id="5" name="Title 1">
            <a:extLst>
              <a:ext uri="{FF2B5EF4-FFF2-40B4-BE49-F238E27FC236}">
                <a16:creationId xmlns:a16="http://schemas.microsoft.com/office/drawing/2014/main" id="{15F4AC47-05C0-5CB3-005B-75D9907CB2D3}"/>
              </a:ext>
            </a:extLst>
          </p:cNvPr>
          <p:cNvSpPr>
            <a:spLocks noGrp="1"/>
          </p:cNvSpPr>
          <p:nvPr>
            <p:ph type="title"/>
          </p:nvPr>
        </p:nvSpPr>
        <p:spPr>
          <a:xfrm>
            <a:off x="450411" y="373263"/>
            <a:ext cx="10662515" cy="1325563"/>
          </a:xfrm>
        </p:spPr>
        <p:txBody>
          <a:bodyPr/>
          <a:lstStyle/>
          <a:p>
            <a:r>
              <a:rPr lang="fr-FR"/>
              <a:t>Scénario d’une épidémie de rougeole</a:t>
            </a:r>
          </a:p>
        </p:txBody>
      </p:sp>
      <p:sp>
        <p:nvSpPr>
          <p:cNvPr id="12" name="Rectangle 11">
            <a:extLst>
              <a:ext uri="{FF2B5EF4-FFF2-40B4-BE49-F238E27FC236}">
                <a16:creationId xmlns:a16="http://schemas.microsoft.com/office/drawing/2014/main" id="{80BBA50D-4840-DDBE-12A4-9212AFCF2560}"/>
              </a:ext>
            </a:extLst>
          </p:cNvPr>
          <p:cNvSpPr/>
          <p:nvPr/>
        </p:nvSpPr>
        <p:spPr>
          <a:xfrm>
            <a:off x="9762565" y="242504"/>
            <a:ext cx="1889435" cy="1049137"/>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fr-FR" sz="1600" u="sng" dirty="0">
                <a:solidFill>
                  <a:schemeClr val="tx1"/>
                </a:solidFill>
              </a:rPr>
              <a:t>Légende du texte</a:t>
            </a:r>
          </a:p>
          <a:p>
            <a:r>
              <a:rPr lang="fr-FR" sz="1600" b="1" dirty="0">
                <a:solidFill>
                  <a:schemeClr val="accent1"/>
                </a:solidFill>
              </a:rPr>
              <a:t>Goulets d’étranglement</a:t>
            </a:r>
          </a:p>
          <a:p>
            <a:r>
              <a:rPr lang="fr-FR" sz="1600" b="1" dirty="0">
                <a:solidFill>
                  <a:schemeClr val="accent5"/>
                </a:solidFill>
              </a:rPr>
              <a:t>Facteurs favorisants</a:t>
            </a:r>
          </a:p>
        </p:txBody>
      </p:sp>
    </p:spTree>
    <p:extLst>
      <p:ext uri="{BB962C8B-B14F-4D97-AF65-F5344CB8AC3E}">
        <p14:creationId xmlns:p14="http://schemas.microsoft.com/office/powerpoint/2010/main" val="34658922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6707" y="1123772"/>
            <a:ext cx="10937082" cy="4802565"/>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0000"/>
              </a:lnSpc>
              <a:spcBef>
                <a:spcPts val="0"/>
              </a:spcBef>
              <a:spcAft>
                <a:spcPts val="100"/>
              </a:spcAft>
            </a:pPr>
            <a:r>
              <a:rPr lang="fr-FR" sz="2000" b="0" dirty="0">
                <a:solidFill>
                  <a:schemeClr val="tx1"/>
                </a:solidFill>
                <a:effectLst/>
              </a:rPr>
              <a:t>Une femme de 22 ans, « Madame A », s’est présentée à un hôpital de district le 3 décembre pour une fièvre, une toux, un coryza (inflammation de la</a:t>
            </a:r>
            <a:r>
              <a:rPr lang="fr-FR" sz="2000" b="0" dirty="0">
                <a:solidFill>
                  <a:schemeClr val="tx1"/>
                </a:solidFill>
                <a:effectLst/>
                <a:latin typeface="Calibri" panose="020F0502020204030204" pitchFamily="34" charset="0"/>
                <a:ea typeface="Calibri"/>
                <a:cs typeface="Arial" panose="020B0604020202020204" pitchFamily="34" charset="0"/>
              </a:rPr>
              <a:t> </a:t>
            </a:r>
            <a:r>
              <a:rPr lang="fr-FR" sz="2000" b="0" u="none" strike="noStrike" dirty="0">
                <a:solidFill>
                  <a:schemeClr val="tx1"/>
                </a:solidFill>
                <a:effectLst/>
                <a:latin typeface="Calibri" panose="020F0502020204030204" pitchFamily="34" charset="0"/>
                <a:ea typeface="Calibri"/>
                <a:cs typeface="Arial" panose="020B0604020202020204" pitchFamily="34" charset="0"/>
                <a:hlinkClick r:id="rId3">
                  <a:extLst>
                    <a:ext uri="{A12FA001-AC4F-418D-AE19-62706E023703}">
                      <ahyp:hlinkClr xmlns:ahyp="http://schemas.microsoft.com/office/drawing/2018/hyperlinkcolor" val="tx"/>
                    </a:ext>
                  </a:extLst>
                </a:hlinkClick>
              </a:rPr>
              <a:t>muqueuse</a:t>
            </a:r>
            <a:r>
              <a:rPr lang="fr-FR" sz="2000" b="0" dirty="0">
                <a:solidFill>
                  <a:schemeClr val="tx1"/>
                </a:solidFill>
                <a:effectLst/>
                <a:latin typeface="Calibri" panose="020F0502020204030204" pitchFamily="34" charset="0"/>
                <a:ea typeface="Calibri"/>
                <a:cs typeface="Arial" panose="020B0604020202020204" pitchFamily="34" charset="0"/>
              </a:rPr>
              <a:t> nasale) et une conjonctivite. (Une inflammation de la couche la plus externe de la partie blanche de l’œil et de la surface interne de la paupière.) </a:t>
            </a:r>
            <a:r>
              <a:rPr lang="fr-FR" sz="2000" b="0" dirty="0">
                <a:solidFill>
                  <a:schemeClr val="tx1"/>
                </a:solidFill>
                <a:effectLst/>
                <a:latin typeface="Arial" panose="020B0604020202020204" pitchFamily="34" charset="0"/>
                <a:ea typeface="Arial"/>
                <a:cs typeface="Arial" panose="020B0604020202020204" pitchFamily="34" charset="0"/>
              </a:rPr>
              <a:t>Ses symptômes avaient débuté trois jours plus tôt, le </a:t>
            </a:r>
            <a:r>
              <a:rPr lang="fr-FR" sz="2000" b="1" dirty="0">
                <a:solidFill>
                  <a:schemeClr val="tx1"/>
                </a:solidFill>
                <a:effectLst/>
                <a:latin typeface="Arial" panose="020B0604020202020204" pitchFamily="34" charset="0"/>
                <a:ea typeface="Arial"/>
                <a:cs typeface="Arial" panose="020B0604020202020204" pitchFamily="34" charset="0"/>
              </a:rPr>
              <a:t>30 novembre</a:t>
            </a:r>
            <a:r>
              <a:rPr lang="fr-FR" sz="2000" b="0" dirty="0">
                <a:solidFill>
                  <a:schemeClr val="tx1"/>
                </a:solidFill>
                <a:effectLst/>
                <a:latin typeface="Arial" panose="020B0604020202020204" pitchFamily="34" charset="0"/>
                <a:ea typeface="Arial"/>
                <a:cs typeface="Arial" panose="020B0604020202020204" pitchFamily="34" charset="0"/>
              </a:rPr>
              <a:t>. </a:t>
            </a:r>
          </a:p>
          <a:p>
            <a:pPr marL="0" marR="0">
              <a:lnSpc>
                <a:spcPct val="100000"/>
              </a:lnSpc>
              <a:spcBef>
                <a:spcPts val="0"/>
              </a:spcBef>
              <a:spcAft>
                <a:spcPts val="100"/>
              </a:spcAft>
            </a:pPr>
            <a:endParaRPr lang="en-US" sz="1200" b="0" dirty="0">
              <a:solidFill>
                <a:schemeClr val="tx1"/>
              </a:solidFill>
              <a:effectLst/>
              <a:ea typeface="Calibri" panose="020F0502020204030204" pitchFamily="34" charset="0"/>
              <a:cs typeface="Arial" panose="020B0604020202020204" pitchFamily="34" charset="0"/>
            </a:endParaRPr>
          </a:p>
          <a:p>
            <a:pPr marL="0" marR="0">
              <a:lnSpc>
                <a:spcPct val="100000"/>
              </a:lnSpc>
              <a:spcBef>
                <a:spcPts val="0"/>
              </a:spcBef>
              <a:spcAft>
                <a:spcPts val="100"/>
              </a:spcAft>
            </a:pPr>
            <a:r>
              <a:rPr lang="fr-FR" sz="2000" b="0" dirty="0">
                <a:solidFill>
                  <a:schemeClr val="tx1"/>
                </a:solidFill>
                <a:effectLst/>
                <a:ea typeface=""/>
                <a:cs typeface="Arial" panose="020B0604020202020204" pitchFamily="34" charset="0"/>
              </a:rPr>
              <a:t>Après des tests négatifs pour la grippe, la COVID-19 et le virus respiratoire syncytial (VRS), </a:t>
            </a:r>
            <a:r>
              <a:rPr lang="fr-FR" sz="2000" dirty="0">
                <a:solidFill>
                  <a:schemeClr val="accent1"/>
                </a:solidFill>
                <a:effectLst/>
                <a:ea typeface=""/>
                <a:cs typeface="Arial" panose="020B0604020202020204" pitchFamily="34" charset="0"/>
              </a:rPr>
              <a:t>elle a été prise en charge pour un virus respiratoire général et renvoyée chez elle malgré l’observation de taches de </a:t>
            </a:r>
            <a:r>
              <a:rPr lang="fr-FR" sz="2000" dirty="0" err="1">
                <a:solidFill>
                  <a:schemeClr val="accent1"/>
                </a:solidFill>
                <a:effectLst/>
                <a:ea typeface=""/>
                <a:cs typeface="Arial" panose="020B0604020202020204" pitchFamily="34" charset="0"/>
              </a:rPr>
              <a:t>Koplik</a:t>
            </a:r>
            <a:r>
              <a:rPr lang="fr-FR" sz="2000" dirty="0">
                <a:solidFill>
                  <a:schemeClr val="accent1"/>
                </a:solidFill>
                <a:effectLst/>
                <a:ea typeface=""/>
                <a:cs typeface="Arial" panose="020B0604020202020204" pitchFamily="34" charset="0"/>
              </a:rPr>
              <a:t>, qui sont une caractéristique diagnostique de la rougeole</a:t>
            </a:r>
            <a:r>
              <a:rPr lang="fr-FR" sz="2000" b="0" dirty="0">
                <a:solidFill>
                  <a:schemeClr val="tx1"/>
                </a:solidFill>
                <a:effectLst/>
                <a:ea typeface=""/>
                <a:cs typeface="Arial" panose="020B0604020202020204" pitchFamily="34" charset="0"/>
              </a:rPr>
              <a:t>. Le 6 décembre, elle a remarqué une éruption cutanée près de sa tête. Le 8 décembre, elle est retournée à l’hôpital alors que l’éruption cutanée se propageait sur son corps. L’</a:t>
            </a:r>
            <a:r>
              <a:rPr lang="fr-FR" sz="2000" dirty="0">
                <a:solidFill>
                  <a:srgbClr val="8D2456"/>
                </a:solidFill>
                <a:effectLst/>
                <a:ea typeface=""/>
                <a:cs typeface="Arial" panose="020B0604020202020204" pitchFamily="34" charset="0"/>
              </a:rPr>
              <a:t>équipe clinique a alors suspecté un cas de rougeole</a:t>
            </a:r>
            <a:r>
              <a:rPr lang="fr-FR" sz="2000" b="0" dirty="0">
                <a:solidFill>
                  <a:schemeClr val="tx1"/>
                </a:solidFill>
                <a:effectLst/>
                <a:ea typeface=""/>
                <a:cs typeface="Arial" panose="020B0604020202020204" pitchFamily="34" charset="0"/>
              </a:rPr>
              <a:t> et rempli un formulaire d’investigation de cas, et prélevé un échantillon à envoyer au laboratoire national de référence le 8 décembre. </a:t>
            </a:r>
          </a:p>
          <a:p>
            <a:pPr marL="0" marR="0">
              <a:lnSpc>
                <a:spcPct val="100000"/>
              </a:lnSpc>
              <a:spcBef>
                <a:spcPts val="0"/>
              </a:spcBef>
              <a:spcAft>
                <a:spcPts val="100"/>
              </a:spcAft>
            </a:pPr>
            <a:endParaRPr lang="en-GB" sz="2000" b="0" dirty="0">
              <a:solidFill>
                <a:schemeClr val="tx1"/>
              </a:solidFill>
              <a:ea typeface="Calibri" panose="020F0502020204030204" pitchFamily="34" charset="0"/>
              <a:cs typeface="Arial" panose="020B0604020202020204" pitchFamily="34" charset="0"/>
            </a:endParaRPr>
          </a:p>
          <a:p>
            <a:pPr marL="0" marR="0">
              <a:lnSpc>
                <a:spcPct val="100000"/>
              </a:lnSpc>
              <a:spcBef>
                <a:spcPts val="0"/>
              </a:spcBef>
              <a:spcAft>
                <a:spcPts val="100"/>
              </a:spcAft>
            </a:pPr>
            <a:r>
              <a:rPr lang="fr-FR" sz="2000" b="0" dirty="0">
                <a:solidFill>
                  <a:schemeClr val="tx1"/>
                </a:solidFill>
                <a:effectLst/>
                <a:ea typeface=""/>
                <a:cs typeface="Arial" panose="020B0604020202020204" pitchFamily="34" charset="0"/>
              </a:rPr>
              <a:t>Le 9 décembre, le </a:t>
            </a:r>
            <a:r>
              <a:rPr lang="fr-FR" sz="2000" dirty="0">
                <a:solidFill>
                  <a:srgbClr val="8D2456"/>
                </a:solidFill>
                <a:effectLst/>
                <a:ea typeface=""/>
                <a:cs typeface="Arial" panose="020B0604020202020204" pitchFamily="34" charset="0"/>
              </a:rPr>
              <a:t>médecin traitant, qui avait récemment suivi une formation de remise à niveau</a:t>
            </a:r>
            <a:r>
              <a:rPr lang="fr-FR" sz="2000" b="0" dirty="0">
                <a:solidFill>
                  <a:schemeClr val="tx1"/>
                </a:solidFill>
                <a:effectLst/>
                <a:ea typeface=""/>
                <a:cs typeface="Arial" panose="020B0604020202020204" pitchFamily="34" charset="0"/>
              </a:rPr>
              <a:t> sur les protocoles d’alerte et de notification a appelé le responsable de la surveillance au niveau du district au sujet du cas suspect de rougeole.</a:t>
            </a: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450411" y="373263"/>
            <a:ext cx="10662515" cy="1325563"/>
          </a:xfrm>
        </p:spPr>
        <p:txBody>
          <a:bodyPr/>
          <a:lstStyle/>
          <a:p>
            <a:r>
              <a:rPr lang="fr-FR"/>
              <a:t>Scénario d’une épidémie de rougeole</a:t>
            </a:r>
          </a:p>
        </p:txBody>
      </p:sp>
    </p:spTree>
    <p:extLst>
      <p:ext uri="{BB962C8B-B14F-4D97-AF65-F5344CB8AC3E}">
        <p14:creationId xmlns:p14="http://schemas.microsoft.com/office/powerpoint/2010/main" val="30845393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A500581F-C496-2A96-287A-2937892C4DD5}"/>
              </a:ext>
            </a:extLst>
          </p:cNvPr>
          <p:cNvSpPr>
            <a:spLocks noGrp="1"/>
          </p:cNvSpPr>
          <p:nvPr>
            <p:ph type="title"/>
          </p:nvPr>
        </p:nvSpPr>
        <p:spPr>
          <a:xfrm>
            <a:off x="450411" y="373263"/>
            <a:ext cx="10662515" cy="1325563"/>
          </a:xfrm>
        </p:spPr>
        <p:txBody>
          <a:bodyPr/>
          <a:lstStyle/>
          <a:p>
            <a:r>
              <a:rPr lang="fr-FR"/>
              <a:t>Scénario d’une épidémie de rougeole</a:t>
            </a: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678545" y="1429127"/>
            <a:ext cx="11063044"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0000"/>
              </a:lnSpc>
              <a:spcBef>
                <a:spcPts val="0"/>
              </a:spcBef>
              <a:spcAft>
                <a:spcPts val="100"/>
              </a:spcAft>
            </a:pPr>
            <a:r>
              <a:rPr lang="fr-FR" sz="2000" b="0" dirty="0">
                <a:solidFill>
                  <a:schemeClr val="tx1"/>
                </a:solidFill>
                <a:effectLst/>
                <a:latin typeface="Arial"/>
                <a:ea typeface="Arial"/>
                <a:cs typeface="Arial"/>
              </a:rPr>
              <a:t>Le 10 décembre, l’équipe d’intervention rapide du district a commencé à rechercher les contacts de Mme A et mis en place une surveillance active des agents de santé à l’hôpital de district</a:t>
            </a:r>
            <a:r>
              <a:rPr lang="fr-FR" sz="2000" b="0" dirty="0">
                <a:solidFill>
                  <a:schemeClr val="accent1"/>
                </a:solidFill>
                <a:effectLst/>
                <a:latin typeface="Arial"/>
                <a:ea typeface="Arial"/>
                <a:cs typeface="Arial"/>
              </a:rPr>
              <a:t>. </a:t>
            </a:r>
            <a:r>
              <a:rPr lang="fr-FR" sz="2000" dirty="0">
                <a:solidFill>
                  <a:schemeClr val="accent1"/>
                </a:solidFill>
                <a:effectLst/>
                <a:latin typeface="Arial"/>
                <a:ea typeface="Arial"/>
                <a:cs typeface="Arial"/>
              </a:rPr>
              <a:t>L’échantillon est arrivé au laboratoire national le </a:t>
            </a:r>
            <a:r>
              <a:rPr lang="fr-FR" sz="2000" b="1" dirty="0">
                <a:solidFill>
                  <a:schemeClr val="accent1"/>
                </a:solidFill>
                <a:effectLst/>
                <a:latin typeface="Arial"/>
                <a:ea typeface="Arial"/>
                <a:cs typeface="Arial"/>
              </a:rPr>
              <a:t>10 décembre</a:t>
            </a:r>
            <a:r>
              <a:rPr lang="fr-FR" sz="2000" dirty="0">
                <a:solidFill>
                  <a:schemeClr val="accent1"/>
                </a:solidFill>
                <a:effectLst/>
                <a:latin typeface="Arial"/>
                <a:ea typeface="Arial"/>
                <a:cs typeface="Arial"/>
              </a:rPr>
              <a:t>. Le </a:t>
            </a:r>
            <a:r>
              <a:rPr lang="fr-FR" sz="2000" b="1" dirty="0">
                <a:solidFill>
                  <a:schemeClr val="accent1"/>
                </a:solidFill>
                <a:effectLst/>
                <a:latin typeface="Arial"/>
                <a:ea typeface="Arial"/>
                <a:cs typeface="Arial"/>
              </a:rPr>
              <a:t>12 décembre</a:t>
            </a:r>
            <a:r>
              <a:rPr lang="fr-FR" sz="2000" dirty="0">
                <a:solidFill>
                  <a:schemeClr val="accent1"/>
                </a:solidFill>
                <a:effectLst/>
                <a:latin typeface="Arial"/>
                <a:ea typeface="Arial"/>
                <a:cs typeface="Arial"/>
              </a:rPr>
              <a:t>, </a:t>
            </a:r>
            <a:br>
              <a:rPr lang="fr-FR" sz="2000" dirty="0">
                <a:solidFill>
                  <a:schemeClr val="accent1"/>
                </a:solidFill>
                <a:effectLst/>
                <a:latin typeface="Arial"/>
                <a:ea typeface="Arial"/>
                <a:cs typeface="Arial"/>
              </a:rPr>
            </a:br>
            <a:r>
              <a:rPr lang="fr-FR" sz="2000" dirty="0">
                <a:solidFill>
                  <a:schemeClr val="accent1"/>
                </a:solidFill>
                <a:effectLst/>
                <a:latin typeface="Arial"/>
                <a:ea typeface="Arial"/>
                <a:cs typeface="Arial"/>
              </a:rPr>
              <a:t>le laboratoire a confirmé que l’échantillon était positif à la rougeole et a directement notifié le centre national d’opérations d’urgence de santé publique.</a:t>
            </a:r>
          </a:p>
          <a:p>
            <a:pPr marL="0" marR="0">
              <a:lnSpc>
                <a:spcPct val="100000"/>
              </a:lnSpc>
              <a:spcBef>
                <a:spcPts val="0"/>
              </a:spcBef>
              <a:spcAft>
                <a:spcPts val="100"/>
              </a:spcAft>
            </a:pPr>
            <a:endParaRPr lang="en-GB" sz="2000" b="0" dirty="0">
              <a:solidFill>
                <a:schemeClr val="tx1"/>
              </a:solidFill>
              <a:ea typeface="Calibri" panose="020F0502020204030204" pitchFamily="34" charset="0"/>
              <a:cs typeface="Arial" panose="020B0604020202020204" pitchFamily="34" charset="0"/>
            </a:endParaRPr>
          </a:p>
          <a:p>
            <a:pPr marL="0" marR="0">
              <a:lnSpc>
                <a:spcPct val="100000"/>
              </a:lnSpc>
              <a:spcBef>
                <a:spcPts val="0"/>
              </a:spcBef>
              <a:spcAft>
                <a:spcPts val="100"/>
              </a:spcAft>
            </a:pPr>
            <a:r>
              <a:rPr lang="fr-FR" sz="2000" b="0" dirty="0">
                <a:solidFill>
                  <a:schemeClr val="tx1"/>
                </a:solidFill>
                <a:effectLst/>
                <a:ea typeface=""/>
                <a:cs typeface="Arial" panose="020B0604020202020204" pitchFamily="34" charset="0"/>
              </a:rPr>
              <a:t>Le 12 décembre, l’équipe d’intervention rapide du district a terminé son enquête épidémiologique initiale, identifié un autre cas suspect et fourni une liste d’adresses et de contacts au centre national d’opérations d’urgence de santé publique. Sur la base de ces informations, le PHEOC national a effectué une évaluation des risques le même jour et estimé que cet événement présentait un risque très élevé. Le responsable d’incidents a immédiatement communiqué les recommandations de l’évaluation au ministre de la Santé, qui a notamment requis le déploiement d’une équipe d’intervention rapide nationale.</a:t>
            </a:r>
          </a:p>
        </p:txBody>
      </p:sp>
    </p:spTree>
    <p:extLst>
      <p:ext uri="{BB962C8B-B14F-4D97-AF65-F5344CB8AC3E}">
        <p14:creationId xmlns:p14="http://schemas.microsoft.com/office/powerpoint/2010/main" val="27997743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662515"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0000"/>
              </a:lnSpc>
              <a:spcBef>
                <a:spcPts val="0"/>
              </a:spcBef>
              <a:spcAft>
                <a:spcPts val="100"/>
              </a:spcAft>
            </a:pPr>
            <a:r>
              <a:rPr lang="fr-FR" sz="2000" b="0" dirty="0">
                <a:solidFill>
                  <a:schemeClr val="tx1"/>
                </a:solidFill>
                <a:effectLst/>
                <a:ea typeface=""/>
                <a:cs typeface="Arial" panose="020B0604020202020204" pitchFamily="34" charset="0"/>
              </a:rPr>
              <a:t>L’équipe d’intervention rapide nationale a été déployée le 14 décembre, </a:t>
            </a:r>
            <a:r>
              <a:rPr lang="fr-FR" sz="2000" dirty="0">
                <a:solidFill>
                  <a:schemeClr val="accent1"/>
                </a:solidFill>
                <a:effectLst/>
                <a:ea typeface=""/>
                <a:cs typeface="Arial" panose="020B0604020202020204" pitchFamily="34" charset="0"/>
              </a:rPr>
              <a:t>avec un léger retard dû à un manque de fonds pour l’achat de carburant. </a:t>
            </a:r>
            <a:br>
              <a:rPr lang="fr-FR" sz="2000" b="0" dirty="0">
                <a:solidFill>
                  <a:schemeClr val="tx1"/>
                </a:solidFill>
                <a:effectLst/>
                <a:ea typeface=""/>
                <a:cs typeface="Arial" panose="020B0604020202020204" pitchFamily="34" charset="0"/>
              </a:rPr>
            </a:br>
            <a:br>
              <a:rPr lang="fr-FR" sz="2000" b="0" dirty="0">
                <a:solidFill>
                  <a:schemeClr val="tx1"/>
                </a:solidFill>
                <a:effectLst/>
                <a:ea typeface=""/>
                <a:cs typeface="Arial" panose="020B0604020202020204" pitchFamily="34" charset="0"/>
              </a:rPr>
            </a:br>
            <a:r>
              <a:rPr lang="fr-FR" sz="2000" b="0" dirty="0">
                <a:solidFill>
                  <a:schemeClr val="tx1"/>
                </a:solidFill>
                <a:effectLst/>
                <a:ea typeface=""/>
                <a:cs typeface="Arial" panose="020B0604020202020204" pitchFamily="34" charset="0"/>
              </a:rPr>
              <a:t>À partir du 15 décembre, l’équipe d’intervention rapide nationale a procédé à des évaluations en matière de prévention et de contrôle des infections à l’hôpital de district et organisé une formation à la prise en charge des cas de rougeole. </a:t>
            </a:r>
          </a:p>
          <a:p>
            <a:pPr marL="0" marR="0">
              <a:lnSpc>
                <a:spcPct val="100000"/>
              </a:lnSpc>
              <a:spcBef>
                <a:spcPts val="0"/>
              </a:spcBef>
              <a:spcAft>
                <a:spcPts val="100"/>
              </a:spcAft>
            </a:pPr>
            <a:endParaRPr lang="en-GB" sz="2000" b="0" dirty="0">
              <a:solidFill>
                <a:schemeClr val="tx1"/>
              </a:solidFill>
              <a:ea typeface="Calibri" panose="020F0502020204030204" pitchFamily="34" charset="0"/>
              <a:cs typeface="Arial" panose="020B0604020202020204" pitchFamily="34" charset="0"/>
            </a:endParaRPr>
          </a:p>
          <a:p>
            <a:pPr>
              <a:lnSpc>
                <a:spcPct val="100000"/>
              </a:lnSpc>
              <a:spcBef>
                <a:spcPts val="0"/>
              </a:spcBef>
              <a:spcAft>
                <a:spcPts val="100"/>
              </a:spcAft>
            </a:pPr>
            <a:r>
              <a:rPr lang="fr-FR" sz="2000" b="0" dirty="0">
                <a:solidFill>
                  <a:schemeClr val="tx1"/>
                </a:solidFill>
                <a:effectLst/>
                <a:ea typeface=""/>
                <a:cs typeface="Arial" panose="020B0604020202020204" pitchFamily="34" charset="0"/>
              </a:rPr>
              <a:t>Les équipes combinées d’intervention rapide nationale et de district ont démarré des activités de communication sur les risques et de mobilisation communautaire le 18 décembre, en raison </a:t>
            </a:r>
            <a:r>
              <a:rPr lang="fr-FR" sz="2000" dirty="0">
                <a:solidFill>
                  <a:schemeClr val="accent1"/>
                </a:solidFill>
                <a:effectLst/>
                <a:ea typeface=""/>
                <a:cs typeface="Arial" panose="020B0604020202020204" pitchFamily="34" charset="0"/>
              </a:rPr>
              <a:t>de la confusion entre les autorités nationales et de district, provoquée par des retards dans la traduction des documents</a:t>
            </a:r>
            <a:r>
              <a:rPr lang="fr-FR" sz="2000" dirty="0">
                <a:solidFill>
                  <a:schemeClr val="tx1"/>
                </a:solidFill>
                <a:effectLst/>
                <a:ea typeface=""/>
                <a:cs typeface="Arial" panose="020B0604020202020204" pitchFamily="34" charset="0"/>
              </a:rPr>
              <a:t> </a:t>
            </a:r>
            <a:r>
              <a:rPr lang="fr-FR" sz="2000" b="0" dirty="0">
                <a:solidFill>
                  <a:schemeClr val="tx1"/>
                </a:solidFill>
                <a:effectLst/>
                <a:ea typeface=""/>
                <a:cs typeface="Arial" panose="020B0604020202020204" pitchFamily="34" charset="0"/>
              </a:rPr>
              <a:t>dans plusieurs langues locales parlées dans les zones touchées. </a:t>
            </a:r>
          </a:p>
        </p:txBody>
      </p:sp>
      <p:sp>
        <p:nvSpPr>
          <p:cNvPr id="5" name="Title 1">
            <a:extLst>
              <a:ext uri="{FF2B5EF4-FFF2-40B4-BE49-F238E27FC236}">
                <a16:creationId xmlns:a16="http://schemas.microsoft.com/office/drawing/2014/main" id="{AE28576F-35F6-6757-066F-5D7BBAA42F6A}"/>
              </a:ext>
            </a:extLst>
          </p:cNvPr>
          <p:cNvSpPr>
            <a:spLocks noGrp="1"/>
          </p:cNvSpPr>
          <p:nvPr>
            <p:ph type="title"/>
          </p:nvPr>
        </p:nvSpPr>
        <p:spPr>
          <a:xfrm>
            <a:off x="450411" y="373263"/>
            <a:ext cx="10662515" cy="1325563"/>
          </a:xfrm>
        </p:spPr>
        <p:txBody>
          <a:bodyPr/>
          <a:lstStyle/>
          <a:p>
            <a:r>
              <a:rPr lang="fr-FR"/>
              <a:t>Scénario d’une épidémie de rougeole</a:t>
            </a:r>
          </a:p>
        </p:txBody>
      </p:sp>
    </p:spTree>
    <p:extLst>
      <p:ext uri="{BB962C8B-B14F-4D97-AF65-F5344CB8AC3E}">
        <p14:creationId xmlns:p14="http://schemas.microsoft.com/office/powerpoint/2010/main" val="20196472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6577BA"/>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662515"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100"/>
              </a:spcAft>
              <a:buClrTx/>
              <a:buSzTx/>
              <a:buFont typeface="Arial" panose="020B0604020202020204" pitchFamily="34" charset="0"/>
              <a:buNone/>
              <a:tabLst/>
              <a:defRPr/>
            </a:pPr>
            <a:r>
              <a:rPr kumimoji="0" lang="fr-FR" sz="2000" b="0" i="0" u="none" strike="noStrike" cap="none" normalizeH="0" baseline="0" noProof="0" dirty="0">
                <a:ln>
                  <a:noFill/>
                </a:ln>
                <a:solidFill>
                  <a:schemeClr val="tx1"/>
                </a:solidFill>
                <a:effectLst/>
                <a:uLnTx/>
                <a:uFillTx/>
                <a:latin typeface="Arial" panose="020B0604020202020204" pitchFamily="34" charset="0"/>
                <a:ea typeface="Arial"/>
                <a:cs typeface="Arial" panose="020B0604020202020204" pitchFamily="34" charset="0"/>
              </a:rPr>
              <a:t>Toujours le 18 décembre, le ministre a donné une conférence de presse, suivie de la publication d’un avis national sur l’épidémie confirmée dans la presse écrite et les médias électroniques. Des idées fausses et des rumeurs sur les décès inexpliqués, selon lesquelles il s’agissait d’une maladie importée par des étrangers, ont commencé à circuler dans la communauté. </a:t>
            </a:r>
          </a:p>
          <a:p>
            <a:pPr marL="0" marR="0" lvl="0" indent="0" algn="l" defTabSz="914400" rtl="0" eaLnBrk="1" fontAlgn="auto" latinLnBrk="0" hangingPunct="1">
              <a:lnSpc>
                <a:spcPct val="100000"/>
              </a:lnSpc>
              <a:spcBef>
                <a:spcPts val="0"/>
              </a:spcBef>
              <a:spcAft>
                <a:spcPts val="100"/>
              </a:spcAft>
              <a:buClrTx/>
              <a:buSzTx/>
              <a:buFont typeface="Arial" panose="020B0604020202020204" pitchFamily="34" charset="0"/>
              <a:buNone/>
              <a:tabLst/>
              <a:defRPr/>
            </a:pPr>
            <a:r>
              <a:rPr kumimoji="0" lang="fr-FR" sz="1200" b="0" i="0" u="none" strike="noStrike" cap="none" normalizeH="0" baseline="0" noProof="0" dirty="0">
                <a:ln>
                  <a:noFill/>
                </a:ln>
                <a:solidFill>
                  <a:schemeClr val="tx1"/>
                </a:solidFill>
                <a:effectLst/>
                <a:uLnTx/>
                <a:uFillTx/>
                <a:latin typeface="Arial" panose="020B0604020202020204" pitchFamily="34" charset="0"/>
                <a:ea typeface="Arial"/>
                <a:cs typeface="Arial" panose="020B0604020202020204" pitchFamily="34" charset="0"/>
              </a:rPr>
              <a:t> </a:t>
            </a:r>
          </a:p>
          <a:p>
            <a:pPr marL="0" marR="0" lvl="0" indent="0" algn="l" defTabSz="914400" rtl="0" eaLnBrk="1" fontAlgn="auto" latinLnBrk="0" hangingPunct="1">
              <a:lnSpc>
                <a:spcPct val="100000"/>
              </a:lnSpc>
              <a:spcBef>
                <a:spcPts val="0"/>
              </a:spcBef>
              <a:spcAft>
                <a:spcPts val="100"/>
              </a:spcAft>
              <a:buClrTx/>
              <a:buSzTx/>
              <a:buFont typeface="Arial" panose="020B0604020202020204" pitchFamily="34" charset="0"/>
              <a:buNone/>
              <a:tabLst/>
              <a:defRPr/>
            </a:pPr>
            <a:r>
              <a:rPr kumimoji="0" lang="fr-FR" sz="2000" b="0" i="0" u="none" strike="noStrike" cap="none" normalizeH="0" baseline="0" noProof="0" dirty="0">
                <a:ln>
                  <a:noFill/>
                </a:ln>
                <a:solidFill>
                  <a:schemeClr val="tx1"/>
                </a:solidFill>
                <a:effectLst/>
                <a:uLnTx/>
                <a:uFillTx/>
                <a:latin typeface="Arial" panose="020B0604020202020204" pitchFamily="34" charset="0"/>
                <a:ea typeface="Arial"/>
                <a:cs typeface="Arial" panose="020B0604020202020204" pitchFamily="34" charset="0"/>
              </a:rPr>
              <a:t>Le rapport de situation de l’équipe nationale du 18 décembre a souligné qu’un nombre important d’agents de santé, de patients hospitalisés et de membres de la communauté étaient des contacts à haut risque. Le 19 décembre, le responsable d’incidents a adressé au ministre de la Santé une demande de vaccins destinée à l’OMS, sollicitant un soutien pour organiser une campagne de vaccination rapide auprès des communautés touchées.</a:t>
            </a:r>
          </a:p>
        </p:txBody>
      </p:sp>
      <p:sp>
        <p:nvSpPr>
          <p:cNvPr id="2" name="Title 1">
            <a:extLst>
              <a:ext uri="{FF2B5EF4-FFF2-40B4-BE49-F238E27FC236}">
                <a16:creationId xmlns:a16="http://schemas.microsoft.com/office/drawing/2014/main" id="{AC3F20FC-0ED0-D305-2E68-F084D1B518F1}"/>
              </a:ext>
            </a:extLst>
          </p:cNvPr>
          <p:cNvSpPr>
            <a:spLocks noGrp="1"/>
          </p:cNvSpPr>
          <p:nvPr>
            <p:ph type="title"/>
          </p:nvPr>
        </p:nvSpPr>
        <p:spPr>
          <a:xfrm>
            <a:off x="450411" y="373263"/>
            <a:ext cx="10662515" cy="1325563"/>
          </a:xfrm>
        </p:spPr>
        <p:txBody>
          <a:bodyPr/>
          <a:lstStyle/>
          <a:p>
            <a:r>
              <a:rPr lang="fr-FR"/>
              <a:t>Scénario d’une épidémie de rougeole</a:t>
            </a:r>
          </a:p>
        </p:txBody>
      </p:sp>
    </p:spTree>
    <p:extLst>
      <p:ext uri="{BB962C8B-B14F-4D97-AF65-F5344CB8AC3E}">
        <p14:creationId xmlns:p14="http://schemas.microsoft.com/office/powerpoint/2010/main" val="14588567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normAutofit/>
          </a:bodyPr>
          <a:lstStyle/>
          <a:p>
            <a:r>
              <a:rPr lang="fr-FR" sz="2800" dirty="0"/>
              <a:t>Corrigé : goulots d’étranglement et facteurs favorisants</a:t>
            </a:r>
          </a:p>
        </p:txBody>
      </p:sp>
      <p:sp>
        <p:nvSpPr>
          <p:cNvPr id="6" name="TextBox 5">
            <a:extLst>
              <a:ext uri="{FF2B5EF4-FFF2-40B4-BE49-F238E27FC236}">
                <a16:creationId xmlns:a16="http://schemas.microsoft.com/office/drawing/2014/main" id="{9AF26B1A-5C71-0CB9-5764-C6AF6074491B}"/>
              </a:ext>
            </a:extLst>
          </p:cNvPr>
          <p:cNvSpPr txBox="1"/>
          <p:nvPr/>
        </p:nvSpPr>
        <p:spPr>
          <a:xfrm>
            <a:off x="524435" y="5997980"/>
            <a:ext cx="7078413" cy="369332"/>
          </a:xfrm>
          <a:prstGeom prst="rect">
            <a:avLst/>
          </a:prstGeom>
          <a:noFill/>
        </p:spPr>
        <p:txBody>
          <a:bodyPr wrap="none" rtlCol="0">
            <a:spAutoFit/>
          </a:bodyPr>
          <a:lstStyle/>
          <a:p>
            <a:pPr algn="l"/>
            <a:r>
              <a:rPr lang="fr-FR" dirty="0"/>
              <a:t>Remarque : les participants peuvent également trouver d’autres réponses</a:t>
            </a:r>
          </a:p>
        </p:txBody>
      </p:sp>
      <p:pic>
        <p:nvPicPr>
          <p:cNvPr id="2" name="Picture 1">
            <a:extLst>
              <a:ext uri="{FF2B5EF4-FFF2-40B4-BE49-F238E27FC236}">
                <a16:creationId xmlns:a16="http://schemas.microsoft.com/office/drawing/2014/main" id="{FC95738B-4BD3-1F1B-AE76-4E0A20FCE1D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24752" y="906796"/>
            <a:ext cx="9798423" cy="5104856"/>
          </a:xfrm>
          <a:prstGeom prst="rect">
            <a:avLst/>
          </a:prstGeom>
        </p:spPr>
      </p:pic>
    </p:spTree>
    <p:extLst>
      <p:ext uri="{BB962C8B-B14F-4D97-AF65-F5344CB8AC3E}">
        <p14:creationId xmlns:p14="http://schemas.microsoft.com/office/powerpoint/2010/main" val="31714390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fr-FR" dirty="0"/>
              <a:t>Corrigé : actions immédiates et à plus long terme</a:t>
            </a:r>
          </a:p>
        </p:txBody>
      </p:sp>
      <p:pic>
        <p:nvPicPr>
          <p:cNvPr id="3" name="Picture 2">
            <a:extLst>
              <a:ext uri="{FF2B5EF4-FFF2-40B4-BE49-F238E27FC236}">
                <a16:creationId xmlns:a16="http://schemas.microsoft.com/office/drawing/2014/main" id="{DA6B3F3C-B2D9-FDCD-C4F7-85628A0C94BA}"/>
              </a:ext>
            </a:extLst>
          </p:cNvPr>
          <p:cNvPicPr>
            <a:picLocks noChangeAspect="1"/>
          </p:cNvPicPr>
          <p:nvPr/>
        </p:nvPicPr>
        <p:blipFill>
          <a:blip r:embed="rId3"/>
          <a:srcRect/>
          <a:stretch/>
        </p:blipFill>
        <p:spPr>
          <a:xfrm>
            <a:off x="1228165" y="1001083"/>
            <a:ext cx="8910915" cy="4996897"/>
          </a:xfrm>
          <a:prstGeom prst="rect">
            <a:avLst/>
          </a:prstGeom>
          <a:ln>
            <a:noFill/>
          </a:ln>
        </p:spPr>
      </p:pic>
      <p:sp>
        <p:nvSpPr>
          <p:cNvPr id="4" name="TextBox 3">
            <a:extLst>
              <a:ext uri="{FF2B5EF4-FFF2-40B4-BE49-F238E27FC236}">
                <a16:creationId xmlns:a16="http://schemas.microsoft.com/office/drawing/2014/main" id="{908EFD11-7122-A5DC-6817-28977B4152C4}"/>
              </a:ext>
            </a:extLst>
          </p:cNvPr>
          <p:cNvSpPr txBox="1"/>
          <p:nvPr/>
        </p:nvSpPr>
        <p:spPr>
          <a:xfrm>
            <a:off x="524435" y="5997980"/>
            <a:ext cx="7078413" cy="369332"/>
          </a:xfrm>
          <a:prstGeom prst="rect">
            <a:avLst/>
          </a:prstGeom>
          <a:noFill/>
        </p:spPr>
        <p:txBody>
          <a:bodyPr wrap="none" rtlCol="0">
            <a:spAutoFit/>
          </a:bodyPr>
          <a:lstStyle/>
          <a:p>
            <a:pPr algn="l"/>
            <a:r>
              <a:rPr lang="fr-FR" dirty="0"/>
              <a:t>Remarque : les participants peuvent également trouver d’autres réponses</a:t>
            </a:r>
          </a:p>
        </p:txBody>
      </p:sp>
    </p:spTree>
    <p:extLst>
      <p:ext uri="{BB962C8B-B14F-4D97-AF65-F5344CB8AC3E}">
        <p14:creationId xmlns:p14="http://schemas.microsoft.com/office/powerpoint/2010/main" val="34653020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E391B4B-4F2E-322C-2E10-F18153F7C7F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609400" y="490861"/>
            <a:ext cx="7208787" cy="3172618"/>
          </a:xfrm>
          <a:prstGeom prst="rect">
            <a:avLst/>
          </a:prstGeom>
          <a:ln>
            <a:noFill/>
          </a:ln>
        </p:spPr>
      </p:pic>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p:txBody>
          <a:bodyPr/>
          <a:lstStyle/>
          <a:p>
            <a:r>
              <a:rPr lang="fr-FR" sz="3200" dirty="0">
                <a:latin typeface="Arial"/>
                <a:cs typeface="Arial"/>
              </a:rPr>
              <a:t>Animation </a:t>
            </a:r>
            <a:r>
              <a:rPr lang="fr-FR" dirty="0">
                <a:latin typeface="Arial"/>
                <a:cs typeface="Arial"/>
              </a:rPr>
              <a:t>de la</a:t>
            </a:r>
            <a:r>
              <a:rPr lang="fr-FR" sz="3200" dirty="0">
                <a:latin typeface="Arial"/>
                <a:cs typeface="Arial"/>
              </a:rPr>
              <a:t> restitution en petit groupe</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600" y="3429000"/>
            <a:ext cx="3180648" cy="3028361"/>
          </a:xfrm>
        </p:spPr>
        <p:txBody>
          <a:bodyPr/>
          <a:lstStyle/>
          <a:p>
            <a:r>
              <a:rPr lang="fr-FR" dirty="0"/>
              <a:t>Guide de l’animateur : page 10</a:t>
            </a:r>
          </a:p>
          <a:p>
            <a:endParaRPr lang="en-US" dirty="0"/>
          </a:p>
          <a:p>
            <a:endParaRPr lang="en-US" dirty="0"/>
          </a:p>
        </p:txBody>
      </p:sp>
      <p:sp>
        <p:nvSpPr>
          <p:cNvPr id="7" name="Rectangle 6">
            <a:extLst>
              <a:ext uri="{FF2B5EF4-FFF2-40B4-BE49-F238E27FC236}">
                <a16:creationId xmlns:a16="http://schemas.microsoft.com/office/drawing/2014/main" id="{BF6139AB-D540-A61A-3BF4-3761F8ADF39D}"/>
              </a:ext>
            </a:extLst>
          </p:cNvPr>
          <p:cNvSpPr/>
          <p:nvPr/>
        </p:nvSpPr>
        <p:spPr>
          <a:xfrm>
            <a:off x="6564239" y="1922785"/>
            <a:ext cx="5016500" cy="635000"/>
          </a:xfrm>
          <a:prstGeom prst="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3">
            <a:extLst>
              <a:ext uri="{FF2B5EF4-FFF2-40B4-BE49-F238E27FC236}">
                <a16:creationId xmlns:a16="http://schemas.microsoft.com/office/drawing/2014/main" id="{96467368-16E8-6682-A2C5-55F2369C88C5}"/>
              </a:ext>
            </a:extLst>
          </p:cNvPr>
          <p:cNvSpPr txBox="1">
            <a:spLocks/>
          </p:cNvSpPr>
          <p:nvPr/>
        </p:nvSpPr>
        <p:spPr>
          <a:xfrm>
            <a:off x="4801445" y="4082711"/>
            <a:ext cx="6693029" cy="17818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t>Concentrez-vous sur les informations clés, les points à retenir et ce qui est intéressant/utile dans l’approche 7-1-7</a:t>
            </a:r>
          </a:p>
          <a:p>
            <a:r>
              <a:rPr lang="fr-FR" dirty="0"/>
              <a:t>~10 minutes selon l’avancement du groupe dans les activités précédentes</a:t>
            </a:r>
          </a:p>
        </p:txBody>
      </p:sp>
    </p:spTree>
    <p:extLst>
      <p:ext uri="{BB962C8B-B14F-4D97-AF65-F5344CB8AC3E}">
        <p14:creationId xmlns:p14="http://schemas.microsoft.com/office/powerpoint/2010/main" val="1280443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647700" y="1181100"/>
            <a:ext cx="10997960" cy="5435458"/>
          </a:xfrm>
        </p:spPr>
        <p:txBody>
          <a:bodyPr vert="horz" lIns="91440" tIns="45720" rIns="91440" bIns="45720" rtlCol="0" anchor="t">
            <a:noAutofit/>
          </a:bodyPr>
          <a:lstStyle/>
          <a:p>
            <a:pPr marL="0" indent="0">
              <a:lnSpc>
                <a:spcPct val="100000"/>
              </a:lnSpc>
              <a:buNone/>
            </a:pPr>
            <a:r>
              <a:rPr lang="fr-FR" b="1" dirty="0">
                <a:solidFill>
                  <a:schemeClr val="tx2"/>
                </a:solidFill>
              </a:rPr>
              <a:t>En amont</a:t>
            </a:r>
          </a:p>
          <a:p>
            <a:pPr>
              <a:lnSpc>
                <a:spcPct val="100000"/>
              </a:lnSpc>
            </a:pPr>
            <a:r>
              <a:rPr lang="fr-FR" sz="2000" dirty="0">
                <a:latin typeface="Arial"/>
                <a:cs typeface="Arial"/>
              </a:rPr>
              <a:t>Se familiariser avec le Guide du participant, l’Outil d’évaluation 7-1-7, </a:t>
            </a:r>
            <a:r>
              <a:rPr lang="fr-FR" sz="2000" b="1" dirty="0">
                <a:latin typeface="Arial"/>
                <a:cs typeface="Arial"/>
              </a:rPr>
              <a:t>le Guide de l’animateur</a:t>
            </a:r>
            <a:r>
              <a:rPr lang="fr-FR" sz="2000" dirty="0">
                <a:latin typeface="Arial"/>
                <a:cs typeface="Arial"/>
              </a:rPr>
              <a:t> et le Programme de l’animateur.</a:t>
            </a:r>
          </a:p>
          <a:p>
            <a:pPr>
              <a:lnSpc>
                <a:spcPct val="100000"/>
              </a:lnSpc>
            </a:pPr>
            <a:r>
              <a:rPr lang="fr-FR" sz="2000" dirty="0">
                <a:latin typeface="Arial"/>
                <a:cs typeface="Arial"/>
              </a:rPr>
              <a:t>Parcourir le guide de référence pour les dates des jalons de l’approche 7-1-7, si possible.</a:t>
            </a:r>
          </a:p>
          <a:p>
            <a:pPr>
              <a:lnSpc>
                <a:spcPct val="100000"/>
              </a:lnSpc>
            </a:pPr>
            <a:r>
              <a:rPr lang="fr-FR" sz="2000" dirty="0">
                <a:latin typeface="Arial"/>
                <a:cs typeface="Arial"/>
              </a:rPr>
              <a:t>Réfléchir à la manière dont vous allez impliquer les participants lors des discussions.</a:t>
            </a:r>
          </a:p>
          <a:p>
            <a:pPr>
              <a:lnSpc>
                <a:spcPct val="100000"/>
              </a:lnSpc>
            </a:pPr>
            <a:endParaRPr lang="en-US" sz="1000" dirty="0">
              <a:latin typeface="Arial"/>
              <a:cs typeface="Arial"/>
            </a:endParaRPr>
          </a:p>
          <a:p>
            <a:pPr marL="0" indent="0">
              <a:lnSpc>
                <a:spcPct val="100000"/>
              </a:lnSpc>
              <a:buNone/>
            </a:pPr>
            <a:r>
              <a:rPr lang="fr-FR" b="1" dirty="0">
                <a:solidFill>
                  <a:schemeClr val="tx2"/>
                </a:solidFill>
              </a:rPr>
              <a:t>Pendant</a:t>
            </a:r>
          </a:p>
          <a:p>
            <a:pPr>
              <a:lnSpc>
                <a:spcPct val="100000"/>
              </a:lnSpc>
            </a:pPr>
            <a:r>
              <a:rPr lang="fr-FR" sz="2000" dirty="0">
                <a:latin typeface="Arial"/>
                <a:cs typeface="Arial"/>
              </a:rPr>
              <a:t>Suivre votre temps et faire preuve d’une </a:t>
            </a:r>
            <a:r>
              <a:rPr lang="fr-FR" sz="2000" i="1" dirty="0">
                <a:latin typeface="Arial"/>
                <a:cs typeface="Arial"/>
              </a:rPr>
              <a:t>certaine</a:t>
            </a:r>
            <a:r>
              <a:rPr lang="fr-FR" sz="2000" dirty="0">
                <a:latin typeface="Arial"/>
                <a:cs typeface="Arial"/>
              </a:rPr>
              <a:t> souplesse selon les besoins du groupe.</a:t>
            </a:r>
          </a:p>
          <a:p>
            <a:pPr>
              <a:lnSpc>
                <a:spcPct val="100000"/>
              </a:lnSpc>
            </a:pPr>
            <a:r>
              <a:rPr lang="fr-FR" sz="2000" dirty="0">
                <a:latin typeface="Arial"/>
                <a:cs typeface="Arial"/>
              </a:rPr>
              <a:t>Impliquer avec tact les participants les plus silencieux.</a:t>
            </a:r>
          </a:p>
          <a:p>
            <a:pPr>
              <a:lnSpc>
                <a:spcPct val="100000"/>
              </a:lnSpc>
            </a:pPr>
            <a:r>
              <a:rPr lang="fr-FR" sz="2000" dirty="0">
                <a:latin typeface="Arial"/>
                <a:cs typeface="Arial"/>
              </a:rPr>
              <a:t>Si les discussions s’éloignent du sujet, les ramener poliment vers l’activité. </a:t>
            </a:r>
          </a:p>
          <a:p>
            <a:pPr>
              <a:lnSpc>
                <a:spcPct val="100000"/>
              </a:lnSpc>
            </a:pPr>
            <a:r>
              <a:rPr lang="fr-FR" sz="2000" dirty="0">
                <a:latin typeface="Arial"/>
                <a:cs typeface="Arial"/>
              </a:rPr>
              <a:t>Demander aux animateurs principaux des réponses aux questions importantes sur lesquelles vous êtes bloqué.</a:t>
            </a:r>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fr-FR"/>
              <a:t>Conseils pour l’animation</a:t>
            </a:r>
          </a:p>
        </p:txBody>
      </p:sp>
    </p:spTree>
    <p:extLst>
      <p:ext uri="{BB962C8B-B14F-4D97-AF65-F5344CB8AC3E}">
        <p14:creationId xmlns:p14="http://schemas.microsoft.com/office/powerpoint/2010/main" val="1836955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CB657-28D5-0E6A-08AA-D0772CC71E29}"/>
            </a:ext>
          </a:extLst>
        </p:cNvPr>
        <p:cNvGrpSpPr/>
        <p:nvPr/>
      </p:nvGrpSpPr>
      <p:grpSpPr>
        <a:xfrm>
          <a:off x="0" y="0"/>
          <a:ext cx="0" cy="0"/>
          <a:chOff x="0" y="0"/>
          <a:chExt cx="0" cy="0"/>
        </a:xfrm>
      </p:grpSpPr>
      <p:sp>
        <p:nvSpPr>
          <p:cNvPr id="11" name="Title 3">
            <a:extLst>
              <a:ext uri="{FF2B5EF4-FFF2-40B4-BE49-F238E27FC236}">
                <a16:creationId xmlns:a16="http://schemas.microsoft.com/office/drawing/2014/main" id="{18AB9B59-6DA3-D56F-DC80-A11C705D6D5A}"/>
              </a:ext>
            </a:extLst>
          </p:cNvPr>
          <p:cNvSpPr>
            <a:spLocks noGrp="1"/>
          </p:cNvSpPr>
          <p:nvPr>
            <p:ph type="title"/>
          </p:nvPr>
        </p:nvSpPr>
        <p:spPr>
          <a:xfrm>
            <a:off x="255102" y="365126"/>
            <a:ext cx="11424279" cy="1087808"/>
          </a:xfrm>
        </p:spPr>
        <p:txBody>
          <a:bodyPr>
            <a:normAutofit/>
          </a:bodyPr>
          <a:lstStyle/>
          <a:p>
            <a:r>
              <a:rPr lang="fr-FR" sz="3600">
                <a:latin typeface="Arial"/>
                <a:cs typeface="Arial"/>
              </a:rPr>
              <a:t>Fonctionnement de la cible 7-1-7 :</a:t>
            </a:r>
          </a:p>
        </p:txBody>
      </p:sp>
      <p:sp>
        <p:nvSpPr>
          <p:cNvPr id="2" name="Content Placeholder 2">
            <a:extLst>
              <a:ext uri="{FF2B5EF4-FFF2-40B4-BE49-F238E27FC236}">
                <a16:creationId xmlns:a16="http://schemas.microsoft.com/office/drawing/2014/main" id="{19F128C0-FF47-7DBB-EE3A-98DBE839A126}"/>
              </a:ext>
            </a:extLst>
          </p:cNvPr>
          <p:cNvSpPr>
            <a:spLocks noGrp="1"/>
          </p:cNvSpPr>
          <p:nvPr>
            <p:ph idx="1"/>
          </p:nvPr>
        </p:nvSpPr>
        <p:spPr>
          <a:xfrm>
            <a:off x="512620" y="1674253"/>
            <a:ext cx="11026850" cy="4507605"/>
          </a:xfrm>
        </p:spPr>
        <p:txBody>
          <a:bodyPr vert="horz" lIns="91440" tIns="45720" rIns="91440" bIns="45720" rtlCol="0" anchor="t">
            <a:noAutofit/>
          </a:bodyPr>
          <a:lstStyle/>
          <a:p>
            <a:pPr>
              <a:lnSpc>
                <a:spcPct val="100000"/>
              </a:lnSpc>
              <a:buFont typeface="Arial" panose="02070309020205020404" pitchFamily="49" charset="0"/>
              <a:buChar char="•"/>
            </a:pPr>
            <a:r>
              <a:rPr lang="fr-FR" sz="3000" b="1" dirty="0">
                <a:solidFill>
                  <a:srgbClr val="4C4C4F"/>
                </a:solidFill>
                <a:latin typeface="Arial"/>
                <a:ea typeface="Arial"/>
                <a:cs typeface="Arial"/>
              </a:rPr>
              <a:t> Rapidité</a:t>
            </a:r>
            <a:r>
              <a:rPr lang="fr-FR" sz="3000" dirty="0">
                <a:solidFill>
                  <a:srgbClr val="4C4C4F"/>
                </a:solidFill>
                <a:latin typeface="Arial"/>
                <a:ea typeface="Arial"/>
                <a:cs typeface="Arial"/>
              </a:rPr>
              <a:t> au cours des </a:t>
            </a:r>
            <a:r>
              <a:rPr lang="fr-FR" sz="3000" b="1" dirty="0">
                <a:solidFill>
                  <a:srgbClr val="4C4C4F"/>
                </a:solidFill>
                <a:latin typeface="Arial"/>
                <a:ea typeface="Arial"/>
                <a:cs typeface="Arial"/>
              </a:rPr>
              <a:t>premiers jours</a:t>
            </a:r>
            <a:r>
              <a:rPr lang="fr-FR" sz="3000" dirty="0">
                <a:solidFill>
                  <a:srgbClr val="4C4C4F"/>
                </a:solidFill>
                <a:latin typeface="Arial"/>
                <a:ea typeface="Arial"/>
                <a:cs typeface="Arial"/>
              </a:rPr>
              <a:t> d’une épidémie</a:t>
            </a:r>
          </a:p>
          <a:p>
            <a:pPr marL="0" indent="0">
              <a:lnSpc>
                <a:spcPct val="100000"/>
              </a:lnSpc>
              <a:buNone/>
            </a:pPr>
            <a:r>
              <a:rPr lang="fr-FR" sz="3000" dirty="0">
                <a:solidFill>
                  <a:srgbClr val="4C4C4F"/>
                </a:solidFill>
                <a:latin typeface="Arial"/>
                <a:ea typeface="Arial"/>
                <a:cs typeface="Arial"/>
              </a:rPr>
              <a:t>	…parce que les maladies infectieuses croissent de manière exponentielle</a:t>
            </a:r>
          </a:p>
          <a:p>
            <a:pPr marL="0" indent="0">
              <a:lnSpc>
                <a:spcPct val="100000"/>
              </a:lnSpc>
              <a:buNone/>
            </a:pPr>
            <a:endParaRPr lang="en-US" sz="3000" dirty="0">
              <a:solidFill>
                <a:srgbClr val="4C4C4F"/>
              </a:solidFill>
              <a:ea typeface="Calibri" panose="020F0502020204030204" pitchFamily="34" charset="0"/>
              <a:cs typeface="Arial" panose="020B0604020202020204" pitchFamily="34" charset="0"/>
            </a:endParaRPr>
          </a:p>
          <a:p>
            <a:pPr marL="0" indent="0">
              <a:lnSpc>
                <a:spcPct val="100000"/>
              </a:lnSpc>
              <a:buNone/>
            </a:pPr>
            <a:endParaRPr lang="en-US" sz="1500" dirty="0">
              <a:solidFill>
                <a:srgbClr val="4C4C4F"/>
              </a:solidFill>
              <a:ea typeface="Calibri" panose="020F0502020204030204" pitchFamily="34" charset="0"/>
              <a:cs typeface="Arial" panose="020B0604020202020204" pitchFamily="34" charset="0"/>
            </a:endParaRPr>
          </a:p>
          <a:p>
            <a:pPr>
              <a:lnSpc>
                <a:spcPct val="100000"/>
              </a:lnSpc>
              <a:buFont typeface="Arial" panose="02070309020205020404" pitchFamily="49" charset="0"/>
              <a:buChar char="•"/>
            </a:pPr>
            <a:r>
              <a:rPr lang="fr-FR" sz="3000" b="1" dirty="0">
                <a:solidFill>
                  <a:srgbClr val="4C4C4F"/>
                </a:solidFill>
                <a:latin typeface="Arial"/>
                <a:ea typeface="Arial"/>
                <a:cs typeface="Arial"/>
              </a:rPr>
              <a:t> Amélioration continue des performances</a:t>
            </a:r>
          </a:p>
          <a:p>
            <a:pPr marL="0" indent="0">
              <a:lnSpc>
                <a:spcPct val="100000"/>
              </a:lnSpc>
              <a:buNone/>
            </a:pPr>
            <a:r>
              <a:rPr lang="fr-FR" sz="3000" dirty="0">
                <a:solidFill>
                  <a:srgbClr val="4C4C4F"/>
                </a:solidFill>
                <a:latin typeface="Arial"/>
                <a:ea typeface="Arial"/>
                <a:cs typeface="Arial"/>
              </a:rPr>
              <a:t>	...parce que chaque épidémie peut être une occasion d’apprendre et de s’améliorer</a:t>
            </a:r>
            <a:endParaRPr lang="en-US" sz="2400" b="1" dirty="0">
              <a:solidFill>
                <a:srgbClr val="4C4C4F"/>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5404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a:xfrm>
            <a:off x="831849" y="1909720"/>
            <a:ext cx="10131985" cy="2148666"/>
          </a:xfrm>
        </p:spPr>
        <p:txBody>
          <a:bodyPr>
            <a:normAutofit/>
          </a:bodyPr>
          <a:lstStyle/>
          <a:p>
            <a:r>
              <a:rPr lang="fr-FR" sz="5400" dirty="0">
                <a:latin typeface="Arial"/>
                <a:cs typeface="Arial"/>
              </a:rPr>
              <a:t>Autres questions et réponses</a:t>
            </a:r>
          </a:p>
        </p:txBody>
      </p:sp>
      <p:sp>
        <p:nvSpPr>
          <p:cNvPr id="3" name="Subtitle 2">
            <a:extLst>
              <a:ext uri="{FF2B5EF4-FFF2-40B4-BE49-F238E27FC236}">
                <a16:creationId xmlns:a16="http://schemas.microsoft.com/office/drawing/2014/main" id="{6FCB29A9-8F84-23F8-F74A-3915DFB6DB5A}"/>
              </a:ext>
            </a:extLst>
          </p:cNvPr>
          <p:cNvSpPr>
            <a:spLocks noGrp="1"/>
          </p:cNvSpPr>
          <p:nvPr>
            <p:ph type="body" idx="1"/>
          </p:nvPr>
        </p:nvSpPr>
        <p:spPr/>
        <p:txBody>
          <a:bodyPr vert="horz" lIns="91440" tIns="45720" rIns="91440" bIns="45720" rtlCol="0" anchor="t">
            <a:normAutofit/>
          </a:bodyPr>
          <a:lstStyle/>
          <a:p>
            <a:endParaRPr lang="en-US" sz="3600" dirty="0"/>
          </a:p>
        </p:txBody>
      </p:sp>
    </p:spTree>
    <p:extLst>
      <p:ext uri="{BB962C8B-B14F-4D97-AF65-F5344CB8AC3E}">
        <p14:creationId xmlns:p14="http://schemas.microsoft.com/office/powerpoint/2010/main" val="19349192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2AFEC-78C6-F4CD-955C-919718EB9B4F}"/>
              </a:ext>
            </a:extLst>
          </p:cNvPr>
          <p:cNvSpPr>
            <a:spLocks noGrp="1"/>
          </p:cNvSpPr>
          <p:nvPr>
            <p:ph type="title"/>
          </p:nvPr>
        </p:nvSpPr>
        <p:spPr>
          <a:xfrm>
            <a:off x="2743200" y="2077888"/>
            <a:ext cx="6696635" cy="2148666"/>
          </a:xfrm>
        </p:spPr>
        <p:txBody>
          <a:bodyPr/>
          <a:lstStyle/>
          <a:p>
            <a:r>
              <a:rPr lang="fr-FR" dirty="0"/>
              <a:t>Merci !</a:t>
            </a:r>
          </a:p>
        </p:txBody>
      </p:sp>
    </p:spTree>
    <p:extLst>
      <p:ext uri="{BB962C8B-B14F-4D97-AF65-F5344CB8AC3E}">
        <p14:creationId xmlns:p14="http://schemas.microsoft.com/office/powerpoint/2010/main" val="693599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phic 22" descr="Arrow Right with solid fill">
            <a:extLst>
              <a:ext uri="{FF2B5EF4-FFF2-40B4-BE49-F238E27FC236}">
                <a16:creationId xmlns:a16="http://schemas.microsoft.com/office/drawing/2014/main" id="{C21EA616-8D27-6178-D36E-7BEB1E2875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6099" y="2781027"/>
            <a:ext cx="914400" cy="914400"/>
          </a:xfrm>
          <a:prstGeom prst="rect">
            <a:avLst/>
          </a:prstGeom>
        </p:spPr>
      </p:pic>
      <p:sp>
        <p:nvSpPr>
          <p:cNvPr id="24" name="Rectangle 23">
            <a:extLst>
              <a:ext uri="{FF2B5EF4-FFF2-40B4-BE49-F238E27FC236}">
                <a16:creationId xmlns:a16="http://schemas.microsoft.com/office/drawing/2014/main" id="{3642F5D0-E3E5-6A5D-7F17-F3A6466A9B40}"/>
              </a:ext>
            </a:extLst>
          </p:cNvPr>
          <p:cNvSpPr/>
          <p:nvPr/>
        </p:nvSpPr>
        <p:spPr>
          <a:xfrm>
            <a:off x="1192521" y="4149802"/>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0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Évaluer la promptitude</a:t>
            </a:r>
          </a:p>
        </p:txBody>
      </p:sp>
      <p:sp>
        <p:nvSpPr>
          <p:cNvPr id="26" name="Rectangle 25">
            <a:extLst>
              <a:ext uri="{FF2B5EF4-FFF2-40B4-BE49-F238E27FC236}">
                <a16:creationId xmlns:a16="http://schemas.microsoft.com/office/drawing/2014/main" id="{DD45D316-5580-FB4F-DCE6-520EEBE2B03A}"/>
              </a:ext>
            </a:extLst>
          </p:cNvPr>
          <p:cNvSpPr/>
          <p:nvPr/>
        </p:nvSpPr>
        <p:spPr>
          <a:xfrm>
            <a:off x="8240257" y="4150734"/>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0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Prendre des mesures</a:t>
            </a:r>
          </a:p>
        </p:txBody>
      </p:sp>
      <p:pic>
        <p:nvPicPr>
          <p:cNvPr id="27" name="Graphic 26" descr="Arrow Right with solid fill">
            <a:extLst>
              <a:ext uri="{FF2B5EF4-FFF2-40B4-BE49-F238E27FC236}">
                <a16:creationId xmlns:a16="http://schemas.microsoft.com/office/drawing/2014/main" id="{044787E2-AB2D-1EE1-0E7C-05C51D7BEA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01493" y="2723517"/>
            <a:ext cx="914400" cy="914400"/>
          </a:xfrm>
          <a:prstGeom prst="rect">
            <a:avLst/>
          </a:prstGeom>
        </p:spPr>
      </p:pic>
      <p:sp>
        <p:nvSpPr>
          <p:cNvPr id="34" name="Rectangle 33">
            <a:extLst>
              <a:ext uri="{FF2B5EF4-FFF2-40B4-BE49-F238E27FC236}">
                <a16:creationId xmlns:a16="http://schemas.microsoft.com/office/drawing/2014/main" id="{74DC17AD-22DB-C700-D4D0-A42E89EA9F23}"/>
              </a:ext>
            </a:extLst>
          </p:cNvPr>
          <p:cNvSpPr/>
          <p:nvPr/>
        </p:nvSpPr>
        <p:spPr>
          <a:xfrm>
            <a:off x="4164247" y="4149339"/>
            <a:ext cx="3608154"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000" b="0" i="0" u="none" strike="noStrike" cap="none" normalizeH="0" baseline="0" noProof="0" dirty="0">
                <a:ln>
                  <a:noFill/>
                </a:ln>
                <a:solidFill>
                  <a:srgbClr val="384D56"/>
                </a:solidFill>
                <a:effectLst/>
                <a:uLnTx/>
                <a:uFillTx/>
                <a:latin typeface="Arial"/>
                <a:ea typeface="Arial"/>
                <a:cs typeface="Arial"/>
              </a:rPr>
              <a:t>Identifier les </a:t>
            </a:r>
            <a:r>
              <a:rPr lang="fr-FR" sz="3000" dirty="0">
                <a:solidFill>
                  <a:srgbClr val="384D56"/>
                </a:solidFill>
                <a:latin typeface="Arial"/>
                <a:ea typeface="Arial"/>
                <a:cs typeface="Arial"/>
              </a:rPr>
              <a:t>goulots</a:t>
            </a:r>
            <a:r>
              <a:rPr kumimoji="0" lang="fr-FR" sz="3000" b="0" i="0" u="none" strike="noStrike" cap="none" normalizeH="0" baseline="0" noProof="0" dirty="0">
                <a:ln>
                  <a:noFill/>
                </a:ln>
                <a:solidFill>
                  <a:srgbClr val="384D56"/>
                </a:solidFill>
                <a:effectLst/>
                <a:uLnTx/>
                <a:uFillTx/>
                <a:latin typeface="Arial"/>
                <a:ea typeface="Arial"/>
                <a:cs typeface="Arial"/>
              </a:rPr>
              <a:t> d’étranglement</a:t>
            </a:r>
          </a:p>
        </p:txBody>
      </p:sp>
      <p:sp>
        <p:nvSpPr>
          <p:cNvPr id="11" name="Title 3">
            <a:extLst>
              <a:ext uri="{FF2B5EF4-FFF2-40B4-BE49-F238E27FC236}">
                <a16:creationId xmlns:a16="http://schemas.microsoft.com/office/drawing/2014/main" id="{0D837DB0-3C91-AFFA-756C-D5D9D64E1BA5}"/>
              </a:ext>
            </a:extLst>
          </p:cNvPr>
          <p:cNvSpPr>
            <a:spLocks noGrp="1"/>
          </p:cNvSpPr>
          <p:nvPr>
            <p:ph type="title"/>
          </p:nvPr>
        </p:nvSpPr>
        <p:spPr>
          <a:xfrm>
            <a:off x="255102" y="365126"/>
            <a:ext cx="11424279" cy="1087808"/>
          </a:xfrm>
        </p:spPr>
        <p:txBody>
          <a:bodyPr>
            <a:normAutofit/>
          </a:bodyPr>
          <a:lstStyle/>
          <a:p>
            <a:r>
              <a:rPr lang="fr-FR" dirty="0">
                <a:latin typeface="Arial"/>
                <a:cs typeface="Arial"/>
              </a:rPr>
              <a:t> 7-1-7 : approche systémique pour accroître la vitesse de détection, de notification et de réponse en cas d’épidémie</a:t>
            </a:r>
          </a:p>
          <a:p>
            <a:endParaRPr lang="en-US" dirty="0">
              <a:cs typeface="Arial"/>
            </a:endParaRPr>
          </a:p>
        </p:txBody>
      </p:sp>
      <p:pic>
        <p:nvPicPr>
          <p:cNvPr id="5" name="Graphic 4">
            <a:extLst>
              <a:ext uri="{FF2B5EF4-FFF2-40B4-BE49-F238E27FC236}">
                <a16:creationId xmlns:a16="http://schemas.microsoft.com/office/drawing/2014/main" id="{2D583BA5-42EF-29A9-71F0-DD7B2D90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51440" y="2567851"/>
            <a:ext cx="1378683" cy="1363061"/>
          </a:xfrm>
          <a:prstGeom prst="rect">
            <a:avLst/>
          </a:prstGeom>
        </p:spPr>
      </p:pic>
      <p:pic>
        <p:nvPicPr>
          <p:cNvPr id="6" name="Graphic 5">
            <a:extLst>
              <a:ext uri="{FF2B5EF4-FFF2-40B4-BE49-F238E27FC236}">
                <a16:creationId xmlns:a16="http://schemas.microsoft.com/office/drawing/2014/main" id="{EF495B4E-46E2-DD76-F8CD-8ECA298C404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73676" y="2559246"/>
            <a:ext cx="1376959" cy="1363061"/>
          </a:xfrm>
          <a:prstGeom prst="rect">
            <a:avLst/>
          </a:prstGeom>
        </p:spPr>
      </p:pic>
      <p:pic>
        <p:nvPicPr>
          <p:cNvPr id="7" name="Graphic 6">
            <a:extLst>
              <a:ext uri="{FF2B5EF4-FFF2-40B4-BE49-F238E27FC236}">
                <a16:creationId xmlns:a16="http://schemas.microsoft.com/office/drawing/2014/main" id="{71767AE0-0015-686F-E5E4-E55578A486E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01247" y="2510341"/>
            <a:ext cx="1362581" cy="1348684"/>
          </a:xfrm>
          <a:prstGeom prst="rect">
            <a:avLst/>
          </a:prstGeom>
        </p:spPr>
      </p:pic>
    </p:spTree>
    <p:extLst>
      <p:ext uri="{BB962C8B-B14F-4D97-AF65-F5344CB8AC3E}">
        <p14:creationId xmlns:p14="http://schemas.microsoft.com/office/powerpoint/2010/main" val="18519326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2C94328-1A42-D674-7E3A-4EA931BC1D3B}"/>
              </a:ext>
            </a:extLst>
          </p:cNvPr>
          <p:cNvPicPr>
            <a:picLocks noChangeAspect="1"/>
          </p:cNvPicPr>
          <p:nvPr/>
        </p:nvPicPr>
        <p:blipFill>
          <a:blip r:embed="rId3"/>
          <a:srcRect/>
          <a:stretch/>
        </p:blipFill>
        <p:spPr>
          <a:xfrm>
            <a:off x="715178" y="2011166"/>
            <a:ext cx="10773955" cy="3291867"/>
          </a:xfrm>
          <a:prstGeom prst="rect">
            <a:avLst/>
          </a:prstGeom>
          <a:solidFill>
            <a:srgbClr val="C963F7"/>
          </a:solidFill>
        </p:spPr>
      </p:pic>
      <p:sp>
        <p:nvSpPr>
          <p:cNvPr id="4" name="Title 3">
            <a:extLst>
              <a:ext uri="{FF2B5EF4-FFF2-40B4-BE49-F238E27FC236}">
                <a16:creationId xmlns:a16="http://schemas.microsoft.com/office/drawing/2014/main" id="{0FD0E420-EECD-C46B-54CC-FD0B0461D2B6}"/>
              </a:ext>
            </a:extLst>
          </p:cNvPr>
          <p:cNvSpPr>
            <a:spLocks noGrp="1"/>
          </p:cNvSpPr>
          <p:nvPr>
            <p:ph type="title"/>
          </p:nvPr>
        </p:nvSpPr>
        <p:spPr>
          <a:xfrm>
            <a:off x="255102" y="365126"/>
            <a:ext cx="11424279" cy="1087808"/>
          </a:xfrm>
        </p:spPr>
        <p:txBody>
          <a:bodyPr>
            <a:normAutofit/>
          </a:bodyPr>
          <a:lstStyle/>
          <a:p>
            <a:r>
              <a:rPr lang="fr-FR" dirty="0">
                <a:latin typeface="Arial"/>
                <a:cs typeface="Arial"/>
              </a:rPr>
              <a:t> Indicateurs de promptitude et jalons de la cible 7-1-7</a:t>
            </a:r>
            <a:endParaRPr lang="en-US" dirty="0">
              <a:cs typeface="Arial"/>
            </a:endParaRPr>
          </a:p>
        </p:txBody>
      </p:sp>
    </p:spTree>
    <p:extLst>
      <p:ext uri="{BB962C8B-B14F-4D97-AF65-F5344CB8AC3E}">
        <p14:creationId xmlns:p14="http://schemas.microsoft.com/office/powerpoint/2010/main" val="2134219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96596" y="1346322"/>
            <a:ext cx="10947661" cy="4941277"/>
          </a:xfrm>
        </p:spPr>
        <p:txBody>
          <a:bodyPr vert="horz" lIns="91440" tIns="45720" rIns="91440" bIns="45720" rtlCol="0" anchor="t">
            <a:noAutofit/>
          </a:bodyPr>
          <a:lstStyle/>
          <a:p>
            <a:pPr marL="514350" indent="-514350" algn="l">
              <a:lnSpc>
                <a:spcPct val="100000"/>
              </a:lnSpc>
              <a:buAutoNum type="arabicPeriod"/>
            </a:pPr>
            <a:r>
              <a:rPr lang="fr-FR" sz="2000" dirty="0">
                <a:solidFill>
                  <a:srgbClr val="4C4C4F"/>
                </a:solidFill>
                <a:ea typeface=""/>
              </a:rPr>
              <a:t>Lancer une </a:t>
            </a:r>
            <a:r>
              <a:rPr lang="fr-FR" sz="2000" b="1" dirty="0">
                <a:solidFill>
                  <a:srgbClr val="4C4C4F"/>
                </a:solidFill>
                <a:ea typeface=""/>
              </a:rPr>
              <a:t>investigation</a:t>
            </a:r>
            <a:r>
              <a:rPr lang="fr-FR" sz="2000" dirty="0">
                <a:solidFill>
                  <a:srgbClr val="4C4C4F"/>
                </a:solidFill>
                <a:ea typeface=""/>
              </a:rPr>
              <a:t> ou </a:t>
            </a:r>
            <a:r>
              <a:rPr lang="fr-FR" sz="2000" b="1" dirty="0">
                <a:solidFill>
                  <a:srgbClr val="4C4C4F"/>
                </a:solidFill>
                <a:ea typeface=""/>
              </a:rPr>
              <a:t>déployer une équipe d’investigation/d’intervention.</a:t>
            </a:r>
          </a:p>
          <a:p>
            <a:pPr marL="514350" indent="-514350" algn="l">
              <a:lnSpc>
                <a:spcPct val="100000"/>
              </a:lnSpc>
              <a:buAutoNum type="arabicPeriod"/>
            </a:pPr>
            <a:r>
              <a:rPr lang="fr-FR" sz="2000" dirty="0">
                <a:solidFill>
                  <a:srgbClr val="4C4C4F"/>
                </a:solidFill>
                <a:effectLst/>
                <a:latin typeface="Arial" panose="020B0604020202020204" pitchFamily="34" charset="0"/>
                <a:ea typeface="Arial"/>
              </a:rPr>
              <a:t>Effectuer une </a:t>
            </a:r>
            <a:r>
              <a:rPr lang="fr-FR" sz="2000" b="1" dirty="0">
                <a:solidFill>
                  <a:srgbClr val="4C4C4F"/>
                </a:solidFill>
                <a:effectLst/>
                <a:latin typeface="Arial" panose="020B0604020202020204" pitchFamily="34" charset="0"/>
                <a:ea typeface="Arial"/>
              </a:rPr>
              <a:t>analyse</a:t>
            </a:r>
            <a:r>
              <a:rPr lang="fr-FR" sz="2000" dirty="0">
                <a:solidFill>
                  <a:srgbClr val="4C4C4F"/>
                </a:solidFill>
                <a:effectLst/>
                <a:latin typeface="Arial" panose="020B0604020202020204" pitchFamily="34" charset="0"/>
                <a:ea typeface="Arial"/>
              </a:rPr>
              <a:t> épidémiologique et une </a:t>
            </a:r>
            <a:r>
              <a:rPr lang="fr-FR" sz="2000" b="1" dirty="0">
                <a:solidFill>
                  <a:srgbClr val="4C4C4F"/>
                </a:solidFill>
                <a:effectLst/>
                <a:latin typeface="Arial" panose="020B0604020202020204" pitchFamily="34" charset="0"/>
                <a:ea typeface="Arial"/>
              </a:rPr>
              <a:t>évaluation initiale des risques</a:t>
            </a:r>
            <a:r>
              <a:rPr lang="fr-FR" sz="2000" dirty="0">
                <a:solidFill>
                  <a:srgbClr val="4C4C4F"/>
                </a:solidFill>
                <a:effectLst/>
                <a:latin typeface="Arial" panose="020B0604020202020204" pitchFamily="34" charset="0"/>
                <a:ea typeface="Arial"/>
              </a:rPr>
              <a:t>.</a:t>
            </a:r>
          </a:p>
          <a:p>
            <a:pPr marL="514350" indent="-514350" algn="l">
              <a:lnSpc>
                <a:spcPct val="100000"/>
              </a:lnSpc>
              <a:buAutoNum type="arabicPeriod"/>
            </a:pPr>
            <a:r>
              <a:rPr lang="fr-FR" sz="2000" dirty="0">
                <a:solidFill>
                  <a:srgbClr val="4C4C4F"/>
                </a:solidFill>
                <a:ea typeface=""/>
              </a:rPr>
              <a:t>Obtenir la </a:t>
            </a:r>
            <a:r>
              <a:rPr lang="fr-FR" sz="2000" b="1" dirty="0">
                <a:solidFill>
                  <a:srgbClr val="4C4C4F"/>
                </a:solidFill>
                <a:ea typeface=""/>
              </a:rPr>
              <a:t>confirmation en laboratoire </a:t>
            </a:r>
            <a:r>
              <a:rPr lang="fr-FR" sz="2000" dirty="0">
                <a:solidFill>
                  <a:srgbClr val="4C4C4F"/>
                </a:solidFill>
                <a:ea typeface=""/>
              </a:rPr>
              <a:t>de l’étiologie du foyer épidémique.</a:t>
            </a:r>
          </a:p>
          <a:p>
            <a:pPr marL="514350" indent="-514350">
              <a:lnSpc>
                <a:spcPct val="100000"/>
              </a:lnSpc>
              <a:buAutoNum type="arabicPeriod"/>
            </a:pPr>
            <a:r>
              <a:rPr lang="fr-FR" sz="2000" dirty="0">
                <a:solidFill>
                  <a:srgbClr val="4C4C4F"/>
                </a:solidFill>
                <a:effectLst/>
                <a:latin typeface="Arial" panose="020B0604020202020204" pitchFamily="34" charset="0"/>
                <a:ea typeface="Arial"/>
              </a:rPr>
              <a:t>Mettre en place dans les établissements de santé des </a:t>
            </a:r>
            <a:r>
              <a:rPr lang="fr-FR" sz="2000" b="1" dirty="0">
                <a:solidFill>
                  <a:srgbClr val="4C4C4F"/>
                </a:solidFill>
                <a:effectLst/>
                <a:latin typeface="Arial" panose="020B0604020202020204" pitchFamily="34" charset="0"/>
                <a:ea typeface="Arial"/>
              </a:rPr>
              <a:t>mesures appropriées de</a:t>
            </a:r>
            <a:r>
              <a:rPr lang="fr-FR" sz="2000" dirty="0">
                <a:solidFill>
                  <a:srgbClr val="4C4C4F"/>
                </a:solidFill>
                <a:effectLst/>
                <a:latin typeface="Arial" panose="020B0604020202020204" pitchFamily="34" charset="0"/>
                <a:ea typeface="Arial"/>
              </a:rPr>
              <a:t> </a:t>
            </a:r>
            <a:r>
              <a:rPr lang="fr-FR" sz="2000" b="1" dirty="0">
                <a:solidFill>
                  <a:srgbClr val="4C4C4F"/>
                </a:solidFill>
                <a:effectLst/>
                <a:latin typeface="Arial" panose="020B0604020202020204" pitchFamily="34" charset="0"/>
                <a:ea typeface="Arial"/>
              </a:rPr>
              <a:t>prise de charge des cas</a:t>
            </a:r>
            <a:r>
              <a:rPr lang="fr-FR" sz="2000" dirty="0">
                <a:solidFill>
                  <a:srgbClr val="4C4C4F"/>
                </a:solidFill>
                <a:effectLst/>
                <a:latin typeface="Arial" panose="020B0604020202020204" pitchFamily="34" charset="0"/>
                <a:ea typeface="Arial"/>
              </a:rPr>
              <a:t> ainsi que de prévention et de contrôle des infections.</a:t>
            </a:r>
          </a:p>
          <a:p>
            <a:pPr marL="514350" indent="-514350">
              <a:lnSpc>
                <a:spcPct val="100000"/>
              </a:lnSpc>
              <a:buAutoNum type="arabicPeriod"/>
            </a:pPr>
            <a:r>
              <a:rPr lang="fr-FR" sz="2000" dirty="0">
                <a:solidFill>
                  <a:srgbClr val="4C4C4F"/>
                </a:solidFill>
                <a:ea typeface=""/>
              </a:rPr>
              <a:t>Mettre en place des </a:t>
            </a:r>
            <a:r>
              <a:rPr lang="fr-FR" sz="2000" b="1" dirty="0">
                <a:solidFill>
                  <a:srgbClr val="4C4C4F"/>
                </a:solidFill>
                <a:ea typeface=""/>
              </a:rPr>
              <a:t>contre-mesures de santé publique</a:t>
            </a:r>
            <a:r>
              <a:rPr lang="fr-FR" sz="2000" dirty="0">
                <a:solidFill>
                  <a:srgbClr val="4C4C4F"/>
                </a:solidFill>
                <a:ea typeface=""/>
              </a:rPr>
              <a:t> appropriées dans les communautés touchées.</a:t>
            </a:r>
          </a:p>
          <a:p>
            <a:pPr marL="514350" indent="-514350">
              <a:lnSpc>
                <a:spcPct val="100000"/>
              </a:lnSpc>
              <a:buAutoNum type="arabicPeriod"/>
            </a:pPr>
            <a:r>
              <a:rPr lang="fr-FR" sz="2000" dirty="0">
                <a:solidFill>
                  <a:srgbClr val="4C4C4F"/>
                </a:solidFill>
                <a:ea typeface=""/>
              </a:rPr>
              <a:t>Entreprendre des activités appropriées de </a:t>
            </a:r>
            <a:r>
              <a:rPr lang="fr-FR" sz="2000" b="1" dirty="0">
                <a:solidFill>
                  <a:srgbClr val="4C4C4F"/>
                </a:solidFill>
                <a:ea typeface=""/>
              </a:rPr>
              <a:t>communication sur les risques et d’engagement communautaire.</a:t>
            </a:r>
          </a:p>
          <a:p>
            <a:pPr marL="514350" indent="-514350">
              <a:lnSpc>
                <a:spcPct val="100000"/>
              </a:lnSpc>
              <a:buAutoNum type="arabicPeriod"/>
            </a:pPr>
            <a:r>
              <a:rPr lang="fr-FR" sz="2000" dirty="0">
                <a:solidFill>
                  <a:srgbClr val="4C4C4F"/>
                </a:solidFill>
                <a:ea typeface=""/>
              </a:rPr>
              <a:t>Mettre en place </a:t>
            </a:r>
            <a:r>
              <a:rPr lang="fr-FR" sz="2000" b="1" dirty="0">
                <a:solidFill>
                  <a:srgbClr val="4C4C4F"/>
                </a:solidFill>
                <a:ea typeface=""/>
              </a:rPr>
              <a:t>un mécanisme de coordination.</a:t>
            </a: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a:solidFill>
                <a:srgbClr val="4C4C4F"/>
              </a:solidFill>
              <a:ea typeface="Calibri" panose="020F0502020204030204" pitchFamily="34" charset="0"/>
            </a:endParaRPr>
          </a:p>
        </p:txBody>
      </p:sp>
      <p:sp>
        <p:nvSpPr>
          <p:cNvPr id="15" name="Title 3">
            <a:extLst>
              <a:ext uri="{FF2B5EF4-FFF2-40B4-BE49-F238E27FC236}">
                <a16:creationId xmlns:a16="http://schemas.microsoft.com/office/drawing/2014/main" id="{443F498D-1AC6-1704-895F-170C0E6394ED}"/>
              </a:ext>
            </a:extLst>
          </p:cNvPr>
          <p:cNvSpPr>
            <a:spLocks noGrp="1"/>
          </p:cNvSpPr>
          <p:nvPr>
            <p:ph type="title"/>
          </p:nvPr>
        </p:nvSpPr>
        <p:spPr>
          <a:xfrm>
            <a:off x="255102" y="365126"/>
            <a:ext cx="11424279" cy="1087808"/>
          </a:xfrm>
        </p:spPr>
        <p:txBody>
          <a:bodyPr>
            <a:normAutofit/>
          </a:bodyPr>
          <a:lstStyle/>
          <a:p>
            <a:r>
              <a:rPr lang="fr-FR">
                <a:latin typeface="Arial"/>
                <a:cs typeface="Arial"/>
              </a:rPr>
              <a:t> Actions de réponse précoce de la cible 7-1-7</a:t>
            </a:r>
          </a:p>
          <a:p>
            <a:endParaRPr lang="en-US">
              <a:cs typeface="Arial"/>
            </a:endParaRPr>
          </a:p>
        </p:txBody>
      </p:sp>
    </p:spTree>
    <p:extLst>
      <p:ext uri="{BB962C8B-B14F-4D97-AF65-F5344CB8AC3E}">
        <p14:creationId xmlns:p14="http://schemas.microsoft.com/office/powerpoint/2010/main" val="2064225488"/>
      </p:ext>
    </p:extLst>
  </p:cSld>
  <p:clrMapOvr>
    <a:masterClrMapping/>
  </p:clrMapOvr>
</p:sld>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1_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2" ma:contentTypeDescription="Create a new document." ma:contentTypeScope="" ma:versionID="9e916c3be39e4be1ca62e2f83b1b78b5">
  <xsd:schema xmlns:xsd="http://www.w3.org/2001/XMLSchema" xmlns:xs="http://www.w3.org/2001/XMLSchema" xmlns:p="http://schemas.microsoft.com/office/2006/metadata/properties" xmlns:ns2="ca299543-0ab4-429f-8927-bf8e8716a0c2" xmlns:ns3="d27c8f07-e503-4122-80c5-e52ee84151d4" targetNamespace="http://schemas.microsoft.com/office/2006/metadata/properties" ma:root="true" ma:fieldsID="7327617a51c55606d7a086da18093d21" ns2:_="" ns3:_="">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HCW Cluster</DisplayName>
        <AccountId>220</AccountId>
        <AccountType/>
      </UserInfo>
      <UserInfo>
        <DisplayName>amangharam@vitalstrategies.org</DisplayName>
        <AccountId>265</AccountId>
        <AccountType/>
      </UserInfo>
    </SharedWithUsers>
    <TranslatedLang xmlns="ca299543-0ab4-429f-8927-bf8e8716a0c2" xsi:nil="true"/>
    <Comments xmlns="ca299543-0ab4-429f-8927-bf8e8716a0c2" xsi:nil="true"/>
    <MediaLengthInSeconds xmlns="ca299543-0ab4-429f-8927-bf8e8716a0c2" xsi:nil="true"/>
  </documentManagement>
</p:properties>
</file>

<file path=customXml/itemProps1.xml><?xml version="1.0" encoding="utf-8"?>
<ds:datastoreItem xmlns:ds="http://schemas.openxmlformats.org/officeDocument/2006/customXml" ds:itemID="{40CD6005-240F-4321-AA27-08F7418FCA21}"/>
</file>

<file path=customXml/itemProps2.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3.xml><?xml version="1.0" encoding="utf-8"?>
<ds:datastoreItem xmlns:ds="http://schemas.openxmlformats.org/officeDocument/2006/customXml" ds:itemID="{F71F4A09-1546-4EDA-A191-DAA6C9960091}">
  <ds:schemaRefs>
    <ds:schemaRef ds:uri="d27c8f07-e503-4122-80c5-e52ee84151d4"/>
    <ds:schemaRef ds:uri="http://schemas.microsoft.com/office/2006/metadata/properties"/>
    <ds:schemaRef ds:uri="http://www.w3.org/XML/1998/namespace"/>
    <ds:schemaRef ds:uri="http://schemas.microsoft.com/office/2006/documentManagement/types"/>
    <ds:schemaRef ds:uri="http://purl.org/dc/dcmitype/"/>
    <ds:schemaRef ds:uri="http://purl.org/dc/elements/1.1/"/>
    <ds:schemaRef ds:uri="ca299543-0ab4-429f-8927-bf8e8716a0c2"/>
    <ds:schemaRef ds:uri="http://schemas.microsoft.com/office/infopath/2007/PartnerControls"/>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717 Alliance 2</Template>
  <TotalTime>20768</TotalTime>
  <Words>12843</Words>
  <Application>Microsoft Macintosh PowerPoint</Application>
  <PresentationFormat>Widescreen</PresentationFormat>
  <Paragraphs>969</Paragraphs>
  <Slides>61</Slides>
  <Notes>61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61</vt:i4>
      </vt:variant>
    </vt:vector>
  </HeadingPairs>
  <TitlesOfParts>
    <vt:vector size="68" baseType="lpstr">
      <vt:lpstr>Arial</vt:lpstr>
      <vt:lpstr>Calibri</vt:lpstr>
      <vt:lpstr>Helvetica Neue</vt:lpstr>
      <vt:lpstr>Public Sans</vt:lpstr>
      <vt:lpstr>Quattrocento Sans</vt:lpstr>
      <vt:lpstr>717 Alliance 2</vt:lpstr>
      <vt:lpstr>1_717 Alliance 2</vt:lpstr>
      <vt:lpstr>PowerPoint Presentation</vt:lpstr>
      <vt:lpstr>Formation de l’animateur « activité de simulation sur l’approche 7-1-7 » : but et objectifs</vt:lpstr>
      <vt:lpstr>Formation de l’animateur « activité de simulation » : programme</vt:lpstr>
      <vt:lpstr>PowerPoint Presentation</vt:lpstr>
      <vt:lpstr>Comment pouvons-nous constamment détecter et rapidement arrêter les épidémies ?</vt:lpstr>
      <vt:lpstr>Fonctionnement de la cible 7-1-7 :</vt:lpstr>
      <vt:lpstr> 7-1-7 : approche systémique pour accroître la vitesse de détection, de notification et de réponse en cas d’épidémie </vt:lpstr>
      <vt:lpstr> Indicateurs de promptitude et jalons de la cible 7-1-7</vt:lpstr>
      <vt:lpstr> Actions de réponse précoce de la cible 7-1-7 </vt:lpstr>
      <vt:lpstr>Goulets d’étranglement et facteurs favorisants </vt:lpstr>
      <vt:lpstr>Actions immédiates et à plus long terme    </vt:lpstr>
      <vt:lpstr>Comment la cible 7-1-7 peut-elle améliorer la sécurité sanitaire ? </vt:lpstr>
      <vt:lpstr>PowerPoint Presentation</vt:lpstr>
      <vt:lpstr>PowerPoint Presentation</vt:lpstr>
      <vt:lpstr>Principales étapes de l’utilisation de la cible 7-1-7 </vt:lpstr>
      <vt:lpstr>PowerPoint Presentation</vt:lpstr>
      <vt:lpstr>PowerPoint Presentation</vt:lpstr>
      <vt:lpstr>PowerPoint Presentation</vt:lpstr>
      <vt:lpstr>Activité de simulation sur l’approche  7-1-7 consacrée à la rougeole</vt:lpstr>
      <vt:lpstr>Activité de simulation dans le programme de l’atelier</vt:lpstr>
      <vt:lpstr>Objectifs de l’activité de simulation (pour les participants)</vt:lpstr>
      <vt:lpstr>Programme de l’activité de simulation de 90 minutes (pour les participants)</vt:lpstr>
      <vt:lpstr>Présentation de l’activité de simulation (pour les participants)</vt:lpstr>
      <vt:lpstr>Logistique de l’animateur de l’activité de simulation</vt:lpstr>
      <vt:lpstr>PowerPoint Presentation</vt:lpstr>
      <vt:lpstr>Supports pour les participants</vt:lpstr>
      <vt:lpstr>Supports pour les animateurs</vt:lpstr>
      <vt:lpstr>Programme des sous-activités de simulation</vt:lpstr>
      <vt:lpstr>Principales catégories de l’activité de simulation</vt:lpstr>
      <vt:lpstr>Discussion en groupe : méthode des « Post-it »</vt:lpstr>
      <vt:lpstr>Discussion en groupe : méthode « verbale »</vt:lpstr>
      <vt:lpstr>PowerPoint Presentation</vt:lpstr>
      <vt:lpstr>Programme des sous-activités de simulation</vt:lpstr>
      <vt:lpstr>Guide de l’animateur</vt:lpstr>
      <vt:lpstr>Animation des « brèves présentations personnelles et consignes »</vt:lpstr>
      <vt:lpstr>Animation de la Partie 1. Dates  des jalons et performances de l’approche 7-1-7</vt:lpstr>
      <vt:lpstr>Définitions des dates des jalons de l’approche 7-1-7</vt:lpstr>
      <vt:lpstr>Date d’apparition</vt:lpstr>
      <vt:lpstr>Date de détection</vt:lpstr>
      <vt:lpstr>Date de notification</vt:lpstr>
      <vt:lpstr>Date d’achèvement de la réponse précoce</vt:lpstr>
      <vt:lpstr>Scénario d’une épidémie de rougeole</vt:lpstr>
      <vt:lpstr>Scénario d’une épidémie de rougeole</vt:lpstr>
      <vt:lpstr>Corrigé : apparition, détection, notification </vt:lpstr>
      <vt:lpstr>Scénario d’une épidémie de rougeole</vt:lpstr>
      <vt:lpstr>Scénario d’une épidémie de rougeole</vt:lpstr>
      <vt:lpstr>Scénario d’une épidémie de rougeole</vt:lpstr>
      <vt:lpstr>Corrigé : activités de réponse précoce (et date d’achèvement)</vt:lpstr>
      <vt:lpstr>Corrigé : calcul de la cible 7-1-7</vt:lpstr>
      <vt:lpstr>Animation de la Partie 2. Goulets d’étranglement, facteurs favorisants et actions</vt:lpstr>
      <vt:lpstr>Scénario d’une épidémie de rougeole</vt:lpstr>
      <vt:lpstr>Scénario d’une épidémie de rougeole</vt:lpstr>
      <vt:lpstr>Scénario d’une épidémie de rougeole</vt:lpstr>
      <vt:lpstr>Scénario d’une épidémie de rougeole</vt:lpstr>
      <vt:lpstr>Scénario d’une épidémie de rougeole</vt:lpstr>
      <vt:lpstr>Corrigé : goulots d’étranglement et facteurs favorisants</vt:lpstr>
      <vt:lpstr>Corrigé : actions immédiates et à plus long terme</vt:lpstr>
      <vt:lpstr>Animation de la restitution en petit groupe</vt:lpstr>
      <vt:lpstr>Conseils pour l’animation</vt:lpstr>
      <vt:lpstr>Autres questions et réponses</vt:lpstr>
      <vt:lpstr>Merci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494</cp:revision>
  <dcterms:created xsi:type="dcterms:W3CDTF">2023-01-09T02:59:24Z</dcterms:created>
  <dcterms:modified xsi:type="dcterms:W3CDTF">2025-11-14T16:04:21Z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y fmtid="{D5CDD505-2E9C-101B-9397-08002B2CF9AE}" pid="11" name="_dlc_DocIdItemGuid">
    <vt:lpwstr>53325a47-3ee7-4e92-a82c-078a06c9dd03</vt:lpwstr>
  </property>
  <property fmtid="{D5CDD505-2E9C-101B-9397-08002B2CF9AE}" pid="12" name="Order">
    <vt:r8>21563800</vt:r8>
  </property>
  <property fmtid="{D5CDD505-2E9C-101B-9397-08002B2CF9AE}" pid="13" name="xd_ProgID">
    <vt:lpwstr/>
  </property>
  <property fmtid="{D5CDD505-2E9C-101B-9397-08002B2CF9AE}" pid="14" name="ComplianceAssetId">
    <vt:lpwstr/>
  </property>
  <property fmtid="{D5CDD505-2E9C-101B-9397-08002B2CF9AE}" pid="15" name="TemplateUrl">
    <vt:lpwstr/>
  </property>
  <property fmtid="{D5CDD505-2E9C-101B-9397-08002B2CF9AE}" pid="16" name="_ExtendedDescription">
    <vt:lpwstr/>
  </property>
  <property fmtid="{D5CDD505-2E9C-101B-9397-08002B2CF9AE}" pid="17" name="TriggerFlowInfo">
    <vt:lpwstr/>
  </property>
  <property fmtid="{D5CDD505-2E9C-101B-9397-08002B2CF9AE}" pid="18" name="xd_Signature">
    <vt:bool>false</vt:bool>
  </property>
</Properties>
</file>