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Lst>
  <p:notesMasterIdLst>
    <p:notesMasterId r:id="rId119"/>
  </p:notesMasterIdLst>
  <p:sldIdLst>
    <p:sldId id="2147480400" r:id="rId5"/>
    <p:sldId id="2147481218" r:id="rId6"/>
    <p:sldId id="2147481486" r:id="rId7"/>
    <p:sldId id="2147481609" r:id="rId8"/>
    <p:sldId id="2147481612" r:id="rId9"/>
    <p:sldId id="2147480426" r:id="rId10"/>
    <p:sldId id="2147481474" r:id="rId11"/>
    <p:sldId id="2147481475" r:id="rId12"/>
    <p:sldId id="2147481476" r:id="rId13"/>
    <p:sldId id="2147481477" r:id="rId14"/>
    <p:sldId id="279" r:id="rId15"/>
    <p:sldId id="2147481160" r:id="rId16"/>
    <p:sldId id="2147481611" r:id="rId17"/>
    <p:sldId id="2147481489" r:id="rId18"/>
    <p:sldId id="2147481613" r:id="rId19"/>
    <p:sldId id="2147481614" r:id="rId20"/>
    <p:sldId id="2147481615" r:id="rId21"/>
    <p:sldId id="2147481616" r:id="rId22"/>
    <p:sldId id="2147481617" r:id="rId23"/>
    <p:sldId id="2147481618" r:id="rId24"/>
    <p:sldId id="2147481619" r:id="rId25"/>
    <p:sldId id="2147481620" r:id="rId26"/>
    <p:sldId id="2147481621" r:id="rId27"/>
    <p:sldId id="2147481622" r:id="rId28"/>
    <p:sldId id="2147481623" r:id="rId29"/>
    <p:sldId id="2147481624" r:id="rId30"/>
    <p:sldId id="2147481625" r:id="rId31"/>
    <p:sldId id="2147481626" r:id="rId32"/>
    <p:sldId id="2147481627" r:id="rId33"/>
    <p:sldId id="2147481628" r:id="rId34"/>
    <p:sldId id="2147481629" r:id="rId35"/>
    <p:sldId id="2147481630" r:id="rId36"/>
    <p:sldId id="2147481631" r:id="rId37"/>
    <p:sldId id="2147481632" r:id="rId38"/>
    <p:sldId id="2147481407" r:id="rId39"/>
    <p:sldId id="2147481633" r:id="rId40"/>
    <p:sldId id="2147481634" r:id="rId41"/>
    <p:sldId id="2147481635" r:id="rId42"/>
    <p:sldId id="2147481636" r:id="rId43"/>
    <p:sldId id="2147481637" r:id="rId44"/>
    <p:sldId id="2147481638" r:id="rId45"/>
    <p:sldId id="2147481639" r:id="rId46"/>
    <p:sldId id="2147481640" r:id="rId47"/>
    <p:sldId id="2147481641" r:id="rId48"/>
    <p:sldId id="2147481642" r:id="rId49"/>
    <p:sldId id="2147481643" r:id="rId50"/>
    <p:sldId id="2147481644" r:id="rId51"/>
    <p:sldId id="2147481645" r:id="rId52"/>
    <p:sldId id="2147481646" r:id="rId53"/>
    <p:sldId id="2147481647" r:id="rId54"/>
    <p:sldId id="2147481648" r:id="rId55"/>
    <p:sldId id="2147481649" r:id="rId56"/>
    <p:sldId id="2147481650" r:id="rId57"/>
    <p:sldId id="2147481651" r:id="rId58"/>
    <p:sldId id="2147481652" r:id="rId59"/>
    <p:sldId id="2147481653" r:id="rId60"/>
    <p:sldId id="2147481654" r:id="rId61"/>
    <p:sldId id="2147481655" r:id="rId62"/>
    <p:sldId id="2147481656" r:id="rId63"/>
    <p:sldId id="2147481657" r:id="rId64"/>
    <p:sldId id="2147481658" r:id="rId65"/>
    <p:sldId id="2147481659" r:id="rId66"/>
    <p:sldId id="2147481660" r:id="rId67"/>
    <p:sldId id="2147481661" r:id="rId68"/>
    <p:sldId id="2145706043" r:id="rId69"/>
    <p:sldId id="2147481466" r:id="rId70"/>
    <p:sldId id="2147481467" r:id="rId71"/>
    <p:sldId id="2147481362" r:id="rId72"/>
    <p:sldId id="2147481662" r:id="rId73"/>
    <p:sldId id="2147481663" r:id="rId74"/>
    <p:sldId id="2147481664" r:id="rId75"/>
    <p:sldId id="2147481665" r:id="rId76"/>
    <p:sldId id="2147481666" r:id="rId77"/>
    <p:sldId id="2147481667" r:id="rId78"/>
    <p:sldId id="2147481668" r:id="rId79"/>
    <p:sldId id="2147481669" r:id="rId80"/>
    <p:sldId id="2147481670" r:id="rId81"/>
    <p:sldId id="2147481671" r:id="rId82"/>
    <p:sldId id="2147481672" r:id="rId83"/>
    <p:sldId id="2147481673" r:id="rId84"/>
    <p:sldId id="2147481674" r:id="rId85"/>
    <p:sldId id="2147481675" r:id="rId86"/>
    <p:sldId id="2147481676" r:id="rId87"/>
    <p:sldId id="2147481677" r:id="rId88"/>
    <p:sldId id="2147481678" r:id="rId89"/>
    <p:sldId id="2147481679" r:id="rId90"/>
    <p:sldId id="2147480987" r:id="rId91"/>
    <p:sldId id="2147481699" r:id="rId92"/>
    <p:sldId id="2147481681" r:id="rId93"/>
    <p:sldId id="2147481682" r:id="rId94"/>
    <p:sldId id="2147481683" r:id="rId95"/>
    <p:sldId id="2147481684" r:id="rId96"/>
    <p:sldId id="2147481685" r:id="rId97"/>
    <p:sldId id="2147481686" r:id="rId98"/>
    <p:sldId id="2147481687" r:id="rId99"/>
    <p:sldId id="2147481688" r:id="rId100"/>
    <p:sldId id="2147481689" r:id="rId101"/>
    <p:sldId id="2147481696" r:id="rId102"/>
    <p:sldId id="2147481692" r:id="rId103"/>
    <p:sldId id="2147481697" r:id="rId104"/>
    <p:sldId id="2147481693" r:id="rId105"/>
    <p:sldId id="2147481694" r:id="rId106"/>
    <p:sldId id="2147481698" r:id="rId107"/>
    <p:sldId id="2147481690" r:id="rId108"/>
    <p:sldId id="2147481691" r:id="rId109"/>
    <p:sldId id="2147481442" r:id="rId110"/>
    <p:sldId id="2147481524" r:id="rId111"/>
    <p:sldId id="2145705809" r:id="rId112"/>
    <p:sldId id="2147480516" r:id="rId113"/>
    <p:sldId id="2147481444" r:id="rId114"/>
    <p:sldId id="2145705821" r:id="rId115"/>
    <p:sldId id="2145705815" r:id="rId116"/>
    <p:sldId id="2147481571" r:id="rId117"/>
    <p:sldId id="2147481573" r:id="rId1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ccueil, objectifs d’apprentissage et brise-glace" id="{CDF9D438-C8EA-8A42-9B34-E1EBE66B2E84}">
          <p14:sldIdLst>
            <p14:sldId id="2147480400"/>
            <p14:sldId id="2147481218"/>
            <p14:sldId id="2147481486"/>
            <p14:sldId id="2147481609"/>
            <p14:sldId id="2147481612"/>
            <p14:sldId id="2147480426"/>
            <p14:sldId id="2147481474"/>
            <p14:sldId id="2147481475"/>
          </p14:sldIdLst>
        </p14:section>
        <p14:section name="Faisons le point" id="{07DA9C2B-3979-B345-BF27-B27A501284CA}">
          <p14:sldIdLst>
            <p14:sldId id="2147481476"/>
            <p14:sldId id="2147481477"/>
          </p14:sldIdLst>
        </p14:section>
        <p14:section name="Présentation de l’utilisation de l’approche 7-1-7" id="{B426AE03-E642-4E46-AA30-022637F6D7F4}">
          <p14:sldIdLst>
            <p14:sldId id="279"/>
            <p14:sldId id="2147481160"/>
            <p14:sldId id="2147481611"/>
            <p14:sldId id="2147481489"/>
          </p14:sldIdLst>
        </p14:section>
        <p14:section name="Étape 1 : collecter des données + calculer les performances" id="{4746D8C6-C7EF-0041-A969-DF5BDBED97C2}">
          <p14:sldIdLst>
            <p14:sldId id="2147481613"/>
            <p14:sldId id="2147481614"/>
            <p14:sldId id="2147481615"/>
            <p14:sldId id="2147481616"/>
            <p14:sldId id="2147481617"/>
            <p14:sldId id="2147481618"/>
            <p14:sldId id="2147481619"/>
            <p14:sldId id="2147481620"/>
            <p14:sldId id="2147481621"/>
            <p14:sldId id="2147481622"/>
            <p14:sldId id="2147481623"/>
            <p14:sldId id="2147481624"/>
            <p14:sldId id="2147481625"/>
            <p14:sldId id="2147481626"/>
            <p14:sldId id="2147481627"/>
            <p14:sldId id="2147481628"/>
            <p14:sldId id="2147481629"/>
            <p14:sldId id="2147481630"/>
            <p14:sldId id="2147481631"/>
            <p14:sldId id="2147481632"/>
          </p14:sldIdLst>
        </p14:section>
        <p14:section name="Pause" id="{3EA4E4AA-1015-1D4F-9633-BF3E676BD0F0}">
          <p14:sldIdLst>
            <p14:sldId id="2147481407"/>
          </p14:sldIdLst>
        </p14:section>
        <p14:section name="Étape 2 : identifier les goulets d’étranglement et les facteurs favorisants" id="{EAF6CDF8-AFBB-3645-AA26-60148FC68C89}">
          <p14:sldIdLst>
            <p14:sldId id="2147481633"/>
            <p14:sldId id="2147481634"/>
            <p14:sldId id="2147481635"/>
            <p14:sldId id="2147481636"/>
            <p14:sldId id="2147481637"/>
            <p14:sldId id="2147481638"/>
            <p14:sldId id="2147481639"/>
            <p14:sldId id="2147481640"/>
            <p14:sldId id="2147481641"/>
            <p14:sldId id="2147481642"/>
            <p14:sldId id="2147481643"/>
            <p14:sldId id="2147481644"/>
            <p14:sldId id="2147481645"/>
            <p14:sldId id="2147481646"/>
            <p14:sldId id="2147481647"/>
            <p14:sldId id="2147481648"/>
            <p14:sldId id="2147481649"/>
            <p14:sldId id="2147481650"/>
            <p14:sldId id="2147481651"/>
            <p14:sldId id="2147481652"/>
            <p14:sldId id="2147481653"/>
            <p14:sldId id="2147481654"/>
            <p14:sldId id="2147481655"/>
            <p14:sldId id="2147481656"/>
            <p14:sldId id="2147481657"/>
            <p14:sldId id="2147481658"/>
            <p14:sldId id="2147481659"/>
            <p14:sldId id="2147481660"/>
            <p14:sldId id="2147481661"/>
          </p14:sldIdLst>
        </p14:section>
        <p14:section name="Déjeuner" id="{87F4E8ED-ED25-0545-8DB8-464395E10AED}">
          <p14:sldIdLst>
            <p14:sldId id="2145706043"/>
          </p14:sldIdLst>
        </p14:section>
        <p14:section name="Brise-glace de l’après-midi" id="{7FF07BD6-F027-1B48-BAF6-EBAA3F1EA269}">
          <p14:sldIdLst>
            <p14:sldId id="2147481466"/>
          </p14:sldIdLst>
        </p14:section>
        <p14:section name="Faisons le point/questions-réponses" id="{35433E07-98DA-B444-81FF-AE0566142ABE}">
          <p14:sldIdLst>
            <p14:sldId id="2147481467"/>
            <p14:sldId id="2147481362"/>
          </p14:sldIdLst>
        </p14:section>
        <p14:section name="Étape 3 : définir les actions correctives" id="{7D5B990A-FD15-7F4D-A88C-39E9F7712AF4}">
          <p14:sldIdLst>
            <p14:sldId id="2147481662"/>
            <p14:sldId id="2147481663"/>
            <p14:sldId id="2147481664"/>
            <p14:sldId id="2147481665"/>
            <p14:sldId id="2147481666"/>
            <p14:sldId id="2147481667"/>
            <p14:sldId id="2147481668"/>
            <p14:sldId id="2147481669"/>
            <p14:sldId id="2147481670"/>
            <p14:sldId id="2147481671"/>
            <p14:sldId id="2147481672"/>
            <p14:sldId id="2147481673"/>
            <p14:sldId id="2147481674"/>
            <p14:sldId id="2147481675"/>
            <p14:sldId id="2147481676"/>
            <p14:sldId id="2147481677"/>
            <p14:sldId id="2147481678"/>
            <p14:sldId id="2147481679"/>
            <p14:sldId id="2147480987"/>
            <p14:sldId id="2147481699"/>
            <p14:sldId id="2147481681"/>
            <p14:sldId id="2147481682"/>
            <p14:sldId id="2147481683"/>
            <p14:sldId id="2147481684"/>
            <p14:sldId id="2147481685"/>
            <p14:sldId id="2147481686"/>
            <p14:sldId id="2147481687"/>
            <p14:sldId id="2147481688"/>
            <p14:sldId id="2147481689"/>
          </p14:sldIdLst>
        </p14:section>
        <p14:section name="Activité : appliquer la cible 7-1-7 à votre propre événement" id="{5016C6B1-3C29-F14B-9D6F-0E72B38F72D5}">
          <p14:sldIdLst>
            <p14:sldId id="2147481696"/>
            <p14:sldId id="2147481692"/>
            <p14:sldId id="2147481697"/>
            <p14:sldId id="2147481693"/>
            <p14:sldId id="2147481694"/>
            <p14:sldId id="2147481698"/>
          </p14:sldIdLst>
        </p14:section>
        <p14:section name="Discussion de groupe" id="{EFA7C81C-7772-614B-9F9D-FC8F83B1361A}">
          <p14:sldIdLst>
            <p14:sldId id="2147481690"/>
            <p14:sldId id="2147481691"/>
          </p14:sldIdLst>
        </p14:section>
        <p14:section name="Récapitulatif et prochaines étapes" id="{44489C46-C638-B646-B8F8-C57711FB7609}">
          <p14:sldIdLst>
            <p14:sldId id="2147481442"/>
            <p14:sldId id="2147481524"/>
            <p14:sldId id="2145705809"/>
            <p14:sldId id="2147480516"/>
            <p14:sldId id="2147481444"/>
            <p14:sldId id="2145705821"/>
          </p14:sldIdLst>
        </p14:section>
        <p14:section name="Diapositives additionnelles : présentation de votre propre activité sur les résultats de l’approche 7-1-7" id="{6E1E5F52-ED82-3847-B300-3C17EE9600D4}">
          <p14:sldIdLst>
            <p14:sldId id="2145705815"/>
            <p14:sldId id="2147481571"/>
            <p14:sldId id="2147481573"/>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192BC"/>
    <a:srgbClr val="DC749F"/>
    <a:srgbClr val="D864C8"/>
    <a:srgbClr val="E18F5F"/>
    <a:srgbClr val="E38181"/>
    <a:srgbClr val="F79736"/>
    <a:srgbClr val="ABA142"/>
    <a:srgbClr val="DA9932"/>
    <a:srgbClr val="B1A0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49F753-D8F7-8B47-91BD-E783FE8212B4}" v="1" dt="2025-11-14T16:01:51.7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12" autoAdjust="0"/>
    <p:restoredTop sz="95238" autoAdjust="0"/>
  </p:normalViewPr>
  <p:slideViewPr>
    <p:cSldViewPr snapToGrid="0">
      <p:cViewPr varScale="1">
        <p:scale>
          <a:sx n="108" d="100"/>
          <a:sy n="108" d="100"/>
        </p:scale>
        <p:origin x="864" y="4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tableStyles" Target="tableStyle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microsoft.com/office/2016/11/relationships/changesInfo" Target="changesInfos/changesInfo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notesMaster" Target="notesMasters/notesMaster1.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presProps" Target="presProps.xml"/><Relationship Id="rId125"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viewProps" Target="view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guerite Massinga Loembé" userId="2600114e-6508-42e5-9f22-a1cb2c9b75f6" providerId="ADAL" clId="{E0B8775D-6055-46C1-BD5C-7EB361167729}"/>
    <pc:docChg chg="undo custSel addSld delSld modSld sldOrd modSection">
      <pc:chgData name="Marguerite Massinga Loembé" userId="2600114e-6508-42e5-9f22-a1cb2c9b75f6" providerId="ADAL" clId="{E0B8775D-6055-46C1-BD5C-7EB361167729}" dt="2025-11-05T09:54:50.799" v="1233"/>
      <pc:docMkLst>
        <pc:docMk/>
      </pc:docMkLst>
      <pc:sldChg chg="modNotesTx">
        <pc:chgData name="Marguerite Massinga Loembé" userId="2600114e-6508-42e5-9f22-a1cb2c9b75f6" providerId="ADAL" clId="{E0B8775D-6055-46C1-BD5C-7EB361167729}" dt="2025-11-04T09:53:14.813" v="1089" actId="20577"/>
        <pc:sldMkLst>
          <pc:docMk/>
          <pc:sldMk cId="1119122011" sldId="2147480400"/>
        </pc:sldMkLst>
      </pc:sldChg>
      <pc:sldChg chg="modSp mod">
        <pc:chgData name="Marguerite Massinga Loembé" userId="2600114e-6508-42e5-9f22-a1cb2c9b75f6" providerId="ADAL" clId="{E0B8775D-6055-46C1-BD5C-7EB361167729}" dt="2025-11-04T10:30:49.473" v="1092" actId="20577"/>
        <pc:sldMkLst>
          <pc:docMk/>
          <pc:sldMk cId="1383627889" sldId="2147480426"/>
        </pc:sldMkLst>
        <pc:spChg chg="mod">
          <ac:chgData name="Marguerite Massinga Loembé" userId="2600114e-6508-42e5-9f22-a1cb2c9b75f6" providerId="ADAL" clId="{E0B8775D-6055-46C1-BD5C-7EB361167729}" dt="2025-11-04T10:30:49.473" v="1092" actId="20577"/>
          <ac:spMkLst>
            <pc:docMk/>
            <pc:sldMk cId="1383627889" sldId="2147480426"/>
            <ac:spMk id="5" creationId="{C4410E2F-38C3-1EC3-AD0D-DE081871FB76}"/>
          </ac:spMkLst>
        </pc:spChg>
      </pc:sldChg>
      <pc:sldChg chg="addSp modSp add mod modShow">
        <pc:chgData name="Marguerite Massinga Loembé" userId="2600114e-6508-42e5-9f22-a1cb2c9b75f6" providerId="ADAL" clId="{E0B8775D-6055-46C1-BD5C-7EB361167729}" dt="2025-11-04T11:28:16.116" v="1215" actId="20577"/>
        <pc:sldMkLst>
          <pc:docMk/>
          <pc:sldMk cId="3383518588" sldId="2147480987"/>
        </pc:sldMkLst>
        <pc:spChg chg="add mod">
          <ac:chgData name="Marguerite Massinga Loembé" userId="2600114e-6508-42e5-9f22-a1cb2c9b75f6" providerId="ADAL" clId="{E0B8775D-6055-46C1-BD5C-7EB361167729}" dt="2025-11-04T11:15:12.066" v="1192" actId="1076"/>
          <ac:spMkLst>
            <pc:docMk/>
            <pc:sldMk cId="3383518588" sldId="2147480987"/>
            <ac:spMk id="2" creationId="{5CC1FF88-D353-6C01-6FD4-6D7BCCF8A764}"/>
          </ac:spMkLst>
        </pc:spChg>
        <pc:spChg chg="mod">
          <ac:chgData name="Marguerite Massinga Loembé" userId="2600114e-6508-42e5-9f22-a1cb2c9b75f6" providerId="ADAL" clId="{E0B8775D-6055-46C1-BD5C-7EB361167729}" dt="2025-11-04T11:28:16.116" v="1215" actId="20577"/>
          <ac:spMkLst>
            <pc:docMk/>
            <pc:sldMk cId="3383518588" sldId="2147480987"/>
            <ac:spMk id="87" creationId="{EB8D3901-28C1-04CC-B364-3277FA50ADF6}"/>
          </ac:spMkLst>
        </pc:spChg>
        <pc:spChg chg="mod">
          <ac:chgData name="Marguerite Massinga Loembé" userId="2600114e-6508-42e5-9f22-a1cb2c9b75f6" providerId="ADAL" clId="{E0B8775D-6055-46C1-BD5C-7EB361167729}" dt="2025-11-04T10:43:37.868" v="1180" actId="313"/>
          <ac:spMkLst>
            <pc:docMk/>
            <pc:sldMk cId="3383518588" sldId="2147480987"/>
            <ac:spMk id="97" creationId="{A87F5133-642D-25E8-20E1-8FF7BAFB6C20}"/>
          </ac:spMkLst>
        </pc:spChg>
      </pc:sldChg>
      <pc:sldChg chg="addSp delSp modSp mod modShow modNotesTx">
        <pc:chgData name="Marguerite Massinga Loembé" userId="2600114e-6508-42e5-9f22-a1cb2c9b75f6" providerId="ADAL" clId="{E0B8775D-6055-46C1-BD5C-7EB361167729}" dt="2025-11-03T18:13:58.463" v="26" actId="113"/>
        <pc:sldMkLst>
          <pc:docMk/>
          <pc:sldMk cId="582826520" sldId="2147481160"/>
        </pc:sldMkLst>
        <pc:spChg chg="add mod">
          <ac:chgData name="Marguerite Massinga Loembé" userId="2600114e-6508-42e5-9f22-a1cb2c9b75f6" providerId="ADAL" clId="{E0B8775D-6055-46C1-BD5C-7EB361167729}" dt="2025-11-03T18:12:44.268" v="22" actId="1076"/>
          <ac:spMkLst>
            <pc:docMk/>
            <pc:sldMk cId="582826520" sldId="2147481160"/>
            <ac:spMk id="7" creationId="{AA66E968-86B9-4690-27E1-AD20E400E726}"/>
          </ac:spMkLst>
        </pc:spChg>
        <pc:picChg chg="add mod">
          <ac:chgData name="Marguerite Massinga Loembé" userId="2600114e-6508-42e5-9f22-a1cb2c9b75f6" providerId="ADAL" clId="{E0B8775D-6055-46C1-BD5C-7EB361167729}" dt="2025-11-03T18:12:21.169" v="19" actId="14100"/>
          <ac:picMkLst>
            <pc:docMk/>
            <pc:sldMk cId="582826520" sldId="2147481160"/>
            <ac:picMk id="1026" creationId="{DB420034-FC92-1433-74F3-855DD560184F}"/>
          </ac:picMkLst>
        </pc:picChg>
      </pc:sldChg>
      <pc:sldChg chg="modSp">
        <pc:chgData name="Marguerite Massinga Loembé" userId="2600114e-6508-42e5-9f22-a1cb2c9b75f6" providerId="ADAL" clId="{E0B8775D-6055-46C1-BD5C-7EB361167729}" dt="2025-11-03T18:51:53.776" v="590" actId="20577"/>
        <pc:sldMkLst>
          <pc:docMk/>
          <pc:sldMk cId="385381610" sldId="2147481362"/>
        </pc:sldMkLst>
        <pc:spChg chg="mod">
          <ac:chgData name="Marguerite Massinga Loembé" userId="2600114e-6508-42e5-9f22-a1cb2c9b75f6" providerId="ADAL" clId="{E0B8775D-6055-46C1-BD5C-7EB361167729}" dt="2025-11-03T18:51:53.776" v="590" actId="20577"/>
          <ac:spMkLst>
            <pc:docMk/>
            <pc:sldMk cId="385381610" sldId="2147481362"/>
            <ac:spMk id="3" creationId="{4D0E1E4D-A012-0A37-4CE6-FE04A3DAAC6A}"/>
          </ac:spMkLst>
        </pc:spChg>
      </pc:sldChg>
      <pc:sldChg chg="addSp delSp modSp mod modShow modNotesTx">
        <pc:chgData name="Marguerite Massinga Loembé" userId="2600114e-6508-42e5-9f22-a1cb2c9b75f6" providerId="ADAL" clId="{E0B8775D-6055-46C1-BD5C-7EB361167729}" dt="2025-11-03T18:33:28.157" v="219" actId="729"/>
        <pc:sldMkLst>
          <pc:docMk/>
          <pc:sldMk cId="594574113" sldId="2147481407"/>
        </pc:sldMkLst>
        <pc:spChg chg="mod">
          <ac:chgData name="Marguerite Massinga Loembé" userId="2600114e-6508-42e5-9f22-a1cb2c9b75f6" providerId="ADAL" clId="{E0B8775D-6055-46C1-BD5C-7EB361167729}" dt="2025-11-03T18:32:24.281" v="177" actId="20577"/>
          <ac:spMkLst>
            <pc:docMk/>
            <pc:sldMk cId="594574113" sldId="2147481407"/>
            <ac:spMk id="3" creationId="{F3983394-FDBD-2DB4-4686-3809CCDF8B86}"/>
          </ac:spMkLst>
        </pc:spChg>
        <pc:spChg chg="add mod">
          <ac:chgData name="Marguerite Massinga Loembé" userId="2600114e-6508-42e5-9f22-a1cb2c9b75f6" providerId="ADAL" clId="{E0B8775D-6055-46C1-BD5C-7EB361167729}" dt="2025-11-03T18:32:04.075" v="159" actId="1076"/>
          <ac:spMkLst>
            <pc:docMk/>
            <pc:sldMk cId="594574113" sldId="2147481407"/>
            <ac:spMk id="8" creationId="{90D10B52-2608-DDC2-3D5F-7C08FF28F87F}"/>
          </ac:spMkLst>
        </pc:spChg>
      </pc:sldChg>
      <pc:sldChg chg="modSp mod">
        <pc:chgData name="Marguerite Massinga Loembé" userId="2600114e-6508-42e5-9f22-a1cb2c9b75f6" providerId="ADAL" clId="{E0B8775D-6055-46C1-BD5C-7EB361167729}" dt="2025-11-03T19:10:30.277" v="754" actId="20577"/>
        <pc:sldMkLst>
          <pc:docMk/>
          <pc:sldMk cId="3162613219" sldId="2147481442"/>
        </pc:sldMkLst>
        <pc:spChg chg="mod">
          <ac:chgData name="Marguerite Massinga Loembé" userId="2600114e-6508-42e5-9f22-a1cb2c9b75f6" providerId="ADAL" clId="{E0B8775D-6055-46C1-BD5C-7EB361167729}" dt="2025-11-03T19:10:30.277" v="754" actId="20577"/>
          <ac:spMkLst>
            <pc:docMk/>
            <pc:sldMk cId="3162613219" sldId="2147481442"/>
            <ac:spMk id="2" creationId="{6950670E-225C-7D5C-BEB7-3D8D15D3ECBD}"/>
          </ac:spMkLst>
        </pc:spChg>
      </pc:sldChg>
      <pc:sldChg chg="modSp mod modShow modNotesTx">
        <pc:chgData name="Marguerite Massinga Loembé" userId="2600114e-6508-42e5-9f22-a1cb2c9b75f6" providerId="ADAL" clId="{E0B8775D-6055-46C1-BD5C-7EB361167729}" dt="2025-11-03T18:19:31.775" v="98" actId="20577"/>
        <pc:sldMkLst>
          <pc:docMk/>
          <pc:sldMk cId="4034990010" sldId="2147481489"/>
        </pc:sldMkLst>
        <pc:spChg chg="mod">
          <ac:chgData name="Marguerite Massinga Loembé" userId="2600114e-6508-42e5-9f22-a1cb2c9b75f6" providerId="ADAL" clId="{E0B8775D-6055-46C1-BD5C-7EB361167729}" dt="2025-11-03T18:19:31.775" v="98" actId="20577"/>
          <ac:spMkLst>
            <pc:docMk/>
            <pc:sldMk cId="4034990010" sldId="2147481489"/>
            <ac:spMk id="7" creationId="{D2848ABB-6939-43DC-7114-04AB4FFA9385}"/>
          </ac:spMkLst>
        </pc:spChg>
        <pc:spChg chg="mod">
          <ac:chgData name="Marguerite Massinga Loembé" userId="2600114e-6508-42e5-9f22-a1cb2c9b75f6" providerId="ADAL" clId="{E0B8775D-6055-46C1-BD5C-7EB361167729}" dt="2025-11-03T18:17:17.015" v="57" actId="20577"/>
          <ac:spMkLst>
            <pc:docMk/>
            <pc:sldMk cId="4034990010" sldId="2147481489"/>
            <ac:spMk id="19" creationId="{913474D4-4103-32FA-4A11-22FC0EDBFDE8}"/>
          </ac:spMkLst>
        </pc:spChg>
      </pc:sldChg>
      <pc:sldChg chg="addSp delSp modSp mod">
        <pc:chgData name="Marguerite Massinga Loembé" userId="2600114e-6508-42e5-9f22-a1cb2c9b75f6" providerId="ADAL" clId="{E0B8775D-6055-46C1-BD5C-7EB361167729}" dt="2025-11-03T18:10:34.518" v="11" actId="1076"/>
        <pc:sldMkLst>
          <pc:docMk/>
          <pc:sldMk cId="2127680636" sldId="2147481524"/>
        </pc:sldMkLst>
        <pc:spChg chg="add mod">
          <ac:chgData name="Marguerite Massinga Loembé" userId="2600114e-6508-42e5-9f22-a1cb2c9b75f6" providerId="ADAL" clId="{E0B8775D-6055-46C1-BD5C-7EB361167729}" dt="2025-11-03T18:10:34.518" v="11" actId="1076"/>
          <ac:spMkLst>
            <pc:docMk/>
            <pc:sldMk cId="2127680636" sldId="2147481524"/>
            <ac:spMk id="7" creationId="{65A2F0DB-B18D-9869-E1BC-E32C5AAA2B8C}"/>
          </ac:spMkLst>
        </pc:spChg>
      </pc:sldChg>
      <pc:sldChg chg="modSp mod">
        <pc:chgData name="Marguerite Massinga Loembé" userId="2600114e-6508-42e5-9f22-a1cb2c9b75f6" providerId="ADAL" clId="{E0B8775D-6055-46C1-BD5C-7EB361167729}" dt="2025-11-03T19:12:20.885" v="764"/>
        <pc:sldMkLst>
          <pc:docMk/>
          <pc:sldMk cId="2270584462" sldId="2147481573"/>
        </pc:sldMkLst>
        <pc:spChg chg="mod">
          <ac:chgData name="Marguerite Massinga Loembé" userId="2600114e-6508-42e5-9f22-a1cb2c9b75f6" providerId="ADAL" clId="{E0B8775D-6055-46C1-BD5C-7EB361167729}" dt="2025-11-03T19:12:00.825" v="762" actId="20577"/>
          <ac:spMkLst>
            <pc:docMk/>
            <pc:sldMk cId="2270584462" sldId="2147481573"/>
            <ac:spMk id="3" creationId="{E37149DF-B5F4-FC1D-A0A7-445444604835}"/>
          </ac:spMkLst>
        </pc:spChg>
        <pc:spChg chg="mod">
          <ac:chgData name="Marguerite Massinga Loembé" userId="2600114e-6508-42e5-9f22-a1cb2c9b75f6" providerId="ADAL" clId="{E0B8775D-6055-46C1-BD5C-7EB361167729}" dt="2025-11-03T19:12:20.885" v="764"/>
          <ac:spMkLst>
            <pc:docMk/>
            <pc:sldMk cId="2270584462" sldId="2147481573"/>
            <ac:spMk id="4" creationId="{EC1A5519-AC3F-A62E-4D70-058F353E8AC8}"/>
          </ac:spMkLst>
        </pc:spChg>
      </pc:sldChg>
      <pc:sldChg chg="modNotesTx">
        <pc:chgData name="Marguerite Massinga Loembé" userId="2600114e-6508-42e5-9f22-a1cb2c9b75f6" providerId="ADAL" clId="{E0B8775D-6055-46C1-BD5C-7EB361167729}" dt="2025-11-03T18:16:49.697" v="36" actId="20577"/>
        <pc:sldMkLst>
          <pc:docMk/>
          <pc:sldMk cId="4002850397" sldId="2147481611"/>
        </pc:sldMkLst>
      </pc:sldChg>
      <pc:sldChg chg="addSp delSp modSp add mod ord">
        <pc:chgData name="Marguerite Massinga Loembé" userId="2600114e-6508-42e5-9f22-a1cb2c9b75f6" providerId="ADAL" clId="{E0B8775D-6055-46C1-BD5C-7EB361167729}" dt="2025-11-03T18:10:01.805" v="7" actId="1076"/>
        <pc:sldMkLst>
          <pc:docMk/>
          <pc:sldMk cId="1703421422" sldId="2147481612"/>
        </pc:sldMkLst>
        <pc:spChg chg="add mod">
          <ac:chgData name="Marguerite Massinga Loembé" userId="2600114e-6508-42e5-9f22-a1cb2c9b75f6" providerId="ADAL" clId="{E0B8775D-6055-46C1-BD5C-7EB361167729}" dt="2025-11-03T18:10:01.805" v="7" actId="1076"/>
          <ac:spMkLst>
            <pc:docMk/>
            <pc:sldMk cId="1703421422" sldId="2147481612"/>
            <ac:spMk id="7" creationId="{65A2F0DB-B18D-9869-E1BC-E32C5AAA2B8C}"/>
          </ac:spMkLst>
        </pc:spChg>
      </pc:sldChg>
      <pc:sldChg chg="add">
        <pc:chgData name="Marguerite Massinga Loembé" userId="2600114e-6508-42e5-9f22-a1cb2c9b75f6" providerId="ADAL" clId="{E0B8775D-6055-46C1-BD5C-7EB361167729}" dt="2025-11-03T18:23:10.570" v="99"/>
        <pc:sldMkLst>
          <pc:docMk/>
          <pc:sldMk cId="3932574881" sldId="2147481613"/>
        </pc:sldMkLst>
      </pc:sldChg>
      <pc:sldChg chg="modSp add modNotes modNotesTx">
        <pc:chgData name="Marguerite Massinga Loembé" userId="2600114e-6508-42e5-9f22-a1cb2c9b75f6" providerId="ADAL" clId="{E0B8775D-6055-46C1-BD5C-7EB361167729}" dt="2025-11-04T10:37:47.777" v="1133"/>
        <pc:sldMkLst>
          <pc:docMk/>
          <pc:sldMk cId="2338284970" sldId="2147481614"/>
        </pc:sldMkLst>
        <pc:spChg chg="mod">
          <ac:chgData name="Marguerite Massinga Loembé" userId="2600114e-6508-42e5-9f22-a1cb2c9b75f6" providerId="ADAL" clId="{E0B8775D-6055-46C1-BD5C-7EB361167729}" dt="2025-11-04T10:37:47.777" v="1133"/>
          <ac:spMkLst>
            <pc:docMk/>
            <pc:sldMk cId="2338284970" sldId="2147481614"/>
            <ac:spMk id="20" creationId="{FFA93B46-C7F9-8D20-F976-DD8D77C280B0}"/>
          </ac:spMkLst>
        </pc:spChg>
      </pc:sldChg>
      <pc:sldChg chg="add">
        <pc:chgData name="Marguerite Massinga Loembé" userId="2600114e-6508-42e5-9f22-a1cb2c9b75f6" providerId="ADAL" clId="{E0B8775D-6055-46C1-BD5C-7EB361167729}" dt="2025-11-03T18:23:10.570" v="99"/>
        <pc:sldMkLst>
          <pc:docMk/>
          <pc:sldMk cId="516173604" sldId="2147481615"/>
        </pc:sldMkLst>
      </pc:sldChg>
      <pc:sldChg chg="add">
        <pc:chgData name="Marguerite Massinga Loembé" userId="2600114e-6508-42e5-9f22-a1cb2c9b75f6" providerId="ADAL" clId="{E0B8775D-6055-46C1-BD5C-7EB361167729}" dt="2025-11-03T18:23:10.570" v="99"/>
        <pc:sldMkLst>
          <pc:docMk/>
          <pc:sldMk cId="2132707981" sldId="2147481616"/>
        </pc:sldMkLst>
      </pc:sldChg>
      <pc:sldChg chg="add">
        <pc:chgData name="Marguerite Massinga Loembé" userId="2600114e-6508-42e5-9f22-a1cb2c9b75f6" providerId="ADAL" clId="{E0B8775D-6055-46C1-BD5C-7EB361167729}" dt="2025-11-03T18:23:10.570" v="99"/>
        <pc:sldMkLst>
          <pc:docMk/>
          <pc:sldMk cId="1098490969" sldId="2147481617"/>
        </pc:sldMkLst>
      </pc:sldChg>
      <pc:sldChg chg="modSp add mod modNotesTx">
        <pc:chgData name="Marguerite Massinga Loembé" userId="2600114e-6508-42e5-9f22-a1cb2c9b75f6" providerId="ADAL" clId="{E0B8775D-6055-46C1-BD5C-7EB361167729}" dt="2025-11-04T10:36:27.796" v="1116" actId="20577"/>
        <pc:sldMkLst>
          <pc:docMk/>
          <pc:sldMk cId="848883522" sldId="2147481618"/>
        </pc:sldMkLst>
        <pc:spChg chg="mod">
          <ac:chgData name="Marguerite Massinga Loembé" userId="2600114e-6508-42e5-9f22-a1cb2c9b75f6" providerId="ADAL" clId="{E0B8775D-6055-46C1-BD5C-7EB361167729}" dt="2025-11-04T10:36:17.134" v="1109" actId="20577"/>
          <ac:spMkLst>
            <pc:docMk/>
            <pc:sldMk cId="848883522" sldId="2147481618"/>
            <ac:spMk id="4" creationId="{A039499C-184F-38B9-63AA-E69BA33B0E30}"/>
          </ac:spMkLst>
        </pc:spChg>
      </pc:sldChg>
      <pc:sldChg chg="add modNotes modNotesTx">
        <pc:chgData name="Marguerite Massinga Loembé" userId="2600114e-6508-42e5-9f22-a1cb2c9b75f6" providerId="ADAL" clId="{E0B8775D-6055-46C1-BD5C-7EB361167729}" dt="2025-11-04T10:37:47.777" v="1133"/>
        <pc:sldMkLst>
          <pc:docMk/>
          <pc:sldMk cId="152676482" sldId="2147481619"/>
        </pc:sldMkLst>
      </pc:sldChg>
      <pc:sldChg chg="modSp add mod modShow">
        <pc:chgData name="Marguerite Massinga Loembé" userId="2600114e-6508-42e5-9f22-a1cb2c9b75f6" providerId="ADAL" clId="{E0B8775D-6055-46C1-BD5C-7EB361167729}" dt="2025-11-04T10:38:35.559" v="1137"/>
        <pc:sldMkLst>
          <pc:docMk/>
          <pc:sldMk cId="3890458202" sldId="2147481620"/>
        </pc:sldMkLst>
        <pc:spChg chg="mod">
          <ac:chgData name="Marguerite Massinga Loembé" userId="2600114e-6508-42e5-9f22-a1cb2c9b75f6" providerId="ADAL" clId="{E0B8775D-6055-46C1-BD5C-7EB361167729}" dt="2025-11-04T10:38:20.838" v="1135"/>
          <ac:spMkLst>
            <pc:docMk/>
            <pc:sldMk cId="3890458202" sldId="2147481620"/>
            <ac:spMk id="15" creationId="{4E48CCDC-8DFE-C837-748D-299B4B3C5B8F}"/>
          </ac:spMkLst>
        </pc:spChg>
        <pc:spChg chg="mod">
          <ac:chgData name="Marguerite Massinga Loembé" userId="2600114e-6508-42e5-9f22-a1cb2c9b75f6" providerId="ADAL" clId="{E0B8775D-6055-46C1-BD5C-7EB361167729}" dt="2025-11-04T10:38:27.259" v="1136"/>
          <ac:spMkLst>
            <pc:docMk/>
            <pc:sldMk cId="3890458202" sldId="2147481620"/>
            <ac:spMk id="16" creationId="{62471EA0-15DE-94A0-B31B-18CBD8A85B9F}"/>
          </ac:spMkLst>
        </pc:spChg>
        <pc:spChg chg="mod">
          <ac:chgData name="Marguerite Massinga Loembé" userId="2600114e-6508-42e5-9f22-a1cb2c9b75f6" providerId="ADAL" clId="{E0B8775D-6055-46C1-BD5C-7EB361167729}" dt="2025-11-04T10:38:16.098" v="1134"/>
          <ac:spMkLst>
            <pc:docMk/>
            <pc:sldMk cId="3890458202" sldId="2147481620"/>
            <ac:spMk id="82" creationId="{ADB502EE-AC47-085F-D209-40461436C044}"/>
          </ac:spMkLst>
        </pc:spChg>
        <pc:spChg chg="mod">
          <ac:chgData name="Marguerite Massinga Loembé" userId="2600114e-6508-42e5-9f22-a1cb2c9b75f6" providerId="ADAL" clId="{E0B8775D-6055-46C1-BD5C-7EB361167729}" dt="2025-11-04T10:38:35.559" v="1137"/>
          <ac:spMkLst>
            <pc:docMk/>
            <pc:sldMk cId="3890458202" sldId="2147481620"/>
            <ac:spMk id="88" creationId="{650269FE-6AB4-DB73-2ED0-718A9804929C}"/>
          </ac:spMkLst>
        </pc:spChg>
      </pc:sldChg>
      <pc:sldChg chg="add modNotes">
        <pc:chgData name="Marguerite Massinga Loembé" userId="2600114e-6508-42e5-9f22-a1cb2c9b75f6" providerId="ADAL" clId="{E0B8775D-6055-46C1-BD5C-7EB361167729}" dt="2025-11-04T10:37:47.777" v="1133"/>
        <pc:sldMkLst>
          <pc:docMk/>
          <pc:sldMk cId="818467723" sldId="2147481621"/>
        </pc:sldMkLst>
      </pc:sldChg>
      <pc:sldChg chg="add">
        <pc:chgData name="Marguerite Massinga Loembé" userId="2600114e-6508-42e5-9f22-a1cb2c9b75f6" providerId="ADAL" clId="{E0B8775D-6055-46C1-BD5C-7EB361167729}" dt="2025-11-03T18:23:10.570" v="99"/>
        <pc:sldMkLst>
          <pc:docMk/>
          <pc:sldMk cId="3282114986" sldId="2147481622"/>
        </pc:sldMkLst>
      </pc:sldChg>
      <pc:sldChg chg="add">
        <pc:chgData name="Marguerite Massinga Loembé" userId="2600114e-6508-42e5-9f22-a1cb2c9b75f6" providerId="ADAL" clId="{E0B8775D-6055-46C1-BD5C-7EB361167729}" dt="2025-11-03T18:25:36.124" v="101"/>
        <pc:sldMkLst>
          <pc:docMk/>
          <pc:sldMk cId="1186700358" sldId="2147481623"/>
        </pc:sldMkLst>
      </pc:sldChg>
      <pc:sldChg chg="add">
        <pc:chgData name="Marguerite Massinga Loembé" userId="2600114e-6508-42e5-9f22-a1cb2c9b75f6" providerId="ADAL" clId="{E0B8775D-6055-46C1-BD5C-7EB361167729}" dt="2025-11-03T18:25:36.124" v="101"/>
        <pc:sldMkLst>
          <pc:docMk/>
          <pc:sldMk cId="2136091177" sldId="2147481624"/>
        </pc:sldMkLst>
      </pc:sldChg>
      <pc:sldChg chg="add">
        <pc:chgData name="Marguerite Massinga Loembé" userId="2600114e-6508-42e5-9f22-a1cb2c9b75f6" providerId="ADAL" clId="{E0B8775D-6055-46C1-BD5C-7EB361167729}" dt="2025-11-03T18:25:36.124" v="101"/>
        <pc:sldMkLst>
          <pc:docMk/>
          <pc:sldMk cId="2513224264" sldId="2147481625"/>
        </pc:sldMkLst>
      </pc:sldChg>
      <pc:sldChg chg="add">
        <pc:chgData name="Marguerite Massinga Loembé" userId="2600114e-6508-42e5-9f22-a1cb2c9b75f6" providerId="ADAL" clId="{E0B8775D-6055-46C1-BD5C-7EB361167729}" dt="2025-11-03T18:25:36.124" v="101"/>
        <pc:sldMkLst>
          <pc:docMk/>
          <pc:sldMk cId="1718382065" sldId="2147481626"/>
        </pc:sldMkLst>
      </pc:sldChg>
      <pc:sldChg chg="add">
        <pc:chgData name="Marguerite Massinga Loembé" userId="2600114e-6508-42e5-9f22-a1cb2c9b75f6" providerId="ADAL" clId="{E0B8775D-6055-46C1-BD5C-7EB361167729}" dt="2025-11-03T18:25:36.124" v="101"/>
        <pc:sldMkLst>
          <pc:docMk/>
          <pc:sldMk cId="2251251846" sldId="2147481627"/>
        </pc:sldMkLst>
      </pc:sldChg>
      <pc:sldChg chg="delSp modSp add mod">
        <pc:chgData name="Marguerite Massinga Loembé" userId="2600114e-6508-42e5-9f22-a1cb2c9b75f6" providerId="ADAL" clId="{E0B8775D-6055-46C1-BD5C-7EB361167729}" dt="2025-11-03T18:26:59.492" v="108" actId="478"/>
        <pc:sldMkLst>
          <pc:docMk/>
          <pc:sldMk cId="1987639194" sldId="2147481628"/>
        </pc:sldMkLst>
      </pc:sldChg>
      <pc:sldChg chg="modSp add mod modShow">
        <pc:chgData name="Marguerite Massinga Loembé" userId="2600114e-6508-42e5-9f22-a1cb2c9b75f6" providerId="ADAL" clId="{E0B8775D-6055-46C1-BD5C-7EB361167729}" dt="2025-11-03T18:27:44.594" v="110" actId="729"/>
        <pc:sldMkLst>
          <pc:docMk/>
          <pc:sldMk cId="1288002667" sldId="2147481629"/>
        </pc:sldMkLst>
        <pc:graphicFrameChg chg="modGraphic">
          <ac:chgData name="Marguerite Massinga Loembé" userId="2600114e-6508-42e5-9f22-a1cb2c9b75f6" providerId="ADAL" clId="{E0B8775D-6055-46C1-BD5C-7EB361167729}" dt="2025-11-03T18:27:39.121" v="109" actId="13926"/>
          <ac:graphicFrameMkLst>
            <pc:docMk/>
            <pc:sldMk cId="1288002667" sldId="2147481629"/>
            <ac:graphicFrameMk id="4" creationId="{3656E867-B709-C6A3-666A-B5EDD5DD87AB}"/>
          </ac:graphicFrameMkLst>
        </pc:graphicFrameChg>
      </pc:sldChg>
      <pc:sldChg chg="add mod modShow">
        <pc:chgData name="Marguerite Massinga Loembé" userId="2600114e-6508-42e5-9f22-a1cb2c9b75f6" providerId="ADAL" clId="{E0B8775D-6055-46C1-BD5C-7EB361167729}" dt="2025-11-03T18:27:51.692" v="111" actId="729"/>
        <pc:sldMkLst>
          <pc:docMk/>
          <pc:sldMk cId="2859775027" sldId="2147481630"/>
        </pc:sldMkLst>
      </pc:sldChg>
      <pc:sldChg chg="modSp add mod">
        <pc:chgData name="Marguerite Massinga Loembé" userId="2600114e-6508-42e5-9f22-a1cb2c9b75f6" providerId="ADAL" clId="{E0B8775D-6055-46C1-BD5C-7EB361167729}" dt="2025-11-03T18:28:40.813" v="130" actId="20577"/>
        <pc:sldMkLst>
          <pc:docMk/>
          <pc:sldMk cId="3489517596" sldId="2147481631"/>
        </pc:sldMkLst>
        <pc:spChg chg="mod">
          <ac:chgData name="Marguerite Massinga Loembé" userId="2600114e-6508-42e5-9f22-a1cb2c9b75f6" providerId="ADAL" clId="{E0B8775D-6055-46C1-BD5C-7EB361167729}" dt="2025-11-03T18:28:40.813" v="130" actId="20577"/>
          <ac:spMkLst>
            <pc:docMk/>
            <pc:sldMk cId="3489517596" sldId="2147481631"/>
            <ac:spMk id="2" creationId="{45E04F73-E5F9-7C0A-26DA-8F6640920DCA}"/>
          </ac:spMkLst>
        </pc:spChg>
      </pc:sldChg>
      <pc:sldChg chg="modSp add modNotes">
        <pc:chgData name="Marguerite Massinga Loembé" userId="2600114e-6508-42e5-9f22-a1cb2c9b75f6" providerId="ADAL" clId="{E0B8775D-6055-46C1-BD5C-7EB361167729}" dt="2025-11-04T10:37:47.777" v="1133"/>
        <pc:sldMkLst>
          <pc:docMk/>
          <pc:sldMk cId="3583848889" sldId="2147481632"/>
        </pc:sldMkLst>
        <pc:spChg chg="mod">
          <ac:chgData name="Marguerite Massinga Loembé" userId="2600114e-6508-42e5-9f22-a1cb2c9b75f6" providerId="ADAL" clId="{E0B8775D-6055-46C1-BD5C-7EB361167729}" dt="2025-11-04T10:37:47.777" v="1133"/>
          <ac:spMkLst>
            <pc:docMk/>
            <pc:sldMk cId="3583848889" sldId="2147481632"/>
            <ac:spMk id="4" creationId="{D5F05CE9-0A31-84F1-B21F-CC77FE373929}"/>
          </ac:spMkLst>
        </pc:spChg>
        <pc:spChg chg="mod">
          <ac:chgData name="Marguerite Massinga Loembé" userId="2600114e-6508-42e5-9f22-a1cb2c9b75f6" providerId="ADAL" clId="{E0B8775D-6055-46C1-BD5C-7EB361167729}" dt="2025-11-03T18:29:42.063" v="153" actId="20577"/>
          <ac:spMkLst>
            <pc:docMk/>
            <pc:sldMk cId="3583848889" sldId="2147481632"/>
            <ac:spMk id="6" creationId="{E076D40D-1596-626C-C13C-929104B477D0}"/>
          </ac:spMkLst>
        </pc:spChg>
      </pc:sldChg>
      <pc:sldChg chg="modSp add mod">
        <pc:chgData name="Marguerite Massinga Loembé" userId="2600114e-6508-42e5-9f22-a1cb2c9b75f6" providerId="ADAL" clId="{E0B8775D-6055-46C1-BD5C-7EB361167729}" dt="2025-11-03T18:34:57.022" v="221" actId="20577"/>
        <pc:sldMkLst>
          <pc:docMk/>
          <pc:sldMk cId="262040811" sldId="2147481633"/>
        </pc:sldMkLst>
        <pc:spChg chg="mod">
          <ac:chgData name="Marguerite Massinga Loembé" userId="2600114e-6508-42e5-9f22-a1cb2c9b75f6" providerId="ADAL" clId="{E0B8775D-6055-46C1-BD5C-7EB361167729}" dt="2025-11-03T18:34:57.022" v="221" actId="20577"/>
          <ac:spMkLst>
            <pc:docMk/>
            <pc:sldMk cId="262040811" sldId="2147481633"/>
            <ac:spMk id="2" creationId="{BDA67369-A639-FF0B-866B-27060A40C2BE}"/>
          </ac:spMkLst>
        </pc:spChg>
      </pc:sldChg>
      <pc:sldChg chg="add">
        <pc:chgData name="Marguerite Massinga Loembé" userId="2600114e-6508-42e5-9f22-a1cb2c9b75f6" providerId="ADAL" clId="{E0B8775D-6055-46C1-BD5C-7EB361167729}" dt="2025-11-03T18:34:48.547" v="220"/>
        <pc:sldMkLst>
          <pc:docMk/>
          <pc:sldMk cId="2013063509" sldId="2147481634"/>
        </pc:sldMkLst>
      </pc:sldChg>
      <pc:sldChg chg="modSp add mod modNotes">
        <pc:chgData name="Marguerite Massinga Loembé" userId="2600114e-6508-42e5-9f22-a1cb2c9b75f6" providerId="ADAL" clId="{E0B8775D-6055-46C1-BD5C-7EB361167729}" dt="2025-11-04T10:37:47.777" v="1133"/>
        <pc:sldMkLst>
          <pc:docMk/>
          <pc:sldMk cId="773419995" sldId="2147481635"/>
        </pc:sldMkLst>
        <pc:spChg chg="mod">
          <ac:chgData name="Marguerite Massinga Loembé" userId="2600114e-6508-42e5-9f22-a1cb2c9b75f6" providerId="ADAL" clId="{E0B8775D-6055-46C1-BD5C-7EB361167729}" dt="2025-11-03T18:36:11.810" v="242" actId="20577"/>
          <ac:spMkLst>
            <pc:docMk/>
            <pc:sldMk cId="773419995" sldId="2147481635"/>
            <ac:spMk id="14" creationId="{03C3DE14-349F-4DEC-6876-8079047E5E4F}"/>
          </ac:spMkLst>
        </pc:spChg>
      </pc:sldChg>
      <pc:sldChg chg="add">
        <pc:chgData name="Marguerite Massinga Loembé" userId="2600114e-6508-42e5-9f22-a1cb2c9b75f6" providerId="ADAL" clId="{E0B8775D-6055-46C1-BD5C-7EB361167729}" dt="2025-11-03T18:34:48.547" v="220"/>
        <pc:sldMkLst>
          <pc:docMk/>
          <pc:sldMk cId="1815050752" sldId="2147481636"/>
        </pc:sldMkLst>
      </pc:sldChg>
      <pc:sldChg chg="modSp add mod">
        <pc:chgData name="Marguerite Massinga Loembé" userId="2600114e-6508-42e5-9f22-a1cb2c9b75f6" providerId="ADAL" clId="{E0B8775D-6055-46C1-BD5C-7EB361167729}" dt="2025-11-04T11:36:23.356" v="1231" actId="14100"/>
        <pc:sldMkLst>
          <pc:docMk/>
          <pc:sldMk cId="3490333830" sldId="2147481637"/>
        </pc:sldMkLst>
        <pc:spChg chg="mod">
          <ac:chgData name="Marguerite Massinga Loembé" userId="2600114e-6508-42e5-9f22-a1cb2c9b75f6" providerId="ADAL" clId="{E0B8775D-6055-46C1-BD5C-7EB361167729}" dt="2025-11-04T11:36:23.356" v="1231" actId="14100"/>
          <ac:spMkLst>
            <pc:docMk/>
            <pc:sldMk cId="3490333830" sldId="2147481637"/>
            <ac:spMk id="87" creationId="{540334B7-F2D6-F9BB-7B3E-EC625004A98C}"/>
          </ac:spMkLst>
        </pc:spChg>
        <pc:spChg chg="mod">
          <ac:chgData name="Marguerite Massinga Loembé" userId="2600114e-6508-42e5-9f22-a1cb2c9b75f6" providerId="ADAL" clId="{E0B8775D-6055-46C1-BD5C-7EB361167729}" dt="2025-11-04T10:42:05.707" v="1175" actId="20577"/>
          <ac:spMkLst>
            <pc:docMk/>
            <pc:sldMk cId="3490333830" sldId="2147481637"/>
            <ac:spMk id="97" creationId="{1132EF43-B278-763E-794F-DC614C8E422D}"/>
          </ac:spMkLst>
        </pc:spChg>
      </pc:sldChg>
      <pc:sldChg chg="modSp add mod modShow">
        <pc:chgData name="Marguerite Massinga Loembé" userId="2600114e-6508-42e5-9f22-a1cb2c9b75f6" providerId="ADAL" clId="{E0B8775D-6055-46C1-BD5C-7EB361167729}" dt="2025-11-04T10:42:56.463" v="1179"/>
        <pc:sldMkLst>
          <pc:docMk/>
          <pc:sldMk cId="2505891108" sldId="2147481638"/>
        </pc:sldMkLst>
        <pc:spChg chg="mod">
          <ac:chgData name="Marguerite Massinga Loembé" userId="2600114e-6508-42e5-9f22-a1cb2c9b75f6" providerId="ADAL" clId="{E0B8775D-6055-46C1-BD5C-7EB361167729}" dt="2025-11-04T10:42:36.395" v="1176"/>
          <ac:spMkLst>
            <pc:docMk/>
            <pc:sldMk cId="2505891108" sldId="2147481638"/>
            <ac:spMk id="14" creationId="{71A5C9F5-2CDF-8713-DF3D-51B011F3F344}"/>
          </ac:spMkLst>
        </pc:spChg>
        <pc:spChg chg="mod">
          <ac:chgData name="Marguerite Massinga Loembé" userId="2600114e-6508-42e5-9f22-a1cb2c9b75f6" providerId="ADAL" clId="{E0B8775D-6055-46C1-BD5C-7EB361167729}" dt="2025-11-04T10:42:47.175" v="1178"/>
          <ac:spMkLst>
            <pc:docMk/>
            <pc:sldMk cId="2505891108" sldId="2147481638"/>
            <ac:spMk id="25" creationId="{83E04CE3-863D-D98E-9A8B-56C71A2F6A62}"/>
          </ac:spMkLst>
        </pc:spChg>
        <pc:spChg chg="mod">
          <ac:chgData name="Marguerite Massinga Loembé" userId="2600114e-6508-42e5-9f22-a1cb2c9b75f6" providerId="ADAL" clId="{E0B8775D-6055-46C1-BD5C-7EB361167729}" dt="2025-11-04T10:42:56.463" v="1179"/>
          <ac:spMkLst>
            <pc:docMk/>
            <pc:sldMk cId="2505891108" sldId="2147481638"/>
            <ac:spMk id="27" creationId="{FE1F3117-4D02-0FE7-A837-0B3A17408C57}"/>
          </ac:spMkLst>
        </pc:spChg>
      </pc:sldChg>
      <pc:sldChg chg="modSp add mod">
        <pc:chgData name="Marguerite Massinga Loembé" userId="2600114e-6508-42e5-9f22-a1cb2c9b75f6" providerId="ADAL" clId="{E0B8775D-6055-46C1-BD5C-7EB361167729}" dt="2025-11-04T10:44:50.056" v="1182" actId="20577"/>
        <pc:sldMkLst>
          <pc:docMk/>
          <pc:sldMk cId="36644715" sldId="2147481639"/>
        </pc:sldMkLst>
        <pc:spChg chg="mod">
          <ac:chgData name="Marguerite Massinga Loembé" userId="2600114e-6508-42e5-9f22-a1cb2c9b75f6" providerId="ADAL" clId="{E0B8775D-6055-46C1-BD5C-7EB361167729}" dt="2025-11-04T10:44:50.056" v="1182" actId="20577"/>
          <ac:spMkLst>
            <pc:docMk/>
            <pc:sldMk cId="36644715" sldId="2147481639"/>
            <ac:spMk id="34" creationId="{B309D315-7BEB-E407-6628-6258197B7153}"/>
          </ac:spMkLst>
        </pc:spChg>
      </pc:sldChg>
      <pc:sldChg chg="add">
        <pc:chgData name="Marguerite Massinga Loembé" userId="2600114e-6508-42e5-9f22-a1cb2c9b75f6" providerId="ADAL" clId="{E0B8775D-6055-46C1-BD5C-7EB361167729}" dt="2025-11-03T18:34:48.547" v="220"/>
        <pc:sldMkLst>
          <pc:docMk/>
          <pc:sldMk cId="2686041170" sldId="2147481640"/>
        </pc:sldMkLst>
      </pc:sldChg>
      <pc:sldChg chg="add">
        <pc:chgData name="Marguerite Massinga Loembé" userId="2600114e-6508-42e5-9f22-a1cb2c9b75f6" providerId="ADAL" clId="{E0B8775D-6055-46C1-BD5C-7EB361167729}" dt="2025-11-03T18:34:48.547" v="220"/>
        <pc:sldMkLst>
          <pc:docMk/>
          <pc:sldMk cId="1782034438" sldId="2147481641"/>
        </pc:sldMkLst>
      </pc:sldChg>
      <pc:sldChg chg="add">
        <pc:chgData name="Marguerite Massinga Loembé" userId="2600114e-6508-42e5-9f22-a1cb2c9b75f6" providerId="ADAL" clId="{E0B8775D-6055-46C1-BD5C-7EB361167729}" dt="2025-11-03T18:38:28.676" v="252"/>
        <pc:sldMkLst>
          <pc:docMk/>
          <pc:sldMk cId="676583874" sldId="2147481642"/>
        </pc:sldMkLst>
      </pc:sldChg>
      <pc:sldChg chg="add">
        <pc:chgData name="Marguerite Massinga Loembé" userId="2600114e-6508-42e5-9f22-a1cb2c9b75f6" providerId="ADAL" clId="{E0B8775D-6055-46C1-BD5C-7EB361167729}" dt="2025-11-03T18:38:28.676" v="252"/>
        <pc:sldMkLst>
          <pc:docMk/>
          <pc:sldMk cId="58919263" sldId="2147481643"/>
        </pc:sldMkLst>
      </pc:sldChg>
      <pc:sldChg chg="add">
        <pc:chgData name="Marguerite Massinga Loembé" userId="2600114e-6508-42e5-9f22-a1cb2c9b75f6" providerId="ADAL" clId="{E0B8775D-6055-46C1-BD5C-7EB361167729}" dt="2025-11-03T18:38:28.676" v="252"/>
        <pc:sldMkLst>
          <pc:docMk/>
          <pc:sldMk cId="2830010960" sldId="2147481644"/>
        </pc:sldMkLst>
      </pc:sldChg>
      <pc:sldChg chg="add">
        <pc:chgData name="Marguerite Massinga Loembé" userId="2600114e-6508-42e5-9f22-a1cb2c9b75f6" providerId="ADAL" clId="{E0B8775D-6055-46C1-BD5C-7EB361167729}" dt="2025-11-03T18:38:28.676" v="252"/>
        <pc:sldMkLst>
          <pc:docMk/>
          <pc:sldMk cId="1221236347" sldId="2147481645"/>
        </pc:sldMkLst>
      </pc:sldChg>
      <pc:sldChg chg="add">
        <pc:chgData name="Marguerite Massinga Loembé" userId="2600114e-6508-42e5-9f22-a1cb2c9b75f6" providerId="ADAL" clId="{E0B8775D-6055-46C1-BD5C-7EB361167729}" dt="2025-11-03T18:38:28.676" v="252"/>
        <pc:sldMkLst>
          <pc:docMk/>
          <pc:sldMk cId="3018955868" sldId="2147481646"/>
        </pc:sldMkLst>
      </pc:sldChg>
      <pc:sldChg chg="add">
        <pc:chgData name="Marguerite Massinga Loembé" userId="2600114e-6508-42e5-9f22-a1cb2c9b75f6" providerId="ADAL" clId="{E0B8775D-6055-46C1-BD5C-7EB361167729}" dt="2025-11-03T18:38:28.676" v="252"/>
        <pc:sldMkLst>
          <pc:docMk/>
          <pc:sldMk cId="775006881" sldId="2147481647"/>
        </pc:sldMkLst>
      </pc:sldChg>
      <pc:sldChg chg="add">
        <pc:chgData name="Marguerite Massinga Loembé" userId="2600114e-6508-42e5-9f22-a1cb2c9b75f6" providerId="ADAL" clId="{E0B8775D-6055-46C1-BD5C-7EB361167729}" dt="2025-11-03T18:38:28.676" v="252"/>
        <pc:sldMkLst>
          <pc:docMk/>
          <pc:sldMk cId="2584466398" sldId="2147481648"/>
        </pc:sldMkLst>
      </pc:sldChg>
      <pc:sldChg chg="add">
        <pc:chgData name="Marguerite Massinga Loembé" userId="2600114e-6508-42e5-9f22-a1cb2c9b75f6" providerId="ADAL" clId="{E0B8775D-6055-46C1-BD5C-7EB361167729}" dt="2025-11-03T18:38:28.676" v="252"/>
        <pc:sldMkLst>
          <pc:docMk/>
          <pc:sldMk cId="2644552374" sldId="2147481649"/>
        </pc:sldMkLst>
      </pc:sldChg>
      <pc:sldChg chg="add">
        <pc:chgData name="Marguerite Massinga Loembé" userId="2600114e-6508-42e5-9f22-a1cb2c9b75f6" providerId="ADAL" clId="{E0B8775D-6055-46C1-BD5C-7EB361167729}" dt="2025-11-03T18:38:28.676" v="252"/>
        <pc:sldMkLst>
          <pc:docMk/>
          <pc:sldMk cId="3544437883" sldId="2147481650"/>
        </pc:sldMkLst>
      </pc:sldChg>
      <pc:sldChg chg="add">
        <pc:chgData name="Marguerite Massinga Loembé" userId="2600114e-6508-42e5-9f22-a1cb2c9b75f6" providerId="ADAL" clId="{E0B8775D-6055-46C1-BD5C-7EB361167729}" dt="2025-11-03T18:38:28.676" v="252"/>
        <pc:sldMkLst>
          <pc:docMk/>
          <pc:sldMk cId="2574471884" sldId="2147481651"/>
        </pc:sldMkLst>
      </pc:sldChg>
      <pc:sldChg chg="add">
        <pc:chgData name="Marguerite Massinga Loembé" userId="2600114e-6508-42e5-9f22-a1cb2c9b75f6" providerId="ADAL" clId="{E0B8775D-6055-46C1-BD5C-7EB361167729}" dt="2025-11-03T18:38:28.676" v="252"/>
        <pc:sldMkLst>
          <pc:docMk/>
          <pc:sldMk cId="2831785590" sldId="2147481652"/>
        </pc:sldMkLst>
      </pc:sldChg>
      <pc:sldChg chg="add">
        <pc:chgData name="Marguerite Massinga Loembé" userId="2600114e-6508-42e5-9f22-a1cb2c9b75f6" providerId="ADAL" clId="{E0B8775D-6055-46C1-BD5C-7EB361167729}" dt="2025-11-03T18:38:28.676" v="252"/>
        <pc:sldMkLst>
          <pc:docMk/>
          <pc:sldMk cId="897085848" sldId="2147481653"/>
        </pc:sldMkLst>
      </pc:sldChg>
      <pc:sldChg chg="add">
        <pc:chgData name="Marguerite Massinga Loembé" userId="2600114e-6508-42e5-9f22-a1cb2c9b75f6" providerId="ADAL" clId="{E0B8775D-6055-46C1-BD5C-7EB361167729}" dt="2025-11-03T18:38:28.676" v="252"/>
        <pc:sldMkLst>
          <pc:docMk/>
          <pc:sldMk cId="3974499615" sldId="2147481654"/>
        </pc:sldMkLst>
      </pc:sldChg>
      <pc:sldChg chg="add">
        <pc:chgData name="Marguerite Massinga Loembé" userId="2600114e-6508-42e5-9f22-a1cb2c9b75f6" providerId="ADAL" clId="{E0B8775D-6055-46C1-BD5C-7EB361167729}" dt="2025-11-03T18:41:03.776" v="266"/>
        <pc:sldMkLst>
          <pc:docMk/>
          <pc:sldMk cId="1928134924" sldId="2147481655"/>
        </pc:sldMkLst>
      </pc:sldChg>
      <pc:sldChg chg="modSp add mod modNotes modNotesTx">
        <pc:chgData name="Marguerite Massinga Loembé" userId="2600114e-6508-42e5-9f22-a1cb2c9b75f6" providerId="ADAL" clId="{E0B8775D-6055-46C1-BD5C-7EB361167729}" dt="2025-11-05T09:54:50.799" v="1233"/>
        <pc:sldMkLst>
          <pc:docMk/>
          <pc:sldMk cId="1978961274" sldId="2147481656"/>
        </pc:sldMkLst>
        <pc:spChg chg="mod">
          <ac:chgData name="Marguerite Massinga Loembé" userId="2600114e-6508-42e5-9f22-a1cb2c9b75f6" providerId="ADAL" clId="{E0B8775D-6055-46C1-BD5C-7EB361167729}" dt="2025-11-03T18:44:02.907" v="405" actId="20577"/>
          <ac:spMkLst>
            <pc:docMk/>
            <pc:sldMk cId="1978961274" sldId="2147481656"/>
            <ac:spMk id="6" creationId="{BD3335B6-6DBD-23A1-E5E2-67D658F5B35B}"/>
          </ac:spMkLst>
        </pc:spChg>
      </pc:sldChg>
      <pc:sldChg chg="modSp add mod">
        <pc:chgData name="Marguerite Massinga Loembé" userId="2600114e-6508-42e5-9f22-a1cb2c9b75f6" providerId="ADAL" clId="{E0B8775D-6055-46C1-BD5C-7EB361167729}" dt="2025-11-03T18:44:57.232" v="451" actId="20577"/>
        <pc:sldMkLst>
          <pc:docMk/>
          <pc:sldMk cId="1991420797" sldId="2147481657"/>
        </pc:sldMkLst>
        <pc:spChg chg="mod">
          <ac:chgData name="Marguerite Massinga Loembé" userId="2600114e-6508-42e5-9f22-a1cb2c9b75f6" providerId="ADAL" clId="{E0B8775D-6055-46C1-BD5C-7EB361167729}" dt="2025-11-03T18:44:57.232" v="451" actId="20577"/>
          <ac:spMkLst>
            <pc:docMk/>
            <pc:sldMk cId="1991420797" sldId="2147481657"/>
            <ac:spMk id="2" creationId="{B384BB8B-52D8-ECCF-1EC6-3FEEDAB89555}"/>
          </ac:spMkLst>
        </pc:spChg>
      </pc:sldChg>
      <pc:sldChg chg="modSp add modNotesTx">
        <pc:chgData name="Marguerite Massinga Loembé" userId="2600114e-6508-42e5-9f22-a1cb2c9b75f6" providerId="ADAL" clId="{E0B8775D-6055-46C1-BD5C-7EB361167729}" dt="2025-11-04T10:45:51.341" v="1184" actId="20577"/>
        <pc:sldMkLst>
          <pc:docMk/>
          <pc:sldMk cId="3267530830" sldId="2147481658"/>
        </pc:sldMkLst>
        <pc:spChg chg="mod">
          <ac:chgData name="Marguerite Massinga Loembé" userId="2600114e-6508-42e5-9f22-a1cb2c9b75f6" providerId="ADAL" clId="{E0B8775D-6055-46C1-BD5C-7EB361167729}" dt="2025-11-04T10:45:51.341" v="1184" actId="20577"/>
          <ac:spMkLst>
            <pc:docMk/>
            <pc:sldMk cId="3267530830" sldId="2147481658"/>
            <ac:spMk id="10" creationId="{C5877724-99FD-0FC2-7362-56C32819D454}"/>
          </ac:spMkLst>
        </pc:spChg>
      </pc:sldChg>
      <pc:sldChg chg="modSp add modNotes modNotesTx">
        <pc:chgData name="Marguerite Massinga Loembé" userId="2600114e-6508-42e5-9f22-a1cb2c9b75f6" providerId="ADAL" clId="{E0B8775D-6055-46C1-BD5C-7EB361167729}" dt="2025-11-04T10:44:44.991" v="1181"/>
        <pc:sldMkLst>
          <pc:docMk/>
          <pc:sldMk cId="2766246611" sldId="2147481659"/>
        </pc:sldMkLst>
        <pc:spChg chg="mod">
          <ac:chgData name="Marguerite Massinga Loembé" userId="2600114e-6508-42e5-9f22-a1cb2c9b75f6" providerId="ADAL" clId="{E0B8775D-6055-46C1-BD5C-7EB361167729}" dt="2025-11-03T18:46:29.162" v="510" actId="20577"/>
          <ac:spMkLst>
            <pc:docMk/>
            <pc:sldMk cId="2766246611" sldId="2147481659"/>
            <ac:spMk id="11" creationId="{C97ACBEA-4179-A687-7A2A-FFBB40ACDCE4}"/>
          </ac:spMkLst>
        </pc:spChg>
        <pc:spChg chg="mod">
          <ac:chgData name="Marguerite Massinga Loembé" userId="2600114e-6508-42e5-9f22-a1cb2c9b75f6" providerId="ADAL" clId="{E0B8775D-6055-46C1-BD5C-7EB361167729}" dt="2025-11-03T18:46:49.556" v="533" actId="20577"/>
          <ac:spMkLst>
            <pc:docMk/>
            <pc:sldMk cId="2766246611" sldId="2147481659"/>
            <ac:spMk id="20" creationId="{2FC03AA0-FD6B-D7B9-788B-AE37039F7023}"/>
          </ac:spMkLst>
        </pc:spChg>
      </pc:sldChg>
      <pc:sldChg chg="add modNotesTx">
        <pc:chgData name="Marguerite Massinga Loembé" userId="2600114e-6508-42e5-9f22-a1cb2c9b75f6" providerId="ADAL" clId="{E0B8775D-6055-46C1-BD5C-7EB361167729}" dt="2025-11-03T18:49:28.113" v="570" actId="20577"/>
        <pc:sldMkLst>
          <pc:docMk/>
          <pc:sldMk cId="726789784" sldId="2147481660"/>
        </pc:sldMkLst>
      </pc:sldChg>
      <pc:sldChg chg="modSp add modNotes">
        <pc:chgData name="Marguerite Massinga Loembé" userId="2600114e-6508-42e5-9f22-a1cb2c9b75f6" providerId="ADAL" clId="{E0B8775D-6055-46C1-BD5C-7EB361167729}" dt="2025-11-04T10:37:47.777" v="1133"/>
        <pc:sldMkLst>
          <pc:docMk/>
          <pc:sldMk cId="2268995006" sldId="2147481661"/>
        </pc:sldMkLst>
        <pc:spChg chg="mod">
          <ac:chgData name="Marguerite Massinga Loembé" userId="2600114e-6508-42e5-9f22-a1cb2c9b75f6" providerId="ADAL" clId="{E0B8775D-6055-46C1-BD5C-7EB361167729}" dt="2025-11-04T10:37:47.777" v="1133"/>
          <ac:spMkLst>
            <pc:docMk/>
            <pc:sldMk cId="2268995006" sldId="2147481661"/>
            <ac:spMk id="5" creationId="{846B896C-726C-BD91-C3B7-70BD5C4AD6F8}"/>
          </ac:spMkLst>
        </pc:spChg>
      </pc:sldChg>
      <pc:sldChg chg="add">
        <pc:chgData name="Marguerite Massinga Loembé" userId="2600114e-6508-42e5-9f22-a1cb2c9b75f6" providerId="ADAL" clId="{E0B8775D-6055-46C1-BD5C-7EB361167729}" dt="2025-11-03T18:55:29.191" v="591"/>
        <pc:sldMkLst>
          <pc:docMk/>
          <pc:sldMk cId="3130266588" sldId="2147481662"/>
        </pc:sldMkLst>
      </pc:sldChg>
      <pc:sldChg chg="add modNotes">
        <pc:chgData name="Marguerite Massinga Loembé" userId="2600114e-6508-42e5-9f22-a1cb2c9b75f6" providerId="ADAL" clId="{E0B8775D-6055-46C1-BD5C-7EB361167729}" dt="2025-11-04T10:37:47.777" v="1133"/>
        <pc:sldMkLst>
          <pc:docMk/>
          <pc:sldMk cId="4062576366" sldId="2147481663"/>
        </pc:sldMkLst>
      </pc:sldChg>
      <pc:sldChg chg="modSp add mod">
        <pc:chgData name="Marguerite Massinga Loembé" userId="2600114e-6508-42e5-9f22-a1cb2c9b75f6" providerId="ADAL" clId="{E0B8775D-6055-46C1-BD5C-7EB361167729}" dt="2025-11-03T18:56:29.529" v="608" actId="20577"/>
        <pc:sldMkLst>
          <pc:docMk/>
          <pc:sldMk cId="24313737" sldId="2147481664"/>
        </pc:sldMkLst>
        <pc:spChg chg="mod">
          <ac:chgData name="Marguerite Massinga Loembé" userId="2600114e-6508-42e5-9f22-a1cb2c9b75f6" providerId="ADAL" clId="{E0B8775D-6055-46C1-BD5C-7EB361167729}" dt="2025-11-03T18:56:18.055" v="594" actId="20577"/>
          <ac:spMkLst>
            <pc:docMk/>
            <pc:sldMk cId="24313737" sldId="2147481664"/>
            <ac:spMk id="13" creationId="{3DDC3B19-E5EB-7922-25C2-FADB3BFBCC0F}"/>
          </ac:spMkLst>
        </pc:spChg>
        <pc:spChg chg="mod">
          <ac:chgData name="Marguerite Massinga Loembé" userId="2600114e-6508-42e5-9f22-a1cb2c9b75f6" providerId="ADAL" clId="{E0B8775D-6055-46C1-BD5C-7EB361167729}" dt="2025-11-03T18:56:29.529" v="608" actId="20577"/>
          <ac:spMkLst>
            <pc:docMk/>
            <pc:sldMk cId="24313737" sldId="2147481664"/>
            <ac:spMk id="14" creationId="{5EFFC6DA-6E1E-9E9F-6E50-9AF52E58414A}"/>
          </ac:spMkLst>
        </pc:spChg>
      </pc:sldChg>
      <pc:sldChg chg="add">
        <pc:chgData name="Marguerite Massinga Loembé" userId="2600114e-6508-42e5-9f22-a1cb2c9b75f6" providerId="ADAL" clId="{E0B8775D-6055-46C1-BD5C-7EB361167729}" dt="2025-11-03T18:55:29.191" v="591"/>
        <pc:sldMkLst>
          <pc:docMk/>
          <pc:sldMk cId="282875035" sldId="2147481665"/>
        </pc:sldMkLst>
      </pc:sldChg>
      <pc:sldChg chg="add">
        <pc:chgData name="Marguerite Massinga Loembé" userId="2600114e-6508-42e5-9f22-a1cb2c9b75f6" providerId="ADAL" clId="{E0B8775D-6055-46C1-BD5C-7EB361167729}" dt="2025-11-03T18:55:29.191" v="591"/>
        <pc:sldMkLst>
          <pc:docMk/>
          <pc:sldMk cId="3448424925" sldId="2147481666"/>
        </pc:sldMkLst>
      </pc:sldChg>
      <pc:sldChg chg="modSp add mod">
        <pc:chgData name="Marguerite Massinga Loembé" userId="2600114e-6508-42e5-9f22-a1cb2c9b75f6" providerId="ADAL" clId="{E0B8775D-6055-46C1-BD5C-7EB361167729}" dt="2025-11-03T18:59:33.018" v="623" actId="20577"/>
        <pc:sldMkLst>
          <pc:docMk/>
          <pc:sldMk cId="2876150295" sldId="2147481667"/>
        </pc:sldMkLst>
        <pc:spChg chg="mod">
          <ac:chgData name="Marguerite Massinga Loembé" userId="2600114e-6508-42e5-9f22-a1cb2c9b75f6" providerId="ADAL" clId="{E0B8775D-6055-46C1-BD5C-7EB361167729}" dt="2025-11-03T18:59:33.018" v="623" actId="20577"/>
          <ac:spMkLst>
            <pc:docMk/>
            <pc:sldMk cId="2876150295" sldId="2147481667"/>
            <ac:spMk id="2" creationId="{498CDBD6-4B55-DAF9-A1AE-194A6B1CC651}"/>
          </ac:spMkLst>
        </pc:spChg>
      </pc:sldChg>
      <pc:sldChg chg="modSp add mod">
        <pc:chgData name="Marguerite Massinga Loembé" userId="2600114e-6508-42e5-9f22-a1cb2c9b75f6" providerId="ADAL" clId="{E0B8775D-6055-46C1-BD5C-7EB361167729}" dt="2025-11-04T10:47:02.910" v="1190" actId="403"/>
        <pc:sldMkLst>
          <pc:docMk/>
          <pc:sldMk cId="3075445614" sldId="2147481668"/>
        </pc:sldMkLst>
        <pc:spChg chg="mod">
          <ac:chgData name="Marguerite Massinga Loembé" userId="2600114e-6508-42e5-9f22-a1cb2c9b75f6" providerId="ADAL" clId="{E0B8775D-6055-46C1-BD5C-7EB361167729}" dt="2025-11-03T18:58:02.265" v="617" actId="20577"/>
          <ac:spMkLst>
            <pc:docMk/>
            <pc:sldMk cId="3075445614" sldId="2147481668"/>
            <ac:spMk id="3" creationId="{427FBEBA-8D1E-98D4-5F7F-CC2D8D6D582D}"/>
          </ac:spMkLst>
        </pc:spChg>
        <pc:spChg chg="mod">
          <ac:chgData name="Marguerite Massinga Loembé" userId="2600114e-6508-42e5-9f22-a1cb2c9b75f6" providerId="ADAL" clId="{E0B8775D-6055-46C1-BD5C-7EB361167729}" dt="2025-11-03T19:00:01.037" v="627" actId="20577"/>
          <ac:spMkLst>
            <pc:docMk/>
            <pc:sldMk cId="3075445614" sldId="2147481668"/>
            <ac:spMk id="4" creationId="{67E278B7-D5BA-DB63-EC90-995FDF4AC6AF}"/>
          </ac:spMkLst>
        </pc:spChg>
        <pc:spChg chg="mod">
          <ac:chgData name="Marguerite Massinga Loembé" userId="2600114e-6508-42e5-9f22-a1cb2c9b75f6" providerId="ADAL" clId="{E0B8775D-6055-46C1-BD5C-7EB361167729}" dt="2025-11-04T10:47:02.910" v="1190" actId="403"/>
          <ac:spMkLst>
            <pc:docMk/>
            <pc:sldMk cId="3075445614" sldId="2147481668"/>
            <ac:spMk id="6" creationId="{07E6A4D0-53FA-AE1A-5300-565C754A4F46}"/>
          </ac:spMkLst>
        </pc:spChg>
      </pc:sldChg>
      <pc:sldChg chg="add">
        <pc:chgData name="Marguerite Massinga Loembé" userId="2600114e-6508-42e5-9f22-a1cb2c9b75f6" providerId="ADAL" clId="{E0B8775D-6055-46C1-BD5C-7EB361167729}" dt="2025-11-03T18:55:29.191" v="591"/>
        <pc:sldMkLst>
          <pc:docMk/>
          <pc:sldMk cId="2128644955" sldId="2147481669"/>
        </pc:sldMkLst>
      </pc:sldChg>
      <pc:sldChg chg="add">
        <pc:chgData name="Marguerite Massinga Loembé" userId="2600114e-6508-42e5-9f22-a1cb2c9b75f6" providerId="ADAL" clId="{E0B8775D-6055-46C1-BD5C-7EB361167729}" dt="2025-11-03T18:55:29.191" v="591"/>
        <pc:sldMkLst>
          <pc:docMk/>
          <pc:sldMk cId="2497427426" sldId="2147481670"/>
        </pc:sldMkLst>
      </pc:sldChg>
      <pc:sldChg chg="add">
        <pc:chgData name="Marguerite Massinga Loembé" userId="2600114e-6508-42e5-9f22-a1cb2c9b75f6" providerId="ADAL" clId="{E0B8775D-6055-46C1-BD5C-7EB361167729}" dt="2025-11-03T18:55:29.191" v="591"/>
        <pc:sldMkLst>
          <pc:docMk/>
          <pc:sldMk cId="1592952832" sldId="2147481671"/>
        </pc:sldMkLst>
      </pc:sldChg>
      <pc:sldChg chg="add">
        <pc:chgData name="Marguerite Massinga Loembé" userId="2600114e-6508-42e5-9f22-a1cb2c9b75f6" providerId="ADAL" clId="{E0B8775D-6055-46C1-BD5C-7EB361167729}" dt="2025-11-03T18:55:29.191" v="591"/>
        <pc:sldMkLst>
          <pc:docMk/>
          <pc:sldMk cId="4263450337" sldId="2147481672"/>
        </pc:sldMkLst>
      </pc:sldChg>
      <pc:sldChg chg="add">
        <pc:chgData name="Marguerite Massinga Loembé" userId="2600114e-6508-42e5-9f22-a1cb2c9b75f6" providerId="ADAL" clId="{E0B8775D-6055-46C1-BD5C-7EB361167729}" dt="2025-11-03T18:55:29.191" v="591"/>
        <pc:sldMkLst>
          <pc:docMk/>
          <pc:sldMk cId="2519547625" sldId="2147481673"/>
        </pc:sldMkLst>
      </pc:sldChg>
      <pc:sldChg chg="add">
        <pc:chgData name="Marguerite Massinga Loembé" userId="2600114e-6508-42e5-9f22-a1cb2c9b75f6" providerId="ADAL" clId="{E0B8775D-6055-46C1-BD5C-7EB361167729}" dt="2025-11-03T18:55:29.191" v="591"/>
        <pc:sldMkLst>
          <pc:docMk/>
          <pc:sldMk cId="1992976812" sldId="2147481674"/>
        </pc:sldMkLst>
      </pc:sldChg>
      <pc:sldChg chg="add">
        <pc:chgData name="Marguerite Massinga Loembé" userId="2600114e-6508-42e5-9f22-a1cb2c9b75f6" providerId="ADAL" clId="{E0B8775D-6055-46C1-BD5C-7EB361167729}" dt="2025-11-03T18:55:29.191" v="591"/>
        <pc:sldMkLst>
          <pc:docMk/>
          <pc:sldMk cId="3384247285" sldId="2147481675"/>
        </pc:sldMkLst>
      </pc:sldChg>
      <pc:sldChg chg="add">
        <pc:chgData name="Marguerite Massinga Loembé" userId="2600114e-6508-42e5-9f22-a1cb2c9b75f6" providerId="ADAL" clId="{E0B8775D-6055-46C1-BD5C-7EB361167729}" dt="2025-11-03T18:55:29.191" v="591"/>
        <pc:sldMkLst>
          <pc:docMk/>
          <pc:sldMk cId="4029226140" sldId="2147481676"/>
        </pc:sldMkLst>
      </pc:sldChg>
      <pc:sldChg chg="add">
        <pc:chgData name="Marguerite Massinga Loembé" userId="2600114e-6508-42e5-9f22-a1cb2c9b75f6" providerId="ADAL" clId="{E0B8775D-6055-46C1-BD5C-7EB361167729}" dt="2025-11-03T18:55:29.191" v="591"/>
        <pc:sldMkLst>
          <pc:docMk/>
          <pc:sldMk cId="2294046907" sldId="2147481677"/>
        </pc:sldMkLst>
      </pc:sldChg>
      <pc:sldChg chg="add">
        <pc:chgData name="Marguerite Massinga Loembé" userId="2600114e-6508-42e5-9f22-a1cb2c9b75f6" providerId="ADAL" clId="{E0B8775D-6055-46C1-BD5C-7EB361167729}" dt="2025-11-03T18:55:29.191" v="591"/>
        <pc:sldMkLst>
          <pc:docMk/>
          <pc:sldMk cId="4072568614" sldId="2147481678"/>
        </pc:sldMkLst>
      </pc:sldChg>
      <pc:sldChg chg="modSp add mod modShow">
        <pc:chgData name="Marguerite Massinga Loembé" userId="2600114e-6508-42e5-9f22-a1cb2c9b75f6" providerId="ADAL" clId="{E0B8775D-6055-46C1-BD5C-7EB361167729}" dt="2025-11-03T19:01:42.023" v="644" actId="403"/>
        <pc:sldMkLst>
          <pc:docMk/>
          <pc:sldMk cId="284944700" sldId="2147481679"/>
        </pc:sldMkLst>
        <pc:spChg chg="mod">
          <ac:chgData name="Marguerite Massinga Loembé" userId="2600114e-6508-42e5-9f22-a1cb2c9b75f6" providerId="ADAL" clId="{E0B8775D-6055-46C1-BD5C-7EB361167729}" dt="2025-11-03T19:01:36.046" v="643" actId="403"/>
          <ac:spMkLst>
            <pc:docMk/>
            <pc:sldMk cId="284944700" sldId="2147481679"/>
            <ac:spMk id="8" creationId="{3C4A5573-849E-8DB6-DF9F-76E7440103EF}"/>
          </ac:spMkLst>
        </pc:spChg>
        <pc:spChg chg="mod">
          <ac:chgData name="Marguerite Massinga Loembé" userId="2600114e-6508-42e5-9f22-a1cb2c9b75f6" providerId="ADAL" clId="{E0B8775D-6055-46C1-BD5C-7EB361167729}" dt="2025-11-03T19:01:42.023" v="644" actId="403"/>
          <ac:spMkLst>
            <pc:docMk/>
            <pc:sldMk cId="284944700" sldId="2147481679"/>
            <ac:spMk id="13" creationId="{EB3853B3-1F85-3CCF-F22E-D5E5FBB64211}"/>
          </ac:spMkLst>
        </pc:spChg>
      </pc:sldChg>
      <pc:sldChg chg="add mod modShow">
        <pc:chgData name="Marguerite Massinga Loembé" userId="2600114e-6508-42e5-9f22-a1cb2c9b75f6" providerId="ADAL" clId="{E0B8775D-6055-46C1-BD5C-7EB361167729}" dt="2025-11-03T18:57:10.063" v="609" actId="729"/>
        <pc:sldMkLst>
          <pc:docMk/>
          <pc:sldMk cId="1216639255" sldId="2147481681"/>
        </pc:sldMkLst>
      </pc:sldChg>
      <pc:sldChg chg="addSp delSp modSp add mod modShow">
        <pc:chgData name="Marguerite Massinga Loembé" userId="2600114e-6508-42e5-9f22-a1cb2c9b75f6" providerId="ADAL" clId="{E0B8775D-6055-46C1-BD5C-7EB361167729}" dt="2025-11-05T09:54:50.799" v="1233"/>
        <pc:sldMkLst>
          <pc:docMk/>
          <pc:sldMk cId="437802527" sldId="2147481682"/>
        </pc:sldMkLst>
        <pc:spChg chg="mod">
          <ac:chgData name="Marguerite Massinga Loembé" userId="2600114e-6508-42e5-9f22-a1cb2c9b75f6" providerId="ADAL" clId="{E0B8775D-6055-46C1-BD5C-7EB361167729}" dt="2025-11-05T09:54:50.799" v="1233"/>
          <ac:spMkLst>
            <pc:docMk/>
            <pc:sldMk cId="437802527" sldId="2147481682"/>
            <ac:spMk id="4" creationId="{2AAEC891-B6DA-3411-EF63-81AEB785C085}"/>
          </ac:spMkLst>
        </pc:spChg>
        <pc:spChg chg="add mod">
          <ac:chgData name="Marguerite Massinga Loembé" userId="2600114e-6508-42e5-9f22-a1cb2c9b75f6" providerId="ADAL" clId="{E0B8775D-6055-46C1-BD5C-7EB361167729}" dt="2025-11-03T19:03:36.828" v="651" actId="14100"/>
          <ac:spMkLst>
            <pc:docMk/>
            <pc:sldMk cId="437802527" sldId="2147481682"/>
            <ac:spMk id="11" creationId="{0E9E263C-9B7D-E14F-7292-40DA263459BE}"/>
          </ac:spMkLst>
        </pc:spChg>
        <pc:spChg chg="add mod">
          <ac:chgData name="Marguerite Massinga Loembé" userId="2600114e-6508-42e5-9f22-a1cb2c9b75f6" providerId="ADAL" clId="{E0B8775D-6055-46C1-BD5C-7EB361167729}" dt="2025-11-03T19:03:10.847" v="648" actId="1076"/>
          <ac:spMkLst>
            <pc:docMk/>
            <pc:sldMk cId="437802527" sldId="2147481682"/>
            <ac:spMk id="12" creationId="{F8E56BD2-8143-23CA-2FDE-D3DE84EBD982}"/>
          </ac:spMkLst>
        </pc:spChg>
        <pc:spChg chg="add mod">
          <ac:chgData name="Marguerite Massinga Loembé" userId="2600114e-6508-42e5-9f22-a1cb2c9b75f6" providerId="ADAL" clId="{E0B8775D-6055-46C1-BD5C-7EB361167729}" dt="2025-11-03T19:03:10.847" v="648" actId="1076"/>
          <ac:spMkLst>
            <pc:docMk/>
            <pc:sldMk cId="437802527" sldId="2147481682"/>
            <ac:spMk id="13" creationId="{BF60B592-4379-E33D-C94B-A9F6A702E229}"/>
          </ac:spMkLst>
        </pc:spChg>
      </pc:sldChg>
      <pc:sldChg chg="modSp add mod modShow">
        <pc:chgData name="Marguerite Massinga Loembé" userId="2600114e-6508-42e5-9f22-a1cb2c9b75f6" providerId="ADAL" clId="{E0B8775D-6055-46C1-BD5C-7EB361167729}" dt="2025-11-03T19:04:21.677" v="666" actId="20577"/>
        <pc:sldMkLst>
          <pc:docMk/>
          <pc:sldMk cId="1308232171" sldId="2147481683"/>
        </pc:sldMkLst>
        <pc:spChg chg="mod">
          <ac:chgData name="Marguerite Massinga Loembé" userId="2600114e-6508-42e5-9f22-a1cb2c9b75f6" providerId="ADAL" clId="{E0B8775D-6055-46C1-BD5C-7EB361167729}" dt="2025-11-03T19:04:21.677" v="666" actId="20577"/>
          <ac:spMkLst>
            <pc:docMk/>
            <pc:sldMk cId="1308232171" sldId="2147481683"/>
            <ac:spMk id="2" creationId="{4E1D1258-46E1-8DBD-A090-2723540E1E0B}"/>
          </ac:spMkLst>
        </pc:spChg>
      </pc:sldChg>
      <pc:sldChg chg="modSp add mod">
        <pc:chgData name="Marguerite Massinga Loembé" userId="2600114e-6508-42e5-9f22-a1cb2c9b75f6" providerId="ADAL" clId="{E0B8775D-6055-46C1-BD5C-7EB361167729}" dt="2025-11-03T19:05:15.784" v="680" actId="20577"/>
        <pc:sldMkLst>
          <pc:docMk/>
          <pc:sldMk cId="2721758516" sldId="2147481684"/>
        </pc:sldMkLst>
        <pc:spChg chg="mod">
          <ac:chgData name="Marguerite Massinga Loembé" userId="2600114e-6508-42e5-9f22-a1cb2c9b75f6" providerId="ADAL" clId="{E0B8775D-6055-46C1-BD5C-7EB361167729}" dt="2025-11-03T19:05:15.784" v="680" actId="20577"/>
          <ac:spMkLst>
            <pc:docMk/>
            <pc:sldMk cId="2721758516" sldId="2147481684"/>
            <ac:spMk id="4" creationId="{8980A97F-A8AE-BE8A-455E-F5FE606B557F}"/>
          </ac:spMkLst>
        </pc:spChg>
      </pc:sldChg>
      <pc:sldChg chg="modSp add mod">
        <pc:chgData name="Marguerite Massinga Loembé" userId="2600114e-6508-42e5-9f22-a1cb2c9b75f6" providerId="ADAL" clId="{E0B8775D-6055-46C1-BD5C-7EB361167729}" dt="2025-11-03T19:05:36.084" v="696" actId="20577"/>
        <pc:sldMkLst>
          <pc:docMk/>
          <pc:sldMk cId="2881593100" sldId="2147481685"/>
        </pc:sldMkLst>
        <pc:spChg chg="mod">
          <ac:chgData name="Marguerite Massinga Loembé" userId="2600114e-6508-42e5-9f22-a1cb2c9b75f6" providerId="ADAL" clId="{E0B8775D-6055-46C1-BD5C-7EB361167729}" dt="2025-11-03T19:05:36.084" v="696" actId="20577"/>
          <ac:spMkLst>
            <pc:docMk/>
            <pc:sldMk cId="2881593100" sldId="2147481685"/>
            <ac:spMk id="11" creationId="{050A520C-DA61-C464-5E3C-511CA49EEE0C}"/>
          </ac:spMkLst>
        </pc:spChg>
      </pc:sldChg>
      <pc:sldChg chg="add">
        <pc:chgData name="Marguerite Massinga Loembé" userId="2600114e-6508-42e5-9f22-a1cb2c9b75f6" providerId="ADAL" clId="{E0B8775D-6055-46C1-BD5C-7EB361167729}" dt="2025-11-03T18:55:29.191" v="591"/>
        <pc:sldMkLst>
          <pc:docMk/>
          <pc:sldMk cId="32864039" sldId="2147481686"/>
        </pc:sldMkLst>
      </pc:sldChg>
      <pc:sldChg chg="modSp add mod">
        <pc:chgData name="Marguerite Massinga Loembé" userId="2600114e-6508-42e5-9f22-a1cb2c9b75f6" providerId="ADAL" clId="{E0B8775D-6055-46C1-BD5C-7EB361167729}" dt="2025-11-03T19:05:55.333" v="708" actId="20577"/>
        <pc:sldMkLst>
          <pc:docMk/>
          <pc:sldMk cId="224893196" sldId="2147481687"/>
        </pc:sldMkLst>
        <pc:spChg chg="mod">
          <ac:chgData name="Marguerite Massinga Loembé" userId="2600114e-6508-42e5-9f22-a1cb2c9b75f6" providerId="ADAL" clId="{E0B8775D-6055-46C1-BD5C-7EB361167729}" dt="2025-11-03T19:05:55.333" v="708" actId="20577"/>
          <ac:spMkLst>
            <pc:docMk/>
            <pc:sldMk cId="224893196" sldId="2147481687"/>
            <ac:spMk id="3" creationId="{0C3CA940-9957-49C6-2741-54256D18C88F}"/>
          </ac:spMkLst>
        </pc:spChg>
      </pc:sldChg>
      <pc:sldChg chg="add">
        <pc:chgData name="Marguerite Massinga Loembé" userId="2600114e-6508-42e5-9f22-a1cb2c9b75f6" providerId="ADAL" clId="{E0B8775D-6055-46C1-BD5C-7EB361167729}" dt="2025-11-03T18:55:29.191" v="591"/>
        <pc:sldMkLst>
          <pc:docMk/>
          <pc:sldMk cId="2999770885" sldId="2147481688"/>
        </pc:sldMkLst>
      </pc:sldChg>
      <pc:sldChg chg="add">
        <pc:chgData name="Marguerite Massinga Loembé" userId="2600114e-6508-42e5-9f22-a1cb2c9b75f6" providerId="ADAL" clId="{E0B8775D-6055-46C1-BD5C-7EB361167729}" dt="2025-11-03T18:55:29.191" v="591"/>
        <pc:sldMkLst>
          <pc:docMk/>
          <pc:sldMk cId="2014177594" sldId="2147481689"/>
        </pc:sldMkLst>
      </pc:sldChg>
      <pc:sldChg chg="add mod modShow">
        <pc:chgData name="Marguerite Massinga Loembé" userId="2600114e-6508-42e5-9f22-a1cb2c9b75f6" providerId="ADAL" clId="{E0B8775D-6055-46C1-BD5C-7EB361167729}" dt="2025-11-03T19:10:13.788" v="724" actId="729"/>
        <pc:sldMkLst>
          <pc:docMk/>
          <pc:sldMk cId="471493210" sldId="2147481690"/>
        </pc:sldMkLst>
      </pc:sldChg>
      <pc:sldChg chg="add mod modShow">
        <pc:chgData name="Marguerite Massinga Loembé" userId="2600114e-6508-42e5-9f22-a1cb2c9b75f6" providerId="ADAL" clId="{E0B8775D-6055-46C1-BD5C-7EB361167729}" dt="2025-11-03T19:10:13.788" v="724" actId="729"/>
        <pc:sldMkLst>
          <pc:docMk/>
          <pc:sldMk cId="1550250061" sldId="2147481691"/>
        </pc:sldMkLst>
      </pc:sldChg>
      <pc:sldChg chg="addSp modSp add mod modNotes">
        <pc:chgData name="Marguerite Massinga Loembé" userId="2600114e-6508-42e5-9f22-a1cb2c9b75f6" providerId="ADAL" clId="{E0B8775D-6055-46C1-BD5C-7EB361167729}" dt="2025-11-04T10:37:47.777" v="1133"/>
        <pc:sldMkLst>
          <pc:docMk/>
          <pc:sldMk cId="4145153667" sldId="2147481692"/>
        </pc:sldMkLst>
        <pc:spChg chg="add mod">
          <ac:chgData name="Marguerite Massinga Loembé" userId="2600114e-6508-42e5-9f22-a1cb2c9b75f6" providerId="ADAL" clId="{E0B8775D-6055-46C1-BD5C-7EB361167729}" dt="2025-11-03T19:26:10.392" v="1055"/>
          <ac:spMkLst>
            <pc:docMk/>
            <pc:sldMk cId="4145153667" sldId="2147481692"/>
            <ac:spMk id="2" creationId="{696ADFE8-E09E-E85E-5DD0-D8FB54D8F60F}"/>
          </ac:spMkLst>
        </pc:spChg>
        <pc:spChg chg="add mod">
          <ac:chgData name="Marguerite Massinga Loembé" userId="2600114e-6508-42e5-9f22-a1cb2c9b75f6" providerId="ADAL" clId="{E0B8775D-6055-46C1-BD5C-7EB361167729}" dt="2025-11-03T19:26:10.392" v="1055"/>
          <ac:spMkLst>
            <pc:docMk/>
            <pc:sldMk cId="4145153667" sldId="2147481692"/>
            <ac:spMk id="4" creationId="{650EC7F9-43F2-880C-5480-8F5326470EFE}"/>
          </ac:spMkLst>
        </pc:spChg>
        <pc:graphicFrameChg chg="mod modGraphic">
          <ac:chgData name="Marguerite Massinga Loembé" userId="2600114e-6508-42e5-9f22-a1cb2c9b75f6" providerId="ADAL" clId="{E0B8775D-6055-46C1-BD5C-7EB361167729}" dt="2025-11-04T10:37:47.777" v="1133"/>
          <ac:graphicFrameMkLst>
            <pc:docMk/>
            <pc:sldMk cId="4145153667" sldId="2147481692"/>
            <ac:graphicFrameMk id="3" creationId="{201B5498-CE4C-83EB-0566-A9DC8B677E5C}"/>
          </ac:graphicFrameMkLst>
        </pc:graphicFrameChg>
      </pc:sldChg>
      <pc:sldChg chg="add modNotes">
        <pc:chgData name="Marguerite Massinga Loembé" userId="2600114e-6508-42e5-9f22-a1cb2c9b75f6" providerId="ADAL" clId="{E0B8775D-6055-46C1-BD5C-7EB361167729}" dt="2025-11-04T10:37:47.777" v="1133"/>
        <pc:sldMkLst>
          <pc:docMk/>
          <pc:sldMk cId="3637877510" sldId="2147481693"/>
        </pc:sldMkLst>
      </pc:sldChg>
      <pc:sldChg chg="add modNotes">
        <pc:chgData name="Marguerite Massinga Loembé" userId="2600114e-6508-42e5-9f22-a1cb2c9b75f6" providerId="ADAL" clId="{E0B8775D-6055-46C1-BD5C-7EB361167729}" dt="2025-11-04T10:37:47.777" v="1133"/>
        <pc:sldMkLst>
          <pc:docMk/>
          <pc:sldMk cId="2674507585" sldId="2147481694"/>
        </pc:sldMkLst>
      </pc:sldChg>
      <pc:sldChg chg="add modNotesTx">
        <pc:chgData name="Marguerite Massinga Loembé" userId="2600114e-6508-42e5-9f22-a1cb2c9b75f6" providerId="ADAL" clId="{E0B8775D-6055-46C1-BD5C-7EB361167729}" dt="2025-11-03T19:23:09.662" v="1049" actId="20577"/>
        <pc:sldMkLst>
          <pc:docMk/>
          <pc:sldMk cId="4200155368" sldId="2147481696"/>
        </pc:sldMkLst>
      </pc:sldChg>
      <pc:sldChg chg="addSp modSp add mod modNotes">
        <pc:chgData name="Marguerite Massinga Loembé" userId="2600114e-6508-42e5-9f22-a1cb2c9b75f6" providerId="ADAL" clId="{E0B8775D-6055-46C1-BD5C-7EB361167729}" dt="2025-11-04T10:37:47.777" v="1133"/>
        <pc:sldMkLst>
          <pc:docMk/>
          <pc:sldMk cId="3875713544" sldId="2147481697"/>
        </pc:sldMkLst>
        <pc:spChg chg="add mod">
          <ac:chgData name="Marguerite Massinga Loembé" userId="2600114e-6508-42e5-9f22-a1cb2c9b75f6" providerId="ADAL" clId="{E0B8775D-6055-46C1-BD5C-7EB361167729}" dt="2025-11-03T19:28:40.728" v="1066" actId="1076"/>
          <ac:spMkLst>
            <pc:docMk/>
            <pc:sldMk cId="3875713544" sldId="2147481697"/>
            <ac:spMk id="2" creationId="{1EB21A85-03B2-5F78-8A71-2A2C2652C196}"/>
          </ac:spMkLst>
        </pc:spChg>
        <pc:spChg chg="mod">
          <ac:chgData name="Marguerite Massinga Loembé" userId="2600114e-6508-42e5-9f22-a1cb2c9b75f6" providerId="ADAL" clId="{E0B8775D-6055-46C1-BD5C-7EB361167729}" dt="2025-11-04T10:37:47.777" v="1133"/>
          <ac:spMkLst>
            <pc:docMk/>
            <pc:sldMk cId="3875713544" sldId="2147481697"/>
            <ac:spMk id="14" creationId="{BFB4CD8F-B17A-4207-2033-75718E68509A}"/>
          </ac:spMkLst>
        </pc:spChg>
      </pc:sldChg>
      <pc:sldChg chg="modSp add">
        <pc:chgData name="Marguerite Massinga Loembé" userId="2600114e-6508-42e5-9f22-a1cb2c9b75f6" providerId="ADAL" clId="{E0B8775D-6055-46C1-BD5C-7EB361167729}" dt="2025-11-04T10:37:47.777" v="1133"/>
        <pc:sldMkLst>
          <pc:docMk/>
          <pc:sldMk cId="3439278823" sldId="2147481698"/>
        </pc:sldMkLst>
        <pc:graphicFrameChg chg="mod">
          <ac:chgData name="Marguerite Massinga Loembé" userId="2600114e-6508-42e5-9f22-a1cb2c9b75f6" providerId="ADAL" clId="{E0B8775D-6055-46C1-BD5C-7EB361167729}" dt="2025-11-04T10:37:47.777" v="1133"/>
          <ac:graphicFrameMkLst>
            <pc:docMk/>
            <pc:sldMk cId="3439278823" sldId="2147481698"/>
            <ac:graphicFrameMk id="3" creationId="{B16D3A71-9131-D881-EC97-64443074F47D}"/>
          </ac:graphicFrameMkLst>
        </pc:graphicFrameChg>
      </pc:sldChg>
      <pc:sldChg chg="add">
        <pc:chgData name="Marguerite Massinga Loembé" userId="2600114e-6508-42e5-9f22-a1cb2c9b75f6" providerId="ADAL" clId="{E0B8775D-6055-46C1-BD5C-7EB361167729}" dt="2025-11-04T11:34:27.383" v="1216"/>
        <pc:sldMkLst>
          <pc:docMk/>
          <pc:sldMk cId="542922907" sldId="2147481699"/>
        </pc:sldMkLst>
      </pc:sldChg>
    </pc:docChg>
  </pc:docChgLst>
  <pc:docChgLst>
    <pc:chgData name="Marie Deveaux" userId="9fc0be8f-9df8-4ccb-8fb2-ba99b4811463" providerId="ADAL" clId="{494C91AC-F37A-5A9C-B1D8-605409247DBC}"/>
    <pc:docChg chg="delMainMaster">
      <pc:chgData name="Marie Deveaux" userId="9fc0be8f-9df8-4ccb-8fb2-ba99b4811463" providerId="ADAL" clId="{494C91AC-F37A-5A9C-B1D8-605409247DBC}" dt="2025-11-14T16:01:35.498" v="2" actId="2696"/>
      <pc:docMkLst>
        <pc:docMk/>
      </pc:docMkLst>
      <pc:sldMasterChg chg="del">
        <pc:chgData name="Marie Deveaux" userId="9fc0be8f-9df8-4ccb-8fb2-ba99b4811463" providerId="ADAL" clId="{494C91AC-F37A-5A9C-B1D8-605409247DBC}" dt="2025-11-14T16:01:35.498" v="2" actId="2696"/>
        <pc:sldMasterMkLst>
          <pc:docMk/>
          <pc:sldMasterMk cId="3601369137" sldId="2147483983"/>
        </pc:sldMasterMkLst>
      </pc:sldMasterChg>
      <pc:sldMasterChg chg="del">
        <pc:chgData name="Marie Deveaux" userId="9fc0be8f-9df8-4ccb-8fb2-ba99b4811463" providerId="ADAL" clId="{494C91AC-F37A-5A9C-B1D8-605409247DBC}" dt="2025-11-14T16:01:29.282" v="0" actId="2696"/>
        <pc:sldMasterMkLst>
          <pc:docMk/>
          <pc:sldMasterMk cId="1977825953" sldId="2147484012"/>
        </pc:sldMasterMkLst>
      </pc:sldMasterChg>
      <pc:sldMasterChg chg="del">
        <pc:chgData name="Marie Deveaux" userId="9fc0be8f-9df8-4ccb-8fb2-ba99b4811463" providerId="ADAL" clId="{494C91AC-F37A-5A9C-B1D8-605409247DBC}" dt="2025-11-14T16:01:32.172" v="1" actId="2696"/>
        <pc:sldMasterMkLst>
          <pc:docMk/>
          <pc:sldMasterMk cId="3852036476" sldId="2147484046"/>
        </pc:sldMasterMkLst>
      </pc:sldMasterChg>
    </pc:docChg>
  </pc:docChgLst>
  <pc:docChgLst>
    <pc:chgData name="Marguerite Massinga Loembé" userId="S::mloembe@rtsl.org::2600114e-6508-42e5-9f22-a1cb2c9b75f6" providerId="AD" clId="Web-{31952447-82AC-B8F2-C584-49A78C7C401D}"/>
    <pc:docChg chg="addSld delSld modSld modSection">
      <pc:chgData name="Marguerite Massinga Loembé" userId="S::mloembe@rtsl.org::2600114e-6508-42e5-9f22-a1cb2c9b75f6" providerId="AD" clId="Web-{31952447-82AC-B8F2-C584-49A78C7C401D}" dt="2025-10-31T20:31:26.536" v="26"/>
      <pc:docMkLst>
        <pc:docMk/>
      </pc:docMkLst>
      <pc:sldChg chg="modNotes">
        <pc:chgData name="Marguerite Massinga Loembé" userId="S::mloembe@rtsl.org::2600114e-6508-42e5-9f22-a1cb2c9b75f6" providerId="AD" clId="Web-{31952447-82AC-B8F2-C584-49A78C7C401D}" dt="2025-10-31T18:06:19.156" v="0"/>
        <pc:sldMkLst>
          <pc:docMk/>
          <pc:sldMk cId="1119122011" sldId="2147480400"/>
        </pc:sldMkLst>
      </pc:sldChg>
      <pc:sldChg chg="modSp">
        <pc:chgData name="Marguerite Massinga Loembé" userId="S::mloembe@rtsl.org::2600114e-6508-42e5-9f22-a1cb2c9b75f6" providerId="AD" clId="Web-{31952447-82AC-B8F2-C584-49A78C7C401D}" dt="2025-10-31T18:13:58.862" v="7" actId="20577"/>
        <pc:sldMkLst>
          <pc:docMk/>
          <pc:sldMk cId="2575116639" sldId="2147481475"/>
        </pc:sldMkLst>
        <pc:spChg chg="mod">
          <ac:chgData name="Marguerite Massinga Loembé" userId="S::mloembe@rtsl.org::2600114e-6508-42e5-9f22-a1cb2c9b75f6" providerId="AD" clId="Web-{31952447-82AC-B8F2-C584-49A78C7C401D}" dt="2025-10-31T18:13:58.862" v="7" actId="20577"/>
          <ac:spMkLst>
            <pc:docMk/>
            <pc:sldMk cId="2575116639" sldId="2147481475"/>
            <ac:spMk id="5" creationId="{328A298E-33E8-79D5-FBDC-CB2F22D3FAD9}"/>
          </ac:spMkLst>
        </pc:spChg>
      </pc:sldChg>
      <pc:sldChg chg="modSp">
        <pc:chgData name="Marguerite Massinga Loembé" userId="S::mloembe@rtsl.org::2600114e-6508-42e5-9f22-a1cb2c9b75f6" providerId="AD" clId="Web-{31952447-82AC-B8F2-C584-49A78C7C401D}" dt="2025-10-31T18:19:57.264" v="8" actId="20577"/>
        <pc:sldMkLst>
          <pc:docMk/>
          <pc:sldMk cId="3020459105" sldId="2147481477"/>
        </pc:sldMkLst>
        <pc:spChg chg="mod">
          <ac:chgData name="Marguerite Massinga Loembé" userId="S::mloembe@rtsl.org::2600114e-6508-42e5-9f22-a1cb2c9b75f6" providerId="AD" clId="Web-{31952447-82AC-B8F2-C584-49A78C7C401D}" dt="2025-10-31T18:19:57.264" v="8" actId="20577"/>
          <ac:spMkLst>
            <pc:docMk/>
            <pc:sldMk cId="3020459105" sldId="2147481477"/>
            <ac:spMk id="3" creationId="{082A35A7-C8BE-8EE7-8DB8-C7DAF902067B}"/>
          </ac:spMkLst>
        </pc:spChg>
      </pc:sldChg>
      <pc:sldChg chg="modSp">
        <pc:chgData name="Marguerite Massinga Loembé" userId="S::mloembe@rtsl.org::2600114e-6508-42e5-9f22-a1cb2c9b75f6" providerId="AD" clId="Web-{31952447-82AC-B8F2-C584-49A78C7C401D}" dt="2025-10-31T18:07:40.704" v="1" actId="20577"/>
        <pc:sldMkLst>
          <pc:docMk/>
          <pc:sldMk cId="2148989496" sldId="2147481486"/>
        </pc:sldMkLst>
        <pc:spChg chg="mod">
          <ac:chgData name="Marguerite Massinga Loembé" userId="S::mloembe@rtsl.org::2600114e-6508-42e5-9f22-a1cb2c9b75f6" providerId="AD" clId="Web-{31952447-82AC-B8F2-C584-49A78C7C401D}" dt="2025-10-31T18:07:40.704" v="1" actId="20577"/>
          <ac:spMkLst>
            <pc:docMk/>
            <pc:sldMk cId="2148989496" sldId="2147481486"/>
            <ac:spMk id="5" creationId="{12A37943-E20B-1E50-1B26-ACCAB89F6B1F}"/>
          </ac:spMkLst>
        </pc:spChg>
      </pc:sldChg>
      <pc:sldChg chg="modNotes">
        <pc:chgData name="Marguerite Massinga Loembé" userId="S::mloembe@rtsl.org::2600114e-6508-42e5-9f22-a1cb2c9b75f6" providerId="AD" clId="Web-{31952447-82AC-B8F2-C584-49A78C7C401D}" dt="2025-10-31T18:06:19.156" v="0"/>
        <pc:sldMkLst>
          <pc:docMk/>
          <pc:sldMk cId="2442160473" sldId="2147481571"/>
        </pc:sldMkLst>
      </pc:sldChg>
      <pc:sldChg chg="addSp delSp modSp modNotes">
        <pc:chgData name="Marguerite Massinga Loembé" userId="S::mloembe@rtsl.org::2600114e-6508-42e5-9f22-a1cb2c9b75f6" providerId="AD" clId="Web-{31952447-82AC-B8F2-C584-49A78C7C401D}" dt="2025-10-31T20:31:26.536" v="26"/>
        <pc:sldMkLst>
          <pc:docMk/>
          <pc:sldMk cId="2873612753" sldId="2147481609"/>
        </pc:sldMkLst>
        <pc:spChg chg="add">
          <ac:chgData name="Marguerite Massinga Loembé" userId="S::mloembe@rtsl.org::2600114e-6508-42e5-9f22-a1cb2c9b75f6" providerId="AD" clId="Web-{31952447-82AC-B8F2-C584-49A78C7C401D}" dt="2025-10-31T20:31:08.909" v="25"/>
          <ac:spMkLst>
            <pc:docMk/>
            <pc:sldMk cId="2873612753" sldId="2147481609"/>
            <ac:spMk id="7" creationId="{798A55E7-800F-1EDC-3427-C43FC9BED382}"/>
          </ac:spMkLst>
        </pc:spChg>
      </pc:sldChg>
      <pc:sldChg chg="modSp add">
        <pc:chgData name="Marguerite Massinga Loembé" userId="S::mloembe@rtsl.org::2600114e-6508-42e5-9f22-a1cb2c9b75f6" providerId="AD" clId="Web-{31952447-82AC-B8F2-C584-49A78C7C401D}" dt="2025-10-31T19:54:03.868" v="22" actId="20577"/>
        <pc:sldMkLst>
          <pc:docMk/>
          <pc:sldMk cId="4002850397" sldId="2147481611"/>
        </pc:sldMkLst>
        <pc:spChg chg="mod">
          <ac:chgData name="Marguerite Massinga Loembé" userId="S::mloembe@rtsl.org::2600114e-6508-42e5-9f22-a1cb2c9b75f6" providerId="AD" clId="Web-{31952447-82AC-B8F2-C584-49A78C7C401D}" dt="2025-10-31T19:54:03.868" v="22" actId="20577"/>
          <ac:spMkLst>
            <pc:docMk/>
            <pc:sldMk cId="4002850397" sldId="2147481611"/>
            <ac:spMk id="29" creationId="{802907DA-22EB-548B-5972-46E3AFA9ABA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11/14/25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latin typeface="Arial"/>
                <a:cs typeface="Arial"/>
              </a:rPr>
              <a:t>[Remarque pour la modération : cette présentation fait partie d’un programme de formation technique à l’approche 7-1-7. Il s’agit d’un fichier zip contenant un fichier « </a:t>
            </a:r>
            <a:r>
              <a:rPr lang="fr-FR" i="1" dirty="0" err="1">
                <a:latin typeface="Arial"/>
                <a:cs typeface="Arial"/>
              </a:rPr>
              <a:t>read</a:t>
            </a:r>
            <a:r>
              <a:rPr lang="fr-FR" i="1" dirty="0">
                <a:latin typeface="Arial"/>
                <a:cs typeface="Arial"/>
              </a:rPr>
              <a:t>-me » et des dossiers pour les présentations (comme celle-ci), les activités incluses dans cette présentation, un exemple d’ordre du jour qui peut être donné aux participants et un exemple d’ordre du jour détaillé qui peut être utilisé par les animateurs/modérateurs. Veuillez réviser les ordres du jour et les diapositives/activités correspondantes en fonction de votre contexte et de vos besoins.  </a:t>
            </a:r>
          </a:p>
          <a:p>
            <a:endParaRPr lang="en-US" i="1" dirty="0">
              <a:latin typeface="Arial"/>
              <a:cs typeface="Arial"/>
            </a:endParaRPr>
          </a:p>
          <a:p>
            <a:r>
              <a:rPr lang="fr-FR" i="1" dirty="0">
                <a:latin typeface="Arial"/>
                <a:cs typeface="Arial"/>
              </a:rPr>
              <a:t>Ce jeu de diapositives contient des diapositives pour le jour 2 d’un exemple de formation technique de 4 jours. Les diapositives du jour 2 se concentrent sur les 3 premières des 5 étapes d’utilisation de l’approche 7-1-7.  Ces diapositives sont séparées en sections qui correspondent à l’exemple d’agenda du jour 2 associé dans le fichier Excel. </a:t>
            </a:r>
          </a:p>
          <a:p>
            <a:endParaRPr lang="en-US" i="1" dirty="0">
              <a:latin typeface="Arial"/>
              <a:cs typeface="Arial"/>
            </a:endParaRPr>
          </a:p>
          <a:p>
            <a:r>
              <a:rPr lang="fr-FR" i="1" dirty="0">
                <a:latin typeface="Arial"/>
                <a:cs typeface="Arial"/>
              </a:rPr>
              <a:t>Les principales sections dédiées à l’approche 7-1-7 de cette présentation sont les suivantes : </a:t>
            </a:r>
          </a:p>
          <a:p>
            <a:r>
              <a:rPr lang="fr-FR" i="1" dirty="0">
                <a:latin typeface="Arial"/>
                <a:cs typeface="Arial"/>
              </a:rPr>
              <a:t>1. Accueil, objectifs d’apprentissage et brise-glace</a:t>
            </a:r>
            <a:br>
              <a:rPr lang="fr-FR" i="1" dirty="0">
                <a:latin typeface="Arial"/>
                <a:cs typeface="Arial"/>
              </a:rPr>
            </a:br>
            <a:r>
              <a:rPr lang="fr-FR" i="1" dirty="0">
                <a:latin typeface="Arial"/>
                <a:cs typeface="Arial"/>
              </a:rPr>
              <a:t>2. « Faisons le point » </a:t>
            </a:r>
          </a:p>
          <a:p>
            <a:r>
              <a:rPr lang="fr-FR" i="1" dirty="0">
                <a:latin typeface="Arial"/>
                <a:cs typeface="Arial"/>
              </a:rPr>
              <a:t>3. Présentation de l’utilisation de l’approche 7-1-7 pour l’amélioration des performances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latin typeface="Arial"/>
                <a:cs typeface="Arial"/>
              </a:rPr>
              <a:t>4. Étape 1 : collecter des données sur la promptitude et évaluer les performances de l’approche 7-1-7</a:t>
            </a:r>
          </a:p>
          <a:p>
            <a:r>
              <a:rPr lang="fr-FR" i="1" dirty="0">
                <a:latin typeface="Arial"/>
                <a:cs typeface="Arial"/>
              </a:rPr>
              <a:t>5. Étape 2 : identifier les goulots d’étranglement et les facteurs favorisants</a:t>
            </a:r>
          </a:p>
          <a:p>
            <a:r>
              <a:rPr lang="fr-FR" i="1" dirty="0">
                <a:latin typeface="Arial"/>
                <a:cs typeface="Arial"/>
              </a:rPr>
              <a:t>6. Étape 3 : définir les actions immédiates et à plus long terme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latin typeface="Arial"/>
                <a:cs typeface="Arial"/>
              </a:rPr>
              <a:t>9. « Faisons le point » </a:t>
            </a:r>
          </a:p>
          <a:p>
            <a:r>
              <a:rPr lang="fr-FR" i="1" dirty="0">
                <a:latin typeface="Arial"/>
                <a:cs typeface="Arial"/>
              </a:rPr>
              <a:t>7. Exercice « Apportez vos propres données »</a:t>
            </a:r>
          </a:p>
          <a:p>
            <a:r>
              <a:rPr lang="fr-FR" i="1" dirty="0">
                <a:latin typeface="Arial"/>
                <a:cs typeface="Arial"/>
              </a:rPr>
              <a:t>8. Séance de discussion</a:t>
            </a:r>
          </a:p>
          <a:p>
            <a:endParaRPr lang="en-US" i="1" dirty="0">
              <a:latin typeface="Arial"/>
              <a:cs typeface="Arial"/>
            </a:endParaRPr>
          </a:p>
          <a:p>
            <a:r>
              <a:rPr lang="fr-FR" i="1" dirty="0">
                <a:latin typeface="Arial"/>
                <a:cs typeface="Arial"/>
              </a:rPr>
              <a:t>Des diapositives pour les pauses (à savoir le déjeuner et les deux pauses café) ainsi que les brise-glace sont également incluses.  </a:t>
            </a:r>
          </a:p>
          <a:p>
            <a:endParaRPr lang="en-US" i="1" dirty="0">
              <a:latin typeface="Arial"/>
              <a:cs typeface="Arial"/>
            </a:endParaRPr>
          </a:p>
          <a:p>
            <a:r>
              <a:rPr lang="fr-FR" i="1" dirty="0">
                <a:latin typeface="Arial"/>
                <a:cs typeface="Arial"/>
              </a:rPr>
              <a:t>Chaque diapositive comprend des notes qui peuvent être lues au public et sont accompagnées de commentaires destinés au modérateur/présentateur. Ces derniers sont identifiés par la mention « [Remarque pour la modération : xxx] » en italique.  </a:t>
            </a:r>
          </a:p>
          <a:p>
            <a:endParaRPr lang="en-US" i="1" dirty="0">
              <a:latin typeface="Arial"/>
              <a:cs typeface="Arial"/>
            </a:endParaRPr>
          </a:p>
          <a:p>
            <a:endParaRPr lang="en-US" i="1" dirty="0">
              <a:latin typeface="Arial"/>
              <a:cs typeface="Arial"/>
            </a:endParaRPr>
          </a:p>
          <a:p>
            <a:endParaRPr lang="en-US" i="1" dirty="0">
              <a:latin typeface="Arial"/>
              <a:cs typeface="Arial"/>
            </a:endParaRPr>
          </a:p>
          <a:p>
            <a:r>
              <a:rPr lang="fr-FR" i="1" dirty="0">
                <a:latin typeface="Arial"/>
                <a:cs typeface="Arial"/>
              </a:rPr>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6CDF9-248F-4017-501F-CE6C5DE084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3D3CB5-5FA0-12C7-CE4C-77E4D3EE6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F66A6-1CC5-83D0-2983-FF05C2B89155}"/>
              </a:ext>
            </a:extLst>
          </p:cNvPr>
          <p:cNvSpPr>
            <a:spLocks noGrp="1"/>
          </p:cNvSpPr>
          <p:nvPr>
            <p:ph type="body" idx="1"/>
          </p:nvPr>
        </p:nvSpPr>
        <p:spPr/>
        <p:txBody>
          <a:bodyPr/>
          <a:lstStyle/>
          <a:p>
            <a:pPr>
              <a:defRPr/>
            </a:pPr>
            <a:r>
              <a:rPr lang="fr-FR" i="1" dirty="0">
                <a:latin typeface="Arial"/>
                <a:cs typeface="Arial"/>
              </a:rPr>
              <a:t>[Remarque pour la modération : affichez ces questions uniquement s’il reste du temps après le traitement des questions de l’espace « Faisons le point ». Si l’une de ces questions est une répétition des questions de l’espace « Faisons le point », ignorez-les ici.]</a:t>
            </a:r>
          </a:p>
          <a:p>
            <a:pPr>
              <a:defRPr/>
            </a:pPr>
            <a:endParaRPr lang="en-US" dirty="0">
              <a:latin typeface="Calibri"/>
              <a:ea typeface="Calibri"/>
              <a:cs typeface="Calibri"/>
            </a:endParaRPr>
          </a:p>
          <a:p>
            <a:pPr>
              <a:defRPr/>
            </a:pPr>
            <a:r>
              <a:rPr lang="fr-FR" b="0" dirty="0">
                <a:latin typeface="Arial"/>
                <a:ea typeface="Arial"/>
                <a:cs typeface="Arial"/>
              </a:rPr>
              <a:t>Passons en revue quelques questions courantes qui ont été soulevées dans les ateliers précédents dédiés à l’approche 7-1-7. </a:t>
            </a:r>
          </a:p>
          <a:p>
            <a:pPr>
              <a:defRPr/>
            </a:pPr>
            <a:endParaRPr lang="en-US" dirty="0">
              <a:latin typeface="Arial"/>
              <a:ea typeface="Calibri"/>
              <a:cs typeface="Arial"/>
            </a:endParaRPr>
          </a:p>
          <a:p>
            <a:pPr>
              <a:defRPr/>
            </a:pPr>
            <a:r>
              <a:rPr lang="fr-FR" dirty="0">
                <a:latin typeface="Arial"/>
                <a:ea typeface="Arial"/>
                <a:cs typeface="Arial"/>
              </a:rPr>
              <a:t>[CLIQUER] </a:t>
            </a:r>
          </a:p>
          <a:p>
            <a:pPr>
              <a:defRPr/>
            </a:pPr>
            <a:endParaRPr lang="en-US" b="1" dirty="0">
              <a:latin typeface="Arial"/>
              <a:cs typeface="Arial"/>
            </a:endParaRPr>
          </a:p>
          <a:p>
            <a:pPr>
              <a:defRPr/>
            </a:pPr>
            <a:r>
              <a:rPr lang="fr-FR" b="1" dirty="0">
                <a:latin typeface="Arial"/>
                <a:cs typeface="Arial"/>
              </a:rPr>
              <a:t>Tout d’abord, quel est le rôle de la confirmation en laboratoire dans la détection ? </a:t>
            </a:r>
          </a:p>
          <a:p>
            <a:pPr>
              <a:defRPr/>
            </a:pPr>
            <a:endParaRPr lang="en-US" dirty="0">
              <a:latin typeface="Arial"/>
              <a:cs typeface="Arial"/>
            </a:endParaRPr>
          </a:p>
          <a:p>
            <a:pPr>
              <a:defRPr/>
            </a:pPr>
            <a:r>
              <a:rPr lang="fr-FR" dirty="0">
                <a:latin typeface="Arial"/>
                <a:cs typeface="Arial"/>
              </a:rPr>
              <a:t>[Réponse] Dans l’approche 7-1-7, la date de confirmation en laboratoire est incluse comme l’une des actions de réponse précoce de la cible 7-1-7. La date de détection est la date à laquelle l’événement de santé publique est détecté pour la première fois par une source quelconque ou dans un système quelconque. Chaque administration mettant en œuvre l’approche 7-1-7 aura ses propres critères pour définir des événements de santé publique spécifiques à signaler. Pour certaines administrations, les cas suspects de maladies seront des événements à signaler, et la détection aura généralement lieu avant la confirmation en laboratoire, par exemple lorsqu’une personne identifie et enregistre un cas suspect dans un dossier clinique ou un formulaire de demande de laboratoire. Pour certaines administrations, les cas confirmés plutôt que suspectés de maladie seront des événements à signaler, et la détection aura généralement lieu à la date à laquelle un test de laboratoire est effectué et un résultat positif enregistré.</a:t>
            </a:r>
          </a:p>
          <a:p>
            <a:pPr>
              <a:defRPr/>
            </a:pPr>
            <a:endParaRPr lang="en-US" dirty="0">
              <a:ea typeface="Calibri"/>
              <a:cs typeface="Arial" panose="020B0604020202020204" pitchFamily="34" charset="0"/>
            </a:endParaRPr>
          </a:p>
          <a:p>
            <a:pPr>
              <a:defRPr/>
            </a:pPr>
            <a:r>
              <a:rPr lang="fr-FR" dirty="0">
                <a:latin typeface="Arial"/>
                <a:cs typeface="Arial"/>
              </a:rPr>
              <a:t>[CLIQUER] </a:t>
            </a:r>
          </a:p>
          <a:p>
            <a:pPr>
              <a:defRPr/>
            </a:pPr>
            <a:endParaRPr lang="en-US" dirty="0">
              <a:latin typeface="Calibri"/>
              <a:ea typeface="Calibri"/>
              <a:cs typeface="Calibri"/>
            </a:endParaRPr>
          </a:p>
          <a:p>
            <a:pPr marL="0" indent="0">
              <a:buNone/>
            </a:pPr>
            <a:r>
              <a:rPr lang="fr-FR" b="1" dirty="0">
                <a:solidFill>
                  <a:srgbClr val="000000"/>
                </a:solidFill>
              </a:rPr>
              <a:t>Ensuite, l’approche 7-1-7 s’applique-t-elle dans le contexte du concept « Une seule santé » ? Les responsables de la santé peuvent-ils utiliser l’approche 7-1-7 pour les épidémies dans les secteurs de la santé animale et humaine ?</a:t>
            </a:r>
          </a:p>
          <a:p>
            <a:pPr marL="0" indent="0">
              <a:buNone/>
            </a:pPr>
            <a:endParaRPr lang="en-US" dirty="0">
              <a:solidFill>
                <a:srgbClr val="000000"/>
              </a:solidFill>
              <a:latin typeface="Arial"/>
              <a:cs typeface="Arial"/>
            </a:endParaRPr>
          </a:p>
          <a:p>
            <a:r>
              <a:rPr lang="fr-FR" dirty="0">
                <a:solidFill>
                  <a:srgbClr val="000000"/>
                </a:solidFill>
                <a:latin typeface="Arial"/>
                <a:cs typeface="Arial"/>
              </a:rPr>
              <a:t>[Réponse] De nombreuses épidémies résultent de zoonoses. La cible 7-1-7 offre la possibilité de mener des interventions multisectorielles ciblées en utilisant l’approche « Une seule santé ».</a:t>
            </a:r>
            <a:br>
              <a:rPr lang="fr-FR" dirty="0"/>
            </a:br>
            <a:br>
              <a:rPr lang="fr-FR" dirty="0"/>
            </a:br>
            <a:r>
              <a:rPr lang="fr-FR" dirty="0">
                <a:solidFill>
                  <a:srgbClr val="000000"/>
                </a:solidFill>
                <a:latin typeface="Arial"/>
                <a:cs typeface="Arial"/>
              </a:rPr>
              <a:t>Idéalement, la cible 7-1-7 est adoptée et utilisée dans tous les secteurs concernés par le concept « Une seule santé », et l’engagement régulier des parties prenantes est facilité par des mécanismes gouvernementaux multisectoriels dédiés au concept « Une seule santé ». Cette intégration des systèmes permet aux partenaires « Une seule santé » d’évaluer de manière cohérente la cible 7-1-7 pour les zoonoses, notamment en identifiant quel secteur a détecté la maladie en premier et quand la notification multisectorielle a été lancée.</a:t>
            </a:r>
            <a:br>
              <a:rPr lang="fr-FR" dirty="0"/>
            </a:br>
            <a:br>
              <a:rPr lang="fr-FR" dirty="0"/>
            </a:br>
            <a:r>
              <a:rPr lang="fr-FR" dirty="0">
                <a:solidFill>
                  <a:srgbClr val="000000"/>
                </a:solidFill>
                <a:latin typeface="Arial"/>
                <a:cs typeface="Arial"/>
              </a:rPr>
              <a:t>En outre, les secteurs peuvent collaborer sur des actions conjointes de réponse rapide, notamment sur le moment où déployer des équipes multisectorielles de réponse rapide, sur la manière de mener des évaluations conjointes des risques, de lancer la confirmation en laboratoire, de contrôler la prévention des infections et d’assurer une communication cohérente des risques.</a:t>
            </a:r>
          </a:p>
          <a:p>
            <a:endParaRPr lang="en-US" dirty="0">
              <a:solidFill>
                <a:srgbClr val="29373D"/>
              </a:solidFill>
              <a:latin typeface="InterVariable"/>
              <a:cs typeface="Arial"/>
            </a:endParaRPr>
          </a:p>
          <a:p>
            <a:endParaRPr lang="en-US" dirty="0">
              <a:solidFill>
                <a:srgbClr val="000000"/>
              </a:solidFill>
              <a:latin typeface="Arial"/>
              <a:cs typeface="Arial"/>
            </a:endParaRPr>
          </a:p>
          <a:p>
            <a:pPr>
              <a:defRPr/>
            </a:pPr>
            <a:endParaRPr lang="en-US" dirty="0">
              <a:cs typeface="Arial"/>
            </a:endParaRPr>
          </a:p>
          <a:p>
            <a:pPr>
              <a:defRPr/>
            </a:pPr>
            <a:br>
              <a:rPr lang="fr-FR" dirty="0"/>
            </a:br>
            <a:endParaRPr lang="fr-FR" dirty="0"/>
          </a:p>
        </p:txBody>
      </p:sp>
      <p:sp>
        <p:nvSpPr>
          <p:cNvPr id="4" name="Slide Number Placeholder 3">
            <a:extLst>
              <a:ext uri="{FF2B5EF4-FFF2-40B4-BE49-F238E27FC236}">
                <a16:creationId xmlns:a16="http://schemas.microsoft.com/office/drawing/2014/main" id="{3294F0A6-35D8-07EE-4DAE-001B71BFB09E}"/>
              </a:ext>
            </a:extLst>
          </p:cNvPr>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247111235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solidFill>
                  <a:srgbClr val="000000"/>
                </a:solidFill>
                <a:latin typeface="Arial"/>
                <a:cs typeface="Arial"/>
              </a:rPr>
              <a:t>Pour cette activité, nous avons préparé une simulation d’épidémie simple afin que vous puissiez mettre en pratique le 7-1-7</a:t>
            </a:r>
            <a:r>
              <a:rPr lang="en-US" dirty="0">
                <a:solidFill>
                  <a:srgbClr val="000000"/>
                </a:solidFill>
                <a:latin typeface="Arial"/>
                <a:cs typeface="Arial"/>
              </a:rPr>
              <a:t>. </a:t>
            </a:r>
            <a:r>
              <a:rPr lang="fr-FR" dirty="0">
                <a:solidFill>
                  <a:srgbClr val="000000"/>
                </a:solidFill>
                <a:latin typeface="Arial"/>
                <a:cs typeface="Arial"/>
              </a:rPr>
              <a:t>Au cours de cette activité, vous aurez l’occasion de mettre en pratique ces compétences lors d’épidémies réelles</a:t>
            </a:r>
            <a:r>
              <a:rPr lang="en-US" dirty="0">
                <a:solidFill>
                  <a:srgbClr val="000000"/>
                </a:solidFill>
                <a:latin typeface="Arial"/>
                <a:cs typeface="Arial"/>
              </a:rPr>
              <a:t>. </a:t>
            </a:r>
            <a:r>
              <a:rPr lang="fr-FR" dirty="0">
                <a:solidFill>
                  <a:srgbClr val="000000"/>
                </a:solidFill>
                <a:latin typeface="Arial"/>
                <a:cs typeface="Arial"/>
              </a:rPr>
              <a:t>Vous aurez à identifier les dates jalons et calculer la performance selon 7-1-7, identifier les goulets d’étranglement et les facteurs favorisants, et déterminer les actions correctives</a:t>
            </a:r>
            <a:r>
              <a:rPr lang="en-US" dirty="0">
                <a:solidFill>
                  <a:srgbClr val="000000"/>
                </a:solidFill>
                <a:latin typeface="Arial"/>
                <a:cs typeface="Arial"/>
              </a:rPr>
              <a:t>. </a:t>
            </a:r>
          </a:p>
          <a:p>
            <a:endParaRPr lang="en-US" dirty="0">
              <a:solidFill>
                <a:srgbClr val="000000"/>
              </a:solidFill>
              <a:latin typeface="Arial"/>
              <a:cs typeface="Arial"/>
            </a:endParaRPr>
          </a:p>
          <a:p>
            <a:r>
              <a:rPr lang="fr-FR" dirty="0">
                <a:solidFill>
                  <a:srgbClr val="000000"/>
                </a:solidFill>
                <a:latin typeface="Arial"/>
                <a:cs typeface="Arial"/>
              </a:rPr>
              <a:t>L’accent sera mis sur la description de goulots d’étranglement et des actions corrective de haute qualité</a:t>
            </a:r>
            <a:r>
              <a:rPr lang="en-US" dirty="0">
                <a:solidFill>
                  <a:srgbClr val="000000"/>
                </a:solidFill>
                <a:latin typeface="Arial"/>
                <a:cs typeface="Arial"/>
              </a:rPr>
              <a:t>. </a:t>
            </a:r>
            <a:r>
              <a:rPr lang="fr-FR" dirty="0">
                <a:solidFill>
                  <a:srgbClr val="000000"/>
                </a:solidFill>
                <a:latin typeface="Arial"/>
                <a:cs typeface="Arial"/>
              </a:rPr>
              <a:t>Cela signifie qu’il faudra identifier et décrire des goulots d’étranglement spécifiques, exploitables, liés aux causes profondes et au niveau système. Et définir des actions SMART, qui soient spécifiques, mesurables, réalisables, pertinentes et limitées dans le temps</a:t>
            </a:r>
            <a:r>
              <a:rPr lang="en-US" dirty="0">
                <a:solidFill>
                  <a:srgbClr val="000000"/>
                </a:solidFill>
              </a:rPr>
              <a:t>.  </a:t>
            </a:r>
            <a:endParaRPr lang="en-GB" dirty="0">
              <a:solidFill>
                <a:srgbClr val="384D56"/>
              </a:solidFill>
              <a:latin typeface="Arial"/>
              <a:cs typeface="Arial"/>
            </a:endParaRPr>
          </a:p>
          <a:p>
            <a:r>
              <a:rPr lang="en-US" dirty="0">
                <a:solidFill>
                  <a:srgbClr val="000000"/>
                </a:solidFill>
                <a:latin typeface="Arial"/>
                <a:cs typeface="Arial"/>
              </a:rPr>
              <a:t> </a:t>
            </a:r>
            <a:endParaRPr lang="en-US" dirty="0">
              <a:latin typeface="Arial"/>
              <a:cs typeface="Arial"/>
            </a:endParaRPr>
          </a:p>
          <a:p>
            <a:r>
              <a:rPr lang="fr-FR" dirty="0">
                <a:solidFill>
                  <a:srgbClr val="000000"/>
                </a:solidFill>
                <a:latin typeface="Arial"/>
                <a:cs typeface="Arial"/>
              </a:rPr>
              <a:t>Veuillez noter que chaque groupe devra désigner un rapporteur pour cette activité.</a:t>
            </a:r>
            <a:endParaRPr lang="en-US" dirty="0">
              <a:latin typeface="Arial"/>
              <a:cs typeface="Arial"/>
            </a:endParaRPr>
          </a:p>
          <a:p>
            <a:r>
              <a:rPr lang="en-US" dirty="0">
                <a:solidFill>
                  <a:srgbClr val="000000"/>
                </a:solidFill>
                <a:latin typeface="Arial"/>
                <a:cs typeface="Arial"/>
              </a:rPr>
              <a:t> </a:t>
            </a: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384D56"/>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384D56"/>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384D56"/>
              </a:solidFill>
              <a:effectLst/>
              <a:uLnTx/>
              <a:uFillTx/>
              <a:latin typeface="Arial"/>
              <a:ea typeface="+mn-ea"/>
              <a:cs typeface="Arial"/>
            </a:endParaRPr>
          </a:p>
          <a:p>
            <a:endParaRPr kumimoji="0" lang="en-GB" sz="1200" b="0" i="0" u="none" strike="noStrike" kern="1200" cap="none" spc="0" normalizeH="0" baseline="0" noProof="0" dirty="0">
              <a:ln>
                <a:noFill/>
              </a:ln>
              <a:solidFill>
                <a:srgbClr val="384D56"/>
              </a:solidFill>
              <a:effectLst/>
              <a:uLnTx/>
              <a:uFillTx/>
              <a:latin typeface="Arial"/>
              <a:ea typeface="+mn-ea"/>
              <a:cs typeface="Arial"/>
            </a:endParaRPr>
          </a:p>
          <a:p>
            <a:endParaRPr kumimoji="0" lang="en-GB" sz="1200" b="0" i="0" u="none" strike="noStrike" kern="1200" cap="none" spc="0" normalizeH="0" baseline="0" noProof="0" dirty="0">
              <a:ln>
                <a:noFill/>
              </a:ln>
              <a:solidFill>
                <a:srgbClr val="384D56"/>
              </a:solidFill>
              <a:effectLst/>
              <a:uLnTx/>
              <a:uFillTx/>
              <a:latin typeface="Arial"/>
              <a:ea typeface="+mn-ea"/>
              <a:cs typeface="Arial"/>
            </a:endParaRPr>
          </a:p>
          <a:p>
            <a:endParaRPr kumimoji="0" lang="en-GB" sz="1200" b="0" i="0" u="none" strike="noStrike" kern="1200" cap="none" spc="0" normalizeH="0" baseline="0" noProof="0" dirty="0">
              <a:ln>
                <a:noFill/>
              </a:ln>
              <a:solidFill>
                <a:srgbClr val="384D56"/>
              </a:solidFill>
              <a:effectLst/>
              <a:uLnTx/>
              <a:uFillTx/>
              <a:latin typeface="Arial"/>
              <a:ea typeface="+mn-ea"/>
              <a:cs typeface="Arial"/>
            </a:endParaRPr>
          </a:p>
          <a:p>
            <a:endParaRPr kumimoji="0" lang="en-GB" sz="1200" b="0" i="0" u="none" strike="noStrike" kern="1200" cap="none" spc="0" normalizeH="0" baseline="0" noProof="0" dirty="0">
              <a:ln>
                <a:noFill/>
              </a:ln>
              <a:solidFill>
                <a:srgbClr val="384D56"/>
              </a:solidFill>
              <a:effectLst/>
              <a:uLnTx/>
              <a:uFillTx/>
              <a:latin typeface="Arial"/>
              <a:ea typeface="+mn-ea"/>
              <a:cs typeface="Arial"/>
            </a:endParaRPr>
          </a:p>
          <a:p>
            <a:endParaRPr kumimoji="0" lang="en-GB" sz="1200" b="0" i="0" u="none" strike="noStrike" kern="1200" cap="none" spc="0" normalizeH="0" baseline="0" noProof="0" dirty="0">
              <a:ln>
                <a:noFill/>
              </a:ln>
              <a:solidFill>
                <a:srgbClr val="384D56"/>
              </a:solidFill>
              <a:effectLst/>
              <a:uLnTx/>
              <a:uFillTx/>
              <a:latin typeface="Arial"/>
              <a:ea typeface="+mn-ea"/>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454885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latin typeface="Arial"/>
                <a:cs typeface="Arial"/>
              </a:rPr>
              <a:t>Vous serez utiliserez  deux documents pour cette activité.</a:t>
            </a:r>
          </a:p>
          <a:p>
            <a:endParaRPr lang="en-US" dirty="0">
              <a:latin typeface="Arial"/>
              <a:cs typeface="Arial"/>
            </a:endParaRPr>
          </a:p>
          <a:p>
            <a:pPr marL="171450" indent="-171450">
              <a:buFont typeface="Calibri"/>
              <a:buChar char="-"/>
            </a:pPr>
            <a:r>
              <a:rPr lang="fr-FR" dirty="0">
                <a:latin typeface="Arial"/>
                <a:cs typeface="Arial"/>
              </a:rPr>
              <a:t>Le premier est le Guide du participant</a:t>
            </a:r>
            <a:r>
              <a:rPr lang="en-US" dirty="0">
                <a:latin typeface="Arial"/>
                <a:cs typeface="Arial"/>
              </a:rPr>
              <a:t>. </a:t>
            </a:r>
            <a:r>
              <a:rPr lang="fr-FR" dirty="0">
                <a:latin typeface="Arial"/>
                <a:cs typeface="Arial"/>
              </a:rPr>
              <a:t>Il s’agit d’un court document qui guide les participants tout au long de l’activité</a:t>
            </a:r>
            <a:r>
              <a:rPr lang="en-US" dirty="0">
                <a:latin typeface="Arial"/>
                <a:cs typeface="Arial"/>
              </a:rPr>
              <a:t>. </a:t>
            </a:r>
            <a:r>
              <a:rPr lang="fr-FR" dirty="0">
                <a:latin typeface="Arial"/>
                <a:cs typeface="Arial"/>
              </a:rPr>
              <a:t>N’oubliez pas qu’il n’y a pas d’animateur désigné pour cette activité, donc votre groupe devra lire ces instructions et compléter l’activité</a:t>
            </a:r>
            <a:r>
              <a:rPr lang="en-US" dirty="0">
                <a:latin typeface="Arial"/>
                <a:cs typeface="Arial"/>
              </a:rPr>
              <a:t>.  </a:t>
            </a:r>
            <a:endParaRPr lang="en-US" dirty="0">
              <a:cs typeface="Arial"/>
            </a:endParaRPr>
          </a:p>
          <a:p>
            <a:pPr marL="171450" indent="-171450">
              <a:buFont typeface="Calibri"/>
              <a:buChar char="-"/>
            </a:pPr>
            <a:endParaRPr lang="en-US" dirty="0">
              <a:latin typeface="Arial"/>
              <a:cs typeface="Arial"/>
            </a:endParaRPr>
          </a:p>
          <a:p>
            <a:pPr marL="171450" indent="-171450">
              <a:buFont typeface="Calibri"/>
              <a:buChar char="-"/>
            </a:pPr>
            <a:r>
              <a:rPr lang="fr-FR" dirty="0">
                <a:latin typeface="Arial"/>
                <a:cs typeface="Arial"/>
              </a:rPr>
              <a:t>Le second est le modèle de diapositives 7-1-7 pour l’examen d’un événement, où vous pouvez consigner les dates jalons, calculer les performances et identifier les goulets d’étranglement, les facteurs favorisants et les actions à présenter aux parties prenantes</a:t>
            </a:r>
            <a:r>
              <a:rPr lang="en-US" dirty="0">
                <a:latin typeface="Arial"/>
                <a:cs typeface="Arial"/>
              </a:rPr>
              <a:t>.  </a:t>
            </a:r>
            <a:endParaRPr lang="en-US" dirty="0">
              <a:cs typeface="Arial"/>
            </a:endParaRPr>
          </a:p>
          <a:p>
            <a:pPr marL="171450" indent="-171450">
              <a:buFont typeface="Calibri"/>
              <a:buChar char="-"/>
            </a:pPr>
            <a:endParaRPr lang="en-US" dirty="0">
              <a:latin typeface="Arial"/>
              <a:cs typeface="Arial"/>
            </a:endParaRPr>
          </a:p>
          <a:p>
            <a:r>
              <a:rPr lang="fr-FR" dirty="0">
                <a:latin typeface="Arial"/>
                <a:cs typeface="Arial"/>
              </a:rPr>
              <a:t>Vous remplirez différentes parties du modèle de diapositives 7-1-7 pour l’examen d’un l’événement au cours des différentes étapes de cette activité</a:t>
            </a:r>
            <a:r>
              <a:rPr lang="en-US" dirty="0">
                <a:latin typeface="Arial"/>
                <a:cs typeface="Arial"/>
              </a:rPr>
              <a:t>. </a:t>
            </a:r>
            <a:r>
              <a:rPr lang="fr-FR" dirty="0">
                <a:latin typeface="Arial"/>
                <a:cs typeface="Arial"/>
              </a:rPr>
              <a:t>Il y a des cases amovibles sur les diapositives du modèle pour vous permettre de savoir lesquelles cous devez consigner, et celles qui seront omises pour cette activité.</a:t>
            </a:r>
            <a:endParaRPr lang="en-US" dirty="0">
              <a:latin typeface="Arial"/>
              <a:cs typeface="Arial"/>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5605210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latin typeface="Arial"/>
                <a:cs typeface="Arial"/>
              </a:rPr>
              <a:t>Voici quelques instructions générales pour votre travail en groupe</a:t>
            </a:r>
            <a:r>
              <a:rPr lang="en-US" dirty="0">
                <a:latin typeface="Arial"/>
                <a:cs typeface="Arial"/>
              </a:rPr>
              <a:t>. </a:t>
            </a:r>
            <a:r>
              <a:rPr lang="fr-FR" dirty="0">
                <a:latin typeface="Arial"/>
                <a:cs typeface="Arial"/>
              </a:rPr>
              <a:t>Le guide du participant vous guide à travers les différentes étapes de l’activité</a:t>
            </a:r>
            <a:r>
              <a:rPr lang="en-US" dirty="0">
                <a:latin typeface="Arial"/>
                <a:cs typeface="Arial"/>
              </a:rPr>
              <a:t>. </a:t>
            </a:r>
            <a:r>
              <a:rPr lang="fr-FR" dirty="0">
                <a:latin typeface="Arial"/>
                <a:cs typeface="Arial"/>
              </a:rPr>
              <a:t>Pour chaque étape, veuillez lire les instructions du guide</a:t>
            </a:r>
            <a:r>
              <a:rPr lang="en-US" dirty="0">
                <a:latin typeface="Arial"/>
                <a:cs typeface="Arial"/>
              </a:rPr>
              <a:t>. </a:t>
            </a:r>
            <a:r>
              <a:rPr lang="fr-FR" dirty="0">
                <a:latin typeface="Arial"/>
                <a:cs typeface="Arial"/>
              </a:rPr>
              <a:t>Discutez ensuite des questions en groupe</a:t>
            </a:r>
            <a:r>
              <a:rPr lang="en-US" dirty="0">
                <a:latin typeface="Arial"/>
                <a:cs typeface="Arial"/>
              </a:rPr>
              <a:t>. </a:t>
            </a:r>
            <a:r>
              <a:rPr lang="fr-FR" dirty="0">
                <a:latin typeface="Arial"/>
                <a:cs typeface="Arial"/>
              </a:rPr>
              <a:t>Pour les parties 2 à 4, on il sera nécessaire de consigner le modèle de diapositive7-1-7 pour l’examen d’un l’événement</a:t>
            </a:r>
            <a:r>
              <a:rPr lang="en-US" dirty="0">
                <a:latin typeface="Arial"/>
                <a:cs typeface="Arial"/>
              </a:rPr>
              <a:t>. </a:t>
            </a:r>
          </a:p>
          <a:p>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latin typeface="Arial"/>
                <a:cs typeface="Arial"/>
              </a:rPr>
              <a:t>Si vous utilisez l’un des scénarios fictifs, vous devrez peut-être faire preuve d’imagination pour trouver des goulots d’étranglement qui répondent aux critères. Votre équipe peut se baser sur des expériences lors d’épidémies réelles pour aider à déterminer des détails pertinents.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r>
              <a:rPr lang="fr-FR" dirty="0">
                <a:latin typeface="Arial"/>
                <a:cs typeface="Arial"/>
              </a:rPr>
              <a:t>N’oubliez pas que l’emphase est mise, non seulement sur la capacité d’identifier les goulots d’étranglement, les facteurs favorisants et les actions, mais aussi que ces derniers soient de haute qualité, répondant aux critères d’un bon goulot d’étranglement et d’une action SMART</a:t>
            </a:r>
            <a:r>
              <a:rPr lang="en-US" dirty="0">
                <a:latin typeface="Arial"/>
                <a:cs typeface="Arial"/>
              </a:rPr>
              <a:t>. </a:t>
            </a:r>
            <a:r>
              <a:rPr lang="fr-FR" dirty="0">
                <a:latin typeface="Arial"/>
                <a:cs typeface="Arial"/>
              </a:rPr>
              <a:t>Veillez donc à vous concentrer sur la qualité des goulots d’étranglement et des actions que vous proposerez.</a:t>
            </a:r>
            <a:endParaRPr lang="en-US" dirty="0">
              <a:latin typeface="Arial"/>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863318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B2954-3259-3610-B471-41D13253A6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DE91EF-2A9A-1049-8D35-56E8B4CD09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643103-A2D1-7051-F418-AC84693603CD}"/>
              </a:ext>
            </a:extLst>
          </p:cNvPr>
          <p:cNvSpPr>
            <a:spLocks noGrp="1"/>
          </p:cNvSpPr>
          <p:nvPr>
            <p:ph type="body" idx="1"/>
          </p:nvPr>
        </p:nvSpPr>
        <p:spPr/>
        <p:txBody>
          <a:bodyPr/>
          <a:lstStyle/>
          <a:p>
            <a:r>
              <a:rPr lang="fr-FR" dirty="0"/>
              <a:t>Nous allons projeter cette diapositive pendant l’activité pour que vous puissiez voir l’ordre et le temps imparti  pour les différentes étapes. Nous avons également répertorié les numéros de diapositives à compléter dans le modèle de diapositives de révision d’événement pour les différentes parties de l’activité.</a:t>
            </a:r>
            <a:endParaRPr lang="en-US" dirty="0"/>
          </a:p>
          <a:p>
            <a:endParaRPr lang="en-US" dirty="0"/>
          </a:p>
          <a:p>
            <a:r>
              <a:rPr lang="en-US" dirty="0" err="1"/>
              <a:t>C’est</a:t>
            </a:r>
            <a:r>
              <a:rPr lang="en-US" dirty="0"/>
              <a:t> parti! </a:t>
            </a:r>
          </a:p>
          <a:p>
            <a:endParaRPr lang="en-US" dirty="0"/>
          </a:p>
        </p:txBody>
      </p:sp>
      <p:sp>
        <p:nvSpPr>
          <p:cNvPr id="4" name="Slide Number Placeholder 3">
            <a:extLst>
              <a:ext uri="{FF2B5EF4-FFF2-40B4-BE49-F238E27FC236}">
                <a16:creationId xmlns:a16="http://schemas.microsoft.com/office/drawing/2014/main" id="{848569B4-CCC1-60D4-D0D7-D074152CA03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179579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i="1">
                <a:latin typeface="Arial"/>
                <a:cs typeface="Arial"/>
              </a:rPr>
              <a:t>[Note au modérateur : La diapositive suivante présente des sujets de discussion en petits groupes de 30 minutes. N’hésitez pas à adapter les questions en fonction de l’auditoire. Idéalement, répartissez les participants en groupes de 6 à 8 personnes si possible. Adaptez la durée des petits groupes et de la séance plénière en fonction du nombre de groupes.]</a:t>
            </a:r>
          </a:p>
          <a:p>
            <a:endParaRPr lang="en-US"/>
          </a:p>
          <a:p>
            <a:endParaRPr lang="en-US"/>
          </a:p>
          <a:p>
            <a:r>
              <a:rPr lang="fr">
                <a:latin typeface="Arial"/>
                <a:cs typeface="Arial"/>
              </a:rPr>
              <a:t>Nous allons maintenant nous diviser en quelques petits groupes pour discuter du 7-1-7 et de votre travail, et nous reviendrons en plénière pour une discussion de groupe plus large.</a:t>
            </a:r>
          </a:p>
          <a:p>
            <a:endParaRPr lang="en-US"/>
          </a:p>
          <a:p>
            <a:endParaRPr lang="en-US"/>
          </a:p>
          <a:p>
            <a:r>
              <a:rPr lang="fr" i="1">
                <a:latin typeface="Arial"/>
                <a:cs typeface="Arial"/>
              </a:rPr>
              <a:t>[Note au modérateur : demandez aux participants de se répartir en groupes, soit en les assignant au hasard (par exemple, en demandant aux participants de dire un nombre de 1 à 3 si vous allez avoir 3 groupes et de passer à ces trois groupes), soit en leur demandant de choisir leurs propres groupes.]</a:t>
            </a:r>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104</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fr">
                <a:latin typeface="Arial"/>
                <a:cs typeface="Arial"/>
              </a:rPr>
              <a:t>Voici donc ce que nous vous demandons de faire. Gardez à l'esprit qu'il s'agit d' </a:t>
            </a:r>
            <a:r>
              <a:rPr lang="fr" b="0">
                <a:latin typeface="Arial"/>
                <a:cs typeface="Arial"/>
              </a:rPr>
              <a:t>un moment de </a:t>
            </a:r>
            <a:r>
              <a:rPr lang="fr" b="0">
                <a:solidFill>
                  <a:schemeClr val="tx1"/>
                </a:solidFill>
                <a:latin typeface="Arial"/>
                <a:cs typeface="Arial"/>
              </a:rPr>
              <a:t>discussion ouverte sur le 7-1-7 </a:t>
            </a:r>
            <a:r>
              <a:rPr lang="fr">
                <a:solidFill>
                  <a:schemeClr val="tx1"/>
                </a:solidFill>
                <a:latin typeface="Arial"/>
                <a:cs typeface="Arial"/>
              </a:rPr>
              <a:t>et son lien avec votre travail. Présentez-vous en groupe.</a:t>
            </a:r>
            <a:r>
              <a:rPr lang="fr">
                <a:latin typeface="Arial"/>
                <a:cs typeface="Arial"/>
              </a:rPr>
              <a:t> </a:t>
            </a:r>
            <a:r>
              <a:rPr lang="fr">
                <a:solidFill>
                  <a:schemeClr val="tx1"/>
                </a:solidFill>
                <a:latin typeface="Arial"/>
                <a:cs typeface="Arial"/>
              </a:rPr>
              <a:t>et discutez dans vos groupes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indent="0">
              <a:buNone/>
            </a:pPr>
            <a:r>
              <a:rPr lang="fr" sz="1200" b="1">
                <a:solidFill>
                  <a:schemeClr val="tx2"/>
                </a:solidFill>
                <a:effectLst/>
                <a:cs typeface="Arial" panose="020B0604020202020204" pitchFamily="34" charset="0"/>
              </a:rPr>
              <a:t>Quelles sont les opportunités et les défis que vous anticipez en utilisant le 7-1-7 là où vous travaillez ? ​</a:t>
            </a:r>
          </a:p>
          <a:p>
            <a:pPr marL="0" indent="0">
              <a:lnSpc>
                <a:spcPct val="115000"/>
              </a:lnSpc>
              <a:spcBef>
                <a:spcPts val="0"/>
              </a:spcBef>
              <a:spcAft>
                <a:spcPts val="100"/>
              </a:spcAft>
              <a:buNone/>
              <a:defRPr/>
            </a:pPr>
            <a:endParaRPr lang="en-US" sz="1000" b="1">
              <a:solidFill>
                <a:schemeClr val="tx2"/>
              </a:solidFill>
              <a:cs typeface="Arial" panose="020B0604020202020204" pitchFamily="34" charset="0"/>
            </a:endParaRPr>
          </a:p>
          <a:p>
            <a:pPr marL="0" indent="0">
              <a:lnSpc>
                <a:spcPct val="115000"/>
              </a:lnSpc>
              <a:spcBef>
                <a:spcPts val="0"/>
              </a:spcBef>
              <a:spcAft>
                <a:spcPts val="100"/>
              </a:spcAft>
              <a:buNone/>
              <a:defRPr/>
            </a:pPr>
            <a:r>
              <a:rPr lang="fr" sz="1200" b="1">
                <a:solidFill>
                  <a:schemeClr val="tx2"/>
                </a:solidFill>
                <a:latin typeface="Arial"/>
                <a:cs typeface="Arial"/>
              </a:rPr>
              <a:t>Comment l’identification 1) des goulots d’étranglement et 2) des facteurs favorisants pourrait-elle contribuer à renforcer les performances des systèmes de lutte contre les épidémies dans votre lieu de travail ?</a:t>
            </a:r>
          </a:p>
          <a:p>
            <a:pPr marL="0" indent="0">
              <a:lnSpc>
                <a:spcPct val="115000"/>
              </a:lnSpc>
              <a:spcBef>
                <a:spcPts val="0"/>
              </a:spcBef>
              <a:spcAft>
                <a:spcPts val="100"/>
              </a:spcAft>
              <a:buNone/>
              <a:defRPr/>
            </a:pPr>
            <a:endParaRPr lang="en-US">
              <a:solidFill>
                <a:schemeClr val="tx1"/>
              </a:solidFill>
              <a:latin typeface="Arial"/>
              <a:cs typeface="Arial"/>
            </a:endParaRPr>
          </a:p>
          <a:p>
            <a:pPr>
              <a:defRPr/>
            </a:pPr>
            <a:r>
              <a:rPr lang="fr">
                <a:solidFill>
                  <a:schemeClr val="tx1"/>
                </a:solidFill>
                <a:latin typeface="Arial"/>
                <a:cs typeface="Arial"/>
              </a:rPr>
              <a:t>Vous disposez d'environ 30 minutes pour cet exercice. Pendant la première moitié environ </a:t>
            </a:r>
            <a:r>
              <a:rPr lang="fr" i="1">
                <a:solidFill>
                  <a:schemeClr val="tx1"/>
                </a:solidFill>
                <a:latin typeface="Arial"/>
                <a:cs typeface="Arial"/>
              </a:rPr>
              <a:t>[note au modérateur : indiquez la durée exacte, par exemple 15 min, 20 min en fonction du nombre de groupes si possible </a:t>
            </a:r>
            <a:r>
              <a:rPr lang="fr">
                <a:solidFill>
                  <a:schemeClr val="tx1"/>
                </a:solidFill>
                <a:latin typeface="Arial"/>
                <a:cs typeface="Arial"/>
              </a:rPr>
              <a:t>], vous discuterez de ces questions en groupe. Ensuite, en séance plénière, nous aurons </a:t>
            </a:r>
            <a:r>
              <a:rPr lang="fr">
                <a:latin typeface="Arial"/>
                <a:cs typeface="Arial"/>
              </a:rPr>
              <a:t>simplement</a:t>
            </a:r>
            <a:r>
              <a:rPr lang="fr">
                <a:solidFill>
                  <a:schemeClr val="tx1"/>
                </a:solidFill>
                <a:latin typeface="Arial"/>
                <a:cs typeface="Arial"/>
              </a:rPr>
              <a:t> </a:t>
            </a:r>
            <a:r>
              <a:rPr lang="fr">
                <a:latin typeface="Arial"/>
                <a:cs typeface="Arial"/>
              </a:rPr>
              <a:t>2 minutes </a:t>
            </a:r>
            <a:r>
              <a:rPr lang="fr">
                <a:solidFill>
                  <a:schemeClr val="tx1"/>
                </a:solidFill>
                <a:latin typeface="Arial"/>
                <a:cs typeface="Arial"/>
              </a:rPr>
              <a:t>ou moins, pour que chaque groupe fasse un rapport et entende ce que vous avez tous trouvé.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a:solidFill>
                  <a:schemeClr val="tx1"/>
                </a:solidFill>
                <a:latin typeface="Arial"/>
                <a:cs typeface="Arial"/>
              </a:rPr>
              <a:t>J'espère que vous aurez de bonnes conversations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Merci de votre participation tout au long de cette journée. Nous avons quelques diapositives supplémentaires en guise de conclusion.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106</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B8243-843B-AFD6-493E-0C8CEE5525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7C6A50-A9EF-BA48-A82D-89F4B96B8D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9D4FD-AC13-828A-1E67-7A588C3B0E8C}"/>
              </a:ext>
            </a:extLst>
          </p:cNvPr>
          <p:cNvSpPr>
            <a:spLocks noGrp="1"/>
          </p:cNvSpPr>
          <p:nvPr>
            <p:ph type="body" idx="1"/>
          </p:nvPr>
        </p:nvSpPr>
        <p:spPr/>
        <p:txBody>
          <a:bodyPr/>
          <a:lstStyle/>
          <a:p>
            <a:r>
              <a:rPr lang="fr-FR"/>
              <a:t>Maintenant, examinons à nouveau les objectifs d’apprentissage et voyons où vous pensez que nous en sommes.  </a:t>
            </a:r>
          </a:p>
          <a:p>
            <a:r>
              <a:rPr lang="fr-FR">
                <a:latin typeface="Arial"/>
                <a:cs typeface="Arial"/>
              </a:rPr>
              <a:t> </a:t>
            </a:r>
          </a:p>
          <a:p>
            <a:r>
              <a:rPr lang="fr-FR">
                <a:latin typeface="Arial"/>
                <a:cs typeface="Arial"/>
              </a:rPr>
              <a:t>Nous avons abordé les trois premiers objectifs depuis que nous avons commencé à vous présenter la cible 7-1-7.  Aujourd’hui, l’accent a été mis sur l’application des principales étapes et des pratiques modèles de l’utilisation de l’approche 7-1-7.  Nous avons passé en revue les trois premières étapes de l’utilisation de l’approche 7-1-7 aujourd’hui.  </a:t>
            </a:r>
          </a:p>
          <a:p>
            <a:pPr algn="just"/>
            <a:endParaRPr lang="en-US">
              <a:cs typeface="Arial" panose="020B0604020202020204" pitchFamily="34" charset="0"/>
            </a:endParaRP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41E8660-9D3A-7F89-3EA5-FCA45A31E305}"/>
              </a:ext>
            </a:extLst>
          </p:cNvPr>
          <p:cNvSpPr>
            <a:spLocks noGrp="1"/>
          </p:cNvSpPr>
          <p:nvPr>
            <p:ph type="sldNum" sz="quarter" idx="5"/>
          </p:nvPr>
        </p:nvSpPr>
        <p:spPr/>
        <p:txBody>
          <a:bodyPr/>
          <a:lstStyle/>
          <a:p>
            <a:fld id="{A1E75C25-C22B-D14A-8C88-D3C1CFA09A77}" type="slidenum">
              <a:rPr lang="en-US" smtClean="0"/>
              <a:pPr/>
              <a:t>107</a:t>
            </a:fld>
            <a:endParaRPr lang="en-US"/>
          </a:p>
        </p:txBody>
      </p:sp>
    </p:spTree>
    <p:extLst>
      <p:ext uri="{BB962C8B-B14F-4D97-AF65-F5344CB8AC3E}">
        <p14:creationId xmlns:p14="http://schemas.microsoft.com/office/powerpoint/2010/main" val="9179696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Voici un bref rappel : sur le site Web de l’Alliance 7-1-7, vous trouverez un large éventail de ressources pour vous aider à comprendre la cible 7-1-7, mais aussi à apprendre à l’adopter et à l’utiliser. Vous trouverez des détails sur les étapes d’utilisation que nous avons parcourues aujourd’hui et que vous pouvez consulter dans le kit d’outils numérique.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108</a:t>
            </a:fld>
            <a:endParaRPr lang="en-US"/>
          </a:p>
        </p:txBody>
      </p:sp>
    </p:spTree>
    <p:extLst>
      <p:ext uri="{BB962C8B-B14F-4D97-AF65-F5344CB8AC3E}">
        <p14:creationId xmlns:p14="http://schemas.microsoft.com/office/powerpoint/2010/main" val="146129665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t>[Remarque pour la modération : ajustez cette diapositive en fonction de l’ordre du jour final de l’atelier, y compris le nombre de jours, les titres/contenus des jours et les graphiques si nécessaire.]</a:t>
            </a:r>
          </a:p>
          <a:p>
            <a:endParaRPr lang="en-US" dirty="0"/>
          </a:p>
          <a:p>
            <a:r>
              <a:rPr lang="fr-FR" dirty="0">
                <a:latin typeface="Arial"/>
                <a:cs typeface="Arial"/>
              </a:rPr>
              <a:t>Demain, nous poursuivrons notre analyse approfondie de l’utilisation de l’approche 7-1-7 en discutant des deux dernières étapes : consolider régulièrement les données et suivre les avancées des actions mises en place, ainsi que synthétiser et utiliser les résultats de l’approche 7-1-7 pour la planification, le financement et le plaidoyer. Nous passerons également en revue les 6 principaux éléments de l’adoption de l’approche 7-1-7 dans les systèmes de routine.</a:t>
            </a:r>
          </a:p>
          <a:p>
            <a:endParaRPr lang="en-US" dirty="0"/>
          </a:p>
          <a:p>
            <a:r>
              <a:rPr lang="fr-FR" dirty="0"/>
              <a:t>Ensuite, le lendemain, nous aborderons la planification de l’adoption et de l’utilisation de l’approche 7-1-7, mènerons des activités de reformulation et discuterons des prochaines étapes.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85125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Voyons maintenant en détail comment utiliser l’approche 7-1-7.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242617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t>[Remarque pour la modération : demandez aux orateurs de prononcer un discours de clôture de la journée.]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110</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Nous sommes très reconnaissants de votre participation à l’atelier de formation technique à l’approche 7-1-7 d’aujourd’hui. Merci et à demain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111</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a:t>[Remarque pour la modération : ces diapositives supplémentaires incluent une activité où les participants peuvent s’entraîner à présenter les résultats de l’approche 7-1-7 en utilisant leur modèle de diapositive 7-1-7 d’examen d’un événement complété à partir de l’activité « Appliquer l’approche 7-1-7 à vos propres données ».  </a:t>
            </a:r>
          </a:p>
          <a:p>
            <a:endParaRPr lang="en-US"/>
          </a:p>
          <a:p>
            <a:r>
              <a:rPr lang="fr-FR" i="1">
                <a:latin typeface="Arial"/>
                <a:cs typeface="Arial"/>
              </a:rPr>
              <a:t>Veuillez lire le fichier « Start here » pour l’activité « Appliquer l’approche 7-1-7 à vos propres données » pour plus de détails (trouvés dans le module de formation technique à l’approche 7-1-7 téléchargeable), y compris des recommandations sur le moment où cette activité doit ou ne doit pas être incluse. Si les organisateurs de l’atelier ont choisi d’inclure cette activité dans l’atelier, les deux diapositives suivantes peuvent être copiées-collées à l’emplacement approprié du jeu de diapositives principal.  Un lieu suggéré est celui de la discussion de groupe juste avant la conclusion de la journée, mais cela dépendra de l’ordre du jour final choisi par les organisateurs.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112</a:t>
            </a:fld>
            <a:endParaRPr lang="en-US"/>
          </a:p>
        </p:txBody>
      </p:sp>
    </p:spTree>
    <p:extLst>
      <p:ext uri="{BB962C8B-B14F-4D97-AF65-F5344CB8AC3E}">
        <p14:creationId xmlns:p14="http://schemas.microsoft.com/office/powerpoint/2010/main" val="203589751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8CD97-6DCF-6006-3576-8C1EB115D0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59C1D3-0474-A266-F85B-8EE0A711D5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CB7342-DBE0-34D8-E8D2-77E9A771BEA6}"/>
              </a:ext>
            </a:extLst>
          </p:cNvPr>
          <p:cNvSpPr>
            <a:spLocks noGrp="1"/>
          </p:cNvSpPr>
          <p:nvPr>
            <p:ph type="body" idx="1"/>
          </p:nvPr>
        </p:nvSpPr>
        <p:spPr/>
        <p:txBody>
          <a:bodyPr/>
          <a:lstStyle/>
          <a:p>
            <a:r>
              <a:rPr lang="fr-FR" i="1">
                <a:latin typeface="Arial"/>
                <a:cs typeface="Arial"/>
              </a:rPr>
              <a:t>[Remarque pour la modération : si cette activité est incluse dans l’atelier, effectuez-la directement après l’activité « Appliquer l’approche 7-1-7 à vos propres données ». Dans cette activité, les groupes de l’activité « Appliquer l’approche 7-1-7 à vos propres données » se mettront en binôme pour présenter leurs diapositives de modèle d’examen d’un événement dans le cadre de l’approche 7-1-7 complétées. S’il y a un nombre impair de groupes, envisagez de demander à un groupe de présenter à un animateur d’atelier ou de réunir 3 groupes (qui devront présenter plus rapidement pour respecter le temps imparti).]</a:t>
            </a:r>
          </a:p>
          <a:p>
            <a:endParaRPr lang="en-US">
              <a:latin typeface="Arial"/>
              <a:cs typeface="Arial"/>
            </a:endParaRPr>
          </a:p>
          <a:p>
            <a:pPr>
              <a:defRPr/>
            </a:pPr>
            <a:r>
              <a:rPr lang="fr-FR">
                <a:latin typeface="Arial"/>
                <a:cs typeface="Arial"/>
              </a:rPr>
              <a:t>Être capable de présenter clairement et succinctement les résultats de l’approche 7-1-7 aux principales parties prenantes est un élément important de ce qui rend l’approche 7-1-7 efficace.  Dans cette activité, vous aurez l’occasion de présenter à un autre groupe les résultats de l’approche 7-1-7 que vous avez obtenus pour les épidémies sur lesquelles vous venez de travailler. En présentant les diapositives sur l’épidémie, vous serez en mesure de discuter de l’épidémie, de la promptitude, des goulots d’étranglement, des facteurs favorisants et des actions.  </a:t>
            </a:r>
          </a:p>
          <a:p>
            <a:pPr>
              <a:defRPr/>
            </a:pPr>
            <a:r>
              <a:rPr lang="fr-FR">
                <a:latin typeface="Arial"/>
                <a:cs typeface="Arial"/>
              </a:rPr>
              <a:t> </a:t>
            </a:r>
          </a:p>
          <a:p>
            <a:pPr>
              <a:defRPr/>
            </a:pPr>
            <a:r>
              <a:rPr lang="fr-FR">
                <a:latin typeface="Arial"/>
                <a:cs typeface="Arial"/>
              </a:rPr>
              <a:t> </a:t>
            </a:r>
          </a:p>
        </p:txBody>
      </p:sp>
      <p:sp>
        <p:nvSpPr>
          <p:cNvPr id="4" name="Slide Number Placeholder 3">
            <a:extLst>
              <a:ext uri="{FF2B5EF4-FFF2-40B4-BE49-F238E27FC236}">
                <a16:creationId xmlns:a16="http://schemas.microsoft.com/office/drawing/2014/main" id="{A58A727A-8FEE-BFD8-A2C5-37DECF3E8C3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1271801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56745-5B8F-027A-E9CF-D13F5FE4AB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A1FFC6-30E6-3049-5735-31BE5CC6BE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6960B4-FA8B-D74E-18C6-F3B526CBA7B6}"/>
              </a:ext>
            </a:extLst>
          </p:cNvPr>
          <p:cNvSpPr>
            <a:spLocks noGrp="1"/>
          </p:cNvSpPr>
          <p:nvPr>
            <p:ph type="body" idx="1"/>
          </p:nvPr>
        </p:nvSpPr>
        <p:spPr/>
        <p:txBody>
          <a:bodyPr/>
          <a:lstStyle/>
          <a:p>
            <a:r>
              <a:rPr lang="fr-FR">
                <a:latin typeface="Arial"/>
                <a:cs typeface="Arial"/>
              </a:rPr>
              <a:t>Il s’agit d’une activité de 30 minutes. Au cours de cette activité, votre groupe sera jumelé à un autre groupe. Ensuite, une personne désignée d’un groupe présentera son modèle de diapositive 7-1-7 d’examen d’un événement complété à l’autre groupe pendant environ 8 à 10 minutes. L’autre groupe devrait poser des questions pour susciter une discussion. Essayez de le faire dans les 15 minutes. Après cela, une personne désignée du deuxième groupe présentera son modèle 7-1-7 d’examen d’un événement complété au premier groupe pendant environ 8 à 10 minutes, ce qui sera suivi de quelques questions et d’une discussion au sein du grand groupe.  </a:t>
            </a:r>
          </a:p>
          <a:p>
            <a:r>
              <a:rPr lang="fr-FR">
                <a:latin typeface="Arial"/>
                <a:cs typeface="Arial"/>
              </a:rPr>
              <a:t> </a:t>
            </a:r>
          </a:p>
          <a:p>
            <a:r>
              <a:rPr lang="fr-FR">
                <a:latin typeface="Arial"/>
                <a:cs typeface="Arial"/>
              </a:rPr>
              <a:t>Commençons.</a:t>
            </a:r>
          </a:p>
        </p:txBody>
      </p:sp>
      <p:sp>
        <p:nvSpPr>
          <p:cNvPr id="4" name="Slide Number Placeholder 3">
            <a:extLst>
              <a:ext uri="{FF2B5EF4-FFF2-40B4-BE49-F238E27FC236}">
                <a16:creationId xmlns:a16="http://schemas.microsoft.com/office/drawing/2014/main" id="{A73EA5C5-92E6-FC95-B39C-A61D96FB7E79}"/>
              </a:ext>
            </a:extLst>
          </p:cNvPr>
          <p:cNvSpPr>
            <a:spLocks noGrp="1"/>
          </p:cNvSpPr>
          <p:nvPr>
            <p:ph type="sldNum" sz="quarter" idx="5"/>
          </p:nvPr>
        </p:nvSpPr>
        <p:spPr/>
        <p:txBody>
          <a:bodyPr/>
          <a:lstStyle/>
          <a:p>
            <a:fld id="{A1E75C25-C22B-D14A-8C88-D3C1CFA09A77}" type="slidenum">
              <a:rPr lang="en-US" smtClean="0"/>
              <a:pPr/>
              <a:t>114</a:t>
            </a:fld>
            <a:endParaRPr lang="en-US"/>
          </a:p>
        </p:txBody>
      </p:sp>
    </p:spTree>
    <p:extLst>
      <p:ext uri="{BB962C8B-B14F-4D97-AF65-F5344CB8AC3E}">
        <p14:creationId xmlns:p14="http://schemas.microsoft.com/office/powerpoint/2010/main" val="4030530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u="none" strike="noStrike" kern="1200" dirty="0">
                <a:solidFill>
                  <a:schemeClr val="tx1"/>
                </a:solidFill>
                <a:effectLst/>
                <a:latin typeface="Arial" panose="020B0604020202020204" pitchFamily="34" charset="0"/>
                <a:ea typeface="+mn-ea"/>
                <a:cs typeface="+mn-cs"/>
              </a:rPr>
              <a:t>Vous pouvez voir les cinq étapes principales pour utiliser 7-1-7 former un cercle au milieu du cycle de vie.</a:t>
            </a:r>
            <a:r>
              <a:rPr lang="fr-FR" sz="1200" b="0" i="0" kern="1200" dirty="0">
                <a:solidFill>
                  <a:schemeClr val="tx1"/>
                </a:solidFill>
                <a:effectLst/>
                <a:latin typeface="Arial" panose="020B0604020202020204" pitchFamily="34" charset="0"/>
                <a:ea typeface="+mn-ea"/>
                <a:cs typeface="+mn-cs"/>
              </a:rPr>
              <a:t>​</a:t>
            </a:r>
          </a:p>
          <a:p>
            <a:endParaRPr lang="fr-FR" sz="1200" b="0" i="0" kern="1200" dirty="0">
              <a:solidFill>
                <a:schemeClr val="tx1"/>
              </a:solidFill>
              <a:effectLst/>
              <a:latin typeface="Arial" panose="020B0604020202020204" pitchFamily="34" charset="0"/>
              <a:ea typeface="+mn-ea"/>
              <a:cs typeface="+mn-cs"/>
            </a:endParaRPr>
          </a:p>
          <a:p>
            <a:r>
              <a:rPr lang="fr-FR" dirty="0">
                <a:latin typeface="Arial"/>
                <a:cs typeface="Arial"/>
              </a:rPr>
              <a:t>Ce cercle nous rappelle que le 7-1-7 est une question </a:t>
            </a:r>
            <a:r>
              <a:rPr lang="fr-FR" b="1" dirty="0">
                <a:latin typeface="Arial"/>
                <a:cs typeface="Arial"/>
              </a:rPr>
              <a:t>d’amélioration continue</a:t>
            </a:r>
            <a:r>
              <a:rPr lang="fr-FR" dirty="0">
                <a:latin typeface="Arial"/>
                <a:cs typeface="Arial"/>
              </a:rPr>
              <a:t> de la performance. Il est plus efficace lorsqu’il est utilisé régulièrement. En d’autres termes, idéalement, vous n’utiliserez pas le 7-1-7 une seule fois ou pour une seule épidémie, mais en permanence dans le cadre d’opérations régulières de gestion des épidémies.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96110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3FA6B-96F4-4C06-0603-8459501DA4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461988-E0F1-2EBE-9261-812A48E528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A3E997-4669-E74B-927A-D8B6E94BA40B}"/>
              </a:ext>
            </a:extLst>
          </p:cNvPr>
          <p:cNvSpPr>
            <a:spLocks noGrp="1"/>
          </p:cNvSpPr>
          <p:nvPr>
            <p:ph type="body" idx="1"/>
          </p:nvPr>
        </p:nvSpPr>
        <p:spPr/>
        <p:txBody>
          <a:bodyPr/>
          <a:lstStyle/>
          <a:p>
            <a:r>
              <a:rPr lang="fr-FR" sz="1200" b="0" i="0" kern="1200" dirty="0">
                <a:solidFill>
                  <a:schemeClr val="tx1"/>
                </a:solidFill>
                <a:effectLst/>
                <a:latin typeface="Arial" panose="020B0604020202020204" pitchFamily="34" charset="0"/>
                <a:ea typeface="+mn-ea"/>
                <a:cs typeface="+mn-cs"/>
              </a:rPr>
              <a:t>Ces cinq étapes d’utilisation du 7-1-7 sont simples à suivre et itératives. Passons en revue chacun d’entre elles en détail. </a:t>
            </a:r>
          </a:p>
          <a:p>
            <a:endParaRPr lang="fr-FR" sz="1200" b="0" i="0" kern="1200" dirty="0">
              <a:solidFill>
                <a:schemeClr val="tx1"/>
              </a:solidFill>
              <a:effectLst/>
              <a:latin typeface="Arial" panose="020B0604020202020204" pitchFamily="34" charset="0"/>
              <a:ea typeface="+mn-ea"/>
              <a:cs typeface="+mn-cs"/>
            </a:endParaRPr>
          </a:p>
          <a:p>
            <a:r>
              <a:rPr lang="fr-FR" sz="1200" b="0" i="0" kern="1200" dirty="0">
                <a:solidFill>
                  <a:schemeClr val="tx1"/>
                </a:solidFill>
                <a:effectLst/>
                <a:latin typeface="Arial" panose="020B0604020202020204" pitchFamily="34" charset="0"/>
                <a:ea typeface="+mn-ea"/>
                <a:cs typeface="+mn-cs"/>
              </a:rPr>
              <a:t>Aujourd’hui, nous couvrirons les trois premiers, et demain, nous couvrirons les deux autres.</a:t>
            </a:r>
            <a:endParaRPr lang="en-US" dirty="0"/>
          </a:p>
        </p:txBody>
      </p:sp>
      <p:sp>
        <p:nvSpPr>
          <p:cNvPr id="4" name="Slide Number Placeholder 3">
            <a:extLst>
              <a:ext uri="{FF2B5EF4-FFF2-40B4-BE49-F238E27FC236}">
                <a16:creationId xmlns:a16="http://schemas.microsoft.com/office/drawing/2014/main" id="{B6F794D8-3245-E15D-4DC3-792D8C7EF896}"/>
              </a:ext>
            </a:extLst>
          </p:cNvPr>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1997959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0C0A4B-8A94-B042-49EC-CC31D707A2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C2C2B8-62C8-7EC7-B329-8869CD8F0A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1B88E1-6854-FC53-65B6-15F400543120}"/>
              </a:ext>
            </a:extLst>
          </p:cNvPr>
          <p:cNvSpPr>
            <a:spLocks noGrp="1"/>
          </p:cNvSpPr>
          <p:nvPr>
            <p:ph type="body" idx="1"/>
          </p:nvPr>
        </p:nvSpPr>
        <p:spPr/>
        <p:txBody>
          <a:bodyPr/>
          <a:lstStyle/>
          <a:p>
            <a:r>
              <a:rPr lang="en-US" i="1" dirty="0">
                <a:latin typeface="Arial"/>
                <a:cs typeface="Arial"/>
              </a:rPr>
              <a:t>[</a:t>
            </a:r>
            <a:r>
              <a:rPr lang="fr-FR" i="1" dirty="0">
                <a:latin typeface="Arial"/>
                <a:cs typeface="Arial"/>
              </a:rPr>
              <a:t>Note au modérateur : ajustez cette diapositive et ces notes si vous ne faites pas l’exercice « apportez vos propres données » tel que décrit ici. Nous recommandons fortement aux participants avant l’atelier d’apporter des informations sur une flambée sur laquelle ils ont travaillé ou sur laquelle leur équipe a travaillé, mais s’ils ne le font pas, envisagez de garder l’activité et de distribuer les scénarios fictifs dans le dossier d’activités pour cette activité</a:t>
            </a:r>
            <a:r>
              <a:rPr lang="en-US" i="1" dirty="0">
                <a:latin typeface="Arial"/>
                <a:cs typeface="Arial"/>
              </a:rPr>
              <a:t>]. </a:t>
            </a:r>
          </a:p>
          <a:p>
            <a:endParaRPr lang="en-US" dirty="0"/>
          </a:p>
          <a:p>
            <a:r>
              <a:rPr lang="en-US" dirty="0">
                <a:latin typeface="Arial"/>
                <a:cs typeface="Arial"/>
              </a:rPr>
              <a:t>Let’s discuss briefly how we’re going to do activities for this portion of the training.  </a:t>
            </a:r>
          </a:p>
          <a:p>
            <a:endParaRPr lang="en-US" dirty="0"/>
          </a:p>
          <a:p>
            <a:r>
              <a:rPr lang="en-US" dirty="0">
                <a:latin typeface="Arial"/>
                <a:cs typeface="Arial"/>
              </a:rPr>
              <a:t>[CLICK]</a:t>
            </a:r>
          </a:p>
          <a:p>
            <a:endParaRPr lang="en-US" dirty="0"/>
          </a:p>
          <a:p>
            <a:r>
              <a:rPr lang="en-US" dirty="0">
                <a:latin typeface="Arial"/>
                <a:cs typeface="Arial"/>
              </a:rPr>
              <a:t>We have activities for each of the use steps. Some of these activities will be done in plenary and some in small groups. These activities will focus on making sure you understand the concepts behind the 7-1-7 use steps.  </a:t>
            </a:r>
          </a:p>
          <a:p>
            <a:endParaRPr lang="en-US" dirty="0"/>
          </a:p>
          <a:p>
            <a:r>
              <a:rPr lang="en-US" dirty="0">
                <a:latin typeface="Arial"/>
                <a:cs typeface="Arial"/>
              </a:rPr>
              <a:t>[CLICK]</a:t>
            </a:r>
          </a:p>
          <a:p>
            <a:endParaRPr lang="en-US" dirty="0"/>
          </a:p>
          <a:p>
            <a:r>
              <a:rPr lang="en-US" dirty="0">
                <a:latin typeface="Arial"/>
                <a:cs typeface="Arial"/>
              </a:rPr>
              <a:t>Then, later in the day, we’re going to have a longer activity where you will be able to apply 7-1-7 to an outbreak you or others in your group have worked on or know about. If your group does not have an outbreak to work on, then we have some scenarios you can select from. The purpose of this activity is so you can see how applying 7-1-7 works on outbreaks you’re already familiar with, which can be both energizing in helping you see the real-world value of 7-1-7 and help you identify any points of confusion.</a:t>
            </a:r>
          </a:p>
          <a:p>
            <a:endParaRPr lang="en-US" dirty="0"/>
          </a:p>
          <a:p>
            <a:endParaRPr lang="en-US" dirty="0"/>
          </a:p>
          <a:p>
            <a:endParaRPr lang="en-US" dirty="0"/>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9643A5F5-0AD5-49B9-FD16-0F3E0C77EA37}"/>
              </a:ext>
            </a:extLst>
          </p:cNvPr>
          <p:cNvSpPr>
            <a:spLocks noGrp="1"/>
          </p:cNvSpPr>
          <p:nvPr>
            <p:ph type="sldNum" sz="quarter" idx="5"/>
          </p:nvPr>
        </p:nvSpPr>
        <p:spPr/>
        <p:txBody>
          <a:bodyPr/>
          <a:lstStyle/>
          <a:p>
            <a:fld id="{A1E75C25-C22B-D14A-8C88-D3C1CFA09A77}" type="slidenum">
              <a:rPr lang="en-US" smtClean="0"/>
              <a:pPr/>
              <a:t>14</a:t>
            </a:fld>
            <a:endParaRPr lang="en-US"/>
          </a:p>
        </p:txBody>
      </p:sp>
    </p:spTree>
    <p:extLst>
      <p:ext uri="{BB962C8B-B14F-4D97-AF65-F5344CB8AC3E}">
        <p14:creationId xmlns:p14="http://schemas.microsoft.com/office/powerpoint/2010/main" val="2561307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418B28-88DD-97A6-3F44-150DAA995A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3CD1F6-9665-4F55-C029-8972E7B57B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D36DBE-0D36-29A3-FF63-C9D00F24A8D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dirty="0"/>
              <a:t>La première étape de l'utilisation du 7-1-7 consiste à collecter des données sur la promptitude et à calculer la performance du 7-1-7.</a:t>
            </a:r>
            <a:endParaRPr lang="en-US" dirty="0"/>
          </a:p>
        </p:txBody>
      </p:sp>
      <p:sp>
        <p:nvSpPr>
          <p:cNvPr id="4" name="Slide Number Placeholder 3">
            <a:extLst>
              <a:ext uri="{FF2B5EF4-FFF2-40B4-BE49-F238E27FC236}">
                <a16:creationId xmlns:a16="http://schemas.microsoft.com/office/drawing/2014/main" id="{0B1E5D5A-C512-0F91-830B-9BAA720961B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74081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EEC30D-8A83-9ABA-4671-DD01C21DF2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CA9E49-1180-9037-C401-FB175EFB57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0A5DA7-C95C-44E6-37A6-D51AE4204C0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De quelles données avons-nous besoin pour les revues de la cible 7-1-7 et les premières actions de la riposte ? Il n'y a pas une grande quantité d'informations nécessaires , mais le *comment* de la collecte est le plus important. Repensez donc à l'exercice de simulation 7-1-7 ou à d'autres exemples 7-1-7 que vous avez vus. Tout d'abord, nous avons besoin des dates clés 7-1-7. Certaines de ces dates sont peut-être déjà saisies dans les systèmes existants. D'autres non ; c'est notamment le cas des dates des actions de mise en </a:t>
            </a:r>
            <a:r>
              <a:rPr lang="en-US" dirty="0">
                <a:latin typeface="Arial"/>
                <a:cs typeface="Arial"/>
              </a:rPr>
              <a:t>œ</a:t>
            </a:r>
            <a:r>
              <a:rPr lang="fr" dirty="0">
                <a:latin typeface="Arial"/>
                <a:cs typeface="Arial"/>
              </a:rPr>
              <a:t>uvre des activités de la réponse précoce selon 7-1-7.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L'autre donnée essentielle, souvent absente des systèmes existants, est la narration. Si vous avez participé à l'exercice de simulation, vous vous souviendrez que nous avons expliqué les raisons du choix de chaque date. Il s'agit de brèves descriptions qui commencent à décrire la promptitude de l’intervention lors de l'épidémie, ainsi que les causes des goulots d'étranglement et les facteurs favorisants/</a:t>
            </a:r>
            <a:r>
              <a:rPr lang="en-US" dirty="0" err="1">
                <a:latin typeface="Arial"/>
                <a:cs typeface="Arial"/>
              </a:rPr>
              <a:t>facteurs</a:t>
            </a:r>
            <a:r>
              <a:rPr lang="en-US" dirty="0">
                <a:latin typeface="Arial"/>
                <a:cs typeface="Arial"/>
              </a:rPr>
              <a:t> </a:t>
            </a:r>
            <a:r>
              <a:rPr lang="en-US" dirty="0" err="1">
                <a:latin typeface="Arial"/>
                <a:cs typeface="Arial"/>
              </a:rPr>
              <a:t>favorisants</a:t>
            </a:r>
            <a:r>
              <a:rPr lang="fr" dirty="0">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[CLIQUEZ]</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*La manière* dont les données 7-1-7 sont collectées est flexible, et chaque pays a adopté des approches différentes. L'Alliance 7-1-7 dispose d'un outil d'évaluation ; c'est celui utilisé lors de l'exercice de simulation. Certains pays ont adapté cet outil en l'intégrant au formulaire de rapport existant, déjà utilisé par leurs équipes d'intervention rapide. Vous pouvez en voir un exemple sur l'image du milieu. Nous disposons également d'exemples de collecte de données numériques, comme illustré à droite, et nous continuons de constater une intégration croissante du 7-1-7 dans les systèmes de données électroniques.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 i="1" dirty="0">
                <a:latin typeface="Arial"/>
                <a:cs typeface="Arial"/>
              </a:rPr>
              <a:t>[Note au modérateur : dites la ligne suivante si les séances 7-1-7 sur l’adoption sont incluses dans l’atelier]</a:t>
            </a:r>
            <a:br>
              <a:rPr lang="en-US" i="1" dirty="0">
                <a:cs typeface="Arial"/>
              </a:rPr>
            </a:b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Nous aborderons plus en détail ces types de décisions sur la manière de collecter les données 7-1-7 lors des sessions sur l'adoption du 7-1-7 dans les systèmes de routine.</a:t>
            </a:r>
            <a:br>
              <a:rPr lang="en-US" dirty="0">
                <a:cs typeface="Arial"/>
              </a:rPr>
            </a:br>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BEBDB0A6-4D80-319D-AF5C-6B3AF6F7189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23972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73FFB6-ED76-FC2E-598A-AB8479E280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EFCBDE-9DAC-7016-91CE-6AFC8221B6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B00169-D75E-4BA0-63A9-1C09260CF4E8}"/>
              </a:ext>
            </a:extLst>
          </p:cNvPr>
          <p:cNvSpPr>
            <a:spLocks noGrp="1"/>
          </p:cNvSpPr>
          <p:nvPr>
            <p:ph type="body" idx="1"/>
          </p:nvPr>
        </p:nvSpPr>
        <p:spPr/>
        <p:txBody>
          <a:bodyPr/>
          <a:lstStyle/>
          <a:p>
            <a:pPr algn="just"/>
            <a:r>
              <a:rPr lang="fr" dirty="0">
                <a:latin typeface="Arial"/>
                <a:cs typeface="Arial"/>
              </a:rPr>
              <a:t>Revoyons maintenant les définitions des dates clés. Plus de détails sur ces définitions sont disponibles dans le </a:t>
            </a:r>
            <a:r>
              <a:rPr lang="fr-FR" dirty="0">
                <a:latin typeface="Arial"/>
                <a:cs typeface="Arial"/>
              </a:rPr>
              <a:t>Guide de référence pour les dates des jalons de l’approche 7-1-7</a:t>
            </a:r>
            <a:r>
              <a:rPr lang="fr" dirty="0">
                <a:latin typeface="Arial"/>
                <a:cs typeface="Arial"/>
              </a:rPr>
              <a:t>, disponible sur le site web de l'Alliance 7-1-7. (</a:t>
            </a:r>
            <a:r>
              <a:rPr lang="en-US" dirty="0">
                <a:latin typeface="Arial"/>
                <a:cs typeface="Arial"/>
              </a:rPr>
              <a:t>https://717alliance.org/resources/guide-de-reference-pour-les-dates-des-jalons-de-lapproche-7-1-7/)</a:t>
            </a:r>
            <a:endParaRPr lang="fr" dirty="0">
              <a:latin typeface="Arial"/>
              <a:cs typeface="Arial"/>
            </a:endParaRPr>
          </a:p>
          <a:p>
            <a:pPr algn="just"/>
            <a:endParaRPr lang="en-US" dirty="0">
              <a:latin typeface="Arial"/>
              <a:cs typeface="Arial"/>
            </a:endParaRPr>
          </a:p>
          <a:p>
            <a:pPr algn="just"/>
            <a:r>
              <a:rPr lang="fr" dirty="0">
                <a:latin typeface="Arial"/>
                <a:cs typeface="Arial"/>
              </a:rPr>
              <a:t>Pour une maladie endémique, la date d’émergence est basée sur le moment où une augmentation prédéterminée de l’incidence des cas s’est produite par rapport au taux de référence (</a:t>
            </a:r>
            <a:r>
              <a:rPr lang="fr" b="1" dirty="0">
                <a:latin typeface="Arial"/>
                <a:cs typeface="Arial"/>
              </a:rPr>
              <a:t>ou seuil d’alerte</a:t>
            </a:r>
            <a:r>
              <a:rPr lang="fr" dirty="0">
                <a:latin typeface="Arial"/>
                <a:cs typeface="Arial"/>
              </a:rPr>
              <a:t>).</a:t>
            </a:r>
          </a:p>
          <a:p>
            <a:pPr algn="just"/>
            <a:br>
              <a:rPr lang="en-US" dirty="0">
                <a:latin typeface="Arial"/>
                <a:cs typeface="Arial"/>
              </a:rPr>
            </a:br>
            <a:r>
              <a:rPr lang="fr" dirty="0">
                <a:latin typeface="Arial"/>
                <a:cs typeface="Arial"/>
              </a:rPr>
              <a:t>Pour une maladie non endémique, les données correspondent à la date à laquelle le premier cas a présenté les premiers symptômes.</a:t>
            </a:r>
          </a:p>
          <a:p>
            <a:pPr>
              <a:buNone/>
            </a:pPr>
            <a:endParaRPr lang="en-US" dirty="0">
              <a:effectLst/>
              <a:latin typeface="Arial" panose="020B0604020202020204" pitchFamily="34" charset="0"/>
            </a:endParaRPr>
          </a:p>
          <a:p>
            <a:r>
              <a:rPr lang="fr" dirty="0">
                <a:effectLst/>
                <a:latin typeface="Arial"/>
                <a:cs typeface="Arial"/>
              </a:rPr>
              <a:t>La date d'apparition de l'épidémie est souvent inconnue lors de sa détection. Les données épidémiologiques recueillies lors de l'enquête épidémiologique doivent être utilisées pour déterminer cette date, en fonction des informations disponibles. Cette date peut être modifiée au fur et à mesure que de nouvelles informations sont disponibles, par exemple si des cas antérieurs sont identifiés. Si les dates sont mises à jour, n'oubliez pas de mettre également à jour les données 7-1-7.</a:t>
            </a:r>
            <a:endParaRPr lang="en-US" dirty="0">
              <a:latin typeface="Arial"/>
              <a:cs typeface="Arial"/>
            </a:endParaRPr>
          </a:p>
          <a:p>
            <a:pPr algn="just"/>
            <a:endParaRPr lang="en-US" dirty="0">
              <a:latin typeface="Arial"/>
              <a:cs typeface="Arial"/>
            </a:endParaRPr>
          </a:p>
          <a:p>
            <a:pPr algn="just"/>
            <a:endParaRPr lang="en-US" dirty="0">
              <a:latin typeface="Arial"/>
              <a:cs typeface="Arial"/>
            </a:endParaRPr>
          </a:p>
          <a:p>
            <a:pPr algn="just"/>
            <a:endParaRPr lang="en-US" dirty="0">
              <a:latin typeface="Arial"/>
              <a:cs typeface="Arial"/>
            </a:endParaRPr>
          </a:p>
        </p:txBody>
      </p:sp>
      <p:sp>
        <p:nvSpPr>
          <p:cNvPr id="4" name="Slide Number Placeholder 3">
            <a:extLst>
              <a:ext uri="{FF2B5EF4-FFF2-40B4-BE49-F238E27FC236}">
                <a16:creationId xmlns:a16="http://schemas.microsoft.com/office/drawing/2014/main" id="{91E63ED0-D5EF-DB29-94C1-D5A328B6E8E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07995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89DF8A-B688-3956-098E-34A719943A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0E6332-6D0F-FE7C-C9A7-FBF19930BD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C17B70-4308-3831-F973-F94D6FF5DE84}"/>
              </a:ext>
            </a:extLst>
          </p:cNvPr>
          <p:cNvSpPr>
            <a:spLocks noGrp="1"/>
          </p:cNvSpPr>
          <p:nvPr>
            <p:ph type="body" idx="1"/>
          </p:nvPr>
        </p:nvSpPr>
        <p:spPr/>
        <p:txBody>
          <a:bodyPr/>
          <a:lstStyle/>
          <a:p>
            <a:pPr>
              <a:buNone/>
            </a:pPr>
            <a:r>
              <a:rPr lang="fr" dirty="0">
                <a:effectLst/>
                <a:latin typeface="Arial"/>
                <a:cs typeface="Arial"/>
              </a:rPr>
              <a:t>La date de détection est la date à laquelle l'épidémie a été enregistrée pour la première fois par une source ou un système. Les sources et les systèmes doivent être cliniques ou liés à la santé publique. La détection peut avoir lieu au niveau de la communauté ou d’une formation sanitaire, en laboratoire, par le biais du système de surveillance ou ailleurs.</a:t>
            </a:r>
          </a:p>
          <a:p>
            <a:pPr>
              <a:buNone/>
            </a:pPr>
            <a:endParaRPr lang="en-US" dirty="0">
              <a:effectLst/>
              <a:latin typeface="Arial" panose="020B0604020202020204" pitchFamily="34" charset="0"/>
            </a:endParaRPr>
          </a:p>
          <a:p>
            <a:r>
              <a:rPr lang="fr" dirty="0">
                <a:effectLst/>
                <a:latin typeface="Arial"/>
                <a:cs typeface="Arial"/>
              </a:rPr>
              <a:t>Pour la surveillance basée sur des indicateurs, la date de détection correspond à la date à laquelle les données sur les cas ou l’incidence ont été enregistrées, par exemple dans un journal de bord, un formulaire d’enquête sur les cas ou un formulaire de demande de laboratoire.</a:t>
            </a:r>
            <a:endParaRPr lang="en-US" dirty="0">
              <a:latin typeface="Arial"/>
              <a:cs typeface="Arial"/>
            </a:endParaRPr>
          </a:p>
          <a:p>
            <a:endParaRPr lang="en-US" dirty="0"/>
          </a:p>
          <a:p>
            <a:pPr>
              <a:buNone/>
            </a:pPr>
            <a:r>
              <a:rPr lang="fr" dirty="0">
                <a:effectLst/>
                <a:latin typeface="Arial"/>
                <a:cs typeface="Arial"/>
              </a:rPr>
              <a:t>Pour la surveillance basée sur les événements, la date de détection correspond à la date à laquelle les informations sur l’événement ont été enregistrées pour la première fois, par exemple par un système de balayage des médias, par un agent de santé communautaire ou par un opérateur d’un centre d’appel.</a:t>
            </a:r>
            <a:endParaRPr lang="en-US" dirty="0">
              <a:latin typeface="Arial"/>
              <a:cs typeface="Arial"/>
            </a:endParaRPr>
          </a:p>
          <a:p>
            <a:endParaRPr lang="en-US" dirty="0">
              <a:effectLst/>
              <a:latin typeface="Arial" panose="020B0604020202020204" pitchFamily="34" charset="0"/>
            </a:endParaRPr>
          </a:p>
          <a:p>
            <a:r>
              <a:rPr lang="fr" dirty="0">
                <a:effectLst/>
                <a:latin typeface="Arial"/>
                <a:cs typeface="Arial"/>
              </a:rPr>
              <a:t>Veuillez noter que pour le 7-1-7, la date de détection ne repose pas strictement sur la confirmation en laboratoire ; elle peut être basée sur une suspicion de l'événement. La confirmation en laboratoire est incluse comme mesure d'intervention précoce dans le 7-1-7. Cependant, dans les contextes où la définition d'un événement à déclaration obligatoire est un cas confirmé, la confirmation en laboratoire peut intervenir à la même date que la date de détection.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3E95F807-EA97-B0CA-95C9-EAC1D1B3AF8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3360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5BE5F-C881-6AAF-FAA4-914A8179F9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C04439-935C-F7D2-D61D-F49481542A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651A78-B4E2-00AD-1104-C54251A24E7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dirty="0"/>
              <a:t>La date de notification correspond à la date à laquelle l'événement est signalé pour la première fois à une autorité de santé publique chargée de l'action. </a:t>
            </a:r>
            <a:r>
              <a:rPr lang="fr" dirty="0">
                <a:effectLst/>
                <a:latin typeface="Arial" panose="020B0604020202020204" pitchFamily="34" charset="0"/>
              </a:rPr>
              <a:t>Souvent, la juridiction de santé publique la plus proche (ville, district) sera l'autorité de santé publique responsable de l'action et la première à être notifiée. La notification des autorités sanitaires responsables peut être effectuée par un établissement clinique à un responsable de la surveillance du district. Dans le cas d'une surveillance événementielle ou lorsque les épidémies sont détectées au niveau central, la notification à une autorité responsable peut être effectuée du niveau central au niveau infranational.</a:t>
            </a:r>
          </a:p>
          <a:p>
            <a:pPr>
              <a:buNone/>
            </a:pPr>
            <a:endParaRPr lang="en-US" dirty="0">
              <a:effectLst/>
              <a:latin typeface="Arial" panose="020B0604020202020204" pitchFamily="34" charset="0"/>
            </a:endParaRPr>
          </a:p>
          <a:p>
            <a:pPr>
              <a:buNone/>
            </a:pPr>
            <a:r>
              <a:rPr lang="fr" dirty="0">
                <a:effectLst/>
                <a:latin typeface="Arial" panose="020B0604020202020204" pitchFamily="34" charset="0"/>
              </a:rPr>
              <a:t>Pour les pays exigeant la notification des événements à déclaration obligatoire à plusieurs niveaux de gouvernement chargés de différentes actions, la première date de notification à l’une de ces autorités de santé publique est considérée comme la date de notification. Dans certaines directives, cette étape peut être qualifiée de « signalement » à une autorité de santé publique ou à une équipe sanitaire de district.</a:t>
            </a:r>
          </a:p>
          <a:p>
            <a:pPr>
              <a:buNone/>
            </a:pPr>
            <a:endParaRPr lang="en-US" dirty="0">
              <a:effectLst/>
              <a:latin typeface="Arial" panose="020B0604020202020204" pitchFamily="34" charset="0"/>
            </a:endParaRPr>
          </a:p>
          <a:p>
            <a:r>
              <a:rPr lang="fr" dirty="0">
                <a:effectLst/>
                <a:latin typeface="Arial" panose="020B0604020202020204" pitchFamily="34" charset="0"/>
              </a:rPr>
              <a:t>Cette étape ne doit pas être confondue avec la notification à l’OMS telle que définie par le Règlement sanitaire international (2005), qui n’est généralement effectuée qu’après que les autorités de santé publique locales ou nationales ont pris connaissance d’un événement.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a:extLst>
              <a:ext uri="{FF2B5EF4-FFF2-40B4-BE49-F238E27FC236}">
                <a16:creationId xmlns:a16="http://schemas.microsoft.com/office/drawing/2014/main" id="{302465E9-4D5C-6D34-A8CF-85F2EBE24E5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0686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fr-FR" i="1">
                <a:latin typeface="Arial"/>
                <a:cs typeface="Arial"/>
              </a:rPr>
              <a:t>[Remarque pour la modération : incluez toutes les informations relatives à l’organisation pratique. Si elle n’est pas nécessaire, supprimez cette diapositive.]</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02BEF-3FD7-58C7-24D0-10D96BD538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267D8D-9677-21DE-FBC8-25C1854210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E1793E-27B0-F29E-C771-0F0B300D2E4D}"/>
              </a:ext>
            </a:extLst>
          </p:cNvPr>
          <p:cNvSpPr>
            <a:spLocks noGrp="1"/>
          </p:cNvSpPr>
          <p:nvPr>
            <p:ph type="body" idx="1"/>
          </p:nvPr>
        </p:nvSpPr>
        <p:spPr/>
        <p:txBody>
          <a:bodyPr/>
          <a:lstStyle/>
          <a:p>
            <a:pPr>
              <a:buNone/>
            </a:pPr>
            <a:r>
              <a:rPr lang="fr" dirty="0">
                <a:effectLst/>
                <a:latin typeface="Arial"/>
                <a:cs typeface="Arial"/>
              </a:rPr>
              <a:t>La date d'achèvement de l'action de réponse rapide est la date la plus récente à laquelle toutes les actions d’intervention précoce applicables selon le 7-1-7 sont achevées :</a:t>
            </a:r>
          </a:p>
          <a:p>
            <a:endParaRPr lang="en-US" dirty="0">
              <a:latin typeface="Arial"/>
              <a:cs typeface="Arial"/>
            </a:endParaRPr>
          </a:p>
          <a:p>
            <a:pPr>
              <a:spcAft>
                <a:spcPts val="623"/>
              </a:spcAft>
              <a:buFont typeface="+mj-lt"/>
              <a:buAutoNum type="arabicPeriod"/>
            </a:pPr>
            <a:r>
              <a:rPr lang="fr" dirty="0">
                <a:latin typeface="Arial"/>
                <a:cs typeface="Arial"/>
              </a:rPr>
              <a:t> </a:t>
            </a:r>
            <a:r>
              <a:rPr lang="fr" dirty="0">
                <a:effectLst/>
                <a:latin typeface="Arial"/>
                <a:cs typeface="Arial"/>
              </a:rPr>
              <a:t>Lancer une enquête ou déployer une équipe d’enquête/d’intervention ;</a:t>
            </a:r>
          </a:p>
          <a:p>
            <a:pPr>
              <a:spcAft>
                <a:spcPts val="623"/>
              </a:spcAft>
              <a:buFont typeface="+mj-lt"/>
              <a:buAutoNum type="arabicPeriod"/>
            </a:pPr>
            <a:r>
              <a:rPr lang="fr" dirty="0">
                <a:latin typeface="Arial"/>
                <a:cs typeface="Arial"/>
              </a:rPr>
              <a:t> </a:t>
            </a:r>
            <a:r>
              <a:rPr lang="fr" dirty="0">
                <a:effectLst/>
                <a:latin typeface="Arial"/>
                <a:cs typeface="Arial"/>
              </a:rPr>
              <a:t>Effectuer une analyse épidémiologique et une évaluation initiale des risques ;</a:t>
            </a:r>
          </a:p>
          <a:p>
            <a:pPr>
              <a:spcAft>
                <a:spcPts val="623"/>
              </a:spcAft>
              <a:buFont typeface="+mj-lt"/>
              <a:buAutoNum type="arabicPeriod"/>
            </a:pPr>
            <a:r>
              <a:rPr lang="fr" dirty="0">
                <a:latin typeface="Arial"/>
                <a:cs typeface="Arial"/>
              </a:rPr>
              <a:t> </a:t>
            </a:r>
            <a:r>
              <a:rPr lang="fr" dirty="0">
                <a:effectLst/>
                <a:latin typeface="Arial"/>
                <a:cs typeface="Arial"/>
              </a:rPr>
              <a:t>Obtenir la confirmation en laboratoire de l’étiologie de l’épidémie ;</a:t>
            </a:r>
          </a:p>
          <a:p>
            <a:pPr>
              <a:spcAft>
                <a:spcPts val="623"/>
              </a:spcAft>
              <a:buFont typeface="+mj-lt"/>
              <a:buAutoNum type="arabicPeriod"/>
            </a:pPr>
            <a:r>
              <a:rPr lang="fr" dirty="0">
                <a:latin typeface="Arial"/>
                <a:cs typeface="Arial"/>
              </a:rPr>
              <a:t> </a:t>
            </a:r>
            <a:r>
              <a:rPr lang="fr" dirty="0">
                <a:effectLst/>
                <a:latin typeface="Arial"/>
                <a:cs typeface="Arial"/>
              </a:rPr>
              <a:t>Mettre en place des mesures appropriées de gestion des cas et de prévention et de contrôle des infections (PCI) dans les établissements de santé ;</a:t>
            </a:r>
          </a:p>
          <a:p>
            <a:pPr>
              <a:spcAft>
                <a:spcPts val="623"/>
              </a:spcAft>
              <a:buFont typeface="+mj-lt"/>
              <a:buAutoNum type="arabicPeriod"/>
            </a:pPr>
            <a:r>
              <a:rPr lang="fr" dirty="0">
                <a:latin typeface="Arial"/>
                <a:cs typeface="Arial"/>
              </a:rPr>
              <a:t> </a:t>
            </a:r>
            <a:r>
              <a:rPr lang="fr" dirty="0">
                <a:effectLst/>
                <a:latin typeface="Arial"/>
                <a:cs typeface="Arial"/>
              </a:rPr>
              <a:t>Mettre en place des contre-mesures de santé publique appropriées dans les communautés touchées ;</a:t>
            </a:r>
          </a:p>
          <a:p>
            <a:pPr>
              <a:spcAft>
                <a:spcPts val="623"/>
              </a:spcAft>
              <a:buFont typeface="+mj-lt"/>
              <a:buAutoNum type="arabicPeriod"/>
            </a:pPr>
            <a:r>
              <a:rPr lang="fr" dirty="0">
                <a:latin typeface="Arial"/>
                <a:cs typeface="Arial"/>
              </a:rPr>
              <a:t> </a:t>
            </a:r>
            <a:r>
              <a:rPr lang="fr" dirty="0">
                <a:effectLst/>
                <a:latin typeface="Arial"/>
                <a:cs typeface="Arial"/>
              </a:rPr>
              <a:t>Lancer des activités appropriées de communication des risques ou d’engagement communautaire ;</a:t>
            </a:r>
          </a:p>
          <a:p>
            <a:pPr>
              <a:buFont typeface="+mj-lt"/>
              <a:buAutoNum type="arabicPeriod"/>
            </a:pPr>
            <a:r>
              <a:rPr lang="fr" dirty="0">
                <a:latin typeface="Arial"/>
                <a:cs typeface="Arial"/>
              </a:rPr>
              <a:t> </a:t>
            </a:r>
            <a:r>
              <a:rPr lang="fr" dirty="0">
                <a:effectLst/>
                <a:latin typeface="Arial"/>
                <a:cs typeface="Arial"/>
              </a:rPr>
              <a:t>Mettre en place un mécanisme de coordination.</a:t>
            </a:r>
          </a:p>
          <a:p>
            <a:pPr>
              <a:buFont typeface="+mj-lt"/>
              <a:buAutoNum type="arabicPeriod"/>
            </a:pPr>
            <a:endParaRPr lang="en-US" dirty="0">
              <a:effectLst/>
              <a:latin typeface="Arial" panose="020B0604020202020204" pitchFamily="34" charset="0"/>
              <a:cs typeface="Arial"/>
            </a:endParaRPr>
          </a:p>
          <a:p>
            <a:pPr>
              <a:buFont typeface="+mj-lt"/>
              <a:buNone/>
            </a:pPr>
            <a:r>
              <a:rPr lang="en-US" dirty="0">
                <a:effectLst/>
                <a:latin typeface="Arial"/>
                <a:cs typeface="Arial"/>
              </a:rPr>
              <a:t>C</a:t>
            </a:r>
            <a:r>
              <a:rPr lang="fr" dirty="0">
                <a:effectLst/>
                <a:latin typeface="Arial"/>
                <a:cs typeface="Arial"/>
              </a:rPr>
              <a:t>ette </a:t>
            </a:r>
            <a:r>
              <a:rPr lang="fr" dirty="0">
                <a:latin typeface="Arial"/>
                <a:cs typeface="Arial"/>
              </a:rPr>
              <a:t>date jalon, est déterminée par la date d’achevement de la dernière des sept mesures d'intervention précoce mise en oeuvre. Ces mesures constituent les activités de base généralement nécessaires pour contenir une épidémie dans sa phase initiale.</a:t>
            </a:r>
          </a:p>
          <a:p>
            <a:pPr>
              <a:buFont typeface="+mj-lt"/>
              <a:buAutoNum type="arabicPeriod"/>
            </a:pPr>
            <a:endParaRPr lang="en-US" dirty="0">
              <a:effectLst/>
              <a:latin typeface="Arial" panose="020B0604020202020204" pitchFamily="34" charset="0"/>
            </a:endParaRPr>
          </a:p>
          <a:p>
            <a:pPr>
              <a:buNone/>
            </a:pPr>
            <a:r>
              <a:rPr lang="fr" dirty="0">
                <a:effectLst/>
                <a:latin typeface="Arial"/>
                <a:cs typeface="Arial"/>
              </a:rPr>
              <a:t>Notez que la plupart des mesures d'intervention précoce 7-1-7 visent à initier une action plutôt qu'à la mener à terme. Par exemple, si le déploiement du vaccin débute le 5 mai et se termine le 20 mai, la date jalon pour « mise en place les contre-mesures de santé publique appropriées dans les communautés touchées » sera le 5 mai.</a:t>
            </a:r>
          </a:p>
          <a:p>
            <a:pPr>
              <a:buNone/>
            </a:pPr>
            <a:endParaRPr lang="en-US" dirty="0">
              <a:effectLst/>
              <a:latin typeface="Arial" panose="020B0604020202020204" pitchFamily="34" charset="0"/>
            </a:endParaRPr>
          </a:p>
          <a:p>
            <a:endParaRPr lang="en-US" dirty="0">
              <a:cs typeface="Arial"/>
            </a:endParaRPr>
          </a:p>
        </p:txBody>
      </p:sp>
      <p:sp>
        <p:nvSpPr>
          <p:cNvPr id="4" name="Slide Number Placeholder 3">
            <a:extLst>
              <a:ext uri="{FF2B5EF4-FFF2-40B4-BE49-F238E27FC236}">
                <a16:creationId xmlns:a16="http://schemas.microsoft.com/office/drawing/2014/main" id="{0D46246E-4C86-7AD0-9BBB-667C00FC2E2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66207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85FB0-3A35-9A6B-DD77-75311F2547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278199-FBD8-779D-0712-06ADF5E9EF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0D5281-70AC-4E65-27E4-B55793909654}"/>
              </a:ext>
            </a:extLst>
          </p:cNvPr>
          <p:cNvSpPr>
            <a:spLocks noGrp="1"/>
          </p:cNvSpPr>
          <p:nvPr>
            <p:ph type="body" idx="1"/>
          </p:nvPr>
        </p:nvSpPr>
        <p:spPr/>
        <p:txBody>
          <a:bodyPr/>
          <a:lstStyle/>
          <a:p>
            <a:r>
              <a:rPr lang="fr" dirty="0">
                <a:latin typeface="Arial"/>
                <a:cs typeface="Arial"/>
              </a:rPr>
              <a:t>Parlons maintenant des dates marquantes de l’épidémie d’Ebola de 2022 en Ouganda.</a:t>
            </a:r>
          </a:p>
          <a:p>
            <a:endParaRPr lang="en-US" b="0" i="0" dirty="0">
              <a:solidFill>
                <a:srgbClr val="000000"/>
              </a:solidFill>
              <a:effectLst/>
              <a:latin typeface="Arial" panose="020B0604020202020204" pitchFamily="34" charset="0"/>
              <a:cs typeface="Arial"/>
            </a:endParaRPr>
          </a:p>
          <a:p>
            <a:r>
              <a:rPr lang="fr" dirty="0">
                <a:solidFill>
                  <a:srgbClr val="000000"/>
                </a:solidFill>
              </a:rPr>
              <a:t>[CLIQUEZ]</a:t>
            </a:r>
          </a:p>
          <a:p>
            <a:endParaRPr lang="en-US" dirty="0">
              <a:solidFill>
                <a:srgbClr val="000000"/>
              </a:solidFill>
            </a:endParaRPr>
          </a:p>
          <a:p>
            <a:r>
              <a:rPr lang="fr" dirty="0">
                <a:solidFill>
                  <a:srgbClr val="000000"/>
                </a:solidFill>
              </a:rPr>
              <a:t>Pour cette flambée, l'équipe de santé publique a appliqué le 7-1-7 dans le cadre d'une évaluation des mesures d'intervention précoce, quelques jours seulement après avoir été informée de la fambée. Ce faisant, elle a constaté qu'il avait fallu 15 jours pour détecter l'éclosion, moins d'un jour pour avertir les autorités de santé publique responsables de l'action, et que le délai d'intervention était encore à déterminer, car l'intervention n'en était qu'aux premiers jours lorsqu'elle a appliqué le 7-1-7.</a:t>
            </a:r>
          </a:p>
          <a:p>
            <a:endParaRPr lang="en-US" dirty="0">
              <a:solidFill>
                <a:srgbClr val="000000"/>
              </a:solidFill>
            </a:endParaRPr>
          </a:p>
          <a:p>
            <a:r>
              <a:rPr lang="fr" dirty="0">
                <a:solidFill>
                  <a:srgbClr val="000000"/>
                </a:solidFill>
                <a:latin typeface="Arial"/>
                <a:cs typeface="Arial"/>
              </a:rPr>
              <a:t>Puis, après avoir terminé leur enquête et la recherche des contacts, environ 12 jours après la détection de l’épidémie, ils ont réappliqué le 7-1-7.</a:t>
            </a:r>
          </a:p>
          <a:p>
            <a:endParaRPr lang="en-US" dirty="0">
              <a:solidFill>
                <a:srgbClr val="000000"/>
              </a:solidFill>
            </a:endParaRPr>
          </a:p>
          <a:p>
            <a:r>
              <a:rPr lang="fr" dirty="0">
                <a:solidFill>
                  <a:srgbClr val="000000"/>
                </a:solidFill>
                <a:latin typeface="Arial"/>
                <a:cs typeface="Arial"/>
              </a:rPr>
              <a:t>[CLIQUEZ]</a:t>
            </a:r>
          </a:p>
          <a:p>
            <a:endParaRPr lang="en-US" dirty="0">
              <a:solidFill>
                <a:srgbClr val="000000"/>
              </a:solidFill>
            </a:endParaRPr>
          </a:p>
          <a:p>
            <a:r>
              <a:rPr lang="fr" dirty="0">
                <a:solidFill>
                  <a:srgbClr val="000000"/>
                </a:solidFill>
                <a:latin typeface="Arial"/>
                <a:cs typeface="Arial"/>
              </a:rPr>
              <a:t>Les chiffres avaient changé. L'enquête a révélé que le cas index était en fait un autre individu, quelques générations plus tôt, dont les symptômes avaient débuté 46 jours avant la détection de l'épidémie. Le délai de notification était resté le même, et à ce moment-là, la réponse rapide avait été achevée et le délai pour mettre en œuvre les mesures d'intervention rapide 7-1-7 était de 9 jours.</a:t>
            </a:r>
          </a:p>
          <a:p>
            <a:br>
              <a:rPr lang="en-US" dirty="0">
                <a:cs typeface="Arial"/>
              </a:rPr>
            </a:br>
            <a:r>
              <a:rPr lang="fr" dirty="0">
                <a:solidFill>
                  <a:srgbClr val="000000"/>
                </a:solidFill>
                <a:latin typeface="Arial"/>
                <a:cs typeface="Arial"/>
              </a:rPr>
              <a:t>Nous suivrons cette épidémie pendant le reste de la journée, en examinant les goulots d'étranglement, les </a:t>
            </a:r>
            <a:r>
              <a:rPr lang="en-US" dirty="0" err="1">
                <a:solidFill>
                  <a:srgbClr val="000000"/>
                </a:solidFill>
                <a:latin typeface="Arial"/>
                <a:cs typeface="Arial"/>
              </a:rPr>
              <a:t>facteurs</a:t>
            </a:r>
            <a:r>
              <a:rPr lang="en-US" dirty="0">
                <a:solidFill>
                  <a:srgbClr val="000000"/>
                </a:solidFill>
                <a:latin typeface="Arial"/>
                <a:cs typeface="Arial"/>
              </a:rPr>
              <a:t> </a:t>
            </a:r>
            <a:r>
              <a:rPr lang="en-US" dirty="0" err="1">
                <a:solidFill>
                  <a:srgbClr val="000000"/>
                </a:solidFill>
                <a:latin typeface="Arial"/>
                <a:cs typeface="Arial"/>
              </a:rPr>
              <a:t>favorisants</a:t>
            </a:r>
            <a:r>
              <a:rPr lang="fr" dirty="0">
                <a:solidFill>
                  <a:srgbClr val="000000"/>
                </a:solidFill>
                <a:latin typeface="Arial"/>
                <a:cs typeface="Arial"/>
              </a:rPr>
              <a:t> et les séances d'action.</a:t>
            </a:r>
          </a:p>
          <a:p>
            <a:endParaRPr lang="en-US" dirty="0">
              <a:solidFill>
                <a:srgbClr val="000000"/>
              </a:solidFill>
            </a:endParaRPr>
          </a:p>
          <a:p>
            <a:endParaRPr lang="en-US" b="0" i="0" dirty="0">
              <a:solidFill>
                <a:srgbClr val="000000"/>
              </a:solidFill>
              <a:effectLst/>
              <a:latin typeface="Arial"/>
              <a:cs typeface="Arial"/>
            </a:endParaRPr>
          </a:p>
          <a:p>
            <a:endParaRPr lang="en-US" dirty="0">
              <a:solidFill>
                <a:srgbClr val="000000"/>
              </a:solidFill>
              <a:latin typeface="Arial"/>
              <a:ea typeface="Calibri" panose="020F0502020204030204" pitchFamily="34" charset="0"/>
              <a:cs typeface="Arial"/>
            </a:endParaRPr>
          </a:p>
          <a:p>
            <a:endParaRPr lang="en-US" dirty="0">
              <a:solidFill>
                <a:srgbClr val="444444"/>
              </a:solidFill>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3ACF14B2-3DA7-B742-3E98-8D5860E66DE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652314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B8E68-A941-E2AE-9772-42D080877D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72E285-5036-399A-C324-5B6F98A2ED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7E5A04-CD72-C686-8CEB-D737528BC201}"/>
              </a:ext>
            </a:extLst>
          </p:cNvPr>
          <p:cNvSpPr>
            <a:spLocks noGrp="1"/>
          </p:cNvSpPr>
          <p:nvPr>
            <p:ph type="body" idx="1"/>
          </p:nvPr>
        </p:nvSpPr>
        <p:spPr/>
        <p:txBody>
          <a:bodyPr/>
          <a:lstStyle/>
          <a:p>
            <a:r>
              <a:rPr lang="fr" dirty="0">
                <a:latin typeface="Arial"/>
                <a:cs typeface="Arial"/>
              </a:rPr>
              <a:t>Prenons maintenant un autre exemple : une épidémie gastro-intestinale non spécifiée survenue dans une juridiction américaine.</a:t>
            </a:r>
          </a:p>
          <a:p>
            <a:endParaRPr lang="en-US" dirty="0"/>
          </a:p>
          <a:p>
            <a:r>
              <a:rPr lang="fr" dirty="0">
                <a:latin typeface="Arial"/>
                <a:cs typeface="Arial"/>
              </a:rPr>
              <a:t>[CLIQUEZ]</a:t>
            </a:r>
          </a:p>
          <a:p>
            <a:endParaRPr lang="en-US" dirty="0">
              <a:cs typeface="Arial"/>
            </a:endParaRPr>
          </a:p>
          <a:p>
            <a:r>
              <a:rPr lang="fr" dirty="0">
                <a:latin typeface="Arial"/>
                <a:cs typeface="Arial"/>
              </a:rPr>
              <a:t>Le déjeuner a été servi dans un refuge pour migrants le 22 novembre. Le personnel du refuge a appelé les services d'urgence lorsqu'une vingtaine de personnes ont commencé à vomir une heure après le déjeuner.</a:t>
            </a:r>
          </a:p>
          <a:p>
            <a:endParaRPr lang="en-US" dirty="0"/>
          </a:p>
          <a:p>
            <a:r>
              <a:rPr lang="fr" dirty="0">
                <a:latin typeface="Arial"/>
                <a:cs typeface="Arial"/>
              </a:rPr>
              <a:t>Les services d'urgence ont alerté le département de santé publique après être arrivés sur les lieux et avoir identifié plus de 20 personnes présentant de graves symptômes gastro-intestinaux.</a:t>
            </a:r>
          </a:p>
          <a:p>
            <a:endParaRPr lang="en-US" dirty="0"/>
          </a:p>
          <a:p>
            <a:r>
              <a:rPr lang="fr" dirty="0">
                <a:latin typeface="Arial"/>
                <a:cs typeface="Arial"/>
              </a:rPr>
              <a:t>Ce jour-là, le personnel du service de santé publique s'est rendu au refuge en raison du nombre et de la gravité des cas signalés. Il a entamé des enquêtes sur les cas et les contacts de 73 personnes exposées et prélevé des échantillons alimentaires et environnementaux pour analyse. Après une analyse 7-1-7, il a été constaté que l'objectif était atteint : la détection et la notification ont été effectuées en moins d'un jour et les mesures d'intervention rapide ont été mises en œuvre en cinq jours.</a:t>
            </a:r>
          </a:p>
          <a:p>
            <a:endParaRPr lang="en-US" dirty="0"/>
          </a:p>
          <a:p>
            <a:r>
              <a:rPr lang="fr" dirty="0">
                <a:latin typeface="Arial"/>
                <a:cs typeface="Arial"/>
              </a:rPr>
              <a:t>[CLIQUEZ]</a:t>
            </a:r>
          </a:p>
          <a:p>
            <a:endParaRPr lang="en-US" dirty="0"/>
          </a:p>
          <a:p>
            <a:r>
              <a:rPr lang="fr" dirty="0">
                <a:latin typeface="Arial"/>
                <a:cs typeface="Arial"/>
              </a:rPr>
              <a:t>Cet exemple illustre parfaitement l'utilité d'une analyse 7-1-7 approfondie, même lorsque l'objectif est atteint. L'analyse des goulots d'étranglement et des facteurs favorisants a permis d'en apprendre beaucoup. Plusieurs facteurs favorisant une intervention rapide ont été identifiés, notamment un signalement initial rapide aux services d'urgence et une forte coopération entre les différentes entités impliquées. Cependant, la rapidité de la notification aux services de santé publique était en partie due à la chance : l'un des intervenants d'urgence travaillait au service de santé publique et a effectué la notification. De plus, certains goulots d'étranglement ont ralenti le temps de réponse.</a:t>
            </a:r>
          </a:p>
          <a:p>
            <a:endParaRPr lang="en-US" dirty="0"/>
          </a:p>
          <a:p>
            <a:r>
              <a:rPr lang="fr" dirty="0">
                <a:latin typeface="Arial"/>
                <a:cs typeface="Arial"/>
              </a:rPr>
              <a:t>[CLIQUEZ]</a:t>
            </a:r>
          </a:p>
          <a:p>
            <a:endParaRPr lang="en-US" dirty="0"/>
          </a:p>
          <a:p>
            <a:r>
              <a:rPr lang="fr" dirty="0">
                <a:latin typeface="Arial"/>
                <a:cs typeface="Arial"/>
              </a:rPr>
              <a:t>Ainsi, sur la base de l'analyse 7-1-7, la juridiction a proposé des mesures qui pourraient accélérer encore davantage la réponse et mettre en place un protocole de notification robuste qui ne repose pas sur une entité intermédiaire – dans ce cas, les services d'urgence – pour effectuer la notification.</a:t>
            </a:r>
          </a:p>
          <a:p>
            <a:pPr marL="285750" indent="-285750">
              <a:buFont typeface="Arial,Sans-Serif"/>
              <a:buChar char="•"/>
            </a:pPr>
            <a:endParaRPr lang="en-US" dirty="0"/>
          </a:p>
          <a:p>
            <a:pPr marL="285750" indent="-285750">
              <a:buFont typeface="Arial,Sans-Serif"/>
              <a:buChar char="•"/>
            </a:pPr>
            <a:endParaRPr lang="en-US" dirty="0"/>
          </a:p>
          <a:p>
            <a:pPr marL="285750" indent="-285750">
              <a:buFont typeface="Arial,Sans-Serif"/>
              <a:buChar char="•"/>
            </a:pPr>
            <a:endParaRPr lang="en-US" sz="1200" b="0" i="0" u="none" strike="noStrike" dirty="0">
              <a:solidFill>
                <a:srgbClr val="4B4C4F"/>
              </a:solidFill>
              <a:effectLst/>
              <a:latin typeface="Arial" panose="020B0604020202020204" pitchFamily="34" charset="0"/>
            </a:endParaRPr>
          </a:p>
        </p:txBody>
      </p:sp>
      <p:sp>
        <p:nvSpPr>
          <p:cNvPr id="4" name="Slide Number Placeholder 3">
            <a:extLst>
              <a:ext uri="{FF2B5EF4-FFF2-40B4-BE49-F238E27FC236}">
                <a16:creationId xmlns:a16="http://schemas.microsoft.com/office/drawing/2014/main" id="{72C14782-FDB6-06FA-4231-4BCDC8235C3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842182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6AB982-137E-CF68-311A-9AE7A341D1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3972F1-F284-31DF-EC45-D5CDBE452B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E8B805-C517-D8F1-2588-68F44F7FE808}"/>
              </a:ext>
            </a:extLst>
          </p:cNvPr>
          <p:cNvSpPr>
            <a:spLocks noGrp="1"/>
          </p:cNvSpPr>
          <p:nvPr>
            <p:ph type="body" idx="1"/>
          </p:nvPr>
        </p:nvSpPr>
        <p:spPr/>
        <p:txBody>
          <a:bodyPr/>
          <a:lstStyle/>
          <a:p>
            <a:r>
              <a:rPr lang="fr" dirty="0">
                <a:latin typeface="Arial"/>
                <a:cs typeface="Arial"/>
              </a:rPr>
              <a:t>Je voudrais m’arrêter un instant pour souligner l’importance de ces teste narratifs.</a:t>
            </a:r>
          </a:p>
          <a:p>
            <a:endParaRPr lang="en-US" dirty="0">
              <a:latin typeface="Arial"/>
              <a:cs typeface="Arial"/>
            </a:endParaRPr>
          </a:p>
          <a:p>
            <a:r>
              <a:rPr lang="fr" dirty="0">
                <a:latin typeface="Arial"/>
                <a:cs typeface="Arial"/>
              </a:rPr>
              <a:t>On parle beaucoup des dates des jalons, mais ce sont les récits qui font réellement avancer le cycle d'amélioration des performances. Une fois une date connue, il faut en comprendre le « pourquoi ». Pourquoi la détection n'a-t-elle pris qu'un jour ? Pourquoi a-t-elle pris 10 jours ? 40 jours ? Nous y reviendrons plus en détail lorsque nous aborderons les goulots d'étranglement et les </a:t>
            </a:r>
            <a:r>
              <a:rPr lang="en-US" dirty="0" err="1">
                <a:latin typeface="Arial"/>
                <a:cs typeface="Arial"/>
              </a:rPr>
              <a:t>facteurs</a:t>
            </a:r>
            <a:r>
              <a:rPr lang="en-US" dirty="0">
                <a:latin typeface="Arial"/>
                <a:cs typeface="Arial"/>
              </a:rPr>
              <a:t> </a:t>
            </a:r>
            <a:r>
              <a:rPr lang="en-US" dirty="0" err="1">
                <a:latin typeface="Arial"/>
                <a:cs typeface="Arial"/>
              </a:rPr>
              <a:t>favorisants</a:t>
            </a:r>
            <a:r>
              <a:rPr lang="fr" dirty="0">
                <a:latin typeface="Arial"/>
                <a:cs typeface="Arial"/>
              </a:rPr>
              <a:t>, mais il est important ici de rappeler qu'il est important de s'assurer que les textes narratifs  soient recueillis dans le cadre de la collecte de données 7-1-7 et de l'analyse des actions précoces.</a:t>
            </a:r>
            <a:endParaRPr lang="en-US" dirty="0"/>
          </a:p>
        </p:txBody>
      </p:sp>
      <p:sp>
        <p:nvSpPr>
          <p:cNvPr id="4" name="Slide Number Placeholder 3">
            <a:extLst>
              <a:ext uri="{FF2B5EF4-FFF2-40B4-BE49-F238E27FC236}">
                <a16:creationId xmlns:a16="http://schemas.microsoft.com/office/drawing/2014/main" id="{23BFC0EC-0803-9369-3A5C-0749D950857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862596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AD78F5-1404-3773-B932-E2A0B46CB2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5824F2-1B6F-1F59-F438-F6691BE840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4CD4A3-F2A4-3937-1933-AD873F39AFA4}"/>
              </a:ext>
            </a:extLst>
          </p:cNvPr>
          <p:cNvSpPr>
            <a:spLocks noGrp="1"/>
          </p:cNvSpPr>
          <p:nvPr>
            <p:ph type="body" idx="1"/>
          </p:nvPr>
        </p:nvSpPr>
        <p:spPr/>
        <p:txBody>
          <a:bodyPr/>
          <a:lstStyle/>
          <a:p>
            <a:r>
              <a:rPr lang="fr" dirty="0">
                <a:latin typeface="Arial"/>
                <a:cs typeface="Arial"/>
              </a:rPr>
              <a:t>Une fois les dates clés et les descriptions définies, calculez les indicateurs de promptitude et évaluez la performance du  7-1-7.  Notez que nous disposons de trois indicateurs : le nombre de jours nécessaires pour détecter, le nombre de jours nécessaires pour notifier et le nombre de jours nécessaires pour mettre en œuvre les mesures d'intervention précoce. Ensemble, ces indicateurs constituent l'objectif global 7-1-7.</a:t>
            </a:r>
          </a:p>
          <a:p>
            <a:endParaRPr lang="en-US" dirty="0"/>
          </a:p>
          <a:p>
            <a:r>
              <a:rPr lang="fr" dirty="0">
                <a:latin typeface="Arial"/>
                <a:cs typeface="Arial"/>
              </a:rPr>
              <a:t>Pour améliorer les performances, il est essentiel d'examiner chaque indicateur individuellement, mais aussi l'objectif global 7-1-7. L'objectif global est d'améliorer la rapidité d'intervention tout au long du continuum depuis l'apparition d'une épidémie jusqu'à sa découverte par les autorités de santé publique et la mise en œuvre des mesures pour la contrôler.</a:t>
            </a:r>
          </a:p>
          <a:p>
            <a:endParaRPr lang="en-US" dirty="0"/>
          </a:p>
          <a:p>
            <a:r>
              <a:rPr lang="fr" dirty="0">
                <a:latin typeface="Arial"/>
                <a:cs typeface="Arial"/>
              </a:rPr>
              <a:t>L'objectif global 7-1-7 consiste à s'assurer qu'il n'y a pas de maillons faibles au long de ce continuum, car en fin de compte, même si vous êtes rapide pour deux des trois intervalles, les chances qu'une épidémie devienne incontrôlable sont toujours élevées si vous n'êtes pas rapide sur les trois.</a:t>
            </a:r>
          </a:p>
          <a:p>
            <a:endParaRPr lang="en-US" dirty="0"/>
          </a:p>
          <a:p>
            <a:endParaRPr lang="en-US" dirty="0"/>
          </a:p>
        </p:txBody>
      </p:sp>
      <p:sp>
        <p:nvSpPr>
          <p:cNvPr id="4" name="Slide Number Placeholder 3">
            <a:extLst>
              <a:ext uri="{FF2B5EF4-FFF2-40B4-BE49-F238E27FC236}">
                <a16:creationId xmlns:a16="http://schemas.microsoft.com/office/drawing/2014/main" id="{14C53504-B888-682E-010A-FBF57266706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45355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C6363-5DF5-9939-E3E1-83BE1082CC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2D2A96-A25F-0CCF-FEC8-EF084980DF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74BF5A-106F-3BF3-A628-8FA90943224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dirty="0">
                <a:latin typeface="Arial"/>
                <a:cs typeface="Arial"/>
              </a:rPr>
              <a:t>[Note au modérateur : nous avons alloué 35 minutes au total à cette activité : quelques minutes pour expliquer la diapositive suivante et répartir les participants en groupes, et 30 minutes pour l’activité, plus quelques minutes de temps tampon. Si possible, essayez d’avoir des groupes de 6 à 8 participants. Nous recommandons d’utiliser les trois séries de scénarios du dossier « Activités » associé afin que la présentation du rapport ne soit pas trop longue. S’il y a plus de trois groupes, certains groupes recevront le même ensemble de scénarios (par exemple, s’il y a cinq groupes, le scénario 1 sera donné à deux groupes ; le scénario 2 à deux groupes et le scénario 3 à un groupe). En séance plénière, demandez à un groupe par scénario d’épidémie de présenter un rapport complet, et les autres groupes ayant le même scénario ajouteront des éléments supplémentaires à leur rapport. Adaptez la durée des discussions et des séances plénières en fonction du nombre de groupes.]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Passons maintenant à notre première activité de la matinée. Nous allons faire une activité en petits groupes pour identifier les dates clés du 7-1-7. </a:t>
            </a:r>
            <a:r>
              <a:rPr lang="fr" dirty="0">
                <a:effectLst/>
                <a:latin typeface="Arial"/>
                <a:cs typeface="Arial"/>
              </a:rPr>
              <a:t>Cette activité durera 30 minutes.</a:t>
            </a:r>
          </a:p>
          <a:p>
            <a:endParaRPr lang="en-US" dirty="0">
              <a:effectLst/>
            </a:endParaRPr>
          </a:p>
          <a:p>
            <a:r>
              <a:rPr lang="fr" dirty="0">
                <a:effectLst/>
                <a:latin typeface="Arial"/>
                <a:cs typeface="Arial"/>
              </a:rPr>
              <a:t>Nous allons maintenant vous répartir en [indiquer le nombre de groupes]. N'oubliez pas qu'il n'y a pas d'animateur pré-assigné pour cette activité.</a:t>
            </a:r>
          </a:p>
          <a:p>
            <a:endParaRPr lang="en-US" dirty="0">
              <a:effectLst/>
            </a:endParaRPr>
          </a:p>
          <a:p>
            <a:r>
              <a:rPr lang="fr" i="1" dirty="0">
                <a:effectLst/>
                <a:latin typeface="Arial"/>
                <a:cs typeface="Arial"/>
              </a:rPr>
              <a:t>[Note au modérateur : distribuez les feuilles d’activités papier une fois que les gens sont en groupes].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cs typeface="Calibri"/>
            </a:endParaRPr>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1571F25A-886D-3FE3-318C-2E9137D75F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185280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DF7DB-ED2C-79DE-2268-497CD758F7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8866A2-B7A0-FC30-90D7-405248F4C2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FCBE66-0AE4-6A89-F9A2-64E78293C94E}"/>
              </a:ext>
            </a:extLst>
          </p:cNvPr>
          <p:cNvSpPr>
            <a:spLocks noGrp="1"/>
          </p:cNvSpPr>
          <p:nvPr>
            <p:ph type="body" idx="1"/>
          </p:nvPr>
        </p:nvSpPr>
        <p:spPr/>
        <p:txBody>
          <a:bodyPr/>
          <a:lstStyle/>
          <a:p>
            <a:r>
              <a:rPr lang="fr" dirty="0">
                <a:effectLst/>
                <a:latin typeface="Arial"/>
                <a:cs typeface="Arial"/>
              </a:rPr>
              <a:t>Maintenant que vous êtes dans vos groupes, nous allons commencer l'activité.</a:t>
            </a:r>
          </a:p>
          <a:p>
            <a:endParaRPr lang="en-US" dirty="0">
              <a:effectLst/>
            </a:endParaRPr>
          </a:p>
          <a:p>
            <a:r>
              <a:rPr lang="fr" dirty="0">
                <a:effectLst/>
                <a:latin typeface="Arial"/>
                <a:cs typeface="Arial"/>
              </a:rPr>
              <a:t>Pendant les 20 premières minutes, vous lirez de courts scénarios et identifierez les dates clés du 7-1-7. Ces scénarios présentent une certaine complexité, comparable à celle du monde réel, et peuvent donner lieu à une discussion sur les dates. Utilisez le Guide de référence des dates clés du 7-1-7 disponible à votre table pour plus de précisions. Vous discuterez des réponses en groupe. Assurez-vous de désigner un membre du groupe pour faire un compte rendu en plénière.</a:t>
            </a:r>
          </a:p>
          <a:p>
            <a:endParaRPr lang="en-US" dirty="0">
              <a:effectLst/>
            </a:endParaRPr>
          </a:p>
          <a:p>
            <a:r>
              <a:rPr lang="fr" dirty="0">
                <a:effectLst/>
                <a:latin typeface="Arial"/>
                <a:cs typeface="Arial"/>
              </a:rPr>
              <a:t>Chaque groupe disposera ensuite de 3 minutes pour présenter en séance plénière un bref résumé de son article et de la discussion. Pour les groupes dont les scénarios ont déjà été abordés en séance plénière, nous vous demanderons si vous avez des questions ou des commentaires sur ce qui a déjà été discuté.</a:t>
            </a:r>
          </a:p>
          <a:p>
            <a:endParaRPr lang="en-US" dirty="0">
              <a:effectLst/>
            </a:endParaRPr>
          </a:p>
          <a:p>
            <a:r>
              <a:rPr lang="fr" dirty="0">
                <a:effectLst/>
                <a:latin typeface="Arial"/>
                <a:cs typeface="Arial"/>
              </a:rPr>
              <a:t>Amusez-vous!</a:t>
            </a:r>
          </a:p>
          <a:p>
            <a:endParaRPr lang="en-US" dirty="0">
              <a:latin typeface="Calibri"/>
              <a:cs typeface="Calibri"/>
            </a:endParaRPr>
          </a:p>
        </p:txBody>
      </p:sp>
      <p:sp>
        <p:nvSpPr>
          <p:cNvPr id="4" name="Slide Number Placeholder 3">
            <a:extLst>
              <a:ext uri="{FF2B5EF4-FFF2-40B4-BE49-F238E27FC236}">
                <a16:creationId xmlns:a16="http://schemas.microsoft.com/office/drawing/2014/main" id="{699D6EF4-A00B-7ABD-63CD-E827ACD5DE3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19203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887B3-A40E-0D7B-43A2-3E05489038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B4F79E-6FDA-9E75-7069-3F70F051E5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B763A1-CBAA-BA09-B8B5-E095413574A8}"/>
              </a:ext>
            </a:extLst>
          </p:cNvPr>
          <p:cNvSpPr>
            <a:spLocks noGrp="1"/>
          </p:cNvSpPr>
          <p:nvPr>
            <p:ph type="body" idx="1"/>
          </p:nvPr>
        </p:nvSpPr>
        <p:spPr/>
        <p:txBody>
          <a:bodyPr/>
          <a:lstStyle/>
          <a:p>
            <a:pPr marL="0" indent="0" algn="just">
              <a:buNone/>
            </a:pPr>
            <a:r>
              <a:rPr lang="fr" dirty="0">
                <a:latin typeface="Arial"/>
                <a:ea typeface="Calibri"/>
                <a:cs typeface="Arial"/>
              </a:rPr>
              <a:t>Passons maintenant en revue les réponses de chaque scénario. Chaque scénario est inclus ici ; vous pouvez le lire. Commençons par le groupe 1.</a:t>
            </a:r>
          </a:p>
          <a:p>
            <a:pPr marL="0" indent="0" algn="just">
              <a:buNone/>
            </a:pPr>
            <a:endParaRPr lang="en-US" dirty="0">
              <a:latin typeface="Arial"/>
              <a:ea typeface="Calibri"/>
              <a:cs typeface="Arial"/>
            </a:endParaRPr>
          </a:p>
          <a:p>
            <a:pPr marL="0" indent="0" algn="just">
              <a:buNone/>
            </a:pPr>
            <a:r>
              <a:rPr lang="fr" dirty="0">
                <a:latin typeface="Arial"/>
                <a:ea typeface="Calibri"/>
                <a:cs typeface="Arial"/>
              </a:rPr>
              <a:t>Le rapporteur de votre groupe pourrait-il nous parler un peu du premier scénario que vous avez eu, de votre réponse et des raisons pour lesquelles vous avez choisi cette réponse ?</a:t>
            </a:r>
          </a:p>
          <a:p>
            <a:pPr marL="0" indent="0" algn="just">
              <a:buNone/>
            </a:pPr>
            <a:endParaRPr lang="en-US" dirty="0">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i="1" dirty="0">
                <a:latin typeface="Arial"/>
                <a:ea typeface="Calibri"/>
                <a:cs typeface="Arial"/>
              </a:rPr>
              <a:t>[Note au modérateur : la réponse est C </a:t>
            </a:r>
            <a:r>
              <a:rPr lang="fr" i="1" dirty="0">
                <a:latin typeface="Arial"/>
                <a:cs typeface="Arial"/>
              </a:rPr>
              <a:t>– 15</a:t>
            </a:r>
            <a:r>
              <a:rPr lang="fr" sz="1200" b="0" i="1" dirty="0">
                <a:latin typeface="Arial"/>
                <a:cs typeface="Arial"/>
              </a:rPr>
              <a:t> janvier , car c'est à cette date que le seuil a été dépassé dans le District central. Si la réponse est différente, discutez-en brièvement avec lui, en terminant par l'orientation vers la bonne réponse, selon les définitions 7-1-7.]</a:t>
            </a:r>
          </a:p>
          <a:p>
            <a:pPr marL="0" indent="0" algn="just">
              <a:buNone/>
            </a:pPr>
            <a:endParaRPr lang="en-US" dirty="0">
              <a:latin typeface="Arial"/>
              <a:ea typeface="Calibri"/>
              <a:cs typeface="Arial"/>
            </a:endParaRPr>
          </a:p>
          <a:p>
            <a:pPr marL="0" indent="0" algn="just">
              <a:buNone/>
            </a:pPr>
            <a:endParaRPr lang="en-US" dirty="0">
              <a:latin typeface="Arial"/>
              <a:ea typeface="Calibri"/>
              <a:cs typeface="Arial"/>
            </a:endParaRPr>
          </a:p>
          <a:p>
            <a:pPr marL="0" indent="0" algn="just">
              <a:buNone/>
            </a:pPr>
            <a:r>
              <a:rPr lang="fr" dirty="0">
                <a:latin typeface="Arial"/>
                <a:ea typeface="Calibri"/>
                <a:cs typeface="Arial"/>
              </a:rPr>
              <a:t>Passons maintenant à ce deuxième exemple concernant le Zika à San Lorenzo.</a:t>
            </a:r>
          </a:p>
          <a:p>
            <a:pPr marL="0" indent="0" algn="just">
              <a:buNone/>
            </a:pPr>
            <a:endParaRPr lang="en-US" dirty="0">
              <a:latin typeface="Arial"/>
              <a:ea typeface="Calibri"/>
              <a:cs typeface="Arial"/>
            </a:endParaRPr>
          </a:p>
          <a:p>
            <a:pPr marL="0" indent="0" algn="just">
              <a:buNone/>
            </a:pPr>
            <a:endParaRPr lang="en-US" dirty="0">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i="1" dirty="0">
                <a:latin typeface="Arial"/>
                <a:ea typeface="Calibri"/>
                <a:cs typeface="Arial"/>
              </a:rPr>
              <a:t>Note au modérateur : la réponse est D </a:t>
            </a:r>
            <a:r>
              <a:rPr lang="fr" i="1" dirty="0">
                <a:latin typeface="Arial"/>
                <a:cs typeface="Arial"/>
              </a:rPr>
              <a:t>– 18</a:t>
            </a:r>
            <a:r>
              <a:rPr lang="fr" sz="1200" b="0" i="1" dirty="0">
                <a:latin typeface="Arial"/>
                <a:cs typeface="Arial"/>
              </a:rPr>
              <a:t> décembre , car c'est à cette date que les données agrégées ont indiqué que le seuil d'incidence avait été dépassé. Si la réponse obtenue est différente, discutez-en brièvement avec lui, en terminant par l'orientation vers la bonne réponse, selon les définitions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dirty="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sz="1200" b="0" i="1" dirty="0">
                <a:latin typeface="Arial"/>
                <a:ea typeface="Calibri"/>
                <a:cs typeface="Arial"/>
              </a:rPr>
              <a:t>*** S'il y avait d'autres groupes avec les mêmes scénarios, demandez-leur s'ils ont des questions ou des commentaires supplémentaires sur les scénarios de cette diapositive].</a:t>
            </a:r>
            <a:endParaRPr lang="en-US" i="1" dirty="0">
              <a:latin typeface="Arial"/>
              <a:ea typeface="Calibri"/>
              <a:cs typeface="Arial"/>
            </a:endParaRPr>
          </a:p>
          <a:p>
            <a:pPr marL="228600" indent="-228600" algn="just">
              <a:buAutoNum type="arabicPeriod"/>
            </a:pPr>
            <a:endParaRPr lang="en-US" dirty="0">
              <a:latin typeface="Arial"/>
              <a:ea typeface="Calibri"/>
              <a:cs typeface="Arial"/>
            </a:endParaRPr>
          </a:p>
          <a:p>
            <a:pPr marL="228600" indent="-228600" algn="just">
              <a:buAutoNum type="arabicPeriod"/>
            </a:pPr>
            <a:endParaRPr lang="en-US" dirty="0">
              <a:latin typeface="Arial"/>
              <a:ea typeface="Calibri"/>
              <a:cs typeface="Arial"/>
            </a:endParaRPr>
          </a:p>
        </p:txBody>
      </p:sp>
      <p:sp>
        <p:nvSpPr>
          <p:cNvPr id="4" name="Slide Number Placeholder 3">
            <a:extLst>
              <a:ext uri="{FF2B5EF4-FFF2-40B4-BE49-F238E27FC236}">
                <a16:creationId xmlns:a16="http://schemas.microsoft.com/office/drawing/2014/main" id="{61473DA8-A2C1-08C5-6F1B-42CA5F0CE3E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583184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88C03-32E4-D4FA-D2D3-8A67FF9C7A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649A04-FE78-BBE2-AAD4-6A997B3F94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EF8EB4-EC55-0D1E-B3D2-5FBB48FF137F}"/>
              </a:ext>
            </a:extLst>
          </p:cNvPr>
          <p:cNvSpPr>
            <a:spLocks noGrp="1"/>
          </p:cNvSpPr>
          <p:nvPr>
            <p:ph type="body" idx="1"/>
          </p:nvPr>
        </p:nvSpPr>
        <p:spPr/>
        <p:txBody>
          <a:bodyPr/>
          <a:lstStyle/>
          <a:p>
            <a:pPr marL="0" indent="0" algn="just">
              <a:buNone/>
            </a:pPr>
            <a:r>
              <a:rPr lang="fr" dirty="0">
                <a:latin typeface="Arial"/>
                <a:ea typeface="Calibri"/>
                <a:cs typeface="Arial"/>
              </a:rPr>
              <a:t>Pouvez-vous maintenant partager un peu ce scénario de Kasulu , votre réponse et pourquoi vous avez choisi cette réponse ?</a:t>
            </a:r>
          </a:p>
          <a:p>
            <a:pPr marL="0" indent="0" algn="just">
              <a:buNone/>
            </a:pPr>
            <a:endParaRPr lang="en-US" dirty="0">
              <a:latin typeface="Arial"/>
              <a:ea typeface="Calibri"/>
              <a:cs typeface="Arial"/>
            </a:endParaRPr>
          </a:p>
          <a:p>
            <a:pPr algn="just">
              <a:defRPr/>
            </a:pPr>
            <a:r>
              <a:rPr lang="fr" i="1" dirty="0">
                <a:latin typeface="Arial"/>
                <a:ea typeface="Calibri"/>
                <a:cs typeface="Arial"/>
              </a:rPr>
              <a:t>[Note au modérateur : la réponse est D </a:t>
            </a:r>
            <a:r>
              <a:rPr lang="fr" i="1" dirty="0">
                <a:latin typeface="Arial"/>
                <a:cs typeface="Arial"/>
              </a:rPr>
              <a:t>– 29 mai car le laboratoire a signalé le résultat aux autorités de santé publique.</a:t>
            </a:r>
            <a:r>
              <a:rPr lang="fr" i="1" dirty="0">
                <a:latin typeface="Arial"/>
                <a:ea typeface="Calibri"/>
                <a:cs typeface="Arial"/>
              </a:rPr>
              <a:t> </a:t>
            </a:r>
            <a:r>
              <a:rPr lang="fr" sz="1200" b="0" i="1" dirty="0">
                <a:latin typeface="Arial"/>
                <a:cs typeface="Arial"/>
              </a:rPr>
              <a:t>S'ils obtiennent une réponse différente, discutez-en brièvement avec eux, en terminant par leur indiquer la bonne réponse en vous basant sur les définitions 7-1-7.]</a:t>
            </a:r>
          </a:p>
          <a:p>
            <a:pPr marL="0" indent="0" algn="just">
              <a:buNone/>
            </a:pPr>
            <a:endParaRPr lang="en-US" dirty="0">
              <a:latin typeface="Arial"/>
              <a:ea typeface="Calibri"/>
              <a:cs typeface="Arial"/>
            </a:endParaRPr>
          </a:p>
          <a:p>
            <a:pPr marL="0" indent="0" algn="just">
              <a:buNone/>
            </a:pPr>
            <a:endParaRPr lang="en-US" dirty="0">
              <a:latin typeface="Arial"/>
              <a:ea typeface="Calibri"/>
              <a:cs typeface="Arial"/>
            </a:endParaRPr>
          </a:p>
          <a:p>
            <a:pPr marL="0" indent="0" algn="just">
              <a:buNone/>
            </a:pPr>
            <a:r>
              <a:rPr lang="fr" dirty="0">
                <a:latin typeface="Arial"/>
                <a:ea typeface="Calibri"/>
                <a:cs typeface="Arial"/>
              </a:rPr>
              <a:t>Passons maintenant à ce dernier exemple.</a:t>
            </a:r>
          </a:p>
          <a:p>
            <a:pPr marL="0" indent="0" algn="just">
              <a:buNone/>
            </a:pPr>
            <a:endParaRPr lang="en-US" dirty="0">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i="1" dirty="0">
                <a:latin typeface="Arial"/>
                <a:ea typeface="Calibri"/>
                <a:cs typeface="Arial"/>
              </a:rPr>
              <a:t>[Note au modérateur : la réponse est D – </a:t>
            </a:r>
            <a:r>
              <a:rPr lang="fr" sz="1200" b="0" i="1" dirty="0">
                <a:latin typeface="Arial"/>
                <a:cs typeface="Arial"/>
              </a:rPr>
              <a:t>17 mars car elle indique qu'ils ont mis en œuvre toutes les mesures pertinentes et que la dernière des mesures (confirmation en laboratoire) a eu lieu le 17 mars. S'ils ont obtenu une réponse différente, discutez-en brièvement avec eux, en terminant par leur indiquer la bonne réponse basée sur les définitions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dirty="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sz="1200" b="0" i="1" dirty="0">
                <a:latin typeface="Arial"/>
                <a:ea typeface="Calibri"/>
                <a:cs typeface="Arial"/>
              </a:rPr>
              <a:t>*** S'il y avait d'autres groupes avec les mêmes scénarios, demandez-leur s'ils ont des questions ou des commentaires supplémentaires sur les scénarios de cette diapositive].</a:t>
            </a:r>
            <a:endParaRPr lang="en-US" i="1" dirty="0">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latin typeface="Arial"/>
              <a:ea typeface="Calibri"/>
              <a:cs typeface="Arial"/>
            </a:endParaRPr>
          </a:p>
        </p:txBody>
      </p:sp>
      <p:sp>
        <p:nvSpPr>
          <p:cNvPr id="4" name="Slide Number Placeholder 3">
            <a:extLst>
              <a:ext uri="{FF2B5EF4-FFF2-40B4-BE49-F238E27FC236}">
                <a16:creationId xmlns:a16="http://schemas.microsoft.com/office/drawing/2014/main" id="{63498FE2-E598-ED0F-2E32-7B25292DAE6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604390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13E9A-D00B-A13E-628D-9EF1840ACF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AD540B-B5EC-9808-FF29-0069AC49C9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F606BA-47DA-762D-41DF-ED6A69D7040D}"/>
              </a:ext>
            </a:extLst>
          </p:cNvPr>
          <p:cNvSpPr>
            <a:spLocks noGrp="1"/>
          </p:cNvSpPr>
          <p:nvPr>
            <p:ph type="body" idx="1"/>
          </p:nvPr>
        </p:nvSpPr>
        <p:spPr/>
        <p:txBody>
          <a:bodyPr/>
          <a:lstStyle/>
          <a:p>
            <a:pPr marL="0" indent="0" algn="just">
              <a:buNone/>
            </a:pPr>
            <a:r>
              <a:rPr lang="fr" dirty="0">
                <a:latin typeface="Arial"/>
                <a:ea typeface="Calibri"/>
                <a:cs typeface="Arial"/>
              </a:rPr>
              <a:t>Passons maintenant au groupe 2.</a:t>
            </a:r>
          </a:p>
          <a:p>
            <a:pPr marL="0" indent="0" algn="just">
              <a:buNone/>
            </a:pPr>
            <a:endParaRPr lang="en-US" dirty="0">
              <a:latin typeface="Arial"/>
              <a:ea typeface="Calibri"/>
              <a:cs typeface="Arial"/>
            </a:endParaRPr>
          </a:p>
          <a:p>
            <a:pPr marL="0" indent="0" algn="just">
              <a:buNone/>
            </a:pPr>
            <a:r>
              <a:rPr lang="fr" dirty="0">
                <a:latin typeface="Arial"/>
                <a:ea typeface="Calibri"/>
                <a:cs typeface="Arial"/>
              </a:rPr>
              <a:t>Le rapporteur de votre groupe pourrait-il nous parler un peu du premier scénario que vous avez eu, de votre réponse et des raisons pour lesquelles vous avez choisi cette réponse ?</a:t>
            </a:r>
          </a:p>
          <a:p>
            <a:pPr marL="0" indent="0" algn="just">
              <a:buNone/>
            </a:pPr>
            <a:endParaRPr lang="en-US" dirty="0">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i="1" dirty="0">
                <a:latin typeface="Arial"/>
                <a:ea typeface="Calibri"/>
                <a:cs typeface="Arial"/>
              </a:rPr>
              <a:t>[Note au modérateur : la réponse est A </a:t>
            </a:r>
            <a:r>
              <a:rPr lang="fr" i="1" dirty="0">
                <a:latin typeface="Arial"/>
                <a:cs typeface="Arial"/>
              </a:rPr>
              <a:t>– </a:t>
            </a:r>
            <a:r>
              <a:rPr lang="fr" sz="1200" b="0" i="1" dirty="0">
                <a:latin typeface="Arial"/>
                <a:cs typeface="Arial"/>
              </a:rPr>
              <a:t>12 septembre, </a:t>
            </a:r>
            <a:r>
              <a:rPr lang="fr" sz="1200" b="0" i="1" dirty="0">
                <a:solidFill>
                  <a:schemeClr val="tx1"/>
                </a:solidFill>
                <a:latin typeface="Arial"/>
                <a:cs typeface="Arial"/>
              </a:rPr>
              <a:t>car c'est à ce moment-là qu'il a développé de la fièvre </a:t>
            </a:r>
            <a:r>
              <a:rPr lang="fr" i="1" dirty="0">
                <a:latin typeface="Arial"/>
                <a:cs typeface="Arial"/>
              </a:rPr>
              <a:t>. </a:t>
            </a:r>
            <a:r>
              <a:rPr lang="fr" sz="1200" b="0" i="1" dirty="0">
                <a:latin typeface="Arial"/>
                <a:cs typeface="Arial"/>
              </a:rPr>
              <a:t>S'ils obtiennent une réponse différente, discutez-en brièvement avec eux, en terminant par leur indiquer la bonne réponse en fonction des définitions 7-1-7.]</a:t>
            </a:r>
          </a:p>
          <a:p>
            <a:pPr marL="0" indent="0" algn="just">
              <a:buNone/>
            </a:pPr>
            <a:endParaRPr lang="en-US" dirty="0">
              <a:latin typeface="Arial"/>
              <a:ea typeface="Calibri"/>
              <a:cs typeface="Arial"/>
            </a:endParaRPr>
          </a:p>
          <a:p>
            <a:pPr marL="0" indent="0" algn="just">
              <a:buNone/>
            </a:pPr>
            <a:endParaRPr lang="en-US" dirty="0">
              <a:latin typeface="Arial"/>
              <a:ea typeface="Calibri"/>
              <a:cs typeface="Arial"/>
            </a:endParaRPr>
          </a:p>
          <a:p>
            <a:pPr marL="0" indent="0" algn="just">
              <a:buNone/>
            </a:pPr>
            <a:r>
              <a:rPr lang="fr" dirty="0">
                <a:latin typeface="Arial"/>
                <a:ea typeface="Calibri"/>
                <a:cs typeface="Arial"/>
              </a:rPr>
              <a:t>Passons maintenant à ce deuxième exemple de suspicion de méningite.</a:t>
            </a:r>
          </a:p>
          <a:p>
            <a:pPr marL="0" indent="0" algn="just">
              <a:buNone/>
            </a:pPr>
            <a:endParaRPr lang="en-US" dirty="0">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i="1" dirty="0">
                <a:latin typeface="Arial"/>
                <a:ea typeface="Calibri"/>
                <a:cs typeface="Arial"/>
              </a:rPr>
              <a:t>[Note au modérateur : la réponse est A </a:t>
            </a:r>
            <a:r>
              <a:rPr lang="fr" i="1" dirty="0">
                <a:latin typeface="Arial"/>
                <a:cs typeface="Arial"/>
              </a:rPr>
              <a:t>–</a:t>
            </a:r>
            <a:r>
              <a:rPr lang="fr" b="0" i="1" dirty="0">
                <a:latin typeface="Arial"/>
                <a:cs typeface="Arial"/>
              </a:rPr>
              <a:t> </a:t>
            </a:r>
            <a:r>
              <a:rPr lang="fr" i="1" dirty="0">
                <a:latin typeface="Arial"/>
                <a:cs typeface="Arial"/>
              </a:rPr>
              <a:t>Le 12 </a:t>
            </a:r>
            <a:r>
              <a:rPr lang="fr" sz="1200" b="0" i="1" dirty="0">
                <a:latin typeface="Arial"/>
                <a:cs typeface="Arial"/>
              </a:rPr>
              <a:t>avril , car c'est à ce moment-là que l'agent de santé communautaire a suspecté et enregistré le cas. S'il obtient une réponse différente, discutez-en brièvement avec lui, en terminant par lui indiquer la bonne réponse en fonction des définitions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dirty="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sz="1200" b="0" i="1" dirty="0">
                <a:latin typeface="Arial"/>
                <a:ea typeface="Calibri"/>
                <a:cs typeface="Arial"/>
              </a:rPr>
              <a:t>*** S'il y avait d'autres groupes avec les mêmes scénarios, demandez-leur s'ils ont des questions ou des commentaires supplémentaires sur les scénarios de cette diapositive].</a:t>
            </a:r>
            <a:endParaRPr lang="en-US" i="1" dirty="0">
              <a:latin typeface="Arial"/>
              <a:ea typeface="Calibri"/>
              <a:cs typeface="Arial"/>
            </a:endParaRPr>
          </a:p>
          <a:p>
            <a:pPr marL="228600" indent="-228600" algn="just">
              <a:buAutoNum type="arabicPeriod"/>
            </a:pPr>
            <a:endParaRPr lang="en-US" dirty="0">
              <a:latin typeface="Arial"/>
              <a:ea typeface="Calibri"/>
              <a:cs typeface="Arial"/>
            </a:endParaRPr>
          </a:p>
        </p:txBody>
      </p:sp>
      <p:sp>
        <p:nvSpPr>
          <p:cNvPr id="4" name="Slide Number Placeholder 3">
            <a:extLst>
              <a:ext uri="{FF2B5EF4-FFF2-40B4-BE49-F238E27FC236}">
                <a16:creationId xmlns:a16="http://schemas.microsoft.com/office/drawing/2014/main" id="{3DEB247F-B327-1C9D-F21E-27AA5A468E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74842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5F880-54B6-DB40-B0AA-E54AC4A827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874945-BEF4-5ACA-8B99-6682FAD1D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10CED3-D6CE-7765-D8D8-4D8ADF0FEDA2}"/>
              </a:ext>
            </a:extLst>
          </p:cNvPr>
          <p:cNvSpPr>
            <a:spLocks noGrp="1"/>
          </p:cNvSpPr>
          <p:nvPr>
            <p:ph type="body" idx="1"/>
          </p:nvPr>
        </p:nvSpPr>
        <p:spPr/>
        <p:txBody>
          <a:bodyPr/>
          <a:lstStyle/>
          <a:p>
            <a:r>
              <a:rPr lang="fr-FR" i="1">
                <a:latin typeface="Arial"/>
                <a:cs typeface="Arial"/>
              </a:rPr>
              <a:t>[Remarque pour la modération : nous recommandons vivement d’utiliser les brise-glace pour le matin et l’après-midi. Ils sont utiles, car ils stimulent les participants et leur permettent d’apprendre à se connaître. Voici un premier brise-glace qui nous semble être un moyen rapide et amusant pour les participants de se connaître un peu. N’hésitez pas à l’adapter en fonction de votre contexte. Si le groupe est grand, pensez à demander (ou à faire appel à) des volontaires pour prendre la parole au lieu de laisser chaque participant répondre.]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824EE96E-7390-66E6-4B7F-B6E8F4AAFCD1}"/>
              </a:ext>
            </a:extLst>
          </p:cNvPr>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558731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4A591-0DE4-EBD7-64A0-387D00D991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5485C4-0119-8523-9789-05E9929221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F09D3C-3F42-4BEF-585A-4E763CBB035E}"/>
              </a:ext>
            </a:extLst>
          </p:cNvPr>
          <p:cNvSpPr>
            <a:spLocks noGrp="1"/>
          </p:cNvSpPr>
          <p:nvPr>
            <p:ph type="body" idx="1"/>
          </p:nvPr>
        </p:nvSpPr>
        <p:spPr/>
        <p:txBody>
          <a:bodyPr/>
          <a:lstStyle/>
          <a:p>
            <a:pPr marL="0" indent="0" algn="just">
              <a:buNone/>
            </a:pPr>
            <a:r>
              <a:rPr lang="fr" dirty="0">
                <a:latin typeface="Arial"/>
                <a:ea typeface="Calibri"/>
                <a:cs typeface="Arial"/>
              </a:rPr>
              <a:t>Pouvez-vous maintenant partager un peu ce scénario de Marula, votre réponse et pourquoi vous avez choisi cette réponse ?</a:t>
            </a:r>
          </a:p>
          <a:p>
            <a:pPr marL="0" indent="0" algn="just">
              <a:buNone/>
            </a:pPr>
            <a:endParaRPr lang="en-US" dirty="0">
              <a:latin typeface="Arial"/>
              <a:ea typeface="Calibri"/>
              <a:cs typeface="Arial"/>
            </a:endParaRPr>
          </a:p>
          <a:p>
            <a:pPr algn="just">
              <a:defRPr/>
            </a:pPr>
            <a:r>
              <a:rPr lang="fr" i="1" dirty="0">
                <a:latin typeface="Arial"/>
                <a:ea typeface="Calibri"/>
                <a:cs typeface="Arial"/>
              </a:rPr>
              <a:t>[Note au modérateur : la réponse est A – </a:t>
            </a:r>
            <a:r>
              <a:rPr lang="fr" i="1" dirty="0">
                <a:latin typeface="Arial"/>
                <a:cs typeface="Arial"/>
              </a:rPr>
              <a:t>le 3 juin car c’est à ce moment-là qu’elle a coché la case dans l’application pour envoyer le rapport à l’agent de surveillance.</a:t>
            </a:r>
            <a:r>
              <a:rPr lang="fr" i="1" dirty="0">
                <a:latin typeface="Arial"/>
                <a:ea typeface="Calibri"/>
                <a:cs typeface="Arial"/>
              </a:rPr>
              <a:t> </a:t>
            </a:r>
            <a:r>
              <a:rPr lang="fr" sz="1200" b="0" i="1" dirty="0">
                <a:latin typeface="Arial"/>
                <a:cs typeface="Arial"/>
              </a:rPr>
              <a:t>S'ils obtiennent une réponse différente, discutez-en brièvement avec eux, en terminant par leur indiquer la bonne réponse en vous basant sur les définitions 7-1-7.]</a:t>
            </a:r>
          </a:p>
          <a:p>
            <a:pPr marL="0" indent="0" algn="just">
              <a:buNone/>
            </a:pPr>
            <a:endParaRPr lang="en-US" dirty="0">
              <a:latin typeface="Arial"/>
              <a:ea typeface="Calibri"/>
              <a:cs typeface="Arial"/>
            </a:endParaRPr>
          </a:p>
          <a:p>
            <a:pPr marL="0" indent="0" algn="just">
              <a:buNone/>
            </a:pPr>
            <a:endParaRPr lang="en-US" dirty="0">
              <a:latin typeface="Arial"/>
              <a:ea typeface="Calibri"/>
              <a:cs typeface="Arial"/>
            </a:endParaRPr>
          </a:p>
          <a:p>
            <a:pPr marL="0" indent="0" algn="just">
              <a:buNone/>
            </a:pPr>
            <a:r>
              <a:rPr lang="fr" dirty="0">
                <a:latin typeface="Arial"/>
                <a:ea typeface="Calibri"/>
                <a:cs typeface="Arial"/>
              </a:rPr>
              <a:t>Passons maintenant à ce dernier exemple.</a:t>
            </a:r>
          </a:p>
          <a:p>
            <a:pPr marL="0" indent="0" algn="just">
              <a:buNone/>
            </a:pPr>
            <a:endParaRPr lang="en-US" dirty="0">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i="1" dirty="0">
                <a:latin typeface="Arial"/>
                <a:ea typeface="Calibri"/>
                <a:cs typeface="Arial"/>
              </a:rPr>
              <a:t>[Note au modérateur : la réponse est D – </a:t>
            </a:r>
            <a:r>
              <a:rPr lang="fr" i="1" dirty="0">
                <a:latin typeface="Arial"/>
                <a:cs typeface="Arial"/>
              </a:rPr>
              <a:t>le 20</a:t>
            </a:r>
            <a:r>
              <a:rPr lang="fr" sz="1200" b="0" i="1" dirty="0">
                <a:latin typeface="Arial"/>
                <a:cs typeface="Arial"/>
              </a:rPr>
              <a:t> juillet si toutes les autres mesures d’intervention rapide sont jugées inutiles. Si la réponse est différente, discutez-en brièvement avec lui, en terminant par l’orientation vers la bonne réponse, selon les définitions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dirty="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sz="1200" b="0" i="1" dirty="0">
                <a:latin typeface="Arial"/>
                <a:ea typeface="Calibri"/>
                <a:cs typeface="Arial"/>
              </a:rPr>
              <a:t>*** S'il y avait d'autres groupes avec les mêmes scénarios, demandez-leur s'ils ont des questions ou des commentaires supplémentaires sur les scénarios de cette diapositive].</a:t>
            </a:r>
            <a:endParaRPr lang="en-US" i="1" dirty="0">
              <a:latin typeface="Arial"/>
              <a:ea typeface="Calibri"/>
              <a:cs typeface="Arial"/>
            </a:endParaRPr>
          </a:p>
        </p:txBody>
      </p:sp>
      <p:sp>
        <p:nvSpPr>
          <p:cNvPr id="4" name="Slide Number Placeholder 3">
            <a:extLst>
              <a:ext uri="{FF2B5EF4-FFF2-40B4-BE49-F238E27FC236}">
                <a16:creationId xmlns:a16="http://schemas.microsoft.com/office/drawing/2014/main" id="{360C7A72-6BB9-92BE-6D8A-1A0CE85F45C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09187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6214E-6F4E-1828-DCBA-2417EDECC3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EC3FDD-8C00-EE44-1C5B-D3B8934AE8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C8FFF4-3266-EC3E-E1E4-23D872FB0B0C}"/>
              </a:ext>
            </a:extLst>
          </p:cNvPr>
          <p:cNvSpPr>
            <a:spLocks noGrp="1"/>
          </p:cNvSpPr>
          <p:nvPr>
            <p:ph type="body" idx="1"/>
          </p:nvPr>
        </p:nvSpPr>
        <p:spPr/>
        <p:txBody>
          <a:bodyPr/>
          <a:lstStyle/>
          <a:p>
            <a:pPr marL="0" indent="0" algn="just">
              <a:buNone/>
            </a:pPr>
            <a:r>
              <a:rPr lang="fr" dirty="0">
                <a:latin typeface="Arial"/>
                <a:ea typeface="Calibri"/>
                <a:cs typeface="Arial"/>
              </a:rPr>
              <a:t>Passons maintenant au groupe 3.</a:t>
            </a:r>
          </a:p>
          <a:p>
            <a:pPr marL="0" indent="0" algn="just">
              <a:buNone/>
            </a:pPr>
            <a:endParaRPr lang="en-US" dirty="0">
              <a:latin typeface="Arial"/>
              <a:ea typeface="Calibri"/>
              <a:cs typeface="Arial"/>
            </a:endParaRPr>
          </a:p>
          <a:p>
            <a:pPr marL="0" indent="0" algn="just">
              <a:buNone/>
            </a:pPr>
            <a:r>
              <a:rPr lang="fr" dirty="0">
                <a:latin typeface="Arial"/>
                <a:ea typeface="Calibri"/>
                <a:cs typeface="Arial"/>
              </a:rPr>
              <a:t>Le rapporteur de votre groupe pourrait-il nous parler un peu du premier scénario que vous avez eu, de votre réponse et des raisons pour lesquelles vous avez choisi cette réponse ?</a:t>
            </a:r>
          </a:p>
          <a:p>
            <a:pPr marL="0" indent="0" algn="just">
              <a:buNone/>
            </a:pPr>
            <a:endParaRPr lang="en-US" dirty="0">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i="1" dirty="0">
                <a:latin typeface="Arial"/>
                <a:ea typeface="Calibri"/>
                <a:cs typeface="Arial"/>
              </a:rPr>
              <a:t>[Note au modérateur : la réponse est C </a:t>
            </a:r>
            <a:r>
              <a:rPr lang="fr" i="1" dirty="0">
                <a:latin typeface="Arial"/>
                <a:cs typeface="Arial"/>
              </a:rPr>
              <a:t>– 1er </a:t>
            </a:r>
            <a:r>
              <a:rPr lang="fr" sz="1200" b="0" i="1" dirty="0">
                <a:latin typeface="Arial"/>
                <a:cs typeface="Arial"/>
              </a:rPr>
              <a:t>mars , car c'est à cette date que le premier client est tombé malade. S'il a obtenu une réponse différente, discutez-en brièvement avec lui, en terminant par lui indiquer la bonne réponse en fonction des définitions 7-1-7.]</a:t>
            </a:r>
          </a:p>
          <a:p>
            <a:pPr marL="0" indent="0" algn="just">
              <a:buNone/>
            </a:pPr>
            <a:endParaRPr lang="en-US" dirty="0">
              <a:latin typeface="Arial"/>
              <a:ea typeface="Calibri"/>
              <a:cs typeface="Arial"/>
            </a:endParaRPr>
          </a:p>
          <a:p>
            <a:pPr marL="0" indent="0" algn="just">
              <a:buNone/>
            </a:pPr>
            <a:r>
              <a:rPr lang="fr" dirty="0">
                <a:latin typeface="Arial"/>
                <a:ea typeface="Calibri"/>
                <a:cs typeface="Arial"/>
              </a:rPr>
              <a:t>Passons maintenant à ce deuxième exemple de suspicion de méningite.</a:t>
            </a:r>
          </a:p>
          <a:p>
            <a:pPr marL="0" indent="0" algn="just">
              <a:buNone/>
            </a:pPr>
            <a:endParaRPr lang="en-US" dirty="0">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i="1" dirty="0">
                <a:latin typeface="Arial"/>
                <a:ea typeface="Calibri"/>
                <a:cs typeface="Arial"/>
              </a:rPr>
              <a:t>[Note au modérateur : la réponse est A </a:t>
            </a:r>
            <a:r>
              <a:rPr lang="fr" i="1" dirty="0">
                <a:latin typeface="Arial"/>
                <a:cs typeface="Arial"/>
              </a:rPr>
              <a:t>–</a:t>
            </a:r>
            <a:r>
              <a:rPr lang="fr" b="0" i="1" dirty="0">
                <a:latin typeface="Arial"/>
                <a:cs typeface="Arial"/>
              </a:rPr>
              <a:t> </a:t>
            </a:r>
            <a:r>
              <a:rPr lang="fr" i="1" dirty="0">
                <a:latin typeface="Arial"/>
                <a:cs typeface="Arial"/>
              </a:rPr>
              <a:t>Le 12 </a:t>
            </a:r>
            <a:r>
              <a:rPr lang="fr" sz="1200" b="0" i="1" dirty="0">
                <a:latin typeface="Arial"/>
                <a:cs typeface="Arial"/>
              </a:rPr>
              <a:t>avril , car c'est à ce moment-là que l'agent de santé communautaire a suspecté et enregistré le cas. S'il obtient une réponse différente, discutez-en brièvement avec lui, en terminant par lui indiquer la bonne réponse en fonction des définitions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dirty="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sz="1200" b="0" i="1" dirty="0">
                <a:latin typeface="Arial"/>
                <a:ea typeface="Calibri"/>
                <a:cs typeface="Arial"/>
              </a:rPr>
              <a:t>*** S'il y avait d'autres groupes avec les mêmes scénarios, demandez-leur s'ils ont des questions ou des commentaires supplémentaires sur les scénarios de cette diapositive].</a:t>
            </a:r>
            <a:endParaRPr lang="en-US" i="1" dirty="0">
              <a:latin typeface="Arial"/>
              <a:ea typeface="Calibri"/>
              <a:cs typeface="Arial"/>
            </a:endParaRPr>
          </a:p>
        </p:txBody>
      </p:sp>
      <p:sp>
        <p:nvSpPr>
          <p:cNvPr id="4" name="Slide Number Placeholder 3">
            <a:extLst>
              <a:ext uri="{FF2B5EF4-FFF2-40B4-BE49-F238E27FC236}">
                <a16:creationId xmlns:a16="http://schemas.microsoft.com/office/drawing/2014/main" id="{E0909E87-197C-6AEB-4C7E-9DB2FDB3201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991969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C1EE27-7238-8518-77C6-57D3C21149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10DA24-6D81-DFAA-C1B8-602DC2DD66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7A16A5-9909-70B2-D48C-0C790B83A2AF}"/>
              </a:ext>
            </a:extLst>
          </p:cNvPr>
          <p:cNvSpPr>
            <a:spLocks noGrp="1"/>
          </p:cNvSpPr>
          <p:nvPr>
            <p:ph type="body" idx="1"/>
          </p:nvPr>
        </p:nvSpPr>
        <p:spPr/>
        <p:txBody>
          <a:bodyPr/>
          <a:lstStyle/>
          <a:p>
            <a:pPr marL="0" indent="0" algn="just">
              <a:buNone/>
            </a:pPr>
            <a:r>
              <a:rPr lang="fr" dirty="0">
                <a:latin typeface="Arial"/>
                <a:ea typeface="Calibri"/>
                <a:cs typeface="Arial"/>
              </a:rPr>
              <a:t>Pouvez-vous maintenant partager un peu ce scénario concernant le groupe de discussion, votre réponse et pourquoi vous avez choisi cette réponse ?</a:t>
            </a:r>
          </a:p>
          <a:p>
            <a:pPr marL="0" indent="0" algn="just">
              <a:buNone/>
            </a:pPr>
            <a:endParaRPr lang="en-US" dirty="0">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i="1" dirty="0">
                <a:latin typeface="Arial"/>
                <a:ea typeface="Calibri"/>
                <a:cs typeface="Arial"/>
              </a:rPr>
              <a:t>[Note au modérateur : la réponse est C – </a:t>
            </a:r>
            <a:r>
              <a:rPr lang="fr" sz="1200" b="0" i="1" baseline="30000" dirty="0">
                <a:latin typeface="Arial"/>
                <a:cs typeface="Arial"/>
              </a:rPr>
              <a:t>le </a:t>
            </a:r>
            <a:r>
              <a:rPr lang="fr" sz="1200" b="0" i="1" dirty="0">
                <a:latin typeface="Arial"/>
                <a:cs typeface="Arial"/>
              </a:rPr>
              <a:t>9 septembre , date à laquelle Jillian a saisi les informations pour enquête. Bien que Jillian ait eu connaissance du message </a:t>
            </a:r>
            <a:r>
              <a:rPr lang="fr" i="1" dirty="0">
                <a:latin typeface="Arial"/>
                <a:cs typeface="Arial"/>
              </a:rPr>
              <a:t>WhatsApp </a:t>
            </a:r>
            <a:r>
              <a:rPr lang="fr" sz="1200" b="0" i="1" dirty="0">
                <a:latin typeface="Arial"/>
                <a:cs typeface="Arial"/>
              </a:rPr>
              <a:t>la veille, le système de santé publique en a été informé lorsqu’elle a saisi les informations pour enquête le 9. </a:t>
            </a:r>
            <a:r>
              <a:rPr lang="fr" sz="1200" b="0" i="1" baseline="30000" dirty="0">
                <a:latin typeface="Arial"/>
                <a:cs typeface="Arial"/>
              </a:rPr>
              <a:t>Si </a:t>
            </a:r>
            <a:r>
              <a:rPr lang="fr" sz="1200" b="0" i="1" dirty="0">
                <a:latin typeface="Arial"/>
                <a:cs typeface="Arial"/>
              </a:rPr>
              <a:t>la réponse est différente, discutez-en brièvement avec elle, en terminant par l’orientation vers la bonne réponse, selon les définitions 7-1-7.]</a:t>
            </a:r>
          </a:p>
          <a:p>
            <a:pPr marL="0" indent="0" algn="just">
              <a:buNone/>
            </a:pPr>
            <a:endParaRPr lang="en-US" dirty="0">
              <a:latin typeface="Arial"/>
              <a:ea typeface="Calibri"/>
              <a:cs typeface="Arial"/>
            </a:endParaRPr>
          </a:p>
          <a:p>
            <a:pPr marL="0" indent="0" algn="just">
              <a:buNone/>
            </a:pPr>
            <a:endParaRPr lang="en-US" dirty="0">
              <a:latin typeface="Arial"/>
              <a:ea typeface="Calibri"/>
              <a:cs typeface="Arial"/>
            </a:endParaRPr>
          </a:p>
          <a:p>
            <a:pPr marL="0" indent="0" algn="just">
              <a:buNone/>
            </a:pPr>
            <a:r>
              <a:rPr lang="fr" dirty="0">
                <a:latin typeface="Arial"/>
                <a:ea typeface="Calibri"/>
                <a:cs typeface="Arial"/>
              </a:rPr>
              <a:t>Passons maintenant à ce dernier exemple.</a:t>
            </a:r>
          </a:p>
          <a:p>
            <a:pPr marL="0" indent="0" algn="just">
              <a:buNone/>
            </a:pPr>
            <a:endParaRPr lang="en-US" dirty="0">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i="1" dirty="0">
                <a:latin typeface="Arial"/>
                <a:ea typeface="Calibri"/>
                <a:cs typeface="Arial"/>
              </a:rPr>
              <a:t>[Note au modérateur : la réponse est D – </a:t>
            </a:r>
            <a:r>
              <a:rPr lang="fr" i="1" dirty="0">
                <a:latin typeface="Arial"/>
                <a:cs typeface="Arial"/>
              </a:rPr>
              <a:t>le 16</a:t>
            </a:r>
            <a:r>
              <a:rPr lang="fr" sz="1200" b="0" i="1" baseline="0" dirty="0">
                <a:latin typeface="Arial"/>
                <a:cs typeface="Arial"/>
              </a:rPr>
              <a:t> octobre , date de publication du rapport de situation , et le niveau d'évaluation a été jugé faible. </a:t>
            </a:r>
            <a:r>
              <a:rPr lang="fr" sz="1200" b="0" i="1" dirty="0">
                <a:latin typeface="Arial"/>
                <a:cs typeface="Arial"/>
              </a:rPr>
              <a:t>Les participants pourraient soulever le fait que cela ne devrait même pas être considéré comme une épidémie ou d'autres problèmes, compte tenu des protocoles/normes en vigueur dans leur pays d'origine. Cela peut donner lieu à une discussion intéressante, mais essayez de la concrétiser. S'ils obtiennent une réponse différente, discutez-en brièvement avec eux, en terminant par une indication de la bonne réponse, basée sur les définitions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dirty="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sz="1200" b="0" i="1" dirty="0">
                <a:latin typeface="Arial"/>
                <a:ea typeface="Calibri"/>
                <a:cs typeface="Arial"/>
              </a:rPr>
              <a:t>*** S'il y avait d'autres groupes avec les mêmes scénarios, demandez-leur s'ils ont des questions ou des commentaires supplémentaires sur les scénarios de cette diapositive].</a:t>
            </a:r>
            <a:endParaRPr lang="en-US" i="1" dirty="0">
              <a:latin typeface="Arial"/>
              <a:ea typeface="Calibri"/>
              <a:cs typeface="Arial"/>
            </a:endParaRPr>
          </a:p>
          <a:p>
            <a:pPr marL="228600" indent="-228600" algn="just">
              <a:buAutoNum type="arabicPeriod"/>
            </a:pPr>
            <a:endParaRPr lang="en-US" dirty="0">
              <a:latin typeface="Arial"/>
              <a:ea typeface="Calibri"/>
              <a:cs typeface="Arial"/>
            </a:endParaRPr>
          </a:p>
          <a:p>
            <a:pPr marL="228600" indent="-228600" algn="just">
              <a:buAutoNum type="arabicPeriod"/>
            </a:pPr>
            <a:endParaRPr lang="en-US" dirty="0">
              <a:latin typeface="Arial"/>
              <a:ea typeface="Calibri"/>
              <a:cs typeface="Arial"/>
            </a:endParaRPr>
          </a:p>
          <a:p>
            <a:pPr marL="228600" indent="-228600" algn="just">
              <a:buAutoNum type="arabicPeriod"/>
            </a:pPr>
            <a:endParaRPr lang="en-US" dirty="0">
              <a:latin typeface="Arial"/>
              <a:ea typeface="Calibri"/>
              <a:cs typeface="Arial"/>
            </a:endParaRPr>
          </a:p>
          <a:p>
            <a:pPr marL="228600" indent="-228600" algn="just">
              <a:buAutoNum type="arabicPeriod"/>
            </a:pPr>
            <a:endParaRPr lang="en-US" dirty="0">
              <a:latin typeface="Arial"/>
              <a:ea typeface="Calibri"/>
              <a:cs typeface="Arial"/>
            </a:endParaRPr>
          </a:p>
          <a:p>
            <a:pPr marL="228600" indent="-228600" algn="just">
              <a:buAutoNum type="arabicPeriod"/>
            </a:pPr>
            <a:endParaRPr lang="en-US" dirty="0">
              <a:latin typeface="Arial"/>
              <a:ea typeface="Calibri"/>
              <a:cs typeface="Arial"/>
            </a:endParaRPr>
          </a:p>
        </p:txBody>
      </p:sp>
      <p:sp>
        <p:nvSpPr>
          <p:cNvPr id="4" name="Slide Number Placeholder 3">
            <a:extLst>
              <a:ext uri="{FF2B5EF4-FFF2-40B4-BE49-F238E27FC236}">
                <a16:creationId xmlns:a16="http://schemas.microsoft.com/office/drawing/2014/main" id="{23CA2955-72D3-AF32-B86B-DDFCE7B2C80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401217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8B38B-29B1-1409-FCB1-3665AF7E81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B341B8-C33A-CAB7-E0CF-681A1392E8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7E5334-8E30-A9CF-0BEF-B274844277A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b="0" i="1" u="none" strike="noStrike">
                <a:solidFill>
                  <a:srgbClr val="000000"/>
                </a:solidFill>
                <a:effectLst/>
                <a:latin typeface="Arial" panose="020B0604020202020204" pitchFamily="34" charset="0"/>
              </a:rPr>
              <a:t>[Note au modérateur : s’il reste du temps pour un compte rendu d’environ 5 minutes, pensez à utiliser les questions répertoriées ici comme sujets de discussion. ]</a:t>
            </a:r>
            <a:endParaRPr lang="en-US" i="1"/>
          </a:p>
        </p:txBody>
      </p:sp>
      <p:sp>
        <p:nvSpPr>
          <p:cNvPr id="4" name="Slide Number Placeholder 3">
            <a:extLst>
              <a:ext uri="{FF2B5EF4-FFF2-40B4-BE49-F238E27FC236}">
                <a16:creationId xmlns:a16="http://schemas.microsoft.com/office/drawing/2014/main" id="{24A64AE2-7AAF-FB9C-4685-218DAEE6712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775759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A3535E-DA1E-9602-8A69-D160EDAB4D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13F307-B174-2482-D19E-EF5686461D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EE02E7-04A3-FA12-EDC9-C34F61545ABD}"/>
              </a:ext>
            </a:extLst>
          </p:cNvPr>
          <p:cNvSpPr>
            <a:spLocks noGrp="1"/>
          </p:cNvSpPr>
          <p:nvPr>
            <p:ph type="body" idx="1"/>
          </p:nvPr>
        </p:nvSpPr>
        <p:spPr/>
        <p:txBody>
          <a:bodyPr/>
          <a:lstStyle/>
          <a:p>
            <a:r>
              <a:rPr lang="fr" dirty="0">
                <a:latin typeface="Arial"/>
                <a:cs typeface="Arial"/>
              </a:rPr>
              <a:t>Nous avons donc quelques conseils à faire et à ne pas faire, basés sur l’expérience des pays et des juridictions dans la mise en œuvre du 7-1-7.</a:t>
            </a:r>
          </a:p>
          <a:p>
            <a:endParaRPr lang="en-US" dirty="0">
              <a:latin typeface="Arial"/>
              <a:cs typeface="Arial"/>
            </a:endParaRPr>
          </a:p>
          <a:p>
            <a:r>
              <a:rPr lang="fr" dirty="0">
                <a:latin typeface="Arial"/>
                <a:cs typeface="Arial"/>
              </a:rPr>
              <a:t>[CLIQUEZ]</a:t>
            </a:r>
            <a:endParaRPr lang="en-US" dirty="0">
              <a:cs typeface="Arial"/>
            </a:endParaRPr>
          </a:p>
          <a:p>
            <a:endParaRPr lang="en-US" dirty="0"/>
          </a:p>
          <a:p>
            <a:pPr marL="171450" indent="-171450">
              <a:buFont typeface="Calibri"/>
              <a:buChar char="-"/>
            </a:pPr>
            <a:r>
              <a:rPr lang="fr" dirty="0">
                <a:latin typeface="Arial"/>
                <a:cs typeface="Arial"/>
              </a:rPr>
              <a:t>Premièrement, ne négligez pas les récits lors de la collecte de données 7-1-7. Cela nécessitera de former le personnel et de surveiller la collecte de données pour détecter les données manquantes, d'autant plus que la collecte de récits ne faisait peut-être pas partie intégrante de la collecte de données auparavant. Recueillez les informations narratives auprès des personnes disposant d'une connaissance terrain pour chaque intervalle 7-1-7.</a:t>
            </a:r>
          </a:p>
          <a:p>
            <a:pPr marL="171450" indent="-171450">
              <a:buFont typeface="Calibri"/>
              <a:buChar char="-"/>
            </a:pPr>
            <a:endParaRPr lang="en-US" dirty="0">
              <a:latin typeface="Arial"/>
              <a:cs typeface="Arial"/>
            </a:endParaRPr>
          </a:p>
          <a:p>
            <a:pPr marL="171450" indent="-171450">
              <a:buFont typeface="Calibri"/>
              <a:buChar char="-"/>
            </a:pPr>
            <a:r>
              <a:rPr lang="fr" dirty="0">
                <a:latin typeface="Arial"/>
                <a:cs typeface="Arial"/>
              </a:rPr>
              <a:t>[CLIQUEZ]</a:t>
            </a:r>
          </a:p>
          <a:p>
            <a:endParaRPr lang="en-US" dirty="0"/>
          </a:p>
          <a:p>
            <a:pPr marL="171450" indent="-171450">
              <a:buFont typeface="Calibri"/>
              <a:buChar char="-"/>
            </a:pPr>
            <a:r>
              <a:rPr lang="fr" dirty="0">
                <a:latin typeface="Arial"/>
                <a:cs typeface="Arial"/>
              </a:rPr>
              <a:t>Le deuxième conseil est de ne pas se focaliser sur les chiffres. Bien sûr, vous souhaitez savoir si une détection a pris 5 ou 30 jours, mais ne vous focalisez pas sur le fait de savoir si c'était 39 ou 40 jours, ni même 6 ou 8 jours. Ce qui est important, ce sont les goulots d'étranglement et les facteurs favorables, et il faut considérer chaque épidémie comme une opportunité d'améliorer les performances. C'est pourquoi nous recommandons également de collecter les goulots d'étranglement et les facteurs favorables pour chaque intervalle. Par exemple, si la détection a eu lieu en 3 jours, vous pourriez penser : « Super ! Nous avons atteint l'objectif. » Mais pourquoi ce délai était-il de 3 jours et non d'un ? Y avait-il des goulots d'étranglement à prendre en compte ?</a:t>
            </a:r>
            <a:endParaRPr lang="en-US" dirty="0">
              <a:cs typeface="Arial" panose="020B0604020202020204" pitchFamily="34" charset="0"/>
            </a:endParaRPr>
          </a:p>
          <a:p>
            <a:endParaRPr lang="en-US" dirty="0">
              <a:latin typeface="Arial"/>
              <a:cs typeface="Arial"/>
            </a:endParaRPr>
          </a:p>
          <a:p>
            <a:r>
              <a:rPr lang="fr" dirty="0">
                <a:latin typeface="Arial"/>
                <a:cs typeface="Arial"/>
              </a:rPr>
              <a:t>Cela permet de rester concentré sur l'amélioration des performances : comment pouvons-nous continuer à progresser ? Souvent, même en atteignant l'objectif, on aurait pu aller plus vite. Et même en l'absence d'objectif, certains éléments constituaient des </a:t>
            </a:r>
            <a:r>
              <a:rPr lang="en-US" dirty="0" err="1">
                <a:latin typeface="Arial"/>
                <a:cs typeface="Arial"/>
              </a:rPr>
              <a:t>facteurs</a:t>
            </a:r>
            <a:r>
              <a:rPr lang="en-US" dirty="0">
                <a:latin typeface="Arial"/>
                <a:cs typeface="Arial"/>
              </a:rPr>
              <a:t> </a:t>
            </a:r>
            <a:r>
              <a:rPr lang="en-US" dirty="0" err="1">
                <a:latin typeface="Arial"/>
                <a:cs typeface="Arial"/>
              </a:rPr>
              <a:t>favorisants</a:t>
            </a:r>
            <a:r>
              <a:rPr lang="fr" dirty="0">
                <a:latin typeface="Arial"/>
                <a:cs typeface="Arial"/>
              </a:rPr>
              <a:t> qui ne ralentissaient pas davantage. Nous avons constaté que lorsque les pays adoptent cette approche, ils constatent que même lorsque les choses ralentissent, certains aspects du système fonctionnent bien. C'est tout aussi important pour l'amélioration des performances, car cela permet de constituer une base de données probantes sur ce qui fonctionne.</a:t>
            </a:r>
            <a:endParaRPr lang="en-US" dirty="0">
              <a:cs typeface="Arial" panose="020B0604020202020204" pitchFamily="34" charset="0"/>
            </a:endParaRPr>
          </a:p>
          <a:p>
            <a:endParaRPr lang="en-US" dirty="0"/>
          </a:p>
          <a:p>
            <a:r>
              <a:rPr lang="fr" dirty="0">
                <a:latin typeface="Arial"/>
                <a:cs typeface="Arial"/>
              </a:rPr>
              <a:t>[CLIQUEZ]</a:t>
            </a:r>
          </a:p>
          <a:p>
            <a:endParaRPr lang="en-US" dirty="0"/>
          </a:p>
          <a:p>
            <a:pPr marL="171450" indent="-171450">
              <a:buFont typeface="Calibri"/>
              <a:buChar char="-"/>
            </a:pPr>
            <a:r>
              <a:rPr lang="fr" dirty="0">
                <a:latin typeface="Arial"/>
                <a:cs typeface="Arial"/>
              </a:rPr>
              <a:t>Ce dernier point vise à garantir que les trois étapes – détection, notification et réponse précoce – soient prioritaires pour une collecte de données de qualité et l'évaluation des goulots d'étranglement. L'emplacement du 7-1-7 au sein du système de santé publique peut être déterminant. Idéalement, l'équipe 7-1-7 sera située à un endroit du système où la surveillance et la réponse se rejoignent, comme un centre d'opérations d'urgence ou une structure similaire. Cependant, si, par exemple, le 7-1-7 est intégré à l'équipe de surveillance, il devra alors accorder une attention particulière à la manière dont les actions de réponse précoce sont enregistrées afin de garantir l'implication des bonnes personnes et la collecte de données de qualité pour ces actions.</a:t>
            </a:r>
          </a:p>
          <a:p>
            <a:endParaRPr lang="en-US" dirty="0"/>
          </a:p>
          <a:p>
            <a:endParaRPr lang="en-US" dirty="0"/>
          </a:p>
          <a:p>
            <a:endParaRPr lang="en-US" dirty="0">
              <a:cs typeface="Arial"/>
            </a:endParaRPr>
          </a:p>
        </p:txBody>
      </p:sp>
      <p:sp>
        <p:nvSpPr>
          <p:cNvPr id="4" name="Slide Number Placeholder 3">
            <a:extLst>
              <a:ext uri="{FF2B5EF4-FFF2-40B4-BE49-F238E27FC236}">
                <a16:creationId xmlns:a16="http://schemas.microsoft.com/office/drawing/2014/main" id="{C813B934-F65F-614E-9B68-6AB358BC602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089596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dirty="0">
                <a:latin typeface="Arial"/>
                <a:cs typeface="Arial"/>
              </a:rPr>
              <a:t>Nous allons faire une pause de 15 minutes maintenant.</a:t>
            </a:r>
            <a:endParaRPr lang="en-US" dirty="0"/>
          </a:p>
          <a:p>
            <a:endParaRPr lang="en-US" dirty="0">
              <a:latin typeface="Arial"/>
              <a:cs typeface="Arial"/>
            </a:endParaRPr>
          </a:p>
          <a:p>
            <a:r>
              <a:rPr lang="fr" dirty="0">
                <a:latin typeface="Arial"/>
                <a:cs typeface="Arial"/>
              </a:rPr>
              <a:t>N'hésitez pas à nous poser toutes vos questions dans l’espace « faisons le point ». Nous y répondrons plus tard dans la journée.</a:t>
            </a:r>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2C3EF-8AB4-1353-F383-578B50F997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F9BBEE-6137-7722-3EF3-563D556779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8A9343-A9F8-C605-E871-7D279EEBD931}"/>
              </a:ext>
            </a:extLst>
          </p:cNvPr>
          <p:cNvSpPr>
            <a:spLocks noGrp="1"/>
          </p:cNvSpPr>
          <p:nvPr>
            <p:ph type="body" idx="1"/>
          </p:nvPr>
        </p:nvSpPr>
        <p:spPr/>
        <p:txBody>
          <a:bodyPr/>
          <a:lstStyle/>
          <a:p>
            <a:r>
              <a:rPr lang="fr">
                <a:latin typeface="Arial"/>
                <a:cs typeface="Arial"/>
              </a:rPr>
              <a:t>Voyons maintenant en détail comment utiliser 7-1-7.</a:t>
            </a:r>
          </a:p>
        </p:txBody>
      </p:sp>
      <p:sp>
        <p:nvSpPr>
          <p:cNvPr id="4" name="Slide Number Placeholder 3">
            <a:extLst>
              <a:ext uri="{FF2B5EF4-FFF2-40B4-BE49-F238E27FC236}">
                <a16:creationId xmlns:a16="http://schemas.microsoft.com/office/drawing/2014/main" id="{8BCF238A-A8AF-9F7F-42FA-71D13CEB851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848575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407F6-8CFB-FAE3-BEAC-4218459474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F4980F-182A-71F1-A54C-9CE8DEEE5B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A0F2CB-2E27-172E-438F-EC69E9A694FB}"/>
              </a:ext>
            </a:extLst>
          </p:cNvPr>
          <p:cNvSpPr>
            <a:spLocks noGrp="1"/>
          </p:cNvSpPr>
          <p:nvPr>
            <p:ph type="body" idx="1"/>
          </p:nvPr>
        </p:nvSpPr>
        <p:spPr/>
        <p:txBody>
          <a:bodyPr/>
          <a:lstStyle/>
          <a:p>
            <a:r>
              <a:rPr lang="fr">
                <a:latin typeface="Arial"/>
                <a:cs typeface="Arial"/>
              </a:rPr>
              <a:t>Passons maintenant à l'étape suivante : identifier les goulots d'étranglement et les facteurs favorisants. Il s'agit d'une étape cruciale pour atteindre l'objectif ultime d'amélioration des performances. L'expérience des pays et juridictions qui mettent en œuvre le 7-1-7 nous apprend que cette étape est essentielle, mais pas aussi simple qu'elle le paraît.</a:t>
            </a:r>
          </a:p>
        </p:txBody>
      </p:sp>
      <p:sp>
        <p:nvSpPr>
          <p:cNvPr id="4" name="Slide Number Placeholder 3">
            <a:extLst>
              <a:ext uri="{FF2B5EF4-FFF2-40B4-BE49-F238E27FC236}">
                <a16:creationId xmlns:a16="http://schemas.microsoft.com/office/drawing/2014/main" id="{0109E119-B421-2A4F-CD75-EF9F78FFB7B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414384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EDE60-D2A5-913F-0891-D1E56EE22A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0D65A1-E01A-9B74-32B1-41B93725E5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AE9998-AB33-B524-97B6-59760502A29F}"/>
              </a:ext>
            </a:extLst>
          </p:cNvPr>
          <p:cNvSpPr>
            <a:spLocks noGrp="1"/>
          </p:cNvSpPr>
          <p:nvPr>
            <p:ph type="body" idx="1"/>
          </p:nvPr>
        </p:nvSpPr>
        <p:spPr/>
        <p:txBody>
          <a:bodyPr/>
          <a:lstStyle/>
          <a:p>
            <a:r>
              <a:rPr lang="fr" dirty="0">
                <a:latin typeface="Arial"/>
                <a:ea typeface="Calibri"/>
                <a:cs typeface="Arial"/>
              </a:rPr>
              <a:t>Nous avons déjà abordé ce sujet, mais je souhaite revenir rapidement sur ces définitions ici.</a:t>
            </a:r>
            <a:endParaRPr lang="en-US" dirty="0">
              <a:latin typeface="Arial"/>
              <a:cs typeface="Arial"/>
            </a:endParaRPr>
          </a:p>
          <a:p>
            <a:endParaRPr lang="en-US" dirty="0">
              <a:latin typeface="Calibri"/>
              <a:ea typeface="Calibri"/>
              <a:cs typeface="Calibri"/>
            </a:endParaRPr>
          </a:p>
          <a:p>
            <a:endParaRPr lang="en-US" dirty="0">
              <a:latin typeface="Calibri"/>
              <a:ea typeface="Calibri"/>
              <a:cs typeface="Calibri"/>
            </a:endParaRPr>
          </a:p>
          <a:p>
            <a:r>
              <a:rPr lang="fr" dirty="0">
                <a:latin typeface="Arial"/>
                <a:cs typeface="Arial"/>
              </a:rPr>
              <a:t>N'oubliez pas que les goulots d'étranglement 7-1-7 sont des obstacles, des défis ou d'autres obstacles qui retardent la détection, la notification ou les activités d'intervention précoce. À l'inverse, les </a:t>
            </a:r>
            <a:r>
              <a:rPr lang="en-US" dirty="0" err="1">
                <a:latin typeface="Arial"/>
                <a:cs typeface="Arial"/>
              </a:rPr>
              <a:t>facteurs</a:t>
            </a:r>
            <a:r>
              <a:rPr lang="en-US" dirty="0">
                <a:latin typeface="Arial"/>
                <a:cs typeface="Arial"/>
              </a:rPr>
              <a:t> </a:t>
            </a:r>
            <a:r>
              <a:rPr lang="en-US" dirty="0" err="1">
                <a:latin typeface="Arial"/>
                <a:cs typeface="Arial"/>
              </a:rPr>
              <a:t>favorisants</a:t>
            </a:r>
            <a:r>
              <a:rPr lang="fr" dirty="0">
                <a:latin typeface="Arial"/>
                <a:cs typeface="Arial"/>
              </a:rPr>
              <a:t> sont des processus, des systèmes, des relations ou d'autres facteurs qui facilitent une action rapide, une détection, une notification ou des activités d'intervention précoce.</a:t>
            </a:r>
          </a:p>
          <a:p>
            <a:endParaRPr lang="en-US" dirty="0">
              <a:latin typeface="Arial"/>
              <a:cs typeface="Arial"/>
            </a:endParaRPr>
          </a:p>
          <a:p>
            <a:r>
              <a:rPr lang="fr" dirty="0">
                <a:latin typeface="Arial"/>
                <a:cs typeface="Arial"/>
              </a:rPr>
              <a:t>Ainsi, les goulots d’étranglement nous aident à trouver ce qui ne fonctionne pas bien, et les </a:t>
            </a:r>
            <a:r>
              <a:rPr lang="en-US" dirty="0" err="1">
                <a:latin typeface="Arial"/>
                <a:cs typeface="Arial"/>
              </a:rPr>
              <a:t>facteurs</a:t>
            </a:r>
            <a:r>
              <a:rPr lang="en-US" dirty="0">
                <a:latin typeface="Arial"/>
                <a:cs typeface="Arial"/>
              </a:rPr>
              <a:t> </a:t>
            </a:r>
            <a:r>
              <a:rPr lang="en-US" dirty="0" err="1">
                <a:latin typeface="Arial"/>
                <a:cs typeface="Arial"/>
              </a:rPr>
              <a:t>favorisants</a:t>
            </a:r>
            <a:r>
              <a:rPr lang="fr" dirty="0">
                <a:latin typeface="Arial"/>
                <a:cs typeface="Arial"/>
              </a:rPr>
              <a:t> nous aident à trouver ce qui fonctionne bien.</a:t>
            </a:r>
            <a:endParaRPr lang="en-US" dirty="0"/>
          </a:p>
          <a:p>
            <a:endParaRPr lang="en-US" dirty="0">
              <a:cs typeface="Arial"/>
            </a:endParaRPr>
          </a:p>
          <a:p>
            <a:r>
              <a:rPr lang="fr" dirty="0">
                <a:latin typeface="Arial"/>
                <a:cs typeface="Arial"/>
              </a:rPr>
              <a:t>[CLIQUEZ] </a:t>
            </a:r>
            <a:br>
              <a:rPr lang="en-US" dirty="0">
                <a:cs typeface="Arial"/>
              </a:rPr>
            </a:br>
            <a:br>
              <a:rPr lang="en-US" dirty="0">
                <a:cs typeface="Arial"/>
              </a:rPr>
            </a:br>
            <a:r>
              <a:rPr lang="fr" dirty="0">
                <a:latin typeface="Arial"/>
                <a:cs typeface="Arial"/>
              </a:rPr>
              <a:t>Il est important de noter que les goulots d’étranglement et les </a:t>
            </a:r>
            <a:r>
              <a:rPr lang="en-US" dirty="0" err="1">
                <a:latin typeface="Arial"/>
                <a:cs typeface="Arial"/>
              </a:rPr>
              <a:t>facteurs</a:t>
            </a:r>
            <a:r>
              <a:rPr lang="en-US" dirty="0">
                <a:latin typeface="Arial"/>
                <a:cs typeface="Arial"/>
              </a:rPr>
              <a:t> </a:t>
            </a:r>
            <a:r>
              <a:rPr lang="en-US" dirty="0" err="1">
                <a:latin typeface="Arial"/>
                <a:cs typeface="Arial"/>
              </a:rPr>
              <a:t>favorisants</a:t>
            </a:r>
            <a:r>
              <a:rPr lang="fr" dirty="0">
                <a:latin typeface="Arial"/>
                <a:cs typeface="Arial"/>
              </a:rPr>
              <a:t> peuvent être techniques, opérationnels ou politiques.</a:t>
            </a:r>
          </a:p>
          <a:p>
            <a:endParaRPr lang="en-US" dirty="0"/>
          </a:p>
          <a:p>
            <a:endParaRPr lang="en-US" dirty="0">
              <a:ea typeface="Calibri"/>
              <a:cs typeface="Arial"/>
            </a:endParaRPr>
          </a:p>
          <a:p>
            <a:endParaRPr lang="en-US" dirty="0">
              <a:ea typeface="Calibri"/>
              <a:cs typeface="Arial"/>
            </a:endParaRPr>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5E51E2DE-9A6B-E449-9EBE-0687D8F7798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698887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B0146E-A8F4-B6E6-C011-F5F88F399C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EAD38F-1AC4-CD09-FCDB-10A9412CA5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9798C3-612C-CE7B-8998-AC24CC9FC73F}"/>
              </a:ext>
            </a:extLst>
          </p:cNvPr>
          <p:cNvSpPr>
            <a:spLocks noGrp="1"/>
          </p:cNvSpPr>
          <p:nvPr>
            <p:ph type="body" idx="1"/>
          </p:nvPr>
        </p:nvSpPr>
        <p:spPr/>
        <p:txBody>
          <a:bodyPr/>
          <a:lstStyle/>
          <a:p>
            <a:r>
              <a:rPr lang="fr" dirty="0">
                <a:latin typeface="Arial"/>
                <a:cs typeface="Arial"/>
              </a:rPr>
              <a:t>Je voudrais m'arrêter à nouveau sur l'importance des goulots d'étranglement pour l'amélioration des performances. Sans une bonne analyse des goulots d'étranglement, il est très difficile d'identifier les mesures correctives appropriées, et le cycle d'amélioration des performances s'effondre.</a:t>
            </a:r>
            <a:endParaRPr lang="en-US" dirty="0"/>
          </a:p>
          <a:p>
            <a:endParaRPr lang="en-US" dirty="0">
              <a:latin typeface="Arial"/>
              <a:cs typeface="Arial"/>
            </a:endParaRPr>
          </a:p>
          <a:p>
            <a:r>
              <a:rPr lang="fr" dirty="0">
                <a:latin typeface="Arial"/>
                <a:cs typeface="Arial"/>
              </a:rPr>
              <a:t>Une bonne analyse des goulots d'étranglement n'est pas trop difficile à réaliser, mais elle nécessite de disposer des bonnes informations et de savoir identifier la cause profonde. Dans cette section, nous allons donc aborder brièvement les éléments constitutifs d'une bonne analyse des goulots d'étranglement, car ils jouent un rôle important dans l'efficacité ou l'inefficacité de l'amélioration des performances.</a:t>
            </a:r>
            <a:endParaRPr lang="en-US" dirty="0">
              <a:cs typeface="Arial"/>
            </a:endParaRPr>
          </a:p>
          <a:p>
            <a:endParaRPr lang="en-US" dirty="0"/>
          </a:p>
          <a:p>
            <a:endParaRPr lang="en-US" dirty="0"/>
          </a:p>
        </p:txBody>
      </p:sp>
      <p:sp>
        <p:nvSpPr>
          <p:cNvPr id="4" name="Slide Number Placeholder 3">
            <a:extLst>
              <a:ext uri="{FF2B5EF4-FFF2-40B4-BE49-F238E27FC236}">
                <a16:creationId xmlns:a16="http://schemas.microsoft.com/office/drawing/2014/main" id="{4BCF49B2-917B-B082-EBD6-AF1A57C1C1A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89054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pPr fontAlgn="base"/>
            <a:r>
              <a:rPr lang="fr-FR" i="1">
                <a:solidFill>
                  <a:srgbClr val="000000"/>
                </a:solidFill>
                <a:latin typeface="Arial"/>
                <a:cs typeface="Arial"/>
              </a:rPr>
              <a:t>[Remarque pour la modération : ajustez cette diapositive si nécessaire, y compris en modifiant le jour 4 si les activités de planification ou de reformulation ne sont pas incluses dans l’atelier.]  </a:t>
            </a:r>
          </a:p>
          <a:p>
            <a:r>
              <a:rPr lang="fr-FR">
                <a:solidFill>
                  <a:srgbClr val="000000"/>
                </a:solidFill>
                <a:latin typeface="Arial"/>
                <a:cs typeface="Arial"/>
              </a:rPr>
              <a:t> </a:t>
            </a:r>
          </a:p>
          <a:p>
            <a:r>
              <a:rPr lang="fr-FR">
                <a:solidFill>
                  <a:srgbClr val="000000"/>
                </a:solidFill>
                <a:latin typeface="Arial"/>
                <a:cs typeface="Arial"/>
              </a:rPr>
              <a:t>Bienvenue au jour 2 de notre formation !  </a:t>
            </a:r>
          </a:p>
          <a:p>
            <a:endParaRPr lang="en-US">
              <a:solidFill>
                <a:srgbClr val="000000"/>
              </a:solidFill>
              <a:latin typeface="Arial"/>
              <a:cs typeface="Arial"/>
            </a:endParaRPr>
          </a:p>
          <a:p>
            <a:r>
              <a:rPr lang="fr-FR">
                <a:solidFill>
                  <a:srgbClr val="000000"/>
                </a:solidFill>
                <a:latin typeface="Arial"/>
                <a:cs typeface="Arial"/>
              </a:rPr>
              <a:t>Aujourd’hui</a:t>
            </a:r>
            <a:r>
              <a:rPr lang="fr-FR" b="0" i="0" u="none" strike="noStrike">
                <a:solidFill>
                  <a:srgbClr val="000000"/>
                </a:solidFill>
                <a:effectLst/>
                <a:latin typeface="Arial"/>
                <a:cs typeface="Arial"/>
              </a:rPr>
              <a:t>, nous allons discuter de trois des cinq étapes d’utilisation de la cible 7-1-7. Nous passerons en revue la collecte de données de l’approche 7-1-7, comment effectuer de bonnes analyses des goulots d’étranglement et identifier les actions immédiates et à plus long terme.  </a:t>
            </a:r>
          </a:p>
          <a:p>
            <a:pPr algn="l" rtl="0" fontAlgn="base">
              <a:buNone/>
            </a:pPr>
            <a:endParaRPr lang="en-US" b="0" i="0">
              <a:solidFill>
                <a:srgbClr val="444444"/>
              </a:solidFill>
              <a:effectLst/>
              <a:latin typeface="Arial" panose="020B0604020202020204" pitchFamily="34" charset="0"/>
            </a:endParaRPr>
          </a:p>
          <a:p>
            <a:pPr algn="l" rtl="0" fontAlgn="base">
              <a:buNone/>
            </a:pPr>
            <a:r>
              <a:rPr lang="fr-FR" b="0" i="0">
                <a:solidFill>
                  <a:srgbClr val="444444"/>
                </a:solidFill>
                <a:effectLst/>
                <a:latin typeface="Arial"/>
                <a:cs typeface="Arial"/>
              </a:rPr>
              <a:t>Demain, </a:t>
            </a:r>
            <a:r>
              <a:rPr lang="fr-FR" b="0" i="0" u="none" strike="noStrike">
                <a:solidFill>
                  <a:srgbClr val="000000"/>
                </a:solidFill>
                <a:effectLst/>
                <a:latin typeface="Arial"/>
                <a:cs typeface="Arial"/>
              </a:rPr>
              <a:t>nous terminerons la discussion sur les étapes d’utilisation de l’approche 7-1-7, en nous concentrant sur la manière dont les données de l’approche 7-1-7 sur diverses épidémies peuvent être consolidées, les actions peuvent être suivies et les résultats de l’approche 7-1-7 peuvent être utilisés pour éclairer la planification et le financement. Nous passerons également en revue les éléments de l’adoption de l’approche 7-1-7 dans les systèmes de routine. </a:t>
            </a:r>
            <a:r>
              <a:rPr lang="fr-FR" b="0" i="0">
                <a:solidFill>
                  <a:srgbClr val="444444"/>
                </a:solidFill>
                <a:effectLst/>
                <a:latin typeface="Arial"/>
                <a:cs typeface="Arial"/>
              </a:rPr>
              <a:t>​</a:t>
            </a:r>
          </a:p>
          <a:p>
            <a:pPr algn="l" rtl="0" fontAlgn="base">
              <a:buNone/>
            </a:pPr>
            <a:r>
              <a:rPr lang="fr-FR" b="0" i="0">
                <a:solidFill>
                  <a:srgbClr val="444444"/>
                </a:solidFill>
                <a:effectLst/>
                <a:latin typeface="Arial"/>
                <a:cs typeface="Arial"/>
              </a:rPr>
              <a:t>​</a:t>
            </a:r>
          </a:p>
          <a:p>
            <a:pPr fontAlgn="base"/>
            <a:r>
              <a:rPr lang="fr-FR" b="0" i="0" u="none" strike="noStrike">
                <a:solidFill>
                  <a:srgbClr val="000000"/>
                </a:solidFill>
                <a:effectLst/>
                <a:latin typeface="Arial"/>
                <a:cs typeface="Arial"/>
              </a:rPr>
              <a:t>Le dernier jour, nous continuerons à planifier les discussions et aurons </a:t>
            </a:r>
            <a:r>
              <a:rPr lang="fr-FR">
                <a:solidFill>
                  <a:srgbClr val="000000"/>
                </a:solidFill>
                <a:latin typeface="Arial"/>
                <a:cs typeface="Arial"/>
              </a:rPr>
              <a:t>le temps de faire quelques exercices de reformulation.  </a:t>
            </a:r>
          </a:p>
          <a:p>
            <a:r>
              <a:rPr lang="fr-FR" b="0" i="0">
                <a:solidFill>
                  <a:srgbClr val="444444"/>
                </a:solidFill>
                <a:effectLst/>
                <a:latin typeface="Arial"/>
                <a:cs typeface="Arial"/>
              </a:rPr>
              <a:t>​</a:t>
            </a:r>
          </a:p>
          <a:p>
            <a:pPr algn="l" rtl="0" fontAlgn="base">
              <a:buNone/>
            </a:pPr>
            <a:r>
              <a:rPr lang="fr-FR" b="0" i="0" u="none" strike="noStrike">
                <a:solidFill>
                  <a:srgbClr val="000000"/>
                </a:solidFill>
                <a:effectLst/>
                <a:latin typeface="Arial"/>
                <a:cs typeface="Arial"/>
              </a:rPr>
              <a:t>Tout au long des séances, nous vous présenterons des enseignements tirés par des pays et des administrations qui ont adopté et utilisé l’approche 7-1-7 au cours des dernières années. </a:t>
            </a:r>
            <a:r>
              <a:rPr lang="fr-FR" b="0" i="0">
                <a:solidFill>
                  <a:srgbClr val="444444"/>
                </a:solidFill>
                <a:effectLst/>
                <a:latin typeface="Arial"/>
                <a:cs typeface="Arial"/>
              </a:rPr>
              <a:t>​</a:t>
            </a:r>
          </a:p>
          <a:p>
            <a:pPr algn="l" rtl="0" fontAlgn="base"/>
            <a:r>
              <a:rPr lang="fr-FR" b="0" i="0">
                <a:solidFill>
                  <a:srgbClr val="444444"/>
                </a:solidFill>
                <a:effectLst/>
                <a:latin typeface="Arial"/>
                <a:cs typeface="Arial"/>
              </a:rPr>
              <a:t>​</a:t>
            </a:r>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2447E8-0A43-EBFE-38F6-E64C6F5F4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316839-181B-CADF-CE3C-2676EAF5E1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D14495-EDA6-8398-4B62-DF39FE44D58E}"/>
              </a:ext>
            </a:extLst>
          </p:cNvPr>
          <p:cNvSpPr>
            <a:spLocks noGrp="1"/>
          </p:cNvSpPr>
          <p:nvPr>
            <p:ph type="body" idx="1"/>
          </p:nvPr>
        </p:nvSpPr>
        <p:spPr/>
        <p:txBody>
          <a:bodyPr/>
          <a:lstStyle/>
          <a:p>
            <a:r>
              <a:rPr lang="fr" dirty="0">
                <a:latin typeface="Arial"/>
                <a:cs typeface="Arial"/>
              </a:rPr>
              <a:t>Revenons sur l'épidémie d'Ebola en Ouganda en 2022. Je vais souligner quelques obstacles importants apparus grâce à l'utilisation en temps réel du 7-1-7 par l'Ouganda pour une évaluation précoce des mesures.</a:t>
            </a:r>
          </a:p>
          <a:p>
            <a:endParaRPr lang="en-US" dirty="0">
              <a:latin typeface="Arial"/>
              <a:cs typeface="Arial"/>
            </a:endParaRPr>
          </a:p>
          <a:p>
            <a:r>
              <a:rPr lang="fr" dirty="0">
                <a:latin typeface="Arial"/>
                <a:cs typeface="Arial"/>
              </a:rPr>
              <a:t>[CLIQUEZ]</a:t>
            </a:r>
          </a:p>
          <a:p>
            <a:endParaRPr lang="en-US" dirty="0">
              <a:latin typeface="Arial"/>
              <a:cs typeface="Arial"/>
            </a:endParaRPr>
          </a:p>
          <a:p>
            <a:r>
              <a:rPr lang="fr" dirty="0">
                <a:latin typeface="Arial"/>
                <a:cs typeface="Arial"/>
              </a:rPr>
              <a:t>Premièrement, comme je l'ai mentionné dans la section précédente, l'enquête a révélé un important obstacle lié à la méconnaissance des définitions des cas suspects de la SIMR dans les établissements de santé privés. D'autres obstacles étaient également liés à la lassitude de la surveillance communautaire due à la COVID-19 et à l'absence de rôles clairs dans certaines situations concernant les cas suspects. Du côté de la réponse, l'équipe a constaté l'absence d'unités d'isolement pleinement fonctionnelles et des retards dans l'accès aux fonds nécessaires aux équipes d'intervention rapide pour la recherche des contacts.</a:t>
            </a:r>
          </a:p>
          <a:p>
            <a:endParaRPr lang="en-US" dirty="0"/>
          </a:p>
          <a:p>
            <a:r>
              <a:rPr lang="fr" dirty="0">
                <a:latin typeface="Arial"/>
                <a:cs typeface="Arial"/>
              </a:rPr>
              <a:t>Ils ont également identifié les points forts de leur système. Bien que la détection ait pris 46 jours, ils ont examiné les facteurs qui ont permis de la réduire davantage et ont identifié plusieurs points forts, dans les trois intervalles 7-1-7, du rôle de l'hôpital régional dans l'accélération de la détection, de la notification et de la réponse rapide. Nous aborderons les mesures prises face à cette épidémie dans la section suivante.</a:t>
            </a:r>
          </a:p>
          <a:p>
            <a:endParaRPr lang="en-US" dirty="0"/>
          </a:p>
        </p:txBody>
      </p:sp>
      <p:sp>
        <p:nvSpPr>
          <p:cNvPr id="4" name="Slide Number Placeholder 3">
            <a:extLst>
              <a:ext uri="{FF2B5EF4-FFF2-40B4-BE49-F238E27FC236}">
                <a16:creationId xmlns:a16="http://schemas.microsoft.com/office/drawing/2014/main" id="{5F8FFEB0-C629-B4C0-7C82-7663D794214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343742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10D6A-1C4C-A15B-5ABD-5990013DE0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D598FF-AB3A-2054-5E69-7D6D34F699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828047-465E-732D-F0BF-EFC831BB6F00}"/>
              </a:ext>
            </a:extLst>
          </p:cNvPr>
          <p:cNvSpPr>
            <a:spLocks noGrp="1"/>
          </p:cNvSpPr>
          <p:nvPr>
            <p:ph type="body" idx="1"/>
          </p:nvPr>
        </p:nvSpPr>
        <p:spPr/>
        <p:txBody>
          <a:bodyPr/>
          <a:lstStyle/>
          <a:p>
            <a:r>
              <a:rPr lang="fr"/>
              <a:t>Prenons maintenant un autre exemple. Il s'agit de la diphtérie dans deux États du Nigéria. Cet exemple est intéressant car il illustre les différences d'expérience entre deux États voisins en matière de rapidité d'intervention, et montre que, pour l'épidémie étudiée, les indicateurs et les obstacles peuvent être très différents.</a:t>
            </a:r>
          </a:p>
          <a:p>
            <a:endParaRPr lang="en-US"/>
          </a:p>
          <a:p>
            <a:r>
              <a:rPr lang="fr">
                <a:latin typeface="Arial"/>
                <a:cs typeface="Arial"/>
              </a:rPr>
              <a:t>[CLIQUEZ]</a:t>
            </a:r>
          </a:p>
          <a:p>
            <a:endParaRPr lang="en-US"/>
          </a:p>
          <a:p>
            <a:r>
              <a:rPr lang="fr">
                <a:latin typeface="Arial"/>
                <a:cs typeface="Arial"/>
              </a:rPr>
              <a:t>Lors de cette épidémie, l'État 2 a détecté une épidémie de diphtérie rapidement – en cinq jours. Au cours de l'enquête, ils ont réalisé que cette épidémie pouvait s'être propagée depuis l'État voisin. Il s'est avéré que l'État voisin connaissait une épidémie de diphtérie, mais en raison de quelques goulots d'étranglement – notamment en matière de surveillance, de suspicion clinique et de faibles capacités de laboratoire –, l'épidémie était passée inaperçue jusqu'à ce qu'ils soient informés de l'épidémie de l'État 2. Cependant, dès qu'ils en ont eu connaissance, ils ont immédiatement informé les autorités de santé publique compétentes afin qu'elles interviennent au niveau national. En revanche, l'État 2, qui avait détecté l'épidémie rapidement, n'a pas notifié l'épidémie en raison d'une communication insuffisante entre l'État et le niveau national. Les deux États disposaient également de facteurs favorisant les périodes où ils ont réagi rapidement. Le niveau national a soutenu une réponse et l'analyse 7-1-7 a identifié quelques goulots d'étranglement qui auraient pu accélérer la réponse.</a:t>
            </a:r>
          </a:p>
          <a:p>
            <a:endParaRPr lang="en-US"/>
          </a:p>
          <a:p>
            <a:r>
              <a:rPr lang="fr">
                <a:latin typeface="Arial"/>
                <a:cs typeface="Arial"/>
              </a:rPr>
              <a:t>Ce type d'analyse, à travers les États, a permis à chaque État de voir ce qui fonctionnait bien et ce qui ne fonctionnait pas bien, et pour ce qui ne fonctionnait pas bien, ils avaient un exemple voisin des systèmes et des processus qui ont contribué à permettre la rapidité.</a:t>
            </a:r>
          </a:p>
        </p:txBody>
      </p:sp>
      <p:sp>
        <p:nvSpPr>
          <p:cNvPr id="4" name="Slide Number Placeholder 3">
            <a:extLst>
              <a:ext uri="{FF2B5EF4-FFF2-40B4-BE49-F238E27FC236}">
                <a16:creationId xmlns:a16="http://schemas.microsoft.com/office/drawing/2014/main" id="{A208A815-0D76-EE69-1618-0A664101D52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220009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4D395-610C-188E-7371-EA1D0BD0A5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2226F2-941D-37DB-10C9-910546A747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89A7BF-FE3A-39CC-7DFF-4CDE23FFBAE4}"/>
              </a:ext>
            </a:extLst>
          </p:cNvPr>
          <p:cNvSpPr>
            <a:spLocks noGrp="1"/>
          </p:cNvSpPr>
          <p:nvPr>
            <p:ph type="body" idx="1"/>
          </p:nvPr>
        </p:nvSpPr>
        <p:spPr/>
        <p:txBody>
          <a:bodyPr/>
          <a:lstStyle/>
          <a:p>
            <a:pPr algn="just"/>
            <a:r>
              <a:rPr lang="fr" b="0" dirty="0">
                <a:latin typeface="Arial"/>
                <a:cs typeface="Arial"/>
              </a:rPr>
              <a:t>Prenons un moment pour passer en revue quelques conseils pour identifier les goulots d’étranglement et les facteurs favorisants.</a:t>
            </a:r>
          </a:p>
          <a:p>
            <a:pPr algn="just"/>
            <a:endParaRPr lang="en-US" b="0" dirty="0">
              <a:latin typeface="Arial"/>
              <a:cs typeface="Arial"/>
            </a:endParaRPr>
          </a:p>
          <a:p>
            <a:pPr marL="171450" indent="-171450" algn="just">
              <a:buFont typeface="Calibri"/>
              <a:buChar char="-"/>
            </a:pPr>
            <a:r>
              <a:rPr lang="fr" b="0" dirty="0">
                <a:latin typeface="Arial"/>
                <a:cs typeface="Arial"/>
              </a:rPr>
              <a:t>La première étape consiste à s'assurer que les goulots d'étranglement et les facteurs favorables sont abordés pour CHAQUE intervalle 7-1-7, que l'objectif ait été atteint ou non. Si l'objectif a été atteint, des goulots d'étranglement peuvent encore avoir empêché une réponse plus rapide, et les facteurs favorables peuvent aider à documenter les points positifs du système. Si l'objectif n'a pas été atteint, les goulots d'étranglement sont importants pour identifier les causes des retards, tandis que les facteurs favorables peuvent toujours identifier les parties du système qui fonctionnent et qui ont permis d'éviter un retard supplémentaire. L' </a:t>
            </a:r>
            <a:r>
              <a:rPr lang="fr" dirty="0">
                <a:latin typeface="Arial"/>
                <a:cs typeface="Arial"/>
              </a:rPr>
              <a:t>outil d'évaluation 7-1-7 </a:t>
            </a:r>
            <a:r>
              <a:rPr lang="fr" b="0" dirty="0">
                <a:latin typeface="Arial"/>
                <a:cs typeface="Arial"/>
              </a:rPr>
              <a:t>comporte six cases à remplir : les goulots d'étranglement pour la détection, la notification et la réponse précoce, ainsi que les facteurs favorables pour les mêmes intervalles. Essayez de remplir toutes les cases.</a:t>
            </a:r>
          </a:p>
          <a:p>
            <a:pPr algn="just"/>
            <a:endParaRPr lang="en-US" b="0" dirty="0">
              <a:latin typeface="Arial"/>
              <a:cs typeface="Arial"/>
            </a:endParaRPr>
          </a:p>
          <a:p>
            <a:pPr marL="171450" indent="-171450" algn="just">
              <a:buFont typeface="Calibri"/>
              <a:buChar char="-"/>
            </a:pPr>
            <a:r>
              <a:rPr lang="fr" b="0" dirty="0">
                <a:latin typeface="Arial"/>
                <a:cs typeface="Arial"/>
              </a:rPr>
              <a:t>Deuxièmement, veillez à utiliser les récits recueillis lors de la collecte de données. Ces récits ont pour but de raconter l'histoire de la rapidité de l'épidémie : ce qui s'est passé, quand et pourquoi.</a:t>
            </a:r>
          </a:p>
          <a:p>
            <a:pPr algn="just"/>
            <a:endParaRPr lang="en-US" b="0" dirty="0">
              <a:latin typeface="Arial"/>
              <a:cs typeface="Arial"/>
            </a:endParaRPr>
          </a:p>
          <a:p>
            <a:pPr marL="171450" indent="-171450" algn="just">
              <a:buFont typeface="Calibri"/>
              <a:buChar char="-"/>
            </a:pPr>
            <a:r>
              <a:rPr lang="fr" dirty="0">
                <a:latin typeface="Arial"/>
                <a:cs typeface="Arial"/>
              </a:rPr>
              <a:t>Enfin, organisez si possible des séances participatives avec les personnes sur le terrain impliquées dans l'enquête et la réponse rapide. Il est probable qu'une seule personne ne dispose pas de toutes les informations, notamment des informations nuancées, sur les causes des retards survenus durant les trois périodes. Si ces séances participatives ne sont pas possibles, veillez à recueillir des informations auprès du plus grand nombre possible de personnes compétentes et bien informées sur l'épidémie.</a:t>
            </a:r>
            <a:endParaRPr lang="en-US" b="0" dirty="0">
              <a:latin typeface="Arial"/>
              <a:cs typeface="Arial"/>
            </a:endParaRPr>
          </a:p>
          <a:p>
            <a:pPr algn="just"/>
            <a:endParaRPr lang="en-US" b="1" dirty="0">
              <a:latin typeface="Arial"/>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E8D0D02C-5C59-093B-E373-16A84DA9850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755489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F4E7C-4F1E-9C10-33D1-D10D51D44C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76055E-A241-BA0C-F8FA-712202E47C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C7D496-6146-B6CE-A8DD-079A7893D5F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Alors, quels critères les goulots d'étranglement doivent-ils respecter pour être aussi utiles que possible à l'amélioration des performances ? Ils doivent… </a:t>
            </a:r>
            <a:br>
              <a:rPr lang="en-US" dirty="0">
                <a:cs typeface="Arial"/>
              </a:rPr>
            </a:br>
            <a:br>
              <a:rPr lang="en-US" dirty="0">
                <a:cs typeface="Arial"/>
              </a:rPr>
            </a:br>
            <a:r>
              <a:rPr lang="fr" dirty="0">
                <a:latin typeface="Arial"/>
                <a:cs typeface="Arial"/>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indent="0">
              <a:buFontTx/>
              <a:buNone/>
            </a:pPr>
            <a:r>
              <a:rPr lang="fr" dirty="0">
                <a:latin typeface="Arial"/>
                <a:cs typeface="Arial"/>
              </a:rPr>
              <a:t>Soyez précis. Il est difficile, voire impossible, d'agir sur les goulots d'étranglement vagues.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[CLIQUEZ]</a:t>
            </a:r>
          </a:p>
          <a:p>
            <a:pPr marL="0" indent="0">
              <a:buFont typeface="Arial" panose="020B0604020202020204" pitchFamily="34" charset="0"/>
              <a:buNone/>
            </a:pPr>
            <a:endParaRPr lang="en-US" dirty="0">
              <a:cs typeface="Arial"/>
            </a:endParaRPr>
          </a:p>
          <a:p>
            <a:r>
              <a:rPr lang="fr" dirty="0">
                <a:latin typeface="Arial"/>
                <a:cs typeface="Arial"/>
              </a:rPr>
              <a:t>Soyez pragmatiques. Nous voulons nous attaquer aux goulots d'étranglement pour lesquels aucune action n'est possible.</a:t>
            </a:r>
          </a:p>
          <a:p>
            <a:pPr marL="0" indent="0">
              <a:buFont typeface="Arial" panose="020B0604020202020204" pitchFamily="34" charset="0"/>
              <a:buNone/>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[CLIQUEZ]</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indent="0">
              <a:buFont typeface="Arial" panose="020B0604020202020204" pitchFamily="34" charset="0"/>
              <a:buNone/>
            </a:pPr>
            <a:r>
              <a:rPr lang="fr" dirty="0">
                <a:latin typeface="Arial"/>
                <a:cs typeface="Arial"/>
              </a:rPr>
              <a:t>Identifier les causes profondes. Nous ne souhaitons pas agir superficiellement, mais comprendre réellement la cause profonde des retards, jusqu'à ce qu'ils deviennent exploitables.</a:t>
            </a:r>
          </a:p>
          <a:p>
            <a:pPr marL="0" indent="0">
              <a:buFont typeface="Arial" panose="020B0604020202020204" pitchFamily="34" charset="0"/>
              <a:buNone/>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[CLIQUEZ]</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indent="0">
              <a:buFont typeface="Arial" panose="020B0604020202020204" pitchFamily="34" charset="0"/>
              <a:buNone/>
            </a:pPr>
            <a:r>
              <a:rPr lang="fr" dirty="0">
                <a:latin typeface="Arial"/>
                <a:cs typeface="Arial"/>
              </a:rPr>
              <a:t>Concentrez-vous sur le système. Nous ne cherchons pas des méchants ou des héros, mais des causes et des systèmes. Le goulot d'étranglement ne doit donc pas se concentrer sur les individus, mais sur le système.</a:t>
            </a:r>
          </a:p>
          <a:p>
            <a:pPr marL="0" indent="0">
              <a:buFont typeface="Arial" panose="020B0604020202020204" pitchFamily="34" charset="0"/>
              <a:buNone/>
            </a:pPr>
            <a:endParaRPr lang="en-US" dirty="0">
              <a:cs typeface="Arial"/>
            </a:endParaRPr>
          </a:p>
          <a:p>
            <a:r>
              <a:rPr lang="fr" dirty="0">
                <a:latin typeface="Arial"/>
                <a:cs typeface="Arial"/>
              </a:rPr>
              <a:t>[CLIQUEZ]</a:t>
            </a:r>
          </a:p>
          <a:p>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Si les informations disponibles ne permettent pas d'identifier les goulots d'étranglement répondant à ces critères, il est conseillé de se renseigner rapidement auprès des personnes connaissant la situation sur le terrain. Sans informations adéquates, il est bien plus difficile d'améliorer efficacement les performances.</a:t>
            </a:r>
          </a:p>
          <a:p>
            <a:endParaRPr lang="en-US" dirty="0">
              <a:cs typeface="Arial"/>
            </a:endParaRPr>
          </a:p>
          <a:p>
            <a:pPr>
              <a:defRPr/>
            </a:pPr>
            <a:r>
              <a:rPr lang="fr" dirty="0">
                <a:latin typeface="Arial"/>
                <a:cs typeface="Arial"/>
              </a:rPr>
              <a:t>[CLIQUEZ] </a:t>
            </a:r>
            <a:br>
              <a:rPr lang="en-US" dirty="0">
                <a:cs typeface="Arial"/>
              </a:rPr>
            </a:br>
            <a:br>
              <a:rPr lang="en-US" dirty="0">
                <a:cs typeface="Arial"/>
              </a:rPr>
            </a:br>
            <a:r>
              <a:rPr lang="fr" dirty="0">
                <a:latin typeface="Arial"/>
                <a:cs typeface="Arial"/>
              </a:rPr>
              <a:t>J'ai identifié quelques points faibles de l'exercice de simulation 7-1-7 sur la rougeole. Afin de simplifier cet exercice, certains points faibles étaient vagues ou suggéraient un retard, sans toutefois en expliquer la raison.</a:t>
            </a:r>
          </a:p>
          <a:p>
            <a:pPr>
              <a:defRPr/>
            </a:pPr>
            <a:endParaRPr lang="en-US" dirty="0">
              <a:latin typeface="Arial"/>
              <a:cs typeface="Arial"/>
            </a:endParaRPr>
          </a:p>
          <a:p>
            <a:pPr marL="0" marR="0" lvl="0" indent="0" algn="l" defTabSz="914400">
              <a:lnSpc>
                <a:spcPct val="100000"/>
              </a:lnSpc>
              <a:spcBef>
                <a:spcPts val="0"/>
              </a:spcBef>
              <a:spcAft>
                <a:spcPts val="0"/>
              </a:spcAft>
              <a:buClrTx/>
              <a:buSzTx/>
              <a:buFontTx/>
              <a:buNone/>
              <a:tabLst/>
              <a:defRPr/>
            </a:pPr>
            <a:r>
              <a:rPr lang="fr" dirty="0">
                <a:latin typeface="Arial"/>
                <a:cs typeface="Arial"/>
              </a:rPr>
              <a:t>Commençons par le retard de transport des échantillons. Dans ce scénario, nous avions indiqué un décalage de deux jours entre l'envoi de l'échantillon et son arrivée au laboratoire. Si vous étiez sur le terrain pour mener une enquête et recueillir des informations, notamment des récits pertinents pour le 7-1-7, vous souhaiteriez approfondir la question, car un « retard de transport des échantillons » n'est ni utile ni exploitable. Que pouvons-nous proposer comme mesure corrective ? Nous l'ignorons, car le goulot d'étranglement est trop vague. Supposons maintenant que nous en apprenions davantage et que nous découvrions que l'échantillon a été retardé de deux jours en raison d'un manque de protocole pour la livraison des échantillons au laboratoire national le week-end. Ce phénomène répond aux critères d'un goulot d'étranglement acceptable et permet d'identifier des mesures pour éviter des retards similaires à l'avenir. Je viens d'inventer ce goulot d'étranglement exploitable, et vous allez bientôt faire un exercice similaire en trouvant vos propres raisons pour un tel retard afin de vous aider à réfléchir à la manière de réaliser des analyses de goulot d'étranglement.</a:t>
            </a: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cs typeface="Arial"/>
              </a:rPr>
            </a:br>
            <a:r>
              <a:rPr lang="fr" dirty="0">
                <a:latin typeface="Arial"/>
                <a:cs typeface="Arial"/>
              </a:rPr>
              <a:t>[CLIQUEZ] </a:t>
            </a:r>
            <a:br>
              <a:rPr lang="en-US" dirty="0">
                <a:cs typeface="Arial"/>
              </a:rPr>
            </a:br>
            <a:br>
              <a:rPr lang="en-US" dirty="0">
                <a:cs typeface="Arial"/>
              </a:rPr>
            </a:br>
            <a:r>
              <a:rPr lang="fr" dirty="0">
                <a:latin typeface="Arial"/>
                <a:cs typeface="Arial"/>
              </a:rPr>
              <a:t>Un autre exemple est le retard dans les activités de communication des risques dans le cadre de la réponse. Se contenter d'énoncer un retard est vague et non exploitable. Préciser que le retard est dû à un manque de documents clés prétraduits dans les langues locales crée un obstacle que d'autres peuvent exploiter pour identifier et développer des actions pertinentes d'amélioration des performances.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Il faut garder à l’esprit qu’en ce qui concerne les goulots d’étranglement, leur documentation contribue également à constituer une base de données probantes sur ce qui ajoute du temps à la détection, à la notification ou à la réponse précoce, même s’ils peuvent être la norme à ce moment-là dans le pays ou la juridiction, car cela peut aider à plaider en faveur d’actions à plus long terme.</a:t>
            </a:r>
          </a:p>
          <a:p>
            <a:endParaRPr lang="en-US" dirty="0">
              <a:cs typeface="Arial"/>
            </a:endParaRPr>
          </a:p>
          <a:p>
            <a:r>
              <a:rPr lang="fr" dirty="0">
                <a:latin typeface="Arial"/>
                <a:cs typeface="Arial"/>
              </a:rPr>
              <a:t>[CLIQUEZ]</a:t>
            </a:r>
          </a:p>
          <a:p>
            <a:br>
              <a:rPr lang="en-US" dirty="0">
                <a:cs typeface="Arial"/>
              </a:rPr>
            </a:br>
            <a:r>
              <a:rPr lang="fr" dirty="0">
                <a:latin typeface="Arial"/>
                <a:cs typeface="Arial"/>
              </a:rPr>
              <a:t>Je sais que beaucoup de ce que j'ai dit sur cette diapositive peut paraître évident, mais les goulots d'étranglement vagues et non exploitables constituent un défi courant. Même les pays qui appliquent la méthode 7-1-7 depuis un certain temps ont constaté qu'ils devaient rester vigilants quant à la qualité de leurs analyses des goulots d'étranglement. Comme je l'ai déjà dit, réaliser une bonne analyse des goulots d'étranglement n'est pas difficile, mais cela nécessite de disposer de données pertinentes et de savoir identifier la cause profonde.</a:t>
            </a:r>
          </a:p>
          <a:p>
            <a:endParaRPr lang="en-US" dirty="0">
              <a:cs typeface="Arial"/>
            </a:endParaRPr>
          </a:p>
          <a:p>
            <a:endParaRPr lang="en-US" dirty="0">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EC342EBF-0ACB-8473-F486-3F7C6210555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642228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10FF9-C1EB-BF1C-1E05-AD927DD5E2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EB29BD-ED9D-CDDA-FF8F-925657E39B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58C481-77E9-BBCF-B0E3-B5611833A53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a:latin typeface="Arial"/>
                <a:cs typeface="Arial"/>
              </a:rPr>
              <a:t>Il existe plusieurs façons d'identifier la cause profonde du problème. Nous vous présentons ici l'approche des « 5 pourquoi ».</a:t>
            </a:r>
          </a:p>
          <a:p>
            <a:endParaRPr lang="en-US"/>
          </a:p>
          <a:p>
            <a:r>
              <a:rPr lang="fr">
                <a:latin typeface="Arial"/>
                <a:cs typeface="Arial"/>
              </a:rPr>
              <a:t>[CLIQUEZ]</a:t>
            </a:r>
          </a:p>
          <a:p>
            <a:endParaRPr lang="en-US"/>
          </a:p>
          <a:p>
            <a:r>
              <a:rPr lang="fr">
                <a:latin typeface="Arial"/>
                <a:cs typeface="Arial"/>
              </a:rPr>
              <a:t>Prenons un exemple extérieur au monde de la santé : pourquoi suis-je arrivé en retard au travail aujourd’hui ?</a:t>
            </a:r>
          </a:p>
          <a:p>
            <a:endParaRPr lang="en-US"/>
          </a:p>
          <a:p>
            <a:r>
              <a:rPr lang="fr">
                <a:latin typeface="Arial"/>
                <a:cs typeface="Arial"/>
              </a:rPr>
              <a:t>[CLIQUEZ]</a:t>
            </a:r>
          </a:p>
          <a:p>
            <a:endParaRPr lang="en-US"/>
          </a:p>
          <a:p>
            <a:r>
              <a:rPr lang="fr">
                <a:latin typeface="Arial"/>
                <a:cs typeface="Arial"/>
              </a:rPr>
              <a:t>J'ai raté le bus ? Pourquoi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a:cs typeface="Arial"/>
              </a:rPr>
            </a:br>
            <a:r>
              <a:rPr lang="fr">
                <a:latin typeface="Arial"/>
                <a:cs typeface="Arial"/>
              </a:rPr>
              <a:t>[CLIQUEZ]</a:t>
            </a:r>
          </a:p>
          <a:p>
            <a:endParaRPr lang="en-US"/>
          </a:p>
          <a:p>
            <a:r>
              <a:rPr lang="fr">
                <a:latin typeface="Arial"/>
                <a:cs typeface="Arial"/>
              </a:rPr>
              <a:t>Je suis parti tard de la maison ? Pourquoi ?</a:t>
            </a:r>
          </a:p>
          <a:p>
            <a:endParaRPr lang="en-US"/>
          </a:p>
          <a:p>
            <a:r>
              <a:rPr lang="fr">
                <a:latin typeface="Arial"/>
                <a:cs typeface="Arial"/>
              </a:rPr>
              <a:t>[CLIQUEZ]</a:t>
            </a:r>
          </a:p>
          <a:p>
            <a:endParaRPr lang="en-US"/>
          </a:p>
          <a:p>
            <a:r>
              <a:rPr lang="fr">
                <a:latin typeface="Arial"/>
                <a:cs typeface="Arial"/>
              </a:rPr>
              <a:t>Mon alarme ne s'est pas déclenchée ? Pourquoi ?</a:t>
            </a:r>
          </a:p>
          <a:p>
            <a:endParaRPr lang="en-US"/>
          </a:p>
          <a:p>
            <a:r>
              <a:rPr lang="fr">
                <a:latin typeface="Arial"/>
                <a:cs typeface="Arial"/>
              </a:rPr>
              <a:t>[CLIQUEZ]</a:t>
            </a:r>
          </a:p>
          <a:p>
            <a:endParaRPr lang="en-US"/>
          </a:p>
          <a:p>
            <a:r>
              <a:rPr lang="fr">
                <a:latin typeface="Arial"/>
                <a:cs typeface="Arial"/>
              </a:rPr>
              <a:t>J'ai oublié de mettre mon alarme hier soir. Pourquoi ?</a:t>
            </a:r>
          </a:p>
          <a:p>
            <a:endParaRPr lang="en-US"/>
          </a:p>
          <a:p>
            <a:r>
              <a:rPr lang="fr">
                <a:latin typeface="Arial"/>
                <a:cs typeface="Arial"/>
              </a:rPr>
              <a:t>[CLIQUEZ]</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
                <a:latin typeface="Arial"/>
                <a:cs typeface="Arial"/>
              </a:rPr>
              <a:t>Mon téléphone était déchargé.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
                <a:latin typeface="Arial"/>
                <a:cs typeface="Arial"/>
              </a:rPr>
              <a:t>[CLIQUEZ]</a:t>
            </a:r>
          </a:p>
          <a:p>
            <a:endParaRPr lang="en-US"/>
          </a:p>
          <a:p>
            <a:r>
              <a:rPr lang="fr">
                <a:latin typeface="Arial"/>
                <a:cs typeface="Arial"/>
              </a:rPr>
              <a:t>Nous avons demandé pourquoi à cinq reprises. Et nous sommes tombés sur un obstacle précis et exploitable.</a:t>
            </a:r>
          </a:p>
          <a:p>
            <a:endParaRPr lang="en-US"/>
          </a:p>
          <a:p>
            <a:r>
              <a:rPr lang="fr">
                <a:latin typeface="Arial"/>
                <a:cs typeface="Arial"/>
              </a:rPr>
              <a:t>[CLIQUEZ]</a:t>
            </a:r>
          </a:p>
          <a:p>
            <a:endParaRPr lang="en-US"/>
          </a:p>
          <a:p>
            <a:r>
              <a:rPr lang="fr">
                <a:latin typeface="Arial"/>
                <a:cs typeface="Arial"/>
              </a:rPr>
              <a:t>À partir de là, nous pouvons proposer une action corrective qui peut résoudre le goulot d’étranglement, comme avoir un chargeur à côté du lit pour charger le téléphone pendant la nuit.</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a:cs typeface="Arial"/>
              </a:rPr>
            </a:br>
            <a:r>
              <a:rPr lang="fr">
                <a:latin typeface="Arial"/>
                <a:cs typeface="Arial"/>
              </a:rPr>
              <a:t>[CLIQUEZ]</a:t>
            </a:r>
          </a:p>
          <a:p>
            <a:endParaRPr lang="en-US"/>
          </a:p>
          <a:p>
            <a:r>
              <a:rPr lang="fr">
                <a:latin typeface="Arial"/>
                <a:cs typeface="Arial"/>
              </a:rPr>
              <a:t>Il est important de noter que les cinq raisons peuvent ne pas être nécessaires. Il est conseillé d'arrêter dès que le goulot d'étranglement répond aux critères suivants : spécifique, exploitable, cause profonde et systémique.</a:t>
            </a:r>
          </a:p>
          <a:p>
            <a:endParaRPr lang="en-US"/>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C62BAC50-FA15-CB14-9056-B9930D0BE45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50809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9AFAB-1CF1-88D5-102B-B319B970B5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B7B8D3-E62E-D29C-9B63-147487C427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CE105E-791A-E0E6-049D-F9FBAC901888}"/>
              </a:ext>
            </a:extLst>
          </p:cNvPr>
          <p:cNvSpPr>
            <a:spLocks noGrp="1"/>
          </p:cNvSpPr>
          <p:nvPr>
            <p:ph type="body" idx="1"/>
          </p:nvPr>
        </p:nvSpPr>
        <p:spPr/>
        <p:txBody>
          <a:bodyPr/>
          <a:lstStyle/>
          <a:p>
            <a:pPr>
              <a:defRPr/>
            </a:pPr>
            <a:r>
              <a:rPr lang="fr" i="1" dirty="0">
                <a:latin typeface="Arial"/>
                <a:cs typeface="Arial"/>
              </a:rPr>
              <a:t>[Note au modérateur : la première partie de cette activité se déroulera en plénière, et la seconde en petits groupes. Nous avons alloué environ 25 minutes à cette activité (quelques minutes pour expliquer l’activité et former les groupes, + 20 minutes pour l’activité elle-même). Cette activité présente 10 goulots d’étranglement, chacun sur une diapositive. Les cinq premiers répondent aux critères d’un bon goulot d’étranglement, tandis que les cinq suivants ne les répondent pas. Dans la première partie, en plénière, vous passerez rapidement en revue chaque goulot d’étranglement et demanderez aux participants de lever la main s’ils pensent qu’il répond aux critères d’un goulot d’étranglement bien rédigé. Pour les cinq premiers, ils devront répondre par l’affirmative, et dans le cas contraire, orienter rapidement la conversation pour expliquer pourquoi il répond aux critères. Cela devrait prendre environ 5 minutes. La partie suivante se déroulera en petits groupes – essayez d’avoir des groupes de 6 à 8 participants si possible. Chaque groupe sélectionnera ensuite parmi les 5 goulots d’étranglement mal rédigés, identifiera ce qui ne va pas et comment il peut y remédier. Chacun d'eux fera son rapport pendant une minute. Attribuez un des cinq goulots d'étranglement à chaque groupe. Un même goulot d'étranglement peut être attribué à plusieurs groupes s'il y en a plus de cinq ; s'il y en a moins de cinq, n'hésitez pas à ignorer certains des cinq goulots d'étranglement ou à en attribuer plusieurs à chaque groupe.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cs typeface="Calibri"/>
            </a:endParaRPr>
          </a:p>
          <a:p>
            <a:pPr>
              <a:defRPr/>
            </a:pPr>
            <a:r>
              <a:rPr lang="fr" dirty="0">
                <a:latin typeface="Calibri"/>
                <a:ea typeface="Calibri"/>
                <a:cs typeface="Calibri"/>
              </a:rPr>
              <a:t>Nous allons maintenant faire une activité rapide pour nous aider à rendre plus concret ce que nous avons appris sur les critères de goulot d’étranglement.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cs typeface="Calibri"/>
            </a:endParaRPr>
          </a:p>
          <a:p>
            <a:pPr>
              <a:defRPr/>
            </a:pPr>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A76A6BAA-5D29-6952-69BB-88901DE75BF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267015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190DF-8284-1E2F-A91C-299395C36B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AFE96C-7FE4-1275-7663-AC63B21443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0D8021-4585-6F68-56DA-AEBC0346442E}"/>
              </a:ext>
            </a:extLst>
          </p:cNvPr>
          <p:cNvSpPr>
            <a:spLocks noGrp="1"/>
          </p:cNvSpPr>
          <p:nvPr>
            <p:ph type="body" idx="1"/>
          </p:nvPr>
        </p:nvSpPr>
        <p:spPr/>
        <p:txBody>
          <a:bodyPr/>
          <a:lstStyle/>
          <a:p>
            <a:r>
              <a:rPr lang="fr">
                <a:latin typeface="Arial"/>
                <a:cs typeface="Arial"/>
              </a:rPr>
              <a:t>Dans cette activité, nous allons passer en revue 10 goulots d’étranglement réels.</a:t>
            </a:r>
          </a:p>
          <a:p>
            <a:endParaRPr lang="en-US">
              <a:latin typeface="Arial"/>
              <a:cs typeface="Arial"/>
            </a:endParaRPr>
          </a:p>
          <a:p>
            <a:r>
              <a:rPr lang="fr">
                <a:latin typeface="Arial"/>
                <a:cs typeface="Arial"/>
              </a:rPr>
              <a:t>Tout d'abord, je vais parcourir rapidement chaque goulot d'étranglement. Sur chaque diapositive, je lirai le goulot d'étranglement, puis vous demanderai de lever la main si vous pensez qu'il répond aux critères d'un goulot d'étranglement bien rédigé. N'oubliez pas : les goulots d'étranglement bien rédigés sont spécifiques, exploitables, identifient les causes profondes et se concentrent sur le système.</a:t>
            </a:r>
            <a:endParaRPr lang="en-US">
              <a:cs typeface="Arial" panose="020B0604020202020204" pitchFamily="34" charset="0"/>
            </a:endParaRPr>
          </a:p>
          <a:p>
            <a:endParaRPr lang="en-US">
              <a:latin typeface="Arial"/>
              <a:cs typeface="Arial"/>
            </a:endParaRPr>
          </a:p>
          <a:p>
            <a:r>
              <a:rPr lang="fr">
                <a:latin typeface="Arial"/>
                <a:cs typeface="Arial"/>
              </a:rPr>
              <a:t>Ensuite, nous nous répartirons en petits groupes de 6 à 8 participants. J'attribuerai à chaque groupe l'un des goulots d'étranglement mal rédigés. Vous disposerez de 5 minutes pour discuter des critères qui, selon vous, ne sont pas respectés et des solutions possibles. N'hésitez pas à faire preuve d'imagination si les informations fournies sont insuffisantes !</a:t>
            </a:r>
            <a:endParaRPr lang="en-US">
              <a:cs typeface="Arial"/>
            </a:endParaRPr>
          </a:p>
          <a:p>
            <a:r>
              <a:rPr lang="fr">
                <a:latin typeface="Arial"/>
                <a:cs typeface="Arial"/>
              </a:rPr>
              <a:t> </a:t>
            </a:r>
          </a:p>
          <a:p>
            <a:r>
              <a:rPr lang="fr"/>
              <a:t>Nous reviendrons ensuite en plénière pour un bref compte rendu de chaque groupe. Chaque groupe disposera d'environ une minute pour expliquer les critères non respectés et les corrections suggérées. Il n'y a pas d'animateur dans vos groupes. Assurez-vous de désigner un animateur qui présentera le compte rendu en plénière.</a:t>
            </a:r>
          </a:p>
        </p:txBody>
      </p:sp>
      <p:sp>
        <p:nvSpPr>
          <p:cNvPr id="4" name="Slide Number Placeholder 3">
            <a:extLst>
              <a:ext uri="{FF2B5EF4-FFF2-40B4-BE49-F238E27FC236}">
                <a16:creationId xmlns:a16="http://schemas.microsoft.com/office/drawing/2014/main" id="{E3AA337B-E834-5CA4-C7D2-0ECE762170A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8439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30DEB-E55F-396F-6162-0D1361234A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B47847-FC52-3FE9-7F03-ADF7023B5F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3EDFCC-452F-6F27-E40C-CB1ED135205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t>[Note au modérateur : ceci répond aux critères d'un goulot d'étranglement BON. Des discussions pourront être menées sur d'autres pistes d'amélioration, mais veillez à ce que la discussion soit très brève (par exemple, un seul commentaire) et à ce que les participants identifient ce goulot d'étranglement comme bien rédigé.]</a:t>
            </a:r>
          </a:p>
        </p:txBody>
      </p:sp>
      <p:sp>
        <p:nvSpPr>
          <p:cNvPr id="4" name="Slide Number Placeholder 3">
            <a:extLst>
              <a:ext uri="{FF2B5EF4-FFF2-40B4-BE49-F238E27FC236}">
                <a16:creationId xmlns:a16="http://schemas.microsoft.com/office/drawing/2014/main" id="{A5A02778-3C73-FDBF-D794-F16EA52E7BE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958028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39FA0-35E9-183B-21DF-3A3AD8BB16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882D33-6577-6AAD-EFA1-FF246BF9E5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EC923B-15EB-1CB2-EACD-6D349BF864C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ceci répond aux critères d'un goulot d'étranglement BON. Des discussions pourront être menées sur d'autres pistes d'amélioration, mais veillez à ce que la discussion soit très brève (par exemple, un seul commentaire) et à ce que les participants identifient ce goulot d'étranglement comme bien rédigé.]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8E6CFB74-86CC-ADFF-BF12-DDB1D705584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317961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316A42-88BF-67D0-B3E1-E5DD6D1EBC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424E55-9931-F3BB-73D3-527124D2A1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7E76E7-536F-FC58-5AAB-BA6DD1B6B2A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ceci répond aux critères d'un goulot d'étranglement BON. Des discussions pourront être menées sur d'autres pistes d'amélioration, mais veillez à ce que la discussion soit très brève (par exemple, un seul commentaire) et à ce que les participants identifient ce goulot d'étranglement comme bien rédigé.]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B4551A96-F259-8B14-E033-58081E32BFE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54770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fr-FR">
                <a:latin typeface="Arial"/>
                <a:cs typeface="Arial"/>
              </a:rPr>
              <a:t>À la fin de la formation, vous pourrez : </a:t>
            </a:r>
          </a:p>
          <a:p>
            <a:endParaRPr lang="en-US">
              <a:latin typeface="Arial"/>
              <a:cs typeface="Arial"/>
            </a:endParaRPr>
          </a:p>
          <a:p>
            <a:pPr marL="342900" indent="-342900">
              <a:lnSpc>
                <a:spcPct val="113999"/>
              </a:lnSpc>
              <a:buAutoNum type="arabicPeriod"/>
            </a:pPr>
            <a:r>
              <a:rPr lang="fr-FR" sz="1200" b="0">
                <a:latin typeface="Arial"/>
                <a:cs typeface="Arial"/>
              </a:rPr>
              <a:t>comprendre la cible 7-1-7, l’approche d’amélioration des performances et les revues des premières actions</a:t>
            </a:r>
            <a:r>
              <a:rPr lang="fr-FR">
                <a:latin typeface="Arial"/>
                <a:cs typeface="Arial"/>
              </a:rPr>
              <a:t> pour la détection des épidémies, la notification et la réponse ;</a:t>
            </a:r>
            <a:r>
              <a:rPr lang="fr-FR" sz="1200" b="0">
                <a:latin typeface="Arial"/>
                <a:cs typeface="Arial"/>
              </a:rPr>
              <a:t>  </a:t>
            </a:r>
          </a:p>
          <a:p>
            <a:pPr marL="342900" indent="-342900">
              <a:lnSpc>
                <a:spcPct val="113999"/>
              </a:lnSpc>
              <a:buFont typeface="+mj-lt"/>
              <a:buAutoNum type="arabicPeriod"/>
            </a:pPr>
            <a:r>
              <a:rPr lang="fr-FR" sz="1100" b="0">
                <a:latin typeface="Arial"/>
                <a:cs typeface="Arial"/>
              </a:rPr>
              <a:t>expliquer comment l’approche 7-1-7 favorise l’amélioration des performances des systèmes de détection des épidémies ;</a:t>
            </a:r>
          </a:p>
          <a:p>
            <a:pPr marL="342900" indent="-342900">
              <a:lnSpc>
                <a:spcPct val="113999"/>
              </a:lnSpc>
              <a:buFont typeface="+mj-lt"/>
              <a:buAutoNum type="arabicPeriod"/>
            </a:pPr>
            <a:r>
              <a:rPr lang="fr-FR" sz="1100" b="0">
                <a:latin typeface="Arial"/>
                <a:cs typeface="Arial"/>
              </a:rPr>
              <a:t>cerner les occasions et les défis de soutenir la sensibilisation, l’adoption et l’utilisation de l’approche 7-1-7 dans votre travail ;</a:t>
            </a:r>
          </a:p>
          <a:p>
            <a:pPr marL="342900" indent="-342900">
              <a:lnSpc>
                <a:spcPct val="113999"/>
              </a:lnSpc>
              <a:buFont typeface="+mj-lt"/>
              <a:buAutoNum type="arabicPeriod"/>
            </a:pPr>
            <a:r>
              <a:rPr lang="fr-FR" sz="1200" b="0">
                <a:latin typeface="Arial"/>
                <a:cs typeface="Arial"/>
              </a:rPr>
              <a:t>appliquer les principales étapes et les pratiques modèles pour soutenir l’adoption et l’utilisation de l’approche 7-1-7 dans tous les programmes et contextes ;</a:t>
            </a:r>
          </a:p>
          <a:p>
            <a:pPr marL="342900" indent="-342900">
              <a:lnSpc>
                <a:spcPct val="113999"/>
              </a:lnSpc>
              <a:buFont typeface="+mj-lt"/>
              <a:buAutoNum type="arabicPeriod"/>
            </a:pPr>
            <a:r>
              <a:rPr lang="fr-FR" sz="1200" b="0">
                <a:latin typeface="Arial"/>
                <a:cs typeface="Arial"/>
              </a:rPr>
              <a:t>planifier</a:t>
            </a:r>
            <a:r>
              <a:rPr lang="fr-FR">
                <a:latin typeface="Arial"/>
                <a:cs typeface="Arial"/>
              </a:rPr>
              <a:t> l’adoption et l’utilisation régulière de la cible 7-1-7 dans votre pays ou administration. </a:t>
            </a:r>
          </a:p>
          <a:p>
            <a:pPr marL="342900" indent="-342900">
              <a:lnSpc>
                <a:spcPct val="113999"/>
              </a:lnSpc>
              <a:buAutoNum type="arabicPeriod"/>
            </a:pPr>
            <a:endParaRPr lang="en-US" sz="1200" b="0" i="0">
              <a:solidFill>
                <a:srgbClr val="000000"/>
              </a:solidFill>
              <a:effectLst/>
              <a:latin typeface="Arial"/>
              <a:cs typeface="Arial"/>
            </a:endParaRPr>
          </a:p>
          <a:p>
            <a:pPr>
              <a:lnSpc>
                <a:spcPct val="113999"/>
              </a:lnSpc>
            </a:pPr>
            <a:r>
              <a:rPr lang="fr-FR">
                <a:latin typeface="Arial"/>
                <a:cs typeface="Arial"/>
              </a:rPr>
              <a:t>Aujourd’hui, nous allons nous concentrer sur ces deux premiers objectifs. Le troisième objectif est intégré tout au long de l’atelier. </a:t>
            </a:r>
          </a:p>
          <a:p>
            <a:pPr algn="just"/>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53B655-238F-F0DA-C235-5A6ADD0AD5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051A27-D242-D9BB-CCDE-F9C7D28A2C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6DD415-B889-088D-A431-AE4E31F488F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ceci répond aux critères d'un goulot d'étranglement BON. Des discussions pourront être menées sur d'autres pistes d'amélioration, mais veillez à ce que la discussion soit très brève (par exemple, un seul commentaire) et à ce que les participants identifient ce goulot d'étranglement comme bien rédigé.]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E9852E06-D919-B159-A3E3-7330D34D7B7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315765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E89E6-6DDA-7C0B-4770-73AB1BE606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BE7ABC-90BA-03AE-DC00-99578AC59E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C56A11-E894-81E8-A1B0-82C04E6266E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ceci répond aux critères d'un goulot d'étranglement BON. Des discussions pourront être menées sur d'autres pistes d'amélioration, mais veillez à ce que la discussion soit très brève (par exemple, un seul commentaire) et à ce que les participants identifient ce goulot d'étranglement comme bien rédigé.]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4F8A2386-6691-85B5-EAD0-62A4E4E35B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379493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63D4B8-53E1-74C5-8B37-9497861F42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DB60B2-1B0A-4266-027C-285B334364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281BCD-D87F-97BD-1AAC-D8C7C52217D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ceci ne répond pas aux critères d'un bon goulot d'étranglement. En cas de désaccord, ne vous attardez pas trop sur ce point. Vous pouvez indiquer que la discussion se poursuivra lors de la deuxième partie de l'activité.]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CC9F14FE-9646-0AAB-08E8-4E09BBEA6C8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36800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FAB8F-1289-DECF-BF1F-5569D70D6B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955844-6819-47B0-80F9-33D46D03C7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810A66-4F13-3110-03D8-CD2521B0FFE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ceci ne répond pas aux critères d'un bon goulot d'étranglement. En cas de désaccord, ne vous attardez pas trop sur ce point. Vous pouvez indiquer que la discussion se poursuivra lors de la deuxième partie de l'activité.]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F67311E1-92CC-4745-6EAA-DCB8B61020E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8034897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E7ED4-8F94-ABAA-9C05-0E0C142C77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679713-00DA-F628-7055-8B6105176C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8237F8-4C5F-8975-9D62-1D1BA6A293A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ceci ne répond pas aux critères d'un bon goulot d'étranglement. En cas de désaccord, ne vous attardez pas trop sur ce point. Vous pouvez indiquer que la discussion se poursuivra lors de la deuxième partie de l'activité.]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694B06D2-BA62-31D4-58B2-C66E7281ACA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080725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9426B-D272-AAE8-D46E-924F7C0D78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382C70-0A98-0AEC-4BE6-B577C13835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55274D-EE52-24BC-1540-211D8E4EC2B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ceci ne répond pas aux critères d'un bon goulot d'étranglement. En cas de désaccord, ne vous attardez pas trop sur ce point. Vous pouvez indiquer que la discussion se poursuivra lors de la deuxième partie de l'activité.]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81A8D724-67CB-DBBC-F291-EE47B0212FC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671368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B716BE-ED57-A404-584B-1BA4DD13F8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0A5FA6-92CD-E00F-70BF-89FE0FB94B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992EDA-2F9F-D532-149D-10B7FDE23EC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ceci ne répond pas aux critères d'un bon goulot d'étranglement. En cas de désaccord, ne vous attardez pas trop sur ce point. Vous pouvez indiquer que la discussion se poursuivra lors de la deuxième partie de l'activité.]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A9D89922-E463-9670-3056-B25BDDC9972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208486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83843-0985-C2A7-41DA-4C0968E459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6B06C3-8F2F-A5C3-39F0-93F7221753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1B0A9F-1CCB-4FD8-12CA-7CF7BD404B37}"/>
              </a:ext>
            </a:extLst>
          </p:cNvPr>
          <p:cNvSpPr>
            <a:spLocks noGrp="1"/>
          </p:cNvSpPr>
          <p:nvPr>
            <p:ph type="body" idx="1"/>
          </p:nvPr>
        </p:nvSpPr>
        <p:spPr/>
        <p:txBody>
          <a:bodyPr/>
          <a:lstStyle/>
          <a:p>
            <a:pPr>
              <a:defRPr/>
            </a:pPr>
            <a:r>
              <a:rPr lang="fr" i="1" dirty="0"/>
              <a:t>[Note au modérateur : répartissez les participants en groupes de 6 à 8. Attribuez un des cinq goulots d’étranglement à chaque groupe. Un même goulot d’étranglement peut être attribué à plusieurs groupes s’il y en a plus de 5 ; s’il y en a moins de 5, n’hésitez pas à ignorer certains des 5 goulots d’étranglement ou à en attribuer plusieurs à chaque groupe.]</a:t>
            </a:r>
          </a:p>
          <a:p>
            <a:pPr>
              <a:defRPr/>
            </a:pPr>
            <a:r>
              <a:rPr lang="fr" dirty="0">
                <a:latin typeface="Arial"/>
                <a:cs typeface="Arial"/>
              </a:rPr>
              <a:t> </a:t>
            </a:r>
          </a:p>
          <a:p>
            <a:pPr>
              <a:defRPr/>
            </a:pPr>
            <a:r>
              <a:rPr lang="fr" dirty="0">
                <a:latin typeface="Arial"/>
                <a:cs typeface="Arial"/>
              </a:rPr>
              <a:t>En petits groupes, vous identifierez pourquoi le goulot d'étranglement qui vous a été attribué ne répond pas aux critères et pourquoi. Ensuite, discutez des moyens de l'améliorer. Vous disposerez de 5 minutes pour cela. Ensuite, nous reviendrons en plénière pour un compte rendu de chaque groupe.</a:t>
            </a:r>
          </a:p>
          <a:p>
            <a:pPr>
              <a:defRPr/>
            </a:pPr>
            <a:r>
              <a:rPr lang="fr" dirty="0">
                <a:latin typeface="Arial"/>
                <a:cs typeface="Arial"/>
              </a:rPr>
              <a:t> </a:t>
            </a:r>
          </a:p>
          <a:p>
            <a:pPr>
              <a:defRPr/>
            </a:pPr>
            <a:r>
              <a:rPr lang="fr" i="1" dirty="0">
                <a:latin typeface="Arial"/>
                <a:cs typeface="Arial"/>
              </a:rPr>
              <a:t>[Note au modérateur : restez sur cette diapositive pour la présentation. Veillez à ce que les présentations soient courtes, avec une à deux minutes par groupe (plus d'une minute s'il y a plus de cinq groupes).]</a:t>
            </a:r>
          </a:p>
          <a:p>
            <a:pPr>
              <a:defRPr/>
            </a:pPr>
            <a:r>
              <a:rPr lang="fr" dirty="0">
                <a:latin typeface="Arial"/>
                <a:cs typeface="Arial"/>
              </a:rPr>
              <a:t> </a:t>
            </a:r>
          </a:p>
          <a:p>
            <a:pPr>
              <a:defRPr/>
            </a:pPr>
            <a:r>
              <a:rPr lang="fr" dirty="0">
                <a:latin typeface="Arial"/>
                <a:cs typeface="Arial"/>
              </a:rPr>
              <a:t>Bien, passons maintenant au compte rendu de chaque groupe. N'oubliez pas que ces comptes rendus sont rapides : environ 1 minute par groupe ! Commençons par le groupe 1.</a:t>
            </a:r>
          </a:p>
          <a:p>
            <a:pPr>
              <a:defRPr/>
            </a:pPr>
            <a:r>
              <a:rPr lang="fr" dirty="0">
                <a:latin typeface="Arial"/>
                <a:cs typeface="Arial"/>
              </a:rPr>
              <a:t> </a:t>
            </a:r>
          </a:p>
          <a:p>
            <a:pPr>
              <a:defRPr/>
            </a:pPr>
            <a:r>
              <a:rPr lang="fr" i="1" dirty="0">
                <a:latin typeface="Arial"/>
                <a:cs typeface="Arial"/>
              </a:rPr>
              <a:t>[Note au modérateur : passez en revue chaque groupe restant une fois le groupe 1 terminé.]</a:t>
            </a:r>
          </a:p>
        </p:txBody>
      </p:sp>
      <p:sp>
        <p:nvSpPr>
          <p:cNvPr id="4" name="Slide Number Placeholder 3">
            <a:extLst>
              <a:ext uri="{FF2B5EF4-FFF2-40B4-BE49-F238E27FC236}">
                <a16:creationId xmlns:a16="http://schemas.microsoft.com/office/drawing/2014/main" id="{BB1575E7-3CAA-D35F-59F5-4FBA5F9CBC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7713212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08D15A-13B9-10E1-A312-C304A77179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15E731-E80D-2557-197F-5919334FF4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F9E4F0-1EDA-A36D-51B1-85F09B73315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nous avons alloué 20 minutes au total à cette activité : quelques minutes pour expliquer la diapositive suivante et répartir les participants en groupes, et 18 minutes pour l’activité elle-même. Si possible, privilégiez les groupes de 6 à 8 participants. Chaque groupe aura besoin de tableaux de conférence ou de grandes feuilles de papier à sa table. Dans cette activité, les participants réaliseront leur scénario de goulot d’étranglement, puis travailleront sur les scénarios des groupes voisins.]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a:latin typeface="Arial"/>
                <a:cs typeface="Arial"/>
              </a:rPr>
              <a:t>Passons maintenant à notre activité sur les goulots d'étranglement en utilisant l'approche des 5 pourquoi. Nous allons mener une activité en petits groupes pour identifier les goulots d'étranglement qui répondent aux critères d'un bon goulot d'étranglement. </a:t>
            </a:r>
            <a:r>
              <a:rPr lang="fr">
                <a:effectLst/>
                <a:latin typeface="Arial"/>
                <a:cs typeface="Arial"/>
              </a:rPr>
              <a:t>Cette activité durera environ 15 minutes.</a:t>
            </a:r>
          </a:p>
          <a:p>
            <a:endParaRPr lang="en-US">
              <a:effectLst/>
            </a:endParaRPr>
          </a:p>
          <a:p>
            <a:r>
              <a:rPr lang="fr">
                <a:effectLst/>
                <a:latin typeface="Arial"/>
                <a:cs typeface="Arial"/>
              </a:rPr>
              <a:t>Nous allons maintenant vous répartir en [indiquer le nombre de groupes]. N'oubliez pas qu'il n'y a pas d'animateur pré-assigné pour cette activité.</a:t>
            </a:r>
          </a:p>
          <a:p>
            <a:endParaRPr lang="en-US">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panose="020B0604020202020204" pitchFamily="34" charset="0"/>
            </a:endParaRPr>
          </a:p>
          <a:p>
            <a:endParaRPr lang="en-US"/>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B427FF63-71D7-63E7-01C9-9EAC1FB9605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947265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9F544-ED4C-36B2-98DF-DC088B2A0C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45573F-287A-97B6-E4B6-5BE85F34D9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2F96A1-501F-6B10-2D46-203A617C47DC}"/>
              </a:ext>
            </a:extLst>
          </p:cNvPr>
          <p:cNvSpPr>
            <a:spLocks noGrp="1"/>
          </p:cNvSpPr>
          <p:nvPr>
            <p:ph type="body" idx="1"/>
          </p:nvPr>
        </p:nvSpPr>
        <p:spPr/>
        <p:txBody>
          <a:bodyPr/>
          <a:lstStyle/>
          <a:p>
            <a:r>
              <a:rPr lang="fr" dirty="0">
                <a:latin typeface="Arial"/>
                <a:cs typeface="Arial"/>
              </a:rPr>
              <a:t>Dans vos groupes, vous ferez une analyse des cinq « pourquoi » du goulot d’étranglement vague consistant en « retards de transport des échantillons ».</a:t>
            </a:r>
          </a:p>
          <a:p>
            <a:endParaRPr lang="en-US" dirty="0">
              <a:latin typeface="Arial"/>
              <a:cs typeface="Arial"/>
            </a:endParaRPr>
          </a:p>
          <a:p>
            <a:r>
              <a:rPr lang="fr" dirty="0">
                <a:latin typeface="Arial"/>
                <a:cs typeface="Arial"/>
              </a:rPr>
              <a:t>Imaginez que vous et votre groupe soyez chargés de déterminer la cause d'un retard de transport d'échantillons. Vous interrogez des personnes compétentes en la matière afin d'en déterminer la cause profonde. Inscrivez « Retard de transport d'échantillons » en haut de votre tableau. Ensuite, utilisez votre imagination pour imaginer les étapes suivantes d'une analyse des « 5 pourquoi » jusqu'à ce que vous répondiez aux critères d'un goulot d'étranglement satisfaisant. Notez chaque étape. Il n'y a pas de bonne ou de mauvaise réponse. De fait, nous attendons de chaque groupe qu'il produise une série différente de « 5 pourquoi ». Soyez créatif. N'hésitez pas à vous appuyer sur votre propre expérience concernant ce goulot d'étranglement ou sur votre connaissance des lieux où vous travaillez.</a:t>
            </a:r>
            <a:endParaRPr lang="en-US" dirty="0">
              <a:latin typeface="Calibri"/>
              <a:ea typeface="Calibri"/>
              <a:cs typeface="Calibri"/>
            </a:endParaRPr>
          </a:p>
          <a:p>
            <a:endParaRPr lang="en-US" dirty="0">
              <a:latin typeface="Arial"/>
              <a:ea typeface="Calibri"/>
              <a:cs typeface="Arial"/>
            </a:endParaRPr>
          </a:p>
          <a:p>
            <a:r>
              <a:rPr lang="fr" dirty="0">
                <a:latin typeface="Arial"/>
                <a:cs typeface="Arial"/>
              </a:rPr>
              <a:t>Si des questions surgissent, n'hésitez pas les inscrire dans l’espace « faisons le point ».</a:t>
            </a:r>
          </a:p>
          <a:p>
            <a:endParaRPr lang="en-US" dirty="0">
              <a:latin typeface="Arial"/>
              <a:cs typeface="Arial"/>
            </a:endParaRPr>
          </a:p>
          <a:p>
            <a:r>
              <a:rPr lang="fr" dirty="0">
                <a:latin typeface="Arial"/>
                <a:cs typeface="Arial"/>
              </a:rPr>
              <a:t>Vous disposerez de 10 minutes pour effectuer cette exercice. Ensuite, chaque groupe passera au </a:t>
            </a:r>
            <a:r>
              <a:rPr lang="en-US" dirty="0">
                <a:latin typeface="Arial"/>
                <a:cs typeface="Arial"/>
              </a:rPr>
              <a:t>tableau à </a:t>
            </a:r>
            <a:r>
              <a:rPr lang="en-US" dirty="0" err="1">
                <a:latin typeface="Arial"/>
                <a:cs typeface="Arial"/>
              </a:rPr>
              <a:t>feuilles</a:t>
            </a:r>
            <a:r>
              <a:rPr lang="en-US" dirty="0">
                <a:latin typeface="Arial"/>
                <a:cs typeface="Arial"/>
              </a:rPr>
              <a:t> mobiles</a:t>
            </a:r>
            <a:r>
              <a:rPr lang="fr" dirty="0">
                <a:latin typeface="Arial"/>
                <a:cs typeface="Arial"/>
              </a:rPr>
              <a:t> du groupe suivant. Vous disposerez de 7 minutes pour vérifier l'analyse des goulots d'étranglement selon les 4 critères. Si vous avez des suggestions ou des modifications, veuillez les ajouter au tableau de conférence avec un marqueur de couleur différente.</a:t>
            </a:r>
          </a:p>
          <a:p>
            <a:pPr lvl="1"/>
            <a:endParaRPr lang="en-US" dirty="0">
              <a:latin typeface="Arial"/>
              <a:ea typeface="Calibri"/>
              <a:cs typeface="Arial"/>
            </a:endParaRPr>
          </a:p>
          <a:p>
            <a:pPr algn="just"/>
            <a:r>
              <a:rPr lang="fr" dirty="0">
                <a:latin typeface="Arial"/>
                <a:ea typeface="Calibri"/>
                <a:cs typeface="Arial"/>
              </a:rPr>
              <a:t>Nous n’aurons pas de restituion, mais nous utiliserons ces mêmes tableaux d’affchage lors de la prochaine activité.</a:t>
            </a:r>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5B8B99FF-D8A4-AC6E-9B98-5F4CB540A8F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2717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latin typeface="Arial"/>
                <a:cs typeface="Arial"/>
              </a:rPr>
              <a:t>[Remarque pour la modération : la discussion ne doit pas dépasser 3 minutes. Encouragez </a:t>
            </a:r>
            <a:r>
              <a:rPr lang="fr-FR" sz="1200" b="0" i="1" dirty="0">
                <a:latin typeface="Arial"/>
                <a:cs typeface="Arial"/>
              </a:rPr>
              <a:t>et attendez les réponses. Si personne ne lève la main, citez gentiment le nom de 1 ou 2 </a:t>
            </a:r>
            <a:r>
              <a:rPr lang="fr-FR" i="1" dirty="0">
                <a:latin typeface="Arial"/>
                <a:cs typeface="Arial"/>
              </a:rPr>
              <a:t>participants</a:t>
            </a:r>
            <a:r>
              <a:rPr lang="fr-FR" sz="1200" b="0" i="1" dirty="0">
                <a:latin typeface="Arial"/>
                <a:cs typeface="Arial"/>
              </a:rPr>
              <a:t> pour lancer la discussion. Ceci est important, en particulier pour ces premières questions, pour donner le ton de l’atelier pour une participation active</a:t>
            </a:r>
            <a:r>
              <a:rPr lang="fr-FR" i="1" dirty="0">
                <a:latin typeface="Arial"/>
                <a:cs typeface="Arial"/>
              </a:rPr>
              <a:t>.]</a:t>
            </a:r>
            <a:r>
              <a:rPr lang="fr-FR" sz="1200" b="0" i="1" dirty="0">
                <a:latin typeface="Arial"/>
                <a:cs typeface="Arial"/>
              </a:rPr>
              <a:t> </a:t>
            </a:r>
          </a:p>
          <a:p>
            <a:endParaRPr lang="en-US" dirty="0"/>
          </a:p>
          <a:p>
            <a:r>
              <a:rPr lang="fr-FR" dirty="0">
                <a:latin typeface="Arial"/>
                <a:cs typeface="Arial"/>
              </a:rPr>
              <a:t>Maintenant, j’aimerais que vous me disiez ce que vous avez retenu comme points clés de la séance d’hier.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89096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93A3DD-497B-99B7-819C-26EACB7399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9DF1D6-BB23-7B41-DAF6-117B7D0C81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351A6F-6A70-F535-E676-1BCCF42C30C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b="0" i="1" u="none" strike="noStrike" dirty="0">
                <a:solidFill>
                  <a:srgbClr val="000000"/>
                </a:solidFill>
                <a:effectLst/>
                <a:latin typeface="Arial"/>
                <a:cs typeface="Arial"/>
              </a:rPr>
              <a:t>[Note au modérateur : s’il reste du temps pour un compte rendu d’environ </a:t>
            </a:r>
            <a:r>
              <a:rPr lang="fr" i="1" dirty="0">
                <a:solidFill>
                  <a:srgbClr val="000000"/>
                </a:solidFill>
                <a:latin typeface="Arial"/>
                <a:cs typeface="Arial"/>
              </a:rPr>
              <a:t>5 minutes </a:t>
            </a:r>
            <a:r>
              <a:rPr lang="fr" b="0" i="1" u="none" strike="noStrike" dirty="0">
                <a:solidFill>
                  <a:srgbClr val="000000"/>
                </a:solidFill>
                <a:effectLst/>
                <a:latin typeface="Arial"/>
                <a:cs typeface="Arial"/>
              </a:rPr>
              <a:t>, pensez à utiliser les questions répertoriées ici comme sujets de discussion. ]</a:t>
            </a:r>
            <a:endParaRPr lang="en-US" i="1" dirty="0">
              <a:latin typeface="Arial"/>
              <a:cs typeface="Arial"/>
            </a:endParaRPr>
          </a:p>
          <a:p>
            <a:endParaRPr lang="en-US" dirty="0"/>
          </a:p>
        </p:txBody>
      </p:sp>
      <p:sp>
        <p:nvSpPr>
          <p:cNvPr id="4" name="Slide Number Placeholder 3">
            <a:extLst>
              <a:ext uri="{FF2B5EF4-FFF2-40B4-BE49-F238E27FC236}">
                <a16:creationId xmlns:a16="http://schemas.microsoft.com/office/drawing/2014/main" id="{09E9F7AE-C0D0-5A3A-5A28-73FFDAEB552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928459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EFFF59-BA6B-FA04-854F-24C44A2883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D5F5A9-E60B-806A-8852-2F43650DF4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82B709-1409-A28E-B079-6D67BD93F68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Examinons maintenant une analyse des 5 pourquoi liée à la détection et à la réponse aux épidémies en examinant le même sujet, à savoir le retard dans le transport d'un échantillon.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[CLIQUEZ]</a:t>
            </a:r>
          </a:p>
          <a:p>
            <a:endParaRPr lang="en-US" dirty="0">
              <a:latin typeface="Arial"/>
              <a:cs typeface="Arial"/>
            </a:endParaRPr>
          </a:p>
          <a:p>
            <a:r>
              <a:rPr lang="fr" dirty="0">
                <a:latin typeface="Arial"/>
                <a:cs typeface="Arial"/>
              </a:rPr>
              <a:t>Pourquoi y a-t-il eu un retard dans le transport des échantillons ? Il manquait de compresses froides pour les expédier.</a:t>
            </a:r>
          </a:p>
          <a:p>
            <a:endParaRPr lang="en-US" dirty="0">
              <a:latin typeface="Arial"/>
              <a:cs typeface="Arial"/>
            </a:endParaRPr>
          </a:p>
          <a:p>
            <a:r>
              <a:rPr lang="fr" dirty="0">
                <a:latin typeface="Arial"/>
                <a:cs typeface="Arial"/>
              </a:rPr>
              <a:t>[CLIQUEZ]</a:t>
            </a:r>
            <a:br>
              <a:rPr lang="en-US" dirty="0">
                <a:latin typeface="Arial"/>
                <a:cs typeface="Arial"/>
              </a:rPr>
            </a:br>
            <a:endParaRPr lang="en-US" dirty="0">
              <a:latin typeface="Arial"/>
              <a:cs typeface="Arial"/>
            </a:endParaRPr>
          </a:p>
          <a:p>
            <a:r>
              <a:rPr lang="fr" dirty="0">
                <a:latin typeface="Arial"/>
                <a:cs typeface="Arial"/>
              </a:rPr>
              <a:t>Pourquoi ? Parce que les packs de froid n'étaient pas réapprovisionnés.</a:t>
            </a:r>
          </a:p>
          <a:p>
            <a:endParaRPr lang="en-US" dirty="0">
              <a:latin typeface="Arial"/>
              <a:cs typeface="Arial"/>
            </a:endParaRPr>
          </a:p>
          <a:p>
            <a:r>
              <a:rPr lang="fr" dirty="0">
                <a:latin typeface="Arial"/>
                <a:cs typeface="Arial"/>
              </a:rPr>
              <a:t>[CLIQUEZ]</a:t>
            </a:r>
            <a:br>
              <a:rPr lang="en-US" dirty="0">
                <a:latin typeface="Arial"/>
                <a:cs typeface="Arial"/>
              </a:rPr>
            </a:br>
            <a:endParaRPr lang="en-US" dirty="0">
              <a:latin typeface="Arial"/>
              <a:cs typeface="Arial"/>
            </a:endParaRPr>
          </a:p>
          <a:p>
            <a:r>
              <a:rPr lang="fr" dirty="0">
                <a:latin typeface="Arial"/>
                <a:cs typeface="Arial"/>
              </a:rPr>
              <a:t>Pourquoi ? Parce qu'aucune commande de réapprovisionnement n'a été passée.</a:t>
            </a:r>
          </a:p>
          <a:p>
            <a:endParaRPr lang="en-US" dirty="0">
              <a:latin typeface="Arial"/>
              <a:cs typeface="Arial"/>
            </a:endParaRPr>
          </a:p>
          <a:p>
            <a:r>
              <a:rPr lang="fr" dirty="0">
                <a:latin typeface="Arial"/>
                <a:cs typeface="Arial"/>
              </a:rPr>
              <a:t>[CLIQUEZ]</a:t>
            </a:r>
            <a:br>
              <a:rPr lang="en-US" dirty="0">
                <a:latin typeface="Arial"/>
                <a:cs typeface="Arial"/>
              </a:rPr>
            </a:br>
            <a:endParaRPr lang="en-US" dirty="0">
              <a:latin typeface="Arial"/>
              <a:cs typeface="Arial"/>
            </a:endParaRPr>
          </a:p>
          <a:p>
            <a:r>
              <a:rPr lang="fr" dirty="0">
                <a:latin typeface="Arial"/>
                <a:cs typeface="Arial"/>
              </a:rPr>
              <a:t>Pourquoi ? Parce qu'il n'existait aucun mécanisme de contrôle pour ce type d'approvisionnement.</a:t>
            </a:r>
          </a:p>
          <a:p>
            <a:endParaRPr lang="en-US" dirty="0">
              <a:latin typeface="Arial"/>
              <a:cs typeface="Arial"/>
            </a:endParaRPr>
          </a:p>
          <a:p>
            <a:r>
              <a:rPr lang="fr" dirty="0">
                <a:latin typeface="Arial"/>
                <a:cs typeface="Arial"/>
              </a:rPr>
              <a:t>[CLIQUEZ]</a:t>
            </a:r>
            <a:br>
              <a:rPr lang="en-US" dirty="0">
                <a:latin typeface="Arial"/>
                <a:cs typeface="Arial"/>
              </a:rPr>
            </a:br>
            <a:endParaRPr lang="en-US" dirty="0">
              <a:latin typeface="Arial"/>
              <a:cs typeface="Arial"/>
            </a:endParaRPr>
          </a:p>
          <a:p>
            <a:r>
              <a:rPr lang="fr" dirty="0">
                <a:latin typeface="Arial"/>
                <a:cs typeface="Arial"/>
              </a:rPr>
              <a:t>Pourquoi ? Parce qu'il n'y avait pas de procédures opérationnelles standardisée (SOP) pour guider le travail.</a:t>
            </a:r>
          </a:p>
          <a:p>
            <a:endParaRPr lang="en-US" dirty="0">
              <a:latin typeface="Arial"/>
              <a:cs typeface="Arial"/>
            </a:endParaRPr>
          </a:p>
          <a:p>
            <a:r>
              <a:rPr lang="fr" dirty="0">
                <a:latin typeface="Arial"/>
                <a:cs typeface="Arial"/>
              </a:rPr>
              <a:t>[CLIQUEZ]</a:t>
            </a:r>
          </a:p>
          <a:p>
            <a:br>
              <a:rPr lang="en-US" dirty="0">
                <a:latin typeface="Arial"/>
                <a:cs typeface="Arial"/>
              </a:rPr>
            </a:br>
            <a:r>
              <a:rPr lang="fr" dirty="0">
                <a:latin typeface="Arial"/>
                <a:cs typeface="Arial"/>
              </a:rPr>
              <a:t>À partir de là, nous pouvons arriver à un goulot d’étranglement lié à une cause profonde exploitable, qui nous permet de proposer des actions correctives, comme avoir une SOP pour de telles situations.</a:t>
            </a: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p:txBody>
      </p:sp>
      <p:sp>
        <p:nvSpPr>
          <p:cNvPr id="4" name="Slide Number Placeholder 3">
            <a:extLst>
              <a:ext uri="{FF2B5EF4-FFF2-40B4-BE49-F238E27FC236}">
                <a16:creationId xmlns:a16="http://schemas.microsoft.com/office/drawing/2014/main" id="{17534A9E-8F0E-AC8F-33A3-4EB72E3CD47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896058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97EB23-F19E-C465-AC04-2F3A2D19AD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AACDC9-DE0B-0AAF-6BFF-D444DBA54E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C6E153-C65E-C22E-58D0-160DDAC3B7D5}"/>
              </a:ext>
            </a:extLst>
          </p:cNvPr>
          <p:cNvSpPr>
            <a:spLocks noGrp="1"/>
          </p:cNvSpPr>
          <p:nvPr>
            <p:ph type="body" idx="1"/>
          </p:nvPr>
        </p:nvSpPr>
        <p:spPr/>
        <p:txBody>
          <a:bodyPr/>
          <a:lstStyle/>
          <a:p>
            <a:r>
              <a:rPr lang="fr" dirty="0">
                <a:latin typeface="Arial"/>
                <a:cs typeface="Arial"/>
              </a:rPr>
              <a:t>Concentrons-nous maintenant sur les facilitateurs. Comme je l'ai mentionné précédemment, recueillir des informations sur ces </a:t>
            </a:r>
            <a:r>
              <a:rPr lang="en-US" dirty="0" err="1">
                <a:latin typeface="Arial"/>
                <a:cs typeface="Arial"/>
              </a:rPr>
              <a:t>facteurs</a:t>
            </a:r>
            <a:r>
              <a:rPr lang="en-US" dirty="0">
                <a:latin typeface="Arial"/>
                <a:cs typeface="Arial"/>
              </a:rPr>
              <a:t> </a:t>
            </a:r>
            <a:r>
              <a:rPr lang="en-US" dirty="0" err="1">
                <a:latin typeface="Arial"/>
                <a:cs typeface="Arial"/>
              </a:rPr>
              <a:t>favorisants</a:t>
            </a:r>
            <a:r>
              <a:rPr lang="fr" dirty="0">
                <a:latin typeface="Arial"/>
                <a:cs typeface="Arial"/>
              </a:rPr>
              <a:t>durant les trois intervalles 7-1-7 peut fournir des informations précieuses.</a:t>
            </a:r>
          </a:p>
          <a:p>
            <a:endParaRPr lang="en-US" dirty="0"/>
          </a:p>
          <a:p>
            <a:r>
              <a:rPr lang="fr" dirty="0">
                <a:latin typeface="Arial"/>
                <a:cs typeface="Arial"/>
              </a:rPr>
              <a:t>[CLIQUEZ]</a:t>
            </a:r>
          </a:p>
          <a:p>
            <a:endParaRPr lang="en-US" dirty="0"/>
          </a:p>
          <a:p>
            <a:r>
              <a:rPr lang="fr" dirty="0">
                <a:latin typeface="Arial"/>
                <a:cs typeface="Arial"/>
              </a:rPr>
              <a:t>Les facteurs favorisants montrent ce qui fonctionne dans le système et ce qui est possible lorsqu'il fonctionne bien. Rappelons l'exemple de la diphtérie mentionné précédemment. Alors que la détection prenait 199 jours dans l'État 1, elle n'en prenait qu'un dans l'État 2. Qu'est-ce qui a permis une détection rapide dans le deuxième État, et ces résultats peuvent-ils être utilisés pour améliorer les performances de détection dans le premier État et ailleurs ? En revanche, la notification a pris 109 jours dans l'État 2, mais seulement un jour dans l'État 1. Identifier ce qui a permis la notification en un jour dans l'État 1 peut être tout aussi utile que le goulot d'étranglement à l'origine du retard dans l'État 2.</a:t>
            </a:r>
            <a:br>
              <a:rPr lang="en-US" dirty="0">
                <a:cs typeface="Arial"/>
              </a:rPr>
            </a:br>
            <a:endParaRPr lang="en-US" dirty="0"/>
          </a:p>
          <a:p>
            <a:r>
              <a:rPr lang="fr" dirty="0">
                <a:latin typeface="Arial"/>
                <a:cs typeface="Arial"/>
              </a:rPr>
              <a:t>[CLIQUEZ]</a:t>
            </a:r>
          </a:p>
          <a:p>
            <a:endParaRPr lang="en-US" dirty="0"/>
          </a:p>
          <a:p>
            <a:r>
              <a:rPr lang="fr" dirty="0">
                <a:latin typeface="Arial"/>
                <a:cs typeface="Arial"/>
              </a:rPr>
              <a:t>Vous pouvez également utiliser l'approche des « 5 pourquoi » pour les facilitateurs. Quelle a été la cause profonde du succès ? Documenter ces éléments est important pour un pays ou une juridiction afin de constituer une base de données probantes sur ce qui fonctionne et pourquoi.</a:t>
            </a:r>
          </a:p>
          <a:p>
            <a:endParaRPr lang="en-US" dirty="0"/>
          </a:p>
          <a:p>
            <a:r>
              <a:rPr lang="fr" dirty="0">
                <a:latin typeface="Arial"/>
                <a:cs typeface="Arial"/>
              </a:rPr>
              <a:t>L'utilisation de l'approche des « 5 pourquoi » pour les </a:t>
            </a:r>
            <a:r>
              <a:rPr lang="en-US" dirty="0" err="1">
                <a:latin typeface="Arial"/>
                <a:cs typeface="Arial"/>
              </a:rPr>
              <a:t>facteurs</a:t>
            </a:r>
            <a:r>
              <a:rPr lang="en-US" dirty="0">
                <a:latin typeface="Arial"/>
                <a:cs typeface="Arial"/>
              </a:rPr>
              <a:t> </a:t>
            </a:r>
            <a:r>
              <a:rPr lang="en-US" dirty="0" err="1">
                <a:latin typeface="Arial"/>
                <a:cs typeface="Arial"/>
              </a:rPr>
              <a:t>favorisants</a:t>
            </a:r>
            <a:r>
              <a:rPr lang="fr" dirty="0">
                <a:latin typeface="Arial"/>
                <a:cs typeface="Arial"/>
              </a:rPr>
              <a:t> est également utile, car elle permet de déterminer si la rapidité d'intervention est due à la bonne performance du système ou au hasard. Nous avons vu des juridictions réaliser que la rapidité de leur détection, de leur notification ou de leur réponse précoce à une épidémie particulière était due à la chance, et ont défini des mesures pour s'assurer que la rapidité d'intervention est due au bon fonctionnement du système et non au hasard.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[CLIQUEZ]</a:t>
            </a:r>
          </a:p>
          <a:p>
            <a:endParaRPr lang="en-US" dirty="0"/>
          </a:p>
          <a:p>
            <a:r>
              <a:rPr lang="fr" dirty="0">
                <a:latin typeface="Arial"/>
                <a:cs typeface="Arial"/>
              </a:rPr>
              <a:t>Bien qu’il soit facile de se concentrer sur les goulots d’étranglement du 7-1-7, il est utile et important de s’assurer dès le début que l’identification des </a:t>
            </a:r>
            <a:r>
              <a:rPr lang="en-US" dirty="0" err="1">
                <a:latin typeface="Arial"/>
                <a:cs typeface="Arial"/>
              </a:rPr>
              <a:t>facteurs</a:t>
            </a:r>
            <a:r>
              <a:rPr lang="en-US" dirty="0">
                <a:latin typeface="Arial"/>
                <a:cs typeface="Arial"/>
              </a:rPr>
              <a:t> </a:t>
            </a:r>
            <a:r>
              <a:rPr lang="en-US" dirty="0" err="1">
                <a:latin typeface="Arial"/>
                <a:cs typeface="Arial"/>
              </a:rPr>
              <a:t>favorisants</a:t>
            </a:r>
            <a:r>
              <a:rPr lang="fr" dirty="0">
                <a:latin typeface="Arial"/>
                <a:cs typeface="Arial"/>
              </a:rPr>
              <a:t> est un élément essentiel du processus 7-1-7.</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D4B411D3-9F8B-D527-D1B2-2E1A12EE509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386896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B1542A-B724-BA12-929A-43FC75B2C4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36EF7F-2B4E-54F2-8A40-81FDC7738B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6478C6-D58F-DD60-8C53-71A7CA1211B3}"/>
              </a:ext>
            </a:extLst>
          </p:cNvPr>
          <p:cNvSpPr>
            <a:spLocks noGrp="1"/>
          </p:cNvSpPr>
          <p:nvPr>
            <p:ph type="body" idx="1"/>
          </p:nvPr>
        </p:nvSpPr>
        <p:spPr/>
        <p:txBody>
          <a:bodyPr/>
          <a:lstStyle/>
          <a:p>
            <a:r>
              <a:rPr lang="fr" i="1" u="none" strike="noStrike" dirty="0">
                <a:solidFill>
                  <a:srgbClr val="000000"/>
                </a:solidFill>
                <a:effectLst/>
                <a:latin typeface="Arial"/>
                <a:cs typeface="Arial"/>
              </a:rPr>
              <a:t>[ </a:t>
            </a:r>
            <a:r>
              <a:rPr lang="fr" i="1" dirty="0">
                <a:solidFill>
                  <a:srgbClr val="000000"/>
                </a:solidFill>
                <a:latin typeface="Arial"/>
                <a:cs typeface="Arial"/>
              </a:rPr>
              <a:t>Note au modérateur : n'affichez ces questions que s'il reste du temps après les réponses aux questions Parking Lot. Si certaines de ces questions sont des répétitions des questions Parking Lot, ignorez-les ici.]</a:t>
            </a:r>
          </a:p>
          <a:p>
            <a:endParaRPr lang="en-US" dirty="0">
              <a:solidFill>
                <a:srgbClr val="000000"/>
              </a:solidFill>
            </a:endParaRPr>
          </a:p>
          <a:p>
            <a:r>
              <a:rPr lang="fr" dirty="0">
                <a:solidFill>
                  <a:srgbClr val="000000"/>
                </a:solidFill>
              </a:rPr>
              <a:t>Passons en revue quelques questions courantes qui ont été soulevées lors des précédents ateliers 7-1-7.</a:t>
            </a:r>
          </a:p>
          <a:p>
            <a:endParaRPr lang="en-US" dirty="0">
              <a:solidFill>
                <a:srgbClr val="000000"/>
              </a:solidFill>
            </a:endParaRPr>
          </a:p>
          <a:p>
            <a:r>
              <a:rPr lang="fr" dirty="0">
                <a:solidFill>
                  <a:srgbClr val="000000"/>
                </a:solidFill>
              </a:rPr>
              <a:t>[CLIQUEZ]</a:t>
            </a:r>
          </a:p>
          <a:p>
            <a:endParaRPr lang="en-US" dirty="0">
              <a:solidFill>
                <a:srgbClr val="000000"/>
              </a:solidFill>
            </a:endParaRPr>
          </a:p>
          <a:p>
            <a:r>
              <a:rPr lang="fr" b="1" dirty="0">
                <a:solidFill>
                  <a:srgbClr val="000000"/>
                </a:solidFill>
                <a:latin typeface="Arial"/>
                <a:cs typeface="Arial"/>
              </a:rPr>
              <a:t>Premièrement, la date de notification est-elle la date à laquelle l’information parvient au niveau national, provincial ou local ?</a:t>
            </a:r>
            <a:endParaRPr lang="en-US" dirty="0">
              <a:solidFill>
                <a:srgbClr val="000000"/>
              </a:solidFill>
              <a:latin typeface="Arial"/>
              <a:cs typeface="Arial"/>
            </a:endParaRPr>
          </a:p>
          <a:p>
            <a:endParaRPr lang="en-US" dirty="0">
              <a:solidFill>
                <a:srgbClr val="000000"/>
              </a:solidFill>
              <a:latin typeface="Arial"/>
              <a:cs typeface="Arial"/>
            </a:endParaRPr>
          </a:p>
          <a:p>
            <a:r>
              <a:rPr lang="fr" dirty="0">
                <a:solidFill>
                  <a:srgbClr val="000000"/>
                </a:solidFill>
                <a:latin typeface="Arial"/>
                <a:cs typeface="Arial"/>
              </a:rPr>
              <a:t>[ </a:t>
            </a:r>
            <a:r>
              <a:rPr lang="fr" i="0" u="none" strike="noStrike" dirty="0">
                <a:solidFill>
                  <a:srgbClr val="000000"/>
                </a:solidFill>
                <a:effectLst/>
                <a:latin typeface="Arial"/>
                <a:cs typeface="Arial"/>
              </a:rPr>
              <a:t>Réponse </a:t>
            </a:r>
            <a:r>
              <a:rPr lang="fr" dirty="0">
                <a:solidFill>
                  <a:srgbClr val="000000"/>
                </a:solidFill>
                <a:latin typeface="Arial"/>
                <a:cs typeface="Arial"/>
              </a:rPr>
              <a:t>] </a:t>
            </a:r>
            <a:r>
              <a:rPr lang="fr" dirty="0">
                <a:solidFill>
                  <a:srgbClr val="000000"/>
                </a:solidFill>
              </a:rPr>
              <a:t>La date de notification est la date à laquelle l'information parvient à la première autorité de santé publique chargée d'agir. Cela dépend de la gouvernance du pays/de la juridiction. Dans de nombreux cas, cette notification se fait au niveau local/district. Dans certains cas, elle peut être transmise directement au niveau national.</a:t>
            </a:r>
          </a:p>
          <a:p>
            <a:br>
              <a:rPr lang="en-US" dirty="0">
                <a:solidFill>
                  <a:srgbClr val="000000"/>
                </a:solidFill>
              </a:rPr>
            </a:br>
            <a:r>
              <a:rPr lang="fr" dirty="0">
                <a:solidFill>
                  <a:srgbClr val="000000"/>
                </a:solidFill>
              </a:rPr>
              <a:t>[CLIQUEZ]</a:t>
            </a:r>
          </a:p>
          <a:p>
            <a:endParaRPr lang="en-US" dirty="0">
              <a:solidFill>
                <a:srgbClr val="000000"/>
              </a:solidFill>
            </a:endParaRPr>
          </a:p>
          <a:p>
            <a:r>
              <a:rPr lang="fr" b="1" dirty="0">
                <a:solidFill>
                  <a:srgbClr val="000000"/>
                </a:solidFill>
                <a:latin typeface="Arial"/>
                <a:cs typeface="Arial"/>
              </a:rPr>
              <a:t>Ensuite, que se passe-t-il si un clinicien identifie un cas suspect d’une maladie à déclaration obligatoire, mais qu’il s’avère que le patient souffre d’une maladie à déclaration obligatoire différente ?</a:t>
            </a:r>
          </a:p>
          <a:p>
            <a:endParaRPr lang="en-US" dirty="0">
              <a:solidFill>
                <a:srgbClr val="000000"/>
              </a:solidFill>
            </a:endParaRPr>
          </a:p>
          <a:p>
            <a:r>
              <a:rPr lang="fr" dirty="0">
                <a:solidFill>
                  <a:srgbClr val="000000"/>
                </a:solidFill>
              </a:rPr>
              <a:t>[Réponse] La date à laquelle le clinicien a identifié un cas suspect répondant aux critères de déclaration est la date de détection. Peu importe que l'étiologie réelle soit différente de celle initialement suspectée. Cela inclut tout type de groupe de maladies répondant aux critères de déclaration, y compris celles d'étiologie inconnue.</a:t>
            </a:r>
          </a:p>
          <a:p>
            <a:r>
              <a:rPr lang="fr" dirty="0">
                <a:solidFill>
                  <a:srgbClr val="000000"/>
                </a:solidFill>
                <a:latin typeface="Arial"/>
                <a:cs typeface="Arial"/>
              </a:rPr>
              <a:t> </a:t>
            </a:r>
            <a:endParaRPr lang="en-US" dirty="0">
              <a:latin typeface="var( --e-global-typography-text-font-family )"/>
              <a:cs typeface="Arial"/>
            </a:endParaRPr>
          </a:p>
          <a:p>
            <a:pPr>
              <a:defRPr/>
            </a:pPr>
            <a:r>
              <a:rPr lang="fr" dirty="0">
                <a:latin typeface="Arial"/>
                <a:cs typeface="Arial"/>
              </a:rPr>
              <a:t>[CLIQUEZ]</a:t>
            </a:r>
            <a:endParaRPr lang="en-US" dirty="0"/>
          </a:p>
          <a:p>
            <a:pPr>
              <a:defRPr/>
            </a:pPr>
            <a:endParaRPr lang="en-US" dirty="0">
              <a:latin typeface="Arial"/>
              <a:cs typeface="Arial"/>
            </a:endParaRPr>
          </a:p>
          <a:p>
            <a:pPr>
              <a:defRPr/>
            </a:pPr>
            <a:r>
              <a:rPr lang="fr" b="1" dirty="0">
                <a:latin typeface="Arial"/>
                <a:cs typeface="Arial"/>
              </a:rPr>
              <a:t>Enfin, que faites-vous si tous les éléments d’action de réponse précoce, sauf un, ont été réalisés rapidement, disons dans les 5 jours, mais qu’un élément d’action de réponse précoce a été réalisé beaucoup plus tard, disons le 30e jour ?</a:t>
            </a:r>
            <a:endParaRPr lang="en-US" b="1" dirty="0">
              <a:cs typeface="Arial"/>
            </a:endParaRPr>
          </a:p>
          <a:p>
            <a:pPr>
              <a:defRPr/>
            </a:pPr>
            <a:endParaRPr lang="en-US" dirty="0"/>
          </a:p>
          <a:p>
            <a:pPr>
              <a:defRPr/>
            </a:pPr>
            <a:r>
              <a:rPr lang="fr" dirty="0"/>
              <a:t>[Réponse] Le facteur déterminant est de déterminer si l'action réalisée le 30e jour aurait dû être entreprise dans le cadre de la réponse rapide. Il arrive qu'une mesure efficace ne soit pas appropriée pour la réponse initiale, mais qu'elle le devienne ultérieurement, après un changement de situation ou une propagation de l'épidémie. Il appartient aux parties prenantes de déterminer, selon leur jugement professionnel, si une action aurait dû être entreprise dans le cadre de la réponse rapide ou si elle n'était pas initialement applicable. Si l'action réalisée le 30e jour aurait dû l'être dans le cadre de la réponse rapide, il serait alors approprié d'enregistrer 30 jours pour l'étape d'achèvement de la mesure de réponse rapide. Si l'action réalisée le 30e jour n'aurait pas été appropriée dans le cadre de la réponse rapide, mais est devenue nécessaire ultérieurement, il serait alors approprié d'enregistrer la date la plus récente des autres mesures de réponse rapide pertinentes (par exemple, 5 dans ce cas).</a:t>
            </a:r>
          </a:p>
          <a:p>
            <a:pPr>
              <a:defRPr/>
            </a:pPr>
            <a:br>
              <a:rPr lang="en-US" dirty="0"/>
            </a:br>
            <a:endParaRPr lang="en-US" dirty="0"/>
          </a:p>
          <a:p>
            <a:pPr>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1400DBA-CA91-F8FE-CCBB-2CA9EA56745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913188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FA8968-28F0-7628-157E-B737FBE8D4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2636B8-EE2A-891D-5E04-1E08D514CC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24B4BB-E329-6E16-3B28-D002445E518B}"/>
              </a:ext>
            </a:extLst>
          </p:cNvPr>
          <p:cNvSpPr>
            <a:spLocks noGrp="1"/>
          </p:cNvSpPr>
          <p:nvPr>
            <p:ph type="body" idx="1"/>
          </p:nvPr>
        </p:nvSpPr>
        <p:spPr/>
        <p:txBody>
          <a:bodyPr/>
          <a:lstStyle/>
          <a:p>
            <a:pPr algn="l" rtl="0" fontAlgn="base">
              <a:buNone/>
            </a:pPr>
            <a:r>
              <a:rPr lang="fr" b="0" i="1" u="none" strike="noStrike" dirty="0">
                <a:solidFill>
                  <a:srgbClr val="000000"/>
                </a:solidFill>
                <a:effectLst/>
                <a:latin typeface="Arial" panose="020B0604020202020204" pitchFamily="34" charset="0"/>
              </a:rPr>
              <a:t>[Note au modérateur : limitez la discussion à 3 minutes maximum ]</a:t>
            </a:r>
            <a:endParaRPr lang="en-US" b="0" i="1" dirty="0">
              <a:solidFill>
                <a:srgbClr val="444444"/>
              </a:solidFill>
              <a:effectLst/>
              <a:latin typeface="Calibri" panose="020F0502020204030204" pitchFamily="34" charset="0"/>
            </a:endParaRPr>
          </a:p>
          <a:p>
            <a:pPr algn="l" rtl="0" fontAlgn="base">
              <a:buNone/>
            </a:pPr>
            <a:r>
              <a:rPr lang="fr"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buNone/>
            </a:pPr>
            <a:r>
              <a:rPr lang="fr" b="0" i="0" u="none" strike="noStrike" dirty="0">
                <a:solidFill>
                  <a:srgbClr val="000000"/>
                </a:solidFill>
                <a:effectLst/>
                <a:latin typeface="Arial" panose="020B0604020202020204" pitchFamily="34" charset="0"/>
              </a:rPr>
              <a:t>Faisons une pause pour une brève discussion .</a:t>
            </a:r>
            <a:endParaRPr lang="en-US" b="0" i="0" dirty="0">
              <a:solidFill>
                <a:srgbClr val="444444"/>
              </a:solidFill>
              <a:effectLst/>
              <a:latin typeface="Calibri" panose="020F0502020204030204" pitchFamily="34" charset="0"/>
            </a:endParaRPr>
          </a:p>
          <a:p>
            <a:pPr algn="l" rtl="0" fontAlgn="base">
              <a:buNone/>
            </a:pPr>
            <a:r>
              <a:rPr lang="fr"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r>
              <a:rPr lang="fr" sz="1200" dirty="0">
                <a:latin typeface="Arial"/>
                <a:cs typeface="Arial"/>
              </a:rPr>
              <a:t>Nous recommandons d’utiliser des sessions participatives pour examiner et discuter des données 7-1-7 ainsi que des goulots d’étranglement, des </a:t>
            </a:r>
            <a:r>
              <a:rPr lang="en-US" sz="1200" dirty="0" err="1">
                <a:latin typeface="Arial"/>
                <a:cs typeface="Arial"/>
              </a:rPr>
              <a:t>facteurs</a:t>
            </a:r>
            <a:r>
              <a:rPr lang="en-US" sz="1200" dirty="0">
                <a:latin typeface="Arial"/>
                <a:cs typeface="Arial"/>
              </a:rPr>
              <a:t> </a:t>
            </a:r>
            <a:r>
              <a:rPr lang="en-US" sz="1200" dirty="0" err="1">
                <a:latin typeface="Arial"/>
                <a:cs typeface="Arial"/>
              </a:rPr>
              <a:t>favorisants</a:t>
            </a:r>
            <a:r>
              <a:rPr lang="fr" sz="1200" dirty="0">
                <a:latin typeface="Arial"/>
                <a:cs typeface="Arial"/>
              </a:rPr>
              <a:t> et de leurs causes profondes.</a:t>
            </a:r>
          </a:p>
          <a:p>
            <a:pPr algn="l" rtl="0" fontAlgn="base">
              <a:buNone/>
            </a:pPr>
            <a:r>
              <a:rPr lang="fr"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r>
              <a:rPr lang="fr" sz="1200" dirty="0">
                <a:latin typeface="Arial"/>
                <a:cs typeface="Arial"/>
              </a:rPr>
              <a:t>Selon vous, qui devrait être impliqué dans l’identification des goulots d’étranglement, des facteurs favorisants et des causes profondes ?</a:t>
            </a:r>
          </a:p>
          <a:p>
            <a:pPr algn="l" rtl="0" fontAlgn="base"/>
            <a:r>
              <a:rPr lang="fr"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B200A0E3-9507-19F4-2FE1-14C4C422823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8453957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a:latin typeface="Arial"/>
                <a:cs typeface="Arial"/>
              </a:rPr>
              <a:t>[Remarque pour la modération : adaptez l’heure affichée en haut si elle diffère de 13 h.]</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J’espère que vous avez apprécié la séance du matin. C’est maintenant l’heure de la pause déjeuner. Merci de revenir pour [</a:t>
            </a:r>
            <a:r>
              <a:rPr lang="fr-FR" i="1">
                <a:latin typeface="Arial"/>
                <a:cs typeface="Arial"/>
              </a:rPr>
              <a:t>13 h (ou une autre heure)</a:t>
            </a:r>
            <a:r>
              <a:rPr lang="fr-FR">
                <a:latin typeface="Arial"/>
                <a:cs typeface="Arial"/>
              </a:rPr>
              <a:t>] précises.  </a:t>
            </a:r>
          </a:p>
          <a:p>
            <a:pPr>
              <a:defRPr/>
            </a:pPr>
            <a:br>
              <a:rPr lang="fr-FR"/>
            </a:br>
            <a:r>
              <a:rPr lang="fr-FR">
                <a:latin typeface="Arial"/>
                <a:cs typeface="Arial"/>
              </a:rPr>
              <a:t>Aussi, n’oubliez pas l’espace « Faisons le point ». Veuillez ajouter toute question que vous avez au sujet de la cible 7-1-7 dans l’espace « Faisons le point ». Nous répondrons à vos questions juste après le déjeuner et plus tard dans la journée.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fr-FR" i="1">
                <a:latin typeface="Arial"/>
                <a:cs typeface="Arial"/>
              </a:rPr>
              <a:t>[Remarque pour la modération : nous avons inclus une pause active pour un brise-glace. Nous vous recommandons de demander à un participant de se porter volontaire à l’avance pour diriger cette pause active. Cela peut être une danse (des vidéos de danse sur Internet peuvent être projetées pour que les participants puissent les suivre), une pause d’étirement ou un autre type de mouvement. N’hésitez pas à l’adapter en fonction de votre contexte.]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66</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fr-FR" i="1">
                <a:latin typeface="Arial"/>
                <a:cs typeface="Arial"/>
              </a:rPr>
              <a:t>[Remarque pour la modération : donnez la priorité aux questions posées par les participants au cours de la séance du matin. Nous recommandons de regrouper les questions de l’espace « Faisons le point » s’il y en a plusieurs similaires. Vous pouvez rester sur cette diapositive tout en répondant verbalement aux questions de l’espace « Faisons le point ». Après cette diapositive, vous en trouverez une autre que vous pouvez utiliser avec les questions fréquemment posées au cas où il n’y aurait pas ou peu de questions dans l’espace « Faisons le point ».] </a:t>
            </a:r>
          </a:p>
          <a:p>
            <a:endParaRPr lang="en-US"/>
          </a:p>
          <a:p>
            <a:r>
              <a:rPr lang="fr-FR">
                <a:latin typeface="Arial"/>
                <a:cs typeface="Arial"/>
              </a:rPr>
              <a:t>Passons maintenant en revue certaines des questions que vous avez posées dans l’espace « Faisons le point » ou que nous avons entendues au cours des discussions.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67</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r>
              <a:rPr lang="fr-FR" i="1">
                <a:solidFill>
                  <a:srgbClr val="000000"/>
                </a:solidFill>
                <a:latin typeface="Arial"/>
                <a:cs typeface="Arial"/>
              </a:rPr>
              <a:t>[Remarque pour la modération : affichez ces questions uniquement s’il reste du temps après le traitement des questions de l’espace « Faisons le point ». Si l’une de ces questions est une répétition des questions de l’espace « Faisons le point », ignorez-les ici.]</a:t>
            </a:r>
          </a:p>
          <a:p>
            <a:endParaRPr lang="en-US">
              <a:solidFill>
                <a:srgbClr val="000000"/>
              </a:solidFill>
            </a:endParaRPr>
          </a:p>
          <a:p>
            <a:r>
              <a:rPr lang="fr-FR">
                <a:solidFill>
                  <a:srgbClr val="000000"/>
                </a:solidFill>
              </a:rPr>
              <a:t>Passons en revue quelques questions courantes qui ont été soulevées dans les ateliers précédents dédiés à l’approche 7-1-7. </a:t>
            </a:r>
          </a:p>
          <a:p>
            <a:endParaRPr lang="en-US">
              <a:solidFill>
                <a:srgbClr val="000000"/>
              </a:solidFill>
            </a:endParaRPr>
          </a:p>
          <a:p>
            <a:r>
              <a:rPr lang="fr-FR">
                <a:solidFill>
                  <a:srgbClr val="000000"/>
                </a:solidFill>
              </a:rPr>
              <a:t>[CLIQUER]</a:t>
            </a:r>
          </a:p>
          <a:p>
            <a:endParaRPr lang="en-US">
              <a:solidFill>
                <a:srgbClr val="000000"/>
              </a:solidFill>
            </a:endParaRPr>
          </a:p>
          <a:p>
            <a:r>
              <a:rPr lang="fr-FR" b="1">
                <a:solidFill>
                  <a:srgbClr val="000000"/>
                </a:solidFill>
                <a:latin typeface="Arial"/>
                <a:cs typeface="Arial"/>
              </a:rPr>
              <a:t>Tout d’abord, la date de notification est-elle celle à laquelle l’information parvient au niveau national, provincial ou local ?</a:t>
            </a:r>
          </a:p>
          <a:p>
            <a:endParaRPr lang="en-US">
              <a:solidFill>
                <a:srgbClr val="000000"/>
              </a:solidFill>
              <a:latin typeface="Arial"/>
              <a:cs typeface="Arial"/>
            </a:endParaRPr>
          </a:p>
          <a:p>
            <a:r>
              <a:rPr lang="fr-FR">
                <a:solidFill>
                  <a:srgbClr val="000000"/>
                </a:solidFill>
                <a:latin typeface="Arial"/>
                <a:cs typeface="Arial"/>
              </a:rPr>
              <a:t>[</a:t>
            </a:r>
            <a:r>
              <a:rPr lang="fr-FR" i="0" u="none" strike="noStrike">
                <a:solidFill>
                  <a:srgbClr val="000000"/>
                </a:solidFill>
                <a:effectLst/>
                <a:latin typeface="Arial"/>
                <a:cs typeface="Arial"/>
              </a:rPr>
              <a:t>Réponse</a:t>
            </a:r>
            <a:r>
              <a:rPr lang="fr-FR">
                <a:solidFill>
                  <a:srgbClr val="000000"/>
                </a:solidFill>
                <a:latin typeface="Arial"/>
                <a:cs typeface="Arial"/>
              </a:rPr>
              <a:t>] </a:t>
            </a:r>
            <a:r>
              <a:rPr lang="fr-FR">
                <a:solidFill>
                  <a:srgbClr val="000000"/>
                </a:solidFill>
              </a:rPr>
              <a:t>La date de notification est la date à laquelle l’information parvient à la première autorité de santé publique chargée d’agir. Cela dépendra de la manière dont la gouvernance du pays/de l’administration est organisée. Dans de nombreux cas, cela se fait au niveau local/du district. Dans certains cas, cela peut aller directement au niveau national.  </a:t>
            </a:r>
          </a:p>
          <a:p>
            <a:br>
              <a:rPr lang="fr-FR">
                <a:solidFill>
                  <a:srgbClr val="000000"/>
                </a:solidFill>
              </a:rPr>
            </a:br>
            <a:r>
              <a:rPr lang="fr-FR">
                <a:solidFill>
                  <a:srgbClr val="000000"/>
                </a:solidFill>
              </a:rPr>
              <a:t>[CLIQUER]</a:t>
            </a:r>
          </a:p>
          <a:p>
            <a:endParaRPr lang="en-US">
              <a:solidFill>
                <a:srgbClr val="000000"/>
              </a:solidFill>
            </a:endParaRPr>
          </a:p>
          <a:p>
            <a:r>
              <a:rPr lang="fr-FR" b="1">
                <a:solidFill>
                  <a:srgbClr val="000000"/>
                </a:solidFill>
                <a:latin typeface="Arial"/>
                <a:cs typeface="Arial"/>
              </a:rPr>
              <a:t>Ensuite, que se passe-t-il si un clinicien identifie un cas suspecté d’une maladie à signaler, mais qu’il s’avère que le patient a une autre maladie à signaler ?</a:t>
            </a:r>
          </a:p>
          <a:p>
            <a:endParaRPr lang="en-US">
              <a:solidFill>
                <a:srgbClr val="000000"/>
              </a:solidFill>
            </a:endParaRPr>
          </a:p>
          <a:p>
            <a:r>
              <a:rPr lang="fr-FR">
                <a:solidFill>
                  <a:srgbClr val="000000"/>
                </a:solidFill>
              </a:rPr>
              <a:t>[Réponse] La date à laquelle le clinicien a identifié un cas suspect qui répond à la définition du signalement serait la date de détection. Peu importe si la véritable étiologie finit par être différente de celle initialement soupçonnée. Cela inclut tout type de groupes de maladies qui répond aux directives en matière de signalement, y compris celles pour les étiologies inconnues. </a:t>
            </a:r>
          </a:p>
          <a:p>
            <a:r>
              <a:rPr lang="fr-FR">
                <a:solidFill>
                  <a:srgbClr val="000000"/>
                </a:solidFill>
                <a:latin typeface="Arial"/>
                <a:cs typeface="Arial"/>
              </a:rPr>
              <a:t> </a:t>
            </a:r>
          </a:p>
          <a:p>
            <a:pPr>
              <a:defRPr/>
            </a:pPr>
            <a:r>
              <a:rPr lang="fr-FR">
                <a:latin typeface="Arial"/>
                <a:cs typeface="Arial"/>
              </a:rPr>
              <a:t>[CLIQUER] </a:t>
            </a:r>
          </a:p>
          <a:p>
            <a:pPr>
              <a:defRPr/>
            </a:pPr>
            <a:endParaRPr lang="en-US">
              <a:latin typeface="Arial"/>
              <a:cs typeface="Arial"/>
            </a:endParaRPr>
          </a:p>
          <a:p>
            <a:pPr>
              <a:defRPr/>
            </a:pPr>
            <a:r>
              <a:rPr lang="fr-FR" b="1">
                <a:latin typeface="Arial"/>
                <a:cs typeface="Arial"/>
              </a:rPr>
              <a:t>Enfin, que faites-vous si tous les éléments d’action de réponse efficaces, sauf un, ont été réalisés rapidement, disons dans les 5 jours, mais qu’un élément d’action de réponse efficace a été réalisé beaucoup plus tard, disons le 30</a:t>
            </a:r>
            <a:r>
              <a:rPr lang="fr-FR" b="1" baseline="30000">
                <a:latin typeface="Arial"/>
                <a:cs typeface="Arial"/>
              </a:rPr>
              <a:t>e</a:t>
            </a:r>
            <a:r>
              <a:rPr lang="fr-FR" b="1">
                <a:latin typeface="Arial"/>
                <a:cs typeface="Arial"/>
              </a:rPr>
              <a:t> jour ?</a:t>
            </a:r>
          </a:p>
          <a:p>
            <a:pPr>
              <a:defRPr/>
            </a:pPr>
            <a:endParaRPr lang="en-US"/>
          </a:p>
          <a:p>
            <a:pPr>
              <a:defRPr/>
            </a:pPr>
            <a:r>
              <a:rPr lang="fr-FR"/>
              <a:t>[Réponse] Le facteur déterminant est de décider si l’action effectuée le 30</a:t>
            </a:r>
            <a:r>
              <a:rPr lang="fr-FR" baseline="30000"/>
              <a:t>e</a:t>
            </a:r>
            <a:r>
              <a:rPr lang="fr-FR"/>
              <a:t> jour aurait dû être entreprise dans le cadre de la réponse précoce. Parfois, une action de réponse efficace peut ne pas être appropriée pour la réponse initiale, mais peut devenir appropriée ultérieurement, une fois que l’événement a changé ou que l’épidémie s’est propagée. Il appartient aux parties prenantes de déterminer, en fonction de leur jugement professionnel, si une action aurait dû être effectuée dans le cadre de la réponse précoce ou si cette action n’était pas initialement applicable. Si l’action achevée le 30</a:t>
            </a:r>
            <a:r>
              <a:rPr lang="fr-FR" baseline="30000"/>
              <a:t>e</a:t>
            </a:r>
            <a:r>
              <a:rPr lang="fr-FR"/>
              <a:t> jour avait dû être réalisée dans le cadre de la réponse précoce, il serait alors approprié d’enregistrer 30 jours pour le jalon d’achèvement de l’action de réponse précoce. Si l’action réalisée le 30</a:t>
            </a:r>
            <a:r>
              <a:rPr lang="fr-FR" baseline="30000"/>
              <a:t>e</a:t>
            </a:r>
            <a:r>
              <a:rPr lang="fr-FR"/>
              <a:t> jour n’était pas appropriée dans le cadre de la réponse précoce, mais est devenue nécessaire plus tard, il serait alors approprié d’enregistrer la date la plus récente des autres actions de réponse précoce pertinentes (par exemple, 5 dans ce cas).</a:t>
            </a:r>
          </a:p>
          <a:p>
            <a:pPr>
              <a:defRPr/>
            </a:pPr>
            <a:br>
              <a:rPr lang="fr-FR"/>
            </a:br>
            <a:endParaRPr lang="fr-FR"/>
          </a:p>
          <a:p>
            <a:pPr>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68</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18D430-3842-5714-361F-4BB122C087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4A84A1-E715-7E26-4F18-C18E672848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4DA4DC-B59D-8466-DD14-5F266DAE0B65}"/>
              </a:ext>
            </a:extLst>
          </p:cNvPr>
          <p:cNvSpPr>
            <a:spLocks noGrp="1"/>
          </p:cNvSpPr>
          <p:nvPr>
            <p:ph type="body" idx="1"/>
          </p:nvPr>
        </p:nvSpPr>
        <p:spPr/>
        <p:txBody>
          <a:bodyPr/>
          <a:lstStyle/>
          <a:p>
            <a:r>
              <a:rPr lang="fr">
                <a:latin typeface="Arial"/>
                <a:cs typeface="Arial"/>
              </a:rPr>
              <a:t>Voyons maintenant en détail comment utiliser 7-1-7.</a:t>
            </a:r>
          </a:p>
        </p:txBody>
      </p:sp>
      <p:sp>
        <p:nvSpPr>
          <p:cNvPr id="4" name="Slide Number Placeholder 3">
            <a:extLst>
              <a:ext uri="{FF2B5EF4-FFF2-40B4-BE49-F238E27FC236}">
                <a16:creationId xmlns:a16="http://schemas.microsoft.com/office/drawing/2014/main" id="{E200A573-7203-421F-8AE4-F00F5C2609B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13159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fr-FR">
                <a:latin typeface="Arial"/>
                <a:cs typeface="Arial"/>
              </a:rPr>
              <a:t>Voici un bref rappel : nous avons conçu cette formation pour qu’elle soit hautement interactive. Nous avons donc besoin de votre participation active. </a:t>
            </a:r>
          </a:p>
          <a:p>
            <a:endParaRPr lang="en-US">
              <a:latin typeface="Arial"/>
              <a:cs typeface="Arial"/>
            </a:endParaRPr>
          </a:p>
          <a:p>
            <a:r>
              <a:rPr lang="fr-FR">
                <a:latin typeface="Arial"/>
                <a:cs typeface="Arial"/>
              </a:rPr>
              <a:t>Alors, rejoignez-nous en tant qu’apprenant et participant actif lors de nos activités pratiques, de nos discussions et de nos séances de questions-réponses.</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dirty="0"/>
              <a:t>Maintenant que nous avons vu comment identifier les goulots d’étranglement et les </a:t>
            </a:r>
            <a:r>
              <a:rPr lang="en-US" dirty="0" err="1"/>
              <a:t>facteurs</a:t>
            </a:r>
            <a:r>
              <a:rPr lang="en-US" dirty="0"/>
              <a:t> </a:t>
            </a:r>
            <a:r>
              <a:rPr lang="en-US" dirty="0" err="1"/>
              <a:t>favorisants</a:t>
            </a:r>
            <a:r>
              <a:rPr lang="fr" dirty="0"/>
              <a:t>, passons à l’étape suivante consistant à déterminer ces actions immédiates et à plus long terme.</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691900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DAAAC-EE9F-C7D1-EC4A-543499B3DF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79DB74-0B43-E878-99F7-FBF8AF897B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E8765F-0BD8-9A70-BE98-7288DBCA2F43}"/>
              </a:ext>
            </a:extLst>
          </p:cNvPr>
          <p:cNvSpPr>
            <a:spLocks noGrp="1"/>
          </p:cNvSpPr>
          <p:nvPr>
            <p:ph type="body" idx="1"/>
          </p:nvPr>
        </p:nvSpPr>
        <p:spPr/>
        <p:txBody>
          <a:bodyPr/>
          <a:lstStyle/>
          <a:p>
            <a:pPr algn="just"/>
            <a:r>
              <a:rPr lang="fr" dirty="0"/>
              <a:t>Revoyons les définitions des actions immédiates et à long terme. Lorsqu'il est question d'actions immédiates pour le 717, il s'agit de mesures </a:t>
            </a:r>
            <a:r>
              <a:rPr kumimoji="0" lang="fr"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pouvant être mises en œuvre immédiatement avec les fonds, le personnel et les programmes existants. Les actions à plus long terme </a:t>
            </a:r>
            <a:r>
              <a:rPr kumimoji="0" lang="fr" sz="1200" b="0" i="0" u="none" strike="noStrike" kern="1200" cap="none" spc="0" normalizeH="0" baseline="0" noProof="0" dirty="0">
                <a:ln>
                  <a:noFill/>
                </a:ln>
                <a:solidFill>
                  <a:prstClr val="black">
                    <a:lumMod val="65000"/>
                    <a:lumOff val="35000"/>
                  </a:prstClr>
                </a:solidFill>
                <a:effectLst/>
                <a:uLnTx/>
                <a:uFillTx/>
                <a:latin typeface="Arial"/>
                <a:cs typeface="Arial"/>
              </a:rPr>
              <a:t>nécessitent des ressources ou du personnel supplémentaires </a:t>
            </a:r>
            <a:r>
              <a:rPr lang="fr" sz="1200" dirty="0">
                <a:solidFill>
                  <a:prstClr val="black">
                    <a:lumMod val="65000"/>
                    <a:lumOff val="35000"/>
                  </a:prstClr>
                </a:solidFill>
                <a:latin typeface="Arial"/>
                <a:cs typeface="Arial"/>
              </a:rPr>
              <a:t>et </a:t>
            </a:r>
            <a:r>
              <a:rPr kumimoji="0" lang="fr" sz="1200" b="0" i="0" u="none" strike="noStrike" kern="1200" cap="none" spc="0" normalizeH="0" baseline="0" noProof="0" dirty="0">
                <a:ln>
                  <a:noFill/>
                </a:ln>
                <a:solidFill>
                  <a:prstClr val="black">
                    <a:lumMod val="65000"/>
                    <a:lumOff val="35000"/>
                  </a:prstClr>
                </a:solidFill>
                <a:effectLst/>
                <a:uLnTx/>
                <a:uFillTx/>
                <a:latin typeface="Arial"/>
                <a:cs typeface="Arial"/>
              </a:rPr>
              <a:t>peuvent nécessiter l'intervention de différents niveaux de gouvernement ou de partenaires externes.</a:t>
            </a:r>
            <a:r>
              <a:rPr lang="fr" sz="1200" dirty="0">
                <a:solidFill>
                  <a:prstClr val="black">
                    <a:lumMod val="65000"/>
                    <a:lumOff val="35000"/>
                  </a:prstClr>
                </a:solidFill>
                <a:latin typeface="Arial"/>
                <a:cs typeface="Arial"/>
              </a:rPr>
              <a:t>  </a:t>
            </a:r>
          </a:p>
          <a:p>
            <a:pPr algn="just"/>
            <a:endParaRPr lang="en-US" sz="1200" dirty="0">
              <a:solidFill>
                <a:prstClr val="black">
                  <a:lumMod val="65000"/>
                  <a:lumOff val="35000"/>
                </a:prstClr>
              </a:solidFill>
              <a:latin typeface="Arial"/>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 b="0" i="0" u="none" strike="noStrike" dirty="0">
                <a:solidFill>
                  <a:srgbClr val="000000"/>
                </a:solidFill>
                <a:effectLst/>
                <a:latin typeface="Arial" panose="020B0604020202020204" pitchFamily="34" charset="0"/>
              </a:rPr>
              <a:t>[CLIQUEZ ]</a:t>
            </a:r>
            <a:endParaRPr lang="en-US" sz="1200" dirty="0">
              <a:solidFill>
                <a:prstClr val="black">
                  <a:lumMod val="65000"/>
                  <a:lumOff val="35000"/>
                </a:prstClr>
              </a:solidFill>
              <a:latin typeface="Arial"/>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3BB041"/>
              </a:solidFill>
              <a:effectLst/>
              <a:uLnTx/>
              <a:uFillTx/>
              <a:latin typeface="Arial"/>
              <a:ea typeface="+mn-ea"/>
              <a:cs typeface="Arial"/>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fr" b="0" i="0" u="none" strike="noStrike" dirty="0">
                <a:solidFill>
                  <a:srgbClr val="000000"/>
                </a:solidFill>
                <a:effectLst/>
                <a:latin typeface="Arial" panose="020B0604020202020204" pitchFamily="34" charset="0"/>
              </a:rPr>
              <a:t>Une fois les goulots d'étranglement identifiés, des mesures correctives sont identifiées pour y remédier. Lier directement chaque mesure corrective à un goulot d'étranglement est très important pour renforcer les systèmes associés .</a:t>
            </a:r>
            <a:endParaRPr lang="en-US" b="0" i="0" dirty="0">
              <a:solidFill>
                <a:srgbClr val="444444"/>
              </a:solidFill>
              <a:effectLst/>
              <a:latin typeface="Calibri" panose="020F0502020204030204" pitchFamily="34" charset="0"/>
            </a:endParaRPr>
          </a:p>
          <a:p>
            <a:pPr algn="l" rtl="0" fontAlgn="base">
              <a:buNone/>
            </a:pPr>
            <a:endParaRPr lang="en-US" b="0" i="0" dirty="0">
              <a:solidFill>
                <a:srgbClr val="444444"/>
              </a:solidFill>
              <a:effectLst/>
              <a:latin typeface="Calibri" panose="020F0502020204030204" pitchFamily="34" charset="0"/>
            </a:endParaRPr>
          </a:p>
          <a:p>
            <a:pPr algn="l" rtl="0" fontAlgn="base">
              <a:buNone/>
            </a:pPr>
            <a:r>
              <a:rPr lang="fr"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buNone/>
            </a:pPr>
            <a:r>
              <a:rPr lang="fr"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buNone/>
            </a:pPr>
            <a:r>
              <a:rPr lang="fr"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buNone/>
            </a:pPr>
            <a:r>
              <a:rPr lang="fr"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fr"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endParaRPr>
          </a:p>
          <a:p>
            <a:pPr algn="just"/>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1A0F869A-E341-35D6-51DD-AC71B0F86BF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7624671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28016-2F5D-FE56-FE96-D855EF1A37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0F4930-24EC-0058-0493-198D2B6EEA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A9541C-0BD5-D8E7-FE0E-CDBC85071DE8}"/>
              </a:ext>
            </a:extLst>
          </p:cNvPr>
          <p:cNvSpPr>
            <a:spLocks noGrp="1"/>
          </p:cNvSpPr>
          <p:nvPr>
            <p:ph type="body" idx="1"/>
          </p:nvPr>
        </p:nvSpPr>
        <p:spPr/>
        <p:txBody>
          <a:bodyPr/>
          <a:lstStyle/>
          <a:p>
            <a:r>
              <a:rPr lang="fr" dirty="0">
                <a:latin typeface="Arial"/>
                <a:cs typeface="Arial"/>
              </a:rPr>
              <a:t>Je voudrais souligner l'importance de sélectionner les actions appropriées pour améliorer les performances. Même si vous avez collecté des informations pertinentes et les avez utilisées pour réaliser une analyse approfondie des goulots d'étranglement, l'amélioration des performances sera freinée si les actions ne corrigent pas les retards réels, sont trop vagues ou irréalisables. Choisir judicieusement des actions pour remédier directement aux goulots d'étranglement peut sembler évident ou facile, mais nous avons appris que cette étape nécessite formation, pratique et vigilance.</a:t>
            </a:r>
          </a:p>
        </p:txBody>
      </p:sp>
      <p:sp>
        <p:nvSpPr>
          <p:cNvPr id="4" name="Slide Number Placeholder 3">
            <a:extLst>
              <a:ext uri="{FF2B5EF4-FFF2-40B4-BE49-F238E27FC236}">
                <a16:creationId xmlns:a16="http://schemas.microsoft.com/office/drawing/2014/main" id="{742A3FB9-1A41-3605-04D5-25F3C8EC36F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7235833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9A2E8-0A05-68B5-2856-0505E06BC9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0A1E86-3858-11E3-65E4-9F0DDFAD51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67A549-03A8-AA0E-6161-201F5D6AF0C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dirty="0">
                <a:latin typeface="Arial"/>
                <a:cs typeface="Arial"/>
              </a:rPr>
              <a:t>Alors, comment identifier les actions de manière réfléchie ?</a:t>
            </a:r>
          </a:p>
          <a:p>
            <a:endParaRPr lang="en-US" dirty="0">
              <a:latin typeface="Arial"/>
              <a:cs typeface="Arial"/>
            </a:endParaRPr>
          </a:p>
          <a:p>
            <a:r>
              <a:rPr lang="fr" dirty="0">
                <a:latin typeface="Arial"/>
                <a:cs typeface="Arial"/>
              </a:rPr>
              <a:t>[CLIQUEZ]</a:t>
            </a:r>
          </a:p>
          <a:p>
            <a:endParaRPr lang="en-US" dirty="0">
              <a:latin typeface="Arial"/>
              <a:cs typeface="Arial"/>
            </a:endParaRPr>
          </a:p>
          <a:p>
            <a:r>
              <a:rPr lang="fr" dirty="0">
                <a:latin typeface="Arial"/>
                <a:cs typeface="Arial"/>
              </a:rPr>
              <a:t>Nous souhaitons nous assurer que les actions proposées respectent les critères SMART : elles sont spécifiques, mesurables, réalisables, pertinentes et limitées dans le temps. Cela permet de garantir leur utilité, leur suivi et de désigner l'autorité responsable.</a:t>
            </a:r>
          </a:p>
          <a:p>
            <a:endParaRPr lang="en-US" dirty="0">
              <a:latin typeface="Arial"/>
              <a:cs typeface="Arial"/>
            </a:endParaRPr>
          </a:p>
          <a:p>
            <a:endParaRPr lang="en-US" dirty="0">
              <a:cs typeface="Arial"/>
            </a:endParaRPr>
          </a:p>
          <a:p>
            <a:r>
              <a:rPr lang="fr" dirty="0">
                <a:latin typeface="Arial"/>
                <a:cs typeface="Arial"/>
              </a:rPr>
              <a:t>[CLIQUEZ]</a:t>
            </a:r>
          </a:p>
          <a:p>
            <a:endParaRPr lang="en-US" dirty="0">
              <a:latin typeface="Arial"/>
              <a:cs typeface="Arial"/>
            </a:endParaRPr>
          </a:p>
          <a:p>
            <a:r>
              <a:rPr lang="fr" dirty="0">
                <a:latin typeface="Arial"/>
                <a:cs typeface="Arial"/>
              </a:rPr>
              <a:t>Dans l'outil d'évaluation 7-1-7, vous pouvez voir dans l'image de gauche que vous avez l'action, le goulot d'étranglement, l'autorité responsable, la date de début cible et la date de fin cible pour les actions immédiates.</a:t>
            </a:r>
          </a:p>
          <a:p>
            <a:endParaRPr lang="en-US" dirty="0">
              <a:latin typeface="Arial"/>
              <a:cs typeface="Arial"/>
            </a:endParaRPr>
          </a:p>
          <a:p>
            <a:r>
              <a:rPr lang="fr" dirty="0">
                <a:latin typeface="Arial"/>
                <a:cs typeface="Arial"/>
              </a:rPr>
              <a:t>Pour l’image des actions à plus long terme sur la droite, il y a une colonne pour identifier où se trouvent les opportunités de planification et de financement.</a:t>
            </a: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dirty="0">
                <a:solidFill>
                  <a:srgbClr val="000000"/>
                </a:solidFill>
                <a:effectLst/>
                <a:latin typeface="Helvetica"/>
                <a:cs typeface="Helvetica"/>
              </a:rPr>
              <a:t>[CLIQUEZ]</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ffectLst/>
              <a:latin typeface="Helvetica" pitchFamily="2" charset="0"/>
            </a:endParaRPr>
          </a:p>
          <a:p>
            <a:pPr>
              <a:defRPr/>
            </a:pPr>
            <a:r>
              <a:rPr lang="fr" dirty="0">
                <a:solidFill>
                  <a:srgbClr val="000000"/>
                </a:solidFill>
                <a:effectLst/>
                <a:latin typeface="Helvetica"/>
                <a:cs typeface="Helvetica"/>
              </a:rPr>
              <a:t>Prenons un exemple. </a:t>
            </a:r>
            <a:r>
              <a:rPr lang="fr" dirty="0">
                <a:latin typeface="Arial"/>
                <a:cs typeface="Arial"/>
              </a:rPr>
              <a:t>Former le personnel du centre des opérations d'urgence est une action vague. Que peut-on en faire ? Et comment responsabiliser les personnes concernées ? Comment la planifier ? Une action plus précise consisterait à concevoir et dispenser une formation de trois jours sur les protocoles de gestion des urgences à cinq membres du personnel du centre d'opérations d'urgence d'ici le prochain trimestre. C'est précis. Cela utilise également le </a:t>
            </a:r>
            <a:r>
              <a:rPr lang="fr" dirty="0">
                <a:solidFill>
                  <a:srgbClr val="000000"/>
                </a:solidFill>
                <a:effectLst/>
                <a:latin typeface="Helvetica"/>
                <a:cs typeface="Helvetica"/>
              </a:rPr>
              <a:t>langage de la planification. Lorsqu'une action est bien rédigée, son coût peut être calculé sans la présence du personnel de première ligne ou du technicien. Des actions très claires permettent de poursuivre la planification et la budgétisation, même en l'absence de la personne qui les a rédigées.</a:t>
            </a:r>
          </a:p>
          <a:p>
            <a:pPr>
              <a:defRPr/>
            </a:pPr>
            <a:endParaRPr lang="en-US" dirty="0">
              <a:solidFill>
                <a:srgbClr val="000000"/>
              </a:solidFill>
              <a:latin typeface="Helvetica"/>
              <a:cs typeface="Helvetica"/>
            </a:endParaRPr>
          </a:p>
          <a:p>
            <a:pPr>
              <a:defRPr/>
            </a:pPr>
            <a:endParaRPr lang="en-US" dirty="0">
              <a:solidFill>
                <a:srgbClr val="000000"/>
              </a:solidFill>
              <a:latin typeface="Helvetica"/>
              <a:cs typeface="Helvetica"/>
            </a:endParaRPr>
          </a:p>
        </p:txBody>
      </p:sp>
      <p:sp>
        <p:nvSpPr>
          <p:cNvPr id="4" name="Slide Number Placeholder 3">
            <a:extLst>
              <a:ext uri="{FF2B5EF4-FFF2-40B4-BE49-F238E27FC236}">
                <a16:creationId xmlns:a16="http://schemas.microsoft.com/office/drawing/2014/main" id="{D2AAFCE5-8BFB-7AAE-743C-C4370630668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8926238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D5650-D74B-F21B-0041-F64633150A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22DB9B-03CA-FD6B-0486-42AAA2A6CF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C6EB68-787A-CCAC-2E37-28C64F1CC254}"/>
              </a:ext>
            </a:extLst>
          </p:cNvPr>
          <p:cNvSpPr>
            <a:spLocks noGrp="1"/>
          </p:cNvSpPr>
          <p:nvPr>
            <p:ph type="body" idx="1"/>
          </p:nvPr>
        </p:nvSpPr>
        <p:spPr/>
        <p:txBody>
          <a:bodyPr/>
          <a:lstStyle/>
          <a:p>
            <a:pPr>
              <a:defRPr/>
            </a:pPr>
            <a:r>
              <a:rPr lang="fr" i="1">
                <a:latin typeface="Arial"/>
                <a:cs typeface="Arial"/>
              </a:rPr>
              <a:t>[Note au modérateur : cette activité, axée sur les actions, est très similaire à l’activité précédente visant à corriger les goulots d’étranglement mal rédigés. La première partie se déroulera en plénière, et la seconde en petits groupes. Nous avons alloué environ 25 minutes à cette activité (quelques minutes pour expliquer l’activité et former les groupes, + 20 minutes pour l’activité elle-même). Cette activité comporte 10 actions, chacune sur une diapositive. Les cinq premières répondent aux critères d’une action SMART, tandis que les cinq suivantes ne les répondent pas. Dans la première partie, en plénière, vous passerez rapidement en revue chaque action et demanderez aux participants de lever la main s’ils pensent qu’elle répond aux critères d’une action SMART. Pour les cinq premières, ils devront répondre oui, et si ce n’est pas le cas, orienter rapidement la conversation pour expliquer pourquoi l’action répond aux critères. Cela devrait prendre environ 5 minutes. La partie suivante se déroulera en petits groupes ; essayez d’avoir des groupes de 6 à 8 participants si possible. Chaque groupe sélectionnera ensuite parmi les cinq actions mal rédigées ce qui ne va pas et identifiera les solutions possibles. Chaque groupe présentera son rapport pendant une minute. Attribuer une des cinq actions à chaque groupe. Une même action peut être attribuée à plusieurs groupes s'il y en a plus de cinq ; s'il y en a moins de cinq, n'hésitez pas à ignorer certaines des cinq actions ou à en attribuer plusieurs à chaque groupe.</a:t>
            </a:r>
            <a:endParaRPr lang="en-US" i="1">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a:latin typeface="Calibri"/>
                <a:ea typeface="Calibri"/>
                <a:cs typeface="Calibri"/>
              </a:rPr>
              <a:t>Nous allons maintenant faire une activité rapide pour nous aider à rendre plus concret ce que nous avons appris sur les critères d’action SMART.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p:txBody>
      </p:sp>
      <p:sp>
        <p:nvSpPr>
          <p:cNvPr id="4" name="Slide Number Placeholder 3">
            <a:extLst>
              <a:ext uri="{FF2B5EF4-FFF2-40B4-BE49-F238E27FC236}">
                <a16:creationId xmlns:a16="http://schemas.microsoft.com/office/drawing/2014/main" id="{519346FF-6AAB-9BE0-AC95-F04865C2E17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1648264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E1CD5-D143-BBD0-D809-1284A5FAFC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C806D7-791A-643C-9811-04951BD87D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9625E3-964F-0328-5BE1-F850B489E829}"/>
              </a:ext>
            </a:extLst>
          </p:cNvPr>
          <p:cNvSpPr>
            <a:spLocks noGrp="1"/>
          </p:cNvSpPr>
          <p:nvPr>
            <p:ph type="body" idx="1"/>
          </p:nvPr>
        </p:nvSpPr>
        <p:spPr/>
        <p:txBody>
          <a:bodyPr/>
          <a:lstStyle/>
          <a:p>
            <a:r>
              <a:rPr lang="fr" dirty="0">
                <a:latin typeface="Arial"/>
                <a:cs typeface="Arial"/>
              </a:rPr>
              <a:t>Cette activité est similaire à celle que nous avons réalisée sur la correction des goulots d’étranglement !</a:t>
            </a:r>
          </a:p>
          <a:p>
            <a:r>
              <a:rPr lang="fr" dirty="0">
                <a:latin typeface="Arial"/>
                <a:cs typeface="Arial"/>
              </a:rPr>
              <a:t> </a:t>
            </a:r>
          </a:p>
          <a:p>
            <a:r>
              <a:rPr lang="fr" dirty="0">
                <a:latin typeface="Arial"/>
                <a:cs typeface="Arial"/>
              </a:rPr>
              <a:t>Dans cette activité, nous allons passer en revue 10 actions correctives. Je vais d'abord parcourir rapidement chaque action. Sur chaque diapositive, je lirai l'action, puis vous demanderai de lever la main si vous pensez qu'elle répond aux critères d'une action SMART ou non. N'oubliez pas que les actions SMART sont spécifiques, mesurables, réalisables, pertinentes et limitées dans le temps. Ensuite, nous formerons des petits groupes de 6 à 8 participants. J'attribuerai à chaque groupe l'une des actions mal rédigées. Vous aurez 5 minutes pour discuter en groupe des critères qui, selon vous, ne sont pas respectés et des solutions pour corriger l'action. N'hésitez pas à faire preuve d'imagination si les informations fournies sont insuffisantes !</a:t>
            </a:r>
          </a:p>
          <a:p>
            <a:r>
              <a:rPr lang="fr" dirty="0">
                <a:latin typeface="Arial"/>
                <a:cs typeface="Arial"/>
              </a:rPr>
              <a:t> </a:t>
            </a:r>
          </a:p>
          <a:p>
            <a:r>
              <a:rPr lang="fr" dirty="0">
                <a:latin typeface="Arial"/>
                <a:cs typeface="Arial"/>
              </a:rPr>
              <a:t>Nous reviendrons ensuite en plénière pour un bref compte rendu de chaque groupe. Chaque groupe disposera d'environ une minute pour expliquer les critères non respectés et les corrections suggérées. Il n'y a pas d'animateur dans vos groupes. Assurez-vous de désigner un animateur qui présentera le compte rendu en plénière.</a:t>
            </a:r>
          </a:p>
        </p:txBody>
      </p:sp>
      <p:sp>
        <p:nvSpPr>
          <p:cNvPr id="4" name="Slide Number Placeholder 3">
            <a:extLst>
              <a:ext uri="{FF2B5EF4-FFF2-40B4-BE49-F238E27FC236}">
                <a16:creationId xmlns:a16="http://schemas.microsoft.com/office/drawing/2014/main" id="{7CE176E6-E5F5-0939-67CB-984552998EAA}"/>
              </a:ext>
            </a:extLst>
          </p:cNvPr>
          <p:cNvSpPr>
            <a:spLocks noGrp="1"/>
          </p:cNvSpPr>
          <p:nvPr>
            <p:ph type="sldNum" sz="quarter" idx="5"/>
          </p:nvPr>
        </p:nvSpPr>
        <p:spPr/>
        <p:txBody>
          <a:bodyPr/>
          <a:lstStyle/>
          <a:p>
            <a:fld id="{A1E75C25-C22B-D14A-8C88-D3C1CFA09A77}" type="slidenum">
              <a:rPr lang="en-US" smtClean="0"/>
              <a:pPr/>
              <a:t>75</a:t>
            </a:fld>
            <a:endParaRPr lang="en-US"/>
          </a:p>
        </p:txBody>
      </p:sp>
    </p:spTree>
    <p:extLst>
      <p:ext uri="{BB962C8B-B14F-4D97-AF65-F5344CB8AC3E}">
        <p14:creationId xmlns:p14="http://schemas.microsoft.com/office/powerpoint/2010/main" val="279416846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37FE7-D780-2D04-8A18-38C5B2FC19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4CB2D6-B6A8-D0C8-B682-9AE998135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47282E-93FD-5457-93BC-A7FF774956E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ceci répond aux critères d'une action SMART. Des discussions sur d'autres pistes d'amélioration pourraient être envisagées, mais veillez à ce que la discussion soit très brève (par exemple, un seul commentaire) et à ce que les participants identifient cette action comme une action SMART.]</a:t>
            </a:r>
          </a:p>
        </p:txBody>
      </p:sp>
      <p:sp>
        <p:nvSpPr>
          <p:cNvPr id="4" name="Slide Number Placeholder 3">
            <a:extLst>
              <a:ext uri="{FF2B5EF4-FFF2-40B4-BE49-F238E27FC236}">
                <a16:creationId xmlns:a16="http://schemas.microsoft.com/office/drawing/2014/main" id="{96EA537D-4E28-8CA8-B6B0-3906943B561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8554632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F47CB-1FD1-B649-FEA8-32F2AABC22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97D4B5-619E-486A-9769-645118432B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B20FA6-FEEA-AE8B-B6CB-C16C11683F6E}"/>
              </a:ext>
            </a:extLst>
          </p:cNvPr>
          <p:cNvSpPr>
            <a:spLocks noGrp="1"/>
          </p:cNvSpPr>
          <p:nvPr>
            <p:ph type="body" idx="1"/>
          </p:nvPr>
        </p:nvSpPr>
        <p:spPr/>
        <p:txBody>
          <a:bodyPr/>
          <a:lstStyle/>
          <a:p>
            <a:pPr>
              <a:defRPr/>
            </a:pPr>
            <a:r>
              <a:rPr lang="fr" i="1"/>
              <a:t>[Note au modérateur : ceci répond aux critères d'une action SMART. Des discussions sur d'autres pistes d'amélioration pourraient être envisagées, mais veillez à ce que la discussion soit très brève (par exemple, un seul commentaire) et à ce que les participants identifient cette action comme une action SMART.]</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00299987-7963-8FF2-F398-42DC0BE08DC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6376197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0B2DF-1839-BFD8-5AD1-3977B7A74C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6A8E64-13F3-17E9-F731-31B9BEFF57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5B529B-0149-9842-A6C3-043840400C53}"/>
              </a:ext>
            </a:extLst>
          </p:cNvPr>
          <p:cNvSpPr>
            <a:spLocks noGrp="1"/>
          </p:cNvSpPr>
          <p:nvPr>
            <p:ph type="body" idx="1"/>
          </p:nvPr>
        </p:nvSpPr>
        <p:spPr/>
        <p:txBody>
          <a:bodyPr/>
          <a:lstStyle/>
          <a:p>
            <a:pPr>
              <a:defRPr/>
            </a:pPr>
            <a:r>
              <a:rPr lang="fr" i="1">
                <a:latin typeface="Arial"/>
                <a:cs typeface="Arial"/>
              </a:rPr>
              <a:t>[Note au modérateur : ceci répond aux critères d'une action SMART. Des discussions sur d'autres pistes d'amélioration pourraient être envisagées, mais veillez à ce que la discussion soit très brève (par exemple, un seul commentaire) et à ce que les participants identifient cette action comme une action SMART.]</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04A65638-8808-3EA9-D5D1-032C81BE629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1442964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55E15-02A0-8C9B-972C-9170BDC5EC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36F62E-91B4-C3D2-4FA6-54C1806C05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28BFBA-317F-9EDB-A038-8F1340E55F37}"/>
              </a:ext>
            </a:extLst>
          </p:cNvPr>
          <p:cNvSpPr>
            <a:spLocks noGrp="1"/>
          </p:cNvSpPr>
          <p:nvPr>
            <p:ph type="body" idx="1"/>
          </p:nvPr>
        </p:nvSpPr>
        <p:spPr/>
        <p:txBody>
          <a:bodyPr/>
          <a:lstStyle/>
          <a:p>
            <a:pPr>
              <a:defRPr/>
            </a:pPr>
            <a:r>
              <a:rPr lang="fr" i="1">
                <a:latin typeface="Arial"/>
                <a:cs typeface="Arial"/>
              </a:rPr>
              <a:t>[Note au modérateur : ceci répond aux critères d'une action SMART. Des discussions sur d'autres pistes d'amélioration pourraient être envisagées, mais veillez à ce que la discussion soit très brève (par exemple, un seul commentaire) et à ce que les participants identifient cette action comme une action SMART.]</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55A72F43-D014-DF52-FC65-DC46FB88ED0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4755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Nous continuerons à utiliser l’espace « Faisons le point » pour recueillir vos questions et idées, et pour y répondre à travers des présentations et des séances de questions-réponses dédiées.  </a:t>
            </a:r>
          </a:p>
          <a:p>
            <a:r>
              <a:rPr lang="fr-FR">
                <a:latin typeface="Arial"/>
                <a:cs typeface="Arial"/>
              </a:rPr>
              <a:t> </a:t>
            </a:r>
          </a:p>
          <a:p>
            <a:r>
              <a:rPr lang="fr-FR">
                <a:latin typeface="Arial"/>
                <a:cs typeface="Arial"/>
              </a:rPr>
              <a:t>Veuillez ajouter toute question que vous avez au sujet de l’approche 7-1-7 dans l’espace « Faisons le point » tout au long de la journée. </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1E160-80FC-37CC-563F-2323BF1A55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90F29B-E79E-CDF8-A2B7-B42468D911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4C970D-6070-0A1A-B829-3F3F59BD42AA}"/>
              </a:ext>
            </a:extLst>
          </p:cNvPr>
          <p:cNvSpPr>
            <a:spLocks noGrp="1"/>
          </p:cNvSpPr>
          <p:nvPr>
            <p:ph type="body" idx="1"/>
          </p:nvPr>
        </p:nvSpPr>
        <p:spPr/>
        <p:txBody>
          <a:bodyPr/>
          <a:lstStyle/>
          <a:p>
            <a:pPr>
              <a:defRPr/>
            </a:pPr>
            <a:r>
              <a:rPr lang="fr" i="1">
                <a:latin typeface="Arial"/>
                <a:cs typeface="Arial"/>
              </a:rPr>
              <a:t>[Note au modérateur : ceci répond aux critères d'une action SMART. Des discussions sur d'autres pistes d'amélioration pourraient être envisagées, mais veillez à ce que la discussion soit très brève (par exemple, un seul commentaire) et à ce que les participants identifient cette action comme une action SMART.]</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AA8D5679-68B4-025E-E010-4B8C13DB3A2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5846602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FFC49-DC99-C45B-D1FD-461868B179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B48674-8664-9254-247D-54230866E3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55DDE3-FD8F-F30F-D7F2-A93F4224787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ceci ne répond pas aux critères d'une action SMART. En cas de désaccord, ne vous attardez pas trop sur ce point. Vous pouvez indiquer que la discussion sur ce point se poursuivra lors de la deuxième partie de l'activité.]</a:t>
            </a:r>
          </a:p>
        </p:txBody>
      </p:sp>
      <p:sp>
        <p:nvSpPr>
          <p:cNvPr id="4" name="Slide Number Placeholder 3">
            <a:extLst>
              <a:ext uri="{FF2B5EF4-FFF2-40B4-BE49-F238E27FC236}">
                <a16:creationId xmlns:a16="http://schemas.microsoft.com/office/drawing/2014/main" id="{599B43C2-202E-B892-B7BB-A4A975DE8F4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499359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7B7F3-EDE3-D0FC-4AF2-5D802AAD49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B4A304-010E-56E6-4138-9C369C782A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E65C61-870B-77BE-76AF-8498B1E8582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ceci ne répond pas aux critères d'une action SMART. En cas de désaccord, ne vous attardez pas trop sur ce point. Vous pouvez indiquer que la discussion sur ce point se poursuivra lors de la deuxième partie de l'activité.]</a:t>
            </a:r>
          </a:p>
        </p:txBody>
      </p:sp>
      <p:sp>
        <p:nvSpPr>
          <p:cNvPr id="4" name="Slide Number Placeholder 3">
            <a:extLst>
              <a:ext uri="{FF2B5EF4-FFF2-40B4-BE49-F238E27FC236}">
                <a16:creationId xmlns:a16="http://schemas.microsoft.com/office/drawing/2014/main" id="{3F4F5ADB-F53A-D9CA-2182-CC6A354C258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6853667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836F3-5192-858A-2D2A-E7015235B6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E32BC5-3D2C-92C2-B2F4-50ED7D4306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6C8415-3E70-630A-CB4C-06E43AA07C9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ceci ne répond pas aux critères d'une action SMART. En cas de désaccord, ne vous attardez pas trop sur ce point. Vous pouvez indiquer que la discussion sur ce point se poursuivra lors de la deuxième partie de l'activité.]</a:t>
            </a:r>
          </a:p>
        </p:txBody>
      </p:sp>
      <p:sp>
        <p:nvSpPr>
          <p:cNvPr id="4" name="Slide Number Placeholder 3">
            <a:extLst>
              <a:ext uri="{FF2B5EF4-FFF2-40B4-BE49-F238E27FC236}">
                <a16:creationId xmlns:a16="http://schemas.microsoft.com/office/drawing/2014/main" id="{FB0A5BC2-9C6E-8B21-5C03-1EF0EBECED9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0215783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6161C-8F8E-6C36-7088-9446F3AE82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AA0C71-7C0E-A8F9-9FF8-80AD5E8D3D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BB4CC2-2813-A290-6AA8-3C14FAECB9F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ceci ne répond pas aux critères d'une action SMART. En cas de désaccord, ne vous attardez pas trop sur ce point. Vous pouvez indiquer que la discussion sur ce point se poursuivra lors de la deuxième partie de l'activité.]</a:t>
            </a:r>
          </a:p>
        </p:txBody>
      </p:sp>
      <p:sp>
        <p:nvSpPr>
          <p:cNvPr id="4" name="Slide Number Placeholder 3">
            <a:extLst>
              <a:ext uri="{FF2B5EF4-FFF2-40B4-BE49-F238E27FC236}">
                <a16:creationId xmlns:a16="http://schemas.microsoft.com/office/drawing/2014/main" id="{0A1AD35B-52F4-9802-6C70-51CB56369C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8902820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BC3C64-5952-0E0E-1B7C-622C56FA80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DB4317-E21F-ADF2-1E6F-F2C3CA7FE7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3C1CF5-97C9-E628-817E-C52AA121738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ceci ne répond pas aux critères d'une action SMART. En cas de désaccord, ne vous attardez pas trop sur ce point. Vous pouvez indiquer que la discussion sur ce point se poursuivra lors de la deuxième partie de l'activité.]</a:t>
            </a:r>
          </a:p>
        </p:txBody>
      </p:sp>
      <p:sp>
        <p:nvSpPr>
          <p:cNvPr id="4" name="Slide Number Placeholder 3">
            <a:extLst>
              <a:ext uri="{FF2B5EF4-FFF2-40B4-BE49-F238E27FC236}">
                <a16:creationId xmlns:a16="http://schemas.microsoft.com/office/drawing/2014/main" id="{B68AE35C-A9AF-E9E1-C51D-61F1ABE7ED0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7561306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C0C2C5-595D-42D9-166A-6D2CF83293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693F72-4316-90E0-7051-1179ACAC08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09CB8B-C33C-C695-BBAC-3762BB5E41DB}"/>
              </a:ext>
            </a:extLst>
          </p:cNvPr>
          <p:cNvSpPr>
            <a:spLocks noGrp="1"/>
          </p:cNvSpPr>
          <p:nvPr>
            <p:ph type="body" idx="1"/>
          </p:nvPr>
        </p:nvSpPr>
        <p:spPr/>
        <p:txBody>
          <a:bodyPr/>
          <a:lstStyle/>
          <a:p>
            <a:pPr>
              <a:defRPr/>
            </a:pPr>
            <a:r>
              <a:rPr lang="fr" i="1">
                <a:latin typeface="Arial"/>
                <a:cs typeface="Arial"/>
              </a:rPr>
              <a:t>[Note au modérateur : répartissez les participants en groupes de 6 à 8. Attribuez une des cinq actions à chaque groupe. Une même action peut être attribuée à plusieurs groupes s’il y en a plus de 5 ; s’il y en a moins de 5, n’hésitez pas à ignorer certaines des 5 actions ou à en attribuer plusieurs à chaque groupe.]</a:t>
            </a:r>
          </a:p>
          <a:p>
            <a:pPr>
              <a:defRPr/>
            </a:pPr>
            <a:r>
              <a:rPr lang="fr">
                <a:latin typeface="Arial"/>
                <a:cs typeface="Arial"/>
              </a:rPr>
              <a:t> </a:t>
            </a:r>
          </a:p>
          <a:p>
            <a:pPr>
              <a:defRPr/>
            </a:pPr>
            <a:r>
              <a:rPr lang="fr">
                <a:latin typeface="Arial"/>
                <a:cs typeface="Arial"/>
              </a:rPr>
              <a:t>En petits groupes, vous identifierez pourquoi l'action que vous avez assignée n'a pas répondu aux critères et pourquoi. Ensuite, vous discuterez des moyens d'améliorer cette action. Vous disposerez de 5 minutes pour cela.</a:t>
            </a:r>
          </a:p>
          <a:p>
            <a:pPr>
              <a:defRPr/>
            </a:pPr>
            <a:r>
              <a:rPr lang="fr">
                <a:latin typeface="Arial"/>
                <a:cs typeface="Arial"/>
              </a:rPr>
              <a:t> </a:t>
            </a:r>
          </a:p>
          <a:p>
            <a:pPr>
              <a:defRPr/>
            </a:pPr>
            <a:r>
              <a:rPr lang="fr">
                <a:latin typeface="Arial"/>
                <a:cs typeface="Arial"/>
              </a:rPr>
              <a:t>Ensuite, nous reviendrons en plénière pour un compte rendu de chaque groupe.</a:t>
            </a:r>
          </a:p>
          <a:p>
            <a:pPr>
              <a:defRPr/>
            </a:pPr>
            <a:r>
              <a:rPr lang="fr">
                <a:latin typeface="Arial"/>
                <a:cs typeface="Arial"/>
              </a:rPr>
              <a:t> </a:t>
            </a:r>
          </a:p>
          <a:p>
            <a:pPr>
              <a:defRPr/>
            </a:pPr>
            <a:r>
              <a:rPr lang="fr" i="1">
                <a:latin typeface="Arial"/>
                <a:cs typeface="Arial"/>
              </a:rPr>
              <a:t>[Note au modérateur : restez sur cette diapositive pour la présentation. Veillez à ce que les présentations soient courtes, avec une à deux minutes par groupe (plus d'une minute s'il y a plus de cinq groupes).]</a:t>
            </a:r>
          </a:p>
          <a:p>
            <a:pPr>
              <a:defRPr/>
            </a:pPr>
            <a:r>
              <a:rPr lang="fr">
                <a:latin typeface="Arial"/>
                <a:cs typeface="Arial"/>
              </a:rPr>
              <a:t> </a:t>
            </a:r>
          </a:p>
          <a:p>
            <a:pPr>
              <a:defRPr/>
            </a:pPr>
            <a:r>
              <a:rPr lang="fr">
                <a:latin typeface="Arial"/>
                <a:cs typeface="Arial"/>
              </a:rPr>
              <a:t>Bien, passons maintenant au compte rendu de chaque groupe. N'oubliez pas que ces comptes rendus sont rapides : environ 1 minute par groupe ! Commençons par le groupe 1.</a:t>
            </a:r>
          </a:p>
          <a:p>
            <a:pPr>
              <a:defRPr/>
            </a:pPr>
            <a:r>
              <a:rPr lang="fr">
                <a:latin typeface="Arial"/>
                <a:cs typeface="Arial"/>
              </a:rPr>
              <a:t> </a:t>
            </a:r>
          </a:p>
          <a:p>
            <a:pPr>
              <a:defRPr/>
            </a:pPr>
            <a:r>
              <a:rPr lang="fr">
                <a:latin typeface="Arial"/>
                <a:cs typeface="Arial"/>
              </a:rPr>
              <a:t> </a:t>
            </a:r>
          </a:p>
          <a:p>
            <a:pPr>
              <a:defRPr/>
            </a:pPr>
            <a:r>
              <a:rPr lang="fr">
                <a:latin typeface="Arial"/>
                <a:cs typeface="Arial"/>
              </a:rPr>
              <a:t> </a:t>
            </a:r>
          </a:p>
          <a:p>
            <a:pPr>
              <a:defRPr/>
            </a:pPr>
            <a:r>
              <a:rPr lang="fr" i="1"/>
              <a:t>[Note au modérateur : passez en revue chaque groupe restant une fois le groupe 1 terminé.]</a:t>
            </a:r>
          </a:p>
        </p:txBody>
      </p:sp>
      <p:sp>
        <p:nvSpPr>
          <p:cNvPr id="4" name="Slide Number Placeholder 3">
            <a:extLst>
              <a:ext uri="{FF2B5EF4-FFF2-40B4-BE49-F238E27FC236}">
                <a16:creationId xmlns:a16="http://schemas.microsoft.com/office/drawing/2014/main" id="{F3A37CE6-0A3C-2FCC-70DA-AE107D223AFE}"/>
              </a:ext>
            </a:extLst>
          </p:cNvPr>
          <p:cNvSpPr>
            <a:spLocks noGrp="1"/>
          </p:cNvSpPr>
          <p:nvPr>
            <p:ph type="sldNum" sz="quarter" idx="5"/>
          </p:nvPr>
        </p:nvSpPr>
        <p:spPr/>
        <p:txBody>
          <a:bodyPr/>
          <a:lstStyle/>
          <a:p>
            <a:fld id="{A1E75C25-C22B-D14A-8C88-D3C1CFA09A77}" type="slidenum">
              <a:rPr lang="en-US" smtClean="0"/>
              <a:pPr/>
              <a:t>86</a:t>
            </a:fld>
            <a:endParaRPr lang="en-US"/>
          </a:p>
        </p:txBody>
      </p:sp>
    </p:spTree>
    <p:extLst>
      <p:ext uri="{BB962C8B-B14F-4D97-AF65-F5344CB8AC3E}">
        <p14:creationId xmlns:p14="http://schemas.microsoft.com/office/powerpoint/2010/main" val="100444582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dirty="0">
                <a:latin typeface="Arial"/>
                <a:cs typeface="Arial"/>
              </a:rPr>
              <a:t>Revenons donc à l’exemple d’Ebola en Ouganda.</a:t>
            </a:r>
          </a:p>
          <a:p>
            <a:endParaRPr lang="en-US" dirty="0"/>
          </a:p>
          <a:p>
            <a:r>
              <a:rPr lang="fr" dirty="0">
                <a:latin typeface="Arial"/>
                <a:cs typeface="Arial"/>
              </a:rPr>
              <a:t>L'une des mesures prises pendant l'épidémie a été de faire appel aux établissements privés dès qu'ils ont constaté une lacune dans leur compréhension de la définition des cas. Grâce à cette évaluation précoce, réalisée au début de la réponse, ils ont pu réajuster la réponse.</a:t>
            </a:r>
          </a:p>
          <a:p>
            <a:endParaRPr lang="en-US" dirty="0"/>
          </a:p>
          <a:p>
            <a:r>
              <a:rPr lang="fr" dirty="0">
                <a:latin typeface="Arial"/>
                <a:cs typeface="Arial"/>
              </a:rPr>
              <a:t>Ils ont ensuite élaboré des mesures supplémentaires, immédiates et à plus long terme, pour remédier aux principaux obstacles identifiés au niveau du système. Ainsi, au lieu de se concentrer uniquement sur les établissements privés voisins touchés par l'épidémie par des actions immédiates, ils ont également opté pour une action à plus long terme consistant à renforcer les formations sur la SMIR dans les établissements privés à l'échelle nationale, reconnaissant qu'il s'agissait d'un problème national.</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0562690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fr" dirty="0">
                <a:latin typeface="Arial"/>
                <a:cs typeface="Arial"/>
              </a:rPr>
              <a:t>Je souhaite maintenant partager un autre exemple avec vous – celui-ci concerne une épidémie de C. Auris dans un hôpital situé dans une juridiction américaine en 2023.</a:t>
            </a:r>
          </a:p>
          <a:p>
            <a:pPr marL="0" indent="0">
              <a:buFont typeface="Arial" panose="020B0604020202020204" pitchFamily="34" charset="0"/>
              <a:buNone/>
            </a:pPr>
            <a:endParaRPr lang="en-US" dirty="0"/>
          </a:p>
          <a:p>
            <a:pPr marL="0" indent="0">
              <a:buFont typeface="Arial" panose="020B0604020202020204" pitchFamily="34" charset="0"/>
              <a:buNone/>
            </a:pPr>
            <a:r>
              <a:rPr lang="fr" dirty="0">
                <a:latin typeface="Arial"/>
                <a:cs typeface="Arial"/>
              </a:rPr>
              <a:t>[CLIC]</a:t>
            </a:r>
          </a:p>
          <a:p>
            <a:pPr marL="0" indent="0">
              <a:buFont typeface="Arial" panose="020B0604020202020204" pitchFamily="34" charset="0"/>
              <a:buNone/>
            </a:pPr>
            <a:endParaRPr lang="en-US" dirty="0"/>
          </a:p>
          <a:p>
            <a:pPr marL="0" indent="0">
              <a:buFont typeface="Arial" panose="020B0604020202020204" pitchFamily="34" charset="0"/>
              <a:buNone/>
            </a:pPr>
            <a:r>
              <a:rPr lang="fr" dirty="0">
                <a:latin typeface="Arial"/>
                <a:cs typeface="Arial"/>
              </a:rPr>
              <a:t>Un patient diabétique présentait un gonflement du pied et de la cheville le 10 février. Il s'est rendu aux urgences le 13 février et a été immédiatement transféré à l'hôpital. Il a été admis en raison d'une suspicion d'infection à Clostridium auris. Le diagnostic a donc été établi trois jours après l'apparition des symptômes.</a:t>
            </a:r>
          </a:p>
          <a:p>
            <a:pPr marL="0" indent="0">
              <a:buFont typeface="Arial" panose="020B0604020202020204" pitchFamily="34" charset="0"/>
              <a:buNone/>
            </a:pPr>
            <a:endParaRPr lang="en-US" dirty="0"/>
          </a:p>
          <a:p>
            <a:pPr>
              <a:defRPr/>
            </a:pPr>
            <a:r>
              <a:rPr lang="fr" dirty="0">
                <a:latin typeface="Arial"/>
                <a:cs typeface="Arial"/>
              </a:rPr>
              <a:t>L'hôpital a effectué un prélèvement pour dépistage de C. auris le 15 février. Le résultat positif du laboratoire n'a été disponible que le 4 mars dans le dossier médical électronique consulté par l'infirmière de santé publique, soit un délai de notification de 19 jours. Cependant, le laboratoire n'a pas informé l'hôpital des résultats et le système était hors service le jour où les résultats étaient disponibles ; l'infirmière de santé publique n'a donc pu les consulter que le 6 mars.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a:defRPr/>
            </a:pPr>
            <a:r>
              <a:rPr lang="fr" dirty="0">
                <a:latin typeface="Arial"/>
                <a:cs typeface="Arial"/>
              </a:rPr>
              <a:t>Dès qu'elle a eu vent de la situation, elle a immédiatement pris des mesures. Elle a contacté l'infirmière responsable de la prévention des infections à l'hôpital et l'épidémiologiste de l'État, qui ont alors mis en place un dispositif de prise en charge et de prévention des infections en collaboration avec l'hôpital. Le dépistage des autres patients a débuté le 13 mars.</a:t>
            </a:r>
          </a:p>
          <a:p>
            <a:pPr marL="0" indent="0">
              <a:buFont typeface="Arial" panose="020B0604020202020204" pitchFamily="34" charset="0"/>
              <a:buNone/>
            </a:pPr>
            <a:endParaRPr lang="en-US" dirty="0"/>
          </a:p>
          <a:p>
            <a:r>
              <a:rPr lang="fr" dirty="0">
                <a:latin typeface="Arial"/>
                <a:cs typeface="Arial"/>
              </a:rPr>
              <a:t>La juridiction a mené une analyse 7-1-7 à mi-chemin de l'épidémie et voici ce qu'elle a déterminé.</a:t>
            </a:r>
          </a:p>
          <a:p>
            <a:endParaRPr lang="en-US" dirty="0"/>
          </a:p>
          <a:p>
            <a:r>
              <a:rPr lang="fr" dirty="0">
                <a:latin typeface="Arial"/>
                <a:cs typeface="Arial"/>
              </a:rPr>
              <a:t>[CLIC]</a:t>
            </a:r>
          </a:p>
          <a:p>
            <a:endParaRPr lang="en-US" dirty="0"/>
          </a:p>
          <a:p>
            <a:r>
              <a:rPr lang="fr" dirty="0">
                <a:latin typeface="Arial"/>
                <a:cs typeface="Arial"/>
              </a:rPr>
              <a:t>Le diagnostic a été assez rapide car le patient a rapidement consulté et a été rapidement orienté vers l'hôpital.</a:t>
            </a:r>
          </a:p>
          <a:p>
            <a:endParaRPr lang="en-US" dirty="0"/>
          </a:p>
          <a:p>
            <a:r>
              <a:rPr lang="fr" dirty="0">
                <a:latin typeface="Arial"/>
                <a:cs typeface="Arial"/>
              </a:rPr>
              <a:t>Bien que l'hôpital ait suspecté une infection fongique, la notification a été assez tardive en raison d'un délai de quelques jours pour la culture de la plaie, suivi du fait que le laboratoire n'a pas alerté l'hôpital du résultat, le système de dossiers médicaux étant hors service lorsque le résultat est devenu disponible.</a:t>
            </a:r>
            <a:endParaRPr kumimoji="0" lang="en-US" sz="1200" b="0" i="0" u="none" strike="noStrike" kern="0" cap="none" spc="0" normalizeH="0" baseline="0" noProof="0" dirty="0">
              <a:ln>
                <a:noFill/>
              </a:ln>
              <a:solidFill>
                <a:srgbClr val="0C0F22"/>
              </a:solidFill>
              <a:effectLst/>
              <a:uLnTx/>
              <a:uFillTx/>
              <a:latin typeface="Arial"/>
              <a:cs typeface="Arial"/>
              <a:sym typeface="Calibri"/>
            </a:endParaRPr>
          </a:p>
          <a:p>
            <a:endParaRPr kumimoji="0" lang="en-US" sz="12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r>
              <a:rPr kumimoji="0" lang="fr" sz="1200" b="0" i="0" u="none" strike="noStrike" kern="0" cap="none" spc="0" normalizeH="0" baseline="0" noProof="0" dirty="0">
                <a:ln>
                  <a:noFill/>
                </a:ln>
                <a:solidFill>
                  <a:srgbClr val="0C0F22"/>
                </a:solidFill>
                <a:effectLst/>
                <a:uLnTx/>
                <a:uFillTx/>
                <a:latin typeface="Arial"/>
                <a:cs typeface="Arial"/>
                <a:sym typeface="Calibri"/>
              </a:rPr>
              <a:t>Une fois les résultats obtenus par l'infirmière de santé publique, une intervention a été déclenchée. Cependant, l'hôpital a tardé à tester les autres personnes ayant été en contact avec le patient et à communiquer avec les organismes de référence après sa sortie. L'enquête du 7-1-7 a également </a:t>
            </a:r>
            <a:r>
              <a:rPr lang="fr" dirty="0">
                <a:latin typeface="Arial"/>
                <a:cs typeface="Arial"/>
              </a:rPr>
              <a:t>révélé que, pendant l'hospitalisation du patient et l'attente des résultats de laboratoire, l' </a:t>
            </a:r>
            <a:r>
              <a:rPr kumimoji="0" lang="fr" sz="1200" b="0" i="0" u="none" strike="noStrike" kern="0" cap="none" spc="0" normalizeH="0" baseline="0" noProof="0" dirty="0">
                <a:ln>
                  <a:noFill/>
                </a:ln>
                <a:solidFill>
                  <a:srgbClr val="0C0F22"/>
                </a:solidFill>
                <a:effectLst/>
                <a:uLnTx/>
                <a:uFillTx/>
                <a:latin typeface="Arial"/>
                <a:cs typeface="Arial"/>
                <a:sym typeface="Calibri"/>
              </a:rPr>
              <a:t>hôpital n'a pas mis en œuvre les mesures de prévention des infections, c'est-à-dire qu'il n'a pas appliqué ses protocoles.</a:t>
            </a:r>
            <a:endParaRPr lang="en-US" sz="1200" b="0" i="0" u="none" strike="noStrike" kern="0" cap="none" spc="0" normalizeH="0" baseline="0" noProof="0" dirty="0">
              <a:ln>
                <a:noFill/>
              </a:ln>
              <a:solidFill>
                <a:srgbClr val="0C0F22"/>
              </a:solidFill>
              <a:effectLst/>
              <a:uLnTx/>
              <a:uFillTx/>
              <a:latin typeface="Arial"/>
              <a:cs typeface="Arial"/>
            </a:endParaRPr>
          </a:p>
          <a:p>
            <a:endParaRPr kumimoji="0" lang="en-US" sz="12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r>
              <a:rPr kumimoji="0" lang="fr" sz="1200" b="0" i="0" u="none" strike="noStrike" kern="0" cap="none" spc="0" normalizeH="0" baseline="0" noProof="0" dirty="0">
                <a:ln>
                  <a:noFill/>
                </a:ln>
                <a:solidFill>
                  <a:srgbClr val="0C0F22"/>
                </a:solidFill>
                <a:effectLst/>
                <a:uLnTx/>
                <a:uFillTx/>
                <a:latin typeface="Arial"/>
                <a:cs typeface="Arial"/>
                <a:sym typeface="Calibri"/>
              </a:rPr>
              <a:t>[CLIC]</a:t>
            </a:r>
            <a:endParaRPr lang="en-US" sz="1200" b="0" i="0" u="none" strike="noStrike" kern="0" cap="none" spc="0" normalizeH="0" baseline="0" noProof="0" dirty="0">
              <a:ln>
                <a:noFill/>
              </a:ln>
              <a:solidFill>
                <a:srgbClr val="0C0F22"/>
              </a:solidFill>
              <a:effectLst/>
              <a:uLnTx/>
              <a:uFillTx/>
              <a:latin typeface="Arial"/>
              <a:cs typeface="Arial"/>
            </a:endParaRPr>
          </a:p>
          <a:p>
            <a:endParaRPr kumimoji="0" lang="en-US" sz="12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 typeface="Calibri"/>
              <a:buNone/>
              <a:tabLst/>
              <a:defRPr>
                <a:solidFill>
                  <a:srgbClr val="0C0F22"/>
                </a:solidFill>
              </a:defRPr>
            </a:pPr>
            <a:r>
              <a:rPr kumimoji="0" lang="fr" sz="1200" b="0" i="0" u="none" strike="noStrike" kern="0" cap="none" spc="0" normalizeH="0" baseline="0" noProof="0" dirty="0">
                <a:ln>
                  <a:noFill/>
                </a:ln>
                <a:solidFill>
                  <a:srgbClr val="0C0F22"/>
                </a:solidFill>
                <a:effectLst/>
                <a:uLnTx/>
                <a:uFillTx/>
                <a:latin typeface="Arial"/>
                <a:cs typeface="Arial"/>
                <a:sym typeface="Calibri"/>
              </a:rPr>
              <a:t>Sur la base de l'analyse du 7-1-7, </a:t>
            </a:r>
            <a:r>
              <a:rPr kumimoji="0" lang="fr" sz="1200" b="0" i="0" u="none" strike="noStrike" kern="0" cap="none" spc="0" normalizeH="0" baseline="0" noProof="0" dirty="0">
                <a:ln>
                  <a:noFill/>
                </a:ln>
                <a:solidFill>
                  <a:prstClr val="black"/>
                </a:solidFill>
                <a:effectLst/>
                <a:uLnTx/>
                <a:uFillTx/>
                <a:latin typeface="Arial"/>
                <a:cs typeface="Arial"/>
                <a:sym typeface="Calibri"/>
              </a:rPr>
              <a:t>le département de la santé publique a identifié des actions immédiates et à plus long terme, notamment pour remédier à certains problèmes de communication au niveau du système concernant la notification.</a:t>
            </a:r>
            <a:endParaRPr lang="en-US" sz="1200" b="0" i="0" u="none" strike="noStrike" kern="0" cap="none" spc="0" normalizeH="0" baseline="0" noProof="0" dirty="0">
              <a:ln>
                <a:noFill/>
              </a:ln>
              <a:solidFill>
                <a:prstClr val="black"/>
              </a:solidFill>
              <a:effectLst/>
              <a:uLnTx/>
              <a:uFillTx/>
              <a:latin typeface="Arial"/>
              <a:cs typeface="Arial"/>
            </a:endParaRP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323221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i="1">
                <a:latin typeface="Arial"/>
                <a:cs typeface="Arial"/>
              </a:rPr>
              <a:t>[Note au modérateur : nous avons alloué 20 minutes au total à cette activité : 2 minutes pour expliquer la diapositive suivante et répartir les participants en groupes, et 18 minutes pour l’activité elle-même. Placez les participants dans les mêmes groupes que pour l’activité sur les goulots d’étranglement (essayez d’avoir des groupes de 6 à 8 participants si possible). Au début de cette activité, demandez aux groupes de se déplacer vers un tableau de conférence situé à deux groupes de distance (par exemple, le groupe 1 se dirige vers celui du groupe 3). Lors de l’activité précédente sur les goulots d’étranglement </a:t>
            </a:r>
            <a:r>
              <a:rPr lang="fr" i="1">
                <a:solidFill>
                  <a:srgbClr val="000000"/>
                </a:solidFill>
                <a:effectLst/>
                <a:latin typeface="Helvetica"/>
                <a:cs typeface="Helvetica"/>
              </a:rPr>
              <a:t>(« Identifier les goulots d’étranglement efficaces : utiliser la méthode des « 5 pourquoi</a:t>
            </a:r>
            <a:r>
              <a:rPr lang="fr" i="1">
                <a:solidFill>
                  <a:srgbClr val="000000"/>
                </a:solidFill>
                <a:latin typeface="Helvetica"/>
                <a:cs typeface="Helvetica"/>
              </a:rPr>
              <a:t> » »), </a:t>
            </a:r>
            <a:r>
              <a:rPr lang="fr" i="1">
                <a:latin typeface="Arial"/>
                <a:cs typeface="Arial"/>
              </a:rPr>
              <a:t>les participants ont travaillé sur leur propre tableau de conférence pendant la première moitié de l’activité et sur celui du groupe voisin pendant la seconde moitié. Dans cette activité, ils travailleront sur deux tableaux de conférence supplémentaires qu’ils n’ont pas encore vus, si possible. S’il y a moins de 4 groupes au total pour l’activité, les groupes peuvent travailler sur des tableaux de conférence qu’ils ont déjà utilisés (par exemple, le groupe 1 peut se retrouver avec le même tableau de conférence que celui utilisé pour l’activité précédente sur les goulots d’étranglement des « 5 pourquoi »). Dans cette activité, les participants détermineront les actions immédiates et à plus long terme en fonction d'une analyse des goulots d'étranglement au cours de l'activité précédente, puis modifieront l'ensemble d'activités d'un autre groupe pour répondre aux critères intelligents.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a:latin typeface="Arial"/>
                <a:cs typeface="Arial"/>
              </a:rPr>
              <a:t>Passons maintenant à notre activité de sélection d'actions immédiates et à long terme. Nous allons réaliser une activité en petits groupes pour identifier les mesures correctives en fonction de l'activité sur les goulots d'étranglement que vous avez précédemment réalisée sur vos tableaux de conférence. </a:t>
            </a:r>
            <a:r>
              <a:rPr lang="fr">
                <a:effectLst/>
                <a:latin typeface="Arial"/>
                <a:cs typeface="Arial"/>
              </a:rPr>
              <a:t>Cette activité de groupe durera environ 15 minutes.</a:t>
            </a:r>
          </a:p>
          <a:p>
            <a:endParaRPr lang="en-US">
              <a:effectLst/>
            </a:endParaRPr>
          </a:p>
          <a:p>
            <a:r>
              <a:rPr lang="fr">
                <a:effectLst/>
                <a:latin typeface="Arial"/>
                <a:cs typeface="Arial"/>
              </a:rPr>
              <a:t>Vous serez répartis dans les mêmes groupes que pour l'activité sur les goulots d'étranglement. N'oubliez pas qu'il n'y a pas d'animateur pré-assigné pour cette activité. Chacun se lève et se déplace avec son groupe vers un tableau à deux groupes de distance.</a:t>
            </a:r>
            <a:r>
              <a:rPr lang="fr">
                <a:latin typeface="Arial"/>
                <a:cs typeface="Arial"/>
              </a:rPr>
              <a:t> </a:t>
            </a:r>
            <a:r>
              <a:rPr lang="fr">
                <a:effectLst/>
                <a:latin typeface="Arial"/>
                <a:cs typeface="Arial"/>
              </a:rPr>
              <a:t>Donc </a:t>
            </a:r>
            <a:r>
              <a:rPr lang="fr">
                <a:latin typeface="Arial"/>
                <a:cs typeface="Arial"/>
              </a:rPr>
              <a:t>,</a:t>
            </a:r>
            <a:r>
              <a:rPr lang="fr">
                <a:effectLst/>
                <a:latin typeface="Arial"/>
                <a:cs typeface="Arial"/>
              </a:rPr>
              <a:t> </a:t>
            </a:r>
            <a:r>
              <a:rPr lang="fr">
                <a:latin typeface="Arial"/>
                <a:cs typeface="Arial"/>
              </a:rPr>
              <a:t>Le groupe </a:t>
            </a:r>
            <a:r>
              <a:rPr lang="fr">
                <a:effectLst/>
                <a:latin typeface="Arial"/>
                <a:cs typeface="Arial"/>
              </a:rPr>
              <a:t>1 descendra de deux tableaux, et ainsi de suite. Vous aurez ainsi l'occasion de voir et de travailler sur des analyses de goulots d'étranglement que vous n'avez pas encore vues.</a:t>
            </a:r>
          </a:p>
          <a:p>
            <a:endParaRPr lang="en-US">
              <a:effectLst/>
            </a:endParaRPr>
          </a:p>
          <a:p>
            <a:r>
              <a:rPr lang="fr" i="1">
                <a:effectLst/>
                <a:latin typeface="Arial"/>
                <a:cs typeface="Arial"/>
              </a:rPr>
              <a:t>[Note au modérateur : assurez-vous que le passage aux tableaux de conférence appropriés se fait rapidement, puis passez à la diapositive suivante </a:t>
            </a:r>
            <a:r>
              <a:rPr lang="fr" i="1">
                <a:latin typeface="Arial"/>
                <a:cs typeface="Arial"/>
              </a:rPr>
              <a:t>.]</a:t>
            </a:r>
            <a:r>
              <a:rPr lang="fr" i="1">
                <a:effectLst/>
                <a:latin typeface="Arial"/>
                <a:cs typeface="Arial"/>
              </a:rPr>
              <a:t>  </a:t>
            </a:r>
          </a:p>
          <a:p>
            <a:endParaRPr lang="en-US">
              <a:effectLst/>
            </a:endParaRPr>
          </a:p>
          <a:p>
            <a:endParaRPr lang="en-US">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endParaRPr lang="en-US"/>
          </a:p>
          <a:p>
            <a:endParaRPr lang="en-US"/>
          </a:p>
          <a:p>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1972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F9D8E-6508-2791-EA0D-DFA6B3464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AB9884-1E42-58D6-EDB5-3EBF3D75C7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B9E3A-3368-E168-71FC-59CF50ABB2B5}"/>
              </a:ext>
            </a:extLst>
          </p:cNvPr>
          <p:cNvSpPr>
            <a:spLocks noGrp="1"/>
          </p:cNvSpPr>
          <p:nvPr>
            <p:ph type="body" idx="1"/>
          </p:nvPr>
        </p:nvSpPr>
        <p:spPr/>
        <p:txBody>
          <a:bodyPr/>
          <a:lstStyle/>
          <a:p>
            <a:r>
              <a:rPr lang="fr-FR" i="1">
                <a:latin typeface="Arial"/>
                <a:cs typeface="Arial"/>
              </a:rPr>
              <a:t>[Remarque pour la modération : donnez la priorité aux questions posées par les participants au cours de la séance de la journée précédente. Nous recommandons de regrouper les questions de l’espace « Faisons le point » s’il y en a plusieurs similaires. Vous pouvez rester sur cette diapositive tout en répondant verbalement aux questions de l’espace « Faisons le point ». Après cette diapositive, vous en trouverez une autre que vous pouvez utiliser avec les questions fréquemment posées au cas où il n’y aurait pas ou peu de questions dans l’espace « Faisons le point ».] </a:t>
            </a:r>
          </a:p>
          <a:p>
            <a:endParaRPr lang="en-US"/>
          </a:p>
          <a:p>
            <a:r>
              <a:rPr lang="fr-FR">
                <a:latin typeface="Arial"/>
                <a:cs typeface="Arial"/>
              </a:rPr>
              <a:t>Passons maintenant en revue certaines des questions que vous avez posées dans l’espace « Faisons le point » ou que nous avons entendues au cours des discussions.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9989D9E-7E36-208A-EC6E-8559ED60C5E1}"/>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22208058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a:latin typeface="Arial"/>
                <a:cs typeface="Arial"/>
              </a:rPr>
              <a:t>Ce que nous aimerions que vous fassiez maintenant, c’est de considérer les goulots d’étranglement de l’exercice précédent.</a:t>
            </a:r>
          </a:p>
          <a:p>
            <a:endParaRPr lang="en-US">
              <a:latin typeface="Arial"/>
              <a:cs typeface="Arial"/>
            </a:endParaRPr>
          </a:p>
          <a:p>
            <a:r>
              <a:rPr lang="fr">
                <a:latin typeface="Arial"/>
                <a:cs typeface="Arial"/>
              </a:rPr>
              <a:t>Tout d'abord, nous vous invitons à lire les goulots d'étranglement sur le tableau de conférence. N'oubliez pas que chaque groupe a imaginé son propre scénario de goulot d'étranglement ; le tableau devant vous peut donc être très différent de celui que votre groupe a identifié lors de l'exercice précédent. Proposez des actions immédiates et/ou à long terme pour remédier au(x) goulot(s) d'étranglement sur le tableau de conférence et n'oubliez pas de tenir compte de l'acronyme SMART pour vous assurer que votre proposition est suffisamment détaillée : spécifique, mesurable, atteignable, pertinente et limitée dans le temps.</a:t>
            </a:r>
          </a:p>
          <a:p>
            <a:br>
              <a:rPr lang="en-US">
                <a:latin typeface="Arial"/>
                <a:cs typeface="Arial"/>
              </a:rPr>
            </a:br>
            <a:r>
              <a:rPr lang="fr">
                <a:latin typeface="Arial"/>
                <a:cs typeface="Arial"/>
              </a:rPr>
              <a:t>Ensuite, au signal, vous vous déplacerez vers un tableau voisin, idéalement un tableau sur lequel vous n'avez pas encore travaillé. Vous passerez ensuite en revue les actions listées sur ce tableau et proposerez des modifications si nécessaire.</a:t>
            </a:r>
          </a:p>
          <a:p>
            <a:endParaRPr lang="en-US">
              <a:latin typeface="Arial"/>
              <a:cs typeface="Arial"/>
            </a:endParaRPr>
          </a:p>
          <a:p>
            <a:r>
              <a:rPr lang="fr">
                <a:latin typeface="Arial"/>
                <a:cs typeface="Arial"/>
              </a:rPr>
              <a:t>Vous disposerez de 10 minutes pour lire l'analyse des goulots d'étranglement et rédiger des actions immédiates et à long terme répondant aux critères SMART. Ensuite, au signal, vous passerez au tableau suivant, après quoi vous disposerez de 7 minutes pour modifier les actions d'un tableau voisin.</a:t>
            </a:r>
          </a:p>
          <a:p>
            <a:endParaRPr lang="en-US">
              <a:latin typeface="Arial"/>
              <a:cs typeface="Arial"/>
            </a:endParaRPr>
          </a:p>
          <a:p>
            <a:r>
              <a:rPr lang="fr">
                <a:latin typeface="Arial"/>
                <a:cs typeface="Arial"/>
              </a:rPr>
              <a:t>C'est parti !</a:t>
            </a:r>
          </a:p>
          <a:p>
            <a:endParaRPr lang="en-US">
              <a:latin typeface="Arial"/>
              <a:cs typeface="Arial"/>
            </a:endParaRPr>
          </a:p>
          <a:p>
            <a:r>
              <a:rPr lang="fr" i="1">
                <a:latin typeface="Arial"/>
                <a:cs typeface="Arial"/>
              </a:rPr>
              <a:t>[Note au modérateur : à la fin de l’activité, demandez aux participants de retourner à leur place.]</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90</a:t>
            </a:fld>
            <a:endParaRPr lang="en-US"/>
          </a:p>
        </p:txBody>
      </p:sp>
    </p:spTree>
    <p:extLst>
      <p:ext uri="{BB962C8B-B14F-4D97-AF65-F5344CB8AC3E}">
        <p14:creationId xmlns:p14="http://schemas.microsoft.com/office/powerpoint/2010/main" val="405937686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b="0" i="1" u="none" strike="noStrike">
                <a:solidFill>
                  <a:srgbClr val="000000"/>
                </a:solidFill>
                <a:effectLst/>
                <a:latin typeface="Arial" panose="020B0604020202020204" pitchFamily="34" charset="0"/>
              </a:rPr>
              <a:t>[Note au modérateur : si vous avez le temps pour un compte rendu, pensez à utiliser les questions listées ici comme sujets de discussion ; elles permettent de relier les points critiques et les actions à entreprendre. Essayez de limiter le compte rendu à 10 minutes maximum, mais soyez très bref ou sautez-le si vous êtes en retard. ]</a:t>
            </a:r>
            <a:endParaRPr lang="en-US" i="1"/>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34747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95DBC5-9584-D5AF-4B3F-506C6278C8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670B4F-CC23-DAD7-8E3F-2467A740DB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5F6065-C0BC-D673-589F-565DD8F2AF29}"/>
              </a:ext>
            </a:extLst>
          </p:cNvPr>
          <p:cNvSpPr>
            <a:spLocks noGrp="1"/>
          </p:cNvSpPr>
          <p:nvPr>
            <p:ph type="body" idx="1"/>
          </p:nvPr>
        </p:nvSpPr>
        <p:spPr/>
        <p:txBody>
          <a:bodyPr/>
          <a:lstStyle/>
          <a:p>
            <a:r>
              <a:rPr lang="fr">
                <a:latin typeface="Arial"/>
                <a:cs typeface="Arial"/>
              </a:rPr>
              <a:t>Merci d'avoir participé à cette activité. J'espère que vous savez désormais comment réaliser une analyse efficace des goulots d'étranglement et proposer des actions correctives bien rédigées.</a:t>
            </a:r>
          </a:p>
          <a:p>
            <a:endParaRPr lang="en-US">
              <a:latin typeface="Arial"/>
              <a:cs typeface="Arial"/>
            </a:endParaRPr>
          </a:p>
          <a:p>
            <a:r>
              <a:rPr lang="fr">
                <a:latin typeface="Arial"/>
                <a:cs typeface="Arial"/>
              </a:rPr>
              <a:t>Ce sont souvent ceux qui connaissent parfaitement le déroulement de l'épidémie qui proposent les mesures à prendre. Par exemple, dans certains cas, ce sont les équipes d'intervention rapide sur le terrain, bien informées, qui proposent des actions initiales en fonction de ce qu'elles constatent. Et ensuite ?</a:t>
            </a:r>
          </a:p>
          <a:p>
            <a:endParaRPr lang="en-US">
              <a:latin typeface="Arial"/>
              <a:cs typeface="Arial"/>
            </a:endParaRPr>
          </a:p>
          <a:p>
            <a:r>
              <a:rPr lang="fr">
                <a:latin typeface="Arial"/>
                <a:cs typeface="Arial"/>
              </a:rPr>
              <a:t>[CLIQUEZ]</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
                <a:latin typeface="Arial"/>
                <a:cs typeface="Arial"/>
              </a:rPr>
              <a:t>La partie suivante est cruciale. Les actions proposées doivent être approuvées et finalisées par les parties prenantes concernées. La première étape consiste à réunir les acteurs concernés. Dans nos conseils et formations sur l'adoption du 7-1-7, nous expliquons comment sélectionner la réunion la plus adaptée, idéalement une réunion existante. Les pays ont constaté que réunir un groupe diversifié d'acteurs jouant un rôle dans les systèmes de gestion des épidémies – issus de différents services, secteurs, administrations et organisations non gouvernementales – rend le 7-1-7 plus efficace.</a:t>
            </a:r>
          </a:p>
          <a:p>
            <a:endParaRPr lang="en-US">
              <a:latin typeface="Arial"/>
              <a:cs typeface="Arial"/>
            </a:endParaRPr>
          </a:p>
        </p:txBody>
      </p:sp>
      <p:sp>
        <p:nvSpPr>
          <p:cNvPr id="4" name="Slide Number Placeholder 3">
            <a:extLst>
              <a:ext uri="{FF2B5EF4-FFF2-40B4-BE49-F238E27FC236}">
                <a16:creationId xmlns:a16="http://schemas.microsoft.com/office/drawing/2014/main" id="{7F4CFB88-4E6B-3133-09CB-AC8EF50613B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646510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1A42E-AB32-8AD1-9D64-87BD6DAD6D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47F470-1E33-8CD5-788B-C0404FE5BA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C1D591-787C-ED57-72F6-E3C206C91784}"/>
              </a:ext>
            </a:extLst>
          </p:cNvPr>
          <p:cNvSpPr>
            <a:spLocks noGrp="1"/>
          </p:cNvSpPr>
          <p:nvPr>
            <p:ph type="body" idx="1"/>
          </p:nvPr>
        </p:nvSpPr>
        <p:spPr/>
        <p:txBody>
          <a:bodyPr/>
          <a:lstStyle/>
          <a:p>
            <a:r>
              <a:rPr lang="fr" dirty="0">
                <a:latin typeface="Arial"/>
                <a:cs typeface="Arial"/>
              </a:rPr>
              <a:t>L’étape suivante consiste à présenter les résultats 7-1-7 d’une épidémie à cet ensemble de parties prenantes.</a:t>
            </a:r>
          </a:p>
          <a:p>
            <a:endParaRPr lang="en-US" dirty="0">
              <a:latin typeface="Arial"/>
              <a:cs typeface="Arial"/>
            </a:endParaRPr>
          </a:p>
          <a:p>
            <a:r>
              <a:rPr lang="fr" dirty="0">
                <a:latin typeface="Arial"/>
                <a:cs typeface="Arial"/>
              </a:rPr>
              <a:t>Le modèle de diapositives pour l'analyse des événements 7-1-7, disponible sur le site web de l'Alliance 7-1-7, est un outil qui synthétise le récit de l'épidémie, les indicateurs de rapidité, les goulots d'étranglement, les facteurs favorisants et les actions proposées en une seule présentation pour faciliter la discussion. Ce modèle, ou un modèle similaire, peut être utilisé pour une courte présentation de 10 minutes aux parties prenantes afin d'expliquer les conclusions 7-1-7 d'une épidémie et de déterminer les actions finales.</a:t>
            </a:r>
            <a:endParaRPr lang="en-US" dirty="0">
              <a:cs typeface="Arial"/>
            </a:endParaRPr>
          </a:p>
          <a:p>
            <a:r>
              <a:rPr lang="fr" dirty="0">
                <a:latin typeface="Arial"/>
                <a:cs typeface="Arial"/>
              </a:rPr>
              <a:t> </a:t>
            </a:r>
          </a:p>
          <a:p>
            <a:r>
              <a:rPr lang="fr" dirty="0">
                <a:latin typeface="Arial"/>
                <a:cs typeface="Arial"/>
              </a:rPr>
              <a:t>Les pays ont constaté que ce type de présentation de l'analyse d'événement 7-1-7 aux parties prenantes a joué un rôle important dans l'efficacité de la méthode 7-1-7. En effet, elle permet aux différentes parties prenantes de comprendre rapidement et clairement ce qui a bien fonctionné et ce qui n'a pas fonctionné lors d'une épidémie, leur permettant ainsi de se concentrer sur la prise de décision pour prioriser et finaliser les actions proposées.</a:t>
            </a:r>
          </a:p>
          <a:p>
            <a:endParaRPr lang="en-US" dirty="0">
              <a:latin typeface="Arial"/>
              <a:cs typeface="Arial"/>
            </a:endParaRPr>
          </a:p>
          <a:p>
            <a:endParaRPr lang="en-US" dirty="0">
              <a:latin typeface="Arial"/>
              <a:cs typeface="Arial"/>
            </a:endParaRPr>
          </a:p>
        </p:txBody>
      </p:sp>
      <p:sp>
        <p:nvSpPr>
          <p:cNvPr id="4" name="Slide Number Placeholder 3">
            <a:extLst>
              <a:ext uri="{FF2B5EF4-FFF2-40B4-BE49-F238E27FC236}">
                <a16:creationId xmlns:a16="http://schemas.microsoft.com/office/drawing/2014/main" id="{51998319-8D27-44F9-8092-92987ECC107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884840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None/>
            </a:pPr>
            <a:r>
              <a:rPr lang="fr" b="0" i="1" u="none" strike="noStrike">
                <a:solidFill>
                  <a:srgbClr val="000000"/>
                </a:solidFill>
                <a:effectLst/>
                <a:latin typeface="Arial" panose="020B0604020202020204" pitchFamily="34" charset="0"/>
              </a:rPr>
              <a:t>[Note au modérateur : limitez la discussion à 3 minutes maximum ]</a:t>
            </a:r>
            <a:endParaRPr lang="en-US" b="0" i="1">
              <a:solidFill>
                <a:srgbClr val="444444"/>
              </a:solidFill>
              <a:effectLst/>
              <a:latin typeface="Calibri" panose="020F0502020204030204" pitchFamily="34" charset="0"/>
            </a:endParaRPr>
          </a:p>
          <a:p>
            <a:pPr algn="l" rtl="0" fontAlgn="base">
              <a:buNone/>
            </a:pPr>
            <a:r>
              <a:rPr lang="fr"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buNone/>
            </a:pPr>
            <a:r>
              <a:rPr lang="fr" b="0" i="0" u="none" strike="noStrike">
                <a:solidFill>
                  <a:srgbClr val="000000"/>
                </a:solidFill>
                <a:effectLst/>
                <a:latin typeface="Arial" panose="020B0604020202020204" pitchFamily="34" charset="0"/>
              </a:rPr>
              <a:t>Faisons une brève pause pour une question de discussion rapide.</a:t>
            </a:r>
            <a:endParaRPr lang="en-US" b="0" i="0">
              <a:solidFill>
                <a:srgbClr val="444444"/>
              </a:solidFill>
              <a:effectLst/>
              <a:latin typeface="Calibri" panose="020F0502020204030204" pitchFamily="34" charset="0"/>
            </a:endParaRPr>
          </a:p>
          <a:p>
            <a:pPr algn="l" rtl="0" fontAlgn="base">
              <a:buNone/>
            </a:pPr>
            <a:r>
              <a:rPr lang="fr"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r>
              <a:rPr lang="fr" sz="1200">
                <a:latin typeface="Arial"/>
                <a:cs typeface="Arial"/>
              </a:rPr>
              <a:t>Quelles sont les parties prenantes qui devraient peser dans le choix des actions ?</a:t>
            </a:r>
            <a:endParaRPr lang="en-US" sz="1200">
              <a:cs typeface="Arial"/>
            </a:endParaRPr>
          </a:p>
          <a:p>
            <a:pPr algn="l" rtl="0" fontAlgn="base">
              <a:buNone/>
            </a:pPr>
            <a:r>
              <a:rPr lang="fr"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r>
              <a:rPr lang="fr"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94</a:t>
            </a:fld>
            <a:endParaRPr lang="en-US"/>
          </a:p>
        </p:txBody>
      </p:sp>
    </p:spTree>
    <p:extLst>
      <p:ext uri="{BB962C8B-B14F-4D97-AF65-F5344CB8AC3E}">
        <p14:creationId xmlns:p14="http://schemas.microsoft.com/office/powerpoint/2010/main" val="1365808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 dirty="0">
                <a:solidFill>
                  <a:srgbClr val="4C4C4F"/>
                </a:solidFill>
                <a:latin typeface="Arial"/>
                <a:cs typeface="Arial"/>
              </a:rPr>
              <a:t>Une fois les conclusions du 7-1-7 présentées lors de la réunion, les parties prenantes doivent examiner les actions proposées et convenir d’un ensemble final d’actions.</a:t>
            </a:r>
            <a:endParaRPr lang="en-US" dirty="0">
              <a:latin typeface="Arial"/>
              <a:cs typeface="Arial"/>
            </a:endParaRPr>
          </a:p>
          <a:p>
            <a:pPr>
              <a:defRPr/>
            </a:pPr>
            <a:r>
              <a:rPr lang="fr" dirty="0">
                <a:solidFill>
                  <a:srgbClr val="4C4C4F"/>
                </a:solidFill>
                <a:latin typeface="Arial"/>
                <a:cs typeface="Arial"/>
              </a:rPr>
              <a:t> </a:t>
            </a:r>
            <a:endParaRPr lang="en-US" dirty="0">
              <a:latin typeface="Arial"/>
              <a:cs typeface="Arial"/>
            </a:endParaRPr>
          </a:p>
          <a:p>
            <a:pPr>
              <a:defRPr/>
            </a:pPr>
            <a:r>
              <a:rPr lang="fr" dirty="0">
                <a:solidFill>
                  <a:srgbClr val="4C4C4F"/>
                </a:solidFill>
                <a:latin typeface="Arial"/>
                <a:cs typeface="Arial"/>
              </a:rPr>
              <a:t>[CLIQUEZ]</a:t>
            </a:r>
            <a:endParaRPr lang="en-US" dirty="0">
              <a:latin typeface="Arial"/>
              <a:cs typeface="Arial"/>
            </a:endParaRPr>
          </a:p>
          <a:p>
            <a:pPr>
              <a:defRPr/>
            </a:pPr>
            <a:r>
              <a:rPr lang="fr" dirty="0">
                <a:solidFill>
                  <a:srgbClr val="4C4C4F"/>
                </a:solidFill>
                <a:latin typeface="Arial"/>
                <a:cs typeface="Arial"/>
              </a:rPr>
              <a:t> </a:t>
            </a:r>
            <a:endParaRPr lang="en-US" dirty="0">
              <a:latin typeface="Arial"/>
              <a:cs typeface="Arial"/>
            </a:endParaRPr>
          </a:p>
          <a:p>
            <a:pPr>
              <a:defRPr/>
            </a:pPr>
            <a:r>
              <a:rPr lang="fr" dirty="0">
                <a:solidFill>
                  <a:srgbClr val="4C4C4F"/>
                </a:solidFill>
                <a:latin typeface="Arial"/>
                <a:cs typeface="Arial"/>
              </a:rPr>
              <a:t>Ils doivent désigner une autorité responsable des actions. Qui a le pouvoir d'assigner les tâches ? Qui peut demander des comptes aux personnes ?</a:t>
            </a:r>
            <a:endParaRPr lang="en-US" dirty="0">
              <a:latin typeface="Arial"/>
              <a:cs typeface="Arial"/>
            </a:endParaRPr>
          </a:p>
          <a:p>
            <a:pPr>
              <a:defRPr/>
            </a:pPr>
            <a:r>
              <a:rPr lang="fr" dirty="0">
                <a:solidFill>
                  <a:srgbClr val="4C4C4F"/>
                </a:solidFill>
                <a:latin typeface="Arial"/>
                <a:cs typeface="Arial"/>
              </a:rPr>
              <a:t> </a:t>
            </a:r>
            <a:endParaRPr lang="en-US" dirty="0">
              <a:latin typeface="Arial"/>
              <a:cs typeface="Arial"/>
            </a:endParaRPr>
          </a:p>
          <a:p>
            <a:pPr>
              <a:defRPr/>
            </a:pPr>
            <a:r>
              <a:rPr lang="fr" dirty="0">
                <a:solidFill>
                  <a:srgbClr val="4C4C4F"/>
                </a:solidFill>
                <a:latin typeface="Arial"/>
                <a:cs typeface="Arial"/>
              </a:rPr>
              <a:t>Il est bon d’être précis ici, et il est important de s’assurer qu’ils disposent des ressources nécessaires pour pouvoir mettre en œuvre des actions immédiates.</a:t>
            </a:r>
            <a:endParaRPr lang="en-US" dirty="0">
              <a:cs typeface="Arial" panose="020B0604020202020204" pitchFamily="34" charset="0"/>
            </a:endParaRPr>
          </a:p>
          <a:p>
            <a:pPr>
              <a:defRPr/>
            </a:pPr>
            <a:r>
              <a:rPr lang="fr" dirty="0">
                <a:solidFill>
                  <a:srgbClr val="4C4C4F"/>
                </a:solidFill>
                <a:latin typeface="Arial"/>
                <a:cs typeface="Arial"/>
              </a:rPr>
              <a:t> </a:t>
            </a:r>
            <a:endParaRPr lang="en-US" dirty="0">
              <a:latin typeface="Arial"/>
              <a:cs typeface="Arial"/>
            </a:endParaRPr>
          </a:p>
          <a:p>
            <a:pPr>
              <a:defRPr/>
            </a:pPr>
            <a:r>
              <a:rPr lang="fr" dirty="0">
                <a:solidFill>
                  <a:srgbClr val="4C4C4F"/>
                </a:solidFill>
                <a:latin typeface="Arial"/>
                <a:cs typeface="Arial"/>
              </a:rPr>
              <a:t>[CLIQUEZ]</a:t>
            </a:r>
            <a:endParaRPr lang="en-US" dirty="0">
              <a:latin typeface="Arial"/>
              <a:cs typeface="Arial"/>
            </a:endParaRPr>
          </a:p>
          <a:p>
            <a:pPr>
              <a:defRPr/>
            </a:pPr>
            <a:r>
              <a:rPr lang="fr" dirty="0">
                <a:solidFill>
                  <a:srgbClr val="4C4C4F"/>
                </a:solidFill>
                <a:latin typeface="Arial"/>
                <a:cs typeface="Arial"/>
              </a:rPr>
              <a:t> </a:t>
            </a:r>
            <a:endParaRPr lang="en-US" dirty="0">
              <a:latin typeface="Arial"/>
              <a:cs typeface="Arial"/>
            </a:endParaRPr>
          </a:p>
          <a:p>
            <a:pPr>
              <a:defRPr/>
            </a:pPr>
            <a:r>
              <a:rPr lang="fr" dirty="0">
                <a:solidFill>
                  <a:srgbClr val="4C4C4F"/>
                </a:solidFill>
                <a:latin typeface="Arial"/>
                <a:cs typeface="Arial"/>
              </a:rPr>
              <a:t>Enfin, des dates pour des actions immédiates et d’éventuelles opportunités futures devraient être incluses pour des actions à plus long terme.</a:t>
            </a:r>
            <a:endParaRPr lang="en-US" dirty="0">
              <a:latin typeface="Arial"/>
              <a:cs typeface="Arial"/>
            </a:endParaRPr>
          </a:p>
          <a:p>
            <a:pPr>
              <a:defRPr/>
            </a:pPr>
            <a:r>
              <a:rPr lang="fr" dirty="0">
                <a:solidFill>
                  <a:srgbClr val="4C4C4F"/>
                </a:solidFill>
                <a:latin typeface="Arial"/>
                <a:cs typeface="Arial"/>
              </a:rPr>
              <a:t> </a:t>
            </a:r>
            <a:endParaRPr lang="en-US" dirty="0">
              <a:latin typeface="Arial"/>
              <a:cs typeface="Arial"/>
            </a:endParaRPr>
          </a:p>
          <a:p>
            <a:pPr>
              <a:defRPr/>
            </a:pPr>
            <a:r>
              <a:rPr lang="fr" dirty="0">
                <a:solidFill>
                  <a:srgbClr val="4C4C4F"/>
                </a:solidFill>
                <a:latin typeface="Arial"/>
                <a:cs typeface="Arial"/>
              </a:rPr>
              <a:t> </a:t>
            </a:r>
            <a:endParaRPr lang="en-US" dirty="0">
              <a:latin typeface="Arial"/>
              <a:cs typeface="Arial"/>
            </a:endParaRPr>
          </a:p>
          <a:p>
            <a:pPr>
              <a:defRPr/>
            </a:pPr>
            <a:r>
              <a:rPr lang="fr" dirty="0">
                <a:solidFill>
                  <a:srgbClr val="4C4C4F"/>
                </a:solidFill>
                <a:latin typeface="Arial"/>
                <a:cs typeface="Arial"/>
              </a:rPr>
              <a:t> </a:t>
            </a:r>
            <a:endParaRPr lang="en-US" dirty="0">
              <a:latin typeface="Arial"/>
              <a:cs typeface="Arial"/>
            </a:endParaRPr>
          </a:p>
          <a:p>
            <a:pPr>
              <a:defRPr/>
            </a:pPr>
            <a:r>
              <a:rPr lang="fr" dirty="0">
                <a:solidFill>
                  <a:srgbClr val="4C4C4F"/>
                </a:solidFill>
                <a:latin typeface="Arial"/>
                <a:cs typeface="Arial"/>
              </a:rPr>
              <a:t> </a:t>
            </a:r>
            <a:endParaRPr lang="en-US" dirty="0">
              <a:latin typeface="Arial"/>
              <a:cs typeface="Arial"/>
            </a:endParaRPr>
          </a:p>
          <a:p>
            <a:pPr>
              <a:defRPr/>
            </a:pPr>
            <a:r>
              <a:rPr lang="fr" dirty="0">
                <a:solidFill>
                  <a:srgbClr val="4C4C4F"/>
                </a:solidFill>
                <a:latin typeface="Arial"/>
                <a:cs typeface="Arial"/>
              </a:rPr>
              <a:t> </a:t>
            </a:r>
            <a:endParaRPr lang="en-US" dirty="0">
              <a:latin typeface="Arial"/>
              <a:cs typeface="Arial"/>
            </a:endParaRPr>
          </a:p>
          <a:p>
            <a:pPr>
              <a:spcBef>
                <a:spcPts val="1000"/>
              </a:spcBef>
              <a:defRPr/>
            </a:pPr>
            <a:r>
              <a:rPr lang="fr" dirty="0">
                <a:solidFill>
                  <a:srgbClr val="4C4C4F"/>
                </a:solidFill>
                <a:latin typeface="Arial"/>
                <a:cs typeface="Arial"/>
              </a:rPr>
              <a:t> </a:t>
            </a:r>
            <a:endParaRPr lang="en-US"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0452420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fr" dirty="0">
                <a:latin typeface="Arial"/>
                <a:cs typeface="Arial"/>
              </a:rPr>
              <a:t>Prenons l’exemple d’une épidémie de rougeole dans une juridiction américaine pour une démonstration simple et efficace de la manière dont l’identification des goulots d’étranglement grâce au 7-1-7 et la mise en œuvre d’actions peuvent conduire à des améliorations.</a:t>
            </a:r>
            <a:endParaRPr lang="en-US" b="1" dirty="0">
              <a:latin typeface="Arial"/>
              <a:cs typeface="Arial"/>
            </a:endParaRPr>
          </a:p>
          <a:p>
            <a:endParaRPr lang="en-US" dirty="0">
              <a:cs typeface="Arial"/>
            </a:endParaRPr>
          </a:p>
          <a:p>
            <a:r>
              <a:rPr lang="fr" dirty="0">
                <a:latin typeface="Arial"/>
                <a:cs typeface="Arial"/>
              </a:rPr>
              <a:t>[CLIQUEZ]</a:t>
            </a:r>
            <a:endParaRPr lang="en-US" dirty="0"/>
          </a:p>
          <a:p>
            <a:endParaRPr lang="en-US" dirty="0">
              <a:latin typeface="Arial"/>
              <a:cs typeface="Arial"/>
            </a:endParaRPr>
          </a:p>
          <a:p>
            <a:r>
              <a:rPr lang="fr" dirty="0">
                <a:latin typeface="Arial"/>
                <a:cs typeface="Arial"/>
              </a:rPr>
              <a:t>Un service de santé local n'avait pas le numéro de téléphone approprié à l'aéroport pour demander les manifestes de vol, ce qui a retardé de plusieurs jours son enquête sur l'épidémie de rougeole.</a:t>
            </a:r>
            <a:endParaRPr lang="en-US" dirty="0"/>
          </a:p>
          <a:p>
            <a:endParaRPr lang="en-US" dirty="0"/>
          </a:p>
          <a:p>
            <a:r>
              <a:rPr lang="fr" dirty="0">
                <a:latin typeface="Arial"/>
                <a:cs typeface="Arial"/>
              </a:rPr>
              <a:t>Lorsqu'ils ont appliqué le 7-1-7, ils ont réalisé qu'un goulot d'étranglement majeur était l'absence d'un numéro de téléphone qui retardait leur capacité à atteindre l'aéroport pour obtenir le manifeste de vol.</a:t>
            </a:r>
          </a:p>
          <a:p>
            <a:endParaRPr lang="en-US" dirty="0"/>
          </a:p>
          <a:p>
            <a:r>
              <a:rPr lang="fr" dirty="0">
                <a:latin typeface="Arial"/>
                <a:cs typeface="Arial"/>
              </a:rPr>
              <a:t>[CLIQUEZ]</a:t>
            </a:r>
          </a:p>
          <a:p>
            <a:endParaRPr lang="en-US" dirty="0"/>
          </a:p>
          <a:p>
            <a:r>
              <a:rPr lang="fr" dirty="0">
                <a:latin typeface="Arial"/>
                <a:cs typeface="Arial"/>
              </a:rPr>
              <a:t>Ils ont donc décidé de prendre immédiatement des mesures pour contacter l'aéroport afin d'obtenir le numéro de téléphone approprié.</a:t>
            </a:r>
          </a:p>
          <a:p>
            <a:endParaRPr lang="en-US" dirty="0"/>
          </a:p>
          <a:p>
            <a:r>
              <a:rPr lang="fr" dirty="0">
                <a:latin typeface="Arial"/>
                <a:cs typeface="Arial"/>
              </a:rPr>
              <a:t>[CLIQUEZ]</a:t>
            </a:r>
          </a:p>
          <a:p>
            <a:endParaRPr lang="en-US" dirty="0"/>
          </a:p>
          <a:p>
            <a:r>
              <a:rPr lang="fr" dirty="0">
                <a:latin typeface="Arial"/>
                <a:cs typeface="Arial"/>
              </a:rPr>
              <a:t>Lors d'une épidémie de mpox quelques mois plus tard, le département de la santé a pu demander et recevoir un manifeste de vol en moins d'une journée, ce qui lui a permis de mener une enquête rapide pour cette prochaine épidémie.</a:t>
            </a:r>
          </a:p>
          <a:p>
            <a:endParaRPr lang="en-US" dirty="0"/>
          </a:p>
          <a:p>
            <a:endParaRPr lang="en-US" dirty="0"/>
          </a:p>
          <a:p>
            <a:endParaRPr lang="en-US" dirty="0"/>
          </a:p>
          <a:p>
            <a:endParaRPr lang="en-US" dirty="0">
              <a:cs typeface="Arial"/>
            </a:endParaRPr>
          </a:p>
          <a:p>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3884721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None/>
            </a:pPr>
            <a:r>
              <a:rPr lang="fr" b="0" i="1" u="none" strike="noStrike" dirty="0">
                <a:solidFill>
                  <a:srgbClr val="000000"/>
                </a:solidFill>
                <a:effectLst/>
                <a:latin typeface="Arial" panose="020B0604020202020204" pitchFamily="34" charset="0"/>
              </a:rPr>
              <a:t>[Note au modérateur : limitez la discussion à 3 minutes maximum ]</a:t>
            </a:r>
            <a:endParaRPr lang="en-US" b="0" i="1" dirty="0">
              <a:solidFill>
                <a:srgbClr val="444444"/>
              </a:solidFill>
              <a:effectLst/>
              <a:latin typeface="Calibri" panose="020F0502020204030204" pitchFamily="34" charset="0"/>
            </a:endParaRPr>
          </a:p>
          <a:p>
            <a:pPr algn="l" rtl="0" fontAlgn="base">
              <a:buNone/>
            </a:pPr>
            <a:r>
              <a:rPr lang="fr"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buNone/>
            </a:pPr>
            <a:r>
              <a:rPr lang="fr" b="0" i="0" u="none" strike="noStrike" dirty="0">
                <a:solidFill>
                  <a:srgbClr val="000000"/>
                </a:solidFill>
                <a:effectLst/>
                <a:latin typeface="Arial" panose="020B0604020202020204" pitchFamily="34" charset="0"/>
              </a:rPr>
              <a:t>Faisons une nouvelle pause pour une brève discussion .</a:t>
            </a:r>
            <a:endParaRPr lang="en-US" b="0" i="0" dirty="0">
              <a:solidFill>
                <a:srgbClr val="444444"/>
              </a:solidFill>
              <a:effectLst/>
              <a:latin typeface="Calibri" panose="020F0502020204030204" pitchFamily="34" charset="0"/>
            </a:endParaRPr>
          </a:p>
          <a:p>
            <a:pPr algn="l" rtl="0" fontAlgn="base">
              <a:buNone/>
            </a:pPr>
            <a:r>
              <a:rPr lang="fr"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r>
              <a:rPr lang="fr" sz="1200" dirty="0">
                <a:latin typeface="Arial"/>
                <a:cs typeface="Arial"/>
              </a:rPr>
              <a:t>Quelles stratégies, selon vous, contribueraient à garantir que les actions proposées reçoivent le soutien nécessaire à l’allocation des ressources et à la mise en œuvre ?</a:t>
            </a:r>
          </a:p>
          <a:p>
            <a:pPr algn="l" rtl="0" fontAlgn="base">
              <a:buNone/>
            </a:pPr>
            <a:r>
              <a:rPr lang="fr"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fr"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97</a:t>
            </a:fld>
            <a:endParaRPr lang="en-US"/>
          </a:p>
        </p:txBody>
      </p:sp>
    </p:spTree>
    <p:extLst>
      <p:ext uri="{BB962C8B-B14F-4D97-AF65-F5344CB8AC3E}">
        <p14:creationId xmlns:p14="http://schemas.microsoft.com/office/powerpoint/2010/main" val="162466610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FD217-1502-41EE-18EF-5352E6FDCA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27559-3A01-F3F5-E7BD-81DAB610C1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B65BF5-13E9-0196-3559-C6E6C91182FB}"/>
              </a:ext>
            </a:extLst>
          </p:cNvPr>
          <p:cNvSpPr>
            <a:spLocks noGrp="1"/>
          </p:cNvSpPr>
          <p:nvPr>
            <p:ph type="body" idx="1"/>
          </p:nvPr>
        </p:nvSpPr>
        <p:spPr/>
        <p:txBody>
          <a:bodyPr/>
          <a:lstStyle/>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latin typeface="Arial"/>
                <a:cs typeface="Arial"/>
              </a:rPr>
              <a:t>[Note au modérateur : veuillez lire le document « Commencer ici » dans le dossier d’activité « Application du service 7-1-7 à vos propres données » avant de mener cette activité. Veuillez faire preuve de souplesse dans la façon dont vous créez vos groupes pour cette activité. Nous aimerions qu’une personne de chaque groupe dispose de données sur une flambée qu’elle peut utiliser pour cet exercice. Cependant, en fonction de vos participants, il peut être judicieux de faire cette activité en binômes, en petits groupes, ou même en plénière (s’il n’y a pas trop de participants). Notez également que les notes de cette diapositive et des diapositives suivantes supposent que les instructions préparatoires ont été partagées aux participants à l’avance et qu’au moins certains ont apporté les informations sur des épidémies sur lesquelles travailler. Si ce n’est pas le cas, révisez ces diapositives et notes en conséquence pour souligner qu’ils appliqueront le 7-1-7 à des scénarios fictifs parmi lesquels ils pourront faire un choix].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r>
              <a:rPr lang="fr-FR" dirty="0">
                <a:latin typeface="Arial"/>
                <a:cs typeface="Arial"/>
              </a:rPr>
              <a:t>Bienvenue dans l’activité où vous pourrez appliquer le 7-1-7 à vos propres données</a:t>
            </a:r>
            <a:r>
              <a:rPr lang="en-US" dirty="0">
                <a:latin typeface="Arial"/>
                <a:cs typeface="Arial"/>
              </a:rPr>
              <a:t>!</a:t>
            </a:r>
          </a:p>
          <a:p>
            <a:endParaRPr lang="en-US" dirty="0">
              <a:cs typeface="Arial"/>
            </a:endParaRPr>
          </a:p>
          <a:p>
            <a:pPr>
              <a:defRPr/>
            </a:pPr>
            <a:r>
              <a:rPr lang="fr-FR" dirty="0">
                <a:latin typeface="Arial"/>
                <a:cs typeface="Arial"/>
              </a:rPr>
              <a:t>Cette activité vous donnera l’occasion d’utiliser ce que vous avez appris aujourd’hui – sur les dates jalons, les goulots d’étranglement, les facteurs </a:t>
            </a:r>
            <a:r>
              <a:rPr lang="fr-FR" dirty="0" err="1">
                <a:latin typeface="Arial"/>
                <a:cs typeface="Arial"/>
              </a:rPr>
              <a:t>favorisanrs</a:t>
            </a:r>
            <a:r>
              <a:rPr lang="fr-FR" dirty="0">
                <a:latin typeface="Arial"/>
                <a:cs typeface="Arial"/>
              </a:rPr>
              <a:t> et les actions – et de l’appliquer à une épidémie réelle. Si vous avez été en mesure de terminer la phase préparatoire préparation et apporté des informations sur une épidémie avec vous, c’est génial</a:t>
            </a:r>
            <a:r>
              <a:rPr lang="en-US" dirty="0">
                <a:latin typeface="Arial"/>
                <a:cs typeface="Arial"/>
              </a:rPr>
              <a:t>! </a:t>
            </a:r>
            <a:r>
              <a:rPr lang="fr-FR" dirty="0">
                <a:latin typeface="Arial"/>
                <a:cs typeface="Arial"/>
              </a:rPr>
              <a:t>Si aucun membre de votre groupe ne possède d’information concernant une flambée épidémique, vous pouvez choisir parmi quelques scénarios d’épidémie fictifs.</a:t>
            </a:r>
            <a:r>
              <a:rPr lang="en-US" dirty="0">
                <a:latin typeface="Arial"/>
                <a:cs typeface="Arial"/>
              </a:rPr>
              <a:t>  </a:t>
            </a:r>
          </a:p>
          <a:p>
            <a:pPr>
              <a:defRPr/>
            </a:pPr>
            <a:endParaRPr lang="en-US" dirty="0">
              <a:latin typeface="Arial"/>
              <a:cs typeface="Arial"/>
            </a:endParaRPr>
          </a:p>
          <a:p>
            <a:pPr>
              <a:defRPr/>
            </a:pPr>
            <a:r>
              <a:rPr lang="fr-FR" dirty="0">
                <a:latin typeface="Arial"/>
                <a:cs typeface="Arial"/>
              </a:rPr>
              <a:t>Nous avons constaté par le passé que cet exercice peut être très énergisant lorsque vous commencez à voir comment le 7-1-7 peut être utilisé dans différents scénarios</a:t>
            </a:r>
            <a:r>
              <a:rPr lang="en-US" dirty="0">
                <a:latin typeface="Arial"/>
                <a:cs typeface="Arial"/>
              </a:rPr>
              <a:t>.  </a:t>
            </a:r>
          </a:p>
          <a:p>
            <a:pPr>
              <a:defRPr/>
            </a:pPr>
            <a:endParaRPr lang="en-US" dirty="0">
              <a:latin typeface="Arial"/>
              <a:cs typeface="Arial"/>
            </a:endParaRPr>
          </a:p>
          <a:p>
            <a:pPr>
              <a:defRPr/>
            </a:pPr>
            <a:endParaRPr lang="en-US" dirty="0">
              <a:latin typeface="Arial"/>
              <a:cs typeface="Arial"/>
            </a:endParaRPr>
          </a:p>
        </p:txBody>
      </p:sp>
      <p:sp>
        <p:nvSpPr>
          <p:cNvPr id="4" name="Slide Number Placeholder 3">
            <a:extLst>
              <a:ext uri="{FF2B5EF4-FFF2-40B4-BE49-F238E27FC236}">
                <a16:creationId xmlns:a16="http://schemas.microsoft.com/office/drawing/2014/main" id="{DC673D84-0415-2C5C-DD43-C43408D507F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5203252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Vous disposez d’une heure et 30 minutes pour cette activité.</a:t>
            </a:r>
          </a:p>
          <a:p>
            <a:endParaRPr lang="en-US" dirty="0"/>
          </a:p>
          <a:p>
            <a:r>
              <a:rPr lang="fr-FR" dirty="0">
                <a:latin typeface="Arial"/>
                <a:cs typeface="Arial"/>
              </a:rPr>
              <a:t>Nous allons nous séparer en groupes de travail</a:t>
            </a:r>
            <a:r>
              <a:rPr lang="en-US" dirty="0">
                <a:latin typeface="Arial"/>
                <a:cs typeface="Arial"/>
              </a:rPr>
              <a:t>. </a:t>
            </a:r>
            <a:r>
              <a:rPr lang="fr-FR" dirty="0">
                <a:latin typeface="Arial"/>
                <a:cs typeface="Arial"/>
              </a:rPr>
              <a:t>Vous ferez quelques brèves introductions et sélectionnerez une épidémie sur laquelle travailler</a:t>
            </a:r>
            <a:r>
              <a:rPr lang="en-US" dirty="0">
                <a:latin typeface="Arial"/>
                <a:cs typeface="Arial"/>
              </a:rPr>
              <a:t> </a:t>
            </a:r>
            <a:r>
              <a:rPr lang="fr-FR" dirty="0">
                <a:latin typeface="Arial"/>
                <a:cs typeface="Arial"/>
              </a:rPr>
              <a:t>à partir d’un ensemble de scénarios fictifs qui vous seront fournis</a:t>
            </a:r>
            <a:r>
              <a:rPr lang="en-US" dirty="0">
                <a:latin typeface="Arial"/>
                <a:cs typeface="Arial"/>
              </a:rPr>
              <a:t>.  </a:t>
            </a:r>
          </a:p>
          <a:p>
            <a:endParaRPr lang="en-US" dirty="0"/>
          </a:p>
          <a:p>
            <a:r>
              <a:rPr lang="fr-FR" dirty="0">
                <a:latin typeface="Arial"/>
                <a:cs typeface="Arial"/>
              </a:rPr>
              <a:t>Vous pourrez ensuite appliquer le 7-1-7 au scénario sélectionné, notamment pour calculer les dates jalons et identifier les goulots d’étranglement, les facteurs favorisants et les actions correctives.  Nous avons suggéré le temps imparti pour chaque étape de l’activité. Dans le cadre de cette activité, votre groupe remplira les diapositives désignées du modèle de diapositives 7-1-7 pou l’examen de l’événement</a:t>
            </a:r>
            <a:r>
              <a:rPr lang="en-US" dirty="0">
                <a:latin typeface="Arial"/>
                <a:cs typeface="Arial"/>
              </a:rPr>
              <a:t>.  </a:t>
            </a:r>
          </a:p>
          <a:p>
            <a:endParaRPr lang="en-US" dirty="0"/>
          </a:p>
          <a:p>
            <a:endParaRPr lang="en-US" dirty="0"/>
          </a:p>
          <a:p>
            <a:r>
              <a:rPr lang="fr-FR" dirty="0"/>
              <a:t>Lorsque le temps imparti à chaque étape sera écoulé, vous serez notifiés.</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71953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5">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01.xml"/><Relationship Id="rId1" Type="http://schemas.openxmlformats.org/officeDocument/2006/relationships/slideLayout" Target="../slideLayouts/slideLayout5.xml"/><Relationship Id="rId5" Type="http://schemas.openxmlformats.org/officeDocument/2006/relationships/image" Target="../media/image80.png"/><Relationship Id="rId4" Type="http://schemas.openxmlformats.org/officeDocument/2006/relationships/image" Target="../media/image79.png"/></Relationships>
</file>

<file path=ppt/slides/_rels/slide10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2.xml"/><Relationship Id="rId1" Type="http://schemas.openxmlformats.org/officeDocument/2006/relationships/slideLayout" Target="../slideLayouts/slideLayout17.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6.sv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4.xml"/><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6.xml"/></Relationships>
</file>

<file path=ppt/slides/_rels/slide108.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08.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fr/" TargetMode="External"/><Relationship Id="rId4" Type="http://schemas.openxmlformats.org/officeDocument/2006/relationships/hyperlink" Target="https://717alliance.org/get-started/" TargetMode="External"/><Relationship Id="rId9" Type="http://schemas.openxmlformats.org/officeDocument/2006/relationships/image" Target="../media/image84.png"/></Relationships>
</file>

<file path=ppt/slides/_rels/slide10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0.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3.xml"/><Relationship Id="rId1" Type="http://schemas.openxmlformats.org/officeDocument/2006/relationships/slideLayout" Target="../slideLayouts/slideLayout3.xml"/><Relationship Id="rId4" Type="http://schemas.openxmlformats.org/officeDocument/2006/relationships/image" Target="../media/image77.sv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31.emf"/><Relationship Id="rId5" Type="http://schemas.openxmlformats.org/officeDocument/2006/relationships/image" Target="../media/image30.png"/><Relationship Id="rId4" Type="http://schemas.openxmlformats.org/officeDocument/2006/relationships/image" Target="../media/image29.tiff"/></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3.sv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1.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image" Target="../media/image42.png"/><Relationship Id="rId7" Type="http://schemas.openxmlformats.org/officeDocument/2006/relationships/image" Target="../media/image45.emf"/><Relationship Id="rId2" Type="http://schemas.openxmlformats.org/officeDocument/2006/relationships/notesSlide" Target="../notesSlides/notesSlide40.xml"/><Relationship Id="rId1" Type="http://schemas.openxmlformats.org/officeDocument/2006/relationships/slideLayout" Target="../slideLayouts/slideLayout15.xml"/><Relationship Id="rId6" Type="http://schemas.openxmlformats.org/officeDocument/2006/relationships/image" Target="../media/image31.emf"/><Relationship Id="rId5" Type="http://schemas.openxmlformats.org/officeDocument/2006/relationships/image" Target="../media/image44.png"/><Relationship Id="rId4" Type="http://schemas.openxmlformats.org/officeDocument/2006/relationships/image" Target="../media/image43.tiff"/></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31.emf"/><Relationship Id="rId5" Type="http://schemas.openxmlformats.org/officeDocument/2006/relationships/image" Target="../media/image49.png"/><Relationship Id="rId4" Type="http://schemas.openxmlformats.org/officeDocument/2006/relationships/image" Target="../media/image48.tiff"/></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15.xml"/><Relationship Id="rId6" Type="http://schemas.openxmlformats.org/officeDocument/2006/relationships/image" Target="../media/image54.sv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52.svg"/><Relationship Id="rId9" Type="http://schemas.openxmlformats.org/officeDocument/2006/relationships/image" Target="../media/image5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6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2.xml"/><Relationship Id="rId1" Type="http://schemas.openxmlformats.org/officeDocument/2006/relationships/slideLayout" Target="../slideLayouts/slideLayout15.xml"/><Relationship Id="rId5" Type="http://schemas.openxmlformats.org/officeDocument/2006/relationships/image" Target="../media/image61.png"/><Relationship Id="rId4" Type="http://schemas.openxmlformats.org/officeDocument/2006/relationships/image" Target="../media/image60.svg"/></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3.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4.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63.svg"/></Relationships>
</file>

<file path=ppt/slides/_rels/slide73.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4.png"/><Relationship Id="rId7" Type="http://schemas.openxmlformats.org/officeDocument/2006/relationships/image" Target="../media/image66.png"/><Relationship Id="rId2" Type="http://schemas.openxmlformats.org/officeDocument/2006/relationships/notesSlide" Target="../notesSlides/notesSlide73.xml"/><Relationship Id="rId1" Type="http://schemas.openxmlformats.org/officeDocument/2006/relationships/slideLayout" Target="../slideLayouts/slideLayout15.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65.svg"/></Relationships>
</file>

<file path=ppt/slides/_rels/slide7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image" Target="../media/image42.png"/><Relationship Id="rId7" Type="http://schemas.openxmlformats.org/officeDocument/2006/relationships/image" Target="../media/image45.emf"/><Relationship Id="rId2" Type="http://schemas.openxmlformats.org/officeDocument/2006/relationships/notesSlide" Target="../notesSlides/notesSlide87.xml"/><Relationship Id="rId1" Type="http://schemas.openxmlformats.org/officeDocument/2006/relationships/slideLayout" Target="../slideLayouts/slideLayout15.xml"/><Relationship Id="rId6" Type="http://schemas.openxmlformats.org/officeDocument/2006/relationships/image" Target="../media/image31.emf"/><Relationship Id="rId5" Type="http://schemas.openxmlformats.org/officeDocument/2006/relationships/image" Target="../media/image44.png"/><Relationship Id="rId4" Type="http://schemas.openxmlformats.org/officeDocument/2006/relationships/image" Target="../media/image43.tiff"/></Relationships>
</file>

<file path=ppt/slides/_rels/slide8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8.xml"/><Relationship Id="rId1" Type="http://schemas.openxmlformats.org/officeDocument/2006/relationships/slideLayout" Target="../slideLayouts/slideLayout15.xml"/><Relationship Id="rId6" Type="http://schemas.openxmlformats.org/officeDocument/2006/relationships/image" Target="../media/image31.emf"/><Relationship Id="rId5" Type="http://schemas.openxmlformats.org/officeDocument/2006/relationships/image" Target="../media/image30.png"/><Relationship Id="rId4" Type="http://schemas.openxmlformats.org/officeDocument/2006/relationships/image" Target="../media/image29.tiff"/></Relationships>
</file>

<file path=ppt/slides/_rels/slide8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1.xml"/><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2.xml"/><Relationship Id="rId1" Type="http://schemas.openxmlformats.org/officeDocument/2006/relationships/slideLayout" Target="../slideLayouts/slideLayout15.xml"/><Relationship Id="rId4" Type="http://schemas.microsoft.com/office/2007/relationships/hdphoto" Target="../media/hdphoto1.wdp"/></Relationships>
</file>

<file path=ppt/slides/_rels/slide9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3.xml"/><Relationship Id="rId1" Type="http://schemas.openxmlformats.org/officeDocument/2006/relationships/slideLayout" Target="../slideLayouts/slideLayout15.xml"/><Relationship Id="rId5" Type="http://schemas.openxmlformats.org/officeDocument/2006/relationships/image" Target="../media/image72.png"/><Relationship Id="rId4" Type="http://schemas.openxmlformats.org/officeDocument/2006/relationships/image" Target="../media/image71.png"/></Relationships>
</file>

<file path=ppt/slides/_rels/slide9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4.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9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5.xml"/><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96.xml"/><Relationship Id="rId1" Type="http://schemas.openxmlformats.org/officeDocument/2006/relationships/slideLayout" Target="../slideLayouts/slideLayout17.xml"/><Relationship Id="rId4" Type="http://schemas.openxmlformats.org/officeDocument/2006/relationships/image" Target="../media/image75.jpeg"/></Relationships>
</file>

<file path=ppt/slides/_rels/slide9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7.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9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8.xml"/><Relationship Id="rId1" Type="http://schemas.openxmlformats.org/officeDocument/2006/relationships/slideLayout" Target="../slideLayouts/slideLayout3.xml"/><Relationship Id="rId4" Type="http://schemas.openxmlformats.org/officeDocument/2006/relationships/image" Target="../media/image77.sv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74725" y="2734590"/>
            <a:ext cx="8211906" cy="1749696"/>
          </a:xfrm>
        </p:spPr>
        <p:txBody>
          <a:bodyPr vert="horz" lIns="91440" tIns="45720" rIns="91440" bIns="45720" rtlCol="0" anchor="t">
            <a:noAutofit/>
          </a:bodyPr>
          <a:lstStyle/>
          <a:p>
            <a:pPr>
              <a:lnSpc>
                <a:spcPct val="110000"/>
              </a:lnSpc>
            </a:pPr>
            <a:r>
              <a:rPr lang="fr-FR" sz="4500" dirty="0">
                <a:latin typeface="Arial"/>
                <a:cs typeface="Arial"/>
              </a:rPr>
              <a:t>Atelier de formation technique à l’approche 7-1-7 </a:t>
            </a: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974725" y="4493924"/>
            <a:ext cx="9144000" cy="539750"/>
          </a:xfrm>
        </p:spPr>
        <p:txBody>
          <a:bodyPr>
            <a:normAutofit/>
          </a:bodyPr>
          <a:lstStyle/>
          <a:p>
            <a:r>
              <a:rPr lang="fr-FR" dirty="0">
                <a:latin typeface="Arial"/>
                <a:cs typeface="Arial"/>
              </a:rPr>
              <a:t>Adopter et utiliser la cible 7-1-7</a:t>
            </a:r>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3EDCC-1230-5CB0-E80C-760A15DB9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B543A3-A042-B67D-A268-E7931528C718}"/>
              </a:ext>
            </a:extLst>
          </p:cNvPr>
          <p:cNvSpPr>
            <a:spLocks noGrp="1"/>
          </p:cNvSpPr>
          <p:nvPr>
            <p:ph type="title"/>
          </p:nvPr>
        </p:nvSpPr>
        <p:spPr>
          <a:xfrm>
            <a:off x="578829" y="1437511"/>
            <a:ext cx="3820451" cy="2282808"/>
          </a:xfrm>
        </p:spPr>
        <p:txBody>
          <a:bodyPr/>
          <a:lstStyle/>
          <a:p>
            <a:r>
              <a:rPr lang="fr-FR" sz="3000" dirty="0">
                <a:latin typeface="Arial"/>
                <a:cs typeface="Arial"/>
              </a:rPr>
              <a:t>Étude des questions de l’espace « Faisons le point »</a:t>
            </a:r>
          </a:p>
        </p:txBody>
      </p:sp>
      <p:sp>
        <p:nvSpPr>
          <p:cNvPr id="3" name="Content Placeholder 2">
            <a:extLst>
              <a:ext uri="{FF2B5EF4-FFF2-40B4-BE49-F238E27FC236}">
                <a16:creationId xmlns:a16="http://schemas.microsoft.com/office/drawing/2014/main" id="{082A35A7-C8BE-8EE7-8DB8-C7DAF902067B}"/>
              </a:ext>
            </a:extLst>
          </p:cNvPr>
          <p:cNvSpPr>
            <a:spLocks noGrp="1"/>
          </p:cNvSpPr>
          <p:nvPr>
            <p:ph idx="1"/>
          </p:nvPr>
        </p:nvSpPr>
        <p:spPr>
          <a:xfrm>
            <a:off x="5115351" y="1839627"/>
            <a:ext cx="6588969" cy="5024133"/>
          </a:xfrm>
        </p:spPr>
        <p:txBody>
          <a:bodyPr vert="horz" lIns="91440" tIns="45720" rIns="91440" bIns="45720" rtlCol="0" anchor="t">
            <a:noAutofit/>
          </a:bodyPr>
          <a:lstStyle/>
          <a:p>
            <a:pPr marL="0" indent="0">
              <a:buNone/>
            </a:pPr>
            <a:r>
              <a:rPr lang="fr-FR" sz="2400" b="1" i="0" u="none" strike="noStrike" dirty="0">
                <a:solidFill>
                  <a:srgbClr val="000000"/>
                </a:solidFill>
                <a:effectLst/>
                <a:latin typeface="Arial"/>
                <a:cs typeface="Arial"/>
              </a:rPr>
              <a:t>Q : </a:t>
            </a:r>
            <a:r>
              <a:rPr lang="fr-FR" sz="2400" i="0" u="none" strike="noStrike" dirty="0">
                <a:solidFill>
                  <a:srgbClr val="000000"/>
                </a:solidFill>
                <a:effectLst/>
                <a:latin typeface="Arial"/>
                <a:cs typeface="Arial"/>
              </a:rPr>
              <a:t>quel est le rôle de la confirmation en laboratoire dans la détection ?</a:t>
            </a:r>
          </a:p>
          <a:p>
            <a:pPr marL="0" indent="0">
              <a:buNone/>
            </a:pPr>
            <a:endParaRPr lang="en-US" sz="2400" dirty="0">
              <a:solidFill>
                <a:srgbClr val="000000"/>
              </a:solidFill>
              <a:latin typeface="Arial"/>
              <a:cs typeface="Arial"/>
            </a:endParaRPr>
          </a:p>
          <a:p>
            <a:pPr marL="0" indent="0">
              <a:buNone/>
            </a:pPr>
            <a:r>
              <a:rPr lang="fr-FR" sz="2400" b="1" dirty="0">
                <a:solidFill>
                  <a:srgbClr val="000000"/>
                </a:solidFill>
                <a:latin typeface="Arial"/>
                <a:cs typeface="Arial"/>
              </a:rPr>
              <a:t>Q : </a:t>
            </a:r>
            <a:r>
              <a:rPr lang="fr-FR" sz="2400" dirty="0">
                <a:solidFill>
                  <a:srgbClr val="000000"/>
                </a:solidFill>
                <a:latin typeface="Arial"/>
                <a:cs typeface="Arial"/>
              </a:rPr>
              <a:t>l’approche 7-1-7 s’applique-t-elle dans le contexte du concept « Une seule santé » ? Les responsables de santé peuvent-ils utiliser l’approche 7-1-7 pour les épidémies dans les secteurs de la santé animale et humaine ?</a:t>
            </a:r>
          </a:p>
          <a:p>
            <a:pPr marL="0" indent="0">
              <a:buNone/>
            </a:pPr>
            <a:endParaRPr lang="en-US" dirty="0">
              <a:solidFill>
                <a:srgbClr val="000000"/>
              </a:solidFill>
              <a:cs typeface="Arial"/>
            </a:endParaRPr>
          </a:p>
        </p:txBody>
      </p:sp>
      <p:sp>
        <p:nvSpPr>
          <p:cNvPr id="5" name="Text Placeholder 4">
            <a:extLst>
              <a:ext uri="{FF2B5EF4-FFF2-40B4-BE49-F238E27FC236}">
                <a16:creationId xmlns:a16="http://schemas.microsoft.com/office/drawing/2014/main" id="{780AEB4E-A30E-F173-37EB-F468E2CA441B}"/>
              </a:ext>
            </a:extLst>
          </p:cNvPr>
          <p:cNvSpPr>
            <a:spLocks noGrp="1"/>
          </p:cNvSpPr>
          <p:nvPr>
            <p:ph type="body" sz="half" idx="10"/>
          </p:nvPr>
        </p:nvSpPr>
        <p:spPr>
          <a:xfrm>
            <a:off x="4835951" y="1039224"/>
            <a:ext cx="6693029" cy="400639"/>
          </a:xfrm>
        </p:spPr>
        <p:txBody>
          <a:bodyPr vert="horz" lIns="91440" tIns="45720" rIns="91440" bIns="45720" rtlCol="0" anchor="t">
            <a:noAutofit/>
          </a:bodyPr>
          <a:lstStyle/>
          <a:p>
            <a:r>
              <a:rPr lang="fr-FR" sz="2600">
                <a:latin typeface="Arial"/>
                <a:cs typeface="Arial"/>
              </a:rPr>
              <a:t>Quelques questions/commentaires</a:t>
            </a:r>
          </a:p>
        </p:txBody>
      </p:sp>
    </p:spTree>
    <p:extLst>
      <p:ext uri="{BB962C8B-B14F-4D97-AF65-F5344CB8AC3E}">
        <p14:creationId xmlns:p14="http://schemas.microsoft.com/office/powerpoint/2010/main" val="302045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64459" y="1299468"/>
            <a:ext cx="11375828"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lvl="0">
              <a:defRPr/>
            </a:pPr>
            <a:r>
              <a:rPr lang="fr-FR" sz="2400" dirty="0">
                <a:solidFill>
                  <a:srgbClr val="618393"/>
                </a:solidFill>
                <a:latin typeface="Arial"/>
                <a:cs typeface="Arial"/>
              </a:rPr>
              <a:t>Cette activité vous permet de vous entraîner à appliquer le 7-1-7 à une épidémie réelle.</a:t>
            </a:r>
          </a:p>
          <a:p>
            <a:pPr marL="171450" lvl="0">
              <a:defRPr/>
            </a:pPr>
            <a:r>
              <a:rPr lang="fr-FR" sz="2000" dirty="0">
                <a:solidFill>
                  <a:srgbClr val="384D56"/>
                </a:solidFill>
                <a:latin typeface="Arial"/>
                <a:cs typeface="Arial"/>
              </a:rPr>
              <a:t>Les participants utiliseront les scénarios sur les épidémies et le « Modèle de diapositives d’examen d’événement 7-1-7 » pour :</a:t>
            </a:r>
            <a:endParaRPr lang="fr-FR" sz="1800" dirty="0">
              <a:solidFill>
                <a:srgbClr val="384D56"/>
              </a:solidFill>
              <a:latin typeface="Arial"/>
              <a:cs typeface="Arial"/>
            </a:endParaRPr>
          </a:p>
          <a:p>
            <a:pPr marL="628650" lvl="0" indent="-457200">
              <a:buFont typeface="+mj-lt"/>
              <a:buAutoNum type="arabicPeriod"/>
              <a:defRPr/>
            </a:pPr>
            <a:r>
              <a:rPr lang="fr-FR" sz="1800" b="0" dirty="0">
                <a:solidFill>
                  <a:srgbClr val="384D56"/>
                </a:solidFill>
                <a:latin typeface="Arial"/>
                <a:cs typeface="Arial"/>
              </a:rPr>
              <a:t>Déterminer et consigner les dates des jalons du 7-1-7 et calculer l performance selon la cible 7-1-7</a:t>
            </a:r>
          </a:p>
          <a:p>
            <a:pPr marL="628650" lvl="0" indent="-457200">
              <a:buFont typeface="+mj-lt"/>
              <a:buAutoNum type="arabicPeriod"/>
              <a:defRPr/>
            </a:pPr>
            <a:r>
              <a:rPr lang="fr-FR" sz="1900" b="0" dirty="0">
                <a:solidFill>
                  <a:srgbClr val="384D56"/>
                </a:solidFill>
                <a:latin typeface="Arial"/>
                <a:cs typeface="Arial"/>
              </a:rPr>
              <a:t>Identifiez les causes profondes spécifiques, exploitables ainsi que les goulots d’étranglement et les facteurs favorisants au niveau système.</a:t>
            </a:r>
          </a:p>
          <a:p>
            <a:pPr marL="628650" lvl="0" indent="-457200">
              <a:buFont typeface="+mj-lt"/>
              <a:buAutoNum type="arabicPeriod"/>
              <a:defRPr/>
            </a:pPr>
            <a:r>
              <a:rPr lang="fr-FR" sz="1900" b="0" dirty="0">
                <a:solidFill>
                  <a:srgbClr val="384D56"/>
                </a:solidFill>
                <a:latin typeface="Arial"/>
                <a:cs typeface="Arial"/>
              </a:rPr>
              <a:t>Déterminer les actions SMART (spécifiques, mesurables, réalisables, pertinentes et limitées dans le temps) immédiates et à plus long terme</a:t>
            </a:r>
            <a:endParaRPr kumimoji="0" lang="en-GB" sz="19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12">
            <a:extLst>
              <a:ext uri="{FF2B5EF4-FFF2-40B4-BE49-F238E27FC236}">
                <a16:creationId xmlns:a16="http://schemas.microsoft.com/office/drawing/2014/main" id="{513E62FB-343D-56B4-2E87-09B2C3EEBBA2}"/>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lvl="0"/>
            <a:r>
              <a:rPr lang="en-US">
                <a:latin typeface="Arial"/>
                <a:cs typeface="Arial"/>
              </a:rPr>
              <a:t>Objectifs</a:t>
            </a:r>
            <a:endParaRPr kumimoji="0" lang="en-US" sz="3200" b="1" i="0" u="none" strike="noStrike" kern="1200" cap="none" spc="0" normalizeH="0" baseline="0" noProof="0" dirty="0">
              <a:ln>
                <a:noFill/>
              </a:ln>
              <a:solidFill>
                <a:srgbClr val="3BB042"/>
              </a:solidFill>
              <a:effectLst/>
              <a:uLnTx/>
              <a:uFillTx/>
              <a:latin typeface="Arial" panose="020B0604020202020204" pitchFamily="34" charset="0"/>
              <a:ea typeface="+mj-ea"/>
              <a:cs typeface="+mj-cs"/>
            </a:endParaRPr>
          </a:p>
        </p:txBody>
      </p:sp>
      <p:sp>
        <p:nvSpPr>
          <p:cNvPr id="2" name="TextBox 6">
            <a:extLst>
              <a:ext uri="{FF2B5EF4-FFF2-40B4-BE49-F238E27FC236}">
                <a16:creationId xmlns:a16="http://schemas.microsoft.com/office/drawing/2014/main" id="{1EB21A85-03B2-5F78-8A71-2A2C2652C196}"/>
              </a:ext>
            </a:extLst>
          </p:cNvPr>
          <p:cNvSpPr txBox="1"/>
          <p:nvPr/>
        </p:nvSpPr>
        <p:spPr>
          <a:xfrm>
            <a:off x="138623" y="5871376"/>
            <a:ext cx="9215101" cy="394210"/>
          </a:xfrm>
          <a:prstGeom prst="rect">
            <a:avLst/>
          </a:prstGeom>
          <a:noFill/>
        </p:spPr>
        <p:txBody>
          <a:bodyPr wrap="square">
            <a:spAutoFit/>
          </a:bodyPr>
          <a:lstStyle/>
          <a:p>
            <a:pPr marL="171450" lvl="0">
              <a:lnSpc>
                <a:spcPct val="120000"/>
              </a:lnSpc>
              <a:spcBef>
                <a:spcPts val="1000"/>
              </a:spcBef>
              <a:defRPr/>
            </a:pPr>
            <a:r>
              <a:rPr kumimoji="0" lang="en-GB" sz="1800" b="1" i="0" u="none" strike="noStrike" kern="1200" cap="none" spc="0" normalizeH="0" baseline="0" noProof="0" dirty="0">
                <a:ln>
                  <a:noFill/>
                </a:ln>
                <a:solidFill>
                  <a:schemeClr val="tx2"/>
                </a:solidFill>
                <a:effectLst/>
                <a:uLnTx/>
                <a:uFillTx/>
                <a:latin typeface="Arial"/>
                <a:ea typeface="+mn-ea"/>
                <a:cs typeface="Arial"/>
              </a:rPr>
              <a:t>* </a:t>
            </a:r>
            <a:r>
              <a:rPr lang="fr-FR" b="1" dirty="0">
                <a:solidFill>
                  <a:schemeClr val="tx2"/>
                </a:solidFill>
                <a:latin typeface="Arial"/>
                <a:cs typeface="Arial"/>
              </a:rPr>
              <a:t>Remarque : il n’y a pas d’animateur de table désigné pour cette activité</a:t>
            </a:r>
            <a:endParaRPr lang="en-GB" sz="1100" b="1" i="0" u="none" strike="noStrike" kern="1200" cap="none" spc="0" normalizeH="0" baseline="0" noProof="0" dirty="0">
              <a:ln>
                <a:noFill/>
              </a:ln>
              <a:solidFill>
                <a:schemeClr val="tx2"/>
              </a:solidFill>
              <a:effectLst/>
              <a:uLnTx/>
              <a:uFillTx/>
              <a:latin typeface="Arial" panose="020B0604020202020204" pitchFamily="34" charset="0"/>
              <a:cs typeface="Arial"/>
            </a:endParaRPr>
          </a:p>
        </p:txBody>
      </p:sp>
    </p:spTree>
    <p:extLst>
      <p:ext uri="{BB962C8B-B14F-4D97-AF65-F5344CB8AC3E}">
        <p14:creationId xmlns:p14="http://schemas.microsoft.com/office/powerpoint/2010/main" val="387571354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789832"/>
            <a:ext cx="5157787" cy="823912"/>
          </a:xfrm>
        </p:spPr>
        <p:txBody>
          <a:bodyPr/>
          <a:lstStyle/>
          <a:p>
            <a:r>
              <a:rPr lang="en-US" dirty="0">
                <a:latin typeface="Arial"/>
                <a:cs typeface="Arial"/>
              </a:rPr>
              <a:t>Guide du Participant</a:t>
            </a:r>
            <a:endParaRPr lang="en-US" dirty="0"/>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49313" y="1713758"/>
            <a:ext cx="4395958" cy="823912"/>
          </a:xfrm>
        </p:spPr>
        <p:txBody>
          <a:bodyPr vert="horz" lIns="91440" tIns="45720" rIns="91440" bIns="45720" rtlCol="0" anchor="t">
            <a:noAutofit/>
          </a:bodyPr>
          <a:lstStyle/>
          <a:p>
            <a:pPr marL="0" indent="0">
              <a:buNone/>
            </a:pPr>
            <a:r>
              <a:rPr lang="fr-FR" sz="1800" dirty="0">
                <a:solidFill>
                  <a:schemeClr val="tx1"/>
                </a:solidFill>
                <a:latin typeface="Arial"/>
                <a:cs typeface="Arial"/>
              </a:rPr>
              <a:t>Fournit des instructions pour chaque partie de l’activité</a:t>
            </a:r>
            <a:endParaRPr lang="en-US" sz="1800" dirty="0">
              <a:solidFill>
                <a:schemeClr val="tx1"/>
              </a:solidFill>
              <a:latin typeface="Arial"/>
              <a:cs typeface="Arial"/>
            </a:endParaRP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954932"/>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400" b="1" i="0" u="none" strike="noStrike" kern="1200" cap="none" spc="0" normalizeH="0" baseline="0" noProof="0" dirty="0">
                <a:ln>
                  <a:noFill/>
                </a:ln>
                <a:solidFill>
                  <a:srgbClr val="628393"/>
                </a:solidFill>
                <a:effectLst/>
                <a:uLnTx/>
                <a:uFillTx/>
                <a:latin typeface="Arial"/>
                <a:ea typeface="+mn-ea"/>
                <a:cs typeface="Arial"/>
              </a:rPr>
              <a:t>Modèle de diapositives 7-1-7 pour l’examen d’un événement</a:t>
            </a:r>
            <a:endParaRPr kumimoji="0" lang="en-US" sz="2400" b="1" i="0" u="none" strike="noStrike" kern="1200" cap="none" spc="0" normalizeH="0" baseline="0" noProof="0" dirty="0">
              <a:ln>
                <a:noFill/>
              </a:ln>
              <a:solidFill>
                <a:srgbClr val="628393"/>
              </a:solidFill>
              <a:effectLst/>
              <a:uLnTx/>
              <a:uFillTx/>
              <a:latin typeface="Arial" panose="020B0604020202020204" pitchFamily="34" charset="0"/>
              <a:ea typeface="+mn-ea"/>
              <a:cs typeface="+mn-cs"/>
            </a:endParaRP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778844"/>
            <a:ext cx="5157787" cy="82391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1800" dirty="0">
                <a:solidFill>
                  <a:srgbClr val="384D56"/>
                </a:solidFill>
                <a:latin typeface="Arial"/>
                <a:cs typeface="Arial"/>
              </a:rPr>
              <a:t>Outil de base pour présenter les données 7-1-7 concernant une flambée épidémique</a:t>
            </a:r>
            <a:endParaRPr kumimoji="0" lang="en-US" sz="1800" b="0" i="0" u="none" strike="noStrike" kern="1200" cap="none" spc="0" normalizeH="0" baseline="0" noProof="0" dirty="0">
              <a:ln>
                <a:noFill/>
              </a:ln>
              <a:solidFill>
                <a:srgbClr val="384D56"/>
              </a:solidFill>
              <a:effectLst/>
              <a:uLnTx/>
              <a:uFillTx/>
              <a:latin typeface="Arial"/>
              <a:ea typeface="+mn-ea"/>
              <a:cs typeface="Arial"/>
            </a:endParaRP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81442" y="1329250"/>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en-US"/>
              <a:t>Matériel pour participants</a:t>
            </a:r>
            <a:endParaRPr lang="en-US" dirty="0"/>
          </a:p>
        </p:txBody>
      </p:sp>
      <p:pic>
        <p:nvPicPr>
          <p:cNvPr id="5" name="Image 4">
            <a:extLst>
              <a:ext uri="{FF2B5EF4-FFF2-40B4-BE49-F238E27FC236}">
                <a16:creationId xmlns:a16="http://schemas.microsoft.com/office/drawing/2014/main" id="{28D68576-2E89-9C10-F35A-54944B1A31DE}"/>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06176" y="2602756"/>
            <a:ext cx="3867943" cy="3465412"/>
          </a:xfrm>
          <a:prstGeom prst="rect">
            <a:avLst/>
          </a:prstGeom>
          <a:ln>
            <a:noFill/>
          </a:ln>
          <a:effectLst>
            <a:outerShdw blurRad="292100" dist="139700" dir="2700000" algn="tl" rotWithShape="0">
              <a:srgbClr val="333333">
                <a:alpha val="65000"/>
              </a:srgbClr>
            </a:outerShdw>
          </a:effectLst>
        </p:spPr>
      </p:pic>
      <p:pic>
        <p:nvPicPr>
          <p:cNvPr id="10" name="Image 9">
            <a:extLst>
              <a:ext uri="{FF2B5EF4-FFF2-40B4-BE49-F238E27FC236}">
                <a16:creationId xmlns:a16="http://schemas.microsoft.com/office/drawing/2014/main" id="{21851EEC-BE00-CB83-F31A-979DECD3EF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48369" y="2834170"/>
            <a:ext cx="4222332" cy="2356239"/>
          </a:xfrm>
          <a:prstGeom prst="rect">
            <a:avLst/>
          </a:prstGeom>
          <a:ln>
            <a:noFill/>
          </a:ln>
          <a:effectLst>
            <a:outerShdw blurRad="292100" dist="139700" dir="2700000" algn="tl" rotWithShape="0">
              <a:srgbClr val="333333">
                <a:alpha val="65000"/>
              </a:srgbClr>
            </a:outerShdw>
          </a:effectLst>
        </p:spPr>
      </p:pic>
      <p:pic>
        <p:nvPicPr>
          <p:cNvPr id="12" name="Image 11">
            <a:extLst>
              <a:ext uri="{FF2B5EF4-FFF2-40B4-BE49-F238E27FC236}">
                <a16:creationId xmlns:a16="http://schemas.microsoft.com/office/drawing/2014/main" id="{0AD32C6D-C72C-9774-C57A-41AD8173B8C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94778" y="3658082"/>
            <a:ext cx="4498556" cy="251894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3787751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521160-59D8-02C1-F3FE-E90120862C04}"/>
              </a:ext>
            </a:extLst>
          </p:cNvPr>
          <p:cNvSpPr>
            <a:spLocks noGrp="1"/>
          </p:cNvSpPr>
          <p:nvPr>
            <p:ph type="title"/>
          </p:nvPr>
        </p:nvSpPr>
        <p:spPr>
          <a:xfrm>
            <a:off x="550886" y="2288851"/>
            <a:ext cx="3467083" cy="2282808"/>
          </a:xfrm>
        </p:spPr>
        <p:txBody>
          <a:bodyPr anchor="ctr">
            <a:normAutofit/>
          </a:bodyPr>
          <a:lstStyle/>
          <a:p>
            <a:r>
              <a:rPr lang="en-US" dirty="0">
                <a:solidFill>
                  <a:schemeClr val="accent1"/>
                </a:solidFill>
              </a:rPr>
              <a:t>Instructions </a:t>
            </a:r>
            <a:r>
              <a:rPr lang="en-US" dirty="0" err="1">
                <a:solidFill>
                  <a:schemeClr val="accent1"/>
                </a:solidFill>
              </a:rPr>
              <a:t>générales</a:t>
            </a:r>
            <a:endParaRPr lang="en-US" dirty="0">
              <a:cs typeface="Arial" panose="020B0604020202020204" pitchFamily="34" charset="0"/>
            </a:endParaRPr>
          </a:p>
        </p:txBody>
      </p:sp>
      <p:sp>
        <p:nvSpPr>
          <p:cNvPr id="3" name="Content Placeholder 2">
            <a:extLst>
              <a:ext uri="{FF2B5EF4-FFF2-40B4-BE49-F238E27FC236}">
                <a16:creationId xmlns:a16="http://schemas.microsoft.com/office/drawing/2014/main" id="{B140E2B3-937C-FA6E-2452-810089924762}"/>
              </a:ext>
            </a:extLst>
          </p:cNvPr>
          <p:cNvSpPr txBox="1">
            <a:spLocks/>
          </p:cNvSpPr>
          <p:nvPr/>
        </p:nvSpPr>
        <p:spPr>
          <a:xfrm>
            <a:off x="6365568" y="3437633"/>
            <a:ext cx="2300266" cy="1196671"/>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0000"/>
              </a:lnSpc>
              <a:defRPr/>
            </a:pPr>
            <a:r>
              <a:rPr lang="fr-FR" sz="2000" dirty="0">
                <a:solidFill>
                  <a:srgbClr val="000000"/>
                </a:solidFill>
              </a:rPr>
              <a:t>Discutez du scenario en groupe</a:t>
            </a:r>
            <a:r>
              <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sp>
        <p:nvSpPr>
          <p:cNvPr id="7" name="Content Placeholder 2">
            <a:extLst>
              <a:ext uri="{FF2B5EF4-FFF2-40B4-BE49-F238E27FC236}">
                <a16:creationId xmlns:a16="http://schemas.microsoft.com/office/drawing/2014/main" id="{D49CDE50-02CC-836F-2668-EC6EC98C1A98}"/>
              </a:ext>
            </a:extLst>
          </p:cNvPr>
          <p:cNvSpPr txBox="1">
            <a:spLocks/>
          </p:cNvSpPr>
          <p:nvPr/>
        </p:nvSpPr>
        <p:spPr>
          <a:xfrm>
            <a:off x="6429848" y="5147843"/>
            <a:ext cx="2300266" cy="1168237"/>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0000"/>
              </a:lnSpc>
              <a:defRPr/>
            </a:pPr>
            <a:r>
              <a:rPr lang="en-US" sz="2000" dirty="0">
                <a:solidFill>
                  <a:srgbClr val="000000"/>
                </a:solidFill>
              </a:rPr>
              <a:t>Documenter les </a:t>
            </a:r>
            <a:r>
              <a:rPr lang="en-US" sz="2000" dirty="0" err="1">
                <a:solidFill>
                  <a:srgbClr val="000000"/>
                </a:solidFill>
              </a:rPr>
              <a:t>réponses</a:t>
            </a:r>
            <a:r>
              <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sp>
        <p:nvSpPr>
          <p:cNvPr id="8" name="Oval 7">
            <a:extLst>
              <a:ext uri="{FF2B5EF4-FFF2-40B4-BE49-F238E27FC236}">
                <a16:creationId xmlns:a16="http://schemas.microsoft.com/office/drawing/2014/main" id="{4AEF9F46-E9A6-69A6-3557-EE1AC1431403}"/>
              </a:ext>
            </a:extLst>
          </p:cNvPr>
          <p:cNvSpPr/>
          <p:nvPr/>
        </p:nvSpPr>
        <p:spPr>
          <a:xfrm>
            <a:off x="5269298" y="1488154"/>
            <a:ext cx="818765" cy="818765"/>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FFFFFF"/>
                </a:solidFill>
                <a:effectLst/>
                <a:uLnTx/>
                <a:uFillTx/>
                <a:latin typeface="Arial" panose="020B0604020202020204"/>
                <a:ea typeface="+mn-ea"/>
                <a:cs typeface="+mn-cs"/>
              </a:rPr>
              <a:t>1</a:t>
            </a:r>
          </a:p>
        </p:txBody>
      </p:sp>
      <p:sp>
        <p:nvSpPr>
          <p:cNvPr id="10" name="Oval 9">
            <a:extLst>
              <a:ext uri="{FF2B5EF4-FFF2-40B4-BE49-F238E27FC236}">
                <a16:creationId xmlns:a16="http://schemas.microsoft.com/office/drawing/2014/main" id="{37F94097-4050-356C-CC29-3DBC2AF9952F}"/>
              </a:ext>
            </a:extLst>
          </p:cNvPr>
          <p:cNvSpPr/>
          <p:nvPr/>
        </p:nvSpPr>
        <p:spPr>
          <a:xfrm>
            <a:off x="5282515" y="3440400"/>
            <a:ext cx="818765" cy="818765"/>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FFFFFF"/>
                </a:solidFill>
                <a:effectLst/>
                <a:uLnTx/>
                <a:uFillTx/>
                <a:latin typeface="Arial" panose="020B0604020202020204"/>
                <a:ea typeface="+mn-ea"/>
                <a:cs typeface="Arial"/>
              </a:rPr>
              <a:t>2</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5" name="Oval 4">
            <a:extLst>
              <a:ext uri="{FF2B5EF4-FFF2-40B4-BE49-F238E27FC236}">
                <a16:creationId xmlns:a16="http://schemas.microsoft.com/office/drawing/2014/main" id="{99FF434B-D4A7-0C8D-6E8D-02E91E04E175}"/>
              </a:ext>
            </a:extLst>
          </p:cNvPr>
          <p:cNvSpPr/>
          <p:nvPr/>
        </p:nvSpPr>
        <p:spPr>
          <a:xfrm>
            <a:off x="5233149" y="5068089"/>
            <a:ext cx="818765" cy="818765"/>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FFFFFF"/>
                </a:solidFill>
                <a:effectLst/>
                <a:uLnTx/>
                <a:uFillTx/>
                <a:latin typeface="Arial" panose="020B0604020202020204"/>
                <a:ea typeface="+mn-ea"/>
                <a:cs typeface="Arial"/>
              </a:rPr>
              <a:t>3</a:t>
            </a:r>
          </a:p>
        </p:txBody>
      </p:sp>
      <p:sp>
        <p:nvSpPr>
          <p:cNvPr id="17" name="Content Placeholder 2">
            <a:extLst>
              <a:ext uri="{FF2B5EF4-FFF2-40B4-BE49-F238E27FC236}">
                <a16:creationId xmlns:a16="http://schemas.microsoft.com/office/drawing/2014/main" id="{A2F894E5-4433-0C78-0ED8-6A060ABAC5FA}"/>
              </a:ext>
            </a:extLst>
          </p:cNvPr>
          <p:cNvSpPr txBox="1">
            <a:spLocks/>
          </p:cNvSpPr>
          <p:nvPr/>
        </p:nvSpPr>
        <p:spPr>
          <a:xfrm>
            <a:off x="6382627" y="1664418"/>
            <a:ext cx="2283207" cy="1258023"/>
          </a:xfrm>
          <a:prstGeom prst="rect">
            <a:avLst/>
          </a:prstGeom>
        </p:spPr>
        <p:txBody>
          <a:bodyPr lIns="91440" tIns="45720" rIns="91440" bIns="4572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0000"/>
              </a:lnSpc>
              <a:defRPr/>
            </a:pPr>
            <a:r>
              <a:rPr lang="en-US" sz="2000" dirty="0">
                <a:solidFill>
                  <a:srgbClr val="000000"/>
                </a:solidFill>
                <a:latin typeface="Arial"/>
                <a:cs typeface="Arial"/>
              </a:rPr>
              <a:t>Lire les instructions</a:t>
            </a:r>
            <a:r>
              <a:rPr kumimoji="0" lang="en-US" sz="2000" b="1" i="0" u="none" strike="noStrike" kern="1200" cap="none" spc="0" normalizeH="0" baseline="0" noProof="0" dirty="0">
                <a:ln>
                  <a:noFill/>
                </a:ln>
                <a:solidFill>
                  <a:srgbClr val="000000"/>
                </a:solidFill>
                <a:effectLst/>
                <a:uLnTx/>
                <a:uFillTx/>
                <a:latin typeface="Arial"/>
                <a:ea typeface="+mn-ea"/>
                <a:cs typeface="Arial"/>
              </a:rPr>
              <a:t>.</a:t>
            </a:r>
            <a:endPar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pic>
        <p:nvPicPr>
          <p:cNvPr id="18" name="Graphic 17">
            <a:extLst>
              <a:ext uri="{FF2B5EF4-FFF2-40B4-BE49-F238E27FC236}">
                <a16:creationId xmlns:a16="http://schemas.microsoft.com/office/drawing/2014/main" id="{7FA70BB7-521A-5439-5E73-12AA1A2E10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47818" y="3342472"/>
            <a:ext cx="1040789" cy="1000170"/>
          </a:xfrm>
          <a:prstGeom prst="rect">
            <a:avLst/>
          </a:prstGeom>
        </p:spPr>
      </p:pic>
      <p:pic>
        <p:nvPicPr>
          <p:cNvPr id="2" name="Picture 1">
            <a:extLst>
              <a:ext uri="{FF2B5EF4-FFF2-40B4-BE49-F238E27FC236}">
                <a16:creationId xmlns:a16="http://schemas.microsoft.com/office/drawing/2014/main" id="{FB804004-2634-39E0-63A9-C949B369A9E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886353" y="1335940"/>
            <a:ext cx="1427219" cy="1619740"/>
          </a:xfrm>
          <a:prstGeom prst="rect">
            <a:avLst/>
          </a:prstGeom>
          <a:ln w="12700">
            <a:solidFill>
              <a:schemeClr val="bg2"/>
            </a:solidFill>
          </a:ln>
        </p:spPr>
      </p:pic>
      <p:pic>
        <p:nvPicPr>
          <p:cNvPr id="9" name="Picture 8">
            <a:extLst>
              <a:ext uri="{FF2B5EF4-FFF2-40B4-BE49-F238E27FC236}">
                <a16:creationId xmlns:a16="http://schemas.microsoft.com/office/drawing/2014/main" id="{5AFB5B34-8B6C-890A-5FCC-5DEDA50241A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30114" y="5007597"/>
            <a:ext cx="2300266" cy="1272487"/>
          </a:xfrm>
          <a:prstGeom prst="rect">
            <a:avLst/>
          </a:prstGeom>
          <a:ln w="57150">
            <a:solidFill>
              <a:schemeClr val="bg2"/>
            </a:solidFill>
          </a:ln>
        </p:spPr>
      </p:pic>
      <p:sp>
        <p:nvSpPr>
          <p:cNvPr id="13" name="Content Placeholder 2">
            <a:extLst>
              <a:ext uri="{FF2B5EF4-FFF2-40B4-BE49-F238E27FC236}">
                <a16:creationId xmlns:a16="http://schemas.microsoft.com/office/drawing/2014/main" id="{A70F73DF-9BA7-E68A-E4AB-D43AFFAEC160}"/>
              </a:ext>
            </a:extLst>
          </p:cNvPr>
          <p:cNvSpPr txBox="1">
            <a:spLocks/>
          </p:cNvSpPr>
          <p:nvPr/>
        </p:nvSpPr>
        <p:spPr>
          <a:xfrm>
            <a:off x="4583284" y="405730"/>
            <a:ext cx="5250264" cy="685115"/>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lvl="0">
              <a:defRPr/>
            </a:pPr>
            <a:r>
              <a:rPr lang="fr-FR" sz="2400" dirty="0">
                <a:solidFill>
                  <a:srgbClr val="618393"/>
                </a:solidFill>
                <a:latin typeface="Arial"/>
                <a:cs typeface="Arial"/>
              </a:rPr>
              <a:t>Pour chaque partie de l’activité</a:t>
            </a:r>
            <a:r>
              <a:rPr kumimoji="0" lang="en-GB" sz="2400" b="1" i="0" u="none" strike="noStrike" kern="1200" cap="none" spc="0" normalizeH="0" baseline="0" noProof="0" dirty="0">
                <a:ln>
                  <a:noFill/>
                </a:ln>
                <a:solidFill>
                  <a:srgbClr val="618393"/>
                </a:solidFill>
                <a:effectLst/>
                <a:uLnTx/>
                <a:uFillTx/>
                <a:latin typeface="Arial"/>
                <a:ea typeface="+mn-ea"/>
                <a:cs typeface="Arial"/>
              </a:rPr>
              <a:t>…</a:t>
            </a:r>
            <a:br>
              <a:rPr kumimoji="0" lang="en-GB" sz="2400" b="1" i="0" u="none" strike="noStrike" kern="1200" cap="none" spc="0" normalizeH="0" baseline="0" noProof="0" dirty="0">
                <a:ln>
                  <a:noFill/>
                </a:ln>
                <a:solidFill>
                  <a:srgbClr val="618393"/>
                </a:solidFill>
                <a:effectLst/>
                <a:uLnTx/>
                <a:uFillTx/>
                <a:latin typeface="Arial" panose="020B0604020202020204" pitchFamily="34" charset="0"/>
                <a:ea typeface="+mn-ea"/>
                <a:cs typeface="+mn-cs"/>
              </a:rPr>
            </a:br>
            <a:endParaRPr kumimoji="0" lang="en-GB" sz="14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7450758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31BDF-3EFF-0F14-CA46-1B63F8DFF4BA}"/>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6CEB9A15-9220-2361-1DD7-328A65E05D37}"/>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B16D3A71-9131-D881-EC97-64443074F47D}"/>
              </a:ext>
            </a:extLst>
          </p:cNvPr>
          <p:cNvGraphicFramePr>
            <a:graphicFrameLocks noGrp="1"/>
          </p:cNvGraphicFramePr>
          <p:nvPr/>
        </p:nvGraphicFramePr>
        <p:xfrm>
          <a:off x="396149" y="1085330"/>
          <a:ext cx="11090046" cy="5107963"/>
        </p:xfrm>
        <a:graphic>
          <a:graphicData uri="http://schemas.openxmlformats.org/drawingml/2006/table">
            <a:tbl>
              <a:tblPr firstRow="1" firstCol="1" bandRow="1">
                <a:tableStyleId>{B301B821-A1FF-4177-AEE7-76D212191A09}</a:tableStyleId>
              </a:tblPr>
              <a:tblGrid>
                <a:gridCol w="744589">
                  <a:extLst>
                    <a:ext uri="{9D8B030D-6E8A-4147-A177-3AD203B41FA5}">
                      <a16:colId xmlns:a16="http://schemas.microsoft.com/office/drawing/2014/main" val="1249902058"/>
                    </a:ext>
                  </a:extLst>
                </a:gridCol>
                <a:gridCol w="3661702">
                  <a:extLst>
                    <a:ext uri="{9D8B030D-6E8A-4147-A177-3AD203B41FA5}">
                      <a16:colId xmlns:a16="http://schemas.microsoft.com/office/drawing/2014/main" val="938744880"/>
                    </a:ext>
                  </a:extLst>
                </a:gridCol>
                <a:gridCol w="2352567">
                  <a:extLst>
                    <a:ext uri="{9D8B030D-6E8A-4147-A177-3AD203B41FA5}">
                      <a16:colId xmlns:a16="http://schemas.microsoft.com/office/drawing/2014/main" val="1250547073"/>
                    </a:ext>
                  </a:extLst>
                </a:gridCol>
                <a:gridCol w="2165594">
                  <a:extLst>
                    <a:ext uri="{9D8B030D-6E8A-4147-A177-3AD203B41FA5}">
                      <a16:colId xmlns:a16="http://schemas.microsoft.com/office/drawing/2014/main" val="3984908602"/>
                    </a:ext>
                  </a:extLst>
                </a:gridCol>
                <a:gridCol w="2165594">
                  <a:extLst>
                    <a:ext uri="{9D8B030D-6E8A-4147-A177-3AD203B41FA5}">
                      <a16:colId xmlns:a16="http://schemas.microsoft.com/office/drawing/2014/main" val="3877178858"/>
                    </a:ext>
                  </a:extLst>
                </a:gridCol>
              </a:tblGrid>
              <a:tr h="917966">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endParaRPr lang="en-US" sz="2400" dirty="0">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en-US" sz="2400" dirty="0">
                          <a:effectLst/>
                        </a:rPr>
                        <a:t>Etape</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400" dirty="0">
                          <a:effectLst/>
                        </a:rPr>
                        <a:t>Lieu</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400" dirty="0">
                          <a:effectLst/>
                        </a:rPr>
                        <a:t>Durée </a:t>
                      </a:r>
                    </a:p>
                  </a:txBody>
                  <a:tcPr marL="68580" marR="68580" marT="0" marB="0" anchor="ctr"/>
                </a:tc>
                <a:tc>
                  <a:txBody>
                    <a:bodyPr/>
                    <a:lstStyle/>
                    <a:p>
                      <a:pPr marL="0" marR="0" algn="ctr">
                        <a:lnSpc>
                          <a:spcPct val="115000"/>
                        </a:lnSpc>
                        <a:spcBef>
                          <a:spcPts val="0"/>
                        </a:spcBef>
                        <a:spcAft>
                          <a:spcPts val="100"/>
                        </a:spcAft>
                      </a:pPr>
                      <a:r>
                        <a:rPr lang="en-US" sz="2400" dirty="0">
                          <a:effectLst/>
                        </a:rPr>
                        <a:t># diapositive à </a:t>
                      </a:r>
                      <a:r>
                        <a:rPr lang="en-US" sz="2400" dirty="0" err="1">
                          <a:effectLst/>
                        </a:rPr>
                        <a:t>compléter</a:t>
                      </a:r>
                      <a:endParaRPr lang="en-US" sz="2400" dirty="0">
                        <a:effectLst/>
                      </a:endParaRPr>
                    </a:p>
                  </a:txBody>
                  <a:tcPr marL="68580" marR="68580" marT="0" marB="0" anchor="ctr"/>
                </a:tc>
                <a:extLst>
                  <a:ext uri="{0D108BD9-81ED-4DB2-BD59-A6C34878D82A}">
                    <a16:rowId xmlns:a16="http://schemas.microsoft.com/office/drawing/2014/main" val="4000264268"/>
                  </a:ext>
                </a:extLst>
              </a:tr>
              <a:tr h="643694">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1800" dirty="0">
                          <a:solidFill>
                            <a:srgbClr val="384D56"/>
                          </a:solidFill>
                          <a:effectLst/>
                        </a:rPr>
                        <a:t>1</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n-US" sz="1800" dirty="0">
                          <a:solidFill>
                            <a:srgbClr val="384D56"/>
                          </a:solidFill>
                          <a:effectLst/>
                        </a:rPr>
                        <a:t>Aperçu de </a:t>
                      </a:r>
                      <a:r>
                        <a:rPr lang="en-US" sz="1800" dirty="0" err="1">
                          <a:solidFill>
                            <a:srgbClr val="384D56"/>
                          </a:solidFill>
                          <a:effectLst/>
                        </a:rPr>
                        <a:t>l’activité</a:t>
                      </a:r>
                      <a:endParaRPr lang="en-US" sz="1800" dirty="0">
                        <a:solidFill>
                          <a:srgbClr val="384D56"/>
                        </a:solidFill>
                        <a:effectLst/>
                      </a:endParaRP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1800" dirty="0" err="1">
                          <a:solidFill>
                            <a:srgbClr val="384D56"/>
                          </a:solidFill>
                          <a:effectLst/>
                        </a:rPr>
                        <a:t>Plénière</a:t>
                      </a:r>
                      <a:endParaRPr lang="en-US" sz="1800" dirty="0">
                        <a:solidFill>
                          <a:srgbClr val="384D56"/>
                        </a:solidFill>
                        <a:effectLst/>
                      </a:endParaRP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1800">
                          <a:solidFill>
                            <a:srgbClr val="384D56"/>
                          </a:solidFill>
                          <a:effectLst/>
                        </a:rPr>
                        <a:t>5 min</a:t>
                      </a:r>
                    </a:p>
                  </a:txBody>
                  <a:tcPr marL="68580" marR="68580" marT="0" marB="0" anchor="ctr">
                    <a:solidFill>
                      <a:schemeClr val="bg2"/>
                    </a:solidFill>
                  </a:tcPr>
                </a:tc>
                <a:tc>
                  <a:txBody>
                    <a:body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a:t>
                      </a:r>
                    </a:p>
                  </a:txBody>
                  <a:tcPr marL="68580" marR="68580" marT="0" marB="0" anchor="ctr">
                    <a:solidFill>
                      <a:schemeClr val="bg2"/>
                    </a:solidFill>
                  </a:tcPr>
                </a:tc>
                <a:extLst>
                  <a:ext uri="{0D108BD9-81ED-4DB2-BD59-A6C34878D82A}">
                    <a16:rowId xmlns:a16="http://schemas.microsoft.com/office/drawing/2014/main" val="2093039433"/>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1800">
                          <a:solidFill>
                            <a:srgbClr val="384D56"/>
                          </a:solidFill>
                          <a:effectLst/>
                        </a:rPr>
                        <a:t>2</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fr-FR" sz="1800" dirty="0">
                          <a:solidFill>
                            <a:srgbClr val="384D56"/>
                          </a:solidFill>
                          <a:effectLst/>
                        </a:rPr>
                        <a:t>Brèves présentations personnelles + lecture du scénario de l’épidémie</a:t>
                      </a:r>
                      <a:endParaRPr lang="en-US" sz="1800" dirty="0">
                        <a:solidFill>
                          <a:srgbClr val="384D56"/>
                        </a:solidFill>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1800" dirty="0">
                          <a:solidFill>
                            <a:srgbClr val="384D56"/>
                          </a:solidFill>
                          <a:effectLst/>
                        </a:rPr>
                        <a:t>Groupe de travail</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1800">
                          <a:solidFill>
                            <a:srgbClr val="384D56"/>
                          </a:solidFill>
                          <a:effectLst/>
                        </a:rPr>
                        <a:t>~10 min</a:t>
                      </a:r>
                    </a:p>
                  </a:txBody>
                  <a:tcPr marL="68580" marR="68580" marT="0" marB="0" anchor="ctr"/>
                </a:tc>
                <a:tc>
                  <a:txBody>
                    <a:body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a:t>
                      </a:r>
                    </a:p>
                  </a:txBody>
                  <a:tcPr marL="68580" marR="68580" marT="0" marB="0" anchor="ctr"/>
                </a:tc>
                <a:extLst>
                  <a:ext uri="{0D108BD9-81ED-4DB2-BD59-A6C34878D82A}">
                    <a16:rowId xmlns:a16="http://schemas.microsoft.com/office/drawing/2014/main" val="641549739"/>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1800">
                          <a:solidFill>
                            <a:srgbClr val="384D56"/>
                          </a:solidFill>
                          <a:effectLst/>
                        </a:rPr>
                        <a:t>3</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fr-FR" sz="1800" dirty="0">
                          <a:solidFill>
                            <a:srgbClr val="384D56"/>
                          </a:solidFill>
                          <a:effectLst/>
                        </a:rPr>
                        <a:t>Consigner les jalons dans l’outil «Modèle de diapositives 7-1-7 pour l’examen d’un événement»</a:t>
                      </a:r>
                      <a:endParaRPr lang="en-US" sz="1800" dirty="0">
                        <a:solidFill>
                          <a:srgbClr val="384D56"/>
                        </a:solidFill>
                        <a:effectLst/>
                      </a:endParaRP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1800" u="none" strike="noStrike" kern="1200" cap="none" spc="0" normalizeH="0" baseline="0" noProof="0" dirty="0">
                          <a:ln>
                            <a:noFill/>
                          </a:ln>
                          <a:solidFill>
                            <a:srgbClr val="384D56"/>
                          </a:solidFill>
                          <a:effectLst/>
                          <a:uLnTx/>
                          <a:uFillTx/>
                        </a:rPr>
                        <a:t>Groupe de travail</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1800" dirty="0">
                          <a:solidFill>
                            <a:srgbClr val="384D56"/>
                          </a:solidFill>
                          <a:effectLst/>
                        </a:rPr>
                        <a:t>~20 min</a:t>
                      </a:r>
                    </a:p>
                  </a:txBody>
                  <a:tcPr marL="68580" marR="68580" marT="0" marB="0" anchor="ctr">
                    <a:solidFill>
                      <a:schemeClr val="bg2"/>
                    </a:solidFill>
                  </a:tcPr>
                </a:tc>
                <a:tc>
                  <a:txBody>
                    <a:body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1, 6, 7</a:t>
                      </a:r>
                    </a:p>
                  </a:txBody>
                  <a:tcPr marL="68580" marR="68580" marT="0" marB="0" anchor="ctr">
                    <a:solidFill>
                      <a:schemeClr val="bg2"/>
                    </a:solidFill>
                  </a:tcPr>
                </a:tc>
                <a:extLst>
                  <a:ext uri="{0D108BD9-81ED-4DB2-BD59-A6C34878D82A}">
                    <a16:rowId xmlns:a16="http://schemas.microsoft.com/office/drawing/2014/main" val="57759532"/>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1800">
                          <a:solidFill>
                            <a:srgbClr val="384D56"/>
                          </a:solidFill>
                          <a:effectLst/>
                          <a:latin typeface="Arial" panose="020B0604020202020204" pitchFamily="34" charset="0"/>
                          <a:cs typeface="Arial" panose="020B0604020202020204" pitchFamily="34" charset="0"/>
                        </a:rPr>
                        <a:t>4</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fr-FR" sz="1800" dirty="0">
                          <a:solidFill>
                            <a:srgbClr val="384D56"/>
                          </a:solidFill>
                          <a:effectLst/>
                          <a:latin typeface="Arial" panose="020B0604020202020204" pitchFamily="34" charset="0"/>
                          <a:cs typeface="Arial" panose="020B0604020202020204" pitchFamily="34" charset="0"/>
                        </a:rPr>
                        <a:t>Identifier les goulots d’étranglement et les facteurs favorisants</a:t>
                      </a:r>
                      <a:endParaRPr lang="en-US" sz="1800" dirty="0">
                        <a:solidFill>
                          <a:srgbClr val="384D56"/>
                        </a:solidFill>
                        <a:effectLst/>
                        <a:latin typeface="Arial" panose="020B0604020202020204" pitchFamily="34" charset="0"/>
                        <a:cs typeface="Arial" panose="020B0604020202020204" pitchFamily="34" charset="0"/>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1800" u="none" strike="noStrike" kern="1200" cap="none" spc="0" normalizeH="0" baseline="0" noProof="0" dirty="0">
                          <a:ln>
                            <a:noFill/>
                          </a:ln>
                          <a:solidFill>
                            <a:srgbClr val="384D56"/>
                          </a:solidFill>
                          <a:effectLst/>
                          <a:uLnTx/>
                          <a:uFillTx/>
                          <a:latin typeface="Arial" panose="020B0604020202020204" pitchFamily="34" charset="0"/>
                          <a:cs typeface="Arial" panose="020B0604020202020204" pitchFamily="34" charset="0"/>
                        </a:rPr>
                        <a:t>Groupe de travail</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1800">
                          <a:solidFill>
                            <a:srgbClr val="384D56"/>
                          </a:solidFill>
                          <a:effectLst/>
                          <a:latin typeface="Arial" panose="020B0604020202020204" pitchFamily="34" charset="0"/>
                          <a:cs typeface="Arial" panose="020B0604020202020204" pitchFamily="34" charset="0"/>
                        </a:rPr>
                        <a:t>~30 min</a:t>
                      </a:r>
                    </a:p>
                  </a:txBody>
                  <a:tcPr marL="68580" marR="68580" marT="0" marB="0" anchor="ctr"/>
                </a:tc>
                <a:tc>
                  <a:txBody>
                    <a:body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9</a:t>
                      </a:r>
                    </a:p>
                  </a:txBody>
                  <a:tcPr marL="68580" marR="68580" marT="0" marB="0" anchor="ctr"/>
                </a:tc>
                <a:extLst>
                  <a:ext uri="{0D108BD9-81ED-4DB2-BD59-A6C34878D82A}">
                    <a16:rowId xmlns:a16="http://schemas.microsoft.com/office/drawing/2014/main" val="83718832"/>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1800">
                          <a:solidFill>
                            <a:srgbClr val="384D56"/>
                          </a:solidFill>
                          <a:effectLst/>
                          <a:latin typeface="Arial" panose="020B0604020202020204" pitchFamily="34" charset="0"/>
                          <a:cs typeface="Arial" panose="020B0604020202020204" pitchFamily="34" charset="0"/>
                        </a:rPr>
                        <a:t>5</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fr-FR" sz="1800" dirty="0">
                          <a:solidFill>
                            <a:srgbClr val="384D56"/>
                          </a:solidFill>
                          <a:effectLst/>
                          <a:latin typeface="Arial" panose="020B0604020202020204" pitchFamily="34" charset="0"/>
                          <a:cs typeface="Arial" panose="020B0604020202020204" pitchFamily="34" charset="0"/>
                        </a:rPr>
                        <a:t>Déterminer les actions immédiates et à plus long terme</a:t>
                      </a:r>
                      <a:endParaRPr lang="en-US" sz="1800" dirty="0">
                        <a:solidFill>
                          <a:srgbClr val="384D56"/>
                        </a:solidFill>
                        <a:effectLst/>
                        <a:latin typeface="Arial" panose="020B0604020202020204" pitchFamily="34" charset="0"/>
                        <a:cs typeface="Arial" panose="020B0604020202020204" pitchFamily="34" charset="0"/>
                      </a:endParaRP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1800" u="none" strike="noStrike" kern="1200" cap="none" spc="0" normalizeH="0" baseline="0" noProof="0" dirty="0">
                          <a:ln>
                            <a:noFill/>
                          </a:ln>
                          <a:solidFill>
                            <a:srgbClr val="384D56"/>
                          </a:solidFill>
                          <a:effectLst/>
                          <a:uLnTx/>
                          <a:uFillTx/>
                          <a:latin typeface="Arial" panose="020B0604020202020204" pitchFamily="34" charset="0"/>
                          <a:cs typeface="Arial" panose="020B0604020202020204" pitchFamily="34" charset="0"/>
                        </a:rPr>
                        <a:t>Groupe de travail</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1800" dirty="0">
                          <a:solidFill>
                            <a:srgbClr val="384D56"/>
                          </a:solidFill>
                          <a:effectLst/>
                          <a:latin typeface="Arial" panose="020B0604020202020204" pitchFamily="34" charset="0"/>
                          <a:cs typeface="Arial" panose="020B0604020202020204" pitchFamily="34" charset="0"/>
                        </a:rPr>
                        <a:t>~30 min</a:t>
                      </a:r>
                    </a:p>
                  </a:txBody>
                  <a:tcPr marL="68580" marR="68580" marT="0" marB="0" anchor="ctr">
                    <a:solidFill>
                      <a:schemeClr val="bg2"/>
                    </a:solidFill>
                  </a:tcPr>
                </a:tc>
                <a:tc>
                  <a:txBody>
                    <a:bodyPr/>
                    <a:lstStyle/>
                    <a:p>
                      <a:pPr marL="0" marR="0" algn="ctr">
                        <a:lnSpc>
                          <a:spcPct val="115000"/>
                        </a:lnSpc>
                        <a:spcBef>
                          <a:spcPts val="0"/>
                        </a:spcBef>
                        <a:spcAft>
                          <a:spcPts val="100"/>
                        </a:spcAft>
                      </a:pPr>
                      <a:r>
                        <a:rPr lang="en-US" sz="2000" dirty="0">
                          <a:solidFill>
                            <a:srgbClr val="384D56"/>
                          </a:solidFill>
                          <a:effectLst/>
                          <a:latin typeface="Arial" panose="020B0604020202020204" pitchFamily="34" charset="0"/>
                          <a:cs typeface="Arial" panose="020B0604020202020204" pitchFamily="34" charset="0"/>
                        </a:rPr>
                        <a:t>11, 12</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466821C5-6CF4-63EA-D3A2-42C7A6CBACDE}"/>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lvl="0">
              <a:defRPr/>
            </a:pPr>
            <a:r>
              <a:rPr lang="en-US" dirty="0" err="1">
                <a:latin typeface="Arial"/>
                <a:cs typeface="Arial"/>
              </a:rPr>
              <a:t>Etapes</a:t>
            </a:r>
            <a:endParaRPr lang="en-US" dirty="0"/>
          </a:p>
        </p:txBody>
      </p:sp>
    </p:spTree>
    <p:extLst>
      <p:ext uri="{BB962C8B-B14F-4D97-AF65-F5344CB8AC3E}">
        <p14:creationId xmlns:p14="http://schemas.microsoft.com/office/powerpoint/2010/main" val="343927882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778617" y="2285663"/>
            <a:ext cx="10526171" cy="2148666"/>
          </a:xfrm>
        </p:spPr>
        <p:txBody>
          <a:bodyPr/>
          <a:lstStyle/>
          <a:p>
            <a:r>
              <a:rPr lang="fr" sz="4700" dirty="0">
                <a:latin typeface="Arial"/>
                <a:cs typeface="Arial"/>
              </a:rPr>
              <a:t>Discussion en groupes</a:t>
            </a:r>
            <a:endParaRPr lang="en-US" sz="4700" dirty="0"/>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0533" y="2587194"/>
            <a:ext cx="913246" cy="916710"/>
          </a:xfrm>
          <a:prstGeom prst="rect">
            <a:avLst/>
          </a:prstGeom>
        </p:spPr>
      </p:pic>
    </p:spTree>
    <p:extLst>
      <p:ext uri="{BB962C8B-B14F-4D97-AF65-F5344CB8AC3E}">
        <p14:creationId xmlns:p14="http://schemas.microsoft.com/office/powerpoint/2010/main" val="47149321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fr">
                <a:latin typeface="Arial"/>
                <a:cs typeface="Arial"/>
              </a:rPr>
              <a:t>Discussion : 7-1-7 dans votre travail</a:t>
            </a:r>
            <a:endParaRPr lang="en-US">
              <a:cs typeface="Arial"/>
            </a:endParaRP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5157787" cy="823912"/>
          </a:xfrm>
        </p:spPr>
        <p:txBody>
          <a:bodyPr/>
          <a:lstStyle/>
          <a:p>
            <a:r>
              <a:rPr lang="fr" dirty="0">
                <a:latin typeface="Arial"/>
                <a:cs typeface="Arial"/>
              </a:rPr>
              <a:t>Votre activité de groupe</a:t>
            </a:r>
            <a:endParaRPr lang="en-US" dirty="0"/>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1118567" cy="3115772"/>
          </a:xfrm>
        </p:spPr>
        <p:txBody>
          <a:bodyPr vert="horz" lIns="91440" tIns="45720" rIns="91440" bIns="45720" rtlCol="0" anchor="t">
            <a:noAutofit/>
          </a:bodyPr>
          <a:lstStyle/>
          <a:p>
            <a:r>
              <a:rPr lang="fr" dirty="0">
                <a:solidFill>
                  <a:schemeClr val="tx1"/>
                </a:solidFill>
                <a:latin typeface="Arial"/>
                <a:cs typeface="Arial"/>
              </a:rPr>
              <a:t>C'est votre moment pour </a:t>
            </a:r>
            <a:r>
              <a:rPr lang="fr" b="1" dirty="0">
                <a:solidFill>
                  <a:schemeClr val="tx1"/>
                </a:solidFill>
                <a:latin typeface="Arial"/>
                <a:cs typeface="Arial"/>
              </a:rPr>
              <a:t>une discussion ouverte </a:t>
            </a:r>
            <a:r>
              <a:rPr lang="fr" dirty="0">
                <a:solidFill>
                  <a:schemeClr val="tx1"/>
                </a:solidFill>
                <a:latin typeface="Arial"/>
                <a:cs typeface="Arial"/>
              </a:rPr>
              <a:t>sur la cible 7-1-7 et sur la façon dont elle se rapporte à votre travail.</a:t>
            </a:r>
          </a:p>
          <a:p>
            <a:r>
              <a:rPr lang="fr" dirty="0">
                <a:solidFill>
                  <a:schemeClr val="tx1"/>
                </a:solidFill>
                <a:latin typeface="Arial"/>
                <a:cs typeface="Arial"/>
              </a:rPr>
              <a:t>Présentez-vous et </a:t>
            </a:r>
            <a:r>
              <a:rPr lang="fr" b="1" dirty="0">
                <a:solidFill>
                  <a:schemeClr val="tx1"/>
                </a:solidFill>
                <a:latin typeface="Arial"/>
                <a:cs typeface="Arial"/>
              </a:rPr>
              <a:t>discutez </a:t>
            </a:r>
            <a:r>
              <a:rPr lang="fr" dirty="0">
                <a:solidFill>
                  <a:schemeClr val="tx1"/>
                </a:solidFill>
                <a:latin typeface="Arial"/>
                <a:cs typeface="Arial"/>
              </a:rPr>
              <a:t>dans vos groupes :</a:t>
            </a:r>
          </a:p>
          <a:p>
            <a:pPr>
              <a:defRPr/>
            </a:pPr>
            <a:endParaRPr lang="en-US" sz="700" dirty="0">
              <a:solidFill>
                <a:schemeClr val="tx1"/>
              </a:solidFill>
              <a:latin typeface="Arial"/>
              <a:ea typeface="Calibri"/>
              <a:cs typeface="Arial"/>
            </a:endParaRPr>
          </a:p>
          <a:p>
            <a:pPr marL="0" indent="0">
              <a:buNone/>
            </a:pPr>
            <a:r>
              <a:rPr lang="fr" sz="2400" b="1" dirty="0">
                <a:solidFill>
                  <a:schemeClr val="tx2"/>
                </a:solidFill>
                <a:effectLst/>
                <a:cs typeface="Arial" panose="020B0604020202020204" pitchFamily="34" charset="0"/>
              </a:rPr>
              <a:t>Quelles sont les opportunités et les défis que vous anticipez en utilisant le 7-1-7 dans le cadre de la</a:t>
            </a:r>
            <a:r>
              <a:rPr lang="fr" sz="2400" b="1" dirty="0">
                <a:solidFill>
                  <a:schemeClr val="tx2"/>
                </a:solidFill>
                <a:cs typeface="Arial" panose="020B0604020202020204" pitchFamily="34" charset="0"/>
              </a:rPr>
              <a:t> routine </a:t>
            </a:r>
            <a:r>
              <a:rPr lang="fr" sz="2400" b="1" dirty="0">
                <a:solidFill>
                  <a:schemeClr val="tx2"/>
                </a:solidFill>
                <a:effectLst/>
                <a:cs typeface="Arial" panose="020B0604020202020204" pitchFamily="34" charset="0"/>
              </a:rPr>
              <a:t>?</a:t>
            </a:r>
          </a:p>
          <a:p>
            <a:pPr marL="0" indent="0">
              <a:lnSpc>
                <a:spcPct val="115000"/>
              </a:lnSpc>
              <a:spcBef>
                <a:spcPts val="0"/>
              </a:spcBef>
              <a:spcAft>
                <a:spcPts val="100"/>
              </a:spcAft>
              <a:buNone/>
              <a:defRPr/>
            </a:pPr>
            <a:endParaRPr lang="en-US" sz="700" b="1" dirty="0">
              <a:solidFill>
                <a:schemeClr val="tx2"/>
              </a:solidFill>
              <a:cs typeface="Arial" panose="020B0604020202020204" pitchFamily="34" charset="0"/>
            </a:endParaRPr>
          </a:p>
          <a:p>
            <a:pPr marL="0" indent="0">
              <a:lnSpc>
                <a:spcPct val="115000"/>
              </a:lnSpc>
              <a:spcBef>
                <a:spcPts val="0"/>
              </a:spcBef>
              <a:spcAft>
                <a:spcPts val="100"/>
              </a:spcAft>
              <a:buNone/>
              <a:defRPr/>
            </a:pPr>
            <a:r>
              <a:rPr lang="fr" sz="2400" b="1" dirty="0">
                <a:solidFill>
                  <a:schemeClr val="tx2"/>
                </a:solidFill>
                <a:latin typeface="Arial"/>
                <a:cs typeface="Arial"/>
              </a:rPr>
              <a:t>Comment l'identification 1) des goulots d'étranglement et 2) des facteurs favorisants peut-elle contribuer à renforcer les performances des systèmes de lutte contre les épidémies dans votre lieu de travail ?</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490867" cy="1668023"/>
            <a:chOff x="6645622" y="1044237"/>
            <a:chExt cx="3377665"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000" b="1" i="0" u="none" strike="noStrike" kern="1200" cap="none" spc="0" normalizeH="0" baseline="0" noProof="0">
                  <a:ln>
                    <a:noFill/>
                  </a:ln>
                  <a:solidFill>
                    <a:srgbClr val="628393"/>
                  </a:solidFill>
                  <a:effectLst/>
                  <a:uLnTx/>
                  <a:uFillTx/>
                  <a:latin typeface="Arial"/>
                  <a:ea typeface="+mn-ea"/>
                  <a:cs typeface="Arial"/>
                </a:rPr>
                <a:t>Durée (30 min au total)</a:t>
              </a:r>
              <a:endParaRPr kumimoji="0" lang="en-US" sz="2000" b="1" i="0" u="none" strike="noStrike" kern="1200" cap="none" spc="0" normalizeH="0" baseline="0" noProof="0">
                <a:ln>
                  <a:noFill/>
                </a:ln>
                <a:solidFill>
                  <a:srgbClr val="628393"/>
                </a:solidFill>
                <a:effectLst/>
                <a:uLnTx/>
                <a:uFillTx/>
                <a:latin typeface="Arial" panose="020B0604020202020204" pitchFamily="34" charset="0"/>
                <a:ea typeface="+mn-ea"/>
                <a:cs typeface="Arial"/>
              </a:endParaRP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fr" sz="1800" dirty="0">
                  <a:latin typeface="Arial"/>
                  <a:cs typeface="Arial"/>
                </a:rPr>
                <a:t>15-20 </a:t>
              </a:r>
              <a:r>
                <a:rPr kumimoji="0" lang="fr" sz="1800" b="0" i="0" u="none" strike="noStrike" kern="1200" cap="none" spc="0" normalizeH="0" baseline="0" noProof="0" dirty="0">
                  <a:ln>
                    <a:noFill/>
                  </a:ln>
                  <a:solidFill>
                    <a:srgbClr val="394D56"/>
                  </a:solidFill>
                  <a:effectLst/>
                  <a:uLnTx/>
                  <a:uFillTx/>
                  <a:latin typeface="Arial"/>
                  <a:ea typeface="+mn-ea"/>
                  <a:cs typeface="Arial"/>
                </a:rPr>
                <a:t>minutes : discussion en groupes</a:t>
              </a: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394D56"/>
                  </a:solidFill>
                  <a:effectLst/>
                  <a:uLnTx/>
                  <a:uFillTx/>
                  <a:latin typeface="Arial"/>
                  <a:ea typeface="+mn-ea"/>
                  <a:cs typeface="Arial"/>
                </a:rPr>
                <a:t>10-15 min : compte rendu en plénière (~2 minutes par groupe)</a:t>
              </a: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155025006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fr-FR" dirty="0"/>
              <a:t>Conclusion du jour</a:t>
            </a:r>
          </a:p>
        </p:txBody>
      </p:sp>
    </p:spTree>
    <p:extLst>
      <p:ext uri="{BB962C8B-B14F-4D97-AF65-F5344CB8AC3E}">
        <p14:creationId xmlns:p14="http://schemas.microsoft.com/office/powerpoint/2010/main" val="316261321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4F02D-3F7C-973D-D4F5-A3B9E61CDA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F1BFAE-9888-7808-4223-A0F3D3523168}"/>
              </a:ext>
            </a:extLst>
          </p:cNvPr>
          <p:cNvSpPr>
            <a:spLocks noGrp="1"/>
          </p:cNvSpPr>
          <p:nvPr>
            <p:ph type="title"/>
          </p:nvPr>
        </p:nvSpPr>
        <p:spPr>
          <a:xfrm>
            <a:off x="515799" y="1871663"/>
            <a:ext cx="3467083" cy="2282808"/>
          </a:xfrm>
        </p:spPr>
        <p:txBody>
          <a:bodyPr/>
          <a:lstStyle/>
          <a:p>
            <a:br>
              <a:rPr lang="fr-FR">
                <a:latin typeface="Arial"/>
                <a:cs typeface="Arial"/>
              </a:rPr>
            </a:br>
            <a:r>
              <a:rPr lang="fr-FR">
                <a:latin typeface="Arial"/>
                <a:cs typeface="Arial"/>
              </a:rPr>
              <a:t>Objectifs d’apprentissage de l’atelier</a:t>
            </a:r>
          </a:p>
        </p:txBody>
      </p:sp>
      <p:sp>
        <p:nvSpPr>
          <p:cNvPr id="5" name="Text Placeholder 4">
            <a:extLst>
              <a:ext uri="{FF2B5EF4-FFF2-40B4-BE49-F238E27FC236}">
                <a16:creationId xmlns:a16="http://schemas.microsoft.com/office/drawing/2014/main" id="{D29FB2DD-7A65-30F3-2EEE-51B067CE383B}"/>
              </a:ext>
            </a:extLst>
          </p:cNvPr>
          <p:cNvSpPr>
            <a:spLocks noGrp="1"/>
          </p:cNvSpPr>
          <p:nvPr>
            <p:ph type="body" sz="half" idx="10"/>
          </p:nvPr>
        </p:nvSpPr>
        <p:spPr>
          <a:xfrm>
            <a:off x="4835951" y="833263"/>
            <a:ext cx="6693029" cy="400639"/>
          </a:xfrm>
        </p:spPr>
        <p:txBody>
          <a:bodyPr vert="horz" lIns="91440" tIns="45720" rIns="91440" bIns="45720" rtlCol="0" anchor="t">
            <a:noAutofit/>
          </a:bodyPr>
          <a:lstStyle/>
          <a:p>
            <a:r>
              <a:rPr lang="fr-FR">
                <a:latin typeface="Arial"/>
                <a:cs typeface="Arial"/>
              </a:rPr>
              <a:t>À la fin de la formation, vous pourrez :</a:t>
            </a:r>
          </a:p>
        </p:txBody>
      </p:sp>
      <p:sp>
        <p:nvSpPr>
          <p:cNvPr id="7" name="Content Placeholder 3">
            <a:extLst>
              <a:ext uri="{FF2B5EF4-FFF2-40B4-BE49-F238E27FC236}">
                <a16:creationId xmlns:a16="http://schemas.microsoft.com/office/drawing/2014/main" id="{65A2F0DB-B18D-9869-E1BC-E32C5AAA2B8C}"/>
              </a:ext>
            </a:extLst>
          </p:cNvPr>
          <p:cNvSpPr>
            <a:spLocks noGrp="1"/>
          </p:cNvSpPr>
          <p:nvPr/>
        </p:nvSpPr>
        <p:spPr>
          <a:xfrm>
            <a:off x="4513110" y="1583378"/>
            <a:ext cx="7015870" cy="546971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342900" indent="-342900">
              <a:lnSpc>
                <a:spcPct val="113999"/>
              </a:lnSpc>
            </a:pPr>
            <a:r>
              <a:rPr lang="fr-FR" sz="2000" b="1" dirty="0">
                <a:latin typeface="Arial"/>
                <a:cs typeface="Arial"/>
              </a:rPr>
              <a:t>Comprendre le rôle de la cible 7-1-7 </a:t>
            </a:r>
            <a:r>
              <a:rPr lang="fr-FR" sz="2000" dirty="0">
                <a:latin typeface="Arial"/>
                <a:cs typeface="Arial"/>
              </a:rPr>
              <a:t>comme approche d'amélioration des performances lors des revues des premières actions pour la détection, la notification et la riposte en cas d'épidémie.</a:t>
            </a:r>
          </a:p>
          <a:p>
            <a:pPr marL="342900" indent="-342900">
              <a:lnSpc>
                <a:spcPct val="113999"/>
              </a:lnSpc>
            </a:pPr>
            <a:r>
              <a:rPr lang="fr-FR" sz="2000" b="1" dirty="0">
                <a:latin typeface="Arial"/>
                <a:cs typeface="Arial"/>
              </a:rPr>
              <a:t>Expliquer </a:t>
            </a:r>
            <a:r>
              <a:rPr lang="fr-FR" sz="2000" dirty="0">
                <a:latin typeface="Arial"/>
                <a:cs typeface="Arial"/>
              </a:rPr>
              <a:t>comment la cible  </a:t>
            </a:r>
            <a:r>
              <a:rPr lang="fr-FR" sz="2000" b="1" dirty="0">
                <a:latin typeface="Arial"/>
                <a:cs typeface="Arial"/>
              </a:rPr>
              <a:t>7-1-7 favorise l'amélioration des performances </a:t>
            </a:r>
            <a:r>
              <a:rPr lang="fr-FR" sz="2000" dirty="0">
                <a:latin typeface="Arial"/>
                <a:cs typeface="Arial"/>
              </a:rPr>
              <a:t>des systèmes de riposte</a:t>
            </a:r>
          </a:p>
          <a:p>
            <a:pPr marL="342900" indent="-342900">
              <a:lnSpc>
                <a:spcPct val="113999"/>
              </a:lnSpc>
            </a:pPr>
            <a:r>
              <a:rPr lang="fr-FR" sz="2000" b="1" dirty="0">
                <a:latin typeface="Arial"/>
                <a:cs typeface="Arial"/>
              </a:rPr>
              <a:t>Identifiez les opportunités et les défis </a:t>
            </a:r>
            <a:r>
              <a:rPr lang="fr-FR" sz="2000" dirty="0">
                <a:latin typeface="Arial"/>
                <a:cs typeface="Arial"/>
              </a:rPr>
              <a:t>pour soutenir la sensibilisation, l'adoption et l'utilisation de la cible 7-1-7 dans votre travail.</a:t>
            </a:r>
          </a:p>
          <a:p>
            <a:pPr marL="342900" indent="-342900">
              <a:lnSpc>
                <a:spcPct val="113999"/>
              </a:lnSpc>
            </a:pPr>
            <a:r>
              <a:rPr lang="fr-FR" sz="2000" b="1" dirty="0">
                <a:latin typeface="Arial"/>
                <a:cs typeface="Arial"/>
              </a:rPr>
              <a:t>Appliquer des étapes clés et les meilleures pratiques </a:t>
            </a:r>
            <a:r>
              <a:rPr lang="fr-FR" sz="2000" dirty="0">
                <a:latin typeface="Arial"/>
                <a:cs typeface="Arial"/>
              </a:rPr>
              <a:t>pour soutenir l'adoption + l'utilisation de la cible 7-1-7 dans divers programmes et contextes</a:t>
            </a:r>
            <a:r>
              <a:rPr lang="fr-FR" sz="2000" b="1" dirty="0">
                <a:latin typeface="Arial"/>
                <a:cs typeface="Arial"/>
              </a:rPr>
              <a:t>.</a:t>
            </a:r>
          </a:p>
          <a:p>
            <a:pPr marL="342900" indent="-342900">
              <a:lnSpc>
                <a:spcPct val="113999"/>
              </a:lnSpc>
            </a:pPr>
            <a:endParaRPr lang="en-US" sz="1800" dirty="0">
              <a:highlight>
                <a:srgbClr val="FFFF00"/>
              </a:highlight>
              <a:latin typeface="Arial"/>
            </a:endParaRPr>
          </a:p>
        </p:txBody>
      </p:sp>
    </p:spTree>
    <p:extLst>
      <p:ext uri="{BB962C8B-B14F-4D97-AF65-F5344CB8AC3E}">
        <p14:creationId xmlns:p14="http://schemas.microsoft.com/office/powerpoint/2010/main" val="212768063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401053"/>
            <a:ext cx="3467083" cy="630286"/>
          </a:xfrm>
        </p:spPr>
        <p:txBody>
          <a:bodyPr/>
          <a:lstStyle/>
          <a:p>
            <a:r>
              <a:rPr lang="fr-FR">
                <a:latin typeface="Arial"/>
                <a:cs typeface="Arial"/>
              </a:rPr>
              <a:t>Nos ressources</a:t>
            </a:r>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4029260" cy="4882303"/>
          </a:xfrm>
        </p:spPr>
        <p:txBody>
          <a:bodyPr vert="horz" lIns="91440" tIns="45720" rIns="91440" bIns="45720" rtlCol="0" anchor="t">
            <a:normAutofit/>
          </a:bodyPr>
          <a:lstStyle/>
          <a:p>
            <a:pPr>
              <a:lnSpc>
                <a:spcPct val="110000"/>
              </a:lnSpc>
            </a:pPr>
            <a:r>
              <a:rPr lang="fr-FR" sz="1800" dirty="0"/>
              <a:t>Nos </a:t>
            </a:r>
            <a:r>
              <a:rPr lang="fr-FR" sz="1800" b="1" dirty="0"/>
              <a:t>ressources pour soutenir la mise en œuvre sont disponibles à l’adresse</a:t>
            </a:r>
            <a:br>
              <a:rPr lang="fr-FR" sz="1800" b="1" dirty="0"/>
            </a:br>
            <a:r>
              <a:rPr lang="fr-FR" sz="1800" b="0" dirty="0">
                <a:solidFill>
                  <a:srgbClr val="39B142"/>
                </a:solidFill>
                <a:hlinkClick r:id="rId3">
                  <a:extLst>
                    <a:ext uri="{A12FA001-AC4F-418D-AE19-62706E023703}">
                      <ahyp:hlinkClr xmlns:ahyp="http://schemas.microsoft.com/office/drawing/2018/hyperlinkcolor" val="tx"/>
                    </a:ext>
                  </a:extLst>
                </a:hlinkClick>
              </a:rPr>
              <a:t>717alliance.org</a:t>
            </a:r>
            <a:r>
              <a:rPr lang="fr-FR" sz="1800" b="1" dirty="0"/>
              <a:t>.</a:t>
            </a:r>
          </a:p>
          <a:p>
            <a:pPr>
              <a:lnSpc>
                <a:spcPct val="110000"/>
              </a:lnSpc>
            </a:pPr>
            <a:endParaRPr lang="en-US" sz="1800" dirty="0">
              <a:solidFill>
                <a:srgbClr val="39B142"/>
              </a:solidFill>
            </a:endParaRPr>
          </a:p>
          <a:p>
            <a:pPr>
              <a:lnSpc>
                <a:spcPct val="110000"/>
              </a:lnSpc>
            </a:pPr>
            <a:r>
              <a:rPr lang="fr-FR" sz="1800" b="1" dirty="0"/>
              <a:t>Liens rapides :</a:t>
            </a:r>
          </a:p>
          <a:p>
            <a:pPr>
              <a:lnSpc>
                <a:spcPct val="110000"/>
              </a:lnSpc>
            </a:pPr>
            <a:r>
              <a:rPr lang="fr-FR" sz="1600" b="0" dirty="0">
                <a:solidFill>
                  <a:srgbClr val="39B142"/>
                </a:solidFill>
                <a:latin typeface="Arial"/>
                <a:cs typeface="Arial"/>
                <a:hlinkClick r:id="rId4">
                  <a:extLst>
                    <a:ext uri="{A12FA001-AC4F-418D-AE19-62706E023703}">
                      <ahyp:hlinkClr xmlns:ahyp="http://schemas.microsoft.com/office/drawing/2018/hyperlinkcolor" val="tx"/>
                    </a:ext>
                  </a:extLst>
                </a:hlinkClick>
              </a:rPr>
              <a:t>Se lancer ici (en anglais)</a:t>
            </a:r>
          </a:p>
          <a:p>
            <a:pPr>
              <a:lnSpc>
                <a:spcPct val="110000"/>
              </a:lnSpc>
            </a:pPr>
            <a:r>
              <a:rPr lang="fr-FR" sz="1600" b="0" dirty="0">
                <a:solidFill>
                  <a:srgbClr val="39B142"/>
                </a:solidFill>
                <a:latin typeface="Arial"/>
                <a:cs typeface="Arial"/>
                <a:hlinkClick r:id="rId5">
                  <a:extLst>
                    <a:ext uri="{A12FA001-AC4F-418D-AE19-62706E023703}">
                      <ahyp:hlinkClr xmlns:ahyp="http://schemas.microsoft.com/office/drawing/2018/hyperlinkcolor" val="tx"/>
                    </a:ext>
                  </a:extLst>
                </a:hlinkClick>
              </a:rPr>
              <a:t>Kit d’outils numérique de la cible 7-1-7</a:t>
            </a:r>
            <a:r>
              <a:rPr lang="fr-FR" sz="1600" b="0" dirty="0">
                <a:solidFill>
                  <a:srgbClr val="39B142"/>
                </a:solidFill>
                <a:latin typeface="Arial"/>
                <a:cs typeface="Arial"/>
              </a:rPr>
              <a:t> </a:t>
            </a:r>
          </a:p>
          <a:p>
            <a:pPr>
              <a:lnSpc>
                <a:spcPct val="110000"/>
              </a:lnSpc>
            </a:pPr>
            <a:r>
              <a:rPr lang="fr-FR" sz="1600" b="0" dirty="0">
                <a:solidFill>
                  <a:srgbClr val="3CB142"/>
                </a:solidFill>
                <a:latin typeface="Arial"/>
                <a:cs typeface="Arial"/>
                <a:hlinkClick r:id="rId6">
                  <a:extLst>
                    <a:ext uri="{A12FA001-AC4F-418D-AE19-62706E023703}">
                      <ahyp:hlinkClr xmlns:ahyp="http://schemas.microsoft.com/office/drawing/2018/hyperlinkcolor" val="tx"/>
                    </a:ext>
                  </a:extLst>
                </a:hlinkClick>
              </a:rPr>
              <a:t>Documents de plaidoyer pour les décideurs</a:t>
            </a:r>
          </a:p>
          <a:p>
            <a:pPr>
              <a:lnSpc>
                <a:spcPct val="110000"/>
              </a:lnSpc>
            </a:pPr>
            <a:r>
              <a:rPr lang="fr-FR" sz="1600" b="0" dirty="0">
                <a:solidFill>
                  <a:srgbClr val="39B142"/>
                </a:solidFill>
                <a:latin typeface="Arial"/>
                <a:cs typeface="Arial"/>
                <a:hlinkClick r:id="rId7">
                  <a:extLst>
                    <a:ext uri="{A12FA001-AC4F-418D-AE19-62706E023703}">
                      <ahyp:hlinkClr xmlns:ahyp="http://schemas.microsoft.com/office/drawing/2018/hyperlinkcolor" val="tx"/>
                    </a:ext>
                  </a:extLst>
                </a:hlinkClick>
              </a:rPr>
              <a:t>FAQ</a:t>
            </a:r>
          </a:p>
          <a:p>
            <a:pPr marL="457200" indent="-457200">
              <a:lnSpc>
                <a:spcPct val="110000"/>
              </a:lnSpc>
              <a:buFont typeface="Arial" panose="020B0604020202020204" pitchFamily="34" charset="0"/>
              <a:buChar char="•"/>
            </a:pPr>
            <a:endParaRPr lang="en-US" sz="1800" dirty="0"/>
          </a:p>
          <a:p>
            <a:pPr marL="457200" indent="-457200">
              <a:lnSpc>
                <a:spcPct val="110000"/>
              </a:lnSpc>
              <a:buFont typeface="Arial" panose="020B0604020202020204" pitchFamily="34" charset="0"/>
              <a:buChar char="•"/>
            </a:pPr>
            <a:endParaRPr lang="en-US" sz="1800" dirty="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r="-208"/>
          <a:stretch/>
        </p:blipFill>
        <p:spPr>
          <a:xfrm>
            <a:off x="5445217" y="1959508"/>
            <a:ext cx="5513728" cy="3546311"/>
          </a:xfrm>
          <a:prstGeom prst="rect">
            <a:avLst/>
          </a:prstGeom>
        </p:spPr>
      </p:pic>
    </p:spTree>
    <p:extLst>
      <p:ext uri="{BB962C8B-B14F-4D97-AF65-F5344CB8AC3E}">
        <p14:creationId xmlns:p14="http://schemas.microsoft.com/office/powerpoint/2010/main" val="224420676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BEBEB-6A67-FB07-DAE3-8A145B073DD2}"/>
            </a:ext>
          </a:extLst>
        </p:cNvPr>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0BA5FE1-0717-52ED-2818-93B1BF42D4FB}"/>
              </a:ext>
            </a:extLst>
          </p:cNvPr>
          <p:cNvSpPr txBox="1">
            <a:spLocks/>
          </p:cNvSpPr>
          <p:nvPr/>
        </p:nvSpPr>
        <p:spPr>
          <a:xfrm>
            <a:off x="839790" y="1625600"/>
            <a:ext cx="5502954" cy="1485900"/>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0" i="0" u="sng" strike="noStrike" cap="none" normalizeH="0" baseline="0" noProof="0">
                <a:ln>
                  <a:noFill/>
                </a:ln>
                <a:solidFill>
                  <a:srgbClr val="384D56"/>
                </a:solidFill>
                <a:effectLst/>
                <a:uLnTx/>
                <a:uFillTx/>
                <a:latin typeface="Arial"/>
                <a:cs typeface="Arial"/>
              </a:rPr>
              <a:t>Jour 3</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fr-FR">
                <a:solidFill>
                  <a:srgbClr val="384D56"/>
                </a:solidFill>
                <a:latin typeface="Arial"/>
                <a:cs typeface="Arial"/>
              </a:rPr>
              <a:t>Utilisation de la cible 7-1-7 (suite) + adoption de l’approche 7-1-7 pour une utilisation régulière</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highlight>
                <a:srgbClr val="FFFF00"/>
              </a:highligh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3" name="Content Placeholder 3">
            <a:extLst>
              <a:ext uri="{FF2B5EF4-FFF2-40B4-BE49-F238E27FC236}">
                <a16:creationId xmlns:a16="http://schemas.microsoft.com/office/drawing/2014/main" id="{819900F6-81CB-A8D1-BE0E-3D5D8F238256}"/>
              </a:ext>
            </a:extLst>
          </p:cNvPr>
          <p:cNvSpPr txBox="1">
            <a:spLocks/>
          </p:cNvSpPr>
          <p:nvPr/>
        </p:nvSpPr>
        <p:spPr>
          <a:xfrm>
            <a:off x="838201" y="4197937"/>
            <a:ext cx="5840412" cy="175796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0" i="0" u="sng" strike="noStrike" cap="none" normalizeH="0" baseline="0" noProof="0">
                <a:ln>
                  <a:noFill/>
                </a:ln>
                <a:solidFill>
                  <a:srgbClr val="384D56"/>
                </a:solidFill>
                <a:effectLst/>
                <a:uLnTx/>
                <a:uFillTx/>
                <a:latin typeface="Arial" panose="020B0604020202020204" pitchFamily="34" charset="0"/>
                <a:ea typeface="Arial"/>
                <a:cs typeface="+mn-cs"/>
              </a:rPr>
              <a:t>Jour 4</a:t>
            </a:r>
          </a:p>
          <a:p>
            <a:pPr marL="0" indent="0">
              <a:buNone/>
            </a:pPr>
            <a:r>
              <a:rPr lang="fr-FR">
                <a:solidFill>
                  <a:schemeClr val="tx1"/>
                </a:solidFill>
                <a:latin typeface="Arial"/>
                <a:cs typeface="Arial"/>
              </a:rPr>
              <a:t>Planification de l’adoption et de l’utilisation de l’approche 7-1-7 + activités de reformulation + prochaines étapes</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cxnSp>
        <p:nvCxnSpPr>
          <p:cNvPr id="5" name="Straight Connector 4">
            <a:extLst>
              <a:ext uri="{FF2B5EF4-FFF2-40B4-BE49-F238E27FC236}">
                <a16:creationId xmlns:a16="http://schemas.microsoft.com/office/drawing/2014/main" id="{E55261B2-5715-81EF-339A-4547D499434D}"/>
              </a:ext>
            </a:extLst>
          </p:cNvPr>
          <p:cNvCxnSpPr/>
          <p:nvPr/>
        </p:nvCxnSpPr>
        <p:spPr>
          <a:xfrm>
            <a:off x="215900" y="3721100"/>
            <a:ext cx="117602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4A3D96B-8B7D-612F-8D08-F45830850143}"/>
              </a:ext>
            </a:extLst>
          </p:cNvPr>
          <p:cNvSpPr>
            <a:spLocks noGrp="1"/>
          </p:cNvSpPr>
          <p:nvPr>
            <p:ph type="title"/>
          </p:nvPr>
        </p:nvSpPr>
        <p:spPr/>
        <p:txBody>
          <a:bodyPr/>
          <a:lstStyle/>
          <a:p>
            <a:r>
              <a:rPr lang="fr-FR">
                <a:latin typeface="Arial"/>
                <a:cs typeface="Arial"/>
              </a:rPr>
              <a:t>À venir dans les deux prochains jours</a:t>
            </a:r>
          </a:p>
          <a:p>
            <a:endParaRPr lang="en-US">
              <a:cs typeface="Arial"/>
            </a:endParaRPr>
          </a:p>
        </p:txBody>
      </p:sp>
      <p:pic>
        <p:nvPicPr>
          <p:cNvPr id="4" name="Picture 3">
            <a:extLst>
              <a:ext uri="{FF2B5EF4-FFF2-40B4-BE49-F238E27FC236}">
                <a16:creationId xmlns:a16="http://schemas.microsoft.com/office/drawing/2014/main" id="{2EBFB3E0-E8A4-E8DF-4F83-12274B38CEF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483817" y="1207459"/>
            <a:ext cx="4084411" cy="2189582"/>
          </a:xfrm>
          <a:prstGeom prst="rect">
            <a:avLst/>
          </a:prstGeom>
          <a:ln w="12700">
            <a:solidFill>
              <a:schemeClr val="tx2"/>
            </a:solidFill>
          </a:ln>
        </p:spPr>
      </p:pic>
      <p:pic>
        <p:nvPicPr>
          <p:cNvPr id="2" name="Picture 1">
            <a:extLst>
              <a:ext uri="{FF2B5EF4-FFF2-40B4-BE49-F238E27FC236}">
                <a16:creationId xmlns:a16="http://schemas.microsoft.com/office/drawing/2014/main" id="{41906028-8DF3-F4B1-CDBF-9DFCB463EBC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497009" y="4006641"/>
            <a:ext cx="4088416" cy="2300312"/>
          </a:xfrm>
          <a:prstGeom prst="rect">
            <a:avLst/>
          </a:prstGeom>
          <a:ln w="12700">
            <a:solidFill>
              <a:schemeClr val="tx2"/>
            </a:solidFill>
          </a:ln>
        </p:spPr>
      </p:pic>
    </p:spTree>
    <p:extLst>
      <p:ext uri="{BB962C8B-B14F-4D97-AF65-F5344CB8AC3E}">
        <p14:creationId xmlns:p14="http://schemas.microsoft.com/office/powerpoint/2010/main" val="16143809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5CEE4D7-7972-98C5-39F0-57B4E5273AAF}"/>
              </a:ext>
            </a:extLst>
          </p:cNvPr>
          <p:cNvSpPr>
            <a:spLocks noGrp="1"/>
          </p:cNvSpPr>
          <p:nvPr>
            <p:ph type="body" sz="quarter" idx="13"/>
          </p:nvPr>
        </p:nvSpPr>
        <p:spPr/>
        <p:txBody>
          <a:bodyPr anchor="b"/>
          <a:lstStyle/>
          <a:p>
            <a:r>
              <a:rPr lang="fr-FR">
                <a:latin typeface="Arial"/>
                <a:cs typeface="Arial"/>
              </a:rPr>
              <a:t>Principales étapes de l’utilisation de l’approche 7-1-7</a:t>
            </a:r>
          </a:p>
        </p:txBody>
      </p:sp>
    </p:spTree>
    <p:extLst>
      <p:ext uri="{BB962C8B-B14F-4D97-AF65-F5344CB8AC3E}">
        <p14:creationId xmlns:p14="http://schemas.microsoft.com/office/powerpoint/2010/main" val="257805813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fr-FR"/>
              <a:t>Discours de clôture</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a:xfrm>
            <a:off x="3415481" y="2798324"/>
            <a:ext cx="5361037" cy="2148666"/>
          </a:xfrm>
        </p:spPr>
        <p:txBody>
          <a:bodyPr/>
          <a:lstStyle/>
          <a:p>
            <a:r>
              <a:rPr lang="fr-FR">
                <a:latin typeface="Arial"/>
                <a:cs typeface="Arial"/>
              </a:rPr>
              <a:t>À demain !</a:t>
            </a:r>
          </a:p>
        </p:txBody>
      </p:sp>
    </p:spTree>
    <p:extLst>
      <p:ext uri="{BB962C8B-B14F-4D97-AF65-F5344CB8AC3E}">
        <p14:creationId xmlns:p14="http://schemas.microsoft.com/office/powerpoint/2010/main" val="272635953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a:xfrm>
            <a:off x="831850" y="1519909"/>
            <a:ext cx="10232390" cy="2148666"/>
          </a:xfrm>
        </p:spPr>
        <p:txBody>
          <a:bodyPr>
            <a:normAutofit/>
          </a:bodyPr>
          <a:lstStyle/>
          <a:p>
            <a:r>
              <a:rPr lang="fr-FR" dirty="0"/>
              <a:t>Diapositives additionnelles</a:t>
            </a:r>
          </a:p>
        </p:txBody>
      </p:sp>
      <p:sp>
        <p:nvSpPr>
          <p:cNvPr id="4" name="Text Placeholder 3">
            <a:extLst>
              <a:ext uri="{FF2B5EF4-FFF2-40B4-BE49-F238E27FC236}">
                <a16:creationId xmlns:a16="http://schemas.microsoft.com/office/drawing/2014/main" id="{85677E22-A15B-DB43-6FFD-02164C1D520E}"/>
              </a:ext>
            </a:extLst>
          </p:cNvPr>
          <p:cNvSpPr>
            <a:spLocks noGrp="1"/>
          </p:cNvSpPr>
          <p:nvPr>
            <p:ph type="body" idx="1"/>
          </p:nvPr>
        </p:nvSpPr>
        <p:spPr>
          <a:xfrm>
            <a:off x="831850" y="3636079"/>
            <a:ext cx="9968230" cy="1572093"/>
          </a:xfrm>
        </p:spPr>
        <p:txBody>
          <a:bodyPr/>
          <a:lstStyle/>
          <a:p>
            <a:r>
              <a:rPr lang="fr-FR" sz="3000" dirty="0"/>
              <a:t>Activité pour présenter les résultats de </a:t>
            </a:r>
            <a:br>
              <a:rPr lang="fr-FR" sz="3000" dirty="0"/>
            </a:br>
            <a:r>
              <a:rPr lang="fr-FR" sz="3000" dirty="0"/>
              <a:t>l’approche 7-1-7 aux parties prenantes </a:t>
            </a:r>
          </a:p>
          <a:p>
            <a:r>
              <a:rPr lang="fr-FR" sz="2200" dirty="0"/>
              <a:t>(suivi de l’activité « Appliquer l’approche 7-1-7 à vos propres données »)</a:t>
            </a:r>
          </a:p>
        </p:txBody>
      </p:sp>
    </p:spTree>
    <p:extLst>
      <p:ext uri="{BB962C8B-B14F-4D97-AF65-F5344CB8AC3E}">
        <p14:creationId xmlns:p14="http://schemas.microsoft.com/office/powerpoint/2010/main" val="354960108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5182B7-B154-FB22-86CE-9F9B2AA943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B2B118-2365-C5A1-8FAE-EB963E61322C}"/>
              </a:ext>
            </a:extLst>
          </p:cNvPr>
          <p:cNvSpPr>
            <a:spLocks noGrp="1"/>
          </p:cNvSpPr>
          <p:nvPr>
            <p:ph type="title"/>
          </p:nvPr>
        </p:nvSpPr>
        <p:spPr>
          <a:xfrm>
            <a:off x="831850" y="3097167"/>
            <a:ext cx="10079990" cy="1422952"/>
          </a:xfrm>
        </p:spPr>
        <p:txBody>
          <a:bodyPr/>
          <a:lstStyle/>
          <a:p>
            <a:r>
              <a:rPr lang="fr-FR" sz="3400" dirty="0">
                <a:latin typeface="Arial"/>
                <a:cs typeface="Arial"/>
              </a:rPr>
              <a:t>Présentation des données sur les événements de l’approche 7-1-7 aux parties prenantes</a:t>
            </a:r>
          </a:p>
        </p:txBody>
      </p:sp>
      <p:sp>
        <p:nvSpPr>
          <p:cNvPr id="3" name="Text Placeholder 2">
            <a:extLst>
              <a:ext uri="{FF2B5EF4-FFF2-40B4-BE49-F238E27FC236}">
                <a16:creationId xmlns:a16="http://schemas.microsoft.com/office/drawing/2014/main" id="{525568E9-3EFF-05C0-37AA-10E7698CCCB8}"/>
              </a:ext>
            </a:extLst>
          </p:cNvPr>
          <p:cNvSpPr>
            <a:spLocks noGrp="1"/>
          </p:cNvSpPr>
          <p:nvPr>
            <p:ph type="body" idx="1"/>
          </p:nvPr>
        </p:nvSpPr>
        <p:spPr>
          <a:xfrm>
            <a:off x="831850" y="4568668"/>
            <a:ext cx="9703980" cy="931688"/>
          </a:xfrm>
        </p:spPr>
        <p:txBody>
          <a:bodyPr/>
          <a:lstStyle/>
          <a:p>
            <a:r>
              <a:rPr lang="fr-FR" sz="3000"/>
              <a:t>Activité</a:t>
            </a:r>
          </a:p>
        </p:txBody>
      </p:sp>
      <p:pic>
        <p:nvPicPr>
          <p:cNvPr id="5" name="Graphic 4">
            <a:extLst>
              <a:ext uri="{FF2B5EF4-FFF2-40B4-BE49-F238E27FC236}">
                <a16:creationId xmlns:a16="http://schemas.microsoft.com/office/drawing/2014/main" id="{AB3E76E8-8838-29A2-2836-B6057A76B1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190206"/>
            <a:ext cx="913629" cy="909011"/>
          </a:xfrm>
          <a:prstGeom prst="rect">
            <a:avLst/>
          </a:prstGeom>
        </p:spPr>
      </p:pic>
    </p:spTree>
    <p:extLst>
      <p:ext uri="{BB962C8B-B14F-4D97-AF65-F5344CB8AC3E}">
        <p14:creationId xmlns:p14="http://schemas.microsoft.com/office/powerpoint/2010/main" val="244216047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62951-7040-241F-2675-E633D1B30FD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37149DF-B5F4-FC1D-A0A7-445444604835}"/>
              </a:ext>
            </a:extLst>
          </p:cNvPr>
          <p:cNvSpPr>
            <a:spLocks noGrp="1"/>
          </p:cNvSpPr>
          <p:nvPr>
            <p:ph type="body" idx="1"/>
          </p:nvPr>
        </p:nvSpPr>
        <p:spPr>
          <a:xfrm>
            <a:off x="381246" y="1456288"/>
            <a:ext cx="5157787" cy="486893"/>
          </a:xfrm>
        </p:spPr>
        <p:txBody>
          <a:bodyPr/>
          <a:lstStyle/>
          <a:p>
            <a:r>
              <a:rPr lang="fr-FR" dirty="0">
                <a:latin typeface="Arial"/>
                <a:cs typeface="Arial"/>
              </a:rPr>
              <a:t>Votre activité de groupe</a:t>
            </a:r>
          </a:p>
        </p:txBody>
      </p:sp>
      <p:sp>
        <p:nvSpPr>
          <p:cNvPr id="4" name="Content Placeholder 3">
            <a:extLst>
              <a:ext uri="{FF2B5EF4-FFF2-40B4-BE49-F238E27FC236}">
                <a16:creationId xmlns:a16="http://schemas.microsoft.com/office/drawing/2014/main" id="{EC1A5519-AC3F-A62E-4D70-058F353E8AC8}"/>
              </a:ext>
            </a:extLst>
          </p:cNvPr>
          <p:cNvSpPr>
            <a:spLocks noGrp="1"/>
          </p:cNvSpPr>
          <p:nvPr>
            <p:ph sz="half" idx="2"/>
          </p:nvPr>
        </p:nvSpPr>
        <p:spPr>
          <a:xfrm>
            <a:off x="386707" y="2182310"/>
            <a:ext cx="11317613" cy="3962301"/>
          </a:xfrm>
        </p:spPr>
        <p:txBody>
          <a:bodyPr vert="horz" lIns="91440" tIns="45720" rIns="91440" bIns="45720" rtlCol="0" anchor="t">
            <a:noAutofit/>
          </a:bodyPr>
          <a:lstStyle/>
          <a:p>
            <a:pPr marL="342900" indent="-342900"/>
            <a:r>
              <a:rPr lang="fr-FR" sz="2100" dirty="0">
                <a:latin typeface="Arial"/>
                <a:cs typeface="Arial"/>
              </a:rPr>
              <a:t>Faites équipe avec un autre groupe.</a:t>
            </a:r>
          </a:p>
          <a:p>
            <a:pPr marL="342900" indent="-342900"/>
            <a:r>
              <a:rPr lang="fr-FR" sz="2100" dirty="0">
                <a:solidFill>
                  <a:srgbClr val="384D56"/>
                </a:solidFill>
                <a:latin typeface="Arial"/>
                <a:cs typeface="Arial"/>
              </a:rPr>
              <a:t>Le groupe 1 présentera au groupe 2 ses diapositives d’examen d’un événement complétées dans le cadre de l’approche 7-1-7.  Prenez environ 10 minutes pour présenter les diapositives.  Le groupe 2 pourra ensuite poser des questions pendant quelques minutes.</a:t>
            </a:r>
          </a:p>
          <a:p>
            <a:pPr marL="342900" indent="-342900"/>
            <a:r>
              <a:rPr lang="fr-FR" sz="2100" dirty="0">
                <a:solidFill>
                  <a:srgbClr val="384D56"/>
                </a:solidFill>
                <a:latin typeface="Arial"/>
                <a:cs typeface="Arial"/>
              </a:rPr>
              <a:t>Le groupe 2 présentera ensuite au groupe 1 ses diapositives d’examen d’un événement. Prenez environ 10 minutes pour présenter les diapositives. Le groupe 2 pourra ensuite poser des questions pendant quelques minutes. </a:t>
            </a:r>
          </a:p>
          <a:p>
            <a:pPr marL="0" indent="0">
              <a:buNone/>
            </a:pPr>
            <a:endParaRPr lang="en-US" sz="2100" dirty="0">
              <a:latin typeface="Arial"/>
              <a:cs typeface="Arial"/>
            </a:endParaRPr>
          </a:p>
        </p:txBody>
      </p:sp>
      <p:sp>
        <p:nvSpPr>
          <p:cNvPr id="26" name="Rectangle 25">
            <a:extLst>
              <a:ext uri="{FF2B5EF4-FFF2-40B4-BE49-F238E27FC236}">
                <a16:creationId xmlns:a16="http://schemas.microsoft.com/office/drawing/2014/main" id="{9D760EA1-8863-EE7F-B084-BB628FB689F8}"/>
              </a:ext>
            </a:extLst>
          </p:cNvPr>
          <p:cNvSpPr/>
          <p:nvPr/>
        </p:nvSpPr>
        <p:spPr>
          <a:xfrm>
            <a:off x="379594" y="4814506"/>
            <a:ext cx="9343526" cy="14063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
            <a:extLst>
              <a:ext uri="{FF2B5EF4-FFF2-40B4-BE49-F238E27FC236}">
                <a16:creationId xmlns:a16="http://schemas.microsoft.com/office/drawing/2014/main" id="{588A3F62-9F39-0F5A-52C4-6984536AC13B}"/>
              </a:ext>
            </a:extLst>
          </p:cNvPr>
          <p:cNvSpPr txBox="1">
            <a:spLocks/>
          </p:cNvSpPr>
          <p:nvPr/>
        </p:nvSpPr>
        <p:spPr>
          <a:xfrm>
            <a:off x="1006539" y="4966906"/>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FR" sz="2000">
                <a:latin typeface="Arial"/>
                <a:cs typeface="Arial"/>
              </a:rPr>
              <a:t>Durée</a:t>
            </a:r>
          </a:p>
        </p:txBody>
      </p:sp>
      <p:sp>
        <p:nvSpPr>
          <p:cNvPr id="36" name="Content Placeholder 3">
            <a:extLst>
              <a:ext uri="{FF2B5EF4-FFF2-40B4-BE49-F238E27FC236}">
                <a16:creationId xmlns:a16="http://schemas.microsoft.com/office/drawing/2014/main" id="{5C774813-C3D2-8BDB-0CAE-51C35B8FCF36}"/>
              </a:ext>
            </a:extLst>
          </p:cNvPr>
          <p:cNvSpPr txBox="1">
            <a:spLocks/>
          </p:cNvSpPr>
          <p:nvPr/>
        </p:nvSpPr>
        <p:spPr>
          <a:xfrm>
            <a:off x="954788" y="5401712"/>
            <a:ext cx="10414252" cy="74289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dirty="0">
                <a:latin typeface="Arial"/>
                <a:cs typeface="Arial"/>
              </a:rPr>
              <a:t>Environ 15 minutes : le premier groupe présente des diapositives et répond aux questions.</a:t>
            </a:r>
          </a:p>
          <a:p>
            <a:r>
              <a:rPr lang="fr-FR" sz="1600" dirty="0">
                <a:latin typeface="Arial"/>
                <a:cs typeface="Arial"/>
              </a:rPr>
              <a:t>Environ 15 minutes : le deuxième groupe présente des diapositives et répond aux questions.</a:t>
            </a:r>
          </a:p>
          <a:p>
            <a:pPr lvl="1"/>
            <a:endParaRPr lang="en-US" sz="1600" dirty="0">
              <a:latin typeface="Arial"/>
              <a:cs typeface="Arial"/>
            </a:endParaRPr>
          </a:p>
          <a:p>
            <a:endParaRPr lang="en-US" sz="1600" dirty="0">
              <a:cs typeface="Arial"/>
            </a:endParaRPr>
          </a:p>
          <a:p>
            <a:pPr lvl="1"/>
            <a:endParaRPr lang="en-US" sz="1600" dirty="0">
              <a:cs typeface="Arial"/>
            </a:endParaRPr>
          </a:p>
        </p:txBody>
      </p:sp>
      <p:sp>
        <p:nvSpPr>
          <p:cNvPr id="43" name="Title 1">
            <a:extLst>
              <a:ext uri="{FF2B5EF4-FFF2-40B4-BE49-F238E27FC236}">
                <a16:creationId xmlns:a16="http://schemas.microsoft.com/office/drawing/2014/main" id="{0AAC9358-C43A-070A-87E2-CFC3B38D71DB}"/>
              </a:ext>
            </a:extLst>
          </p:cNvPr>
          <p:cNvSpPr txBox="1">
            <a:spLocks/>
          </p:cNvSpPr>
          <p:nvPr/>
        </p:nvSpPr>
        <p:spPr>
          <a:xfrm>
            <a:off x="379824" y="379575"/>
            <a:ext cx="9536335"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fr-FR" sz="3000" dirty="0">
                <a:latin typeface="Arial"/>
                <a:cs typeface="Arial"/>
              </a:rPr>
              <a:t>Présentation des données sur les événements de l’approche 7-1-7 aux parties prenantes</a:t>
            </a:r>
          </a:p>
        </p:txBody>
      </p:sp>
    </p:spTree>
    <p:extLst>
      <p:ext uri="{BB962C8B-B14F-4D97-AF65-F5344CB8AC3E}">
        <p14:creationId xmlns:p14="http://schemas.microsoft.com/office/powerpoint/2010/main" val="2270584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026" name="Picture 2" descr="A diagram of a diagram&#10;&#10;AI-generated content may be incorrect.">
            <a:extLst>
              <a:ext uri="{FF2B5EF4-FFF2-40B4-BE49-F238E27FC236}">
                <a16:creationId xmlns:a16="http://schemas.microsoft.com/office/drawing/2014/main" id="{DB420034-FC92-1433-74F3-855DD560184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46619" y="417566"/>
            <a:ext cx="10930855" cy="6152611"/>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AA66E968-86B9-4690-27E1-AD20E400E726}"/>
              </a:ext>
            </a:extLst>
          </p:cNvPr>
          <p:cNvSpPr>
            <a:spLocks noGrp="1"/>
          </p:cNvSpPr>
          <p:nvPr/>
        </p:nvSpPr>
        <p:spPr>
          <a:xfrm>
            <a:off x="225804" y="167063"/>
            <a:ext cx="10515600" cy="1087808"/>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fr">
                <a:cs typeface="Arial"/>
              </a:rPr>
              <a:t>Le cycle de vie 7-1-7</a:t>
            </a:r>
            <a:endParaRPr lang="en-US"/>
          </a:p>
        </p:txBody>
      </p:sp>
    </p:spTree>
    <p:extLst>
      <p:ext uri="{BB962C8B-B14F-4D97-AF65-F5344CB8AC3E}">
        <p14:creationId xmlns:p14="http://schemas.microsoft.com/office/powerpoint/2010/main" val="582826520"/>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078BF-7A64-253E-FC51-AEFC598DE4E7}"/>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802907DA-22EB-548B-5972-46E3AFA9ABAB}"/>
              </a:ext>
            </a:extLst>
          </p:cNvPr>
          <p:cNvSpPr>
            <a:spLocks noGrp="1"/>
          </p:cNvSpPr>
          <p:nvPr>
            <p:ph type="title"/>
          </p:nvPr>
        </p:nvSpPr>
        <p:spPr/>
        <p:txBody>
          <a:bodyPr/>
          <a:lstStyle/>
          <a:p>
            <a:r>
              <a:rPr lang="fr-FR" dirty="0">
                <a:latin typeface="Arial"/>
                <a:cs typeface="Arial"/>
              </a:rPr>
              <a:t>L’utilisation de la cible 7-1-7 est simple et itérative</a:t>
            </a:r>
          </a:p>
          <a:p>
            <a:endParaRPr lang="en-US">
              <a:cs typeface="Arial"/>
            </a:endParaRPr>
          </a:p>
        </p:txBody>
      </p:sp>
      <p:sp>
        <p:nvSpPr>
          <p:cNvPr id="297" name="Rectangle: Rounded Corners 296">
            <a:extLst>
              <a:ext uri="{FF2B5EF4-FFF2-40B4-BE49-F238E27FC236}">
                <a16:creationId xmlns:a16="http://schemas.microsoft.com/office/drawing/2014/main" id="{0224F8B7-7C85-FD50-48C8-7405B3764008}"/>
              </a:ext>
            </a:extLst>
          </p:cNvPr>
          <p:cNvSpPr/>
          <p:nvPr/>
        </p:nvSpPr>
        <p:spPr>
          <a:xfrm>
            <a:off x="1312611" y="1591847"/>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fr-FR" sz="2000" dirty="0">
                <a:solidFill>
                  <a:schemeClr val="bg1"/>
                </a:solidFill>
                <a:latin typeface="Arial"/>
                <a:ea typeface="Arial"/>
                <a:cs typeface="Calibri"/>
              </a:rPr>
              <a:t>     Collecter des données sur la promptitude et évaluer les  </a:t>
            </a:r>
            <a:br>
              <a:rPr lang="fr-FR" sz="2000" dirty="0">
                <a:solidFill>
                  <a:schemeClr val="bg1"/>
                </a:solidFill>
                <a:latin typeface="Arial"/>
                <a:ea typeface="Arial"/>
                <a:cs typeface="Calibri"/>
              </a:rPr>
            </a:br>
            <a:r>
              <a:rPr lang="fr-FR" sz="2000" dirty="0">
                <a:solidFill>
                  <a:schemeClr val="bg1"/>
                </a:solidFill>
                <a:latin typeface="Arial"/>
                <a:ea typeface="Arial"/>
                <a:cs typeface="Calibri"/>
              </a:rPr>
              <a:t>        performances de l’approche 7-1-7 </a:t>
            </a:r>
          </a:p>
        </p:txBody>
      </p:sp>
      <p:sp>
        <p:nvSpPr>
          <p:cNvPr id="299" name="Oval 298">
            <a:extLst>
              <a:ext uri="{FF2B5EF4-FFF2-40B4-BE49-F238E27FC236}">
                <a16:creationId xmlns:a16="http://schemas.microsoft.com/office/drawing/2014/main" id="{7FD12368-65C8-A859-FDBA-1D15690E3E09}"/>
              </a:ext>
            </a:extLst>
          </p:cNvPr>
          <p:cNvSpPr/>
          <p:nvPr/>
        </p:nvSpPr>
        <p:spPr>
          <a:xfrm>
            <a:off x="1024539" y="1602204"/>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64E4702F-9D47-3435-F77A-7FF099B3D4AC}"/>
              </a:ext>
            </a:extLst>
          </p:cNvPr>
          <p:cNvSpPr/>
          <p:nvPr/>
        </p:nvSpPr>
        <p:spPr>
          <a:xfrm>
            <a:off x="1753689" y="2424833"/>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2000">
                <a:solidFill>
                  <a:schemeClr val="bg1"/>
                </a:solidFill>
                <a:latin typeface="Arial"/>
                <a:ea typeface="Arial"/>
                <a:cs typeface="+mn-lt"/>
              </a:rPr>
              <a:t>    Identifier les goulets d’étranglement et les facteurs favorisants</a:t>
            </a:r>
          </a:p>
        </p:txBody>
      </p:sp>
      <p:sp>
        <p:nvSpPr>
          <p:cNvPr id="305" name="Oval 304">
            <a:extLst>
              <a:ext uri="{FF2B5EF4-FFF2-40B4-BE49-F238E27FC236}">
                <a16:creationId xmlns:a16="http://schemas.microsoft.com/office/drawing/2014/main" id="{A16B7D5E-A3A4-E5CE-2988-170F0CECE361}"/>
              </a:ext>
            </a:extLst>
          </p:cNvPr>
          <p:cNvSpPr/>
          <p:nvPr/>
        </p:nvSpPr>
        <p:spPr>
          <a:xfrm>
            <a:off x="1393406" y="2427373"/>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C83382B5-B1E6-E1C6-E2E3-76CB3EB76C91}"/>
              </a:ext>
            </a:extLst>
          </p:cNvPr>
          <p:cNvSpPr/>
          <p:nvPr/>
        </p:nvSpPr>
        <p:spPr>
          <a:xfrm>
            <a:off x="2079160" y="3269659"/>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2000">
                <a:solidFill>
                  <a:schemeClr val="bg1"/>
                </a:solidFill>
                <a:latin typeface="Arial"/>
                <a:ea typeface="Arial"/>
                <a:cs typeface="+mn-lt"/>
              </a:rPr>
              <a:t>     Définir les actions immédiates et à plus long terme </a:t>
            </a:r>
          </a:p>
        </p:txBody>
      </p:sp>
      <p:sp>
        <p:nvSpPr>
          <p:cNvPr id="308" name="Oval 307">
            <a:extLst>
              <a:ext uri="{FF2B5EF4-FFF2-40B4-BE49-F238E27FC236}">
                <a16:creationId xmlns:a16="http://schemas.microsoft.com/office/drawing/2014/main" id="{3CBE6EDE-BC77-3993-8F55-F36EF0D62AAC}"/>
              </a:ext>
            </a:extLst>
          </p:cNvPr>
          <p:cNvSpPr/>
          <p:nvPr/>
        </p:nvSpPr>
        <p:spPr>
          <a:xfrm>
            <a:off x="1710110" y="3274165"/>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5EEA4DC9-46E2-6E9B-16AB-A4E2B999934B}"/>
              </a:ext>
            </a:extLst>
          </p:cNvPr>
          <p:cNvSpPr/>
          <p:nvPr/>
        </p:nvSpPr>
        <p:spPr>
          <a:xfrm>
            <a:off x="2393900" y="4116364"/>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2000" dirty="0">
                <a:solidFill>
                  <a:schemeClr val="bg1"/>
                </a:solidFill>
                <a:latin typeface="Arial"/>
                <a:ea typeface="Arial"/>
                <a:cs typeface="+mn-lt"/>
              </a:rPr>
              <a:t>        Consolider régulièrement les données et suivre les avancées </a:t>
            </a:r>
            <a:br>
              <a:rPr lang="fr-FR" sz="2000" dirty="0">
                <a:solidFill>
                  <a:schemeClr val="bg1"/>
                </a:solidFill>
                <a:latin typeface="Arial"/>
                <a:ea typeface="Arial"/>
                <a:cs typeface="+mn-lt"/>
              </a:rPr>
            </a:br>
            <a:r>
              <a:rPr lang="fr-FR" sz="2000" dirty="0">
                <a:solidFill>
                  <a:schemeClr val="bg1"/>
                </a:solidFill>
                <a:latin typeface="Arial"/>
                <a:ea typeface="Arial"/>
                <a:cs typeface="+mn-lt"/>
              </a:rPr>
              <a:t>        des actions mises en place </a:t>
            </a:r>
          </a:p>
        </p:txBody>
      </p:sp>
      <p:sp>
        <p:nvSpPr>
          <p:cNvPr id="311" name="Oval 310">
            <a:extLst>
              <a:ext uri="{FF2B5EF4-FFF2-40B4-BE49-F238E27FC236}">
                <a16:creationId xmlns:a16="http://schemas.microsoft.com/office/drawing/2014/main" id="{1E98E395-E7B8-71B5-ADC7-E024391CD5B7}"/>
              </a:ext>
            </a:extLst>
          </p:cNvPr>
          <p:cNvSpPr/>
          <p:nvPr/>
        </p:nvSpPr>
        <p:spPr>
          <a:xfrm>
            <a:off x="2034257" y="4120117"/>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5F61547D-5040-D6A3-3779-3E4AF0113204}"/>
              </a:ext>
            </a:extLst>
          </p:cNvPr>
          <p:cNvSpPr/>
          <p:nvPr/>
        </p:nvSpPr>
        <p:spPr>
          <a:xfrm>
            <a:off x="2708638" y="4961190"/>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900" dirty="0">
                <a:solidFill>
                  <a:schemeClr val="bg1"/>
                </a:solidFill>
                <a:latin typeface="Arial"/>
                <a:ea typeface="Arial"/>
                <a:cs typeface="+mn-lt"/>
              </a:rPr>
              <a:t>       Synthétiser et utiliser les résultats à des fins de planification, de </a:t>
            </a:r>
            <a:br>
              <a:rPr lang="fr-FR" sz="1900" dirty="0">
                <a:solidFill>
                  <a:schemeClr val="bg1"/>
                </a:solidFill>
                <a:latin typeface="Arial"/>
                <a:ea typeface="Arial"/>
                <a:cs typeface="+mn-lt"/>
              </a:rPr>
            </a:br>
            <a:r>
              <a:rPr lang="fr-FR" sz="1900" dirty="0">
                <a:solidFill>
                  <a:schemeClr val="bg1"/>
                </a:solidFill>
                <a:latin typeface="Arial"/>
                <a:ea typeface="Arial"/>
                <a:cs typeface="+mn-lt"/>
              </a:rPr>
              <a:t>       financement et de plaidoyer </a:t>
            </a:r>
          </a:p>
        </p:txBody>
      </p:sp>
      <p:sp>
        <p:nvSpPr>
          <p:cNvPr id="314" name="Oval 313">
            <a:extLst>
              <a:ext uri="{FF2B5EF4-FFF2-40B4-BE49-F238E27FC236}">
                <a16:creationId xmlns:a16="http://schemas.microsoft.com/office/drawing/2014/main" id="{A51B74FC-7FAF-871B-7D93-2C1A3CD76DA1}"/>
              </a:ext>
            </a:extLst>
          </p:cNvPr>
          <p:cNvSpPr/>
          <p:nvPr/>
        </p:nvSpPr>
        <p:spPr>
          <a:xfrm>
            <a:off x="2348997" y="496494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28503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C7C48-7377-DF8C-70CE-70B1A54CFEA4}"/>
            </a:ext>
          </a:extLst>
        </p:cNvPr>
        <p:cNvGrpSpPr/>
        <p:nvPr/>
      </p:nvGrpSpPr>
      <p:grpSpPr>
        <a:xfrm>
          <a:off x="0" y="0"/>
          <a:ext cx="0" cy="0"/>
          <a:chOff x="0" y="0"/>
          <a:chExt cx="0" cy="0"/>
        </a:xfrm>
      </p:grpSpPr>
      <p:sp>
        <p:nvSpPr>
          <p:cNvPr id="19" name="Title 3">
            <a:extLst>
              <a:ext uri="{FF2B5EF4-FFF2-40B4-BE49-F238E27FC236}">
                <a16:creationId xmlns:a16="http://schemas.microsoft.com/office/drawing/2014/main" id="{913474D4-4103-32FA-4A11-22FC0EDBFDE8}"/>
              </a:ext>
            </a:extLst>
          </p:cNvPr>
          <p:cNvSpPr>
            <a:spLocks noGrp="1"/>
          </p:cNvSpPr>
          <p:nvPr>
            <p:ph type="title"/>
          </p:nvPr>
        </p:nvSpPr>
        <p:spPr>
          <a:xfrm>
            <a:off x="255102" y="365126"/>
            <a:ext cx="11424279" cy="740650"/>
          </a:xfrm>
        </p:spPr>
        <p:txBody>
          <a:bodyPr>
            <a:noAutofit/>
          </a:bodyPr>
          <a:lstStyle/>
          <a:p>
            <a:r>
              <a:rPr lang="en-US" sz="3600" dirty="0">
                <a:latin typeface="Arial"/>
                <a:cs typeface="Arial"/>
              </a:rPr>
              <a:t>Les </a:t>
            </a:r>
            <a:r>
              <a:rPr lang="en-US" sz="3600" dirty="0" err="1">
                <a:latin typeface="Arial"/>
                <a:cs typeface="Arial"/>
              </a:rPr>
              <a:t>activités</a:t>
            </a:r>
            <a:r>
              <a:rPr lang="en-US" sz="3600" dirty="0">
                <a:latin typeface="Arial"/>
                <a:cs typeface="Arial"/>
              </a:rPr>
              <a:t> du jour</a:t>
            </a:r>
            <a:endParaRPr lang="en-US" sz="3600" b="0" dirty="0">
              <a:solidFill>
                <a:srgbClr val="000000"/>
              </a:solidFill>
              <a:cs typeface="Arial"/>
            </a:endParaRPr>
          </a:p>
        </p:txBody>
      </p:sp>
      <p:sp>
        <p:nvSpPr>
          <p:cNvPr id="7" name="Content Placeholder 3">
            <a:extLst>
              <a:ext uri="{FF2B5EF4-FFF2-40B4-BE49-F238E27FC236}">
                <a16:creationId xmlns:a16="http://schemas.microsoft.com/office/drawing/2014/main" id="{D2848ABB-6939-43DC-7114-04AB4FFA9385}"/>
              </a:ext>
            </a:extLst>
          </p:cNvPr>
          <p:cNvSpPr>
            <a:spLocks noGrp="1"/>
          </p:cNvSpPr>
          <p:nvPr>
            <p:ph idx="1"/>
          </p:nvPr>
        </p:nvSpPr>
        <p:spPr>
          <a:xfrm>
            <a:off x="987489" y="1708978"/>
            <a:ext cx="10216278" cy="4607008"/>
          </a:xfrm>
        </p:spPr>
        <p:txBody>
          <a:bodyPr vert="horz" lIns="91440" tIns="45720" rIns="91440" bIns="45720" rtlCol="0" anchor="t">
            <a:noAutofit/>
          </a:bodyPr>
          <a:lstStyle/>
          <a:p>
            <a:pPr marL="0" indent="0">
              <a:lnSpc>
                <a:spcPct val="113999"/>
              </a:lnSpc>
              <a:buNone/>
            </a:pPr>
            <a:r>
              <a:rPr lang="en-US" sz="2600" u="sng" dirty="0">
                <a:latin typeface="Arial"/>
                <a:cs typeface="Arial"/>
              </a:rPr>
              <a:t>Deux types </a:t>
            </a:r>
            <a:r>
              <a:rPr lang="en-US" sz="2600" u="sng" dirty="0" err="1">
                <a:latin typeface="Arial"/>
                <a:cs typeface="Arial"/>
              </a:rPr>
              <a:t>d’activités</a:t>
            </a:r>
            <a:endParaRPr lang="en-US" sz="2600" u="sng" dirty="0">
              <a:latin typeface="Arial"/>
              <a:cs typeface="Arial"/>
            </a:endParaRPr>
          </a:p>
          <a:p>
            <a:pPr marL="0" indent="0">
              <a:lnSpc>
                <a:spcPct val="113999"/>
              </a:lnSpc>
              <a:buNone/>
            </a:pPr>
            <a:endParaRPr lang="en-US" sz="2600" u="sng" dirty="0">
              <a:latin typeface="Arial"/>
              <a:cs typeface="Arial"/>
            </a:endParaRPr>
          </a:p>
          <a:p>
            <a:pPr>
              <a:lnSpc>
                <a:spcPct val="113999"/>
              </a:lnSpc>
            </a:pPr>
            <a:r>
              <a:rPr lang="fr-FR" sz="2600" dirty="0">
                <a:latin typeface="Arial"/>
                <a:cs typeface="Arial"/>
              </a:rPr>
              <a:t>Activités pratiques pour pratiquer les trois étapes du 7-1-7 en petits groupes et en plénière</a:t>
            </a:r>
            <a:endParaRPr lang="en-US" sz="2600" dirty="0">
              <a:latin typeface="Arial"/>
              <a:cs typeface="Arial"/>
            </a:endParaRPr>
          </a:p>
          <a:p>
            <a:pPr marL="342900" indent="-342900">
              <a:lnSpc>
                <a:spcPct val="113999"/>
              </a:lnSpc>
            </a:pPr>
            <a:r>
              <a:rPr lang="fr-FR" sz="2600" dirty="0">
                <a:latin typeface="Arial"/>
                <a:cs typeface="Arial"/>
              </a:rPr>
              <a:t>Appliquez les trois premières étapes du 7-1-7 à vos propres données (ou à des scénarios fictifs si nécessaire)</a:t>
            </a:r>
            <a:endParaRPr lang="en-US" sz="600" dirty="0">
              <a:latin typeface="Arial"/>
              <a:cs typeface="Arial"/>
            </a:endParaRPr>
          </a:p>
        </p:txBody>
      </p:sp>
    </p:spTree>
    <p:extLst>
      <p:ext uri="{BB962C8B-B14F-4D97-AF65-F5344CB8AC3E}">
        <p14:creationId xmlns:p14="http://schemas.microsoft.com/office/powerpoint/2010/main" val="40349900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3E3A3-D011-60BC-4340-BD59AC9396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F7AD88-3F27-2997-1EDD-C2FA91048A4C}"/>
              </a:ext>
            </a:extLst>
          </p:cNvPr>
          <p:cNvSpPr>
            <a:spLocks noGrp="1"/>
          </p:cNvSpPr>
          <p:nvPr>
            <p:ph type="title"/>
          </p:nvPr>
        </p:nvSpPr>
        <p:spPr>
          <a:xfrm>
            <a:off x="475982" y="397999"/>
            <a:ext cx="10915918" cy="1325563"/>
          </a:xfrm>
        </p:spPr>
        <p:txBody>
          <a:bodyPr/>
          <a:lstStyle/>
          <a:p>
            <a:r>
              <a:rPr lang="fr"/>
              <a:t>L'utilisation du 7-1-7 est simple et itérative</a:t>
            </a:r>
            <a:endParaRPr lang="en-US" dirty="0"/>
          </a:p>
        </p:txBody>
      </p:sp>
      <p:sp>
        <p:nvSpPr>
          <p:cNvPr id="3" name="Rectangle: Rounded Corners 296">
            <a:extLst>
              <a:ext uri="{FF2B5EF4-FFF2-40B4-BE49-F238E27FC236}">
                <a16:creationId xmlns:a16="http://schemas.microsoft.com/office/drawing/2014/main" id="{D4983697-7467-810A-C61F-148E2AC7A45C}"/>
              </a:ext>
            </a:extLst>
          </p:cNvPr>
          <p:cNvSpPr/>
          <p:nvPr/>
        </p:nvSpPr>
        <p:spPr>
          <a:xfrm>
            <a:off x="1042199" y="1750807"/>
            <a:ext cx="9092048"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FFFFFF"/>
                </a:solidFill>
                <a:effectLst/>
                <a:uLnTx/>
                <a:uFillTx/>
                <a:latin typeface="Arial"/>
                <a:ea typeface="Arial"/>
                <a:cs typeface="Calibri"/>
              </a:rPr>
              <a:t>     Faire la collecte des données de promptitude et évaluer les performances selon 7-1-7 </a:t>
            </a:r>
          </a:p>
        </p:txBody>
      </p:sp>
      <p:sp>
        <p:nvSpPr>
          <p:cNvPr id="4" name="Oval 298">
            <a:extLst>
              <a:ext uri="{FF2B5EF4-FFF2-40B4-BE49-F238E27FC236}">
                <a16:creationId xmlns:a16="http://schemas.microsoft.com/office/drawing/2014/main" id="{B0932AAF-B045-52A0-8990-846EFED14718}"/>
              </a:ext>
            </a:extLst>
          </p:cNvPr>
          <p:cNvSpPr/>
          <p:nvPr/>
        </p:nvSpPr>
        <p:spPr>
          <a:xfrm>
            <a:off x="748146" y="1764953"/>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Rectangle: Rounded Corners 303">
            <a:extLst>
              <a:ext uri="{FF2B5EF4-FFF2-40B4-BE49-F238E27FC236}">
                <a16:creationId xmlns:a16="http://schemas.microsoft.com/office/drawing/2014/main" id="{000D0F18-8F44-3177-66AD-F40903B8EFF5}"/>
              </a:ext>
            </a:extLst>
          </p:cNvPr>
          <p:cNvSpPr/>
          <p:nvPr/>
        </p:nvSpPr>
        <p:spPr>
          <a:xfrm>
            <a:off x="1483277" y="2598081"/>
            <a:ext cx="9092048" cy="720438"/>
          </a:xfrm>
          <a:prstGeom prst="roundRect">
            <a:avLst/>
          </a:prstGeom>
          <a:solidFill>
            <a:schemeClr val="bg1">
              <a:lumMod val="8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FFFF"/>
                </a:solidFill>
                <a:effectLst/>
                <a:uLnTx/>
                <a:uFillTx/>
                <a:latin typeface="Arial"/>
                <a:ea typeface="Arial"/>
                <a:cs typeface="Calibri" panose="020F0502020204030204"/>
              </a:rPr>
              <a:t>    Identifier les goulets d’étranglement et les facteurs favorisants</a:t>
            </a:r>
          </a:p>
        </p:txBody>
      </p:sp>
      <p:sp>
        <p:nvSpPr>
          <p:cNvPr id="6" name="Oval 304">
            <a:extLst>
              <a:ext uri="{FF2B5EF4-FFF2-40B4-BE49-F238E27FC236}">
                <a16:creationId xmlns:a16="http://schemas.microsoft.com/office/drawing/2014/main" id="{1C0F323B-CCE4-9022-85B8-E0CC7071DB25}"/>
              </a:ext>
            </a:extLst>
          </p:cNvPr>
          <p:cNvSpPr/>
          <p:nvPr/>
        </p:nvSpPr>
        <p:spPr>
          <a:xfrm>
            <a:off x="1122994" y="2600621"/>
            <a:ext cx="722431" cy="708560"/>
          </a:xfrm>
          <a:prstGeom prst="ellipse">
            <a:avLst/>
          </a:prstGeom>
          <a:solidFill>
            <a:schemeClr val="bg1">
              <a:lumMod val="8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Rounded Corners 306">
            <a:extLst>
              <a:ext uri="{FF2B5EF4-FFF2-40B4-BE49-F238E27FC236}">
                <a16:creationId xmlns:a16="http://schemas.microsoft.com/office/drawing/2014/main" id="{1E6D2B2D-8E6F-A032-E0B0-40BCDFBC2072}"/>
              </a:ext>
            </a:extLst>
          </p:cNvPr>
          <p:cNvSpPr/>
          <p:nvPr/>
        </p:nvSpPr>
        <p:spPr>
          <a:xfrm>
            <a:off x="1808748" y="3442907"/>
            <a:ext cx="9092048" cy="712341"/>
          </a:xfrm>
          <a:prstGeom prst="roundRect">
            <a:avLst/>
          </a:prstGeom>
          <a:solidFill>
            <a:schemeClr val="bg1">
              <a:lumMod val="8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FFFF"/>
                </a:solidFill>
                <a:effectLst/>
                <a:uLnTx/>
                <a:uFillTx/>
                <a:latin typeface="Arial"/>
                <a:ea typeface="Arial"/>
                <a:cs typeface="Calibri" panose="020F0502020204030204"/>
              </a:rPr>
              <a:t>     Définir les actions immédiates et à plus long terme </a:t>
            </a:r>
          </a:p>
        </p:txBody>
      </p:sp>
      <p:sp>
        <p:nvSpPr>
          <p:cNvPr id="8" name="Oval 307">
            <a:extLst>
              <a:ext uri="{FF2B5EF4-FFF2-40B4-BE49-F238E27FC236}">
                <a16:creationId xmlns:a16="http://schemas.microsoft.com/office/drawing/2014/main" id="{A3D522A5-493F-7748-D161-95FE526EA422}"/>
              </a:ext>
            </a:extLst>
          </p:cNvPr>
          <p:cNvSpPr/>
          <p:nvPr/>
        </p:nvSpPr>
        <p:spPr>
          <a:xfrm>
            <a:off x="1439698" y="3447413"/>
            <a:ext cx="722431" cy="708560"/>
          </a:xfrm>
          <a:prstGeom prst="ellipse">
            <a:avLst/>
          </a:prstGeom>
          <a:solidFill>
            <a:schemeClr val="bg1">
              <a:lumMod val="8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Rounded Corners 309">
            <a:extLst>
              <a:ext uri="{FF2B5EF4-FFF2-40B4-BE49-F238E27FC236}">
                <a16:creationId xmlns:a16="http://schemas.microsoft.com/office/drawing/2014/main" id="{E23624A3-DA67-794F-0DCC-5C5A01AF963C}"/>
              </a:ext>
            </a:extLst>
          </p:cNvPr>
          <p:cNvSpPr/>
          <p:nvPr/>
        </p:nvSpPr>
        <p:spPr>
          <a:xfrm>
            <a:off x="2123488" y="4289612"/>
            <a:ext cx="9092048" cy="720438"/>
          </a:xfrm>
          <a:prstGeom prst="roundRect">
            <a:avLst/>
          </a:prstGeom>
          <a:solidFill>
            <a:schemeClr val="bg1">
              <a:lumMod val="8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FFFF"/>
                </a:solidFill>
                <a:effectLst/>
                <a:uLnTx/>
                <a:uFillTx/>
                <a:latin typeface="Arial"/>
                <a:ea typeface="Arial"/>
                <a:cs typeface="Calibri" panose="020F0502020204030204"/>
              </a:rPr>
              <a:t>        Consolider régulièrement les données et suivre les avancées des actions mises en place </a:t>
            </a:r>
          </a:p>
        </p:txBody>
      </p:sp>
      <p:sp>
        <p:nvSpPr>
          <p:cNvPr id="10" name="Oval 310">
            <a:extLst>
              <a:ext uri="{FF2B5EF4-FFF2-40B4-BE49-F238E27FC236}">
                <a16:creationId xmlns:a16="http://schemas.microsoft.com/office/drawing/2014/main" id="{90AC50F0-B35B-E65C-3EC5-A958A53E9200}"/>
              </a:ext>
            </a:extLst>
          </p:cNvPr>
          <p:cNvSpPr/>
          <p:nvPr/>
        </p:nvSpPr>
        <p:spPr>
          <a:xfrm>
            <a:off x="1763845" y="4293365"/>
            <a:ext cx="722431" cy="719933"/>
          </a:xfrm>
          <a:prstGeom prst="ellipse">
            <a:avLst/>
          </a:prstGeom>
          <a:solidFill>
            <a:schemeClr val="bg1">
              <a:lumMod val="8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Rounded Corners 312">
            <a:extLst>
              <a:ext uri="{FF2B5EF4-FFF2-40B4-BE49-F238E27FC236}">
                <a16:creationId xmlns:a16="http://schemas.microsoft.com/office/drawing/2014/main" id="{4C525F20-2EFB-394B-8D51-430214DE2BFF}"/>
              </a:ext>
            </a:extLst>
          </p:cNvPr>
          <p:cNvSpPr/>
          <p:nvPr/>
        </p:nvSpPr>
        <p:spPr>
          <a:xfrm>
            <a:off x="2438226" y="5134438"/>
            <a:ext cx="9092048" cy="720438"/>
          </a:xfrm>
          <a:prstGeom prst="roundRect">
            <a:avLst/>
          </a:prstGeom>
          <a:solidFill>
            <a:schemeClr val="bg1">
              <a:lumMod val="8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FFFF"/>
                </a:solidFill>
                <a:effectLst/>
                <a:uLnTx/>
                <a:uFillTx/>
                <a:latin typeface="Arial"/>
                <a:ea typeface="Arial"/>
                <a:cs typeface="Calibri" panose="020F0502020204030204"/>
              </a:rPr>
              <a:t>       Synthétiser et utiliser les résultats à des fins de planification, de financement et de plaidoyer </a:t>
            </a:r>
          </a:p>
        </p:txBody>
      </p:sp>
      <p:sp>
        <p:nvSpPr>
          <p:cNvPr id="12" name="Oval 313">
            <a:extLst>
              <a:ext uri="{FF2B5EF4-FFF2-40B4-BE49-F238E27FC236}">
                <a16:creationId xmlns:a16="http://schemas.microsoft.com/office/drawing/2014/main" id="{8388E538-5540-FF14-B4EF-787599B0A224}"/>
              </a:ext>
            </a:extLst>
          </p:cNvPr>
          <p:cNvSpPr/>
          <p:nvPr/>
        </p:nvSpPr>
        <p:spPr>
          <a:xfrm>
            <a:off x="2078585" y="5138191"/>
            <a:ext cx="722431" cy="716657"/>
          </a:xfrm>
          <a:prstGeom prst="ellipse">
            <a:avLst/>
          </a:prstGeom>
          <a:solidFill>
            <a:schemeClr val="bg1">
              <a:lumMod val="8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25748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80093A-E3ED-DEB4-7CA7-B5DEC8D969AC}"/>
            </a:ext>
          </a:extLst>
        </p:cNvPr>
        <p:cNvGrpSpPr/>
        <p:nvPr/>
      </p:nvGrpSpPr>
      <p:grpSpPr>
        <a:xfrm>
          <a:off x="0" y="0"/>
          <a:ext cx="0" cy="0"/>
          <a:chOff x="0" y="0"/>
          <a:chExt cx="0" cy="0"/>
        </a:xfrm>
      </p:grpSpPr>
      <p:sp>
        <p:nvSpPr>
          <p:cNvPr id="19" name="Text Placeholder 4">
            <a:extLst>
              <a:ext uri="{FF2B5EF4-FFF2-40B4-BE49-F238E27FC236}">
                <a16:creationId xmlns:a16="http://schemas.microsoft.com/office/drawing/2014/main" id="{DEAE43FE-E682-097E-906A-B2976BA9B5E6}"/>
              </a:ext>
            </a:extLst>
          </p:cNvPr>
          <p:cNvSpPr txBox="1">
            <a:spLocks/>
          </p:cNvSpPr>
          <p:nvPr/>
        </p:nvSpPr>
        <p:spPr>
          <a:xfrm>
            <a:off x="445250" y="1551909"/>
            <a:ext cx="7822450"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mn-cs"/>
              </a:rPr>
              <a:t>Réaliser la collecte des données de promptitude</a:t>
            </a:r>
            <a:endParaRPr kumimoji="0" lang="en-US" sz="2200" b="1" i="0" u="none" strike="noStrike" kern="1200" cap="none" spc="0" normalizeH="0" baseline="0" noProof="0" dirty="0">
              <a:ln>
                <a:noFill/>
              </a:ln>
              <a:solidFill>
                <a:srgbClr val="618393"/>
              </a:solidFill>
              <a:effectLst/>
              <a:uLnTx/>
              <a:uFillTx/>
              <a:latin typeface="Arial" panose="020B0604020202020204" pitchFamily="34" charset="0"/>
              <a:ea typeface="+mn-ea"/>
              <a:cs typeface="+mn-cs"/>
            </a:endParaRPr>
          </a:p>
        </p:txBody>
      </p:sp>
      <p:sp>
        <p:nvSpPr>
          <p:cNvPr id="20" name="Content Placeholder 2">
            <a:extLst>
              <a:ext uri="{FF2B5EF4-FFF2-40B4-BE49-F238E27FC236}">
                <a16:creationId xmlns:a16="http://schemas.microsoft.com/office/drawing/2014/main" id="{FFA93B46-C7F9-8D20-F976-DD8D77C280B0}"/>
              </a:ext>
            </a:extLst>
          </p:cNvPr>
          <p:cNvSpPr txBox="1">
            <a:spLocks/>
          </p:cNvSpPr>
          <p:nvPr/>
        </p:nvSpPr>
        <p:spPr>
          <a:xfrm>
            <a:off x="614968" y="2111189"/>
            <a:ext cx="10897975" cy="2863545"/>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Dates d'émergence, de détection, de notification et sept actions de réponse précoce.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Textes narratifs expliquant le choix des dates jalons ainsi que les observations clés, et identifier les goulets d'étranglement et les </a:t>
            </a:r>
            <a:r>
              <a:rPr kumimoji="0" lang="en-US" sz="2000" b="0" i="0" u="none" strike="noStrike" kern="1200" cap="none" spc="0" normalizeH="0" baseline="0" noProof="0" dirty="0" err="1">
                <a:ln>
                  <a:noFill/>
                </a:ln>
                <a:solidFill>
                  <a:srgbClr val="394D56"/>
                </a:solidFill>
                <a:effectLst/>
                <a:uLnTx/>
                <a:uFillTx/>
                <a:latin typeface="Arial" panose="020B0604020202020204" pitchFamily="34" charset="0"/>
                <a:ea typeface="+mn-ea"/>
                <a:cs typeface="+mn-cs"/>
              </a:rPr>
              <a:t>facteurs</a:t>
            </a:r>
            <a:r>
              <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 </a:t>
            </a:r>
            <a:r>
              <a:rPr kumimoji="0" lang="en-US" sz="2000" b="0" i="0" u="none" strike="noStrike" kern="1200" cap="none" spc="0" normalizeH="0" baseline="0" noProof="0" dirty="0" err="1">
                <a:ln>
                  <a:noFill/>
                </a:ln>
                <a:solidFill>
                  <a:srgbClr val="394D56"/>
                </a:solidFill>
                <a:effectLst/>
                <a:uLnTx/>
                <a:uFillTx/>
                <a:latin typeface="Arial" panose="020B0604020202020204" pitchFamily="34" charset="0"/>
                <a:ea typeface="+mn-ea"/>
                <a:cs typeface="+mn-cs"/>
              </a:rPr>
              <a:t>favorisants</a:t>
            </a:r>
            <a:r>
              <a:rPr kumimoji="0" lang="fr"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a:t>
            </a:r>
            <a:endPar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grpSp>
        <p:nvGrpSpPr>
          <p:cNvPr id="7" name="Group 6">
            <a:extLst>
              <a:ext uri="{FF2B5EF4-FFF2-40B4-BE49-F238E27FC236}">
                <a16:creationId xmlns:a16="http://schemas.microsoft.com/office/drawing/2014/main" id="{DF4F66AC-7A56-2011-9E34-B57B269611EA}"/>
              </a:ext>
            </a:extLst>
          </p:cNvPr>
          <p:cNvGrpSpPr/>
          <p:nvPr/>
        </p:nvGrpSpPr>
        <p:grpSpPr>
          <a:xfrm>
            <a:off x="617578" y="3410412"/>
            <a:ext cx="10788832" cy="2952541"/>
            <a:chOff x="1528997" y="3253131"/>
            <a:chExt cx="9786620" cy="3192640"/>
          </a:xfrm>
        </p:grpSpPr>
        <p:sp>
          <p:nvSpPr>
            <p:cNvPr id="26" name="Rounded Rectangle 25">
              <a:extLst>
                <a:ext uri="{FF2B5EF4-FFF2-40B4-BE49-F238E27FC236}">
                  <a16:creationId xmlns:a16="http://schemas.microsoft.com/office/drawing/2014/main" id="{299D91E1-120A-35D1-2524-A38F2FBCB8EA}"/>
                </a:ext>
              </a:extLst>
            </p:cNvPr>
            <p:cNvSpPr/>
            <p:nvPr/>
          </p:nvSpPr>
          <p:spPr>
            <a:xfrm>
              <a:off x="1528997" y="3253131"/>
              <a:ext cx="9759479" cy="3192640"/>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pic>
          <p:nvPicPr>
            <p:cNvPr id="16" name="Picture 15">
              <a:extLst>
                <a:ext uri="{FF2B5EF4-FFF2-40B4-BE49-F238E27FC236}">
                  <a16:creationId xmlns:a16="http://schemas.microsoft.com/office/drawing/2014/main" id="{D602CFBE-5453-D358-BFAF-551E063A97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17804" y="4277686"/>
              <a:ext cx="1466749" cy="2010184"/>
            </a:xfrm>
            <a:prstGeom prst="rect">
              <a:avLst/>
            </a:prstGeom>
            <a:solidFill>
              <a:schemeClr val="bg2"/>
            </a:solidFill>
            <a:ln w="38100">
              <a:noFill/>
            </a:ln>
          </p:spPr>
        </p:pic>
        <p:sp>
          <p:nvSpPr>
            <p:cNvPr id="22" name="TextBox 21">
              <a:extLst>
                <a:ext uri="{FF2B5EF4-FFF2-40B4-BE49-F238E27FC236}">
                  <a16:creationId xmlns:a16="http://schemas.microsoft.com/office/drawing/2014/main" id="{5B772511-A78A-3CD3-8D0B-562F58310C0C}"/>
                </a:ext>
              </a:extLst>
            </p:cNvPr>
            <p:cNvSpPr txBox="1"/>
            <p:nvPr/>
          </p:nvSpPr>
          <p:spPr>
            <a:xfrm>
              <a:off x="1786587" y="3857207"/>
              <a:ext cx="2203651" cy="399366"/>
            </a:xfrm>
            <a:prstGeom prst="rect">
              <a:avLst/>
            </a:prstGeom>
            <a:solidFill>
              <a:schemeClr val="bg2"/>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800" b="1" i="0" u="none" strike="noStrike" kern="1200" cap="none" spc="0" normalizeH="0" baseline="0" noProof="0">
                  <a:ln>
                    <a:noFill/>
                  </a:ln>
                  <a:solidFill>
                    <a:srgbClr val="384D56"/>
                  </a:solidFill>
                  <a:effectLst/>
                  <a:uLnTx/>
                  <a:uFillTx/>
                  <a:latin typeface="Calibri" panose="020F0502020204030204"/>
                  <a:ea typeface="+mn-ea"/>
                  <a:cs typeface="+mn-cs"/>
                </a:rPr>
                <a:t>Outil d'évaluation 7-1-7</a:t>
              </a:r>
              <a:endParaRPr kumimoji="0" lang="en-US" sz="1800" b="1" i="0" u="none" strike="noStrike" kern="1200" cap="none" spc="0" normalizeH="0" baseline="0" noProof="0" dirty="0">
                <a:ln>
                  <a:noFill/>
                </a:ln>
                <a:solidFill>
                  <a:srgbClr val="384D56"/>
                </a:solidFill>
                <a:effectLst/>
                <a:uLnTx/>
                <a:uFillTx/>
                <a:latin typeface="Calibri" panose="020F0502020204030204"/>
                <a:ea typeface="+mn-ea"/>
                <a:cs typeface="+mn-cs"/>
              </a:endParaRPr>
            </a:p>
          </p:txBody>
        </p:sp>
        <p:pic>
          <p:nvPicPr>
            <p:cNvPr id="23" name="Picture 22">
              <a:extLst>
                <a:ext uri="{FF2B5EF4-FFF2-40B4-BE49-F238E27FC236}">
                  <a16:creationId xmlns:a16="http://schemas.microsoft.com/office/drawing/2014/main" id="{9CC04D02-8524-A554-9F5B-9F0A4DBD05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10970" y="4570345"/>
              <a:ext cx="1119876" cy="1690021"/>
            </a:xfrm>
            <a:prstGeom prst="rect">
              <a:avLst/>
            </a:prstGeom>
            <a:solidFill>
              <a:schemeClr val="bg2"/>
            </a:solidFill>
            <a:ln w="38100">
              <a:noFill/>
            </a:ln>
          </p:spPr>
        </p:pic>
        <p:pic>
          <p:nvPicPr>
            <p:cNvPr id="24" name="Picture 23">
              <a:extLst>
                <a:ext uri="{FF2B5EF4-FFF2-40B4-BE49-F238E27FC236}">
                  <a16:creationId xmlns:a16="http://schemas.microsoft.com/office/drawing/2014/main" id="{C6DB5127-F446-928B-E6C4-676A8279ED2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1084" y="4795419"/>
              <a:ext cx="1202095" cy="1530278"/>
            </a:xfrm>
            <a:prstGeom prst="rect">
              <a:avLst/>
            </a:prstGeom>
            <a:solidFill>
              <a:schemeClr val="bg2"/>
            </a:solidFill>
            <a:ln w="38100">
              <a:noFill/>
            </a:ln>
          </p:spPr>
        </p:pic>
        <p:sp>
          <p:nvSpPr>
            <p:cNvPr id="25" name="TextBox 24">
              <a:extLst>
                <a:ext uri="{FF2B5EF4-FFF2-40B4-BE49-F238E27FC236}">
                  <a16:creationId xmlns:a16="http://schemas.microsoft.com/office/drawing/2014/main" id="{C6DFD1BF-DD54-4551-0649-330B60F0BC9E}"/>
                </a:ext>
              </a:extLst>
            </p:cNvPr>
            <p:cNvSpPr txBox="1"/>
            <p:nvPr/>
          </p:nvSpPr>
          <p:spPr>
            <a:xfrm>
              <a:off x="4579615" y="3797004"/>
              <a:ext cx="3390734" cy="998415"/>
            </a:xfrm>
            <a:prstGeom prst="rect">
              <a:avLst/>
            </a:prstGeom>
            <a:solidFill>
              <a:schemeClr val="bg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800" b="1" i="0" u="none" strike="noStrike" kern="1200" cap="none" spc="0" normalizeH="0" baseline="0" noProof="0" dirty="0">
                  <a:ln>
                    <a:noFill/>
                  </a:ln>
                  <a:solidFill>
                    <a:srgbClr val="384D56"/>
                  </a:solidFill>
                  <a:effectLst/>
                  <a:uLnTx/>
                  <a:uFillTx/>
                  <a:latin typeface="Calibri" panose="020F0502020204030204"/>
                  <a:ea typeface="+mn-ea"/>
                  <a:cs typeface="+mn-cs"/>
                </a:rPr>
                <a:t>Rapport pays des équipes d'intervention rapide intégrant les données 7-1-7</a:t>
              </a:r>
              <a:endParaRPr kumimoji="0" lang="en-US" sz="1800" b="1" i="0" u="none" strike="noStrike" kern="1200" cap="none" spc="0" normalizeH="0" baseline="0" noProof="0" dirty="0">
                <a:ln>
                  <a:noFill/>
                </a:ln>
                <a:solidFill>
                  <a:srgbClr val="384D56"/>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391FBBCE-4653-7A14-40DA-1E2C3FCD9C11}"/>
                </a:ext>
              </a:extLst>
            </p:cNvPr>
            <p:cNvSpPr txBox="1"/>
            <p:nvPr/>
          </p:nvSpPr>
          <p:spPr>
            <a:xfrm>
              <a:off x="8320996" y="3857207"/>
              <a:ext cx="2994621" cy="399366"/>
            </a:xfrm>
            <a:prstGeom prst="rect">
              <a:avLst/>
            </a:prstGeom>
            <a:solidFill>
              <a:schemeClr val="bg2"/>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800" b="1" i="0" u="none" strike="noStrike" kern="1200" cap="none" spc="0" normalizeH="0" baseline="0" noProof="0">
                  <a:ln>
                    <a:noFill/>
                  </a:ln>
                  <a:solidFill>
                    <a:srgbClr val="384D56"/>
                  </a:solidFill>
                  <a:effectLst/>
                  <a:uLnTx/>
                  <a:uFillTx/>
                  <a:latin typeface="Calibri" panose="020F0502020204030204"/>
                  <a:ea typeface="+mn-ea"/>
                  <a:cs typeface="+mn-cs"/>
                </a:rPr>
                <a:t>Collecte de données numériques</a:t>
              </a:r>
              <a:endParaRPr kumimoji="0" lang="en-US" sz="1800" b="1" i="0" u="none" strike="noStrike" kern="1200" cap="none" spc="0" normalizeH="0" baseline="0" noProof="0" dirty="0">
                <a:ln>
                  <a:noFill/>
                </a:ln>
                <a:solidFill>
                  <a:srgbClr val="384D56"/>
                </a:solidFill>
                <a:effectLst/>
                <a:uLnTx/>
                <a:uFillTx/>
                <a:latin typeface="Calibri" panose="020F0502020204030204"/>
                <a:ea typeface="+mn-ea"/>
                <a:cs typeface="+mn-cs"/>
              </a:endParaRPr>
            </a:p>
          </p:txBody>
        </p:sp>
        <p:sp>
          <p:nvSpPr>
            <p:cNvPr id="28" name="Text Placeholder 4">
              <a:extLst>
                <a:ext uri="{FF2B5EF4-FFF2-40B4-BE49-F238E27FC236}">
                  <a16:creationId xmlns:a16="http://schemas.microsoft.com/office/drawing/2014/main" id="{2A1997E0-8FB3-363E-E3F0-B01B64C01974}"/>
                </a:ext>
              </a:extLst>
            </p:cNvPr>
            <p:cNvSpPr txBox="1">
              <a:spLocks/>
            </p:cNvSpPr>
            <p:nvPr/>
          </p:nvSpPr>
          <p:spPr>
            <a:xfrm>
              <a:off x="1709968" y="3392877"/>
              <a:ext cx="7169230" cy="400638"/>
            </a:xfrm>
            <a:prstGeom prst="rect">
              <a:avLst/>
            </a:prstGeom>
            <a:solidFill>
              <a:schemeClr val="bg2"/>
            </a:solidFill>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Exemples de formulaires de collecte de données 7-1-7</a:t>
              </a:r>
              <a:endParaRPr kumimoji="0" lang="en-US" sz="2200" b="1" i="0" u="none" strike="noStrike" kern="1200" cap="none" spc="0" normalizeH="0" baseline="0" noProof="0" dirty="0">
                <a:ln>
                  <a:noFill/>
                </a:ln>
                <a:solidFill>
                  <a:srgbClr val="3BB041"/>
                </a:solidFill>
                <a:effectLst/>
                <a:uLnTx/>
                <a:uFillTx/>
                <a:latin typeface="Arial" panose="020B0604020202020204" pitchFamily="34" charset="0"/>
                <a:ea typeface="+mn-ea"/>
                <a:cs typeface="+mn-cs"/>
              </a:endParaRPr>
            </a:p>
          </p:txBody>
        </p:sp>
        <p:pic>
          <p:nvPicPr>
            <p:cNvPr id="3" name="Picture 2">
              <a:extLst>
                <a:ext uri="{FF2B5EF4-FFF2-40B4-BE49-F238E27FC236}">
                  <a16:creationId xmlns:a16="http://schemas.microsoft.com/office/drawing/2014/main" id="{15F6374D-FCEC-12B1-5892-686097D239C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94770" y="4314091"/>
              <a:ext cx="1090482" cy="1548190"/>
            </a:xfrm>
            <a:prstGeom prst="rect">
              <a:avLst/>
            </a:prstGeom>
            <a:solidFill>
              <a:schemeClr val="bg2"/>
            </a:solidFill>
            <a:ln w="38100">
              <a:noFill/>
            </a:ln>
          </p:spPr>
        </p:pic>
        <p:pic>
          <p:nvPicPr>
            <p:cNvPr id="4" name="Picture 3">
              <a:extLst>
                <a:ext uri="{FF2B5EF4-FFF2-40B4-BE49-F238E27FC236}">
                  <a16:creationId xmlns:a16="http://schemas.microsoft.com/office/drawing/2014/main" id="{894FF890-1E0F-ED72-7B86-CC6011DA93D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388833" y="4798697"/>
              <a:ext cx="1172598" cy="1530278"/>
            </a:xfrm>
            <a:prstGeom prst="rect">
              <a:avLst/>
            </a:prstGeom>
            <a:solidFill>
              <a:schemeClr val="bg2"/>
            </a:solidFill>
            <a:ln w="38100">
              <a:noFill/>
            </a:ln>
          </p:spPr>
        </p:pic>
      </p:grpSp>
      <p:sp>
        <p:nvSpPr>
          <p:cNvPr id="9" name="Rectangle: Rounded Corners 4">
            <a:extLst>
              <a:ext uri="{FF2B5EF4-FFF2-40B4-BE49-F238E27FC236}">
                <a16:creationId xmlns:a16="http://schemas.microsoft.com/office/drawing/2014/main" id="{9C029A24-A2CF-5E31-77ED-CC70D09620BE}"/>
              </a:ext>
            </a:extLst>
          </p:cNvPr>
          <p:cNvSpPr/>
          <p:nvPr/>
        </p:nvSpPr>
        <p:spPr>
          <a:xfrm>
            <a:off x="765958" y="368298"/>
            <a:ext cx="1060726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200" b="1" i="0" u="none" strike="noStrike" kern="1200" cap="none" spc="0" normalizeH="0" baseline="0" noProof="0" dirty="0">
                <a:ln>
                  <a:noFill/>
                </a:ln>
                <a:solidFill>
                  <a:srgbClr val="FFFFFF"/>
                </a:solidFill>
                <a:effectLst/>
                <a:uLnTx/>
                <a:uFillTx/>
                <a:latin typeface="Arial"/>
                <a:ea typeface="Calibri"/>
                <a:cs typeface="Calibri"/>
              </a:rPr>
              <a:t>        </a:t>
            </a:r>
            <a:r>
              <a:rPr lang="fr" b="1" dirty="0">
                <a:solidFill>
                  <a:srgbClr val="FFFFFF"/>
                </a:solidFill>
                <a:latin typeface="Arial"/>
                <a:ea typeface="Calibri"/>
                <a:cs typeface="Calibri"/>
              </a:rPr>
              <a:t>Faire la collecte</a:t>
            </a:r>
            <a:r>
              <a:rPr kumimoji="0" lang="fr" sz="1800" b="1" i="0" u="none" strike="noStrike" kern="1200" cap="none" spc="0" normalizeH="0" baseline="0" noProof="0" dirty="0">
                <a:ln>
                  <a:noFill/>
                </a:ln>
                <a:solidFill>
                  <a:srgbClr val="FFFFFF"/>
                </a:solidFill>
                <a:effectLst/>
                <a:uLnTx/>
                <a:uFillTx/>
                <a:latin typeface="Arial"/>
                <a:ea typeface="Arial"/>
                <a:cs typeface="Calibri"/>
              </a:rPr>
              <a:t> </a:t>
            </a:r>
            <a:r>
              <a:rPr lang="fr" b="1" dirty="0">
                <a:solidFill>
                  <a:srgbClr val="FFFFFF"/>
                </a:solidFill>
                <a:latin typeface="Arial"/>
                <a:ea typeface="Arial"/>
                <a:cs typeface="Calibri"/>
              </a:rPr>
              <a:t>d</a:t>
            </a:r>
            <a:r>
              <a:rPr kumimoji="0" lang="fr" sz="1800" b="1" i="0" u="none" strike="noStrike" kern="1200" cap="none" spc="0" normalizeH="0" baseline="0" noProof="0" dirty="0">
                <a:ln>
                  <a:noFill/>
                </a:ln>
                <a:solidFill>
                  <a:srgbClr val="FFFFFF"/>
                </a:solidFill>
                <a:effectLst/>
                <a:uLnTx/>
                <a:uFillTx/>
                <a:latin typeface="Arial"/>
                <a:ea typeface="Arial"/>
                <a:cs typeface="Calibri"/>
              </a:rPr>
              <a:t>es données </a:t>
            </a:r>
            <a:r>
              <a:rPr lang="fr" b="1" dirty="0">
                <a:solidFill>
                  <a:srgbClr val="FFFFFF"/>
                </a:solidFill>
                <a:latin typeface="Arial"/>
                <a:ea typeface="Arial"/>
                <a:cs typeface="Calibri"/>
              </a:rPr>
              <a:t>de</a:t>
            </a:r>
            <a:r>
              <a:rPr kumimoji="0" lang="fr" sz="1800" b="1" i="0" u="none" strike="noStrike" kern="1200" cap="none" spc="0" normalizeH="0" baseline="0" noProof="0" dirty="0">
                <a:ln>
                  <a:noFill/>
                </a:ln>
                <a:solidFill>
                  <a:srgbClr val="FFFFFF"/>
                </a:solidFill>
                <a:effectLst/>
                <a:uLnTx/>
                <a:uFillTx/>
                <a:latin typeface="Arial"/>
                <a:ea typeface="Arial"/>
                <a:cs typeface="Calibri"/>
              </a:rPr>
              <a:t> promptitude et evaluer les performances selon 7-1-7</a:t>
            </a:r>
            <a:endParaRPr kumimoji="0" lang="en-US" sz="2200" b="1" i="0" u="none" strike="noStrike" kern="1200" cap="none" spc="0" normalizeH="0" baseline="0" noProof="0" dirty="0">
              <a:ln>
                <a:noFill/>
              </a:ln>
              <a:solidFill>
                <a:srgbClr val="FFFFFF"/>
              </a:solidFill>
              <a:effectLst/>
              <a:uLnTx/>
              <a:uFillTx/>
              <a:latin typeface="Arial"/>
              <a:ea typeface="Calibri"/>
              <a:cs typeface="Arial"/>
            </a:endParaRPr>
          </a:p>
        </p:txBody>
      </p:sp>
      <p:sp>
        <p:nvSpPr>
          <p:cNvPr id="10" name="Oval 8">
            <a:extLst>
              <a:ext uri="{FF2B5EF4-FFF2-40B4-BE49-F238E27FC236}">
                <a16:creationId xmlns:a16="http://schemas.microsoft.com/office/drawing/2014/main" id="{71D76D71-CA36-1405-48DB-770A58433ACC}"/>
              </a:ext>
            </a:extLst>
          </p:cNvPr>
          <p:cNvSpPr/>
          <p:nvPr/>
        </p:nvSpPr>
        <p:spPr>
          <a:xfrm>
            <a:off x="442480" y="376378"/>
            <a:ext cx="76374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8284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2DF15-3D56-7508-0924-D0E8658BFA3E}"/>
            </a:ext>
          </a:extLst>
        </p:cNvPr>
        <p:cNvGrpSpPr/>
        <p:nvPr/>
      </p:nvGrpSpPr>
      <p:grpSpPr>
        <a:xfrm>
          <a:off x="0" y="0"/>
          <a:ext cx="0" cy="0"/>
          <a:chOff x="0" y="0"/>
          <a:chExt cx="0" cy="0"/>
        </a:xfrm>
      </p:grpSpPr>
      <p:sp>
        <p:nvSpPr>
          <p:cNvPr id="19" name="Text Placeholder 4">
            <a:extLst>
              <a:ext uri="{FF2B5EF4-FFF2-40B4-BE49-F238E27FC236}">
                <a16:creationId xmlns:a16="http://schemas.microsoft.com/office/drawing/2014/main" id="{AAB06F18-6374-0FE8-976E-34AEDC4FD9F0}"/>
              </a:ext>
            </a:extLst>
          </p:cNvPr>
          <p:cNvSpPr txBox="1">
            <a:spLocks/>
          </p:cNvSpPr>
          <p:nvPr/>
        </p:nvSpPr>
        <p:spPr>
          <a:xfrm>
            <a:off x="421858" y="1411067"/>
            <a:ext cx="492122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none" strike="noStrike" kern="1200" cap="none" spc="0" normalizeH="0" baseline="0" noProof="0" dirty="0" err="1">
                <a:ln>
                  <a:noFill/>
                </a:ln>
                <a:solidFill>
                  <a:srgbClr val="618393"/>
                </a:solidFill>
                <a:effectLst/>
                <a:uLnTx/>
                <a:uFillTx/>
                <a:latin typeface="Arial" panose="020B0604020202020204" pitchFamily="34" charset="0"/>
                <a:ea typeface="+mn-ea"/>
                <a:cs typeface="+mn-cs"/>
              </a:rPr>
              <a:t>Définition </a:t>
            </a:r>
            <a:r>
              <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mn-cs"/>
              </a:rPr>
              <a:t>: date </a:t>
            </a:r>
            <a:r>
              <a:rPr kumimoji="0" lang="fr" sz="2200" b="1" i="0" u="none" strike="noStrike" kern="1200" cap="none" spc="0" normalizeH="0" baseline="0" noProof="0" dirty="0" err="1">
                <a:ln>
                  <a:noFill/>
                </a:ln>
                <a:solidFill>
                  <a:srgbClr val="618393"/>
                </a:solidFill>
                <a:effectLst/>
                <a:uLnTx/>
                <a:uFillTx/>
                <a:latin typeface="Arial" panose="020B0604020202020204" pitchFamily="34" charset="0"/>
                <a:ea typeface="+mn-ea"/>
                <a:cs typeface="+mn-cs"/>
              </a:rPr>
              <a:t>d'apparition</a:t>
            </a:r>
            <a:r>
              <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mn-cs"/>
              </a:rPr>
              <a:t> </a:t>
            </a:r>
          </a:p>
        </p:txBody>
      </p:sp>
      <p:sp>
        <p:nvSpPr>
          <p:cNvPr id="8" name="Content Placeholder 2">
            <a:extLst>
              <a:ext uri="{FF2B5EF4-FFF2-40B4-BE49-F238E27FC236}">
                <a16:creationId xmlns:a16="http://schemas.microsoft.com/office/drawing/2014/main" id="{AB63FD83-44AC-2294-53A4-F685DA27ADC9}"/>
              </a:ext>
            </a:extLst>
          </p:cNvPr>
          <p:cNvSpPr txBox="1">
            <a:spLocks/>
          </p:cNvSpPr>
          <p:nvPr/>
        </p:nvSpPr>
        <p:spPr>
          <a:xfrm>
            <a:off x="902804" y="1411068"/>
            <a:ext cx="10386391" cy="4459377"/>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endParaRPr kumimoji="0" lang="fr-FR" sz="1600" b="1" i="0" u="none" strike="noStrike" kern="1200" cap="none" spc="0" normalizeH="0" baseline="0" noProof="0" dirty="0">
              <a:ln>
                <a:noFill/>
              </a:ln>
              <a:solidFill>
                <a:srgbClr val="4C4C4F"/>
              </a:solidFill>
              <a:effectLst/>
              <a:uLnTx/>
              <a:uFillTx/>
              <a:latin typeface="Arial" panose="020B0604020202020204" pitchFamily="34" charset="0"/>
              <a:ea typeface=""/>
              <a:cs typeface="+mn-cs"/>
            </a:endParaRPr>
          </a:p>
          <a:p>
            <a:pPr marL="228600" marR="0" lvl="0"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endParaRPr kumimoji="0" lang="fr-FR" sz="1600" b="1" i="0" u="none" strike="noStrike" kern="1200" cap="none" spc="0" normalizeH="0" baseline="0" noProof="0" dirty="0">
              <a:ln>
                <a:noFill/>
              </a:ln>
              <a:solidFill>
                <a:srgbClr val="4C4C4F"/>
              </a:solidFill>
              <a:effectLst/>
              <a:uLnTx/>
              <a:uFillTx/>
              <a:latin typeface="Arial" panose="020B0604020202020204" pitchFamily="34" charset="0"/>
              <a:ea typeface=""/>
              <a:cs typeface="+mn-cs"/>
            </a:endParaRPr>
          </a:p>
          <a:p>
            <a:pPr marL="228600" marR="0" lvl="0"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r>
              <a:rPr kumimoji="0" lang="fr" sz="1600" b="1" i="0" u="none" strike="noStrike" kern="1200" cap="none" spc="0" normalizeH="0" baseline="0" noProof="0" dirty="0">
                <a:ln>
                  <a:noFill/>
                </a:ln>
                <a:solidFill>
                  <a:srgbClr val="4C4C4F"/>
                </a:solidFill>
                <a:effectLst/>
                <a:uLnTx/>
                <a:uFillTx/>
                <a:latin typeface="Arial" panose="020B0604020202020204" pitchFamily="34" charset="0"/>
                <a:ea typeface=""/>
                <a:cs typeface="+mn-cs"/>
              </a:rPr>
              <a:t>Pour les maladies endémiques </a:t>
            </a:r>
            <a:r>
              <a:rPr kumimoji="0" lang="fr" sz="1600" b="0" i="0" u="none" strike="noStrike" kern="1200" cap="none" spc="0" normalizeH="0" baseline="0" noProof="0" dirty="0">
                <a:ln>
                  <a:noFill/>
                </a:ln>
                <a:solidFill>
                  <a:srgbClr val="4C4C4F"/>
                </a:solidFill>
                <a:effectLst/>
                <a:uLnTx/>
                <a:uFillTx/>
                <a:latin typeface="Arial" panose="020B0604020202020204" pitchFamily="34" charset="0"/>
                <a:ea typeface=""/>
                <a:cs typeface="+mn-cs"/>
              </a:rPr>
              <a:t>: date à laquelle une augmentation anticipée de l'incidence des cas par rapport aux taux de référence s'est produite. </a:t>
            </a:r>
            <a:br>
              <a:rPr kumimoji="0" lang="fr-FR" sz="1600" b="0" i="0" u="none" strike="noStrike" kern="1200" cap="none" spc="0" normalizeH="0" baseline="0" noProof="0" dirty="0">
                <a:ln>
                  <a:noFill/>
                </a:ln>
                <a:solidFill>
                  <a:srgbClr val="4C4C4F"/>
                </a:solidFill>
                <a:effectLst/>
                <a:uLnTx/>
                <a:uFillTx/>
                <a:latin typeface="Arial" panose="020B0604020202020204" pitchFamily="34" charset="0"/>
                <a:ea typeface=""/>
                <a:cs typeface="+mn-cs"/>
              </a:rPr>
            </a:br>
            <a:r>
              <a:rPr kumimoji="0" lang="fr" sz="1600" b="1" i="0" u="none" strike="noStrike" kern="1200" cap="none" spc="0" normalizeH="0" baseline="0" noProof="0" dirty="0">
                <a:ln>
                  <a:noFill/>
                </a:ln>
                <a:solidFill>
                  <a:srgbClr val="4C4C4F"/>
                </a:solidFill>
                <a:effectLst/>
                <a:uLnTx/>
                <a:uFillTx/>
                <a:latin typeface="Arial" panose="020B0604020202020204" pitchFamily="34" charset="0"/>
                <a:ea typeface=""/>
                <a:cs typeface="+mn-cs"/>
              </a:rPr>
              <a:t>Pour les autres événements de santé publique </a:t>
            </a:r>
            <a:r>
              <a:rPr kumimoji="0" lang="fr" sz="1600" b="0" i="0" u="none" strike="noStrike" kern="1200" cap="none" spc="0" normalizeH="0" baseline="0" noProof="0" dirty="0">
                <a:ln>
                  <a:noFill/>
                </a:ln>
                <a:solidFill>
                  <a:srgbClr val="4C4C4F"/>
                </a:solidFill>
                <a:effectLst/>
                <a:uLnTx/>
                <a:uFillTx/>
                <a:latin typeface="Arial" panose="020B0604020202020204" pitchFamily="34" charset="0"/>
                <a:ea typeface=""/>
                <a:cs typeface="+mn-cs"/>
              </a:rPr>
              <a:t>: date à laquelle la menace répond pour la première fois aux critères d'un événement à signaler, selon les normes de déclaration en vigueur.</a:t>
            </a:r>
          </a:p>
          <a:p>
            <a:pPr marL="228600" marR="0" lvl="0"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r>
              <a:rPr kumimoji="0" lang="fr" sz="1600" b="1"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Pour les maladies non endémiques </a:t>
            </a:r>
            <a:r>
              <a:rPr kumimoji="0" lang="fr" sz="16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 date à laquelle le cas index ou le premier cas </a:t>
            </a:r>
            <a:r>
              <a:rPr kumimoji="0" lang="fr" sz="1600" b="0" i="0" u="none" strike="noStrike" kern="1200" cap="none" spc="0" normalizeH="0" baseline="0" noProof="0" dirty="0" err="1">
                <a:ln>
                  <a:noFill/>
                </a:ln>
                <a:solidFill>
                  <a:srgbClr val="394D56"/>
                </a:solidFill>
                <a:effectLst/>
                <a:uLnTx/>
                <a:uFillTx/>
                <a:latin typeface="Arial" panose="020B0604020202020204" pitchFamily="34" charset="0"/>
                <a:ea typeface="+mn-ea"/>
                <a:cs typeface="+mn-cs"/>
              </a:rPr>
              <a:t>épidémiologiquement </a:t>
            </a:r>
            <a:r>
              <a:rPr kumimoji="0" lang="fr" sz="16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lié a présenté des symptômes.</a:t>
            </a:r>
          </a:p>
        </p:txBody>
      </p:sp>
      <p:pic>
        <p:nvPicPr>
          <p:cNvPr id="10" name="Picture 1">
            <a:extLst>
              <a:ext uri="{FF2B5EF4-FFF2-40B4-BE49-F238E27FC236}">
                <a16:creationId xmlns:a16="http://schemas.microsoft.com/office/drawing/2014/main" id="{D8A400DD-B9D4-5AE8-4DAE-88D2EF57533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704394" y="3736501"/>
            <a:ext cx="8654001" cy="2644138"/>
          </a:xfrm>
          <a:prstGeom prst="rect">
            <a:avLst/>
          </a:prstGeom>
        </p:spPr>
      </p:pic>
      <p:sp>
        <p:nvSpPr>
          <p:cNvPr id="11" name="Oval 3">
            <a:extLst>
              <a:ext uri="{FF2B5EF4-FFF2-40B4-BE49-F238E27FC236}">
                <a16:creationId xmlns:a16="http://schemas.microsoft.com/office/drawing/2014/main" id="{E42BDAB1-FF49-90DB-0DF5-52C278DECF6A}"/>
              </a:ext>
            </a:extLst>
          </p:cNvPr>
          <p:cNvSpPr/>
          <p:nvPr/>
        </p:nvSpPr>
        <p:spPr>
          <a:xfrm>
            <a:off x="1846679" y="5642563"/>
            <a:ext cx="2660716"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2" name="TextBox 5">
            <a:extLst>
              <a:ext uri="{FF2B5EF4-FFF2-40B4-BE49-F238E27FC236}">
                <a16:creationId xmlns:a16="http://schemas.microsoft.com/office/drawing/2014/main" id="{DD21AC3A-4C09-CD76-62FA-B8F9A1F7AB71}"/>
              </a:ext>
            </a:extLst>
          </p:cNvPr>
          <p:cNvSpPr txBox="1"/>
          <p:nvPr/>
        </p:nvSpPr>
        <p:spPr>
          <a:xfrm>
            <a:off x="8141395" y="1411067"/>
            <a:ext cx="3575420" cy="743152"/>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br>
              <a:rPr kumimoji="0" lang="fr-FR" sz="2000" b="0" i="0" u="none" strike="noStrike" kern="1200" cap="none" spc="0" normalizeH="0" baseline="0" noProof="0">
                <a:ln>
                  <a:noFill/>
                </a:ln>
                <a:solidFill>
                  <a:srgbClr val="4C4C4F"/>
                </a:solidFill>
                <a:effectLst/>
                <a:uLnTx/>
                <a:uFillTx/>
                <a:latin typeface="Arial" panose="020B0604020202020204" pitchFamily="34" charset="0"/>
                <a:ea typeface="Arial"/>
                <a:cs typeface="Arial" panose="020B0604020202020204" pitchFamily="34" charset="0"/>
              </a:rPr>
            </a:br>
            <a:endParaRPr kumimoji="0" lang="fr-FR" sz="2000" b="0" i="0" u="none" strike="noStrike" kern="1200" cap="none" spc="0" normalizeH="0" baseline="0" noProof="0">
              <a:ln>
                <a:noFill/>
              </a:ln>
              <a:solidFill>
                <a:srgbClr val="4C4C4F"/>
              </a:solidFill>
              <a:effectLst/>
              <a:uLnTx/>
              <a:uFillTx/>
              <a:latin typeface="Arial" panose="020B0604020202020204" pitchFamily="34" charset="0"/>
              <a:ea typeface="Arial"/>
              <a:cs typeface="Arial" panose="020B0604020202020204" pitchFamily="34" charset="0"/>
            </a:endParaRPr>
          </a:p>
        </p:txBody>
      </p:sp>
      <p:sp>
        <p:nvSpPr>
          <p:cNvPr id="7" name="Oval 8">
            <a:extLst>
              <a:ext uri="{FF2B5EF4-FFF2-40B4-BE49-F238E27FC236}">
                <a16:creationId xmlns:a16="http://schemas.microsoft.com/office/drawing/2014/main" id="{DE9C10A5-66B2-49EB-D990-7F99758E8B2E}"/>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Rounded Corners 4">
            <a:extLst>
              <a:ext uri="{FF2B5EF4-FFF2-40B4-BE49-F238E27FC236}">
                <a16:creationId xmlns:a16="http://schemas.microsoft.com/office/drawing/2014/main" id="{A4AECDDE-63EF-9F2C-1EE0-F51279029D95}"/>
              </a:ext>
            </a:extLst>
          </p:cNvPr>
          <p:cNvSpPr/>
          <p:nvPr/>
        </p:nvSpPr>
        <p:spPr>
          <a:xfrm>
            <a:off x="765958" y="368298"/>
            <a:ext cx="1060726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200" b="1" i="0" u="none" strike="noStrike" kern="1200" cap="none" spc="0" normalizeH="0" baseline="0" noProof="0" dirty="0">
                <a:ln>
                  <a:noFill/>
                </a:ln>
                <a:solidFill>
                  <a:srgbClr val="FFFFFF"/>
                </a:solidFill>
                <a:effectLst/>
                <a:uLnTx/>
                <a:uFillTx/>
                <a:latin typeface="Arial"/>
                <a:ea typeface="Calibri"/>
                <a:cs typeface="Calibri"/>
              </a:rPr>
              <a:t>        </a:t>
            </a:r>
            <a:r>
              <a:rPr lang="fr" b="1" dirty="0">
                <a:solidFill>
                  <a:srgbClr val="FFFFFF"/>
                </a:solidFill>
                <a:latin typeface="Arial"/>
                <a:ea typeface="Calibri"/>
                <a:cs typeface="Calibri"/>
              </a:rPr>
              <a:t>Faire la collecte</a:t>
            </a:r>
            <a:r>
              <a:rPr kumimoji="0" lang="fr" sz="1800" b="1" i="0" u="none" strike="noStrike" kern="1200" cap="none" spc="0" normalizeH="0" baseline="0" noProof="0" dirty="0">
                <a:ln>
                  <a:noFill/>
                </a:ln>
                <a:solidFill>
                  <a:srgbClr val="FFFFFF"/>
                </a:solidFill>
                <a:effectLst/>
                <a:uLnTx/>
                <a:uFillTx/>
                <a:latin typeface="Arial"/>
                <a:ea typeface="Arial"/>
                <a:cs typeface="Calibri"/>
              </a:rPr>
              <a:t> </a:t>
            </a:r>
            <a:r>
              <a:rPr lang="fr" b="1" dirty="0">
                <a:solidFill>
                  <a:srgbClr val="FFFFFF"/>
                </a:solidFill>
                <a:latin typeface="Arial"/>
                <a:ea typeface="Arial"/>
                <a:cs typeface="Calibri"/>
              </a:rPr>
              <a:t>d</a:t>
            </a:r>
            <a:r>
              <a:rPr kumimoji="0" lang="fr" sz="1800" b="1" i="0" u="none" strike="noStrike" kern="1200" cap="none" spc="0" normalizeH="0" baseline="0" noProof="0" dirty="0">
                <a:ln>
                  <a:noFill/>
                </a:ln>
                <a:solidFill>
                  <a:srgbClr val="FFFFFF"/>
                </a:solidFill>
                <a:effectLst/>
                <a:uLnTx/>
                <a:uFillTx/>
                <a:latin typeface="Arial"/>
                <a:ea typeface="Arial"/>
                <a:cs typeface="Calibri"/>
              </a:rPr>
              <a:t>es données </a:t>
            </a:r>
            <a:r>
              <a:rPr lang="fr" b="1" dirty="0">
                <a:solidFill>
                  <a:srgbClr val="FFFFFF"/>
                </a:solidFill>
                <a:latin typeface="Arial"/>
                <a:ea typeface="Arial"/>
                <a:cs typeface="Calibri"/>
              </a:rPr>
              <a:t>de</a:t>
            </a:r>
            <a:r>
              <a:rPr kumimoji="0" lang="fr" sz="1800" b="1" i="0" u="none" strike="noStrike" kern="1200" cap="none" spc="0" normalizeH="0" baseline="0" noProof="0" dirty="0">
                <a:ln>
                  <a:noFill/>
                </a:ln>
                <a:solidFill>
                  <a:srgbClr val="FFFFFF"/>
                </a:solidFill>
                <a:effectLst/>
                <a:uLnTx/>
                <a:uFillTx/>
                <a:latin typeface="Arial"/>
                <a:ea typeface="Arial"/>
                <a:cs typeface="Calibri"/>
              </a:rPr>
              <a:t> promptitude et evaluer les performances selon 7-1-7</a:t>
            </a:r>
            <a:endParaRPr kumimoji="0" lang="en-US" sz="2200" b="1" i="0" u="none" strike="noStrike" kern="1200" cap="none" spc="0" normalizeH="0" baseline="0" noProof="0" dirty="0">
              <a:ln>
                <a:noFill/>
              </a:ln>
              <a:solidFill>
                <a:srgbClr val="FFFFFF"/>
              </a:solidFill>
              <a:effectLst/>
              <a:uLnTx/>
              <a:uFillTx/>
              <a:latin typeface="Arial"/>
              <a:ea typeface="Calibri"/>
              <a:cs typeface="Arial"/>
            </a:endParaRPr>
          </a:p>
        </p:txBody>
      </p:sp>
      <p:sp>
        <p:nvSpPr>
          <p:cNvPr id="13" name="Oval 8">
            <a:extLst>
              <a:ext uri="{FF2B5EF4-FFF2-40B4-BE49-F238E27FC236}">
                <a16:creationId xmlns:a16="http://schemas.microsoft.com/office/drawing/2014/main" id="{3FDA34B8-F519-671B-5932-F0450689975F}"/>
              </a:ext>
            </a:extLst>
          </p:cNvPr>
          <p:cNvSpPr/>
          <p:nvPr/>
        </p:nvSpPr>
        <p:spPr>
          <a:xfrm>
            <a:off x="442480" y="376378"/>
            <a:ext cx="76374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61736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1B77E-CD3D-3D6E-EA2D-ADC1040E8606}"/>
            </a:ext>
          </a:extLst>
        </p:cNvPr>
        <p:cNvGrpSpPr/>
        <p:nvPr/>
      </p:nvGrpSpPr>
      <p:grpSpPr>
        <a:xfrm>
          <a:off x="0" y="0"/>
          <a:ext cx="0" cy="0"/>
          <a:chOff x="0" y="0"/>
          <a:chExt cx="0" cy="0"/>
        </a:xfrm>
      </p:grpSpPr>
      <p:sp>
        <p:nvSpPr>
          <p:cNvPr id="19" name="Text Placeholder 4">
            <a:extLst>
              <a:ext uri="{FF2B5EF4-FFF2-40B4-BE49-F238E27FC236}">
                <a16:creationId xmlns:a16="http://schemas.microsoft.com/office/drawing/2014/main" id="{6E41C5B0-03A0-8E33-1FEE-4281E65E2C90}"/>
              </a:ext>
            </a:extLst>
          </p:cNvPr>
          <p:cNvSpPr txBox="1">
            <a:spLocks/>
          </p:cNvSpPr>
          <p:nvPr/>
        </p:nvSpPr>
        <p:spPr>
          <a:xfrm>
            <a:off x="445250" y="1681611"/>
            <a:ext cx="492122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none" strike="noStrike" kern="1200" cap="none" spc="0" normalizeH="0" baseline="0" noProof="0" dirty="0" err="1">
                <a:ln>
                  <a:noFill/>
                </a:ln>
                <a:solidFill>
                  <a:srgbClr val="618393"/>
                </a:solidFill>
                <a:effectLst/>
                <a:uLnTx/>
                <a:uFillTx/>
                <a:latin typeface="Arial" panose="020B0604020202020204" pitchFamily="34" charset="0"/>
                <a:ea typeface="+mn-ea"/>
                <a:cs typeface="+mn-cs"/>
              </a:rPr>
              <a:t>Définition </a:t>
            </a:r>
            <a:r>
              <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mn-cs"/>
              </a:rPr>
              <a:t>: date de </a:t>
            </a:r>
            <a:r>
              <a:rPr kumimoji="0" lang="fr" sz="2200" b="1" i="0" u="none" strike="noStrike" kern="1200" cap="none" spc="0" normalizeH="0" baseline="0" noProof="0" dirty="0" err="1">
                <a:ln>
                  <a:noFill/>
                </a:ln>
                <a:solidFill>
                  <a:srgbClr val="618393"/>
                </a:solidFill>
                <a:effectLst/>
                <a:uLnTx/>
                <a:uFillTx/>
                <a:latin typeface="Arial" panose="020B0604020202020204" pitchFamily="34" charset="0"/>
                <a:ea typeface="+mn-ea"/>
                <a:cs typeface="+mn-cs"/>
              </a:rPr>
              <a:t>détection</a:t>
            </a:r>
            <a:r>
              <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mn-cs"/>
              </a:rPr>
              <a:t> </a:t>
            </a:r>
          </a:p>
        </p:txBody>
      </p:sp>
      <p:sp>
        <p:nvSpPr>
          <p:cNvPr id="4" name="Content Placeholder 2">
            <a:extLst>
              <a:ext uri="{FF2B5EF4-FFF2-40B4-BE49-F238E27FC236}">
                <a16:creationId xmlns:a16="http://schemas.microsoft.com/office/drawing/2014/main" id="{DF33E418-353A-030C-FD9F-FA2BEB259940}"/>
              </a:ext>
            </a:extLst>
          </p:cNvPr>
          <p:cNvSpPr txBox="1">
            <a:spLocks/>
          </p:cNvSpPr>
          <p:nvPr/>
        </p:nvSpPr>
        <p:spPr>
          <a:xfrm>
            <a:off x="529576" y="2265058"/>
            <a:ext cx="11370737" cy="3296488"/>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fr" sz="20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Date à laquelle l'événement est détecté pour la première fois par une source ou dans un système</a:t>
            </a:r>
          </a:p>
          <a:p>
            <a:pPr marL="228600" marR="0" lvl="0"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La détection peut être enregistrée dans une communauté, au sein d’une formation sanitaire, dans un laboratoire ou par un système de surveillance.</a:t>
            </a:r>
          </a:p>
        </p:txBody>
      </p:sp>
      <p:pic>
        <p:nvPicPr>
          <p:cNvPr id="11" name="Picture 1">
            <a:extLst>
              <a:ext uri="{FF2B5EF4-FFF2-40B4-BE49-F238E27FC236}">
                <a16:creationId xmlns:a16="http://schemas.microsoft.com/office/drawing/2014/main" id="{9BD04A4F-790C-BDC3-ACEB-C4209FFA47C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274055" y="3429000"/>
            <a:ext cx="9643890" cy="2946587"/>
          </a:xfrm>
          <a:prstGeom prst="rect">
            <a:avLst/>
          </a:prstGeom>
        </p:spPr>
      </p:pic>
      <p:sp>
        <p:nvSpPr>
          <p:cNvPr id="12" name="Oval 3">
            <a:extLst>
              <a:ext uri="{FF2B5EF4-FFF2-40B4-BE49-F238E27FC236}">
                <a16:creationId xmlns:a16="http://schemas.microsoft.com/office/drawing/2014/main" id="{2982A0F8-E429-32DB-E2E5-D7A7D3C66BAB}"/>
              </a:ext>
            </a:extLst>
          </p:cNvPr>
          <p:cNvSpPr/>
          <p:nvPr/>
        </p:nvSpPr>
        <p:spPr>
          <a:xfrm>
            <a:off x="4283506" y="5634076"/>
            <a:ext cx="1255776" cy="741511"/>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 name="Rectangle: Rounded Corners 4">
            <a:extLst>
              <a:ext uri="{FF2B5EF4-FFF2-40B4-BE49-F238E27FC236}">
                <a16:creationId xmlns:a16="http://schemas.microsoft.com/office/drawing/2014/main" id="{9552B908-E060-DCD9-B218-5388C696C8A4}"/>
              </a:ext>
            </a:extLst>
          </p:cNvPr>
          <p:cNvSpPr/>
          <p:nvPr/>
        </p:nvSpPr>
        <p:spPr>
          <a:xfrm>
            <a:off x="765958" y="368298"/>
            <a:ext cx="1060726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200" b="1" i="0" u="none" strike="noStrike" kern="1200" cap="none" spc="0" normalizeH="0" baseline="0" noProof="0" dirty="0">
                <a:ln>
                  <a:noFill/>
                </a:ln>
                <a:solidFill>
                  <a:srgbClr val="FFFFFF"/>
                </a:solidFill>
                <a:effectLst/>
                <a:uLnTx/>
                <a:uFillTx/>
                <a:latin typeface="Arial"/>
                <a:ea typeface="Calibri"/>
                <a:cs typeface="Calibri"/>
              </a:rPr>
              <a:t>        </a:t>
            </a:r>
            <a:r>
              <a:rPr lang="fr" b="1" dirty="0">
                <a:solidFill>
                  <a:srgbClr val="FFFFFF"/>
                </a:solidFill>
                <a:latin typeface="Arial"/>
                <a:ea typeface="Calibri"/>
                <a:cs typeface="Calibri"/>
              </a:rPr>
              <a:t>Faire la collecte</a:t>
            </a:r>
            <a:r>
              <a:rPr kumimoji="0" lang="fr" sz="1800" b="1" i="0" u="none" strike="noStrike" kern="1200" cap="none" spc="0" normalizeH="0" baseline="0" noProof="0" dirty="0">
                <a:ln>
                  <a:noFill/>
                </a:ln>
                <a:solidFill>
                  <a:srgbClr val="FFFFFF"/>
                </a:solidFill>
                <a:effectLst/>
                <a:uLnTx/>
                <a:uFillTx/>
                <a:latin typeface="Arial"/>
                <a:ea typeface="Arial"/>
                <a:cs typeface="Calibri"/>
              </a:rPr>
              <a:t> </a:t>
            </a:r>
            <a:r>
              <a:rPr lang="fr" b="1" dirty="0">
                <a:solidFill>
                  <a:srgbClr val="FFFFFF"/>
                </a:solidFill>
                <a:latin typeface="Arial"/>
                <a:ea typeface="Arial"/>
                <a:cs typeface="Calibri"/>
              </a:rPr>
              <a:t>d</a:t>
            </a:r>
            <a:r>
              <a:rPr kumimoji="0" lang="fr" sz="1800" b="1" i="0" u="none" strike="noStrike" kern="1200" cap="none" spc="0" normalizeH="0" baseline="0" noProof="0" dirty="0">
                <a:ln>
                  <a:noFill/>
                </a:ln>
                <a:solidFill>
                  <a:srgbClr val="FFFFFF"/>
                </a:solidFill>
                <a:effectLst/>
                <a:uLnTx/>
                <a:uFillTx/>
                <a:latin typeface="Arial"/>
                <a:ea typeface="Arial"/>
                <a:cs typeface="Calibri"/>
              </a:rPr>
              <a:t>es données </a:t>
            </a:r>
            <a:r>
              <a:rPr lang="fr" b="1" dirty="0">
                <a:solidFill>
                  <a:srgbClr val="FFFFFF"/>
                </a:solidFill>
                <a:latin typeface="Arial"/>
                <a:ea typeface="Arial"/>
                <a:cs typeface="Calibri"/>
              </a:rPr>
              <a:t>de</a:t>
            </a:r>
            <a:r>
              <a:rPr kumimoji="0" lang="fr" sz="1800" b="1" i="0" u="none" strike="noStrike" kern="1200" cap="none" spc="0" normalizeH="0" baseline="0" noProof="0" dirty="0">
                <a:ln>
                  <a:noFill/>
                </a:ln>
                <a:solidFill>
                  <a:srgbClr val="FFFFFF"/>
                </a:solidFill>
                <a:effectLst/>
                <a:uLnTx/>
                <a:uFillTx/>
                <a:latin typeface="Arial"/>
                <a:ea typeface="Arial"/>
                <a:cs typeface="Calibri"/>
              </a:rPr>
              <a:t> promptitude et evaluer les performances selon 7-1-7</a:t>
            </a:r>
            <a:endParaRPr kumimoji="0" lang="en-US" sz="2200" b="1" i="0" u="none" strike="noStrike" kern="1200" cap="none" spc="0" normalizeH="0" baseline="0" noProof="0" dirty="0">
              <a:ln>
                <a:noFill/>
              </a:ln>
              <a:solidFill>
                <a:srgbClr val="FFFFFF"/>
              </a:solidFill>
              <a:effectLst/>
              <a:uLnTx/>
              <a:uFillTx/>
              <a:latin typeface="Arial"/>
              <a:ea typeface="Calibri"/>
              <a:cs typeface="Arial"/>
            </a:endParaRPr>
          </a:p>
        </p:txBody>
      </p:sp>
      <p:sp>
        <p:nvSpPr>
          <p:cNvPr id="3" name="Oval 8">
            <a:extLst>
              <a:ext uri="{FF2B5EF4-FFF2-40B4-BE49-F238E27FC236}">
                <a16:creationId xmlns:a16="http://schemas.microsoft.com/office/drawing/2014/main" id="{2F8C9C52-9770-499A-4BA7-156BFCDC6D8B}"/>
              </a:ext>
            </a:extLst>
          </p:cNvPr>
          <p:cNvSpPr/>
          <p:nvPr/>
        </p:nvSpPr>
        <p:spPr>
          <a:xfrm>
            <a:off x="442480" y="376378"/>
            <a:ext cx="76374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27079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3F7DD4-C9D8-9026-0F4E-79F3932C8B49}"/>
            </a:ext>
          </a:extLst>
        </p:cNvPr>
        <p:cNvGrpSpPr/>
        <p:nvPr/>
      </p:nvGrpSpPr>
      <p:grpSpPr>
        <a:xfrm>
          <a:off x="0" y="0"/>
          <a:ext cx="0" cy="0"/>
          <a:chOff x="0" y="0"/>
          <a:chExt cx="0" cy="0"/>
        </a:xfrm>
      </p:grpSpPr>
      <p:pic>
        <p:nvPicPr>
          <p:cNvPr id="9" name="Picture 1">
            <a:extLst>
              <a:ext uri="{FF2B5EF4-FFF2-40B4-BE49-F238E27FC236}">
                <a16:creationId xmlns:a16="http://schemas.microsoft.com/office/drawing/2014/main" id="{3C2E0316-51C2-8E23-BB20-88B08556213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488894" y="3768737"/>
            <a:ext cx="9214211" cy="2815304"/>
          </a:xfrm>
          <a:prstGeom prst="rect">
            <a:avLst/>
          </a:prstGeom>
        </p:spPr>
      </p:pic>
      <p:sp>
        <p:nvSpPr>
          <p:cNvPr id="19" name="Text Placeholder 4">
            <a:extLst>
              <a:ext uri="{FF2B5EF4-FFF2-40B4-BE49-F238E27FC236}">
                <a16:creationId xmlns:a16="http://schemas.microsoft.com/office/drawing/2014/main" id="{C0540C11-EA8F-7B87-7D72-6EEEB2CD608B}"/>
              </a:ext>
            </a:extLst>
          </p:cNvPr>
          <p:cNvSpPr txBox="1">
            <a:spLocks/>
          </p:cNvSpPr>
          <p:nvPr/>
        </p:nvSpPr>
        <p:spPr>
          <a:xfrm>
            <a:off x="445250" y="1681611"/>
            <a:ext cx="492122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none" strike="noStrike" kern="1200" cap="none" spc="0" normalizeH="0" baseline="0" noProof="0">
                <a:ln>
                  <a:noFill/>
                </a:ln>
                <a:solidFill>
                  <a:srgbClr val="618393"/>
                </a:solidFill>
                <a:effectLst/>
                <a:uLnTx/>
                <a:uFillTx/>
                <a:latin typeface="Arial" panose="020B0604020202020204" pitchFamily="34" charset="0"/>
                <a:ea typeface="+mn-ea"/>
                <a:cs typeface="+mn-cs"/>
              </a:rPr>
              <a:t>Définition : date de notification</a:t>
            </a:r>
          </a:p>
        </p:txBody>
      </p:sp>
      <p:sp>
        <p:nvSpPr>
          <p:cNvPr id="4" name="Content Placeholder 2">
            <a:extLst>
              <a:ext uri="{FF2B5EF4-FFF2-40B4-BE49-F238E27FC236}">
                <a16:creationId xmlns:a16="http://schemas.microsoft.com/office/drawing/2014/main" id="{D95C5D6E-EA71-A002-C23C-F3D60FCEBD98}"/>
              </a:ext>
            </a:extLst>
          </p:cNvPr>
          <p:cNvSpPr txBox="1">
            <a:spLocks/>
          </p:cNvSpPr>
          <p:nvPr/>
        </p:nvSpPr>
        <p:spPr>
          <a:xfrm>
            <a:off x="529163" y="2362200"/>
            <a:ext cx="11370737" cy="3296488"/>
          </a:xfrm>
          <a:prstGeom prst="rect">
            <a:avLst/>
          </a:prstGeom>
        </p:spPr>
        <p:txBody>
          <a:bodyPr lIns="91440" tIns="45720" rIns="91440" bIns="4572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fr" sz="2000" b="0" i="0" u="none" strike="noStrike" kern="1200" cap="none" spc="0" normalizeH="0" baseline="0" noProof="0" dirty="0">
                <a:ln>
                  <a:noFill/>
                </a:ln>
                <a:solidFill>
                  <a:srgbClr val="4C4C4F"/>
                </a:solidFill>
                <a:effectLst/>
                <a:uLnTx/>
                <a:uFillTx/>
                <a:latin typeface="Arial"/>
                <a:ea typeface="Calibri"/>
                <a:cs typeface="Arial"/>
              </a:rPr>
              <a:t>Date à laquelle l'événement est </a:t>
            </a:r>
            <a:r>
              <a:rPr kumimoji="0" lang="fr" sz="2000" b="0" i="0" u="sng" strike="noStrike" kern="1200" cap="none" spc="0" normalizeH="0" baseline="0" noProof="0" dirty="0">
                <a:ln>
                  <a:noFill/>
                </a:ln>
                <a:solidFill>
                  <a:srgbClr val="4C4C4F"/>
                </a:solidFill>
                <a:effectLst/>
                <a:uLnTx/>
                <a:uFillTx/>
                <a:latin typeface="Arial"/>
                <a:ea typeface="Calibri"/>
                <a:cs typeface="Arial"/>
              </a:rPr>
              <a:t>signalé pour la première fois à une autorité de santé publique compétente</a:t>
            </a:r>
          </a:p>
          <a:p>
            <a:pPr marL="685800" marR="0" lvl="1"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4C4C4F"/>
                </a:solidFill>
                <a:effectLst/>
                <a:uLnTx/>
                <a:uFillTx/>
                <a:latin typeface="Arial"/>
                <a:ea typeface="Calibri"/>
                <a:cs typeface="Arial"/>
              </a:rPr>
              <a:t>L'autorité de santé publique peut se situer à n'importe quel niveau (ex: municipal, de district, national, régional ou fédéral) si elle est responsable de la prise d'action</a:t>
            </a:r>
            <a:endParaRPr kumimoji="0" lang="en-US" sz="1800" b="0" i="0" u="none" strike="noStrike" kern="1200" cap="none" spc="0" normalizeH="0" baseline="0" noProof="0" dirty="0">
              <a:ln>
                <a:noFill/>
              </a:ln>
              <a:solidFill>
                <a:srgbClr val="4C4C4F"/>
              </a:solidFill>
              <a:effectLst/>
              <a:uLnTx/>
              <a:uFillTx/>
              <a:latin typeface="Arial"/>
              <a:ea typeface="Calibri"/>
              <a:cs typeface="Arial"/>
            </a:endParaRPr>
          </a:p>
          <a:p>
            <a:pPr marL="685800" marR="0" lvl="1"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endParaRPr>
          </a:p>
        </p:txBody>
      </p:sp>
      <p:sp>
        <p:nvSpPr>
          <p:cNvPr id="2" name="Oval 1">
            <a:extLst>
              <a:ext uri="{FF2B5EF4-FFF2-40B4-BE49-F238E27FC236}">
                <a16:creationId xmlns:a16="http://schemas.microsoft.com/office/drawing/2014/main" id="{A246A26D-2B27-E5B1-9155-D4D58CA398E6}"/>
              </a:ext>
            </a:extLst>
          </p:cNvPr>
          <p:cNvSpPr/>
          <p:nvPr/>
        </p:nvSpPr>
        <p:spPr>
          <a:xfrm>
            <a:off x="5497253" y="5767766"/>
            <a:ext cx="1197492"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3" name="Rectangle: Rounded Corners 4">
            <a:extLst>
              <a:ext uri="{FF2B5EF4-FFF2-40B4-BE49-F238E27FC236}">
                <a16:creationId xmlns:a16="http://schemas.microsoft.com/office/drawing/2014/main" id="{666D1D09-7640-6282-F70E-04453E261F88}"/>
              </a:ext>
            </a:extLst>
          </p:cNvPr>
          <p:cNvSpPr/>
          <p:nvPr/>
        </p:nvSpPr>
        <p:spPr>
          <a:xfrm>
            <a:off x="765958" y="368298"/>
            <a:ext cx="1060726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200" b="1" i="0" u="none" strike="noStrike" kern="1200" cap="none" spc="0" normalizeH="0" baseline="0" noProof="0" dirty="0">
                <a:ln>
                  <a:noFill/>
                </a:ln>
                <a:solidFill>
                  <a:srgbClr val="FFFFFF"/>
                </a:solidFill>
                <a:effectLst/>
                <a:uLnTx/>
                <a:uFillTx/>
                <a:latin typeface="Arial"/>
                <a:ea typeface="Calibri"/>
                <a:cs typeface="Calibri"/>
              </a:rPr>
              <a:t>        </a:t>
            </a:r>
            <a:r>
              <a:rPr lang="fr" b="1" dirty="0">
                <a:solidFill>
                  <a:srgbClr val="FFFFFF"/>
                </a:solidFill>
                <a:latin typeface="Arial"/>
                <a:ea typeface="Calibri"/>
                <a:cs typeface="Calibri"/>
              </a:rPr>
              <a:t>Faire la collecte</a:t>
            </a:r>
            <a:r>
              <a:rPr kumimoji="0" lang="fr" sz="1800" b="1" i="0" u="none" strike="noStrike" kern="1200" cap="none" spc="0" normalizeH="0" baseline="0" noProof="0" dirty="0">
                <a:ln>
                  <a:noFill/>
                </a:ln>
                <a:solidFill>
                  <a:srgbClr val="FFFFFF"/>
                </a:solidFill>
                <a:effectLst/>
                <a:uLnTx/>
                <a:uFillTx/>
                <a:latin typeface="Arial"/>
                <a:ea typeface="Arial"/>
                <a:cs typeface="Calibri"/>
              </a:rPr>
              <a:t> </a:t>
            </a:r>
            <a:r>
              <a:rPr lang="fr" b="1" dirty="0">
                <a:solidFill>
                  <a:srgbClr val="FFFFFF"/>
                </a:solidFill>
                <a:latin typeface="Arial"/>
                <a:ea typeface="Arial"/>
                <a:cs typeface="Calibri"/>
              </a:rPr>
              <a:t>d</a:t>
            </a:r>
            <a:r>
              <a:rPr kumimoji="0" lang="fr" sz="1800" b="1" i="0" u="none" strike="noStrike" kern="1200" cap="none" spc="0" normalizeH="0" baseline="0" noProof="0" dirty="0">
                <a:ln>
                  <a:noFill/>
                </a:ln>
                <a:solidFill>
                  <a:srgbClr val="FFFFFF"/>
                </a:solidFill>
                <a:effectLst/>
                <a:uLnTx/>
                <a:uFillTx/>
                <a:latin typeface="Arial"/>
                <a:ea typeface="Arial"/>
                <a:cs typeface="Calibri"/>
              </a:rPr>
              <a:t>es données </a:t>
            </a:r>
            <a:r>
              <a:rPr lang="fr" b="1" dirty="0">
                <a:solidFill>
                  <a:srgbClr val="FFFFFF"/>
                </a:solidFill>
                <a:latin typeface="Arial"/>
                <a:ea typeface="Arial"/>
                <a:cs typeface="Calibri"/>
              </a:rPr>
              <a:t>de</a:t>
            </a:r>
            <a:r>
              <a:rPr kumimoji="0" lang="fr" sz="1800" b="1" i="0" u="none" strike="noStrike" kern="1200" cap="none" spc="0" normalizeH="0" baseline="0" noProof="0" dirty="0">
                <a:ln>
                  <a:noFill/>
                </a:ln>
                <a:solidFill>
                  <a:srgbClr val="FFFFFF"/>
                </a:solidFill>
                <a:effectLst/>
                <a:uLnTx/>
                <a:uFillTx/>
                <a:latin typeface="Arial"/>
                <a:ea typeface="Arial"/>
                <a:cs typeface="Calibri"/>
              </a:rPr>
              <a:t> promptitude et evaluer les performances selon 7-1-7</a:t>
            </a:r>
            <a:endParaRPr kumimoji="0" lang="en-US" sz="2200" b="1" i="0" u="none" strike="noStrike" kern="1200" cap="none" spc="0" normalizeH="0" baseline="0" noProof="0" dirty="0">
              <a:ln>
                <a:noFill/>
              </a:ln>
              <a:solidFill>
                <a:srgbClr val="FFFFFF"/>
              </a:solidFill>
              <a:effectLst/>
              <a:uLnTx/>
              <a:uFillTx/>
              <a:latin typeface="Arial"/>
              <a:ea typeface="Calibri"/>
              <a:cs typeface="Arial"/>
            </a:endParaRPr>
          </a:p>
        </p:txBody>
      </p:sp>
      <p:sp>
        <p:nvSpPr>
          <p:cNvPr id="6" name="Oval 8">
            <a:extLst>
              <a:ext uri="{FF2B5EF4-FFF2-40B4-BE49-F238E27FC236}">
                <a16:creationId xmlns:a16="http://schemas.microsoft.com/office/drawing/2014/main" id="{2008DE94-03FD-6E4A-2569-73EDDC02044D}"/>
              </a:ext>
            </a:extLst>
          </p:cNvPr>
          <p:cNvSpPr/>
          <p:nvPr/>
        </p:nvSpPr>
        <p:spPr>
          <a:xfrm>
            <a:off x="442480" y="376378"/>
            <a:ext cx="76374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8490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fr-FR">
                <a:latin typeface="Arial"/>
                <a:cs typeface="Arial"/>
              </a:rPr>
              <a:t>Informations sur l’organisation pratique</a:t>
            </a: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0D8263-57A3-27EF-6EC8-5D26B5A0C2F0}"/>
            </a:ext>
          </a:extLst>
        </p:cNvPr>
        <p:cNvGrpSpPr/>
        <p:nvPr/>
      </p:nvGrpSpPr>
      <p:grpSpPr>
        <a:xfrm>
          <a:off x="0" y="0"/>
          <a:ext cx="0" cy="0"/>
          <a:chOff x="0" y="0"/>
          <a:chExt cx="0" cy="0"/>
        </a:xfrm>
      </p:grpSpPr>
      <p:sp>
        <p:nvSpPr>
          <p:cNvPr id="19" name="Text Placeholder 4">
            <a:extLst>
              <a:ext uri="{FF2B5EF4-FFF2-40B4-BE49-F238E27FC236}">
                <a16:creationId xmlns:a16="http://schemas.microsoft.com/office/drawing/2014/main" id="{17D9DD12-CF3B-8DB3-7B9C-532FF22F4E67}"/>
              </a:ext>
            </a:extLst>
          </p:cNvPr>
          <p:cNvSpPr txBox="1">
            <a:spLocks/>
          </p:cNvSpPr>
          <p:nvPr/>
        </p:nvSpPr>
        <p:spPr>
          <a:xfrm>
            <a:off x="442480" y="1592529"/>
            <a:ext cx="8066520"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mn-cs"/>
              </a:rPr>
              <a:t>Définition : date d'achèvement de la réponse précoce</a:t>
            </a:r>
          </a:p>
        </p:txBody>
      </p:sp>
      <p:sp>
        <p:nvSpPr>
          <p:cNvPr id="4" name="Content Placeholder 2">
            <a:extLst>
              <a:ext uri="{FF2B5EF4-FFF2-40B4-BE49-F238E27FC236}">
                <a16:creationId xmlns:a16="http://schemas.microsoft.com/office/drawing/2014/main" id="{A039499C-184F-38B9-63AA-E69BA33B0E30}"/>
              </a:ext>
            </a:extLst>
          </p:cNvPr>
          <p:cNvSpPr txBox="1">
            <a:spLocks/>
          </p:cNvSpPr>
          <p:nvPr/>
        </p:nvSpPr>
        <p:spPr>
          <a:xfrm>
            <a:off x="442480" y="2248212"/>
            <a:ext cx="11370737" cy="3757964"/>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fr" sz="20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Date à laquelle </a:t>
            </a:r>
            <a:r>
              <a:rPr kumimoji="0" lang="fr" sz="2000" b="0" i="0" u="sng"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toutes les actions de réponse précoce pertinentes sont achevées</a:t>
            </a:r>
            <a:endParaRPr kumimoji="0" lang="en-US" sz="1800" b="0" i="0" u="sng"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endParaRPr>
          </a:p>
        </p:txBody>
      </p:sp>
      <p:sp>
        <p:nvSpPr>
          <p:cNvPr id="3" name="Content Placeholder 2">
            <a:extLst>
              <a:ext uri="{FF2B5EF4-FFF2-40B4-BE49-F238E27FC236}">
                <a16:creationId xmlns:a16="http://schemas.microsoft.com/office/drawing/2014/main" id="{93DD4261-508C-AA8F-2B8F-2878A01B1108}"/>
              </a:ext>
            </a:extLst>
          </p:cNvPr>
          <p:cNvSpPr txBox="1">
            <a:spLocks/>
          </p:cNvSpPr>
          <p:nvPr/>
        </p:nvSpPr>
        <p:spPr>
          <a:xfrm>
            <a:off x="689251" y="2856186"/>
            <a:ext cx="9241280" cy="4328297"/>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fr-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Lancer une investigation ou déployer une équipe </a:t>
            </a:r>
            <a:r>
              <a:rPr kumimoji="0" lang="fr-FR" sz="1800" b="1"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d’investigation/d’intervention</a:t>
            </a:r>
            <a:r>
              <a:rPr kumimoji="0" lang="fr-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Effectuer </a:t>
            </a:r>
            <a:r>
              <a:rPr kumimoji="0" lang="fr" sz="1800" b="1"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une analyse épidémiologique </a:t>
            </a:r>
            <a:r>
              <a:rPr kumimoji="0" lang="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et </a:t>
            </a:r>
            <a:r>
              <a:rPr kumimoji="0" lang="fr" sz="1800" b="1"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une évaluation initiale des risques</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Obtenir </a:t>
            </a:r>
            <a:r>
              <a:rPr kumimoji="0" lang="fr" sz="1800" b="1"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une confirmation en laboratoire </a:t>
            </a:r>
            <a:r>
              <a:rPr kumimoji="0" lang="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de l'étiologie de l'épidémie</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Mettre en place des mesures appropriées </a:t>
            </a:r>
            <a:r>
              <a:rPr kumimoji="0" lang="fr" sz="1800" b="1"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de gestion des cas </a:t>
            </a:r>
            <a:r>
              <a:rPr kumimoji="0" lang="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et </a:t>
            </a:r>
            <a:r>
              <a:rPr kumimoji="0" lang="fr" sz="1800" b="1"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de prévention et de contrôle des infections (PCI) </a:t>
            </a:r>
            <a:r>
              <a:rPr kumimoji="0" lang="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dans les formations sanitaires</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dirty="0" err="1">
                <a:ln>
                  <a:noFill/>
                </a:ln>
                <a:solidFill>
                  <a:srgbClr val="4C4C4F"/>
                </a:solidFill>
                <a:effectLst/>
                <a:uLnTx/>
                <a:uFillTx/>
                <a:latin typeface="Arial" panose="020B0604020202020204" pitchFamily="34" charset="0"/>
                <a:ea typeface="Calibri" panose="020F0502020204030204" pitchFamily="34" charset="0"/>
                <a:cs typeface="+mn-cs"/>
              </a:rPr>
              <a:t>Mettre</a:t>
            </a:r>
            <a:r>
              <a:rPr kumimoji="0" lang="en-US"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 </a:t>
            </a:r>
            <a:r>
              <a:rPr kumimoji="0" lang="en-US" sz="1800" b="0" i="0" u="none" strike="noStrike" kern="1200" cap="none" spc="0" normalizeH="0" baseline="0" noProof="0" dirty="0" err="1">
                <a:ln>
                  <a:noFill/>
                </a:ln>
                <a:solidFill>
                  <a:srgbClr val="4C4C4F"/>
                </a:solidFill>
                <a:effectLst/>
                <a:uLnTx/>
                <a:uFillTx/>
                <a:latin typeface="Arial" panose="020B0604020202020204" pitchFamily="34" charset="0"/>
                <a:ea typeface="Calibri" panose="020F0502020204030204" pitchFamily="34" charset="0"/>
                <a:cs typeface="+mn-cs"/>
              </a:rPr>
              <a:t>en</a:t>
            </a:r>
            <a:r>
              <a:rPr kumimoji="0" lang="en-US"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 place </a:t>
            </a:r>
            <a:r>
              <a:rPr kumimoji="0" lang="fr" sz="1800" b="1"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des contre-mesures de santé publique </a:t>
            </a:r>
            <a:r>
              <a:rPr kumimoji="0" lang="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appropriées dans les communautés touchées</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Lancer des activités appropriées </a:t>
            </a:r>
            <a:r>
              <a:rPr kumimoji="0" lang="fr" sz="1800" b="1"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de communication des risques et d’engagement communautaire</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Mettre en place un </a:t>
            </a:r>
            <a:r>
              <a:rPr kumimoji="0" lang="fr" sz="1800" b="1"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mécanisme de coordination</a:t>
            </a:r>
          </a:p>
        </p:txBody>
      </p:sp>
      <p:pic>
        <p:nvPicPr>
          <p:cNvPr id="11" name="Image 10">
            <a:extLst>
              <a:ext uri="{FF2B5EF4-FFF2-40B4-BE49-F238E27FC236}">
                <a16:creationId xmlns:a16="http://schemas.microsoft.com/office/drawing/2014/main" id="{F94C0967-50DB-1E50-AB80-9EEEEF8D5A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35623" y="1431192"/>
            <a:ext cx="1745958" cy="4609788"/>
          </a:xfrm>
          <a:prstGeom prst="rect">
            <a:avLst/>
          </a:prstGeom>
        </p:spPr>
      </p:pic>
      <p:sp>
        <p:nvSpPr>
          <p:cNvPr id="7" name="Oval 6">
            <a:extLst>
              <a:ext uri="{FF2B5EF4-FFF2-40B4-BE49-F238E27FC236}">
                <a16:creationId xmlns:a16="http://schemas.microsoft.com/office/drawing/2014/main" id="{66ECF1CE-592F-9D59-9A62-A88312D9AA47}"/>
              </a:ext>
            </a:extLst>
          </p:cNvPr>
          <p:cNvSpPr/>
          <p:nvPr/>
        </p:nvSpPr>
        <p:spPr>
          <a:xfrm>
            <a:off x="8933581" y="5847480"/>
            <a:ext cx="1791339" cy="747849"/>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100" b="1"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Date d’achévement de la réponse précoce</a:t>
            </a:r>
            <a:endParaRPr kumimoji="0" lang="en-US" sz="11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2" name="Rectangle: Rounded Corners 4">
            <a:extLst>
              <a:ext uri="{FF2B5EF4-FFF2-40B4-BE49-F238E27FC236}">
                <a16:creationId xmlns:a16="http://schemas.microsoft.com/office/drawing/2014/main" id="{5CF7824D-1667-7CC7-9FC4-76B4DCD01D16}"/>
              </a:ext>
            </a:extLst>
          </p:cNvPr>
          <p:cNvSpPr/>
          <p:nvPr/>
        </p:nvSpPr>
        <p:spPr>
          <a:xfrm>
            <a:off x="765958" y="368298"/>
            <a:ext cx="1060726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200" b="1" i="0" u="none" strike="noStrike" kern="1200" cap="none" spc="0" normalizeH="0" baseline="0" noProof="0" dirty="0">
                <a:ln>
                  <a:noFill/>
                </a:ln>
                <a:solidFill>
                  <a:srgbClr val="FFFFFF"/>
                </a:solidFill>
                <a:effectLst/>
                <a:uLnTx/>
                <a:uFillTx/>
                <a:latin typeface="Arial"/>
                <a:ea typeface="Calibri"/>
                <a:cs typeface="Calibri"/>
              </a:rPr>
              <a:t>        </a:t>
            </a:r>
            <a:r>
              <a:rPr lang="fr" b="1" dirty="0">
                <a:solidFill>
                  <a:srgbClr val="FFFFFF"/>
                </a:solidFill>
                <a:latin typeface="Arial"/>
                <a:ea typeface="Calibri"/>
                <a:cs typeface="Calibri"/>
              </a:rPr>
              <a:t>Faire la collecte</a:t>
            </a:r>
            <a:r>
              <a:rPr kumimoji="0" lang="fr" sz="1800" b="1" i="0" u="none" strike="noStrike" kern="1200" cap="none" spc="0" normalizeH="0" baseline="0" noProof="0" dirty="0">
                <a:ln>
                  <a:noFill/>
                </a:ln>
                <a:solidFill>
                  <a:srgbClr val="FFFFFF"/>
                </a:solidFill>
                <a:effectLst/>
                <a:uLnTx/>
                <a:uFillTx/>
                <a:latin typeface="Arial"/>
                <a:ea typeface="Arial"/>
                <a:cs typeface="Calibri"/>
              </a:rPr>
              <a:t> </a:t>
            </a:r>
            <a:r>
              <a:rPr lang="fr" b="1" dirty="0">
                <a:solidFill>
                  <a:srgbClr val="FFFFFF"/>
                </a:solidFill>
                <a:latin typeface="Arial"/>
                <a:ea typeface="Arial"/>
                <a:cs typeface="Calibri"/>
              </a:rPr>
              <a:t>d</a:t>
            </a:r>
            <a:r>
              <a:rPr kumimoji="0" lang="fr" sz="1800" b="1" i="0" u="none" strike="noStrike" kern="1200" cap="none" spc="0" normalizeH="0" baseline="0" noProof="0" dirty="0">
                <a:ln>
                  <a:noFill/>
                </a:ln>
                <a:solidFill>
                  <a:srgbClr val="FFFFFF"/>
                </a:solidFill>
                <a:effectLst/>
                <a:uLnTx/>
                <a:uFillTx/>
                <a:latin typeface="Arial"/>
                <a:ea typeface="Arial"/>
                <a:cs typeface="Calibri"/>
              </a:rPr>
              <a:t>es données </a:t>
            </a:r>
            <a:r>
              <a:rPr lang="fr" b="1" dirty="0">
                <a:solidFill>
                  <a:srgbClr val="FFFFFF"/>
                </a:solidFill>
                <a:latin typeface="Arial"/>
                <a:ea typeface="Arial"/>
                <a:cs typeface="Calibri"/>
              </a:rPr>
              <a:t>de</a:t>
            </a:r>
            <a:r>
              <a:rPr kumimoji="0" lang="fr" sz="1800" b="1" i="0" u="none" strike="noStrike" kern="1200" cap="none" spc="0" normalizeH="0" baseline="0" noProof="0" dirty="0">
                <a:ln>
                  <a:noFill/>
                </a:ln>
                <a:solidFill>
                  <a:srgbClr val="FFFFFF"/>
                </a:solidFill>
                <a:effectLst/>
                <a:uLnTx/>
                <a:uFillTx/>
                <a:latin typeface="Arial"/>
                <a:ea typeface="Arial"/>
                <a:cs typeface="Calibri"/>
              </a:rPr>
              <a:t> promptitude et evaluer les performances selon 7-1-7</a:t>
            </a:r>
            <a:endParaRPr kumimoji="0" lang="en-US" sz="2200" b="1" i="0" u="none" strike="noStrike" kern="1200" cap="none" spc="0" normalizeH="0" baseline="0" noProof="0" dirty="0">
              <a:ln>
                <a:noFill/>
              </a:ln>
              <a:solidFill>
                <a:srgbClr val="FFFFFF"/>
              </a:solidFill>
              <a:effectLst/>
              <a:uLnTx/>
              <a:uFillTx/>
              <a:latin typeface="Arial"/>
              <a:ea typeface="Calibri"/>
              <a:cs typeface="Arial"/>
            </a:endParaRPr>
          </a:p>
        </p:txBody>
      </p:sp>
      <p:sp>
        <p:nvSpPr>
          <p:cNvPr id="5" name="Oval 8">
            <a:extLst>
              <a:ext uri="{FF2B5EF4-FFF2-40B4-BE49-F238E27FC236}">
                <a16:creationId xmlns:a16="http://schemas.microsoft.com/office/drawing/2014/main" id="{364B509F-EDF3-D94A-27F8-B85FEF1CC72C}"/>
              </a:ext>
            </a:extLst>
          </p:cNvPr>
          <p:cNvSpPr/>
          <p:nvPr/>
        </p:nvSpPr>
        <p:spPr>
          <a:xfrm>
            <a:off x="442480" y="376378"/>
            <a:ext cx="76374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88835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C9DE0-0C05-AAAD-52AE-48B03BF265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09263F-D55D-2F45-AEE1-16D0EBAA612C}"/>
              </a:ext>
            </a:extLst>
          </p:cNvPr>
          <p:cNvSpPr>
            <a:spLocks noGrp="1"/>
          </p:cNvSpPr>
          <p:nvPr>
            <p:ph type="title"/>
          </p:nvPr>
        </p:nvSpPr>
        <p:spPr>
          <a:xfrm>
            <a:off x="296212" y="280306"/>
            <a:ext cx="11121087" cy="1087808"/>
          </a:xfrm>
        </p:spPr>
        <p:txBody>
          <a:bodyPr/>
          <a:lstStyle/>
          <a:p>
            <a:r>
              <a:rPr lang="fr" dirty="0">
                <a:latin typeface="Arial"/>
                <a:cs typeface="Arial"/>
              </a:rPr>
              <a:t>Épidémie de maladie à virus Soudan | Ouganda | 2022</a:t>
            </a:r>
            <a:endParaRPr lang="en-US" dirty="0"/>
          </a:p>
        </p:txBody>
      </p:sp>
      <p:sp>
        <p:nvSpPr>
          <p:cNvPr id="42" name="TextBox 41">
            <a:extLst>
              <a:ext uri="{FF2B5EF4-FFF2-40B4-BE49-F238E27FC236}">
                <a16:creationId xmlns:a16="http://schemas.microsoft.com/office/drawing/2014/main" id="{4DD8FE78-6D41-ECB7-847F-9120ED394A07}"/>
              </a:ext>
            </a:extLst>
          </p:cNvPr>
          <p:cNvSpPr txBox="1"/>
          <p:nvPr/>
        </p:nvSpPr>
        <p:spPr>
          <a:xfrm>
            <a:off x="296213" y="1010653"/>
            <a:ext cx="3758529"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200" b="1" i="0" u="none" strike="noStrike" kern="1200" cap="none" spc="0" normalizeH="0" baseline="0" noProof="0">
                <a:ln>
                  <a:noFill/>
                </a:ln>
                <a:solidFill>
                  <a:srgbClr val="384D56"/>
                </a:solidFill>
                <a:effectLst/>
                <a:uLnTx/>
                <a:uFillTx/>
                <a:latin typeface="Calibri" panose="020F0502020204030204"/>
                <a:ea typeface="+mn-ea"/>
                <a:cs typeface="+mn-cs"/>
              </a:rPr>
              <a:t>Quelques jours après la réponse…</a:t>
            </a:r>
          </a:p>
        </p:txBody>
      </p:sp>
      <p:sp>
        <p:nvSpPr>
          <p:cNvPr id="43" name="TextBox 42">
            <a:extLst>
              <a:ext uri="{FF2B5EF4-FFF2-40B4-BE49-F238E27FC236}">
                <a16:creationId xmlns:a16="http://schemas.microsoft.com/office/drawing/2014/main" id="{127FE2F1-944E-7F7C-2576-AC59103DEAD7}"/>
              </a:ext>
            </a:extLst>
          </p:cNvPr>
          <p:cNvSpPr txBox="1"/>
          <p:nvPr/>
        </p:nvSpPr>
        <p:spPr>
          <a:xfrm>
            <a:off x="296212" y="3429000"/>
            <a:ext cx="5073505"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200" b="1" i="0" u="none" strike="noStrike" kern="1200" cap="none" spc="0" normalizeH="0" baseline="0" noProof="0">
                <a:ln>
                  <a:noFill/>
                </a:ln>
                <a:solidFill>
                  <a:srgbClr val="384D56"/>
                </a:solidFill>
                <a:effectLst/>
                <a:uLnTx/>
                <a:uFillTx/>
                <a:latin typeface="Calibri" panose="020F0502020204030204"/>
                <a:ea typeface="+mn-ea"/>
                <a:cs typeface="+mn-cs"/>
              </a:rPr>
              <a:t>Une fois la première réponse terminée…</a:t>
            </a:r>
          </a:p>
        </p:txBody>
      </p:sp>
      <p:cxnSp>
        <p:nvCxnSpPr>
          <p:cNvPr id="45" name="Straight Connector 44">
            <a:extLst>
              <a:ext uri="{FF2B5EF4-FFF2-40B4-BE49-F238E27FC236}">
                <a16:creationId xmlns:a16="http://schemas.microsoft.com/office/drawing/2014/main" id="{4F3CE1D3-9073-7FF0-85B8-E3E0A138E898}"/>
              </a:ext>
            </a:extLst>
          </p:cNvPr>
          <p:cNvCxnSpPr>
            <a:cxnSpLocks/>
          </p:cNvCxnSpPr>
          <p:nvPr/>
        </p:nvCxnSpPr>
        <p:spPr>
          <a:xfrm>
            <a:off x="221683" y="3401834"/>
            <a:ext cx="1175140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Image 6">
            <a:extLst>
              <a:ext uri="{FF2B5EF4-FFF2-40B4-BE49-F238E27FC236}">
                <a16:creationId xmlns:a16="http://schemas.microsoft.com/office/drawing/2014/main" id="{5B1C34AB-20A7-2372-9114-246E96D12AB0}"/>
              </a:ext>
            </a:extLst>
          </p:cNvPr>
          <p:cNvPicPr>
            <a:picLocks noChangeAspect="1"/>
          </p:cNvPicPr>
          <p:nvPr/>
        </p:nvPicPr>
        <p:blipFill>
          <a:blip r:embed="rId3"/>
          <a:stretch>
            <a:fillRect/>
          </a:stretch>
        </p:blipFill>
        <p:spPr>
          <a:xfrm>
            <a:off x="296212" y="4178431"/>
            <a:ext cx="1426549" cy="1082210"/>
          </a:xfrm>
          <a:prstGeom prst="rect">
            <a:avLst/>
          </a:prstGeom>
        </p:spPr>
      </p:pic>
      <p:pic>
        <p:nvPicPr>
          <p:cNvPr id="8" name="Image 7">
            <a:extLst>
              <a:ext uri="{FF2B5EF4-FFF2-40B4-BE49-F238E27FC236}">
                <a16:creationId xmlns:a16="http://schemas.microsoft.com/office/drawing/2014/main" id="{BC920610-DB06-41C5-F26C-A60927A3F7CF}"/>
              </a:ext>
            </a:extLst>
          </p:cNvPr>
          <p:cNvPicPr>
            <a:picLocks noChangeAspect="1"/>
          </p:cNvPicPr>
          <p:nvPr/>
        </p:nvPicPr>
        <p:blipFill>
          <a:blip r:embed="rId3"/>
          <a:stretch>
            <a:fillRect/>
          </a:stretch>
        </p:blipFill>
        <p:spPr>
          <a:xfrm>
            <a:off x="296212" y="2032148"/>
            <a:ext cx="1426549" cy="1082210"/>
          </a:xfrm>
          <a:prstGeom prst="rect">
            <a:avLst/>
          </a:prstGeom>
        </p:spPr>
      </p:pic>
      <p:pic>
        <p:nvPicPr>
          <p:cNvPr id="14" name="Image 13">
            <a:extLst>
              <a:ext uri="{FF2B5EF4-FFF2-40B4-BE49-F238E27FC236}">
                <a16:creationId xmlns:a16="http://schemas.microsoft.com/office/drawing/2014/main" id="{98F033FD-83A7-E78E-2516-E999E63DBBC8}"/>
              </a:ext>
            </a:extLst>
          </p:cNvPr>
          <p:cNvPicPr>
            <a:picLocks noChangeAspect="1"/>
          </p:cNvPicPr>
          <p:nvPr/>
        </p:nvPicPr>
        <p:blipFill>
          <a:blip r:embed="rId4"/>
          <a:stretch>
            <a:fillRect/>
          </a:stretch>
        </p:blipFill>
        <p:spPr>
          <a:xfrm>
            <a:off x="2653552" y="1849654"/>
            <a:ext cx="7811399" cy="561779"/>
          </a:xfrm>
          <a:prstGeom prst="rect">
            <a:avLst/>
          </a:prstGeom>
        </p:spPr>
      </p:pic>
      <p:pic>
        <p:nvPicPr>
          <p:cNvPr id="16" name="Image 15">
            <a:extLst>
              <a:ext uri="{FF2B5EF4-FFF2-40B4-BE49-F238E27FC236}">
                <a16:creationId xmlns:a16="http://schemas.microsoft.com/office/drawing/2014/main" id="{574CB6CC-54F1-B97E-1005-13F0DED0545C}"/>
              </a:ext>
            </a:extLst>
          </p:cNvPr>
          <p:cNvPicPr>
            <a:picLocks noChangeAspect="1"/>
          </p:cNvPicPr>
          <p:nvPr/>
        </p:nvPicPr>
        <p:blipFill>
          <a:blip r:embed="rId5" cstate="screen">
            <a:extLst>
              <a:ext uri="{28A0092B-C50C-407E-A947-70E740481C1C}">
                <a14:useLocalDpi xmlns:a14="http://schemas.microsoft.com/office/drawing/2010/main"/>
              </a:ext>
            </a:extLst>
          </a:blip>
          <a:srcRect t="8691"/>
          <a:stretch>
            <a:fillRect/>
          </a:stretch>
        </p:blipFill>
        <p:spPr>
          <a:xfrm>
            <a:off x="1965650" y="2375426"/>
            <a:ext cx="9635568" cy="930944"/>
          </a:xfrm>
          <a:prstGeom prst="rect">
            <a:avLst/>
          </a:prstGeom>
        </p:spPr>
      </p:pic>
      <p:pic>
        <p:nvPicPr>
          <p:cNvPr id="15" name="Image 14">
            <a:extLst>
              <a:ext uri="{FF2B5EF4-FFF2-40B4-BE49-F238E27FC236}">
                <a16:creationId xmlns:a16="http://schemas.microsoft.com/office/drawing/2014/main" id="{3593E20D-3843-6E6A-CA2D-DEF2F6DFAD83}"/>
              </a:ext>
            </a:extLst>
          </p:cNvPr>
          <p:cNvPicPr>
            <a:picLocks noChangeAspect="1"/>
          </p:cNvPicPr>
          <p:nvPr/>
        </p:nvPicPr>
        <p:blipFill>
          <a:blip r:embed="rId6"/>
          <a:stretch>
            <a:fillRect/>
          </a:stretch>
        </p:blipFill>
        <p:spPr>
          <a:xfrm>
            <a:off x="1817811" y="4282342"/>
            <a:ext cx="9931245" cy="2115495"/>
          </a:xfrm>
          <a:prstGeom prst="rect">
            <a:avLst/>
          </a:prstGeom>
        </p:spPr>
      </p:pic>
    </p:spTree>
    <p:extLst>
      <p:ext uri="{BB962C8B-B14F-4D97-AF65-F5344CB8AC3E}">
        <p14:creationId xmlns:p14="http://schemas.microsoft.com/office/powerpoint/2010/main" val="152676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2A5F2-1A68-60D8-FFB2-8E13AB5C3AB0}"/>
            </a:ext>
          </a:extLst>
        </p:cNvPr>
        <p:cNvGrpSpPr/>
        <p:nvPr/>
      </p:nvGrpSpPr>
      <p:grpSpPr>
        <a:xfrm>
          <a:off x="0" y="0"/>
          <a:ext cx="0" cy="0"/>
          <a:chOff x="0" y="0"/>
          <a:chExt cx="0" cy="0"/>
        </a:xfrm>
      </p:grpSpPr>
      <p:sp>
        <p:nvSpPr>
          <p:cNvPr id="64" name="Rounded Rectangle">
            <a:extLst>
              <a:ext uri="{FF2B5EF4-FFF2-40B4-BE49-F238E27FC236}">
                <a16:creationId xmlns:a16="http://schemas.microsoft.com/office/drawing/2014/main" id="{A459D132-D4F8-70B6-7ED6-808FCA8D34D8}"/>
              </a:ext>
            </a:extLst>
          </p:cNvPr>
          <p:cNvSpPr/>
          <p:nvPr/>
        </p:nvSpPr>
        <p:spPr>
          <a:xfrm>
            <a:off x="1664420" y="1196470"/>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B10CD55D-88F9-7731-B4D1-77FC57A8602C}"/>
              </a:ext>
            </a:extLst>
          </p:cNvPr>
          <p:cNvSpPr/>
          <p:nvPr/>
        </p:nvSpPr>
        <p:spPr>
          <a:xfrm>
            <a:off x="4750041" y="1196982"/>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E4C01691-884F-9E7E-9FFE-76BEC3A81131}"/>
              </a:ext>
            </a:extLst>
          </p:cNvPr>
          <p:cNvSpPr/>
          <p:nvPr/>
        </p:nvSpPr>
        <p:spPr>
          <a:xfrm>
            <a:off x="7806612" y="1195947"/>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207980C9-D70A-E9F3-3B3D-21B7F71FA6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81979" y="1198588"/>
            <a:ext cx="649358" cy="649358"/>
          </a:xfrm>
          <a:prstGeom prst="rect">
            <a:avLst/>
          </a:prstGeom>
          <a:ln w="12700">
            <a:miter lim="400000"/>
          </a:ln>
        </p:spPr>
      </p:pic>
      <p:pic>
        <p:nvPicPr>
          <p:cNvPr id="68" name="Image" descr="Image">
            <a:extLst>
              <a:ext uri="{FF2B5EF4-FFF2-40B4-BE49-F238E27FC236}">
                <a16:creationId xmlns:a16="http://schemas.microsoft.com/office/drawing/2014/main" id="{7D6D3A74-714D-0EFF-E5AA-5984838D4C5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5705" y="1199194"/>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7DF012BD-B84B-CEA9-39B3-48500EB8597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30950" y="1197071"/>
            <a:ext cx="649358" cy="649358"/>
          </a:xfrm>
          <a:prstGeom prst="rect">
            <a:avLst/>
          </a:prstGeom>
          <a:ln w="12700">
            <a:miter lim="400000"/>
          </a:ln>
        </p:spPr>
      </p:pic>
      <p:sp>
        <p:nvSpPr>
          <p:cNvPr id="71" name="Outbreak Emergence">
            <a:extLst>
              <a:ext uri="{FF2B5EF4-FFF2-40B4-BE49-F238E27FC236}">
                <a16:creationId xmlns:a16="http://schemas.microsoft.com/office/drawing/2014/main" id="{CB9B6AEE-4348-7358-B3EE-D6812EAB2BA1}"/>
              </a:ext>
            </a:extLst>
          </p:cNvPr>
          <p:cNvSpPr txBox="1"/>
          <p:nvPr/>
        </p:nvSpPr>
        <p:spPr>
          <a:xfrm>
            <a:off x="1512173" y="1951299"/>
            <a:ext cx="1638526"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200" b="0" i="0" u="none" strike="noStrike" kern="1200" cap="none" spc="0" normalizeH="0" baseline="0" noProof="0">
                <a:ln>
                  <a:noFill/>
                </a:ln>
                <a:solidFill>
                  <a:srgbClr val="9B51E0"/>
                </a:solidFill>
                <a:effectLst/>
                <a:uLnTx/>
                <a:uFillTx/>
                <a:latin typeface="Arial" panose="020B0604020202020204" pitchFamily="34" charset="0"/>
                <a:ea typeface="+mn-ea"/>
                <a:cs typeface="Arial" panose="020B0604020202020204" pitchFamily="34" charset="0"/>
              </a:rPr>
              <a:t>Date d'émergence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a:ln>
                  <a:noFill/>
                </a:ln>
                <a:solidFill>
                  <a:srgbClr val="9B51E0"/>
                </a:solidFill>
                <a:effectLst/>
                <a:uLnTx/>
                <a:uFillTx/>
                <a:latin typeface="Arial"/>
                <a:ea typeface="+mn-ea"/>
                <a:cs typeface="Arial"/>
              </a:rPr>
              <a:t>22 novembre 2021</a:t>
            </a:r>
            <a:endParaRPr kumimoji="0" sz="1200" b="1" i="0" u="none" strike="noStrike" kern="1200" cap="none" spc="0" normalizeH="0" baseline="0" noProof="0">
              <a:ln>
                <a:noFill/>
              </a:ln>
              <a:solidFill>
                <a:srgbClr val="9B51E0"/>
              </a:solidFill>
              <a:effectLst/>
              <a:uLnTx/>
              <a:uFillTx/>
              <a:latin typeface="Arial"/>
              <a:ea typeface="+mn-ea"/>
              <a:cs typeface="Arial"/>
            </a:endParaRPr>
          </a:p>
        </p:txBody>
      </p:sp>
      <p:sp>
        <p:nvSpPr>
          <p:cNvPr id="72" name="Outbreak Emergence">
            <a:extLst>
              <a:ext uri="{FF2B5EF4-FFF2-40B4-BE49-F238E27FC236}">
                <a16:creationId xmlns:a16="http://schemas.microsoft.com/office/drawing/2014/main" id="{640E37DE-D94A-C0E7-B863-0E9464B0D23E}"/>
              </a:ext>
            </a:extLst>
          </p:cNvPr>
          <p:cNvSpPr txBox="1"/>
          <p:nvPr/>
        </p:nvSpPr>
        <p:spPr>
          <a:xfrm>
            <a:off x="2480082" y="590388"/>
            <a:ext cx="178319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DÉTECTER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Objectif : 7 jours</a:t>
            </a:r>
            <a:endParaRPr kumimoji="0" sz="16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endParaRPr>
          </a:p>
        </p:txBody>
      </p:sp>
      <p:sp>
        <p:nvSpPr>
          <p:cNvPr id="73" name="Outbreak Emergence">
            <a:extLst>
              <a:ext uri="{FF2B5EF4-FFF2-40B4-BE49-F238E27FC236}">
                <a16:creationId xmlns:a16="http://schemas.microsoft.com/office/drawing/2014/main" id="{40E067B0-44F5-7DB0-AA4C-B53B87967CBB}"/>
              </a:ext>
            </a:extLst>
          </p:cNvPr>
          <p:cNvSpPr txBox="1"/>
          <p:nvPr/>
        </p:nvSpPr>
        <p:spPr>
          <a:xfrm>
            <a:off x="5846243" y="587209"/>
            <a:ext cx="1441103"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NOTIFIER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Objectif : 1 jour</a:t>
            </a:r>
            <a:endParaRPr kumimoji="0" sz="16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endParaRPr>
          </a:p>
        </p:txBody>
      </p:sp>
      <p:sp>
        <p:nvSpPr>
          <p:cNvPr id="74" name="Outbreak Emergence">
            <a:extLst>
              <a:ext uri="{FF2B5EF4-FFF2-40B4-BE49-F238E27FC236}">
                <a16:creationId xmlns:a16="http://schemas.microsoft.com/office/drawing/2014/main" id="{FFBE2D4A-C9E2-6123-7545-2F6ABE5ACD23}"/>
              </a:ext>
            </a:extLst>
          </p:cNvPr>
          <p:cNvSpPr txBox="1"/>
          <p:nvPr/>
        </p:nvSpPr>
        <p:spPr>
          <a:xfrm>
            <a:off x="8804882" y="587209"/>
            <a:ext cx="1652519"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RÉPONDRE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Objectif : 7 jours</a:t>
            </a:r>
            <a:endParaRPr kumimoji="0"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p:txBody>
      </p:sp>
      <p:sp>
        <p:nvSpPr>
          <p:cNvPr id="75" name="Outbreak Emergence">
            <a:extLst>
              <a:ext uri="{FF2B5EF4-FFF2-40B4-BE49-F238E27FC236}">
                <a16:creationId xmlns:a16="http://schemas.microsoft.com/office/drawing/2014/main" id="{9E79AFB4-B928-1A48-B7D9-FBACBD80B4DD}"/>
              </a:ext>
            </a:extLst>
          </p:cNvPr>
          <p:cNvSpPr txBox="1"/>
          <p:nvPr/>
        </p:nvSpPr>
        <p:spPr>
          <a:xfrm>
            <a:off x="3787167" y="1951299"/>
            <a:ext cx="2506428"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200" b="0"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Date de détection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a:ln>
                  <a:noFill/>
                </a:ln>
                <a:solidFill>
                  <a:srgbClr val="CF2E2E"/>
                </a:solidFill>
                <a:effectLst/>
                <a:uLnTx/>
                <a:uFillTx/>
                <a:latin typeface="Arial"/>
                <a:ea typeface="+mn-ea"/>
                <a:cs typeface="Arial"/>
              </a:rPr>
              <a:t>22 novembre 2021</a:t>
            </a:r>
            <a:endParaRPr kumimoji="0" sz="1200" b="1" i="0" u="none" strike="noStrike" kern="1200" cap="none" spc="0" normalizeH="0" baseline="0" noProof="0">
              <a:ln>
                <a:noFill/>
              </a:ln>
              <a:solidFill>
                <a:srgbClr val="CF2E2E"/>
              </a:solidFill>
              <a:effectLst/>
              <a:uLnTx/>
              <a:uFillTx/>
              <a:latin typeface="Arial"/>
              <a:ea typeface="+mn-ea"/>
              <a:cs typeface="Arial"/>
            </a:endParaRPr>
          </a:p>
        </p:txBody>
      </p:sp>
      <p:sp>
        <p:nvSpPr>
          <p:cNvPr id="76" name="Outbreak Emergence">
            <a:extLst>
              <a:ext uri="{FF2B5EF4-FFF2-40B4-BE49-F238E27FC236}">
                <a16:creationId xmlns:a16="http://schemas.microsoft.com/office/drawing/2014/main" id="{C0A377B1-C978-2D2D-E52A-DCA83AAB1988}"/>
              </a:ext>
            </a:extLst>
          </p:cNvPr>
          <p:cNvSpPr txBox="1"/>
          <p:nvPr/>
        </p:nvSpPr>
        <p:spPr>
          <a:xfrm>
            <a:off x="7088686" y="1951299"/>
            <a:ext cx="2014871"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200" b="0"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Date de notification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a:ln>
                  <a:noFill/>
                </a:ln>
                <a:solidFill>
                  <a:srgbClr val="FCB900"/>
                </a:solidFill>
                <a:effectLst/>
                <a:uLnTx/>
                <a:uFillTx/>
                <a:latin typeface="Arial"/>
                <a:ea typeface="+mn-ea"/>
                <a:cs typeface="Arial"/>
              </a:rPr>
              <a:t>22 novembre 2021</a:t>
            </a:r>
            <a:endParaRPr kumimoji="0" sz="1200" b="1" i="0" u="none" strike="noStrike" kern="1200" cap="none" spc="0" normalizeH="0" baseline="0" noProof="0">
              <a:ln>
                <a:noFill/>
              </a:ln>
              <a:solidFill>
                <a:srgbClr val="FCB900"/>
              </a:solidFill>
              <a:effectLst/>
              <a:uLnTx/>
              <a:uFillTx/>
              <a:latin typeface="Arial"/>
              <a:ea typeface="+mn-ea"/>
              <a:cs typeface="Arial"/>
            </a:endParaRPr>
          </a:p>
        </p:txBody>
      </p:sp>
      <p:sp>
        <p:nvSpPr>
          <p:cNvPr id="77" name="Outbreak Emergence">
            <a:extLst>
              <a:ext uri="{FF2B5EF4-FFF2-40B4-BE49-F238E27FC236}">
                <a16:creationId xmlns:a16="http://schemas.microsoft.com/office/drawing/2014/main" id="{71BC0CAB-6770-8D7B-0767-A4A9B2F40DF0}"/>
              </a:ext>
            </a:extLst>
          </p:cNvPr>
          <p:cNvSpPr txBox="1"/>
          <p:nvPr/>
        </p:nvSpPr>
        <p:spPr>
          <a:xfrm>
            <a:off x="9841782" y="1951299"/>
            <a:ext cx="1638526"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200" b="0"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Date de réponse précoce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a:ln>
                  <a:noFill/>
                </a:ln>
                <a:solidFill>
                  <a:srgbClr val="3BB041"/>
                </a:solidFill>
                <a:effectLst/>
                <a:uLnTx/>
                <a:uFillTx/>
                <a:latin typeface="Arial"/>
                <a:ea typeface="+mn-ea"/>
                <a:cs typeface="Arial"/>
              </a:rPr>
              <a:t>27 novembre 2021</a:t>
            </a:r>
            <a:endParaRPr kumimoji="0" sz="1200" b="1" i="0" u="none" strike="noStrike" kern="1200" cap="none" spc="0" normalizeH="0" baseline="0" noProof="0">
              <a:ln>
                <a:noFill/>
              </a:ln>
              <a:solidFill>
                <a:srgbClr val="3BB041"/>
              </a:solidFill>
              <a:effectLst/>
              <a:uLnTx/>
              <a:uFillTx/>
              <a:latin typeface="Arial"/>
              <a:ea typeface="+mn-ea"/>
              <a:cs typeface="Arial"/>
            </a:endParaRPr>
          </a:p>
        </p:txBody>
      </p:sp>
      <p:sp>
        <p:nvSpPr>
          <p:cNvPr id="78" name="# DAYS">
            <a:extLst>
              <a:ext uri="{FF2B5EF4-FFF2-40B4-BE49-F238E27FC236}">
                <a16:creationId xmlns:a16="http://schemas.microsoft.com/office/drawing/2014/main" id="{C6D999E3-57BD-27A8-15FB-F622706EBAEC}"/>
              </a:ext>
            </a:extLst>
          </p:cNvPr>
          <p:cNvSpPr txBox="1"/>
          <p:nvPr/>
        </p:nvSpPr>
        <p:spPr>
          <a:xfrm>
            <a:off x="2792162" y="1312553"/>
            <a:ext cx="1161534"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2200" b="1" i="0" u="none" strike="noStrike" kern="1200" cap="none" spc="0" normalizeH="0" baseline="0" noProof="0" dirty="0">
                <a:ln>
                  <a:noFill/>
                </a:ln>
                <a:solidFill>
                  <a:srgbClr val="FFFFFF"/>
                </a:solidFill>
                <a:effectLst/>
                <a:uLnTx/>
                <a:uFillTx/>
                <a:latin typeface="Arial"/>
                <a:ea typeface="+mn-ea"/>
                <a:cs typeface="Arial"/>
              </a:rPr>
              <a:t> </a:t>
            </a:r>
            <a:r>
              <a:rPr lang="fr" sz="1600" dirty="0">
                <a:latin typeface="Arial"/>
                <a:cs typeface="Arial"/>
              </a:rPr>
              <a:t>46 </a:t>
            </a:r>
            <a:r>
              <a:rPr kumimoji="0" lang="fr" sz="1600" b="1" i="0" u="none" strike="noStrike" kern="1200" cap="none" spc="0" normalizeH="0" baseline="0" noProof="0" dirty="0">
                <a:ln>
                  <a:noFill/>
                </a:ln>
                <a:solidFill>
                  <a:srgbClr val="FFFFFF"/>
                </a:solidFill>
                <a:effectLst/>
                <a:uLnTx/>
                <a:uFillTx/>
                <a:latin typeface="Arial"/>
                <a:ea typeface="+mn-ea"/>
                <a:cs typeface="Arial"/>
              </a:rPr>
              <a:t>JOURS</a:t>
            </a:r>
            <a:endParaRPr kumimoji="0" sz="1600" b="1" i="0" u="none" strike="noStrike" kern="1200" cap="none" spc="0" normalizeH="0" baseline="0" noProof="0" dirty="0">
              <a:ln>
                <a:noFill/>
              </a:ln>
              <a:solidFill>
                <a:srgbClr val="FFFFFF"/>
              </a:solidFill>
              <a:effectLst/>
              <a:uLnTx/>
              <a:uFillTx/>
              <a:latin typeface="Arial"/>
              <a:ea typeface="+mn-ea"/>
              <a:cs typeface="Arial"/>
            </a:endParaRPr>
          </a:p>
        </p:txBody>
      </p:sp>
      <p:sp>
        <p:nvSpPr>
          <p:cNvPr id="79" name="# DAYS">
            <a:extLst>
              <a:ext uri="{FF2B5EF4-FFF2-40B4-BE49-F238E27FC236}">
                <a16:creationId xmlns:a16="http://schemas.microsoft.com/office/drawing/2014/main" id="{4AF567B2-33B6-775D-3C2C-620357E61C87}"/>
              </a:ext>
            </a:extLst>
          </p:cNvPr>
          <p:cNvSpPr txBox="1"/>
          <p:nvPr/>
        </p:nvSpPr>
        <p:spPr>
          <a:xfrm>
            <a:off x="6047863" y="1305469"/>
            <a:ext cx="1048352"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2200" b="1" i="0" u="none" strike="noStrike" kern="1200" cap="none" spc="0" normalizeH="0" baseline="0" noProof="0">
                <a:ln>
                  <a:noFill/>
                </a:ln>
                <a:solidFill>
                  <a:srgbClr val="FFFFFF"/>
                </a:solidFill>
                <a:effectLst/>
                <a:uLnTx/>
                <a:uFillTx/>
                <a:latin typeface="Arial"/>
                <a:ea typeface="+mn-ea"/>
                <a:cs typeface="Arial"/>
              </a:rPr>
              <a:t> </a:t>
            </a:r>
            <a:r>
              <a:rPr kumimoji="0" lang="fr" sz="1600" b="1" i="0" u="none" strike="noStrike" kern="1200" cap="none" spc="0" normalizeH="0" baseline="0" noProof="0">
                <a:ln>
                  <a:noFill/>
                </a:ln>
                <a:solidFill>
                  <a:srgbClr val="FFFFFF"/>
                </a:solidFill>
                <a:effectLst/>
                <a:uLnTx/>
                <a:uFillTx/>
                <a:latin typeface="Arial"/>
                <a:ea typeface="+mn-ea"/>
                <a:cs typeface="Arial"/>
              </a:rPr>
              <a:t>&lt;1 JOUR</a:t>
            </a:r>
          </a:p>
        </p:txBody>
      </p:sp>
      <p:sp>
        <p:nvSpPr>
          <p:cNvPr id="80" name="# DAYS">
            <a:extLst>
              <a:ext uri="{FF2B5EF4-FFF2-40B4-BE49-F238E27FC236}">
                <a16:creationId xmlns:a16="http://schemas.microsoft.com/office/drawing/2014/main" id="{7649F0CB-B7AE-255D-640B-FC4343F053A8}"/>
              </a:ext>
            </a:extLst>
          </p:cNvPr>
          <p:cNvSpPr txBox="1"/>
          <p:nvPr/>
        </p:nvSpPr>
        <p:spPr>
          <a:xfrm>
            <a:off x="8986683" y="1372826"/>
            <a:ext cx="1554931"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lang="fr" sz="1600" dirty="0">
                <a:latin typeface="Arial"/>
                <a:cs typeface="Arial"/>
              </a:rPr>
              <a:t>9</a:t>
            </a:r>
            <a:r>
              <a:rPr kumimoji="0" lang="fr" sz="1600" b="1" i="0" u="none" strike="noStrike" kern="1200" cap="none" spc="0" normalizeH="0" baseline="0" noProof="0" dirty="0">
                <a:ln>
                  <a:noFill/>
                </a:ln>
                <a:solidFill>
                  <a:srgbClr val="FFFFFF"/>
                </a:solidFill>
                <a:effectLst/>
                <a:uLnTx/>
                <a:uFillTx/>
                <a:latin typeface="Arial"/>
                <a:ea typeface="+mn-ea"/>
                <a:cs typeface="Arial"/>
              </a:rPr>
              <a:t> </a:t>
            </a:r>
            <a:r>
              <a:rPr kumimoji="0" sz="1600" b="1" i="0" u="none" strike="noStrike" kern="1200" cap="none" spc="0" normalizeH="0" baseline="0" noProof="0" dirty="0">
                <a:ln>
                  <a:noFill/>
                </a:ln>
                <a:solidFill>
                  <a:srgbClr val="FFFFFF"/>
                </a:solidFill>
                <a:effectLst/>
                <a:uLnTx/>
                <a:uFillTx/>
                <a:latin typeface="Arial"/>
                <a:ea typeface="+mn-ea"/>
                <a:cs typeface="Arial"/>
              </a:rPr>
              <a:t>JOURS</a:t>
            </a:r>
          </a:p>
        </p:txBody>
      </p:sp>
      <p:sp>
        <p:nvSpPr>
          <p:cNvPr id="82" name="Rounded Rectangle 54">
            <a:extLst>
              <a:ext uri="{FF2B5EF4-FFF2-40B4-BE49-F238E27FC236}">
                <a16:creationId xmlns:a16="http://schemas.microsoft.com/office/drawing/2014/main" id="{ADB502EE-AC47-085F-D209-40461436C044}"/>
              </a:ext>
            </a:extLst>
          </p:cNvPr>
          <p:cNvSpPr/>
          <p:nvPr/>
        </p:nvSpPr>
        <p:spPr>
          <a:xfrm>
            <a:off x="1664420" y="2504841"/>
            <a:ext cx="2506428" cy="3147356"/>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fr" sz="1200" b="1" i="0" u="none" strike="noStrike" kern="0" cap="none" spc="0"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GOULOTS D'ÉTRANGLEMENT</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FACTEURS FAVORISANTS</a:t>
            </a:r>
            <a:endParaRPr kumimoji="0" lang="fr"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Calibri"/>
              </a:rPr>
              <a:t>Le personnel du refuge a rapidement signalé les maladies aux premiers intervenants</a:t>
            </a:r>
          </a:p>
        </p:txBody>
      </p:sp>
      <p:sp>
        <p:nvSpPr>
          <p:cNvPr id="86" name="TextBox 85">
            <a:extLst>
              <a:ext uri="{FF2B5EF4-FFF2-40B4-BE49-F238E27FC236}">
                <a16:creationId xmlns:a16="http://schemas.microsoft.com/office/drawing/2014/main" id="{667245ED-72F3-7321-CFFC-D994FA8AAA12}"/>
              </a:ext>
            </a:extLst>
          </p:cNvPr>
          <p:cNvSpPr txBox="1"/>
          <p:nvPr/>
        </p:nvSpPr>
        <p:spPr>
          <a:xfrm>
            <a:off x="767423" y="735546"/>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CIBLE</a:t>
            </a:r>
          </a:p>
        </p:txBody>
      </p:sp>
      <p:sp>
        <p:nvSpPr>
          <p:cNvPr id="87" name="TextBox 86">
            <a:extLst>
              <a:ext uri="{FF2B5EF4-FFF2-40B4-BE49-F238E27FC236}">
                <a16:creationId xmlns:a16="http://schemas.microsoft.com/office/drawing/2014/main" id="{34A4535E-26EF-29A7-2AD6-01DACE4B9907}"/>
              </a:ext>
            </a:extLst>
          </p:cNvPr>
          <p:cNvSpPr txBox="1"/>
          <p:nvPr/>
        </p:nvSpPr>
        <p:spPr>
          <a:xfrm>
            <a:off x="144453" y="1440258"/>
            <a:ext cx="136772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CHRONOLOGIE</a:t>
            </a:r>
          </a:p>
        </p:txBody>
      </p:sp>
      <p:sp>
        <p:nvSpPr>
          <p:cNvPr id="88" name="TextBox 87">
            <a:extLst>
              <a:ext uri="{FF2B5EF4-FFF2-40B4-BE49-F238E27FC236}">
                <a16:creationId xmlns:a16="http://schemas.microsoft.com/office/drawing/2014/main" id="{650269FE-6AB4-DB73-2ED0-718A9804929C}"/>
              </a:ext>
            </a:extLst>
          </p:cNvPr>
          <p:cNvSpPr txBox="1"/>
          <p:nvPr/>
        </p:nvSpPr>
        <p:spPr>
          <a:xfrm>
            <a:off x="144452" y="2572683"/>
            <a:ext cx="1638525" cy="830997"/>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GOULOTS D'ÉTRANGLEMENT</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ET </a:t>
            </a:r>
            <a:r>
              <a:rPr kumimoji="0" lang="en-US"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FACTEURS FAVORISANTS</a:t>
            </a:r>
            <a:endParaRPr kumimoji="0" lang="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endParaRPr>
          </a:p>
        </p:txBody>
      </p:sp>
      <p:sp>
        <p:nvSpPr>
          <p:cNvPr id="89" name="TextBox 88">
            <a:extLst>
              <a:ext uri="{FF2B5EF4-FFF2-40B4-BE49-F238E27FC236}">
                <a16:creationId xmlns:a16="http://schemas.microsoft.com/office/drawing/2014/main" id="{B41C1537-AE77-2B8C-9E70-5EFE9E80EC80}"/>
              </a:ext>
            </a:extLst>
          </p:cNvPr>
          <p:cNvSpPr txBox="1"/>
          <p:nvPr/>
        </p:nvSpPr>
        <p:spPr>
          <a:xfrm>
            <a:off x="144453" y="5668422"/>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ACTIONS</a:t>
            </a:r>
            <a:endParaRPr kumimoji="0" lang="en-US" sz="1200" b="0"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endParaRPr>
          </a:p>
        </p:txBody>
      </p:sp>
      <p:sp>
        <p:nvSpPr>
          <p:cNvPr id="96" name="Rounded Rectangle 92">
            <a:extLst>
              <a:ext uri="{FF2B5EF4-FFF2-40B4-BE49-F238E27FC236}">
                <a16:creationId xmlns:a16="http://schemas.microsoft.com/office/drawing/2014/main" id="{4BD47DA8-6B24-D385-183C-FAF3C7DD6247}"/>
              </a:ext>
            </a:extLst>
          </p:cNvPr>
          <p:cNvSpPr/>
          <p:nvPr/>
        </p:nvSpPr>
        <p:spPr>
          <a:xfrm>
            <a:off x="1650385" y="5716298"/>
            <a:ext cx="9987433" cy="790519"/>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685889" rtl="0" eaLnBrk="1" fontAlgn="auto" latinLnBrk="0" hangingPunct="1">
              <a:lnSpc>
                <a:spcPct val="100000"/>
              </a:lnSpc>
              <a:spcBef>
                <a:spcPts val="0"/>
              </a:spcBef>
              <a:spcAft>
                <a:spcPts val="0"/>
              </a:spcAft>
              <a:buClrTx/>
              <a:buSzTx/>
              <a:buFontTx/>
              <a:buNone/>
              <a:tabLst/>
              <a:defRPr/>
            </a:pPr>
            <a:r>
              <a:rPr kumimoji="0" lang="fr" sz="1200" b="1" i="0" u="none" strike="noStrike" kern="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IMMÉDIAT </a:t>
            </a:r>
            <a:r>
              <a:rPr kumimoji="0" lang="fr" sz="1200" b="0" i="0" u="none" strike="noStrike" kern="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Développer des enquêtes/questionnaires numérisés/pré-établis, mener des actions de sensibilisation du public sur les réseaux sociaux/affiches ; formation sur la notification/le raportage</a:t>
            </a:r>
            <a:endParaRPr kumimoji="0" lang="en-US" sz="1200" b="0" i="0" u="none" strike="noStrike" kern="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anose="020B0604020202020204" pitchFamily="34" charset="0"/>
              <a:sym typeface="Calibri"/>
            </a:endParaRPr>
          </a:p>
          <a:p>
            <a:pPr marL="0" marR="0" lvl="0" indent="0" algn="l" defTabSz="685889" rtl="0" eaLnBrk="1" fontAlgn="auto" latinLnBrk="0" hangingPunct="1">
              <a:lnSpc>
                <a:spcPct val="100000"/>
              </a:lnSpc>
              <a:spcBef>
                <a:spcPts val="0"/>
              </a:spcBef>
              <a:spcAft>
                <a:spcPts val="0"/>
              </a:spcAft>
              <a:buClrTx/>
              <a:buSzTx/>
              <a:buFontTx/>
              <a:buNone/>
              <a:tabLst/>
              <a:defRPr/>
            </a:pPr>
            <a:r>
              <a:rPr kumimoji="0" lang="fr" sz="1200" b="1" i="0" u="none" strike="noStrike" kern="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À PLUS LONG TERME </a:t>
            </a:r>
            <a:r>
              <a:rPr kumimoji="0" lang="fr" sz="1200" b="0" i="0" u="none" strike="noStrike" kern="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Assurer de meilleurs systèmes d'interprétation capables de gérer plusieurs entretiens ; nouveau programme pour les enquêtes ; travailler avec la police/les refuges pour garantir des protocoles de notification appropriés</a:t>
            </a:r>
            <a:endParaRPr kumimoji="0" lang="en-US" sz="1200" b="0" i="0" u="none" strike="noStrike" kern="0" cap="none" spc="0" normalizeH="0" baseline="0" noProof="0" dirty="0">
              <a:ln>
                <a:noFill/>
              </a:ln>
              <a:solidFill>
                <a:srgbClr val="384D56"/>
              </a:solidFill>
              <a:effectLst/>
              <a:highlight>
                <a:srgbClr val="FFFF00"/>
              </a:highlight>
              <a:uLnTx/>
              <a:uFillTx/>
              <a:latin typeface="Arial" panose="020B0604020202020204" pitchFamily="34" charset="0"/>
              <a:ea typeface="+mn-ea"/>
              <a:cs typeface="Arial" panose="020B0604020202020204" pitchFamily="34" charset="0"/>
            </a:endParaRPr>
          </a:p>
        </p:txBody>
      </p:sp>
      <p:sp>
        <p:nvSpPr>
          <p:cNvPr id="11" name="Oval 10">
            <a:extLst>
              <a:ext uri="{FF2B5EF4-FFF2-40B4-BE49-F238E27FC236}">
                <a16:creationId xmlns:a16="http://schemas.microsoft.com/office/drawing/2014/main" id="{65BF3118-FA90-C828-74BD-E4D608BCA0D3}"/>
              </a:ext>
            </a:extLst>
          </p:cNvPr>
          <p:cNvSpPr/>
          <p:nvPr/>
        </p:nvSpPr>
        <p:spPr>
          <a:xfrm>
            <a:off x="1650385" y="1195275"/>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D4189CE4-2EDD-0168-EF7B-9999B4B020EF}"/>
              </a:ext>
            </a:extLst>
          </p:cNvPr>
          <p:cNvPicPr>
            <a:picLocks noChangeAspect="1"/>
          </p:cNvPicPr>
          <p:nvPr/>
        </p:nvPicPr>
        <p:blipFill>
          <a:blip r:embed="rId6"/>
          <a:stretch>
            <a:fillRect/>
          </a:stretch>
        </p:blipFill>
        <p:spPr>
          <a:xfrm>
            <a:off x="1839265" y="1343625"/>
            <a:ext cx="320021" cy="356250"/>
          </a:xfrm>
          <a:prstGeom prst="rect">
            <a:avLst/>
          </a:prstGeom>
        </p:spPr>
      </p:pic>
      <p:sp>
        <p:nvSpPr>
          <p:cNvPr id="15" name="Rounded Rectangle 54">
            <a:extLst>
              <a:ext uri="{FF2B5EF4-FFF2-40B4-BE49-F238E27FC236}">
                <a16:creationId xmlns:a16="http://schemas.microsoft.com/office/drawing/2014/main" id="{4E48CCDC-8DFE-C837-748D-299B4B3C5B8F}"/>
              </a:ext>
            </a:extLst>
          </p:cNvPr>
          <p:cNvSpPr/>
          <p:nvPr/>
        </p:nvSpPr>
        <p:spPr>
          <a:xfrm>
            <a:off x="4323096" y="2511450"/>
            <a:ext cx="3296904" cy="3147356"/>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fr" sz="1200" b="1" i="0" u="none" strike="noStrike" kern="0" cap="none" spc="0"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fr" sz="1200" b="1" i="0" u="none" strike="noStrike" kern="0" cap="none" spc="0"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GOULOTS D'ÉTRANGLEMENT</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fr" sz="12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L'épidémie s'est produite après les heures d'ouverture</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fr" sz="12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Le personnel du refuge n'a pas informé le service de santé publique</a:t>
            </a: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FACTEURS FAVORISANTS</a:t>
            </a:r>
            <a:endParaRPr kumimoji="0" lang="fr"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Bonne communication entre les premiers intervenants et le service de santé publique</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Le directeur du département de santé publique est médecin et a pu aider les premiers intervenants sur les lieux</a:t>
            </a: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
        <p:nvSpPr>
          <p:cNvPr id="16" name="Rounded Rectangle 54">
            <a:extLst>
              <a:ext uri="{FF2B5EF4-FFF2-40B4-BE49-F238E27FC236}">
                <a16:creationId xmlns:a16="http://schemas.microsoft.com/office/drawing/2014/main" id="{62471EA0-15DE-94A0-B31B-18CBD8A85B9F}"/>
              </a:ext>
            </a:extLst>
          </p:cNvPr>
          <p:cNvSpPr/>
          <p:nvPr/>
        </p:nvSpPr>
        <p:spPr>
          <a:xfrm>
            <a:off x="7781980" y="2504838"/>
            <a:ext cx="4265568" cy="3154573"/>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fr" sz="1200" b="1" i="0" u="none" strike="noStrike" kern="0" cap="none" spc="0"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GOULOTS D'ÉTRANGLEMENT</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Stockage/transport des échantillons pendant le week-end férié</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Disponibilité du personnel dans les laboratoires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Coordination de l'enquête avec un personnel limité du refuge</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L'enquête doit être créée/modifiée tout au long de l'enquête</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Documents d'enquête sur papier</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Barrières linguistiques pendant l'enquête</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Il n’existait pas de matériel pédagogique spécifique au service de santé publique</a:t>
            </a: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FACTEURS FAVORISANTS</a:t>
            </a:r>
            <a:endParaRPr kumimoji="0" lang="fr"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1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Les aliments ont pu être conservés pour les tests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1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Le directeur du refuge avait des relations préexistantes avec le département de la santé publique</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1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Le traiteur sans licence était prêt à coopérer</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1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Le service de santé publique a pu mobiliser rapidement une équipe pour intervenir</a:t>
            </a:r>
          </a:p>
        </p:txBody>
      </p:sp>
      <p:sp>
        <p:nvSpPr>
          <p:cNvPr id="2" name="Title 1">
            <a:extLst>
              <a:ext uri="{FF2B5EF4-FFF2-40B4-BE49-F238E27FC236}">
                <a16:creationId xmlns:a16="http://schemas.microsoft.com/office/drawing/2014/main" id="{16D22B70-A357-B44E-77A9-CD795D3325A0}"/>
              </a:ext>
            </a:extLst>
          </p:cNvPr>
          <p:cNvSpPr txBox="1">
            <a:spLocks/>
          </p:cNvSpPr>
          <p:nvPr/>
        </p:nvSpPr>
        <p:spPr>
          <a:xfrm>
            <a:off x="75514" y="-1340"/>
            <a:ext cx="10755436" cy="649357"/>
          </a:xfrm>
          <a:prstGeom prst="rect">
            <a:avLst/>
          </a:prstGeom>
          <a:solidFill>
            <a:srgbClr val="FFFFFF">
              <a:alpha val="49804"/>
            </a:srgbClr>
          </a:solidFill>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609630" rtl="0" eaLnBrk="1" fontAlgn="auto" latinLnBrk="0" hangingPunct="1">
              <a:lnSpc>
                <a:spcPct val="100000"/>
              </a:lnSpc>
              <a:spcBef>
                <a:spcPct val="0"/>
              </a:spcBef>
              <a:spcAft>
                <a:spcPts val="0"/>
              </a:spcAft>
              <a:buClrTx/>
              <a:buSzTx/>
              <a:buFontTx/>
              <a:buNone/>
              <a:tabLst/>
              <a:defRPr/>
            </a:pPr>
            <a:r>
              <a:rPr kumimoji="0" lang="fr" sz="2800" b="1" i="0" u="none" strike="noStrike" kern="1200" cap="none" spc="0" normalizeH="0" baseline="0" noProof="0" dirty="0">
                <a:ln>
                  <a:noFill/>
                </a:ln>
                <a:solidFill>
                  <a:srgbClr val="3BB041"/>
                </a:solidFill>
                <a:effectLst/>
                <a:uLnTx/>
                <a:uFillTx/>
                <a:latin typeface="Arial"/>
                <a:ea typeface="+mj-ea"/>
                <a:cs typeface="Arial"/>
                <a:sym typeface="Calibri"/>
              </a:rPr>
              <a:t>Épidémie gastro-intestinale non spécifiée | Juridiction aux États-Unis | 2021</a:t>
            </a:r>
          </a:p>
        </p:txBody>
      </p:sp>
    </p:spTree>
    <p:extLst>
      <p:ext uri="{BB962C8B-B14F-4D97-AF65-F5344CB8AC3E}">
        <p14:creationId xmlns:p14="http://schemas.microsoft.com/office/powerpoint/2010/main" val="3890458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8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2" grpId="0" animBg="1"/>
      <p:bldP spid="86" grpId="0"/>
      <p:bldP spid="87" grpId="0"/>
      <p:bldP spid="88" grpId="0"/>
      <p:bldP spid="89" grpId="0"/>
      <p:bldP spid="96" grpId="0" animBg="1"/>
      <p:bldP spid="11" grpId="0" animBg="1"/>
      <p:bldP spid="15"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861DB-7717-F9D6-EF40-62ECDE2BB732}"/>
            </a:ext>
          </a:extLst>
        </p:cNvPr>
        <p:cNvGrpSpPr/>
        <p:nvPr/>
      </p:nvGrpSpPr>
      <p:grpSpPr>
        <a:xfrm>
          <a:off x="0" y="0"/>
          <a:ext cx="0" cy="0"/>
          <a:chOff x="0" y="0"/>
          <a:chExt cx="0" cy="0"/>
        </a:xfrm>
      </p:grpSpPr>
      <p:pic>
        <p:nvPicPr>
          <p:cNvPr id="9" name="Graphic 8" descr="Warning with solid fill">
            <a:extLst>
              <a:ext uri="{FF2B5EF4-FFF2-40B4-BE49-F238E27FC236}">
                <a16:creationId xmlns:a16="http://schemas.microsoft.com/office/drawing/2014/main" id="{79EA567B-717D-8ECB-FC79-D778E20FF74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56747" y="2325117"/>
            <a:ext cx="2645115" cy="2683860"/>
          </a:xfrm>
          <a:prstGeom prst="rect">
            <a:avLst/>
          </a:prstGeom>
        </p:spPr>
      </p:pic>
      <p:sp>
        <p:nvSpPr>
          <p:cNvPr id="12" name="Rounded Rectangle 11">
            <a:extLst>
              <a:ext uri="{FF2B5EF4-FFF2-40B4-BE49-F238E27FC236}">
                <a16:creationId xmlns:a16="http://schemas.microsoft.com/office/drawing/2014/main" id="{237C3B88-57AD-D565-D504-41F8DF8096EE}"/>
              </a:ext>
            </a:extLst>
          </p:cNvPr>
          <p:cNvSpPr/>
          <p:nvPr/>
        </p:nvSpPr>
        <p:spPr>
          <a:xfrm>
            <a:off x="3678587" y="2325191"/>
            <a:ext cx="7608539"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34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La collecte de textes narratifs est essentielle à l'amélioration des performances</a:t>
            </a:r>
            <a:endParaRPr kumimoji="0" lang="en-US" sz="34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endParaRPr>
          </a:p>
        </p:txBody>
      </p:sp>
      <p:sp>
        <p:nvSpPr>
          <p:cNvPr id="6" name="Rectangle: Rounded Corners 4">
            <a:extLst>
              <a:ext uri="{FF2B5EF4-FFF2-40B4-BE49-F238E27FC236}">
                <a16:creationId xmlns:a16="http://schemas.microsoft.com/office/drawing/2014/main" id="{A31C7093-3194-F768-FE84-ECE5D67DBE05}"/>
              </a:ext>
            </a:extLst>
          </p:cNvPr>
          <p:cNvSpPr/>
          <p:nvPr/>
        </p:nvSpPr>
        <p:spPr>
          <a:xfrm>
            <a:off x="765958" y="368298"/>
            <a:ext cx="1060726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200" b="1" i="0" u="none" strike="noStrike" kern="1200" cap="none" spc="0" normalizeH="0" baseline="0" noProof="0" dirty="0">
                <a:ln>
                  <a:noFill/>
                </a:ln>
                <a:solidFill>
                  <a:srgbClr val="FFFFFF"/>
                </a:solidFill>
                <a:effectLst/>
                <a:uLnTx/>
                <a:uFillTx/>
                <a:latin typeface="Arial"/>
                <a:ea typeface="Calibri"/>
                <a:cs typeface="Calibri"/>
              </a:rPr>
              <a:t>        </a:t>
            </a:r>
            <a:r>
              <a:rPr lang="fr" b="1" dirty="0">
                <a:solidFill>
                  <a:srgbClr val="FFFFFF"/>
                </a:solidFill>
                <a:latin typeface="Arial"/>
                <a:ea typeface="Calibri"/>
                <a:cs typeface="Calibri"/>
              </a:rPr>
              <a:t>Faire la collecte</a:t>
            </a:r>
            <a:r>
              <a:rPr kumimoji="0" lang="fr" sz="1800" b="1" i="0" u="none" strike="noStrike" kern="1200" cap="none" spc="0" normalizeH="0" baseline="0" noProof="0" dirty="0">
                <a:ln>
                  <a:noFill/>
                </a:ln>
                <a:solidFill>
                  <a:srgbClr val="FFFFFF"/>
                </a:solidFill>
                <a:effectLst/>
                <a:uLnTx/>
                <a:uFillTx/>
                <a:latin typeface="Arial"/>
                <a:ea typeface="Arial"/>
                <a:cs typeface="Calibri"/>
              </a:rPr>
              <a:t> </a:t>
            </a:r>
            <a:r>
              <a:rPr lang="fr" b="1" dirty="0">
                <a:solidFill>
                  <a:srgbClr val="FFFFFF"/>
                </a:solidFill>
                <a:latin typeface="Arial"/>
                <a:ea typeface="Arial"/>
                <a:cs typeface="Calibri"/>
              </a:rPr>
              <a:t>d</a:t>
            </a:r>
            <a:r>
              <a:rPr kumimoji="0" lang="fr" sz="1800" b="1" i="0" u="none" strike="noStrike" kern="1200" cap="none" spc="0" normalizeH="0" baseline="0" noProof="0" dirty="0">
                <a:ln>
                  <a:noFill/>
                </a:ln>
                <a:solidFill>
                  <a:srgbClr val="FFFFFF"/>
                </a:solidFill>
                <a:effectLst/>
                <a:uLnTx/>
                <a:uFillTx/>
                <a:latin typeface="Arial"/>
                <a:ea typeface="Arial"/>
                <a:cs typeface="Calibri"/>
              </a:rPr>
              <a:t>es données </a:t>
            </a:r>
            <a:r>
              <a:rPr lang="fr" b="1" dirty="0">
                <a:solidFill>
                  <a:srgbClr val="FFFFFF"/>
                </a:solidFill>
                <a:latin typeface="Arial"/>
                <a:ea typeface="Arial"/>
                <a:cs typeface="Calibri"/>
              </a:rPr>
              <a:t>de</a:t>
            </a:r>
            <a:r>
              <a:rPr kumimoji="0" lang="fr" sz="1800" b="1" i="0" u="none" strike="noStrike" kern="1200" cap="none" spc="0" normalizeH="0" baseline="0" noProof="0" dirty="0">
                <a:ln>
                  <a:noFill/>
                </a:ln>
                <a:solidFill>
                  <a:srgbClr val="FFFFFF"/>
                </a:solidFill>
                <a:effectLst/>
                <a:uLnTx/>
                <a:uFillTx/>
                <a:latin typeface="Arial"/>
                <a:ea typeface="Arial"/>
                <a:cs typeface="Calibri"/>
              </a:rPr>
              <a:t> promptitude et evaluer les performances selon 7-1-7</a:t>
            </a:r>
            <a:endParaRPr kumimoji="0" lang="en-US" sz="2200" b="1" i="0" u="none" strike="noStrike" kern="1200" cap="none" spc="0" normalizeH="0" baseline="0" noProof="0" dirty="0">
              <a:ln>
                <a:noFill/>
              </a:ln>
              <a:solidFill>
                <a:srgbClr val="FFFFFF"/>
              </a:solidFill>
              <a:effectLst/>
              <a:uLnTx/>
              <a:uFillTx/>
              <a:latin typeface="Arial"/>
              <a:ea typeface="Calibri"/>
              <a:cs typeface="Arial"/>
            </a:endParaRPr>
          </a:p>
        </p:txBody>
      </p:sp>
      <p:sp>
        <p:nvSpPr>
          <p:cNvPr id="7" name="Oval 8">
            <a:extLst>
              <a:ext uri="{FF2B5EF4-FFF2-40B4-BE49-F238E27FC236}">
                <a16:creationId xmlns:a16="http://schemas.microsoft.com/office/drawing/2014/main" id="{6B38F20F-ECEF-C9B5-1597-223A1970D055}"/>
              </a:ext>
            </a:extLst>
          </p:cNvPr>
          <p:cNvSpPr/>
          <p:nvPr/>
        </p:nvSpPr>
        <p:spPr>
          <a:xfrm>
            <a:off x="442480" y="376378"/>
            <a:ext cx="76374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84677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E0C74-F7B7-4A81-B10A-87C045B5A7F0}"/>
            </a:ext>
          </a:extLst>
        </p:cNvPr>
        <p:cNvGrpSpPr/>
        <p:nvPr/>
      </p:nvGrpSpPr>
      <p:grpSpPr>
        <a:xfrm>
          <a:off x="0" y="0"/>
          <a:ext cx="0" cy="0"/>
          <a:chOff x="0" y="0"/>
          <a:chExt cx="0" cy="0"/>
        </a:xfrm>
      </p:grpSpPr>
      <p:sp>
        <p:nvSpPr>
          <p:cNvPr id="19" name="Text Placeholder 4">
            <a:extLst>
              <a:ext uri="{FF2B5EF4-FFF2-40B4-BE49-F238E27FC236}">
                <a16:creationId xmlns:a16="http://schemas.microsoft.com/office/drawing/2014/main" id="{2C6B8A6B-2794-D788-DEB1-037C2B46B110}"/>
              </a:ext>
            </a:extLst>
          </p:cNvPr>
          <p:cNvSpPr txBox="1">
            <a:spLocks/>
          </p:cNvSpPr>
          <p:nvPr/>
        </p:nvSpPr>
        <p:spPr>
          <a:xfrm>
            <a:off x="442480" y="1894737"/>
            <a:ext cx="9308350"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mn-cs"/>
              </a:rPr>
              <a:t>Calcul de la promptitude d’exécution par intervalle de la cible 7-1-7</a:t>
            </a:r>
            <a:endPar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mn-cs"/>
            </a:endParaRPr>
          </a:p>
        </p:txBody>
      </p:sp>
      <p:sp>
        <p:nvSpPr>
          <p:cNvPr id="20" name="Content Placeholder 2">
            <a:extLst>
              <a:ext uri="{FF2B5EF4-FFF2-40B4-BE49-F238E27FC236}">
                <a16:creationId xmlns:a16="http://schemas.microsoft.com/office/drawing/2014/main" id="{AC2D13EB-6456-3619-285E-3589D9D756A5}"/>
              </a:ext>
            </a:extLst>
          </p:cNvPr>
          <p:cNvSpPr txBox="1">
            <a:spLocks/>
          </p:cNvSpPr>
          <p:nvPr/>
        </p:nvSpPr>
        <p:spPr>
          <a:xfrm>
            <a:off x="7165786" y="2904225"/>
            <a:ext cx="4708713" cy="2887274"/>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Trois indicateurs de promptitude 7-1-7</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Jours pour détecter</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Jours pour notifier</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Jours pour mener à bien les actions de réponse précoce</a:t>
            </a:r>
          </a:p>
          <a:p>
            <a:pPr marL="457200" marR="0" lvl="1" indent="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Un objectif global de 7-1-7</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3" name="TextBox 2">
            <a:extLst>
              <a:ext uri="{FF2B5EF4-FFF2-40B4-BE49-F238E27FC236}">
                <a16:creationId xmlns:a16="http://schemas.microsoft.com/office/drawing/2014/main" id="{369BF7C5-76AD-C8C2-B6A8-2CC870EB4A23}"/>
              </a:ext>
            </a:extLst>
          </p:cNvPr>
          <p:cNvSpPr txBox="1"/>
          <p:nvPr/>
        </p:nvSpPr>
        <p:spPr>
          <a:xfrm>
            <a:off x="593107" y="5582940"/>
            <a:ext cx="1837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dirty="0">
                <a:ln>
                  <a:noFill/>
                </a:ln>
                <a:solidFill>
                  <a:srgbClr val="628393"/>
                </a:solidFill>
                <a:effectLst/>
                <a:uLnTx/>
                <a:uFillTx/>
                <a:latin typeface="Calibri" panose="020F0502020204030204"/>
                <a:ea typeface="+mn-ea"/>
                <a:cs typeface="+mn-cs"/>
              </a:rPr>
              <a:t>Outil d'évaluation 7-1-7</a:t>
            </a:r>
          </a:p>
        </p:txBody>
      </p:sp>
      <p:pic>
        <p:nvPicPr>
          <p:cNvPr id="11" name="Image 10">
            <a:extLst>
              <a:ext uri="{FF2B5EF4-FFF2-40B4-BE49-F238E27FC236}">
                <a16:creationId xmlns:a16="http://schemas.microsoft.com/office/drawing/2014/main" id="{C1DF0E20-030C-FDC5-8723-FAF2D77FB8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3200" y="2495521"/>
            <a:ext cx="6743921" cy="2887274"/>
          </a:xfrm>
          <a:prstGeom prst="rect">
            <a:avLst/>
          </a:prstGeom>
        </p:spPr>
      </p:pic>
      <p:sp>
        <p:nvSpPr>
          <p:cNvPr id="2" name="Rectangle: Rounded Corners 4">
            <a:extLst>
              <a:ext uri="{FF2B5EF4-FFF2-40B4-BE49-F238E27FC236}">
                <a16:creationId xmlns:a16="http://schemas.microsoft.com/office/drawing/2014/main" id="{030CD560-4431-74A3-64B6-0FC1F0EA5E59}"/>
              </a:ext>
            </a:extLst>
          </p:cNvPr>
          <p:cNvSpPr/>
          <p:nvPr/>
        </p:nvSpPr>
        <p:spPr>
          <a:xfrm>
            <a:off x="765958" y="368298"/>
            <a:ext cx="1060726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200" b="1" i="0" u="none" strike="noStrike" kern="1200" cap="none" spc="0" normalizeH="0" baseline="0" noProof="0" dirty="0">
                <a:ln>
                  <a:noFill/>
                </a:ln>
                <a:solidFill>
                  <a:srgbClr val="FFFFFF"/>
                </a:solidFill>
                <a:effectLst/>
                <a:uLnTx/>
                <a:uFillTx/>
                <a:latin typeface="Arial"/>
                <a:ea typeface="Calibri"/>
                <a:cs typeface="Calibri"/>
              </a:rPr>
              <a:t>        </a:t>
            </a:r>
            <a:r>
              <a:rPr lang="fr" b="1" dirty="0">
                <a:solidFill>
                  <a:srgbClr val="FFFFFF"/>
                </a:solidFill>
                <a:latin typeface="Arial"/>
                <a:ea typeface="Calibri"/>
                <a:cs typeface="Calibri"/>
              </a:rPr>
              <a:t>Faire la collecte</a:t>
            </a:r>
            <a:r>
              <a:rPr kumimoji="0" lang="fr" sz="1800" b="1" i="0" u="none" strike="noStrike" kern="1200" cap="none" spc="0" normalizeH="0" baseline="0" noProof="0" dirty="0">
                <a:ln>
                  <a:noFill/>
                </a:ln>
                <a:solidFill>
                  <a:srgbClr val="FFFFFF"/>
                </a:solidFill>
                <a:effectLst/>
                <a:uLnTx/>
                <a:uFillTx/>
                <a:latin typeface="Arial"/>
                <a:ea typeface="Arial"/>
                <a:cs typeface="Calibri"/>
              </a:rPr>
              <a:t> </a:t>
            </a:r>
            <a:r>
              <a:rPr lang="fr" b="1" dirty="0">
                <a:solidFill>
                  <a:srgbClr val="FFFFFF"/>
                </a:solidFill>
                <a:latin typeface="Arial"/>
                <a:ea typeface="Arial"/>
                <a:cs typeface="Calibri"/>
              </a:rPr>
              <a:t>d</a:t>
            </a:r>
            <a:r>
              <a:rPr kumimoji="0" lang="fr" sz="1800" b="1" i="0" u="none" strike="noStrike" kern="1200" cap="none" spc="0" normalizeH="0" baseline="0" noProof="0" dirty="0">
                <a:ln>
                  <a:noFill/>
                </a:ln>
                <a:solidFill>
                  <a:srgbClr val="FFFFFF"/>
                </a:solidFill>
                <a:effectLst/>
                <a:uLnTx/>
                <a:uFillTx/>
                <a:latin typeface="Arial"/>
                <a:ea typeface="Arial"/>
                <a:cs typeface="Calibri"/>
              </a:rPr>
              <a:t>es données </a:t>
            </a:r>
            <a:r>
              <a:rPr lang="fr" b="1" dirty="0">
                <a:solidFill>
                  <a:srgbClr val="FFFFFF"/>
                </a:solidFill>
                <a:latin typeface="Arial"/>
                <a:ea typeface="Arial"/>
                <a:cs typeface="Calibri"/>
              </a:rPr>
              <a:t>de</a:t>
            </a:r>
            <a:r>
              <a:rPr kumimoji="0" lang="fr" sz="1800" b="1" i="0" u="none" strike="noStrike" kern="1200" cap="none" spc="0" normalizeH="0" baseline="0" noProof="0" dirty="0">
                <a:ln>
                  <a:noFill/>
                </a:ln>
                <a:solidFill>
                  <a:srgbClr val="FFFFFF"/>
                </a:solidFill>
                <a:effectLst/>
                <a:uLnTx/>
                <a:uFillTx/>
                <a:latin typeface="Arial"/>
                <a:ea typeface="Arial"/>
                <a:cs typeface="Calibri"/>
              </a:rPr>
              <a:t> promptitude et evaluer les performances selon 7-1-7</a:t>
            </a:r>
            <a:endParaRPr kumimoji="0" lang="en-US" sz="2200" b="1" i="0" u="none" strike="noStrike" kern="1200" cap="none" spc="0" normalizeH="0" baseline="0" noProof="0" dirty="0">
              <a:ln>
                <a:noFill/>
              </a:ln>
              <a:solidFill>
                <a:srgbClr val="FFFFFF"/>
              </a:solidFill>
              <a:effectLst/>
              <a:uLnTx/>
              <a:uFillTx/>
              <a:latin typeface="Arial"/>
              <a:ea typeface="Calibri"/>
              <a:cs typeface="Arial"/>
            </a:endParaRPr>
          </a:p>
        </p:txBody>
      </p:sp>
      <p:sp>
        <p:nvSpPr>
          <p:cNvPr id="5" name="Oval 8">
            <a:extLst>
              <a:ext uri="{FF2B5EF4-FFF2-40B4-BE49-F238E27FC236}">
                <a16:creationId xmlns:a16="http://schemas.microsoft.com/office/drawing/2014/main" id="{801CFB0E-AA0F-298A-E301-CF3B971FC8F5}"/>
              </a:ext>
            </a:extLst>
          </p:cNvPr>
          <p:cNvSpPr/>
          <p:nvPr/>
        </p:nvSpPr>
        <p:spPr>
          <a:xfrm>
            <a:off x="442480" y="376378"/>
            <a:ext cx="76374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21149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243DA-8916-B83A-FDDD-2C527DFC66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7B39A1-E82B-7779-3ACC-AD285B31F7B8}"/>
              </a:ext>
            </a:extLst>
          </p:cNvPr>
          <p:cNvSpPr>
            <a:spLocks noGrp="1"/>
          </p:cNvSpPr>
          <p:nvPr>
            <p:ph type="title"/>
          </p:nvPr>
        </p:nvSpPr>
        <p:spPr>
          <a:xfrm>
            <a:off x="831849" y="2136699"/>
            <a:ext cx="10259483" cy="2148666"/>
          </a:xfrm>
        </p:spPr>
        <p:txBody>
          <a:bodyPr/>
          <a:lstStyle/>
          <a:p>
            <a:r>
              <a:rPr lang="fr" sz="4400" dirty="0">
                <a:latin typeface="Arial"/>
                <a:cs typeface="Arial"/>
              </a:rPr>
              <a:t>Déterminer les dates des jalons de la cible 7-1-7</a:t>
            </a:r>
            <a:endParaRPr lang="en-US" sz="4400" dirty="0"/>
          </a:p>
        </p:txBody>
      </p:sp>
      <p:sp>
        <p:nvSpPr>
          <p:cNvPr id="3" name="Text Placeholder 2">
            <a:extLst>
              <a:ext uri="{FF2B5EF4-FFF2-40B4-BE49-F238E27FC236}">
                <a16:creationId xmlns:a16="http://schemas.microsoft.com/office/drawing/2014/main" id="{7809CD49-99BF-EF24-A3A2-F6F13C964F90}"/>
              </a:ext>
            </a:extLst>
          </p:cNvPr>
          <p:cNvSpPr>
            <a:spLocks noGrp="1"/>
          </p:cNvSpPr>
          <p:nvPr>
            <p:ph type="body" idx="1"/>
          </p:nvPr>
        </p:nvSpPr>
        <p:spPr>
          <a:xfrm>
            <a:off x="831850" y="4312354"/>
            <a:ext cx="9703980" cy="931688"/>
          </a:xfrm>
        </p:spPr>
        <p:txBody>
          <a:bodyPr vert="horz" lIns="91440" tIns="45720" rIns="91440" bIns="45720" rtlCol="0" anchor="t">
            <a:noAutofit/>
          </a:bodyPr>
          <a:lstStyle/>
          <a:p>
            <a:r>
              <a:rPr lang="fr" sz="3000" dirty="0" err="1">
                <a:latin typeface="Arial"/>
                <a:cs typeface="Arial"/>
              </a:rPr>
              <a:t>Activité</a:t>
            </a:r>
            <a:endParaRPr lang="en-US" sz="3000" dirty="0"/>
          </a:p>
        </p:txBody>
      </p:sp>
      <p:pic>
        <p:nvPicPr>
          <p:cNvPr id="4" name="Picture 3" descr="A light bulb in a circle&#10;&#10;AI-generated content may be incorrect.">
            <a:extLst>
              <a:ext uri="{FF2B5EF4-FFF2-40B4-BE49-F238E27FC236}">
                <a16:creationId xmlns:a16="http://schemas.microsoft.com/office/drawing/2014/main" id="{9D570012-8861-8D1E-CCC7-F7B6CA1902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1849" y="1793629"/>
            <a:ext cx="866086" cy="824950"/>
          </a:xfrm>
          <a:prstGeom prst="rect">
            <a:avLst/>
          </a:prstGeom>
        </p:spPr>
      </p:pic>
    </p:spTree>
    <p:extLst>
      <p:ext uri="{BB962C8B-B14F-4D97-AF65-F5344CB8AC3E}">
        <p14:creationId xmlns:p14="http://schemas.microsoft.com/office/powerpoint/2010/main" val="11867003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FC24D-9B1F-5749-66ED-BF066B790E46}"/>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7444B013-7E5E-4352-784C-F66C62EB4660}"/>
              </a:ext>
            </a:extLst>
          </p:cNvPr>
          <p:cNvSpPr/>
          <p:nvPr/>
        </p:nvSpPr>
        <p:spPr>
          <a:xfrm>
            <a:off x="6354158" y="1252354"/>
            <a:ext cx="5414600" cy="501525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id="{13C229BD-6CF9-1D34-E5DD-499E961C83B6}"/>
              </a:ext>
            </a:extLst>
          </p:cNvPr>
          <p:cNvSpPr>
            <a:spLocks noGrp="1"/>
          </p:cNvSpPr>
          <p:nvPr>
            <p:ph type="body" idx="1"/>
          </p:nvPr>
        </p:nvSpPr>
        <p:spPr>
          <a:xfrm>
            <a:off x="327617" y="1248889"/>
            <a:ext cx="5157787" cy="455406"/>
          </a:xfrm>
        </p:spPr>
        <p:txBody>
          <a:bodyPr/>
          <a:lstStyle/>
          <a:p>
            <a:r>
              <a:rPr lang="fr" dirty="0">
                <a:latin typeface="Arial"/>
                <a:cs typeface="Arial"/>
              </a:rPr>
              <a:t>Votre activité de groupe</a:t>
            </a:r>
            <a:endParaRPr lang="en-US" dirty="0"/>
          </a:p>
        </p:txBody>
      </p:sp>
      <p:sp>
        <p:nvSpPr>
          <p:cNvPr id="4" name="Content Placeholder 3">
            <a:extLst>
              <a:ext uri="{FF2B5EF4-FFF2-40B4-BE49-F238E27FC236}">
                <a16:creationId xmlns:a16="http://schemas.microsoft.com/office/drawing/2014/main" id="{D6C08C77-DF2D-1E8C-852E-355BBFCE8904}"/>
              </a:ext>
            </a:extLst>
          </p:cNvPr>
          <p:cNvSpPr>
            <a:spLocks noGrp="1"/>
          </p:cNvSpPr>
          <p:nvPr>
            <p:ph sz="half" idx="2"/>
          </p:nvPr>
        </p:nvSpPr>
        <p:spPr>
          <a:xfrm>
            <a:off x="442607" y="1898750"/>
            <a:ext cx="5726540" cy="4297746"/>
          </a:xfrm>
        </p:spPr>
        <p:txBody>
          <a:bodyPr vert="horz" lIns="91440" tIns="45720" rIns="91440" bIns="45720" rtlCol="0" anchor="t">
            <a:noAutofit/>
          </a:bodyPr>
          <a:lstStyle/>
          <a:p>
            <a:r>
              <a:rPr lang="fr" sz="2400" dirty="0">
                <a:solidFill>
                  <a:schemeClr val="tx1"/>
                </a:solidFill>
                <a:latin typeface="Arial"/>
                <a:cs typeface="Arial"/>
              </a:rPr>
              <a:t>Lire chaque court scénario sur votre feuille d'activité de 2 pages</a:t>
            </a:r>
            <a:endParaRPr lang="en-US" dirty="0"/>
          </a:p>
          <a:p>
            <a:r>
              <a:rPr lang="fr" sz="2400" dirty="0">
                <a:solidFill>
                  <a:schemeClr val="tx1"/>
                </a:solidFill>
                <a:latin typeface="Arial"/>
                <a:cs typeface="Arial"/>
              </a:rPr>
              <a:t>Utiliser le </a:t>
            </a:r>
            <a:r>
              <a:rPr lang="fr" sz="2400" i="1" dirty="0">
                <a:solidFill>
                  <a:schemeClr val="tx1"/>
                </a:solidFill>
                <a:latin typeface="Arial"/>
                <a:cs typeface="Arial"/>
              </a:rPr>
              <a:t>guide de référence des dates clés 7-1-7 </a:t>
            </a:r>
            <a:r>
              <a:rPr lang="fr" sz="2400" dirty="0">
                <a:solidFill>
                  <a:schemeClr val="tx1"/>
                </a:solidFill>
                <a:latin typeface="Arial"/>
                <a:cs typeface="Arial"/>
              </a:rPr>
              <a:t>pour vous aider à déterminer la date clé désignée pour chaque scénario.</a:t>
            </a:r>
          </a:p>
          <a:p>
            <a:r>
              <a:rPr lang="fr" sz="2400" dirty="0">
                <a:solidFill>
                  <a:schemeClr val="tx1"/>
                </a:solidFill>
                <a:latin typeface="Arial"/>
                <a:cs typeface="Arial"/>
              </a:rPr>
              <a:t>Discuter en groupe</a:t>
            </a:r>
          </a:p>
          <a:p>
            <a:r>
              <a:rPr lang="fr" sz="2400" dirty="0">
                <a:solidFill>
                  <a:schemeClr val="tx1"/>
                </a:solidFill>
                <a:latin typeface="Arial"/>
                <a:cs typeface="Arial"/>
              </a:rPr>
              <a:t>Entourer la réponse que vous semble être correcte</a:t>
            </a:r>
          </a:p>
          <a:p>
            <a:r>
              <a:rPr lang="fr" sz="2400" dirty="0">
                <a:solidFill>
                  <a:schemeClr val="tx1"/>
                </a:solidFill>
                <a:latin typeface="Arial"/>
                <a:cs typeface="Arial"/>
              </a:rPr>
              <a:t>Désigner un membre du groupe pour faire rapport en séance plénière</a:t>
            </a:r>
          </a:p>
        </p:txBody>
      </p:sp>
      <p:sp>
        <p:nvSpPr>
          <p:cNvPr id="12" name="Content Placeholder 11">
            <a:extLst>
              <a:ext uri="{FF2B5EF4-FFF2-40B4-BE49-F238E27FC236}">
                <a16:creationId xmlns:a16="http://schemas.microsoft.com/office/drawing/2014/main" id="{9C7FAFF8-597C-BDD5-62EC-61D69917F3F5}"/>
              </a:ext>
            </a:extLst>
          </p:cNvPr>
          <p:cNvSpPr>
            <a:spLocks noGrp="1"/>
          </p:cNvSpPr>
          <p:nvPr>
            <p:ph sz="quarter" idx="4"/>
          </p:nvPr>
        </p:nvSpPr>
        <p:spPr>
          <a:xfrm>
            <a:off x="6836702" y="2064271"/>
            <a:ext cx="4693333" cy="3995436"/>
          </a:xfrm>
        </p:spPr>
        <p:txBody>
          <a:bodyPr vert="horz" lIns="91440" tIns="45720" rIns="91440" bIns="45720" rtlCol="0" anchor="t">
            <a:noAutofit/>
          </a:bodyPr>
          <a:lstStyle/>
          <a:p>
            <a:r>
              <a:rPr lang="fr" dirty="0">
                <a:latin typeface="Arial"/>
                <a:cs typeface="Arial"/>
              </a:rPr>
              <a:t>20 minutes pour discuter et documenter vos réponses.</a:t>
            </a:r>
          </a:p>
          <a:p>
            <a:endParaRPr lang="fr" dirty="0">
              <a:latin typeface="Arial"/>
              <a:cs typeface="Arial"/>
            </a:endParaRPr>
          </a:p>
          <a:p>
            <a:r>
              <a:rPr lang="fr" dirty="0">
                <a:latin typeface="Arial"/>
                <a:cs typeface="Arial"/>
              </a:rPr>
              <a:t>Rapport de 3 minutes maximum par groupe en séance plénière.</a:t>
            </a:r>
            <a:endParaRPr lang="en-US" dirty="0">
              <a:cs typeface="Arial"/>
            </a:endParaRPr>
          </a:p>
        </p:txBody>
      </p:sp>
      <p:sp>
        <p:nvSpPr>
          <p:cNvPr id="17" name="Text Placeholder 16">
            <a:extLst>
              <a:ext uri="{FF2B5EF4-FFF2-40B4-BE49-F238E27FC236}">
                <a16:creationId xmlns:a16="http://schemas.microsoft.com/office/drawing/2014/main" id="{87AE300E-EFA2-90EE-2AEA-CA71BDE05F40}"/>
              </a:ext>
            </a:extLst>
          </p:cNvPr>
          <p:cNvSpPr>
            <a:spLocks noGrp="1"/>
          </p:cNvSpPr>
          <p:nvPr>
            <p:ph type="body" sz="quarter" idx="3"/>
          </p:nvPr>
        </p:nvSpPr>
        <p:spPr>
          <a:xfrm>
            <a:off x="6596143" y="1047008"/>
            <a:ext cx="5183188" cy="823912"/>
          </a:xfrm>
        </p:spPr>
        <p:txBody>
          <a:bodyPr/>
          <a:lstStyle/>
          <a:p>
            <a:r>
              <a:rPr lang="fr" dirty="0">
                <a:latin typeface="Arial"/>
                <a:cs typeface="Arial"/>
              </a:rPr>
              <a:t>Temps alloué</a:t>
            </a:r>
            <a:endParaRPr lang="en-US" dirty="0"/>
          </a:p>
        </p:txBody>
      </p:sp>
      <p:sp>
        <p:nvSpPr>
          <p:cNvPr id="8" name="Rectangle: Rounded Corners 4">
            <a:extLst>
              <a:ext uri="{FF2B5EF4-FFF2-40B4-BE49-F238E27FC236}">
                <a16:creationId xmlns:a16="http://schemas.microsoft.com/office/drawing/2014/main" id="{1ECC7609-8569-A398-25BF-B9EDE0C38F59}"/>
              </a:ext>
            </a:extLst>
          </p:cNvPr>
          <p:cNvSpPr/>
          <p:nvPr/>
        </p:nvSpPr>
        <p:spPr>
          <a:xfrm>
            <a:off x="922770" y="331671"/>
            <a:ext cx="1060726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200" b="1" i="0" u="none" strike="noStrike" kern="1200" cap="none" spc="0" normalizeH="0" baseline="0" noProof="0" dirty="0">
                <a:ln>
                  <a:noFill/>
                </a:ln>
                <a:solidFill>
                  <a:srgbClr val="FFFFFF"/>
                </a:solidFill>
                <a:effectLst/>
                <a:uLnTx/>
                <a:uFillTx/>
                <a:latin typeface="Arial"/>
                <a:ea typeface="Calibri"/>
                <a:cs typeface="Calibri"/>
              </a:rPr>
              <a:t>        </a:t>
            </a:r>
            <a:r>
              <a:rPr lang="fr" b="1" dirty="0">
                <a:solidFill>
                  <a:srgbClr val="FFFFFF"/>
                </a:solidFill>
                <a:latin typeface="Arial"/>
                <a:ea typeface="Calibri"/>
                <a:cs typeface="Calibri"/>
              </a:rPr>
              <a:t>Faire la collecte</a:t>
            </a:r>
            <a:r>
              <a:rPr kumimoji="0" lang="fr" sz="1800" b="1" i="0" u="none" strike="noStrike" kern="1200" cap="none" spc="0" normalizeH="0" baseline="0" noProof="0" dirty="0">
                <a:ln>
                  <a:noFill/>
                </a:ln>
                <a:solidFill>
                  <a:srgbClr val="FFFFFF"/>
                </a:solidFill>
                <a:effectLst/>
                <a:uLnTx/>
                <a:uFillTx/>
                <a:latin typeface="Arial"/>
                <a:ea typeface="Arial"/>
                <a:cs typeface="Calibri"/>
              </a:rPr>
              <a:t> </a:t>
            </a:r>
            <a:r>
              <a:rPr lang="fr" b="1" dirty="0">
                <a:solidFill>
                  <a:srgbClr val="FFFFFF"/>
                </a:solidFill>
                <a:latin typeface="Arial"/>
                <a:ea typeface="Arial"/>
                <a:cs typeface="Calibri"/>
              </a:rPr>
              <a:t>d</a:t>
            </a:r>
            <a:r>
              <a:rPr kumimoji="0" lang="fr" sz="1800" b="1" i="0" u="none" strike="noStrike" kern="1200" cap="none" spc="0" normalizeH="0" baseline="0" noProof="0" dirty="0">
                <a:ln>
                  <a:noFill/>
                </a:ln>
                <a:solidFill>
                  <a:srgbClr val="FFFFFF"/>
                </a:solidFill>
                <a:effectLst/>
                <a:uLnTx/>
                <a:uFillTx/>
                <a:latin typeface="Arial"/>
                <a:ea typeface="Arial"/>
                <a:cs typeface="Calibri"/>
              </a:rPr>
              <a:t>es données </a:t>
            </a:r>
            <a:r>
              <a:rPr lang="fr" b="1" dirty="0">
                <a:solidFill>
                  <a:srgbClr val="FFFFFF"/>
                </a:solidFill>
                <a:latin typeface="Arial"/>
                <a:ea typeface="Arial"/>
                <a:cs typeface="Calibri"/>
              </a:rPr>
              <a:t>de</a:t>
            </a:r>
            <a:r>
              <a:rPr kumimoji="0" lang="fr" sz="1800" b="1" i="0" u="none" strike="noStrike" kern="1200" cap="none" spc="0" normalizeH="0" baseline="0" noProof="0" dirty="0">
                <a:ln>
                  <a:noFill/>
                </a:ln>
                <a:solidFill>
                  <a:srgbClr val="FFFFFF"/>
                </a:solidFill>
                <a:effectLst/>
                <a:uLnTx/>
                <a:uFillTx/>
                <a:latin typeface="Arial"/>
                <a:ea typeface="Arial"/>
                <a:cs typeface="Calibri"/>
              </a:rPr>
              <a:t> promptitude et evaluer les performances selon 7-1-7</a:t>
            </a:r>
            <a:endParaRPr kumimoji="0" lang="en-US" sz="2200" b="1" i="0" u="none" strike="noStrike" kern="1200" cap="none" spc="0" normalizeH="0" baseline="0" noProof="0" dirty="0">
              <a:ln>
                <a:noFill/>
              </a:ln>
              <a:solidFill>
                <a:srgbClr val="FFFFFF"/>
              </a:solidFill>
              <a:effectLst/>
              <a:uLnTx/>
              <a:uFillTx/>
              <a:latin typeface="Arial"/>
              <a:ea typeface="Calibri"/>
              <a:cs typeface="Arial"/>
            </a:endParaRPr>
          </a:p>
        </p:txBody>
      </p:sp>
      <p:sp>
        <p:nvSpPr>
          <p:cNvPr id="9" name="Oval 8">
            <a:extLst>
              <a:ext uri="{FF2B5EF4-FFF2-40B4-BE49-F238E27FC236}">
                <a16:creationId xmlns:a16="http://schemas.microsoft.com/office/drawing/2014/main" id="{AEE4270B-08A8-4239-E358-0EF39ABB74A8}"/>
              </a:ext>
            </a:extLst>
          </p:cNvPr>
          <p:cNvSpPr/>
          <p:nvPr/>
        </p:nvSpPr>
        <p:spPr>
          <a:xfrm>
            <a:off x="599292" y="339751"/>
            <a:ext cx="76374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6091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D314B-7F16-65E3-0AC4-04748DF6DE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F81E0B-E51B-5015-01FB-A702A4025509}"/>
              </a:ext>
            </a:extLst>
          </p:cNvPr>
          <p:cNvSpPr>
            <a:spLocks noGrp="1"/>
          </p:cNvSpPr>
          <p:nvPr>
            <p:ph type="title"/>
          </p:nvPr>
        </p:nvSpPr>
        <p:spPr>
          <a:xfrm>
            <a:off x="227717" y="51449"/>
            <a:ext cx="10515600" cy="1087808"/>
          </a:xfrm>
        </p:spPr>
        <p:txBody>
          <a:bodyPr>
            <a:normAutofit/>
          </a:bodyPr>
          <a:lstStyle/>
          <a:p>
            <a:pPr>
              <a:lnSpc>
                <a:spcPct val="114000"/>
              </a:lnSpc>
              <a:defRPr/>
            </a:pPr>
            <a:r>
              <a:rPr lang="fr" sz="3200" b="1" dirty="0">
                <a:solidFill>
                  <a:srgbClr val="3BB041"/>
                </a:solidFill>
                <a:latin typeface="Arial"/>
                <a:cs typeface="Arial"/>
              </a:rPr>
              <a:t>Scénarios du groupe 1</a:t>
            </a:r>
            <a:endParaRPr lang="en-US" dirty="0"/>
          </a:p>
        </p:txBody>
      </p:sp>
      <p:graphicFrame>
        <p:nvGraphicFramePr>
          <p:cNvPr id="4" name="Content Placeholder 3">
            <a:extLst>
              <a:ext uri="{FF2B5EF4-FFF2-40B4-BE49-F238E27FC236}">
                <a16:creationId xmlns:a16="http://schemas.microsoft.com/office/drawing/2014/main" id="{68658129-F748-FFFD-7CBD-3DA6BD37C1D3}"/>
              </a:ext>
            </a:extLst>
          </p:cNvPr>
          <p:cNvGraphicFramePr>
            <a:graphicFrameLocks noGrp="1"/>
          </p:cNvGraphicFramePr>
          <p:nvPr>
            <p:ph idx="1"/>
          </p:nvPr>
        </p:nvGraphicFramePr>
        <p:xfrm>
          <a:off x="227717" y="934842"/>
          <a:ext cx="11725744" cy="5669158"/>
        </p:xfrm>
        <a:graphic>
          <a:graphicData uri="http://schemas.openxmlformats.org/drawingml/2006/table">
            <a:tbl>
              <a:tblPr firstRow="1" bandRow="1">
                <a:tableStyleId>{3B4B98B0-60AC-42C2-AFA5-B58CD77FA1E5}</a:tableStyleId>
              </a:tblPr>
              <a:tblGrid>
                <a:gridCol w="6571116">
                  <a:extLst>
                    <a:ext uri="{9D8B030D-6E8A-4147-A177-3AD203B41FA5}">
                      <a16:colId xmlns:a16="http://schemas.microsoft.com/office/drawing/2014/main" val="2142690213"/>
                    </a:ext>
                  </a:extLst>
                </a:gridCol>
                <a:gridCol w="5154628">
                  <a:extLst>
                    <a:ext uri="{9D8B030D-6E8A-4147-A177-3AD203B41FA5}">
                      <a16:colId xmlns:a16="http://schemas.microsoft.com/office/drawing/2014/main" val="2237694787"/>
                    </a:ext>
                  </a:extLst>
                </a:gridCol>
              </a:tblGrid>
              <a:tr h="2285242">
                <a:tc>
                  <a:txBody>
                    <a:bodyPr/>
                    <a:lstStyle/>
                    <a:p>
                      <a:pPr lvl="0" algn="l">
                        <a:lnSpc>
                          <a:spcPct val="100000"/>
                        </a:lnSpc>
                        <a:spcBef>
                          <a:spcPts val="0"/>
                        </a:spcBef>
                        <a:spcAft>
                          <a:spcPts val="0"/>
                        </a:spcAft>
                        <a:buNone/>
                      </a:pPr>
                      <a:r>
                        <a:rPr lang="fr" sz="1400" b="0" i="0" u="none" strike="noStrike" kern="1200" noProof="0" dirty="0">
                          <a:solidFill>
                            <a:srgbClr val="384D56"/>
                          </a:solidFill>
                          <a:effectLst/>
                          <a:latin typeface="Arial"/>
                          <a:cs typeface="Arial"/>
                        </a:rPr>
                        <a:t>Novarica</a:t>
                      </a:r>
                      <a:r>
                        <a:rPr lang="fr" sz="1400" b="1" i="0" u="none" strike="noStrike" kern="1200" noProof="0" dirty="0">
                          <a:solidFill>
                            <a:schemeClr val="tx1"/>
                          </a:solidFill>
                          <a:effectLst/>
                          <a:latin typeface="Arial"/>
                          <a:cs typeface="Arial"/>
                        </a:rPr>
                        <a:t> </a:t>
                      </a:r>
                      <a:r>
                        <a:rPr lang="fr" sz="1400" b="0" i="0" u="none" strike="noStrike" kern="1200" noProof="0" dirty="0">
                          <a:solidFill>
                            <a:schemeClr val="tx1"/>
                          </a:solidFill>
                          <a:effectLst/>
                          <a:latin typeface="Arial"/>
                          <a:cs typeface="Arial"/>
                        </a:rPr>
                        <a:t>est un pays où le paludisme est endémique et qui compte neuf districts. Le 15 janvier, le district central a dépassé le seuil d'alerte de 50 cas pour 100 000 habitants.</a:t>
                      </a:r>
                      <a:endParaRPr lang="en-US" sz="1400" u="none" strike="noStrike" noProof="0" dirty="0">
                        <a:latin typeface="Arial"/>
                        <a:cs typeface="Arial"/>
                      </a:endParaRPr>
                    </a:p>
                    <a:p>
                      <a:pPr lvl="0" algn="l">
                        <a:lnSpc>
                          <a:spcPct val="100000"/>
                        </a:lnSpc>
                        <a:spcBef>
                          <a:spcPts val="0"/>
                        </a:spcBef>
                        <a:spcAft>
                          <a:spcPts val="0"/>
                        </a:spcAft>
                        <a:buNone/>
                      </a:pPr>
                      <a:endParaRPr lang="en-US" sz="1400" b="0" i="0" u="none" strike="noStrike" kern="1200" noProof="0" dirty="0">
                        <a:solidFill>
                          <a:schemeClr val="tx1"/>
                        </a:solidFill>
                        <a:effectLst/>
                        <a:latin typeface="Arial"/>
                        <a:cs typeface="Arial"/>
                      </a:endParaRPr>
                    </a:p>
                    <a:p>
                      <a:pPr lvl="0" algn="l">
                        <a:lnSpc>
                          <a:spcPct val="100000"/>
                        </a:lnSpc>
                        <a:spcBef>
                          <a:spcPts val="0"/>
                        </a:spcBef>
                        <a:spcAft>
                          <a:spcPts val="0"/>
                        </a:spcAft>
                        <a:buNone/>
                      </a:pPr>
                      <a:r>
                        <a:rPr lang="fr" sz="1400" b="0" i="0" u="none" strike="noStrike" kern="1200" noProof="0" dirty="0">
                          <a:solidFill>
                            <a:schemeClr val="tx1"/>
                          </a:solidFill>
                          <a:effectLst/>
                          <a:latin typeface="Arial"/>
                          <a:cs typeface="Arial"/>
                        </a:rPr>
                        <a:t>Les deux districts voisins, Nord et Sud, ont </a:t>
                      </a:r>
                      <a:r>
                        <a:rPr lang="fr" sz="1400" b="0" i="0" u="none" strike="noStrike" kern="1200" noProof="0" dirty="0">
                          <a:solidFill>
                            <a:srgbClr val="384D56"/>
                          </a:solidFill>
                          <a:effectLst/>
                          <a:latin typeface="Arial"/>
                          <a:cs typeface="Arial"/>
                        </a:rPr>
                        <a:t>respectivement dépassé le seuil les 16 et 17 janvier. </a:t>
                      </a:r>
                      <a:r>
                        <a:rPr lang="fr" sz="1400" b="0" i="0" u="none" strike="noStrike" kern="1200" noProof="0" dirty="0">
                          <a:solidFill>
                            <a:schemeClr val="tx1"/>
                          </a:solidFill>
                          <a:effectLst/>
                          <a:latin typeface="Arial"/>
                          <a:cs typeface="Arial"/>
                        </a:rPr>
                        <a:t>Cependant, le seuil national n'a jamais été dépassé.</a:t>
                      </a:r>
                      <a:endParaRPr lang="en-US" sz="1400" u="none" strike="noStrike" noProof="0" dirty="0">
                        <a:latin typeface="Arial"/>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r>
                        <a:rPr lang="fr" sz="1400">
                          <a:latin typeface="Arial"/>
                          <a:cs typeface="Arial"/>
                        </a:rPr>
                        <a:t>Quelle est la date d'émergence dans le District Central ?</a:t>
                      </a:r>
                    </a:p>
                    <a:p>
                      <a:pPr lvl="0">
                        <a:buNone/>
                      </a:pPr>
                      <a:endParaRPr lang="en-US" sz="1400">
                        <a:latin typeface="Arial"/>
                        <a:cs typeface="Arial"/>
                      </a:endParaRPr>
                    </a:p>
                    <a:p>
                      <a:pPr marL="342900" indent="-342900">
                        <a:buFont typeface="+mj-lt"/>
                        <a:buAutoNum type="alphaUcPeriod"/>
                      </a:pPr>
                      <a:r>
                        <a:rPr lang="fr" sz="1400" b="0">
                          <a:latin typeface="Arial"/>
                          <a:cs typeface="Arial"/>
                        </a:rPr>
                        <a:t>Il n’y en a pas puisque le paludisme est endémique.</a:t>
                      </a:r>
                    </a:p>
                    <a:p>
                      <a:pPr marL="342900" indent="-342900">
                        <a:buFont typeface="+mj-lt"/>
                        <a:buAutoNum type="alphaUcPeriod"/>
                      </a:pPr>
                      <a:r>
                        <a:rPr lang="fr" sz="1400" b="0">
                          <a:latin typeface="Arial"/>
                          <a:cs typeface="Arial"/>
                        </a:rPr>
                        <a:t>Il n’y en a pas car le seuil n’a jamais été dépassé par le pays.</a:t>
                      </a:r>
                    </a:p>
                    <a:p>
                      <a:pPr marL="342900" indent="-342900">
                        <a:buFont typeface="+mj-lt"/>
                        <a:buAutoNum type="alphaUcPeriod"/>
                      </a:pPr>
                      <a:r>
                        <a:rPr lang="fr" sz="1400" b="0">
                          <a:latin typeface="Arial"/>
                          <a:cs typeface="Arial"/>
                        </a:rPr>
                        <a:t>Le 15 janvier, car c'est à ce moment-là que le seuil a été dépassé dans le District Central.</a:t>
                      </a:r>
                    </a:p>
                    <a:p>
                      <a:pPr marL="342900" indent="-342900">
                        <a:buFont typeface="+mj-lt"/>
                        <a:buAutoNum type="alphaUcPeriod"/>
                      </a:pPr>
                      <a:r>
                        <a:rPr lang="fr" sz="1400" b="0">
                          <a:latin typeface="Arial"/>
                          <a:cs typeface="Arial"/>
                        </a:rPr>
                        <a:t>Le 17 janvier, car c'est à ce moment-là que trois districts ont dépassé le seuil.</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1087547"/>
                  </a:ext>
                </a:extLst>
              </a:tr>
              <a:tr h="3383916">
                <a:tc>
                  <a:txBody>
                    <a:bodyPr/>
                    <a:lstStyle/>
                    <a:p>
                      <a:endParaRPr lang="fr" sz="1400" b="0" dirty="0">
                        <a:latin typeface="Arial"/>
                        <a:cs typeface="Arial"/>
                      </a:endParaRPr>
                    </a:p>
                    <a:p>
                      <a:r>
                        <a:rPr lang="fr" sz="1400" b="0" dirty="0">
                          <a:latin typeface="Arial"/>
                          <a:cs typeface="Arial"/>
                        </a:rPr>
                        <a:t>Le virus Zika est endémique </a:t>
                      </a:r>
                      <a:r>
                        <a:rPr lang="fr" sz="1400" b="0" i="0" u="none" strike="noStrike" noProof="0" dirty="0">
                          <a:solidFill>
                            <a:srgbClr val="384D56"/>
                          </a:solidFill>
                          <a:latin typeface="Arial"/>
                          <a:cs typeface="Arial"/>
                        </a:rPr>
                        <a:t>dans le pays d'Amérique centrale de San Lorenzo </a:t>
                      </a:r>
                      <a:r>
                        <a:rPr lang="fr" sz="1400" b="0" dirty="0">
                          <a:latin typeface="Arial"/>
                          <a:cs typeface="Arial"/>
                        </a:rPr>
                        <a:t>. Chaque semaine, chaque État compile les rapports de ses districts sur les cas de Zika. Lorsque le nombre de nouveaux cas dépasse 1 000 dans tout l'État, le </a:t>
                      </a:r>
                      <a:r>
                        <a:rPr lang="fr" sz="1400" b="0" i="0" u="none" strike="noStrike" noProof="0" dirty="0">
                          <a:solidFill>
                            <a:srgbClr val="384D56"/>
                          </a:solidFill>
                          <a:latin typeface="Arial"/>
                          <a:cs typeface="Arial"/>
                        </a:rPr>
                        <a:t>Conseil de santé de l'État </a:t>
                      </a:r>
                      <a:r>
                        <a:rPr lang="fr" sz="1400" b="0" dirty="0">
                          <a:latin typeface="Arial"/>
                          <a:cs typeface="Arial"/>
                        </a:rPr>
                        <a:t>lance une riposte à l'épidémie. De plus, </a:t>
                      </a:r>
                      <a:r>
                        <a:rPr lang="fr" sz="1400" b="0" i="0" u="none" strike="noStrike" noProof="0" dirty="0">
                          <a:solidFill>
                            <a:srgbClr val="384D56"/>
                          </a:solidFill>
                          <a:latin typeface="Arial"/>
                          <a:cs typeface="Arial"/>
                        </a:rPr>
                        <a:t>les prestataires de soins du pays doivent dépister et signaler les cas positifs de microcéphalie.</a:t>
                      </a:r>
                      <a:endParaRPr lang="en-US" sz="1600" dirty="0"/>
                    </a:p>
                    <a:p>
                      <a:pPr lvl="0">
                        <a:buNone/>
                      </a:pPr>
                      <a:endParaRPr lang="en-US" sz="1400" b="0" dirty="0">
                        <a:latin typeface="Arial"/>
                        <a:cs typeface="Arial"/>
                      </a:endParaRPr>
                    </a:p>
                    <a:p>
                      <a:pPr lvl="0">
                        <a:buNone/>
                      </a:pPr>
                      <a:r>
                        <a:rPr lang="fr" sz="1400" b="0" dirty="0">
                          <a:latin typeface="Arial"/>
                          <a:cs typeface="Arial"/>
                        </a:rPr>
                        <a:t>Le lundi 11 décembre, la clinique de Valle Verde a recensé trois nouveaux cas de microcéphalie. Elle a signalé ces cas à la Direction de la santé de l'État le jeudi 14 décembre, comme prévu. Une note a été jointe à son rapport concernant les cas inhabituels de microcéphalie à Valle Verde. Comme prévu, la Direction de la santé de l'État a publié son rapport hebdomadaire sur son site web le lundi suivant, le 18 décembre. 1 002 cas de Zika ont été signalés dans l'État pour la semaine du 11 au 15 décembre. La riposte a été activée le 20 décembre.</a:t>
                      </a:r>
                      <a:endParaRPr lang="en-US" sz="1600"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r>
                        <a:rPr lang="fr" sz="1400" b="1" dirty="0">
                          <a:latin typeface="Arial"/>
                          <a:cs typeface="Arial"/>
                        </a:rPr>
                        <a:t>Quelle est la date de détection ?</a:t>
                      </a:r>
                    </a:p>
                    <a:p>
                      <a:pPr lvl="0">
                        <a:buNone/>
                      </a:pPr>
                      <a:endParaRPr lang="en-US" sz="1400" b="1" dirty="0">
                        <a:latin typeface="Arial"/>
                        <a:cs typeface="Arial"/>
                      </a:endParaRPr>
                    </a:p>
                    <a:p>
                      <a:pPr marL="228600" indent="-228600">
                        <a:buFont typeface="+mj-lt"/>
                        <a:buAutoNum type="alphaUcPeriod"/>
                      </a:pPr>
                      <a:r>
                        <a:rPr lang="fr" sz="1400" b="0" dirty="0">
                          <a:latin typeface="Arial"/>
                          <a:cs typeface="Arial"/>
                        </a:rPr>
                        <a:t>Il n'y a pas de date de détection car le virus Zika est endémique à San Lorenzo.</a:t>
                      </a:r>
                    </a:p>
                    <a:p>
                      <a:pPr marL="228600" indent="-228600">
                        <a:buFont typeface="+mj-lt"/>
                        <a:buAutoNum type="alphaUcPeriod"/>
                      </a:pPr>
                      <a:r>
                        <a:rPr lang="fr" sz="1400" b="0" dirty="0">
                          <a:latin typeface="Arial"/>
                          <a:cs typeface="Arial"/>
                        </a:rPr>
                        <a:t>Le 11 décembre, car c'est à ce moment-là que la clinique a documenté les cas.</a:t>
                      </a:r>
                    </a:p>
                    <a:p>
                      <a:pPr marL="228600" indent="-228600">
                        <a:buFont typeface="+mj-lt"/>
                        <a:buAutoNum type="alphaUcPeriod"/>
                      </a:pPr>
                      <a:r>
                        <a:rPr lang="fr" sz="1400" b="0" dirty="0">
                          <a:latin typeface="Arial"/>
                          <a:cs typeface="Arial"/>
                        </a:rPr>
                        <a:t>Le 14 décembre, car c'est à ce moment-là que l'État a pris connaissance des cas à Valle Verde.</a:t>
                      </a:r>
                    </a:p>
                    <a:p>
                      <a:pPr marL="228600" indent="-228600">
                        <a:buFont typeface="+mj-lt"/>
                        <a:buAutoNum type="alphaUcPeriod"/>
                      </a:pPr>
                      <a:r>
                        <a:rPr lang="fr" sz="1400" b="0" dirty="0">
                          <a:latin typeface="Arial"/>
                          <a:cs typeface="Arial"/>
                        </a:rPr>
                        <a:t>Le 18 décembre, car c’est à ce moment-là que les données agrégées indiquaient que le seuil d’incidence était dépassé.</a:t>
                      </a:r>
                    </a:p>
                    <a:p>
                      <a:pPr marL="228600" indent="-228600">
                        <a:buFont typeface="+mj-lt"/>
                        <a:buAutoNum type="alphaUcPeriod"/>
                      </a:pPr>
                      <a:r>
                        <a:rPr lang="fr" sz="1400" b="0" dirty="0">
                          <a:latin typeface="Arial"/>
                          <a:cs typeface="Arial"/>
                        </a:rPr>
                        <a:t>Le 20 décembre, car c'est à ce moment-là que la réponse a commencé.</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45416255"/>
                  </a:ext>
                </a:extLst>
              </a:tr>
            </a:tbl>
          </a:graphicData>
        </a:graphic>
      </p:graphicFrame>
    </p:spTree>
    <p:extLst>
      <p:ext uri="{BB962C8B-B14F-4D97-AF65-F5344CB8AC3E}">
        <p14:creationId xmlns:p14="http://schemas.microsoft.com/office/powerpoint/2010/main" val="25132242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83AD4-3E0A-E903-1975-617C8A0A747F}"/>
            </a:ext>
          </a:extLst>
        </p:cNvPr>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44F35482-8FF8-B95E-DD1C-170BE4B7B3A7}"/>
              </a:ext>
            </a:extLst>
          </p:cNvPr>
          <p:cNvGraphicFramePr>
            <a:graphicFrameLocks noGrp="1"/>
          </p:cNvGraphicFramePr>
          <p:nvPr>
            <p:ph idx="1"/>
          </p:nvPr>
        </p:nvGraphicFramePr>
        <p:xfrm>
          <a:off x="238539" y="744343"/>
          <a:ext cx="11725744" cy="5943600"/>
        </p:xfrm>
        <a:graphic>
          <a:graphicData uri="http://schemas.openxmlformats.org/drawingml/2006/table">
            <a:tbl>
              <a:tblPr firstRow="1" bandRow="1">
                <a:tableStyleId>{3B4B98B0-60AC-42C2-AFA5-B58CD77FA1E5}</a:tableStyleId>
              </a:tblPr>
              <a:tblGrid>
                <a:gridCol w="6804234">
                  <a:extLst>
                    <a:ext uri="{9D8B030D-6E8A-4147-A177-3AD203B41FA5}">
                      <a16:colId xmlns:a16="http://schemas.microsoft.com/office/drawing/2014/main" val="2142690213"/>
                    </a:ext>
                  </a:extLst>
                </a:gridCol>
                <a:gridCol w="4921510">
                  <a:extLst>
                    <a:ext uri="{9D8B030D-6E8A-4147-A177-3AD203B41FA5}">
                      <a16:colId xmlns:a16="http://schemas.microsoft.com/office/drawing/2014/main" val="2237694787"/>
                    </a:ext>
                  </a:extLst>
                </a:gridCol>
              </a:tblGrid>
              <a:tr h="370840">
                <a:tc>
                  <a:txBody>
                    <a:bodyPr/>
                    <a:lstStyle/>
                    <a:p>
                      <a:endParaRPr lang="fr" sz="1400" b="0" dirty="0">
                        <a:latin typeface="Arial"/>
                        <a:cs typeface="Arial"/>
                      </a:endParaRPr>
                    </a:p>
                    <a:p>
                      <a:r>
                        <a:rPr lang="fr" sz="1400" b="0" dirty="0">
                          <a:latin typeface="Arial"/>
                          <a:cs typeface="Arial"/>
                        </a:rPr>
                        <a:t>La clinique de Kasulu a reçu un patient présentant des symptômes évoquant la Mpox. L'échantillon a été envoyé pour analyse le 26 mai. </a:t>
                      </a:r>
                    </a:p>
                    <a:p>
                      <a:endParaRPr lang="fr" sz="1400" b="0" kern="1200" dirty="0">
                        <a:solidFill>
                          <a:schemeClr val="tx1"/>
                        </a:solidFill>
                        <a:latin typeface="Arial"/>
                        <a:ea typeface="+mn-ea"/>
                        <a:cs typeface="Arial"/>
                      </a:endParaRPr>
                    </a:p>
                    <a:p>
                      <a:r>
                        <a:rPr lang="fr" sz="1400" b="0" kern="1200" dirty="0">
                          <a:solidFill>
                            <a:schemeClr val="tx1"/>
                          </a:solidFill>
                          <a:latin typeface="Arial"/>
                          <a:ea typeface="+mn-ea"/>
                          <a:cs typeface="Arial"/>
                        </a:rPr>
                        <a:t>Le laboratoire qui a analysé l'échantillon a signalé, conformément au protocole, aux autorités de santé publique et au médecin que l'échantillon était positif pour Mpox le 29 mai.</a:t>
                      </a:r>
                      <a:endParaRPr lang="en-US" sz="1600"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sz="1400">
                          <a:latin typeface="Arial"/>
                          <a:cs typeface="Arial"/>
                        </a:rPr>
                        <a:t>Quelle est la date de notification ?</a:t>
                      </a:r>
                    </a:p>
                    <a:p>
                      <a:pPr marL="228600" indent="-228600">
                        <a:buFont typeface="+mj-lt"/>
                        <a:buAutoNum type="alphaUcPeriod"/>
                      </a:pPr>
                      <a:r>
                        <a:rPr lang="fr" sz="1400" b="0">
                          <a:latin typeface="Arial"/>
                          <a:cs typeface="Arial"/>
                        </a:rPr>
                        <a:t>Le 26 mai, car c'est à ce moment-là que le médecin a suspecté le mpox.</a:t>
                      </a:r>
                    </a:p>
                    <a:p>
                      <a:pPr marL="228600" indent="-228600">
                        <a:buFont typeface="+mj-lt"/>
                        <a:buAutoNum type="alphaUcPeriod"/>
                      </a:pPr>
                      <a:r>
                        <a:rPr lang="fr" sz="1400" b="0">
                          <a:latin typeface="Arial"/>
                          <a:cs typeface="Arial"/>
                        </a:rPr>
                        <a:t>Le 26 mai, car c'est à ce moment-là que le test était positif.</a:t>
                      </a:r>
                    </a:p>
                    <a:p>
                      <a:pPr marL="228600" indent="-228600">
                        <a:buFont typeface="+mj-lt"/>
                        <a:buAutoNum type="alphaUcPeriod"/>
                      </a:pPr>
                      <a:r>
                        <a:rPr lang="fr" sz="1400" b="0">
                          <a:latin typeface="Arial"/>
                          <a:cs typeface="Arial"/>
                        </a:rPr>
                        <a:t>Le 26 mai, car c'est à ce moment-là que le médecin a enregistré le résultat positif du test dans le dossier du patient.</a:t>
                      </a:r>
                    </a:p>
                    <a:p>
                      <a:pPr marL="228600" lvl="0" indent="-228600">
                        <a:buAutoNum type="alphaUcPeriod"/>
                      </a:pPr>
                      <a:r>
                        <a:rPr lang="fr" sz="1400" b="0" i="0" u="none" strike="noStrike" noProof="0">
                          <a:solidFill>
                            <a:srgbClr val="384D56"/>
                          </a:solidFill>
                          <a:latin typeface="Arial"/>
                          <a:cs typeface="Arial"/>
                        </a:rPr>
                        <a:t>Le 29 mai, car le laboratoire a communiqué le résultat aux autorités de santé publique.</a:t>
                      </a:r>
                      <a:endParaRPr lang="en-US" sz="1400" b="0">
                        <a:latin typeface="Arial"/>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24584866"/>
                  </a:ext>
                </a:extLst>
              </a:tr>
              <a:tr h="370840">
                <a:tc>
                  <a:txBody>
                    <a:bodyPr/>
                    <a:lstStyle/>
                    <a:p>
                      <a:r>
                        <a:rPr lang="fr" sz="1400" b="0" i="0" kern="1200" dirty="0">
                          <a:solidFill>
                            <a:schemeClr val="tx1"/>
                          </a:solidFill>
                          <a:effectLst/>
                          <a:latin typeface="Arial"/>
                          <a:ea typeface="+mn-ea"/>
                          <a:cs typeface="Arial"/>
                        </a:rPr>
                        <a:t>Début mars 2023, les autorités sanitaires de Kazalabad ont reçu des signalements faisant état d'un nombre inhabituellement élevé de patients présentant des symptômes respiratoires sévères. Des inquiétudes quant à une éventuelle épidémie ont surgi, ce qui a conduit au déploiement immédiat d'une équipe d'intervention rapide.</a:t>
                      </a:r>
                      <a:endParaRPr lang="en-US" sz="1600" dirty="0"/>
                    </a:p>
                    <a:p>
                      <a:pPr lvl="0">
                        <a:buNone/>
                      </a:pPr>
                      <a:endParaRPr lang="en-US" sz="1400" b="0" i="0" kern="1200" dirty="0">
                        <a:solidFill>
                          <a:schemeClr val="tx1"/>
                        </a:solidFill>
                        <a:effectLst/>
                        <a:latin typeface="Arial"/>
                        <a:ea typeface="+mn-ea"/>
                        <a:cs typeface="Arial"/>
                      </a:endParaRPr>
                    </a:p>
                    <a:p>
                      <a:pPr lvl="0">
                        <a:buNone/>
                      </a:pPr>
                      <a:r>
                        <a:rPr lang="fr" sz="1400" b="0" i="0" kern="1200" dirty="0">
                          <a:solidFill>
                            <a:schemeClr val="tx1"/>
                          </a:solidFill>
                          <a:effectLst/>
                          <a:latin typeface="Arial"/>
                          <a:ea typeface="+mn-ea"/>
                          <a:cs typeface="Arial"/>
                        </a:rPr>
                        <a:t>L'équipe d'intervention rapide (EIR), composée d'épidémiologistes, de professionnels de santé et de personnel de soutien logistique, a été activée le 13 mars. L'équipe s'est rapidement réunie au Centre des opérations d'urgence du ministère de la Santé pour évaluer l'ampleur de l'épidémie et élaborer un plan d'intervention. Elle a mis en œuvre toutes les mesures nécessaires. Le 14 mars 2023, les investigations sur le terrain ont débuté : l'EIR s'est rendue dans les zones touchées pour prélever des échantillons, mener des entretiens, évaluer les risques et identifier les sources potentielles de l'épidémie. Le 15 mars, des messages de santé publique ont été diffusés pour informer les habitants des mesures préventives et encourager une prise en charge médicale rapide en cas de symptômes. Les résultats des analyses de laboratoire ont été confirmés le 17 mars.</a:t>
                      </a:r>
                      <a:endParaRPr lang="en-US" sz="1600"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sz="1400" b="1" dirty="0">
                          <a:latin typeface="Arial"/>
                          <a:cs typeface="Arial"/>
                        </a:rPr>
                        <a:t>Quelle est la date d’achèvement de l’action de réponse rapide ?</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fr" sz="1400" b="0" dirty="0">
                          <a:latin typeface="Arial"/>
                          <a:cs typeface="Arial"/>
                        </a:rPr>
                        <a:t>13 mars</a:t>
                      </a:r>
                      <a:endParaRPr lang="en-US" sz="1400" b="0" baseline="30000" dirty="0">
                        <a:latin typeface="Arial"/>
                        <a:cs typeface="Arial"/>
                      </a:endParaRPr>
                    </a:p>
                    <a:p>
                      <a:pPr marL="228600" marR="0" lvl="0" indent="-228600" algn="l" rtl="0" eaLnBrk="1" fontAlgn="auto" latinLnBrk="0" hangingPunct="1">
                        <a:lnSpc>
                          <a:spcPct val="100000"/>
                        </a:lnSpc>
                        <a:spcBef>
                          <a:spcPts val="0"/>
                        </a:spcBef>
                        <a:spcAft>
                          <a:spcPts val="0"/>
                        </a:spcAft>
                        <a:buClrTx/>
                        <a:buSzTx/>
                        <a:buFont typeface="+mj-lt"/>
                        <a:buAutoNum type="alphaUcPeriod"/>
                      </a:pPr>
                      <a:r>
                        <a:rPr lang="fr" sz="1400" b="0" dirty="0">
                          <a:latin typeface="Arial"/>
                          <a:cs typeface="Arial"/>
                        </a:rPr>
                        <a:t>14 mars</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fr" sz="1400" b="0" dirty="0">
                          <a:latin typeface="Arial"/>
                          <a:cs typeface="Arial"/>
                        </a:rPr>
                        <a:t>15 mars</a:t>
                      </a:r>
                    </a:p>
                    <a:p>
                      <a:pPr marL="228600" marR="0" lvl="0" indent="-228600" algn="l">
                        <a:lnSpc>
                          <a:spcPct val="100000"/>
                        </a:lnSpc>
                        <a:spcBef>
                          <a:spcPts val="0"/>
                        </a:spcBef>
                        <a:spcAft>
                          <a:spcPts val="0"/>
                        </a:spcAft>
                        <a:buClrTx/>
                        <a:buSzTx/>
                        <a:buAutoNum type="alphaUcPeriod"/>
                      </a:pPr>
                      <a:r>
                        <a:rPr lang="fr" sz="1400" b="0" dirty="0">
                          <a:latin typeface="Arial"/>
                          <a:cs typeface="Arial"/>
                        </a:rPr>
                        <a:t>17 mars</a:t>
                      </a:r>
                      <a:endParaRPr lang="en-US" sz="1400" b="0" baseline="30000" dirty="0">
                        <a:latin typeface="Arial"/>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816618424"/>
                  </a:ext>
                </a:extLst>
              </a:tr>
            </a:tbl>
          </a:graphicData>
        </a:graphic>
      </p:graphicFrame>
      <p:sp>
        <p:nvSpPr>
          <p:cNvPr id="6" name="Title 1">
            <a:extLst>
              <a:ext uri="{FF2B5EF4-FFF2-40B4-BE49-F238E27FC236}">
                <a16:creationId xmlns:a16="http://schemas.microsoft.com/office/drawing/2014/main" id="{E9A1FEF2-48AC-FC8F-16F7-DCD5CF4E8D62}"/>
              </a:ext>
            </a:extLst>
          </p:cNvPr>
          <p:cNvSpPr txBox="1">
            <a:spLocks/>
          </p:cNvSpPr>
          <p:nvPr/>
        </p:nvSpPr>
        <p:spPr>
          <a:xfrm>
            <a:off x="227717" y="51449"/>
            <a:ext cx="10515600" cy="1087808"/>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14000"/>
              </a:lnSpc>
              <a:spcBef>
                <a:spcPct val="0"/>
              </a:spcBef>
              <a:spcAft>
                <a:spcPts val="0"/>
              </a:spcAft>
              <a:buClrTx/>
              <a:buSzTx/>
              <a:buFontTx/>
              <a:buNone/>
              <a:tabLst/>
              <a:defRPr/>
            </a:pPr>
            <a:r>
              <a:rPr kumimoji="0" lang="fr" sz="3200" b="1" i="0" u="none" strike="noStrike" kern="1200" cap="none" spc="0" normalizeH="0" baseline="0" noProof="0" dirty="0">
                <a:ln>
                  <a:noFill/>
                </a:ln>
                <a:solidFill>
                  <a:srgbClr val="3BB041"/>
                </a:solidFill>
                <a:effectLst/>
                <a:uLnTx/>
                <a:uFillTx/>
                <a:latin typeface="Arial"/>
                <a:ea typeface="+mj-ea"/>
                <a:cs typeface="Arial"/>
              </a:rPr>
              <a:t>Scénarios du groupe 1 (suite)</a:t>
            </a:r>
            <a:endParaRPr kumimoji="0" lang="en-US" sz="3200" b="1" i="0" u="none" strike="noStrike" kern="1200" cap="none" spc="0" normalizeH="0" baseline="0" noProof="0" dirty="0">
              <a:ln>
                <a:noFill/>
              </a:ln>
              <a:solidFill>
                <a:srgbClr val="3BB042"/>
              </a:solidFill>
              <a:effectLst/>
              <a:uLnTx/>
              <a:uFillTx/>
              <a:latin typeface="Arial" panose="020B0604020202020204" pitchFamily="34" charset="0"/>
              <a:ea typeface="+mj-ea"/>
              <a:cs typeface="+mj-cs"/>
            </a:endParaRPr>
          </a:p>
        </p:txBody>
      </p:sp>
    </p:spTree>
    <p:extLst>
      <p:ext uri="{BB962C8B-B14F-4D97-AF65-F5344CB8AC3E}">
        <p14:creationId xmlns:p14="http://schemas.microsoft.com/office/powerpoint/2010/main" val="17183820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5B289-8D3E-4F2A-4D2B-0586405518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16BD45-DADE-5287-9C68-734265DE5158}"/>
              </a:ext>
            </a:extLst>
          </p:cNvPr>
          <p:cNvSpPr>
            <a:spLocks noGrp="1"/>
          </p:cNvSpPr>
          <p:nvPr>
            <p:ph type="title"/>
          </p:nvPr>
        </p:nvSpPr>
        <p:spPr>
          <a:xfrm>
            <a:off x="227717" y="51449"/>
            <a:ext cx="10515600" cy="1087808"/>
          </a:xfrm>
        </p:spPr>
        <p:txBody>
          <a:bodyPr>
            <a:normAutofit/>
          </a:bodyPr>
          <a:lstStyle/>
          <a:p>
            <a:pPr>
              <a:lnSpc>
                <a:spcPct val="114000"/>
              </a:lnSpc>
              <a:defRPr/>
            </a:pPr>
            <a:r>
              <a:rPr lang="fr" sz="3200" b="1" dirty="0">
                <a:solidFill>
                  <a:srgbClr val="3BB041"/>
                </a:solidFill>
                <a:latin typeface="Arial"/>
                <a:cs typeface="Arial"/>
              </a:rPr>
              <a:t>Scénarios du groupe 2</a:t>
            </a:r>
            <a:endParaRPr lang="en-US" dirty="0"/>
          </a:p>
        </p:txBody>
      </p:sp>
      <p:graphicFrame>
        <p:nvGraphicFramePr>
          <p:cNvPr id="4" name="Content Placeholder 3">
            <a:extLst>
              <a:ext uri="{FF2B5EF4-FFF2-40B4-BE49-F238E27FC236}">
                <a16:creationId xmlns:a16="http://schemas.microsoft.com/office/drawing/2014/main" id="{9AB075F2-226B-7A46-0A64-E60BE5C2906F}"/>
              </a:ext>
            </a:extLst>
          </p:cNvPr>
          <p:cNvGraphicFramePr>
            <a:graphicFrameLocks noGrp="1"/>
          </p:cNvGraphicFramePr>
          <p:nvPr>
            <p:ph idx="1"/>
          </p:nvPr>
        </p:nvGraphicFramePr>
        <p:xfrm>
          <a:off x="227717" y="846494"/>
          <a:ext cx="11725744" cy="5897880"/>
        </p:xfrm>
        <a:graphic>
          <a:graphicData uri="http://schemas.openxmlformats.org/drawingml/2006/table">
            <a:tbl>
              <a:tblPr firstRow="1" bandRow="1">
                <a:tableStyleId>{3B4B98B0-60AC-42C2-AFA5-B58CD77FA1E5}</a:tableStyleId>
              </a:tblPr>
              <a:tblGrid>
                <a:gridCol w="6571116">
                  <a:extLst>
                    <a:ext uri="{9D8B030D-6E8A-4147-A177-3AD203B41FA5}">
                      <a16:colId xmlns:a16="http://schemas.microsoft.com/office/drawing/2014/main" val="2142690213"/>
                    </a:ext>
                  </a:extLst>
                </a:gridCol>
                <a:gridCol w="5154628">
                  <a:extLst>
                    <a:ext uri="{9D8B030D-6E8A-4147-A177-3AD203B41FA5}">
                      <a16:colId xmlns:a16="http://schemas.microsoft.com/office/drawing/2014/main" val="2237694787"/>
                    </a:ext>
                  </a:extLst>
                </a:gridCol>
              </a:tblGrid>
              <a:tr h="2602063">
                <a:tc>
                  <a:txBody>
                    <a:bodyPr/>
                    <a:lstStyle/>
                    <a:p>
                      <a:r>
                        <a:rPr lang="fr" sz="1500" b="0" dirty="0">
                          <a:latin typeface="Arial"/>
                          <a:cs typeface="Arial"/>
                        </a:rPr>
                        <a:t>Robert</a:t>
                      </a:r>
                      <a:r>
                        <a:rPr lang="fr" sz="1500" dirty="0">
                          <a:latin typeface="Arial"/>
                          <a:cs typeface="Arial"/>
                        </a:rPr>
                        <a:t> </a:t>
                      </a:r>
                      <a:r>
                        <a:rPr lang="fr" sz="1500" b="0" i="0" kern="1200" dirty="0">
                          <a:solidFill>
                            <a:schemeClr val="tx1"/>
                          </a:solidFill>
                          <a:effectLst/>
                          <a:latin typeface="Arial"/>
                          <a:ea typeface="+mn-ea"/>
                          <a:cs typeface="Arial"/>
                        </a:rPr>
                        <a:t>est le cas index d'Ebola dans son pays, Zephyria. Il a eu de la fièvre le 12 septembre. Il a consulté un médecin le 14 septembre, lorsque sa diarrhée s'est aggravée. L'agent de santé a immédiatement suspecté Ebola et a effectué une prise de sang pour un test le 14 septembre. Le laboratoire a confirmé que Robert était atteint d'Ebola le 18 septembre.</a:t>
                      </a:r>
                      <a:endParaRPr lang="en-US" sz="1500" dirty="0">
                        <a:latin typeface="Arial"/>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r>
                        <a:rPr lang="fr" sz="1500" b="1">
                          <a:latin typeface="Arial"/>
                          <a:cs typeface="Arial"/>
                        </a:rPr>
                        <a:t>Quelle est la date d'émergence ?</a:t>
                      </a:r>
                    </a:p>
                    <a:p>
                      <a:pPr marL="342900" indent="-342900">
                        <a:buFont typeface="+mj-lt"/>
                        <a:buAutoNum type="alphaUcPeriod"/>
                      </a:pPr>
                      <a:r>
                        <a:rPr lang="fr" sz="1500" b="0">
                          <a:latin typeface="Arial"/>
                          <a:cs typeface="Arial"/>
                        </a:rPr>
                        <a:t>Le 12 septembre, </a:t>
                      </a:r>
                      <a:r>
                        <a:rPr lang="fr" sz="1500" b="0">
                          <a:solidFill>
                            <a:schemeClr val="tx1"/>
                          </a:solidFill>
                          <a:latin typeface="Arial"/>
                          <a:cs typeface="Arial"/>
                        </a:rPr>
                        <a:t>car c'est à ce moment-là qu'il a commencé à avoir de la fièvre.</a:t>
                      </a:r>
                    </a:p>
                    <a:p>
                      <a:pPr marL="342900" lvl="0" indent="-342900">
                        <a:buAutoNum type="alphaUcPeriod"/>
                      </a:pPr>
                      <a:r>
                        <a:rPr lang="fr" sz="1500" b="0">
                          <a:latin typeface="Arial"/>
                          <a:cs typeface="Arial"/>
                        </a:rPr>
                        <a:t>Le 14 septembre, car c'est à ce moment-là que Robert s'est rendu à la clinique de santé.</a:t>
                      </a:r>
                    </a:p>
                    <a:p>
                      <a:pPr marL="342900" indent="-342900">
                        <a:buFont typeface="+mj-lt"/>
                        <a:buAutoNum type="alphaUcPeriod"/>
                      </a:pPr>
                      <a:r>
                        <a:rPr lang="fr" sz="1500" b="0">
                          <a:latin typeface="Arial"/>
                          <a:cs typeface="Arial"/>
                        </a:rPr>
                        <a:t>Le 14 septembre, car le personnel de santé soupçonnait Ebola.</a:t>
                      </a:r>
                    </a:p>
                    <a:p>
                      <a:pPr marL="342900" indent="-342900">
                        <a:buFont typeface="+mj-lt"/>
                        <a:buAutoNum type="alphaUcPeriod"/>
                      </a:pPr>
                      <a:r>
                        <a:rPr lang="fr" sz="1500" b="0">
                          <a:latin typeface="Arial"/>
                          <a:cs typeface="Arial"/>
                        </a:rPr>
                        <a:t>Le 14 septembre, car l'agent de santé a été testé pour Ebola.</a:t>
                      </a:r>
                    </a:p>
                    <a:p>
                      <a:pPr marL="342900" indent="-342900">
                        <a:buFont typeface="+mj-lt"/>
                        <a:buAutoNum type="alphaUcPeriod"/>
                      </a:pPr>
                      <a:r>
                        <a:rPr lang="fr" sz="1500" b="0">
                          <a:latin typeface="Arial"/>
                          <a:cs typeface="Arial"/>
                        </a:rPr>
                        <a:t>Le 18 septembre car c'est la date de la confirmation du laboratoire.</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1087547"/>
                  </a:ext>
                </a:extLst>
              </a:tr>
              <a:tr h="2998988">
                <a:tc>
                  <a:txBody>
                    <a:bodyPr/>
                    <a:lstStyle/>
                    <a:p>
                      <a:r>
                        <a:rPr lang="fr" sz="1600" b="0" i="0" kern="1200" dirty="0">
                          <a:solidFill>
                            <a:schemeClr val="tx1"/>
                          </a:solidFill>
                          <a:effectLst/>
                          <a:latin typeface="Arial"/>
                          <a:ea typeface="+mn-ea"/>
                          <a:cs typeface="Arial"/>
                        </a:rPr>
                        <a:t>Une agente de santé communautaire était en tournée le 12 avril. Elle a rendu visite à une famille avec un jeune enfant qui, selon elle, souffrait de méningite en raison de l'éruption cutanée et de la raideur de la nuque dont il souffrait.</a:t>
                      </a:r>
                      <a:endParaRPr lang="en-US" sz="1600" dirty="0"/>
                    </a:p>
                    <a:p>
                      <a:pPr lvl="0">
                        <a:buNone/>
                      </a:pPr>
                      <a:endParaRPr lang="en-US" sz="1600" b="0" i="0" kern="1200" dirty="0">
                        <a:solidFill>
                          <a:schemeClr val="tx1"/>
                        </a:solidFill>
                        <a:effectLst/>
                        <a:latin typeface="Arial"/>
                        <a:ea typeface="+mn-ea"/>
                        <a:cs typeface="Arial"/>
                      </a:endParaRPr>
                    </a:p>
                    <a:p>
                      <a:pPr lvl="0">
                        <a:buNone/>
                      </a:pPr>
                      <a:r>
                        <a:rPr lang="fr" sz="1600" b="0" i="0" kern="1200" dirty="0">
                          <a:solidFill>
                            <a:schemeClr val="tx1"/>
                          </a:solidFill>
                          <a:effectLst/>
                          <a:latin typeface="Arial"/>
                          <a:ea typeface="+mn-ea"/>
                          <a:cs typeface="Arial"/>
                        </a:rPr>
                        <a:t>Elle a consigné ses soupçons dans l'application qu'elle utilise pour documenter son travail. Elle a aidé la famille à organiser le transport de l’enfant à l'hôpital le lendemain, où, d'ailleurs, le médecin a confirmé ses soupçons.</a:t>
                      </a:r>
                      <a:endParaRPr lang="en-US" sz="1600" dirty="0"/>
                    </a:p>
                    <a:p>
                      <a:pPr lvl="0">
                        <a:buNone/>
                      </a:pPr>
                      <a:endParaRPr lang="en-US" sz="1600" b="0" i="0" kern="1200" dirty="0">
                        <a:solidFill>
                          <a:schemeClr val="tx1"/>
                        </a:solidFill>
                        <a:effectLst/>
                        <a:latin typeface="Arial"/>
                        <a:ea typeface="+mn-ea"/>
                        <a:cs typeface="Arial"/>
                      </a:endParaRPr>
                    </a:p>
                    <a:p>
                      <a:pPr lvl="0">
                        <a:buNone/>
                      </a:pPr>
                      <a:r>
                        <a:rPr lang="fr" sz="1600" b="0" i="0" kern="1200" dirty="0">
                          <a:solidFill>
                            <a:schemeClr val="tx1"/>
                          </a:solidFill>
                          <a:effectLst/>
                          <a:latin typeface="Arial"/>
                          <a:ea typeface="+mn-ea"/>
                          <a:cs typeface="Arial"/>
                        </a:rPr>
                        <a:t>Le médecin a signalé le cas au service de santé local, conformément au protocole, le 13 avril.</a:t>
                      </a:r>
                      <a:endParaRPr lang="en-US" sz="1600" dirty="0"/>
                    </a:p>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lvl="0" indent="0">
                        <a:buFontTx/>
                        <a:buNone/>
                      </a:pPr>
                      <a:r>
                        <a:rPr lang="fr" sz="1500" b="1" dirty="0">
                          <a:latin typeface="Arial"/>
                          <a:cs typeface="Arial"/>
                        </a:rPr>
                        <a:t>Quelle est la date de détection ?</a:t>
                      </a:r>
                    </a:p>
                    <a:p>
                      <a:pPr marL="0" lvl="0" indent="0">
                        <a:buFontTx/>
                        <a:buNone/>
                      </a:pPr>
                      <a:endParaRPr lang="fr" sz="1500" b="1" dirty="0">
                        <a:latin typeface="Arial"/>
                        <a:cs typeface="Arial"/>
                      </a:endParaRPr>
                    </a:p>
                    <a:p>
                      <a:pPr marL="228600" lvl="0" indent="-228600">
                        <a:buFont typeface="+mj-lt"/>
                        <a:buAutoNum type="alphaUcPeriod"/>
                      </a:pPr>
                      <a:r>
                        <a:rPr lang="fr" sz="1500" b="0" dirty="0">
                          <a:latin typeface="Arial"/>
                          <a:cs typeface="Arial"/>
                        </a:rPr>
                        <a:t>Le 12 avril, car c'est à ce moment-là que l'agent de santé communautaire a suspecté et enregistré le cas.</a:t>
                      </a:r>
                    </a:p>
                    <a:p>
                      <a:pPr marL="228600" lvl="0" indent="-228600">
                        <a:buFont typeface="+mj-lt"/>
                        <a:buAutoNum type="alphaUcPeriod"/>
                      </a:pPr>
                      <a:endParaRPr lang="fr" sz="1500" b="0" dirty="0">
                        <a:latin typeface="Arial"/>
                        <a:cs typeface="Arial"/>
                      </a:endParaRPr>
                    </a:p>
                    <a:p>
                      <a:pPr marL="228600" lvl="0" indent="-228600">
                        <a:buFont typeface="+mj-lt"/>
                        <a:buAutoNum type="alphaUcPeriod"/>
                      </a:pPr>
                      <a:r>
                        <a:rPr lang="fr" sz="1500" b="0" dirty="0">
                          <a:latin typeface="Arial"/>
                          <a:cs typeface="Arial"/>
                        </a:rPr>
                        <a:t>Le 13 avril, car c'est à ce moment-là que le diagnostic officiel a été posé.</a:t>
                      </a:r>
                    </a:p>
                    <a:p>
                      <a:pPr marL="0" lvl="0" indent="0">
                        <a:buFont typeface="+mj-lt"/>
                        <a:buNone/>
                      </a:pPr>
                      <a:endParaRPr lang="fr" sz="1500" b="0" dirty="0">
                        <a:latin typeface="Arial"/>
                        <a:cs typeface="Arial"/>
                      </a:endParaRPr>
                    </a:p>
                    <a:p>
                      <a:pPr marL="228600" lvl="0" indent="-228600">
                        <a:buFont typeface="+mj-lt"/>
                        <a:buAutoNum type="alphaUcPeriod"/>
                      </a:pPr>
                      <a:r>
                        <a:rPr lang="fr" sz="1500" b="0" dirty="0">
                          <a:latin typeface="Arial"/>
                          <a:cs typeface="Arial"/>
                        </a:rPr>
                        <a:t>Le 13 avril, car c'est à ce moment-là que le ministère de la Santé a été alerté.</a:t>
                      </a:r>
                    </a:p>
                    <a:p>
                      <a:endParaRPr lang="fr" sz="1500" b="0" dirty="0">
                        <a:latin typeface="Arial"/>
                        <a:cs typeface="Arial"/>
                      </a:endParaRPr>
                    </a:p>
                    <a:p>
                      <a:endParaRPr lang="fr" sz="1500" b="0" dirty="0">
                        <a:latin typeface="Arial"/>
                        <a:cs typeface="Arial"/>
                      </a:endParaRPr>
                    </a:p>
                    <a:p>
                      <a:endParaRPr lang="fr" sz="1500" b="0" dirty="0">
                        <a:latin typeface="Arial"/>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45416255"/>
                  </a:ext>
                </a:extLst>
              </a:tr>
            </a:tbl>
          </a:graphicData>
        </a:graphic>
      </p:graphicFrame>
    </p:spTree>
    <p:extLst>
      <p:ext uri="{BB962C8B-B14F-4D97-AF65-F5344CB8AC3E}">
        <p14:creationId xmlns:p14="http://schemas.microsoft.com/office/powerpoint/2010/main" val="2251251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B79D3-E56C-DFC4-F9D7-EAB9EA5579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26255F-2831-26FA-59A4-424ADB2891E7}"/>
              </a:ext>
            </a:extLst>
          </p:cNvPr>
          <p:cNvSpPr>
            <a:spLocks noGrp="1"/>
          </p:cNvSpPr>
          <p:nvPr>
            <p:ph type="title"/>
          </p:nvPr>
        </p:nvSpPr>
        <p:spPr/>
        <p:txBody>
          <a:bodyPr>
            <a:normAutofit/>
          </a:bodyPr>
          <a:lstStyle/>
          <a:p>
            <a:r>
              <a:rPr lang="fr-FR">
                <a:latin typeface="Arial"/>
                <a:cs typeface="Arial"/>
              </a:rPr>
              <a:t>Brise-glace</a:t>
            </a:r>
          </a:p>
        </p:txBody>
      </p:sp>
      <p:sp>
        <p:nvSpPr>
          <p:cNvPr id="5" name="Content Placeholder 4">
            <a:extLst>
              <a:ext uri="{FF2B5EF4-FFF2-40B4-BE49-F238E27FC236}">
                <a16:creationId xmlns:a16="http://schemas.microsoft.com/office/drawing/2014/main" id="{12A37943-E20B-1E50-1B26-ACCAB89F6B1F}"/>
              </a:ext>
            </a:extLst>
          </p:cNvPr>
          <p:cNvSpPr>
            <a:spLocks noGrp="1"/>
          </p:cNvSpPr>
          <p:nvPr>
            <p:ph type="body" idx="1"/>
          </p:nvPr>
        </p:nvSpPr>
        <p:spPr>
          <a:xfrm>
            <a:off x="831850" y="4069163"/>
            <a:ext cx="8115129" cy="947900"/>
          </a:xfrm>
        </p:spPr>
        <p:txBody>
          <a:bodyPr vert="horz" lIns="91440" tIns="45720" rIns="91440" bIns="45720" rtlCol="0" anchor="t">
            <a:noAutofit/>
          </a:bodyPr>
          <a:lstStyle/>
          <a:p>
            <a:r>
              <a:rPr lang="fr-FR" dirty="0">
                <a:latin typeface="Arial"/>
                <a:cs typeface="Arial"/>
              </a:rPr>
              <a:t>Nommer une chose amusante ou relaxante que vous aimez faire lorsque vous ne travaillez pas.</a:t>
            </a:r>
          </a:p>
          <a:p>
            <a:endParaRPr lang="en-US" dirty="0">
              <a:cs typeface="Arial"/>
            </a:endParaRPr>
          </a:p>
        </p:txBody>
      </p:sp>
    </p:spTree>
    <p:extLst>
      <p:ext uri="{BB962C8B-B14F-4D97-AF65-F5344CB8AC3E}">
        <p14:creationId xmlns:p14="http://schemas.microsoft.com/office/powerpoint/2010/main" val="21489894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D073D1-7B6F-EAE7-2C39-81EEF7AEB0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699C7C-A18A-70C5-0BB5-0759CDDD99E7}"/>
              </a:ext>
            </a:extLst>
          </p:cNvPr>
          <p:cNvSpPr>
            <a:spLocks noGrp="1"/>
          </p:cNvSpPr>
          <p:nvPr>
            <p:ph type="title"/>
          </p:nvPr>
        </p:nvSpPr>
        <p:spPr>
          <a:xfrm>
            <a:off x="227717" y="51449"/>
            <a:ext cx="10515600" cy="1087808"/>
          </a:xfrm>
        </p:spPr>
        <p:txBody>
          <a:bodyPr>
            <a:normAutofit/>
          </a:bodyPr>
          <a:lstStyle/>
          <a:p>
            <a:pPr>
              <a:lnSpc>
                <a:spcPct val="114000"/>
              </a:lnSpc>
              <a:defRPr/>
            </a:pPr>
            <a:r>
              <a:rPr lang="fr" sz="3200" b="1" dirty="0">
                <a:solidFill>
                  <a:srgbClr val="3BB041"/>
                </a:solidFill>
                <a:latin typeface="Arial"/>
                <a:cs typeface="Arial"/>
              </a:rPr>
              <a:t>Scénario du groupe 2 (suite)</a:t>
            </a:r>
            <a:endParaRPr lang="en-US" dirty="0"/>
          </a:p>
        </p:txBody>
      </p:sp>
      <p:graphicFrame>
        <p:nvGraphicFramePr>
          <p:cNvPr id="4" name="Content Placeholder 3">
            <a:extLst>
              <a:ext uri="{FF2B5EF4-FFF2-40B4-BE49-F238E27FC236}">
                <a16:creationId xmlns:a16="http://schemas.microsoft.com/office/drawing/2014/main" id="{554CB7F0-3554-51EA-1E64-D145F16DF11B}"/>
              </a:ext>
            </a:extLst>
          </p:cNvPr>
          <p:cNvGraphicFramePr>
            <a:graphicFrameLocks noGrp="1"/>
          </p:cNvGraphicFramePr>
          <p:nvPr>
            <p:ph idx="1"/>
          </p:nvPr>
        </p:nvGraphicFramePr>
        <p:xfrm>
          <a:off x="227717" y="956930"/>
          <a:ext cx="11725744" cy="5440680"/>
        </p:xfrm>
        <a:graphic>
          <a:graphicData uri="http://schemas.openxmlformats.org/drawingml/2006/table">
            <a:tbl>
              <a:tblPr firstRow="1" bandRow="1">
                <a:tableStyleId>{3B4B98B0-60AC-42C2-AFA5-B58CD77FA1E5}</a:tableStyleId>
              </a:tblPr>
              <a:tblGrid>
                <a:gridCol w="6804234">
                  <a:extLst>
                    <a:ext uri="{9D8B030D-6E8A-4147-A177-3AD203B41FA5}">
                      <a16:colId xmlns:a16="http://schemas.microsoft.com/office/drawing/2014/main" val="2142690213"/>
                    </a:ext>
                  </a:extLst>
                </a:gridCol>
                <a:gridCol w="4921510">
                  <a:extLst>
                    <a:ext uri="{9D8B030D-6E8A-4147-A177-3AD203B41FA5}">
                      <a16:colId xmlns:a16="http://schemas.microsoft.com/office/drawing/2014/main" val="2237694787"/>
                    </a:ext>
                  </a:extLst>
                </a:gridCol>
              </a:tblGrid>
              <a:tr h="370840">
                <a:tc>
                  <a:txBody>
                    <a:bodyPr/>
                    <a:lstStyle/>
                    <a:p>
                      <a:r>
                        <a:rPr lang="fr" sz="1500" b="0">
                          <a:latin typeface="Arial"/>
                          <a:cs typeface="Arial"/>
                        </a:rPr>
                        <a:t>Le programme d'agents de santé communautaires de Marula joue un rôle actif dans la surveillance communautaire de la fièvre de Lassa. Ils sont chargés de signaler les cas suspects de fièvre de Lassa directement à l'agent de surveillance via un message dans leur application.</a:t>
                      </a:r>
                      <a:endParaRPr lang="en-US"/>
                    </a:p>
                    <a:p>
                      <a:pPr lvl="0">
                        <a:buNone/>
                      </a:pPr>
                      <a:endParaRPr lang="en-US" sz="1500" b="0">
                        <a:latin typeface="Arial"/>
                        <a:cs typeface="Arial"/>
                      </a:endParaRPr>
                    </a:p>
                    <a:p>
                      <a:pPr lvl="0">
                        <a:buNone/>
                      </a:pPr>
                      <a:r>
                        <a:rPr lang="fr" sz="1500" b="0">
                          <a:latin typeface="Arial"/>
                          <a:cs typeface="Arial"/>
                        </a:rPr>
                        <a:t>Grace a suspecté un cas de fièvre de Lassa dans sa communauté. Elle a rempli les champs dans l'application et coché la case pour envoyer un rapport à l'agent de surveillance le 3 juin. Elle a également signalé le cas verbalement à son superviseur lors de leur contrôle le 4 juin. Ce dernier l'a inclus dans son rapport adressé à l'établissement de santé local en fin de semaine, le 7 juin. L'établissement de santé a inclus des informations sur le cas suspect dans son rapport hebdomadaire adressé au service de santé le 14 juin.</a:t>
                      </a:r>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sz="1500" b="1">
                          <a:latin typeface="Arial"/>
                          <a:cs typeface="Arial"/>
                        </a:rPr>
                        <a:t>Quelle est la date de notification ?</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fr" sz="1500" b="0">
                          <a:latin typeface="Arial"/>
                          <a:cs typeface="Arial"/>
                        </a:rPr>
                        <a:t>3 juin</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fr" sz="1500" b="0">
                          <a:latin typeface="Arial"/>
                          <a:cs typeface="Arial"/>
                        </a:rPr>
                        <a:t>4 juin</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fr" sz="1500" b="0">
                          <a:latin typeface="Arial"/>
                          <a:cs typeface="Arial"/>
                        </a:rPr>
                        <a:t>7 juin</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fr" sz="1500" b="0">
                          <a:latin typeface="Arial"/>
                          <a:cs typeface="Arial"/>
                        </a:rPr>
                        <a:t>14 juin</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24584866"/>
                  </a:ext>
                </a:extLst>
              </a:tr>
              <a:tr h="370840">
                <a:tc>
                  <a:txBody>
                    <a:bodyPr/>
                    <a:lstStyle/>
                    <a:p>
                      <a:r>
                        <a:rPr lang="fr" sz="1500" b="0" i="0" kern="1200" dirty="0">
                          <a:solidFill>
                            <a:schemeClr val="tx1"/>
                          </a:solidFill>
                          <a:effectLst/>
                          <a:latin typeface="Arial"/>
                          <a:ea typeface="+mn-ea"/>
                          <a:cs typeface="Arial"/>
                        </a:rPr>
                        <a:t>Le 15 juillet, une épidémie de choléra a été détectée dans l'État de Guidell . L'équipe d'intervention rapide a été mobilisée le 16 juillet et a lancé une campagne médiatique pour alerter la population.</a:t>
                      </a:r>
                      <a:endParaRPr lang="en-US" dirty="0"/>
                    </a:p>
                    <a:p>
                      <a:pPr lvl="0">
                        <a:buNone/>
                      </a:pPr>
                      <a:endParaRPr lang="en-US" sz="1500" b="0" i="0" kern="1200" dirty="0">
                        <a:solidFill>
                          <a:schemeClr val="tx1"/>
                        </a:solidFill>
                        <a:effectLst/>
                        <a:latin typeface="Arial"/>
                        <a:ea typeface="+mn-ea"/>
                        <a:cs typeface="Arial"/>
                      </a:endParaRPr>
                    </a:p>
                    <a:p>
                      <a:pPr lvl="0">
                        <a:buNone/>
                      </a:pPr>
                      <a:r>
                        <a:rPr lang="fr" sz="1500" b="0" i="0" kern="1200" dirty="0">
                          <a:solidFill>
                            <a:schemeClr val="tx1"/>
                          </a:solidFill>
                          <a:effectLst/>
                          <a:latin typeface="Arial"/>
                          <a:ea typeface="+mn-ea"/>
                          <a:cs typeface="Arial"/>
                        </a:rPr>
                        <a:t>Le 17 juillet, l'État voisin de Bibolo a enregistré son premier cas suspect de choléra. Le 18 juillet, le centre d'opérations d'urgence a été activé et une équipe d'intervention a été immédiatement déployée. La distribution de solutions de réhydratation orale aux ménages a commencé le 20 juillet et la confirmation en laboratoire a été reçue le même jour.</a:t>
                      </a:r>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lvl="0" indent="0">
                        <a:buFontTx/>
                        <a:buNone/>
                      </a:pPr>
                      <a:r>
                        <a:rPr lang="fr" sz="1500" b="1" dirty="0">
                          <a:latin typeface="Arial"/>
                          <a:cs typeface="Arial"/>
                        </a:rPr>
                        <a:t>Quelle est la date d'achèvement des mesures de réponse rapide à Bibolo ?</a:t>
                      </a:r>
                    </a:p>
                    <a:p>
                      <a:pPr marL="228600" lvl="0" indent="-228600">
                        <a:buFont typeface="+mj-lt"/>
                        <a:buAutoNum type="alphaUcPeriod"/>
                      </a:pPr>
                      <a:r>
                        <a:rPr lang="fr" sz="1500" b="0" dirty="0">
                          <a:latin typeface="Arial"/>
                          <a:cs typeface="Arial"/>
                        </a:rPr>
                        <a:t>Le 17 juillet, ils ont distribué de l'eau de Javel.</a:t>
                      </a:r>
                    </a:p>
                    <a:p>
                      <a:pPr marL="228600" lvl="0" indent="-228600">
                        <a:buFont typeface="+mj-lt"/>
                        <a:buAutoNum type="alphaUcPeriod"/>
                      </a:pPr>
                      <a:r>
                        <a:rPr lang="fr" sz="1500" b="0" dirty="0">
                          <a:latin typeface="Arial"/>
                          <a:cs typeface="Arial"/>
                        </a:rPr>
                        <a:t>Le 18 juillet, ils ont reçu la confirmation du cas en laboratoire.</a:t>
                      </a:r>
                    </a:p>
                    <a:p>
                      <a:pPr marL="228600" lvl="0" indent="-228600">
                        <a:buFont typeface="+mj-lt"/>
                        <a:buAutoNum type="alphaUcPeriod"/>
                      </a:pPr>
                      <a:r>
                        <a:rPr lang="fr" sz="1500" b="0" dirty="0">
                          <a:latin typeface="Arial"/>
                          <a:cs typeface="Arial"/>
                        </a:rPr>
                        <a:t>Le 19 juillet, date à laquelle ils ont lancé l'équipe d'intervention.</a:t>
                      </a:r>
                    </a:p>
                    <a:p>
                      <a:pPr marL="228600" lvl="0" indent="-228600">
                        <a:buAutoNum type="alphaUcPeriod"/>
                      </a:pPr>
                      <a:r>
                        <a:rPr lang="fr" sz="1500" b="0" dirty="0">
                          <a:latin typeface="Arial"/>
                          <a:cs typeface="Arial"/>
                        </a:rPr>
                        <a:t>Si toutes les autres mesures de réponse rapide étaient jugées inutiles, le 20 juillet.</a:t>
                      </a:r>
                    </a:p>
                    <a:p>
                      <a:pPr marL="228600" lvl="0" indent="-228600">
                        <a:buAutoNum type="alphaUcPeriod"/>
                      </a:pPr>
                      <a:endParaRPr lang="en-US" sz="1500" b="0" dirty="0">
                        <a:latin typeface="Arial" panose="020B0604020202020204" pitchFamily="34" charset="0"/>
                        <a:cs typeface="Arial" panose="020B0604020202020204" pitchFamily="34" charset="0"/>
                      </a:endParaRPr>
                    </a:p>
                    <a:p>
                      <a:pPr marL="228600" lvl="0" indent="-228600">
                        <a:buAutoNum type="alphaUcPeriod"/>
                      </a:pPr>
                      <a:endParaRPr lang="en-US" sz="1500" b="0" dirty="0">
                        <a:latin typeface="Arial" panose="020B0604020202020204" pitchFamily="34" charset="0"/>
                        <a:cs typeface="Arial" panose="020B060402020202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816618424"/>
                  </a:ext>
                </a:extLst>
              </a:tr>
            </a:tbl>
          </a:graphicData>
        </a:graphic>
      </p:graphicFrame>
    </p:spTree>
    <p:extLst>
      <p:ext uri="{BB962C8B-B14F-4D97-AF65-F5344CB8AC3E}">
        <p14:creationId xmlns:p14="http://schemas.microsoft.com/office/powerpoint/2010/main" val="19876391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ECA5A-0D61-18EF-0550-AFF5CDC2CD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79EA06-7F55-CB83-5531-91D653CB769A}"/>
              </a:ext>
            </a:extLst>
          </p:cNvPr>
          <p:cNvSpPr>
            <a:spLocks noGrp="1"/>
          </p:cNvSpPr>
          <p:nvPr>
            <p:ph type="title"/>
          </p:nvPr>
        </p:nvSpPr>
        <p:spPr>
          <a:xfrm>
            <a:off x="227717" y="51449"/>
            <a:ext cx="10515600" cy="1087808"/>
          </a:xfrm>
        </p:spPr>
        <p:txBody>
          <a:bodyPr>
            <a:normAutofit/>
          </a:bodyPr>
          <a:lstStyle/>
          <a:p>
            <a:pPr>
              <a:lnSpc>
                <a:spcPct val="114000"/>
              </a:lnSpc>
              <a:defRPr/>
            </a:pPr>
            <a:r>
              <a:rPr lang="fr" sz="3200" b="1" dirty="0">
                <a:solidFill>
                  <a:srgbClr val="3BB041"/>
                </a:solidFill>
                <a:latin typeface="Arial"/>
                <a:cs typeface="Arial"/>
              </a:rPr>
              <a:t>Scénario du groupe 3</a:t>
            </a:r>
            <a:endParaRPr lang="en-US" dirty="0"/>
          </a:p>
        </p:txBody>
      </p:sp>
      <p:graphicFrame>
        <p:nvGraphicFramePr>
          <p:cNvPr id="4" name="Content Placeholder 3">
            <a:extLst>
              <a:ext uri="{FF2B5EF4-FFF2-40B4-BE49-F238E27FC236}">
                <a16:creationId xmlns:a16="http://schemas.microsoft.com/office/drawing/2014/main" id="{3656E867-B709-C6A3-666A-B5EDD5DD87AB}"/>
              </a:ext>
            </a:extLst>
          </p:cNvPr>
          <p:cNvGraphicFramePr>
            <a:graphicFrameLocks noGrp="1"/>
          </p:cNvGraphicFramePr>
          <p:nvPr>
            <p:ph idx="1"/>
            <p:extLst>
              <p:ext uri="{D42A27DB-BD31-4B8C-83A1-F6EECF244321}">
                <p14:modId xmlns:p14="http://schemas.microsoft.com/office/powerpoint/2010/main" val="1359690828"/>
              </p:ext>
            </p:extLst>
          </p:nvPr>
        </p:nvGraphicFramePr>
        <p:xfrm>
          <a:off x="233239" y="945886"/>
          <a:ext cx="11725744" cy="5440680"/>
        </p:xfrm>
        <a:graphic>
          <a:graphicData uri="http://schemas.openxmlformats.org/drawingml/2006/table">
            <a:tbl>
              <a:tblPr firstRow="1" bandRow="1">
                <a:tableStyleId>{3B4B98B0-60AC-42C2-AFA5-B58CD77FA1E5}</a:tableStyleId>
              </a:tblPr>
              <a:tblGrid>
                <a:gridCol w="6571116">
                  <a:extLst>
                    <a:ext uri="{9D8B030D-6E8A-4147-A177-3AD203B41FA5}">
                      <a16:colId xmlns:a16="http://schemas.microsoft.com/office/drawing/2014/main" val="2142690213"/>
                    </a:ext>
                  </a:extLst>
                </a:gridCol>
                <a:gridCol w="5154628">
                  <a:extLst>
                    <a:ext uri="{9D8B030D-6E8A-4147-A177-3AD203B41FA5}">
                      <a16:colId xmlns:a16="http://schemas.microsoft.com/office/drawing/2014/main" val="2237694787"/>
                    </a:ext>
                  </a:extLst>
                </a:gridCol>
              </a:tblGrid>
              <a:tr h="2357990">
                <a:tc>
                  <a:txBody>
                    <a:bodyPr/>
                    <a:lstStyle/>
                    <a:p>
                      <a:r>
                        <a:rPr lang="fr" sz="1500" b="0" i="0" kern="1200" dirty="0">
                          <a:solidFill>
                            <a:schemeClr val="tx1"/>
                          </a:solidFill>
                          <a:effectLst/>
                          <a:latin typeface="Arial"/>
                          <a:ea typeface="+mn-ea"/>
                          <a:cs typeface="Arial"/>
                        </a:rPr>
                        <a:t>Mabel's est un restaurant routier très fréquenté, situé près d'une gare routière très fréquentée. Un de ses clients est tombé malade et a consulté un médecin le 1er mars. Il a été hospitalisé et a reçu des perfusions. Sa guérison étant lente, il a été testé à la salmonelle le 2 mars. Le résultat du test, le 2 mars, a confirmé son infection à la salmonelle.</a:t>
                      </a:r>
                      <a:endParaRPr lang="en-US" dirty="0"/>
                    </a:p>
                    <a:p>
                      <a:pPr lvl="0">
                        <a:buNone/>
                      </a:pPr>
                      <a:endParaRPr lang="en-US" sz="1500" b="0" i="0" kern="1200" dirty="0">
                        <a:solidFill>
                          <a:schemeClr val="tx1"/>
                        </a:solidFill>
                        <a:effectLst/>
                        <a:latin typeface="Arial"/>
                        <a:ea typeface="+mn-ea"/>
                        <a:cs typeface="Arial"/>
                      </a:endParaRPr>
                    </a:p>
                    <a:p>
                      <a:pPr lvl="0">
                        <a:buNone/>
                      </a:pPr>
                      <a:r>
                        <a:rPr lang="fr" sz="1500" b="0" i="0" kern="1200" dirty="0">
                          <a:solidFill>
                            <a:schemeClr val="tx1"/>
                          </a:solidFill>
                          <a:effectLst/>
                          <a:latin typeface="Arial"/>
                          <a:ea typeface="+mn-ea"/>
                          <a:cs typeface="Arial"/>
                        </a:rPr>
                        <a:t>Après qu'une autre cliente de Mabel soit tombée malade le 3 mars, Mabel a été interrogée sur la provenance de ses aliments. Mabel et les autorités ont déterminé que sa laitue était à l'origine de la contamination. Elle l'avait achetée à l'épicerie le 29 avril. Les enquêteurs ont découvert qu'une ferme locale avait livré la laitue à l'épicerie le 28 avril</a:t>
                      </a:r>
                      <a:r>
                        <a:rPr lang="fr" sz="1500" b="0" i="0" kern="1200" baseline="0" dirty="0">
                          <a:solidFill>
                            <a:schemeClr val="tx1"/>
                          </a:solidFill>
                          <a:effectLst/>
                          <a:latin typeface="Arial"/>
                          <a:ea typeface="+mn-ea"/>
                          <a:cs typeface="Arial"/>
                        </a:rPr>
                        <a:t>.</a:t>
                      </a:r>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lvl="0" indent="0">
                        <a:buFontTx/>
                        <a:buNone/>
                      </a:pPr>
                      <a:r>
                        <a:rPr lang="fr" sz="1500" b="1" dirty="0">
                          <a:latin typeface="Arial"/>
                          <a:cs typeface="Arial"/>
                        </a:rPr>
                        <a:t>Quelle est la date d'émergence ?</a:t>
                      </a:r>
                    </a:p>
                    <a:p>
                      <a:pPr marL="0" lvl="0" indent="0">
                        <a:buFontTx/>
                        <a:buNone/>
                      </a:pPr>
                      <a:endParaRPr lang="fr" sz="1500" b="1" dirty="0">
                        <a:latin typeface="Arial"/>
                        <a:cs typeface="Arial"/>
                      </a:endParaRPr>
                    </a:p>
                    <a:p>
                      <a:pPr marL="228600" lvl="0" indent="-228600">
                        <a:buFont typeface="+mj-lt"/>
                        <a:buAutoNum type="alphaUcPeriod"/>
                      </a:pPr>
                      <a:r>
                        <a:rPr lang="fr" sz="1500" b="0" dirty="0">
                          <a:latin typeface="Arial"/>
                          <a:cs typeface="Arial"/>
                        </a:rPr>
                        <a:t>Le 28 avril, car c'est la date la plus ancienne connue à laquelle la laitue était en circulation.</a:t>
                      </a:r>
                    </a:p>
                    <a:p>
                      <a:pPr marL="228600" lvl="0" indent="-228600">
                        <a:buFont typeface="+mj-lt"/>
                        <a:buAutoNum type="alphaUcPeriod"/>
                      </a:pPr>
                      <a:r>
                        <a:rPr lang="fr" sz="1500" b="0" dirty="0">
                          <a:latin typeface="Arial"/>
                          <a:cs typeface="Arial"/>
                        </a:rPr>
                        <a:t>Le 29 avril, car c'est la date la plus ancienne connue à laquelle la laitue a été utilisée chez Mabel.</a:t>
                      </a:r>
                    </a:p>
                    <a:p>
                      <a:pPr marL="228600" lvl="0" indent="-228600">
                        <a:buFont typeface="+mj-lt"/>
                        <a:buAutoNum type="alphaUcPeriod"/>
                      </a:pPr>
                      <a:r>
                        <a:rPr lang="fr" sz="1500" b="0" dirty="0">
                          <a:latin typeface="Arial"/>
                          <a:cs typeface="Arial"/>
                        </a:rPr>
                        <a:t>Le 1er mars, car c'est à ce moment-là que le premier client est tombé malade.</a:t>
                      </a:r>
                    </a:p>
                    <a:p>
                      <a:pPr marL="228600" lvl="0" indent="-228600">
                        <a:buFont typeface="+mj-lt"/>
                        <a:buAutoNum type="alphaUcPeriod"/>
                      </a:pPr>
                      <a:r>
                        <a:rPr lang="fr" sz="1500" b="0" dirty="0">
                          <a:latin typeface="Arial"/>
                          <a:cs typeface="Arial"/>
                        </a:rPr>
                        <a:t>Le 3 mars, car c'est à ce moment-là que la contamination a été liée au retstaurant de Mabel.</a:t>
                      </a:r>
                    </a:p>
                    <a:p>
                      <a:pPr marL="228600" lvl="0" indent="-228600">
                        <a:buFont typeface="+mj-lt"/>
                        <a:buAutoNum type="alphaUcPeriod"/>
                      </a:pPr>
                      <a:endParaRPr lang="en-US" sz="1500" dirty="0">
                        <a:latin typeface="Arial" panose="020B0604020202020204" pitchFamily="34" charset="0"/>
                        <a:cs typeface="Arial" panose="020B060402020202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1087547"/>
                  </a:ext>
                </a:extLst>
              </a:tr>
              <a:tr h="2581177">
                <a:tc>
                  <a:txBody>
                    <a:bodyPr/>
                    <a:lstStyle/>
                    <a:p>
                      <a:r>
                        <a:rPr lang="fr" sz="1500" b="0" i="0" kern="1200" dirty="0">
                          <a:solidFill>
                            <a:schemeClr val="tx1"/>
                          </a:solidFill>
                          <a:effectLst/>
                          <a:latin typeface="Arial"/>
                          <a:ea typeface="+mn-ea"/>
                          <a:cs typeface="Arial"/>
                        </a:rPr>
                        <a:t>Une agente de santé communautaire était en tournée le 12 avril. Elle a rendu visite à une famille avec un jeune enfant qui, selon elle, souffrait de méningite en raison de l'éruption cutanée et de la raideur de la nuque dont il souffrait.</a:t>
                      </a:r>
                      <a:endParaRPr lang="en-US" dirty="0"/>
                    </a:p>
                    <a:p>
                      <a:pPr lvl="0">
                        <a:buNone/>
                      </a:pPr>
                      <a:endParaRPr lang="en-US" sz="1500" b="0" i="0" kern="1200" dirty="0">
                        <a:solidFill>
                          <a:schemeClr val="tx1"/>
                        </a:solidFill>
                        <a:effectLst/>
                        <a:latin typeface="Arial"/>
                        <a:ea typeface="+mn-ea"/>
                        <a:cs typeface="Arial"/>
                      </a:endParaRPr>
                    </a:p>
                    <a:p>
                      <a:pPr lvl="0">
                        <a:buNone/>
                      </a:pPr>
                      <a:r>
                        <a:rPr lang="fr" sz="1500" b="0" i="0" kern="1200" dirty="0">
                          <a:solidFill>
                            <a:schemeClr val="tx1"/>
                          </a:solidFill>
                          <a:effectLst/>
                          <a:latin typeface="Arial"/>
                          <a:ea typeface="+mn-ea"/>
                          <a:cs typeface="Arial"/>
                        </a:rPr>
                        <a:t>Elle a consigné ses soupçons dans l'application qu'elle utilise pour documenter son travail. Elle a aidé la famille à organiser le transport de l’enfant à l'hôpital le lendemain, où, d'ailleurs, le médecin a confirmé ses soupçons.</a:t>
                      </a:r>
                      <a:endParaRPr lang="en-US" dirty="0"/>
                    </a:p>
                    <a:p>
                      <a:pPr lvl="0">
                        <a:buNone/>
                      </a:pPr>
                      <a:endParaRPr lang="en-US" sz="1500" b="0" i="0" kern="1200" dirty="0">
                        <a:solidFill>
                          <a:schemeClr val="tx1"/>
                        </a:solidFill>
                        <a:effectLst/>
                        <a:latin typeface="Arial"/>
                        <a:ea typeface="+mn-ea"/>
                        <a:cs typeface="Arial"/>
                      </a:endParaRPr>
                    </a:p>
                    <a:p>
                      <a:pPr lvl="0">
                        <a:buNone/>
                      </a:pPr>
                      <a:r>
                        <a:rPr lang="fr" sz="1500" b="0" i="0" kern="1200" dirty="0">
                          <a:solidFill>
                            <a:schemeClr val="tx1"/>
                          </a:solidFill>
                          <a:effectLst/>
                          <a:latin typeface="Arial"/>
                          <a:ea typeface="+mn-ea"/>
                          <a:cs typeface="Arial"/>
                        </a:rPr>
                        <a:t>Le médecin a signalé le cas au service de santé local, conformément au protocole, le 13 avril.</a:t>
                      </a:r>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lvl="0" indent="0">
                        <a:buFontTx/>
                        <a:buNone/>
                      </a:pPr>
                      <a:r>
                        <a:rPr lang="fr" sz="1500" b="1" dirty="0">
                          <a:latin typeface="Arial"/>
                          <a:cs typeface="Arial"/>
                        </a:rPr>
                        <a:t>Quelle est la date de détection ?</a:t>
                      </a:r>
                    </a:p>
                    <a:p>
                      <a:pPr marL="0" lvl="0" indent="0">
                        <a:buFontTx/>
                        <a:buNone/>
                      </a:pPr>
                      <a:endParaRPr lang="fr" sz="1500" b="1" dirty="0">
                        <a:latin typeface="Arial"/>
                        <a:cs typeface="Arial"/>
                      </a:endParaRPr>
                    </a:p>
                    <a:p>
                      <a:pPr marL="228600" lvl="0" indent="-228600">
                        <a:buFont typeface="+mj-lt"/>
                        <a:buAutoNum type="alphaUcPeriod"/>
                      </a:pPr>
                      <a:r>
                        <a:rPr lang="fr" sz="1500" b="0" dirty="0">
                          <a:latin typeface="Arial"/>
                          <a:cs typeface="Arial"/>
                        </a:rPr>
                        <a:t>Le 12 avril, car c'est à ce moment-là que l'agent de santé communautaire a suspecté et enregistré le cas.</a:t>
                      </a:r>
                    </a:p>
                    <a:p>
                      <a:pPr marL="228600" lvl="0" indent="-228600">
                        <a:buFont typeface="+mj-lt"/>
                        <a:buAutoNum type="alphaUcPeriod"/>
                      </a:pPr>
                      <a:endParaRPr lang="fr" sz="1500" b="0" dirty="0">
                        <a:latin typeface="Arial"/>
                        <a:cs typeface="Arial"/>
                      </a:endParaRPr>
                    </a:p>
                    <a:p>
                      <a:pPr marL="228600" lvl="0" indent="-228600">
                        <a:buFont typeface="+mj-lt"/>
                        <a:buAutoNum type="alphaUcPeriod"/>
                      </a:pPr>
                      <a:r>
                        <a:rPr lang="fr" sz="1500" b="0" dirty="0">
                          <a:latin typeface="Arial"/>
                          <a:cs typeface="Arial"/>
                        </a:rPr>
                        <a:t>Le 13 avril, car c'est à ce moment-là que le diagnostic officiel a été posé.</a:t>
                      </a:r>
                    </a:p>
                    <a:p>
                      <a:pPr marL="0" lvl="0" indent="0">
                        <a:buFont typeface="+mj-lt"/>
                        <a:buNone/>
                      </a:pPr>
                      <a:endParaRPr lang="fr" sz="1500" b="0" dirty="0">
                        <a:latin typeface="Arial"/>
                        <a:cs typeface="Arial"/>
                      </a:endParaRPr>
                    </a:p>
                    <a:p>
                      <a:pPr marL="228600" lvl="0" indent="-228600">
                        <a:buFont typeface="+mj-lt"/>
                        <a:buAutoNum type="alphaUcPeriod"/>
                      </a:pPr>
                      <a:r>
                        <a:rPr lang="fr" sz="1500" b="0" dirty="0">
                          <a:latin typeface="Arial"/>
                          <a:cs typeface="Arial"/>
                        </a:rPr>
                        <a:t>Le 13 avril, car c'est à ce moment-là que le ministère de la Santé a été alerté.</a:t>
                      </a:r>
                    </a:p>
                    <a:p>
                      <a:pPr marL="228600" lvl="0" indent="-228600">
                        <a:buFont typeface="+mj-lt"/>
                        <a:buAutoNum type="alphaUcPeriod"/>
                      </a:pPr>
                      <a:endParaRPr lang="en-US" sz="1500" dirty="0">
                        <a:latin typeface="Arial" panose="020B0604020202020204" pitchFamily="34" charset="0"/>
                        <a:cs typeface="Arial" panose="020B060402020202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45416255"/>
                  </a:ext>
                </a:extLst>
              </a:tr>
            </a:tbl>
          </a:graphicData>
        </a:graphic>
      </p:graphicFrame>
    </p:spTree>
    <p:extLst>
      <p:ext uri="{BB962C8B-B14F-4D97-AF65-F5344CB8AC3E}">
        <p14:creationId xmlns:p14="http://schemas.microsoft.com/office/powerpoint/2010/main" val="12880026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52E22D-F0D8-B64D-60FA-F0DCD372CF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6B4A43-AE5C-D3A6-1E79-F6C3210E1439}"/>
              </a:ext>
            </a:extLst>
          </p:cNvPr>
          <p:cNvSpPr>
            <a:spLocks noGrp="1"/>
          </p:cNvSpPr>
          <p:nvPr>
            <p:ph type="title"/>
          </p:nvPr>
        </p:nvSpPr>
        <p:spPr>
          <a:xfrm>
            <a:off x="227717" y="51449"/>
            <a:ext cx="10515600" cy="1087808"/>
          </a:xfrm>
        </p:spPr>
        <p:txBody>
          <a:bodyPr>
            <a:normAutofit/>
          </a:bodyPr>
          <a:lstStyle/>
          <a:p>
            <a:pPr>
              <a:lnSpc>
                <a:spcPct val="114000"/>
              </a:lnSpc>
              <a:defRPr/>
            </a:pPr>
            <a:r>
              <a:rPr lang="fr" sz="3200" b="1" dirty="0">
                <a:solidFill>
                  <a:srgbClr val="3BB041"/>
                </a:solidFill>
                <a:latin typeface="Arial"/>
                <a:cs typeface="Arial"/>
              </a:rPr>
              <a:t>Scénario </a:t>
            </a:r>
            <a:r>
              <a:rPr lang="fr" dirty="0">
                <a:solidFill>
                  <a:srgbClr val="3BB041"/>
                </a:solidFill>
                <a:latin typeface="Arial"/>
                <a:cs typeface="Arial"/>
              </a:rPr>
              <a:t>du groupe </a:t>
            </a:r>
            <a:r>
              <a:rPr lang="fr" sz="3200" b="1" dirty="0">
                <a:solidFill>
                  <a:srgbClr val="3BB041"/>
                </a:solidFill>
                <a:latin typeface="Arial"/>
                <a:cs typeface="Arial"/>
              </a:rPr>
              <a:t>3 (suite)</a:t>
            </a:r>
            <a:endParaRPr lang="en-US" dirty="0"/>
          </a:p>
        </p:txBody>
      </p:sp>
      <p:graphicFrame>
        <p:nvGraphicFramePr>
          <p:cNvPr id="4" name="Content Placeholder 3">
            <a:extLst>
              <a:ext uri="{FF2B5EF4-FFF2-40B4-BE49-F238E27FC236}">
                <a16:creationId xmlns:a16="http://schemas.microsoft.com/office/drawing/2014/main" id="{97F57549-476E-F254-021C-0BF5F950BCFC}"/>
              </a:ext>
            </a:extLst>
          </p:cNvPr>
          <p:cNvGraphicFramePr>
            <a:graphicFrameLocks noGrp="1"/>
          </p:cNvGraphicFramePr>
          <p:nvPr>
            <p:ph idx="1"/>
          </p:nvPr>
        </p:nvGraphicFramePr>
        <p:xfrm>
          <a:off x="238540" y="731520"/>
          <a:ext cx="11725743" cy="6126480"/>
        </p:xfrm>
        <a:graphic>
          <a:graphicData uri="http://schemas.openxmlformats.org/drawingml/2006/table">
            <a:tbl>
              <a:tblPr firstRow="1" bandRow="1">
                <a:tableStyleId>{3B4B98B0-60AC-42C2-AFA5-B58CD77FA1E5}</a:tableStyleId>
              </a:tblPr>
              <a:tblGrid>
                <a:gridCol w="7766610">
                  <a:extLst>
                    <a:ext uri="{9D8B030D-6E8A-4147-A177-3AD203B41FA5}">
                      <a16:colId xmlns:a16="http://schemas.microsoft.com/office/drawing/2014/main" val="2142690213"/>
                    </a:ext>
                  </a:extLst>
                </a:gridCol>
                <a:gridCol w="3959133">
                  <a:extLst>
                    <a:ext uri="{9D8B030D-6E8A-4147-A177-3AD203B41FA5}">
                      <a16:colId xmlns:a16="http://schemas.microsoft.com/office/drawing/2014/main" val="2237694787"/>
                    </a:ext>
                  </a:extLst>
                </a:gridCol>
              </a:tblGrid>
              <a:tr h="370840">
                <a:tc>
                  <a:txBody>
                    <a:bodyPr/>
                    <a:lstStyle/>
                    <a:p>
                      <a:r>
                        <a:rPr lang="fr" sz="1500" b="0" i="0" kern="1200" dirty="0">
                          <a:solidFill>
                            <a:schemeClr val="tx1"/>
                          </a:solidFill>
                          <a:effectLst/>
                          <a:latin typeface="Arial"/>
                          <a:ea typeface="+mn-ea"/>
                          <a:cs typeface="Arial"/>
                        </a:rPr>
                        <a:t>Une équipe locale de surveillance de la santé publique a intégré des « enquêtes sur les rumeurs » à ses pratiques de surveillance événementielle. L'un des membres de l'équipe fait partie d'un grand groupe WhatsApp qui discute principalement d'activités et d'événements locaux pour les enfants. Le mardi 8 septembre, une membre a signalé que la garderie de son enfant était fermée pendant quelques jours (depuis le vendredi 4 septembre) car « tout le monde a la diarrhée ». Une avalanche de messages a afflué de parents dont les enfants fréquentaient la même garderie que ceux qui étaient malades, ainsi que de parents affirmant que leurs enfants allaient bien. D'autres messages indiquaient qu'il ne s'agissait pas de diarrhée, mais de vomissements. D'autres encore affirmaient que seuls les enseignants étaient malades. Jillian, membre de l'équipe de surveillance, a décidé de suivre les rumeurs et a saisi les informations dans son système de données afin de signaler la nécessité d'une enquête dès son arrivée au travail le mercredi 9 septembre.</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lvl="0" indent="0">
                        <a:buFontTx/>
                        <a:buNone/>
                      </a:pPr>
                      <a:r>
                        <a:rPr lang="fr" sz="1500" b="1" dirty="0">
                          <a:latin typeface="Arial"/>
                          <a:cs typeface="Arial"/>
                        </a:rPr>
                        <a:t>Quelle est la date de notification ?</a:t>
                      </a:r>
                    </a:p>
                    <a:p>
                      <a:pPr marL="0" lvl="0" indent="0">
                        <a:buFontTx/>
                        <a:buNone/>
                      </a:pPr>
                      <a:endParaRPr lang="fr" sz="1500" b="1" dirty="0">
                        <a:latin typeface="Arial"/>
                        <a:cs typeface="Arial"/>
                      </a:endParaRPr>
                    </a:p>
                    <a:p>
                      <a:pPr marL="228600" lvl="0" indent="-228600">
                        <a:buFont typeface="+mj-lt"/>
                        <a:buAutoNum type="alphaUcPeriod"/>
                      </a:pPr>
                      <a:r>
                        <a:rPr lang="fr" sz="1500" b="0" dirty="0">
                          <a:latin typeface="Arial"/>
                          <a:cs typeface="Arial"/>
                        </a:rPr>
                        <a:t>Le 4 septembre, date de fermeture de l'école.</a:t>
                      </a:r>
                    </a:p>
                    <a:p>
                      <a:pPr marL="228600" lvl="0" indent="-228600">
                        <a:buFont typeface="+mj-lt"/>
                        <a:buAutoNum type="alphaUcPeriod"/>
                      </a:pPr>
                      <a:r>
                        <a:rPr lang="fr" sz="1500" b="0" dirty="0">
                          <a:latin typeface="Arial"/>
                          <a:cs typeface="Arial"/>
                        </a:rPr>
                        <a:t>Le 8 septembre, lorsque les rumeurs ont commencé dans le groupe WhatsApp.</a:t>
                      </a:r>
                    </a:p>
                    <a:p>
                      <a:pPr marL="228600" lvl="0" indent="-228600">
                        <a:buFont typeface="+mj-lt"/>
                        <a:buAutoNum type="alphaUcPeriod"/>
                      </a:pPr>
                      <a:r>
                        <a:rPr lang="fr" sz="1500" b="0" dirty="0">
                          <a:latin typeface="Arial"/>
                          <a:cs typeface="Arial"/>
                        </a:rPr>
                        <a:t>Le 9 septembre, lorsque Jillian a saisi les informations pour enquête.</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24584866"/>
                  </a:ext>
                </a:extLst>
              </a:tr>
              <a:tr h="370840">
                <a:tc>
                  <a:txBody>
                    <a:bodyPr/>
                    <a:lstStyle/>
                    <a:p>
                      <a:r>
                        <a:rPr lang="fr" sz="1500" dirty="0">
                          <a:latin typeface="Arial"/>
                          <a:cs typeface="Arial"/>
                        </a:rPr>
                        <a:t>L'équipe de santé publique du camp de réfugiés de Maidalon effectue régulièrement des dépistages de maladies parasitaires </a:t>
                      </a:r>
                      <a:r>
                        <a:rPr lang="fr" sz="1500" b="0" i="0" u="none" strike="noStrike" noProof="0" dirty="0">
                          <a:solidFill>
                            <a:srgbClr val="384D56"/>
                          </a:solidFill>
                          <a:latin typeface="Arial"/>
                          <a:cs typeface="Arial"/>
                        </a:rPr>
                        <a:t>lors de l'admission </a:t>
                      </a:r>
                      <a:r>
                        <a:rPr lang="fr" sz="1500" dirty="0">
                          <a:latin typeface="Arial"/>
                          <a:cs typeface="Arial"/>
                        </a:rPr>
                        <a:t>. </a:t>
                      </a:r>
                      <a:r>
                        <a:rPr lang="fr" sz="1500" b="0" i="0" u="none" strike="noStrike" noProof="0" dirty="0">
                          <a:solidFill>
                            <a:srgbClr val="384D56"/>
                          </a:solidFill>
                          <a:latin typeface="Arial"/>
                          <a:cs typeface="Arial"/>
                        </a:rPr>
                        <a:t>Le taux de positivité est généralement d'environ 3 %. L’équipe</a:t>
                      </a:r>
                      <a:r>
                        <a:rPr lang="fr" sz="1500" dirty="0">
                          <a:latin typeface="Arial"/>
                          <a:cs typeface="Arial"/>
                        </a:rPr>
                        <a:t> est souvent débordée en cas d'afflux de nouveaux arrivants ou de pénurie d’intrants. Le 13 octobre, elle a analysé les échantillons des trois jours précédents. Avec ce lot, le technicien de laboratoire a été alarmé par la hausse du taux de positivité à 8 %. Il a alerté son superviseur. Ce dernier a alors interrogé l'équipe d'admission le 14 octobre. L'équipe d'admission a répondu le 15 octobre pour l'informer que sachant qu'un groupe de réfugiés était arrivé d'une zone où une infection parasitaire était connue, tous les membres du groupe avait été traités préventivement . Elle a ensuite retesté une partie du groupe, dont les résultats se sont tous révélés négatifs. Le 16 octobre, le superviseur a rédigé un rapport de situation pour consigner les événements et établir un niveau de risque faible.</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indent="0">
                        <a:buFontTx/>
                        <a:buNone/>
                      </a:pPr>
                      <a:r>
                        <a:rPr lang="fr" sz="1500" b="1" dirty="0">
                          <a:latin typeface="Arial"/>
                          <a:cs typeface="Arial"/>
                        </a:rPr>
                        <a:t>Quelle est la date d’achèvement des mesures de réponse rapide ?</a:t>
                      </a:r>
                    </a:p>
                    <a:p>
                      <a:pPr marL="228600" indent="-228600">
                        <a:buFont typeface="+mj-lt"/>
                        <a:buAutoNum type="alphaUcPeriod"/>
                      </a:pPr>
                      <a:r>
                        <a:rPr lang="fr" sz="1500" b="0" dirty="0">
                          <a:latin typeface="Arial"/>
                          <a:cs typeface="Arial"/>
                        </a:rPr>
                        <a:t>13 octobre</a:t>
                      </a:r>
                      <a:r>
                        <a:rPr lang="fr" sz="1500" b="0" baseline="30000" dirty="0">
                          <a:latin typeface="Arial"/>
                          <a:cs typeface="Arial"/>
                        </a:rPr>
                        <a:t> </a:t>
                      </a:r>
                      <a:r>
                        <a:rPr lang="fr" sz="1500" b="0" baseline="0" dirty="0">
                          <a:latin typeface="Arial"/>
                          <a:cs typeface="Arial"/>
                        </a:rPr>
                        <a:t>lorsque le technicien de laboratoire a alerté son superviseur.</a:t>
                      </a:r>
                    </a:p>
                    <a:p>
                      <a:pPr marL="228600" indent="-228600">
                        <a:buFont typeface="+mj-lt"/>
                        <a:buAutoNum type="alphaUcPeriod"/>
                      </a:pPr>
                      <a:r>
                        <a:rPr lang="fr" sz="1500" b="0" baseline="0" dirty="0">
                          <a:latin typeface="Arial"/>
                          <a:cs typeface="Arial"/>
                        </a:rPr>
                        <a:t>Le 14 octobre, lorsque l'équipe d'accueil a été interrogée.</a:t>
                      </a:r>
                    </a:p>
                    <a:p>
                      <a:pPr marL="228600" indent="-228600">
                        <a:buFont typeface="+mj-lt"/>
                        <a:buAutoNum type="alphaUcPeriod"/>
                      </a:pPr>
                      <a:r>
                        <a:rPr lang="fr" sz="1500" b="0" baseline="0" dirty="0">
                          <a:latin typeface="Arial"/>
                          <a:cs typeface="Arial"/>
                        </a:rPr>
                        <a:t>Le 15 octobre, lorsque l'équipe d'accueil a répondu.</a:t>
                      </a:r>
                    </a:p>
                    <a:p>
                      <a:pPr marL="228600" indent="-228600">
                        <a:buFont typeface="+mj-lt"/>
                        <a:buAutoNum type="alphaUcPeriod"/>
                      </a:pPr>
                      <a:r>
                        <a:rPr lang="fr" sz="1500" b="0" baseline="0" dirty="0">
                          <a:latin typeface="Arial"/>
                          <a:cs typeface="Arial"/>
                        </a:rPr>
                        <a:t>Le 16 octobre, date de publication du SitRep , le niveau d'évaluation a été jugé faible.</a:t>
                      </a:r>
                    </a:p>
                    <a:p>
                      <a:pPr marL="228600" indent="-228600">
                        <a:buFont typeface="+mj-lt"/>
                        <a:buAutoNum type="alphaUcPeriod"/>
                      </a:pPr>
                      <a:r>
                        <a:rPr lang="fr" sz="1500" b="0" baseline="0" dirty="0">
                          <a:latin typeface="Arial"/>
                          <a:cs typeface="Arial"/>
                        </a:rPr>
                        <a:t>Il n'y a pas de date car il n'y a pas eu d'enquête ni de réponse officielle.</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816618424"/>
                  </a:ext>
                </a:extLst>
              </a:tr>
            </a:tbl>
          </a:graphicData>
        </a:graphic>
      </p:graphicFrame>
    </p:spTree>
    <p:extLst>
      <p:ext uri="{BB962C8B-B14F-4D97-AF65-F5344CB8AC3E}">
        <p14:creationId xmlns:p14="http://schemas.microsoft.com/office/powerpoint/2010/main" val="28597750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D59135-B6B6-F78A-339E-97A2CD5A70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E04F73-E5F9-7C0A-26DA-8F6640920DCA}"/>
              </a:ext>
            </a:extLst>
          </p:cNvPr>
          <p:cNvSpPr>
            <a:spLocks noGrp="1"/>
          </p:cNvSpPr>
          <p:nvPr>
            <p:ph type="title"/>
          </p:nvPr>
        </p:nvSpPr>
        <p:spPr>
          <a:xfrm>
            <a:off x="482219" y="1952168"/>
            <a:ext cx="3467083" cy="2282808"/>
          </a:xfrm>
        </p:spPr>
        <p:txBody>
          <a:bodyPr/>
          <a:lstStyle/>
          <a:p>
            <a:pPr algn="ctr"/>
            <a:r>
              <a:rPr lang="fr" dirty="0">
                <a:latin typeface="Arial"/>
                <a:cs typeface="Arial"/>
              </a:rPr>
              <a:t>Restitution</a:t>
            </a:r>
            <a:endParaRPr lang="en-US" dirty="0">
              <a:cs typeface="Arial" panose="020B0604020202020204" pitchFamily="34" charset="0"/>
            </a:endParaRPr>
          </a:p>
        </p:txBody>
      </p:sp>
      <p:sp>
        <p:nvSpPr>
          <p:cNvPr id="4" name="Content Placeholder 3">
            <a:extLst>
              <a:ext uri="{FF2B5EF4-FFF2-40B4-BE49-F238E27FC236}">
                <a16:creationId xmlns:a16="http://schemas.microsoft.com/office/drawing/2014/main" id="{6C50506C-BCC0-CEF9-2A02-96F6C91D0298}"/>
              </a:ext>
            </a:extLst>
          </p:cNvPr>
          <p:cNvSpPr>
            <a:spLocks noGrp="1"/>
          </p:cNvSpPr>
          <p:nvPr>
            <p:ph idx="1"/>
          </p:nvPr>
        </p:nvSpPr>
        <p:spPr>
          <a:xfrm>
            <a:off x="4835951" y="2409409"/>
            <a:ext cx="6873830" cy="5326145"/>
          </a:xfrm>
        </p:spPr>
        <p:txBody>
          <a:bodyPr vert="horz" lIns="91440" tIns="45720" rIns="91440" bIns="45720" rtlCol="0" anchor="t">
            <a:noAutofit/>
          </a:bodyPr>
          <a:lstStyle/>
          <a:p>
            <a:r>
              <a:rPr lang="fr" sz="2400" dirty="0">
                <a:latin typeface="Arial"/>
                <a:cs typeface="Arial"/>
              </a:rPr>
              <a:t>Quelles leçons avez-vous tirées de cette activité ?</a:t>
            </a:r>
          </a:p>
          <a:p>
            <a:endParaRPr lang="en-US" sz="2400" dirty="0">
              <a:latin typeface="Arial"/>
              <a:cs typeface="Arial"/>
            </a:endParaRPr>
          </a:p>
          <a:p>
            <a:r>
              <a:rPr lang="fr" sz="2400" dirty="0">
                <a:latin typeface="Arial"/>
                <a:cs typeface="Arial"/>
              </a:rPr>
              <a:t>Comment cette activité pourrait-elle vous aider à soutenir/mettre en œuvre la cible 7-1-7 ?</a:t>
            </a:r>
            <a:endParaRPr lang="en-US" sz="2400" dirty="0">
              <a:cs typeface="Arial"/>
            </a:endParaRPr>
          </a:p>
        </p:txBody>
      </p:sp>
      <p:sp>
        <p:nvSpPr>
          <p:cNvPr id="5" name="Text Placeholder 4">
            <a:extLst>
              <a:ext uri="{FF2B5EF4-FFF2-40B4-BE49-F238E27FC236}">
                <a16:creationId xmlns:a16="http://schemas.microsoft.com/office/drawing/2014/main" id="{270D4262-4D00-A32D-BC54-EEDEDDE6B96B}"/>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fr" sz="2200">
                <a:latin typeface="Arial"/>
                <a:cs typeface="Arial"/>
              </a:rPr>
              <a:t>Questions pour inspirer la conversation :</a:t>
            </a:r>
            <a:endParaRPr lang="en-US" sz="2200">
              <a:cs typeface="Arial"/>
            </a:endParaRPr>
          </a:p>
        </p:txBody>
      </p:sp>
      <p:pic>
        <p:nvPicPr>
          <p:cNvPr id="3" name="Picture 2" descr="A light bulb in a circle&#10;&#10;AI-generated content may be incorrect.">
            <a:extLst>
              <a:ext uri="{FF2B5EF4-FFF2-40B4-BE49-F238E27FC236}">
                <a16:creationId xmlns:a16="http://schemas.microsoft.com/office/drawing/2014/main" id="{F161BCA6-170C-0107-BA73-872C4AC076D0}"/>
              </a:ext>
            </a:extLst>
          </p:cNvPr>
          <p:cNvPicPr>
            <a:picLocks noChangeAspect="1"/>
          </p:cNvPicPr>
          <p:nvPr/>
        </p:nvPicPr>
        <p:blipFill>
          <a:blip r:embed="rId3"/>
          <a:stretch>
            <a:fillRect/>
          </a:stretch>
        </p:blipFill>
        <p:spPr>
          <a:xfrm>
            <a:off x="1724133" y="2414937"/>
            <a:ext cx="977362" cy="977685"/>
          </a:xfrm>
          <a:prstGeom prst="rect">
            <a:avLst/>
          </a:prstGeom>
        </p:spPr>
      </p:pic>
    </p:spTree>
    <p:extLst>
      <p:ext uri="{BB962C8B-B14F-4D97-AF65-F5344CB8AC3E}">
        <p14:creationId xmlns:p14="http://schemas.microsoft.com/office/powerpoint/2010/main" val="34895175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F1FF1A-1E0F-1BF9-1AA6-2BABC9CE7B25}"/>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5AEC532-D5C7-244A-5E77-3615007B49B5}"/>
              </a:ext>
            </a:extLst>
          </p:cNvPr>
          <p:cNvSpPr>
            <a:spLocks noGrp="1"/>
          </p:cNvSpPr>
          <p:nvPr>
            <p:ph type="body" idx="1"/>
          </p:nvPr>
        </p:nvSpPr>
        <p:spPr>
          <a:xfrm>
            <a:off x="1482961" y="1676024"/>
            <a:ext cx="5157787" cy="823912"/>
          </a:xfrm>
        </p:spPr>
        <p:txBody>
          <a:bodyPr/>
          <a:lstStyle/>
          <a:p>
            <a:r>
              <a:rPr lang="fr" u="sng" dirty="0">
                <a:latin typeface="Arial"/>
                <a:cs typeface="Arial"/>
              </a:rPr>
              <a:t>A ne pas faire</a:t>
            </a:r>
          </a:p>
        </p:txBody>
      </p:sp>
      <p:sp>
        <p:nvSpPr>
          <p:cNvPr id="4" name="Content Placeholder 3">
            <a:extLst>
              <a:ext uri="{FF2B5EF4-FFF2-40B4-BE49-F238E27FC236}">
                <a16:creationId xmlns:a16="http://schemas.microsoft.com/office/drawing/2014/main" id="{D5F05CE9-0A31-84F1-B21F-CC77FE373929}"/>
              </a:ext>
            </a:extLst>
          </p:cNvPr>
          <p:cNvSpPr>
            <a:spLocks noGrp="1"/>
          </p:cNvSpPr>
          <p:nvPr>
            <p:ph sz="half" idx="2"/>
          </p:nvPr>
        </p:nvSpPr>
        <p:spPr>
          <a:xfrm>
            <a:off x="101600" y="2505075"/>
            <a:ext cx="4338823" cy="3684588"/>
          </a:xfrm>
        </p:spPr>
        <p:txBody>
          <a:bodyPr vert="horz" lIns="91440" tIns="45720" rIns="91440" bIns="45720" rtlCol="0" anchor="t">
            <a:noAutofit/>
          </a:bodyPr>
          <a:lstStyle/>
          <a:p>
            <a:pPr marL="0" indent="0">
              <a:buNone/>
            </a:pPr>
            <a:endParaRPr lang="en-US" sz="1200" dirty="0"/>
          </a:p>
          <a:p>
            <a:pPr marL="0" indent="0">
              <a:buNone/>
            </a:pPr>
            <a:r>
              <a:rPr lang="fr" dirty="0">
                <a:latin typeface="Arial"/>
                <a:cs typeface="Arial"/>
              </a:rPr>
              <a:t>Négliger les textes narratifs qui informent sur les goulots d'étranglement et les </a:t>
            </a:r>
            <a:r>
              <a:rPr lang="en-US" dirty="0" err="1">
                <a:latin typeface="Arial"/>
                <a:cs typeface="Arial"/>
              </a:rPr>
              <a:t>facteurs</a:t>
            </a:r>
            <a:r>
              <a:rPr lang="en-US" dirty="0">
                <a:latin typeface="Arial"/>
                <a:cs typeface="Arial"/>
              </a:rPr>
              <a:t> </a:t>
            </a:r>
            <a:r>
              <a:rPr lang="en-US" dirty="0" err="1">
                <a:latin typeface="Arial"/>
                <a:cs typeface="Arial"/>
              </a:rPr>
              <a:t>favorisants</a:t>
            </a:r>
            <a:endParaRPr lang="fr" dirty="0">
              <a:latin typeface="Arial"/>
              <a:cs typeface="Arial"/>
            </a:endParaRPr>
          </a:p>
          <a:p>
            <a:pPr marL="0" indent="0">
              <a:buNone/>
            </a:pPr>
            <a:endParaRPr lang="en-US" sz="1000" dirty="0">
              <a:cs typeface="Arial"/>
            </a:endParaRPr>
          </a:p>
          <a:p>
            <a:pPr marL="0" indent="0">
              <a:buNone/>
            </a:pPr>
            <a:r>
              <a:rPr lang="en-US" dirty="0">
                <a:latin typeface="Arial"/>
                <a:cs typeface="Arial"/>
              </a:rPr>
              <a:t>F</a:t>
            </a:r>
            <a:r>
              <a:rPr lang="fr" dirty="0">
                <a:latin typeface="Arial"/>
                <a:cs typeface="Arial"/>
              </a:rPr>
              <a:t>aire une fixation sur les cibles spécifiques 7-1-7</a:t>
            </a:r>
          </a:p>
          <a:p>
            <a:pPr marL="0" indent="0">
              <a:buNone/>
            </a:pPr>
            <a:endParaRPr lang="en-US" sz="1000" dirty="0"/>
          </a:p>
          <a:p>
            <a:pPr marL="0" indent="0">
              <a:buNone/>
            </a:pPr>
            <a:r>
              <a:rPr lang="fr" dirty="0">
                <a:latin typeface="Arial"/>
                <a:cs typeface="Arial"/>
              </a:rPr>
              <a:t>Se concentrer uniquement sur la détection, la notification ou la réponse précoce individuellment</a:t>
            </a:r>
          </a:p>
          <a:p>
            <a:pPr marL="0" indent="0">
              <a:buNone/>
            </a:pPr>
            <a:endParaRPr lang="en-US" dirty="0"/>
          </a:p>
          <a:p>
            <a:pPr marL="0" indent="0">
              <a:buNone/>
            </a:pPr>
            <a:endParaRPr lang="en-US" dirty="0"/>
          </a:p>
        </p:txBody>
      </p:sp>
      <p:sp>
        <p:nvSpPr>
          <p:cNvPr id="5" name="Text Placeholder 4">
            <a:extLst>
              <a:ext uri="{FF2B5EF4-FFF2-40B4-BE49-F238E27FC236}">
                <a16:creationId xmlns:a16="http://schemas.microsoft.com/office/drawing/2014/main" id="{C2F5197A-71CE-BF93-77A2-71E919BDF378}"/>
              </a:ext>
            </a:extLst>
          </p:cNvPr>
          <p:cNvSpPr>
            <a:spLocks noGrp="1"/>
          </p:cNvSpPr>
          <p:nvPr>
            <p:ph type="body" sz="quarter" idx="3"/>
          </p:nvPr>
        </p:nvSpPr>
        <p:spPr>
          <a:xfrm>
            <a:off x="6478136" y="1676024"/>
            <a:ext cx="5183188" cy="823912"/>
          </a:xfrm>
        </p:spPr>
        <p:txBody>
          <a:bodyPr/>
          <a:lstStyle/>
          <a:p>
            <a:r>
              <a:rPr lang="fr" u="sng" dirty="0"/>
              <a:t>A faire</a:t>
            </a:r>
          </a:p>
        </p:txBody>
      </p:sp>
      <p:sp>
        <p:nvSpPr>
          <p:cNvPr id="6" name="Content Placeholder 5">
            <a:extLst>
              <a:ext uri="{FF2B5EF4-FFF2-40B4-BE49-F238E27FC236}">
                <a16:creationId xmlns:a16="http://schemas.microsoft.com/office/drawing/2014/main" id="{E076D40D-1596-626C-C13C-929104B477D0}"/>
              </a:ext>
            </a:extLst>
          </p:cNvPr>
          <p:cNvSpPr>
            <a:spLocks noGrp="1"/>
          </p:cNvSpPr>
          <p:nvPr>
            <p:ph sz="quarter" idx="4"/>
          </p:nvPr>
        </p:nvSpPr>
        <p:spPr>
          <a:xfrm>
            <a:off x="5592934" y="2542601"/>
            <a:ext cx="6306966" cy="3630927"/>
          </a:xfrm>
        </p:spPr>
        <p:txBody>
          <a:bodyPr vert="horz" lIns="91440" tIns="45720" rIns="91440" bIns="45720" rtlCol="0" anchor="t">
            <a:noAutofit/>
          </a:bodyPr>
          <a:lstStyle/>
          <a:p>
            <a:pPr marL="0" indent="0">
              <a:buNone/>
            </a:pPr>
            <a:endParaRPr lang="en-US" sz="1200" dirty="0"/>
          </a:p>
          <a:p>
            <a:pPr marL="0" indent="0">
              <a:buNone/>
            </a:pPr>
            <a:r>
              <a:rPr lang="fr" dirty="0">
                <a:latin typeface="Arial"/>
                <a:cs typeface="Arial"/>
              </a:rPr>
              <a:t>Recueillir des informations sur les goulots d'étranglement/les facteurs facilitants auprès de ceux qui ont </a:t>
            </a:r>
            <a:r>
              <a:rPr lang="fr" u="sng" dirty="0">
                <a:latin typeface="Arial"/>
                <a:cs typeface="Arial"/>
              </a:rPr>
              <a:t>des connaissances « sur le terrain » </a:t>
            </a:r>
            <a:r>
              <a:rPr lang="fr" dirty="0">
                <a:latin typeface="Arial"/>
                <a:cs typeface="Arial"/>
              </a:rPr>
              <a:t>pour chaque intervalle 7-1-7</a:t>
            </a:r>
          </a:p>
          <a:p>
            <a:pPr marL="0" indent="0">
              <a:buNone/>
            </a:pPr>
            <a:endParaRPr lang="en-US" sz="800" dirty="0"/>
          </a:p>
          <a:p>
            <a:pPr marL="0" indent="0">
              <a:buNone/>
            </a:pPr>
            <a:r>
              <a:rPr lang="fr" dirty="0">
                <a:latin typeface="Arial"/>
                <a:cs typeface="Arial"/>
              </a:rPr>
              <a:t>Considérer chaque épidémie comme une opportunité d’améliorer les performances</a:t>
            </a:r>
          </a:p>
          <a:p>
            <a:pPr marL="0" indent="0">
              <a:buNone/>
            </a:pPr>
            <a:endParaRPr lang="en-US" sz="1000" dirty="0">
              <a:cs typeface="Arial"/>
            </a:endParaRPr>
          </a:p>
          <a:p>
            <a:pPr marL="0" indent="0">
              <a:buNone/>
            </a:pPr>
            <a:r>
              <a:rPr lang="fr" dirty="0">
                <a:latin typeface="Arial"/>
                <a:cs typeface="Arial"/>
              </a:rPr>
              <a:t>S`assurer que les systèmes fonctionnent pour une collecte de données de haute qualité sur les 3 intervalles</a:t>
            </a:r>
          </a:p>
        </p:txBody>
      </p:sp>
      <p:sp>
        <p:nvSpPr>
          <p:cNvPr id="9" name="Right Arrow 8">
            <a:extLst>
              <a:ext uri="{FF2B5EF4-FFF2-40B4-BE49-F238E27FC236}">
                <a16:creationId xmlns:a16="http://schemas.microsoft.com/office/drawing/2014/main" id="{2EC6C61D-B14A-8CB5-57A8-B17081EA14C3}"/>
              </a:ext>
            </a:extLst>
          </p:cNvPr>
          <p:cNvSpPr/>
          <p:nvPr/>
        </p:nvSpPr>
        <p:spPr>
          <a:xfrm>
            <a:off x="4441934" y="2941639"/>
            <a:ext cx="914400" cy="52070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ight Arrow 9">
            <a:extLst>
              <a:ext uri="{FF2B5EF4-FFF2-40B4-BE49-F238E27FC236}">
                <a16:creationId xmlns:a16="http://schemas.microsoft.com/office/drawing/2014/main" id="{B485C2E0-0505-A704-F67A-84E86652A5AE}"/>
              </a:ext>
            </a:extLst>
          </p:cNvPr>
          <p:cNvSpPr/>
          <p:nvPr/>
        </p:nvSpPr>
        <p:spPr>
          <a:xfrm>
            <a:off x="4441934" y="4092576"/>
            <a:ext cx="914400" cy="52070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ight Arrow 10">
            <a:extLst>
              <a:ext uri="{FF2B5EF4-FFF2-40B4-BE49-F238E27FC236}">
                <a16:creationId xmlns:a16="http://schemas.microsoft.com/office/drawing/2014/main" id="{A917C7E9-F7B8-04DB-0ED7-747B8F9644F1}"/>
              </a:ext>
            </a:extLst>
          </p:cNvPr>
          <p:cNvSpPr/>
          <p:nvPr/>
        </p:nvSpPr>
        <p:spPr>
          <a:xfrm>
            <a:off x="4441934" y="5285582"/>
            <a:ext cx="914400" cy="52070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3" name="Graphic 22" descr="Sunglasses face outline outline">
            <a:extLst>
              <a:ext uri="{FF2B5EF4-FFF2-40B4-BE49-F238E27FC236}">
                <a16:creationId xmlns:a16="http://schemas.microsoft.com/office/drawing/2014/main" id="{F90F482F-85F0-12FA-7F2D-4B655897BD6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42359" y="1958801"/>
            <a:ext cx="638784" cy="644188"/>
          </a:xfrm>
          <a:prstGeom prst="rect">
            <a:avLst/>
          </a:prstGeom>
        </p:spPr>
      </p:pic>
      <p:pic>
        <p:nvPicPr>
          <p:cNvPr id="25" name="Graphic 24" descr="Sad face outline outline">
            <a:extLst>
              <a:ext uri="{FF2B5EF4-FFF2-40B4-BE49-F238E27FC236}">
                <a16:creationId xmlns:a16="http://schemas.microsoft.com/office/drawing/2014/main" id="{00B9D48C-B804-D745-80FC-F3885D1E8A2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38773" y="1990962"/>
            <a:ext cx="644188" cy="644188"/>
          </a:xfrm>
          <a:prstGeom prst="rect">
            <a:avLst/>
          </a:prstGeom>
        </p:spPr>
      </p:pic>
      <p:sp>
        <p:nvSpPr>
          <p:cNvPr id="8" name="Rectangle: Rounded Corners 4">
            <a:extLst>
              <a:ext uri="{FF2B5EF4-FFF2-40B4-BE49-F238E27FC236}">
                <a16:creationId xmlns:a16="http://schemas.microsoft.com/office/drawing/2014/main" id="{8BC00FC1-A29D-9E12-B279-86715869EE2D}"/>
              </a:ext>
            </a:extLst>
          </p:cNvPr>
          <p:cNvSpPr/>
          <p:nvPr/>
        </p:nvSpPr>
        <p:spPr>
          <a:xfrm>
            <a:off x="765958" y="368298"/>
            <a:ext cx="1089797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200" b="1" i="0" u="none" strike="noStrike" kern="1200" cap="none" spc="0" normalizeH="0" baseline="0" noProof="0" dirty="0">
                <a:ln>
                  <a:noFill/>
                </a:ln>
                <a:solidFill>
                  <a:srgbClr val="FFFFFF"/>
                </a:solidFill>
                <a:effectLst/>
                <a:uLnTx/>
                <a:uFillTx/>
                <a:latin typeface="Arial"/>
                <a:ea typeface="Calibri"/>
                <a:cs typeface="Calibri"/>
              </a:rPr>
              <a:t>   </a:t>
            </a:r>
            <a:r>
              <a:rPr kumimoji="0" lang="fr" sz="1800" b="1" i="0" u="none" strike="noStrike" kern="1200" cap="none" spc="0" normalizeH="0" baseline="0" noProof="0" dirty="0">
                <a:ln>
                  <a:noFill/>
                </a:ln>
                <a:solidFill>
                  <a:srgbClr val="FFFFFF"/>
                </a:solidFill>
                <a:effectLst/>
                <a:uLnTx/>
                <a:uFillTx/>
                <a:latin typeface="Arial"/>
                <a:ea typeface="Arial"/>
                <a:cs typeface="Calibri"/>
              </a:rPr>
              <a:t>Collecter les données sur la promptitude et évaluation la performances selon l'approche 7-1-7</a:t>
            </a:r>
            <a:endParaRPr kumimoji="0" lang="en-US" sz="2200" b="1" i="0" u="none" strike="noStrike" kern="1200" cap="none" spc="0" normalizeH="0" baseline="0" noProof="0" dirty="0">
              <a:ln>
                <a:noFill/>
              </a:ln>
              <a:solidFill>
                <a:srgbClr val="FFFFFF"/>
              </a:solidFill>
              <a:effectLst/>
              <a:uLnTx/>
              <a:uFillTx/>
              <a:latin typeface="Arial"/>
              <a:ea typeface="Calibri"/>
              <a:cs typeface="Arial"/>
            </a:endParaRPr>
          </a:p>
        </p:txBody>
      </p:sp>
      <p:sp>
        <p:nvSpPr>
          <p:cNvPr id="12" name="Oval 8">
            <a:extLst>
              <a:ext uri="{FF2B5EF4-FFF2-40B4-BE49-F238E27FC236}">
                <a16:creationId xmlns:a16="http://schemas.microsoft.com/office/drawing/2014/main" id="{D51BDE97-A909-6178-BB00-0DF752F60DB7}"/>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3848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39732" y="2890022"/>
            <a:ext cx="3467083" cy="539446"/>
          </a:xfrm>
        </p:spPr>
        <p:txBody>
          <a:bodyPr anchor="b">
            <a:normAutofit fontScale="90000"/>
          </a:bodyPr>
          <a:lstStyle/>
          <a:p>
            <a:r>
              <a:rPr lang="en-US" dirty="0">
                <a:latin typeface="Arial"/>
                <a:cs typeface="Arial"/>
              </a:rPr>
              <a:t>Pause de 15 minutes</a:t>
            </a:r>
            <a:endParaRPr lang="en-US" dirty="0">
              <a:cs typeface="Arial" panose="020B0604020202020204" pitchFamily="34" charset="0"/>
            </a:endParaRPr>
          </a:p>
        </p:txBody>
      </p:sp>
      <p:sp>
        <p:nvSpPr>
          <p:cNvPr id="8" name="Content Placeholder 3">
            <a:extLst>
              <a:ext uri="{FF2B5EF4-FFF2-40B4-BE49-F238E27FC236}">
                <a16:creationId xmlns:a16="http://schemas.microsoft.com/office/drawing/2014/main" id="{90D10B52-2608-DDC2-3D5F-7C08FF28F87F}"/>
              </a:ext>
            </a:extLst>
          </p:cNvPr>
          <p:cNvSpPr txBox="1">
            <a:spLocks/>
          </p:cNvSpPr>
          <p:nvPr/>
        </p:nvSpPr>
        <p:spPr>
          <a:xfrm>
            <a:off x="4967354" y="1299484"/>
            <a:ext cx="6502120" cy="3587913"/>
          </a:xfrm>
          <a:prstGeom prst="rect">
            <a:avLst/>
          </a:prstGeom>
        </p:spPr>
        <p:txBody>
          <a:bodyPr vert="horz" lIns="91440" tIns="45720" rIns="91440" bIns="45720" rtlCol="0" anchor="t">
            <a:noAutofit/>
          </a:bodyPr>
          <a:lstStyle>
            <a:defPPr>
              <a:defRPr lang="en-US"/>
            </a:defPPr>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FR" sz="3200" b="1" dirty="0">
                <a:solidFill>
                  <a:schemeClr val="tx2"/>
                </a:solidFill>
                <a:latin typeface="Arial"/>
                <a:cs typeface="Arial"/>
              </a:rPr>
              <a:t>Avez-vous des questions ? Ajoutez-les à notre espace « Faisons le point ».</a:t>
            </a:r>
          </a:p>
          <a:p>
            <a:pPr marL="0" indent="0">
              <a:buFont typeface="Arial" panose="020B0604020202020204" pitchFamily="34" charset="0"/>
              <a:buNone/>
            </a:pPr>
            <a:endParaRPr lang="en-US" sz="2800" dirty="0">
              <a:latin typeface="Arial"/>
              <a:cs typeface="Arial"/>
            </a:endParaRPr>
          </a:p>
          <a:p>
            <a:pPr marL="0" indent="0">
              <a:buFont typeface="Arial" panose="020B0604020202020204" pitchFamily="34" charset="0"/>
              <a:buNone/>
            </a:pPr>
            <a:r>
              <a:rPr lang="fr-FR" sz="3000" dirty="0">
                <a:solidFill>
                  <a:schemeClr val="tx1"/>
                </a:solidFill>
                <a:latin typeface="Arial"/>
                <a:cs typeface="Arial"/>
              </a:rPr>
              <a:t>Nous répondrons aux questions inscrites dans cet espace tout au long de la formation.</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249601-8A7E-F1D6-B89C-2805AA91E37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DA67369-A639-FF0B-866B-27060A40C2BE}"/>
              </a:ext>
            </a:extLst>
          </p:cNvPr>
          <p:cNvSpPr>
            <a:spLocks noGrp="1"/>
          </p:cNvSpPr>
          <p:nvPr>
            <p:ph type="body" sz="quarter" idx="13"/>
          </p:nvPr>
        </p:nvSpPr>
        <p:spPr>
          <a:xfrm>
            <a:off x="939800" y="2233222"/>
            <a:ext cx="9166225" cy="3100778"/>
          </a:xfrm>
        </p:spPr>
        <p:txBody>
          <a:bodyPr anchor="b">
            <a:normAutofit fontScale="70000" lnSpcReduction="20000"/>
          </a:bodyPr>
          <a:lstStyle/>
          <a:p>
            <a:r>
              <a:rPr lang="fr" sz="7000" dirty="0">
                <a:latin typeface="Arial"/>
                <a:cs typeface="Arial"/>
              </a:rPr>
              <a:t>Étapes clés pour l'utilisation de la cible 7-1-7:</a:t>
            </a:r>
          </a:p>
          <a:p>
            <a:endParaRPr lang="fr" dirty="0">
              <a:latin typeface="Arial"/>
              <a:cs typeface="Arial"/>
            </a:endParaRPr>
          </a:p>
          <a:p>
            <a:r>
              <a:rPr lang="fr-FR" sz="4600" dirty="0"/>
              <a:t>Identification des goulots d’étranglement et des facteurs favorisants</a:t>
            </a:r>
          </a:p>
        </p:txBody>
      </p:sp>
    </p:spTree>
    <p:extLst>
      <p:ext uri="{BB962C8B-B14F-4D97-AF65-F5344CB8AC3E}">
        <p14:creationId xmlns:p14="http://schemas.microsoft.com/office/powerpoint/2010/main" val="2620408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B44D9-7E53-36D0-BC73-09DCB4D3C4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087EE1-352D-774D-312D-8B797081BA0C}"/>
              </a:ext>
            </a:extLst>
          </p:cNvPr>
          <p:cNvSpPr>
            <a:spLocks noGrp="1"/>
          </p:cNvSpPr>
          <p:nvPr>
            <p:ph type="title"/>
          </p:nvPr>
        </p:nvSpPr>
        <p:spPr>
          <a:xfrm>
            <a:off x="437882" y="365125"/>
            <a:ext cx="10915918" cy="1325563"/>
          </a:xfrm>
        </p:spPr>
        <p:txBody>
          <a:bodyPr/>
          <a:lstStyle/>
          <a:p>
            <a:r>
              <a:rPr lang="fr"/>
              <a:t>L'utilisation du 7-1-7 est simple et itérative</a:t>
            </a:r>
          </a:p>
        </p:txBody>
      </p:sp>
      <p:sp>
        <p:nvSpPr>
          <p:cNvPr id="13" name="Rectangle: Rounded Corners 296">
            <a:extLst>
              <a:ext uri="{FF2B5EF4-FFF2-40B4-BE49-F238E27FC236}">
                <a16:creationId xmlns:a16="http://schemas.microsoft.com/office/drawing/2014/main" id="{8BF7B51C-146D-B1E5-89ED-74A51E41BEA9}"/>
              </a:ext>
            </a:extLst>
          </p:cNvPr>
          <p:cNvSpPr/>
          <p:nvPr/>
        </p:nvSpPr>
        <p:spPr>
          <a:xfrm>
            <a:off x="1042199" y="1750807"/>
            <a:ext cx="9092048" cy="733805"/>
          </a:xfrm>
          <a:prstGeom prst="roundRect">
            <a:avLst/>
          </a:prstGeom>
          <a:solidFill>
            <a:schemeClr val="bg1">
              <a:lumMod val="8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FFFFFF"/>
                </a:solidFill>
                <a:effectLst/>
                <a:uLnTx/>
                <a:uFillTx/>
                <a:latin typeface="Arial"/>
                <a:ea typeface="Arial"/>
                <a:cs typeface="Calibri"/>
              </a:rPr>
              <a:t>     Collecter des données sur la promptitude et évaluer les performances de l’approche 7-1-7 </a:t>
            </a:r>
          </a:p>
        </p:txBody>
      </p:sp>
      <p:sp>
        <p:nvSpPr>
          <p:cNvPr id="14" name="Oval 298">
            <a:extLst>
              <a:ext uri="{FF2B5EF4-FFF2-40B4-BE49-F238E27FC236}">
                <a16:creationId xmlns:a16="http://schemas.microsoft.com/office/drawing/2014/main" id="{DDA86ED9-BC6F-304B-EEED-52BCC1D8BB19}"/>
              </a:ext>
            </a:extLst>
          </p:cNvPr>
          <p:cNvSpPr/>
          <p:nvPr/>
        </p:nvSpPr>
        <p:spPr>
          <a:xfrm>
            <a:off x="748146" y="1764953"/>
            <a:ext cx="722431" cy="705511"/>
          </a:xfrm>
          <a:prstGeom prst="ellipse">
            <a:avLst/>
          </a:prstGeom>
          <a:solidFill>
            <a:schemeClr val="bg1">
              <a:lumMod val="8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Rectangle: Rounded Corners 303">
            <a:extLst>
              <a:ext uri="{FF2B5EF4-FFF2-40B4-BE49-F238E27FC236}">
                <a16:creationId xmlns:a16="http://schemas.microsoft.com/office/drawing/2014/main" id="{5D064039-D19B-A9D9-5F7B-985A1130D1B5}"/>
              </a:ext>
            </a:extLst>
          </p:cNvPr>
          <p:cNvSpPr/>
          <p:nvPr/>
        </p:nvSpPr>
        <p:spPr>
          <a:xfrm>
            <a:off x="1483277" y="2598081"/>
            <a:ext cx="9092048"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FFFFFF"/>
                </a:solidFill>
                <a:effectLst/>
                <a:uLnTx/>
                <a:uFillTx/>
                <a:latin typeface="Arial"/>
                <a:ea typeface="Arial"/>
                <a:cs typeface="Calibri" panose="020F0502020204030204"/>
              </a:rPr>
              <a:t>    Identifier les goulots d’étranglement et les facteurs favorisants</a:t>
            </a:r>
          </a:p>
        </p:txBody>
      </p:sp>
      <p:sp>
        <p:nvSpPr>
          <p:cNvPr id="16" name="Oval 304">
            <a:extLst>
              <a:ext uri="{FF2B5EF4-FFF2-40B4-BE49-F238E27FC236}">
                <a16:creationId xmlns:a16="http://schemas.microsoft.com/office/drawing/2014/main" id="{DA661E79-EA3C-1191-2BF4-ABF9D7E07A75}"/>
              </a:ext>
            </a:extLst>
          </p:cNvPr>
          <p:cNvSpPr/>
          <p:nvPr/>
        </p:nvSpPr>
        <p:spPr>
          <a:xfrm>
            <a:off x="1122994" y="2600621"/>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 name="Rectangle: Rounded Corners 306">
            <a:extLst>
              <a:ext uri="{FF2B5EF4-FFF2-40B4-BE49-F238E27FC236}">
                <a16:creationId xmlns:a16="http://schemas.microsoft.com/office/drawing/2014/main" id="{760FD5EF-9C02-8D8A-A6F0-94840A0A6188}"/>
              </a:ext>
            </a:extLst>
          </p:cNvPr>
          <p:cNvSpPr/>
          <p:nvPr/>
        </p:nvSpPr>
        <p:spPr>
          <a:xfrm>
            <a:off x="1808748" y="3442907"/>
            <a:ext cx="9092048" cy="712341"/>
          </a:xfrm>
          <a:prstGeom prst="roundRect">
            <a:avLst/>
          </a:prstGeom>
          <a:solidFill>
            <a:schemeClr val="bg1">
              <a:lumMod val="8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FFFF"/>
                </a:solidFill>
                <a:effectLst/>
                <a:uLnTx/>
                <a:uFillTx/>
                <a:latin typeface="Arial"/>
                <a:ea typeface="Arial"/>
                <a:cs typeface="Calibri" panose="020F0502020204030204"/>
              </a:rPr>
              <a:t>     Définir les actions immédiates et à plus long terme </a:t>
            </a:r>
          </a:p>
        </p:txBody>
      </p:sp>
      <p:sp>
        <p:nvSpPr>
          <p:cNvPr id="18" name="Oval 307">
            <a:extLst>
              <a:ext uri="{FF2B5EF4-FFF2-40B4-BE49-F238E27FC236}">
                <a16:creationId xmlns:a16="http://schemas.microsoft.com/office/drawing/2014/main" id="{326F5EDF-8476-FAB5-2243-A30CC0B66EE2}"/>
              </a:ext>
            </a:extLst>
          </p:cNvPr>
          <p:cNvSpPr/>
          <p:nvPr/>
        </p:nvSpPr>
        <p:spPr>
          <a:xfrm>
            <a:off x="1439698" y="3447413"/>
            <a:ext cx="722431" cy="708560"/>
          </a:xfrm>
          <a:prstGeom prst="ellipse">
            <a:avLst/>
          </a:prstGeom>
          <a:solidFill>
            <a:schemeClr val="bg1">
              <a:lumMod val="8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 name="Rectangle: Rounded Corners 309">
            <a:extLst>
              <a:ext uri="{FF2B5EF4-FFF2-40B4-BE49-F238E27FC236}">
                <a16:creationId xmlns:a16="http://schemas.microsoft.com/office/drawing/2014/main" id="{173A0BCD-03F0-45AE-5DBA-2BA613CDA00F}"/>
              </a:ext>
            </a:extLst>
          </p:cNvPr>
          <p:cNvSpPr/>
          <p:nvPr/>
        </p:nvSpPr>
        <p:spPr>
          <a:xfrm>
            <a:off x="2123488" y="4289612"/>
            <a:ext cx="9092048" cy="720438"/>
          </a:xfrm>
          <a:prstGeom prst="roundRect">
            <a:avLst/>
          </a:prstGeom>
          <a:solidFill>
            <a:schemeClr val="bg1">
              <a:lumMod val="8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FFFF"/>
                </a:solidFill>
                <a:effectLst/>
                <a:uLnTx/>
                <a:uFillTx/>
                <a:latin typeface="Arial"/>
                <a:ea typeface="Arial"/>
                <a:cs typeface="Calibri" panose="020F0502020204030204"/>
              </a:rPr>
              <a:t>        Consolider régulièrement les données et suivre les avancées des actions mises en place </a:t>
            </a:r>
          </a:p>
        </p:txBody>
      </p:sp>
      <p:sp>
        <p:nvSpPr>
          <p:cNvPr id="20" name="Oval 310">
            <a:extLst>
              <a:ext uri="{FF2B5EF4-FFF2-40B4-BE49-F238E27FC236}">
                <a16:creationId xmlns:a16="http://schemas.microsoft.com/office/drawing/2014/main" id="{D6B78A49-6576-8C09-1CF5-AD2E6048541C}"/>
              </a:ext>
            </a:extLst>
          </p:cNvPr>
          <p:cNvSpPr/>
          <p:nvPr/>
        </p:nvSpPr>
        <p:spPr>
          <a:xfrm>
            <a:off x="1763845" y="4293365"/>
            <a:ext cx="722431" cy="719933"/>
          </a:xfrm>
          <a:prstGeom prst="ellipse">
            <a:avLst/>
          </a:prstGeom>
          <a:solidFill>
            <a:schemeClr val="bg1">
              <a:lumMod val="8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Rectangle: Rounded Corners 312">
            <a:extLst>
              <a:ext uri="{FF2B5EF4-FFF2-40B4-BE49-F238E27FC236}">
                <a16:creationId xmlns:a16="http://schemas.microsoft.com/office/drawing/2014/main" id="{B5CBA6B8-4343-2D40-5D8D-CF35E63DBD64}"/>
              </a:ext>
            </a:extLst>
          </p:cNvPr>
          <p:cNvSpPr/>
          <p:nvPr/>
        </p:nvSpPr>
        <p:spPr>
          <a:xfrm>
            <a:off x="2438226" y="5134438"/>
            <a:ext cx="9092048" cy="720438"/>
          </a:xfrm>
          <a:prstGeom prst="roundRect">
            <a:avLst/>
          </a:prstGeom>
          <a:solidFill>
            <a:schemeClr val="bg1">
              <a:lumMod val="8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FFFF"/>
                </a:solidFill>
                <a:effectLst/>
                <a:uLnTx/>
                <a:uFillTx/>
                <a:latin typeface="Arial"/>
                <a:ea typeface="Arial"/>
                <a:cs typeface="Calibri" panose="020F0502020204030204"/>
              </a:rPr>
              <a:t>       Synthétiser et utiliser les résultats à des fins de planification, de financement et de plaidoyer </a:t>
            </a:r>
          </a:p>
        </p:txBody>
      </p:sp>
      <p:sp>
        <p:nvSpPr>
          <p:cNvPr id="22" name="Oval 313">
            <a:extLst>
              <a:ext uri="{FF2B5EF4-FFF2-40B4-BE49-F238E27FC236}">
                <a16:creationId xmlns:a16="http://schemas.microsoft.com/office/drawing/2014/main" id="{5D154E03-DB40-CF58-D40D-BAC94801E2AA}"/>
              </a:ext>
            </a:extLst>
          </p:cNvPr>
          <p:cNvSpPr/>
          <p:nvPr/>
        </p:nvSpPr>
        <p:spPr>
          <a:xfrm>
            <a:off x="2078585" y="5138191"/>
            <a:ext cx="722431" cy="716657"/>
          </a:xfrm>
          <a:prstGeom prst="ellipse">
            <a:avLst/>
          </a:prstGeom>
          <a:solidFill>
            <a:schemeClr val="bg1">
              <a:lumMod val="8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30635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A47879-EB0E-5CB6-BDD6-EBB432521619}"/>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CD33B253-036A-D73F-503D-7DEB0A192A55}"/>
              </a:ext>
            </a:extLst>
          </p:cNvPr>
          <p:cNvSpPr/>
          <p:nvPr/>
        </p:nvSpPr>
        <p:spPr>
          <a:xfrm>
            <a:off x="651623" y="2185392"/>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FBA21E0E-5ED1-9DBC-CECE-F1F3D7674662}"/>
              </a:ext>
            </a:extLst>
          </p:cNvPr>
          <p:cNvSpPr/>
          <p:nvPr/>
        </p:nvSpPr>
        <p:spPr>
          <a:xfrm>
            <a:off x="779723" y="2340781"/>
            <a:ext cx="5028130"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fr" sz="2000" b="1"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Les goulots d’étranglement du 7-1-7 </a:t>
            </a:r>
            <a:r>
              <a:rPr kumimoji="0" lang="fr"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sont des barrières, des défis ou d’autres obstacles qui retardent les activités de détection, de notification ou de réponse précoce.</a:t>
            </a: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4" name="Rounded Rectangle 13">
            <a:extLst>
              <a:ext uri="{FF2B5EF4-FFF2-40B4-BE49-F238E27FC236}">
                <a16:creationId xmlns:a16="http://schemas.microsoft.com/office/drawing/2014/main" id="{03C3DE14-349F-4DEC-6876-8079047E5E4F}"/>
              </a:ext>
            </a:extLst>
          </p:cNvPr>
          <p:cNvSpPr/>
          <p:nvPr/>
        </p:nvSpPr>
        <p:spPr>
          <a:xfrm>
            <a:off x="6322977" y="23408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fr" sz="2000" b="1"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Les facteurs favorisants du 7-1-7 </a:t>
            </a:r>
            <a:r>
              <a:rPr kumimoji="0" lang="fr"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sont des processus, des systèmes, des relations ou d’autres facteurs qui facilitent la détection rapide, la notification ou les activités de réponse précoce.</a:t>
            </a:r>
          </a:p>
        </p:txBody>
      </p:sp>
      <p:cxnSp>
        <p:nvCxnSpPr>
          <p:cNvPr id="25" name="Straight Connector 24">
            <a:extLst>
              <a:ext uri="{FF2B5EF4-FFF2-40B4-BE49-F238E27FC236}">
                <a16:creationId xmlns:a16="http://schemas.microsoft.com/office/drawing/2014/main" id="{F23B6759-9B94-8E9D-10CF-3A7D5718269D}"/>
              </a:ext>
            </a:extLst>
          </p:cNvPr>
          <p:cNvCxnSpPr/>
          <p:nvPr/>
        </p:nvCxnSpPr>
        <p:spPr>
          <a:xfrm>
            <a:off x="6061055" y="23032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22B8306-EA68-9375-FC7E-81F746C7AC3C}"/>
              </a:ext>
            </a:extLst>
          </p:cNvPr>
          <p:cNvSpPr txBox="1"/>
          <p:nvPr/>
        </p:nvSpPr>
        <p:spPr>
          <a:xfrm>
            <a:off x="1140006" y="5061789"/>
            <a:ext cx="10248099"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400" b="1" i="0" u="none" strike="noStrike" kern="1200" cap="none" spc="0" normalizeH="0" baseline="0" noProof="0" dirty="0">
                <a:ln>
                  <a:noFill/>
                </a:ln>
                <a:solidFill>
                  <a:srgbClr val="3BB041"/>
                </a:solidFill>
                <a:effectLst/>
                <a:uLnTx/>
                <a:uFillTx/>
                <a:latin typeface="Arial"/>
                <a:ea typeface="+mn-ea"/>
                <a:cs typeface="Arial"/>
              </a:rPr>
              <a:t>Les goulots d’étranglement et les facteurs favorisants peuvent être techniques, opérationnels ou politiques.</a:t>
            </a:r>
            <a:endParaRPr kumimoji="0" lang="en-US" sz="2400" b="1" i="0" u="none" strike="noStrike" kern="1200" cap="none" spc="0"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endParaRPr>
          </a:p>
        </p:txBody>
      </p:sp>
      <p:sp>
        <p:nvSpPr>
          <p:cNvPr id="6" name="Rectangle: Rounded Corners 303">
            <a:extLst>
              <a:ext uri="{FF2B5EF4-FFF2-40B4-BE49-F238E27FC236}">
                <a16:creationId xmlns:a16="http://schemas.microsoft.com/office/drawing/2014/main" id="{A2A1D9A1-1D64-2A86-70DE-8A781419B122}"/>
              </a:ext>
            </a:extLst>
          </p:cNvPr>
          <p:cNvSpPr/>
          <p:nvPr/>
        </p:nvSpPr>
        <p:spPr>
          <a:xfrm>
            <a:off x="1140005" y="375580"/>
            <a:ext cx="9886805" cy="754719"/>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Arial"/>
                <a:cs typeface="Calibri" panose="020F0502020204030204"/>
              </a:rPr>
              <a:t>    Identifier les goulets d’étranglement et les facteurs favorisants</a:t>
            </a:r>
          </a:p>
        </p:txBody>
      </p:sp>
      <p:sp>
        <p:nvSpPr>
          <p:cNvPr id="8" name="Oval 304">
            <a:extLst>
              <a:ext uri="{FF2B5EF4-FFF2-40B4-BE49-F238E27FC236}">
                <a16:creationId xmlns:a16="http://schemas.microsoft.com/office/drawing/2014/main" id="{85D43FA5-F139-5E86-2AE1-3E24A623C0DF}"/>
              </a:ext>
            </a:extLst>
          </p:cNvPr>
          <p:cNvSpPr/>
          <p:nvPr/>
        </p:nvSpPr>
        <p:spPr>
          <a:xfrm>
            <a:off x="779723" y="378121"/>
            <a:ext cx="785580" cy="742276"/>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3419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FB3A4-53B5-97A5-8415-5FDBA4573788}"/>
            </a:ext>
          </a:extLst>
        </p:cNvPr>
        <p:cNvGrpSpPr/>
        <p:nvPr/>
      </p:nvGrpSpPr>
      <p:grpSpPr>
        <a:xfrm>
          <a:off x="0" y="0"/>
          <a:ext cx="0" cy="0"/>
          <a:chOff x="0" y="0"/>
          <a:chExt cx="0" cy="0"/>
        </a:xfrm>
      </p:grpSpPr>
      <p:pic>
        <p:nvPicPr>
          <p:cNvPr id="9" name="Graphic 8" descr="Warning with solid fill">
            <a:extLst>
              <a:ext uri="{FF2B5EF4-FFF2-40B4-BE49-F238E27FC236}">
                <a16:creationId xmlns:a16="http://schemas.microsoft.com/office/drawing/2014/main" id="{A7D971C7-4363-0ACC-80EA-DA264C0162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4034" y="2215337"/>
            <a:ext cx="2748437" cy="2735521"/>
          </a:xfrm>
          <a:prstGeom prst="rect">
            <a:avLst/>
          </a:prstGeom>
        </p:spPr>
      </p:pic>
      <p:sp>
        <p:nvSpPr>
          <p:cNvPr id="12" name="Rounded Rectangle 11">
            <a:extLst>
              <a:ext uri="{FF2B5EF4-FFF2-40B4-BE49-F238E27FC236}">
                <a16:creationId xmlns:a16="http://schemas.microsoft.com/office/drawing/2014/main" id="{D6771FC0-9581-1712-7783-FB26E1D7B447}"/>
              </a:ext>
            </a:extLst>
          </p:cNvPr>
          <p:cNvSpPr/>
          <p:nvPr/>
        </p:nvSpPr>
        <p:spPr>
          <a:xfrm>
            <a:off x="3252958" y="2325191"/>
            <a:ext cx="8513413"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34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Une bonne analyse des goulots d'étranglement est essentielle pour améliorer les performances</a:t>
            </a:r>
          </a:p>
        </p:txBody>
      </p:sp>
      <p:sp>
        <p:nvSpPr>
          <p:cNvPr id="4" name="Rectangle: Rounded Corners 303">
            <a:extLst>
              <a:ext uri="{FF2B5EF4-FFF2-40B4-BE49-F238E27FC236}">
                <a16:creationId xmlns:a16="http://schemas.microsoft.com/office/drawing/2014/main" id="{27B39782-B61A-7D34-E448-2C7ADE995169}"/>
              </a:ext>
            </a:extLst>
          </p:cNvPr>
          <p:cNvSpPr/>
          <p:nvPr/>
        </p:nvSpPr>
        <p:spPr>
          <a:xfrm>
            <a:off x="1140005" y="375580"/>
            <a:ext cx="9886805" cy="754719"/>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Arial"/>
                <a:cs typeface="Calibri" panose="020F0502020204030204"/>
              </a:rPr>
              <a:t>    Identifier les goulets d’étranglement et les facteurs favorisants</a:t>
            </a:r>
          </a:p>
        </p:txBody>
      </p:sp>
      <p:sp>
        <p:nvSpPr>
          <p:cNvPr id="5" name="Oval 304">
            <a:extLst>
              <a:ext uri="{FF2B5EF4-FFF2-40B4-BE49-F238E27FC236}">
                <a16:creationId xmlns:a16="http://schemas.microsoft.com/office/drawing/2014/main" id="{CFF57505-3CFA-72A1-9CAB-D8B2BC06FF1E}"/>
              </a:ext>
            </a:extLst>
          </p:cNvPr>
          <p:cNvSpPr/>
          <p:nvPr/>
        </p:nvSpPr>
        <p:spPr>
          <a:xfrm>
            <a:off x="779723" y="378121"/>
            <a:ext cx="785580" cy="742276"/>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50507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E29C8A2B-7B83-13D7-3B40-10301B2C9E51}"/>
              </a:ext>
            </a:extLst>
          </p:cNvPr>
          <p:cNvSpPr>
            <a:spLocks noGrp="1"/>
          </p:cNvSpPr>
          <p:nvPr>
            <p:ph idx="1"/>
          </p:nvPr>
        </p:nvSpPr>
        <p:spPr>
          <a:xfrm>
            <a:off x="5128063" y="856764"/>
            <a:ext cx="6190177" cy="6001236"/>
          </a:xfrm>
          <a:noFill/>
        </p:spPr>
        <p:txBody>
          <a:bodyPr vert="horz" lIns="91440" tIns="45720" rIns="91440" bIns="45720" rtlCol="0" anchor="t">
            <a:normAutofit lnSpcReduction="10000"/>
          </a:bodyPr>
          <a:lstStyle/>
          <a:p>
            <a:pPr marL="0" indent="0">
              <a:buNone/>
            </a:pPr>
            <a:r>
              <a:rPr lang="fr-FR" b="1" dirty="0">
                <a:solidFill>
                  <a:schemeClr val="tx2"/>
                </a:solidFill>
                <a:latin typeface="Arial"/>
                <a:cs typeface="Arial"/>
              </a:rPr>
              <a:t>Jour 1</a:t>
            </a:r>
          </a:p>
          <a:p>
            <a:pPr marL="0" indent="0">
              <a:buNone/>
            </a:pPr>
            <a:r>
              <a:rPr lang="fr-FR" dirty="0">
                <a:solidFill>
                  <a:schemeClr val="tx1"/>
                </a:solidFill>
                <a:latin typeface="Arial"/>
                <a:cs typeface="Arial"/>
              </a:rPr>
              <a:t>Introduction à la cible 7-1-7 et aux revues des premières actions</a:t>
            </a:r>
          </a:p>
          <a:p>
            <a:pPr marL="0" indent="0">
              <a:buNone/>
            </a:pPr>
            <a:endParaRPr lang="en-US" dirty="0"/>
          </a:p>
          <a:p>
            <a:pPr marL="0" indent="0">
              <a:buNone/>
            </a:pPr>
            <a:r>
              <a:rPr lang="fr-FR" b="1" dirty="0">
                <a:solidFill>
                  <a:schemeClr val="tx2"/>
                </a:solidFill>
                <a:latin typeface="Arial"/>
                <a:cs typeface="Arial"/>
              </a:rPr>
              <a:t>Jour 2</a:t>
            </a:r>
          </a:p>
          <a:p>
            <a:pPr marL="0" indent="0">
              <a:buNone/>
            </a:pPr>
            <a:r>
              <a:rPr lang="fr-FR" dirty="0">
                <a:solidFill>
                  <a:schemeClr val="tx1"/>
                </a:solidFill>
                <a:latin typeface="Arial"/>
                <a:cs typeface="Arial"/>
              </a:rPr>
              <a:t>Utilisation de la cible 7-1-7 pour l’amélioration des performances</a:t>
            </a:r>
          </a:p>
          <a:p>
            <a:pPr marL="0" indent="0">
              <a:buNone/>
            </a:pPr>
            <a:endParaRPr lang="en-US" sz="2000" b="1" dirty="0"/>
          </a:p>
          <a:p>
            <a:pPr marL="0" indent="0">
              <a:buNone/>
            </a:pPr>
            <a:r>
              <a:rPr lang="fr-FR" b="1" dirty="0">
                <a:solidFill>
                  <a:schemeClr val="tx2"/>
                </a:solidFill>
                <a:latin typeface="Arial"/>
                <a:cs typeface="Arial"/>
              </a:rPr>
              <a:t>Jour 3</a:t>
            </a:r>
          </a:p>
          <a:p>
            <a:pPr marL="0" indent="0">
              <a:buNone/>
            </a:pPr>
            <a:r>
              <a:rPr lang="fr-FR" dirty="0">
                <a:solidFill>
                  <a:schemeClr val="tx1"/>
                </a:solidFill>
                <a:latin typeface="Arial"/>
                <a:cs typeface="Arial"/>
              </a:rPr>
              <a:t>Utilisation de la cible 7-1-7 (suite) + adoption de l’approche 7-1-7 pour une utilisation régulière</a:t>
            </a:r>
          </a:p>
          <a:p>
            <a:pPr marL="0" indent="0">
              <a:buNone/>
            </a:pPr>
            <a:endParaRPr lang="en-US" dirty="0">
              <a:solidFill>
                <a:schemeClr val="tx1"/>
              </a:solidFill>
              <a:latin typeface="Arial"/>
              <a:cs typeface="Arial"/>
            </a:endParaRPr>
          </a:p>
          <a:p>
            <a:pPr marL="0" indent="0">
              <a:buNone/>
            </a:pPr>
            <a:r>
              <a:rPr lang="fr-FR" b="1" dirty="0">
                <a:solidFill>
                  <a:schemeClr val="tx2"/>
                </a:solidFill>
                <a:latin typeface="Arial"/>
                <a:cs typeface="Arial"/>
              </a:rPr>
              <a:t>Jour 4</a:t>
            </a:r>
          </a:p>
          <a:p>
            <a:pPr marL="0" indent="0">
              <a:buNone/>
            </a:pPr>
            <a:r>
              <a:rPr lang="fr-FR" dirty="0">
                <a:solidFill>
                  <a:schemeClr val="tx1"/>
                </a:solidFill>
                <a:latin typeface="Arial"/>
                <a:cs typeface="Arial"/>
              </a:rPr>
              <a:t>Planification de l’adoption et de l’utilisation de l’approche 7-1-7 + activités de reformulation + prochaines étapes</a:t>
            </a:r>
          </a:p>
        </p:txBody>
      </p:sp>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4711557" y="2099210"/>
            <a:ext cx="6935931" cy="1329790"/>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Title 2">
            <a:extLst>
              <a:ext uri="{FF2B5EF4-FFF2-40B4-BE49-F238E27FC236}">
                <a16:creationId xmlns:a16="http://schemas.microsoft.com/office/drawing/2014/main" id="{798A55E7-800F-1EDC-3427-C43FC9BED382}"/>
              </a:ext>
            </a:extLst>
          </p:cNvPr>
          <p:cNvSpPr>
            <a:spLocks noGrp="1"/>
          </p:cNvSpPr>
          <p:nvPr/>
        </p:nvSpPr>
        <p:spPr>
          <a:xfrm>
            <a:off x="562842" y="1508767"/>
            <a:ext cx="3836437" cy="2282808"/>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fr-FR" dirty="0"/>
              <a:t>Aperçu de la série de formations techniques à l’approche 7-1-7</a:t>
            </a:r>
          </a:p>
        </p:txBody>
      </p:sp>
    </p:spTree>
    <p:extLst>
      <p:ext uri="{BB962C8B-B14F-4D97-AF65-F5344CB8AC3E}">
        <p14:creationId xmlns:p14="http://schemas.microsoft.com/office/powerpoint/2010/main" val="28736127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A894C-DAD3-D282-B410-5D2C2B9664EB}"/>
            </a:ext>
          </a:extLst>
        </p:cNvPr>
        <p:cNvGrpSpPr/>
        <p:nvPr/>
      </p:nvGrpSpPr>
      <p:grpSpPr>
        <a:xfrm>
          <a:off x="0" y="0"/>
          <a:ext cx="0" cy="0"/>
          <a:chOff x="0" y="0"/>
          <a:chExt cx="0" cy="0"/>
        </a:xfrm>
      </p:grpSpPr>
      <p:grpSp>
        <p:nvGrpSpPr>
          <p:cNvPr id="9" name="Group 8">
            <a:extLst>
              <a:ext uri="{FF2B5EF4-FFF2-40B4-BE49-F238E27FC236}">
                <a16:creationId xmlns:a16="http://schemas.microsoft.com/office/drawing/2014/main" id="{A3FD698C-1821-CB65-FE64-86B434A1FAF3}"/>
              </a:ext>
            </a:extLst>
          </p:cNvPr>
          <p:cNvGrpSpPr/>
          <p:nvPr/>
        </p:nvGrpSpPr>
        <p:grpSpPr>
          <a:xfrm>
            <a:off x="3726493" y="2437343"/>
            <a:ext cx="4801581" cy="1041734"/>
            <a:chOff x="3778432" y="2466312"/>
            <a:chExt cx="4801581" cy="884213"/>
          </a:xfrm>
        </p:grpSpPr>
        <p:cxnSp>
          <p:nvCxnSpPr>
            <p:cNvPr id="61" name="Straight Connector 60">
              <a:extLst>
                <a:ext uri="{FF2B5EF4-FFF2-40B4-BE49-F238E27FC236}">
                  <a16:creationId xmlns:a16="http://schemas.microsoft.com/office/drawing/2014/main" id="{9D8FABC8-1BFB-9B29-B8A5-0D65E809F7AA}"/>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447B4AE3-3F2E-D745-7434-A4B5E29C39EC}"/>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EFABAE7A-142E-6FAB-0F7C-DD4E53F60C19}"/>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DE8EC010-E503-6C2B-DA10-B3D2E43A8A8B}"/>
              </a:ext>
            </a:extLst>
          </p:cNvPr>
          <p:cNvSpPr/>
          <p:nvPr/>
        </p:nvSpPr>
        <p:spPr>
          <a:xfrm>
            <a:off x="1824509" y="17819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5E181A2A-A948-4C08-8C32-E7D2421A50E5}"/>
              </a:ext>
            </a:extLst>
          </p:cNvPr>
          <p:cNvSpPr/>
          <p:nvPr/>
        </p:nvSpPr>
        <p:spPr>
          <a:xfrm>
            <a:off x="4457122" y="17819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F1D9E1ED-E526-4A48-0037-3678D3AF40A2}"/>
              </a:ext>
            </a:extLst>
          </p:cNvPr>
          <p:cNvSpPr/>
          <p:nvPr/>
        </p:nvSpPr>
        <p:spPr>
          <a:xfrm>
            <a:off x="7369540" y="17819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40B7DCDD-0D4A-A1F3-AC32-CA1A4A0D1B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30354" y="1727610"/>
            <a:ext cx="736117" cy="736117"/>
          </a:xfrm>
          <a:prstGeom prst="rect">
            <a:avLst/>
          </a:prstGeom>
          <a:ln w="12700">
            <a:miter lim="400000"/>
          </a:ln>
        </p:spPr>
      </p:pic>
      <p:pic>
        <p:nvPicPr>
          <p:cNvPr id="68" name="Image" descr="Image">
            <a:extLst>
              <a:ext uri="{FF2B5EF4-FFF2-40B4-BE49-F238E27FC236}">
                <a16:creationId xmlns:a16="http://schemas.microsoft.com/office/drawing/2014/main" id="{548F5DB7-C67C-4232-4CD6-595CC15B2D2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41549" y="17417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A50115D7-BA7F-0C1F-8C5B-30254F505BD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5900" y="1721108"/>
            <a:ext cx="742619" cy="742619"/>
          </a:xfrm>
          <a:prstGeom prst="rect">
            <a:avLst/>
          </a:prstGeom>
          <a:ln w="12700">
            <a:miter lim="400000"/>
          </a:ln>
        </p:spPr>
      </p:pic>
      <p:sp>
        <p:nvSpPr>
          <p:cNvPr id="71" name="Outbreak Emergence">
            <a:extLst>
              <a:ext uri="{FF2B5EF4-FFF2-40B4-BE49-F238E27FC236}">
                <a16:creationId xmlns:a16="http://schemas.microsoft.com/office/drawing/2014/main" id="{F15099D8-4A3E-0FAE-CB32-7300FCA0E11B}"/>
              </a:ext>
            </a:extLst>
          </p:cNvPr>
          <p:cNvSpPr txBox="1"/>
          <p:nvPr/>
        </p:nvSpPr>
        <p:spPr>
          <a:xfrm>
            <a:off x="1725443" y="2566560"/>
            <a:ext cx="2046020"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9B51E0"/>
                </a:solidFill>
                <a:effectLst/>
                <a:uLnTx/>
                <a:uFillTx/>
                <a:latin typeface="Arial" panose="020B0604020202020204" pitchFamily="34" charset="0"/>
                <a:ea typeface="+mn-ea"/>
                <a:cs typeface="Arial" panose="020B0604020202020204" pitchFamily="34" charset="0"/>
              </a:rPr>
              <a:t>Date d’apparition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9B51E0"/>
                </a:solidFill>
                <a:effectLst/>
                <a:uLnTx/>
                <a:uFillTx/>
                <a:latin typeface="Arial"/>
                <a:ea typeface="+mn-ea"/>
                <a:cs typeface="Arial"/>
              </a:rPr>
              <a:t>5 août 2022</a:t>
            </a:r>
          </a:p>
        </p:txBody>
      </p:sp>
      <p:sp>
        <p:nvSpPr>
          <p:cNvPr id="72" name="Outbreak Emergence">
            <a:extLst>
              <a:ext uri="{FF2B5EF4-FFF2-40B4-BE49-F238E27FC236}">
                <a16:creationId xmlns:a16="http://schemas.microsoft.com/office/drawing/2014/main" id="{7D1A873B-86B8-755E-92A5-5D371A4FA311}"/>
              </a:ext>
            </a:extLst>
          </p:cNvPr>
          <p:cNvSpPr txBox="1"/>
          <p:nvPr/>
        </p:nvSpPr>
        <p:spPr>
          <a:xfrm>
            <a:off x="2721164" y="621290"/>
            <a:ext cx="1783190" cy="12926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endParaRP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DÉTECTER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Cible : 7 jours</a:t>
            </a:r>
            <a:br>
              <a:rPr kumimoji="0" lang="fr-FR" sz="18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br>
            <a:endParaRPr kumimoji="0" lang="fr-FR" sz="18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endParaRPr>
          </a:p>
        </p:txBody>
      </p:sp>
      <p:sp>
        <p:nvSpPr>
          <p:cNvPr id="73" name="Outbreak Emergence">
            <a:extLst>
              <a:ext uri="{FF2B5EF4-FFF2-40B4-BE49-F238E27FC236}">
                <a16:creationId xmlns:a16="http://schemas.microsoft.com/office/drawing/2014/main" id="{FB2F315D-A6B3-0F66-9E25-0BEA80B81923}"/>
              </a:ext>
            </a:extLst>
          </p:cNvPr>
          <p:cNvSpPr txBox="1"/>
          <p:nvPr/>
        </p:nvSpPr>
        <p:spPr>
          <a:xfrm>
            <a:off x="5758525" y="621290"/>
            <a:ext cx="1611015" cy="12926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br>
              <a:rPr kumimoji="0" lang="fr-FR" sz="18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br>
            <a:r>
              <a:rPr kumimoji="0" lang="fr-FR" sz="24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t>NOTIFIER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t>Cible : 1 jour</a:t>
            </a:r>
            <a:br>
              <a:rPr kumimoji="0" lang="fr-FR" sz="18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br>
            <a:endParaRPr kumimoji="0" lang="fr-FR" sz="18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endParaRPr>
          </a:p>
        </p:txBody>
      </p:sp>
      <p:sp>
        <p:nvSpPr>
          <p:cNvPr id="74" name="Outbreak Emergence">
            <a:extLst>
              <a:ext uri="{FF2B5EF4-FFF2-40B4-BE49-F238E27FC236}">
                <a16:creationId xmlns:a16="http://schemas.microsoft.com/office/drawing/2014/main" id="{BD7668C8-A3AE-7FDA-540A-8BFE6CE5A6BA}"/>
              </a:ext>
            </a:extLst>
          </p:cNvPr>
          <p:cNvSpPr txBox="1"/>
          <p:nvPr/>
        </p:nvSpPr>
        <p:spPr>
          <a:xfrm>
            <a:off x="8489896" y="621290"/>
            <a:ext cx="2216204" cy="12926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br>
              <a:rPr kumimoji="0" lang="fr-FR" sz="18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br>
            <a:r>
              <a:rPr kumimoji="0" lang="fr-FR" sz="2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RÉPONDRE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Cible : 7 jours</a:t>
            </a:r>
            <a:br>
              <a:rPr kumimoji="0" lang="fr-FR" sz="18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br>
            <a:endParaRPr kumimoji="0" lang="fr-FR" sz="18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p:txBody>
      </p:sp>
      <p:sp>
        <p:nvSpPr>
          <p:cNvPr id="75" name="Outbreak Emergence">
            <a:extLst>
              <a:ext uri="{FF2B5EF4-FFF2-40B4-BE49-F238E27FC236}">
                <a16:creationId xmlns:a16="http://schemas.microsoft.com/office/drawing/2014/main" id="{BB4F44BF-9389-960D-A63A-73CE3980C5BF}"/>
              </a:ext>
            </a:extLst>
          </p:cNvPr>
          <p:cNvSpPr txBox="1"/>
          <p:nvPr/>
        </p:nvSpPr>
        <p:spPr>
          <a:xfrm>
            <a:off x="3570118" y="2582416"/>
            <a:ext cx="2506428"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Date de détection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F2E2E"/>
                </a:solidFill>
                <a:effectLst/>
                <a:uLnTx/>
                <a:uFillTx/>
                <a:latin typeface="Arial"/>
                <a:ea typeface="+mn-ea"/>
                <a:cs typeface="Arial"/>
              </a:rPr>
              <a:t>17 septembre 2022</a:t>
            </a:r>
          </a:p>
        </p:txBody>
      </p:sp>
      <p:sp>
        <p:nvSpPr>
          <p:cNvPr id="76" name="Outbreak Emergence">
            <a:extLst>
              <a:ext uri="{FF2B5EF4-FFF2-40B4-BE49-F238E27FC236}">
                <a16:creationId xmlns:a16="http://schemas.microsoft.com/office/drawing/2014/main" id="{54221925-8699-FF06-ECA2-6C7590AB979B}"/>
              </a:ext>
            </a:extLst>
          </p:cNvPr>
          <p:cNvSpPr txBox="1"/>
          <p:nvPr/>
        </p:nvSpPr>
        <p:spPr>
          <a:xfrm>
            <a:off x="6278235" y="2582416"/>
            <a:ext cx="2014871"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Date de notification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CB900"/>
                </a:solidFill>
                <a:effectLst/>
                <a:uLnTx/>
                <a:uFillTx/>
                <a:latin typeface="Arial"/>
                <a:ea typeface="+mn-ea"/>
                <a:cs typeface="Arial"/>
              </a:rPr>
              <a:t>17 septembre 2022</a:t>
            </a:r>
          </a:p>
        </p:txBody>
      </p:sp>
      <p:sp>
        <p:nvSpPr>
          <p:cNvPr id="77" name="Outbreak Emergence">
            <a:extLst>
              <a:ext uri="{FF2B5EF4-FFF2-40B4-BE49-F238E27FC236}">
                <a16:creationId xmlns:a16="http://schemas.microsoft.com/office/drawing/2014/main" id="{3008FED3-B187-FD35-E285-51919F0F272E}"/>
              </a:ext>
            </a:extLst>
          </p:cNvPr>
          <p:cNvSpPr txBox="1"/>
          <p:nvPr/>
        </p:nvSpPr>
        <p:spPr>
          <a:xfrm>
            <a:off x="8753114" y="2468093"/>
            <a:ext cx="2139992" cy="83099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Date de réponse précoce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3BB041"/>
                </a:solidFill>
                <a:effectLst/>
                <a:uLnTx/>
                <a:uFillTx/>
                <a:latin typeface="Arial"/>
                <a:ea typeface="+mn-ea"/>
                <a:cs typeface="Arial"/>
              </a:rPr>
              <a:t>26 septembre 2022</a:t>
            </a:r>
          </a:p>
        </p:txBody>
      </p:sp>
      <p:sp>
        <p:nvSpPr>
          <p:cNvPr id="78" name="# DAYS">
            <a:extLst>
              <a:ext uri="{FF2B5EF4-FFF2-40B4-BE49-F238E27FC236}">
                <a16:creationId xmlns:a16="http://schemas.microsoft.com/office/drawing/2014/main" id="{AF0FA31E-023A-A4C3-B8EC-379DC0CC0BA5}"/>
              </a:ext>
            </a:extLst>
          </p:cNvPr>
          <p:cNvSpPr txBox="1"/>
          <p:nvPr/>
        </p:nvSpPr>
        <p:spPr>
          <a:xfrm>
            <a:off x="2709967" y="1899731"/>
            <a:ext cx="1403588" cy="40011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mn-ea"/>
                <a:cs typeface="Arial"/>
              </a:rPr>
              <a:t> 46 JOURS</a:t>
            </a:r>
          </a:p>
        </p:txBody>
      </p:sp>
      <p:sp>
        <p:nvSpPr>
          <p:cNvPr id="79" name="# DAYS">
            <a:extLst>
              <a:ext uri="{FF2B5EF4-FFF2-40B4-BE49-F238E27FC236}">
                <a16:creationId xmlns:a16="http://schemas.microsoft.com/office/drawing/2014/main" id="{92EE5F2E-2AAF-A68F-53BB-11C36EBEE6ED}"/>
              </a:ext>
            </a:extLst>
          </p:cNvPr>
          <p:cNvSpPr txBox="1"/>
          <p:nvPr/>
        </p:nvSpPr>
        <p:spPr>
          <a:xfrm>
            <a:off x="5473381" y="1914420"/>
            <a:ext cx="1496072" cy="40011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mn-ea"/>
                <a:cs typeface="Arial"/>
              </a:rPr>
              <a:t> &lt;1 JOUR</a:t>
            </a:r>
          </a:p>
        </p:txBody>
      </p:sp>
      <p:sp>
        <p:nvSpPr>
          <p:cNvPr id="80" name="# DAYS">
            <a:extLst>
              <a:ext uri="{FF2B5EF4-FFF2-40B4-BE49-F238E27FC236}">
                <a16:creationId xmlns:a16="http://schemas.microsoft.com/office/drawing/2014/main" id="{1CD90C32-5F70-87D6-1E2C-0BA11B35678D}"/>
              </a:ext>
            </a:extLst>
          </p:cNvPr>
          <p:cNvSpPr txBox="1"/>
          <p:nvPr/>
        </p:nvSpPr>
        <p:spPr>
          <a:xfrm>
            <a:off x="8770360" y="1889961"/>
            <a:ext cx="1190388" cy="40011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rgbClr val="FFFFFF"/>
                </a:solidFill>
                <a:effectLst/>
                <a:uLnTx/>
                <a:uFillTx/>
                <a:latin typeface="Arial"/>
                <a:ea typeface="+mn-ea"/>
                <a:cs typeface="Arial"/>
              </a:rPr>
              <a:t>9 JOURS</a:t>
            </a:r>
          </a:p>
        </p:txBody>
      </p:sp>
      <p:sp>
        <p:nvSpPr>
          <p:cNvPr id="81" name="Rounded Rectangle 53">
            <a:extLst>
              <a:ext uri="{FF2B5EF4-FFF2-40B4-BE49-F238E27FC236}">
                <a16:creationId xmlns:a16="http://schemas.microsoft.com/office/drawing/2014/main" id="{09AF0938-BE70-20FF-2EB2-DAC4B87E3EBF}"/>
              </a:ext>
            </a:extLst>
          </p:cNvPr>
          <p:cNvSpPr/>
          <p:nvPr/>
        </p:nvSpPr>
        <p:spPr>
          <a:xfrm>
            <a:off x="2287715" y="4394410"/>
            <a:ext cx="275280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1050" b="0" i="0" u="none" strike="noStrike" kern="1200" cap="none" spc="0"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Depuis la COVID, la surveillance communautaire était exténuée et n’a pas pu identifier la série inhabituelle de décès.</a:t>
            </a:r>
          </a:p>
        </p:txBody>
      </p:sp>
      <p:sp>
        <p:nvSpPr>
          <p:cNvPr id="82" name="Rounded Rectangle 54">
            <a:extLst>
              <a:ext uri="{FF2B5EF4-FFF2-40B4-BE49-F238E27FC236}">
                <a16:creationId xmlns:a16="http://schemas.microsoft.com/office/drawing/2014/main" id="{7F9F4F24-059C-F1EE-EDE2-C5DE10EA6AE1}"/>
              </a:ext>
            </a:extLst>
          </p:cNvPr>
          <p:cNvSpPr/>
          <p:nvPr/>
        </p:nvSpPr>
        <p:spPr>
          <a:xfrm>
            <a:off x="2261409" y="3364963"/>
            <a:ext cx="2785300" cy="89591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Manque de connaissances sur les définitions de cas présumés de la Surveillance intégrée de la maladie et réponse (SIMR) dans les établissements privés</a:t>
            </a:r>
          </a:p>
        </p:txBody>
      </p:sp>
      <p:sp>
        <p:nvSpPr>
          <p:cNvPr id="83" name="Rounded Rectangle 62">
            <a:extLst>
              <a:ext uri="{FF2B5EF4-FFF2-40B4-BE49-F238E27FC236}">
                <a16:creationId xmlns:a16="http://schemas.microsoft.com/office/drawing/2014/main" id="{78BB9861-8BBB-C263-2E89-9B684FB7F612}"/>
              </a:ext>
            </a:extLst>
          </p:cNvPr>
          <p:cNvSpPr/>
          <p:nvPr/>
        </p:nvSpPr>
        <p:spPr>
          <a:xfrm>
            <a:off x="5129410" y="4389930"/>
            <a:ext cx="3017794"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1050" b="0" i="0" u="none" strike="noStrike" kern="1200" cap="none" spc="0" normalizeH="0" baseline="0" noProof="0">
                <a:ln>
                  <a:noFill/>
                </a:ln>
                <a:solidFill>
                  <a:srgbClr val="0C0F22"/>
                </a:solidFill>
                <a:effectLst/>
                <a:uLnTx/>
                <a:uFillTx/>
                <a:latin typeface="Arial" panose="020B0604020202020204" pitchFamily="34" charset="0"/>
                <a:ea typeface="Arial"/>
                <a:cs typeface="Arial" panose="020B0604020202020204" pitchFamily="34" charset="0"/>
              </a:rPr>
              <a:t>Sous-utilisation des SMS prépayés pour la notification des nouveaux membres du personnel</a:t>
            </a:r>
          </a:p>
        </p:txBody>
      </p:sp>
      <p:sp>
        <p:nvSpPr>
          <p:cNvPr id="84" name="Rounded Rectangle 63">
            <a:extLst>
              <a:ext uri="{FF2B5EF4-FFF2-40B4-BE49-F238E27FC236}">
                <a16:creationId xmlns:a16="http://schemas.microsoft.com/office/drawing/2014/main" id="{67C91026-8E4C-5D16-134B-D9A3E1663F4A}"/>
              </a:ext>
            </a:extLst>
          </p:cNvPr>
          <p:cNvSpPr/>
          <p:nvPr/>
        </p:nvSpPr>
        <p:spPr>
          <a:xfrm>
            <a:off x="5135601" y="3354686"/>
            <a:ext cx="3017795" cy="908822"/>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1050" b="0" i="0" u="none" strike="noStrike" kern="120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rPr>
              <a:t>Absence de rôles clairs en matière de notification si un cas suspect est détecté au niveau régional</a:t>
            </a:r>
          </a:p>
        </p:txBody>
      </p:sp>
      <p:sp>
        <p:nvSpPr>
          <p:cNvPr id="85" name="Rounded Rectangle 65">
            <a:extLst>
              <a:ext uri="{FF2B5EF4-FFF2-40B4-BE49-F238E27FC236}">
                <a16:creationId xmlns:a16="http://schemas.microsoft.com/office/drawing/2014/main" id="{72F2155F-E34D-FBD9-2493-7A5FDE88AF67}"/>
              </a:ext>
            </a:extLst>
          </p:cNvPr>
          <p:cNvSpPr/>
          <p:nvPr/>
        </p:nvSpPr>
        <p:spPr>
          <a:xfrm>
            <a:off x="8293106" y="4393787"/>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ctr" defTabSz="914446" rtl="0" eaLnBrk="1" fontAlgn="auto" latinLnBrk="0" hangingPunct="1">
              <a:lnSpc>
                <a:spcPct val="100000"/>
              </a:lnSpc>
              <a:spcBef>
                <a:spcPts val="0"/>
              </a:spcBef>
              <a:spcAft>
                <a:spcPts val="0"/>
              </a:spcAft>
              <a:buClrTx/>
              <a:buSzPct val="100000"/>
              <a:buFontTx/>
              <a:buNone/>
              <a:tabLst/>
              <a:defRPr>
                <a:solidFill>
                  <a:srgbClr val="0C0F22"/>
                </a:solidFill>
              </a:defRPr>
            </a:pPr>
            <a:r>
              <a:rPr kumimoji="0" lang="fr-FR" sz="1050" b="0" i="0" u="none" strike="noStrike" kern="120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rPr>
              <a:t>Retards dans l’accès aux fonds pour permettre à l’équipe d’intervention rapide d’effectuer la recherche des contacts</a:t>
            </a:r>
          </a:p>
        </p:txBody>
      </p:sp>
      <p:sp>
        <p:nvSpPr>
          <p:cNvPr id="86" name="TextBox 85">
            <a:extLst>
              <a:ext uri="{FF2B5EF4-FFF2-40B4-BE49-F238E27FC236}">
                <a16:creationId xmlns:a16="http://schemas.microsoft.com/office/drawing/2014/main" id="{409E4AEF-C03B-0985-08F6-6947D7C52964}"/>
              </a:ext>
            </a:extLst>
          </p:cNvPr>
          <p:cNvSpPr txBox="1"/>
          <p:nvPr/>
        </p:nvSpPr>
        <p:spPr>
          <a:xfrm>
            <a:off x="282359" y="1472377"/>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CIBLE</a:t>
            </a:r>
          </a:p>
        </p:txBody>
      </p:sp>
      <p:sp>
        <p:nvSpPr>
          <p:cNvPr id="87" name="TextBox 86">
            <a:extLst>
              <a:ext uri="{FF2B5EF4-FFF2-40B4-BE49-F238E27FC236}">
                <a16:creationId xmlns:a16="http://schemas.microsoft.com/office/drawing/2014/main" id="{540334B7-F2D6-F9BB-7B3E-EC625004A98C}"/>
              </a:ext>
            </a:extLst>
          </p:cNvPr>
          <p:cNvSpPr txBox="1"/>
          <p:nvPr/>
        </p:nvSpPr>
        <p:spPr>
          <a:xfrm>
            <a:off x="282359" y="1971153"/>
            <a:ext cx="1365066"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CHRONOLOGIE</a:t>
            </a:r>
          </a:p>
        </p:txBody>
      </p:sp>
      <p:sp>
        <p:nvSpPr>
          <p:cNvPr id="88" name="TextBox 87">
            <a:extLst>
              <a:ext uri="{FF2B5EF4-FFF2-40B4-BE49-F238E27FC236}">
                <a16:creationId xmlns:a16="http://schemas.microsoft.com/office/drawing/2014/main" id="{72088367-AE10-B89D-0439-5BAEC8FE5C75}"/>
              </a:ext>
            </a:extLst>
          </p:cNvPr>
          <p:cNvSpPr txBox="1"/>
          <p:nvPr/>
        </p:nvSpPr>
        <p:spPr>
          <a:xfrm>
            <a:off x="282359" y="3361937"/>
            <a:ext cx="1833693"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GOULETS D’ÉTRANGLEMENT</a:t>
            </a:r>
          </a:p>
        </p:txBody>
      </p:sp>
      <p:sp>
        <p:nvSpPr>
          <p:cNvPr id="90" name="Rounded Rectangle 75">
            <a:extLst>
              <a:ext uri="{FF2B5EF4-FFF2-40B4-BE49-F238E27FC236}">
                <a16:creationId xmlns:a16="http://schemas.microsoft.com/office/drawing/2014/main" id="{350BA73B-ACF3-B82B-AF2A-C80B15809383}"/>
              </a:ext>
            </a:extLst>
          </p:cNvPr>
          <p:cNvSpPr/>
          <p:nvPr/>
        </p:nvSpPr>
        <p:spPr>
          <a:xfrm>
            <a:off x="8247527" y="538562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ctr" defTabSz="914446" rtl="0" eaLnBrk="1" fontAlgn="auto" latinLnBrk="0" hangingPunct="1">
              <a:lnSpc>
                <a:spcPct val="100000"/>
              </a:lnSpc>
              <a:spcBef>
                <a:spcPts val="0"/>
              </a:spcBef>
              <a:spcAft>
                <a:spcPts val="0"/>
              </a:spcAft>
              <a:buClrTx/>
              <a:buSzPct val="100000"/>
              <a:buFontTx/>
              <a:buNone/>
              <a:tabLst/>
              <a:defRPr>
                <a:solidFill>
                  <a:srgbClr val="0C0F22"/>
                </a:solidFill>
              </a:defRPr>
            </a:pPr>
            <a:r>
              <a:rPr kumimoji="0" lang="fr-FR" sz="1050" b="0" i="0" u="none" strike="noStrike" kern="1200" cap="none" spc="0" normalizeH="0" baseline="0" noProof="0">
                <a:ln>
                  <a:noFill/>
                </a:ln>
                <a:solidFill>
                  <a:srgbClr val="0C0F22"/>
                </a:solidFill>
                <a:effectLst/>
                <a:uLnTx/>
                <a:uFillTx/>
                <a:latin typeface="Arial" panose="020B0604020202020204" pitchFamily="34" charset="0"/>
                <a:ea typeface="Arial"/>
                <a:cs typeface="Arial" panose="020B0604020202020204" pitchFamily="34" charset="0"/>
              </a:rPr>
              <a:t>L’hôpital régional a mobilisé des ressources pour l’enquête initiale sur les décès dans la communauté.</a:t>
            </a:r>
          </a:p>
        </p:txBody>
      </p:sp>
      <p:sp>
        <p:nvSpPr>
          <p:cNvPr id="97" name="TextBox 96">
            <a:extLst>
              <a:ext uri="{FF2B5EF4-FFF2-40B4-BE49-F238E27FC236}">
                <a16:creationId xmlns:a16="http://schemas.microsoft.com/office/drawing/2014/main" id="{1132EF43-B278-763E-794F-DC614C8E422D}"/>
              </a:ext>
            </a:extLst>
          </p:cNvPr>
          <p:cNvSpPr txBox="1"/>
          <p:nvPr/>
        </p:nvSpPr>
        <p:spPr>
          <a:xfrm>
            <a:off x="252170" y="5463355"/>
            <a:ext cx="1513629"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FACTEURS FAVORISANTS</a:t>
            </a:r>
          </a:p>
        </p:txBody>
      </p:sp>
      <p:sp>
        <p:nvSpPr>
          <p:cNvPr id="99" name="Rounded Rectangle 75">
            <a:extLst>
              <a:ext uri="{FF2B5EF4-FFF2-40B4-BE49-F238E27FC236}">
                <a16:creationId xmlns:a16="http://schemas.microsoft.com/office/drawing/2014/main" id="{78680A49-4403-8ED5-6A5C-E481CF1BC9B0}"/>
              </a:ext>
            </a:extLst>
          </p:cNvPr>
          <p:cNvSpPr/>
          <p:nvPr/>
        </p:nvSpPr>
        <p:spPr>
          <a:xfrm>
            <a:off x="8284025" y="3369710"/>
            <a:ext cx="2833271"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1050" b="0" i="0" u="none" strike="noStrike" kern="1200" cap="none" spc="0"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L’unité d’isolement était partiellement fonctionnelle et ne disposait pas </a:t>
            </a:r>
            <a:br>
              <a:rPr kumimoji="0" lang="fr-FR" sz="1050" b="0" i="0" u="none" strike="noStrike" kern="1200" cap="none" spc="0"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br>
            <a:r>
              <a:rPr kumimoji="0" lang="fr-FR" sz="1050" b="0" i="0" u="none" strike="noStrike" kern="1200" cap="none" spc="0"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d’installations sanitaires.</a:t>
            </a:r>
          </a:p>
        </p:txBody>
      </p:sp>
      <p:sp>
        <p:nvSpPr>
          <p:cNvPr id="100" name="Rounded Rectangle 62">
            <a:extLst>
              <a:ext uri="{FF2B5EF4-FFF2-40B4-BE49-F238E27FC236}">
                <a16:creationId xmlns:a16="http://schemas.microsoft.com/office/drawing/2014/main" id="{0A6E5A8F-251B-BEA9-E523-E40401392EF8}"/>
              </a:ext>
            </a:extLst>
          </p:cNvPr>
          <p:cNvSpPr/>
          <p:nvPr/>
        </p:nvSpPr>
        <p:spPr>
          <a:xfrm>
            <a:off x="5105413" y="5385624"/>
            <a:ext cx="3017794"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1050" b="0" i="0" u="none" strike="noStrike" kern="1200" cap="none" spc="0"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L’hôpital régional a immédiatement appelé l’équipe d’intervention rapide du district et l’a informée du cas.</a:t>
            </a:r>
          </a:p>
        </p:txBody>
      </p:sp>
      <p:sp>
        <p:nvSpPr>
          <p:cNvPr id="104" name="Rounded Rectangle 62">
            <a:extLst>
              <a:ext uri="{FF2B5EF4-FFF2-40B4-BE49-F238E27FC236}">
                <a16:creationId xmlns:a16="http://schemas.microsoft.com/office/drawing/2014/main" id="{9BE973BD-7073-71BF-DEE6-59A08BEC88E5}"/>
              </a:ext>
            </a:extLst>
          </p:cNvPr>
          <p:cNvSpPr/>
          <p:nvPr/>
        </p:nvSpPr>
        <p:spPr>
          <a:xfrm>
            <a:off x="2263718" y="5385624"/>
            <a:ext cx="2752802"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1050" b="0" i="0" u="none" strike="noStrike" kern="1200" cap="none" spc="0"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Surveillance syndromique des maladies fébriles aiguës à l’hôpital régional de Mubende, qui a suspecté la présence d’une fièvre hémorragique virale (FHV) et en a informé le district</a:t>
            </a:r>
          </a:p>
        </p:txBody>
      </p:sp>
      <p:sp>
        <p:nvSpPr>
          <p:cNvPr id="11" name="Oval 10">
            <a:extLst>
              <a:ext uri="{FF2B5EF4-FFF2-40B4-BE49-F238E27FC236}">
                <a16:creationId xmlns:a16="http://schemas.microsoft.com/office/drawing/2014/main" id="{9A3BEDD4-98D9-2928-C4B8-9BE6591E389A}"/>
              </a:ext>
            </a:extLst>
          </p:cNvPr>
          <p:cNvSpPr/>
          <p:nvPr/>
        </p:nvSpPr>
        <p:spPr>
          <a:xfrm>
            <a:off x="1804630" y="17508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38821916-35F2-6EF2-6768-00A86B3AE1E6}"/>
              </a:ext>
            </a:extLst>
          </p:cNvPr>
          <p:cNvPicPr>
            <a:picLocks noChangeAspect="1"/>
          </p:cNvPicPr>
          <p:nvPr/>
        </p:nvPicPr>
        <p:blipFill>
          <a:blip r:embed="rId6"/>
          <a:stretch>
            <a:fillRect/>
          </a:stretch>
        </p:blipFill>
        <p:spPr>
          <a:xfrm>
            <a:off x="2008326" y="1913233"/>
            <a:ext cx="320021" cy="356250"/>
          </a:xfrm>
          <a:prstGeom prst="rect">
            <a:avLst/>
          </a:prstGeom>
        </p:spPr>
      </p:pic>
      <p:pic>
        <p:nvPicPr>
          <p:cNvPr id="15" name="Picture 14">
            <a:extLst>
              <a:ext uri="{FF2B5EF4-FFF2-40B4-BE49-F238E27FC236}">
                <a16:creationId xmlns:a16="http://schemas.microsoft.com/office/drawing/2014/main" id="{2CA8A50E-8140-2694-4EE2-5A89CE6A93F7}"/>
              </a:ext>
            </a:extLst>
          </p:cNvPr>
          <p:cNvPicPr>
            <a:picLocks noChangeAspect="1"/>
          </p:cNvPicPr>
          <p:nvPr/>
        </p:nvPicPr>
        <p:blipFill>
          <a:blip r:embed="rId7"/>
          <a:stretch>
            <a:fillRect/>
          </a:stretch>
        </p:blipFill>
        <p:spPr>
          <a:xfrm>
            <a:off x="2223993" y="3397914"/>
            <a:ext cx="159378" cy="200102"/>
          </a:xfrm>
          <a:prstGeom prst="rect">
            <a:avLst/>
          </a:prstGeom>
        </p:spPr>
      </p:pic>
      <p:pic>
        <p:nvPicPr>
          <p:cNvPr id="16" name="Picture 15">
            <a:extLst>
              <a:ext uri="{FF2B5EF4-FFF2-40B4-BE49-F238E27FC236}">
                <a16:creationId xmlns:a16="http://schemas.microsoft.com/office/drawing/2014/main" id="{55AD0509-D9F9-4A6C-B4B7-E96B782E0651}"/>
              </a:ext>
            </a:extLst>
          </p:cNvPr>
          <p:cNvPicPr>
            <a:picLocks noChangeAspect="1"/>
          </p:cNvPicPr>
          <p:nvPr/>
        </p:nvPicPr>
        <p:blipFill>
          <a:blip r:embed="rId7"/>
          <a:stretch>
            <a:fillRect/>
          </a:stretch>
        </p:blipFill>
        <p:spPr>
          <a:xfrm>
            <a:off x="2223992" y="4355968"/>
            <a:ext cx="188893" cy="188893"/>
          </a:xfrm>
          <a:prstGeom prst="rect">
            <a:avLst/>
          </a:prstGeom>
        </p:spPr>
      </p:pic>
      <p:pic>
        <p:nvPicPr>
          <p:cNvPr id="17" name="Picture 16">
            <a:extLst>
              <a:ext uri="{FF2B5EF4-FFF2-40B4-BE49-F238E27FC236}">
                <a16:creationId xmlns:a16="http://schemas.microsoft.com/office/drawing/2014/main" id="{A3393C74-06C5-A966-4B0A-711595690C7D}"/>
              </a:ext>
            </a:extLst>
          </p:cNvPr>
          <p:cNvPicPr>
            <a:picLocks noChangeAspect="1"/>
          </p:cNvPicPr>
          <p:nvPr/>
        </p:nvPicPr>
        <p:blipFill>
          <a:blip r:embed="rId7"/>
          <a:stretch>
            <a:fillRect/>
          </a:stretch>
        </p:blipFill>
        <p:spPr>
          <a:xfrm>
            <a:off x="5095013" y="3397914"/>
            <a:ext cx="159378" cy="200102"/>
          </a:xfrm>
          <a:prstGeom prst="rect">
            <a:avLst/>
          </a:prstGeom>
        </p:spPr>
      </p:pic>
      <p:pic>
        <p:nvPicPr>
          <p:cNvPr id="18" name="Picture 17">
            <a:extLst>
              <a:ext uri="{FF2B5EF4-FFF2-40B4-BE49-F238E27FC236}">
                <a16:creationId xmlns:a16="http://schemas.microsoft.com/office/drawing/2014/main" id="{F64133B4-95A0-1645-BE6D-C01586B4FE4C}"/>
              </a:ext>
            </a:extLst>
          </p:cNvPr>
          <p:cNvPicPr>
            <a:picLocks noChangeAspect="1"/>
          </p:cNvPicPr>
          <p:nvPr/>
        </p:nvPicPr>
        <p:blipFill>
          <a:blip r:embed="rId7"/>
          <a:stretch>
            <a:fillRect/>
          </a:stretch>
        </p:blipFill>
        <p:spPr>
          <a:xfrm>
            <a:off x="5095012" y="4355968"/>
            <a:ext cx="188893" cy="188893"/>
          </a:xfrm>
          <a:prstGeom prst="rect">
            <a:avLst/>
          </a:prstGeom>
        </p:spPr>
      </p:pic>
      <p:pic>
        <p:nvPicPr>
          <p:cNvPr id="19" name="Picture 18">
            <a:extLst>
              <a:ext uri="{FF2B5EF4-FFF2-40B4-BE49-F238E27FC236}">
                <a16:creationId xmlns:a16="http://schemas.microsoft.com/office/drawing/2014/main" id="{471E2372-803C-CE4D-388F-5AD6995850BF}"/>
              </a:ext>
            </a:extLst>
          </p:cNvPr>
          <p:cNvPicPr>
            <a:picLocks noChangeAspect="1"/>
          </p:cNvPicPr>
          <p:nvPr/>
        </p:nvPicPr>
        <p:blipFill>
          <a:blip r:embed="rId7"/>
          <a:stretch>
            <a:fillRect/>
          </a:stretch>
        </p:blipFill>
        <p:spPr>
          <a:xfrm>
            <a:off x="8241336" y="3397914"/>
            <a:ext cx="159378" cy="200102"/>
          </a:xfrm>
          <a:prstGeom prst="rect">
            <a:avLst/>
          </a:prstGeom>
        </p:spPr>
      </p:pic>
      <p:pic>
        <p:nvPicPr>
          <p:cNvPr id="20" name="Picture 19">
            <a:extLst>
              <a:ext uri="{FF2B5EF4-FFF2-40B4-BE49-F238E27FC236}">
                <a16:creationId xmlns:a16="http://schemas.microsoft.com/office/drawing/2014/main" id="{AB978761-271F-B459-7589-4B8650963662}"/>
              </a:ext>
            </a:extLst>
          </p:cNvPr>
          <p:cNvPicPr>
            <a:picLocks noChangeAspect="1"/>
          </p:cNvPicPr>
          <p:nvPr/>
        </p:nvPicPr>
        <p:blipFill>
          <a:blip r:embed="rId7"/>
          <a:stretch>
            <a:fillRect/>
          </a:stretch>
        </p:blipFill>
        <p:spPr>
          <a:xfrm>
            <a:off x="8241335" y="4355968"/>
            <a:ext cx="188893" cy="188893"/>
          </a:xfrm>
          <a:prstGeom prst="rect">
            <a:avLst/>
          </a:prstGeom>
        </p:spPr>
      </p:pic>
      <p:pic>
        <p:nvPicPr>
          <p:cNvPr id="21" name="Picture 20">
            <a:extLst>
              <a:ext uri="{FF2B5EF4-FFF2-40B4-BE49-F238E27FC236}">
                <a16:creationId xmlns:a16="http://schemas.microsoft.com/office/drawing/2014/main" id="{7489DDF8-A0CF-C85D-CF87-F0CC1320B075}"/>
              </a:ext>
            </a:extLst>
          </p:cNvPr>
          <p:cNvPicPr>
            <a:picLocks noChangeAspect="1"/>
          </p:cNvPicPr>
          <p:nvPr/>
        </p:nvPicPr>
        <p:blipFill>
          <a:blip r:embed="rId8"/>
          <a:stretch>
            <a:fillRect/>
          </a:stretch>
        </p:blipFill>
        <p:spPr>
          <a:xfrm>
            <a:off x="2182133" y="5447166"/>
            <a:ext cx="212232" cy="212232"/>
          </a:xfrm>
          <a:prstGeom prst="rect">
            <a:avLst/>
          </a:prstGeom>
        </p:spPr>
      </p:pic>
      <p:pic>
        <p:nvPicPr>
          <p:cNvPr id="22" name="Picture 21">
            <a:extLst>
              <a:ext uri="{FF2B5EF4-FFF2-40B4-BE49-F238E27FC236}">
                <a16:creationId xmlns:a16="http://schemas.microsoft.com/office/drawing/2014/main" id="{41DC58E3-6F3E-4A0A-DD65-1F60E4308FFD}"/>
              </a:ext>
            </a:extLst>
          </p:cNvPr>
          <p:cNvPicPr>
            <a:picLocks noChangeAspect="1"/>
          </p:cNvPicPr>
          <p:nvPr/>
        </p:nvPicPr>
        <p:blipFill>
          <a:blip r:embed="rId8"/>
          <a:stretch>
            <a:fillRect/>
          </a:stretch>
        </p:blipFill>
        <p:spPr>
          <a:xfrm>
            <a:off x="5053152" y="5447166"/>
            <a:ext cx="212232" cy="212232"/>
          </a:xfrm>
          <a:prstGeom prst="rect">
            <a:avLst/>
          </a:prstGeom>
        </p:spPr>
      </p:pic>
      <p:pic>
        <p:nvPicPr>
          <p:cNvPr id="23" name="Picture 22">
            <a:extLst>
              <a:ext uri="{FF2B5EF4-FFF2-40B4-BE49-F238E27FC236}">
                <a16:creationId xmlns:a16="http://schemas.microsoft.com/office/drawing/2014/main" id="{42FA3E34-D622-FEC3-4DE2-CCC599D1D88D}"/>
              </a:ext>
            </a:extLst>
          </p:cNvPr>
          <p:cNvPicPr>
            <a:picLocks noChangeAspect="1"/>
          </p:cNvPicPr>
          <p:nvPr/>
        </p:nvPicPr>
        <p:blipFill>
          <a:blip r:embed="rId8"/>
          <a:stretch>
            <a:fillRect/>
          </a:stretch>
        </p:blipFill>
        <p:spPr>
          <a:xfrm>
            <a:off x="8169977" y="5447166"/>
            <a:ext cx="212232" cy="212232"/>
          </a:xfrm>
          <a:prstGeom prst="rect">
            <a:avLst/>
          </a:prstGeom>
        </p:spPr>
      </p:pic>
    </p:spTree>
    <p:extLst>
      <p:ext uri="{BB962C8B-B14F-4D97-AF65-F5344CB8AC3E}">
        <p14:creationId xmlns:p14="http://schemas.microsoft.com/office/powerpoint/2010/main" val="34903338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859AE-E01F-62D2-01DF-6A2F2DB6E12E}"/>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B62FC83B-6C90-1B88-28F7-2AD5BA21A3E8}"/>
              </a:ext>
            </a:extLst>
          </p:cNvPr>
          <p:cNvGrpSpPr/>
          <p:nvPr/>
        </p:nvGrpSpPr>
        <p:grpSpPr>
          <a:xfrm>
            <a:off x="3541101" y="2798674"/>
            <a:ext cx="5850398" cy="1074222"/>
            <a:chOff x="3513433" y="2485526"/>
            <a:chExt cx="5850398" cy="911788"/>
          </a:xfrm>
        </p:grpSpPr>
        <p:cxnSp>
          <p:nvCxnSpPr>
            <p:cNvPr id="5" name="Straight Connector 4">
              <a:extLst>
                <a:ext uri="{FF2B5EF4-FFF2-40B4-BE49-F238E27FC236}">
                  <a16:creationId xmlns:a16="http://schemas.microsoft.com/office/drawing/2014/main" id="{3DB2D807-50FB-4967-4AF6-51FD32B5F1A8}"/>
                </a:ext>
              </a:extLst>
            </p:cNvPr>
            <p:cNvCxnSpPr>
              <a:cxnSpLocks/>
            </p:cNvCxnSpPr>
            <p:nvPr/>
          </p:nvCxnSpPr>
          <p:spPr>
            <a:xfrm>
              <a:off x="3513433" y="2513101"/>
              <a:ext cx="0" cy="884213"/>
            </a:xfrm>
            <a:prstGeom prst="line">
              <a:avLst/>
            </a:prstGeom>
            <a:noFill/>
            <a:ln w="31750" cap="flat" cmpd="sng" algn="ctr">
              <a:solidFill>
                <a:schemeClr val="accent4"/>
              </a:solidFill>
              <a:prstDash val="sysDot"/>
            </a:ln>
            <a:effectLst/>
          </p:spPr>
        </p:cxnSp>
        <p:cxnSp>
          <p:nvCxnSpPr>
            <p:cNvPr id="6" name="Straight Connector 5">
              <a:extLst>
                <a:ext uri="{FF2B5EF4-FFF2-40B4-BE49-F238E27FC236}">
                  <a16:creationId xmlns:a16="http://schemas.microsoft.com/office/drawing/2014/main" id="{B9F177AC-C800-3CEB-067B-EC0232958919}"/>
                </a:ext>
              </a:extLst>
            </p:cNvPr>
            <p:cNvCxnSpPr>
              <a:cxnSpLocks/>
            </p:cNvCxnSpPr>
            <p:nvPr/>
          </p:nvCxnSpPr>
          <p:spPr>
            <a:xfrm>
              <a:off x="6286004" y="2513101"/>
              <a:ext cx="0" cy="884213"/>
            </a:xfrm>
            <a:prstGeom prst="line">
              <a:avLst/>
            </a:prstGeom>
            <a:noFill/>
            <a:ln w="31750" cap="flat" cmpd="sng" algn="ctr">
              <a:solidFill>
                <a:schemeClr val="accent4"/>
              </a:solidFill>
              <a:prstDash val="sysDot"/>
            </a:ln>
            <a:effectLst/>
          </p:spPr>
        </p:cxnSp>
        <p:cxnSp>
          <p:nvCxnSpPr>
            <p:cNvPr id="7" name="Straight Connector 6">
              <a:extLst>
                <a:ext uri="{FF2B5EF4-FFF2-40B4-BE49-F238E27FC236}">
                  <a16:creationId xmlns:a16="http://schemas.microsoft.com/office/drawing/2014/main" id="{6966B6EA-DEA0-CAAE-A7C0-BBC543591786}"/>
                </a:ext>
              </a:extLst>
            </p:cNvPr>
            <p:cNvCxnSpPr>
              <a:cxnSpLocks/>
            </p:cNvCxnSpPr>
            <p:nvPr/>
          </p:nvCxnSpPr>
          <p:spPr>
            <a:xfrm>
              <a:off x="9363831" y="2485526"/>
              <a:ext cx="0" cy="884213"/>
            </a:xfrm>
            <a:prstGeom prst="line">
              <a:avLst/>
            </a:prstGeom>
            <a:noFill/>
            <a:ln w="31750" cap="flat" cmpd="sng" algn="ctr">
              <a:solidFill>
                <a:schemeClr val="accent4"/>
              </a:solidFill>
              <a:prstDash val="sysDot"/>
            </a:ln>
            <a:effectLst/>
          </p:spPr>
        </p:cxnSp>
      </p:grpSp>
      <p:sp>
        <p:nvSpPr>
          <p:cNvPr id="8" name="Rounded Rectangle">
            <a:extLst>
              <a:ext uri="{FF2B5EF4-FFF2-40B4-BE49-F238E27FC236}">
                <a16:creationId xmlns:a16="http://schemas.microsoft.com/office/drawing/2014/main" id="{2D0CCBD9-4687-0533-6A8E-D1FBA3322BF9}"/>
              </a:ext>
            </a:extLst>
          </p:cNvPr>
          <p:cNvSpPr/>
          <p:nvPr/>
        </p:nvSpPr>
        <p:spPr>
          <a:xfrm>
            <a:off x="1904116" y="2120660"/>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 name="Rounded Rectangle">
            <a:extLst>
              <a:ext uri="{FF2B5EF4-FFF2-40B4-BE49-F238E27FC236}">
                <a16:creationId xmlns:a16="http://schemas.microsoft.com/office/drawing/2014/main" id="{996C888F-2C40-C97B-2E95-4B9DB2335F98}"/>
              </a:ext>
            </a:extLst>
          </p:cNvPr>
          <p:cNvSpPr/>
          <p:nvPr/>
        </p:nvSpPr>
        <p:spPr>
          <a:xfrm>
            <a:off x="4536729" y="2120660"/>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 name="Rounded Rectangle">
            <a:extLst>
              <a:ext uri="{FF2B5EF4-FFF2-40B4-BE49-F238E27FC236}">
                <a16:creationId xmlns:a16="http://schemas.microsoft.com/office/drawing/2014/main" id="{0980B1A2-6EB0-1A4A-EC94-379A7DE053AC}"/>
              </a:ext>
            </a:extLst>
          </p:cNvPr>
          <p:cNvSpPr/>
          <p:nvPr/>
        </p:nvSpPr>
        <p:spPr>
          <a:xfrm>
            <a:off x="7449147" y="2120660"/>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1" name="Image" descr="Image">
            <a:extLst>
              <a:ext uri="{FF2B5EF4-FFF2-40B4-BE49-F238E27FC236}">
                <a16:creationId xmlns:a16="http://schemas.microsoft.com/office/drawing/2014/main" id="{3E465E1D-7344-78F7-E425-AA6B30EA3D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09961" y="2066305"/>
            <a:ext cx="736117" cy="736117"/>
          </a:xfrm>
          <a:prstGeom prst="rect">
            <a:avLst/>
          </a:prstGeom>
          <a:ln w="12700">
            <a:miter lim="400000"/>
          </a:ln>
        </p:spPr>
      </p:pic>
      <p:pic>
        <p:nvPicPr>
          <p:cNvPr id="12" name="Image" descr="Image">
            <a:extLst>
              <a:ext uri="{FF2B5EF4-FFF2-40B4-BE49-F238E27FC236}">
                <a16:creationId xmlns:a16="http://schemas.microsoft.com/office/drawing/2014/main" id="{A76B035D-EE82-E341-2982-4F97B8B236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21156" y="2080466"/>
            <a:ext cx="716787" cy="718208"/>
          </a:xfrm>
          <a:prstGeom prst="rect">
            <a:avLst/>
          </a:prstGeom>
          <a:ln w="12700">
            <a:noFill/>
            <a:miter lim="400000"/>
          </a:ln>
        </p:spPr>
      </p:pic>
      <p:pic>
        <p:nvPicPr>
          <p:cNvPr id="13" name="Image" descr="Image">
            <a:extLst>
              <a:ext uri="{FF2B5EF4-FFF2-40B4-BE49-F238E27FC236}">
                <a16:creationId xmlns:a16="http://schemas.microsoft.com/office/drawing/2014/main" id="{6A846B6C-3705-D7C7-D749-670B56533A8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55507" y="2059803"/>
            <a:ext cx="742619" cy="742619"/>
          </a:xfrm>
          <a:prstGeom prst="rect">
            <a:avLst/>
          </a:prstGeom>
          <a:ln w="12700">
            <a:miter lim="400000"/>
          </a:ln>
        </p:spPr>
      </p:pic>
      <p:sp>
        <p:nvSpPr>
          <p:cNvPr id="15" name="Outbreak Emergence">
            <a:extLst>
              <a:ext uri="{FF2B5EF4-FFF2-40B4-BE49-F238E27FC236}">
                <a16:creationId xmlns:a16="http://schemas.microsoft.com/office/drawing/2014/main" id="{63FE2257-F267-1593-6957-F05425C653FF}"/>
              </a:ext>
            </a:extLst>
          </p:cNvPr>
          <p:cNvSpPr txBox="1"/>
          <p:nvPr/>
        </p:nvSpPr>
        <p:spPr>
          <a:xfrm>
            <a:off x="2755801" y="1128391"/>
            <a:ext cx="1783190"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endParaRP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20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DÉTECTER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6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Objectif : 7 jours</a:t>
            </a:r>
            <a:br>
              <a:rPr kumimoji="0" lang="en-US" sz="16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br>
            <a:endParaRPr kumimoji="0" sz="16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endParaRPr>
          </a:p>
        </p:txBody>
      </p:sp>
      <p:sp>
        <p:nvSpPr>
          <p:cNvPr id="16" name="Outbreak Emergence">
            <a:extLst>
              <a:ext uri="{FF2B5EF4-FFF2-40B4-BE49-F238E27FC236}">
                <a16:creationId xmlns:a16="http://schemas.microsoft.com/office/drawing/2014/main" id="{EE69919A-CD2C-C923-60F9-A69717F55C5C}"/>
              </a:ext>
            </a:extLst>
          </p:cNvPr>
          <p:cNvSpPr txBox="1"/>
          <p:nvPr/>
        </p:nvSpPr>
        <p:spPr>
          <a:xfrm>
            <a:off x="5793162" y="1128391"/>
            <a:ext cx="1441103"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br>
              <a:rPr kumimoji="0" lang="en-US" sz="16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br>
            <a:r>
              <a:rPr kumimoji="0" lang="fr" sz="20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t>NOTIFIER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6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t>Objectif : 1 jour</a:t>
            </a:r>
            <a:br>
              <a:rPr kumimoji="0" lang="en-US" sz="16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br>
            <a:endParaRPr kumimoji="0" sz="16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endParaRPr>
          </a:p>
        </p:txBody>
      </p:sp>
      <p:sp>
        <p:nvSpPr>
          <p:cNvPr id="17" name="Outbreak Emergence">
            <a:extLst>
              <a:ext uri="{FF2B5EF4-FFF2-40B4-BE49-F238E27FC236}">
                <a16:creationId xmlns:a16="http://schemas.microsoft.com/office/drawing/2014/main" id="{A43E7AD2-0BF5-A19E-A67B-1DDCEDF701EC}"/>
              </a:ext>
            </a:extLst>
          </p:cNvPr>
          <p:cNvSpPr txBox="1"/>
          <p:nvPr/>
        </p:nvSpPr>
        <p:spPr>
          <a:xfrm>
            <a:off x="8524533" y="1128391"/>
            <a:ext cx="1652519"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br>
              <a:rPr kumimoji="0" lang="en-US" sz="16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br>
            <a:r>
              <a:rPr kumimoji="0" lang="fr" sz="20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RÉPONDRE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6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Objectif : 7 jours</a:t>
            </a:r>
            <a:br>
              <a:rPr kumimoji="0" lang="en-US" sz="16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br>
            <a:endParaRPr kumimoji="0" sz="16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p:txBody>
      </p:sp>
      <p:sp>
        <p:nvSpPr>
          <p:cNvPr id="21" name="# DAYS">
            <a:extLst>
              <a:ext uri="{FF2B5EF4-FFF2-40B4-BE49-F238E27FC236}">
                <a16:creationId xmlns:a16="http://schemas.microsoft.com/office/drawing/2014/main" id="{49DA69DD-A45F-95D5-8537-600BA6B28F10}"/>
              </a:ext>
            </a:extLst>
          </p:cNvPr>
          <p:cNvSpPr txBox="1"/>
          <p:nvPr/>
        </p:nvSpPr>
        <p:spPr>
          <a:xfrm>
            <a:off x="2633322" y="2149779"/>
            <a:ext cx="1815559"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600" b="1" i="0" u="none" strike="noStrike" kern="1200" cap="none" spc="0" normalizeH="0" baseline="0" noProof="0">
                <a:ln>
                  <a:noFill/>
                </a:ln>
                <a:solidFill>
                  <a:srgbClr val="FFFFFF"/>
                </a:solidFill>
                <a:effectLst/>
                <a:uLnTx/>
                <a:uFillTx/>
                <a:latin typeface="Arial"/>
                <a:ea typeface="+mn-ea"/>
                <a:cs typeface="Arial"/>
              </a:rPr>
              <a:t>État 1 : 199 jours</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600" b="1" i="0" u="none" strike="noStrike" kern="1200" cap="none" spc="0" normalizeH="0" baseline="0" noProof="0">
                <a:ln>
                  <a:noFill/>
                </a:ln>
                <a:solidFill>
                  <a:srgbClr val="FFFFFF"/>
                </a:solidFill>
                <a:effectLst/>
                <a:uLnTx/>
                <a:uFillTx/>
                <a:latin typeface="Arial"/>
                <a:ea typeface="+mn-ea"/>
                <a:cs typeface="Arial"/>
              </a:rPr>
              <a:t>État 2 : 5 jours</a:t>
            </a:r>
            <a:endParaRPr kumimoji="0" sz="1600" b="1" i="0" u="none" strike="noStrike" kern="1200" cap="none" spc="0" normalizeH="0" baseline="0" noProof="0">
              <a:ln>
                <a:noFill/>
              </a:ln>
              <a:solidFill>
                <a:srgbClr val="FFFFFF"/>
              </a:solidFill>
              <a:effectLst/>
              <a:uLnTx/>
              <a:uFillTx/>
              <a:latin typeface="Arial"/>
              <a:ea typeface="+mn-ea"/>
              <a:cs typeface="Arial"/>
            </a:endParaRPr>
          </a:p>
        </p:txBody>
      </p:sp>
      <p:sp>
        <p:nvSpPr>
          <p:cNvPr id="23" name="# DAYS">
            <a:extLst>
              <a:ext uri="{FF2B5EF4-FFF2-40B4-BE49-F238E27FC236}">
                <a16:creationId xmlns:a16="http://schemas.microsoft.com/office/drawing/2014/main" id="{7AE180A3-864A-F661-23BE-19027561E852}"/>
              </a:ext>
            </a:extLst>
          </p:cNvPr>
          <p:cNvSpPr txBox="1"/>
          <p:nvPr/>
        </p:nvSpPr>
        <p:spPr>
          <a:xfrm>
            <a:off x="8843244" y="2214609"/>
            <a:ext cx="1113894"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2200" b="1" i="0" u="none" strike="noStrike" kern="1200" cap="none" spc="0" normalizeH="0" baseline="0" noProof="0">
                <a:ln>
                  <a:noFill/>
                </a:ln>
                <a:solidFill>
                  <a:srgbClr val="FFFFFF"/>
                </a:solidFill>
                <a:effectLst/>
                <a:uLnTx/>
                <a:uFillTx/>
                <a:latin typeface="Arial"/>
                <a:ea typeface="+mn-ea"/>
                <a:cs typeface="Arial"/>
              </a:rPr>
              <a:t>11</a:t>
            </a:r>
            <a:r>
              <a:rPr kumimoji="0" sz="2200" b="1" i="0" u="none" strike="noStrike" kern="1200" cap="none" spc="0" normalizeH="0" baseline="0" noProof="0">
                <a:ln>
                  <a:noFill/>
                </a:ln>
                <a:solidFill>
                  <a:srgbClr val="FFFFFF"/>
                </a:solidFill>
                <a:effectLst/>
                <a:uLnTx/>
                <a:uFillTx/>
                <a:latin typeface="Arial"/>
                <a:ea typeface="+mn-ea"/>
                <a:cs typeface="Arial"/>
              </a:rPr>
              <a:t> </a:t>
            </a:r>
            <a:r>
              <a:rPr kumimoji="0" lang="fr" sz="2200" b="1" i="0" u="none" strike="noStrike" kern="1200" cap="none" spc="0" normalizeH="0" baseline="0" noProof="0">
                <a:ln>
                  <a:noFill/>
                </a:ln>
                <a:solidFill>
                  <a:srgbClr val="FFFFFF"/>
                </a:solidFill>
                <a:effectLst/>
                <a:uLnTx/>
                <a:uFillTx/>
                <a:latin typeface="Arial"/>
                <a:ea typeface="+mn-ea"/>
                <a:cs typeface="Arial"/>
              </a:rPr>
              <a:t>jours</a:t>
            </a:r>
            <a:endParaRPr kumimoji="0" sz="2200" b="1" i="0" u="none" strike="noStrike" kern="1200" cap="none" spc="0" normalizeH="0" baseline="0" noProof="0">
              <a:ln>
                <a:noFill/>
              </a:ln>
              <a:solidFill>
                <a:srgbClr val="FFFFFF"/>
              </a:solidFill>
              <a:effectLst/>
              <a:uLnTx/>
              <a:uFillTx/>
              <a:latin typeface="Arial"/>
              <a:ea typeface="+mn-ea"/>
              <a:cs typeface="Arial"/>
            </a:endParaRPr>
          </a:p>
        </p:txBody>
      </p:sp>
      <p:sp>
        <p:nvSpPr>
          <p:cNvPr id="25" name="Rounded Rectangle 54">
            <a:extLst>
              <a:ext uri="{FF2B5EF4-FFF2-40B4-BE49-F238E27FC236}">
                <a16:creationId xmlns:a16="http://schemas.microsoft.com/office/drawing/2014/main" id="{83E04CE3-863D-D98E-9A8B-56C71A2F6A62}"/>
              </a:ext>
            </a:extLst>
          </p:cNvPr>
          <p:cNvSpPr/>
          <p:nvPr/>
        </p:nvSpPr>
        <p:spPr>
          <a:xfrm>
            <a:off x="2382967" y="3703658"/>
            <a:ext cx="2642962" cy="2675327"/>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 sz="1200" b="1" i="0" u="none" strike="noStrike" kern="0" cap="none" spc="0" normalizeH="0" baseline="0" noProof="0" dirty="0">
                <a:ln>
                  <a:noFill/>
                </a:ln>
                <a:solidFill>
                  <a:srgbClr val="0F0F0F"/>
                </a:solidFill>
                <a:effectLst/>
                <a:uLnTx/>
                <a:uFillTx/>
                <a:latin typeface="Arial"/>
                <a:ea typeface="Calibri" panose="020F0502020204030204"/>
                <a:cs typeface="Arial"/>
              </a:rPr>
              <a:t>GOULOTS D'ÉTRANGLEMENT</a:t>
            </a:r>
            <a:endParaRPr kumimoji="0" lang="en-US" sz="1800" b="0" i="0" u="none" strike="noStrike" kern="1200" cap="none" spc="0" normalizeH="0" baseline="0" noProof="0" dirty="0">
              <a:ln>
                <a:noFill/>
              </a:ln>
              <a:solidFill>
                <a:srgbClr val="384D56"/>
              </a:solidFill>
              <a:effectLst/>
              <a:uLnTx/>
              <a:uFillTx/>
              <a:latin typeface="Calibri" panose="020F0502020204030204"/>
              <a:ea typeface="Calibri" panose="020F0502020204030204"/>
              <a:cs typeface="Calibri" panose="020F0502020204030204"/>
            </a:endParaRPr>
          </a:p>
          <a:p>
            <a:pPr marL="171450" marR="0" lvl="0" indent="-171450" algn="l" defTabSz="914446" rtl="0" eaLnBrk="1" fontAlgn="auto" latinLnBrk="0" hangingPunct="1">
              <a:lnSpc>
                <a:spcPct val="100000"/>
              </a:lnSpc>
              <a:spcBef>
                <a:spcPts val="0"/>
              </a:spcBef>
              <a:spcAft>
                <a:spcPts val="0"/>
              </a:spcAft>
              <a:buClrTx/>
              <a:buSzTx/>
              <a:buFont typeface="Arial"/>
              <a:buChar char="•"/>
              <a:tabLst/>
              <a:defRPr/>
            </a:pPr>
            <a:r>
              <a:rPr kumimoji="0" lang="fr" sz="1200" b="0" i="0" u="none" strike="noStrike" kern="0" cap="none" spc="0" normalizeH="0" baseline="0" noProof="0" dirty="0">
                <a:ln>
                  <a:noFill/>
                </a:ln>
                <a:solidFill>
                  <a:srgbClr val="000000"/>
                </a:solidFill>
                <a:effectLst/>
                <a:uLnTx/>
                <a:uFillTx/>
                <a:latin typeface="Arial"/>
                <a:ea typeface="Calibri" panose="020F0502020204030204"/>
                <a:cs typeface="Arial"/>
              </a:rPr>
              <a:t>Manque d'outils de surveillance</a:t>
            </a:r>
            <a:endParaRPr kumimoji="0" lang="en-US" sz="1800" b="0" i="0" u="none" strike="noStrike" kern="1200" cap="none" spc="0" normalizeH="0" baseline="0" noProof="0" dirty="0">
              <a:ln>
                <a:noFill/>
              </a:ln>
              <a:solidFill>
                <a:srgbClr val="384D56"/>
              </a:solidFill>
              <a:effectLst/>
              <a:uLnTx/>
              <a:uFillTx/>
              <a:latin typeface="Calibri" panose="020F0502020204030204"/>
              <a:ea typeface="Calibri"/>
              <a:cs typeface="Calibri"/>
            </a:endParaRPr>
          </a:p>
          <a:p>
            <a:pPr marL="171450" marR="0" lvl="0" indent="-171450" algn="l" defTabSz="914446" rtl="0" eaLnBrk="1" fontAlgn="auto" latinLnBrk="0" hangingPunct="1">
              <a:lnSpc>
                <a:spcPct val="100000"/>
              </a:lnSpc>
              <a:spcBef>
                <a:spcPts val="0"/>
              </a:spcBef>
              <a:spcAft>
                <a:spcPts val="0"/>
              </a:spcAft>
              <a:buClrTx/>
              <a:buSzTx/>
              <a:buFont typeface="Arial"/>
              <a:buChar char="•"/>
              <a:tabLst/>
              <a:defRPr/>
            </a:pPr>
            <a:r>
              <a:rPr kumimoji="0" lang="fr" sz="1200" b="0" i="0" u="none" strike="noStrike" kern="0" cap="none" spc="0" normalizeH="0" baseline="0" noProof="0" dirty="0">
                <a:ln>
                  <a:noFill/>
                </a:ln>
                <a:solidFill>
                  <a:srgbClr val="0C0F22"/>
                </a:solidFill>
                <a:effectLst/>
                <a:uLnTx/>
                <a:uFillTx/>
                <a:latin typeface="Arial"/>
                <a:ea typeface="Calibri" panose="020F0502020204030204"/>
                <a:cs typeface="Arial"/>
              </a:rPr>
              <a:t>Les professionnels de santé ont un faible indice de suspicion</a:t>
            </a:r>
          </a:p>
          <a:p>
            <a:pPr marL="171450" marR="0" lvl="0" indent="-171450" algn="l" defTabSz="914446" rtl="0" eaLnBrk="1" fontAlgn="auto" latinLnBrk="0" hangingPunct="1">
              <a:lnSpc>
                <a:spcPct val="100000"/>
              </a:lnSpc>
              <a:spcBef>
                <a:spcPts val="0"/>
              </a:spcBef>
              <a:spcAft>
                <a:spcPts val="0"/>
              </a:spcAft>
              <a:buClrTx/>
              <a:buSzTx/>
              <a:buFont typeface="Arial"/>
              <a:buChar char="•"/>
              <a:tabLst/>
              <a:defRPr/>
            </a:pPr>
            <a:r>
              <a:rPr kumimoji="0" lang="fr" sz="1200" b="0" i="0" u="none" strike="noStrike" kern="0" cap="none" spc="0" normalizeH="0" baseline="0" noProof="0" dirty="0">
                <a:ln>
                  <a:noFill/>
                </a:ln>
                <a:solidFill>
                  <a:srgbClr val="0C0F22"/>
                </a:solidFill>
                <a:effectLst/>
                <a:uLnTx/>
                <a:uFillTx/>
                <a:latin typeface="Arial"/>
                <a:ea typeface="Calibri" panose="020F0502020204030204"/>
                <a:cs typeface="Arial"/>
              </a:rPr>
              <a:t>Surveillance mal coordonnée dans les établissements de santé</a:t>
            </a:r>
          </a:p>
          <a:p>
            <a:pPr marL="171450" marR="0" lvl="0" indent="-171450" algn="l" defTabSz="914446" rtl="0" eaLnBrk="1" fontAlgn="auto" latinLnBrk="0" hangingPunct="1">
              <a:lnSpc>
                <a:spcPct val="100000"/>
              </a:lnSpc>
              <a:spcBef>
                <a:spcPts val="0"/>
              </a:spcBef>
              <a:spcAft>
                <a:spcPts val="0"/>
              </a:spcAft>
              <a:buClrTx/>
              <a:buSzTx/>
              <a:buFont typeface="Arial"/>
              <a:buChar char="•"/>
              <a:tabLst/>
              <a:defRPr/>
            </a:pPr>
            <a:endParaRPr kumimoji="0" lang="en-US" sz="1200" b="0" i="0" u="none" strike="noStrike" kern="0" cap="none" spc="0" normalizeH="0" baseline="0" noProof="0" dirty="0">
              <a:ln>
                <a:noFill/>
              </a:ln>
              <a:solidFill>
                <a:srgbClr val="0C0F22"/>
              </a:solidFill>
              <a:effectLst/>
              <a:uLnTx/>
              <a:uFillTx/>
              <a:latin typeface="Arial"/>
              <a:ea typeface="Calibri" panose="020F0502020204030204"/>
              <a:cs typeface="Arial"/>
            </a:endParaRP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C0F22"/>
                </a:solidFill>
                <a:effectLst/>
                <a:uLnTx/>
                <a:uFillTx/>
                <a:latin typeface="Arial"/>
                <a:ea typeface="Calibri" panose="020F0502020204030204"/>
                <a:cs typeface="Arial"/>
              </a:rPr>
              <a:t>FACTEURS FAVORISANTS</a:t>
            </a:r>
          </a:p>
          <a:p>
            <a:pPr marL="171450" marR="0" lvl="0" indent="-171450" algn="l" defTabSz="914446" rtl="0" eaLnBrk="1" fontAlgn="auto" latinLnBrk="0" hangingPunct="1">
              <a:lnSpc>
                <a:spcPct val="100000"/>
              </a:lnSpc>
              <a:spcBef>
                <a:spcPts val="0"/>
              </a:spcBef>
              <a:spcAft>
                <a:spcPts val="0"/>
              </a:spcAft>
              <a:buClrTx/>
              <a:buSzTx/>
              <a:buFont typeface="Arial"/>
              <a:buChar char="•"/>
              <a:tabLst/>
              <a:defRPr/>
            </a:pPr>
            <a:r>
              <a:rPr kumimoji="0" lang="fr" sz="1200" b="0" i="0" u="none" strike="noStrike" kern="0" cap="none" spc="0" normalizeH="0" baseline="0" noProof="0" dirty="0">
                <a:ln>
                  <a:noFill/>
                </a:ln>
                <a:solidFill>
                  <a:srgbClr val="0C0F22"/>
                </a:solidFill>
                <a:effectLst/>
                <a:uLnTx/>
                <a:uFillTx/>
                <a:latin typeface="Arial"/>
                <a:ea typeface="Calibri" panose="020F0502020204030204"/>
                <a:cs typeface="Arial"/>
              </a:rPr>
              <a:t>Disponibilité du CPHL à Lagos</a:t>
            </a:r>
            <a:endParaRPr kumimoji="0" lang="en-US" sz="1200" b="0" i="0" u="none" strike="noStrike" kern="0" cap="none" spc="0" normalizeH="0" baseline="0" noProof="0" dirty="0">
              <a:ln>
                <a:noFill/>
              </a:ln>
              <a:solidFill>
                <a:srgbClr val="000000"/>
              </a:solidFill>
              <a:effectLst/>
              <a:uLnTx/>
              <a:uFillTx/>
              <a:latin typeface="Arial"/>
              <a:ea typeface="Calibri" panose="020F0502020204030204"/>
              <a:cs typeface="Arial"/>
            </a:endParaRPr>
          </a:p>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C0F22"/>
              </a:solidFill>
              <a:effectLst/>
              <a:uLnTx/>
              <a:uFillTx/>
              <a:latin typeface="Arial"/>
              <a:ea typeface="Calibri" panose="020F0502020204030204"/>
              <a:cs typeface="Arial"/>
            </a:endParaRPr>
          </a:p>
        </p:txBody>
      </p:sp>
      <p:sp>
        <p:nvSpPr>
          <p:cNvPr id="27" name="Rounded Rectangle 63">
            <a:extLst>
              <a:ext uri="{FF2B5EF4-FFF2-40B4-BE49-F238E27FC236}">
                <a16:creationId xmlns:a16="http://schemas.microsoft.com/office/drawing/2014/main" id="{FE1F3117-4D02-0FE7-A837-0B3A17408C57}"/>
              </a:ext>
            </a:extLst>
          </p:cNvPr>
          <p:cNvSpPr/>
          <p:nvPr/>
        </p:nvSpPr>
        <p:spPr>
          <a:xfrm>
            <a:off x="5231421" y="3701487"/>
            <a:ext cx="2915526" cy="2685604"/>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 sz="1200" b="1" i="0" u="none" strike="noStrike" kern="0" cap="none" spc="0" normalizeH="0" baseline="0" noProof="0" dirty="0">
                <a:ln>
                  <a:noFill/>
                </a:ln>
                <a:solidFill>
                  <a:srgbClr val="0F0F0F"/>
                </a:solidFill>
                <a:effectLst/>
                <a:uLnTx/>
                <a:uFillTx/>
                <a:latin typeface="Arial"/>
                <a:ea typeface="+mn-ea"/>
                <a:cs typeface="Arial"/>
              </a:rPr>
              <a:t>GOULOTS D'ÉTRANGLEMENT</a:t>
            </a:r>
            <a:endParaRPr kumimoji="0" lang="en-US" sz="1800" b="0" i="0" u="none" strike="noStrike" kern="1200" cap="none" spc="0" normalizeH="0" baseline="0" noProof="0" dirty="0">
              <a:ln>
                <a:noFill/>
              </a:ln>
              <a:solidFill>
                <a:srgbClr val="0C0F22"/>
              </a:solidFill>
              <a:effectLst/>
              <a:uLnTx/>
              <a:uFillTx/>
              <a:latin typeface="Arial"/>
              <a:ea typeface="+mn-ea"/>
              <a:cs typeface="Arial"/>
            </a:endParaRPr>
          </a:p>
          <a:p>
            <a:pPr marL="171450" marR="0" lvl="0" indent="-171450" algn="l" defTabSz="914446" rtl="0" eaLnBrk="1" fontAlgn="auto" latinLnBrk="0" hangingPunct="1">
              <a:lnSpc>
                <a:spcPct val="100000"/>
              </a:lnSpc>
              <a:spcBef>
                <a:spcPts val="0"/>
              </a:spcBef>
              <a:spcAft>
                <a:spcPts val="0"/>
              </a:spcAft>
              <a:buClrTx/>
              <a:buSzTx/>
              <a:buFont typeface="Arial"/>
              <a:buChar char="•"/>
              <a:tabLst/>
              <a:defRPr>
                <a:solidFill>
                  <a:srgbClr val="0C0F22"/>
                </a:solidFill>
              </a:defRPr>
            </a:pPr>
            <a:r>
              <a:rPr kumimoji="0" lang="fr" sz="1200" b="0" i="0" u="none" strike="noStrike" kern="0" cap="none" spc="0" normalizeH="0" baseline="0" noProof="0" dirty="0">
                <a:ln>
                  <a:noFill/>
                </a:ln>
                <a:solidFill>
                  <a:srgbClr val="0C0F22"/>
                </a:solidFill>
                <a:effectLst/>
                <a:uLnTx/>
                <a:uFillTx/>
                <a:latin typeface="Arial"/>
                <a:ea typeface="+mn-ea"/>
                <a:cs typeface="Arial"/>
              </a:rPr>
              <a:t>Mauvaise communication entre l'État et le NCDC</a:t>
            </a:r>
            <a:endParaRPr kumimoji="0" lang="en-US" sz="1200" b="0" i="0" u="none" strike="noStrike" kern="0" cap="none" spc="0" normalizeH="0" baseline="0" noProof="0" dirty="0">
              <a:ln>
                <a:noFill/>
              </a:ln>
              <a:solidFill>
                <a:srgbClr val="0C0F22"/>
              </a:solidFill>
              <a:effectLst/>
              <a:uLnTx/>
              <a:uFillTx/>
              <a:latin typeface="Arial"/>
              <a:ea typeface="+mn-ea"/>
              <a:cs typeface="Arial"/>
            </a:endParaRPr>
          </a:p>
          <a:p>
            <a:pPr marL="171450" marR="0" lvl="0" indent="-171450" algn="l" defTabSz="914446" rtl="0" eaLnBrk="1" fontAlgn="auto" latinLnBrk="0" hangingPunct="1">
              <a:lnSpc>
                <a:spcPct val="100000"/>
              </a:lnSpc>
              <a:spcBef>
                <a:spcPts val="0"/>
              </a:spcBef>
              <a:spcAft>
                <a:spcPts val="0"/>
              </a:spcAft>
              <a:buClrTx/>
              <a:buSzTx/>
              <a:buFont typeface="Arial"/>
              <a:buChar char="•"/>
              <a:tabLst/>
              <a:defRPr/>
            </a:pPr>
            <a:endParaRPr kumimoji="0" lang="en-US" sz="1200" b="0" i="0" u="none" strike="noStrike" kern="0" cap="none" spc="0" normalizeH="0" baseline="0" noProof="0" dirty="0">
              <a:ln>
                <a:noFill/>
              </a:ln>
              <a:solidFill>
                <a:srgbClr val="0C0F22"/>
              </a:solidFill>
              <a:effectLst/>
              <a:uLnTx/>
              <a:uFillTx/>
              <a:latin typeface="Arial"/>
              <a:ea typeface="Calibri" panose="020F0502020204030204"/>
              <a:cs typeface="Arial"/>
            </a:endParaRPr>
          </a:p>
          <a:p>
            <a:pPr lvl="0" defTabSz="914446">
              <a:defRPr/>
            </a:pPr>
            <a:r>
              <a:rPr lang="en-US" sz="1200" b="1" kern="0" dirty="0">
                <a:solidFill>
                  <a:srgbClr val="0C0F22"/>
                </a:solidFill>
                <a:latin typeface="Arial"/>
                <a:ea typeface="Calibri" panose="020F0502020204030204"/>
                <a:cs typeface="Arial"/>
              </a:rPr>
              <a:t>FACTEURS FAVORISANTS</a:t>
            </a:r>
          </a:p>
          <a:p>
            <a:pPr marL="171450" marR="0" lvl="0" indent="-171450" algn="l" defTabSz="914446" rtl="0" eaLnBrk="1" fontAlgn="auto" latinLnBrk="0" hangingPunct="1">
              <a:lnSpc>
                <a:spcPct val="100000"/>
              </a:lnSpc>
              <a:spcBef>
                <a:spcPts val="0"/>
              </a:spcBef>
              <a:spcAft>
                <a:spcPts val="0"/>
              </a:spcAft>
              <a:buClrTx/>
              <a:buSzTx/>
              <a:buFont typeface="Arial"/>
              <a:buChar char="•"/>
              <a:tabLst/>
              <a:defRPr>
                <a:solidFill>
                  <a:srgbClr val="0C0F22"/>
                </a:solidFill>
              </a:defRPr>
            </a:pPr>
            <a:r>
              <a:rPr kumimoji="0" lang="fr" sz="1200" b="0" i="0" u="none" strike="noStrike" kern="0" cap="none" spc="0" normalizeH="0" baseline="0" noProof="0" dirty="0">
                <a:ln>
                  <a:noFill/>
                </a:ln>
                <a:solidFill>
                  <a:srgbClr val="0C0F22"/>
                </a:solidFill>
                <a:effectLst/>
                <a:uLnTx/>
                <a:uFillTx/>
                <a:latin typeface="Arial"/>
                <a:ea typeface="+mn-ea"/>
                <a:cs typeface="Arial"/>
              </a:rPr>
              <a:t>Capacité à cultiver </a:t>
            </a:r>
            <a:r>
              <a:rPr kumimoji="0" lang="fr" sz="1200" b="0" i="1" u="none" strike="noStrike" kern="0" cap="none" spc="0" normalizeH="0" baseline="0" noProof="0" dirty="0">
                <a:ln>
                  <a:noFill/>
                </a:ln>
                <a:solidFill>
                  <a:srgbClr val="0C0F22"/>
                </a:solidFill>
                <a:effectLst/>
                <a:uLnTx/>
                <a:uFillTx/>
                <a:latin typeface="Arial"/>
                <a:ea typeface="+mn-ea"/>
                <a:cs typeface="Arial"/>
              </a:rPr>
              <a:t>Corynebacterium spp.</a:t>
            </a:r>
            <a:endParaRPr kumimoji="0" lang="en-US" sz="1200" b="0" i="0" u="none" strike="noStrike" kern="0" cap="none" spc="0" normalizeH="0" baseline="0" noProof="0" dirty="0">
              <a:ln>
                <a:noFill/>
              </a:ln>
              <a:solidFill>
                <a:srgbClr val="000000"/>
              </a:solidFill>
              <a:effectLst/>
              <a:uLnTx/>
              <a:uFillTx/>
              <a:latin typeface="Arial"/>
              <a:ea typeface="+mn-ea"/>
              <a:cs typeface="Arial"/>
            </a:endParaRPr>
          </a:p>
          <a:p>
            <a:pPr marL="171450" marR="0" lvl="0" indent="-171450" algn="l" defTabSz="914446" rtl="0" eaLnBrk="1" fontAlgn="auto" latinLnBrk="0" hangingPunct="1">
              <a:lnSpc>
                <a:spcPct val="100000"/>
              </a:lnSpc>
              <a:spcBef>
                <a:spcPts val="0"/>
              </a:spcBef>
              <a:spcAft>
                <a:spcPts val="0"/>
              </a:spcAft>
              <a:buClrTx/>
              <a:buSzTx/>
              <a:buFont typeface="Arial"/>
              <a:buChar char="•"/>
              <a:tabLst/>
              <a:defRPr>
                <a:solidFill>
                  <a:srgbClr val="0C0F22"/>
                </a:solidFill>
              </a:defRPr>
            </a:pPr>
            <a:r>
              <a:rPr kumimoji="0" lang="fr" sz="1200" b="0" i="0" u="none" strike="noStrike" kern="0" cap="none" spc="0" normalizeH="0" baseline="0" noProof="0" dirty="0">
                <a:ln>
                  <a:noFill/>
                </a:ln>
                <a:solidFill>
                  <a:srgbClr val="0C0F22"/>
                </a:solidFill>
                <a:effectLst/>
                <a:uLnTx/>
                <a:uFillTx/>
                <a:latin typeface="Arial"/>
                <a:ea typeface="+mn-ea"/>
                <a:cs typeface="Arial"/>
              </a:rPr>
              <a:t>Proactivité des cliniciens pour signaler les cas au SMOH et au NCDC</a:t>
            </a:r>
            <a:endParaRPr kumimoji="0" lang="en-US" sz="1200" b="0" i="0" u="none" strike="noStrike" kern="0" cap="none" spc="0" normalizeH="0" baseline="0" noProof="0" dirty="0">
              <a:ln>
                <a:noFill/>
              </a:ln>
              <a:solidFill>
                <a:srgbClr val="000000"/>
              </a:solidFill>
              <a:effectLst/>
              <a:uLnTx/>
              <a:uFillTx/>
              <a:latin typeface="Arial"/>
              <a:ea typeface="+mn-ea"/>
              <a:cs typeface="Arial"/>
            </a:endParaRPr>
          </a:p>
          <a:p>
            <a:pPr marL="0" marR="0" lvl="0" indent="0" algn="ctr" defTabSz="914446" rtl="0" eaLnBrk="1" fontAlgn="auto" latinLnBrk="0" hangingPunct="1">
              <a:lnSpc>
                <a:spcPct val="100000"/>
              </a:lnSpc>
              <a:spcBef>
                <a:spcPts val="0"/>
              </a:spcBef>
              <a:spcAft>
                <a:spcPts val="0"/>
              </a:spcAft>
              <a:buClrTx/>
              <a:buSzTx/>
              <a:buFontTx/>
              <a:buNone/>
              <a:tabLst/>
              <a:defRPr>
                <a:solidFill>
                  <a:srgbClr val="0C0F22"/>
                </a:solidFill>
              </a:defRPr>
            </a:pPr>
            <a:endParaRPr kumimoji="0" lang="en-US" sz="1200" b="0" i="1" u="none" strike="noStrike" kern="0" cap="none" spc="0" normalizeH="0" baseline="0" noProof="0" dirty="0">
              <a:ln>
                <a:noFill/>
              </a:ln>
              <a:solidFill>
                <a:srgbClr val="0C0F22"/>
              </a:solidFill>
              <a:effectLst/>
              <a:uLnTx/>
              <a:uFillTx/>
              <a:latin typeface="Arial"/>
              <a:ea typeface="+mn-ea"/>
              <a:cs typeface="Arial"/>
            </a:endParaRPr>
          </a:p>
          <a:p>
            <a:pPr marL="0" marR="0" lvl="0" indent="0" algn="ctr" defTabSz="914446" rtl="0" eaLnBrk="1" fontAlgn="auto" latinLnBrk="0" hangingPunct="1">
              <a:lnSpc>
                <a:spcPct val="100000"/>
              </a:lnSpc>
              <a:spcBef>
                <a:spcPts val="0"/>
              </a:spcBef>
              <a:spcAft>
                <a:spcPts val="0"/>
              </a:spcAft>
              <a:buClrTx/>
              <a:buSzTx/>
              <a:buFontTx/>
              <a:buNone/>
              <a:tabLst/>
              <a:defRPr>
                <a:solidFill>
                  <a:srgbClr val="0C0F22"/>
                </a:solidFill>
              </a:defRPr>
            </a:pPr>
            <a:endParaRPr kumimoji="0" lang="en-US" sz="1200" b="1" i="0" u="none" strike="noStrike" kern="0" cap="none" spc="0" normalizeH="0" baseline="0" noProof="0" dirty="0">
              <a:ln>
                <a:noFill/>
              </a:ln>
              <a:solidFill>
                <a:srgbClr val="0C0F22"/>
              </a:solidFill>
              <a:effectLst/>
              <a:uLnTx/>
              <a:uFillTx/>
              <a:latin typeface="Arial"/>
              <a:ea typeface="+mn-ea"/>
              <a:cs typeface="Arial"/>
            </a:endParaRPr>
          </a:p>
        </p:txBody>
      </p:sp>
      <p:sp>
        <p:nvSpPr>
          <p:cNvPr id="29" name="TextBox 28">
            <a:extLst>
              <a:ext uri="{FF2B5EF4-FFF2-40B4-BE49-F238E27FC236}">
                <a16:creationId xmlns:a16="http://schemas.microsoft.com/office/drawing/2014/main" id="{03A8E888-F243-8269-7593-F0162757C306}"/>
              </a:ext>
            </a:extLst>
          </p:cNvPr>
          <p:cNvSpPr txBox="1"/>
          <p:nvPr/>
        </p:nvSpPr>
        <p:spPr>
          <a:xfrm>
            <a:off x="293541" y="1559277"/>
            <a:ext cx="1404236"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CIBLE</a:t>
            </a:r>
          </a:p>
        </p:txBody>
      </p:sp>
      <p:sp>
        <p:nvSpPr>
          <p:cNvPr id="30" name="TextBox 29">
            <a:extLst>
              <a:ext uri="{FF2B5EF4-FFF2-40B4-BE49-F238E27FC236}">
                <a16:creationId xmlns:a16="http://schemas.microsoft.com/office/drawing/2014/main" id="{3AA339B5-C3B8-8202-A7B7-0920C296EEE9}"/>
              </a:ext>
            </a:extLst>
          </p:cNvPr>
          <p:cNvSpPr txBox="1"/>
          <p:nvPr/>
        </p:nvSpPr>
        <p:spPr>
          <a:xfrm>
            <a:off x="293541" y="2332095"/>
            <a:ext cx="1607225"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CHRONOLOGIE</a:t>
            </a:r>
          </a:p>
        </p:txBody>
      </p:sp>
      <p:sp>
        <p:nvSpPr>
          <p:cNvPr id="36" name="Rounded Rectangle 75">
            <a:extLst>
              <a:ext uri="{FF2B5EF4-FFF2-40B4-BE49-F238E27FC236}">
                <a16:creationId xmlns:a16="http://schemas.microsoft.com/office/drawing/2014/main" id="{61D79311-16C6-4ACD-309A-110D1663E1FB}"/>
              </a:ext>
            </a:extLst>
          </p:cNvPr>
          <p:cNvSpPr/>
          <p:nvPr/>
        </p:nvSpPr>
        <p:spPr>
          <a:xfrm>
            <a:off x="8363632" y="3708405"/>
            <a:ext cx="2865696" cy="2658982"/>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 sz="1200" b="1" i="0" u="none" strike="noStrike" kern="0" cap="none" spc="0" normalizeH="0" baseline="0" noProof="0">
                <a:ln>
                  <a:noFill/>
                </a:ln>
                <a:solidFill>
                  <a:srgbClr val="0F0F0F"/>
                </a:solidFill>
                <a:effectLst/>
                <a:uLnTx/>
                <a:uFillTx/>
                <a:latin typeface="Arial"/>
                <a:ea typeface="Calibri" panose="020F0502020204030204"/>
                <a:cs typeface="Arial"/>
              </a:rPr>
              <a:t>GOULOTS D'ÉTRANGLEMENT</a:t>
            </a:r>
            <a:endParaRPr kumimoji="0" lang="en-US" sz="1200" b="0" i="0" u="none" strike="noStrike" kern="0" cap="none" spc="0" normalizeH="0" baseline="0" noProof="0">
              <a:ln>
                <a:noFill/>
              </a:ln>
              <a:solidFill>
                <a:srgbClr val="0C0F22"/>
              </a:solidFill>
              <a:effectLst/>
              <a:uLnTx/>
              <a:uFillTx/>
              <a:latin typeface="Arial"/>
              <a:ea typeface="Calibri" panose="020F0502020204030204"/>
              <a:cs typeface="Arial"/>
            </a:endParaRPr>
          </a:p>
          <a:p>
            <a:pPr marL="171450" marR="0" lvl="0" indent="-171450" algn="l" defTabSz="914446" rtl="0" eaLnBrk="1" fontAlgn="auto" latinLnBrk="0" hangingPunct="1">
              <a:lnSpc>
                <a:spcPct val="100000"/>
              </a:lnSpc>
              <a:spcBef>
                <a:spcPts val="0"/>
              </a:spcBef>
              <a:spcAft>
                <a:spcPts val="0"/>
              </a:spcAft>
              <a:buClrTx/>
              <a:buSzTx/>
              <a:buFont typeface="Arial"/>
              <a:buChar char="•"/>
              <a:tabLst/>
              <a:defRPr>
                <a:solidFill>
                  <a:srgbClr val="0C0F22"/>
                </a:solidFill>
              </a:defRPr>
            </a:pPr>
            <a:r>
              <a:rPr kumimoji="0" lang="fr" sz="1200" b="0" i="0" u="none" strike="noStrike" kern="0" cap="none" spc="0" normalizeH="0" baseline="0" noProof="0">
                <a:ln>
                  <a:noFill/>
                </a:ln>
                <a:solidFill>
                  <a:srgbClr val="0C0F22"/>
                </a:solidFill>
                <a:effectLst/>
                <a:uLnTx/>
                <a:uFillTx/>
                <a:latin typeface="Arial"/>
                <a:ea typeface="Calibri" panose="020F0502020204030204"/>
                <a:cs typeface="Arial"/>
              </a:rPr>
              <a:t>Indisponibilité du DAT dans le pays</a:t>
            </a:r>
          </a:p>
          <a:p>
            <a:pPr marL="171450" marR="0" lvl="0" indent="-171450" algn="l" defTabSz="914446" rtl="0" eaLnBrk="1" fontAlgn="auto" latinLnBrk="0" hangingPunct="1">
              <a:lnSpc>
                <a:spcPct val="100000"/>
              </a:lnSpc>
              <a:spcBef>
                <a:spcPts val="0"/>
              </a:spcBef>
              <a:spcAft>
                <a:spcPts val="0"/>
              </a:spcAft>
              <a:buClrTx/>
              <a:buSzTx/>
              <a:buFont typeface="Arial"/>
              <a:buChar char="•"/>
              <a:tabLst/>
              <a:defRPr>
                <a:solidFill>
                  <a:srgbClr val="0C0F22"/>
                </a:solidFill>
              </a:defRPr>
            </a:pPr>
            <a:r>
              <a:rPr kumimoji="0" lang="fr" sz="1200" b="0" i="0" u="none" strike="noStrike" kern="0" cap="none" spc="0" normalizeH="0" baseline="0" noProof="0">
                <a:ln>
                  <a:noFill/>
                </a:ln>
                <a:solidFill>
                  <a:srgbClr val="0C0F22"/>
                </a:solidFill>
                <a:effectLst/>
                <a:uLnTx/>
                <a:uFillTx/>
                <a:latin typeface="Arial"/>
                <a:ea typeface="+mn-ea"/>
                <a:cs typeface="Arial"/>
              </a:rPr>
              <a:t>Retard dans l'autorisation NAFDAC pour le DAT</a:t>
            </a:r>
            <a:endParaRPr kumimoji="0" lang="en-US" sz="1200" b="0" i="0" u="none" strike="noStrike" kern="0" cap="none" spc="0" normalizeH="0" baseline="0" noProof="0">
              <a:ln>
                <a:noFill/>
              </a:ln>
              <a:solidFill>
                <a:srgbClr val="000000"/>
              </a:solidFill>
              <a:effectLst/>
              <a:uLnTx/>
              <a:uFillTx/>
              <a:latin typeface="Arial"/>
              <a:ea typeface="+mn-ea"/>
              <a:cs typeface="Arial"/>
            </a:endParaRPr>
          </a:p>
          <a:p>
            <a:pPr marL="171450" marR="0" lvl="0" indent="-171450" algn="l" defTabSz="914446" rtl="0" eaLnBrk="1" fontAlgn="auto" latinLnBrk="0" hangingPunct="1">
              <a:lnSpc>
                <a:spcPct val="100000"/>
              </a:lnSpc>
              <a:spcBef>
                <a:spcPts val="0"/>
              </a:spcBef>
              <a:spcAft>
                <a:spcPts val="0"/>
              </a:spcAft>
              <a:buClrTx/>
              <a:buSzTx/>
              <a:buFont typeface="Arial"/>
              <a:buChar char="•"/>
              <a:tabLst/>
              <a:defRPr>
                <a:solidFill>
                  <a:srgbClr val="0C0F22"/>
                </a:solidFill>
              </a:defRPr>
            </a:pPr>
            <a:r>
              <a:rPr kumimoji="0" lang="fr" sz="1200" b="0" i="0" u="none" strike="noStrike" kern="0" cap="none" spc="0" normalizeH="0" baseline="0" noProof="0">
                <a:ln>
                  <a:noFill/>
                </a:ln>
                <a:solidFill>
                  <a:srgbClr val="0C0F22"/>
                </a:solidFill>
                <a:effectLst/>
                <a:uLnTx/>
                <a:uFillTx/>
                <a:latin typeface="Arial"/>
                <a:ea typeface="Calibri"/>
                <a:cs typeface="Arial"/>
              </a:rPr>
              <a:t>Aucune directive nationale sur la surveillance de la diphtérie et la réponse aux épidémies (vaccination, utilisation du DAT, etc.)</a:t>
            </a:r>
            <a:endParaRPr kumimoji="0" lang="en-US" sz="1800" b="0" i="0" u="none" strike="noStrike" kern="1200" cap="none" spc="0" normalizeH="0" baseline="0" noProof="0">
              <a:ln>
                <a:noFill/>
              </a:ln>
              <a:solidFill>
                <a:srgbClr val="0C0F22"/>
              </a:solidFill>
              <a:effectLst/>
              <a:uLnTx/>
              <a:uFillTx/>
              <a:latin typeface="Calibri" panose="020F0502020204030204"/>
              <a:ea typeface="Calibri" panose="020F0502020204030204"/>
              <a:cs typeface="Calibri" panose="020F0502020204030204"/>
            </a:endParaRPr>
          </a:p>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endParaRPr kumimoji="0" lang="en-US" sz="1200" b="0" i="0" u="none" strike="noStrike" kern="0" cap="none" spc="0" normalizeH="0" baseline="0" noProof="0">
              <a:ln>
                <a:noFill/>
              </a:ln>
              <a:solidFill>
                <a:srgbClr val="0C0F22"/>
              </a:solidFill>
              <a:effectLst/>
              <a:uLnTx/>
              <a:uFillTx/>
              <a:latin typeface="Arial"/>
              <a:ea typeface="Calibri"/>
              <a:cs typeface="Arial"/>
            </a:endParaRPr>
          </a:p>
        </p:txBody>
      </p:sp>
      <p:sp>
        <p:nvSpPr>
          <p:cNvPr id="39" name="Oval 38">
            <a:extLst>
              <a:ext uri="{FF2B5EF4-FFF2-40B4-BE49-F238E27FC236}">
                <a16:creationId xmlns:a16="http://schemas.microsoft.com/office/drawing/2014/main" id="{73FBF6E2-8D1D-ED7B-F5C0-63E6CA99F095}"/>
              </a:ext>
            </a:extLst>
          </p:cNvPr>
          <p:cNvSpPr/>
          <p:nvPr/>
        </p:nvSpPr>
        <p:spPr>
          <a:xfrm>
            <a:off x="1884237" y="2089567"/>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40" name="Picture 39">
            <a:extLst>
              <a:ext uri="{FF2B5EF4-FFF2-40B4-BE49-F238E27FC236}">
                <a16:creationId xmlns:a16="http://schemas.microsoft.com/office/drawing/2014/main" id="{48305F22-3F90-4853-6AFC-739C47F58AE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87933" y="2251928"/>
            <a:ext cx="320021" cy="356250"/>
          </a:xfrm>
          <a:prstGeom prst="rect">
            <a:avLst/>
          </a:prstGeom>
        </p:spPr>
      </p:pic>
      <p:sp>
        <p:nvSpPr>
          <p:cNvPr id="52" name="# DAYS">
            <a:extLst>
              <a:ext uri="{FF2B5EF4-FFF2-40B4-BE49-F238E27FC236}">
                <a16:creationId xmlns:a16="http://schemas.microsoft.com/office/drawing/2014/main" id="{00822C8F-24C2-2A22-7B39-946A5F24E68D}"/>
              </a:ext>
            </a:extLst>
          </p:cNvPr>
          <p:cNvSpPr txBox="1"/>
          <p:nvPr/>
        </p:nvSpPr>
        <p:spPr>
          <a:xfrm>
            <a:off x="5427655" y="2137047"/>
            <a:ext cx="1815560"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600" b="1" i="0" u="none" strike="noStrike" kern="1200" cap="none" spc="0" normalizeH="0" baseline="0" noProof="0">
                <a:ln>
                  <a:noFill/>
                </a:ln>
                <a:solidFill>
                  <a:srgbClr val="FFFFFF"/>
                </a:solidFill>
                <a:effectLst/>
                <a:uLnTx/>
                <a:uFillTx/>
                <a:latin typeface="Arial"/>
                <a:ea typeface="+mn-ea"/>
                <a:cs typeface="Arial"/>
              </a:rPr>
              <a:t>État 1 : 1 jour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600" b="1" i="0" u="none" strike="noStrike" kern="1200" cap="none" spc="0" normalizeH="0" baseline="0" noProof="0">
                <a:ln>
                  <a:noFill/>
                </a:ln>
                <a:solidFill>
                  <a:srgbClr val="FFFFFF"/>
                </a:solidFill>
                <a:effectLst/>
                <a:uLnTx/>
                <a:uFillTx/>
                <a:latin typeface="Arial"/>
                <a:ea typeface="+mn-ea"/>
                <a:cs typeface="Arial"/>
              </a:rPr>
              <a:t>État 2 : 109 jours</a:t>
            </a:r>
            <a:endParaRPr kumimoji="0" sz="1600" b="1" i="0" u="none" strike="noStrike" kern="1200" cap="none" spc="0" normalizeH="0" baseline="0" noProof="0">
              <a:ln>
                <a:noFill/>
              </a:ln>
              <a:solidFill>
                <a:srgbClr val="FFFFFF"/>
              </a:solidFill>
              <a:effectLst/>
              <a:uLnTx/>
              <a:uFillTx/>
              <a:latin typeface="Arial"/>
              <a:ea typeface="+mn-ea"/>
              <a:cs typeface="Arial"/>
            </a:endParaRPr>
          </a:p>
        </p:txBody>
      </p:sp>
      <p:sp>
        <p:nvSpPr>
          <p:cNvPr id="3" name="Title 10">
            <a:extLst>
              <a:ext uri="{FF2B5EF4-FFF2-40B4-BE49-F238E27FC236}">
                <a16:creationId xmlns:a16="http://schemas.microsoft.com/office/drawing/2014/main" id="{7769FAC2-3C48-B60A-C9E2-138B721F156B}"/>
              </a:ext>
            </a:extLst>
          </p:cNvPr>
          <p:cNvSpPr txBox="1">
            <a:spLocks/>
          </p:cNvSpPr>
          <p:nvPr/>
        </p:nvSpPr>
        <p:spPr>
          <a:xfrm>
            <a:off x="293541" y="337895"/>
            <a:ext cx="11579087" cy="132556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000" b="1" kern="1200">
                <a:solidFill>
                  <a:srgbClr val="3D9D45"/>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 sz="3200" b="1" i="0" u="none" strike="noStrike" kern="1200" cap="none" spc="0" normalizeH="0" baseline="0" noProof="0">
                <a:ln>
                  <a:noFill/>
                </a:ln>
                <a:solidFill>
                  <a:srgbClr val="3BB041"/>
                </a:solidFill>
                <a:effectLst/>
                <a:uLnTx/>
                <a:uFillTx/>
                <a:latin typeface="Arial" panose="020B0604020202020204" pitchFamily="34" charset="0"/>
                <a:ea typeface="+mj-ea"/>
                <a:cs typeface="Arial" panose="020B0604020202020204" pitchFamily="34" charset="0"/>
              </a:rPr>
              <a:t>Diphtérie dans deux États | Nigéria</a:t>
            </a:r>
          </a:p>
        </p:txBody>
      </p:sp>
      <p:sp>
        <p:nvSpPr>
          <p:cNvPr id="14" name="TextBox 13">
            <a:extLst>
              <a:ext uri="{FF2B5EF4-FFF2-40B4-BE49-F238E27FC236}">
                <a16:creationId xmlns:a16="http://schemas.microsoft.com/office/drawing/2014/main" id="{71A5C9F5-2CDF-8713-DF3D-51B011F3F344}"/>
              </a:ext>
            </a:extLst>
          </p:cNvPr>
          <p:cNvSpPr txBox="1"/>
          <p:nvPr/>
        </p:nvSpPr>
        <p:spPr>
          <a:xfrm>
            <a:off x="293541" y="3707577"/>
            <a:ext cx="1753653" cy="1015663"/>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GOULOTS D'ÉTRANGLEMENT</a:t>
            </a:r>
          </a:p>
          <a:p>
            <a:pPr defTabSz="914446">
              <a:defRPr/>
            </a:pPr>
            <a:r>
              <a:rPr kumimoji="0" lang="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et </a:t>
            </a:r>
            <a:r>
              <a:rPr lang="fr-FR" sz="1200" b="1" dirty="0">
                <a:solidFill>
                  <a:srgbClr val="618393"/>
                </a:solidFill>
                <a:latin typeface="Arial" panose="020B0604020202020204" pitchFamily="34" charset="0"/>
                <a:cs typeface="Arial" panose="020B0604020202020204" pitchFamily="34" charset="0"/>
              </a:rPr>
              <a:t>FACTEURS FAVORISANTS</a:t>
            </a:r>
          </a:p>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5058911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874503-698F-3696-E56E-BDC352F7FFB5}"/>
            </a:ext>
          </a:extLst>
        </p:cNvPr>
        <p:cNvGrpSpPr/>
        <p:nvPr/>
      </p:nvGrpSpPr>
      <p:grpSpPr>
        <a:xfrm>
          <a:off x="0" y="0"/>
          <a:ext cx="0" cy="0"/>
          <a:chOff x="0" y="0"/>
          <a:chExt cx="0" cy="0"/>
        </a:xfrm>
      </p:grpSpPr>
      <p:sp>
        <p:nvSpPr>
          <p:cNvPr id="32" name="Text Placeholder 4">
            <a:extLst>
              <a:ext uri="{FF2B5EF4-FFF2-40B4-BE49-F238E27FC236}">
                <a16:creationId xmlns:a16="http://schemas.microsoft.com/office/drawing/2014/main" id="{C656F488-5EB3-C91F-72EA-2F78DB559C69}"/>
              </a:ext>
            </a:extLst>
          </p:cNvPr>
          <p:cNvSpPr txBox="1">
            <a:spLocks/>
          </p:cNvSpPr>
          <p:nvPr/>
        </p:nvSpPr>
        <p:spPr>
          <a:xfrm>
            <a:off x="3222566" y="2401251"/>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34" name="Text Placeholder 4">
            <a:extLst>
              <a:ext uri="{FF2B5EF4-FFF2-40B4-BE49-F238E27FC236}">
                <a16:creationId xmlns:a16="http://schemas.microsoft.com/office/drawing/2014/main" id="{B309D315-7BEB-E407-6628-6258197B7153}"/>
              </a:ext>
            </a:extLst>
          </p:cNvPr>
          <p:cNvSpPr txBox="1">
            <a:spLocks/>
          </p:cNvSpPr>
          <p:nvPr/>
        </p:nvSpPr>
        <p:spPr>
          <a:xfrm>
            <a:off x="6492920" y="2163180"/>
            <a:ext cx="5180595" cy="3034724"/>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Identifier les goulots d'étranglement/</a:t>
            </a:r>
            <a:r>
              <a:rPr kumimoji="0" lang="en-US" sz="2200" b="0" i="0" u="none" strike="noStrike" kern="1200" cap="none" spc="0" normalizeH="0" baseline="0" noProof="0" dirty="0" err="1">
                <a:ln>
                  <a:noFill/>
                </a:ln>
                <a:solidFill>
                  <a:srgbClr val="384D56"/>
                </a:solidFill>
                <a:effectLst/>
                <a:uLnTx/>
                <a:uFillTx/>
                <a:latin typeface="Arial" panose="020B0604020202020204" pitchFamily="34" charset="0"/>
                <a:ea typeface="+mn-ea"/>
                <a:cs typeface="+mn-cs"/>
              </a:rPr>
              <a:t>facteurs</a:t>
            </a:r>
            <a:r>
              <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en-US" sz="2200" b="0" i="0" u="none" strike="noStrike" kern="1200" cap="none" spc="0" normalizeH="0" baseline="0" noProof="0" dirty="0" err="1">
                <a:ln>
                  <a:noFill/>
                </a:ln>
                <a:solidFill>
                  <a:srgbClr val="384D56"/>
                </a:solidFill>
                <a:effectLst/>
                <a:uLnTx/>
                <a:uFillTx/>
                <a:latin typeface="Arial" panose="020B0604020202020204" pitchFamily="34" charset="0"/>
                <a:ea typeface="+mn-ea"/>
                <a:cs typeface="+mn-cs"/>
              </a:rPr>
              <a:t>favorisants</a:t>
            </a:r>
            <a:r>
              <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pour </a:t>
            </a:r>
            <a:r>
              <a:rPr kumimoji="0" lang="fr" sz="2200" b="0" i="0" u="sng" strike="noStrike" kern="1200" cap="none" spc="0" normalizeH="0" baseline="0" noProof="0" dirty="0">
                <a:ln>
                  <a:noFill/>
                </a:ln>
                <a:solidFill>
                  <a:srgbClr val="384D56"/>
                </a:solidFill>
                <a:effectLst/>
                <a:uLnTx/>
                <a:uFillTx/>
                <a:latin typeface="Arial" panose="020B0604020202020204" pitchFamily="34" charset="0"/>
                <a:ea typeface="+mn-ea"/>
                <a:cs typeface="+mn-cs"/>
              </a:rPr>
              <a:t>chaque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intervalle 7-1-7</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Utiliser les textes narratifs issus de la collecte de données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Organiser des séances participatives avec les personnes impliquées dans l'enquête initiale et la réponse précoce</a:t>
            </a:r>
          </a:p>
        </p:txBody>
      </p:sp>
      <p:sp>
        <p:nvSpPr>
          <p:cNvPr id="39" name="TextBox 38">
            <a:extLst>
              <a:ext uri="{FF2B5EF4-FFF2-40B4-BE49-F238E27FC236}">
                <a16:creationId xmlns:a16="http://schemas.microsoft.com/office/drawing/2014/main" id="{F4E50A84-96EB-8EA6-A03E-CFD05B5A8A7D}"/>
              </a:ext>
            </a:extLst>
          </p:cNvPr>
          <p:cNvSpPr txBox="1"/>
          <p:nvPr/>
        </p:nvSpPr>
        <p:spPr>
          <a:xfrm>
            <a:off x="3731028" y="6118533"/>
            <a:ext cx="1837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dirty="0">
                <a:ln>
                  <a:noFill/>
                </a:ln>
                <a:solidFill>
                  <a:srgbClr val="628393"/>
                </a:solidFill>
                <a:effectLst/>
                <a:uLnTx/>
                <a:uFillTx/>
                <a:latin typeface="Calibri" panose="020F0502020204030204"/>
                <a:ea typeface="+mn-ea"/>
                <a:cs typeface="+mn-cs"/>
              </a:rPr>
              <a:t>Outil d'évaluation 7-1-7</a:t>
            </a:r>
          </a:p>
        </p:txBody>
      </p:sp>
      <p:pic>
        <p:nvPicPr>
          <p:cNvPr id="3" name="Image 2">
            <a:extLst>
              <a:ext uri="{FF2B5EF4-FFF2-40B4-BE49-F238E27FC236}">
                <a16:creationId xmlns:a16="http://schemas.microsoft.com/office/drawing/2014/main" id="{C3B5EEF8-6B03-9146-AC11-7DFF9C661D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4651" y="1678666"/>
            <a:ext cx="6115830" cy="4219449"/>
          </a:xfrm>
          <a:prstGeom prst="rect">
            <a:avLst/>
          </a:prstGeom>
        </p:spPr>
      </p:pic>
      <p:sp>
        <p:nvSpPr>
          <p:cNvPr id="7" name="Rectangle: Rounded Corners 303">
            <a:extLst>
              <a:ext uri="{FF2B5EF4-FFF2-40B4-BE49-F238E27FC236}">
                <a16:creationId xmlns:a16="http://schemas.microsoft.com/office/drawing/2014/main" id="{B0203D96-B909-C677-7058-8C16BA7D9D40}"/>
              </a:ext>
            </a:extLst>
          </p:cNvPr>
          <p:cNvSpPr/>
          <p:nvPr/>
        </p:nvSpPr>
        <p:spPr>
          <a:xfrm>
            <a:off x="1140005" y="375580"/>
            <a:ext cx="9886805" cy="754719"/>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Arial"/>
                <a:cs typeface="Calibri" panose="020F0502020204030204"/>
              </a:rPr>
              <a:t>    Identifier les goulets d’étranglement et les facteurs favorisants</a:t>
            </a:r>
          </a:p>
        </p:txBody>
      </p:sp>
      <p:sp>
        <p:nvSpPr>
          <p:cNvPr id="8" name="Oval 304">
            <a:extLst>
              <a:ext uri="{FF2B5EF4-FFF2-40B4-BE49-F238E27FC236}">
                <a16:creationId xmlns:a16="http://schemas.microsoft.com/office/drawing/2014/main" id="{3A06A0D8-D7AC-A30E-8ED1-60E2EA4835D9}"/>
              </a:ext>
            </a:extLst>
          </p:cNvPr>
          <p:cNvSpPr/>
          <p:nvPr/>
        </p:nvSpPr>
        <p:spPr>
          <a:xfrm>
            <a:off x="779723" y="378121"/>
            <a:ext cx="785580" cy="742276"/>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447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95EF5-6D7B-6F23-70F7-ED494AA11398}"/>
            </a:ext>
          </a:extLst>
        </p:cNvPr>
        <p:cNvGrpSpPr/>
        <p:nvPr/>
      </p:nvGrpSpPr>
      <p:grpSpPr>
        <a:xfrm>
          <a:off x="0" y="0"/>
          <a:ext cx="0" cy="0"/>
          <a:chOff x="0" y="0"/>
          <a:chExt cx="0" cy="0"/>
        </a:xfrm>
      </p:grpSpPr>
      <p:sp>
        <p:nvSpPr>
          <p:cNvPr id="14" name="Rounded Rectangle 13">
            <a:extLst>
              <a:ext uri="{FF2B5EF4-FFF2-40B4-BE49-F238E27FC236}">
                <a16:creationId xmlns:a16="http://schemas.microsoft.com/office/drawing/2014/main" id="{E97D8745-A830-AB19-09EC-8CCAF2797EA5}"/>
              </a:ext>
            </a:extLst>
          </p:cNvPr>
          <p:cNvSpPr/>
          <p:nvPr/>
        </p:nvSpPr>
        <p:spPr>
          <a:xfrm>
            <a:off x="5757316" y="5275202"/>
            <a:ext cx="6054785" cy="914400"/>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2000" b="0" i="0" u="none" strike="noStrike" kern="1200" cap="none" spc="0" normalizeH="0" baseline="0" noProof="0">
                <a:ln>
                  <a:noFill/>
                </a:ln>
                <a:solidFill>
                  <a:srgbClr val="384D56"/>
                </a:solidFill>
                <a:effectLst/>
                <a:uLnTx/>
                <a:uFillTx/>
                <a:latin typeface="Arial"/>
                <a:ea typeface="+mn-ea"/>
                <a:cs typeface="Arial"/>
              </a:rPr>
              <a:t>Les goulots d’étranglement vagues et non exploitables constituent un </a:t>
            </a:r>
            <a:r>
              <a:rPr kumimoji="0" lang="fr" sz="2000" b="1" i="0" u="none" strike="noStrike" kern="1200" cap="none" spc="0" normalizeH="0" baseline="0" noProof="0">
                <a:ln>
                  <a:noFill/>
                </a:ln>
                <a:solidFill>
                  <a:srgbClr val="384D56"/>
                </a:solidFill>
                <a:effectLst/>
                <a:uLnTx/>
                <a:uFillTx/>
                <a:latin typeface="Arial"/>
                <a:ea typeface="+mn-ea"/>
                <a:cs typeface="Arial"/>
              </a:rPr>
              <a:t>défi courant</a:t>
            </a:r>
          </a:p>
        </p:txBody>
      </p:sp>
      <p:sp>
        <p:nvSpPr>
          <p:cNvPr id="2" name="Text Placeholder 4">
            <a:extLst>
              <a:ext uri="{FF2B5EF4-FFF2-40B4-BE49-F238E27FC236}">
                <a16:creationId xmlns:a16="http://schemas.microsoft.com/office/drawing/2014/main" id="{8648AE78-86FF-4F3E-0DC0-7B9074E7A322}"/>
              </a:ext>
            </a:extLst>
          </p:cNvPr>
          <p:cNvSpPr txBox="1">
            <a:spLocks/>
          </p:cNvSpPr>
          <p:nvPr/>
        </p:nvSpPr>
        <p:spPr>
          <a:xfrm>
            <a:off x="804957" y="1686487"/>
            <a:ext cx="7709174" cy="1573585"/>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sp>
        <p:nvSpPr>
          <p:cNvPr id="32" name="Text Placeholder 4">
            <a:extLst>
              <a:ext uri="{FF2B5EF4-FFF2-40B4-BE49-F238E27FC236}">
                <a16:creationId xmlns:a16="http://schemas.microsoft.com/office/drawing/2014/main" id="{F8B52692-6A5A-0551-B26B-0AB4D3DB28FE}"/>
              </a:ext>
            </a:extLst>
          </p:cNvPr>
          <p:cNvSpPr txBox="1">
            <a:spLocks/>
          </p:cNvSpPr>
          <p:nvPr/>
        </p:nvSpPr>
        <p:spPr>
          <a:xfrm>
            <a:off x="3317637" y="2101528"/>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33" name="Text Placeholder 4">
            <a:extLst>
              <a:ext uri="{FF2B5EF4-FFF2-40B4-BE49-F238E27FC236}">
                <a16:creationId xmlns:a16="http://schemas.microsoft.com/office/drawing/2014/main" id="{53CB101E-BF5E-B0E1-4A2E-E9B6E00F5C3D}"/>
              </a:ext>
            </a:extLst>
          </p:cNvPr>
          <p:cNvSpPr txBox="1">
            <a:spLocks/>
          </p:cNvSpPr>
          <p:nvPr/>
        </p:nvSpPr>
        <p:spPr>
          <a:xfrm>
            <a:off x="188364" y="1419031"/>
            <a:ext cx="5219344" cy="472667"/>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mn-cs"/>
              </a:rPr>
              <a:t>Les goulots d’étranglement sélectionnés devraient…</a:t>
            </a: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p:txBody>
      </p:sp>
      <p:sp>
        <p:nvSpPr>
          <p:cNvPr id="11" name="Text Placeholder 4">
            <a:extLst>
              <a:ext uri="{FF2B5EF4-FFF2-40B4-BE49-F238E27FC236}">
                <a16:creationId xmlns:a16="http://schemas.microsoft.com/office/drawing/2014/main" id="{350AB34A-DB4F-5E5D-D373-6A3773605870}"/>
              </a:ext>
            </a:extLst>
          </p:cNvPr>
          <p:cNvSpPr txBox="1">
            <a:spLocks/>
          </p:cNvSpPr>
          <p:nvPr/>
        </p:nvSpPr>
        <p:spPr>
          <a:xfrm>
            <a:off x="178260" y="2379573"/>
            <a:ext cx="5070479" cy="240554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Spécifiques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8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Exploitables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8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Identifient les causes profondes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8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Se focalisent au niveau du système</a:t>
            </a:r>
          </a:p>
        </p:txBody>
      </p:sp>
      <p:cxnSp>
        <p:nvCxnSpPr>
          <p:cNvPr id="15" name="Straight Connector 14">
            <a:extLst>
              <a:ext uri="{FF2B5EF4-FFF2-40B4-BE49-F238E27FC236}">
                <a16:creationId xmlns:a16="http://schemas.microsoft.com/office/drawing/2014/main" id="{AD19D5E6-AFC6-3570-D2EC-7E5CA877FC8D}"/>
              </a:ext>
            </a:extLst>
          </p:cNvPr>
          <p:cNvCxnSpPr/>
          <p:nvPr/>
        </p:nvCxnSpPr>
        <p:spPr>
          <a:xfrm>
            <a:off x="5503027" y="1578129"/>
            <a:ext cx="0" cy="462675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descr="Checkbox Crossed outline">
            <a:extLst>
              <a:ext uri="{FF2B5EF4-FFF2-40B4-BE49-F238E27FC236}">
                <a16:creationId xmlns:a16="http://schemas.microsoft.com/office/drawing/2014/main" id="{F7A84996-0506-2754-C9AC-D126EA35064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30469" y="1866692"/>
            <a:ext cx="769441" cy="769441"/>
          </a:xfrm>
          <a:prstGeom prst="rect">
            <a:avLst/>
          </a:prstGeom>
        </p:spPr>
      </p:pic>
      <p:sp>
        <p:nvSpPr>
          <p:cNvPr id="18" name="Text Placeholder 4">
            <a:extLst>
              <a:ext uri="{FF2B5EF4-FFF2-40B4-BE49-F238E27FC236}">
                <a16:creationId xmlns:a16="http://schemas.microsoft.com/office/drawing/2014/main" id="{0CE7F552-7E32-B849-8C5A-56AB43E563A2}"/>
              </a:ext>
            </a:extLst>
          </p:cNvPr>
          <p:cNvSpPr txBox="1">
            <a:spLocks/>
          </p:cNvSpPr>
          <p:nvPr/>
        </p:nvSpPr>
        <p:spPr>
          <a:xfrm>
            <a:off x="5927220" y="1380833"/>
            <a:ext cx="5269142"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mn-cs"/>
              </a:rPr>
              <a:t>Exemples de goulots d'étranglement</a:t>
            </a: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p:txBody>
      </p:sp>
      <p:pic>
        <p:nvPicPr>
          <p:cNvPr id="20" name="Graphic 19">
            <a:extLst>
              <a:ext uri="{FF2B5EF4-FFF2-40B4-BE49-F238E27FC236}">
                <a16:creationId xmlns:a16="http://schemas.microsoft.com/office/drawing/2014/main" id="{C238FA3B-D93F-D2F8-2B50-206A6AAFAC3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698714" y="2457423"/>
            <a:ext cx="832949" cy="832949"/>
          </a:xfrm>
          <a:prstGeom prst="rect">
            <a:avLst/>
          </a:prstGeom>
        </p:spPr>
      </p:pic>
      <p:sp>
        <p:nvSpPr>
          <p:cNvPr id="22" name="TextBox 21">
            <a:extLst>
              <a:ext uri="{FF2B5EF4-FFF2-40B4-BE49-F238E27FC236}">
                <a16:creationId xmlns:a16="http://schemas.microsoft.com/office/drawing/2014/main" id="{CE8D2448-B8FA-27AA-6402-79A52746DB81}"/>
              </a:ext>
            </a:extLst>
          </p:cNvPr>
          <p:cNvSpPr txBox="1"/>
          <p:nvPr/>
        </p:nvSpPr>
        <p:spPr>
          <a:xfrm>
            <a:off x="6565902" y="2035970"/>
            <a:ext cx="5333998"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200" b="0" i="0" u="none" strike="noStrike" kern="1200" cap="none" spc="0" normalizeH="0" baseline="0" noProof="0" dirty="0">
                <a:ln>
                  <a:noFill/>
                </a:ln>
                <a:solidFill>
                  <a:srgbClr val="384D56"/>
                </a:solidFill>
                <a:effectLst/>
                <a:uLnTx/>
                <a:uFillTx/>
                <a:latin typeface="Arial"/>
                <a:ea typeface="+mn-ea"/>
                <a:cs typeface="Arial"/>
              </a:rPr>
              <a:t>Délai de transport des échantillons</a:t>
            </a:r>
          </a:p>
        </p:txBody>
      </p:sp>
      <p:sp>
        <p:nvSpPr>
          <p:cNvPr id="24" name="TextBox 23">
            <a:extLst>
              <a:ext uri="{FF2B5EF4-FFF2-40B4-BE49-F238E27FC236}">
                <a16:creationId xmlns:a16="http://schemas.microsoft.com/office/drawing/2014/main" id="{16748419-67A4-2EDE-A2F2-8065F900D54E}"/>
              </a:ext>
            </a:extLst>
          </p:cNvPr>
          <p:cNvSpPr txBox="1"/>
          <p:nvPr/>
        </p:nvSpPr>
        <p:spPr>
          <a:xfrm>
            <a:off x="6565902" y="3827998"/>
            <a:ext cx="5333998"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200" b="0" i="0" u="none" strike="noStrike" kern="1200" cap="none" spc="0" normalizeH="0" baseline="0" noProof="0">
                <a:ln>
                  <a:noFill/>
                </a:ln>
                <a:solidFill>
                  <a:srgbClr val="384D56"/>
                </a:solidFill>
                <a:effectLst/>
                <a:uLnTx/>
                <a:uFillTx/>
                <a:latin typeface="Arial"/>
                <a:ea typeface="+mn-ea"/>
                <a:cs typeface="Arial"/>
              </a:rPr>
              <a:t>Retard de communication des risques</a:t>
            </a:r>
          </a:p>
        </p:txBody>
      </p:sp>
      <p:sp>
        <p:nvSpPr>
          <p:cNvPr id="25" name="Rounded Rectangle 24">
            <a:extLst>
              <a:ext uri="{FF2B5EF4-FFF2-40B4-BE49-F238E27FC236}">
                <a16:creationId xmlns:a16="http://schemas.microsoft.com/office/drawing/2014/main" id="{56FF3F6A-AD40-7FD7-BCD1-3BE9AF0C6B8E}"/>
              </a:ext>
            </a:extLst>
          </p:cNvPr>
          <p:cNvSpPr/>
          <p:nvPr/>
        </p:nvSpPr>
        <p:spPr>
          <a:xfrm>
            <a:off x="566453" y="5275202"/>
            <a:ext cx="4738726" cy="93673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800" b="0" i="0" u="none" strike="noStrike" kern="1200" cap="none" spc="0" normalizeH="0" baseline="0" noProof="0" dirty="0">
                <a:ln>
                  <a:noFill/>
                </a:ln>
                <a:solidFill>
                  <a:srgbClr val="384D56"/>
                </a:solidFill>
                <a:effectLst/>
                <a:uLnTx/>
                <a:uFillTx/>
                <a:latin typeface="Arial"/>
                <a:ea typeface="+mn-ea"/>
                <a:cs typeface="Arial"/>
              </a:rPr>
              <a:t>            </a:t>
            </a:r>
            <a:r>
              <a:rPr kumimoji="0" lang="fr" sz="1800" b="1" i="0" u="none" strike="noStrike" kern="1200" cap="none" spc="0" normalizeH="0" baseline="0" noProof="0" dirty="0">
                <a:ln>
                  <a:noFill/>
                </a:ln>
                <a:solidFill>
                  <a:srgbClr val="384D56"/>
                </a:solidFill>
                <a:effectLst/>
                <a:uLnTx/>
                <a:uFillTx/>
                <a:latin typeface="Arial"/>
                <a:ea typeface="+mn-ea"/>
                <a:cs typeface="Arial"/>
              </a:rPr>
              <a:t>Rechercher plus d'informations </a:t>
            </a:r>
            <a:r>
              <a:rPr kumimoji="0" lang="fr" sz="1800" b="0" i="0" u="none" strike="noStrike" kern="1200" cap="none" spc="0" normalizeH="0" baseline="0" noProof="0" dirty="0">
                <a:ln>
                  <a:noFill/>
                </a:ln>
                <a:solidFill>
                  <a:srgbClr val="384D56"/>
                </a:solidFill>
                <a:effectLst/>
                <a:uLnTx/>
                <a:uFillTx/>
                <a:latin typeface="Arial"/>
                <a:ea typeface="+mn-ea"/>
                <a:cs typeface="Arial"/>
              </a:rPr>
              <a:t>si les goulots d'étranglement ne répondent pas à ces critères</a:t>
            </a:r>
          </a:p>
        </p:txBody>
      </p:sp>
      <p:pic>
        <p:nvPicPr>
          <p:cNvPr id="8" name="Graphic 7" descr="Warning with solid fill">
            <a:extLst>
              <a:ext uri="{FF2B5EF4-FFF2-40B4-BE49-F238E27FC236}">
                <a16:creationId xmlns:a16="http://schemas.microsoft.com/office/drawing/2014/main" id="{1B68085F-B705-8687-9797-1F238FD5F87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98347" y="5063158"/>
            <a:ext cx="794915" cy="794915"/>
          </a:xfrm>
          <a:prstGeom prst="rect">
            <a:avLst/>
          </a:prstGeom>
        </p:spPr>
      </p:pic>
      <p:sp>
        <p:nvSpPr>
          <p:cNvPr id="7" name="TextBox 6">
            <a:extLst>
              <a:ext uri="{FF2B5EF4-FFF2-40B4-BE49-F238E27FC236}">
                <a16:creationId xmlns:a16="http://schemas.microsoft.com/office/drawing/2014/main" id="{903DAE65-A349-9950-8BEF-B90A163AAD08}"/>
              </a:ext>
            </a:extLst>
          </p:cNvPr>
          <p:cNvSpPr txBox="1"/>
          <p:nvPr/>
        </p:nvSpPr>
        <p:spPr>
          <a:xfrm>
            <a:off x="6544340" y="2528288"/>
            <a:ext cx="5333998"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200" b="0" i="0" u="none" strike="noStrike" kern="1200" cap="none" spc="0" normalizeH="0" baseline="0" noProof="0">
                <a:ln>
                  <a:noFill/>
                </a:ln>
                <a:solidFill>
                  <a:srgbClr val="384D56"/>
                </a:solidFill>
                <a:effectLst/>
                <a:uLnTx/>
                <a:uFillTx/>
                <a:latin typeface="Arial"/>
                <a:ea typeface="+mn-ea"/>
                <a:cs typeface="Arial"/>
              </a:rPr>
              <a:t>Absence de protocole/mécanisme pour la livraison des échantillons au laboratoire national le week-end</a:t>
            </a:r>
          </a:p>
        </p:txBody>
      </p:sp>
      <p:sp>
        <p:nvSpPr>
          <p:cNvPr id="13" name="TextBox 12">
            <a:extLst>
              <a:ext uri="{FF2B5EF4-FFF2-40B4-BE49-F238E27FC236}">
                <a16:creationId xmlns:a16="http://schemas.microsoft.com/office/drawing/2014/main" id="{F7916315-6697-00AE-221D-FD0C641EFBB2}"/>
              </a:ext>
            </a:extLst>
          </p:cNvPr>
          <p:cNvSpPr txBox="1"/>
          <p:nvPr/>
        </p:nvSpPr>
        <p:spPr>
          <a:xfrm>
            <a:off x="6534726" y="4322602"/>
            <a:ext cx="5333998"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200" b="0" i="0" u="none" strike="noStrike" kern="1200" cap="none" spc="0" normalizeH="0" baseline="0" noProof="0">
                <a:ln>
                  <a:noFill/>
                </a:ln>
                <a:solidFill>
                  <a:srgbClr val="384D56"/>
                </a:solidFill>
                <a:effectLst/>
                <a:uLnTx/>
                <a:uFillTx/>
                <a:latin typeface="Arial"/>
                <a:ea typeface="+mn-ea"/>
                <a:cs typeface="Arial"/>
              </a:rPr>
              <a:t>Manque de documents clés pré-traduits dans les langues locales</a:t>
            </a:r>
          </a:p>
        </p:txBody>
      </p:sp>
      <p:pic>
        <p:nvPicPr>
          <p:cNvPr id="19" name="Graphic 18" descr="Checkbox Crossed outline">
            <a:extLst>
              <a:ext uri="{FF2B5EF4-FFF2-40B4-BE49-F238E27FC236}">
                <a16:creationId xmlns:a16="http://schemas.microsoft.com/office/drawing/2014/main" id="{308C4671-5F7B-2D8D-2D93-FE3FA84580B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22167" y="3676156"/>
            <a:ext cx="769441" cy="769441"/>
          </a:xfrm>
          <a:prstGeom prst="rect">
            <a:avLst/>
          </a:prstGeom>
        </p:spPr>
      </p:pic>
      <p:pic>
        <p:nvPicPr>
          <p:cNvPr id="21" name="Graphic 20">
            <a:extLst>
              <a:ext uri="{FF2B5EF4-FFF2-40B4-BE49-F238E27FC236}">
                <a16:creationId xmlns:a16="http://schemas.microsoft.com/office/drawing/2014/main" id="{27C06651-A40E-C02B-2647-B97E1400398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690412" y="4242810"/>
            <a:ext cx="832949" cy="832949"/>
          </a:xfrm>
          <a:prstGeom prst="rect">
            <a:avLst/>
          </a:prstGeom>
        </p:spPr>
      </p:pic>
      <p:pic>
        <p:nvPicPr>
          <p:cNvPr id="27" name="Graphic 26" descr="Magnifying glass with solid fill">
            <a:extLst>
              <a:ext uri="{FF2B5EF4-FFF2-40B4-BE49-F238E27FC236}">
                <a16:creationId xmlns:a16="http://schemas.microsoft.com/office/drawing/2014/main" id="{4A71B1A4-DFE4-E79B-C151-6CC2D47649F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212177" y="5063158"/>
            <a:ext cx="914400" cy="914400"/>
          </a:xfrm>
          <a:prstGeom prst="rect">
            <a:avLst/>
          </a:prstGeom>
        </p:spPr>
      </p:pic>
      <p:cxnSp>
        <p:nvCxnSpPr>
          <p:cNvPr id="29" name="Straight Connector 28">
            <a:extLst>
              <a:ext uri="{FF2B5EF4-FFF2-40B4-BE49-F238E27FC236}">
                <a16:creationId xmlns:a16="http://schemas.microsoft.com/office/drawing/2014/main" id="{44405086-C50B-7B3F-AA33-660B61F3FA11}"/>
              </a:ext>
            </a:extLst>
          </p:cNvPr>
          <p:cNvCxnSpPr>
            <a:cxnSpLocks/>
          </p:cNvCxnSpPr>
          <p:nvPr/>
        </p:nvCxnSpPr>
        <p:spPr>
          <a:xfrm>
            <a:off x="5690412" y="3676156"/>
            <a:ext cx="612168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Rectangle: Rounded Corners 303">
            <a:extLst>
              <a:ext uri="{FF2B5EF4-FFF2-40B4-BE49-F238E27FC236}">
                <a16:creationId xmlns:a16="http://schemas.microsoft.com/office/drawing/2014/main" id="{91639128-D4E8-C451-5697-3711EC234A1F}"/>
              </a:ext>
            </a:extLst>
          </p:cNvPr>
          <p:cNvSpPr/>
          <p:nvPr/>
        </p:nvSpPr>
        <p:spPr>
          <a:xfrm>
            <a:off x="1140005" y="375580"/>
            <a:ext cx="9886805" cy="754719"/>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Arial"/>
                <a:cs typeface="Calibri" panose="020F0502020204030204"/>
              </a:rPr>
              <a:t>    Identifier les goulets d’étranglement et les facteurs favorisants</a:t>
            </a:r>
          </a:p>
        </p:txBody>
      </p:sp>
      <p:sp>
        <p:nvSpPr>
          <p:cNvPr id="16" name="Oval 304">
            <a:extLst>
              <a:ext uri="{FF2B5EF4-FFF2-40B4-BE49-F238E27FC236}">
                <a16:creationId xmlns:a16="http://schemas.microsoft.com/office/drawing/2014/main" id="{53DFD563-E7D9-8961-9D59-49170D7B04F0}"/>
              </a:ext>
            </a:extLst>
          </p:cNvPr>
          <p:cNvSpPr/>
          <p:nvPr/>
        </p:nvSpPr>
        <p:spPr>
          <a:xfrm>
            <a:off x="779723" y="378121"/>
            <a:ext cx="785580" cy="742276"/>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6041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build="p"/>
      <p:bldP spid="18" grpId="0"/>
      <p:bldP spid="22" grpId="0"/>
      <p:bldP spid="24" grpId="0"/>
      <p:bldP spid="25" grpId="0" animBg="1"/>
      <p:bldP spid="7"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00EAF-29DD-DCBF-3330-7865EC37B70A}"/>
            </a:ext>
          </a:extLst>
        </p:cNvPr>
        <p:cNvGrpSpPr/>
        <p:nvPr/>
      </p:nvGrpSpPr>
      <p:grpSpPr>
        <a:xfrm>
          <a:off x="0" y="0"/>
          <a:ext cx="0" cy="0"/>
          <a:chOff x="0" y="0"/>
          <a:chExt cx="0" cy="0"/>
        </a:xfrm>
      </p:grpSpPr>
      <p:sp>
        <p:nvSpPr>
          <p:cNvPr id="2" name="Text Placeholder 4">
            <a:extLst>
              <a:ext uri="{FF2B5EF4-FFF2-40B4-BE49-F238E27FC236}">
                <a16:creationId xmlns:a16="http://schemas.microsoft.com/office/drawing/2014/main" id="{D812C22B-CC43-FA3F-BA52-D1DD5F69D164}"/>
              </a:ext>
            </a:extLst>
          </p:cNvPr>
          <p:cNvSpPr txBox="1">
            <a:spLocks/>
          </p:cNvSpPr>
          <p:nvPr/>
        </p:nvSpPr>
        <p:spPr>
          <a:xfrm>
            <a:off x="804957" y="1686487"/>
            <a:ext cx="7709174" cy="1573585"/>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sp>
        <p:nvSpPr>
          <p:cNvPr id="32" name="Text Placeholder 4">
            <a:extLst>
              <a:ext uri="{FF2B5EF4-FFF2-40B4-BE49-F238E27FC236}">
                <a16:creationId xmlns:a16="http://schemas.microsoft.com/office/drawing/2014/main" id="{4EDEBB13-AA46-923A-81CB-C45F9BC61D1C}"/>
              </a:ext>
            </a:extLst>
          </p:cNvPr>
          <p:cNvSpPr txBox="1">
            <a:spLocks/>
          </p:cNvSpPr>
          <p:nvPr/>
        </p:nvSpPr>
        <p:spPr>
          <a:xfrm>
            <a:off x="3317637" y="2101528"/>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33" name="Text Placeholder 4">
            <a:extLst>
              <a:ext uri="{FF2B5EF4-FFF2-40B4-BE49-F238E27FC236}">
                <a16:creationId xmlns:a16="http://schemas.microsoft.com/office/drawing/2014/main" id="{90F9F735-6EDB-CF98-810F-3DB89A331BB5}"/>
              </a:ext>
            </a:extLst>
          </p:cNvPr>
          <p:cNvSpPr txBox="1">
            <a:spLocks/>
          </p:cNvSpPr>
          <p:nvPr/>
        </p:nvSpPr>
        <p:spPr>
          <a:xfrm>
            <a:off x="489077" y="1583878"/>
            <a:ext cx="10308708"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mn-cs"/>
              </a:rPr>
              <a:t>Corriger les goulots d'étranglement exploitables: l'approche des 5 pourquoi</a:t>
            </a: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7F985CA9-13E1-E2CB-4DF6-2D470C195BCA}"/>
              </a:ext>
            </a:extLst>
          </p:cNvPr>
          <p:cNvSpPr txBox="1"/>
          <p:nvPr/>
        </p:nvSpPr>
        <p:spPr>
          <a:xfrm>
            <a:off x="138554" y="2560990"/>
            <a:ext cx="9041979" cy="2074927"/>
          </a:xfrm>
          <a:prstGeom prst="rect">
            <a:avLst/>
          </a:prstGeom>
          <a:noFill/>
        </p:spPr>
        <p:txBody>
          <a:bodyPr wrap="square" lIns="91440" tIns="45720" rIns="91440" bIns="45720" anchor="t">
            <a:spAutoFit/>
          </a:bodyPr>
          <a:lstStyle/>
          <a:p>
            <a:pPr marL="457200" marR="0" lvl="1" indent="0" algn="l" defTabSz="914400" rtl="0" eaLnBrk="1" fontAlgn="auto" latinLnBrk="0" hangingPunct="1">
              <a:lnSpc>
                <a:spcPct val="90000"/>
              </a:lnSpc>
              <a:spcBef>
                <a:spcPts val="500"/>
              </a:spcBef>
              <a:spcAft>
                <a:spcPts val="0"/>
              </a:spcAft>
              <a:buClr>
                <a:srgbClr val="3BB042"/>
              </a:buClr>
              <a:buSzTx/>
              <a:buFontTx/>
              <a:buNone/>
              <a:tabLst/>
              <a:defRPr/>
            </a:pPr>
            <a:r>
              <a:rPr kumimoji="0" lang="fr" sz="2000" b="0" i="0" u="none" strike="noStrike" kern="1200" cap="none" spc="0" normalizeH="0" baseline="0" noProof="0" dirty="0">
                <a:ln>
                  <a:noFill/>
                </a:ln>
                <a:solidFill>
                  <a:srgbClr val="394D56"/>
                </a:solidFill>
                <a:effectLst/>
                <a:uLnTx/>
                <a:uFillTx/>
                <a:latin typeface="Arial"/>
                <a:ea typeface="+mn-ea"/>
                <a:cs typeface="Arial"/>
              </a:rPr>
              <a:t>J'étais en retard au travail aujourd'hui. </a:t>
            </a:r>
            <a:r>
              <a:rPr kumimoji="0" lang="fr" sz="2000" b="0" i="0" u="none" strike="noStrike" kern="1200" cap="none" spc="0" normalizeH="0" baseline="0" noProof="0" dirty="0">
                <a:ln>
                  <a:noFill/>
                </a:ln>
                <a:solidFill>
                  <a:srgbClr val="DC749F"/>
                </a:solidFill>
                <a:effectLst/>
                <a:uLnTx/>
                <a:uFillTx/>
                <a:latin typeface="Arial"/>
                <a:ea typeface="+mn-ea"/>
                <a:cs typeface="Arial"/>
              </a:rPr>
              <a:t>Pourquoi?</a:t>
            </a:r>
            <a:endParaRPr kumimoji="0" lang="en-US" sz="2000" b="0" i="0" u="none" strike="noStrike" kern="1200" cap="none" spc="0" normalizeH="0" baseline="0" noProof="0" dirty="0">
              <a:ln>
                <a:noFill/>
              </a:ln>
              <a:solidFill>
                <a:srgbClr val="DC749F"/>
              </a:solidFill>
              <a:effectLst/>
              <a:uLnTx/>
              <a:uFillTx/>
              <a:latin typeface="Arial"/>
              <a:ea typeface="+mn-ea"/>
              <a:cs typeface="Arial"/>
            </a:endParaRPr>
          </a:p>
          <a:p>
            <a:pPr marL="1143000" marR="0" lvl="2"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fr" sz="2000" b="0" i="0" u="none" strike="noStrike" kern="1200" cap="none" spc="0" normalizeH="0" baseline="0" noProof="0" dirty="0">
                <a:ln>
                  <a:noFill/>
                </a:ln>
                <a:solidFill>
                  <a:srgbClr val="394D56"/>
                </a:solidFill>
                <a:effectLst/>
                <a:uLnTx/>
                <a:uFillTx/>
                <a:latin typeface="Arial"/>
                <a:ea typeface="+mn-ea"/>
                <a:cs typeface="Arial"/>
              </a:rPr>
              <a:t>J'ai raté le bus. </a:t>
            </a:r>
            <a:r>
              <a:rPr kumimoji="0" lang="fr" sz="2000" b="0" i="0" u="none" strike="noStrike" kern="1200" cap="none" spc="0" normalizeH="0" baseline="0" noProof="0" dirty="0">
                <a:ln>
                  <a:noFill/>
                </a:ln>
                <a:solidFill>
                  <a:srgbClr val="DC749F"/>
                </a:solidFill>
                <a:effectLst/>
                <a:uLnTx/>
                <a:uFillTx/>
                <a:latin typeface="Arial"/>
                <a:ea typeface="+mn-ea"/>
                <a:cs typeface="Arial"/>
              </a:rPr>
              <a:t>Pourquoi ?</a:t>
            </a:r>
            <a:endParaRPr kumimoji="0" lang="en-US" sz="2000" b="0" i="0" u="none" strike="noStrike" kern="1200" cap="none" spc="0" normalizeH="0" baseline="0" noProof="0" dirty="0">
              <a:ln>
                <a:noFill/>
              </a:ln>
              <a:solidFill>
                <a:srgbClr val="DC749F"/>
              </a:solidFill>
              <a:effectLst/>
              <a:uLnTx/>
              <a:uFillTx/>
              <a:latin typeface="Arial"/>
              <a:ea typeface="+mn-ea"/>
              <a:cs typeface="Arial"/>
            </a:endParaRPr>
          </a:p>
          <a:p>
            <a:pPr marL="1600200" marR="0" lvl="3"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fr" sz="2000" b="0" i="0" u="none" strike="noStrike" kern="1200" cap="none" spc="0" normalizeH="0" baseline="0" noProof="0" dirty="0">
                <a:ln>
                  <a:noFill/>
                </a:ln>
                <a:solidFill>
                  <a:srgbClr val="394D56"/>
                </a:solidFill>
                <a:effectLst/>
                <a:uLnTx/>
                <a:uFillTx/>
                <a:latin typeface="Arial"/>
                <a:ea typeface="+mn-ea"/>
                <a:cs typeface="Arial"/>
              </a:rPr>
              <a:t>Je suis parti tard. </a:t>
            </a:r>
            <a:r>
              <a:rPr kumimoji="0" lang="fr" sz="2000" b="0" i="0" u="none" strike="noStrike" kern="1200" cap="none" spc="0" normalizeH="0" baseline="0" noProof="0" dirty="0">
                <a:ln>
                  <a:noFill/>
                </a:ln>
                <a:solidFill>
                  <a:srgbClr val="DC749F"/>
                </a:solidFill>
                <a:effectLst/>
                <a:uLnTx/>
                <a:uFillTx/>
                <a:latin typeface="Arial"/>
                <a:ea typeface="+mn-ea"/>
                <a:cs typeface="Arial"/>
              </a:rPr>
              <a:t>Pourquoi ?</a:t>
            </a:r>
            <a:endParaRPr kumimoji="0" lang="en-US" sz="2000" b="0" i="0" u="none" strike="noStrike" kern="1200" cap="none" spc="0" normalizeH="0" baseline="0" noProof="0" dirty="0">
              <a:ln>
                <a:noFill/>
              </a:ln>
              <a:solidFill>
                <a:srgbClr val="DC749F"/>
              </a:solidFill>
              <a:effectLst/>
              <a:uLnTx/>
              <a:uFillTx/>
              <a:latin typeface="Arial"/>
              <a:ea typeface="+mn-ea"/>
              <a:cs typeface="Arial"/>
            </a:endParaRPr>
          </a:p>
          <a:p>
            <a:pPr marL="2057400" marR="0" lvl="4"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fr" sz="2000" b="0" i="0" u="none" strike="noStrike" kern="1200" cap="none" spc="0" normalizeH="0" baseline="0" noProof="0" dirty="0">
                <a:ln>
                  <a:noFill/>
                </a:ln>
                <a:solidFill>
                  <a:srgbClr val="394D56"/>
                </a:solidFill>
                <a:effectLst/>
                <a:uLnTx/>
                <a:uFillTx/>
                <a:latin typeface="Arial"/>
                <a:ea typeface="+mn-ea"/>
                <a:cs typeface="Arial"/>
              </a:rPr>
              <a:t>Mon alarme ne s'est pas déclenchée. </a:t>
            </a:r>
            <a:r>
              <a:rPr kumimoji="0" lang="fr" sz="2000" b="0" i="0" u="none" strike="noStrike" kern="1200" cap="none" spc="0" normalizeH="0" baseline="0" noProof="0" dirty="0">
                <a:ln>
                  <a:noFill/>
                </a:ln>
                <a:solidFill>
                  <a:srgbClr val="DC749F"/>
                </a:solidFill>
                <a:effectLst/>
                <a:uLnTx/>
                <a:uFillTx/>
                <a:latin typeface="Arial"/>
                <a:ea typeface="+mn-ea"/>
                <a:cs typeface="Arial"/>
              </a:rPr>
              <a:t>Pourquoi ?</a:t>
            </a:r>
            <a:endParaRPr kumimoji="0" lang="en-US" sz="2000" b="0" i="0" u="none" strike="noStrike" kern="1200" cap="none" spc="0" normalizeH="0" baseline="0" noProof="0" dirty="0">
              <a:ln>
                <a:noFill/>
              </a:ln>
              <a:solidFill>
                <a:srgbClr val="DC749F"/>
              </a:solidFill>
              <a:effectLst/>
              <a:uLnTx/>
              <a:uFillTx/>
              <a:latin typeface="Arial"/>
              <a:ea typeface="+mn-ea"/>
              <a:cs typeface="Arial"/>
            </a:endParaRPr>
          </a:p>
          <a:p>
            <a:pPr marL="2514600" marR="0" lvl="5"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fr" sz="2000" b="0" i="0" u="none" strike="noStrike" kern="1200" cap="none" spc="0" normalizeH="0" baseline="0" noProof="0" dirty="0">
                <a:ln>
                  <a:noFill/>
                </a:ln>
                <a:solidFill>
                  <a:srgbClr val="394D56"/>
                </a:solidFill>
                <a:effectLst/>
                <a:uLnTx/>
                <a:uFillTx/>
                <a:latin typeface="Arial"/>
                <a:ea typeface="+mn-ea"/>
                <a:cs typeface="Arial"/>
              </a:rPr>
              <a:t>J'ai oublié de mettre mon alarme hier soir. </a:t>
            </a:r>
            <a:r>
              <a:rPr kumimoji="0" lang="fr" sz="2000" b="0" i="0" u="none" strike="noStrike" kern="1200" cap="none" spc="0" normalizeH="0" baseline="0" noProof="0" dirty="0">
                <a:ln>
                  <a:noFill/>
                </a:ln>
                <a:solidFill>
                  <a:srgbClr val="DC749F"/>
                </a:solidFill>
                <a:effectLst/>
                <a:uLnTx/>
                <a:uFillTx/>
                <a:latin typeface="Arial"/>
                <a:ea typeface="+mn-ea"/>
                <a:cs typeface="Arial"/>
              </a:rPr>
              <a:t>Pourquoi ?</a:t>
            </a:r>
            <a:endParaRPr kumimoji="0" lang="en-US" sz="2000" b="0" i="0" u="none" strike="noStrike" kern="1200" cap="none" spc="0" normalizeH="0" baseline="0" noProof="0" dirty="0">
              <a:ln>
                <a:noFill/>
              </a:ln>
              <a:solidFill>
                <a:srgbClr val="DC749F"/>
              </a:solidFill>
              <a:effectLst/>
              <a:uLnTx/>
              <a:uFillTx/>
              <a:latin typeface="Arial"/>
              <a:ea typeface="+mn-ea"/>
              <a:cs typeface="Arial"/>
            </a:endParaRPr>
          </a:p>
          <a:p>
            <a:pPr marL="2971800" marR="0" lvl="6"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fr" sz="2000" b="0" i="0" u="none" strike="noStrike" kern="1200" cap="none" spc="0" normalizeH="0" baseline="0" noProof="0" dirty="0">
                <a:ln>
                  <a:noFill/>
                </a:ln>
                <a:solidFill>
                  <a:srgbClr val="394D56"/>
                </a:solidFill>
                <a:effectLst/>
                <a:uLnTx/>
                <a:uFillTx/>
                <a:latin typeface="Arial"/>
                <a:ea typeface="+mn-ea"/>
                <a:cs typeface="Arial"/>
              </a:rPr>
              <a:t>Mon téléphone était déchargé</a:t>
            </a:r>
            <a:endParaRPr kumimoji="0" lang="en-US" sz="2000" b="0" i="0" u="none" strike="noStrike" kern="1200" cap="none" spc="0" normalizeH="0" baseline="0" noProof="0" dirty="0">
              <a:ln>
                <a:noFill/>
              </a:ln>
              <a:solidFill>
                <a:srgbClr val="394D56"/>
              </a:solidFill>
              <a:effectLst/>
              <a:uLnTx/>
              <a:uFillTx/>
              <a:latin typeface="Arial"/>
              <a:ea typeface="+mn-ea"/>
              <a:cs typeface="Arial"/>
            </a:endParaRPr>
          </a:p>
        </p:txBody>
      </p:sp>
      <p:sp>
        <p:nvSpPr>
          <p:cNvPr id="7" name="TextBox 6">
            <a:extLst>
              <a:ext uri="{FF2B5EF4-FFF2-40B4-BE49-F238E27FC236}">
                <a16:creationId xmlns:a16="http://schemas.microsoft.com/office/drawing/2014/main" id="{1D2946F5-FA64-408C-D52F-BA632B99440C}"/>
              </a:ext>
            </a:extLst>
          </p:cNvPr>
          <p:cNvSpPr txBox="1"/>
          <p:nvPr/>
        </p:nvSpPr>
        <p:spPr>
          <a:xfrm>
            <a:off x="9875569" y="2385927"/>
            <a:ext cx="2037245" cy="224676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000" b="0"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Aide à éliminer les goulots d'étranglement exploitables en se concentrant sur les causes profondes</a:t>
            </a:r>
          </a:p>
        </p:txBody>
      </p:sp>
      <p:sp>
        <p:nvSpPr>
          <p:cNvPr id="8" name="Right Brace 7">
            <a:extLst>
              <a:ext uri="{FF2B5EF4-FFF2-40B4-BE49-F238E27FC236}">
                <a16:creationId xmlns:a16="http://schemas.microsoft.com/office/drawing/2014/main" id="{59F82CDD-AA55-D2DA-EEA2-FE6E275ED15F}"/>
              </a:ext>
            </a:extLst>
          </p:cNvPr>
          <p:cNvSpPr/>
          <p:nvPr/>
        </p:nvSpPr>
        <p:spPr>
          <a:xfrm>
            <a:off x="9078809" y="2423391"/>
            <a:ext cx="691661" cy="2279458"/>
          </a:xfrm>
          <a:prstGeom prst="rightBrace">
            <a:avLst>
              <a:gd name="adj1" fmla="val 91384"/>
              <a:gd name="adj2" fmla="val 50000"/>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29A62FD6-B593-3E61-8093-EC3994342AD0}"/>
              </a:ext>
            </a:extLst>
          </p:cNvPr>
          <p:cNvSpPr txBox="1"/>
          <p:nvPr/>
        </p:nvSpPr>
        <p:spPr>
          <a:xfrm>
            <a:off x="734468" y="5698193"/>
            <a:ext cx="10550648" cy="646331"/>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800" b="1" i="0" u="none" strike="noStrike" kern="1200" cap="none" spc="0" normalizeH="0" baseline="0" noProof="0" dirty="0">
                <a:ln>
                  <a:noFill/>
                </a:ln>
                <a:solidFill>
                  <a:srgbClr val="DC749F"/>
                </a:solidFill>
                <a:effectLst/>
                <a:uLnTx/>
                <a:uFillTx/>
                <a:latin typeface="Arial"/>
                <a:ea typeface="+mn-ea"/>
                <a:cs typeface="Arial"/>
              </a:rPr>
              <a:t>Conseil : les cinq « pourquoi » ne sont peut-être pas nécessaires. Arrêtez-vous dès que le goulot d'étranglement répond aux critères (spécifique, exploitable, cause profonde, système).</a:t>
            </a:r>
            <a:endParaRPr kumimoji="0" lang="en-US" sz="1400" b="0" i="0" u="none" strike="noStrike" kern="1200" cap="none" spc="0" normalizeH="0" baseline="0" noProof="0" dirty="0">
              <a:ln>
                <a:noFill/>
              </a:ln>
              <a:solidFill>
                <a:srgbClr val="384D56"/>
              </a:solidFill>
              <a:effectLst/>
              <a:uLnTx/>
              <a:uFillTx/>
              <a:latin typeface="Calibri" panose="020F0502020204030204"/>
              <a:ea typeface="+mn-ea"/>
              <a:cs typeface="+mn-cs"/>
            </a:endParaRPr>
          </a:p>
        </p:txBody>
      </p:sp>
      <p:sp>
        <p:nvSpPr>
          <p:cNvPr id="4" name="Text Placeholder 4">
            <a:extLst>
              <a:ext uri="{FF2B5EF4-FFF2-40B4-BE49-F238E27FC236}">
                <a16:creationId xmlns:a16="http://schemas.microsoft.com/office/drawing/2014/main" id="{9C6E2480-3F09-F1A7-B0E3-60C320EFA1DC}"/>
              </a:ext>
            </a:extLst>
          </p:cNvPr>
          <p:cNvSpPr txBox="1">
            <a:spLocks/>
          </p:cNvSpPr>
          <p:nvPr/>
        </p:nvSpPr>
        <p:spPr>
          <a:xfrm>
            <a:off x="489077" y="4980224"/>
            <a:ext cx="11423737" cy="40063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none" strike="noStrike" kern="1200" cap="none" spc="0" normalizeH="0" baseline="0" noProof="0" dirty="0">
                <a:ln>
                  <a:noFill/>
                </a:ln>
                <a:solidFill>
                  <a:srgbClr val="618393"/>
                </a:solidFill>
                <a:effectLst/>
                <a:uLnTx/>
                <a:uFillTx/>
                <a:latin typeface="Arial"/>
                <a:ea typeface="+mn-ea"/>
                <a:cs typeface="Arial"/>
              </a:rPr>
              <a:t>Mesure corrective proposée : placer le chargeur sur la table de chevet pour une recharge pendant la nuit</a:t>
            </a:r>
            <a:endParaRPr kumimoji="0" lang="en-US" sz="2200" b="1" i="0" u="none" strike="noStrike" kern="1200" cap="none" spc="0" normalizeH="0" baseline="0" noProof="0" dirty="0">
              <a:ln>
                <a:noFill/>
              </a:ln>
              <a:solidFill>
                <a:srgbClr val="384D56"/>
              </a:solidFill>
              <a:effectLst/>
              <a:uLnTx/>
              <a:uFillTx/>
              <a:latin typeface="Arial"/>
              <a:ea typeface="+mn-ea"/>
              <a:cs typeface="Arial"/>
            </a:endParaRPr>
          </a:p>
        </p:txBody>
      </p:sp>
      <p:sp>
        <p:nvSpPr>
          <p:cNvPr id="3" name="Rectangle: Rounded Corners 303">
            <a:extLst>
              <a:ext uri="{FF2B5EF4-FFF2-40B4-BE49-F238E27FC236}">
                <a16:creationId xmlns:a16="http://schemas.microsoft.com/office/drawing/2014/main" id="{B6381CBA-ED04-2DBE-BAF6-0B006A4AC7F3}"/>
              </a:ext>
            </a:extLst>
          </p:cNvPr>
          <p:cNvSpPr/>
          <p:nvPr/>
        </p:nvSpPr>
        <p:spPr>
          <a:xfrm>
            <a:off x="1140005" y="375580"/>
            <a:ext cx="9886805" cy="754719"/>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Arial"/>
                <a:cs typeface="Calibri" panose="020F0502020204030204"/>
              </a:rPr>
              <a:t>    Identifier les goulets d’étranglement et les facteurs favorisants</a:t>
            </a:r>
          </a:p>
        </p:txBody>
      </p:sp>
      <p:sp>
        <p:nvSpPr>
          <p:cNvPr id="6" name="Oval 304">
            <a:extLst>
              <a:ext uri="{FF2B5EF4-FFF2-40B4-BE49-F238E27FC236}">
                <a16:creationId xmlns:a16="http://schemas.microsoft.com/office/drawing/2014/main" id="{85AB8ED4-7D47-8647-003A-CFA597506D0F}"/>
              </a:ext>
            </a:extLst>
          </p:cNvPr>
          <p:cNvSpPr/>
          <p:nvPr/>
        </p:nvSpPr>
        <p:spPr>
          <a:xfrm>
            <a:off x="779723" y="378121"/>
            <a:ext cx="785580" cy="742276"/>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2034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B158E-CD59-9648-9C53-4FECDB4979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44F31B-FE1B-4520-1C1C-E4917A9D727A}"/>
              </a:ext>
            </a:extLst>
          </p:cNvPr>
          <p:cNvSpPr>
            <a:spLocks noGrp="1"/>
          </p:cNvSpPr>
          <p:nvPr>
            <p:ph type="title"/>
          </p:nvPr>
        </p:nvSpPr>
        <p:spPr>
          <a:xfrm>
            <a:off x="1428750" y="3182379"/>
            <a:ext cx="9703980" cy="959484"/>
          </a:xfrm>
        </p:spPr>
        <p:txBody>
          <a:bodyPr/>
          <a:lstStyle/>
          <a:p>
            <a:r>
              <a:rPr lang="fr" sz="5000" dirty="0">
                <a:latin typeface="Arial"/>
                <a:cs typeface="Arial"/>
              </a:rPr>
              <a:t>Qu’est-ce un bon goulot d’étranglement ?</a:t>
            </a:r>
            <a:endParaRPr lang="en-US" sz="5000" dirty="0"/>
          </a:p>
        </p:txBody>
      </p:sp>
      <p:sp>
        <p:nvSpPr>
          <p:cNvPr id="3" name="Text Placeholder 2">
            <a:extLst>
              <a:ext uri="{FF2B5EF4-FFF2-40B4-BE49-F238E27FC236}">
                <a16:creationId xmlns:a16="http://schemas.microsoft.com/office/drawing/2014/main" id="{C9DC1A2B-293C-1387-651C-C28E8297319A}"/>
              </a:ext>
            </a:extLst>
          </p:cNvPr>
          <p:cNvSpPr>
            <a:spLocks noGrp="1"/>
          </p:cNvSpPr>
          <p:nvPr>
            <p:ph type="body" idx="1"/>
          </p:nvPr>
        </p:nvSpPr>
        <p:spPr>
          <a:xfrm>
            <a:off x="1447800" y="4305058"/>
            <a:ext cx="9703980" cy="931688"/>
          </a:xfrm>
        </p:spPr>
        <p:txBody>
          <a:bodyPr/>
          <a:lstStyle/>
          <a:p>
            <a:r>
              <a:rPr lang="fr" sz="3000" dirty="0"/>
              <a:t>Activité</a:t>
            </a:r>
          </a:p>
        </p:txBody>
      </p:sp>
      <p:pic>
        <p:nvPicPr>
          <p:cNvPr id="7" name="Picture 6" descr="A light bulb in a circle&#10;&#10;AI-generated content may be incorrect.">
            <a:extLst>
              <a:ext uri="{FF2B5EF4-FFF2-40B4-BE49-F238E27FC236}">
                <a16:creationId xmlns:a16="http://schemas.microsoft.com/office/drawing/2014/main" id="{A2DEED9A-24F0-30C3-84A8-4CB68A55E9B7}"/>
              </a:ext>
            </a:extLst>
          </p:cNvPr>
          <p:cNvPicPr>
            <a:picLocks noChangeAspect="1"/>
          </p:cNvPicPr>
          <p:nvPr/>
        </p:nvPicPr>
        <p:blipFill>
          <a:blip r:embed="rId3"/>
          <a:stretch>
            <a:fillRect/>
          </a:stretch>
        </p:blipFill>
        <p:spPr>
          <a:xfrm>
            <a:off x="272623" y="2124801"/>
            <a:ext cx="945074" cy="932482"/>
          </a:xfrm>
          <a:prstGeom prst="rect">
            <a:avLst/>
          </a:prstGeom>
        </p:spPr>
      </p:pic>
    </p:spTree>
    <p:extLst>
      <p:ext uri="{BB962C8B-B14F-4D97-AF65-F5344CB8AC3E}">
        <p14:creationId xmlns:p14="http://schemas.microsoft.com/office/powerpoint/2010/main" val="6765838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F83A9C-2808-18A1-407D-6C7DEA194C9C}"/>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C2829CBB-4E22-55A7-7356-CC6721E476EB}"/>
              </a:ext>
            </a:extLst>
          </p:cNvPr>
          <p:cNvSpPr/>
          <p:nvPr/>
        </p:nvSpPr>
        <p:spPr>
          <a:xfrm>
            <a:off x="6366214" y="388565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A3831EFB-85F6-3390-A5EF-C6840EF52529}"/>
              </a:ext>
            </a:extLst>
          </p:cNvPr>
          <p:cNvSpPr/>
          <p:nvPr/>
        </p:nvSpPr>
        <p:spPr>
          <a:xfrm>
            <a:off x="6333787" y="983573"/>
            <a:ext cx="5004340" cy="273455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id="{02A6E4DF-889A-2A4C-C2B1-AC805CC20639}"/>
              </a:ext>
            </a:extLst>
          </p:cNvPr>
          <p:cNvSpPr>
            <a:spLocks noGrp="1"/>
          </p:cNvSpPr>
          <p:nvPr>
            <p:ph type="body" idx="1"/>
          </p:nvPr>
        </p:nvSpPr>
        <p:spPr>
          <a:xfrm>
            <a:off x="357888" y="427266"/>
            <a:ext cx="5157787" cy="455406"/>
          </a:xfrm>
        </p:spPr>
        <p:txBody>
          <a:bodyPr/>
          <a:lstStyle/>
          <a:p>
            <a:r>
              <a:rPr lang="fr" sz="2000" dirty="0">
                <a:latin typeface="Arial"/>
                <a:cs typeface="Arial"/>
              </a:rPr>
              <a:t>Votre tâche</a:t>
            </a:r>
            <a:endParaRPr lang="en-US" sz="2000" dirty="0"/>
          </a:p>
        </p:txBody>
      </p:sp>
      <p:sp>
        <p:nvSpPr>
          <p:cNvPr id="4" name="Content Placeholder 3">
            <a:extLst>
              <a:ext uri="{FF2B5EF4-FFF2-40B4-BE49-F238E27FC236}">
                <a16:creationId xmlns:a16="http://schemas.microsoft.com/office/drawing/2014/main" id="{E3C43380-CC9D-FAB8-DD0F-6E26D13ADD98}"/>
              </a:ext>
            </a:extLst>
          </p:cNvPr>
          <p:cNvSpPr>
            <a:spLocks noGrp="1"/>
          </p:cNvSpPr>
          <p:nvPr>
            <p:ph sz="half" idx="2"/>
          </p:nvPr>
        </p:nvSpPr>
        <p:spPr>
          <a:xfrm>
            <a:off x="324042" y="1079338"/>
            <a:ext cx="5616711" cy="4990269"/>
          </a:xfrm>
        </p:spPr>
        <p:txBody>
          <a:bodyPr vert="horz" lIns="91440" tIns="45720" rIns="91440" bIns="45720" rtlCol="0" anchor="t">
            <a:noAutofit/>
          </a:bodyPr>
          <a:lstStyle/>
          <a:p>
            <a:pPr marL="342900" indent="-342900"/>
            <a:r>
              <a:rPr lang="fr" sz="2000" b="1" dirty="0">
                <a:latin typeface="Arial"/>
                <a:cs typeface="Arial"/>
              </a:rPr>
              <a:t>En séance plénière : </a:t>
            </a:r>
            <a:r>
              <a:rPr lang="fr" sz="2000" dirty="0">
                <a:latin typeface="Arial"/>
                <a:cs typeface="Arial"/>
              </a:rPr>
              <a:t>passez rapidement en revue 10 goulots d'étranglement et décidez si chaque goulot d'étranglement répond ou non aux critères d'un goulot d'étranglement bien rédigé</a:t>
            </a:r>
            <a:endParaRPr lang="en-US" sz="2000" b="1" dirty="0">
              <a:cs typeface="Arial"/>
            </a:endParaRPr>
          </a:p>
          <a:p>
            <a:pPr marL="342900" indent="-342900"/>
            <a:endParaRPr lang="en-US" sz="2000" dirty="0">
              <a:latin typeface="Arial"/>
              <a:cs typeface="Arial"/>
            </a:endParaRPr>
          </a:p>
          <a:p>
            <a:pPr marL="342900" indent="-342900"/>
            <a:r>
              <a:rPr lang="fr" sz="2000" b="1" dirty="0">
                <a:latin typeface="Arial"/>
                <a:cs typeface="Arial"/>
              </a:rPr>
              <a:t>En groupes </a:t>
            </a:r>
            <a:r>
              <a:rPr lang="fr" sz="2000" dirty="0">
                <a:latin typeface="Arial"/>
                <a:cs typeface="Arial"/>
              </a:rPr>
              <a:t>: Pour le « mauvais » goulot d’étranglement qui vous a été attribué, identifiez les critères qui ne sont pas respectés et comment vous pouvez les corriger (utilisez votre imagination si nécessaire !)</a:t>
            </a:r>
          </a:p>
          <a:p>
            <a:pPr marL="342900" indent="-342900"/>
            <a:endParaRPr lang="en-US" sz="2000" dirty="0">
              <a:latin typeface="Arial"/>
              <a:cs typeface="Arial"/>
            </a:endParaRPr>
          </a:p>
          <a:p>
            <a:pPr marL="342900" indent="-342900"/>
            <a:r>
              <a:rPr lang="fr" sz="2000" b="1" dirty="0">
                <a:latin typeface="Arial"/>
                <a:cs typeface="Arial"/>
              </a:rPr>
              <a:t>En séance plénière </a:t>
            </a:r>
            <a:r>
              <a:rPr lang="fr" sz="2000" dirty="0">
                <a:latin typeface="Arial"/>
                <a:cs typeface="Arial"/>
              </a:rPr>
              <a:t>: Bref compte rendu de chaque groupe, incluant les critères qui n'ont pas été respectés et pourquoi, ainsi que les corrections suggérées</a:t>
            </a:r>
          </a:p>
        </p:txBody>
      </p:sp>
      <p:sp>
        <p:nvSpPr>
          <p:cNvPr id="5" name="Text Placeholder 4">
            <a:extLst>
              <a:ext uri="{FF2B5EF4-FFF2-40B4-BE49-F238E27FC236}">
                <a16:creationId xmlns:a16="http://schemas.microsoft.com/office/drawing/2014/main" id="{CD5E22C5-7EE9-E5B2-87FA-CCAA62EB216A}"/>
              </a:ext>
            </a:extLst>
          </p:cNvPr>
          <p:cNvSpPr>
            <a:spLocks noGrp="1"/>
          </p:cNvSpPr>
          <p:nvPr>
            <p:ph type="body" sz="quarter" idx="3"/>
          </p:nvPr>
        </p:nvSpPr>
        <p:spPr>
          <a:xfrm>
            <a:off x="6349999" y="728023"/>
            <a:ext cx="4971916" cy="823912"/>
          </a:xfrm>
        </p:spPr>
        <p:txBody>
          <a:bodyPr/>
          <a:lstStyle/>
          <a:p>
            <a:r>
              <a:rPr lang="fr" sz="1800" dirty="0">
                <a:latin typeface="Arial"/>
                <a:cs typeface="Arial"/>
              </a:rPr>
              <a:t>Conseil : tenir compte des critères suivants</a:t>
            </a:r>
            <a:endParaRPr lang="en-US" sz="1800" dirty="0">
              <a:cs typeface="Arial"/>
            </a:endParaRPr>
          </a:p>
        </p:txBody>
      </p:sp>
      <p:sp>
        <p:nvSpPr>
          <p:cNvPr id="6" name="Content Placeholder 5">
            <a:extLst>
              <a:ext uri="{FF2B5EF4-FFF2-40B4-BE49-F238E27FC236}">
                <a16:creationId xmlns:a16="http://schemas.microsoft.com/office/drawing/2014/main" id="{7D189C24-1E09-D2A8-06E9-2BDFE24EB4D9}"/>
              </a:ext>
            </a:extLst>
          </p:cNvPr>
          <p:cNvSpPr>
            <a:spLocks noGrp="1"/>
          </p:cNvSpPr>
          <p:nvPr>
            <p:ph sz="quarter" idx="4"/>
          </p:nvPr>
        </p:nvSpPr>
        <p:spPr>
          <a:xfrm>
            <a:off x="6522534" y="1635700"/>
            <a:ext cx="4777128" cy="1938773"/>
          </a:xfrm>
        </p:spPr>
        <p:txBody>
          <a:bodyPr vert="horz" lIns="91440" tIns="45720" rIns="91440" bIns="45720" rtlCol="0" anchor="t">
            <a:noAutofit/>
          </a:bodyPr>
          <a:lstStyle/>
          <a:p>
            <a:pPr marL="0" indent="0">
              <a:buNone/>
            </a:pPr>
            <a:r>
              <a:rPr lang="fr" sz="1600" b="1" dirty="0">
                <a:solidFill>
                  <a:schemeClr val="dk1"/>
                </a:solidFill>
                <a:latin typeface="Arial"/>
                <a:cs typeface="Arial"/>
              </a:rPr>
              <a:t>Un bon goulot d'étranglement  est :</a:t>
            </a:r>
            <a:endParaRPr lang="en-US" sz="1600" dirty="0">
              <a:solidFill>
                <a:schemeClr val="dk1"/>
              </a:solidFill>
              <a:latin typeface="Arial"/>
              <a:cs typeface="Arial"/>
            </a:endParaRPr>
          </a:p>
          <a:p>
            <a:pPr marL="285750" indent="-285750">
              <a:buFont typeface="Arial,Sans-Serif" panose="020B0604020202020204" pitchFamily="34" charset="0"/>
            </a:pPr>
            <a:r>
              <a:rPr lang="fr" sz="1800" dirty="0">
                <a:solidFill>
                  <a:schemeClr val="dk1"/>
                </a:solidFill>
                <a:latin typeface="Arial"/>
                <a:cs typeface="Arial"/>
              </a:rPr>
              <a:t>Spécifique</a:t>
            </a:r>
          </a:p>
          <a:p>
            <a:pPr marL="285750" indent="-285750">
              <a:buFont typeface="Arial,Sans-Serif" panose="020B0604020202020204" pitchFamily="34" charset="0"/>
            </a:pPr>
            <a:r>
              <a:rPr lang="fr" sz="1800" dirty="0">
                <a:solidFill>
                  <a:schemeClr val="dk1"/>
                </a:solidFill>
                <a:latin typeface="Arial"/>
                <a:cs typeface="Arial"/>
              </a:rPr>
              <a:t>Exploitable</a:t>
            </a:r>
          </a:p>
          <a:p>
            <a:pPr marL="285750" indent="-285750">
              <a:buFont typeface="Arial,Sans-Serif" panose="020B0604020202020204" pitchFamily="34" charset="0"/>
            </a:pPr>
            <a:r>
              <a:rPr lang="fr" sz="1800" dirty="0">
                <a:solidFill>
                  <a:schemeClr val="dk1"/>
                </a:solidFill>
                <a:latin typeface="Arial"/>
                <a:cs typeface="Arial"/>
              </a:rPr>
              <a:t>Identifie les causes profondes</a:t>
            </a:r>
          </a:p>
          <a:p>
            <a:pPr marL="285750" indent="-285750">
              <a:buFont typeface="Arial,Sans-Serif" panose="020B0604020202020204" pitchFamily="34" charset="0"/>
            </a:pPr>
            <a:r>
              <a:rPr lang="fr" sz="1800" dirty="0">
                <a:solidFill>
                  <a:schemeClr val="dk1"/>
                </a:solidFill>
                <a:latin typeface="Arial"/>
                <a:cs typeface="Arial"/>
              </a:rPr>
              <a:t>Se focalise au niveau du système</a:t>
            </a:r>
          </a:p>
          <a:p>
            <a:pPr marL="0" indent="0">
              <a:buNone/>
            </a:pPr>
            <a:endParaRPr lang="en-US" sz="1800" dirty="0">
              <a:solidFill>
                <a:schemeClr val="dk1"/>
              </a:solidFill>
              <a:latin typeface="Arial"/>
              <a:cs typeface="Arial"/>
            </a:endParaRPr>
          </a:p>
        </p:txBody>
      </p:sp>
      <p:sp>
        <p:nvSpPr>
          <p:cNvPr id="11" name="Text Placeholder 2">
            <a:extLst>
              <a:ext uri="{FF2B5EF4-FFF2-40B4-BE49-F238E27FC236}">
                <a16:creationId xmlns:a16="http://schemas.microsoft.com/office/drawing/2014/main" id="{40CF33B7-BB64-C596-53C4-B727F35BE027}"/>
              </a:ext>
            </a:extLst>
          </p:cNvPr>
          <p:cNvSpPr txBox="1">
            <a:spLocks/>
          </p:cNvSpPr>
          <p:nvPr/>
        </p:nvSpPr>
        <p:spPr>
          <a:xfrm>
            <a:off x="6524764" y="3977495"/>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1800" b="1" i="0" u="none" strike="noStrike" kern="1200" cap="none" spc="0" normalizeH="0" baseline="0" noProof="0" dirty="0">
                <a:ln>
                  <a:noFill/>
                </a:ln>
                <a:solidFill>
                  <a:srgbClr val="628393"/>
                </a:solidFill>
                <a:effectLst/>
                <a:uLnTx/>
                <a:uFillTx/>
                <a:latin typeface="Arial"/>
                <a:ea typeface="+mn-ea"/>
                <a:cs typeface="Arial"/>
              </a:rPr>
              <a:t>Temps alloué</a:t>
            </a:r>
            <a:endParaRPr kumimoji="0" lang="en-US" sz="1800" b="1" i="0" u="none" strike="noStrike" kern="1200" cap="none" spc="0" normalizeH="0" baseline="0" noProof="0" dirty="0">
              <a:ln>
                <a:noFill/>
              </a:ln>
              <a:solidFill>
                <a:srgbClr val="628393"/>
              </a:solidFill>
              <a:effectLst/>
              <a:uLnTx/>
              <a:uFillTx/>
              <a:latin typeface="Arial" panose="020B0604020202020204" pitchFamily="34" charset="0"/>
              <a:ea typeface="+mn-ea"/>
              <a:cs typeface="Arial"/>
            </a:endParaRPr>
          </a:p>
        </p:txBody>
      </p:sp>
      <p:sp>
        <p:nvSpPr>
          <p:cNvPr id="13" name="Content Placeholder 3">
            <a:extLst>
              <a:ext uri="{FF2B5EF4-FFF2-40B4-BE49-F238E27FC236}">
                <a16:creationId xmlns:a16="http://schemas.microsoft.com/office/drawing/2014/main" id="{1E5FB093-C70E-B6F0-1060-38F1013AE68B}"/>
              </a:ext>
            </a:extLst>
          </p:cNvPr>
          <p:cNvSpPr txBox="1">
            <a:spLocks/>
          </p:cNvSpPr>
          <p:nvPr/>
        </p:nvSpPr>
        <p:spPr>
          <a:xfrm>
            <a:off x="6519359" y="4409446"/>
            <a:ext cx="4263634" cy="155262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1600" b="0" i="0" u="none" strike="noStrike" kern="1200" cap="none" spc="0" normalizeH="0" baseline="0" noProof="0">
                <a:ln>
                  <a:noFill/>
                </a:ln>
                <a:solidFill>
                  <a:srgbClr val="394D56"/>
                </a:solidFill>
                <a:effectLst/>
                <a:uLnTx/>
                <a:uFillTx/>
                <a:latin typeface="Arial"/>
                <a:ea typeface="+mn-ea"/>
                <a:cs typeface="Arial"/>
              </a:rPr>
              <a:t>5 minutes : Rapide « Est-ce un goulot d'étranglement bien écrit » en plénière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1600" b="0" i="0" u="none" strike="noStrike" kern="1200" cap="none" spc="0" normalizeH="0" baseline="0" noProof="0">
                <a:ln>
                  <a:noFill/>
                </a:ln>
                <a:solidFill>
                  <a:srgbClr val="394D56"/>
                </a:solidFill>
                <a:effectLst/>
                <a:uLnTx/>
                <a:uFillTx/>
                <a:latin typeface="Arial"/>
                <a:ea typeface="+mn-ea"/>
                <a:cs typeface="Arial"/>
              </a:rPr>
              <a:t>5 minutes : Travail en petits groupes</a:t>
            </a:r>
            <a:endParaRPr kumimoji="0" lang="en-US" sz="1600" b="0" i="0" u="none" strike="noStrike" kern="1200" cap="none" spc="0" normalizeH="0" baseline="0" noProof="0">
              <a:ln>
                <a:noFill/>
              </a:ln>
              <a:solidFill>
                <a:srgbClr val="39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1600" b="0" i="0" u="none" strike="noStrike" kern="1200" cap="none" spc="0" normalizeH="0" baseline="0" noProof="0">
                <a:ln>
                  <a:noFill/>
                </a:ln>
                <a:solidFill>
                  <a:srgbClr val="394D56"/>
                </a:solidFill>
                <a:effectLst/>
                <a:uLnTx/>
                <a:uFillTx/>
                <a:latin typeface="Arial"/>
                <a:ea typeface="+mn-ea"/>
                <a:cs typeface="Arial"/>
              </a:rPr>
              <a:t>10 minutes : rapport d'environ 1 à 2 minutes de chaque groupe</a:t>
            </a:r>
            <a:endParaRPr kumimoji="0" lang="en-US" sz="16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6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spTree>
    <p:extLst>
      <p:ext uri="{BB962C8B-B14F-4D97-AF65-F5344CB8AC3E}">
        <p14:creationId xmlns:p14="http://schemas.microsoft.com/office/powerpoint/2010/main" val="589192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0D70A-2353-4661-5A0D-259E9CAD1A36}"/>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96B9D0D7-138A-97AF-A798-84448131FEAE}"/>
              </a:ext>
            </a:extLst>
          </p:cNvPr>
          <p:cNvSpPr txBox="1"/>
          <p:nvPr/>
        </p:nvSpPr>
        <p:spPr>
          <a:xfrm>
            <a:off x="429850" y="912497"/>
            <a:ext cx="11332299"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kumimoji="0" lang="fr" sz="3000" b="1" i="0" u="none" strike="noStrike" kern="1200" cap="none" spc="0" normalizeH="0" baseline="0" noProof="0" dirty="0">
                <a:ln>
                  <a:noFill/>
                </a:ln>
                <a:solidFill>
                  <a:srgbClr val="3BB041"/>
                </a:solidFill>
                <a:effectLst/>
                <a:uLnTx/>
                <a:uFillTx/>
                <a:latin typeface="Arial"/>
                <a:ea typeface="+mn-ea"/>
                <a:cs typeface="Arial"/>
              </a:rPr>
              <a:t>Cela répond-il aux critères d’un bon goulot d’étranglement ?</a:t>
            </a:r>
            <a:endParaRPr kumimoji="0" lang="en-US" sz="3000" b="0" i="0" u="none" strike="noStrike" kern="1200" cap="none" spc="0" normalizeH="0" baseline="0" noProof="0" dirty="0">
              <a:ln>
                <a:noFill/>
              </a:ln>
              <a:solidFill>
                <a:srgbClr val="3BB041"/>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313FE633-4789-50ED-F209-43B49CC2B2EC}"/>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sng" strike="noStrike" kern="1200" cap="none" spc="0" normalizeH="0" baseline="0" noProof="0" dirty="0">
                <a:ln>
                  <a:noFill/>
                </a:ln>
                <a:solidFill>
                  <a:srgbClr val="618393"/>
                </a:solidFill>
                <a:effectLst/>
                <a:uLnTx/>
                <a:uFillTx/>
                <a:latin typeface="Arial" panose="020B0604020202020204" pitchFamily="34" charset="0"/>
                <a:ea typeface="+mn-ea"/>
                <a:cs typeface="+mn-cs"/>
              </a:rPr>
              <a:t>Critères pour un bon goulot d'étranglement</a:t>
            </a:r>
          </a:p>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Spécifique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Exploitable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Identifie les causes profondes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Focalise au niveau du système</a:t>
            </a:r>
          </a:p>
        </p:txBody>
      </p:sp>
      <p:sp>
        <p:nvSpPr>
          <p:cNvPr id="3" name="TextBox 2">
            <a:extLst>
              <a:ext uri="{FF2B5EF4-FFF2-40B4-BE49-F238E27FC236}">
                <a16:creationId xmlns:a16="http://schemas.microsoft.com/office/drawing/2014/main" id="{52C21391-2E35-4811-9568-674595268DEE}"/>
              </a:ext>
            </a:extLst>
          </p:cNvPr>
          <p:cNvSpPr txBox="1"/>
          <p:nvPr/>
        </p:nvSpPr>
        <p:spPr>
          <a:xfrm>
            <a:off x="746165" y="2146052"/>
            <a:ext cx="10699668" cy="2565895"/>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kumimoji="0" lang="fr" sz="3600" b="1" i="0" u="none" strike="noStrike" kern="1200" cap="none" spc="0" normalizeH="0" baseline="0" noProof="0" dirty="0">
                <a:ln>
                  <a:noFill/>
                </a:ln>
                <a:solidFill>
                  <a:srgbClr val="618393"/>
                </a:solidFill>
                <a:effectLst/>
                <a:uLnTx/>
                <a:uFillTx/>
                <a:latin typeface="Arial"/>
                <a:ea typeface="+mn-ea"/>
                <a:cs typeface="Arial"/>
              </a:rPr>
              <a:t>Aucune procédure opérationnelle standardisée (SOP) ni formation pour les établissements de santé privés visant à notifier les maladies à déclaration obligatoire au COU régional</a:t>
            </a:r>
            <a:endParaRPr kumimoji="0" lang="en-US" sz="3600" b="0" i="0" u="none" strike="noStrike" kern="1200" cap="none" spc="0" normalizeH="0" baseline="0" noProof="0" dirty="0">
              <a:ln>
                <a:noFill/>
              </a:ln>
              <a:solidFill>
                <a:srgbClr val="618393"/>
              </a:solidFill>
              <a:effectLst/>
              <a:uLnTx/>
              <a:uFillTx/>
              <a:latin typeface="Arial"/>
              <a:ea typeface="+mn-ea"/>
              <a:cs typeface="Arial"/>
            </a:endParaRPr>
          </a:p>
        </p:txBody>
      </p:sp>
    </p:spTree>
    <p:extLst>
      <p:ext uri="{BB962C8B-B14F-4D97-AF65-F5344CB8AC3E}">
        <p14:creationId xmlns:p14="http://schemas.microsoft.com/office/powerpoint/2010/main" val="28300109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899E5A-D504-542A-59E6-831A5DB4B205}"/>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69674AC8-0FC7-D974-01C3-7AB8F1AD9727}"/>
              </a:ext>
            </a:extLst>
          </p:cNvPr>
          <p:cNvSpPr txBox="1"/>
          <p:nvPr/>
        </p:nvSpPr>
        <p:spPr>
          <a:xfrm>
            <a:off x="368231" y="875779"/>
            <a:ext cx="1145553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kumimoji="0" lang="fr" sz="3000" b="1" i="0" u="none" strike="noStrike" kern="1200" cap="none" spc="0" normalizeH="0" baseline="0" noProof="0" dirty="0">
                <a:ln>
                  <a:noFill/>
                </a:ln>
                <a:solidFill>
                  <a:srgbClr val="3BB041"/>
                </a:solidFill>
                <a:effectLst/>
                <a:uLnTx/>
                <a:uFillTx/>
                <a:latin typeface="Arial"/>
                <a:ea typeface="+mn-ea"/>
                <a:cs typeface="Arial"/>
              </a:rPr>
              <a:t>Cela répond-il aux critères d’un bon goulot d’étranglement ?</a:t>
            </a:r>
            <a:endParaRPr kumimoji="0" lang="en-US" sz="3000" b="0" i="0" u="none" strike="noStrike" kern="1200" cap="none" spc="0" normalizeH="0" baseline="0" noProof="0" dirty="0">
              <a:ln>
                <a:noFill/>
              </a:ln>
              <a:solidFill>
                <a:srgbClr val="3BB041"/>
              </a:solidFill>
              <a:effectLst/>
              <a:uLnTx/>
              <a:uFillTx/>
              <a:latin typeface="Arial"/>
              <a:ea typeface="+mn-ea"/>
              <a:cs typeface="Arial"/>
            </a:endParaRPr>
          </a:p>
        </p:txBody>
      </p:sp>
      <p:sp>
        <p:nvSpPr>
          <p:cNvPr id="3" name="TextBox 2">
            <a:extLst>
              <a:ext uri="{FF2B5EF4-FFF2-40B4-BE49-F238E27FC236}">
                <a16:creationId xmlns:a16="http://schemas.microsoft.com/office/drawing/2014/main" id="{C19167E3-2B5E-2773-E4C6-DAE860BD4308}"/>
              </a:ext>
            </a:extLst>
          </p:cNvPr>
          <p:cNvSpPr txBox="1"/>
          <p:nvPr/>
        </p:nvSpPr>
        <p:spPr>
          <a:xfrm>
            <a:off x="746165" y="2514519"/>
            <a:ext cx="10699668" cy="1934312"/>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kumimoji="0" lang="fr" sz="3600" b="1" i="0" u="none" strike="noStrike" kern="1200" cap="none" spc="0" normalizeH="0" baseline="0" noProof="0" dirty="0">
                <a:ln>
                  <a:noFill/>
                </a:ln>
                <a:solidFill>
                  <a:srgbClr val="618393"/>
                </a:solidFill>
                <a:effectLst/>
                <a:uLnTx/>
                <a:uFillTx/>
                <a:latin typeface="Arial"/>
                <a:ea typeface="+mn-ea"/>
                <a:cs typeface="Arial"/>
              </a:rPr>
              <a:t>Faible connaissance de la définition clinique des cas de H5N1 car le premier cas dans le pays remonte à vingt ans</a:t>
            </a:r>
            <a:endParaRPr kumimoji="0" lang="en-US" sz="3600" b="0" i="0" u="none" strike="noStrike" kern="1200" cap="none" spc="0" normalizeH="0" baseline="0" noProof="0" dirty="0">
              <a:ln>
                <a:noFill/>
              </a:ln>
              <a:solidFill>
                <a:srgbClr val="618393"/>
              </a:solidFill>
              <a:effectLst/>
              <a:uLnTx/>
              <a:uFillTx/>
              <a:latin typeface="Arial"/>
              <a:ea typeface="+mn-ea"/>
              <a:cs typeface="Arial"/>
            </a:endParaRPr>
          </a:p>
        </p:txBody>
      </p:sp>
      <p:sp>
        <p:nvSpPr>
          <p:cNvPr id="5" name="Text Placeholder 4">
            <a:extLst>
              <a:ext uri="{FF2B5EF4-FFF2-40B4-BE49-F238E27FC236}">
                <a16:creationId xmlns:a16="http://schemas.microsoft.com/office/drawing/2014/main" id="{A4963415-8970-75AF-7BFB-122EE9F3A37C}"/>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sng" strike="noStrike" kern="1200" cap="none" spc="0" normalizeH="0" baseline="0" noProof="0" dirty="0">
                <a:ln>
                  <a:noFill/>
                </a:ln>
                <a:solidFill>
                  <a:srgbClr val="618393"/>
                </a:solidFill>
                <a:effectLst/>
                <a:uLnTx/>
                <a:uFillTx/>
                <a:latin typeface="Arial" panose="020B0604020202020204" pitchFamily="34" charset="0"/>
                <a:ea typeface="+mn-ea"/>
                <a:cs typeface="+mn-cs"/>
              </a:rPr>
              <a:t>Critères pour un bon goulot d'étranglement</a:t>
            </a:r>
          </a:p>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Spécifique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Exploitable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Identifie les causes profondes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Focalise au niveau du système</a:t>
            </a:r>
          </a:p>
        </p:txBody>
      </p:sp>
    </p:spTree>
    <p:extLst>
      <p:ext uri="{BB962C8B-B14F-4D97-AF65-F5344CB8AC3E}">
        <p14:creationId xmlns:p14="http://schemas.microsoft.com/office/powerpoint/2010/main" val="12212363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B90B0-7EC9-CABB-F5E1-C64AE522EA0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E0D2135E-EF1A-3F72-10DC-AE0824FFE654}"/>
              </a:ext>
            </a:extLst>
          </p:cNvPr>
          <p:cNvSpPr txBox="1"/>
          <p:nvPr/>
        </p:nvSpPr>
        <p:spPr>
          <a:xfrm>
            <a:off x="332012" y="1163069"/>
            <a:ext cx="11332299"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kumimoji="0" lang="fr" sz="3000" b="1" i="0" u="none" strike="noStrike" kern="1200" cap="none" spc="0" normalizeH="0" baseline="0" noProof="0" dirty="0">
                <a:ln>
                  <a:noFill/>
                </a:ln>
                <a:solidFill>
                  <a:srgbClr val="3BB041"/>
                </a:solidFill>
                <a:effectLst/>
                <a:uLnTx/>
                <a:uFillTx/>
                <a:latin typeface="Arial"/>
                <a:ea typeface="+mn-ea"/>
                <a:cs typeface="Arial"/>
              </a:rPr>
              <a:t>Cela répond-il aux critères d’un bon goulot d’étranglement ?</a:t>
            </a:r>
            <a:endParaRPr kumimoji="0" lang="en-US" sz="3000" b="0" i="0" u="none" strike="noStrike" kern="1200" cap="none" spc="0" normalizeH="0" baseline="0" noProof="0" dirty="0">
              <a:ln>
                <a:noFill/>
              </a:ln>
              <a:solidFill>
                <a:srgbClr val="3BB041"/>
              </a:solidFill>
              <a:effectLst/>
              <a:uLnTx/>
              <a:uFillTx/>
              <a:latin typeface="Arial"/>
              <a:ea typeface="+mn-ea"/>
              <a:cs typeface="Arial"/>
            </a:endParaRPr>
          </a:p>
        </p:txBody>
      </p:sp>
      <p:sp>
        <p:nvSpPr>
          <p:cNvPr id="3" name="TextBox 2">
            <a:extLst>
              <a:ext uri="{FF2B5EF4-FFF2-40B4-BE49-F238E27FC236}">
                <a16:creationId xmlns:a16="http://schemas.microsoft.com/office/drawing/2014/main" id="{D58F66F0-8BC1-4303-A588-A2AFC1B98659}"/>
              </a:ext>
            </a:extLst>
          </p:cNvPr>
          <p:cNvSpPr txBox="1"/>
          <p:nvPr/>
        </p:nvSpPr>
        <p:spPr>
          <a:xfrm>
            <a:off x="746165" y="2514519"/>
            <a:ext cx="10699668" cy="2565895"/>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kumimoji="0" lang="fr" sz="3600" b="1" i="0" u="none" strike="noStrike" kern="1200" cap="none" spc="0" normalizeH="0" baseline="0" noProof="0" dirty="0">
                <a:ln>
                  <a:noFill/>
                </a:ln>
                <a:solidFill>
                  <a:srgbClr val="618393"/>
                </a:solidFill>
                <a:effectLst/>
                <a:uLnTx/>
                <a:uFillTx/>
                <a:latin typeface="Arial"/>
                <a:ea typeface="+mn-ea"/>
                <a:cs typeface="Arial"/>
              </a:rPr>
              <a:t>Personne n'est désigné pour autoriser le décaissment des fonds pour lancer les enquêtes sur les flambées les week-ends ou les jours fériés.</a:t>
            </a:r>
            <a:endParaRPr kumimoji="0" lang="en-US" sz="3600" b="0" i="0" u="none" strike="noStrike" kern="1200" cap="none" spc="0" normalizeH="0" baseline="0" noProof="0" dirty="0">
              <a:ln>
                <a:noFill/>
              </a:ln>
              <a:solidFill>
                <a:srgbClr val="618393"/>
              </a:solidFill>
              <a:effectLst/>
              <a:uLnTx/>
              <a:uFillTx/>
              <a:latin typeface="Arial"/>
              <a:ea typeface="+mn-ea"/>
              <a:cs typeface="Arial"/>
            </a:endParaRPr>
          </a:p>
        </p:txBody>
      </p:sp>
      <p:sp>
        <p:nvSpPr>
          <p:cNvPr id="4" name="Text Placeholder 4">
            <a:extLst>
              <a:ext uri="{FF2B5EF4-FFF2-40B4-BE49-F238E27FC236}">
                <a16:creationId xmlns:a16="http://schemas.microsoft.com/office/drawing/2014/main" id="{EBF373A3-008F-03A3-A487-2C9C85EEC56D}"/>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sng" strike="noStrike" kern="1200" cap="none" spc="0" normalizeH="0" baseline="0" noProof="0" dirty="0">
                <a:ln>
                  <a:noFill/>
                </a:ln>
                <a:solidFill>
                  <a:srgbClr val="618393"/>
                </a:solidFill>
                <a:effectLst/>
                <a:uLnTx/>
                <a:uFillTx/>
                <a:latin typeface="Arial" panose="020B0604020202020204" pitchFamily="34" charset="0"/>
                <a:ea typeface="+mn-ea"/>
                <a:cs typeface="+mn-cs"/>
              </a:rPr>
              <a:t>Critères pour un bon goulot d'étranglement</a:t>
            </a:r>
          </a:p>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Spécifique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Exploitable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Identifie les causes profondes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Focalise au niveau du système</a:t>
            </a:r>
          </a:p>
        </p:txBody>
      </p:sp>
    </p:spTree>
    <p:extLst>
      <p:ext uri="{BB962C8B-B14F-4D97-AF65-F5344CB8AC3E}">
        <p14:creationId xmlns:p14="http://schemas.microsoft.com/office/powerpoint/2010/main" val="3018955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66599" y="1222973"/>
            <a:ext cx="3467083" cy="2282808"/>
          </a:xfrm>
        </p:spPr>
        <p:txBody>
          <a:bodyPr/>
          <a:lstStyle/>
          <a:p>
            <a:br>
              <a:rPr lang="fr-FR">
                <a:latin typeface="Arial"/>
                <a:cs typeface="Arial"/>
              </a:rPr>
            </a:br>
            <a:r>
              <a:rPr lang="fr-FR">
                <a:latin typeface="Arial"/>
                <a:cs typeface="Arial"/>
              </a:rPr>
              <a:t>Objectifs d’apprentissage de l’atelier</a:t>
            </a: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fr-FR">
                <a:latin typeface="Arial"/>
                <a:cs typeface="Arial"/>
              </a:rPr>
              <a:t>À la fin de la formation, vous pourrez :</a:t>
            </a:r>
          </a:p>
        </p:txBody>
      </p:sp>
      <p:sp>
        <p:nvSpPr>
          <p:cNvPr id="7" name="Content Placeholder 3">
            <a:extLst>
              <a:ext uri="{FF2B5EF4-FFF2-40B4-BE49-F238E27FC236}">
                <a16:creationId xmlns:a16="http://schemas.microsoft.com/office/drawing/2014/main" id="{65A2F0DB-B18D-9869-E1BC-E32C5AAA2B8C}"/>
              </a:ext>
            </a:extLst>
          </p:cNvPr>
          <p:cNvSpPr>
            <a:spLocks noGrp="1"/>
          </p:cNvSpPr>
          <p:nvPr/>
        </p:nvSpPr>
        <p:spPr>
          <a:xfrm>
            <a:off x="4404165" y="1222973"/>
            <a:ext cx="7015870" cy="546971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342900" indent="-342900">
              <a:lnSpc>
                <a:spcPct val="113999"/>
              </a:lnSpc>
            </a:pPr>
            <a:r>
              <a:rPr lang="fr-FR" sz="2000" b="1" dirty="0">
                <a:latin typeface="Arial"/>
                <a:cs typeface="Arial"/>
              </a:rPr>
              <a:t>Comprendre le rôle de la cible 7-1-7 </a:t>
            </a:r>
            <a:r>
              <a:rPr lang="fr-FR" sz="2000" dirty="0">
                <a:latin typeface="Arial"/>
                <a:cs typeface="Arial"/>
              </a:rPr>
              <a:t>comme approche d'amélioration des performances lors des revues des premières actions pour la détection, la notification et la riposte en cas d'épidémie.</a:t>
            </a:r>
          </a:p>
          <a:p>
            <a:pPr marL="342900" indent="-342900">
              <a:lnSpc>
                <a:spcPct val="113999"/>
              </a:lnSpc>
            </a:pPr>
            <a:r>
              <a:rPr lang="fr-FR" sz="2000" b="1" dirty="0">
                <a:latin typeface="Arial"/>
                <a:cs typeface="Arial"/>
              </a:rPr>
              <a:t>Expliquer </a:t>
            </a:r>
            <a:r>
              <a:rPr lang="fr-FR" sz="2000" dirty="0">
                <a:latin typeface="Arial"/>
                <a:cs typeface="Arial"/>
              </a:rPr>
              <a:t>comment la cible  </a:t>
            </a:r>
            <a:r>
              <a:rPr lang="fr-FR" sz="2000" b="1" dirty="0">
                <a:latin typeface="Arial"/>
                <a:cs typeface="Arial"/>
              </a:rPr>
              <a:t>7-1-7 favorise l'amélioration des performances </a:t>
            </a:r>
            <a:r>
              <a:rPr lang="fr-FR" sz="2000" dirty="0">
                <a:latin typeface="Arial"/>
                <a:cs typeface="Arial"/>
              </a:rPr>
              <a:t>des systèmes de riposte</a:t>
            </a:r>
          </a:p>
          <a:p>
            <a:pPr marL="342900" indent="-342900">
              <a:lnSpc>
                <a:spcPct val="113999"/>
              </a:lnSpc>
            </a:pPr>
            <a:r>
              <a:rPr lang="fr-FR" sz="2000" b="1" dirty="0">
                <a:latin typeface="Arial"/>
                <a:cs typeface="Arial"/>
              </a:rPr>
              <a:t>Identifiez les opportunités et les défis </a:t>
            </a:r>
            <a:r>
              <a:rPr lang="fr-FR" sz="2000" dirty="0">
                <a:latin typeface="Arial"/>
                <a:cs typeface="Arial"/>
              </a:rPr>
              <a:t>pour soutenir la sensibilisation, l'adoption et l'utilisation de la cible 7-1-7 dans votre travail.</a:t>
            </a:r>
          </a:p>
          <a:p>
            <a:pPr marL="342900" indent="-342900">
              <a:lnSpc>
                <a:spcPct val="113999"/>
              </a:lnSpc>
            </a:pPr>
            <a:r>
              <a:rPr lang="fr-FR" sz="2000" b="1" dirty="0">
                <a:latin typeface="Arial"/>
                <a:cs typeface="Arial"/>
              </a:rPr>
              <a:t>Appliquer des étapes clés et les meilleures pratiques </a:t>
            </a:r>
            <a:r>
              <a:rPr lang="fr-FR" sz="2000" dirty="0">
                <a:latin typeface="Arial"/>
                <a:cs typeface="Arial"/>
              </a:rPr>
              <a:t>pour soutenir l'adoption + l'utilisation de la cible 7-1-7 dans divers programmes et contextes</a:t>
            </a:r>
            <a:r>
              <a:rPr lang="fr-FR" sz="2000" b="1" dirty="0">
                <a:latin typeface="Arial"/>
                <a:cs typeface="Arial"/>
              </a:rPr>
              <a:t>.</a:t>
            </a:r>
          </a:p>
          <a:p>
            <a:pPr marL="342900" indent="-342900">
              <a:lnSpc>
                <a:spcPct val="113999"/>
              </a:lnSpc>
            </a:pPr>
            <a:endParaRPr lang="en-US" sz="1800" dirty="0">
              <a:highlight>
                <a:srgbClr val="FFFF00"/>
              </a:highlight>
              <a:latin typeface="Arial"/>
            </a:endParaRPr>
          </a:p>
        </p:txBody>
      </p:sp>
    </p:spTree>
    <p:extLst>
      <p:ext uri="{BB962C8B-B14F-4D97-AF65-F5344CB8AC3E}">
        <p14:creationId xmlns:p14="http://schemas.microsoft.com/office/powerpoint/2010/main" val="17034214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09C1C-6E0B-AA82-B741-2E038F2979B9}"/>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E4F7859D-423D-AA61-DF9B-16925971072B}"/>
              </a:ext>
            </a:extLst>
          </p:cNvPr>
          <p:cNvSpPr txBox="1"/>
          <p:nvPr/>
        </p:nvSpPr>
        <p:spPr>
          <a:xfrm>
            <a:off x="429849" y="960781"/>
            <a:ext cx="11332299"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kumimoji="0" lang="fr" sz="3000" b="1" i="0" u="none" strike="noStrike" kern="1200" cap="none" spc="0" normalizeH="0" baseline="0" noProof="0" dirty="0">
                <a:ln>
                  <a:noFill/>
                </a:ln>
                <a:solidFill>
                  <a:srgbClr val="3BB041"/>
                </a:solidFill>
                <a:effectLst/>
                <a:uLnTx/>
                <a:uFillTx/>
                <a:latin typeface="Arial"/>
                <a:ea typeface="+mn-ea"/>
                <a:cs typeface="Arial"/>
              </a:rPr>
              <a:t>Cela répond-il aux critères d’un bon goulot d’étranglement ?</a:t>
            </a:r>
            <a:endParaRPr kumimoji="0" lang="en-US" sz="3000" b="0" i="0" u="none" strike="noStrike" kern="1200" cap="none" spc="0" normalizeH="0" baseline="0" noProof="0" dirty="0">
              <a:ln>
                <a:noFill/>
              </a:ln>
              <a:solidFill>
                <a:srgbClr val="3BB041"/>
              </a:solidFill>
              <a:effectLst/>
              <a:uLnTx/>
              <a:uFillTx/>
              <a:latin typeface="Arial"/>
              <a:ea typeface="+mn-ea"/>
              <a:cs typeface="Arial"/>
            </a:endParaRPr>
          </a:p>
        </p:txBody>
      </p:sp>
      <p:sp>
        <p:nvSpPr>
          <p:cNvPr id="3" name="TextBox 2">
            <a:extLst>
              <a:ext uri="{FF2B5EF4-FFF2-40B4-BE49-F238E27FC236}">
                <a16:creationId xmlns:a16="http://schemas.microsoft.com/office/drawing/2014/main" id="{231DEB32-C071-45A1-403A-B3064C36470D}"/>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kumimoji="0" lang="fr" sz="3600" b="1" i="0" u="none" strike="noStrike" kern="1200" cap="none" spc="0" normalizeH="0" baseline="0" noProof="0" dirty="0">
                <a:ln>
                  <a:noFill/>
                </a:ln>
                <a:solidFill>
                  <a:srgbClr val="618393"/>
                </a:solidFill>
                <a:effectLst/>
                <a:uLnTx/>
                <a:uFillTx/>
                <a:latin typeface="Arial"/>
                <a:ea typeface="+mn-ea"/>
                <a:cs typeface="Arial"/>
              </a:rPr>
              <a:t>Pas d'approvisionnement régional en kits de prélèvement sanguin en raison d'un stock uniquement au niveau national</a:t>
            </a:r>
            <a:endParaRPr kumimoji="0" lang="en-US" sz="3600" b="0" i="0" u="none" strike="noStrike" kern="1200" cap="none" spc="0" normalizeH="0" baseline="0" noProof="0" dirty="0">
              <a:ln>
                <a:noFill/>
              </a:ln>
              <a:solidFill>
                <a:srgbClr val="618393"/>
              </a:solidFill>
              <a:effectLst/>
              <a:uLnTx/>
              <a:uFillTx/>
              <a:latin typeface="Arial"/>
              <a:ea typeface="+mn-ea"/>
              <a:cs typeface="Arial"/>
            </a:endParaRPr>
          </a:p>
        </p:txBody>
      </p:sp>
      <p:sp>
        <p:nvSpPr>
          <p:cNvPr id="4" name="Text Placeholder 4">
            <a:extLst>
              <a:ext uri="{FF2B5EF4-FFF2-40B4-BE49-F238E27FC236}">
                <a16:creationId xmlns:a16="http://schemas.microsoft.com/office/drawing/2014/main" id="{A3091201-1479-8A18-0B43-E70BEDE7F9ED}"/>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sng" strike="noStrike" kern="1200" cap="none" spc="0" normalizeH="0" baseline="0" noProof="0" dirty="0">
                <a:ln>
                  <a:noFill/>
                </a:ln>
                <a:solidFill>
                  <a:srgbClr val="618393"/>
                </a:solidFill>
                <a:effectLst/>
                <a:uLnTx/>
                <a:uFillTx/>
                <a:latin typeface="Arial" panose="020B0604020202020204" pitchFamily="34" charset="0"/>
                <a:ea typeface="+mn-ea"/>
                <a:cs typeface="+mn-cs"/>
              </a:rPr>
              <a:t>Critères pour un bon goulot d'étranglement</a:t>
            </a:r>
          </a:p>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Spécifique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Exploitable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Identifie les causes profondes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Focalise au niveau du système</a:t>
            </a:r>
          </a:p>
        </p:txBody>
      </p:sp>
    </p:spTree>
    <p:extLst>
      <p:ext uri="{BB962C8B-B14F-4D97-AF65-F5344CB8AC3E}">
        <p14:creationId xmlns:p14="http://schemas.microsoft.com/office/powerpoint/2010/main" val="7750068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9293A-CD17-2917-C2FE-B46B7BA0DA4A}"/>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CF3C2368-D964-523F-B639-698AE3B4DAC9}"/>
              </a:ext>
            </a:extLst>
          </p:cNvPr>
          <p:cNvSpPr txBox="1"/>
          <p:nvPr/>
        </p:nvSpPr>
        <p:spPr>
          <a:xfrm>
            <a:off x="306613" y="875779"/>
            <a:ext cx="11139220"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kumimoji="0" lang="fr" sz="3000" b="1" i="0" u="none" strike="noStrike" kern="1200" cap="none" spc="0" normalizeH="0" baseline="0" noProof="0" dirty="0">
                <a:ln>
                  <a:noFill/>
                </a:ln>
                <a:solidFill>
                  <a:srgbClr val="3BB041"/>
                </a:solidFill>
                <a:effectLst/>
                <a:uLnTx/>
                <a:uFillTx/>
                <a:latin typeface="Arial"/>
                <a:ea typeface="+mn-ea"/>
                <a:cs typeface="Arial"/>
              </a:rPr>
              <a:t>Cela répond-il aux critères d’un bon goulot d’étranglement ?</a:t>
            </a:r>
            <a:endParaRPr kumimoji="0" lang="en-US" sz="3000" b="0" i="0" u="none" strike="noStrike" kern="1200" cap="none" spc="0" normalizeH="0" baseline="0" noProof="0" dirty="0">
              <a:ln>
                <a:noFill/>
              </a:ln>
              <a:solidFill>
                <a:srgbClr val="3BB041"/>
              </a:solidFill>
              <a:effectLst/>
              <a:uLnTx/>
              <a:uFillTx/>
              <a:latin typeface="Arial"/>
              <a:ea typeface="+mn-ea"/>
              <a:cs typeface="Arial"/>
            </a:endParaRPr>
          </a:p>
        </p:txBody>
      </p:sp>
      <p:sp>
        <p:nvSpPr>
          <p:cNvPr id="3" name="TextBox 2">
            <a:extLst>
              <a:ext uri="{FF2B5EF4-FFF2-40B4-BE49-F238E27FC236}">
                <a16:creationId xmlns:a16="http://schemas.microsoft.com/office/drawing/2014/main" id="{B9D46437-61F1-A14D-1724-206789806530}"/>
              </a:ext>
            </a:extLst>
          </p:cNvPr>
          <p:cNvSpPr txBox="1"/>
          <p:nvPr/>
        </p:nvSpPr>
        <p:spPr>
          <a:xfrm>
            <a:off x="746165" y="2514519"/>
            <a:ext cx="10699668" cy="1934312"/>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kumimoji="0" lang="fr" sz="3600" b="1" i="0" u="none" strike="noStrike" kern="1200" cap="none" spc="0" normalizeH="0" baseline="0" noProof="0" dirty="0">
                <a:ln>
                  <a:noFill/>
                </a:ln>
                <a:solidFill>
                  <a:srgbClr val="618393"/>
                </a:solidFill>
                <a:effectLst/>
                <a:uLnTx/>
                <a:uFillTx/>
                <a:latin typeface="Arial"/>
                <a:ea typeface="+mn-ea"/>
                <a:cs typeface="Arial"/>
              </a:rPr>
              <a:t>Le système de surveillance électronique basé sur les cas n’offre aucune option permettant d'enregistrer un cas de Mpox.</a:t>
            </a:r>
            <a:endParaRPr kumimoji="0" lang="en-US" sz="3600" b="0" i="0" u="none" strike="noStrike" kern="1200" cap="none" spc="0" normalizeH="0" baseline="0" noProof="0" dirty="0">
              <a:ln>
                <a:noFill/>
              </a:ln>
              <a:solidFill>
                <a:srgbClr val="618393"/>
              </a:solidFill>
              <a:effectLst/>
              <a:uLnTx/>
              <a:uFillTx/>
              <a:latin typeface="Arial"/>
              <a:ea typeface="+mn-ea"/>
              <a:cs typeface="Arial"/>
            </a:endParaRPr>
          </a:p>
        </p:txBody>
      </p:sp>
      <p:sp>
        <p:nvSpPr>
          <p:cNvPr id="4" name="Text Placeholder 4">
            <a:extLst>
              <a:ext uri="{FF2B5EF4-FFF2-40B4-BE49-F238E27FC236}">
                <a16:creationId xmlns:a16="http://schemas.microsoft.com/office/drawing/2014/main" id="{655D0DA4-F37F-2690-CD8B-F9B735CAF028}"/>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sng" strike="noStrike" kern="1200" cap="none" spc="0" normalizeH="0" baseline="0" noProof="0" dirty="0">
                <a:ln>
                  <a:noFill/>
                </a:ln>
                <a:solidFill>
                  <a:srgbClr val="618393"/>
                </a:solidFill>
                <a:effectLst/>
                <a:uLnTx/>
                <a:uFillTx/>
                <a:latin typeface="Arial" panose="020B0604020202020204" pitchFamily="34" charset="0"/>
                <a:ea typeface="+mn-ea"/>
                <a:cs typeface="+mn-cs"/>
              </a:rPr>
              <a:t>Critères pour un bon goulot d'étranglement</a:t>
            </a:r>
          </a:p>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Spécifique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Exploitable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Identifie les causes profondes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Focalise au niveau du système</a:t>
            </a:r>
          </a:p>
        </p:txBody>
      </p:sp>
    </p:spTree>
    <p:extLst>
      <p:ext uri="{BB962C8B-B14F-4D97-AF65-F5344CB8AC3E}">
        <p14:creationId xmlns:p14="http://schemas.microsoft.com/office/powerpoint/2010/main" val="25844663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A98773-2438-42D2-C166-DE87B82B8FBC}"/>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E8B179BC-7475-1930-31A2-523D2F578FF7}"/>
              </a:ext>
            </a:extLst>
          </p:cNvPr>
          <p:cNvSpPr txBox="1"/>
          <p:nvPr/>
        </p:nvSpPr>
        <p:spPr>
          <a:xfrm>
            <a:off x="429849" y="960781"/>
            <a:ext cx="11332299"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kumimoji="0" lang="fr" sz="3000" b="1" i="0" u="none" strike="noStrike" kern="1200" cap="none" spc="0" normalizeH="0" baseline="0" noProof="0" dirty="0">
                <a:ln>
                  <a:noFill/>
                </a:ln>
                <a:solidFill>
                  <a:srgbClr val="3BB041"/>
                </a:solidFill>
                <a:effectLst/>
                <a:uLnTx/>
                <a:uFillTx/>
                <a:latin typeface="Arial"/>
                <a:ea typeface="+mn-ea"/>
                <a:cs typeface="Arial"/>
              </a:rPr>
              <a:t>Cela répond-il aux critères d’un bon goulot d’étranglement ?</a:t>
            </a:r>
            <a:endParaRPr kumimoji="0" lang="en-US" sz="3000" b="0" i="0" u="none" strike="noStrike" kern="1200" cap="none" spc="0" normalizeH="0" baseline="0" noProof="0" dirty="0">
              <a:ln>
                <a:noFill/>
              </a:ln>
              <a:solidFill>
                <a:srgbClr val="3BB041"/>
              </a:solidFill>
              <a:effectLst/>
              <a:uLnTx/>
              <a:uFillTx/>
              <a:latin typeface="Arial"/>
              <a:ea typeface="+mn-ea"/>
              <a:cs typeface="Arial"/>
            </a:endParaRPr>
          </a:p>
        </p:txBody>
      </p:sp>
      <p:sp>
        <p:nvSpPr>
          <p:cNvPr id="3" name="TextBox 2">
            <a:extLst>
              <a:ext uri="{FF2B5EF4-FFF2-40B4-BE49-F238E27FC236}">
                <a16:creationId xmlns:a16="http://schemas.microsoft.com/office/drawing/2014/main" id="{6CFA77F9-D80A-2380-A4E4-6512357C2530}"/>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kumimoji="0" lang="fr" sz="3600" b="1" i="0" u="none" strike="noStrike" kern="1200" cap="none" spc="0" normalizeH="0" baseline="0" noProof="0" dirty="0">
                <a:ln>
                  <a:noFill/>
                </a:ln>
                <a:solidFill>
                  <a:srgbClr val="618393"/>
                </a:solidFill>
                <a:effectLst/>
                <a:uLnTx/>
                <a:uFillTx/>
                <a:latin typeface="Arial"/>
                <a:ea typeface="+mn-ea"/>
                <a:cs typeface="Arial"/>
              </a:rPr>
              <a:t>Longue durée entre le prélèvement de l'échantillon et la confirmation en laboratoire</a:t>
            </a:r>
            <a:endParaRPr kumimoji="0" lang="en-US" sz="3600" b="0" i="0" u="none" strike="noStrike" kern="1200" cap="none" spc="0" normalizeH="0" baseline="0" noProof="0" dirty="0">
              <a:ln>
                <a:noFill/>
              </a:ln>
              <a:solidFill>
                <a:srgbClr val="618393"/>
              </a:solidFill>
              <a:effectLst/>
              <a:uLnTx/>
              <a:uFillTx/>
              <a:latin typeface="Arial"/>
              <a:ea typeface="+mn-ea"/>
              <a:cs typeface="Arial"/>
            </a:endParaRPr>
          </a:p>
        </p:txBody>
      </p:sp>
      <p:sp>
        <p:nvSpPr>
          <p:cNvPr id="4" name="Text Placeholder 4">
            <a:extLst>
              <a:ext uri="{FF2B5EF4-FFF2-40B4-BE49-F238E27FC236}">
                <a16:creationId xmlns:a16="http://schemas.microsoft.com/office/drawing/2014/main" id="{ECF76437-330B-F1AC-CBAD-6151FBAA0EC5}"/>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sng" strike="noStrike" kern="1200" cap="none" spc="0" normalizeH="0" baseline="0" noProof="0" dirty="0">
                <a:ln>
                  <a:noFill/>
                </a:ln>
                <a:solidFill>
                  <a:srgbClr val="618393"/>
                </a:solidFill>
                <a:effectLst/>
                <a:uLnTx/>
                <a:uFillTx/>
                <a:latin typeface="Arial" panose="020B0604020202020204" pitchFamily="34" charset="0"/>
                <a:ea typeface="+mn-ea"/>
                <a:cs typeface="+mn-cs"/>
              </a:rPr>
              <a:t>Critères pour un bon goulot d'étranglement</a:t>
            </a:r>
          </a:p>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Spécifique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Exploitable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Identifie les causes profondes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Focalise au niveau du système</a:t>
            </a:r>
          </a:p>
        </p:txBody>
      </p:sp>
    </p:spTree>
    <p:extLst>
      <p:ext uri="{BB962C8B-B14F-4D97-AF65-F5344CB8AC3E}">
        <p14:creationId xmlns:p14="http://schemas.microsoft.com/office/powerpoint/2010/main" val="26445523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412A6-BA55-E0C5-1E85-5DCB1395486C}"/>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B7525F12-A3A6-56EB-C046-707072FC30E3}"/>
              </a:ext>
            </a:extLst>
          </p:cNvPr>
          <p:cNvSpPr txBox="1"/>
          <p:nvPr/>
        </p:nvSpPr>
        <p:spPr>
          <a:xfrm>
            <a:off x="281212" y="960781"/>
            <a:ext cx="11332299"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kumimoji="0" lang="fr" sz="3000" b="1" i="0" u="none" strike="noStrike" kern="1200" cap="none" spc="0" normalizeH="0" baseline="0" noProof="0" dirty="0">
                <a:ln>
                  <a:noFill/>
                </a:ln>
                <a:solidFill>
                  <a:srgbClr val="3BB041"/>
                </a:solidFill>
                <a:effectLst/>
                <a:uLnTx/>
                <a:uFillTx/>
                <a:latin typeface="Arial"/>
                <a:ea typeface="+mn-ea"/>
                <a:cs typeface="Arial"/>
              </a:rPr>
              <a:t>Cela répond-il aux critères d’un bon goulot d’étranglement ?</a:t>
            </a:r>
            <a:endParaRPr kumimoji="0" lang="en-US" sz="3000" b="0" i="0" u="none" strike="noStrike" kern="1200" cap="none" spc="0" normalizeH="0" baseline="0" noProof="0" dirty="0">
              <a:ln>
                <a:noFill/>
              </a:ln>
              <a:solidFill>
                <a:srgbClr val="3BB041"/>
              </a:solidFill>
              <a:effectLst/>
              <a:uLnTx/>
              <a:uFillTx/>
              <a:latin typeface="Arial"/>
              <a:ea typeface="+mn-ea"/>
              <a:cs typeface="Arial"/>
            </a:endParaRPr>
          </a:p>
        </p:txBody>
      </p:sp>
      <p:sp>
        <p:nvSpPr>
          <p:cNvPr id="3" name="TextBox 2">
            <a:extLst>
              <a:ext uri="{FF2B5EF4-FFF2-40B4-BE49-F238E27FC236}">
                <a16:creationId xmlns:a16="http://schemas.microsoft.com/office/drawing/2014/main" id="{C3F5DF45-EAA9-7F80-4C98-E961F3C6D037}"/>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kumimoji="0" lang="fr" sz="3600" b="1" i="0" u="none" strike="noStrike" kern="1200" cap="none" spc="0" normalizeH="0" baseline="0" noProof="0" dirty="0">
                <a:ln>
                  <a:noFill/>
                </a:ln>
                <a:solidFill>
                  <a:srgbClr val="618393"/>
                </a:solidFill>
                <a:effectLst/>
                <a:uLnTx/>
                <a:uFillTx/>
                <a:latin typeface="Arial"/>
                <a:ea typeface="+mn-ea"/>
                <a:cs typeface="Arial"/>
              </a:rPr>
              <a:t>Retard pour l'arrivée du patient à l'établissement de santé</a:t>
            </a:r>
            <a:endParaRPr kumimoji="0" lang="en-US" sz="3600" b="0" i="0" u="none" strike="noStrike" kern="1200" cap="none" spc="0" normalizeH="0" baseline="0" noProof="0" dirty="0">
              <a:ln>
                <a:noFill/>
              </a:ln>
              <a:solidFill>
                <a:srgbClr val="618393"/>
              </a:solidFill>
              <a:effectLst/>
              <a:uLnTx/>
              <a:uFillTx/>
              <a:latin typeface="Arial"/>
              <a:ea typeface="+mn-ea"/>
              <a:cs typeface="Arial"/>
            </a:endParaRPr>
          </a:p>
        </p:txBody>
      </p:sp>
      <p:sp>
        <p:nvSpPr>
          <p:cNvPr id="4" name="Text Placeholder 4">
            <a:extLst>
              <a:ext uri="{FF2B5EF4-FFF2-40B4-BE49-F238E27FC236}">
                <a16:creationId xmlns:a16="http://schemas.microsoft.com/office/drawing/2014/main" id="{78266667-EA63-93A0-83DD-533736A0B1E5}"/>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sng" strike="noStrike" kern="1200" cap="none" spc="0" normalizeH="0" baseline="0" noProof="0" dirty="0">
                <a:ln>
                  <a:noFill/>
                </a:ln>
                <a:solidFill>
                  <a:srgbClr val="618393"/>
                </a:solidFill>
                <a:effectLst/>
                <a:uLnTx/>
                <a:uFillTx/>
                <a:latin typeface="Arial" panose="020B0604020202020204" pitchFamily="34" charset="0"/>
                <a:ea typeface="+mn-ea"/>
                <a:cs typeface="+mn-cs"/>
              </a:rPr>
              <a:t>Critères pour un bon goulot d'étranglement</a:t>
            </a:r>
          </a:p>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Spécifique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Exploitable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Identifie les causes profondes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Focalise au niveau du système</a:t>
            </a:r>
          </a:p>
        </p:txBody>
      </p:sp>
    </p:spTree>
    <p:extLst>
      <p:ext uri="{BB962C8B-B14F-4D97-AF65-F5344CB8AC3E}">
        <p14:creationId xmlns:p14="http://schemas.microsoft.com/office/powerpoint/2010/main" val="35444378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D43593-43C8-C34E-D730-410311D35DE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BD40EF45-AD8F-3E85-0A99-9FC30D7863D5}"/>
              </a:ext>
            </a:extLst>
          </p:cNvPr>
          <p:cNvSpPr txBox="1"/>
          <p:nvPr/>
        </p:nvSpPr>
        <p:spPr>
          <a:xfrm>
            <a:off x="526389" y="1163069"/>
            <a:ext cx="11139220"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kumimoji="0" lang="fr" sz="3000" b="1" i="0" u="none" strike="noStrike" kern="1200" cap="none" spc="0" normalizeH="0" baseline="0" noProof="0" dirty="0">
                <a:ln>
                  <a:noFill/>
                </a:ln>
                <a:solidFill>
                  <a:srgbClr val="3BB041"/>
                </a:solidFill>
                <a:effectLst/>
                <a:uLnTx/>
                <a:uFillTx/>
                <a:latin typeface="Arial"/>
                <a:ea typeface="+mn-ea"/>
                <a:cs typeface="Arial"/>
              </a:rPr>
              <a:t>Cela répond-il aux critères d’un bon goulot d’étranglement ?</a:t>
            </a:r>
            <a:endParaRPr kumimoji="0" lang="en-US" sz="3000" b="0" i="0" u="none" strike="noStrike" kern="1200" cap="none" spc="0" normalizeH="0" baseline="0" noProof="0" dirty="0">
              <a:ln>
                <a:noFill/>
              </a:ln>
              <a:solidFill>
                <a:srgbClr val="3BB041"/>
              </a:solidFill>
              <a:effectLst/>
              <a:uLnTx/>
              <a:uFillTx/>
              <a:latin typeface="Arial"/>
              <a:ea typeface="+mn-ea"/>
              <a:cs typeface="Arial"/>
            </a:endParaRPr>
          </a:p>
        </p:txBody>
      </p:sp>
      <p:sp>
        <p:nvSpPr>
          <p:cNvPr id="3" name="TextBox 2">
            <a:extLst>
              <a:ext uri="{FF2B5EF4-FFF2-40B4-BE49-F238E27FC236}">
                <a16:creationId xmlns:a16="http://schemas.microsoft.com/office/drawing/2014/main" id="{DB9DA786-E65C-67BB-13A6-E571CE4274D4}"/>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kumimoji="0" lang="fr" sz="3600" b="1" i="0" u="none" strike="noStrike" kern="1200" cap="none" spc="0" normalizeH="0" baseline="0" noProof="0">
                <a:ln>
                  <a:noFill/>
                </a:ln>
                <a:solidFill>
                  <a:srgbClr val="618393"/>
                </a:solidFill>
                <a:effectLst/>
                <a:uLnTx/>
                <a:uFillTx/>
                <a:latin typeface="Arial"/>
                <a:ea typeface="+mn-ea"/>
                <a:cs typeface="Arial"/>
              </a:rPr>
              <a:t>Identification tardive du cas par l'agent de santé communautaire</a:t>
            </a:r>
            <a:endParaRPr kumimoji="0" lang="en-US" sz="3600" b="0" i="0" u="none" strike="noStrike" kern="1200" cap="none" spc="0" normalizeH="0" baseline="0" noProof="0">
              <a:ln>
                <a:noFill/>
              </a:ln>
              <a:solidFill>
                <a:srgbClr val="618393"/>
              </a:solidFill>
              <a:effectLst/>
              <a:uLnTx/>
              <a:uFillTx/>
              <a:latin typeface="Arial"/>
              <a:ea typeface="+mn-ea"/>
              <a:cs typeface="Arial"/>
            </a:endParaRPr>
          </a:p>
        </p:txBody>
      </p:sp>
      <p:sp>
        <p:nvSpPr>
          <p:cNvPr id="4" name="Text Placeholder 4">
            <a:extLst>
              <a:ext uri="{FF2B5EF4-FFF2-40B4-BE49-F238E27FC236}">
                <a16:creationId xmlns:a16="http://schemas.microsoft.com/office/drawing/2014/main" id="{613089CD-278C-EE61-CF9F-B459024CC6C0}"/>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sng" strike="noStrike" kern="1200" cap="none" spc="0" normalizeH="0" baseline="0" noProof="0" dirty="0">
                <a:ln>
                  <a:noFill/>
                </a:ln>
                <a:solidFill>
                  <a:srgbClr val="618393"/>
                </a:solidFill>
                <a:effectLst/>
                <a:uLnTx/>
                <a:uFillTx/>
                <a:latin typeface="Arial" panose="020B0604020202020204" pitchFamily="34" charset="0"/>
                <a:ea typeface="+mn-ea"/>
                <a:cs typeface="+mn-cs"/>
              </a:rPr>
              <a:t>Critères pour un bon goulot d'étranglement</a:t>
            </a:r>
          </a:p>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Spécifique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Exploitable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Identifie les causes profondes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Focalise au niveau du système</a:t>
            </a:r>
          </a:p>
        </p:txBody>
      </p:sp>
    </p:spTree>
    <p:extLst>
      <p:ext uri="{BB962C8B-B14F-4D97-AF65-F5344CB8AC3E}">
        <p14:creationId xmlns:p14="http://schemas.microsoft.com/office/powerpoint/2010/main" val="25744718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D2B5E-0423-E75B-6CAD-E76B589773C2}"/>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939F05CA-4620-9A7A-C09B-10DA9C860519}"/>
              </a:ext>
            </a:extLst>
          </p:cNvPr>
          <p:cNvSpPr txBox="1"/>
          <p:nvPr/>
        </p:nvSpPr>
        <p:spPr>
          <a:xfrm>
            <a:off x="368231" y="1134568"/>
            <a:ext cx="1145553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kumimoji="0" lang="fr" sz="3000" b="1" i="0" u="none" strike="noStrike" kern="1200" cap="none" spc="0" normalizeH="0" baseline="0" noProof="0" dirty="0">
                <a:ln>
                  <a:noFill/>
                </a:ln>
                <a:solidFill>
                  <a:srgbClr val="3BB041"/>
                </a:solidFill>
                <a:effectLst/>
                <a:uLnTx/>
                <a:uFillTx/>
                <a:latin typeface="Arial"/>
                <a:ea typeface="+mn-ea"/>
                <a:cs typeface="Arial"/>
              </a:rPr>
              <a:t>Cela répond-il aux critères d’un bon goulot d’étranglement ?</a:t>
            </a:r>
            <a:endParaRPr kumimoji="0" lang="en-US" sz="3000" b="0" i="0" u="none" strike="noStrike" kern="1200" cap="none" spc="0" normalizeH="0" baseline="0" noProof="0" dirty="0">
              <a:ln>
                <a:noFill/>
              </a:ln>
              <a:solidFill>
                <a:srgbClr val="3BB041"/>
              </a:solidFill>
              <a:effectLst/>
              <a:uLnTx/>
              <a:uFillTx/>
              <a:latin typeface="Arial"/>
              <a:ea typeface="+mn-ea"/>
              <a:cs typeface="Arial"/>
            </a:endParaRPr>
          </a:p>
        </p:txBody>
      </p:sp>
      <p:sp>
        <p:nvSpPr>
          <p:cNvPr id="3" name="TextBox 2">
            <a:extLst>
              <a:ext uri="{FF2B5EF4-FFF2-40B4-BE49-F238E27FC236}">
                <a16:creationId xmlns:a16="http://schemas.microsoft.com/office/drawing/2014/main" id="{97BBE1AC-9FFF-A1DA-C43F-E78052B3B20D}"/>
              </a:ext>
            </a:extLst>
          </p:cNvPr>
          <p:cNvSpPr txBox="1"/>
          <p:nvPr/>
        </p:nvSpPr>
        <p:spPr>
          <a:xfrm>
            <a:off x="746165" y="2514519"/>
            <a:ext cx="10699668" cy="1302729"/>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kumimoji="0" lang="fr" sz="3600" b="1" i="0" u="none" strike="noStrike" kern="1200" cap="none" spc="0" normalizeH="0" baseline="0" noProof="0" dirty="0">
                <a:ln>
                  <a:noFill/>
                </a:ln>
                <a:solidFill>
                  <a:srgbClr val="618393"/>
                </a:solidFill>
                <a:effectLst/>
                <a:uLnTx/>
                <a:uFillTx/>
                <a:latin typeface="Arial"/>
                <a:ea typeface="+mn-ea"/>
                <a:cs typeface="Arial"/>
              </a:rPr>
              <a:t>Les sachets de solution de réhydratation orale n'étaient pas disponibles pour être distribués</a:t>
            </a:r>
            <a:endParaRPr kumimoji="0" lang="en-US" sz="3600" b="0" i="0" u="none" strike="noStrike" kern="1200" cap="none" spc="0" normalizeH="0" baseline="0" noProof="0" dirty="0">
              <a:ln>
                <a:noFill/>
              </a:ln>
              <a:solidFill>
                <a:srgbClr val="618393"/>
              </a:solidFill>
              <a:effectLst/>
              <a:uLnTx/>
              <a:uFillTx/>
              <a:latin typeface="Arial"/>
              <a:ea typeface="+mn-ea"/>
              <a:cs typeface="Arial"/>
            </a:endParaRPr>
          </a:p>
        </p:txBody>
      </p:sp>
      <p:sp>
        <p:nvSpPr>
          <p:cNvPr id="4" name="Text Placeholder 4">
            <a:extLst>
              <a:ext uri="{FF2B5EF4-FFF2-40B4-BE49-F238E27FC236}">
                <a16:creationId xmlns:a16="http://schemas.microsoft.com/office/drawing/2014/main" id="{CA5D566A-0E27-4DB2-CFE9-24AE8ED3AB9F}"/>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sng" strike="noStrike" kern="1200" cap="none" spc="0" normalizeH="0" baseline="0" noProof="0" dirty="0">
                <a:ln>
                  <a:noFill/>
                </a:ln>
                <a:solidFill>
                  <a:srgbClr val="618393"/>
                </a:solidFill>
                <a:effectLst/>
                <a:uLnTx/>
                <a:uFillTx/>
                <a:latin typeface="Arial" panose="020B0604020202020204" pitchFamily="34" charset="0"/>
                <a:ea typeface="+mn-ea"/>
                <a:cs typeface="+mn-cs"/>
              </a:rPr>
              <a:t>Critères pour un bon goulot d'étranglement</a:t>
            </a:r>
          </a:p>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Spécifique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Exploitable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Identifie les causes profondes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Focalise au niveau du système</a:t>
            </a:r>
          </a:p>
        </p:txBody>
      </p:sp>
    </p:spTree>
    <p:extLst>
      <p:ext uri="{BB962C8B-B14F-4D97-AF65-F5344CB8AC3E}">
        <p14:creationId xmlns:p14="http://schemas.microsoft.com/office/powerpoint/2010/main" val="28317855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24D7B-4D98-D329-3A61-EF13DC7C9A1B}"/>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A9CD6B6F-A5DD-3BB8-7C50-B9E0CFE94A7E}"/>
              </a:ext>
            </a:extLst>
          </p:cNvPr>
          <p:cNvSpPr txBox="1"/>
          <p:nvPr/>
        </p:nvSpPr>
        <p:spPr>
          <a:xfrm>
            <a:off x="306613" y="1163069"/>
            <a:ext cx="11139220"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kumimoji="0" lang="fr" sz="3000" b="1" i="0" u="none" strike="noStrike" kern="1200" cap="none" spc="0" normalizeH="0" baseline="0" noProof="0" dirty="0">
                <a:ln>
                  <a:noFill/>
                </a:ln>
                <a:solidFill>
                  <a:srgbClr val="3BB041"/>
                </a:solidFill>
                <a:effectLst/>
                <a:uLnTx/>
                <a:uFillTx/>
                <a:latin typeface="Arial"/>
                <a:ea typeface="+mn-ea"/>
                <a:cs typeface="Arial"/>
              </a:rPr>
              <a:t>Cela répond-il aux critères d’un bon goulot d’étranglement ?</a:t>
            </a:r>
            <a:endParaRPr kumimoji="0" lang="en-US" sz="3000" b="0" i="0" u="none" strike="noStrike" kern="1200" cap="none" spc="0" normalizeH="0" baseline="0" noProof="0" dirty="0">
              <a:ln>
                <a:noFill/>
              </a:ln>
              <a:solidFill>
                <a:srgbClr val="3BB041"/>
              </a:solidFill>
              <a:effectLst/>
              <a:uLnTx/>
              <a:uFillTx/>
              <a:latin typeface="Arial"/>
              <a:ea typeface="+mn-ea"/>
              <a:cs typeface="Arial"/>
            </a:endParaRPr>
          </a:p>
        </p:txBody>
      </p:sp>
      <p:sp>
        <p:nvSpPr>
          <p:cNvPr id="3" name="TextBox 2">
            <a:extLst>
              <a:ext uri="{FF2B5EF4-FFF2-40B4-BE49-F238E27FC236}">
                <a16:creationId xmlns:a16="http://schemas.microsoft.com/office/drawing/2014/main" id="{6AC5F970-FE7C-01E5-38C2-22310A925E6E}"/>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kumimoji="0" lang="fr" sz="3600" b="1" i="0" u="none" strike="noStrike" kern="1200" cap="none" spc="0" normalizeH="0" baseline="0" noProof="0">
                <a:ln>
                  <a:noFill/>
                </a:ln>
                <a:solidFill>
                  <a:srgbClr val="618393"/>
                </a:solidFill>
                <a:effectLst/>
                <a:uLnTx/>
                <a:uFillTx/>
                <a:latin typeface="Arial"/>
                <a:ea typeface="+mn-ea"/>
                <a:cs typeface="Arial"/>
              </a:rPr>
              <a:t>Le médecin principal de l'hôpital local n'a pas signalé le cas au service de santé publique pendant deux semaines.</a:t>
            </a:r>
            <a:endParaRPr kumimoji="0" lang="en-US" sz="3600" b="0" i="0" u="none" strike="noStrike" kern="1200" cap="none" spc="0" normalizeH="0" baseline="0" noProof="0">
              <a:ln>
                <a:noFill/>
              </a:ln>
              <a:solidFill>
                <a:srgbClr val="618393"/>
              </a:solidFill>
              <a:effectLst/>
              <a:uLnTx/>
              <a:uFillTx/>
              <a:latin typeface="Arial"/>
              <a:ea typeface="+mn-ea"/>
              <a:cs typeface="Arial"/>
            </a:endParaRPr>
          </a:p>
        </p:txBody>
      </p:sp>
      <p:sp>
        <p:nvSpPr>
          <p:cNvPr id="4" name="Text Placeholder 4">
            <a:extLst>
              <a:ext uri="{FF2B5EF4-FFF2-40B4-BE49-F238E27FC236}">
                <a16:creationId xmlns:a16="http://schemas.microsoft.com/office/drawing/2014/main" id="{A78C8A3C-DCB3-4C97-E6B1-51B90BAF1B6B}"/>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sng" strike="noStrike" kern="1200" cap="none" spc="0" normalizeH="0" baseline="0" noProof="0" dirty="0">
                <a:ln>
                  <a:noFill/>
                </a:ln>
                <a:solidFill>
                  <a:srgbClr val="618393"/>
                </a:solidFill>
                <a:effectLst/>
                <a:uLnTx/>
                <a:uFillTx/>
                <a:latin typeface="Arial" panose="020B0604020202020204" pitchFamily="34" charset="0"/>
                <a:ea typeface="+mn-ea"/>
                <a:cs typeface="+mn-cs"/>
              </a:rPr>
              <a:t>Critères pour un bon goulot d'étranglement</a:t>
            </a:r>
          </a:p>
          <a:p>
            <a:pPr marL="0" marR="0" lvl="0" indent="0" algn="ctr"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Spécifique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Exploitable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Identifie les causes profondes </a:t>
            </a:r>
            <a:r>
              <a:rPr kumimoji="0" lang="fr"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Focalise au niveau du système</a:t>
            </a:r>
          </a:p>
        </p:txBody>
      </p:sp>
    </p:spTree>
    <p:extLst>
      <p:ext uri="{BB962C8B-B14F-4D97-AF65-F5344CB8AC3E}">
        <p14:creationId xmlns:p14="http://schemas.microsoft.com/office/powerpoint/2010/main" val="8970858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6B3BB4-8D79-2A06-0AEC-F6041B488AB6}"/>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292917A0-696D-C427-127D-1638B01BF36E}"/>
              </a:ext>
            </a:extLst>
          </p:cNvPr>
          <p:cNvSpPr>
            <a:spLocks noGrp="1"/>
          </p:cNvSpPr>
          <p:nvPr>
            <p:ph type="body" idx="1"/>
          </p:nvPr>
        </p:nvSpPr>
        <p:spPr>
          <a:xfrm>
            <a:off x="455140" y="4903414"/>
            <a:ext cx="5157787" cy="455406"/>
          </a:xfrm>
        </p:spPr>
        <p:txBody>
          <a:bodyPr/>
          <a:lstStyle/>
          <a:p>
            <a:r>
              <a:rPr lang="fr" dirty="0">
                <a:latin typeface="Arial"/>
                <a:cs typeface="Arial"/>
              </a:rPr>
              <a:t>Dans votre groupe...</a:t>
            </a:r>
            <a:endParaRPr lang="en-US" dirty="0"/>
          </a:p>
        </p:txBody>
      </p:sp>
      <p:sp>
        <p:nvSpPr>
          <p:cNvPr id="4" name="Content Placeholder 3">
            <a:extLst>
              <a:ext uri="{FF2B5EF4-FFF2-40B4-BE49-F238E27FC236}">
                <a16:creationId xmlns:a16="http://schemas.microsoft.com/office/drawing/2014/main" id="{5A1AF553-A64C-52AA-11FC-8F7C43FBCF8C}"/>
              </a:ext>
            </a:extLst>
          </p:cNvPr>
          <p:cNvSpPr>
            <a:spLocks noGrp="1"/>
          </p:cNvSpPr>
          <p:nvPr>
            <p:ph sz="half" idx="2"/>
          </p:nvPr>
        </p:nvSpPr>
        <p:spPr>
          <a:xfrm>
            <a:off x="363271" y="1302855"/>
            <a:ext cx="6465447" cy="3419867"/>
          </a:xfrm>
        </p:spPr>
        <p:txBody>
          <a:bodyPr vert="horz" lIns="91440" tIns="45720" rIns="91440" bIns="45720" rtlCol="0" anchor="t">
            <a:noAutofit/>
          </a:bodyPr>
          <a:lstStyle/>
          <a:p>
            <a:pPr marL="457200" indent="-457200">
              <a:buFont typeface="+mj-lt"/>
              <a:buAutoNum type="arabicPeriod"/>
            </a:pPr>
            <a:r>
              <a:rPr lang="fr" sz="1800" dirty="0">
                <a:latin typeface="Arial"/>
                <a:cs typeface="Arial"/>
              </a:rPr>
              <a:t>Longue durée entre le prélèvement de l'échantillon et la confirmation en laboratoire</a:t>
            </a:r>
          </a:p>
          <a:p>
            <a:pPr marL="457200" indent="-457200">
              <a:buFont typeface="+mj-lt"/>
              <a:buAutoNum type="arabicPeriod"/>
            </a:pPr>
            <a:r>
              <a:rPr lang="fr" sz="1800" dirty="0">
                <a:latin typeface="Arial"/>
                <a:cs typeface="Arial"/>
              </a:rPr>
              <a:t>Retard dans l'arrivée du patient à l'établissement de santé</a:t>
            </a:r>
          </a:p>
          <a:p>
            <a:pPr marL="457200" indent="-457200">
              <a:buFont typeface="+mj-lt"/>
              <a:buAutoNum type="arabicPeriod"/>
            </a:pPr>
            <a:r>
              <a:rPr lang="fr" sz="1800" dirty="0">
                <a:latin typeface="Arial"/>
                <a:cs typeface="Arial"/>
              </a:rPr>
              <a:t>Identification tardive du cas par l'agent de santé communautaire</a:t>
            </a:r>
          </a:p>
          <a:p>
            <a:pPr marL="457200" indent="-457200">
              <a:buFont typeface="+mj-lt"/>
              <a:buAutoNum type="arabicPeriod"/>
            </a:pPr>
            <a:r>
              <a:rPr lang="fr" sz="1800" dirty="0">
                <a:latin typeface="Arial"/>
                <a:cs typeface="Arial"/>
              </a:rPr>
              <a:t>Les sachets de SRO n'étaient pas disponibles pour être distribués</a:t>
            </a:r>
          </a:p>
          <a:p>
            <a:pPr marL="457200" indent="-457200">
              <a:buFont typeface="+mj-lt"/>
              <a:buAutoNum type="arabicPeriod"/>
            </a:pPr>
            <a:r>
              <a:rPr lang="fr" sz="1800" dirty="0">
                <a:latin typeface="Arial"/>
                <a:cs typeface="Arial"/>
              </a:rPr>
              <a:t>Le médecin principal de l'hôpital local n'a pas signalé le cas au service de santé publique pendant deux semaines.</a:t>
            </a:r>
            <a:endParaRPr lang="en-US" sz="1800" dirty="0">
              <a:cs typeface="Arial"/>
            </a:endParaRPr>
          </a:p>
        </p:txBody>
      </p:sp>
      <p:sp>
        <p:nvSpPr>
          <p:cNvPr id="19" name="Text Placeholder 2">
            <a:extLst>
              <a:ext uri="{FF2B5EF4-FFF2-40B4-BE49-F238E27FC236}">
                <a16:creationId xmlns:a16="http://schemas.microsoft.com/office/drawing/2014/main" id="{7533B065-2754-BDCD-55BE-DB03C3956A83}"/>
              </a:ext>
            </a:extLst>
          </p:cNvPr>
          <p:cNvSpPr txBox="1">
            <a:spLocks/>
          </p:cNvSpPr>
          <p:nvPr/>
        </p:nvSpPr>
        <p:spPr>
          <a:xfrm>
            <a:off x="455140" y="764080"/>
            <a:ext cx="6308125" cy="4554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400" b="1" i="0" u="none" strike="noStrike" kern="1200" cap="none" spc="0" normalizeH="0" baseline="0" noProof="0" dirty="0">
                <a:ln>
                  <a:noFill/>
                </a:ln>
                <a:solidFill>
                  <a:srgbClr val="628393"/>
                </a:solidFill>
                <a:effectLst/>
                <a:uLnTx/>
                <a:uFillTx/>
                <a:latin typeface="Arial"/>
                <a:ea typeface="+mn-ea"/>
                <a:cs typeface="Arial"/>
              </a:rPr>
              <a:t>Goulot d'étranglement alloué selon le groupe de travail</a:t>
            </a:r>
            <a:endParaRPr kumimoji="0" lang="en-US" sz="2400" b="1" i="0" u="none" strike="noStrike" kern="1200" cap="none" spc="0" normalizeH="0" baseline="0" noProof="0" dirty="0">
              <a:ln>
                <a:noFill/>
              </a:ln>
              <a:solidFill>
                <a:srgbClr val="628393"/>
              </a:solidFill>
              <a:effectLst/>
              <a:uLnTx/>
              <a:uFillTx/>
              <a:latin typeface="Arial" panose="020B0604020202020204" pitchFamily="34" charset="0"/>
              <a:ea typeface="+mn-ea"/>
              <a:cs typeface="+mn-cs"/>
            </a:endParaRPr>
          </a:p>
        </p:txBody>
      </p:sp>
      <p:sp>
        <p:nvSpPr>
          <p:cNvPr id="20" name="Content Placeholder 3">
            <a:extLst>
              <a:ext uri="{FF2B5EF4-FFF2-40B4-BE49-F238E27FC236}">
                <a16:creationId xmlns:a16="http://schemas.microsoft.com/office/drawing/2014/main" id="{57E39394-E98B-FA48-5379-313BC17B1DE1}"/>
              </a:ext>
            </a:extLst>
          </p:cNvPr>
          <p:cNvSpPr txBox="1">
            <a:spLocks/>
          </p:cNvSpPr>
          <p:nvPr/>
        </p:nvSpPr>
        <p:spPr>
          <a:xfrm>
            <a:off x="455140" y="5448760"/>
            <a:ext cx="11369470" cy="116928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2000" b="0" i="0" u="none" strike="noStrike" kern="1200" cap="none" spc="0" normalizeH="0" baseline="0" noProof="0" dirty="0">
                <a:ln>
                  <a:noFill/>
                </a:ln>
                <a:solidFill>
                  <a:srgbClr val="394D56"/>
                </a:solidFill>
                <a:effectLst/>
                <a:uLnTx/>
                <a:uFillTx/>
                <a:latin typeface="Arial"/>
                <a:ea typeface="+mn-ea"/>
                <a:cs typeface="Arial"/>
              </a:rPr>
              <a:t>Quels « critères de bon goulot d'étranglement » ne sont pas remplis pour le goulot d'étranglement qui vous a été attribué ? Pourquoi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2000" b="0" i="0" u="none" strike="noStrike" kern="1200" cap="none" spc="0" normalizeH="0" baseline="0" noProof="0" dirty="0">
                <a:ln>
                  <a:noFill/>
                </a:ln>
                <a:solidFill>
                  <a:srgbClr val="394D56"/>
                </a:solidFill>
                <a:effectLst/>
                <a:uLnTx/>
                <a:uFillTx/>
                <a:latin typeface="Arial"/>
                <a:ea typeface="+mn-ea"/>
                <a:cs typeface="Arial"/>
              </a:rPr>
              <a:t>Comment pourriez-vous améliorer ce goulot d’étranglement ?</a:t>
            </a:r>
          </a:p>
        </p:txBody>
      </p:sp>
      <p:sp>
        <p:nvSpPr>
          <p:cNvPr id="10" name="Rectangle 9">
            <a:extLst>
              <a:ext uri="{FF2B5EF4-FFF2-40B4-BE49-F238E27FC236}">
                <a16:creationId xmlns:a16="http://schemas.microsoft.com/office/drawing/2014/main" id="{3AAB48F8-419C-F2E9-C662-55F7F746CE99}"/>
              </a:ext>
            </a:extLst>
          </p:cNvPr>
          <p:cNvSpPr/>
          <p:nvPr/>
        </p:nvSpPr>
        <p:spPr>
          <a:xfrm>
            <a:off x="6894172" y="1080150"/>
            <a:ext cx="5157786" cy="317057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4">
            <a:extLst>
              <a:ext uri="{FF2B5EF4-FFF2-40B4-BE49-F238E27FC236}">
                <a16:creationId xmlns:a16="http://schemas.microsoft.com/office/drawing/2014/main" id="{C8724257-7AA3-8014-13A8-91F2022766CF}"/>
              </a:ext>
            </a:extLst>
          </p:cNvPr>
          <p:cNvSpPr>
            <a:spLocks noGrp="1"/>
          </p:cNvSpPr>
          <p:nvPr>
            <p:ph type="body" sz="quarter" idx="3"/>
          </p:nvPr>
        </p:nvSpPr>
        <p:spPr>
          <a:xfrm>
            <a:off x="7068066" y="824600"/>
            <a:ext cx="5000104" cy="823912"/>
          </a:xfrm>
        </p:spPr>
        <p:txBody>
          <a:bodyPr/>
          <a:lstStyle/>
          <a:p>
            <a:r>
              <a:rPr lang="fr" sz="1800" dirty="0">
                <a:latin typeface="Arial"/>
                <a:cs typeface="Arial"/>
              </a:rPr>
              <a:t>Conseil : tenir compte des critères suivants</a:t>
            </a:r>
            <a:endParaRPr lang="en-US" sz="1800" dirty="0">
              <a:cs typeface="Arial"/>
            </a:endParaRPr>
          </a:p>
        </p:txBody>
      </p:sp>
      <p:sp>
        <p:nvSpPr>
          <p:cNvPr id="12" name="Content Placeholder 5">
            <a:extLst>
              <a:ext uri="{FF2B5EF4-FFF2-40B4-BE49-F238E27FC236}">
                <a16:creationId xmlns:a16="http://schemas.microsoft.com/office/drawing/2014/main" id="{9C3D9C6E-586F-8DD7-3460-97FBC4A3CAB2}"/>
              </a:ext>
            </a:extLst>
          </p:cNvPr>
          <p:cNvSpPr>
            <a:spLocks noGrp="1"/>
          </p:cNvSpPr>
          <p:nvPr>
            <p:ph sz="quarter" idx="4"/>
          </p:nvPr>
        </p:nvSpPr>
        <p:spPr>
          <a:xfrm>
            <a:off x="7337117" y="2043403"/>
            <a:ext cx="4271896" cy="1938773"/>
          </a:xfrm>
        </p:spPr>
        <p:txBody>
          <a:bodyPr vert="horz" lIns="91440" tIns="45720" rIns="91440" bIns="45720" rtlCol="0" anchor="t">
            <a:noAutofit/>
          </a:bodyPr>
          <a:lstStyle/>
          <a:p>
            <a:pPr marL="0" indent="0">
              <a:buNone/>
            </a:pPr>
            <a:r>
              <a:rPr lang="fr" sz="1800" b="1" dirty="0">
                <a:solidFill>
                  <a:schemeClr val="dk1"/>
                </a:solidFill>
                <a:latin typeface="Arial"/>
                <a:cs typeface="Arial"/>
              </a:rPr>
              <a:t>Un bon goulot d'étranglement  est :</a:t>
            </a:r>
            <a:endParaRPr lang="en-US" sz="1800" dirty="0">
              <a:solidFill>
                <a:schemeClr val="dk1"/>
              </a:solidFill>
              <a:latin typeface="Arial"/>
              <a:cs typeface="Arial"/>
            </a:endParaRPr>
          </a:p>
          <a:p>
            <a:pPr marL="285750" indent="-285750">
              <a:buFont typeface="Arial,Sans-Serif" panose="020B0604020202020204" pitchFamily="34" charset="0"/>
            </a:pPr>
            <a:r>
              <a:rPr lang="fr" sz="2000" dirty="0">
                <a:solidFill>
                  <a:schemeClr val="dk1"/>
                </a:solidFill>
                <a:latin typeface="Arial"/>
                <a:cs typeface="Arial"/>
              </a:rPr>
              <a:t>Spécifique</a:t>
            </a:r>
          </a:p>
          <a:p>
            <a:pPr marL="285750" indent="-285750">
              <a:buFont typeface="Arial,Sans-Serif" panose="020B0604020202020204" pitchFamily="34" charset="0"/>
            </a:pPr>
            <a:r>
              <a:rPr lang="fr" sz="2000" dirty="0">
                <a:solidFill>
                  <a:schemeClr val="dk1"/>
                </a:solidFill>
                <a:latin typeface="Arial"/>
                <a:cs typeface="Arial"/>
              </a:rPr>
              <a:t>Exploitable</a:t>
            </a:r>
          </a:p>
          <a:p>
            <a:pPr marL="285750" indent="-285750">
              <a:buFont typeface="Arial,Sans-Serif" panose="020B0604020202020204" pitchFamily="34" charset="0"/>
            </a:pPr>
            <a:r>
              <a:rPr lang="fr" sz="2000" dirty="0">
                <a:solidFill>
                  <a:schemeClr val="dk1"/>
                </a:solidFill>
                <a:latin typeface="Arial"/>
                <a:cs typeface="Arial"/>
              </a:rPr>
              <a:t>Identifie les causes profondes</a:t>
            </a:r>
          </a:p>
          <a:p>
            <a:pPr marL="285750" indent="-285750">
              <a:buFont typeface="Arial,Sans-Serif" panose="020B0604020202020204" pitchFamily="34" charset="0"/>
            </a:pPr>
            <a:r>
              <a:rPr lang="fr" sz="2000" dirty="0">
                <a:solidFill>
                  <a:schemeClr val="dk1"/>
                </a:solidFill>
                <a:latin typeface="Arial"/>
                <a:cs typeface="Arial"/>
              </a:rPr>
              <a:t>Se focalise au niveau du système</a:t>
            </a:r>
          </a:p>
          <a:p>
            <a:pPr marL="0" indent="0">
              <a:buNone/>
            </a:pPr>
            <a:endParaRPr lang="en-US" sz="2000" dirty="0">
              <a:solidFill>
                <a:schemeClr val="dk1"/>
              </a:solidFill>
              <a:latin typeface="Arial"/>
              <a:cs typeface="Arial"/>
            </a:endParaRPr>
          </a:p>
        </p:txBody>
      </p:sp>
    </p:spTree>
    <p:extLst>
      <p:ext uri="{BB962C8B-B14F-4D97-AF65-F5344CB8AC3E}">
        <p14:creationId xmlns:p14="http://schemas.microsoft.com/office/powerpoint/2010/main" val="39744996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35A84-89D0-E1BB-5E0E-A5BE6C379C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B3F326-85C9-75A8-9D26-2A6423B1C561}"/>
              </a:ext>
            </a:extLst>
          </p:cNvPr>
          <p:cNvSpPr>
            <a:spLocks noGrp="1"/>
          </p:cNvSpPr>
          <p:nvPr>
            <p:ph type="title"/>
          </p:nvPr>
        </p:nvSpPr>
        <p:spPr>
          <a:xfrm>
            <a:off x="1313379" y="2116849"/>
            <a:ext cx="9703980" cy="2148666"/>
          </a:xfrm>
        </p:spPr>
        <p:txBody>
          <a:bodyPr/>
          <a:lstStyle/>
          <a:p>
            <a:r>
              <a:rPr lang="fr" sz="5000" dirty="0">
                <a:latin typeface="Arial"/>
                <a:cs typeface="Arial"/>
              </a:rPr>
              <a:t>Identifier les bons goulots d'étranglement en utilisant l'approche des 5 pourquoi</a:t>
            </a:r>
            <a:endParaRPr lang="en-US" sz="5000" dirty="0"/>
          </a:p>
        </p:txBody>
      </p:sp>
      <p:sp>
        <p:nvSpPr>
          <p:cNvPr id="3" name="Text Placeholder 2">
            <a:extLst>
              <a:ext uri="{FF2B5EF4-FFF2-40B4-BE49-F238E27FC236}">
                <a16:creationId xmlns:a16="http://schemas.microsoft.com/office/drawing/2014/main" id="{B33B207B-3524-5DA9-C80A-2C3E905AE549}"/>
              </a:ext>
            </a:extLst>
          </p:cNvPr>
          <p:cNvSpPr>
            <a:spLocks noGrp="1"/>
          </p:cNvSpPr>
          <p:nvPr>
            <p:ph type="body" idx="1"/>
          </p:nvPr>
        </p:nvSpPr>
        <p:spPr>
          <a:xfrm>
            <a:off x="1136650" y="4741151"/>
            <a:ext cx="9703980" cy="931688"/>
          </a:xfrm>
        </p:spPr>
        <p:txBody>
          <a:bodyPr/>
          <a:lstStyle/>
          <a:p>
            <a:r>
              <a:rPr lang="fr" sz="3000"/>
              <a:t>Activité</a:t>
            </a:r>
          </a:p>
        </p:txBody>
      </p:sp>
      <p:pic>
        <p:nvPicPr>
          <p:cNvPr id="5" name="Picture 4" descr="A light bulb in a circle&#10;&#10;AI-generated content may be incorrect.">
            <a:extLst>
              <a:ext uri="{FF2B5EF4-FFF2-40B4-BE49-F238E27FC236}">
                <a16:creationId xmlns:a16="http://schemas.microsoft.com/office/drawing/2014/main" id="{0213B631-42E9-8454-CE10-6FB487F6E4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5169" y="1646250"/>
            <a:ext cx="866086" cy="824950"/>
          </a:xfrm>
          <a:prstGeom prst="rect">
            <a:avLst/>
          </a:prstGeom>
        </p:spPr>
      </p:pic>
    </p:spTree>
    <p:extLst>
      <p:ext uri="{BB962C8B-B14F-4D97-AF65-F5344CB8AC3E}">
        <p14:creationId xmlns:p14="http://schemas.microsoft.com/office/powerpoint/2010/main" val="19281349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0538F-AC1E-3304-7D75-76DA851627A1}"/>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480368D5-6A07-3EB9-794F-688BA50CF5F9}"/>
              </a:ext>
            </a:extLst>
          </p:cNvPr>
          <p:cNvSpPr/>
          <p:nvPr/>
        </p:nvSpPr>
        <p:spPr>
          <a:xfrm>
            <a:off x="6366213" y="3664381"/>
            <a:ext cx="5242127" cy="278699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64B1849D-0F1E-DD87-479B-18D7E9D67DAF}"/>
              </a:ext>
            </a:extLst>
          </p:cNvPr>
          <p:cNvSpPr/>
          <p:nvPr/>
        </p:nvSpPr>
        <p:spPr>
          <a:xfrm>
            <a:off x="6366213" y="315541"/>
            <a:ext cx="5242127" cy="3037189"/>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id="{071C74CB-0EF0-9E76-F615-A0DA3E685B24}"/>
              </a:ext>
            </a:extLst>
          </p:cNvPr>
          <p:cNvSpPr>
            <a:spLocks noGrp="1"/>
          </p:cNvSpPr>
          <p:nvPr>
            <p:ph type="body" idx="1"/>
          </p:nvPr>
        </p:nvSpPr>
        <p:spPr>
          <a:xfrm>
            <a:off x="437503" y="1635700"/>
            <a:ext cx="5157787" cy="455406"/>
          </a:xfrm>
        </p:spPr>
        <p:txBody>
          <a:bodyPr/>
          <a:lstStyle/>
          <a:p>
            <a:r>
              <a:rPr lang="fr" dirty="0">
                <a:latin typeface="Arial"/>
                <a:cs typeface="Arial"/>
              </a:rPr>
              <a:t>Votre tâche</a:t>
            </a:r>
            <a:endParaRPr lang="en-US" dirty="0"/>
          </a:p>
        </p:txBody>
      </p:sp>
      <p:sp>
        <p:nvSpPr>
          <p:cNvPr id="4" name="Content Placeholder 3">
            <a:extLst>
              <a:ext uri="{FF2B5EF4-FFF2-40B4-BE49-F238E27FC236}">
                <a16:creationId xmlns:a16="http://schemas.microsoft.com/office/drawing/2014/main" id="{47EFB2F9-4FC2-3E66-B8A4-04838A503215}"/>
              </a:ext>
            </a:extLst>
          </p:cNvPr>
          <p:cNvSpPr>
            <a:spLocks noGrp="1"/>
          </p:cNvSpPr>
          <p:nvPr>
            <p:ph sz="half" idx="2"/>
          </p:nvPr>
        </p:nvSpPr>
        <p:spPr>
          <a:xfrm>
            <a:off x="185200" y="2322978"/>
            <a:ext cx="6054214" cy="4682784"/>
          </a:xfrm>
        </p:spPr>
        <p:txBody>
          <a:bodyPr vert="horz" lIns="91440" tIns="45720" rIns="91440" bIns="45720" rtlCol="0" anchor="t">
            <a:noAutofit/>
          </a:bodyPr>
          <a:lstStyle/>
          <a:p>
            <a:pPr marL="342900" indent="-342900"/>
            <a:r>
              <a:rPr lang="fr" sz="2000" dirty="0">
                <a:latin typeface="Arial"/>
                <a:cs typeface="Arial"/>
              </a:rPr>
              <a:t>Utiliser le goulot d'étranglement vague : </a:t>
            </a:r>
            <a:r>
              <a:rPr lang="fr" sz="2000" b="1" dirty="0">
                <a:latin typeface="Arial"/>
                <a:cs typeface="Arial"/>
              </a:rPr>
              <a:t>« Délai de transport des échantillons »</a:t>
            </a:r>
            <a:endParaRPr lang="en-US" sz="2000" b="1" dirty="0">
              <a:cs typeface="Arial"/>
            </a:endParaRPr>
          </a:p>
          <a:p>
            <a:pPr marL="342900" indent="-342900"/>
            <a:r>
              <a:rPr lang="fr" sz="2000" dirty="0">
                <a:latin typeface="Arial"/>
                <a:cs typeface="Arial"/>
              </a:rPr>
              <a:t>Imaginer que vous interviewez des personnes bien informées sur ce retard.</a:t>
            </a:r>
          </a:p>
          <a:p>
            <a:pPr marL="342900" indent="-342900"/>
            <a:r>
              <a:rPr lang="fr" sz="2000" dirty="0">
                <a:latin typeface="Arial"/>
                <a:cs typeface="Arial"/>
              </a:rPr>
              <a:t>Imaginer et proposer une analyse en 5 points relative au délai de transport de l'échantillon afin de répondre aux critères de droite.</a:t>
            </a:r>
          </a:p>
          <a:p>
            <a:pPr marL="342900" indent="-342900"/>
            <a:r>
              <a:rPr lang="fr" sz="2000" dirty="0">
                <a:latin typeface="Arial"/>
                <a:cs typeface="Arial"/>
              </a:rPr>
              <a:t>Au signal, tous les groupes se tourneront vers le groupe a.</a:t>
            </a:r>
          </a:p>
          <a:p>
            <a:pPr marL="342900" indent="-342900"/>
            <a:r>
              <a:rPr lang="fr" sz="2000" dirty="0">
                <a:latin typeface="Arial"/>
                <a:cs typeface="Arial"/>
              </a:rPr>
              <a:t>Examinez l'analyse des 5 pourquoi de ce groupe et proposez des modifications/corrections si nécessaire.</a:t>
            </a:r>
          </a:p>
        </p:txBody>
      </p:sp>
      <p:sp>
        <p:nvSpPr>
          <p:cNvPr id="5" name="Text Placeholder 4">
            <a:extLst>
              <a:ext uri="{FF2B5EF4-FFF2-40B4-BE49-F238E27FC236}">
                <a16:creationId xmlns:a16="http://schemas.microsoft.com/office/drawing/2014/main" id="{A911DB69-BA44-38A7-8ABD-E304DB0EC2A0}"/>
              </a:ext>
            </a:extLst>
          </p:cNvPr>
          <p:cNvSpPr>
            <a:spLocks noGrp="1"/>
          </p:cNvSpPr>
          <p:nvPr>
            <p:ph type="body" sz="quarter" idx="3"/>
          </p:nvPr>
        </p:nvSpPr>
        <p:spPr>
          <a:xfrm>
            <a:off x="6520047" y="404929"/>
            <a:ext cx="4392618" cy="823912"/>
          </a:xfrm>
        </p:spPr>
        <p:txBody>
          <a:bodyPr/>
          <a:lstStyle/>
          <a:p>
            <a:r>
              <a:rPr lang="fr" sz="2000">
                <a:latin typeface="Arial"/>
                <a:cs typeface="Arial"/>
              </a:rPr>
              <a:t>Conseil : Tenez compte des points suivants</a:t>
            </a:r>
            <a:endParaRPr lang="en-US" sz="2000">
              <a:cs typeface="Arial"/>
            </a:endParaRPr>
          </a:p>
        </p:txBody>
      </p:sp>
      <p:sp>
        <p:nvSpPr>
          <p:cNvPr id="6" name="Content Placeholder 5">
            <a:extLst>
              <a:ext uri="{FF2B5EF4-FFF2-40B4-BE49-F238E27FC236}">
                <a16:creationId xmlns:a16="http://schemas.microsoft.com/office/drawing/2014/main" id="{BD3335B6-6DBD-23A1-E5E2-67D658F5B35B}"/>
              </a:ext>
            </a:extLst>
          </p:cNvPr>
          <p:cNvSpPr>
            <a:spLocks noGrp="1"/>
          </p:cNvSpPr>
          <p:nvPr>
            <p:ph sz="quarter" idx="4"/>
          </p:nvPr>
        </p:nvSpPr>
        <p:spPr>
          <a:xfrm>
            <a:off x="6522533" y="1318749"/>
            <a:ext cx="4777128" cy="1938773"/>
          </a:xfrm>
        </p:spPr>
        <p:txBody>
          <a:bodyPr vert="horz" lIns="91440" tIns="45720" rIns="91440" bIns="45720" rtlCol="0" anchor="t">
            <a:noAutofit/>
          </a:bodyPr>
          <a:lstStyle/>
          <a:p>
            <a:pPr marL="0" indent="0">
              <a:buNone/>
            </a:pPr>
            <a:r>
              <a:rPr lang="fr" sz="1800" b="1" dirty="0">
                <a:solidFill>
                  <a:schemeClr val="dk1"/>
                </a:solidFill>
                <a:latin typeface="Arial"/>
                <a:cs typeface="Arial"/>
              </a:rPr>
              <a:t>Bons critères de goulot d'étranglement :</a:t>
            </a:r>
            <a:endParaRPr lang="en-US" sz="1800" dirty="0">
              <a:solidFill>
                <a:schemeClr val="dk1"/>
              </a:solidFill>
              <a:latin typeface="Arial"/>
              <a:cs typeface="Arial"/>
            </a:endParaRPr>
          </a:p>
          <a:p>
            <a:pPr marL="285750" indent="-285750">
              <a:buFont typeface="Arial,Sans-Serif" panose="020B0604020202020204" pitchFamily="34" charset="0"/>
            </a:pPr>
            <a:r>
              <a:rPr lang="fr" sz="1800" dirty="0">
                <a:solidFill>
                  <a:schemeClr val="dk1"/>
                </a:solidFill>
                <a:latin typeface="Arial"/>
                <a:cs typeface="Arial"/>
              </a:rPr>
              <a:t>Précis</a:t>
            </a:r>
          </a:p>
          <a:p>
            <a:pPr marL="285750" indent="-285750">
              <a:buFont typeface="Arial,Sans-Serif" panose="020B0604020202020204" pitchFamily="34" charset="0"/>
            </a:pPr>
            <a:r>
              <a:rPr lang="fr" sz="1800" dirty="0">
                <a:solidFill>
                  <a:schemeClr val="dk1"/>
                </a:solidFill>
                <a:latin typeface="Arial"/>
                <a:cs typeface="Arial"/>
              </a:rPr>
              <a:t>Exploitable</a:t>
            </a:r>
          </a:p>
          <a:p>
            <a:pPr marL="285750" indent="-285750">
              <a:buFont typeface="Arial,Sans-Serif" panose="020B0604020202020204" pitchFamily="34" charset="0"/>
            </a:pPr>
            <a:r>
              <a:rPr lang="fr" sz="1800" dirty="0">
                <a:solidFill>
                  <a:schemeClr val="dk1"/>
                </a:solidFill>
                <a:latin typeface="Arial"/>
                <a:cs typeface="Arial"/>
              </a:rPr>
              <a:t>Identifie les causes profondes</a:t>
            </a:r>
          </a:p>
          <a:p>
            <a:pPr marL="285750" indent="-285750">
              <a:buFont typeface="Arial,Sans-Serif" panose="020B0604020202020204" pitchFamily="34" charset="0"/>
            </a:pPr>
            <a:r>
              <a:rPr lang="fr" sz="1800" dirty="0">
                <a:solidFill>
                  <a:schemeClr val="dk1"/>
                </a:solidFill>
                <a:latin typeface="Arial"/>
                <a:cs typeface="Arial"/>
              </a:rPr>
              <a:t>Se concentre sur le niveau du système</a:t>
            </a:r>
          </a:p>
          <a:p>
            <a:pPr marL="0" indent="0">
              <a:buNone/>
            </a:pPr>
            <a:endParaRPr lang="en-US" sz="2000" dirty="0">
              <a:solidFill>
                <a:schemeClr val="dk1"/>
              </a:solidFill>
              <a:latin typeface="Arial"/>
              <a:cs typeface="Arial"/>
            </a:endParaRPr>
          </a:p>
        </p:txBody>
      </p:sp>
      <p:sp>
        <p:nvSpPr>
          <p:cNvPr id="11" name="Text Placeholder 2">
            <a:extLst>
              <a:ext uri="{FF2B5EF4-FFF2-40B4-BE49-F238E27FC236}">
                <a16:creationId xmlns:a16="http://schemas.microsoft.com/office/drawing/2014/main" id="{F8C48469-F5E8-8449-3176-A7177E1322E3}"/>
              </a:ext>
            </a:extLst>
          </p:cNvPr>
          <p:cNvSpPr txBox="1">
            <a:spLocks/>
          </p:cNvSpPr>
          <p:nvPr/>
        </p:nvSpPr>
        <p:spPr>
          <a:xfrm>
            <a:off x="6524764" y="3977495"/>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000" b="1" i="0" u="none" strike="noStrike" kern="1200" cap="none" spc="0" normalizeH="0" baseline="0" noProof="0" dirty="0">
                <a:ln>
                  <a:noFill/>
                </a:ln>
                <a:solidFill>
                  <a:srgbClr val="628393"/>
                </a:solidFill>
                <a:effectLst/>
                <a:uLnTx/>
                <a:uFillTx/>
                <a:latin typeface="Arial"/>
                <a:ea typeface="+mn-ea"/>
                <a:cs typeface="Arial"/>
              </a:rPr>
              <a:t>T</a:t>
            </a:r>
            <a:r>
              <a:rPr kumimoji="0" lang="fr" sz="2000" b="1" i="0" u="none" strike="noStrike" kern="1200" cap="none" spc="0" normalizeH="0" baseline="0" noProof="0" dirty="0">
                <a:ln>
                  <a:noFill/>
                </a:ln>
                <a:solidFill>
                  <a:srgbClr val="628393"/>
                </a:solidFill>
                <a:effectLst/>
                <a:uLnTx/>
                <a:uFillTx/>
                <a:latin typeface="Arial"/>
                <a:ea typeface="+mn-ea"/>
                <a:cs typeface="Arial"/>
              </a:rPr>
              <a:t>emps alloué</a:t>
            </a:r>
            <a:endParaRPr kumimoji="0" lang="en-US" sz="2000" b="1" i="0" u="none" strike="noStrike" kern="1200" cap="none" spc="0" normalizeH="0" baseline="0" noProof="0" dirty="0">
              <a:ln>
                <a:noFill/>
              </a:ln>
              <a:solidFill>
                <a:srgbClr val="628393"/>
              </a:solidFill>
              <a:effectLst/>
              <a:uLnTx/>
              <a:uFillTx/>
              <a:latin typeface="Arial" panose="020B0604020202020204" pitchFamily="34" charset="0"/>
              <a:ea typeface="+mn-ea"/>
              <a:cs typeface="Arial"/>
            </a:endParaRPr>
          </a:p>
        </p:txBody>
      </p:sp>
      <p:sp>
        <p:nvSpPr>
          <p:cNvPr id="13" name="Content Placeholder 3">
            <a:extLst>
              <a:ext uri="{FF2B5EF4-FFF2-40B4-BE49-F238E27FC236}">
                <a16:creationId xmlns:a16="http://schemas.microsoft.com/office/drawing/2014/main" id="{D61DFA28-B65E-528F-8D45-B08EA60E1E93}"/>
              </a:ext>
            </a:extLst>
          </p:cNvPr>
          <p:cNvSpPr txBox="1">
            <a:spLocks/>
          </p:cNvSpPr>
          <p:nvPr/>
        </p:nvSpPr>
        <p:spPr>
          <a:xfrm>
            <a:off x="6519358" y="4409446"/>
            <a:ext cx="4955949" cy="124667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394D56"/>
                </a:solidFill>
                <a:effectLst/>
                <a:uLnTx/>
                <a:uFillTx/>
                <a:latin typeface="Arial"/>
                <a:ea typeface="+mn-ea"/>
                <a:cs typeface="Arial"/>
              </a:rPr>
              <a:t>10 minutes : Identifier les goulots d'étranglement</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394D56"/>
                </a:solidFill>
                <a:effectLst/>
                <a:uLnTx/>
                <a:uFillTx/>
                <a:latin typeface="Arial"/>
                <a:ea typeface="+mn-ea"/>
                <a:cs typeface="Arial"/>
              </a:rPr>
              <a:t>1 minute : à notre signal, déplacez-vous vers le tableau à feuilles mobiles d'un groupe voisin</a:t>
            </a: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394D56"/>
                </a:solidFill>
                <a:effectLst/>
                <a:uLnTx/>
                <a:uFillTx/>
                <a:latin typeface="Arial"/>
                <a:ea typeface="+mn-ea"/>
                <a:cs typeface="Arial"/>
              </a:rPr>
              <a:t>7 minutes : vérifier le goulot d'étranglement selon les critères et modifier si nécessaire</a:t>
            </a: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p:txBody>
      </p:sp>
      <p:sp>
        <p:nvSpPr>
          <p:cNvPr id="8" name="Title 1">
            <a:extLst>
              <a:ext uri="{FF2B5EF4-FFF2-40B4-BE49-F238E27FC236}">
                <a16:creationId xmlns:a16="http://schemas.microsoft.com/office/drawing/2014/main" id="{2E168B0E-3E9D-DED6-6682-A6144D8E2208}"/>
              </a:ext>
            </a:extLst>
          </p:cNvPr>
          <p:cNvSpPr txBox="1">
            <a:spLocks/>
          </p:cNvSpPr>
          <p:nvPr/>
        </p:nvSpPr>
        <p:spPr>
          <a:xfrm>
            <a:off x="437503" y="315541"/>
            <a:ext cx="490638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 sz="3200" b="1" i="0" u="none" strike="noStrike" kern="1200" cap="none" spc="0" normalizeH="0" baseline="0" noProof="0" dirty="0">
                <a:ln>
                  <a:noFill/>
                </a:ln>
                <a:solidFill>
                  <a:srgbClr val="3BB042"/>
                </a:solidFill>
                <a:effectLst/>
                <a:uLnTx/>
                <a:uFillTx/>
                <a:latin typeface="Arial"/>
                <a:ea typeface="+mj-ea"/>
                <a:cs typeface="Arial"/>
              </a:rPr>
              <a:t>Identification des goulots d'étranglement</a:t>
            </a:r>
            <a:endParaRPr kumimoji="0" lang="en-US" sz="3200" b="1" i="0" u="none" strike="noStrike" kern="1200" cap="none" spc="0" normalizeH="0" baseline="0" noProof="0" dirty="0">
              <a:ln>
                <a:noFill/>
              </a:ln>
              <a:solidFill>
                <a:srgbClr val="3BB042"/>
              </a:solidFill>
              <a:effectLst/>
              <a:uLnTx/>
              <a:uFillTx/>
              <a:latin typeface="Arial" panose="020B0604020202020204" pitchFamily="34" charset="0"/>
              <a:ea typeface="+mj-ea"/>
              <a:cs typeface="+mj-cs"/>
            </a:endParaRPr>
          </a:p>
        </p:txBody>
      </p:sp>
    </p:spTree>
    <p:extLst>
      <p:ext uri="{BB962C8B-B14F-4D97-AF65-F5344CB8AC3E}">
        <p14:creationId xmlns:p14="http://schemas.microsoft.com/office/powerpoint/2010/main" val="1978961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02F5C-11A2-80E9-02E3-559078F1547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4410E2F-38C3-1EC3-AD0D-DE081871FB76}"/>
              </a:ext>
            </a:extLst>
          </p:cNvPr>
          <p:cNvSpPr>
            <a:spLocks noGrp="1"/>
          </p:cNvSpPr>
          <p:nvPr>
            <p:ph type="body" sz="half" idx="10"/>
          </p:nvPr>
        </p:nvSpPr>
        <p:spPr>
          <a:xfrm>
            <a:off x="4787105" y="2757673"/>
            <a:ext cx="6693029" cy="1346799"/>
          </a:xfrm>
        </p:spPr>
        <p:txBody>
          <a:bodyPr vert="horz" lIns="91440" tIns="45720" rIns="91440" bIns="45720" rtlCol="0" anchor="t">
            <a:noAutofit/>
          </a:bodyPr>
          <a:lstStyle/>
          <a:p>
            <a:r>
              <a:rPr lang="fr-FR" sz="3600" dirty="0">
                <a:latin typeface="Arial"/>
                <a:cs typeface="Arial"/>
              </a:rPr>
              <a:t>Quel est le principal enseignement que vous avez retenu du premier jour ?</a:t>
            </a:r>
          </a:p>
        </p:txBody>
      </p:sp>
      <p:pic>
        <p:nvPicPr>
          <p:cNvPr id="3" name="Graphic 2">
            <a:extLst>
              <a:ext uri="{FF2B5EF4-FFF2-40B4-BE49-F238E27FC236}">
                <a16:creationId xmlns:a16="http://schemas.microsoft.com/office/drawing/2014/main" id="{A57674CE-6A0A-D989-6C31-C8C93AA9CBC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7" name="Title 1">
            <a:extLst>
              <a:ext uri="{FF2B5EF4-FFF2-40B4-BE49-F238E27FC236}">
                <a16:creationId xmlns:a16="http://schemas.microsoft.com/office/drawing/2014/main" id="{E4343B62-47FC-CB83-A372-5E359E64E4D7}"/>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FR">
                <a:latin typeface="Arial"/>
                <a:cs typeface="Arial"/>
              </a:rPr>
              <a:t>Discussion</a:t>
            </a:r>
          </a:p>
        </p:txBody>
      </p:sp>
    </p:spTree>
    <p:extLst>
      <p:ext uri="{BB962C8B-B14F-4D97-AF65-F5344CB8AC3E}">
        <p14:creationId xmlns:p14="http://schemas.microsoft.com/office/powerpoint/2010/main" val="13836278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6DDF2-76D5-5FB7-F9D0-27F7EF7E33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84BB8B-52D8-ECCF-1EC6-3FEEDAB89555}"/>
              </a:ext>
            </a:extLst>
          </p:cNvPr>
          <p:cNvSpPr>
            <a:spLocks noGrp="1"/>
          </p:cNvSpPr>
          <p:nvPr>
            <p:ph type="title"/>
          </p:nvPr>
        </p:nvSpPr>
        <p:spPr>
          <a:xfrm>
            <a:off x="505985" y="1548808"/>
            <a:ext cx="3467083" cy="2282808"/>
          </a:xfrm>
        </p:spPr>
        <p:txBody>
          <a:bodyPr/>
          <a:lstStyle/>
          <a:p>
            <a:pPr algn="ctr"/>
            <a:r>
              <a:rPr lang="fr" dirty="0">
                <a:latin typeface="Arial"/>
                <a:cs typeface="Arial"/>
              </a:rPr>
              <a:t>Restitution</a:t>
            </a:r>
            <a:endParaRPr lang="en-US" dirty="0">
              <a:cs typeface="Arial" panose="020B0604020202020204" pitchFamily="34" charset="0"/>
            </a:endParaRPr>
          </a:p>
        </p:txBody>
      </p:sp>
      <p:sp>
        <p:nvSpPr>
          <p:cNvPr id="4" name="Content Placeholder 3">
            <a:extLst>
              <a:ext uri="{FF2B5EF4-FFF2-40B4-BE49-F238E27FC236}">
                <a16:creationId xmlns:a16="http://schemas.microsoft.com/office/drawing/2014/main" id="{C8591372-5D65-BB19-065C-E981C1784C46}"/>
              </a:ext>
            </a:extLst>
          </p:cNvPr>
          <p:cNvSpPr>
            <a:spLocks noGrp="1"/>
          </p:cNvSpPr>
          <p:nvPr>
            <p:ph idx="1"/>
          </p:nvPr>
        </p:nvSpPr>
        <p:spPr>
          <a:xfrm>
            <a:off x="5087065" y="2288181"/>
            <a:ext cx="6693029" cy="5326145"/>
          </a:xfrm>
        </p:spPr>
        <p:txBody>
          <a:bodyPr vert="horz" lIns="91440" tIns="45720" rIns="91440" bIns="45720" rtlCol="0" anchor="t">
            <a:noAutofit/>
          </a:bodyPr>
          <a:lstStyle/>
          <a:p>
            <a:r>
              <a:rPr lang="fr" sz="2400">
                <a:latin typeface="Arial"/>
                <a:cs typeface="Arial"/>
              </a:rPr>
              <a:t>Quelles leçons avez-vous tirées de cette activité ?</a:t>
            </a:r>
          </a:p>
          <a:p>
            <a:endParaRPr lang="en-US" sz="2400">
              <a:latin typeface="Arial"/>
              <a:cs typeface="Arial"/>
            </a:endParaRPr>
          </a:p>
          <a:p>
            <a:r>
              <a:rPr lang="fr" sz="2400">
                <a:latin typeface="Arial"/>
                <a:cs typeface="Arial"/>
              </a:rPr>
              <a:t>Comment cette activité pourrait-elle vous aider à soutenir/mettre en œuvre le 7-1-7 ?</a:t>
            </a:r>
            <a:endParaRPr lang="en-US" sz="2400">
              <a:cs typeface="Arial"/>
            </a:endParaRPr>
          </a:p>
        </p:txBody>
      </p:sp>
      <p:sp>
        <p:nvSpPr>
          <p:cNvPr id="5" name="Text Placeholder 4">
            <a:extLst>
              <a:ext uri="{FF2B5EF4-FFF2-40B4-BE49-F238E27FC236}">
                <a16:creationId xmlns:a16="http://schemas.microsoft.com/office/drawing/2014/main" id="{11C1D033-4B41-4354-2F56-56DD6195A58F}"/>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fr" sz="2200">
                <a:latin typeface="Arial"/>
                <a:cs typeface="Arial"/>
              </a:rPr>
              <a:t>Questions pour inspirer la conversation :</a:t>
            </a:r>
            <a:endParaRPr lang="en-US" sz="2200">
              <a:cs typeface="Arial"/>
            </a:endParaRPr>
          </a:p>
        </p:txBody>
      </p:sp>
      <p:pic>
        <p:nvPicPr>
          <p:cNvPr id="6" name="Picture 5" descr="A light bulb in a circle&#10;&#10;AI-generated content may be incorrect.">
            <a:extLst>
              <a:ext uri="{FF2B5EF4-FFF2-40B4-BE49-F238E27FC236}">
                <a16:creationId xmlns:a16="http://schemas.microsoft.com/office/drawing/2014/main" id="{76C07768-A492-0E8B-2751-727AD08265CC}"/>
              </a:ext>
            </a:extLst>
          </p:cNvPr>
          <p:cNvPicPr>
            <a:picLocks noChangeAspect="1"/>
          </p:cNvPicPr>
          <p:nvPr/>
        </p:nvPicPr>
        <p:blipFill>
          <a:blip r:embed="rId3"/>
          <a:stretch>
            <a:fillRect/>
          </a:stretch>
        </p:blipFill>
        <p:spPr>
          <a:xfrm>
            <a:off x="1767525" y="2210070"/>
            <a:ext cx="911676" cy="900056"/>
          </a:xfrm>
          <a:prstGeom prst="rect">
            <a:avLst/>
          </a:prstGeom>
        </p:spPr>
      </p:pic>
    </p:spTree>
    <p:extLst>
      <p:ext uri="{BB962C8B-B14F-4D97-AF65-F5344CB8AC3E}">
        <p14:creationId xmlns:p14="http://schemas.microsoft.com/office/powerpoint/2010/main" val="19914207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7F3524-7614-2063-030F-319DDFC38E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E7A492-85C3-9ADD-E53F-89EB068B4989}"/>
              </a:ext>
            </a:extLst>
          </p:cNvPr>
          <p:cNvSpPr>
            <a:spLocks noGrp="1"/>
          </p:cNvSpPr>
          <p:nvPr>
            <p:ph type="title"/>
          </p:nvPr>
        </p:nvSpPr>
        <p:spPr/>
        <p:txBody>
          <a:bodyPr>
            <a:normAutofit fontScale="90000"/>
          </a:bodyPr>
          <a:lstStyle/>
          <a:p>
            <a:pPr>
              <a:defRPr/>
            </a:pPr>
            <a:r>
              <a:rPr lang="fr">
                <a:solidFill>
                  <a:srgbClr val="3BB041"/>
                </a:solidFill>
                <a:latin typeface="Arial"/>
                <a:cs typeface="Arial"/>
              </a:rPr>
              <a:t>Exemple : </a:t>
            </a:r>
            <a:r>
              <a:rPr lang="fr" sz="3200">
                <a:latin typeface="Arial"/>
                <a:cs typeface="Arial"/>
              </a:rPr>
              <a:t>Délai de transport </a:t>
            </a:r>
            <a:br>
              <a:rPr lang="en-US">
                <a:latin typeface="Arial"/>
                <a:cs typeface="Arial"/>
              </a:rPr>
            </a:br>
            <a:br>
              <a:rPr lang="en-US">
                <a:latin typeface="Arial"/>
                <a:cs typeface="Arial"/>
              </a:rPr>
            </a:br>
            <a:endParaRPr lang="en-US">
              <a:latin typeface="Arial"/>
              <a:cs typeface="Arial"/>
            </a:endParaRPr>
          </a:p>
        </p:txBody>
      </p:sp>
      <p:sp>
        <p:nvSpPr>
          <p:cNvPr id="5" name="Bent-Up Arrow 4">
            <a:extLst>
              <a:ext uri="{FF2B5EF4-FFF2-40B4-BE49-F238E27FC236}">
                <a16:creationId xmlns:a16="http://schemas.microsoft.com/office/drawing/2014/main" id="{1F94276A-1416-4C92-1878-F01BE62126DE}"/>
              </a:ext>
            </a:extLst>
          </p:cNvPr>
          <p:cNvSpPr/>
          <p:nvPr/>
        </p:nvSpPr>
        <p:spPr>
          <a:xfrm rot="5400000">
            <a:off x="678987" y="1889089"/>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ea typeface="+mn-ea"/>
              <a:cs typeface="Arial"/>
            </a:endParaRPr>
          </a:p>
        </p:txBody>
      </p:sp>
      <p:sp>
        <p:nvSpPr>
          <p:cNvPr id="6" name="Freeform 5">
            <a:extLst>
              <a:ext uri="{FF2B5EF4-FFF2-40B4-BE49-F238E27FC236}">
                <a16:creationId xmlns:a16="http://schemas.microsoft.com/office/drawing/2014/main" id="{A68FCF51-5848-7528-781E-C81D4F4A1A8F}"/>
              </a:ext>
            </a:extLst>
          </p:cNvPr>
          <p:cNvSpPr/>
          <p:nvPr/>
        </p:nvSpPr>
        <p:spPr>
          <a:xfrm>
            <a:off x="341834" y="1273118"/>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fr" sz="2000" b="0" i="0" u="none" strike="noStrike" kern="1200" cap="none" spc="0" normalizeH="0" baseline="0" noProof="0" dirty="0">
                <a:ln>
                  <a:noFill/>
                </a:ln>
                <a:solidFill>
                  <a:srgbClr val="FFFFFF"/>
                </a:solidFill>
                <a:effectLst/>
                <a:uLnTx/>
                <a:uFillTx/>
                <a:latin typeface="Arial"/>
                <a:ea typeface="+mn-ea"/>
                <a:cs typeface="Arial"/>
              </a:rPr>
              <a:t>Pourquoi?</a:t>
            </a:r>
          </a:p>
        </p:txBody>
      </p:sp>
      <p:sp>
        <p:nvSpPr>
          <p:cNvPr id="7" name="Freeform 6">
            <a:extLst>
              <a:ext uri="{FF2B5EF4-FFF2-40B4-BE49-F238E27FC236}">
                <a16:creationId xmlns:a16="http://schemas.microsoft.com/office/drawing/2014/main" id="{648F6EDA-2C36-95CA-B12D-12E50B849434}"/>
              </a:ext>
            </a:extLst>
          </p:cNvPr>
          <p:cNvSpPr/>
          <p:nvPr/>
        </p:nvSpPr>
        <p:spPr>
          <a:xfrm>
            <a:off x="1814354" y="1347730"/>
            <a:ext cx="10095706"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marR="0" lvl="1" indent="0" algn="l" defTabSz="488950" rtl="0" eaLnBrk="1" fontAlgn="auto" latinLnBrk="0" hangingPunct="1">
              <a:lnSpc>
                <a:spcPct val="90000"/>
              </a:lnSpc>
              <a:spcBef>
                <a:spcPct val="0"/>
              </a:spcBef>
              <a:spcAft>
                <a:spcPct val="15000"/>
              </a:spcAft>
              <a:buClrTx/>
              <a:buSzTx/>
              <a:buFontTx/>
              <a:buNone/>
              <a:tabLst/>
              <a:defRPr/>
            </a:pPr>
            <a:r>
              <a:rPr kumimoji="0" lang="fr" sz="2000" b="0" i="0" u="none" strike="noStrike" kern="1200" cap="none" spc="0" normalizeH="0" baseline="0" noProof="0" dirty="0">
                <a:ln>
                  <a:noFill/>
                </a:ln>
                <a:solidFill>
                  <a:srgbClr val="384D56">
                    <a:hueOff val="0"/>
                    <a:satOff val="0"/>
                    <a:lumOff val="0"/>
                    <a:alphaOff val="0"/>
                  </a:srgbClr>
                </a:solidFill>
                <a:effectLst/>
                <a:uLnTx/>
                <a:uFillTx/>
                <a:latin typeface="Arial"/>
                <a:ea typeface="+mn-ea"/>
                <a:cs typeface="Arial"/>
              </a:rPr>
              <a:t> Manque d’accumulateurs</a:t>
            </a:r>
            <a:r>
              <a:rPr kumimoji="0" lang="fr" sz="2000" b="0" i="0" u="none" strike="noStrike" kern="1200" cap="none" spc="0" normalizeH="0" noProof="0" dirty="0">
                <a:ln>
                  <a:noFill/>
                </a:ln>
                <a:solidFill>
                  <a:srgbClr val="384D56">
                    <a:hueOff val="0"/>
                    <a:satOff val="0"/>
                    <a:lumOff val="0"/>
                    <a:alphaOff val="0"/>
                  </a:srgbClr>
                </a:solidFill>
                <a:effectLst/>
                <a:uLnTx/>
                <a:uFillTx/>
                <a:latin typeface="Arial"/>
                <a:ea typeface="+mn-ea"/>
                <a:cs typeface="Arial"/>
              </a:rPr>
              <a:t> de froid </a:t>
            </a:r>
            <a:r>
              <a:rPr kumimoji="0" lang="fr" sz="2000" b="0" i="0" u="none" strike="noStrike" kern="1200" cap="none" spc="0" normalizeH="0" baseline="0" noProof="0" dirty="0">
                <a:ln>
                  <a:noFill/>
                </a:ln>
                <a:solidFill>
                  <a:srgbClr val="384D56">
                    <a:hueOff val="0"/>
                    <a:satOff val="0"/>
                    <a:lumOff val="0"/>
                    <a:alphaOff val="0"/>
                  </a:srgbClr>
                </a:solidFill>
                <a:effectLst/>
                <a:uLnTx/>
                <a:uFillTx/>
                <a:latin typeface="Arial"/>
                <a:ea typeface="+mn-ea"/>
                <a:cs typeface="Arial"/>
              </a:rPr>
              <a:t>pour l'expédition des échantillons</a:t>
            </a:r>
            <a:endParaRPr kumimoji="0" lang="en-US" sz="1600" b="0" i="0" u="none" strike="noStrike" kern="1200" cap="none" spc="0" normalizeH="0" baseline="0" noProof="0" dirty="0">
              <a:ln>
                <a:noFill/>
              </a:ln>
              <a:solidFill>
                <a:srgbClr val="384D56">
                  <a:hueOff val="0"/>
                  <a:satOff val="0"/>
                  <a:lumOff val="0"/>
                  <a:alphaOff val="0"/>
                </a:srgbClr>
              </a:solidFill>
              <a:effectLst/>
              <a:uLnTx/>
              <a:uFillTx/>
              <a:latin typeface="Calibri" panose="020F0502020204030204"/>
              <a:ea typeface="+mn-ea"/>
              <a:cs typeface="+mn-cs"/>
            </a:endParaRPr>
          </a:p>
        </p:txBody>
      </p:sp>
      <p:sp>
        <p:nvSpPr>
          <p:cNvPr id="8" name="Bent-Up Arrow 7">
            <a:extLst>
              <a:ext uri="{FF2B5EF4-FFF2-40B4-BE49-F238E27FC236}">
                <a16:creationId xmlns:a16="http://schemas.microsoft.com/office/drawing/2014/main" id="{A7D1F487-94B0-A978-B76C-5AC325E0FB12}"/>
              </a:ext>
            </a:extLst>
          </p:cNvPr>
          <p:cNvSpPr/>
          <p:nvPr/>
        </p:nvSpPr>
        <p:spPr>
          <a:xfrm rot="5400000">
            <a:off x="1899863" y="2767890"/>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ea typeface="+mn-ea"/>
              <a:cs typeface="Arial"/>
            </a:endParaRPr>
          </a:p>
        </p:txBody>
      </p:sp>
      <p:sp>
        <p:nvSpPr>
          <p:cNvPr id="9" name="Freeform 8">
            <a:extLst>
              <a:ext uri="{FF2B5EF4-FFF2-40B4-BE49-F238E27FC236}">
                <a16:creationId xmlns:a16="http://schemas.microsoft.com/office/drawing/2014/main" id="{9B2464FD-1882-0247-C122-918E26651BD7}"/>
              </a:ext>
            </a:extLst>
          </p:cNvPr>
          <p:cNvSpPr/>
          <p:nvPr/>
        </p:nvSpPr>
        <p:spPr>
          <a:xfrm>
            <a:off x="1562711" y="2151919"/>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fr" sz="2000" b="0" i="0" u="none" strike="noStrike" kern="1200" cap="none" spc="0" normalizeH="0" baseline="0" noProof="0" dirty="0">
                <a:ln>
                  <a:noFill/>
                </a:ln>
                <a:solidFill>
                  <a:srgbClr val="FFFFFF"/>
                </a:solidFill>
                <a:effectLst/>
                <a:uLnTx/>
                <a:uFillTx/>
                <a:latin typeface="Arial"/>
                <a:ea typeface="+mn-ea"/>
                <a:cs typeface="Arial"/>
              </a:rPr>
              <a:t>Pourquoi?</a:t>
            </a:r>
          </a:p>
        </p:txBody>
      </p:sp>
      <p:sp>
        <p:nvSpPr>
          <p:cNvPr id="10" name="Freeform 9">
            <a:extLst>
              <a:ext uri="{FF2B5EF4-FFF2-40B4-BE49-F238E27FC236}">
                <a16:creationId xmlns:a16="http://schemas.microsoft.com/office/drawing/2014/main" id="{C5877724-99FD-0FC2-7362-56C32819D454}"/>
              </a:ext>
            </a:extLst>
          </p:cNvPr>
          <p:cNvSpPr/>
          <p:nvPr/>
        </p:nvSpPr>
        <p:spPr>
          <a:xfrm>
            <a:off x="3035233" y="2226531"/>
            <a:ext cx="8874827"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kumimoji="0" lang="fr" sz="2000" b="0" i="0" u="none" strike="noStrike" kern="1200" cap="none" spc="0" normalizeH="0" baseline="0" noProof="0" dirty="0">
                <a:ln>
                  <a:noFill/>
                </a:ln>
                <a:solidFill>
                  <a:srgbClr val="384D56">
                    <a:hueOff val="0"/>
                    <a:satOff val="0"/>
                    <a:lumOff val="0"/>
                    <a:alphaOff val="0"/>
                  </a:srgbClr>
                </a:solidFill>
                <a:effectLst/>
                <a:uLnTx/>
                <a:uFillTx/>
                <a:latin typeface="Arial"/>
                <a:cs typeface="Arial"/>
              </a:rPr>
              <a:t> Les </a:t>
            </a:r>
            <a:r>
              <a:rPr lang="fr" sz="2000" dirty="0">
                <a:solidFill>
                  <a:srgbClr val="384D56">
                    <a:hueOff val="0"/>
                    <a:satOff val="0"/>
                    <a:lumOff val="0"/>
                    <a:alphaOff val="0"/>
                  </a:srgbClr>
                </a:solidFill>
                <a:latin typeface="Arial"/>
                <a:cs typeface="Arial"/>
              </a:rPr>
              <a:t>accumulateurs de froid </a:t>
            </a:r>
            <a:r>
              <a:rPr kumimoji="0" lang="fr" sz="2000" b="0" i="0" u="none" strike="noStrike" kern="1200" cap="none" spc="0" normalizeH="0" baseline="0" noProof="0" dirty="0">
                <a:ln>
                  <a:noFill/>
                </a:ln>
                <a:solidFill>
                  <a:srgbClr val="384D56">
                    <a:hueOff val="0"/>
                    <a:satOff val="0"/>
                    <a:lumOff val="0"/>
                    <a:alphaOff val="0"/>
                  </a:srgbClr>
                </a:solidFill>
                <a:effectLst/>
                <a:uLnTx/>
                <a:uFillTx/>
                <a:latin typeface="Arial"/>
                <a:cs typeface="Arial"/>
              </a:rPr>
              <a:t>n'ont pas été réapprovisionnés</a:t>
            </a:r>
            <a:endParaRPr kumimoji="0" lang="en-US" sz="1600" b="0" i="0" u="none" strike="noStrike" kern="1200" cap="none" spc="0" normalizeH="0" baseline="0" noProof="0" dirty="0">
              <a:ln>
                <a:noFill/>
              </a:ln>
              <a:solidFill>
                <a:srgbClr val="384D56">
                  <a:hueOff val="0"/>
                  <a:satOff val="0"/>
                  <a:lumOff val="0"/>
                  <a:alphaOff val="0"/>
                </a:srgbClr>
              </a:solidFill>
              <a:effectLst/>
              <a:uLnTx/>
              <a:uFillTx/>
              <a:latin typeface="Calibri" panose="020F0502020204030204"/>
              <a:ea typeface="+mn-ea"/>
              <a:cs typeface="+mn-cs"/>
            </a:endParaRPr>
          </a:p>
        </p:txBody>
      </p:sp>
      <p:sp>
        <p:nvSpPr>
          <p:cNvPr id="11" name="Bent-Up Arrow 10">
            <a:extLst>
              <a:ext uri="{FF2B5EF4-FFF2-40B4-BE49-F238E27FC236}">
                <a16:creationId xmlns:a16="http://schemas.microsoft.com/office/drawing/2014/main" id="{B539E70A-099D-1930-B51F-EE75D8694DC4}"/>
              </a:ext>
            </a:extLst>
          </p:cNvPr>
          <p:cNvSpPr/>
          <p:nvPr/>
        </p:nvSpPr>
        <p:spPr>
          <a:xfrm rot="5400000">
            <a:off x="3120740" y="3646691"/>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ea typeface="+mn-ea"/>
              <a:cs typeface="Arial"/>
            </a:endParaRPr>
          </a:p>
        </p:txBody>
      </p:sp>
      <p:sp>
        <p:nvSpPr>
          <p:cNvPr id="12" name="Freeform 11">
            <a:extLst>
              <a:ext uri="{FF2B5EF4-FFF2-40B4-BE49-F238E27FC236}">
                <a16:creationId xmlns:a16="http://schemas.microsoft.com/office/drawing/2014/main" id="{3A2AFDF4-F6A7-AEA7-8F6B-7BF57A6262CF}"/>
              </a:ext>
            </a:extLst>
          </p:cNvPr>
          <p:cNvSpPr/>
          <p:nvPr/>
        </p:nvSpPr>
        <p:spPr>
          <a:xfrm>
            <a:off x="2783589" y="3030721"/>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fr" sz="2000" b="0" i="0" u="none" strike="noStrike" kern="1200" cap="none" spc="0" normalizeH="0" baseline="0" noProof="0">
                <a:ln>
                  <a:noFill/>
                </a:ln>
                <a:solidFill>
                  <a:srgbClr val="FFFFFF"/>
                </a:solidFill>
                <a:effectLst/>
                <a:uLnTx/>
                <a:uFillTx/>
                <a:latin typeface="Arial"/>
                <a:ea typeface="+mn-ea"/>
                <a:cs typeface="Arial"/>
              </a:rPr>
              <a:t>Pourquoi?</a:t>
            </a:r>
          </a:p>
        </p:txBody>
      </p:sp>
      <p:sp>
        <p:nvSpPr>
          <p:cNvPr id="13" name="Freeform 12">
            <a:extLst>
              <a:ext uri="{FF2B5EF4-FFF2-40B4-BE49-F238E27FC236}">
                <a16:creationId xmlns:a16="http://schemas.microsoft.com/office/drawing/2014/main" id="{786C7515-2F74-B0E5-4F49-6179FE3173C0}"/>
              </a:ext>
            </a:extLst>
          </p:cNvPr>
          <p:cNvSpPr/>
          <p:nvPr/>
        </p:nvSpPr>
        <p:spPr>
          <a:xfrm>
            <a:off x="4256109" y="3105332"/>
            <a:ext cx="7653951"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kumimoji="0" lang="fr" sz="2000" b="0" i="0" u="none" strike="noStrike" kern="1200" cap="none" spc="0" normalizeH="0" baseline="0" noProof="0" dirty="0">
                <a:ln>
                  <a:noFill/>
                </a:ln>
                <a:solidFill>
                  <a:srgbClr val="384D56">
                    <a:hueOff val="0"/>
                    <a:satOff val="0"/>
                    <a:lumOff val="0"/>
                    <a:alphaOff val="0"/>
                  </a:srgbClr>
                </a:solidFill>
                <a:effectLst/>
                <a:uLnTx/>
                <a:uFillTx/>
                <a:latin typeface="Arial"/>
                <a:cs typeface="Arial"/>
              </a:rPr>
              <a:t> Aucune commande n'a été passée pour le </a:t>
            </a:r>
            <a:r>
              <a:rPr lang="en-US" sz="2000" dirty="0" err="1">
                <a:solidFill>
                  <a:srgbClr val="384D56">
                    <a:hueOff val="0"/>
                    <a:satOff val="0"/>
                    <a:lumOff val="0"/>
                    <a:alphaOff val="0"/>
                  </a:srgbClr>
                </a:solidFill>
                <a:latin typeface="Arial"/>
                <a:cs typeface="Arial"/>
              </a:rPr>
              <a:t>ré-approvisionnement</a:t>
            </a:r>
            <a:r>
              <a:rPr lang="en-US" sz="2000" dirty="0">
                <a:solidFill>
                  <a:srgbClr val="384D56">
                    <a:hueOff val="0"/>
                    <a:satOff val="0"/>
                    <a:lumOff val="0"/>
                    <a:alphaOff val="0"/>
                  </a:srgbClr>
                </a:solidFill>
                <a:latin typeface="Arial"/>
                <a:cs typeface="Arial"/>
              </a:rPr>
              <a:t> </a:t>
            </a:r>
            <a:endParaRPr kumimoji="0" lang="en-US" sz="1600" b="0" i="0" u="none" strike="noStrike" kern="1200" cap="none" spc="0" normalizeH="0" baseline="0" noProof="0" dirty="0">
              <a:ln>
                <a:noFill/>
              </a:ln>
              <a:solidFill>
                <a:srgbClr val="384D56">
                  <a:hueOff val="0"/>
                  <a:satOff val="0"/>
                  <a:lumOff val="0"/>
                  <a:alphaOff val="0"/>
                </a:srgbClr>
              </a:solidFill>
              <a:effectLst/>
              <a:uLnTx/>
              <a:uFillTx/>
              <a:latin typeface="Calibri" panose="020F0502020204030204"/>
              <a:ea typeface="+mn-ea"/>
              <a:cs typeface="+mn-cs"/>
            </a:endParaRPr>
          </a:p>
        </p:txBody>
      </p:sp>
      <p:sp>
        <p:nvSpPr>
          <p:cNvPr id="14" name="Bent-Up Arrow 13">
            <a:extLst>
              <a:ext uri="{FF2B5EF4-FFF2-40B4-BE49-F238E27FC236}">
                <a16:creationId xmlns:a16="http://schemas.microsoft.com/office/drawing/2014/main" id="{48087504-BED3-89F8-8287-8B29EB02487B}"/>
              </a:ext>
            </a:extLst>
          </p:cNvPr>
          <p:cNvSpPr/>
          <p:nvPr/>
        </p:nvSpPr>
        <p:spPr>
          <a:xfrm rot="5400000">
            <a:off x="4341616" y="4525492"/>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ea typeface="+mn-ea"/>
              <a:cs typeface="Arial"/>
            </a:endParaRPr>
          </a:p>
        </p:txBody>
      </p:sp>
      <p:sp>
        <p:nvSpPr>
          <p:cNvPr id="15" name="Freeform 14">
            <a:extLst>
              <a:ext uri="{FF2B5EF4-FFF2-40B4-BE49-F238E27FC236}">
                <a16:creationId xmlns:a16="http://schemas.microsoft.com/office/drawing/2014/main" id="{BE4FEA96-3B6B-3D10-7BBA-2DECE0FD9CBD}"/>
              </a:ext>
            </a:extLst>
          </p:cNvPr>
          <p:cNvSpPr/>
          <p:nvPr/>
        </p:nvSpPr>
        <p:spPr>
          <a:xfrm>
            <a:off x="4004464" y="3909522"/>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fr" sz="2000" b="0" i="0" u="none" strike="noStrike" kern="1200" cap="none" spc="0" normalizeH="0" baseline="0" noProof="0">
                <a:ln>
                  <a:noFill/>
                </a:ln>
                <a:solidFill>
                  <a:srgbClr val="FFFFFF"/>
                </a:solidFill>
                <a:effectLst/>
                <a:uLnTx/>
                <a:uFillTx/>
                <a:latin typeface="Arial"/>
                <a:ea typeface="+mn-ea"/>
                <a:cs typeface="Arial"/>
              </a:rPr>
              <a:t>Pourquoi</a:t>
            </a:r>
          </a:p>
        </p:txBody>
      </p:sp>
      <p:sp>
        <p:nvSpPr>
          <p:cNvPr id="16" name="Freeform 15">
            <a:extLst>
              <a:ext uri="{FF2B5EF4-FFF2-40B4-BE49-F238E27FC236}">
                <a16:creationId xmlns:a16="http://schemas.microsoft.com/office/drawing/2014/main" id="{8E7731F0-35A3-3E90-E30D-BDC0FD8B0551}"/>
              </a:ext>
            </a:extLst>
          </p:cNvPr>
          <p:cNvSpPr/>
          <p:nvPr/>
        </p:nvSpPr>
        <p:spPr>
          <a:xfrm>
            <a:off x="5476986" y="3984134"/>
            <a:ext cx="6433074"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marR="0" lvl="1" indent="0" algn="l" defTabSz="488950" rtl="0" eaLnBrk="1" fontAlgn="auto" latinLnBrk="0" hangingPunct="1">
              <a:lnSpc>
                <a:spcPct val="90000"/>
              </a:lnSpc>
              <a:spcBef>
                <a:spcPct val="0"/>
              </a:spcBef>
              <a:spcAft>
                <a:spcPct val="15000"/>
              </a:spcAft>
              <a:buClrTx/>
              <a:buSzTx/>
              <a:buFontTx/>
              <a:buNone/>
              <a:tabLst/>
              <a:defRPr/>
            </a:pPr>
            <a:r>
              <a:rPr kumimoji="0" lang="fr" sz="2400" b="0" i="0" u="none" strike="noStrike" kern="1200" cap="none" spc="0" normalizeH="0" baseline="0" noProof="0" dirty="0">
                <a:ln>
                  <a:noFill/>
                </a:ln>
                <a:solidFill>
                  <a:srgbClr val="384D56">
                    <a:hueOff val="0"/>
                    <a:satOff val="0"/>
                    <a:lumOff val="0"/>
                    <a:alphaOff val="0"/>
                  </a:srgbClr>
                </a:solidFill>
                <a:effectLst/>
                <a:uLnTx/>
                <a:uFillTx/>
                <a:latin typeface="Arial"/>
                <a:ea typeface="+mn-ea"/>
                <a:cs typeface="Arial"/>
              </a:rPr>
              <a:t> </a:t>
            </a:r>
            <a:r>
              <a:rPr kumimoji="0" lang="fr" sz="2000" b="0" i="0" u="none" strike="noStrike" kern="1200" cap="none" spc="0" normalizeH="0" baseline="0" noProof="0" dirty="0">
                <a:ln>
                  <a:noFill/>
                </a:ln>
                <a:solidFill>
                  <a:srgbClr val="384D56">
                    <a:hueOff val="0"/>
                    <a:satOff val="0"/>
                    <a:lumOff val="0"/>
                    <a:alphaOff val="0"/>
                  </a:srgbClr>
                </a:solidFill>
                <a:effectLst/>
                <a:uLnTx/>
                <a:uFillTx/>
                <a:latin typeface="Arial"/>
                <a:ea typeface="+mn-ea"/>
                <a:cs typeface="Arial"/>
              </a:rPr>
              <a:t>Aucun mécanisme en place pour la surveillance des stocks</a:t>
            </a:r>
            <a:endParaRPr kumimoji="0" lang="en-US" sz="1800" b="0" i="0" u="none" strike="noStrike" kern="1200" cap="none" spc="0" normalizeH="0" baseline="0" noProof="0" dirty="0">
              <a:ln>
                <a:noFill/>
              </a:ln>
              <a:solidFill>
                <a:srgbClr val="384D56">
                  <a:hueOff val="0"/>
                  <a:satOff val="0"/>
                  <a:lumOff val="0"/>
                  <a:alphaOff val="0"/>
                </a:srgbClr>
              </a:solidFill>
              <a:effectLst/>
              <a:uLnTx/>
              <a:uFillTx/>
              <a:latin typeface="Calibri" panose="020F0502020204030204"/>
              <a:ea typeface="+mn-ea"/>
              <a:cs typeface="+mn-cs"/>
            </a:endParaRPr>
          </a:p>
        </p:txBody>
      </p:sp>
      <p:sp>
        <p:nvSpPr>
          <p:cNvPr id="17" name="Freeform 16">
            <a:extLst>
              <a:ext uri="{FF2B5EF4-FFF2-40B4-BE49-F238E27FC236}">
                <a16:creationId xmlns:a16="http://schemas.microsoft.com/office/drawing/2014/main" id="{252B4A4D-2419-F95E-7453-A8549D4821A9}"/>
              </a:ext>
            </a:extLst>
          </p:cNvPr>
          <p:cNvSpPr/>
          <p:nvPr/>
        </p:nvSpPr>
        <p:spPr>
          <a:xfrm>
            <a:off x="5225342" y="4788323"/>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fr" sz="2000" b="0" i="0" u="none" strike="noStrike" kern="1200" cap="none" spc="0" normalizeH="0" baseline="0" noProof="0">
                <a:ln>
                  <a:noFill/>
                </a:ln>
                <a:solidFill>
                  <a:srgbClr val="FFFFFF"/>
                </a:solidFill>
                <a:effectLst/>
                <a:uLnTx/>
                <a:uFillTx/>
                <a:latin typeface="Arial"/>
                <a:ea typeface="+mn-ea"/>
                <a:cs typeface="Arial"/>
              </a:rPr>
              <a:t>Pourquoi</a:t>
            </a:r>
          </a:p>
        </p:txBody>
      </p:sp>
      <p:sp>
        <p:nvSpPr>
          <p:cNvPr id="18" name="Freeform 17">
            <a:extLst>
              <a:ext uri="{FF2B5EF4-FFF2-40B4-BE49-F238E27FC236}">
                <a16:creationId xmlns:a16="http://schemas.microsoft.com/office/drawing/2014/main" id="{C3DD47B1-5E10-2683-6EBD-0CB0477D87BE}"/>
              </a:ext>
            </a:extLst>
          </p:cNvPr>
          <p:cNvSpPr/>
          <p:nvPr/>
        </p:nvSpPr>
        <p:spPr>
          <a:xfrm>
            <a:off x="6697862" y="4862935"/>
            <a:ext cx="5212198"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marR="0" lvl="1" indent="0" algn="l" defTabSz="488950" rtl="0" eaLnBrk="1" fontAlgn="auto" latinLnBrk="0" hangingPunct="1">
              <a:lnSpc>
                <a:spcPct val="90000"/>
              </a:lnSpc>
              <a:spcBef>
                <a:spcPct val="0"/>
              </a:spcBef>
              <a:spcAft>
                <a:spcPct val="15000"/>
              </a:spcAft>
              <a:buClrTx/>
              <a:buSzTx/>
              <a:buFontTx/>
              <a:buNone/>
              <a:tabLst/>
              <a:defRPr/>
            </a:pPr>
            <a:r>
              <a:rPr kumimoji="0" lang="fr" sz="2000" b="0" i="0" u="none" strike="noStrike" kern="1200" cap="none" spc="0" normalizeH="0" baseline="0" noProof="0" dirty="0">
                <a:ln>
                  <a:noFill/>
                </a:ln>
                <a:solidFill>
                  <a:srgbClr val="384D56">
                    <a:hueOff val="0"/>
                    <a:satOff val="0"/>
                    <a:lumOff val="0"/>
                    <a:alphaOff val="0"/>
                  </a:srgbClr>
                </a:solidFill>
                <a:effectLst/>
                <a:uLnTx/>
                <a:uFillTx/>
                <a:latin typeface="Arial"/>
                <a:ea typeface="+mn-ea"/>
                <a:cs typeface="Arial"/>
              </a:rPr>
              <a:t> Aucune procédure opérationnelle standardisée pour cette tâche</a:t>
            </a:r>
            <a:endParaRPr kumimoji="0" lang="en-US" sz="1600" b="0" i="0" u="none" strike="noStrike" kern="1200" cap="none" spc="0" normalizeH="0" baseline="0" noProof="0" dirty="0">
              <a:ln>
                <a:noFill/>
              </a:ln>
              <a:solidFill>
                <a:srgbClr val="384D56">
                  <a:hueOff val="0"/>
                  <a:satOff val="0"/>
                  <a:lumOff val="0"/>
                  <a:alphaOff val="0"/>
                </a:srgbClr>
              </a:solidFill>
              <a:effectLst/>
              <a:uLnTx/>
              <a:uFillTx/>
              <a:latin typeface="Arial"/>
              <a:ea typeface="+mn-ea"/>
              <a:cs typeface="Arial"/>
            </a:endParaRPr>
          </a:p>
        </p:txBody>
      </p:sp>
      <p:sp>
        <p:nvSpPr>
          <p:cNvPr id="4" name="Text Placeholder 4">
            <a:extLst>
              <a:ext uri="{FF2B5EF4-FFF2-40B4-BE49-F238E27FC236}">
                <a16:creationId xmlns:a16="http://schemas.microsoft.com/office/drawing/2014/main" id="{56CB4792-83C8-FCE9-7D1F-570793B23776}"/>
              </a:ext>
            </a:extLst>
          </p:cNvPr>
          <p:cNvSpPr txBox="1">
            <a:spLocks/>
          </p:cNvSpPr>
          <p:nvPr/>
        </p:nvSpPr>
        <p:spPr>
          <a:xfrm>
            <a:off x="384131" y="5816972"/>
            <a:ext cx="11423737" cy="40063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400" b="1" i="0" u="none" strike="noStrike" kern="1200" cap="none" spc="0" normalizeH="0" baseline="0" noProof="0" dirty="0">
                <a:ln>
                  <a:noFill/>
                </a:ln>
                <a:solidFill>
                  <a:srgbClr val="618393"/>
                </a:solidFill>
                <a:effectLst/>
                <a:uLnTx/>
                <a:uFillTx/>
                <a:latin typeface="Arial"/>
                <a:ea typeface="+mn-ea"/>
                <a:cs typeface="Arial"/>
              </a:rPr>
              <a:t>Mesure corrective proposée : mettre en œuvre une procédure opérationnelle standardisée (SOP) pour la surveiller l'approvisionnement</a:t>
            </a:r>
            <a:endParaRPr kumimoji="0" lang="en-US" sz="2400" b="1" i="0" u="none" strike="noStrike" kern="1200" cap="none" spc="0" normalizeH="0" baseline="0" noProof="0" dirty="0">
              <a:ln>
                <a:noFill/>
              </a:ln>
              <a:solidFill>
                <a:srgbClr val="384D56"/>
              </a:solidFill>
              <a:effectLst/>
              <a:uLnTx/>
              <a:uFillTx/>
              <a:latin typeface="Arial"/>
              <a:ea typeface="+mn-ea"/>
              <a:cs typeface="Arial"/>
            </a:endParaRPr>
          </a:p>
        </p:txBody>
      </p:sp>
    </p:spTree>
    <p:extLst>
      <p:ext uri="{BB962C8B-B14F-4D97-AF65-F5344CB8AC3E}">
        <p14:creationId xmlns:p14="http://schemas.microsoft.com/office/powerpoint/2010/main" val="3267530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5CB31E-C5EC-25D3-9BE9-82FE0196468F}"/>
            </a:ext>
          </a:extLst>
        </p:cNvPr>
        <p:cNvGrpSpPr/>
        <p:nvPr/>
      </p:nvGrpSpPr>
      <p:grpSpPr>
        <a:xfrm>
          <a:off x="0" y="0"/>
          <a:ext cx="0" cy="0"/>
          <a:chOff x="0" y="0"/>
          <a:chExt cx="0" cy="0"/>
        </a:xfrm>
      </p:grpSpPr>
      <p:sp>
        <p:nvSpPr>
          <p:cNvPr id="11" name="Text Placeholder 4">
            <a:extLst>
              <a:ext uri="{FF2B5EF4-FFF2-40B4-BE49-F238E27FC236}">
                <a16:creationId xmlns:a16="http://schemas.microsoft.com/office/drawing/2014/main" id="{C97ACBEA-4179-A687-7A2A-FFBB40ACDCE4}"/>
              </a:ext>
            </a:extLst>
          </p:cNvPr>
          <p:cNvSpPr txBox="1">
            <a:spLocks/>
          </p:cNvSpPr>
          <p:nvPr/>
        </p:nvSpPr>
        <p:spPr>
          <a:xfrm>
            <a:off x="625599" y="1576797"/>
            <a:ext cx="5576358" cy="338342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400" b="1" i="0" u="none" strike="noStrike" kern="1200" cap="none" spc="0" normalizeH="0" baseline="0" noProof="0" dirty="0">
                <a:ln>
                  <a:noFill/>
                </a:ln>
                <a:solidFill>
                  <a:srgbClr val="618393"/>
                </a:solidFill>
                <a:effectLst/>
                <a:uLnTx/>
                <a:uFillTx/>
                <a:latin typeface="Arial"/>
                <a:ea typeface="+mn-ea"/>
                <a:cs typeface="Arial"/>
              </a:rPr>
              <a:t>Ne sous-estimez pas la valeur des facteurs favorisants !</a:t>
            </a:r>
            <a:endParaRPr kumimoji="0" lang="en-US" sz="2200" b="0" i="0" u="none" strike="noStrike" kern="1200" cap="none" spc="0" normalizeH="0" baseline="0" noProof="0" dirty="0">
              <a:ln>
                <a:noFill/>
              </a:ln>
              <a:solidFill>
                <a:srgbClr val="384D56"/>
              </a:solidFill>
              <a:effectLst/>
              <a:uLnTx/>
              <a:uFillTx/>
              <a:latin typeface="Arial"/>
              <a:ea typeface="+mn-ea"/>
              <a:cs typeface="Arial"/>
            </a:endParaRPr>
          </a:p>
          <a:p>
            <a:pPr marL="285750" marR="0" lvl="0" indent="-285750" algn="l" defTabSz="914400" rtl="0" eaLnBrk="1" fontAlgn="auto" latinLnBrk="0" hangingPunct="1">
              <a:lnSpc>
                <a:spcPct val="90000"/>
              </a:lnSpc>
              <a:spcBef>
                <a:spcPts val="1000"/>
              </a:spcBef>
              <a:spcAft>
                <a:spcPts val="0"/>
              </a:spcAft>
              <a:buClr>
                <a:srgbClr val="3BB042"/>
              </a:buClr>
              <a:buSzTx/>
              <a:buFont typeface="Arial"/>
              <a:buChar char="•"/>
              <a:tabLst/>
              <a:defRPr/>
            </a:pPr>
            <a:endParaRPr kumimoji="0" lang="en-US" sz="1600" b="0" i="0" u="none" strike="noStrike" kern="1200" cap="none" spc="0" normalizeH="0" baseline="0" noProof="0" dirty="0">
              <a:ln>
                <a:noFill/>
              </a:ln>
              <a:solidFill>
                <a:srgbClr val="384D56"/>
              </a:solidFill>
              <a:effectLst/>
              <a:uLnTx/>
              <a:uFillTx/>
              <a:latin typeface="Arial"/>
              <a:ea typeface="+mn-ea"/>
              <a:cs typeface="Arial"/>
            </a:endParaRPr>
          </a:p>
          <a:p>
            <a:pPr marL="285750" marR="0" lvl="0" indent="-285750" algn="l" defTabSz="914400" rtl="0" eaLnBrk="1" fontAlgn="auto" latinLnBrk="0" hangingPunct="1">
              <a:lnSpc>
                <a:spcPct val="90000"/>
              </a:lnSpc>
              <a:spcBef>
                <a:spcPts val="1000"/>
              </a:spcBef>
              <a:spcAft>
                <a:spcPts val="0"/>
              </a:spcAft>
              <a:buClr>
                <a:srgbClr val="3BB042"/>
              </a:buClr>
              <a:buSzTx/>
              <a:buFont typeface="Arial"/>
              <a:buChar char="•"/>
              <a:tabLst/>
              <a:defRPr/>
            </a:pPr>
            <a:r>
              <a:rPr kumimoji="0" lang="fr" sz="2200" b="0" i="0" u="none" strike="noStrike" kern="1200" cap="none" spc="0" normalizeH="0" baseline="0" noProof="0" dirty="0">
                <a:ln>
                  <a:noFill/>
                </a:ln>
                <a:solidFill>
                  <a:srgbClr val="384D56"/>
                </a:solidFill>
                <a:effectLst/>
                <a:uLnTx/>
                <a:uFillTx/>
                <a:latin typeface="Arial"/>
                <a:ea typeface="+mn-ea"/>
                <a:cs typeface="Arial"/>
              </a:rPr>
              <a:t>Montre ce qui fonctionne, ce qui est possible</a:t>
            </a:r>
            <a:endParaRPr kumimoji="0" lang="en-US" sz="2200" b="0" i="0" u="none" strike="noStrike" kern="1200" cap="none" spc="0" normalizeH="0" baseline="0" noProof="0" dirty="0">
              <a:ln>
                <a:noFill/>
              </a:ln>
              <a:solidFill>
                <a:srgbClr val="384D56"/>
              </a:solidFill>
              <a:effectLst/>
              <a:uLnTx/>
              <a:uFillTx/>
              <a:latin typeface="Arial"/>
              <a:ea typeface="+mn-ea"/>
              <a:cs typeface="Arial"/>
            </a:endParaRPr>
          </a:p>
          <a:p>
            <a:pPr marL="285750" marR="0" lvl="0" indent="-285750" algn="l" defTabSz="914400" rtl="0" eaLnBrk="1" fontAlgn="auto" latinLnBrk="0" hangingPunct="1">
              <a:lnSpc>
                <a:spcPct val="90000"/>
              </a:lnSpc>
              <a:spcBef>
                <a:spcPts val="1000"/>
              </a:spcBef>
              <a:spcAft>
                <a:spcPts val="0"/>
              </a:spcAft>
              <a:buClr>
                <a:srgbClr val="3BB042"/>
              </a:buClr>
              <a:buSzTx/>
              <a:buFont typeface="Arial"/>
              <a:buChar char="•"/>
              <a:tabLst/>
              <a:defRPr/>
            </a:pPr>
            <a:r>
              <a:rPr kumimoji="0" lang="fr" sz="2200" b="0" i="0" u="none" strike="noStrike" kern="1200" cap="none" spc="0" normalizeH="0" baseline="0" noProof="0" dirty="0">
                <a:ln>
                  <a:noFill/>
                </a:ln>
                <a:solidFill>
                  <a:srgbClr val="384D56"/>
                </a:solidFill>
                <a:effectLst/>
                <a:uLnTx/>
                <a:uFillTx/>
                <a:latin typeface="Arial"/>
                <a:ea typeface="+mn-ea"/>
                <a:cs typeface="Arial"/>
              </a:rPr>
              <a:t>Peut aider à éclairer la discussion sur les mesures correctives </a:t>
            </a:r>
            <a:r>
              <a:rPr lang="fr" dirty="0">
                <a:solidFill>
                  <a:srgbClr val="384D56"/>
                </a:solidFill>
                <a:latin typeface="Arial"/>
                <a:cs typeface="Arial"/>
              </a:rPr>
              <a:t>concernant</a:t>
            </a:r>
            <a:r>
              <a:rPr kumimoji="0" lang="fr" sz="2200" b="0" i="0" u="none" strike="noStrike" kern="1200" cap="none" spc="0" normalizeH="0" baseline="0" noProof="0" dirty="0">
                <a:ln>
                  <a:noFill/>
                </a:ln>
                <a:solidFill>
                  <a:srgbClr val="384D56"/>
                </a:solidFill>
                <a:effectLst/>
                <a:uLnTx/>
                <a:uFillTx/>
                <a:latin typeface="Arial"/>
                <a:ea typeface="+mn-ea"/>
                <a:cs typeface="Arial"/>
              </a:rPr>
              <a:t> les goulots d'étranglement</a:t>
            </a:r>
            <a:endParaRPr kumimoji="0" lang="en-US" sz="2200" b="0" i="0" u="none" strike="noStrike" kern="1200" cap="none" spc="0" normalizeH="0" baseline="0" noProof="0" dirty="0">
              <a:ln>
                <a:noFill/>
              </a:ln>
              <a:solidFill>
                <a:srgbClr val="384D56"/>
              </a:solidFill>
              <a:effectLst/>
              <a:uLnTx/>
              <a:uFillTx/>
              <a:latin typeface="Arial"/>
              <a:ea typeface="+mn-ea"/>
              <a:cs typeface="Arial"/>
            </a:endParaRPr>
          </a:p>
          <a:p>
            <a:pPr marL="285750" marR="0" lvl="0" indent="-285750" algn="l" defTabSz="914400" rtl="0" eaLnBrk="1" fontAlgn="auto" latinLnBrk="0" hangingPunct="1">
              <a:lnSpc>
                <a:spcPct val="90000"/>
              </a:lnSpc>
              <a:spcBef>
                <a:spcPts val="1000"/>
              </a:spcBef>
              <a:spcAft>
                <a:spcPts val="0"/>
              </a:spcAft>
              <a:buClr>
                <a:srgbClr val="3BB042"/>
              </a:buClr>
              <a:buSzTx/>
              <a:buFont typeface="Arial"/>
              <a:buChar char="•"/>
              <a:tabLst/>
              <a:defRPr/>
            </a:pPr>
            <a:r>
              <a:rPr kumimoji="0" lang="fr" sz="2200" b="0" i="0" u="none" strike="noStrike" kern="1200" cap="none" spc="0" normalizeH="0" baseline="0" noProof="0" dirty="0">
                <a:ln>
                  <a:noFill/>
                </a:ln>
                <a:solidFill>
                  <a:srgbClr val="384D56"/>
                </a:solidFill>
                <a:effectLst/>
                <a:uLnTx/>
                <a:uFillTx/>
                <a:latin typeface="Arial"/>
                <a:ea typeface="+mn-ea"/>
                <a:cs typeface="Arial"/>
              </a:rPr>
              <a:t>Posez-vous les 5 pourquoi : le succès est-il dû au système ou au hasard ?</a:t>
            </a:r>
            <a:endParaRPr kumimoji="0" lang="en-US" sz="2200" b="0" i="0" u="none" strike="noStrike" kern="1200" cap="none" spc="0" normalizeH="0" baseline="0" noProof="0" dirty="0">
              <a:ln>
                <a:noFill/>
              </a:ln>
              <a:solidFill>
                <a:srgbClr val="384D56"/>
              </a:solidFill>
              <a:effectLst/>
              <a:uLnTx/>
              <a:uFillTx/>
              <a:latin typeface="Arial"/>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dirty="0">
              <a:ln>
                <a:noFill/>
              </a:ln>
              <a:solidFill>
                <a:srgbClr val="384D56"/>
              </a:solidFill>
              <a:effectLst/>
              <a:uLnTx/>
              <a:uFillTx/>
              <a:latin typeface="Arial"/>
              <a:ea typeface="+mn-ea"/>
              <a:cs typeface="Arial"/>
            </a:endParaRPr>
          </a:p>
        </p:txBody>
      </p:sp>
      <p:sp>
        <p:nvSpPr>
          <p:cNvPr id="20" name="Rounded Rectangle 19">
            <a:extLst>
              <a:ext uri="{FF2B5EF4-FFF2-40B4-BE49-F238E27FC236}">
                <a16:creationId xmlns:a16="http://schemas.microsoft.com/office/drawing/2014/main" id="{2FC03AA0-FD6B-D7B9-788B-AE37039F7023}"/>
              </a:ext>
            </a:extLst>
          </p:cNvPr>
          <p:cNvSpPr/>
          <p:nvPr/>
        </p:nvSpPr>
        <p:spPr>
          <a:xfrm>
            <a:off x="625599" y="5416625"/>
            <a:ext cx="6134430" cy="93673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384D56"/>
                </a:solidFill>
                <a:effectLst/>
                <a:uLnTx/>
                <a:uFillTx/>
                <a:latin typeface="Arial"/>
                <a:ea typeface="+mn-ea"/>
                <a:cs typeface="Arial"/>
              </a:rPr>
              <a:t>P</a:t>
            </a:r>
            <a:r>
              <a:rPr kumimoji="0" lang="fr" sz="2200" b="0" i="0" u="none" strike="noStrike" kern="1200" cap="none" spc="0" normalizeH="0" baseline="0" noProof="0" dirty="0">
                <a:ln>
                  <a:noFill/>
                </a:ln>
                <a:solidFill>
                  <a:srgbClr val="384D56"/>
                </a:solidFill>
                <a:effectLst/>
                <a:uLnTx/>
                <a:uFillTx/>
                <a:latin typeface="Arial"/>
                <a:ea typeface="+mn-ea"/>
                <a:cs typeface="Arial"/>
              </a:rPr>
              <a:t>rocéder à l’identification des facteurs favorisants est essentiel au processus</a:t>
            </a:r>
            <a:endParaRPr kumimoji="0" lang="en-US" sz="2200" b="1" i="0" u="none" strike="noStrike" kern="1200" cap="none" spc="0" normalizeH="0" baseline="0" noProof="0" dirty="0">
              <a:ln>
                <a:noFill/>
              </a:ln>
              <a:solidFill>
                <a:srgbClr val="384D56"/>
              </a:solidFill>
              <a:effectLst/>
              <a:uLnTx/>
              <a:uFillTx/>
              <a:latin typeface="Arial"/>
              <a:ea typeface="+mn-ea"/>
              <a:cs typeface="Arial"/>
            </a:endParaRPr>
          </a:p>
        </p:txBody>
      </p:sp>
      <p:pic>
        <p:nvPicPr>
          <p:cNvPr id="6" name="Graphic 5" descr="Lightbulb and gear outline">
            <a:extLst>
              <a:ext uri="{FF2B5EF4-FFF2-40B4-BE49-F238E27FC236}">
                <a16:creationId xmlns:a16="http://schemas.microsoft.com/office/drawing/2014/main" id="{80FE26E0-8A13-4AB6-B951-D8DE0F6C8A7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4018" y="5541381"/>
            <a:ext cx="811976" cy="811976"/>
          </a:xfrm>
          <a:prstGeom prst="rect">
            <a:avLst/>
          </a:prstGeom>
        </p:spPr>
      </p:pic>
      <p:sp>
        <p:nvSpPr>
          <p:cNvPr id="4" name="Rectangle: Rounded Corners 303">
            <a:extLst>
              <a:ext uri="{FF2B5EF4-FFF2-40B4-BE49-F238E27FC236}">
                <a16:creationId xmlns:a16="http://schemas.microsoft.com/office/drawing/2014/main" id="{A2D55348-5759-DADD-E9CD-7BD68383B189}"/>
              </a:ext>
            </a:extLst>
          </p:cNvPr>
          <p:cNvSpPr/>
          <p:nvPr/>
        </p:nvSpPr>
        <p:spPr>
          <a:xfrm>
            <a:off x="1140005" y="375580"/>
            <a:ext cx="9886805" cy="754719"/>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Arial"/>
                <a:cs typeface="Calibri" panose="020F0502020204030204"/>
              </a:rPr>
              <a:t>    Identifier les goulets d’étranglement et les facteurs favorisants</a:t>
            </a:r>
          </a:p>
        </p:txBody>
      </p:sp>
      <p:sp>
        <p:nvSpPr>
          <p:cNvPr id="7" name="Oval 304">
            <a:extLst>
              <a:ext uri="{FF2B5EF4-FFF2-40B4-BE49-F238E27FC236}">
                <a16:creationId xmlns:a16="http://schemas.microsoft.com/office/drawing/2014/main" id="{53C7FC3F-5D3E-449A-DA8B-5609CE72CC4C}"/>
              </a:ext>
            </a:extLst>
          </p:cNvPr>
          <p:cNvSpPr/>
          <p:nvPr/>
        </p:nvSpPr>
        <p:spPr>
          <a:xfrm>
            <a:off x="779723" y="378121"/>
            <a:ext cx="785580" cy="742276"/>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 name="Image 1">
            <a:extLst>
              <a:ext uri="{FF2B5EF4-FFF2-40B4-BE49-F238E27FC236}">
                <a16:creationId xmlns:a16="http://schemas.microsoft.com/office/drawing/2014/main" id="{64AD2C66-3A24-CB7E-49F1-56450AA40E4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41374" y="2091774"/>
            <a:ext cx="5099468" cy="2868451"/>
          </a:xfrm>
          <a:prstGeom prst="rect">
            <a:avLst/>
          </a:prstGeom>
          <a:ln>
            <a:solidFill>
              <a:schemeClr val="bg1">
                <a:lumMod val="75000"/>
              </a:schemeClr>
            </a:solidFill>
          </a:ln>
        </p:spPr>
      </p:pic>
    </p:spTree>
    <p:extLst>
      <p:ext uri="{BB962C8B-B14F-4D97-AF65-F5344CB8AC3E}">
        <p14:creationId xmlns:p14="http://schemas.microsoft.com/office/powerpoint/2010/main" val="2766246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CE3827-748E-AEC5-D22A-B1F14FB1E7D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8E905C-0DDF-8022-A41F-F46F413B44FD}"/>
              </a:ext>
            </a:extLst>
          </p:cNvPr>
          <p:cNvSpPr>
            <a:spLocks noGrp="1"/>
          </p:cNvSpPr>
          <p:nvPr>
            <p:ph idx="1"/>
          </p:nvPr>
        </p:nvSpPr>
        <p:spPr>
          <a:xfrm>
            <a:off x="4835951" y="1464758"/>
            <a:ext cx="7044943" cy="5024133"/>
          </a:xfrm>
        </p:spPr>
        <p:txBody>
          <a:bodyPr vert="horz" lIns="91440" tIns="45720" rIns="91440" bIns="45720" rtlCol="0" anchor="t">
            <a:noAutofit/>
          </a:bodyPr>
          <a:lstStyle/>
          <a:p>
            <a:pPr marL="0" indent="0">
              <a:buNone/>
            </a:pPr>
            <a:r>
              <a:rPr lang="fr" b="1" i="0" u="none" strike="noStrike" dirty="0">
                <a:solidFill>
                  <a:srgbClr val="000000"/>
                </a:solidFill>
                <a:effectLst/>
                <a:latin typeface="Arial"/>
                <a:cs typeface="Arial"/>
              </a:rPr>
              <a:t>Q : La date de notification est- </a:t>
            </a:r>
            <a:r>
              <a:rPr lang="fr" i="0" u="none" strike="noStrike" dirty="0">
                <a:solidFill>
                  <a:srgbClr val="000000"/>
                </a:solidFill>
                <a:effectLst/>
                <a:cs typeface="Arial" panose="020B0604020202020204" pitchFamily="34" charset="0"/>
              </a:rPr>
              <a:t>elle </a:t>
            </a:r>
            <a:r>
              <a:rPr lang="fr" dirty="0">
                <a:solidFill>
                  <a:srgbClr val="000000"/>
                </a:solidFill>
                <a:cs typeface="Arial" panose="020B0604020202020204" pitchFamily="34" charset="0"/>
              </a:rPr>
              <a:t>la date à laquelle l’information parvient au niveau national (ou central), provincial (ou régional) ou local (ou district) </a:t>
            </a:r>
            <a:r>
              <a:rPr lang="fr" i="0" u="none" strike="noStrike" dirty="0">
                <a:solidFill>
                  <a:srgbClr val="000000"/>
                </a:solidFill>
                <a:effectLst/>
                <a:cs typeface="Arial" panose="020B0604020202020204" pitchFamily="34" charset="0"/>
              </a:rPr>
              <a:t>?</a:t>
            </a:r>
          </a:p>
          <a:p>
            <a:pPr marL="0" indent="0">
              <a:buNone/>
            </a:pPr>
            <a:endParaRPr lang="en-US" dirty="0">
              <a:solidFill>
                <a:srgbClr val="000000"/>
              </a:solidFill>
              <a:latin typeface="Arial"/>
              <a:cs typeface="Arial"/>
            </a:endParaRPr>
          </a:p>
          <a:p>
            <a:pPr marL="0" indent="0">
              <a:buNone/>
            </a:pPr>
            <a:r>
              <a:rPr lang="fr" b="1" dirty="0">
                <a:solidFill>
                  <a:srgbClr val="000000"/>
                </a:solidFill>
                <a:latin typeface="Arial"/>
                <a:cs typeface="Arial"/>
              </a:rPr>
              <a:t>Q </a:t>
            </a:r>
            <a:r>
              <a:rPr lang="fr" dirty="0">
                <a:solidFill>
                  <a:srgbClr val="000000"/>
                </a:solidFill>
                <a:latin typeface="Arial"/>
                <a:cs typeface="Arial"/>
              </a:rPr>
              <a:t>: </a:t>
            </a:r>
            <a:r>
              <a:rPr lang="fr" dirty="0">
                <a:solidFill>
                  <a:srgbClr val="000000"/>
                </a:solidFill>
              </a:rPr>
              <a:t>Que se passe-t-il si un clinicien identifie un cas suspect d’une maladie à déclaration obligatoire, mais qu’il s’avère que le client souffre d’une autre maladie à déclaration obligatoire ?</a:t>
            </a:r>
          </a:p>
          <a:p>
            <a:pPr marL="0" indent="0">
              <a:buNone/>
            </a:pPr>
            <a:endParaRPr lang="en-US" dirty="0">
              <a:solidFill>
                <a:srgbClr val="000000"/>
              </a:solidFill>
              <a:cs typeface="Arial"/>
            </a:endParaRPr>
          </a:p>
          <a:p>
            <a:pPr marL="0" lvl="0" indent="0">
              <a:lnSpc>
                <a:spcPct val="100000"/>
              </a:lnSpc>
              <a:spcBef>
                <a:spcPts val="0"/>
              </a:spcBef>
              <a:buClrTx/>
              <a:buNone/>
              <a:defRPr/>
            </a:pPr>
            <a:r>
              <a:rPr lang="fr" b="1" dirty="0">
                <a:solidFill>
                  <a:srgbClr val="000000"/>
                </a:solidFill>
                <a:latin typeface="Arial"/>
                <a:cs typeface="Arial"/>
              </a:rPr>
              <a:t>Q:</a:t>
            </a:r>
            <a:r>
              <a:rPr lang="fr" dirty="0">
                <a:solidFill>
                  <a:srgbClr val="000000"/>
                </a:solidFill>
                <a:latin typeface="Arial"/>
                <a:cs typeface="Arial"/>
              </a:rPr>
              <a:t> </a:t>
            </a:r>
            <a:r>
              <a:rPr lang="fr" dirty="0">
                <a:solidFill>
                  <a:srgbClr val="000000"/>
                </a:solidFill>
                <a:cs typeface="Arial" panose="020B0604020202020204" pitchFamily="34" charset="0"/>
              </a:rPr>
              <a:t>Que faites-vous si tous les éléments d’action de réponse précoce, sauf un, ont été achevées rapidement, disons dans les 5 jours, mais qu’un élément d’action de réponse précoce a été achevé beaucoup plus tard, disons le 30e jour ?</a:t>
            </a:r>
          </a:p>
          <a:p>
            <a:pPr marL="0" indent="0">
              <a:buNone/>
            </a:pPr>
            <a:endParaRPr lang="en-US" sz="2000" dirty="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2DFD1BAE-A7FF-0330-39DD-A07D720B730E}"/>
              </a:ext>
            </a:extLst>
          </p:cNvPr>
          <p:cNvSpPr>
            <a:spLocks noGrp="1"/>
          </p:cNvSpPr>
          <p:nvPr>
            <p:ph type="body" sz="half" idx="10"/>
          </p:nvPr>
        </p:nvSpPr>
        <p:spPr/>
        <p:txBody>
          <a:bodyPr vert="horz" lIns="91440" tIns="45720" rIns="91440" bIns="45720" rtlCol="0" anchor="t">
            <a:noAutofit/>
          </a:bodyPr>
          <a:lstStyle/>
          <a:p>
            <a:r>
              <a:rPr lang="fr" sz="2600">
                <a:latin typeface="Arial"/>
                <a:cs typeface="Arial"/>
              </a:rPr>
              <a:t>Quelques questions/commentaires :</a:t>
            </a:r>
            <a:endParaRPr lang="en-US" sz="2600">
              <a:cs typeface="Arial"/>
            </a:endParaRPr>
          </a:p>
        </p:txBody>
      </p:sp>
      <p:pic>
        <p:nvPicPr>
          <p:cNvPr id="7" name="Graphic 2">
            <a:extLst>
              <a:ext uri="{FF2B5EF4-FFF2-40B4-BE49-F238E27FC236}">
                <a16:creationId xmlns:a16="http://schemas.microsoft.com/office/drawing/2014/main" id="{5EAC653C-B543-2DA3-108E-667D99130EE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3C5808D1-09E1-88C5-8908-C57C5F4A5728}"/>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 sz="3200" b="1" i="0" u="none" strike="noStrike" kern="1200" cap="none" spc="0" normalizeH="0" baseline="0" noProof="0">
                <a:ln>
                  <a:noFill/>
                </a:ln>
                <a:solidFill>
                  <a:srgbClr val="3BB042"/>
                </a:solidFill>
                <a:effectLst/>
                <a:uLnTx/>
                <a:uFillTx/>
                <a:latin typeface="Arial"/>
                <a:ea typeface="+mj-ea"/>
                <a:cs typeface="Arial"/>
              </a:rPr>
              <a:t>Discussion</a:t>
            </a:r>
            <a:endParaRPr kumimoji="0" lang="en-US" sz="3200" b="1" i="0" u="none" strike="noStrike" kern="1200" cap="none" spc="0" normalizeH="0" baseline="0" noProof="0">
              <a:ln>
                <a:noFill/>
              </a:ln>
              <a:solidFill>
                <a:srgbClr val="3BB042"/>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726789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AE8DA4-BFFD-F115-12FB-B2A79A121D3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46B896C-726C-BD91-C3B7-70BD5C4AD6F8}"/>
              </a:ext>
            </a:extLst>
          </p:cNvPr>
          <p:cNvSpPr>
            <a:spLocks noGrp="1"/>
          </p:cNvSpPr>
          <p:nvPr>
            <p:ph type="body" sz="half" idx="10"/>
          </p:nvPr>
        </p:nvSpPr>
        <p:spPr>
          <a:xfrm>
            <a:off x="4915131" y="1186000"/>
            <a:ext cx="6693029" cy="4474767"/>
          </a:xfrm>
        </p:spPr>
        <p:txBody>
          <a:bodyPr vert="horz" lIns="91440" tIns="45720" rIns="91440" bIns="45720" rtlCol="0" anchor="t">
            <a:noAutofit/>
          </a:bodyPr>
          <a:lstStyle/>
          <a:p>
            <a:r>
              <a:rPr lang="fr" sz="2800" dirty="0">
                <a:latin typeface="Arial"/>
                <a:cs typeface="Arial"/>
              </a:rPr>
              <a:t>Nous recommandons d’utiliser des sessions participatives pour examiner et discuter des données 7-1-7 ainsi que des goulots d’étranglement, des </a:t>
            </a:r>
            <a:r>
              <a:rPr lang="en-US" sz="2800" dirty="0" err="1">
                <a:latin typeface="Arial"/>
                <a:cs typeface="Arial"/>
              </a:rPr>
              <a:t>facteurs</a:t>
            </a:r>
            <a:r>
              <a:rPr lang="en-US" sz="2800" dirty="0">
                <a:latin typeface="Arial"/>
                <a:cs typeface="Arial"/>
              </a:rPr>
              <a:t> </a:t>
            </a:r>
            <a:r>
              <a:rPr lang="en-US" sz="2800" dirty="0" err="1">
                <a:latin typeface="Arial"/>
                <a:cs typeface="Arial"/>
              </a:rPr>
              <a:t>favorisants</a:t>
            </a:r>
            <a:r>
              <a:rPr lang="fr" sz="2800" dirty="0">
                <a:latin typeface="Arial"/>
                <a:cs typeface="Arial"/>
              </a:rPr>
              <a:t> et de leurs causes profondes.</a:t>
            </a:r>
          </a:p>
          <a:p>
            <a:endParaRPr lang="en-US" sz="3200" dirty="0">
              <a:latin typeface="Arial"/>
              <a:cs typeface="Arial"/>
            </a:endParaRPr>
          </a:p>
          <a:p>
            <a:r>
              <a:rPr lang="fr" sz="2800" dirty="0">
                <a:latin typeface="Arial"/>
                <a:cs typeface="Arial"/>
              </a:rPr>
              <a:t>Qui devrait être impliqué dans l’identification des goulots d’étranglement, des facteurs favorisants et des causes profondes ?</a:t>
            </a:r>
          </a:p>
        </p:txBody>
      </p:sp>
      <p:pic>
        <p:nvPicPr>
          <p:cNvPr id="3" name="Graphic 2">
            <a:extLst>
              <a:ext uri="{FF2B5EF4-FFF2-40B4-BE49-F238E27FC236}">
                <a16:creationId xmlns:a16="http://schemas.microsoft.com/office/drawing/2014/main" id="{05F54D17-A516-B6F7-1BEA-D922B6C148F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4" name="Title 1">
            <a:extLst>
              <a:ext uri="{FF2B5EF4-FFF2-40B4-BE49-F238E27FC236}">
                <a16:creationId xmlns:a16="http://schemas.microsoft.com/office/drawing/2014/main" id="{CF38CB19-8E8D-78ED-CD9B-2C1A22878BE8}"/>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 sz="3200" b="1" i="0" u="none" strike="noStrike" kern="1200" cap="none" spc="0" normalizeH="0" baseline="0" noProof="0">
                <a:ln>
                  <a:noFill/>
                </a:ln>
                <a:solidFill>
                  <a:srgbClr val="3BB042"/>
                </a:solidFill>
                <a:effectLst/>
                <a:uLnTx/>
                <a:uFillTx/>
                <a:latin typeface="Arial"/>
                <a:ea typeface="+mj-ea"/>
                <a:cs typeface="Arial"/>
              </a:rPr>
              <a:t>Discussion</a:t>
            </a:r>
            <a:endParaRPr kumimoji="0" lang="en-US" sz="3200" b="1" i="0" u="none" strike="noStrike" kern="1200" cap="none" spc="0" normalizeH="0" baseline="0" noProof="0">
              <a:ln>
                <a:noFill/>
              </a:ln>
              <a:solidFill>
                <a:srgbClr val="3BB042"/>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226899500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488857" y="1961965"/>
            <a:ext cx="3467083" cy="2282808"/>
          </a:xfrm>
        </p:spPr>
        <p:txBody>
          <a:bodyPr anchor="b">
            <a:normAutofit/>
          </a:bodyPr>
          <a:lstStyle/>
          <a:p>
            <a:pPr algn="ctr"/>
            <a:r>
              <a:rPr lang="fr-FR" sz="3600">
                <a:latin typeface="Arial"/>
                <a:cs typeface="Arial"/>
              </a:rPr>
              <a:t>Déjeuner </a:t>
            </a:r>
            <a:br>
              <a:rPr lang="fr-FR" sz="3600"/>
            </a:br>
            <a:endParaRPr lang="fr-FR" sz="360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53210" y="1284899"/>
            <a:ext cx="6502120" cy="350594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FR" sz="3200" b="1" dirty="0">
                <a:solidFill>
                  <a:schemeClr val="tx2"/>
                </a:solidFill>
                <a:latin typeface="Arial"/>
                <a:cs typeface="Arial"/>
              </a:rPr>
              <a:t>Avez-vous des questions ? Ajoutez-les à notre espace « Faisons le point ».</a:t>
            </a:r>
          </a:p>
          <a:p>
            <a:pPr marL="0" indent="0">
              <a:buFont typeface="Arial" panose="020B0604020202020204" pitchFamily="34" charset="0"/>
              <a:buNone/>
            </a:pPr>
            <a:endParaRPr lang="en-US" sz="2800" dirty="0">
              <a:latin typeface="Arial"/>
              <a:cs typeface="Arial"/>
            </a:endParaRPr>
          </a:p>
          <a:p>
            <a:pPr marL="0" indent="0">
              <a:buFont typeface="Arial" panose="020B0604020202020204" pitchFamily="34" charset="0"/>
              <a:buNone/>
            </a:pPr>
            <a:r>
              <a:rPr lang="fr-FR" sz="3000" dirty="0">
                <a:solidFill>
                  <a:schemeClr val="tx1"/>
                </a:solidFill>
                <a:latin typeface="Arial"/>
                <a:cs typeface="Arial"/>
              </a:rPr>
              <a:t>Nous répondrons aux questions inscrites dans cet espace tout au long de la formation.</a:t>
            </a:r>
          </a:p>
          <a:p>
            <a:endParaRPr lang="en-US" sz="2400" dirty="0">
              <a:solidFill>
                <a:schemeClr val="tx1"/>
              </a:solidFill>
              <a:cs typeface="Arial"/>
            </a:endParaRPr>
          </a:p>
          <a:p>
            <a:endParaRPr lang="en-US" sz="2400" dirty="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5166286"/>
            <a:ext cx="6054607"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000" dirty="0">
                <a:solidFill>
                  <a:srgbClr val="394D56"/>
                </a:solidFill>
                <a:latin typeface="Arial"/>
                <a:cs typeface="Arial"/>
              </a:rPr>
              <a:t>Nous reprenons à 13 h précises.</a:t>
            </a:r>
          </a:p>
        </p:txBody>
      </p:sp>
    </p:spTree>
    <p:extLst>
      <p:ext uri="{BB962C8B-B14F-4D97-AF65-F5344CB8AC3E}">
        <p14:creationId xmlns:p14="http://schemas.microsoft.com/office/powerpoint/2010/main" val="294886888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p:txBody>
          <a:bodyPr>
            <a:normAutofit/>
          </a:bodyPr>
          <a:lstStyle/>
          <a:p>
            <a:r>
              <a:rPr lang="fr-FR">
                <a:latin typeface="Arial"/>
                <a:cs typeface="Arial"/>
              </a:rPr>
              <a:t>Brise-glace</a:t>
            </a:r>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p:txBody>
          <a:bodyPr vert="horz" lIns="91440" tIns="45720" rIns="91440" bIns="45720" rtlCol="0" anchor="t">
            <a:noAutofit/>
          </a:bodyPr>
          <a:lstStyle/>
          <a:p>
            <a:r>
              <a:rPr lang="fr-FR">
                <a:latin typeface="Arial"/>
                <a:cs typeface="Arial"/>
              </a:rPr>
              <a:t>Pause active de 4 minutes</a:t>
            </a:r>
          </a:p>
          <a:p>
            <a:endParaRPr lang="en-US">
              <a:cs typeface="Arial"/>
            </a:endParaRPr>
          </a:p>
        </p:txBody>
      </p:sp>
    </p:spTree>
    <p:extLst>
      <p:ext uri="{BB962C8B-B14F-4D97-AF65-F5344CB8AC3E}">
        <p14:creationId xmlns:p14="http://schemas.microsoft.com/office/powerpoint/2010/main" val="279809874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p:txBody>
          <a:bodyPr>
            <a:normAutofit/>
          </a:bodyPr>
          <a:lstStyle/>
          <a:p>
            <a:r>
              <a:rPr lang="fr-FR" sz="5400">
                <a:latin typeface="Arial"/>
                <a:cs typeface="Arial"/>
              </a:rPr>
              <a:t>Faisons le point </a:t>
            </a: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fr-FR">
                <a:latin typeface="Arial"/>
                <a:cs typeface="Arial"/>
              </a:rPr>
              <a:t>Répondons à quelques questions.</a:t>
            </a:r>
          </a:p>
        </p:txBody>
      </p:sp>
    </p:spTree>
    <p:extLst>
      <p:ext uri="{BB962C8B-B14F-4D97-AF65-F5344CB8AC3E}">
        <p14:creationId xmlns:p14="http://schemas.microsoft.com/office/powerpoint/2010/main" val="376840781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508979" y="1437511"/>
            <a:ext cx="3676941" cy="2282808"/>
          </a:xfrm>
        </p:spPr>
        <p:txBody>
          <a:bodyPr/>
          <a:lstStyle/>
          <a:p>
            <a:r>
              <a:rPr lang="fr-FR" sz="3000" dirty="0">
                <a:latin typeface="Arial"/>
                <a:cs typeface="Arial"/>
              </a:rPr>
              <a:t>Étude des questions de l’espace « Faisons le point »</a:t>
            </a:r>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fr-FR" sz="2000" b="1" i="0" u="none" strike="noStrike" dirty="0">
                <a:solidFill>
                  <a:srgbClr val="000000"/>
                </a:solidFill>
                <a:effectLst/>
                <a:latin typeface="Arial"/>
                <a:cs typeface="Arial"/>
              </a:rPr>
              <a:t>Q : </a:t>
            </a:r>
            <a:r>
              <a:rPr lang="fr-FR" sz="2000" dirty="0">
                <a:solidFill>
                  <a:srgbClr val="000000"/>
                </a:solidFill>
                <a:cs typeface="Arial" panose="020B0604020202020204" pitchFamily="34" charset="0"/>
              </a:rPr>
              <a:t>la date de notification est-elle celle à laquelle l’information parvient au niveau national, provincial ou local</a:t>
            </a:r>
            <a:r>
              <a:rPr lang="fr-FR" sz="2000" i="0" u="none" strike="noStrike" dirty="0">
                <a:solidFill>
                  <a:srgbClr val="000000"/>
                </a:solidFill>
                <a:effectLst/>
                <a:cs typeface="Arial" panose="020B0604020202020204" pitchFamily="34" charset="0"/>
              </a:rPr>
              <a:t> ?</a:t>
            </a:r>
          </a:p>
          <a:p>
            <a:pPr marL="0" indent="0">
              <a:buNone/>
            </a:pPr>
            <a:endParaRPr lang="en-US" sz="2000" dirty="0">
              <a:solidFill>
                <a:srgbClr val="000000"/>
              </a:solidFill>
              <a:latin typeface="Arial"/>
              <a:cs typeface="Arial"/>
            </a:endParaRPr>
          </a:p>
          <a:p>
            <a:pPr marL="0" indent="0">
              <a:buNone/>
            </a:pPr>
            <a:r>
              <a:rPr lang="fr-FR" sz="2000" b="1" dirty="0">
                <a:solidFill>
                  <a:srgbClr val="000000"/>
                </a:solidFill>
                <a:latin typeface="Arial"/>
                <a:cs typeface="Arial"/>
              </a:rPr>
              <a:t>Q</a:t>
            </a:r>
            <a:r>
              <a:rPr lang="fr-FR" sz="2000" dirty="0">
                <a:solidFill>
                  <a:srgbClr val="000000"/>
                </a:solidFill>
                <a:latin typeface="Arial"/>
                <a:cs typeface="Arial"/>
              </a:rPr>
              <a:t> : </a:t>
            </a:r>
            <a:r>
              <a:rPr lang="fr-FR" sz="2000" dirty="0">
                <a:solidFill>
                  <a:srgbClr val="000000"/>
                </a:solidFill>
              </a:rPr>
              <a:t>que se passe-t-il si un clinicien identifie un cas suspecté d’une maladie à signaler, mais qu’il s’avère que le patient a une autre maladie à signaler ?</a:t>
            </a:r>
          </a:p>
          <a:p>
            <a:pPr marL="0" indent="0">
              <a:buNone/>
            </a:pPr>
            <a:endParaRPr lang="en-US" sz="2000" dirty="0">
              <a:solidFill>
                <a:srgbClr val="000000"/>
              </a:solidFill>
              <a:cs typeface="Arial"/>
            </a:endParaRPr>
          </a:p>
          <a:p>
            <a:pPr marL="0" lvl="0" indent="0">
              <a:lnSpc>
                <a:spcPct val="100000"/>
              </a:lnSpc>
              <a:spcBef>
                <a:spcPts val="0"/>
              </a:spcBef>
              <a:buClrTx/>
              <a:buNone/>
              <a:defRPr/>
            </a:pPr>
            <a:r>
              <a:rPr lang="fr-FR" sz="2000" b="1" dirty="0">
                <a:solidFill>
                  <a:srgbClr val="000000"/>
                </a:solidFill>
                <a:latin typeface="Arial"/>
                <a:cs typeface="Arial"/>
              </a:rPr>
              <a:t>Q :</a:t>
            </a:r>
            <a:r>
              <a:rPr lang="fr-FR" sz="2000" dirty="0">
                <a:solidFill>
                  <a:srgbClr val="000000"/>
                </a:solidFill>
                <a:latin typeface="Arial"/>
                <a:cs typeface="Arial"/>
              </a:rPr>
              <a:t> </a:t>
            </a:r>
            <a:r>
              <a:rPr lang="fr-FR" sz="2000" dirty="0">
                <a:solidFill>
                  <a:srgbClr val="000000"/>
                </a:solidFill>
                <a:latin typeface="Arial"/>
                <a:cs typeface="Arial" panose="020B0604020202020204" pitchFamily="34" charset="0"/>
              </a:rPr>
              <a:t>que faites-vous si tous les éléments d’action de réponse précoce, sauf un, ont été réalisés rapidement, disons dans les 5 jours, mais qu’un élément d’action de réponse précoce a été réalisé beaucoup plus tard, disons le 30</a:t>
            </a:r>
            <a:r>
              <a:rPr lang="fr-FR" sz="2000" baseline="30000" dirty="0">
                <a:solidFill>
                  <a:srgbClr val="000000"/>
                </a:solidFill>
                <a:latin typeface="Arial"/>
                <a:cs typeface="Arial" panose="020B0604020202020204" pitchFamily="34" charset="0"/>
              </a:rPr>
              <a:t>e</a:t>
            </a:r>
            <a:r>
              <a:rPr lang="fr-FR" sz="2000" dirty="0">
                <a:solidFill>
                  <a:srgbClr val="000000"/>
                </a:solidFill>
                <a:latin typeface="Arial"/>
                <a:cs typeface="Arial" panose="020B0604020202020204" pitchFamily="34" charset="0"/>
              </a:rPr>
              <a:t> jour ?</a:t>
            </a:r>
          </a:p>
          <a:p>
            <a:pPr marL="0" indent="0">
              <a:buNone/>
            </a:pPr>
            <a:endParaRPr lang="en-US" sz="2000" dirty="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p:txBody>
          <a:bodyPr vert="horz" lIns="91440" tIns="45720" rIns="91440" bIns="45720" rtlCol="0" anchor="t">
            <a:noAutofit/>
          </a:bodyPr>
          <a:lstStyle/>
          <a:p>
            <a:r>
              <a:rPr lang="fr-FR" sz="2600">
                <a:latin typeface="Arial"/>
                <a:cs typeface="Arial"/>
              </a:rPr>
              <a:t>Quelques questions/commentaires</a:t>
            </a: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8D614-B993-232C-CD9D-99CD021FCCC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D79EBA6-E1D8-0B8D-B011-73CE8AA0D827}"/>
              </a:ext>
            </a:extLst>
          </p:cNvPr>
          <p:cNvSpPr>
            <a:spLocks noGrp="1"/>
          </p:cNvSpPr>
          <p:nvPr>
            <p:ph type="body" sz="quarter" idx="13"/>
          </p:nvPr>
        </p:nvSpPr>
        <p:spPr>
          <a:xfrm>
            <a:off x="939800" y="2233222"/>
            <a:ext cx="9166225" cy="3100778"/>
          </a:xfrm>
        </p:spPr>
        <p:txBody>
          <a:bodyPr anchor="b">
            <a:normAutofit fontScale="70000" lnSpcReduction="20000"/>
          </a:bodyPr>
          <a:lstStyle/>
          <a:p>
            <a:r>
              <a:rPr lang="fr" sz="7000" dirty="0">
                <a:latin typeface="Arial"/>
                <a:cs typeface="Arial"/>
              </a:rPr>
              <a:t>Étapes clés pour l'utilisation de la cible 7-1-7:</a:t>
            </a:r>
          </a:p>
          <a:p>
            <a:endParaRPr lang="fr" dirty="0">
              <a:latin typeface="Arial"/>
              <a:cs typeface="Arial"/>
            </a:endParaRPr>
          </a:p>
          <a:p>
            <a:r>
              <a:rPr lang="fr-FR" sz="4600" dirty="0"/>
              <a:t>Définir les actions immédiates et à plus long terme </a:t>
            </a:r>
          </a:p>
        </p:txBody>
      </p:sp>
    </p:spTree>
    <p:extLst>
      <p:ext uri="{BB962C8B-B14F-4D97-AF65-F5344CB8AC3E}">
        <p14:creationId xmlns:p14="http://schemas.microsoft.com/office/powerpoint/2010/main" val="31302665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6517836"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000" b="1" dirty="0">
                <a:solidFill>
                  <a:schemeClr val="tx2"/>
                </a:solidFill>
                <a:latin typeface="Arial"/>
                <a:cs typeface="Arial"/>
              </a:rPr>
              <a:t>Nous apprendrons grâce à…</a:t>
            </a: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8829784"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fr-FR" sz="3600">
                <a:latin typeface="Arial"/>
                <a:cs typeface="Arial"/>
              </a:rPr>
              <a:t>Un atelier interactif et participatif</a:t>
            </a:r>
            <a:br>
              <a:rPr lang="fr-FR" sz="3600">
                <a:latin typeface="Arial"/>
                <a:cs typeface="Arial"/>
              </a:rPr>
            </a:br>
            <a:endParaRPr lang="fr-FR" sz="3600">
              <a:latin typeface="Aria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552144" y="4391491"/>
            <a:ext cx="1816523" cy="769441"/>
          </a:xfrm>
          <a:prstGeom prst="rect">
            <a:avLst/>
          </a:prstGeom>
          <a:noFill/>
        </p:spPr>
        <p:txBody>
          <a:bodyPr wrap="none" rtlCol="0">
            <a:spAutoFit/>
          </a:bodyPr>
          <a:lstStyle/>
          <a:p>
            <a:pPr algn="ctr"/>
            <a:r>
              <a:rPr lang="fr-FR" sz="2200" dirty="0">
                <a:latin typeface="Arial" panose="020B0604020202020204" pitchFamily="34" charset="0"/>
                <a:cs typeface="Arial" panose="020B0604020202020204" pitchFamily="34" charset="0"/>
              </a:rPr>
              <a:t>des activités </a:t>
            </a:r>
            <a:br>
              <a:rPr lang="fr-FR" sz="2200" dirty="0">
                <a:latin typeface="Arial" panose="020B0604020202020204" pitchFamily="34" charset="0"/>
                <a:cs typeface="Arial" panose="020B0604020202020204" pitchFamily="34" charset="0"/>
              </a:rPr>
            </a:br>
            <a:r>
              <a:rPr lang="fr-FR" sz="2200" dirty="0">
                <a:latin typeface="Arial" panose="020B0604020202020204" pitchFamily="34" charset="0"/>
                <a:cs typeface="Arial" panose="020B0604020202020204" pitchFamily="34" charset="0"/>
              </a:rPr>
              <a:t>pratiques</a:t>
            </a:r>
          </a:p>
        </p:txBody>
      </p:sp>
      <p:sp>
        <p:nvSpPr>
          <p:cNvPr id="23" name="TextBox 22">
            <a:extLst>
              <a:ext uri="{FF2B5EF4-FFF2-40B4-BE49-F238E27FC236}">
                <a16:creationId xmlns:a16="http://schemas.microsoft.com/office/drawing/2014/main" id="{9328D7B5-194F-55E3-F28F-328DC2B5E39D}"/>
              </a:ext>
            </a:extLst>
          </p:cNvPr>
          <p:cNvSpPr txBox="1"/>
          <p:nvPr/>
        </p:nvSpPr>
        <p:spPr>
          <a:xfrm>
            <a:off x="4017938" y="4447316"/>
            <a:ext cx="1880643" cy="769441"/>
          </a:xfrm>
          <a:prstGeom prst="rect">
            <a:avLst/>
          </a:prstGeom>
          <a:noFill/>
        </p:spPr>
        <p:txBody>
          <a:bodyPr wrap="none" rtlCol="0">
            <a:spAutoFit/>
          </a:bodyPr>
          <a:lstStyle/>
          <a:p>
            <a:pPr algn="ctr"/>
            <a:r>
              <a:rPr lang="fr-FR" sz="2200" dirty="0">
                <a:latin typeface="Arial" panose="020B0604020202020204" pitchFamily="34" charset="0"/>
                <a:cs typeface="Arial" panose="020B0604020202020204" pitchFamily="34" charset="0"/>
              </a:rPr>
              <a:t>de courtes </a:t>
            </a:r>
            <a:br>
              <a:rPr lang="fr-FR" sz="2200" dirty="0">
                <a:latin typeface="Arial" panose="020B0604020202020204" pitchFamily="34" charset="0"/>
                <a:cs typeface="Arial" panose="020B0604020202020204" pitchFamily="34" charset="0"/>
              </a:rPr>
            </a:br>
            <a:r>
              <a:rPr lang="fr-FR" sz="2200" dirty="0">
                <a:latin typeface="Arial" panose="020B0604020202020204" pitchFamily="34" charset="0"/>
                <a:cs typeface="Arial" panose="020B0604020202020204" pitchFamily="34" charset="0"/>
              </a:rPr>
              <a:t>présentations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391272" y="4401517"/>
            <a:ext cx="2255746" cy="769441"/>
          </a:xfrm>
          <a:prstGeom prst="rect">
            <a:avLst/>
          </a:prstGeom>
          <a:noFill/>
        </p:spPr>
        <p:txBody>
          <a:bodyPr wrap="none" rtlCol="0">
            <a:spAutoFit/>
          </a:bodyPr>
          <a:lstStyle/>
          <a:p>
            <a:pPr algn="ctr"/>
            <a:r>
              <a:rPr lang="fr-FR" sz="2200" dirty="0">
                <a:latin typeface="Arial" panose="020B0604020202020204" pitchFamily="34" charset="0"/>
                <a:cs typeface="Arial" panose="020B0604020202020204" pitchFamily="34" charset="0"/>
              </a:rPr>
              <a:t>des discussions </a:t>
            </a:r>
            <a:br>
              <a:rPr lang="fr-FR" sz="2200" dirty="0">
                <a:latin typeface="Arial" panose="020B0604020202020204" pitchFamily="34" charset="0"/>
                <a:cs typeface="Arial" panose="020B0604020202020204" pitchFamily="34" charset="0"/>
              </a:rPr>
            </a:br>
            <a:r>
              <a:rPr lang="fr-FR" sz="2200" dirty="0">
                <a:latin typeface="Arial" panose="020B0604020202020204" pitchFamily="34" charset="0"/>
                <a:cs typeface="Arial" panose="020B0604020202020204" pitchFamily="34" charset="0"/>
              </a:rPr>
              <a:t>de groupe</a:t>
            </a:r>
          </a:p>
        </p:txBody>
      </p:sp>
      <p:sp>
        <p:nvSpPr>
          <p:cNvPr id="25" name="TextBox 24">
            <a:extLst>
              <a:ext uri="{FF2B5EF4-FFF2-40B4-BE49-F238E27FC236}">
                <a16:creationId xmlns:a16="http://schemas.microsoft.com/office/drawing/2014/main" id="{EF26C9C1-2005-2664-7DFF-8127C71952AF}"/>
              </a:ext>
            </a:extLst>
          </p:cNvPr>
          <p:cNvSpPr txBox="1"/>
          <p:nvPr/>
        </p:nvSpPr>
        <p:spPr>
          <a:xfrm>
            <a:off x="8759757" y="4380346"/>
            <a:ext cx="2650084" cy="769441"/>
          </a:xfrm>
          <a:prstGeom prst="rect">
            <a:avLst/>
          </a:prstGeom>
          <a:noFill/>
        </p:spPr>
        <p:txBody>
          <a:bodyPr wrap="none" rtlCol="0">
            <a:spAutoFit/>
          </a:bodyPr>
          <a:lstStyle/>
          <a:p>
            <a:pPr algn="ctr"/>
            <a:r>
              <a:rPr lang="fr-FR" sz="2200" dirty="0">
                <a:latin typeface="Arial" panose="020B0604020202020204" pitchFamily="34" charset="0"/>
                <a:cs typeface="Arial" panose="020B0604020202020204" pitchFamily="34" charset="0"/>
              </a:rPr>
              <a:t>des séances de </a:t>
            </a:r>
            <a:br>
              <a:rPr lang="fr-FR" sz="2200" dirty="0">
                <a:latin typeface="Arial" panose="020B0604020202020204" pitchFamily="34" charset="0"/>
                <a:cs typeface="Arial" panose="020B0604020202020204" pitchFamily="34" charset="0"/>
              </a:rPr>
            </a:br>
            <a:r>
              <a:rPr lang="fr-FR" sz="2200" dirty="0">
                <a:latin typeface="Arial" panose="020B0604020202020204" pitchFamily="34" charset="0"/>
                <a:cs typeface="Arial" panose="020B0604020202020204" pitchFamily="34" charset="0"/>
              </a:rPr>
              <a:t>questions-réponses</a:t>
            </a:r>
          </a:p>
        </p:txBody>
      </p:sp>
    </p:spTree>
    <p:extLst>
      <p:ext uri="{BB962C8B-B14F-4D97-AF65-F5344CB8AC3E}">
        <p14:creationId xmlns:p14="http://schemas.microsoft.com/office/powerpoint/2010/main" val="14560288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9A5459B-A537-805C-D2D2-25F4369BE2A7}"/>
              </a:ext>
            </a:extLst>
          </p:cNvPr>
          <p:cNvSpPr>
            <a:spLocks noGrp="1"/>
          </p:cNvSpPr>
          <p:nvPr>
            <p:ph type="title"/>
          </p:nvPr>
        </p:nvSpPr>
        <p:spPr>
          <a:xfrm>
            <a:off x="467379" y="304104"/>
            <a:ext cx="10915918" cy="580799"/>
          </a:xfrm>
        </p:spPr>
        <p:txBody>
          <a:bodyPr/>
          <a:lstStyle/>
          <a:p>
            <a:r>
              <a:rPr lang="fr" sz="2800" dirty="0"/>
              <a:t>L'utilisation de la cible 7-1-7 est simple et itérative</a:t>
            </a:r>
          </a:p>
        </p:txBody>
      </p:sp>
      <p:sp>
        <p:nvSpPr>
          <p:cNvPr id="2" name="Rectangle: Rounded Corners 296">
            <a:extLst>
              <a:ext uri="{FF2B5EF4-FFF2-40B4-BE49-F238E27FC236}">
                <a16:creationId xmlns:a16="http://schemas.microsoft.com/office/drawing/2014/main" id="{A4EF4383-12BA-5F58-C31C-979B34022DA3}"/>
              </a:ext>
            </a:extLst>
          </p:cNvPr>
          <p:cNvSpPr/>
          <p:nvPr/>
        </p:nvSpPr>
        <p:spPr>
          <a:xfrm>
            <a:off x="1042199" y="1750807"/>
            <a:ext cx="9092048" cy="733805"/>
          </a:xfrm>
          <a:prstGeom prst="roundRect">
            <a:avLst/>
          </a:prstGeom>
          <a:solidFill>
            <a:schemeClr val="bg1">
              <a:lumMod val="8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FFFFFF"/>
                </a:solidFill>
                <a:effectLst/>
                <a:uLnTx/>
                <a:uFillTx/>
                <a:latin typeface="Arial"/>
                <a:ea typeface="Arial"/>
                <a:cs typeface="Calibri"/>
              </a:rPr>
              <a:t>     Collecter des données sur la promptitude et évaluer les performances de l’approche 7-1-7 </a:t>
            </a:r>
          </a:p>
        </p:txBody>
      </p:sp>
      <p:sp>
        <p:nvSpPr>
          <p:cNvPr id="3" name="Oval 298">
            <a:extLst>
              <a:ext uri="{FF2B5EF4-FFF2-40B4-BE49-F238E27FC236}">
                <a16:creationId xmlns:a16="http://schemas.microsoft.com/office/drawing/2014/main" id="{2B2DB3D3-E347-F91C-DBA7-5C12100383D0}"/>
              </a:ext>
            </a:extLst>
          </p:cNvPr>
          <p:cNvSpPr/>
          <p:nvPr/>
        </p:nvSpPr>
        <p:spPr>
          <a:xfrm>
            <a:off x="748146" y="1764953"/>
            <a:ext cx="722431" cy="705511"/>
          </a:xfrm>
          <a:prstGeom prst="ellipse">
            <a:avLst/>
          </a:prstGeom>
          <a:solidFill>
            <a:schemeClr val="bg1">
              <a:lumMod val="8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Rectangle: Rounded Corners 303">
            <a:extLst>
              <a:ext uri="{FF2B5EF4-FFF2-40B4-BE49-F238E27FC236}">
                <a16:creationId xmlns:a16="http://schemas.microsoft.com/office/drawing/2014/main" id="{14511755-8EE0-607B-DB76-8DE83D972819}"/>
              </a:ext>
            </a:extLst>
          </p:cNvPr>
          <p:cNvSpPr/>
          <p:nvPr/>
        </p:nvSpPr>
        <p:spPr>
          <a:xfrm>
            <a:off x="1483277" y="2598081"/>
            <a:ext cx="9092048" cy="720438"/>
          </a:xfrm>
          <a:prstGeom prst="roundRect">
            <a:avLst/>
          </a:prstGeom>
          <a:solidFill>
            <a:schemeClr val="bg1">
              <a:lumMod val="8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FFFF"/>
                </a:solidFill>
                <a:effectLst/>
                <a:uLnTx/>
                <a:uFillTx/>
                <a:latin typeface="Arial"/>
                <a:ea typeface="Arial"/>
                <a:cs typeface="Calibri" panose="020F0502020204030204"/>
              </a:rPr>
              <a:t>    Identifier les goulets d’étranglement et les facteurs favorisants</a:t>
            </a:r>
          </a:p>
        </p:txBody>
      </p:sp>
      <p:sp>
        <p:nvSpPr>
          <p:cNvPr id="5" name="Oval 304">
            <a:extLst>
              <a:ext uri="{FF2B5EF4-FFF2-40B4-BE49-F238E27FC236}">
                <a16:creationId xmlns:a16="http://schemas.microsoft.com/office/drawing/2014/main" id="{97681747-5859-C079-5125-95764B1B1FF6}"/>
              </a:ext>
            </a:extLst>
          </p:cNvPr>
          <p:cNvSpPr/>
          <p:nvPr/>
        </p:nvSpPr>
        <p:spPr>
          <a:xfrm>
            <a:off x="1122994" y="2600621"/>
            <a:ext cx="722431" cy="708560"/>
          </a:xfrm>
          <a:prstGeom prst="ellipse">
            <a:avLst/>
          </a:prstGeom>
          <a:solidFill>
            <a:schemeClr val="bg1">
              <a:lumMod val="8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Rounded Corners 306">
            <a:extLst>
              <a:ext uri="{FF2B5EF4-FFF2-40B4-BE49-F238E27FC236}">
                <a16:creationId xmlns:a16="http://schemas.microsoft.com/office/drawing/2014/main" id="{5F4798C2-85AF-2F1E-E9BF-2759E4DFDD34}"/>
              </a:ext>
            </a:extLst>
          </p:cNvPr>
          <p:cNvSpPr/>
          <p:nvPr/>
        </p:nvSpPr>
        <p:spPr>
          <a:xfrm>
            <a:off x="1808748" y="3442907"/>
            <a:ext cx="9092048"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FFFFFF"/>
                </a:solidFill>
                <a:effectLst/>
                <a:uLnTx/>
                <a:uFillTx/>
                <a:latin typeface="Arial"/>
                <a:ea typeface="Arial"/>
                <a:cs typeface="Calibri" panose="020F0502020204030204"/>
              </a:rPr>
              <a:t>     Définir les actions immédiates et à plus long terme </a:t>
            </a:r>
          </a:p>
        </p:txBody>
      </p:sp>
      <p:sp>
        <p:nvSpPr>
          <p:cNvPr id="8" name="Oval 307">
            <a:extLst>
              <a:ext uri="{FF2B5EF4-FFF2-40B4-BE49-F238E27FC236}">
                <a16:creationId xmlns:a16="http://schemas.microsoft.com/office/drawing/2014/main" id="{2B368635-D1F4-E762-1AF5-349FC1A9F58D}"/>
              </a:ext>
            </a:extLst>
          </p:cNvPr>
          <p:cNvSpPr/>
          <p:nvPr/>
        </p:nvSpPr>
        <p:spPr>
          <a:xfrm>
            <a:off x="1439698" y="3447413"/>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Rounded Corners 309">
            <a:extLst>
              <a:ext uri="{FF2B5EF4-FFF2-40B4-BE49-F238E27FC236}">
                <a16:creationId xmlns:a16="http://schemas.microsoft.com/office/drawing/2014/main" id="{B652B8E3-B868-B96A-F15C-28E6D3827814}"/>
              </a:ext>
            </a:extLst>
          </p:cNvPr>
          <p:cNvSpPr/>
          <p:nvPr/>
        </p:nvSpPr>
        <p:spPr>
          <a:xfrm>
            <a:off x="2123488" y="4289612"/>
            <a:ext cx="9092048" cy="720438"/>
          </a:xfrm>
          <a:prstGeom prst="roundRect">
            <a:avLst/>
          </a:prstGeom>
          <a:solidFill>
            <a:schemeClr val="bg1">
              <a:lumMod val="8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i="0" u="none" strike="noStrike" kern="1200" cap="none" spc="0" normalizeH="0" baseline="0" noProof="0" dirty="0">
                <a:ln>
                  <a:noFill/>
                </a:ln>
                <a:solidFill>
                  <a:srgbClr val="FFFFFF"/>
                </a:solidFill>
                <a:effectLst/>
                <a:uLnTx/>
                <a:uFillTx/>
                <a:latin typeface="Arial"/>
                <a:ea typeface="Arial"/>
                <a:cs typeface="Calibri" panose="020F0502020204030204"/>
              </a:rPr>
              <a:t>        Consolider régulièrement les données et suivre les avancées des actions mises en place </a:t>
            </a:r>
          </a:p>
        </p:txBody>
      </p:sp>
      <p:sp>
        <p:nvSpPr>
          <p:cNvPr id="10" name="Oval 310">
            <a:extLst>
              <a:ext uri="{FF2B5EF4-FFF2-40B4-BE49-F238E27FC236}">
                <a16:creationId xmlns:a16="http://schemas.microsoft.com/office/drawing/2014/main" id="{10443AAE-2D56-5132-0621-6082DE62B39E}"/>
              </a:ext>
            </a:extLst>
          </p:cNvPr>
          <p:cNvSpPr/>
          <p:nvPr/>
        </p:nvSpPr>
        <p:spPr>
          <a:xfrm>
            <a:off x="1763845" y="4293365"/>
            <a:ext cx="722431" cy="719933"/>
          </a:xfrm>
          <a:prstGeom prst="ellipse">
            <a:avLst/>
          </a:prstGeom>
          <a:solidFill>
            <a:schemeClr val="bg1">
              <a:lumMod val="8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Rounded Corners 312">
            <a:extLst>
              <a:ext uri="{FF2B5EF4-FFF2-40B4-BE49-F238E27FC236}">
                <a16:creationId xmlns:a16="http://schemas.microsoft.com/office/drawing/2014/main" id="{4E046DE9-BA07-DC69-AB6A-9CA052B1747E}"/>
              </a:ext>
            </a:extLst>
          </p:cNvPr>
          <p:cNvSpPr/>
          <p:nvPr/>
        </p:nvSpPr>
        <p:spPr>
          <a:xfrm>
            <a:off x="2438226" y="5134438"/>
            <a:ext cx="9092048" cy="720438"/>
          </a:xfrm>
          <a:prstGeom prst="roundRect">
            <a:avLst/>
          </a:prstGeom>
          <a:solidFill>
            <a:schemeClr val="bg1">
              <a:lumMod val="8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FFFFF"/>
                </a:solidFill>
                <a:effectLst/>
                <a:uLnTx/>
                <a:uFillTx/>
                <a:latin typeface="Arial"/>
                <a:ea typeface="Arial"/>
                <a:cs typeface="Calibri" panose="020F0502020204030204"/>
              </a:rPr>
              <a:t>       Synthétiser et utiliser les résultats à des fins de planification, de financement et de plaidoyer </a:t>
            </a:r>
          </a:p>
        </p:txBody>
      </p:sp>
      <p:sp>
        <p:nvSpPr>
          <p:cNvPr id="12" name="Oval 313">
            <a:extLst>
              <a:ext uri="{FF2B5EF4-FFF2-40B4-BE49-F238E27FC236}">
                <a16:creationId xmlns:a16="http://schemas.microsoft.com/office/drawing/2014/main" id="{E0F59E6A-193A-AC7D-F117-0DD929CC24BB}"/>
              </a:ext>
            </a:extLst>
          </p:cNvPr>
          <p:cNvSpPr/>
          <p:nvPr/>
        </p:nvSpPr>
        <p:spPr>
          <a:xfrm>
            <a:off x="2078585" y="5138191"/>
            <a:ext cx="722431" cy="716657"/>
          </a:xfrm>
          <a:prstGeom prst="ellipse">
            <a:avLst/>
          </a:prstGeom>
          <a:solidFill>
            <a:schemeClr val="bg1">
              <a:lumMod val="8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257636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4977C-A3D9-8939-A41D-EF257EA9034A}"/>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489FC61A-B9AB-9AFE-D150-43D9A4F44D75}"/>
              </a:ext>
            </a:extLst>
          </p:cNvPr>
          <p:cNvSpPr/>
          <p:nvPr/>
        </p:nvSpPr>
        <p:spPr>
          <a:xfrm>
            <a:off x="971950" y="1995948"/>
            <a:ext cx="10248099" cy="2526891"/>
          </a:xfrm>
          <a:prstGeom prst="roundRect">
            <a:avLst>
              <a:gd name="adj" fmla="val 5305"/>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3DDC3B19-E5EB-7922-25C2-FADB3BFBCC0F}"/>
              </a:ext>
            </a:extLst>
          </p:cNvPr>
          <p:cNvSpPr/>
          <p:nvPr/>
        </p:nvSpPr>
        <p:spPr>
          <a:xfrm>
            <a:off x="1413471" y="2451955"/>
            <a:ext cx="4372400" cy="1671222"/>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20000"/>
              </a:lnSpc>
              <a:spcBef>
                <a:spcPts val="600"/>
              </a:spcBef>
              <a:spcAft>
                <a:spcPts val="0"/>
              </a:spcAft>
              <a:buClrTx/>
              <a:buSzTx/>
              <a:buFontTx/>
              <a:buNone/>
              <a:tabLst/>
              <a:defRPr/>
            </a:pPr>
            <a:r>
              <a:rPr lang="fr" b="1" dirty="0">
                <a:solidFill>
                  <a:srgbClr val="000000"/>
                </a:solidFill>
                <a:latin typeface="Arial"/>
                <a:cs typeface="Arial"/>
              </a:rPr>
              <a:t>L</a:t>
            </a:r>
            <a:r>
              <a:rPr kumimoji="0" lang="fr" b="1" i="0" u="none" strike="noStrike" kern="1200" cap="none" spc="0" normalizeH="0" baseline="0" noProof="0" dirty="0">
                <a:ln>
                  <a:noFill/>
                </a:ln>
                <a:solidFill>
                  <a:srgbClr val="000000"/>
                </a:solidFill>
                <a:effectLst/>
                <a:uLnTx/>
                <a:uFillTx/>
                <a:latin typeface="Arial"/>
                <a:cs typeface="Arial"/>
              </a:rPr>
              <a:t>es mesures immédiates 7-1-7 </a:t>
            </a:r>
            <a:r>
              <a:rPr kumimoji="0" lang="fr" b="0" i="0" u="none" strike="noStrike" kern="1200" cap="none" spc="0" normalizeH="0" baseline="0" noProof="0" dirty="0">
                <a:ln>
                  <a:noFill/>
                </a:ln>
                <a:solidFill>
                  <a:srgbClr val="000000"/>
                </a:solidFill>
                <a:effectLst/>
                <a:uLnTx/>
                <a:uFillTx/>
                <a:latin typeface="Arial"/>
                <a:cs typeface="Arial"/>
              </a:rPr>
              <a:t>peuvent être prises immédiatement avec les fonds, le personnel et les programmes existants.</a:t>
            </a:r>
            <a:endParaRPr lang="en-US" b="0" i="0" u="none" strike="noStrike" kern="1200" cap="none" spc="0" normalizeH="0" baseline="0" noProof="0" dirty="0">
              <a:ln>
                <a:noFill/>
              </a:ln>
              <a:solidFill>
                <a:srgbClr val="000000"/>
              </a:solidFill>
              <a:effectLst/>
              <a:uLnTx/>
              <a:uFillTx/>
              <a:latin typeface="Arial"/>
              <a:cs typeface="Arial"/>
            </a:endParaRPr>
          </a:p>
        </p:txBody>
      </p:sp>
      <p:sp>
        <p:nvSpPr>
          <p:cNvPr id="14" name="Rounded Rectangle 13">
            <a:extLst>
              <a:ext uri="{FF2B5EF4-FFF2-40B4-BE49-F238E27FC236}">
                <a16:creationId xmlns:a16="http://schemas.microsoft.com/office/drawing/2014/main" id="{5EFFC6DA-6E1E-9E9F-6E50-9AF52E58414A}"/>
              </a:ext>
            </a:extLst>
          </p:cNvPr>
          <p:cNvSpPr/>
          <p:nvPr/>
        </p:nvSpPr>
        <p:spPr>
          <a:xfrm>
            <a:off x="6213265" y="2492342"/>
            <a:ext cx="4861211" cy="1587601"/>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fr" b="1" i="0" u="none" strike="noStrike" kern="1200" cap="none" spc="0" normalizeH="0" baseline="0" noProof="0" dirty="0">
                <a:ln>
                  <a:noFill/>
                </a:ln>
                <a:solidFill>
                  <a:srgbClr val="000000"/>
                </a:solidFill>
                <a:effectLst/>
                <a:uLnTx/>
                <a:uFillTx/>
                <a:latin typeface="Arial"/>
                <a:ea typeface="+mn-ea"/>
                <a:cs typeface="Arial"/>
              </a:rPr>
              <a:t>Les actions à plus long terme de l’approche 7-1-7 </a:t>
            </a:r>
            <a:r>
              <a:rPr kumimoji="0" lang="fr" b="0" i="0" u="none" strike="noStrike" kern="1200" cap="none" spc="0" normalizeH="0" baseline="0" noProof="0" dirty="0">
                <a:ln>
                  <a:noFill/>
                </a:ln>
                <a:solidFill>
                  <a:srgbClr val="000000"/>
                </a:solidFill>
                <a:effectLst/>
                <a:uLnTx/>
                <a:uFillTx/>
                <a:latin typeface="Arial"/>
                <a:ea typeface="+mn-ea"/>
                <a:cs typeface="Arial"/>
              </a:rPr>
              <a:t>nécessitent des ressources ou du personnel supplémentaires et peuvent nécessiter l’implication de différents niveaux du gouvernement ou de partenaires externes.</a:t>
            </a:r>
            <a:endParaRPr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cxnSp>
        <p:nvCxnSpPr>
          <p:cNvPr id="25" name="Straight Connector 24">
            <a:extLst>
              <a:ext uri="{FF2B5EF4-FFF2-40B4-BE49-F238E27FC236}">
                <a16:creationId xmlns:a16="http://schemas.microsoft.com/office/drawing/2014/main" id="{2479DF2C-37DD-2AA2-DFD0-2DCF253FDB76}"/>
              </a:ext>
            </a:extLst>
          </p:cNvPr>
          <p:cNvCxnSpPr>
            <a:cxnSpLocks/>
          </p:cNvCxnSpPr>
          <p:nvPr/>
        </p:nvCxnSpPr>
        <p:spPr>
          <a:xfrm>
            <a:off x="5949379" y="2409221"/>
            <a:ext cx="10808" cy="17565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5F557345-3510-1FA5-3BCC-1A5907E2092C}"/>
              </a:ext>
            </a:extLst>
          </p:cNvPr>
          <p:cNvSpPr txBox="1"/>
          <p:nvPr/>
        </p:nvSpPr>
        <p:spPr>
          <a:xfrm>
            <a:off x="0" y="5294875"/>
            <a:ext cx="12192000" cy="461665"/>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2400" b="1" i="0" u="none" strike="noStrike" kern="1200" cap="none" spc="0" normalizeH="0" baseline="0" noProof="0" dirty="0">
                <a:ln>
                  <a:noFill/>
                </a:ln>
                <a:solidFill>
                  <a:srgbClr val="3BB041"/>
                </a:solidFill>
                <a:effectLst/>
                <a:uLnTx/>
                <a:uFillTx/>
                <a:latin typeface="Arial"/>
                <a:ea typeface="+mn-ea"/>
                <a:cs typeface="Arial"/>
              </a:rPr>
              <a:t>Les mesures proposées doivent s’attaquer directement aux goulots d’étranglement identifiés</a:t>
            </a:r>
            <a:endParaRPr kumimoji="0" lang="en-US" sz="2400" b="1" i="0" u="none" strike="noStrike" kern="1200" cap="none" spc="0"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endParaRPr>
          </a:p>
        </p:txBody>
      </p:sp>
      <p:sp>
        <p:nvSpPr>
          <p:cNvPr id="2" name="Rectangle: Rounded Corners 306">
            <a:extLst>
              <a:ext uri="{FF2B5EF4-FFF2-40B4-BE49-F238E27FC236}">
                <a16:creationId xmlns:a16="http://schemas.microsoft.com/office/drawing/2014/main" id="{A418704D-E756-1514-D3C7-B4D48691A8E8}"/>
              </a:ext>
            </a:extLst>
          </p:cNvPr>
          <p:cNvSpPr/>
          <p:nvPr/>
        </p:nvSpPr>
        <p:spPr>
          <a:xfrm>
            <a:off x="1667241" y="326081"/>
            <a:ext cx="9092048"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Arial"/>
                <a:cs typeface="Calibri" panose="020F0502020204030204"/>
              </a:rPr>
              <a:t>     Définir les actions immédiates et à plus long terme </a:t>
            </a:r>
          </a:p>
        </p:txBody>
      </p:sp>
      <p:sp>
        <p:nvSpPr>
          <p:cNvPr id="3" name="Oval 307">
            <a:extLst>
              <a:ext uri="{FF2B5EF4-FFF2-40B4-BE49-F238E27FC236}">
                <a16:creationId xmlns:a16="http://schemas.microsoft.com/office/drawing/2014/main" id="{10A5BB2E-6E6D-C372-FCB3-5783C6FD1136}"/>
              </a:ext>
            </a:extLst>
          </p:cNvPr>
          <p:cNvSpPr/>
          <p:nvPr/>
        </p:nvSpPr>
        <p:spPr>
          <a:xfrm>
            <a:off x="1298191" y="3305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1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20DFDB-C8A4-576B-EBC4-D0C705118433}"/>
            </a:ext>
          </a:extLst>
        </p:cNvPr>
        <p:cNvGrpSpPr/>
        <p:nvPr/>
      </p:nvGrpSpPr>
      <p:grpSpPr>
        <a:xfrm>
          <a:off x="0" y="0"/>
          <a:ext cx="0" cy="0"/>
          <a:chOff x="0" y="0"/>
          <a:chExt cx="0" cy="0"/>
        </a:xfrm>
      </p:grpSpPr>
      <p:pic>
        <p:nvPicPr>
          <p:cNvPr id="9" name="Graphic 8" descr="Warning with solid fill">
            <a:extLst>
              <a:ext uri="{FF2B5EF4-FFF2-40B4-BE49-F238E27FC236}">
                <a16:creationId xmlns:a16="http://schemas.microsoft.com/office/drawing/2014/main" id="{27C05053-D46F-4035-1DCA-8EC2FCD73E8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3947" y="1976402"/>
            <a:ext cx="2858216" cy="2903420"/>
          </a:xfrm>
          <a:prstGeom prst="rect">
            <a:avLst/>
          </a:prstGeom>
        </p:spPr>
      </p:pic>
      <p:sp>
        <p:nvSpPr>
          <p:cNvPr id="11" name="Rounded Rectangle 10">
            <a:extLst>
              <a:ext uri="{FF2B5EF4-FFF2-40B4-BE49-F238E27FC236}">
                <a16:creationId xmlns:a16="http://schemas.microsoft.com/office/drawing/2014/main" id="{50BE9575-3ADE-ADBB-2F93-58FFC1154597}"/>
              </a:ext>
            </a:extLst>
          </p:cNvPr>
          <p:cNvSpPr/>
          <p:nvPr/>
        </p:nvSpPr>
        <p:spPr>
          <a:xfrm>
            <a:off x="3081508" y="2325189"/>
            <a:ext cx="8939042"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34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Une sélection bien réfléchie des actions est essentielle pour améliorer les performances</a:t>
            </a:r>
          </a:p>
        </p:txBody>
      </p:sp>
      <p:sp>
        <p:nvSpPr>
          <p:cNvPr id="2" name="Rectangle: Rounded Corners 306">
            <a:extLst>
              <a:ext uri="{FF2B5EF4-FFF2-40B4-BE49-F238E27FC236}">
                <a16:creationId xmlns:a16="http://schemas.microsoft.com/office/drawing/2014/main" id="{4BDC1D5E-40DC-1D2D-D61B-D191B2673AD9}"/>
              </a:ext>
            </a:extLst>
          </p:cNvPr>
          <p:cNvSpPr/>
          <p:nvPr/>
        </p:nvSpPr>
        <p:spPr>
          <a:xfrm>
            <a:off x="1667241" y="326081"/>
            <a:ext cx="9092048"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Arial"/>
                <a:cs typeface="Calibri" panose="020F0502020204030204"/>
              </a:rPr>
              <a:t>     Définir les actions immédiates et à plus long terme </a:t>
            </a:r>
          </a:p>
        </p:txBody>
      </p:sp>
      <p:sp>
        <p:nvSpPr>
          <p:cNvPr id="4" name="Oval 307">
            <a:extLst>
              <a:ext uri="{FF2B5EF4-FFF2-40B4-BE49-F238E27FC236}">
                <a16:creationId xmlns:a16="http://schemas.microsoft.com/office/drawing/2014/main" id="{1A3E2C73-ECF6-F6C9-A2E7-988A01096B63}"/>
              </a:ext>
            </a:extLst>
          </p:cNvPr>
          <p:cNvSpPr/>
          <p:nvPr/>
        </p:nvSpPr>
        <p:spPr>
          <a:xfrm>
            <a:off x="1298191" y="3305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87503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AA77C-F7BD-D22B-355C-434F52046DB3}"/>
            </a:ext>
          </a:extLst>
        </p:cNvPr>
        <p:cNvGrpSpPr/>
        <p:nvPr/>
      </p:nvGrpSpPr>
      <p:grpSpPr>
        <a:xfrm>
          <a:off x="0" y="0"/>
          <a:ext cx="0" cy="0"/>
          <a:chOff x="0" y="0"/>
          <a:chExt cx="0" cy="0"/>
        </a:xfrm>
      </p:grpSpPr>
      <p:sp>
        <p:nvSpPr>
          <p:cNvPr id="11" name="Rounded Rectangle 10">
            <a:extLst>
              <a:ext uri="{FF2B5EF4-FFF2-40B4-BE49-F238E27FC236}">
                <a16:creationId xmlns:a16="http://schemas.microsoft.com/office/drawing/2014/main" id="{EBA30505-AD57-1E34-49E6-A3B77D28A40A}"/>
              </a:ext>
            </a:extLst>
          </p:cNvPr>
          <p:cNvSpPr/>
          <p:nvPr/>
        </p:nvSpPr>
        <p:spPr>
          <a:xfrm>
            <a:off x="700589" y="5127307"/>
            <a:ext cx="10936321" cy="1183107"/>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4" name="Text Placeholder 4">
            <a:extLst>
              <a:ext uri="{FF2B5EF4-FFF2-40B4-BE49-F238E27FC236}">
                <a16:creationId xmlns:a16="http://schemas.microsoft.com/office/drawing/2014/main" id="{5AB7EC76-8637-B593-4719-5B918FF4438D}"/>
              </a:ext>
            </a:extLst>
          </p:cNvPr>
          <p:cNvSpPr txBox="1">
            <a:spLocks/>
          </p:cNvSpPr>
          <p:nvPr/>
        </p:nvSpPr>
        <p:spPr>
          <a:xfrm>
            <a:off x="897512" y="1617149"/>
            <a:ext cx="9341510"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000" b="1" i="0" u="none" strike="noStrike" kern="1200" cap="none" spc="0" normalizeH="0" baseline="0" noProof="0" dirty="0">
                <a:ln>
                  <a:noFill/>
                </a:ln>
                <a:solidFill>
                  <a:srgbClr val="618393"/>
                </a:solidFill>
                <a:effectLst/>
                <a:uLnTx/>
                <a:uFillTx/>
                <a:latin typeface="Arial" panose="020B0604020202020204" pitchFamily="34" charset="0"/>
                <a:ea typeface="+mn-ea"/>
                <a:cs typeface="+mn-cs"/>
              </a:rPr>
              <a:t>Proposer des actions immédiates et à plus long terme qui soient…</a:t>
            </a:r>
          </a:p>
        </p:txBody>
      </p:sp>
      <p:sp>
        <p:nvSpPr>
          <p:cNvPr id="2" name="TextBox 1">
            <a:extLst>
              <a:ext uri="{FF2B5EF4-FFF2-40B4-BE49-F238E27FC236}">
                <a16:creationId xmlns:a16="http://schemas.microsoft.com/office/drawing/2014/main" id="{B431C11C-7C43-E64E-D0AC-B0B9FA543E3A}"/>
              </a:ext>
            </a:extLst>
          </p:cNvPr>
          <p:cNvSpPr txBox="1"/>
          <p:nvPr/>
        </p:nvSpPr>
        <p:spPr>
          <a:xfrm>
            <a:off x="361246" y="2241023"/>
            <a:ext cx="4250378" cy="1938992"/>
          </a:xfrm>
          <a:prstGeom prst="rect">
            <a:avLst/>
          </a:prstGeom>
          <a:noFill/>
        </p:spPr>
        <p:txBody>
          <a:bodyPr wrap="square">
            <a:spAutoFit/>
          </a:bodyPr>
          <a:lstStyle/>
          <a:p>
            <a:pPr lvl="0">
              <a:defRPr/>
            </a:pPr>
            <a:r>
              <a:rPr lang="fr-FR" sz="2400" b="1" dirty="0">
                <a:solidFill>
                  <a:schemeClr val="accent1"/>
                </a:solidFill>
                <a:latin typeface="Arial" panose="020B0604020202020204" pitchFamily="34" charset="0"/>
                <a:cs typeface="Arial" panose="020B0604020202020204" pitchFamily="34" charset="0"/>
              </a:rPr>
              <a:t>S</a:t>
            </a:r>
            <a:r>
              <a:rPr lang="fr-FR" sz="2400" dirty="0">
                <a:solidFill>
                  <a:schemeClr val="tx2"/>
                </a:solidFill>
                <a:latin typeface="Arial" panose="020B0604020202020204" pitchFamily="34" charset="0"/>
                <a:cs typeface="Arial" panose="020B0604020202020204" pitchFamily="34" charset="0"/>
              </a:rPr>
              <a:t> </a:t>
            </a:r>
            <a:r>
              <a:rPr lang="fr-FR" sz="2400" dirty="0" err="1">
                <a:solidFill>
                  <a:schemeClr val="tx2"/>
                </a:solidFill>
                <a:latin typeface="Arial" panose="020B0604020202020204" pitchFamily="34" charset="0"/>
                <a:cs typeface="Arial" panose="020B0604020202020204" pitchFamily="34" charset="0"/>
              </a:rPr>
              <a:t>pécifiques</a:t>
            </a:r>
            <a:endParaRPr lang="fr-FR" sz="2400" dirty="0">
              <a:solidFill>
                <a:schemeClr val="tx2"/>
              </a:solidFill>
              <a:latin typeface="Arial" panose="020B0604020202020204" pitchFamily="34" charset="0"/>
              <a:cs typeface="Arial" panose="020B0604020202020204" pitchFamily="34" charset="0"/>
            </a:endParaRPr>
          </a:p>
          <a:p>
            <a:pPr lvl="0">
              <a:defRPr/>
            </a:pPr>
            <a:r>
              <a:rPr lang="fr-FR" sz="2400" b="1" dirty="0">
                <a:solidFill>
                  <a:schemeClr val="accent1"/>
                </a:solidFill>
                <a:latin typeface="Arial" panose="020B0604020202020204" pitchFamily="34" charset="0"/>
                <a:cs typeface="Arial" panose="020B0604020202020204" pitchFamily="34" charset="0"/>
              </a:rPr>
              <a:t>M</a:t>
            </a:r>
            <a:r>
              <a:rPr lang="fr-FR" sz="2400" dirty="0">
                <a:solidFill>
                  <a:schemeClr val="tx2"/>
                </a:solidFill>
                <a:latin typeface="Arial" panose="020B0604020202020204" pitchFamily="34" charset="0"/>
                <a:cs typeface="Arial" panose="020B0604020202020204" pitchFamily="34" charset="0"/>
              </a:rPr>
              <a:t> </a:t>
            </a:r>
            <a:r>
              <a:rPr lang="fr-FR" sz="2400" dirty="0" err="1">
                <a:solidFill>
                  <a:schemeClr val="tx2"/>
                </a:solidFill>
                <a:latin typeface="Arial" panose="020B0604020202020204" pitchFamily="34" charset="0"/>
                <a:cs typeface="Arial" panose="020B0604020202020204" pitchFamily="34" charset="0"/>
              </a:rPr>
              <a:t>esurables</a:t>
            </a:r>
            <a:endParaRPr lang="fr-FR" sz="2400" dirty="0">
              <a:solidFill>
                <a:schemeClr val="tx2"/>
              </a:solidFill>
              <a:latin typeface="Arial" panose="020B0604020202020204" pitchFamily="34" charset="0"/>
              <a:cs typeface="Arial" panose="020B0604020202020204" pitchFamily="34" charset="0"/>
            </a:endParaRPr>
          </a:p>
          <a:p>
            <a:pPr lvl="0">
              <a:defRPr/>
            </a:pPr>
            <a:r>
              <a:rPr lang="fr-FR" sz="2400" b="1" dirty="0">
                <a:solidFill>
                  <a:schemeClr val="accent1"/>
                </a:solidFill>
                <a:latin typeface="Arial" panose="020B0604020202020204" pitchFamily="34" charset="0"/>
                <a:cs typeface="Arial" panose="020B0604020202020204" pitchFamily="34" charset="0"/>
              </a:rPr>
              <a:t>A</a:t>
            </a:r>
            <a:r>
              <a:rPr lang="fr-FR" sz="2400" dirty="0">
                <a:solidFill>
                  <a:schemeClr val="tx2"/>
                </a:solidFill>
                <a:latin typeface="Arial" panose="020B0604020202020204" pitchFamily="34" charset="0"/>
                <a:cs typeface="Arial" panose="020B0604020202020204" pitchFamily="34" charset="0"/>
              </a:rPr>
              <a:t> </a:t>
            </a:r>
            <a:r>
              <a:rPr lang="fr-FR" sz="2400" dirty="0" err="1">
                <a:solidFill>
                  <a:schemeClr val="tx2"/>
                </a:solidFill>
                <a:latin typeface="Arial" panose="020B0604020202020204" pitchFamily="34" charset="0"/>
                <a:cs typeface="Arial" panose="020B0604020202020204" pitchFamily="34" charset="0"/>
              </a:rPr>
              <a:t>tteignables</a:t>
            </a:r>
            <a:endParaRPr lang="fr-FR" sz="2400" dirty="0">
              <a:solidFill>
                <a:schemeClr val="tx2"/>
              </a:solidFill>
              <a:latin typeface="Arial" panose="020B0604020202020204" pitchFamily="34" charset="0"/>
              <a:cs typeface="Arial" panose="020B0604020202020204" pitchFamily="34" charset="0"/>
            </a:endParaRPr>
          </a:p>
          <a:p>
            <a:pPr lvl="0">
              <a:defRPr/>
            </a:pPr>
            <a:r>
              <a:rPr lang="fr-FR" sz="2400" b="1" dirty="0">
                <a:solidFill>
                  <a:schemeClr val="accent1"/>
                </a:solidFill>
                <a:latin typeface="Arial" panose="020B0604020202020204" pitchFamily="34" charset="0"/>
                <a:cs typeface="Arial" panose="020B0604020202020204" pitchFamily="34" charset="0"/>
              </a:rPr>
              <a:t>R</a:t>
            </a:r>
            <a:r>
              <a:rPr lang="fr-FR" sz="2400" dirty="0">
                <a:solidFill>
                  <a:schemeClr val="tx2"/>
                </a:solidFill>
                <a:latin typeface="Arial" panose="020B0604020202020204" pitchFamily="34" charset="0"/>
                <a:cs typeface="Arial" panose="020B0604020202020204" pitchFamily="34" charset="0"/>
              </a:rPr>
              <a:t> </a:t>
            </a:r>
            <a:r>
              <a:rPr lang="fr-FR" sz="2400" dirty="0" err="1">
                <a:solidFill>
                  <a:schemeClr val="tx2"/>
                </a:solidFill>
                <a:latin typeface="Arial" panose="020B0604020202020204" pitchFamily="34" charset="0"/>
                <a:cs typeface="Arial" panose="020B0604020202020204" pitchFamily="34" charset="0"/>
              </a:rPr>
              <a:t>éalistes</a:t>
            </a:r>
            <a:endParaRPr lang="fr-FR" sz="2400" dirty="0">
              <a:solidFill>
                <a:schemeClr val="tx2"/>
              </a:solidFill>
              <a:latin typeface="Arial" panose="020B0604020202020204" pitchFamily="34" charset="0"/>
              <a:cs typeface="Arial" panose="020B0604020202020204" pitchFamily="34" charset="0"/>
            </a:endParaRPr>
          </a:p>
          <a:p>
            <a:pPr lvl="0">
              <a:defRPr/>
            </a:pPr>
            <a:r>
              <a:rPr lang="fr-FR" sz="2400" b="1" dirty="0">
                <a:solidFill>
                  <a:schemeClr val="accent1"/>
                </a:solidFill>
                <a:latin typeface="Arial" panose="020B0604020202020204" pitchFamily="34" charset="0"/>
                <a:cs typeface="Arial" panose="020B0604020202020204" pitchFamily="34" charset="0"/>
              </a:rPr>
              <a:t>T </a:t>
            </a:r>
            <a:r>
              <a:rPr lang="fr-FR" sz="2400" dirty="0" err="1">
                <a:solidFill>
                  <a:schemeClr val="tx2"/>
                </a:solidFill>
                <a:latin typeface="Arial" panose="020B0604020202020204" pitchFamily="34" charset="0"/>
                <a:cs typeface="Arial" panose="020B0604020202020204" pitchFamily="34" charset="0"/>
              </a:rPr>
              <a:t>emporelles</a:t>
            </a:r>
            <a:endParaRPr kumimoji="0" lang="en-US" sz="1600" b="0" i="0" u="none" strike="noStrike" kern="1200" cap="none" spc="0" normalizeH="0" baseline="0" noProof="0" dirty="0">
              <a:ln>
                <a:noFill/>
              </a:ln>
              <a:solidFill>
                <a:schemeClr val="tx2"/>
              </a:solidFill>
              <a:effectLst/>
              <a:uLnTx/>
              <a:uFillTx/>
              <a:latin typeface="Arial" panose="020B0604020202020204" pitchFamily="34" charset="0"/>
              <a:cs typeface="Arial" panose="020B0604020202020204" pitchFamily="34" charset="0"/>
            </a:endParaRPr>
          </a:p>
        </p:txBody>
      </p:sp>
      <p:pic>
        <p:nvPicPr>
          <p:cNvPr id="9" name="Graphic 8" descr="Checkbox Checked with solid fill">
            <a:extLst>
              <a:ext uri="{FF2B5EF4-FFF2-40B4-BE49-F238E27FC236}">
                <a16:creationId xmlns:a16="http://schemas.microsoft.com/office/drawing/2014/main" id="{B0E015B9-C88E-E52F-492A-D9A05684A6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77429" y="5262551"/>
            <a:ext cx="914400" cy="914400"/>
          </a:xfrm>
          <a:prstGeom prst="rect">
            <a:avLst/>
          </a:prstGeom>
        </p:spPr>
      </p:pic>
      <p:pic>
        <p:nvPicPr>
          <p:cNvPr id="10" name="Graphic 9" descr="Checkbox Crossed outline">
            <a:extLst>
              <a:ext uri="{FF2B5EF4-FFF2-40B4-BE49-F238E27FC236}">
                <a16:creationId xmlns:a16="http://schemas.microsoft.com/office/drawing/2014/main" id="{806342BE-9BE1-32C4-1371-F332748CDEC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93781" y="5265941"/>
            <a:ext cx="914400" cy="914400"/>
          </a:xfrm>
          <a:prstGeom prst="rect">
            <a:avLst/>
          </a:prstGeom>
        </p:spPr>
      </p:pic>
      <p:sp>
        <p:nvSpPr>
          <p:cNvPr id="12" name="TextBox 11">
            <a:extLst>
              <a:ext uri="{FF2B5EF4-FFF2-40B4-BE49-F238E27FC236}">
                <a16:creationId xmlns:a16="http://schemas.microsoft.com/office/drawing/2014/main" id="{BFBC05C7-4331-9D50-6B9C-DCE601D6BCC2}"/>
              </a:ext>
            </a:extLst>
          </p:cNvPr>
          <p:cNvSpPr txBox="1"/>
          <p:nvPr/>
        </p:nvSpPr>
        <p:spPr>
          <a:xfrm>
            <a:off x="1908181" y="5425621"/>
            <a:ext cx="3318575" cy="584775"/>
          </a:xfrm>
          <a:prstGeom prst="rect">
            <a:avLst/>
          </a:prstGeom>
          <a:noFill/>
        </p:spPr>
        <p:txBody>
          <a:bodyPr wrap="square" lIns="91440" tIns="45720" rIns="91440" bIns="45720" rtlCol="0" anchor="t">
            <a:spAutoFit/>
          </a:bodyPr>
          <a:lstStyle/>
          <a:p>
            <a:pPr lvl="0">
              <a:defRPr/>
            </a:pPr>
            <a:r>
              <a:rPr kumimoji="0" lang="fr" sz="1600" b="0" i="0" u="none" strike="noStrike" kern="1200" cap="none" spc="0" normalizeH="0" baseline="0" noProof="0" dirty="0">
                <a:ln>
                  <a:noFill/>
                </a:ln>
                <a:solidFill>
                  <a:srgbClr val="384D56"/>
                </a:solidFill>
                <a:effectLst/>
                <a:uLnTx/>
                <a:uFillTx/>
                <a:latin typeface="Arial"/>
                <a:ea typeface="+mn-ea"/>
                <a:cs typeface="Arial"/>
              </a:rPr>
              <a:t>Former le </a:t>
            </a:r>
            <a:r>
              <a:rPr lang="fr" sz="1600" dirty="0">
                <a:solidFill>
                  <a:srgbClr val="384D56"/>
                </a:solidFill>
                <a:latin typeface="Arial"/>
                <a:cs typeface="Arial"/>
              </a:rPr>
              <a:t>p</a:t>
            </a:r>
            <a:r>
              <a:rPr kumimoji="0" lang="fr" sz="1600" b="0" i="0" u="none" strike="noStrike" kern="1200" cap="none" spc="0" normalizeH="0" baseline="0" noProof="0" dirty="0">
                <a:ln>
                  <a:noFill/>
                </a:ln>
                <a:solidFill>
                  <a:srgbClr val="384D56"/>
                </a:solidFill>
                <a:effectLst/>
                <a:uLnTx/>
                <a:uFillTx/>
                <a:latin typeface="Arial"/>
                <a:ea typeface="+mn-ea"/>
                <a:cs typeface="Arial"/>
              </a:rPr>
              <a:t>ersonnel du centre</a:t>
            </a:r>
            <a:r>
              <a:rPr lang="fr" sz="1600" dirty="0">
                <a:solidFill>
                  <a:srgbClr val="384D56"/>
                </a:solidFill>
                <a:latin typeface="Arial"/>
                <a:cs typeface="Arial"/>
              </a:rPr>
              <a:t> d’ opérations des urgences </a:t>
            </a:r>
            <a:endParaRPr kumimoji="0" lang="fr" sz="1600" b="0" i="0" u="none" strike="noStrike" kern="1200" cap="none" spc="0" normalizeH="0" baseline="0" noProof="0" dirty="0">
              <a:ln>
                <a:noFill/>
              </a:ln>
              <a:solidFill>
                <a:srgbClr val="384D56"/>
              </a:solidFill>
              <a:effectLst/>
              <a:uLnTx/>
              <a:uFillTx/>
              <a:latin typeface="Arial"/>
              <a:ea typeface="+mn-ea"/>
              <a:cs typeface="Arial"/>
            </a:endParaRPr>
          </a:p>
        </p:txBody>
      </p:sp>
      <p:sp>
        <p:nvSpPr>
          <p:cNvPr id="18" name="TextBox 17">
            <a:extLst>
              <a:ext uri="{FF2B5EF4-FFF2-40B4-BE49-F238E27FC236}">
                <a16:creationId xmlns:a16="http://schemas.microsoft.com/office/drawing/2014/main" id="{37B51AA5-F1CE-6D4C-1162-3F0F4510EE1C}"/>
              </a:ext>
            </a:extLst>
          </p:cNvPr>
          <p:cNvSpPr txBox="1"/>
          <p:nvPr/>
        </p:nvSpPr>
        <p:spPr>
          <a:xfrm>
            <a:off x="2997998" y="4550814"/>
            <a:ext cx="1917961" cy="307777"/>
          </a:xfrm>
          <a:prstGeom prst="rect">
            <a:avLst/>
          </a:prstGeom>
          <a:noFill/>
        </p:spPr>
        <p:txBody>
          <a:bodyPr wrap="none" lIns="91440" tIns="45720" rIns="91440" bIns="45720" rtlCol="0" anchor="t">
            <a:spAutoFit/>
          </a:bodyPr>
          <a:lstStyle/>
          <a:p>
            <a:pPr>
              <a:defRPr/>
            </a:pPr>
            <a:r>
              <a:rPr kumimoji="0" lang="fr" sz="1400" b="1" i="0" u="none" strike="noStrike" kern="1200" cap="none" spc="0" normalizeH="0" baseline="0" noProof="0">
                <a:ln>
                  <a:noFill/>
                </a:ln>
                <a:solidFill>
                  <a:srgbClr val="628393"/>
                </a:solidFill>
                <a:effectLst/>
                <a:uLnTx/>
                <a:uFillTx/>
                <a:latin typeface="Calibri" panose="020F0502020204030204"/>
                <a:ea typeface="+mn-ea"/>
                <a:cs typeface="+mn-cs"/>
              </a:rPr>
              <a:t>  Outil </a:t>
            </a:r>
            <a:r>
              <a:rPr lang="fr" sz="1400" b="1">
                <a:solidFill>
                  <a:srgbClr val="628393"/>
                </a:solidFill>
                <a:latin typeface="Calibri" panose="020F0502020204030204"/>
              </a:rPr>
              <a:t>d'évaluation 7-1-7</a:t>
            </a:r>
          </a:p>
        </p:txBody>
      </p:sp>
      <p:sp>
        <p:nvSpPr>
          <p:cNvPr id="8" name="Rectangle 1">
            <a:extLst>
              <a:ext uri="{FF2B5EF4-FFF2-40B4-BE49-F238E27FC236}">
                <a16:creationId xmlns:a16="http://schemas.microsoft.com/office/drawing/2014/main" id="{13BC5C18-1B55-0CE2-33D6-29CB76AA85E6}"/>
              </a:ext>
            </a:extLst>
          </p:cNvPr>
          <p:cNvSpPr>
            <a:spLocks noChangeArrowheads="1"/>
          </p:cNvSpPr>
          <p:nvPr/>
        </p:nvSpPr>
        <p:spPr bwMode="auto">
          <a:xfrm>
            <a:off x="2641602" y="626120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1800" b="0" i="0" u="none" strike="noStrike" kern="1200" cap="none" spc="0" normalizeH="0" baseline="0" noProof="0">
                <a:ln>
                  <a:noFill/>
                </a:ln>
                <a:solidFill>
                  <a:srgbClr val="384D56"/>
                </a:solidFill>
                <a:effectLst/>
                <a:uLnTx/>
                <a:uFillTx/>
                <a:latin typeface="Arial" panose="020B0604020202020204" pitchFamily="34" charset="0"/>
                <a:ea typeface="+mn-ea"/>
                <a:cs typeface="+mn-cs"/>
              </a:rPr>
            </a:br>
            <a:endParaRPr kumimoji="0" lang="en-US" altLang="en-US" sz="18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13" name="TextBox 12">
            <a:extLst>
              <a:ext uri="{FF2B5EF4-FFF2-40B4-BE49-F238E27FC236}">
                <a16:creationId xmlns:a16="http://schemas.microsoft.com/office/drawing/2014/main" id="{5D08E26E-AA57-C93F-053F-E3DF6D94686C}"/>
              </a:ext>
            </a:extLst>
          </p:cNvPr>
          <p:cNvSpPr txBox="1"/>
          <p:nvPr/>
        </p:nvSpPr>
        <p:spPr>
          <a:xfrm>
            <a:off x="6407901" y="5141860"/>
            <a:ext cx="5354345" cy="1077218"/>
          </a:xfrm>
          <a:prstGeom prst="rect">
            <a:avLst/>
          </a:prstGeom>
          <a:noFill/>
        </p:spPr>
        <p:txBody>
          <a:bodyPr wrap="square" lIns="91440" tIns="45720" rIns="91440" bIns="45720" rtlCol="0" anchor="t">
            <a:spAutoFit/>
          </a:bodyPr>
          <a:lstStyle/>
          <a:p>
            <a:pPr>
              <a:defRPr/>
            </a:pPr>
            <a:r>
              <a:rPr kumimoji="0" lang="fr" sz="1600" b="0" i="0" u="none" strike="noStrike" kern="1200" cap="none" spc="0" normalizeH="0" baseline="0" noProof="0" dirty="0">
                <a:ln>
                  <a:noFill/>
                </a:ln>
                <a:solidFill>
                  <a:srgbClr val="384D56"/>
                </a:solidFill>
                <a:effectLst/>
                <a:uLnTx/>
                <a:uFillTx/>
                <a:latin typeface="Arial"/>
                <a:ea typeface="+mn-ea"/>
                <a:cs typeface="Arial"/>
              </a:rPr>
              <a:t>Concevoir et dispenser une formation de 3 jours sur les protocoles de gestion des urgences à cinq membres du personnel du centre des opérations d'urgence </a:t>
            </a:r>
            <a:r>
              <a:rPr lang="fr" sz="1600" dirty="0">
                <a:solidFill>
                  <a:srgbClr val="384D56"/>
                </a:solidFill>
                <a:latin typeface="Arial"/>
                <a:cs typeface="Arial"/>
              </a:rPr>
              <a:t>d'ici le prochain trimestre</a:t>
            </a:r>
            <a:endParaRPr kumimoji="0" lang="en-US" sz="1600" b="0" i="0" u="none" strike="noStrike" kern="1200" cap="none" spc="0" normalizeH="0" baseline="0" noProof="0" dirty="0">
              <a:ln>
                <a:noFill/>
              </a:ln>
              <a:solidFill>
                <a:srgbClr val="384D56"/>
              </a:solidFill>
              <a:effectLst/>
              <a:uLnTx/>
              <a:uFillTx/>
              <a:latin typeface="Arial"/>
              <a:ea typeface="+mn-ea"/>
              <a:cs typeface="Arial"/>
            </a:endParaRPr>
          </a:p>
        </p:txBody>
      </p:sp>
      <p:sp>
        <p:nvSpPr>
          <p:cNvPr id="3" name="Rectangle: Rounded Corners 306">
            <a:extLst>
              <a:ext uri="{FF2B5EF4-FFF2-40B4-BE49-F238E27FC236}">
                <a16:creationId xmlns:a16="http://schemas.microsoft.com/office/drawing/2014/main" id="{E5F39FE8-314F-C307-1803-94167C0A7811}"/>
              </a:ext>
            </a:extLst>
          </p:cNvPr>
          <p:cNvSpPr/>
          <p:nvPr/>
        </p:nvSpPr>
        <p:spPr>
          <a:xfrm>
            <a:off x="1667241" y="326081"/>
            <a:ext cx="9092048"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Arial"/>
                <a:cs typeface="Calibri" panose="020F0502020204030204"/>
              </a:rPr>
              <a:t>     Définir les actions immédiates et à plus long terme </a:t>
            </a:r>
          </a:p>
        </p:txBody>
      </p:sp>
      <p:sp>
        <p:nvSpPr>
          <p:cNvPr id="5" name="Oval 307">
            <a:extLst>
              <a:ext uri="{FF2B5EF4-FFF2-40B4-BE49-F238E27FC236}">
                <a16:creationId xmlns:a16="http://schemas.microsoft.com/office/drawing/2014/main" id="{3B6ABAB2-4AC5-BD5A-0462-5E228EA9BEC6}"/>
              </a:ext>
            </a:extLst>
          </p:cNvPr>
          <p:cNvSpPr/>
          <p:nvPr/>
        </p:nvSpPr>
        <p:spPr>
          <a:xfrm>
            <a:off x="1298191" y="3305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7" name="Image 6">
            <a:extLst>
              <a:ext uri="{FF2B5EF4-FFF2-40B4-BE49-F238E27FC236}">
                <a16:creationId xmlns:a16="http://schemas.microsoft.com/office/drawing/2014/main" id="{FFC6CE84-E5EF-7D2B-5F39-FD7ABD74C04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486435" y="2027805"/>
            <a:ext cx="4532447" cy="2532553"/>
          </a:xfrm>
          <a:prstGeom prst="rect">
            <a:avLst/>
          </a:prstGeom>
          <a:ln>
            <a:solidFill>
              <a:schemeClr val="bg1">
                <a:lumMod val="75000"/>
              </a:schemeClr>
            </a:solidFill>
          </a:ln>
        </p:spPr>
      </p:pic>
      <p:pic>
        <p:nvPicPr>
          <p:cNvPr id="17" name="Image 16">
            <a:extLst>
              <a:ext uri="{FF2B5EF4-FFF2-40B4-BE49-F238E27FC236}">
                <a16:creationId xmlns:a16="http://schemas.microsoft.com/office/drawing/2014/main" id="{82749C5D-6901-07E1-4B82-F186AFFB10D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400864" y="2059914"/>
            <a:ext cx="4144585" cy="2532553"/>
          </a:xfrm>
          <a:prstGeom prst="rect">
            <a:avLst/>
          </a:prstGeom>
          <a:ln>
            <a:solidFill>
              <a:schemeClr val="bg1">
                <a:lumMod val="75000"/>
              </a:schemeClr>
            </a:solidFill>
          </a:ln>
        </p:spPr>
      </p:pic>
    </p:spTree>
    <p:extLst>
      <p:ext uri="{BB962C8B-B14F-4D97-AF65-F5344CB8AC3E}">
        <p14:creationId xmlns:p14="http://schemas.microsoft.com/office/powerpoint/2010/main" val="3448424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2" grpId="0"/>
      <p:bldP spid="18" grpId="0"/>
      <p:bldP spid="1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0E04AB-5466-AD47-7104-9FCF31D74C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8CDBD6-4B55-DAF9-A1AE-194A6B1CC651}"/>
              </a:ext>
            </a:extLst>
          </p:cNvPr>
          <p:cNvSpPr>
            <a:spLocks noGrp="1"/>
          </p:cNvSpPr>
          <p:nvPr>
            <p:ph type="title"/>
          </p:nvPr>
        </p:nvSpPr>
        <p:spPr>
          <a:xfrm>
            <a:off x="905580" y="3104147"/>
            <a:ext cx="10380839" cy="1219256"/>
          </a:xfrm>
        </p:spPr>
        <p:txBody>
          <a:bodyPr/>
          <a:lstStyle/>
          <a:p>
            <a:r>
              <a:rPr lang="fr" sz="5000" dirty="0">
                <a:latin typeface="Arial"/>
                <a:cs typeface="Arial"/>
              </a:rPr>
              <a:t>Est ce une action corrective SMART ?</a:t>
            </a:r>
            <a:endParaRPr lang="en-US" sz="5000" dirty="0"/>
          </a:p>
        </p:txBody>
      </p:sp>
      <p:sp>
        <p:nvSpPr>
          <p:cNvPr id="3" name="Text Placeholder 2">
            <a:extLst>
              <a:ext uri="{FF2B5EF4-FFF2-40B4-BE49-F238E27FC236}">
                <a16:creationId xmlns:a16="http://schemas.microsoft.com/office/drawing/2014/main" id="{29AB9DA1-B647-C14A-A926-DEB7B9A8A35F}"/>
              </a:ext>
            </a:extLst>
          </p:cNvPr>
          <p:cNvSpPr>
            <a:spLocks noGrp="1"/>
          </p:cNvSpPr>
          <p:nvPr>
            <p:ph type="body" idx="1"/>
          </p:nvPr>
        </p:nvSpPr>
        <p:spPr>
          <a:xfrm>
            <a:off x="831850" y="4571758"/>
            <a:ext cx="9703980" cy="931688"/>
          </a:xfrm>
        </p:spPr>
        <p:txBody>
          <a:bodyPr/>
          <a:lstStyle/>
          <a:p>
            <a:r>
              <a:rPr lang="fr" sz="3000"/>
              <a:t>Activité</a:t>
            </a:r>
          </a:p>
        </p:txBody>
      </p:sp>
      <p:pic>
        <p:nvPicPr>
          <p:cNvPr id="4" name="Picture 3" descr="A light bulb in a circle&#10;&#10;AI-generated content may be incorrect.">
            <a:extLst>
              <a:ext uri="{FF2B5EF4-FFF2-40B4-BE49-F238E27FC236}">
                <a16:creationId xmlns:a16="http://schemas.microsoft.com/office/drawing/2014/main" id="{0FD24573-ADAC-6928-ABFE-C639D5B689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0104" y="1810019"/>
            <a:ext cx="866775" cy="828675"/>
          </a:xfrm>
          <a:prstGeom prst="rect">
            <a:avLst/>
          </a:prstGeom>
        </p:spPr>
      </p:pic>
    </p:spTree>
    <p:extLst>
      <p:ext uri="{BB962C8B-B14F-4D97-AF65-F5344CB8AC3E}">
        <p14:creationId xmlns:p14="http://schemas.microsoft.com/office/powerpoint/2010/main" val="287615029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7FB13-6396-D77C-013B-75238F012BF0}"/>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CF5B838-3ADE-6996-FFFF-244FDA41D199}"/>
              </a:ext>
            </a:extLst>
          </p:cNvPr>
          <p:cNvSpPr/>
          <p:nvPr/>
        </p:nvSpPr>
        <p:spPr>
          <a:xfrm>
            <a:off x="6366214" y="415459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A61B193-694A-9946-00A6-3BEA7E2E1A26}"/>
              </a:ext>
            </a:extLst>
          </p:cNvPr>
          <p:cNvSpPr/>
          <p:nvPr/>
        </p:nvSpPr>
        <p:spPr>
          <a:xfrm>
            <a:off x="6333787" y="983573"/>
            <a:ext cx="5004340" cy="299675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427FBEBA-8D1E-98D4-5F7F-CC2D8D6D582D}"/>
              </a:ext>
            </a:extLst>
          </p:cNvPr>
          <p:cNvSpPr>
            <a:spLocks noGrp="1"/>
          </p:cNvSpPr>
          <p:nvPr>
            <p:ph type="body" idx="1"/>
          </p:nvPr>
        </p:nvSpPr>
        <p:spPr>
          <a:xfrm>
            <a:off x="466731" y="755175"/>
            <a:ext cx="5157787" cy="455406"/>
          </a:xfrm>
        </p:spPr>
        <p:txBody>
          <a:bodyPr/>
          <a:lstStyle/>
          <a:p>
            <a:r>
              <a:rPr lang="fr" dirty="0">
                <a:latin typeface="Arial"/>
                <a:cs typeface="Arial"/>
              </a:rPr>
              <a:t>Votre tâche</a:t>
            </a:r>
            <a:endParaRPr lang="en-US" dirty="0"/>
          </a:p>
        </p:txBody>
      </p:sp>
      <p:sp>
        <p:nvSpPr>
          <p:cNvPr id="4" name="Content Placeholder 3">
            <a:extLst>
              <a:ext uri="{FF2B5EF4-FFF2-40B4-BE49-F238E27FC236}">
                <a16:creationId xmlns:a16="http://schemas.microsoft.com/office/drawing/2014/main" id="{67E278B7-D5BA-DB63-EC90-995FDF4AC6AF}"/>
              </a:ext>
            </a:extLst>
          </p:cNvPr>
          <p:cNvSpPr>
            <a:spLocks noGrp="1"/>
          </p:cNvSpPr>
          <p:nvPr>
            <p:ph sz="half" idx="2"/>
          </p:nvPr>
        </p:nvSpPr>
        <p:spPr>
          <a:xfrm>
            <a:off x="437503" y="1545792"/>
            <a:ext cx="5616711" cy="4990269"/>
          </a:xfrm>
        </p:spPr>
        <p:txBody>
          <a:bodyPr vert="horz" lIns="91440" tIns="45720" rIns="91440" bIns="45720" rtlCol="0" anchor="t">
            <a:noAutofit/>
          </a:bodyPr>
          <a:lstStyle/>
          <a:p>
            <a:pPr marL="342900" indent="-342900"/>
            <a:r>
              <a:rPr lang="fr" sz="2000" b="1" dirty="0">
                <a:latin typeface="Arial"/>
                <a:cs typeface="Arial"/>
              </a:rPr>
              <a:t>En séance plénière : </a:t>
            </a:r>
            <a:r>
              <a:rPr lang="fr" sz="2000" dirty="0">
                <a:latin typeface="Arial"/>
                <a:cs typeface="Arial"/>
              </a:rPr>
              <a:t>passer rapidement en revue 10 actions et décider si chaque action répond aux critères d'une action SMART ou non</a:t>
            </a:r>
            <a:endParaRPr lang="en-US" sz="2000" b="1" dirty="0">
              <a:cs typeface="Arial"/>
            </a:endParaRPr>
          </a:p>
          <a:p>
            <a:pPr marL="342900" indent="-342900"/>
            <a:endParaRPr lang="en-US" sz="2000" dirty="0">
              <a:latin typeface="Arial"/>
              <a:cs typeface="Arial"/>
            </a:endParaRPr>
          </a:p>
          <a:p>
            <a:pPr marL="342900" indent="-342900"/>
            <a:r>
              <a:rPr lang="fr" sz="2000" b="1" dirty="0">
                <a:latin typeface="Arial"/>
                <a:cs typeface="Arial"/>
              </a:rPr>
              <a:t>En groupe </a:t>
            </a:r>
            <a:r>
              <a:rPr lang="fr" sz="2000" dirty="0">
                <a:latin typeface="Arial"/>
                <a:cs typeface="Arial"/>
              </a:rPr>
              <a:t>: Pour la « mauvaise » action qui vous est assignée, identifier les critères qui ne sont pas respectés et comment les corriger (utiliser votre imagination si nécessaire !)</a:t>
            </a:r>
          </a:p>
          <a:p>
            <a:pPr marL="342900" indent="-342900"/>
            <a:endParaRPr lang="en-US" sz="2000" dirty="0">
              <a:latin typeface="Arial"/>
              <a:cs typeface="Arial"/>
            </a:endParaRPr>
          </a:p>
          <a:p>
            <a:pPr marL="342900" indent="-342900"/>
            <a:r>
              <a:rPr lang="fr" sz="2000" b="1" dirty="0">
                <a:latin typeface="Arial"/>
                <a:cs typeface="Arial"/>
              </a:rPr>
              <a:t>En séance plénière </a:t>
            </a:r>
            <a:r>
              <a:rPr lang="fr" sz="2000" dirty="0">
                <a:latin typeface="Arial"/>
                <a:cs typeface="Arial"/>
              </a:rPr>
              <a:t>: brève restitution de chaque groupe, incluant les critères qui n'ont pas été respectés et pourquoi, ainsi que les corrections suggérées</a:t>
            </a:r>
          </a:p>
        </p:txBody>
      </p:sp>
      <p:sp>
        <p:nvSpPr>
          <p:cNvPr id="5" name="Text Placeholder 4">
            <a:extLst>
              <a:ext uri="{FF2B5EF4-FFF2-40B4-BE49-F238E27FC236}">
                <a16:creationId xmlns:a16="http://schemas.microsoft.com/office/drawing/2014/main" id="{BB283C5C-B3FD-8C3C-5570-136FA002EE9A}"/>
              </a:ext>
            </a:extLst>
          </p:cNvPr>
          <p:cNvSpPr>
            <a:spLocks noGrp="1"/>
          </p:cNvSpPr>
          <p:nvPr>
            <p:ph type="body" sz="quarter" idx="3"/>
          </p:nvPr>
        </p:nvSpPr>
        <p:spPr>
          <a:xfrm>
            <a:off x="6520048" y="721880"/>
            <a:ext cx="4392618" cy="823912"/>
          </a:xfrm>
        </p:spPr>
        <p:txBody>
          <a:bodyPr/>
          <a:lstStyle/>
          <a:p>
            <a:r>
              <a:rPr lang="fr" sz="2000" dirty="0">
                <a:latin typeface="Arial"/>
                <a:cs typeface="Arial"/>
              </a:rPr>
              <a:t>Considérer les critères suivants</a:t>
            </a:r>
            <a:endParaRPr lang="en-US" sz="2000" dirty="0">
              <a:cs typeface="Arial"/>
            </a:endParaRPr>
          </a:p>
        </p:txBody>
      </p:sp>
      <p:sp>
        <p:nvSpPr>
          <p:cNvPr id="6" name="Content Placeholder 5">
            <a:extLst>
              <a:ext uri="{FF2B5EF4-FFF2-40B4-BE49-F238E27FC236}">
                <a16:creationId xmlns:a16="http://schemas.microsoft.com/office/drawing/2014/main" id="{07E6A4D0-53FA-AE1A-5300-565C754A4F46}"/>
              </a:ext>
            </a:extLst>
          </p:cNvPr>
          <p:cNvSpPr>
            <a:spLocks noGrp="1"/>
          </p:cNvSpPr>
          <p:nvPr>
            <p:ph sz="quarter" idx="4"/>
          </p:nvPr>
        </p:nvSpPr>
        <p:spPr>
          <a:xfrm>
            <a:off x="6522534" y="1635700"/>
            <a:ext cx="4777128" cy="1938773"/>
          </a:xfrm>
        </p:spPr>
        <p:txBody>
          <a:bodyPr vert="horz" lIns="91440" tIns="45720" rIns="91440" bIns="45720" rtlCol="0" anchor="t">
            <a:noAutofit/>
          </a:bodyPr>
          <a:lstStyle/>
          <a:p>
            <a:pPr marL="0" indent="0">
              <a:buNone/>
            </a:pPr>
            <a:r>
              <a:rPr lang="fr" sz="1800" b="1" dirty="0">
                <a:solidFill>
                  <a:schemeClr val="dk1"/>
                </a:solidFill>
                <a:latin typeface="Arial"/>
                <a:cs typeface="Arial"/>
              </a:rPr>
              <a:t>Critères d'action SMART :</a:t>
            </a:r>
            <a:endParaRPr lang="en-US" sz="1800" dirty="0">
              <a:solidFill>
                <a:schemeClr val="dk1"/>
              </a:solidFill>
              <a:latin typeface="Arial"/>
              <a:cs typeface="Arial"/>
            </a:endParaRPr>
          </a:p>
          <a:p>
            <a:pPr marL="285750" indent="-285750">
              <a:buFont typeface="Arial,Sans-Serif" panose="020B0604020202020204" pitchFamily="34" charset="0"/>
            </a:pPr>
            <a:r>
              <a:rPr lang="fr" sz="1800" b="1" dirty="0">
                <a:solidFill>
                  <a:schemeClr val="dk1"/>
                </a:solidFill>
                <a:latin typeface="Arial"/>
                <a:cs typeface="Arial"/>
              </a:rPr>
              <a:t>S</a:t>
            </a:r>
            <a:r>
              <a:rPr lang="fr" sz="1800" dirty="0">
                <a:solidFill>
                  <a:schemeClr val="dk1"/>
                </a:solidFill>
                <a:latin typeface="Arial"/>
                <a:cs typeface="Arial"/>
              </a:rPr>
              <a:t>pécifique</a:t>
            </a:r>
          </a:p>
          <a:p>
            <a:pPr marL="285750" indent="-285750">
              <a:buFont typeface="Arial,Sans-Serif" panose="020B0604020202020204" pitchFamily="34" charset="0"/>
            </a:pPr>
            <a:r>
              <a:rPr lang="fr" sz="1800" b="1" dirty="0">
                <a:solidFill>
                  <a:schemeClr val="dk1"/>
                </a:solidFill>
                <a:latin typeface="Arial"/>
                <a:cs typeface="Arial"/>
              </a:rPr>
              <a:t>M</a:t>
            </a:r>
            <a:r>
              <a:rPr lang="fr" sz="1800" dirty="0">
                <a:solidFill>
                  <a:schemeClr val="dk1"/>
                </a:solidFill>
                <a:latin typeface="Arial"/>
                <a:cs typeface="Arial"/>
              </a:rPr>
              <a:t>esurable</a:t>
            </a:r>
          </a:p>
          <a:p>
            <a:pPr marL="285750" indent="-285750">
              <a:buFont typeface="Arial,Sans-Serif" panose="020B0604020202020204" pitchFamily="34" charset="0"/>
            </a:pPr>
            <a:r>
              <a:rPr lang="fr" sz="1800" b="1" dirty="0">
                <a:solidFill>
                  <a:schemeClr val="dk1"/>
                </a:solidFill>
                <a:latin typeface="Arial"/>
                <a:cs typeface="Arial"/>
              </a:rPr>
              <a:t>A</a:t>
            </a:r>
            <a:r>
              <a:rPr lang="fr" sz="1800" dirty="0">
                <a:solidFill>
                  <a:schemeClr val="dk1"/>
                </a:solidFill>
                <a:latin typeface="Arial"/>
                <a:cs typeface="Arial"/>
              </a:rPr>
              <a:t>tteignable</a:t>
            </a:r>
          </a:p>
          <a:p>
            <a:pPr marL="285750" indent="-285750">
              <a:buFont typeface="Arial,Sans-Serif" panose="020B0604020202020204" pitchFamily="34" charset="0"/>
            </a:pPr>
            <a:r>
              <a:rPr lang="fr" sz="1800" b="1" dirty="0">
                <a:solidFill>
                  <a:schemeClr val="dk1"/>
                </a:solidFill>
                <a:latin typeface="Arial"/>
                <a:cs typeface="Arial"/>
              </a:rPr>
              <a:t>R</a:t>
            </a:r>
            <a:r>
              <a:rPr lang="fr" sz="1800" dirty="0">
                <a:solidFill>
                  <a:schemeClr val="dk1"/>
                </a:solidFill>
                <a:latin typeface="Arial"/>
                <a:cs typeface="Arial"/>
              </a:rPr>
              <a:t>éaliste</a:t>
            </a:r>
          </a:p>
          <a:p>
            <a:pPr marL="285750" indent="-285750">
              <a:buFont typeface="Arial,Sans-Serif" panose="020B0604020202020204" pitchFamily="34" charset="0"/>
            </a:pPr>
            <a:r>
              <a:rPr lang="fr" sz="1800" b="1" dirty="0">
                <a:solidFill>
                  <a:schemeClr val="dk1"/>
                </a:solidFill>
                <a:latin typeface="Arial"/>
                <a:cs typeface="Arial"/>
              </a:rPr>
              <a:t>T</a:t>
            </a:r>
            <a:r>
              <a:rPr lang="fr" sz="1800" dirty="0">
                <a:solidFill>
                  <a:schemeClr val="dk1"/>
                </a:solidFill>
                <a:latin typeface="Arial"/>
                <a:cs typeface="Arial"/>
              </a:rPr>
              <a:t>emporelle</a:t>
            </a:r>
          </a:p>
          <a:p>
            <a:pPr marL="0" indent="0">
              <a:buNone/>
            </a:pPr>
            <a:endParaRPr lang="en-US" sz="2000" dirty="0">
              <a:solidFill>
                <a:schemeClr val="dk1"/>
              </a:solidFill>
              <a:latin typeface="Arial"/>
              <a:cs typeface="Arial"/>
            </a:endParaRPr>
          </a:p>
        </p:txBody>
      </p:sp>
      <p:sp>
        <p:nvSpPr>
          <p:cNvPr id="11" name="Text Placeholder 2">
            <a:extLst>
              <a:ext uri="{FF2B5EF4-FFF2-40B4-BE49-F238E27FC236}">
                <a16:creationId xmlns:a16="http://schemas.microsoft.com/office/drawing/2014/main" id="{64AA4C6B-9CBA-9967-37C7-73BBF35A8A95}"/>
              </a:ext>
            </a:extLst>
          </p:cNvPr>
          <p:cNvSpPr txBox="1">
            <a:spLocks/>
          </p:cNvSpPr>
          <p:nvPr/>
        </p:nvSpPr>
        <p:spPr>
          <a:xfrm>
            <a:off x="6524764" y="4246435"/>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 sz="2000" dirty="0">
                <a:latin typeface="Arial"/>
                <a:cs typeface="Arial"/>
              </a:rPr>
              <a:t>Temps alloué</a:t>
            </a:r>
            <a:endParaRPr lang="en-US" sz="2000" dirty="0">
              <a:cs typeface="Arial"/>
            </a:endParaRPr>
          </a:p>
        </p:txBody>
      </p:sp>
      <p:sp>
        <p:nvSpPr>
          <p:cNvPr id="13" name="Content Placeholder 3">
            <a:extLst>
              <a:ext uri="{FF2B5EF4-FFF2-40B4-BE49-F238E27FC236}">
                <a16:creationId xmlns:a16="http://schemas.microsoft.com/office/drawing/2014/main" id="{036F5763-522D-528A-C581-AE9E182DBFF6}"/>
              </a:ext>
            </a:extLst>
          </p:cNvPr>
          <p:cNvSpPr txBox="1">
            <a:spLocks/>
          </p:cNvSpPr>
          <p:nvPr/>
        </p:nvSpPr>
        <p:spPr>
          <a:xfrm>
            <a:off x="6519359" y="4687045"/>
            <a:ext cx="4260747" cy="168828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 sz="1800" dirty="0">
                <a:latin typeface="Arial"/>
                <a:cs typeface="Arial"/>
              </a:rPr>
              <a:t>5 minutes : Rapide « Est-ce une action SMART » en plénière</a:t>
            </a:r>
          </a:p>
          <a:p>
            <a:r>
              <a:rPr lang="fr" sz="1800" dirty="0">
                <a:latin typeface="Arial"/>
                <a:cs typeface="Arial"/>
              </a:rPr>
              <a:t>5 minutes : Travail en en groupe</a:t>
            </a:r>
            <a:endParaRPr lang="en-US" sz="1800" dirty="0">
              <a:cs typeface="Arial" panose="020B0604020202020204" pitchFamily="34" charset="0"/>
            </a:endParaRPr>
          </a:p>
          <a:p>
            <a:r>
              <a:rPr lang="fr" sz="1800" dirty="0">
                <a:latin typeface="Arial"/>
                <a:cs typeface="Arial"/>
              </a:rPr>
              <a:t>10 minutes : restitution d'environ 1 à 2 minutes de chaque groupe</a:t>
            </a:r>
            <a:endParaRPr lang="en-US" sz="1800" dirty="0">
              <a:cs typeface="Arial"/>
            </a:endParaRPr>
          </a:p>
          <a:p>
            <a:pPr lvl="1"/>
            <a:endParaRPr lang="en-US" sz="1800" dirty="0">
              <a:cs typeface="Arial"/>
            </a:endParaRPr>
          </a:p>
        </p:txBody>
      </p:sp>
    </p:spTree>
    <p:extLst>
      <p:ext uri="{BB962C8B-B14F-4D97-AF65-F5344CB8AC3E}">
        <p14:creationId xmlns:p14="http://schemas.microsoft.com/office/powerpoint/2010/main" val="307544561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476E9-661D-D953-1482-1622377CC0BB}"/>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B506DB1-B061-07A0-3D7F-0B5FDC4BF4C6}"/>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fr" sz="3000" b="1">
                <a:solidFill>
                  <a:schemeClr val="accent1"/>
                </a:solidFill>
                <a:latin typeface="Arial"/>
                <a:cs typeface="Arial"/>
              </a:rPr>
              <a:t>Cela répond-il aux critères d’une action SMART ?</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828089A6-38BC-557B-571A-53F0B1039880}"/>
              </a:ext>
            </a:extLst>
          </p:cNvPr>
          <p:cNvSpPr txBox="1"/>
          <p:nvPr/>
        </p:nvSpPr>
        <p:spPr>
          <a:xfrm>
            <a:off x="746164" y="1554964"/>
            <a:ext cx="10836235" cy="3413691"/>
          </a:xfrm>
          <a:prstGeom prst="rect">
            <a:avLst/>
          </a:prstGeom>
          <a:noFill/>
        </p:spPr>
        <p:txBody>
          <a:bodyPr wrap="square" lIns="91440" tIns="45720" rIns="91440" bIns="45720" anchor="t">
            <a:spAutoFit/>
          </a:bodyPr>
          <a:lstStyle/>
          <a:p>
            <a:pPr algn="ctr">
              <a:lnSpc>
                <a:spcPct val="113999"/>
              </a:lnSpc>
              <a:defRPr/>
            </a:pPr>
            <a:r>
              <a:rPr lang="fr" sz="3200" b="1" dirty="0">
                <a:solidFill>
                  <a:schemeClr val="tx2"/>
                </a:solidFill>
                <a:effectLst/>
                <a:latin typeface="Arial" panose="020B0604020202020204" pitchFamily="34" charset="0"/>
                <a:cs typeface="Arial" panose="020B0604020202020204" pitchFamily="34" charset="0"/>
              </a:rPr>
              <a:t>Élaborer des procédures opérationnelles standardisées (SOP) pour la notification des maladies à déclaration obligatoire les week-ends et les jours fériés </a:t>
            </a:r>
            <a:r>
              <a:rPr lang="fr" sz="3200" b="1" dirty="0">
                <a:solidFill>
                  <a:schemeClr val="tx2"/>
                </a:solidFill>
                <a:latin typeface="Arial" panose="020B0604020202020204" pitchFamily="34" charset="0"/>
                <a:cs typeface="Arial" panose="020B0604020202020204" pitchFamily="34" charset="0"/>
              </a:rPr>
              <a:t>et les diffuser dans</a:t>
            </a:r>
            <a:r>
              <a:rPr lang="fr" sz="3200" b="1" dirty="0">
                <a:solidFill>
                  <a:schemeClr val="tx2"/>
                </a:solidFill>
                <a:effectLst/>
                <a:latin typeface="Arial" panose="020B0604020202020204" pitchFamily="34" charset="0"/>
                <a:cs typeface="Arial" panose="020B0604020202020204" pitchFamily="34" charset="0"/>
              </a:rPr>
              <a:t> 10 hôpitaux de référence sous un délai de 30 jours.</a:t>
            </a:r>
          </a:p>
          <a:p>
            <a:pPr marL="0" marR="0" lvl="0" indent="0" algn="ctr" defTabSz="914400" rtl="0" eaLnBrk="1" fontAlgn="auto" latinLnBrk="0" hangingPunct="1">
              <a:lnSpc>
                <a:spcPct val="113999"/>
              </a:lnSpc>
              <a:spcBef>
                <a:spcPts val="0"/>
              </a:spcBef>
              <a:spcAft>
                <a:spcPts val="0"/>
              </a:spcAft>
              <a:buClrTx/>
              <a:buSzTx/>
              <a:buFontTx/>
              <a:buNone/>
              <a:tabLst/>
              <a:defRPr/>
            </a:pPr>
            <a:endParaRPr kumimoji="0" lang="en-US" sz="3200" b="0" i="0" u="none" strike="noStrike" kern="1200" cap="none" spc="0" normalizeH="0" baseline="0" noProof="0" dirty="0">
              <a:ln>
                <a:noFill/>
              </a:ln>
              <a:solidFill>
                <a:schemeClr val="tx2"/>
              </a:solidFill>
              <a:effectLst/>
              <a:uLnTx/>
              <a:uFillTx/>
              <a:latin typeface="Arial"/>
              <a:ea typeface="+mn-ea"/>
              <a:cs typeface="Arial"/>
            </a:endParaRPr>
          </a:p>
        </p:txBody>
      </p:sp>
      <p:sp>
        <p:nvSpPr>
          <p:cNvPr id="5" name="Text Placeholder 4">
            <a:extLst>
              <a:ext uri="{FF2B5EF4-FFF2-40B4-BE49-F238E27FC236}">
                <a16:creationId xmlns:a16="http://schemas.microsoft.com/office/drawing/2014/main" id="{61CD78D0-1BCC-2C4B-ABEF-0C152414A209}"/>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fr" b="1" u="sng" dirty="0">
                <a:solidFill>
                  <a:schemeClr val="tx2"/>
                </a:solidFill>
              </a:rPr>
              <a:t>Critères pour une action SMART</a:t>
            </a:r>
          </a:p>
          <a:p>
            <a:pPr marL="0" lvl="0" indent="0" algn="ctr">
              <a:buNone/>
              <a:defRPr/>
            </a:pP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Spécifique​</a:t>
            </a:r>
            <a:r>
              <a:rPr kumimoji="0" lang="fr" sz="2200" b="1" i="0" u="none" strike="noStrike" kern="1200" cap="none" spc="0" normalizeH="0" noProof="0" dirty="0">
                <a:ln>
                  <a:noFill/>
                </a:ln>
                <a:solidFill>
                  <a:schemeClr val="accent1"/>
                </a:solidFill>
                <a:effectLst/>
                <a:uLnTx/>
                <a:uFillTx/>
                <a:latin typeface="Arial" panose="020B0604020202020204" pitchFamily="34" charset="0"/>
                <a:ea typeface="+mn-ea"/>
                <a:cs typeface="+mn-cs"/>
              </a:rPr>
              <a:t> </a:t>
            </a:r>
            <a:r>
              <a:rPr lang="fr" b="1" dirty="0">
                <a:solidFill>
                  <a:srgbClr val="384D56"/>
                </a:solidFill>
              </a:rPr>
              <a:t>| </a:t>
            </a:r>
            <a:r>
              <a:rPr lang="fr" b="1" dirty="0">
                <a:solidFill>
                  <a:schemeClr val="accent1"/>
                </a:solidFill>
              </a:rPr>
              <a:t>Mesurable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Atteignable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Réaliste </a:t>
            </a:r>
            <a:r>
              <a:rPr lang="fr" b="1" dirty="0">
                <a:solidFill>
                  <a:srgbClr val="384D56"/>
                </a:solidFill>
              </a:rPr>
              <a:t>| </a:t>
            </a:r>
            <a:r>
              <a:rPr lang="fr" b="1" dirty="0">
                <a:solidFill>
                  <a:schemeClr val="accent1"/>
                </a:solidFill>
              </a:rPr>
              <a:t>Temporelle​</a:t>
            </a:r>
          </a:p>
        </p:txBody>
      </p:sp>
    </p:spTree>
    <p:extLst>
      <p:ext uri="{BB962C8B-B14F-4D97-AF65-F5344CB8AC3E}">
        <p14:creationId xmlns:p14="http://schemas.microsoft.com/office/powerpoint/2010/main" val="212864495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D41F8-4340-82E7-0525-5F248E01E3C9}"/>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A40B3CB8-3A00-93C8-1670-629303E3B6F2}"/>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fr" sz="3000" b="1">
                <a:solidFill>
                  <a:schemeClr val="accent1"/>
                </a:solidFill>
                <a:latin typeface="Arial"/>
                <a:cs typeface="Arial"/>
              </a:rPr>
              <a:t>Cela répond-il aux critères d’une action SMART ?</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04425FF1-F01D-D4F0-F953-5CF9575D1058}"/>
              </a:ext>
            </a:extLst>
          </p:cNvPr>
          <p:cNvSpPr txBox="1"/>
          <p:nvPr/>
        </p:nvSpPr>
        <p:spPr>
          <a:xfrm>
            <a:off x="746165" y="2040386"/>
            <a:ext cx="10699668" cy="1934247"/>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fr" sz="3600" b="1" dirty="0">
                <a:solidFill>
                  <a:schemeClr val="tx2"/>
                </a:solidFill>
                <a:latin typeface="Arial"/>
                <a:cs typeface="Arial"/>
              </a:rPr>
              <a:t>Vacciner 80 % de la population éligible dans la zone de captage de Perisa contre la fièvre jaune dans les 6 mois</a:t>
            </a:r>
            <a:endParaRPr kumimoji="0" lang="en-US" sz="3600" b="0" i="0" u="none" strike="noStrike" kern="1200" cap="none" spc="0" normalizeH="0" baseline="0" noProof="0" dirty="0">
              <a:ln>
                <a:noFill/>
              </a:ln>
              <a:solidFill>
                <a:schemeClr val="tx2"/>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6CFF2072-43E7-92A1-7AEA-B393DB59B14E}"/>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fr" b="1" u="sng" dirty="0">
                <a:solidFill>
                  <a:schemeClr val="tx2"/>
                </a:solidFill>
              </a:rPr>
              <a:t>Critères pour une action SMART</a:t>
            </a:r>
          </a:p>
          <a:p>
            <a:pPr marL="0" lvl="0" indent="0" algn="ctr">
              <a:buNone/>
              <a:defRPr/>
            </a:pP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Spécifique​</a:t>
            </a:r>
            <a:r>
              <a:rPr kumimoji="0" lang="fr" sz="2200" b="1" i="0" u="none" strike="noStrike" kern="1200" cap="none" spc="0" normalizeH="0" noProof="0" dirty="0">
                <a:ln>
                  <a:noFill/>
                </a:ln>
                <a:solidFill>
                  <a:schemeClr val="accent1"/>
                </a:solidFill>
                <a:effectLst/>
                <a:uLnTx/>
                <a:uFillTx/>
                <a:latin typeface="Arial" panose="020B0604020202020204" pitchFamily="34" charset="0"/>
                <a:ea typeface="+mn-ea"/>
                <a:cs typeface="+mn-cs"/>
              </a:rPr>
              <a:t> </a:t>
            </a:r>
            <a:r>
              <a:rPr lang="fr" b="1" dirty="0">
                <a:solidFill>
                  <a:srgbClr val="384D56"/>
                </a:solidFill>
              </a:rPr>
              <a:t>| </a:t>
            </a:r>
            <a:r>
              <a:rPr lang="fr" b="1" dirty="0">
                <a:solidFill>
                  <a:schemeClr val="accent1"/>
                </a:solidFill>
              </a:rPr>
              <a:t>Mesurable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Atteignable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Réaliste </a:t>
            </a:r>
            <a:r>
              <a:rPr lang="fr" b="1" dirty="0">
                <a:solidFill>
                  <a:srgbClr val="384D56"/>
                </a:solidFill>
              </a:rPr>
              <a:t>| </a:t>
            </a:r>
            <a:r>
              <a:rPr lang="fr" b="1" dirty="0">
                <a:solidFill>
                  <a:schemeClr val="accent1"/>
                </a:solidFill>
              </a:rPr>
              <a:t>Temporelle​</a:t>
            </a:r>
          </a:p>
        </p:txBody>
      </p:sp>
    </p:spTree>
    <p:extLst>
      <p:ext uri="{BB962C8B-B14F-4D97-AF65-F5344CB8AC3E}">
        <p14:creationId xmlns:p14="http://schemas.microsoft.com/office/powerpoint/2010/main" val="249742742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5032-0773-DF82-7340-DF7AD4E7D8B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BDB53DCD-9AA5-B912-4EFA-597044564FF7}"/>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fr" sz="3000" b="1">
                <a:solidFill>
                  <a:schemeClr val="accent1"/>
                </a:solidFill>
                <a:latin typeface="Arial"/>
                <a:cs typeface="Arial"/>
              </a:rPr>
              <a:t>Cela répond-il aux critères d’une action SMART ?</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A26B0B95-B9D7-7BBA-DEE7-9888A108EAB4}"/>
              </a:ext>
            </a:extLst>
          </p:cNvPr>
          <p:cNvSpPr txBox="1"/>
          <p:nvPr/>
        </p:nvSpPr>
        <p:spPr>
          <a:xfrm>
            <a:off x="746165" y="2126336"/>
            <a:ext cx="10699668" cy="2565895"/>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fr" sz="3600" b="1" dirty="0">
                <a:solidFill>
                  <a:schemeClr val="tx2"/>
                </a:solidFill>
                <a:latin typeface="Arial"/>
                <a:cs typeface="Arial"/>
              </a:rPr>
              <a:t>Embaucher un agent de surveillance supplémentaire pour le centre d'opérations des urgences provincial de Rohania dans les deux prochains mois</a:t>
            </a:r>
            <a:endParaRPr kumimoji="0" lang="en-US" sz="3600" b="0" i="0" u="none" strike="noStrike" kern="1200" cap="none" spc="0" normalizeH="0" baseline="0" noProof="0" dirty="0">
              <a:ln>
                <a:noFill/>
              </a:ln>
              <a:solidFill>
                <a:schemeClr val="tx2"/>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CE09474B-9EDA-73C7-CBAE-48C741C41A1B}"/>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fr" b="1" u="sng" dirty="0">
                <a:solidFill>
                  <a:schemeClr val="tx2"/>
                </a:solidFill>
              </a:rPr>
              <a:t>Critères pour une action SMART</a:t>
            </a:r>
          </a:p>
          <a:p>
            <a:pPr marL="0" lvl="0" indent="0" algn="ctr">
              <a:buNone/>
              <a:defRPr/>
            </a:pP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Spécifique​</a:t>
            </a:r>
            <a:r>
              <a:rPr kumimoji="0" lang="fr" sz="2200" b="1" i="0" u="none" strike="noStrike" kern="1200" cap="none" spc="0" normalizeH="0" noProof="0" dirty="0">
                <a:ln>
                  <a:noFill/>
                </a:ln>
                <a:solidFill>
                  <a:schemeClr val="accent1"/>
                </a:solidFill>
                <a:effectLst/>
                <a:uLnTx/>
                <a:uFillTx/>
                <a:latin typeface="Arial" panose="020B0604020202020204" pitchFamily="34" charset="0"/>
                <a:ea typeface="+mn-ea"/>
                <a:cs typeface="+mn-cs"/>
              </a:rPr>
              <a:t> </a:t>
            </a:r>
            <a:r>
              <a:rPr lang="fr" b="1" dirty="0">
                <a:solidFill>
                  <a:srgbClr val="384D56"/>
                </a:solidFill>
              </a:rPr>
              <a:t>| </a:t>
            </a:r>
            <a:r>
              <a:rPr lang="fr" b="1" dirty="0">
                <a:solidFill>
                  <a:schemeClr val="accent1"/>
                </a:solidFill>
              </a:rPr>
              <a:t>Mesurable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Atteignable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Réaliste </a:t>
            </a:r>
            <a:r>
              <a:rPr lang="fr" b="1" dirty="0">
                <a:solidFill>
                  <a:srgbClr val="384D56"/>
                </a:solidFill>
              </a:rPr>
              <a:t>| </a:t>
            </a:r>
            <a:r>
              <a:rPr lang="fr" b="1" dirty="0">
                <a:solidFill>
                  <a:schemeClr val="accent1"/>
                </a:solidFill>
              </a:rPr>
              <a:t>Temporelle​</a:t>
            </a:r>
          </a:p>
        </p:txBody>
      </p:sp>
    </p:spTree>
    <p:extLst>
      <p:ext uri="{BB962C8B-B14F-4D97-AF65-F5344CB8AC3E}">
        <p14:creationId xmlns:p14="http://schemas.microsoft.com/office/powerpoint/2010/main" val="159295283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40E5E-700A-9CC5-BB6B-678CF7F6D047}"/>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909A8DE-95B0-67D2-BC45-E184FC926B6B}"/>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fr" sz="3000" b="1">
                <a:solidFill>
                  <a:schemeClr val="accent1"/>
                </a:solidFill>
                <a:latin typeface="Arial"/>
                <a:cs typeface="Arial"/>
              </a:rPr>
              <a:t>Cela répond-il aux critères d’une action SMART ?</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93312F6A-08D6-9B29-5957-C16881BD75C3}"/>
              </a:ext>
            </a:extLst>
          </p:cNvPr>
          <p:cNvSpPr txBox="1"/>
          <p:nvPr/>
        </p:nvSpPr>
        <p:spPr>
          <a:xfrm>
            <a:off x="746165" y="1645274"/>
            <a:ext cx="10699668" cy="2852319"/>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fr" sz="3200" b="1" dirty="0">
                <a:solidFill>
                  <a:schemeClr val="tx2"/>
                </a:solidFill>
                <a:latin typeface="Arial"/>
                <a:cs typeface="Arial"/>
              </a:rPr>
              <a:t>Développer et dispenser une formation d'une journée sur les définitions de cas de maladies à déclaration obligatoire à tous les responsables des agents de santé communautaires à l'échelle du district d'ici la fin de l'année</a:t>
            </a:r>
            <a:endParaRPr kumimoji="0" lang="en-US" sz="3200" b="0" i="0" u="none" strike="noStrike" kern="1200" cap="none" spc="0" normalizeH="0" baseline="0" noProof="0" dirty="0">
              <a:ln>
                <a:noFill/>
              </a:ln>
              <a:solidFill>
                <a:schemeClr val="tx2"/>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EFB2E47A-5BAF-EC8B-0A58-01A89EA678F8}"/>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fr" b="1" u="sng" dirty="0">
                <a:solidFill>
                  <a:schemeClr val="tx2"/>
                </a:solidFill>
              </a:rPr>
              <a:t>Critères pour une action SMART</a:t>
            </a:r>
          </a:p>
          <a:p>
            <a:pPr marL="0" lvl="0" indent="0" algn="ctr">
              <a:buNone/>
              <a:defRPr/>
            </a:pP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Spécifique​</a:t>
            </a:r>
            <a:r>
              <a:rPr kumimoji="0" lang="fr" sz="2200" b="1" i="0" u="none" strike="noStrike" kern="1200" cap="none" spc="0" normalizeH="0" noProof="0" dirty="0">
                <a:ln>
                  <a:noFill/>
                </a:ln>
                <a:solidFill>
                  <a:schemeClr val="accent1"/>
                </a:solidFill>
                <a:effectLst/>
                <a:uLnTx/>
                <a:uFillTx/>
                <a:latin typeface="Arial" panose="020B0604020202020204" pitchFamily="34" charset="0"/>
                <a:ea typeface="+mn-ea"/>
                <a:cs typeface="+mn-cs"/>
              </a:rPr>
              <a:t> </a:t>
            </a:r>
            <a:r>
              <a:rPr lang="fr" b="1" dirty="0">
                <a:solidFill>
                  <a:srgbClr val="384D56"/>
                </a:solidFill>
              </a:rPr>
              <a:t>| </a:t>
            </a:r>
            <a:r>
              <a:rPr lang="fr" b="1" dirty="0">
                <a:solidFill>
                  <a:schemeClr val="accent1"/>
                </a:solidFill>
              </a:rPr>
              <a:t>Mesurable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Atteignable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Réaliste </a:t>
            </a:r>
            <a:r>
              <a:rPr lang="fr" b="1" dirty="0">
                <a:solidFill>
                  <a:srgbClr val="384D56"/>
                </a:solidFill>
              </a:rPr>
              <a:t>| </a:t>
            </a:r>
            <a:r>
              <a:rPr lang="fr" b="1" dirty="0">
                <a:solidFill>
                  <a:schemeClr val="accent1"/>
                </a:solidFill>
              </a:rPr>
              <a:t>Temporelle​</a:t>
            </a:r>
          </a:p>
        </p:txBody>
      </p:sp>
    </p:spTree>
    <p:extLst>
      <p:ext uri="{BB962C8B-B14F-4D97-AF65-F5344CB8AC3E}">
        <p14:creationId xmlns:p14="http://schemas.microsoft.com/office/powerpoint/2010/main" val="4263450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rcRect/>
          <a:stretch/>
        </p:blipFill>
        <p:spPr>
          <a:xfrm>
            <a:off x="391510" y="341066"/>
            <a:ext cx="5326117" cy="5993524"/>
          </a:xfrm>
          <a:ln>
            <a:noFill/>
          </a:ln>
        </p:spPr>
      </p:pic>
      <p:sp>
        <p:nvSpPr>
          <p:cNvPr id="5" name="TextBox 4">
            <a:extLst>
              <a:ext uri="{FF2B5EF4-FFF2-40B4-BE49-F238E27FC236}">
                <a16:creationId xmlns:a16="http://schemas.microsoft.com/office/drawing/2014/main" id="{328A298E-33E8-79D5-FBDC-CB2F22D3FAD9}"/>
              </a:ext>
            </a:extLst>
          </p:cNvPr>
          <p:cNvSpPr txBox="1"/>
          <p:nvPr/>
        </p:nvSpPr>
        <p:spPr>
          <a:xfrm>
            <a:off x="6019724" y="1012496"/>
            <a:ext cx="5388582" cy="489364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600" dirty="0">
                <a:latin typeface="Arial"/>
                <a:ea typeface="Arial"/>
                <a:cs typeface="Arial"/>
              </a:rPr>
              <a:t>Soumettre vos questions et idées dans l’espace </a:t>
            </a:r>
            <a:r>
              <a:rPr lang="fr-FR" sz="2600" b="1" dirty="0">
                <a:solidFill>
                  <a:schemeClr val="accent1"/>
                </a:solidFill>
                <a:latin typeface="Arial"/>
                <a:ea typeface="Arial"/>
                <a:cs typeface="Arial"/>
              </a:rPr>
              <a:t>Faisons le point</a:t>
            </a:r>
            <a:r>
              <a:rPr lang="fr-FR" sz="2600" dirty="0">
                <a:latin typeface="Arial"/>
                <a:ea typeface="Arial"/>
                <a:cs typeface="Arial"/>
              </a:rPr>
              <a:t>.</a:t>
            </a:r>
          </a:p>
          <a:p>
            <a:endParaRPr lang="en-US" sz="2600" dirty="0">
              <a:latin typeface="Arial"/>
              <a:ea typeface="Calibri"/>
              <a:cs typeface="Arial"/>
            </a:endParaRPr>
          </a:p>
          <a:p>
            <a:r>
              <a:rPr lang="fr-FR" sz="2600" dirty="0">
                <a:latin typeface="Arial"/>
                <a:ea typeface="Arial"/>
                <a:cs typeface="Arial"/>
              </a:rPr>
              <a:t>Elles seront abordées :</a:t>
            </a:r>
          </a:p>
          <a:p>
            <a:pPr marL="285750" indent="-285750">
              <a:buFont typeface="Arial"/>
              <a:buChar char="•"/>
            </a:pPr>
            <a:r>
              <a:rPr lang="fr-FR" sz="2600" dirty="0">
                <a:latin typeface="Arial"/>
                <a:ea typeface="Arial"/>
                <a:cs typeface="Arial"/>
              </a:rPr>
              <a:t>à des moments précis pendant la formation ;</a:t>
            </a:r>
          </a:p>
          <a:p>
            <a:pPr marL="285750" indent="-285750">
              <a:buFont typeface="Arial"/>
              <a:buChar char="•"/>
            </a:pPr>
            <a:r>
              <a:rPr lang="fr-FR" sz="2600" dirty="0">
                <a:latin typeface="Arial"/>
                <a:ea typeface="Arial"/>
                <a:cs typeface="Arial"/>
              </a:rPr>
              <a:t>par des experts lors de leurs présentations ;</a:t>
            </a:r>
          </a:p>
          <a:p>
            <a:pPr marL="285750" indent="-285750">
              <a:buFont typeface="Arial"/>
              <a:buChar char="•"/>
            </a:pPr>
            <a:r>
              <a:rPr lang="fr-FR" sz="2600" dirty="0">
                <a:latin typeface="Arial"/>
                <a:ea typeface="Arial"/>
                <a:cs typeface="Arial"/>
              </a:rPr>
              <a:t>après la formation (par exemple, par e-mail), si nécessaire.</a:t>
            </a:r>
          </a:p>
          <a:p>
            <a:endParaRPr lang="en-US" sz="2600" dirty="0">
              <a:latin typeface="Arial"/>
              <a:ea typeface="Calibri"/>
              <a:cs typeface="Arial"/>
            </a:endParaRPr>
          </a:p>
          <a:p>
            <a:endParaRPr lang="en-US" sz="2600" dirty="0">
              <a:latin typeface="Arial"/>
              <a:ea typeface="Calibri"/>
              <a:cs typeface="Arial"/>
            </a:endParaRPr>
          </a:p>
        </p:txBody>
      </p:sp>
    </p:spTree>
    <p:extLst>
      <p:ext uri="{BB962C8B-B14F-4D97-AF65-F5344CB8AC3E}">
        <p14:creationId xmlns:p14="http://schemas.microsoft.com/office/powerpoint/2010/main" val="257511663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CCC66-0D17-9667-5CD1-6A98335E1B8A}"/>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4EFA5558-66ED-441F-042A-3D43BC0AF0FF}"/>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fr" sz="3000" b="1">
                <a:solidFill>
                  <a:schemeClr val="accent1"/>
                </a:solidFill>
                <a:latin typeface="Arial"/>
                <a:cs typeface="Arial"/>
              </a:rPr>
              <a:t>Cela répond-il aux critères d’une action SMART ?</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1B9948AA-09B2-B1DD-AF98-AEE423E70C62}"/>
              </a:ext>
            </a:extLst>
          </p:cNvPr>
          <p:cNvSpPr txBox="1"/>
          <p:nvPr/>
        </p:nvSpPr>
        <p:spPr>
          <a:xfrm>
            <a:off x="892920" y="2006519"/>
            <a:ext cx="10699668" cy="1934247"/>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fr" sz="3600" b="1" dirty="0">
                <a:solidFill>
                  <a:schemeClr val="tx2"/>
                </a:solidFill>
                <a:latin typeface="Arial"/>
                <a:cs typeface="Arial"/>
              </a:rPr>
              <a:t>Diffuser la « Liste de contrôle des enquêtes et des interventions en cas d'épidémie » à tous les membres des équipes nationales et de district d'intervention rapide d'ici le troisième trimestre</a:t>
            </a:r>
            <a:endParaRPr kumimoji="0" lang="en-US" sz="3600" b="0" i="0" u="none" strike="noStrike" kern="1200" cap="none" spc="0" normalizeH="0" baseline="0" noProof="0" dirty="0">
              <a:ln>
                <a:noFill/>
              </a:ln>
              <a:solidFill>
                <a:schemeClr val="tx2"/>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09F5715E-86FA-DDD5-9FD6-402605E5AEC4}"/>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fr" b="1" u="sng" dirty="0">
                <a:solidFill>
                  <a:schemeClr val="tx2"/>
                </a:solidFill>
              </a:rPr>
              <a:t>Critères pour une action SMART</a:t>
            </a:r>
          </a:p>
          <a:p>
            <a:pPr marL="0" lvl="0" indent="0" algn="ctr">
              <a:buNone/>
              <a:defRPr/>
            </a:pP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Spécifique​</a:t>
            </a:r>
            <a:r>
              <a:rPr kumimoji="0" lang="fr" sz="2200" b="1" i="0" u="none" strike="noStrike" kern="1200" cap="none" spc="0" normalizeH="0" noProof="0" dirty="0">
                <a:ln>
                  <a:noFill/>
                </a:ln>
                <a:solidFill>
                  <a:schemeClr val="accent1"/>
                </a:solidFill>
                <a:effectLst/>
                <a:uLnTx/>
                <a:uFillTx/>
                <a:latin typeface="Arial" panose="020B0604020202020204" pitchFamily="34" charset="0"/>
                <a:ea typeface="+mn-ea"/>
                <a:cs typeface="+mn-cs"/>
              </a:rPr>
              <a:t> </a:t>
            </a:r>
            <a:r>
              <a:rPr lang="fr" b="1" dirty="0">
                <a:solidFill>
                  <a:srgbClr val="384D56"/>
                </a:solidFill>
              </a:rPr>
              <a:t>| </a:t>
            </a:r>
            <a:r>
              <a:rPr lang="fr" b="1" dirty="0">
                <a:solidFill>
                  <a:schemeClr val="accent1"/>
                </a:solidFill>
              </a:rPr>
              <a:t>Mesurable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Atteignable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Réaliste </a:t>
            </a:r>
            <a:r>
              <a:rPr lang="fr" b="1" dirty="0">
                <a:solidFill>
                  <a:srgbClr val="384D56"/>
                </a:solidFill>
              </a:rPr>
              <a:t>| </a:t>
            </a:r>
            <a:r>
              <a:rPr lang="fr" b="1" dirty="0">
                <a:solidFill>
                  <a:schemeClr val="accent1"/>
                </a:solidFill>
              </a:rPr>
              <a:t>Temporelle​</a:t>
            </a:r>
          </a:p>
        </p:txBody>
      </p:sp>
    </p:spTree>
    <p:extLst>
      <p:ext uri="{BB962C8B-B14F-4D97-AF65-F5344CB8AC3E}">
        <p14:creationId xmlns:p14="http://schemas.microsoft.com/office/powerpoint/2010/main" val="251954762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0C049-7866-2E34-B28C-1F1500EFEEFC}"/>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BDF7DA0-637E-5636-0BFD-FF399AAAE797}"/>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fr" sz="3000" b="1">
                <a:solidFill>
                  <a:schemeClr val="accent1"/>
                </a:solidFill>
                <a:latin typeface="Arial"/>
                <a:cs typeface="Arial"/>
              </a:rPr>
              <a:t>Cela répond-il aux critères d’une action SMART ?</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6D9B6F51-EEAE-07AE-14B3-A72C9AA3999F}"/>
              </a:ext>
            </a:extLst>
          </p:cNvPr>
          <p:cNvSpPr txBox="1"/>
          <p:nvPr/>
        </p:nvSpPr>
        <p:spPr>
          <a:xfrm>
            <a:off x="746165" y="2514519"/>
            <a:ext cx="10699668" cy="671081"/>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fr" sz="3600" b="1">
                <a:solidFill>
                  <a:schemeClr val="tx2"/>
                </a:solidFill>
                <a:latin typeface="Arial"/>
                <a:cs typeface="Arial"/>
              </a:rPr>
              <a:t>Améliorer la disponibilité des kits de prélèvement d'échantillons</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A9ADFD0A-54BA-9D42-9D86-390208FAA6B4}"/>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fr" b="1" u="sng" dirty="0">
                <a:solidFill>
                  <a:schemeClr val="tx2"/>
                </a:solidFill>
              </a:rPr>
              <a:t>Critères pour une action SMART</a:t>
            </a:r>
          </a:p>
          <a:p>
            <a:pPr marL="0" lvl="0" indent="0" algn="ctr">
              <a:buNone/>
              <a:defRPr/>
            </a:pP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Spécifique​</a:t>
            </a:r>
            <a:r>
              <a:rPr kumimoji="0" lang="fr" sz="2200" b="1" i="0" u="none" strike="noStrike" kern="1200" cap="none" spc="0" normalizeH="0" noProof="0" dirty="0">
                <a:ln>
                  <a:noFill/>
                </a:ln>
                <a:solidFill>
                  <a:schemeClr val="accent1"/>
                </a:solidFill>
                <a:effectLst/>
                <a:uLnTx/>
                <a:uFillTx/>
                <a:latin typeface="Arial" panose="020B0604020202020204" pitchFamily="34" charset="0"/>
                <a:ea typeface="+mn-ea"/>
                <a:cs typeface="+mn-cs"/>
              </a:rPr>
              <a:t> </a:t>
            </a:r>
            <a:r>
              <a:rPr lang="fr" b="1" dirty="0">
                <a:solidFill>
                  <a:srgbClr val="384D56"/>
                </a:solidFill>
              </a:rPr>
              <a:t>| </a:t>
            </a:r>
            <a:r>
              <a:rPr lang="fr" b="1" dirty="0">
                <a:solidFill>
                  <a:schemeClr val="accent1"/>
                </a:solidFill>
              </a:rPr>
              <a:t>Mesurable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Atteignable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Réaliste </a:t>
            </a:r>
            <a:r>
              <a:rPr lang="fr" b="1" dirty="0">
                <a:solidFill>
                  <a:srgbClr val="384D56"/>
                </a:solidFill>
              </a:rPr>
              <a:t>| </a:t>
            </a:r>
            <a:r>
              <a:rPr lang="fr" b="1" dirty="0">
                <a:solidFill>
                  <a:schemeClr val="accent1"/>
                </a:solidFill>
              </a:rPr>
              <a:t>Temporelle​</a:t>
            </a:r>
          </a:p>
        </p:txBody>
      </p:sp>
    </p:spTree>
    <p:extLst>
      <p:ext uri="{BB962C8B-B14F-4D97-AF65-F5344CB8AC3E}">
        <p14:creationId xmlns:p14="http://schemas.microsoft.com/office/powerpoint/2010/main" val="199297681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94EB9-570F-ACB7-B9D3-42E5027A1D77}"/>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3061AE48-C55B-1294-A4B7-CBD8B724A903}"/>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fr" sz="3000" b="1">
                <a:solidFill>
                  <a:schemeClr val="accent1"/>
                </a:solidFill>
                <a:latin typeface="Arial"/>
                <a:cs typeface="Arial"/>
              </a:rPr>
              <a:t>Cela répond-il aux critères d’une action SMART ?</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C3B8D32D-D4B8-15E2-C9B1-E55CE9539479}"/>
              </a:ext>
            </a:extLst>
          </p:cNvPr>
          <p:cNvSpPr txBox="1"/>
          <p:nvPr/>
        </p:nvSpPr>
        <p:spPr>
          <a:xfrm>
            <a:off x="746165" y="2514519"/>
            <a:ext cx="10699668" cy="671081"/>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fr" sz="3600" b="1">
                <a:solidFill>
                  <a:schemeClr val="tx2"/>
                </a:solidFill>
                <a:latin typeface="Arial"/>
                <a:cs typeface="Arial"/>
              </a:rPr>
              <a:t>Ajouter des variables pertinentes au système électronique</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30708F5C-AC7F-7523-6309-0DBF35271AD7}"/>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fr" b="1" u="sng" dirty="0">
                <a:solidFill>
                  <a:schemeClr val="tx2"/>
                </a:solidFill>
              </a:rPr>
              <a:t>Critères pour une action SMART</a:t>
            </a:r>
          </a:p>
          <a:p>
            <a:pPr marL="0" lvl="0" indent="0" algn="ctr">
              <a:buNone/>
              <a:defRPr/>
            </a:pP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Spécifique​</a:t>
            </a:r>
            <a:r>
              <a:rPr kumimoji="0" lang="fr" sz="2200" b="1" i="0" u="none" strike="noStrike" kern="1200" cap="none" spc="0" normalizeH="0" noProof="0" dirty="0">
                <a:ln>
                  <a:noFill/>
                </a:ln>
                <a:solidFill>
                  <a:schemeClr val="accent1"/>
                </a:solidFill>
                <a:effectLst/>
                <a:uLnTx/>
                <a:uFillTx/>
                <a:latin typeface="Arial" panose="020B0604020202020204" pitchFamily="34" charset="0"/>
                <a:ea typeface="+mn-ea"/>
                <a:cs typeface="+mn-cs"/>
              </a:rPr>
              <a:t> </a:t>
            </a:r>
            <a:r>
              <a:rPr lang="fr" b="1" dirty="0">
                <a:solidFill>
                  <a:srgbClr val="384D56"/>
                </a:solidFill>
              </a:rPr>
              <a:t>| </a:t>
            </a:r>
            <a:r>
              <a:rPr lang="fr" b="1" dirty="0">
                <a:solidFill>
                  <a:schemeClr val="accent1"/>
                </a:solidFill>
              </a:rPr>
              <a:t>Mesurable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Atteignable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Réaliste </a:t>
            </a:r>
            <a:r>
              <a:rPr lang="fr" b="1" dirty="0">
                <a:solidFill>
                  <a:srgbClr val="384D56"/>
                </a:solidFill>
              </a:rPr>
              <a:t>| </a:t>
            </a:r>
            <a:r>
              <a:rPr lang="fr" b="1" dirty="0">
                <a:solidFill>
                  <a:schemeClr val="accent1"/>
                </a:solidFill>
              </a:rPr>
              <a:t>Temporelle​</a:t>
            </a:r>
          </a:p>
        </p:txBody>
      </p:sp>
    </p:spTree>
    <p:extLst>
      <p:ext uri="{BB962C8B-B14F-4D97-AF65-F5344CB8AC3E}">
        <p14:creationId xmlns:p14="http://schemas.microsoft.com/office/powerpoint/2010/main" val="338424728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643CB-682B-5D72-A627-A199DE74BDEE}"/>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3971DE7-3C58-6FE1-C2C5-5A962487A39F}"/>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fr" sz="3000" b="1">
                <a:solidFill>
                  <a:schemeClr val="accent1"/>
                </a:solidFill>
                <a:latin typeface="Arial"/>
                <a:cs typeface="Arial"/>
              </a:rPr>
              <a:t>Cela répond-il aux critères d’une action SMART ?</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7CF8F494-20D6-2364-04D3-517AC880A6E5}"/>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fr" sz="3600" b="1">
                <a:solidFill>
                  <a:schemeClr val="tx2"/>
                </a:solidFill>
                <a:latin typeface="Arial"/>
                <a:cs typeface="Arial"/>
              </a:rPr>
              <a:t>Distribuer </a:t>
            </a:r>
            <a:r>
              <a:rPr lang="fr" sz="3600" b="1" err="1">
                <a:solidFill>
                  <a:schemeClr val="tx2"/>
                </a:solidFill>
                <a:latin typeface="Arial"/>
                <a:cs typeface="Arial"/>
              </a:rPr>
              <a:t>des moustiquaires imprégnées d'insecticide </a:t>
            </a:r>
            <a:r>
              <a:rPr lang="fr" sz="3600" b="1">
                <a:solidFill>
                  <a:schemeClr val="tx2"/>
                </a:solidFill>
                <a:latin typeface="Arial"/>
                <a:cs typeface="Arial"/>
              </a:rPr>
              <a:t>aux ménages</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9A502D78-366E-62BB-33F7-49B75D4FCB86}"/>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fr" b="1" u="sng" dirty="0">
                <a:solidFill>
                  <a:schemeClr val="tx2"/>
                </a:solidFill>
              </a:rPr>
              <a:t>Critères pour une action SMART</a:t>
            </a:r>
          </a:p>
          <a:p>
            <a:pPr marL="0" lvl="0" indent="0" algn="ctr">
              <a:buNone/>
              <a:defRPr/>
            </a:pP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Spécifique​</a:t>
            </a:r>
            <a:r>
              <a:rPr kumimoji="0" lang="fr" sz="2200" b="1" i="0" u="none" strike="noStrike" kern="1200" cap="none" spc="0" normalizeH="0" noProof="0" dirty="0">
                <a:ln>
                  <a:noFill/>
                </a:ln>
                <a:solidFill>
                  <a:schemeClr val="accent1"/>
                </a:solidFill>
                <a:effectLst/>
                <a:uLnTx/>
                <a:uFillTx/>
                <a:latin typeface="Arial" panose="020B0604020202020204" pitchFamily="34" charset="0"/>
                <a:ea typeface="+mn-ea"/>
                <a:cs typeface="+mn-cs"/>
              </a:rPr>
              <a:t> </a:t>
            </a:r>
            <a:r>
              <a:rPr lang="fr" b="1" dirty="0">
                <a:solidFill>
                  <a:srgbClr val="384D56"/>
                </a:solidFill>
              </a:rPr>
              <a:t>| </a:t>
            </a:r>
            <a:r>
              <a:rPr lang="fr" b="1" dirty="0">
                <a:solidFill>
                  <a:schemeClr val="accent1"/>
                </a:solidFill>
              </a:rPr>
              <a:t>Mesurable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Atteignable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Réaliste </a:t>
            </a:r>
            <a:r>
              <a:rPr lang="fr" b="1" dirty="0">
                <a:solidFill>
                  <a:srgbClr val="384D56"/>
                </a:solidFill>
              </a:rPr>
              <a:t>| </a:t>
            </a:r>
            <a:r>
              <a:rPr lang="fr" b="1" dirty="0">
                <a:solidFill>
                  <a:schemeClr val="accent1"/>
                </a:solidFill>
              </a:rPr>
              <a:t>Temporelle​</a:t>
            </a:r>
          </a:p>
        </p:txBody>
      </p:sp>
    </p:spTree>
    <p:extLst>
      <p:ext uri="{BB962C8B-B14F-4D97-AF65-F5344CB8AC3E}">
        <p14:creationId xmlns:p14="http://schemas.microsoft.com/office/powerpoint/2010/main" val="402922614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67175-4B40-6876-1936-E5E0FCA2A7EE}"/>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38DE8362-22C5-7E98-BC66-078A8B686887}"/>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fr" sz="3000" b="1">
                <a:solidFill>
                  <a:schemeClr val="accent1"/>
                </a:solidFill>
                <a:latin typeface="Arial"/>
                <a:cs typeface="Arial"/>
              </a:rPr>
              <a:t>Cela répond-il aux critères d’une action SMART ?</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6236F1BA-B74F-D331-FB4B-AFA295E390C0}"/>
              </a:ext>
            </a:extLst>
          </p:cNvPr>
          <p:cNvSpPr txBox="1"/>
          <p:nvPr/>
        </p:nvSpPr>
        <p:spPr>
          <a:xfrm>
            <a:off x="746165" y="2514519"/>
            <a:ext cx="10699668" cy="1934312"/>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fr" sz="3600" b="1" dirty="0">
                <a:solidFill>
                  <a:schemeClr val="tx2"/>
                </a:solidFill>
                <a:latin typeface="Arial"/>
                <a:cs typeface="Arial"/>
              </a:rPr>
              <a:t>Accélérer le délai de transport des échantillons dans la province de Gondor d'ici la semaine prochaine</a:t>
            </a:r>
            <a:endParaRPr kumimoji="0" lang="en-US" sz="3600" b="0" i="0" u="none" strike="noStrike" kern="1200" cap="none" spc="0" normalizeH="0" baseline="0" noProof="0" dirty="0">
              <a:ln>
                <a:noFill/>
              </a:ln>
              <a:solidFill>
                <a:schemeClr val="tx2"/>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ABA30E26-9543-ACC8-DD56-3B50B9A79DA1}"/>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fr" b="1" u="sng" dirty="0">
                <a:solidFill>
                  <a:schemeClr val="tx2"/>
                </a:solidFill>
              </a:rPr>
              <a:t>Critères pour une action SMART</a:t>
            </a:r>
          </a:p>
          <a:p>
            <a:pPr marL="0" lvl="0" indent="0" algn="ctr">
              <a:buNone/>
              <a:defRPr/>
            </a:pP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Spécifique​</a:t>
            </a:r>
            <a:r>
              <a:rPr kumimoji="0" lang="fr" sz="2200" b="1" i="0" u="none" strike="noStrike" kern="1200" cap="none" spc="0" normalizeH="0" noProof="0" dirty="0">
                <a:ln>
                  <a:noFill/>
                </a:ln>
                <a:solidFill>
                  <a:schemeClr val="accent1"/>
                </a:solidFill>
                <a:effectLst/>
                <a:uLnTx/>
                <a:uFillTx/>
                <a:latin typeface="Arial" panose="020B0604020202020204" pitchFamily="34" charset="0"/>
                <a:ea typeface="+mn-ea"/>
                <a:cs typeface="+mn-cs"/>
              </a:rPr>
              <a:t> </a:t>
            </a:r>
            <a:r>
              <a:rPr lang="fr" b="1" dirty="0">
                <a:solidFill>
                  <a:srgbClr val="384D56"/>
                </a:solidFill>
              </a:rPr>
              <a:t>| </a:t>
            </a:r>
            <a:r>
              <a:rPr lang="fr" b="1" dirty="0">
                <a:solidFill>
                  <a:schemeClr val="accent1"/>
                </a:solidFill>
              </a:rPr>
              <a:t>Mesurable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Atteignable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Réaliste </a:t>
            </a:r>
            <a:r>
              <a:rPr lang="fr" b="1" dirty="0">
                <a:solidFill>
                  <a:srgbClr val="384D56"/>
                </a:solidFill>
              </a:rPr>
              <a:t>| </a:t>
            </a:r>
            <a:r>
              <a:rPr lang="fr" b="1" dirty="0">
                <a:solidFill>
                  <a:schemeClr val="accent1"/>
                </a:solidFill>
              </a:rPr>
              <a:t>Temporelle​</a:t>
            </a:r>
          </a:p>
        </p:txBody>
      </p:sp>
    </p:spTree>
    <p:extLst>
      <p:ext uri="{BB962C8B-B14F-4D97-AF65-F5344CB8AC3E}">
        <p14:creationId xmlns:p14="http://schemas.microsoft.com/office/powerpoint/2010/main" val="229404690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28D51-476F-3EAD-445A-C64E52EB1F8B}"/>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9472EBAE-918C-5DB6-7A12-182FB75DB401}"/>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fr" sz="3000" b="1">
                <a:solidFill>
                  <a:schemeClr val="accent1"/>
                </a:solidFill>
                <a:latin typeface="Arial"/>
                <a:cs typeface="Arial"/>
              </a:rPr>
              <a:t>Cela répond-il aux critères d’une action SMART ?</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7FA97DCB-3B00-147D-0748-CAE4969686FC}"/>
              </a:ext>
            </a:extLst>
          </p:cNvPr>
          <p:cNvSpPr txBox="1"/>
          <p:nvPr/>
        </p:nvSpPr>
        <p:spPr>
          <a:xfrm>
            <a:off x="667142" y="1983941"/>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fr" sz="3600" b="1" dirty="0">
                <a:solidFill>
                  <a:schemeClr val="tx2"/>
                </a:solidFill>
                <a:latin typeface="Arial"/>
                <a:cs typeface="Arial"/>
              </a:rPr>
              <a:t>Mener des activités de mobilisation communautaire sur les maladies évitables par la vaccination dans toutes les provinces</a:t>
            </a:r>
            <a:endParaRPr kumimoji="0" lang="en-US" sz="3600" b="0" i="0" u="none" strike="noStrike" kern="1200" cap="none" spc="0" normalizeH="0" baseline="0" noProof="0" dirty="0">
              <a:ln>
                <a:noFill/>
              </a:ln>
              <a:solidFill>
                <a:schemeClr val="tx2"/>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E38FD3C5-90F2-9207-9932-4ED89FC43093}"/>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fr" b="1" u="sng" dirty="0">
                <a:solidFill>
                  <a:schemeClr val="tx2"/>
                </a:solidFill>
              </a:rPr>
              <a:t>Critères pour une action SMART</a:t>
            </a:r>
          </a:p>
          <a:p>
            <a:pPr marL="0" lvl="0" indent="0" algn="ctr">
              <a:buNone/>
              <a:defRPr/>
            </a:pP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Spécifique​</a:t>
            </a:r>
            <a:r>
              <a:rPr kumimoji="0" lang="fr" sz="2200" b="1" i="0" u="none" strike="noStrike" kern="1200" cap="none" spc="0" normalizeH="0" noProof="0" dirty="0">
                <a:ln>
                  <a:noFill/>
                </a:ln>
                <a:solidFill>
                  <a:schemeClr val="accent1"/>
                </a:solidFill>
                <a:effectLst/>
                <a:uLnTx/>
                <a:uFillTx/>
                <a:latin typeface="Arial" panose="020B0604020202020204" pitchFamily="34" charset="0"/>
                <a:ea typeface="+mn-ea"/>
                <a:cs typeface="+mn-cs"/>
              </a:rPr>
              <a:t> </a:t>
            </a:r>
            <a:r>
              <a:rPr lang="fr" b="1" dirty="0">
                <a:solidFill>
                  <a:srgbClr val="384D56"/>
                </a:solidFill>
              </a:rPr>
              <a:t>| </a:t>
            </a:r>
            <a:r>
              <a:rPr lang="fr" b="1" dirty="0">
                <a:solidFill>
                  <a:schemeClr val="accent1"/>
                </a:solidFill>
              </a:rPr>
              <a:t>Mesurable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Atteignable </a:t>
            </a:r>
            <a:r>
              <a:rPr kumimoji="0" lang="fr" sz="2200" b="1"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 </a:t>
            </a:r>
            <a:r>
              <a:rPr kumimoji="0" lang="fr" sz="2200" b="1"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Réaliste </a:t>
            </a:r>
            <a:r>
              <a:rPr lang="fr" b="1" dirty="0">
                <a:solidFill>
                  <a:srgbClr val="384D56"/>
                </a:solidFill>
              </a:rPr>
              <a:t>| </a:t>
            </a:r>
            <a:r>
              <a:rPr lang="fr" b="1" dirty="0">
                <a:solidFill>
                  <a:schemeClr val="accent1"/>
                </a:solidFill>
              </a:rPr>
              <a:t>Temporelle​</a:t>
            </a:r>
          </a:p>
        </p:txBody>
      </p:sp>
    </p:spTree>
    <p:extLst>
      <p:ext uri="{BB962C8B-B14F-4D97-AF65-F5344CB8AC3E}">
        <p14:creationId xmlns:p14="http://schemas.microsoft.com/office/powerpoint/2010/main" val="407256861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7827D-891F-FCDB-5E2E-A06E517A383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4992112-83D8-817B-5B16-95AAB2CA4FA4}"/>
              </a:ext>
            </a:extLst>
          </p:cNvPr>
          <p:cNvSpPr>
            <a:spLocks noGrp="1"/>
          </p:cNvSpPr>
          <p:nvPr>
            <p:ph type="body" idx="1"/>
          </p:nvPr>
        </p:nvSpPr>
        <p:spPr>
          <a:xfrm>
            <a:off x="455139" y="4812664"/>
            <a:ext cx="5157787" cy="455406"/>
          </a:xfrm>
        </p:spPr>
        <p:txBody>
          <a:bodyPr/>
          <a:lstStyle/>
          <a:p>
            <a:r>
              <a:rPr lang="fr" sz="2000" dirty="0">
                <a:latin typeface="Arial"/>
                <a:cs typeface="Arial"/>
              </a:rPr>
              <a:t>Dans votre groupe…</a:t>
            </a:r>
            <a:endParaRPr lang="en-US" sz="2000" dirty="0"/>
          </a:p>
        </p:txBody>
      </p:sp>
      <p:sp>
        <p:nvSpPr>
          <p:cNvPr id="4" name="Content Placeholder 3">
            <a:extLst>
              <a:ext uri="{FF2B5EF4-FFF2-40B4-BE49-F238E27FC236}">
                <a16:creationId xmlns:a16="http://schemas.microsoft.com/office/drawing/2014/main" id="{CAB14F38-C97F-0A1B-4818-DB213EB93301}"/>
              </a:ext>
            </a:extLst>
          </p:cNvPr>
          <p:cNvSpPr>
            <a:spLocks noGrp="1"/>
          </p:cNvSpPr>
          <p:nvPr>
            <p:ph sz="half" idx="2"/>
          </p:nvPr>
        </p:nvSpPr>
        <p:spPr>
          <a:xfrm>
            <a:off x="455139" y="1246596"/>
            <a:ext cx="7314101" cy="3419867"/>
          </a:xfrm>
        </p:spPr>
        <p:txBody>
          <a:bodyPr vert="horz" lIns="91440" tIns="45720" rIns="91440" bIns="45720" rtlCol="0" anchor="t">
            <a:noAutofit/>
          </a:bodyPr>
          <a:lstStyle/>
          <a:p>
            <a:pPr marL="457200" indent="-457200">
              <a:buFont typeface="+mj-lt"/>
              <a:buAutoNum type="arabicPeriod"/>
            </a:pPr>
            <a:r>
              <a:rPr lang="fr" sz="2000" dirty="0">
                <a:solidFill>
                  <a:schemeClr val="tx1"/>
                </a:solidFill>
                <a:effectLst/>
                <a:cs typeface="Arial" panose="020B0604020202020204" pitchFamily="34" charset="0"/>
              </a:rPr>
              <a:t>Améliorer la disponibilité des kits de prélèvement d'échantillons</a:t>
            </a:r>
          </a:p>
          <a:p>
            <a:pPr marL="457200" indent="-457200">
              <a:buFont typeface="+mj-lt"/>
              <a:buAutoNum type="arabicPeriod"/>
            </a:pPr>
            <a:r>
              <a:rPr lang="fr" sz="2000" dirty="0">
                <a:solidFill>
                  <a:schemeClr val="tx1"/>
                </a:solidFill>
                <a:effectLst/>
                <a:cs typeface="Arial" panose="020B0604020202020204" pitchFamily="34" charset="0"/>
              </a:rPr>
              <a:t>Ajouter des variables pertinentes au système électronique</a:t>
            </a:r>
          </a:p>
          <a:p>
            <a:pPr marL="457200" indent="-457200">
              <a:buFont typeface="+mj-lt"/>
              <a:buAutoNum type="arabicPeriod"/>
            </a:pPr>
            <a:r>
              <a:rPr lang="fr" sz="2000" dirty="0">
                <a:solidFill>
                  <a:schemeClr val="tx1"/>
                </a:solidFill>
                <a:latin typeface="Arial"/>
                <a:cs typeface="Arial"/>
              </a:rPr>
              <a:t>Distribuer </a:t>
            </a:r>
            <a:r>
              <a:rPr lang="fr" sz="2000" dirty="0">
                <a:solidFill>
                  <a:schemeClr val="tx1"/>
                </a:solidFill>
                <a:effectLst/>
                <a:latin typeface="Arial"/>
                <a:cs typeface="Arial"/>
              </a:rPr>
              <a:t>des moustiquaires imprégnées d'insecticide aux ménages</a:t>
            </a:r>
          </a:p>
          <a:p>
            <a:pPr marL="457200" indent="-457200">
              <a:buFont typeface="+mj-lt"/>
              <a:buAutoNum type="arabicPeriod"/>
            </a:pPr>
            <a:r>
              <a:rPr lang="fr" sz="2000" dirty="0">
                <a:solidFill>
                  <a:schemeClr val="tx1"/>
                </a:solidFill>
                <a:effectLst/>
                <a:cs typeface="Arial" panose="020B0604020202020204" pitchFamily="34" charset="0"/>
              </a:rPr>
              <a:t>Accélérer le délai de transport des échantillons dans la province de Gondor d'ici la semaine prochaine</a:t>
            </a:r>
          </a:p>
          <a:p>
            <a:pPr marL="457200" indent="-457200">
              <a:buFont typeface="+mj-lt"/>
              <a:buAutoNum type="arabicPeriod"/>
            </a:pPr>
            <a:r>
              <a:rPr lang="fr" sz="2000" dirty="0">
                <a:solidFill>
                  <a:schemeClr val="tx1"/>
                </a:solidFill>
                <a:effectLst/>
                <a:cs typeface="Arial" panose="020B0604020202020204" pitchFamily="34" charset="0"/>
              </a:rPr>
              <a:t>Mener des activités de mobilisation communautaire sur les maladies évitables par la vaccination dans toutes les provinces</a:t>
            </a:r>
          </a:p>
          <a:p>
            <a:pPr marL="457200" indent="-457200">
              <a:buFont typeface="+mj-lt"/>
              <a:buAutoNum type="arabicPeriod"/>
            </a:pPr>
            <a:endParaRPr lang="en-US" sz="2000" dirty="0">
              <a:solidFill>
                <a:schemeClr val="tx1"/>
              </a:solidFill>
              <a:cs typeface="Arial" panose="020B0604020202020204" pitchFamily="34" charset="0"/>
            </a:endParaRPr>
          </a:p>
        </p:txBody>
      </p:sp>
      <p:sp>
        <p:nvSpPr>
          <p:cNvPr id="19" name="Text Placeholder 2">
            <a:extLst>
              <a:ext uri="{FF2B5EF4-FFF2-40B4-BE49-F238E27FC236}">
                <a16:creationId xmlns:a16="http://schemas.microsoft.com/office/drawing/2014/main" id="{44C7FEE2-1C4E-0917-3A3C-FCD748B18464}"/>
              </a:ext>
            </a:extLst>
          </p:cNvPr>
          <p:cNvSpPr txBox="1">
            <a:spLocks/>
          </p:cNvSpPr>
          <p:nvPr/>
        </p:nvSpPr>
        <p:spPr>
          <a:xfrm>
            <a:off x="455140" y="408480"/>
            <a:ext cx="5157787" cy="4554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 sz="2000" dirty="0">
                <a:latin typeface="Arial"/>
                <a:cs typeface="Arial"/>
              </a:rPr>
              <a:t>Tâche assignée</a:t>
            </a:r>
            <a:endParaRPr lang="en-US" sz="2000" dirty="0"/>
          </a:p>
        </p:txBody>
      </p:sp>
      <p:sp>
        <p:nvSpPr>
          <p:cNvPr id="20" name="Content Placeholder 3">
            <a:extLst>
              <a:ext uri="{FF2B5EF4-FFF2-40B4-BE49-F238E27FC236}">
                <a16:creationId xmlns:a16="http://schemas.microsoft.com/office/drawing/2014/main" id="{162B6F0D-6B25-20FF-3272-898805E6CA04}"/>
              </a:ext>
            </a:extLst>
          </p:cNvPr>
          <p:cNvSpPr txBox="1">
            <a:spLocks/>
          </p:cNvSpPr>
          <p:nvPr/>
        </p:nvSpPr>
        <p:spPr>
          <a:xfrm>
            <a:off x="503764" y="5351441"/>
            <a:ext cx="11369470" cy="116928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 sz="1800" dirty="0">
                <a:latin typeface="Arial"/>
                <a:cs typeface="Arial"/>
              </a:rPr>
              <a:t>Quels critères d'action SMART ne sont pas remplis pour l'action qui vous a été assignée ? Pourquoi ?</a:t>
            </a:r>
          </a:p>
          <a:p>
            <a:r>
              <a:rPr lang="fr" sz="1800" dirty="0">
                <a:latin typeface="Arial"/>
                <a:cs typeface="Arial"/>
              </a:rPr>
              <a:t>Comment pourriez-vous améliorer cette action ?</a:t>
            </a:r>
          </a:p>
        </p:txBody>
      </p:sp>
      <p:sp>
        <p:nvSpPr>
          <p:cNvPr id="8" name="Rectangle 7">
            <a:extLst>
              <a:ext uri="{FF2B5EF4-FFF2-40B4-BE49-F238E27FC236}">
                <a16:creationId xmlns:a16="http://schemas.microsoft.com/office/drawing/2014/main" id="{3C4A5573-849E-8DB6-DF9F-76E7440103EF}"/>
              </a:ext>
            </a:extLst>
          </p:cNvPr>
          <p:cNvSpPr/>
          <p:nvPr/>
        </p:nvSpPr>
        <p:spPr>
          <a:xfrm>
            <a:off x="7916575" y="598972"/>
            <a:ext cx="3956659" cy="318280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 Placeholder 4">
            <a:extLst>
              <a:ext uri="{FF2B5EF4-FFF2-40B4-BE49-F238E27FC236}">
                <a16:creationId xmlns:a16="http://schemas.microsoft.com/office/drawing/2014/main" id="{1A93A8C7-A4A1-9D82-5377-36E917FB4B03}"/>
              </a:ext>
            </a:extLst>
          </p:cNvPr>
          <p:cNvSpPr>
            <a:spLocks noGrp="1"/>
          </p:cNvSpPr>
          <p:nvPr>
            <p:ph type="body" sz="quarter" idx="3"/>
          </p:nvPr>
        </p:nvSpPr>
        <p:spPr>
          <a:xfrm>
            <a:off x="8105322" y="513080"/>
            <a:ext cx="3473004" cy="823912"/>
          </a:xfrm>
        </p:spPr>
        <p:txBody>
          <a:bodyPr/>
          <a:lstStyle/>
          <a:p>
            <a:r>
              <a:rPr lang="fr" sz="2000" dirty="0">
                <a:latin typeface="Arial"/>
                <a:cs typeface="Arial"/>
              </a:rPr>
              <a:t>Considérer les critères suivants</a:t>
            </a:r>
            <a:endParaRPr lang="en-US" sz="2000" dirty="0">
              <a:cs typeface="Arial"/>
            </a:endParaRPr>
          </a:p>
        </p:txBody>
      </p:sp>
      <p:sp>
        <p:nvSpPr>
          <p:cNvPr id="13" name="Content Placeholder 5">
            <a:extLst>
              <a:ext uri="{FF2B5EF4-FFF2-40B4-BE49-F238E27FC236}">
                <a16:creationId xmlns:a16="http://schemas.microsoft.com/office/drawing/2014/main" id="{EB3853B3-1F85-3CCF-F22E-D5E5FBB64211}"/>
              </a:ext>
            </a:extLst>
          </p:cNvPr>
          <p:cNvSpPr>
            <a:spLocks noGrp="1"/>
          </p:cNvSpPr>
          <p:nvPr>
            <p:ph sz="quarter" idx="4"/>
          </p:nvPr>
        </p:nvSpPr>
        <p:spPr>
          <a:xfrm>
            <a:off x="8105322" y="1565425"/>
            <a:ext cx="3777015" cy="1938773"/>
          </a:xfrm>
        </p:spPr>
        <p:txBody>
          <a:bodyPr vert="horz" lIns="91440" tIns="45720" rIns="91440" bIns="45720" rtlCol="0" anchor="t">
            <a:noAutofit/>
          </a:bodyPr>
          <a:lstStyle/>
          <a:p>
            <a:pPr marL="0" indent="0">
              <a:buNone/>
            </a:pPr>
            <a:r>
              <a:rPr lang="fr" sz="1800" b="1" dirty="0">
                <a:solidFill>
                  <a:schemeClr val="dk1"/>
                </a:solidFill>
                <a:latin typeface="Arial"/>
                <a:cs typeface="Arial"/>
              </a:rPr>
              <a:t>Critères d'action SMART :</a:t>
            </a:r>
            <a:endParaRPr lang="en-US" sz="1800" dirty="0">
              <a:solidFill>
                <a:schemeClr val="dk1"/>
              </a:solidFill>
              <a:latin typeface="Arial"/>
              <a:cs typeface="Arial"/>
            </a:endParaRPr>
          </a:p>
          <a:p>
            <a:pPr marL="285750" indent="-285750">
              <a:buFont typeface="Arial,Sans-Serif" panose="020B0604020202020204" pitchFamily="34" charset="0"/>
            </a:pPr>
            <a:r>
              <a:rPr lang="fr" sz="1800" b="1" dirty="0">
                <a:solidFill>
                  <a:schemeClr val="dk1"/>
                </a:solidFill>
                <a:latin typeface="Arial"/>
                <a:cs typeface="Arial"/>
              </a:rPr>
              <a:t>S</a:t>
            </a:r>
            <a:r>
              <a:rPr lang="fr" sz="1800" dirty="0">
                <a:solidFill>
                  <a:schemeClr val="dk1"/>
                </a:solidFill>
                <a:latin typeface="Arial"/>
                <a:cs typeface="Arial"/>
              </a:rPr>
              <a:t>pécifique</a:t>
            </a:r>
          </a:p>
          <a:p>
            <a:pPr marL="285750" indent="-285750">
              <a:buFont typeface="Arial,Sans-Serif" panose="020B0604020202020204" pitchFamily="34" charset="0"/>
            </a:pPr>
            <a:r>
              <a:rPr lang="fr" sz="1800" b="1" dirty="0">
                <a:solidFill>
                  <a:schemeClr val="dk1"/>
                </a:solidFill>
                <a:latin typeface="Arial"/>
                <a:cs typeface="Arial"/>
              </a:rPr>
              <a:t>M</a:t>
            </a:r>
            <a:r>
              <a:rPr lang="fr" sz="1800" dirty="0">
                <a:solidFill>
                  <a:schemeClr val="dk1"/>
                </a:solidFill>
                <a:latin typeface="Arial"/>
                <a:cs typeface="Arial"/>
              </a:rPr>
              <a:t>esurable</a:t>
            </a:r>
          </a:p>
          <a:p>
            <a:pPr marL="285750" indent="-285750">
              <a:buFont typeface="Arial,Sans-Serif" panose="020B0604020202020204" pitchFamily="34" charset="0"/>
            </a:pPr>
            <a:r>
              <a:rPr lang="fr" sz="1800" b="1" dirty="0">
                <a:solidFill>
                  <a:schemeClr val="dk1"/>
                </a:solidFill>
                <a:latin typeface="Arial"/>
                <a:cs typeface="Arial"/>
              </a:rPr>
              <a:t>A</a:t>
            </a:r>
            <a:r>
              <a:rPr lang="fr" sz="1800" dirty="0">
                <a:solidFill>
                  <a:schemeClr val="dk1"/>
                </a:solidFill>
                <a:latin typeface="Arial"/>
                <a:cs typeface="Arial"/>
              </a:rPr>
              <a:t>tteignable</a:t>
            </a:r>
          </a:p>
          <a:p>
            <a:pPr marL="285750" indent="-285750">
              <a:buFont typeface="Arial,Sans-Serif" panose="020B0604020202020204" pitchFamily="34" charset="0"/>
            </a:pPr>
            <a:r>
              <a:rPr lang="fr" sz="1800" b="1" dirty="0">
                <a:solidFill>
                  <a:schemeClr val="dk1"/>
                </a:solidFill>
                <a:latin typeface="Arial"/>
                <a:cs typeface="Arial"/>
              </a:rPr>
              <a:t>R</a:t>
            </a:r>
            <a:r>
              <a:rPr lang="fr" sz="1800" dirty="0">
                <a:solidFill>
                  <a:schemeClr val="dk1"/>
                </a:solidFill>
                <a:latin typeface="Arial"/>
                <a:cs typeface="Arial"/>
              </a:rPr>
              <a:t>éaliste</a:t>
            </a:r>
          </a:p>
          <a:p>
            <a:pPr marL="285750" indent="-285750">
              <a:buFont typeface="Arial,Sans-Serif" panose="020B0604020202020204" pitchFamily="34" charset="0"/>
            </a:pPr>
            <a:r>
              <a:rPr lang="fr" sz="1800" b="1" dirty="0">
                <a:solidFill>
                  <a:schemeClr val="dk1"/>
                </a:solidFill>
                <a:latin typeface="Arial"/>
                <a:cs typeface="Arial"/>
              </a:rPr>
              <a:t>T</a:t>
            </a:r>
            <a:r>
              <a:rPr lang="fr" sz="1800" dirty="0">
                <a:solidFill>
                  <a:schemeClr val="dk1"/>
                </a:solidFill>
                <a:latin typeface="Arial"/>
                <a:cs typeface="Arial"/>
              </a:rPr>
              <a:t>emporelle</a:t>
            </a:r>
          </a:p>
          <a:p>
            <a:pPr marL="0" indent="0">
              <a:buNone/>
            </a:pPr>
            <a:endParaRPr lang="en-US" sz="2000" dirty="0">
              <a:solidFill>
                <a:schemeClr val="dk1"/>
              </a:solidFill>
              <a:latin typeface="Arial"/>
              <a:cs typeface="Arial"/>
            </a:endParaRPr>
          </a:p>
        </p:txBody>
      </p:sp>
    </p:spTree>
    <p:extLst>
      <p:ext uri="{BB962C8B-B14F-4D97-AF65-F5344CB8AC3E}">
        <p14:creationId xmlns:p14="http://schemas.microsoft.com/office/powerpoint/2010/main" val="28494470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726493" y="24373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824509" y="17819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457122" y="17819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369540" y="17819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30354" y="17276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41549" y="17417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5900" y="17211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725443" y="2566560"/>
            <a:ext cx="2046020"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9B51E0"/>
                </a:solidFill>
                <a:effectLst/>
                <a:uLnTx/>
                <a:uFillTx/>
                <a:latin typeface="Arial" panose="020B0604020202020204" pitchFamily="34" charset="0"/>
                <a:ea typeface="+mn-ea"/>
                <a:cs typeface="Arial" panose="020B0604020202020204" pitchFamily="34" charset="0"/>
              </a:rPr>
              <a:t>Date d’apparition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9B51E0"/>
                </a:solidFill>
                <a:effectLst/>
                <a:uLnTx/>
                <a:uFillTx/>
                <a:latin typeface="Arial"/>
                <a:ea typeface="+mn-ea"/>
                <a:cs typeface="Arial"/>
              </a:rPr>
              <a:t>5 août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721164" y="621290"/>
            <a:ext cx="1783190" cy="129266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endParaRP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DÉTECTER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Cible : 7 jours</a:t>
            </a:r>
            <a:br>
              <a:rPr kumimoji="0" lang="fr-FR" sz="18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br>
            <a:endParaRPr kumimoji="0" lang="fr-FR" sz="18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758525" y="621290"/>
            <a:ext cx="1611015" cy="129266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br>
              <a:rPr kumimoji="0" lang="fr-FR" sz="18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br>
            <a:r>
              <a:rPr kumimoji="0" lang="fr-FR" sz="24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t>NOTIFIER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t>Cible : 1 jour</a:t>
            </a:r>
            <a:br>
              <a:rPr kumimoji="0" lang="fr-FR" sz="18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br>
            <a:endParaRPr kumimoji="0" lang="fr-FR" sz="18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489896" y="621290"/>
            <a:ext cx="2216204" cy="129266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br>
              <a:rPr kumimoji="0" lang="fr-FR" sz="18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br>
            <a:r>
              <a:rPr kumimoji="0" lang="fr-FR" sz="2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RÉPONDRE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Cible : 7 jours</a:t>
            </a:r>
            <a:br>
              <a:rPr kumimoji="0" lang="fr-FR" sz="18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br>
            <a:endParaRPr kumimoji="0" lang="fr-FR" sz="18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570118" y="2582416"/>
            <a:ext cx="2506428"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Date de détection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CF2E2E"/>
                </a:solidFill>
                <a:effectLst/>
                <a:uLnTx/>
                <a:uFillTx/>
                <a:latin typeface="Arial"/>
                <a:ea typeface="+mn-ea"/>
                <a:cs typeface="Arial"/>
              </a:rPr>
              <a:t>17 septembre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278235" y="2582416"/>
            <a:ext cx="2014871"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Date de notification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CB900"/>
                </a:solidFill>
                <a:effectLst/>
                <a:uLnTx/>
                <a:uFillTx/>
                <a:latin typeface="Arial"/>
                <a:ea typeface="+mn-ea"/>
                <a:cs typeface="Arial"/>
              </a:rPr>
              <a:t>17 septembre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753114" y="2468093"/>
            <a:ext cx="2139992" cy="83099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Date de réponse précoce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3BB041"/>
                </a:solidFill>
                <a:effectLst/>
                <a:uLnTx/>
                <a:uFillTx/>
                <a:latin typeface="Arial"/>
                <a:ea typeface="+mn-ea"/>
                <a:cs typeface="Arial"/>
              </a:rPr>
              <a:t>26 septembre 2022</a:t>
            </a:r>
          </a:p>
        </p:txBody>
      </p:sp>
      <p:sp>
        <p:nvSpPr>
          <p:cNvPr id="78" name="# DAYS">
            <a:extLst>
              <a:ext uri="{FF2B5EF4-FFF2-40B4-BE49-F238E27FC236}">
                <a16:creationId xmlns:a16="http://schemas.microsoft.com/office/drawing/2014/main" id="{44EE1BF1-05C4-9CBA-5165-C5471C3A5543}"/>
              </a:ext>
            </a:extLst>
          </p:cNvPr>
          <p:cNvSpPr txBox="1"/>
          <p:nvPr/>
        </p:nvSpPr>
        <p:spPr>
          <a:xfrm>
            <a:off x="2709967" y="1899731"/>
            <a:ext cx="1403588" cy="40011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mn-ea"/>
                <a:cs typeface="Arial"/>
              </a:rPr>
              <a:t> 46 JOURS</a:t>
            </a:r>
          </a:p>
        </p:txBody>
      </p:sp>
      <p:sp>
        <p:nvSpPr>
          <p:cNvPr id="79" name="# DAYS">
            <a:extLst>
              <a:ext uri="{FF2B5EF4-FFF2-40B4-BE49-F238E27FC236}">
                <a16:creationId xmlns:a16="http://schemas.microsoft.com/office/drawing/2014/main" id="{45325AEF-558F-2BCF-53EE-3E5C8646F701}"/>
              </a:ext>
            </a:extLst>
          </p:cNvPr>
          <p:cNvSpPr txBox="1"/>
          <p:nvPr/>
        </p:nvSpPr>
        <p:spPr>
          <a:xfrm>
            <a:off x="5473381" y="1914420"/>
            <a:ext cx="1496072" cy="40011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mn-ea"/>
                <a:cs typeface="Arial"/>
              </a:rPr>
              <a:t> &lt;1 JOUR</a:t>
            </a:r>
          </a:p>
        </p:txBody>
      </p:sp>
      <p:sp>
        <p:nvSpPr>
          <p:cNvPr id="80" name="# DAYS">
            <a:extLst>
              <a:ext uri="{FF2B5EF4-FFF2-40B4-BE49-F238E27FC236}">
                <a16:creationId xmlns:a16="http://schemas.microsoft.com/office/drawing/2014/main" id="{7E8B51A0-829D-B7CF-3C91-02A9B904F165}"/>
              </a:ext>
            </a:extLst>
          </p:cNvPr>
          <p:cNvSpPr txBox="1"/>
          <p:nvPr/>
        </p:nvSpPr>
        <p:spPr>
          <a:xfrm>
            <a:off x="8770360" y="1889961"/>
            <a:ext cx="1190388" cy="40011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rgbClr val="FFFFFF"/>
                </a:solidFill>
                <a:effectLst/>
                <a:uLnTx/>
                <a:uFillTx/>
                <a:latin typeface="Arial"/>
                <a:ea typeface="+mn-ea"/>
                <a:cs typeface="Arial"/>
              </a:rPr>
              <a:t>9 JOURS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87715" y="4394410"/>
            <a:ext cx="275280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1050" b="0" i="0" u="none" strike="noStrike" kern="1200" cap="none" spc="0"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Depuis la COVID, la surveillance communautaire était exténuée et n’a pas pu identifier la série inhabituelle de décès.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61409" y="3364963"/>
            <a:ext cx="2785300" cy="89591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Manque de connaissances sur les définitions de cas présumés de la Surveillance intégrée de la maladie et réponse (SIMR) dans les établissements privés</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29410" y="4389930"/>
            <a:ext cx="3017794"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1050" b="0" i="0" u="none" strike="noStrike" kern="1200" cap="none" spc="0" normalizeH="0" baseline="0" noProof="0">
                <a:ln>
                  <a:noFill/>
                </a:ln>
                <a:solidFill>
                  <a:srgbClr val="0C0F22"/>
                </a:solidFill>
                <a:effectLst/>
                <a:uLnTx/>
                <a:uFillTx/>
                <a:latin typeface="Arial" panose="020B0604020202020204" pitchFamily="34" charset="0"/>
                <a:ea typeface="Arial"/>
                <a:cs typeface="Arial" panose="020B0604020202020204" pitchFamily="34" charset="0"/>
              </a:rPr>
              <a:t>Sous-utilisation des SMS prépayés pour la notification des nouveaux membres du personnel</a:t>
            </a: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35601" y="3354686"/>
            <a:ext cx="3017795" cy="908822"/>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1050" b="0" i="0" u="none" strike="noStrike" kern="120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rPr>
              <a:t>Absence de rôles clairs en matière de notification si un cas suspect est détecté au niveau régional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93106" y="4393787"/>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ctr" defTabSz="914446" rtl="0" eaLnBrk="1" fontAlgn="auto" latinLnBrk="0" hangingPunct="1">
              <a:lnSpc>
                <a:spcPct val="100000"/>
              </a:lnSpc>
              <a:spcBef>
                <a:spcPts val="0"/>
              </a:spcBef>
              <a:spcAft>
                <a:spcPts val="0"/>
              </a:spcAft>
              <a:buClrTx/>
              <a:buSzPct val="100000"/>
              <a:buFontTx/>
              <a:buNone/>
              <a:tabLst/>
              <a:defRPr>
                <a:solidFill>
                  <a:srgbClr val="0C0F22"/>
                </a:solidFill>
              </a:defRPr>
            </a:pPr>
            <a:r>
              <a:rPr kumimoji="0" lang="fr-FR" sz="1050" b="0" i="0" u="none" strike="noStrike" kern="120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rPr>
              <a:t>Retards dans l’accès aux fonds pour permettre à l’équipe d’intervention rapide d’effectuer la recherche des contacts</a:t>
            </a:r>
          </a:p>
        </p:txBody>
      </p:sp>
      <p:sp>
        <p:nvSpPr>
          <p:cNvPr id="86" name="TextBox 85">
            <a:extLst>
              <a:ext uri="{FF2B5EF4-FFF2-40B4-BE49-F238E27FC236}">
                <a16:creationId xmlns:a16="http://schemas.microsoft.com/office/drawing/2014/main" id="{D92F964C-1B04-BAF4-8D94-989982C6DF05}"/>
              </a:ext>
            </a:extLst>
          </p:cNvPr>
          <p:cNvSpPr txBox="1"/>
          <p:nvPr/>
        </p:nvSpPr>
        <p:spPr>
          <a:xfrm>
            <a:off x="282359" y="1472377"/>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CIBLE</a:t>
            </a:r>
          </a:p>
        </p:txBody>
      </p:sp>
      <p:sp>
        <p:nvSpPr>
          <p:cNvPr id="87" name="TextBox 86">
            <a:extLst>
              <a:ext uri="{FF2B5EF4-FFF2-40B4-BE49-F238E27FC236}">
                <a16:creationId xmlns:a16="http://schemas.microsoft.com/office/drawing/2014/main" id="{EB8D3901-28C1-04CC-B364-3277FA50ADF6}"/>
              </a:ext>
            </a:extLst>
          </p:cNvPr>
          <p:cNvSpPr txBox="1"/>
          <p:nvPr/>
        </p:nvSpPr>
        <p:spPr>
          <a:xfrm>
            <a:off x="252170" y="1992484"/>
            <a:ext cx="1692882"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CHRONOLOGIE</a:t>
            </a:r>
          </a:p>
        </p:txBody>
      </p:sp>
      <p:sp>
        <p:nvSpPr>
          <p:cNvPr id="88" name="TextBox 87">
            <a:extLst>
              <a:ext uri="{FF2B5EF4-FFF2-40B4-BE49-F238E27FC236}">
                <a16:creationId xmlns:a16="http://schemas.microsoft.com/office/drawing/2014/main" id="{F06A252A-D11E-E6BC-99B2-9C34733DB866}"/>
              </a:ext>
            </a:extLst>
          </p:cNvPr>
          <p:cNvSpPr txBox="1"/>
          <p:nvPr/>
        </p:nvSpPr>
        <p:spPr>
          <a:xfrm>
            <a:off x="282359" y="3361937"/>
            <a:ext cx="1833693"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GOULETS D’ÉTRANGLEMENT</a:t>
            </a:r>
          </a:p>
        </p:txBody>
      </p:sp>
      <p:sp>
        <p:nvSpPr>
          <p:cNvPr id="90" name="Rounded Rectangle 75">
            <a:extLst>
              <a:ext uri="{FF2B5EF4-FFF2-40B4-BE49-F238E27FC236}">
                <a16:creationId xmlns:a16="http://schemas.microsoft.com/office/drawing/2014/main" id="{978BBFBC-67A6-25DD-6835-1B28D53F15E0}"/>
              </a:ext>
            </a:extLst>
          </p:cNvPr>
          <p:cNvSpPr/>
          <p:nvPr/>
        </p:nvSpPr>
        <p:spPr>
          <a:xfrm>
            <a:off x="8247527" y="538562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ctr" defTabSz="914446" rtl="0" eaLnBrk="1" fontAlgn="auto" latinLnBrk="0" hangingPunct="1">
              <a:lnSpc>
                <a:spcPct val="100000"/>
              </a:lnSpc>
              <a:spcBef>
                <a:spcPts val="0"/>
              </a:spcBef>
              <a:spcAft>
                <a:spcPts val="0"/>
              </a:spcAft>
              <a:buClrTx/>
              <a:buSzPct val="100000"/>
              <a:buFontTx/>
              <a:buNone/>
              <a:tabLst/>
              <a:defRPr>
                <a:solidFill>
                  <a:srgbClr val="0C0F22"/>
                </a:solidFill>
              </a:defRPr>
            </a:pPr>
            <a:r>
              <a:rPr kumimoji="0" lang="fr-FR" sz="1050" b="0" i="0" u="none" strike="noStrike" kern="1200" cap="none" spc="0" normalizeH="0" baseline="0" noProof="0">
                <a:ln>
                  <a:noFill/>
                </a:ln>
                <a:solidFill>
                  <a:srgbClr val="0C0F22"/>
                </a:solidFill>
                <a:effectLst/>
                <a:uLnTx/>
                <a:uFillTx/>
                <a:latin typeface="Arial" panose="020B0604020202020204" pitchFamily="34" charset="0"/>
                <a:ea typeface="Arial"/>
                <a:cs typeface="Arial" panose="020B0604020202020204" pitchFamily="34" charset="0"/>
              </a:rPr>
              <a:t>L’hôpital régional a mobilisé des ressources pour l’enquête initiale sur les décès dans la communauté.</a:t>
            </a:r>
          </a:p>
        </p:txBody>
      </p:sp>
      <p:sp>
        <p:nvSpPr>
          <p:cNvPr id="97" name="TextBox 96">
            <a:extLst>
              <a:ext uri="{FF2B5EF4-FFF2-40B4-BE49-F238E27FC236}">
                <a16:creationId xmlns:a16="http://schemas.microsoft.com/office/drawing/2014/main" id="{A87F5133-642D-25E8-20E1-8FF7BAFB6C20}"/>
              </a:ext>
            </a:extLst>
          </p:cNvPr>
          <p:cNvSpPr txBox="1"/>
          <p:nvPr/>
        </p:nvSpPr>
        <p:spPr>
          <a:xfrm>
            <a:off x="252170" y="5463355"/>
            <a:ext cx="1513629"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FACTEURS FAVORISANTS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84025" y="3369710"/>
            <a:ext cx="2833271"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1050" b="0" i="0" u="none" strike="noStrike" kern="1200" cap="none" spc="0"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L’unité d’isolement était partiellement fonctionnelle et ne disposait pas </a:t>
            </a:r>
            <a:br>
              <a:rPr kumimoji="0" lang="fr-FR" sz="1050" b="0" i="0" u="none" strike="noStrike" kern="1200" cap="none" spc="0"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br>
            <a:r>
              <a:rPr kumimoji="0" lang="fr-FR" sz="1050" b="0" i="0" u="none" strike="noStrike" kern="1200" cap="none" spc="0"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d’installations sanitaires.</a:t>
            </a: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105413" y="5385624"/>
            <a:ext cx="3017794"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1050" b="0" i="0" u="none" strike="noStrike" kern="1200" cap="none" spc="0"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L’hôpital régional a immédiatement appelé l’équipe d’intervention rapide du district et l’a informée du cas.</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63718" y="5385624"/>
            <a:ext cx="2752802"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fr-FR" sz="1050" b="0" i="0" u="none" strike="noStrike" kern="1200" cap="none" spc="0" normalizeH="0" baseline="0" noProof="0" dirty="0">
                <a:ln>
                  <a:noFill/>
                </a:ln>
                <a:solidFill>
                  <a:srgbClr val="0C0F22"/>
                </a:solidFill>
                <a:effectLst/>
                <a:uLnTx/>
                <a:uFillTx/>
                <a:latin typeface="Arial" panose="020B0604020202020204" pitchFamily="34" charset="0"/>
                <a:ea typeface="Arial"/>
                <a:cs typeface="Arial" panose="020B0604020202020204" pitchFamily="34" charset="0"/>
              </a:rPr>
              <a:t>Surveillance syndromique des maladies fébriles aiguës à l’hôpital régional de Mubende, qui a suspecté la présence d’une fièvre hémorragique virale (FHV) et en a informé le district</a:t>
            </a:r>
          </a:p>
        </p:txBody>
      </p:sp>
      <p:sp>
        <p:nvSpPr>
          <p:cNvPr id="11" name="Oval 10">
            <a:extLst>
              <a:ext uri="{FF2B5EF4-FFF2-40B4-BE49-F238E27FC236}">
                <a16:creationId xmlns:a16="http://schemas.microsoft.com/office/drawing/2014/main" id="{331CECC1-2C37-F2EE-B66A-40BBAB005F43}"/>
              </a:ext>
            </a:extLst>
          </p:cNvPr>
          <p:cNvSpPr/>
          <p:nvPr/>
        </p:nvSpPr>
        <p:spPr>
          <a:xfrm>
            <a:off x="1804630" y="17508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2008326" y="19132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2223993" y="3397914"/>
            <a:ext cx="159378" cy="200102"/>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2223992" y="4355968"/>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5095013" y="3397914"/>
            <a:ext cx="159378" cy="200102"/>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5095012" y="4355968"/>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8241336" y="3397914"/>
            <a:ext cx="159378" cy="200102"/>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8241335" y="4355968"/>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2182133" y="5447166"/>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5053152" y="5447166"/>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8169977" y="5447166"/>
            <a:ext cx="212232" cy="212232"/>
          </a:xfrm>
          <a:prstGeom prst="rect">
            <a:avLst/>
          </a:prstGeom>
        </p:spPr>
      </p:pic>
      <p:sp>
        <p:nvSpPr>
          <p:cNvPr id="2" name="Title 1">
            <a:extLst>
              <a:ext uri="{FF2B5EF4-FFF2-40B4-BE49-F238E27FC236}">
                <a16:creationId xmlns:a16="http://schemas.microsoft.com/office/drawing/2014/main" id="{5CC1FF88-D353-6C01-6FD4-6D7BCCF8A764}"/>
              </a:ext>
            </a:extLst>
          </p:cNvPr>
          <p:cNvSpPr>
            <a:spLocks noGrp="1"/>
          </p:cNvSpPr>
          <p:nvPr>
            <p:ph type="title"/>
          </p:nvPr>
        </p:nvSpPr>
        <p:spPr>
          <a:xfrm>
            <a:off x="535456" y="157280"/>
            <a:ext cx="11121087" cy="1087808"/>
          </a:xfrm>
        </p:spPr>
        <p:txBody>
          <a:bodyPr/>
          <a:lstStyle/>
          <a:p>
            <a:r>
              <a:rPr lang="fr" dirty="0">
                <a:latin typeface="Arial"/>
                <a:cs typeface="Arial"/>
              </a:rPr>
              <a:t>Épidémie de maladie à virus Soudan | Ouganda | 2022</a:t>
            </a:r>
            <a:endParaRPr lang="en-US" dirty="0"/>
          </a:p>
        </p:txBody>
      </p:sp>
    </p:spTree>
    <p:extLst>
      <p:ext uri="{BB962C8B-B14F-4D97-AF65-F5344CB8AC3E}">
        <p14:creationId xmlns:p14="http://schemas.microsoft.com/office/powerpoint/2010/main" val="338351858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81979"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5705"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30950"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3" y="2191442"/>
            <a:ext cx="1638526"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200" b="0" i="0" u="none" strike="noStrike" kern="1200" cap="none" spc="0" normalizeH="0" baseline="0" noProof="0">
                <a:ln>
                  <a:noFill/>
                </a:ln>
                <a:solidFill>
                  <a:srgbClr val="9B51E0"/>
                </a:solidFill>
                <a:effectLst/>
                <a:uLnTx/>
                <a:uFillTx/>
                <a:latin typeface="Arial" panose="020B0604020202020204" pitchFamily="34" charset="0"/>
                <a:ea typeface="+mn-ea"/>
                <a:cs typeface="Arial" panose="020B0604020202020204" pitchFamily="34" charset="0"/>
              </a:rPr>
              <a:t>Date d'émergence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a:ln>
                  <a:noFill/>
                </a:ln>
                <a:solidFill>
                  <a:srgbClr val="9B51E0"/>
                </a:solidFill>
                <a:effectLst/>
                <a:uLnTx/>
                <a:uFillTx/>
                <a:latin typeface="Arial"/>
                <a:ea typeface="+mn-ea"/>
                <a:cs typeface="Arial"/>
              </a:rPr>
              <a:t>10 février 2023</a:t>
            </a:r>
            <a:endParaRPr kumimoji="0" sz="1200" b="1" i="0" u="none" strike="noStrike" kern="1200" cap="none" spc="0" normalizeH="0" baseline="0" noProof="0">
              <a:ln>
                <a:noFill/>
              </a:ln>
              <a:solidFill>
                <a:srgbClr val="9B51E0"/>
              </a:solidFill>
              <a:effectLst/>
              <a:uLnTx/>
              <a:uFillTx/>
              <a:latin typeface="Arial"/>
              <a:ea typeface="+mn-ea"/>
              <a:cs typeface="Arial"/>
            </a:endParaRP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830531"/>
            <a:ext cx="178319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DÉTECTER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Objectif : 7 jours</a:t>
            </a:r>
            <a:endParaRPr kumimoji="0" sz="16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827352"/>
            <a:ext cx="1441103"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t>NOTIFIER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t>Objectif : 1 jour</a:t>
            </a:r>
            <a:endParaRPr kumimoji="0" sz="1600" b="1" i="0" u="none" strike="noStrike" kern="1200" cap="none" spc="0"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827352"/>
            <a:ext cx="1652519"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RÉPONDRE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Objectif : 7 jours</a:t>
            </a:r>
            <a:endParaRPr kumimoji="0"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2191442"/>
            <a:ext cx="2506428"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200" b="0"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Date de détection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a:ln>
                  <a:noFill/>
                </a:ln>
                <a:solidFill>
                  <a:srgbClr val="CF2E2E"/>
                </a:solidFill>
                <a:effectLst/>
                <a:uLnTx/>
                <a:uFillTx/>
                <a:latin typeface="Arial"/>
                <a:ea typeface="+mn-ea"/>
                <a:cs typeface="Arial"/>
              </a:rPr>
              <a:t>13 février 2023</a:t>
            </a:r>
            <a:endParaRPr kumimoji="0" sz="1200" b="1" i="0" u="none" strike="noStrike" kern="1200" cap="none" spc="0" normalizeH="0" baseline="0" noProof="0">
              <a:ln>
                <a:noFill/>
              </a:ln>
              <a:solidFill>
                <a:srgbClr val="CF2E2E"/>
              </a:solidFill>
              <a:effectLst/>
              <a:uLnTx/>
              <a:uFillTx/>
              <a:latin typeface="Arial"/>
              <a:ea typeface="+mn-ea"/>
              <a:cs typeface="Arial"/>
            </a:endParaRP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2191442"/>
            <a:ext cx="2014871"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200" b="0"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Date de notification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a:ln>
                  <a:noFill/>
                </a:ln>
                <a:solidFill>
                  <a:srgbClr val="FCB900"/>
                </a:solidFill>
                <a:effectLst/>
                <a:uLnTx/>
                <a:uFillTx/>
                <a:latin typeface="Arial"/>
                <a:ea typeface="+mn-ea"/>
                <a:cs typeface="Arial"/>
              </a:rPr>
              <a:t>4 mars 2023</a:t>
            </a:r>
            <a:endParaRPr kumimoji="0" sz="1200" b="1" i="0" u="none" strike="noStrike" kern="1200" cap="none" spc="0" normalizeH="0" baseline="0" noProof="0">
              <a:ln>
                <a:noFill/>
              </a:ln>
              <a:solidFill>
                <a:srgbClr val="FCB900"/>
              </a:solidFill>
              <a:effectLst/>
              <a:uLnTx/>
              <a:uFillTx/>
              <a:latin typeface="Arial"/>
              <a:ea typeface="+mn-ea"/>
              <a:cs typeface="Arial"/>
            </a:endParaRP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841782" y="2099109"/>
            <a:ext cx="1638526" cy="6463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200" b="0" i="0" u="none" strike="noStrike" kern="1200" cap="none" spc="0"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Date de la réponse précoce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dirty="0">
                <a:ln>
                  <a:noFill/>
                </a:ln>
                <a:solidFill>
                  <a:srgbClr val="3BB041"/>
                </a:solidFill>
                <a:effectLst/>
                <a:uLnTx/>
                <a:uFillTx/>
                <a:latin typeface="Arial"/>
                <a:ea typeface="+mn-ea"/>
                <a:cs typeface="Arial"/>
              </a:rPr>
              <a:t>13 mars 2023</a:t>
            </a:r>
            <a:endParaRPr kumimoji="0" sz="1200" b="1" i="0" u="none" strike="noStrike" kern="1200" cap="none" spc="0" normalizeH="0" baseline="0" noProof="0" dirty="0">
              <a:ln>
                <a:noFill/>
              </a:ln>
              <a:solidFill>
                <a:srgbClr val="3BB041"/>
              </a:solidFill>
              <a:effectLst/>
              <a:uLnTx/>
              <a:uFillTx/>
              <a:latin typeface="Arial"/>
              <a:ea typeface="+mn-ea"/>
              <a:cs typeface="Arial"/>
            </a:endParaRPr>
          </a:p>
        </p:txBody>
      </p:sp>
      <p:sp>
        <p:nvSpPr>
          <p:cNvPr id="78" name="# DAYS">
            <a:extLst>
              <a:ext uri="{FF2B5EF4-FFF2-40B4-BE49-F238E27FC236}">
                <a16:creationId xmlns:a16="http://schemas.microsoft.com/office/drawing/2014/main" id="{44EE1BF1-05C4-9CBA-5165-C5471C3A5543}"/>
              </a:ext>
            </a:extLst>
          </p:cNvPr>
          <p:cNvSpPr txBox="1"/>
          <p:nvPr/>
        </p:nvSpPr>
        <p:spPr>
          <a:xfrm>
            <a:off x="2927425" y="1552696"/>
            <a:ext cx="891011"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2200" b="1" i="0" u="none" strike="noStrike" kern="1200" cap="none" spc="0" normalizeH="0" baseline="0" noProof="0">
                <a:ln>
                  <a:noFill/>
                </a:ln>
                <a:solidFill>
                  <a:srgbClr val="FFFFFF"/>
                </a:solidFill>
                <a:effectLst/>
                <a:uLnTx/>
                <a:uFillTx/>
                <a:latin typeface="Arial"/>
                <a:ea typeface="+mn-ea"/>
                <a:cs typeface="Arial"/>
              </a:rPr>
              <a:t> </a:t>
            </a:r>
            <a:r>
              <a:rPr kumimoji="0" lang="fr" sz="1600" b="1" i="0" u="none" strike="noStrike" kern="1200" cap="none" spc="0" normalizeH="0" baseline="0" noProof="0">
                <a:ln>
                  <a:noFill/>
                </a:ln>
                <a:solidFill>
                  <a:srgbClr val="FFFFFF"/>
                </a:solidFill>
                <a:effectLst/>
                <a:uLnTx/>
                <a:uFillTx/>
                <a:latin typeface="Arial"/>
                <a:ea typeface="+mn-ea"/>
                <a:cs typeface="Arial"/>
              </a:rPr>
              <a:t>3 JOURS</a:t>
            </a:r>
            <a:endParaRPr kumimoji="0" sz="1600" b="1" i="0" u="none" strike="noStrike" kern="1200" cap="none" spc="0" normalizeH="0" baseline="0" noProof="0">
              <a:ln>
                <a:noFill/>
              </a:ln>
              <a:solidFill>
                <a:srgbClr val="FFFFFF"/>
              </a:solidFill>
              <a:effectLst/>
              <a:uLnTx/>
              <a:uFillTx/>
              <a:latin typeface="Arial"/>
              <a:ea typeface="+mn-ea"/>
              <a:cs typeface="Arial"/>
            </a:endParaRP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545612"/>
            <a:ext cx="1048352"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2200" b="1" i="0" u="none" strike="noStrike" kern="1200" cap="none" spc="0" normalizeH="0" baseline="0" noProof="0">
                <a:ln>
                  <a:noFill/>
                </a:ln>
                <a:solidFill>
                  <a:srgbClr val="FFFFFF"/>
                </a:solidFill>
                <a:effectLst/>
                <a:uLnTx/>
                <a:uFillTx/>
                <a:latin typeface="Arial"/>
                <a:ea typeface="+mn-ea"/>
                <a:cs typeface="Arial"/>
              </a:rPr>
              <a:t> </a:t>
            </a:r>
            <a:r>
              <a:rPr kumimoji="0" lang="fr" sz="1600" b="1" i="0" u="none" strike="noStrike" kern="1200" cap="none" spc="0" normalizeH="0" baseline="0" noProof="0">
                <a:ln>
                  <a:noFill/>
                </a:ln>
                <a:solidFill>
                  <a:srgbClr val="FFFFFF"/>
                </a:solidFill>
                <a:effectLst/>
                <a:uLnTx/>
                <a:uFillTx/>
                <a:latin typeface="Arial"/>
                <a:ea typeface="+mn-ea"/>
                <a:cs typeface="Arial"/>
              </a:rPr>
              <a:t>19 JOURS</a:t>
            </a:r>
          </a:p>
        </p:txBody>
      </p:sp>
      <p:sp>
        <p:nvSpPr>
          <p:cNvPr id="80" name="# DAYS">
            <a:extLst>
              <a:ext uri="{FF2B5EF4-FFF2-40B4-BE49-F238E27FC236}">
                <a16:creationId xmlns:a16="http://schemas.microsoft.com/office/drawing/2014/main" id="{7E8B51A0-829D-B7CF-3C91-02A9B904F165}"/>
              </a:ext>
            </a:extLst>
          </p:cNvPr>
          <p:cNvSpPr txBox="1"/>
          <p:nvPr/>
        </p:nvSpPr>
        <p:spPr>
          <a:xfrm>
            <a:off x="9224910" y="1612969"/>
            <a:ext cx="812463"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fr" sz="1600" b="1" i="0" u="none" strike="noStrike" kern="1200" cap="none" spc="0" normalizeH="0" baseline="0" noProof="0">
                <a:ln>
                  <a:noFill/>
                </a:ln>
                <a:solidFill>
                  <a:srgbClr val="FFFFFF"/>
                </a:solidFill>
                <a:effectLst/>
                <a:uLnTx/>
                <a:uFillTx/>
                <a:latin typeface="Arial"/>
                <a:ea typeface="+mn-ea"/>
                <a:cs typeface="Arial"/>
              </a:rPr>
              <a:t>9 </a:t>
            </a:r>
            <a:r>
              <a:rPr kumimoji="0" sz="1600" b="1" i="0" u="none" strike="noStrike" kern="1200" cap="none" spc="0" normalizeH="0" baseline="0" noProof="0">
                <a:ln>
                  <a:noFill/>
                </a:ln>
                <a:solidFill>
                  <a:srgbClr val="FFFFFF"/>
                </a:solidFill>
                <a:effectLst/>
                <a:uLnTx/>
                <a:uFillTx/>
                <a:latin typeface="Arial"/>
                <a:ea typeface="+mn-ea"/>
                <a:cs typeface="Arial"/>
              </a:rPr>
              <a:t>JOURS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744984"/>
            <a:ext cx="2506428"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lang="fr" sz="1050" b="1" kern="0" noProof="0" dirty="0">
                <a:solidFill>
                  <a:srgbClr val="0F0F0F"/>
                </a:solidFill>
                <a:latin typeface="Arial" panose="020B0604020202020204" pitchFamily="34" charset="0"/>
                <a:cs typeface="Arial" panose="020B0604020202020204" pitchFamily="34" charset="0"/>
                <a:sym typeface="Calibri"/>
              </a:rPr>
              <a:t>GOULOTS</a:t>
            </a:r>
            <a:endParaRPr kumimoji="0" lang="fr" sz="1050" b="1" i="0" u="none" strike="noStrike" kern="0" cap="none" spc="0"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05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05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05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05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05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05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fr" sz="105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FACILITATEURS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05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Calibri"/>
              </a:rPr>
              <a:t>Le patient s'est présenté aux urgences relativement rapidement</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05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Calibri"/>
              </a:rPr>
              <a:t>Le personnel des urgences a immédiatement orienté le patient vers l'hôpital.</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439300"/>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ACTIONS</a:t>
            </a:r>
            <a:endParaRPr kumimoji="0" lang="en-US" sz="1200" b="0"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endParaRP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348951"/>
            <a:ext cx="9837523" cy="1110080"/>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685889" rtl="0" eaLnBrk="1" fontAlgn="auto" latinLnBrk="0" hangingPunct="1">
              <a:lnSpc>
                <a:spcPct val="100000"/>
              </a:lnSpc>
              <a:spcBef>
                <a:spcPts val="0"/>
              </a:spcBef>
              <a:spcAft>
                <a:spcPts val="0"/>
              </a:spcAft>
              <a:buClrTx/>
              <a:buSzTx/>
              <a:buFontTx/>
              <a:buNone/>
              <a:tabLst/>
              <a:defRPr/>
            </a:pPr>
            <a:r>
              <a:rPr kumimoji="0" lang="fr" sz="1200" b="1" i="0" u="none" strike="noStrike" kern="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IMMÉDIATEMENT </a:t>
            </a:r>
            <a:r>
              <a:rPr kumimoji="0" lang="fr" sz="1200" b="0" i="0" u="none" strike="noStrike" kern="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Communiquer </a:t>
            </a:r>
            <a:r>
              <a:rPr kumimoji="0" lang="fr" sz="1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avec l'hôpital concernant la notification des résultats d'analyses suspects ; améliorer la communication avec les partenaires hospitaliers sur le signalement et la notification des résultats d'analyses.</a:t>
            </a:r>
            <a:endParaRPr kumimoji="0" lang="en-US" sz="1200" b="0" i="0" u="none" strike="noStrike" kern="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anose="020B0604020202020204" pitchFamily="34" charset="0"/>
              <a:sym typeface="Calibri"/>
            </a:endParaRPr>
          </a:p>
          <a:p>
            <a:pPr marL="0" marR="0" lvl="0" indent="0" algn="l" defTabSz="685889" rtl="0" eaLnBrk="1" fontAlgn="auto" latinLnBrk="0" hangingPunct="1">
              <a:lnSpc>
                <a:spcPct val="100000"/>
              </a:lnSpc>
              <a:spcBef>
                <a:spcPts val="0"/>
              </a:spcBef>
              <a:spcAft>
                <a:spcPts val="0"/>
              </a:spcAft>
              <a:buClrTx/>
              <a:buSzTx/>
              <a:buFontTx/>
              <a:buNone/>
              <a:tabLst/>
              <a:defRPr/>
            </a:pPr>
            <a:r>
              <a:rPr kumimoji="0" lang="fr" sz="1200" b="1" i="0" u="none" strike="noStrike" kern="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À PLUS LONG TERME </a:t>
            </a:r>
            <a:r>
              <a:rPr kumimoji="0" lang="fr" sz="1200" b="0" i="0" u="none" strike="noStrike" kern="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Travaux de mise à niveau pour améliorer les systèmes de données de santé publique, hospitaliers et de laboratoire</a:t>
            </a:r>
            <a:endParaRPr kumimoji="0" lang="en-US" sz="1200" b="0" i="0" u="none" strike="noStrike" kern="0" cap="none" spc="0" normalizeH="0" baseline="0" noProof="0" dirty="0">
              <a:ln>
                <a:noFill/>
              </a:ln>
              <a:solidFill>
                <a:srgbClr val="384D56"/>
              </a:solidFill>
              <a:effectLst/>
              <a:highlight>
                <a:srgbClr val="FFFF00"/>
              </a:highlight>
              <a:uLnTx/>
              <a:uFillTx/>
              <a:latin typeface="Arial" panose="020B0604020202020204" pitchFamily="34" charset="0"/>
              <a:ea typeface="+mn-ea"/>
              <a:cs typeface="Arial" panose="020B0604020202020204" pitchFamily="34" charset="0"/>
            </a:endParaRPr>
          </a:p>
        </p:txBody>
      </p:sp>
      <p:sp>
        <p:nvSpPr>
          <p:cNvPr id="11" name="Oval 10">
            <a:extLst>
              <a:ext uri="{FF2B5EF4-FFF2-40B4-BE49-F238E27FC236}">
                <a16:creationId xmlns:a16="http://schemas.microsoft.com/office/drawing/2014/main" id="{331CECC1-2C37-F2EE-B66A-40BBAB005F43}"/>
              </a:ext>
            </a:extLst>
          </p:cNvPr>
          <p:cNvSpPr/>
          <p:nvPr/>
        </p:nvSpPr>
        <p:spPr>
          <a:xfrm>
            <a:off x="165038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583768"/>
            <a:ext cx="320021" cy="356250"/>
          </a:xfrm>
          <a:prstGeom prst="rect">
            <a:avLst/>
          </a:prstGeom>
        </p:spPr>
      </p:pic>
      <p:sp>
        <p:nvSpPr>
          <p:cNvPr id="15" name="Rounded Rectangle 54">
            <a:extLst>
              <a:ext uri="{FF2B5EF4-FFF2-40B4-BE49-F238E27FC236}">
                <a16:creationId xmlns:a16="http://schemas.microsoft.com/office/drawing/2014/main" id="{CC2EE1CD-5731-FDF1-62C4-94367942E61C}"/>
              </a:ext>
            </a:extLst>
          </p:cNvPr>
          <p:cNvSpPr/>
          <p:nvPr/>
        </p:nvSpPr>
        <p:spPr>
          <a:xfrm>
            <a:off x="4325518" y="2734078"/>
            <a:ext cx="3458884"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lvl="0" hangingPunct="0">
              <a:buSzPct val="100000"/>
              <a:defRPr>
                <a:solidFill>
                  <a:srgbClr val="0C0F22"/>
                </a:solidFill>
              </a:defRPr>
            </a:pPr>
            <a:r>
              <a:rPr lang="fr" sz="1000" b="1" kern="0" dirty="0">
                <a:solidFill>
                  <a:srgbClr val="0F0F0F"/>
                </a:solidFill>
                <a:latin typeface="Arial" panose="020B0604020202020204" pitchFamily="34" charset="0"/>
                <a:cs typeface="Arial" panose="020B0604020202020204" pitchFamily="34" charset="0"/>
                <a:sym typeface="Calibri"/>
              </a:rPr>
              <a:t>GOULOTS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fr" sz="10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Retard dans la mise en culture</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fr" sz="10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Le laboratoire n'a pas communiqué les résultats à l'hôpital/au système de santé.</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fr" sz="10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Le système de dossiers médicaux électroniques étant hors service le jour où les résultats étaient disponibles, l'infirmière de santé publique n'a pas pu consulter les dossiers hospitaliers.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fr" sz="10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La culture fongique nécessite 10 à 15 jours.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0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fr" sz="10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FACILITATEURS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fr" sz="10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L'infirmière spécialisée en maladies transmissibles a réagi immédiatement après avoir pris connaissance du résultat.</a:t>
            </a: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0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
        <p:nvSpPr>
          <p:cNvPr id="16" name="Rounded Rectangle 54">
            <a:extLst>
              <a:ext uri="{FF2B5EF4-FFF2-40B4-BE49-F238E27FC236}">
                <a16:creationId xmlns:a16="http://schemas.microsoft.com/office/drawing/2014/main" id="{BECB6101-18E5-37E0-F88A-17C6307B1686}"/>
              </a:ext>
            </a:extLst>
          </p:cNvPr>
          <p:cNvSpPr/>
          <p:nvPr/>
        </p:nvSpPr>
        <p:spPr>
          <a:xfrm>
            <a:off x="7934228" y="2744982"/>
            <a:ext cx="3838672"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lvl="0" hangingPunct="0">
              <a:buSzPct val="100000"/>
              <a:defRPr>
                <a:solidFill>
                  <a:srgbClr val="0C0F22"/>
                </a:solidFill>
              </a:defRPr>
            </a:pPr>
            <a:r>
              <a:rPr lang="fr" sz="1000" b="1" kern="0" dirty="0">
                <a:solidFill>
                  <a:srgbClr val="0F0F0F"/>
                </a:solidFill>
                <a:latin typeface="Arial" panose="020B0604020202020204" pitchFamily="34" charset="0"/>
                <a:cs typeface="Arial" panose="020B0604020202020204" pitchFamily="34" charset="0"/>
                <a:sym typeface="Calibri"/>
              </a:rPr>
              <a:t>GOULOTS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fr" sz="10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L'hôpital a tardé à tester les contacts.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fr" sz="10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L'hôpital a tardé à communiquer avec les organismes de référence après le retour à domicile du patient.</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fr" sz="10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Non-respect des mesures de contrôle des infections au sein de l'établissement</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0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fr" sz="10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FACILITATEURS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fr" sz="10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L'infirmière spécialisée en maladies transmissibles a envoyé un fax d'alerte et d'information avant l'événement.</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fr" sz="10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CD a informé l'agence de soins à domicile du diagnostic et de la nécessité d'une procédure de contrôle des infections lors de la prestation de services de soins à domicile pour les soins des plaies.</a:t>
            </a:r>
          </a:p>
        </p:txBody>
      </p:sp>
      <p:sp>
        <p:nvSpPr>
          <p:cNvPr id="3" name="Title 1">
            <a:extLst>
              <a:ext uri="{FF2B5EF4-FFF2-40B4-BE49-F238E27FC236}">
                <a16:creationId xmlns:a16="http://schemas.microsoft.com/office/drawing/2014/main" id="{46E324C1-0DAC-524E-E017-A96E552FA33A}"/>
              </a:ext>
            </a:extLst>
          </p:cNvPr>
          <p:cNvSpPr txBox="1">
            <a:spLocks/>
          </p:cNvSpPr>
          <p:nvPr/>
        </p:nvSpPr>
        <p:spPr>
          <a:xfrm>
            <a:off x="75514" y="-1340"/>
            <a:ext cx="9196306"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09630">
              <a:lnSpc>
                <a:spcPct val="100000"/>
              </a:lnSpc>
              <a:defRPr/>
            </a:pPr>
            <a:r>
              <a:rPr kumimoji="0" lang="fr" sz="2800" b="1" i="0" u="none" strike="noStrike" kern="1200" cap="none" spc="0" normalizeH="0" baseline="0" noProof="0">
                <a:ln>
                  <a:noFill/>
                </a:ln>
                <a:solidFill>
                  <a:srgbClr val="3BB041"/>
                </a:solidFill>
                <a:effectLst/>
                <a:uLnTx/>
                <a:uFillTx/>
                <a:latin typeface="Arial"/>
                <a:cs typeface="Arial"/>
                <a:sym typeface="Calibri"/>
              </a:rPr>
              <a:t>C. Auris </a:t>
            </a:r>
            <a:r>
              <a:rPr lang="fr" sz="2800" b="1">
                <a:solidFill>
                  <a:srgbClr val="3BB041"/>
                </a:solidFill>
                <a:latin typeface="Arial"/>
                <a:cs typeface="Arial"/>
                <a:sym typeface="Calibri"/>
              </a:rPr>
              <a:t>| </a:t>
            </a:r>
            <a:r>
              <a:rPr kumimoji="0" lang="fr" sz="2800" b="1" i="0" u="none" strike="noStrike" kern="1200" cap="none" spc="0" normalizeH="0" baseline="0" noProof="0">
                <a:ln>
                  <a:noFill/>
                </a:ln>
                <a:solidFill>
                  <a:srgbClr val="3BB041"/>
                </a:solidFill>
                <a:effectLst/>
                <a:uLnTx/>
                <a:uFillTx/>
                <a:latin typeface="Arial"/>
                <a:cs typeface="Arial"/>
                <a:sym typeface="Calibri"/>
              </a:rPr>
              <a:t>Juridiction aux </a:t>
            </a:r>
            <a:r>
              <a:rPr lang="fr" sz="2800" b="1">
                <a:solidFill>
                  <a:srgbClr val="3BB041"/>
                </a:solidFill>
                <a:latin typeface="Arial"/>
                <a:cs typeface="Arial"/>
                <a:sym typeface="Calibri"/>
              </a:rPr>
              <a:t>États-Unis</a:t>
            </a:r>
            <a:r>
              <a:rPr kumimoji="0" lang="fr" sz="2800" b="1" i="0" u="none" strike="noStrike" kern="1200" cap="none" spc="0" normalizeH="0" baseline="0" noProof="0">
                <a:ln>
                  <a:noFill/>
                </a:ln>
                <a:solidFill>
                  <a:srgbClr val="3BB041"/>
                </a:solidFill>
                <a:effectLst/>
                <a:uLnTx/>
                <a:uFillTx/>
                <a:latin typeface="Arial"/>
                <a:cs typeface="Arial"/>
                <a:sym typeface="Calibri"/>
              </a:rPr>
              <a:t> </a:t>
            </a:r>
            <a:r>
              <a:rPr lang="fr" sz="2800" b="1">
                <a:solidFill>
                  <a:srgbClr val="3BB041"/>
                </a:solidFill>
                <a:latin typeface="Arial"/>
                <a:cs typeface="Arial"/>
                <a:sym typeface="Calibri"/>
              </a:rPr>
              <a:t>| </a:t>
            </a:r>
            <a:r>
              <a:rPr kumimoji="0" lang="fr" sz="2800" b="1" i="0" u="none" strike="noStrike" kern="1200" cap="none" spc="0" normalizeH="0" baseline="0" noProof="0">
                <a:ln>
                  <a:noFill/>
                </a:ln>
                <a:solidFill>
                  <a:srgbClr val="3BB041"/>
                </a:solidFill>
                <a:effectLst/>
                <a:uLnTx/>
                <a:uFillTx/>
                <a:latin typeface="Arial"/>
                <a:cs typeface="Arial"/>
                <a:sym typeface="Calibri"/>
              </a:rPr>
              <a:t>2023</a:t>
            </a:r>
          </a:p>
        </p:txBody>
      </p:sp>
      <p:sp>
        <p:nvSpPr>
          <p:cNvPr id="7" name="TextBox 85">
            <a:extLst>
              <a:ext uri="{FF2B5EF4-FFF2-40B4-BE49-F238E27FC236}">
                <a16:creationId xmlns:a16="http://schemas.microsoft.com/office/drawing/2014/main" id="{FA34ACAA-A95D-B6A0-5E79-279F1A8C62B0}"/>
              </a:ext>
            </a:extLst>
          </p:cNvPr>
          <p:cNvSpPr txBox="1"/>
          <p:nvPr/>
        </p:nvSpPr>
        <p:spPr>
          <a:xfrm>
            <a:off x="182687" y="1583768"/>
            <a:ext cx="1020750" cy="261610"/>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CIBLE</a:t>
            </a:r>
          </a:p>
        </p:txBody>
      </p:sp>
      <p:sp>
        <p:nvSpPr>
          <p:cNvPr id="8" name="TextBox 86">
            <a:extLst>
              <a:ext uri="{FF2B5EF4-FFF2-40B4-BE49-F238E27FC236}">
                <a16:creationId xmlns:a16="http://schemas.microsoft.com/office/drawing/2014/main" id="{4E43310B-DFBF-9DF0-FBDC-7B700F4D16A1}"/>
              </a:ext>
            </a:extLst>
          </p:cNvPr>
          <p:cNvSpPr txBox="1"/>
          <p:nvPr/>
        </p:nvSpPr>
        <p:spPr>
          <a:xfrm>
            <a:off x="146383" y="2259367"/>
            <a:ext cx="1692882" cy="261610"/>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CHRONOLOGIE</a:t>
            </a:r>
          </a:p>
        </p:txBody>
      </p:sp>
      <p:sp>
        <p:nvSpPr>
          <p:cNvPr id="9" name="TextBox 87">
            <a:extLst>
              <a:ext uri="{FF2B5EF4-FFF2-40B4-BE49-F238E27FC236}">
                <a16:creationId xmlns:a16="http://schemas.microsoft.com/office/drawing/2014/main" id="{AB1878E5-8459-8F93-485A-AD1CF8EF18CB}"/>
              </a:ext>
            </a:extLst>
          </p:cNvPr>
          <p:cNvSpPr txBox="1"/>
          <p:nvPr/>
        </p:nvSpPr>
        <p:spPr>
          <a:xfrm>
            <a:off x="182687" y="3473328"/>
            <a:ext cx="1833693" cy="1107996"/>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GOULOTS D’ÉTRANGLEMENT</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Et</a:t>
            </a:r>
          </a:p>
          <a:p>
            <a:pPr defTabSz="914446">
              <a:defRPr/>
            </a:pPr>
            <a:r>
              <a:rPr lang="fr-FR" sz="1100" b="1" dirty="0">
                <a:solidFill>
                  <a:srgbClr val="618393"/>
                </a:solidFill>
                <a:latin typeface="Arial" panose="020B0604020202020204" pitchFamily="34" charset="0"/>
                <a:cs typeface="Arial" panose="020B0604020202020204" pitchFamily="34" charset="0"/>
              </a:rPr>
              <a:t>FACTEURS FAVORISANTS</a:t>
            </a:r>
          </a:p>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fr-FR" sz="11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542922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8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8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2" grpId="0" animBg="1"/>
      <p:bldP spid="89" grpId="0"/>
      <p:bldP spid="96" grpId="0" animBg="1"/>
      <p:bldP spid="11" grpId="0" animBg="1"/>
      <p:bldP spid="15" grpId="0" animBg="1"/>
      <p:bldP spid="16"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956028" y="2203170"/>
            <a:ext cx="9703980" cy="2148666"/>
          </a:xfrm>
        </p:spPr>
        <p:txBody>
          <a:bodyPr/>
          <a:lstStyle/>
          <a:p>
            <a:r>
              <a:rPr lang="fr" sz="5000" dirty="0">
                <a:latin typeface="Arial"/>
                <a:cs typeface="Arial"/>
              </a:rPr>
              <a:t>Sélection d'actions immédiates et à plus long terme</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654830"/>
            <a:ext cx="9703980" cy="931688"/>
          </a:xfrm>
        </p:spPr>
        <p:txBody>
          <a:bodyPr/>
          <a:lstStyle/>
          <a:p>
            <a:r>
              <a:rPr lang="fr" sz="3000"/>
              <a:t>Activité</a:t>
            </a:r>
          </a:p>
        </p:txBody>
      </p:sp>
      <p:pic>
        <p:nvPicPr>
          <p:cNvPr id="5" name="Picture 4" descr="A light bulb in a circle&#10;&#10;AI-generated content may be incorrect.">
            <a:extLst>
              <a:ext uri="{FF2B5EF4-FFF2-40B4-BE49-F238E27FC236}">
                <a16:creationId xmlns:a16="http://schemas.microsoft.com/office/drawing/2014/main" id="{EB5F2A4B-7BAB-E26D-E7F2-087FD045E0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1850" y="1788832"/>
            <a:ext cx="866775" cy="828675"/>
          </a:xfrm>
          <a:prstGeom prst="rect">
            <a:avLst/>
          </a:prstGeom>
        </p:spPr>
      </p:pic>
    </p:spTree>
    <p:extLst>
      <p:ext uri="{BB962C8B-B14F-4D97-AF65-F5344CB8AC3E}">
        <p14:creationId xmlns:p14="http://schemas.microsoft.com/office/powerpoint/2010/main" val="12166392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58744-0220-2E9F-9AF0-8F0617B187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25550D-F8B9-586E-3553-8A99B0BE6ADF}"/>
              </a:ext>
            </a:extLst>
          </p:cNvPr>
          <p:cNvSpPr>
            <a:spLocks noGrp="1"/>
          </p:cNvSpPr>
          <p:nvPr>
            <p:ph type="title"/>
          </p:nvPr>
        </p:nvSpPr>
        <p:spPr/>
        <p:txBody>
          <a:bodyPr>
            <a:normAutofit/>
          </a:bodyPr>
          <a:lstStyle/>
          <a:p>
            <a:r>
              <a:rPr lang="fr-FR" sz="5400">
                <a:latin typeface="Arial"/>
                <a:cs typeface="Arial"/>
              </a:rPr>
              <a:t>Faisons le point </a:t>
            </a:r>
          </a:p>
        </p:txBody>
      </p:sp>
      <p:sp>
        <p:nvSpPr>
          <p:cNvPr id="4" name="Text Placeholder 3">
            <a:extLst>
              <a:ext uri="{FF2B5EF4-FFF2-40B4-BE49-F238E27FC236}">
                <a16:creationId xmlns:a16="http://schemas.microsoft.com/office/drawing/2014/main" id="{F67B0EDE-BAEA-7500-F929-9CF5B7E49A13}"/>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fr-FR">
                <a:latin typeface="Arial"/>
                <a:cs typeface="Arial"/>
              </a:rPr>
              <a:t>Répondons à quelques questions.</a:t>
            </a:r>
          </a:p>
        </p:txBody>
      </p:sp>
    </p:spTree>
    <p:extLst>
      <p:ext uri="{BB962C8B-B14F-4D97-AF65-F5344CB8AC3E}">
        <p14:creationId xmlns:p14="http://schemas.microsoft.com/office/powerpoint/2010/main" val="182184862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noRot="1" noMove="1" noResize="1" noEditPoints="1" noAdjustHandles="1" noChangeArrowheads="1" noChangeShapeType="1"/>
          </p:cNvSpPr>
          <p:nvPr>
            <p:ph type="body" idx="1"/>
          </p:nvPr>
        </p:nvSpPr>
        <p:spPr>
          <a:xfrm>
            <a:off x="381246" y="1226459"/>
            <a:ext cx="5157787" cy="486893"/>
          </a:xfrm>
        </p:spPr>
        <p:txBody>
          <a:bodyPr/>
          <a:lstStyle/>
          <a:p>
            <a:r>
              <a:rPr lang="fr-CH" dirty="0">
                <a:latin typeface="Arial"/>
                <a:cs typeface="Arial"/>
              </a:rPr>
              <a:t>V</a:t>
            </a:r>
            <a:r>
              <a:rPr lang="en-US" dirty="0" err="1">
                <a:latin typeface="Arial"/>
                <a:cs typeface="Arial"/>
              </a:rPr>
              <a:t>otre</a:t>
            </a:r>
            <a:r>
              <a:rPr lang="en-US" dirty="0">
                <a:latin typeface="Arial"/>
                <a:cs typeface="Arial"/>
              </a:rPr>
              <a:t> </a:t>
            </a:r>
            <a:r>
              <a:rPr lang="en-US" dirty="0" err="1">
                <a:latin typeface="Arial"/>
                <a:cs typeface="Arial"/>
              </a:rPr>
              <a:t>tâche</a:t>
            </a:r>
            <a:endParaRPr lang="en-US" dirty="0"/>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360935" y="2097944"/>
            <a:ext cx="5198407" cy="3962301"/>
          </a:xfrm>
        </p:spPr>
        <p:txBody>
          <a:bodyPr vert="horz" lIns="91440" tIns="45720" rIns="91440" bIns="45720" rtlCol="0" anchor="t">
            <a:noAutofit/>
          </a:bodyPr>
          <a:lstStyle/>
          <a:p>
            <a:pPr marL="342900" indent="-342900"/>
            <a:r>
              <a:rPr lang="fr" sz="2000" dirty="0">
                <a:latin typeface="Arial"/>
                <a:cs typeface="Arial"/>
              </a:rPr>
              <a:t>Lire les analyses des goulots d’étranglement sur le </a:t>
            </a:r>
            <a:r>
              <a:rPr lang="en-US" sz="2000" dirty="0">
                <a:latin typeface="Arial"/>
                <a:cs typeface="Arial"/>
              </a:rPr>
              <a:t>tableau à </a:t>
            </a:r>
            <a:r>
              <a:rPr lang="en-US" sz="2000" dirty="0" err="1">
                <a:latin typeface="Arial"/>
                <a:cs typeface="Arial"/>
              </a:rPr>
              <a:t>feuilles</a:t>
            </a:r>
            <a:r>
              <a:rPr lang="en-US" sz="2000" dirty="0">
                <a:latin typeface="Arial"/>
                <a:cs typeface="Arial"/>
              </a:rPr>
              <a:t> mobiles</a:t>
            </a:r>
            <a:r>
              <a:rPr lang="fr" sz="2000" dirty="0">
                <a:latin typeface="Arial"/>
                <a:cs typeface="Arial"/>
              </a:rPr>
              <a:t>.</a:t>
            </a:r>
          </a:p>
          <a:p>
            <a:pPr marL="342900" indent="-342900"/>
            <a:r>
              <a:rPr lang="fr" sz="2000" dirty="0">
                <a:latin typeface="Arial"/>
                <a:cs typeface="Arial"/>
              </a:rPr>
              <a:t>Proposer des actions immédiates et/ou à plus long terme, selon le cas, qui répondent aux critères indiqués à droite</a:t>
            </a:r>
          </a:p>
          <a:p>
            <a:pPr marL="342900" indent="-342900"/>
            <a:r>
              <a:rPr lang="fr" sz="2000" dirty="0">
                <a:latin typeface="Arial"/>
                <a:cs typeface="Arial"/>
              </a:rPr>
              <a:t>Au signal, déplacez-vous vers le </a:t>
            </a:r>
            <a:r>
              <a:rPr lang="en-US" sz="2000" dirty="0">
                <a:latin typeface="Arial"/>
                <a:cs typeface="Arial"/>
              </a:rPr>
              <a:t>tableau à </a:t>
            </a:r>
            <a:r>
              <a:rPr lang="en-US" sz="2000" dirty="0" err="1">
                <a:latin typeface="Arial"/>
                <a:cs typeface="Arial"/>
              </a:rPr>
              <a:t>feuilles</a:t>
            </a:r>
            <a:r>
              <a:rPr lang="en-US" sz="2000" dirty="0">
                <a:latin typeface="Arial"/>
                <a:cs typeface="Arial"/>
              </a:rPr>
              <a:t> mobiles</a:t>
            </a:r>
            <a:r>
              <a:rPr lang="fr" sz="2000" dirty="0">
                <a:latin typeface="Arial"/>
                <a:cs typeface="Arial"/>
              </a:rPr>
              <a:t> voisin.</a:t>
            </a:r>
          </a:p>
          <a:p>
            <a:pPr marL="342900" indent="-342900"/>
            <a:r>
              <a:rPr lang="fr" sz="2000" dirty="0">
                <a:latin typeface="Arial"/>
                <a:cs typeface="Arial"/>
              </a:rPr>
              <a:t>Examiner les actions proposées par ce groupe et proposer des modifications/corrections si nécessaire</a:t>
            </a:r>
          </a:p>
          <a:p>
            <a:pPr marL="342900" indent="-342900"/>
            <a:endParaRPr lang="en-US" sz="2000" dirty="0">
              <a:latin typeface="Arial"/>
              <a:cs typeface="Arial"/>
            </a:endParaRPr>
          </a:p>
        </p:txBody>
      </p:sp>
      <p:sp>
        <p:nvSpPr>
          <p:cNvPr id="26" name="Rectangle 25">
            <a:extLst>
              <a:ext uri="{FF2B5EF4-FFF2-40B4-BE49-F238E27FC236}">
                <a16:creationId xmlns:a16="http://schemas.microsoft.com/office/drawing/2014/main" id="{34A934FD-ED0A-75F7-D0BC-B313D9AF355B}"/>
              </a:ext>
            </a:extLst>
          </p:cNvPr>
          <p:cNvSpPr/>
          <p:nvPr/>
        </p:nvSpPr>
        <p:spPr>
          <a:xfrm>
            <a:off x="6366214" y="3987257"/>
            <a:ext cx="4971916" cy="242483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4" name="Text Placeholder 2">
            <a:extLst>
              <a:ext uri="{FF2B5EF4-FFF2-40B4-BE49-F238E27FC236}">
                <a16:creationId xmlns:a16="http://schemas.microsoft.com/office/drawing/2014/main" id="{F3C47BEF-575D-DAC7-7098-8F8316D0831D}"/>
              </a:ext>
            </a:extLst>
          </p:cNvPr>
          <p:cNvSpPr txBox="1">
            <a:spLocks/>
          </p:cNvSpPr>
          <p:nvPr/>
        </p:nvSpPr>
        <p:spPr>
          <a:xfrm>
            <a:off x="6524764" y="4079095"/>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 sz="2000" dirty="0">
                <a:latin typeface="Arial"/>
                <a:cs typeface="Arial"/>
              </a:rPr>
              <a:t>Temps alloué</a:t>
            </a:r>
            <a:endParaRPr lang="en-US" sz="2000" dirty="0">
              <a:cs typeface="Arial"/>
            </a:endParaRPr>
          </a:p>
        </p:txBody>
      </p:sp>
      <p:sp>
        <p:nvSpPr>
          <p:cNvPr id="36" name="Content Placeholder 3">
            <a:extLst>
              <a:ext uri="{FF2B5EF4-FFF2-40B4-BE49-F238E27FC236}">
                <a16:creationId xmlns:a16="http://schemas.microsoft.com/office/drawing/2014/main" id="{AF421EC0-80C9-F417-37D7-EFA18C47B2B1}"/>
              </a:ext>
            </a:extLst>
          </p:cNvPr>
          <p:cNvSpPr txBox="1">
            <a:spLocks/>
          </p:cNvSpPr>
          <p:nvPr/>
        </p:nvSpPr>
        <p:spPr>
          <a:xfrm>
            <a:off x="6519359" y="4511046"/>
            <a:ext cx="4254892" cy="166758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 sz="1600" dirty="0">
                <a:latin typeface="Arial"/>
                <a:cs typeface="Arial"/>
              </a:rPr>
              <a:t>10 minutes : Écrire une ou plusieurs actions</a:t>
            </a:r>
          </a:p>
          <a:p>
            <a:r>
              <a:rPr lang="fr" sz="1600" dirty="0">
                <a:latin typeface="Arial"/>
                <a:cs typeface="Arial"/>
              </a:rPr>
              <a:t>1 minute : à notre signal, déplacez-vous vers le tableau à feuilles mobiles d'un groupe voisin</a:t>
            </a:r>
            <a:endParaRPr lang="en-US" sz="1600" dirty="0">
              <a:cs typeface="Arial" panose="020B0604020202020204" pitchFamily="34" charset="0"/>
            </a:endParaRPr>
          </a:p>
          <a:p>
            <a:r>
              <a:rPr lang="fr" sz="1600" dirty="0">
                <a:latin typeface="Arial"/>
                <a:cs typeface="Arial"/>
              </a:rPr>
              <a:t>7 minutes : Vérifiez les actions selon les critères et modifiez-les au besoin</a:t>
            </a:r>
          </a:p>
          <a:p>
            <a:pPr lvl="1"/>
            <a:endParaRPr lang="en-US" sz="1800" dirty="0">
              <a:latin typeface="Arial"/>
              <a:cs typeface="Arial"/>
            </a:endParaRPr>
          </a:p>
          <a:p>
            <a:endParaRPr lang="en-US" sz="1600" dirty="0">
              <a:cs typeface="Arial"/>
            </a:endParaRPr>
          </a:p>
          <a:p>
            <a:pPr lvl="1"/>
            <a:endParaRPr lang="en-US" sz="1600" dirty="0">
              <a:cs typeface="Arial"/>
            </a:endParaRPr>
          </a:p>
        </p:txBody>
      </p:sp>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490638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fr">
                <a:latin typeface="Arial"/>
                <a:cs typeface="Arial"/>
              </a:rPr>
              <a:t>Sélection des actions</a:t>
            </a:r>
            <a:endParaRPr lang="en-US"/>
          </a:p>
        </p:txBody>
      </p:sp>
      <p:sp>
        <p:nvSpPr>
          <p:cNvPr id="11" name="Rectangle 10">
            <a:extLst>
              <a:ext uri="{FF2B5EF4-FFF2-40B4-BE49-F238E27FC236}">
                <a16:creationId xmlns:a16="http://schemas.microsoft.com/office/drawing/2014/main" id="{0E9E263C-9B7D-E14F-7292-40DA263459BE}"/>
              </a:ext>
            </a:extLst>
          </p:cNvPr>
          <p:cNvSpPr/>
          <p:nvPr/>
        </p:nvSpPr>
        <p:spPr>
          <a:xfrm>
            <a:off x="6366214" y="488439"/>
            <a:ext cx="4971916" cy="318280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Text Placeholder 4">
            <a:extLst>
              <a:ext uri="{FF2B5EF4-FFF2-40B4-BE49-F238E27FC236}">
                <a16:creationId xmlns:a16="http://schemas.microsoft.com/office/drawing/2014/main" id="{F8E56BD2-8143-23CA-2FDE-D3DE84EBD982}"/>
              </a:ext>
            </a:extLst>
          </p:cNvPr>
          <p:cNvSpPr txBox="1">
            <a:spLocks/>
          </p:cNvSpPr>
          <p:nvPr/>
        </p:nvSpPr>
        <p:spPr>
          <a:xfrm>
            <a:off x="6554961" y="402547"/>
            <a:ext cx="3473004"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 sz="2000" dirty="0">
                <a:latin typeface="Arial"/>
                <a:cs typeface="Arial"/>
              </a:rPr>
              <a:t>Considérer les critères suivants</a:t>
            </a:r>
            <a:endParaRPr lang="en-US" sz="2000" dirty="0">
              <a:cs typeface="Arial"/>
            </a:endParaRPr>
          </a:p>
        </p:txBody>
      </p:sp>
      <p:sp>
        <p:nvSpPr>
          <p:cNvPr id="13" name="Content Placeholder 5">
            <a:extLst>
              <a:ext uri="{FF2B5EF4-FFF2-40B4-BE49-F238E27FC236}">
                <a16:creationId xmlns:a16="http://schemas.microsoft.com/office/drawing/2014/main" id="{BF60B592-4379-E33D-C94B-A9F6A702E229}"/>
              </a:ext>
            </a:extLst>
          </p:cNvPr>
          <p:cNvSpPr txBox="1">
            <a:spLocks/>
          </p:cNvSpPr>
          <p:nvPr/>
        </p:nvSpPr>
        <p:spPr>
          <a:xfrm>
            <a:off x="6554961" y="1454892"/>
            <a:ext cx="3777015" cy="193877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 sz="1800" b="1" dirty="0">
                <a:solidFill>
                  <a:schemeClr val="dk1"/>
                </a:solidFill>
                <a:latin typeface="Arial"/>
                <a:cs typeface="Arial"/>
              </a:rPr>
              <a:t>Critères d'action SMART :</a:t>
            </a:r>
            <a:endParaRPr lang="en-US" sz="1800" dirty="0">
              <a:solidFill>
                <a:schemeClr val="dk1"/>
              </a:solidFill>
              <a:latin typeface="Arial"/>
              <a:cs typeface="Arial"/>
            </a:endParaRPr>
          </a:p>
          <a:p>
            <a:pPr marL="285750" indent="-285750">
              <a:buFont typeface="Arial,Sans-Serif" panose="020B0604020202020204" pitchFamily="34" charset="0"/>
              <a:buChar char="•"/>
            </a:pPr>
            <a:r>
              <a:rPr lang="fr" sz="1800" b="1" dirty="0">
                <a:solidFill>
                  <a:schemeClr val="dk1"/>
                </a:solidFill>
                <a:latin typeface="Arial"/>
                <a:cs typeface="Arial"/>
              </a:rPr>
              <a:t>S</a:t>
            </a:r>
            <a:r>
              <a:rPr lang="fr" sz="1800" dirty="0">
                <a:solidFill>
                  <a:schemeClr val="dk1"/>
                </a:solidFill>
                <a:latin typeface="Arial"/>
                <a:cs typeface="Arial"/>
              </a:rPr>
              <a:t>pécifique</a:t>
            </a:r>
          </a:p>
          <a:p>
            <a:pPr marL="285750" indent="-285750">
              <a:buFont typeface="Arial,Sans-Serif" panose="020B0604020202020204" pitchFamily="34" charset="0"/>
              <a:buChar char="•"/>
            </a:pPr>
            <a:r>
              <a:rPr lang="fr" sz="1800" b="1" dirty="0">
                <a:solidFill>
                  <a:schemeClr val="dk1"/>
                </a:solidFill>
                <a:latin typeface="Arial"/>
                <a:cs typeface="Arial"/>
              </a:rPr>
              <a:t>M</a:t>
            </a:r>
            <a:r>
              <a:rPr lang="fr" sz="1800" dirty="0">
                <a:solidFill>
                  <a:schemeClr val="dk1"/>
                </a:solidFill>
                <a:latin typeface="Arial"/>
                <a:cs typeface="Arial"/>
              </a:rPr>
              <a:t>esurable</a:t>
            </a:r>
          </a:p>
          <a:p>
            <a:pPr marL="285750" indent="-285750">
              <a:buFont typeface="Arial,Sans-Serif" panose="020B0604020202020204" pitchFamily="34" charset="0"/>
              <a:buChar char="•"/>
            </a:pPr>
            <a:r>
              <a:rPr lang="fr" sz="1800" b="1" dirty="0">
                <a:solidFill>
                  <a:schemeClr val="dk1"/>
                </a:solidFill>
                <a:latin typeface="Arial"/>
                <a:cs typeface="Arial"/>
              </a:rPr>
              <a:t>A</a:t>
            </a:r>
            <a:r>
              <a:rPr lang="fr" sz="1800" dirty="0">
                <a:solidFill>
                  <a:schemeClr val="dk1"/>
                </a:solidFill>
                <a:latin typeface="Arial"/>
                <a:cs typeface="Arial"/>
              </a:rPr>
              <a:t>tteignable</a:t>
            </a:r>
          </a:p>
          <a:p>
            <a:pPr marL="285750" indent="-285750">
              <a:buFont typeface="Arial,Sans-Serif" panose="020B0604020202020204" pitchFamily="34" charset="0"/>
              <a:buChar char="•"/>
            </a:pPr>
            <a:r>
              <a:rPr lang="fr" sz="1800" b="1" dirty="0">
                <a:solidFill>
                  <a:schemeClr val="dk1"/>
                </a:solidFill>
                <a:latin typeface="Arial"/>
                <a:cs typeface="Arial"/>
              </a:rPr>
              <a:t>R</a:t>
            </a:r>
            <a:r>
              <a:rPr lang="fr" sz="1800" dirty="0">
                <a:solidFill>
                  <a:schemeClr val="dk1"/>
                </a:solidFill>
                <a:latin typeface="Arial"/>
                <a:cs typeface="Arial"/>
              </a:rPr>
              <a:t>éaliste</a:t>
            </a:r>
          </a:p>
          <a:p>
            <a:pPr marL="285750" indent="-285750">
              <a:buFont typeface="Arial,Sans-Serif" panose="020B0604020202020204" pitchFamily="34" charset="0"/>
              <a:buChar char="•"/>
            </a:pPr>
            <a:r>
              <a:rPr lang="fr" sz="1800" b="1" dirty="0">
                <a:solidFill>
                  <a:schemeClr val="dk1"/>
                </a:solidFill>
                <a:latin typeface="Arial"/>
                <a:cs typeface="Arial"/>
              </a:rPr>
              <a:t>T</a:t>
            </a:r>
            <a:r>
              <a:rPr lang="fr" sz="1800" dirty="0">
                <a:solidFill>
                  <a:schemeClr val="dk1"/>
                </a:solidFill>
                <a:latin typeface="Arial"/>
                <a:cs typeface="Arial"/>
              </a:rPr>
              <a:t>emporelle</a:t>
            </a:r>
          </a:p>
          <a:p>
            <a:pPr marL="0" indent="0">
              <a:buFont typeface="Arial" panose="020B0604020202020204" pitchFamily="34" charset="0"/>
              <a:buNone/>
            </a:pPr>
            <a:endParaRPr lang="en-US" sz="2000" dirty="0">
              <a:solidFill>
                <a:schemeClr val="dk1"/>
              </a:solidFill>
              <a:latin typeface="Arial"/>
              <a:cs typeface="Arial"/>
            </a:endParaRPr>
          </a:p>
        </p:txBody>
      </p:sp>
    </p:spTree>
    <p:extLst>
      <p:ext uri="{BB962C8B-B14F-4D97-AF65-F5344CB8AC3E}">
        <p14:creationId xmlns:p14="http://schemas.microsoft.com/office/powerpoint/2010/main" val="4378025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503099" y="1833563"/>
            <a:ext cx="3467083" cy="2282808"/>
          </a:xfrm>
        </p:spPr>
        <p:txBody>
          <a:bodyPr/>
          <a:lstStyle/>
          <a:p>
            <a:pPr algn="ctr"/>
            <a:r>
              <a:rPr lang="fr" dirty="0">
                <a:latin typeface="Arial"/>
                <a:cs typeface="Arial"/>
              </a:rPr>
              <a:t>Restitution</a:t>
            </a:r>
            <a:endParaRPr lang="en-US" dirty="0">
              <a:cs typeface="Arial" panose="020B0604020202020204" pitchFamily="34" charset="0"/>
            </a:endParaRP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835951" y="2130009"/>
            <a:ext cx="6693029" cy="2621045"/>
          </a:xfrm>
        </p:spPr>
        <p:txBody>
          <a:bodyPr vert="horz" lIns="91440" tIns="45720" rIns="91440" bIns="45720" rtlCol="0" anchor="t">
            <a:noAutofit/>
          </a:bodyPr>
          <a:lstStyle/>
          <a:p>
            <a:r>
              <a:rPr lang="fr" dirty="0">
                <a:latin typeface="Arial"/>
                <a:cs typeface="Arial"/>
              </a:rPr>
              <a:t>Quelles connaissances avez-vous acquises sur l’identification </a:t>
            </a:r>
            <a:r>
              <a:rPr lang="fr" b="1" dirty="0">
                <a:latin typeface="Arial"/>
                <a:cs typeface="Arial"/>
              </a:rPr>
              <a:t>des goulots d’étranglement </a:t>
            </a:r>
            <a:r>
              <a:rPr lang="fr" dirty="0">
                <a:latin typeface="Arial"/>
                <a:cs typeface="Arial"/>
              </a:rPr>
              <a:t>qui sont à l’origine des problèmes, au niveau du système, spécifiques et exploitables ?</a:t>
            </a:r>
          </a:p>
          <a:p>
            <a:endParaRPr lang="fr" dirty="0">
              <a:latin typeface="Arial"/>
              <a:cs typeface="Arial"/>
            </a:endParaRPr>
          </a:p>
          <a:p>
            <a:r>
              <a:rPr lang="fr" dirty="0">
                <a:latin typeface="Arial"/>
                <a:cs typeface="Arial"/>
              </a:rPr>
              <a:t>Quelles connaissances avez-vous acquises en écrivant </a:t>
            </a:r>
            <a:r>
              <a:rPr lang="fr" b="1" dirty="0">
                <a:latin typeface="Arial"/>
                <a:cs typeface="Arial"/>
              </a:rPr>
              <a:t>des actions SMART </a:t>
            </a:r>
            <a:r>
              <a:rPr lang="fr" dirty="0">
                <a:latin typeface="Arial"/>
                <a:cs typeface="Arial"/>
              </a:rPr>
              <a:t>?</a:t>
            </a:r>
          </a:p>
          <a:p>
            <a:endParaRPr lang="fr" dirty="0">
              <a:latin typeface="Arial"/>
              <a:cs typeface="Arial"/>
            </a:endParaRPr>
          </a:p>
          <a:p>
            <a:r>
              <a:rPr lang="fr" dirty="0">
                <a:latin typeface="Arial"/>
                <a:cs typeface="Arial"/>
              </a:rPr>
              <a:t>Comment ces activités pourraient-elles vous aider à soutenir/mettre en œuvre le 7-1-7 ?</a:t>
            </a:r>
            <a:endParaRPr lang="en-US" dirty="0">
              <a:cs typeface="Arial"/>
            </a:endParaRP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fr">
                <a:latin typeface="Arial"/>
                <a:cs typeface="Arial"/>
              </a:rPr>
              <a:t>Questions pour inspirer la conversation :</a:t>
            </a:r>
            <a:endParaRPr lang="en-US">
              <a:cs typeface="Arial"/>
            </a:endParaRPr>
          </a:p>
        </p:txBody>
      </p:sp>
      <p:pic>
        <p:nvPicPr>
          <p:cNvPr id="10" name="Picture 9" descr="A light bulb in a circle&#10;&#10;AI-generated content may be incorrect.">
            <a:extLst>
              <a:ext uri="{FF2B5EF4-FFF2-40B4-BE49-F238E27FC236}">
                <a16:creationId xmlns:a16="http://schemas.microsoft.com/office/drawing/2014/main" id="{746D1C27-262D-F8F1-562A-D09CA0E39A65}"/>
              </a:ext>
            </a:extLst>
          </p:cNvPr>
          <p:cNvPicPr>
            <a:picLocks noChangeAspect="1"/>
          </p:cNvPicPr>
          <p:nvPr/>
        </p:nvPicPr>
        <p:blipFill>
          <a:blip r:embed="rId3"/>
          <a:stretch>
            <a:fillRect/>
          </a:stretch>
        </p:blipFill>
        <p:spPr>
          <a:xfrm>
            <a:off x="1757712" y="2509433"/>
            <a:ext cx="945074" cy="932482"/>
          </a:xfrm>
          <a:prstGeom prst="rect">
            <a:avLst/>
          </a:prstGeom>
        </p:spPr>
      </p:pic>
    </p:spTree>
    <p:extLst>
      <p:ext uri="{BB962C8B-B14F-4D97-AF65-F5344CB8AC3E}">
        <p14:creationId xmlns:p14="http://schemas.microsoft.com/office/powerpoint/2010/main" val="130823217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0B758-8C1F-EBB7-0A50-05DCD7693466}"/>
            </a:ext>
          </a:extLst>
        </p:cNvPr>
        <p:cNvGrpSpPr/>
        <p:nvPr/>
      </p:nvGrpSpPr>
      <p:grpSpPr>
        <a:xfrm>
          <a:off x="0" y="0"/>
          <a:ext cx="0" cy="0"/>
          <a:chOff x="0" y="0"/>
          <a:chExt cx="0" cy="0"/>
        </a:xfrm>
      </p:grpSpPr>
      <p:sp>
        <p:nvSpPr>
          <p:cNvPr id="32" name="Text Placeholder 4">
            <a:extLst>
              <a:ext uri="{FF2B5EF4-FFF2-40B4-BE49-F238E27FC236}">
                <a16:creationId xmlns:a16="http://schemas.microsoft.com/office/drawing/2014/main" id="{B5A3DF43-3DB3-454E-1427-A45972D002DF}"/>
              </a:ext>
            </a:extLst>
          </p:cNvPr>
          <p:cNvSpPr txBox="1">
            <a:spLocks/>
          </p:cNvSpPr>
          <p:nvPr/>
        </p:nvSpPr>
        <p:spPr>
          <a:xfrm>
            <a:off x="3222566" y="2401251"/>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pic>
        <p:nvPicPr>
          <p:cNvPr id="1026" name="Picture 2" descr="A group of people sitting at a table&#10;&#10;Description automatically generated">
            <a:extLst>
              <a:ext uri="{FF2B5EF4-FFF2-40B4-BE49-F238E27FC236}">
                <a16:creationId xmlns:a16="http://schemas.microsoft.com/office/drawing/2014/main" id="{24935E4E-A206-6317-53B8-E2D38CF8EF52}"/>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a14:imgEffect>
                    <a14:imgEffect>
                      <a14:brightnessContrast bright="17000"/>
                    </a14:imgEffect>
                  </a14:imgLayer>
                </a14:imgProps>
              </a:ext>
              <a:ext uri="{28A0092B-C50C-407E-A947-70E740481C1C}">
                <a14:useLocalDpi xmlns:a14="http://schemas.microsoft.com/office/drawing/2010/main"/>
              </a:ext>
            </a:extLst>
          </a:blip>
          <a:srcRect/>
          <a:stretch>
            <a:fillRect/>
          </a:stretch>
        </p:blipFill>
        <p:spPr bwMode="auto">
          <a:xfrm>
            <a:off x="1861114" y="3103776"/>
            <a:ext cx="5590964" cy="2924631"/>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D207347-EBA0-6982-D314-225BC776F608}"/>
              </a:ext>
            </a:extLst>
          </p:cNvPr>
          <p:cNvSpPr txBox="1"/>
          <p:nvPr/>
        </p:nvSpPr>
        <p:spPr>
          <a:xfrm>
            <a:off x="1735709" y="2433925"/>
            <a:ext cx="841300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000" b="1" i="0" u="none" strike="noStrike" kern="1200" cap="none" spc="0" normalizeH="0" baseline="0" noProof="0" dirty="0">
                <a:ln>
                  <a:noFill/>
                </a:ln>
                <a:solidFill>
                  <a:srgbClr val="3BB041"/>
                </a:solidFill>
                <a:effectLst/>
                <a:uLnTx/>
                <a:uFillTx/>
                <a:latin typeface="Arial"/>
                <a:ea typeface="+mn-ea"/>
                <a:cs typeface="Arial"/>
              </a:rPr>
              <a:t>1. Convoquer une réunion avec les parties prenantes</a:t>
            </a:r>
          </a:p>
        </p:txBody>
      </p:sp>
      <p:sp>
        <p:nvSpPr>
          <p:cNvPr id="2" name="Rectangle: Rounded Corners 306">
            <a:extLst>
              <a:ext uri="{FF2B5EF4-FFF2-40B4-BE49-F238E27FC236}">
                <a16:creationId xmlns:a16="http://schemas.microsoft.com/office/drawing/2014/main" id="{7E4779C3-4C5F-67CE-8961-EB9D1A8A5345}"/>
              </a:ext>
            </a:extLst>
          </p:cNvPr>
          <p:cNvSpPr/>
          <p:nvPr/>
        </p:nvSpPr>
        <p:spPr>
          <a:xfrm>
            <a:off x="1667241" y="326081"/>
            <a:ext cx="9092048"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Arial"/>
                <a:cs typeface="Calibri" panose="020F0502020204030204"/>
              </a:rPr>
              <a:t>     Définir les actions immédiates et à plus long terme </a:t>
            </a:r>
          </a:p>
        </p:txBody>
      </p:sp>
      <p:sp>
        <p:nvSpPr>
          <p:cNvPr id="3" name="Oval 307">
            <a:extLst>
              <a:ext uri="{FF2B5EF4-FFF2-40B4-BE49-F238E27FC236}">
                <a16:creationId xmlns:a16="http://schemas.microsoft.com/office/drawing/2014/main" id="{3B5893E7-6A54-9B12-99E1-0946CB8956A2}"/>
              </a:ext>
            </a:extLst>
          </p:cNvPr>
          <p:cNvSpPr/>
          <p:nvPr/>
        </p:nvSpPr>
        <p:spPr>
          <a:xfrm>
            <a:off x="1298191" y="3305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Text Placeholder 4">
            <a:extLst>
              <a:ext uri="{FF2B5EF4-FFF2-40B4-BE49-F238E27FC236}">
                <a16:creationId xmlns:a16="http://schemas.microsoft.com/office/drawing/2014/main" id="{8980A97F-A8AE-BE8A-455E-F5FE606B557F}"/>
              </a:ext>
            </a:extLst>
          </p:cNvPr>
          <p:cNvSpPr txBox="1">
            <a:spLocks/>
          </p:cNvSpPr>
          <p:nvPr/>
        </p:nvSpPr>
        <p:spPr>
          <a:xfrm>
            <a:off x="874910" y="1396848"/>
            <a:ext cx="1044217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Impliquer les parties prenantes pour obtenir leur adhésion aux actions proposées et </a:t>
            </a:r>
            <a:r>
              <a:rPr lang="fr" b="1" dirty="0">
                <a:solidFill>
                  <a:srgbClr val="618393"/>
                </a:solidFill>
                <a:cs typeface="Arial" panose="020B0604020202020204" pitchFamily="34" charset="0"/>
              </a:rPr>
              <a:t>leur</a:t>
            </a:r>
            <a:r>
              <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 procéder à leur priorisation</a:t>
            </a:r>
          </a:p>
        </p:txBody>
      </p:sp>
    </p:spTree>
    <p:extLst>
      <p:ext uri="{BB962C8B-B14F-4D97-AF65-F5344CB8AC3E}">
        <p14:creationId xmlns:p14="http://schemas.microsoft.com/office/powerpoint/2010/main" val="2721758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58BE6-03C7-208A-4325-193345BF1D5A}"/>
            </a:ext>
          </a:extLst>
        </p:cNvPr>
        <p:cNvGrpSpPr/>
        <p:nvPr/>
      </p:nvGrpSpPr>
      <p:grpSpPr>
        <a:xfrm>
          <a:off x="0" y="0"/>
          <a:ext cx="0" cy="0"/>
          <a:chOff x="0" y="0"/>
          <a:chExt cx="0" cy="0"/>
        </a:xfrm>
      </p:grpSpPr>
      <p:pic>
        <p:nvPicPr>
          <p:cNvPr id="9" name="Image 8">
            <a:extLst>
              <a:ext uri="{FF2B5EF4-FFF2-40B4-BE49-F238E27FC236}">
                <a16:creationId xmlns:a16="http://schemas.microsoft.com/office/drawing/2014/main" id="{5ADBC0F3-DD8B-1C2B-BE4B-5CF79F91BE5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807386" y="3059289"/>
            <a:ext cx="4100750" cy="2229555"/>
          </a:xfrm>
          <a:prstGeom prst="rect">
            <a:avLst/>
          </a:prstGeom>
          <a:ln>
            <a:solidFill>
              <a:schemeClr val="bg1">
                <a:lumMod val="75000"/>
              </a:schemeClr>
            </a:solidFill>
          </a:ln>
        </p:spPr>
      </p:pic>
      <p:sp>
        <p:nvSpPr>
          <p:cNvPr id="10" name="TextBox 9">
            <a:extLst>
              <a:ext uri="{FF2B5EF4-FFF2-40B4-BE49-F238E27FC236}">
                <a16:creationId xmlns:a16="http://schemas.microsoft.com/office/drawing/2014/main" id="{F95972A4-3360-B398-7C92-039488805473}"/>
              </a:ext>
            </a:extLst>
          </p:cNvPr>
          <p:cNvSpPr txBox="1"/>
          <p:nvPr/>
        </p:nvSpPr>
        <p:spPr>
          <a:xfrm>
            <a:off x="1265809" y="2408525"/>
            <a:ext cx="857810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000" b="1" i="0" u="none" strike="noStrike" kern="1200" cap="none" spc="0" normalizeH="0" baseline="0" noProof="0" dirty="0">
                <a:ln>
                  <a:noFill/>
                </a:ln>
                <a:solidFill>
                  <a:srgbClr val="3BB041"/>
                </a:solidFill>
                <a:effectLst/>
                <a:uLnTx/>
                <a:uFillTx/>
                <a:latin typeface="Arial"/>
                <a:ea typeface="+mn-ea"/>
                <a:cs typeface="Arial"/>
              </a:rPr>
              <a:t>2. Présenter les résultats de la cible 7-1-7 / </a:t>
            </a:r>
            <a:r>
              <a:rPr lang="fr" sz="2000" b="1" dirty="0">
                <a:solidFill>
                  <a:srgbClr val="3BB041"/>
                </a:solidFill>
                <a:latin typeface="Arial"/>
                <a:cs typeface="Arial"/>
              </a:rPr>
              <a:t>RPA</a:t>
            </a:r>
            <a:r>
              <a:rPr kumimoji="0" lang="fr" sz="2000" b="1" i="0" u="none" strike="noStrike" kern="1200" cap="none" spc="0" normalizeH="0" baseline="0" noProof="0" dirty="0">
                <a:ln>
                  <a:noFill/>
                </a:ln>
                <a:solidFill>
                  <a:srgbClr val="3BB041"/>
                </a:solidFill>
                <a:effectLst/>
                <a:uLnTx/>
                <a:uFillTx/>
                <a:latin typeface="Arial"/>
                <a:ea typeface="+mn-ea"/>
                <a:cs typeface="Arial"/>
              </a:rPr>
              <a:t> aux parties prenantes</a:t>
            </a:r>
          </a:p>
        </p:txBody>
      </p:sp>
      <p:sp>
        <p:nvSpPr>
          <p:cNvPr id="32" name="Text Placeholder 4">
            <a:extLst>
              <a:ext uri="{FF2B5EF4-FFF2-40B4-BE49-F238E27FC236}">
                <a16:creationId xmlns:a16="http://schemas.microsoft.com/office/drawing/2014/main" id="{5109A7EC-1B30-87D9-7E03-111C6593B656}"/>
              </a:ext>
            </a:extLst>
          </p:cNvPr>
          <p:cNvSpPr txBox="1">
            <a:spLocks/>
          </p:cNvSpPr>
          <p:nvPr/>
        </p:nvSpPr>
        <p:spPr>
          <a:xfrm>
            <a:off x="3222566" y="2401251"/>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8" name="TextBox 7">
            <a:extLst>
              <a:ext uri="{FF2B5EF4-FFF2-40B4-BE49-F238E27FC236}">
                <a16:creationId xmlns:a16="http://schemas.microsoft.com/office/drawing/2014/main" id="{6FF50082-B0EE-A3AD-9B01-510ACF15B575}"/>
              </a:ext>
            </a:extLst>
          </p:cNvPr>
          <p:cNvSpPr txBox="1"/>
          <p:nvPr/>
        </p:nvSpPr>
        <p:spPr>
          <a:xfrm>
            <a:off x="6332846" y="6237653"/>
            <a:ext cx="330359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a:ln>
                  <a:noFill/>
                </a:ln>
                <a:solidFill>
                  <a:srgbClr val="628393"/>
                </a:solidFill>
                <a:effectLst/>
                <a:uLnTx/>
                <a:uFillTx/>
                <a:latin typeface="Arial" panose="020B0604020202020204" pitchFamily="34" charset="0"/>
                <a:ea typeface="+mn-ea"/>
                <a:cs typeface="Arial" panose="020B0604020202020204" pitchFamily="34" charset="0"/>
              </a:rPr>
              <a:t>Modèle de diapositive de synthèse d'un événement 7-1-7</a:t>
            </a:r>
          </a:p>
        </p:txBody>
      </p:sp>
      <p:sp>
        <p:nvSpPr>
          <p:cNvPr id="11" name="Text Placeholder 4">
            <a:extLst>
              <a:ext uri="{FF2B5EF4-FFF2-40B4-BE49-F238E27FC236}">
                <a16:creationId xmlns:a16="http://schemas.microsoft.com/office/drawing/2014/main" id="{050A520C-DA61-C464-5E3C-511CA49EEE0C}"/>
              </a:ext>
            </a:extLst>
          </p:cNvPr>
          <p:cNvSpPr txBox="1">
            <a:spLocks/>
          </p:cNvSpPr>
          <p:nvPr/>
        </p:nvSpPr>
        <p:spPr>
          <a:xfrm>
            <a:off x="874910" y="1396848"/>
            <a:ext cx="1044217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Impliquer les parties prenantes pour obtenir leur adhésion aux actions proposées et </a:t>
            </a:r>
            <a:r>
              <a:rPr lang="fr" b="1" dirty="0">
                <a:solidFill>
                  <a:srgbClr val="618393"/>
                </a:solidFill>
                <a:cs typeface="Arial" panose="020B0604020202020204" pitchFamily="34" charset="0"/>
              </a:rPr>
              <a:t>leur</a:t>
            </a:r>
            <a:r>
              <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 procéder à leur</a:t>
            </a:r>
            <a:r>
              <a:rPr lang="fr" b="1" dirty="0">
                <a:solidFill>
                  <a:srgbClr val="618393"/>
                </a:solidFill>
                <a:cs typeface="Arial" panose="020B0604020202020204" pitchFamily="34" charset="0"/>
              </a:rPr>
              <a:t> priorisation</a:t>
            </a:r>
            <a:endPar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endParaRPr>
          </a:p>
        </p:txBody>
      </p:sp>
      <p:sp>
        <p:nvSpPr>
          <p:cNvPr id="4" name="Rectangle: Rounded Corners 306">
            <a:extLst>
              <a:ext uri="{FF2B5EF4-FFF2-40B4-BE49-F238E27FC236}">
                <a16:creationId xmlns:a16="http://schemas.microsoft.com/office/drawing/2014/main" id="{FD6FA8AA-759D-F518-19F8-AE6E9124EE3E}"/>
              </a:ext>
            </a:extLst>
          </p:cNvPr>
          <p:cNvSpPr/>
          <p:nvPr/>
        </p:nvSpPr>
        <p:spPr>
          <a:xfrm>
            <a:off x="1667241" y="326081"/>
            <a:ext cx="9092048"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Arial"/>
                <a:cs typeface="Calibri" panose="020F0502020204030204"/>
              </a:rPr>
              <a:t>     Définir les actions immédiates et à plus long terme </a:t>
            </a:r>
          </a:p>
        </p:txBody>
      </p:sp>
      <p:sp>
        <p:nvSpPr>
          <p:cNvPr id="6" name="Oval 307">
            <a:extLst>
              <a:ext uri="{FF2B5EF4-FFF2-40B4-BE49-F238E27FC236}">
                <a16:creationId xmlns:a16="http://schemas.microsoft.com/office/drawing/2014/main" id="{51192731-313B-6E00-2F68-417EFD9F3F59}"/>
              </a:ext>
            </a:extLst>
          </p:cNvPr>
          <p:cNvSpPr/>
          <p:nvPr/>
        </p:nvSpPr>
        <p:spPr>
          <a:xfrm>
            <a:off x="1298191" y="3305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5" name="Image 14">
            <a:extLst>
              <a:ext uri="{FF2B5EF4-FFF2-40B4-BE49-F238E27FC236}">
                <a16:creationId xmlns:a16="http://schemas.microsoft.com/office/drawing/2014/main" id="{9639AE8A-B690-95A5-CFA6-0C3AB27D89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36668" y="3405654"/>
            <a:ext cx="3933090" cy="2229555"/>
          </a:xfrm>
          <a:prstGeom prst="rect">
            <a:avLst/>
          </a:prstGeom>
          <a:ln>
            <a:solidFill>
              <a:schemeClr val="bg1">
                <a:lumMod val="75000"/>
              </a:schemeClr>
            </a:solidFill>
          </a:ln>
        </p:spPr>
      </p:pic>
      <p:pic>
        <p:nvPicPr>
          <p:cNvPr id="17" name="Image 16">
            <a:extLst>
              <a:ext uri="{FF2B5EF4-FFF2-40B4-BE49-F238E27FC236}">
                <a16:creationId xmlns:a16="http://schemas.microsoft.com/office/drawing/2014/main" id="{4701F103-B4B5-186A-5CEE-5EF6F3770E7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01555" y="3823179"/>
            <a:ext cx="3777402" cy="2172006"/>
          </a:xfrm>
          <a:prstGeom prst="rect">
            <a:avLst/>
          </a:prstGeom>
          <a:ln>
            <a:solidFill>
              <a:schemeClr val="bg1">
                <a:lumMod val="75000"/>
              </a:schemeClr>
            </a:solidFill>
          </a:ln>
        </p:spPr>
      </p:pic>
    </p:spTree>
    <p:extLst>
      <p:ext uri="{BB962C8B-B14F-4D97-AF65-F5344CB8AC3E}">
        <p14:creationId xmlns:p14="http://schemas.microsoft.com/office/powerpoint/2010/main" val="288159310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1B537-CCFB-C1CD-A7D5-622E6EB250C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7AB50F2-AC81-D7F0-9A34-82B7A5E4465B}"/>
              </a:ext>
            </a:extLst>
          </p:cNvPr>
          <p:cNvSpPr>
            <a:spLocks noGrp="1"/>
          </p:cNvSpPr>
          <p:nvPr>
            <p:ph type="body" sz="half" idx="10"/>
          </p:nvPr>
        </p:nvSpPr>
        <p:spPr>
          <a:xfrm>
            <a:off x="4787105" y="2038883"/>
            <a:ext cx="6693029" cy="2261900"/>
          </a:xfrm>
        </p:spPr>
        <p:txBody>
          <a:bodyPr vert="horz" lIns="91440" tIns="45720" rIns="91440" bIns="45720" rtlCol="0" anchor="t">
            <a:noAutofit/>
          </a:bodyPr>
          <a:lstStyle/>
          <a:p>
            <a:r>
              <a:rPr lang="fr" sz="4000">
                <a:latin typeface="Arial"/>
                <a:cs typeface="Arial"/>
              </a:rPr>
              <a:t>Quelles sont les parties prenantes qui devraient peser dans le choix des actions ?</a:t>
            </a:r>
            <a:endParaRPr lang="en-US" sz="4000">
              <a:cs typeface="Arial"/>
            </a:endParaRPr>
          </a:p>
        </p:txBody>
      </p:sp>
      <p:pic>
        <p:nvPicPr>
          <p:cNvPr id="8" name="Graphic 7">
            <a:extLst>
              <a:ext uri="{FF2B5EF4-FFF2-40B4-BE49-F238E27FC236}">
                <a16:creationId xmlns:a16="http://schemas.microsoft.com/office/drawing/2014/main" id="{D97C4455-5AAE-EEB7-2D39-558C267D9F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362FE21D-EAA2-5EE8-3403-FF64182B0487}"/>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3286403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laceholder 4">
            <a:extLst>
              <a:ext uri="{FF2B5EF4-FFF2-40B4-BE49-F238E27FC236}">
                <a16:creationId xmlns:a16="http://schemas.microsoft.com/office/drawing/2014/main" id="{F8BC19C1-C2B7-0FE5-98EE-687DB8FA39B4}"/>
              </a:ext>
            </a:extLst>
          </p:cNvPr>
          <p:cNvSpPr txBox="1">
            <a:spLocks/>
          </p:cNvSpPr>
          <p:nvPr/>
        </p:nvSpPr>
        <p:spPr>
          <a:xfrm>
            <a:off x="3222566" y="2401251"/>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9" name="TextBox 8">
            <a:extLst>
              <a:ext uri="{FF2B5EF4-FFF2-40B4-BE49-F238E27FC236}">
                <a16:creationId xmlns:a16="http://schemas.microsoft.com/office/drawing/2014/main" id="{5E55C29E-A0BA-D770-385F-269385DDD2DE}"/>
              </a:ext>
            </a:extLst>
          </p:cNvPr>
          <p:cNvSpPr txBox="1"/>
          <p:nvPr/>
        </p:nvSpPr>
        <p:spPr>
          <a:xfrm>
            <a:off x="542622" y="2335745"/>
            <a:ext cx="6096000"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000" b="1" i="0" u="none" strike="noStrike" kern="1200" cap="none" spc="0"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3. Sélectionner des actions pour remédier aux goulots d’étranglement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000" b="1" i="0" u="none" strike="noStrike" kern="1200" cap="none" spc="0"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 </a:t>
            </a:r>
          </a:p>
        </p:txBody>
      </p:sp>
      <p:sp>
        <p:nvSpPr>
          <p:cNvPr id="10" name="TextBox 9">
            <a:extLst>
              <a:ext uri="{FF2B5EF4-FFF2-40B4-BE49-F238E27FC236}">
                <a16:creationId xmlns:a16="http://schemas.microsoft.com/office/drawing/2014/main" id="{C385BC12-F898-1FC6-691A-AE082E207BB2}"/>
              </a:ext>
            </a:extLst>
          </p:cNvPr>
          <p:cNvSpPr txBox="1"/>
          <p:nvPr/>
        </p:nvSpPr>
        <p:spPr>
          <a:xfrm>
            <a:off x="542621" y="3165412"/>
            <a:ext cx="518223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0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4. Sélectionnez l'autorité responsable</a:t>
            </a:r>
          </a:p>
        </p:txBody>
      </p:sp>
      <p:sp>
        <p:nvSpPr>
          <p:cNvPr id="8" name="TextBox 7">
            <a:extLst>
              <a:ext uri="{FF2B5EF4-FFF2-40B4-BE49-F238E27FC236}">
                <a16:creationId xmlns:a16="http://schemas.microsoft.com/office/drawing/2014/main" id="{68E6B6B6-7714-D13F-0ECD-312BCDD41B9C}"/>
              </a:ext>
            </a:extLst>
          </p:cNvPr>
          <p:cNvSpPr txBox="1"/>
          <p:nvPr/>
        </p:nvSpPr>
        <p:spPr>
          <a:xfrm>
            <a:off x="8956424" y="6431073"/>
            <a:ext cx="211231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400" b="1" i="0" u="none" strike="noStrike" kern="1200" cap="none" spc="0" normalizeH="0" baseline="0" noProof="0" dirty="0">
                <a:ln>
                  <a:noFill/>
                </a:ln>
                <a:solidFill>
                  <a:srgbClr val="628393"/>
                </a:solidFill>
                <a:effectLst/>
                <a:uLnTx/>
                <a:uFillTx/>
                <a:latin typeface="Arial" panose="020B0604020202020204" pitchFamily="34" charset="0"/>
                <a:ea typeface="+mn-ea"/>
                <a:cs typeface="Arial" panose="020B0604020202020204" pitchFamily="34" charset="0"/>
              </a:rPr>
              <a:t>Outil d'évaluation 7-1-7</a:t>
            </a:r>
          </a:p>
        </p:txBody>
      </p:sp>
      <p:sp>
        <p:nvSpPr>
          <p:cNvPr id="16" name="Content Placeholder 2">
            <a:extLst>
              <a:ext uri="{FF2B5EF4-FFF2-40B4-BE49-F238E27FC236}">
                <a16:creationId xmlns:a16="http://schemas.microsoft.com/office/drawing/2014/main" id="{5C6E357B-31CC-4477-969C-205EFBEB55C8}"/>
              </a:ext>
            </a:extLst>
          </p:cNvPr>
          <p:cNvSpPr txBox="1">
            <a:spLocks/>
          </p:cNvSpPr>
          <p:nvPr/>
        </p:nvSpPr>
        <p:spPr>
          <a:xfrm>
            <a:off x="913770" y="3525816"/>
            <a:ext cx="5182230" cy="1313920"/>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Qui a l’autorité d’attribuer des tâches ?</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Qui peut demander des comptes aux gens ?</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Soyez précis !</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Assurez-vous qu'ils disposent des ressources nécessaires</a:t>
            </a:r>
          </a:p>
        </p:txBody>
      </p:sp>
      <p:sp>
        <p:nvSpPr>
          <p:cNvPr id="2" name="TextBox 1">
            <a:extLst>
              <a:ext uri="{FF2B5EF4-FFF2-40B4-BE49-F238E27FC236}">
                <a16:creationId xmlns:a16="http://schemas.microsoft.com/office/drawing/2014/main" id="{D717E6A9-1806-4C59-CF58-DB3D8EF13931}"/>
              </a:ext>
            </a:extLst>
          </p:cNvPr>
          <p:cNvSpPr txBox="1"/>
          <p:nvPr/>
        </p:nvSpPr>
        <p:spPr>
          <a:xfrm>
            <a:off x="542620" y="5440584"/>
            <a:ext cx="6242001"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000" b="1" i="0" u="none" strike="noStrike" kern="1200" cap="none" spc="0"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5. Identifier les dates (actions immédiates)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000" b="1" i="0" u="none" strike="noStrike" kern="1200" cap="none" spc="0"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ou des opportunités futures (actions à plus long terme)</a:t>
            </a:r>
          </a:p>
        </p:txBody>
      </p:sp>
      <p:sp>
        <p:nvSpPr>
          <p:cNvPr id="3" name="Text Placeholder 4">
            <a:extLst>
              <a:ext uri="{FF2B5EF4-FFF2-40B4-BE49-F238E27FC236}">
                <a16:creationId xmlns:a16="http://schemas.microsoft.com/office/drawing/2014/main" id="{0C3CA940-9957-49C6-2741-54256D18C88F}"/>
              </a:ext>
            </a:extLst>
          </p:cNvPr>
          <p:cNvSpPr txBox="1">
            <a:spLocks/>
          </p:cNvSpPr>
          <p:nvPr/>
        </p:nvSpPr>
        <p:spPr>
          <a:xfrm>
            <a:off x="626555" y="1384786"/>
            <a:ext cx="1044217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Impliquer les parties prenantes pour obtenir leur adhésion aux actions proposées et </a:t>
            </a:r>
            <a:r>
              <a:rPr lang="fr" b="1" dirty="0">
                <a:solidFill>
                  <a:srgbClr val="618393"/>
                </a:solidFill>
                <a:cs typeface="Arial" panose="020B0604020202020204" pitchFamily="34" charset="0"/>
              </a:rPr>
              <a:t>leur</a:t>
            </a:r>
            <a:r>
              <a:rPr kumimoji="0" lang="fr" sz="22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 procéder à leur priorisation</a:t>
            </a:r>
          </a:p>
        </p:txBody>
      </p:sp>
      <p:pic>
        <p:nvPicPr>
          <p:cNvPr id="11" name="Image 10">
            <a:extLst>
              <a:ext uri="{FF2B5EF4-FFF2-40B4-BE49-F238E27FC236}">
                <a16:creationId xmlns:a16="http://schemas.microsoft.com/office/drawing/2014/main" id="{374A35C7-574B-E6A9-8025-A1DC2E51B9C3}"/>
              </a:ext>
            </a:extLst>
          </p:cNvPr>
          <p:cNvPicPr>
            <a:picLocks noChangeAspect="1"/>
          </p:cNvPicPr>
          <p:nvPr/>
        </p:nvPicPr>
        <p:blipFill>
          <a:blip r:embed="rId3" cstate="screen">
            <a:extLst>
              <a:ext uri="{28A0092B-C50C-407E-A947-70E740481C1C}">
                <a14:useLocalDpi xmlns:a14="http://schemas.microsoft.com/office/drawing/2010/main"/>
              </a:ext>
            </a:extLst>
          </a:blip>
          <a:srcRect b="12914"/>
          <a:stretch>
            <a:fillRect/>
          </a:stretch>
        </p:blipFill>
        <p:spPr>
          <a:xfrm>
            <a:off x="7038587" y="2335745"/>
            <a:ext cx="4559956" cy="4032317"/>
          </a:xfrm>
          <a:prstGeom prst="rect">
            <a:avLst/>
          </a:prstGeom>
          <a:ln>
            <a:solidFill>
              <a:schemeClr val="bg1">
                <a:lumMod val="75000"/>
              </a:schemeClr>
            </a:solidFill>
          </a:ln>
        </p:spPr>
      </p:pic>
      <p:sp>
        <p:nvSpPr>
          <p:cNvPr id="4" name="Rectangle: Rounded Corners 306">
            <a:extLst>
              <a:ext uri="{FF2B5EF4-FFF2-40B4-BE49-F238E27FC236}">
                <a16:creationId xmlns:a16="http://schemas.microsoft.com/office/drawing/2014/main" id="{D727D56F-E4C2-ABE2-954E-79E621746243}"/>
              </a:ext>
            </a:extLst>
          </p:cNvPr>
          <p:cNvSpPr/>
          <p:nvPr/>
        </p:nvSpPr>
        <p:spPr>
          <a:xfrm>
            <a:off x="1667241" y="326081"/>
            <a:ext cx="9092048"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a:ea typeface="Arial"/>
                <a:cs typeface="Calibri" panose="020F0502020204030204"/>
              </a:rPr>
              <a:t>     Définir les actions immédiates et à plus long terme </a:t>
            </a:r>
          </a:p>
        </p:txBody>
      </p:sp>
      <p:sp>
        <p:nvSpPr>
          <p:cNvPr id="5" name="Oval 307">
            <a:extLst>
              <a:ext uri="{FF2B5EF4-FFF2-40B4-BE49-F238E27FC236}">
                <a16:creationId xmlns:a16="http://schemas.microsoft.com/office/drawing/2014/main" id="{FAD14756-AEA5-93A6-2917-C723945BBB2D}"/>
              </a:ext>
            </a:extLst>
          </p:cNvPr>
          <p:cNvSpPr/>
          <p:nvPr/>
        </p:nvSpPr>
        <p:spPr>
          <a:xfrm>
            <a:off x="1298191" y="3305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893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8" grpId="0"/>
      <p:bldP spid="16" grpId="0"/>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822282" y="638805"/>
            <a:ext cx="2738323" cy="1079491"/>
          </a:xfrm>
        </p:spPr>
        <p:txBody>
          <a:bodyPr>
            <a:normAutofit fontScale="90000"/>
          </a:bodyPr>
          <a:lstStyle/>
          <a:p>
            <a:r>
              <a:rPr lang="fr">
                <a:latin typeface="Arial"/>
                <a:cs typeface="Arial"/>
              </a:rPr>
              <a:t>La rougeole aux États-Unis</a:t>
            </a:r>
            <a:endParaRPr lang="en-US"/>
          </a:p>
        </p:txBody>
      </p:sp>
      <p:pic>
        <p:nvPicPr>
          <p:cNvPr id="13" name="Picture 2" descr="Red blood cells and antibodies">
            <a:extLst>
              <a:ext uri="{FF2B5EF4-FFF2-40B4-BE49-F238E27FC236}">
                <a16:creationId xmlns:a16="http://schemas.microsoft.com/office/drawing/2014/main" id="{8C13D47D-FE9E-F743-2479-CA8E2609A80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23828" y="4250209"/>
            <a:ext cx="2798107" cy="188621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a:extLst>
              <a:ext uri="{FF2B5EF4-FFF2-40B4-BE49-F238E27FC236}">
                <a16:creationId xmlns:a16="http://schemas.microsoft.com/office/drawing/2014/main" id="{6C58AA57-60B6-D72F-4C9F-BB263369E17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31919" y="1994801"/>
            <a:ext cx="2790015" cy="1865415"/>
          </a:xfrm>
          <a:prstGeom prst="rect">
            <a:avLst/>
          </a:prstGeom>
          <a:noFill/>
          <a:extLst>
            <a:ext uri="{909E8E84-426E-40DD-AFC4-6F175D3DCCD1}">
              <a14:hiddenFill xmlns:a14="http://schemas.microsoft.com/office/drawing/2010/main">
                <a:solidFill>
                  <a:srgbClr val="FFFFFF"/>
                </a:solidFill>
              </a14:hiddenFill>
            </a:ext>
          </a:extLst>
        </p:spPr>
      </p:pic>
      <p:sp>
        <p:nvSpPr>
          <p:cNvPr id="15" name="Content Placeholder 2">
            <a:extLst>
              <a:ext uri="{FF2B5EF4-FFF2-40B4-BE49-F238E27FC236}">
                <a16:creationId xmlns:a16="http://schemas.microsoft.com/office/drawing/2014/main" id="{475294E8-3EFE-84DD-BBA1-F66AB645BFD9}"/>
              </a:ext>
            </a:extLst>
          </p:cNvPr>
          <p:cNvSpPr txBox="1">
            <a:spLocks/>
          </p:cNvSpPr>
          <p:nvPr/>
        </p:nvSpPr>
        <p:spPr>
          <a:xfrm>
            <a:off x="5040094" y="758634"/>
            <a:ext cx="6242265" cy="5340732"/>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rgbClr val="3BB042"/>
              </a:buClr>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Clr>
                <a:srgbClr val="3BB042"/>
              </a:buClr>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Clr>
                <a:srgbClr val="3BB042"/>
              </a:buClr>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Clr>
                <a:srgbClr val="3BB042"/>
              </a:buClr>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Clr>
                <a:srgbClr val="3BB042"/>
              </a:buClr>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618393"/>
                </a:solidFill>
                <a:effectLst/>
                <a:uLnTx/>
                <a:uFillTx/>
                <a:latin typeface="Arial"/>
                <a:cs typeface="Arial"/>
              </a:rPr>
              <a:t>Un service de santé local n'avait pas le numéro de téléphone approprié à l'aéroport pour demander les manifestes de vol, ce qui a retardé de plusieurs jours son enquête sur l'épidémie de rougeole.</a:t>
            </a:r>
          </a:p>
          <a:p>
            <a:pPr marL="0" marR="0" lvl="0" indent="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r>
              <a:rPr lang="fr" sz="1800" dirty="0">
                <a:solidFill>
                  <a:srgbClr val="618393"/>
                </a:solidFill>
                <a:latin typeface="Arial"/>
                <a:cs typeface="Arial"/>
              </a:rPr>
              <a:t>Goulot d'étranglement </a:t>
            </a:r>
            <a:r>
              <a:rPr kumimoji="0" lang="fr" sz="1800" b="1" i="0" u="none" strike="noStrike" kern="1200" cap="none" spc="0" normalizeH="0" baseline="0" noProof="0" dirty="0">
                <a:ln>
                  <a:noFill/>
                </a:ln>
                <a:solidFill>
                  <a:srgbClr val="618393"/>
                </a:solidFill>
                <a:effectLst/>
                <a:uLnTx/>
                <a:uFillTx/>
                <a:latin typeface="Arial"/>
                <a:cs typeface="Arial"/>
              </a:rPr>
              <a:t>principal : no de </a:t>
            </a:r>
            <a:r>
              <a:rPr lang="fr" sz="1800" dirty="0">
                <a:solidFill>
                  <a:srgbClr val="618393"/>
                </a:solidFill>
                <a:latin typeface="Arial"/>
                <a:cs typeface="Arial"/>
              </a:rPr>
              <a:t>téléphone manquant</a:t>
            </a:r>
            <a:endParaRPr kumimoji="0" lang="en-US" sz="24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618393"/>
                </a:solidFill>
                <a:effectLst/>
                <a:uLnTx/>
                <a:uFillTx/>
                <a:latin typeface="Arial"/>
                <a:cs typeface="Arial"/>
              </a:rPr>
              <a:t>Après leur revue 7-1-7, </a:t>
            </a:r>
            <a:r>
              <a:rPr lang="fr" sz="1800" b="0" dirty="0">
                <a:solidFill>
                  <a:srgbClr val="618393"/>
                </a:solidFill>
                <a:latin typeface="Arial"/>
                <a:cs typeface="Arial"/>
              </a:rPr>
              <a:t>l’équipe</a:t>
            </a:r>
            <a:r>
              <a:rPr kumimoji="0" lang="fr" sz="1800" b="0" i="0" u="none" strike="noStrike" kern="1200" cap="none" spc="0" normalizeH="0" baseline="0" noProof="0" dirty="0">
                <a:ln>
                  <a:noFill/>
                </a:ln>
                <a:solidFill>
                  <a:srgbClr val="618393"/>
                </a:solidFill>
                <a:effectLst/>
                <a:uLnTx/>
                <a:uFillTx/>
                <a:latin typeface="Arial"/>
                <a:cs typeface="Arial"/>
              </a:rPr>
              <a:t> ont contacté l'aéroport pour obtenir le bon numéro de téléphone.</a:t>
            </a:r>
            <a:endParaRPr lang="en-US" sz="1800" b="0" i="0" u="none" strike="noStrike" kern="1200" cap="none" spc="0" normalizeH="0" baseline="0" noProof="0" dirty="0">
              <a:ln>
                <a:noFill/>
              </a:ln>
              <a:solidFill>
                <a:srgbClr val="618393"/>
              </a:solidFill>
              <a:effectLst/>
              <a:uLnTx/>
              <a:uFillTx/>
              <a:latin typeface="Arial"/>
              <a:cs typeface="Arial"/>
            </a:endParaRPr>
          </a:p>
          <a:p>
            <a:pPr marL="0" marR="0" lvl="0" indent="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r>
              <a:rPr lang="fr" sz="1800" dirty="0">
                <a:solidFill>
                  <a:srgbClr val="618393"/>
                </a:solidFill>
                <a:latin typeface="Arial"/>
                <a:cs typeface="Arial"/>
              </a:rPr>
              <a:t>Action </a:t>
            </a:r>
            <a:r>
              <a:rPr kumimoji="0" lang="fr" sz="1800" b="1" i="0" u="none" strike="noStrike" kern="1200" cap="none" spc="0" normalizeH="0" baseline="0" noProof="0" dirty="0">
                <a:ln>
                  <a:noFill/>
                </a:ln>
                <a:solidFill>
                  <a:srgbClr val="618393"/>
                </a:solidFill>
                <a:effectLst/>
                <a:uLnTx/>
                <a:uFillTx/>
                <a:latin typeface="Arial"/>
                <a:cs typeface="Arial"/>
              </a:rPr>
              <a:t>immédiate : Contact avec </a:t>
            </a:r>
            <a:r>
              <a:rPr lang="fr" sz="1800" dirty="0">
                <a:solidFill>
                  <a:srgbClr val="618393"/>
                </a:solidFill>
                <a:latin typeface="Arial"/>
                <a:cs typeface="Arial"/>
              </a:rPr>
              <a:t>l'aéroport</a:t>
            </a:r>
            <a:endParaRPr lang="en-US" sz="1800" b="1" i="0" u="none" strike="noStrike" kern="1200" cap="none" spc="0" normalizeH="0" baseline="0" noProof="0" dirty="0">
              <a:ln>
                <a:noFill/>
              </a:ln>
              <a:solidFill>
                <a:srgbClr val="618393"/>
              </a:solidFill>
              <a:effectLst/>
              <a:uLnTx/>
              <a:uFillTx/>
              <a:latin typeface="Arial"/>
              <a:cs typeface="Arial"/>
            </a:endParaRPr>
          </a:p>
          <a:p>
            <a:pPr marL="228600" marR="0" lvl="0" indent="-22860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Char char="•"/>
              <a:tabLst/>
              <a:defRPr/>
            </a:pPr>
            <a:r>
              <a:rPr kumimoji="0" lang="fr" sz="1800" b="0" i="0" u="none" strike="noStrike" kern="1200" cap="none" spc="0" normalizeH="0" baseline="0" noProof="0" dirty="0">
                <a:ln>
                  <a:noFill/>
                </a:ln>
                <a:solidFill>
                  <a:srgbClr val="618393"/>
                </a:solidFill>
                <a:effectLst/>
                <a:uLnTx/>
                <a:uFillTx/>
                <a:latin typeface="Arial"/>
                <a:cs typeface="Arial"/>
              </a:rPr>
              <a:t>Lors d'une épidémie de Mpox quelques mois plus tard, le Ministère de la Santé a pu demander et recevoir un manifeste de vol en moins d'une journée.</a:t>
            </a:r>
            <a:endParaRPr kumimoji="0" lang="en-US" sz="2400" b="1" i="0" u="none" strike="noStrike" kern="1200" cap="none" spc="0" normalizeH="0" baseline="0" noProof="0" dirty="0">
              <a:ln>
                <a:noFill/>
              </a:ln>
              <a:solidFill>
                <a:srgbClr val="618393"/>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r>
              <a:rPr kumimoji="0" lang="fr" sz="1800" b="1" i="0" u="none" strike="noStrike" kern="1200" cap="none" spc="0" normalizeH="0" baseline="0" noProof="0" dirty="0">
                <a:ln>
                  <a:noFill/>
                </a:ln>
                <a:solidFill>
                  <a:srgbClr val="618393"/>
                </a:solidFill>
                <a:effectLst/>
                <a:uLnTx/>
                <a:uFillTx/>
                <a:latin typeface="Arial"/>
                <a:cs typeface="Arial"/>
              </a:rPr>
              <a:t>Impact : Enquête rapide lors de l’épidémie suivante</a:t>
            </a:r>
            <a:endParaRPr lang="en-US" sz="1800" b="1" i="0" u="none" strike="noStrike" kern="1200" cap="none" spc="0" normalizeH="0" baseline="0" noProof="0" dirty="0">
              <a:ln>
                <a:noFill/>
              </a:ln>
              <a:solidFill>
                <a:srgbClr val="618393"/>
              </a:solidFill>
              <a:effectLst/>
              <a:uLnTx/>
              <a:uFillTx/>
              <a:latin typeface="Arial"/>
              <a:cs typeface="Arial"/>
            </a:endParaRPr>
          </a:p>
          <a:p>
            <a:pPr marL="0" marR="0" lvl="0" indent="0" algn="ctr"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endParaRPr kumimoji="0" lang="en-US" sz="1800" b="1" i="1" u="none" strike="noStrike" kern="1200" cap="none" spc="0" normalizeH="0" baseline="0" noProof="0" dirty="0">
              <a:ln>
                <a:noFill/>
              </a:ln>
              <a:solidFill>
                <a:srgbClr val="384D56"/>
              </a:solidFill>
              <a:effectLst/>
              <a:uLnTx/>
              <a:uFillTx/>
              <a:cs typeface="Arial"/>
            </a:endParaRPr>
          </a:p>
        </p:txBody>
      </p:sp>
    </p:spTree>
    <p:extLst>
      <p:ext uri="{BB962C8B-B14F-4D97-AF65-F5344CB8AC3E}">
        <p14:creationId xmlns:p14="http://schemas.microsoft.com/office/powerpoint/2010/main" val="2999770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015CB-D18D-8AD3-F070-D0B9488D651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29C49FF-95B9-4A01-036E-079952C0001C}"/>
              </a:ext>
            </a:extLst>
          </p:cNvPr>
          <p:cNvSpPr>
            <a:spLocks noGrp="1"/>
          </p:cNvSpPr>
          <p:nvPr>
            <p:ph type="body" sz="half" idx="10"/>
          </p:nvPr>
        </p:nvSpPr>
        <p:spPr>
          <a:xfrm>
            <a:off x="4770171" y="1747300"/>
            <a:ext cx="6693029" cy="4168631"/>
          </a:xfrm>
        </p:spPr>
        <p:txBody>
          <a:bodyPr vert="horz" lIns="91440" tIns="45720" rIns="91440" bIns="45720" rtlCol="0" anchor="t">
            <a:noAutofit/>
          </a:bodyPr>
          <a:lstStyle/>
          <a:p>
            <a:r>
              <a:rPr lang="fr" sz="3600" dirty="0">
                <a:latin typeface="Arial"/>
                <a:cs typeface="Arial"/>
              </a:rPr>
              <a:t>Quelles stratégies, selon vous, contribueraient à garantir que les actions proposées reçoivent le soutien nécessaire permettant l’allocation des ressources et la mise en œuvre ?</a:t>
            </a:r>
          </a:p>
        </p:txBody>
      </p:sp>
      <p:pic>
        <p:nvPicPr>
          <p:cNvPr id="8" name="Graphic 7">
            <a:extLst>
              <a:ext uri="{FF2B5EF4-FFF2-40B4-BE49-F238E27FC236}">
                <a16:creationId xmlns:a16="http://schemas.microsoft.com/office/drawing/2014/main" id="{1D98AB28-5280-5E10-24F0-E0D8F35F499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0F85EC3B-792E-7565-A9BD-CB68FD5D3733}"/>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fr">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201417759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49976-6EDD-882F-ABBD-C451761F3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03CCE-10F8-A85B-F77A-427EC9971A4F}"/>
              </a:ext>
            </a:extLst>
          </p:cNvPr>
          <p:cNvSpPr>
            <a:spLocks noGrp="1"/>
          </p:cNvSpPr>
          <p:nvPr>
            <p:ph type="title"/>
          </p:nvPr>
        </p:nvSpPr>
        <p:spPr>
          <a:xfrm>
            <a:off x="831850" y="3043056"/>
            <a:ext cx="9703980" cy="1422952"/>
          </a:xfrm>
        </p:spPr>
        <p:txBody>
          <a:bodyPr/>
          <a:lstStyle/>
          <a:p>
            <a:r>
              <a:rPr lang="fr-FR" sz="4000" dirty="0">
                <a:latin typeface="Arial"/>
                <a:cs typeface="Arial"/>
              </a:rPr>
              <a:t>Application du 7-1-7 à vos propres données</a:t>
            </a:r>
            <a:endParaRPr lang="en-US" dirty="0">
              <a:cs typeface="Arial" panose="020B0604020202020204" pitchFamily="34" charset="0"/>
            </a:endParaRPr>
          </a:p>
        </p:txBody>
      </p:sp>
      <p:sp>
        <p:nvSpPr>
          <p:cNvPr id="3" name="Text Placeholder 2">
            <a:extLst>
              <a:ext uri="{FF2B5EF4-FFF2-40B4-BE49-F238E27FC236}">
                <a16:creationId xmlns:a16="http://schemas.microsoft.com/office/drawing/2014/main" id="{965D3DEC-FF00-307C-A0BC-D1F706E78F6B}"/>
              </a:ext>
            </a:extLst>
          </p:cNvPr>
          <p:cNvSpPr>
            <a:spLocks noGrp="1"/>
          </p:cNvSpPr>
          <p:nvPr>
            <p:ph type="body" idx="1"/>
          </p:nvPr>
        </p:nvSpPr>
        <p:spPr>
          <a:xfrm>
            <a:off x="831850" y="4438357"/>
            <a:ext cx="9703980" cy="931688"/>
          </a:xfrm>
        </p:spPr>
        <p:txBody>
          <a:bodyPr/>
          <a:lstStyle/>
          <a:p>
            <a:r>
              <a:rPr lang="en-US" sz="3000" dirty="0" err="1"/>
              <a:t>Activité</a:t>
            </a:r>
            <a:r>
              <a:rPr lang="en-US" sz="3000" dirty="0"/>
              <a:t> pratique</a:t>
            </a:r>
          </a:p>
        </p:txBody>
      </p:sp>
      <p:pic>
        <p:nvPicPr>
          <p:cNvPr id="5" name="Graphic 4">
            <a:extLst>
              <a:ext uri="{FF2B5EF4-FFF2-40B4-BE49-F238E27FC236}">
                <a16:creationId xmlns:a16="http://schemas.microsoft.com/office/drawing/2014/main" id="{36DC7FE1-0B2C-F35B-32F4-7A2847E9E5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0271" y="1965137"/>
            <a:ext cx="913629" cy="909011"/>
          </a:xfrm>
          <a:prstGeom prst="rect">
            <a:avLst/>
          </a:prstGeom>
        </p:spPr>
      </p:pic>
    </p:spTree>
    <p:extLst>
      <p:ext uri="{BB962C8B-B14F-4D97-AF65-F5344CB8AC3E}">
        <p14:creationId xmlns:p14="http://schemas.microsoft.com/office/powerpoint/2010/main" val="420015536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201B5498-CE4C-83EB-0566-A9DC8B677E5C}"/>
              </a:ext>
            </a:extLst>
          </p:cNvPr>
          <p:cNvGraphicFramePr>
            <a:graphicFrameLocks noGrp="1"/>
          </p:cNvGraphicFramePr>
          <p:nvPr>
            <p:extLst>
              <p:ext uri="{D42A27DB-BD31-4B8C-83A1-F6EECF244321}">
                <p14:modId xmlns:p14="http://schemas.microsoft.com/office/powerpoint/2010/main" val="4111231968"/>
              </p:ext>
            </p:extLst>
          </p:nvPr>
        </p:nvGraphicFramePr>
        <p:xfrm>
          <a:off x="422400" y="1299468"/>
          <a:ext cx="8961444" cy="4975838"/>
        </p:xfrm>
        <a:graphic>
          <a:graphicData uri="http://schemas.openxmlformats.org/drawingml/2006/table">
            <a:tbl>
              <a:tblPr firstRow="1" firstCol="1" bandRow="1">
                <a:tableStyleId>{B301B821-A1FF-4177-AEE7-76D212191A09}</a:tableStyleId>
              </a:tblPr>
              <a:tblGrid>
                <a:gridCol w="747675">
                  <a:extLst>
                    <a:ext uri="{9D8B030D-6E8A-4147-A177-3AD203B41FA5}">
                      <a16:colId xmlns:a16="http://schemas.microsoft.com/office/drawing/2014/main" val="1249902058"/>
                    </a:ext>
                  </a:extLst>
                </a:gridCol>
                <a:gridCol w="3676880">
                  <a:extLst>
                    <a:ext uri="{9D8B030D-6E8A-4147-A177-3AD203B41FA5}">
                      <a16:colId xmlns:a16="http://schemas.microsoft.com/office/drawing/2014/main" val="938744880"/>
                    </a:ext>
                  </a:extLst>
                </a:gridCol>
                <a:gridCol w="2362319">
                  <a:extLst>
                    <a:ext uri="{9D8B030D-6E8A-4147-A177-3AD203B41FA5}">
                      <a16:colId xmlns:a16="http://schemas.microsoft.com/office/drawing/2014/main" val="1250547073"/>
                    </a:ext>
                  </a:extLst>
                </a:gridCol>
                <a:gridCol w="2174570">
                  <a:extLst>
                    <a:ext uri="{9D8B030D-6E8A-4147-A177-3AD203B41FA5}">
                      <a16:colId xmlns:a16="http://schemas.microsoft.com/office/drawing/2014/main" val="3984908602"/>
                    </a:ext>
                  </a:extLst>
                </a:gridCol>
              </a:tblGrid>
              <a:tr h="917966">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endParaRPr lang="en-US" sz="2400" dirty="0">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en-US" sz="2400" dirty="0">
                          <a:effectLst/>
                        </a:rPr>
                        <a:t>Etape</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400" dirty="0">
                          <a:effectLst/>
                        </a:rPr>
                        <a:t>Lieu</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400" dirty="0">
                          <a:effectLst/>
                        </a:rPr>
                        <a:t>Durée </a:t>
                      </a:r>
                    </a:p>
                  </a:txBody>
                  <a:tcPr marL="68580" marR="68580" marT="0" marB="0" anchor="ctr"/>
                </a:tc>
                <a:extLst>
                  <a:ext uri="{0D108BD9-81ED-4DB2-BD59-A6C34878D82A}">
                    <a16:rowId xmlns:a16="http://schemas.microsoft.com/office/drawing/2014/main" val="4000264268"/>
                  </a:ext>
                </a:extLst>
              </a:tr>
              <a:tr h="643694">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1800" dirty="0">
                          <a:solidFill>
                            <a:srgbClr val="384D56"/>
                          </a:solidFill>
                          <a:effectLst/>
                        </a:rPr>
                        <a:t>1</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n-US" sz="1800" dirty="0">
                          <a:solidFill>
                            <a:srgbClr val="384D56"/>
                          </a:solidFill>
                          <a:effectLst/>
                        </a:rPr>
                        <a:t>Aperçu de </a:t>
                      </a:r>
                      <a:r>
                        <a:rPr lang="en-US" sz="1800" dirty="0" err="1">
                          <a:solidFill>
                            <a:srgbClr val="384D56"/>
                          </a:solidFill>
                          <a:effectLst/>
                        </a:rPr>
                        <a:t>l’activité</a:t>
                      </a:r>
                      <a:endParaRPr lang="en-US" sz="1800" dirty="0">
                        <a:solidFill>
                          <a:srgbClr val="384D56"/>
                        </a:solidFill>
                        <a:effectLst/>
                      </a:endParaRP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1800" dirty="0" err="1">
                          <a:solidFill>
                            <a:srgbClr val="384D56"/>
                          </a:solidFill>
                          <a:effectLst/>
                        </a:rPr>
                        <a:t>Plénière</a:t>
                      </a:r>
                      <a:endParaRPr lang="en-US" sz="1800" dirty="0">
                        <a:solidFill>
                          <a:srgbClr val="384D56"/>
                        </a:solidFill>
                        <a:effectLst/>
                      </a:endParaRP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1800">
                          <a:solidFill>
                            <a:srgbClr val="384D56"/>
                          </a:solidFill>
                          <a:effectLst/>
                        </a:rPr>
                        <a:t>5 min</a:t>
                      </a:r>
                    </a:p>
                  </a:txBody>
                  <a:tcPr marL="68580" marR="68580" marT="0" marB="0" anchor="ctr">
                    <a:solidFill>
                      <a:schemeClr val="bg2"/>
                    </a:solidFill>
                  </a:tcPr>
                </a:tc>
                <a:extLst>
                  <a:ext uri="{0D108BD9-81ED-4DB2-BD59-A6C34878D82A}">
                    <a16:rowId xmlns:a16="http://schemas.microsoft.com/office/drawing/2014/main" val="2093039433"/>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1800">
                          <a:solidFill>
                            <a:srgbClr val="384D56"/>
                          </a:solidFill>
                          <a:effectLst/>
                        </a:rPr>
                        <a:t>2</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fr-FR" sz="1800" dirty="0">
                          <a:solidFill>
                            <a:srgbClr val="384D56"/>
                          </a:solidFill>
                          <a:effectLst/>
                        </a:rPr>
                        <a:t>Brèves présentations personnelles + lecture du scénario de l’épidémie</a:t>
                      </a:r>
                      <a:endParaRPr lang="en-US" sz="1800" dirty="0">
                        <a:solidFill>
                          <a:srgbClr val="384D56"/>
                        </a:solidFill>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1800" dirty="0">
                          <a:solidFill>
                            <a:srgbClr val="384D56"/>
                          </a:solidFill>
                          <a:effectLst/>
                        </a:rPr>
                        <a:t>Groupe de travail</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1800">
                          <a:solidFill>
                            <a:srgbClr val="384D56"/>
                          </a:solidFill>
                          <a:effectLst/>
                        </a:rPr>
                        <a:t>~10 min</a:t>
                      </a:r>
                    </a:p>
                  </a:txBody>
                  <a:tcPr marL="68580" marR="68580" marT="0" marB="0" anchor="ctr"/>
                </a:tc>
                <a:extLst>
                  <a:ext uri="{0D108BD9-81ED-4DB2-BD59-A6C34878D82A}">
                    <a16:rowId xmlns:a16="http://schemas.microsoft.com/office/drawing/2014/main" val="641549739"/>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1800">
                          <a:solidFill>
                            <a:srgbClr val="384D56"/>
                          </a:solidFill>
                          <a:effectLst/>
                        </a:rPr>
                        <a:t>3</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fr-FR" sz="1800" dirty="0">
                          <a:solidFill>
                            <a:srgbClr val="384D56"/>
                          </a:solidFill>
                          <a:effectLst/>
                        </a:rPr>
                        <a:t>Consigner les jalons dans l’outil «</a:t>
                      </a:r>
                      <a:r>
                        <a:rPr lang="fr-FR" sz="1800" b="0" dirty="0">
                          <a:solidFill>
                            <a:srgbClr val="000000"/>
                          </a:solidFill>
                          <a:effectLst/>
                        </a:rPr>
                        <a:t>Modèle de diapositives 7-1-7 pour l’examen d’un événement</a:t>
                      </a:r>
                      <a:r>
                        <a:rPr lang="fr-FR" sz="1800" dirty="0">
                          <a:solidFill>
                            <a:srgbClr val="384D56"/>
                          </a:solidFill>
                          <a:effectLst/>
                        </a:rPr>
                        <a:t>»</a:t>
                      </a:r>
                      <a:endParaRPr lang="en-US" sz="1800" dirty="0">
                        <a:solidFill>
                          <a:srgbClr val="384D56"/>
                        </a:solidFill>
                        <a:effectLst/>
                      </a:endParaRP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1800" u="none" strike="noStrike" kern="1200" cap="none" spc="0" normalizeH="0" baseline="0" noProof="0" dirty="0">
                          <a:ln>
                            <a:noFill/>
                          </a:ln>
                          <a:solidFill>
                            <a:srgbClr val="384D56"/>
                          </a:solidFill>
                          <a:effectLst/>
                          <a:uLnTx/>
                          <a:uFillTx/>
                        </a:rPr>
                        <a:t>Groupe de travail</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1800" dirty="0">
                          <a:solidFill>
                            <a:srgbClr val="384D56"/>
                          </a:solidFill>
                          <a:effectLst/>
                        </a:rPr>
                        <a:t>~20 min</a:t>
                      </a:r>
                    </a:p>
                  </a:txBody>
                  <a:tcPr marL="68580" marR="68580" marT="0" marB="0" anchor="ctr">
                    <a:solidFill>
                      <a:schemeClr val="bg2"/>
                    </a:solidFill>
                  </a:tcPr>
                </a:tc>
                <a:extLst>
                  <a:ext uri="{0D108BD9-81ED-4DB2-BD59-A6C34878D82A}">
                    <a16:rowId xmlns:a16="http://schemas.microsoft.com/office/drawing/2014/main" val="57759532"/>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1800">
                          <a:solidFill>
                            <a:srgbClr val="384D56"/>
                          </a:solidFill>
                          <a:effectLst/>
                          <a:latin typeface="Arial" panose="020B0604020202020204" pitchFamily="34" charset="0"/>
                          <a:cs typeface="Arial" panose="020B0604020202020204" pitchFamily="34" charset="0"/>
                        </a:rPr>
                        <a:t>4</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fr-FR" sz="1800" dirty="0">
                          <a:solidFill>
                            <a:srgbClr val="384D56"/>
                          </a:solidFill>
                          <a:effectLst/>
                          <a:latin typeface="Arial" panose="020B0604020202020204" pitchFamily="34" charset="0"/>
                          <a:cs typeface="Arial" panose="020B0604020202020204" pitchFamily="34" charset="0"/>
                        </a:rPr>
                        <a:t>Identifier les goulots d’étranglement et les facteurs favorisants</a:t>
                      </a:r>
                      <a:endParaRPr lang="en-US" sz="1800" dirty="0">
                        <a:solidFill>
                          <a:srgbClr val="384D56"/>
                        </a:solidFill>
                        <a:effectLst/>
                        <a:latin typeface="Arial" panose="020B0604020202020204" pitchFamily="34" charset="0"/>
                        <a:cs typeface="Arial" panose="020B0604020202020204" pitchFamily="34" charset="0"/>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1800" u="none" strike="noStrike" kern="1200" cap="none" spc="0" normalizeH="0" baseline="0" noProof="0" dirty="0">
                          <a:ln>
                            <a:noFill/>
                          </a:ln>
                          <a:solidFill>
                            <a:srgbClr val="384D56"/>
                          </a:solidFill>
                          <a:effectLst/>
                          <a:uLnTx/>
                          <a:uFillTx/>
                          <a:latin typeface="Arial" panose="020B0604020202020204" pitchFamily="34" charset="0"/>
                          <a:cs typeface="Arial" panose="020B0604020202020204" pitchFamily="34" charset="0"/>
                        </a:rPr>
                        <a:t>Groupe de travail</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1800">
                          <a:solidFill>
                            <a:srgbClr val="384D56"/>
                          </a:solidFill>
                          <a:effectLst/>
                          <a:latin typeface="Arial" panose="020B0604020202020204" pitchFamily="34" charset="0"/>
                          <a:cs typeface="Arial" panose="020B0604020202020204" pitchFamily="34" charset="0"/>
                        </a:rPr>
                        <a:t>~30 min</a:t>
                      </a:r>
                    </a:p>
                  </a:txBody>
                  <a:tcPr marL="68580" marR="68580" marT="0" marB="0" anchor="ctr"/>
                </a:tc>
                <a:extLst>
                  <a:ext uri="{0D108BD9-81ED-4DB2-BD59-A6C34878D82A}">
                    <a16:rowId xmlns:a16="http://schemas.microsoft.com/office/drawing/2014/main" val="83718832"/>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1800" dirty="0">
                          <a:solidFill>
                            <a:srgbClr val="384D56"/>
                          </a:solidFill>
                          <a:effectLst/>
                          <a:latin typeface="Arial" panose="020B0604020202020204" pitchFamily="34" charset="0"/>
                          <a:cs typeface="Arial" panose="020B0604020202020204" pitchFamily="34" charset="0"/>
                        </a:rPr>
                        <a:t>5</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fr-FR" sz="1800" dirty="0">
                          <a:solidFill>
                            <a:srgbClr val="384D56"/>
                          </a:solidFill>
                          <a:effectLst/>
                          <a:latin typeface="Arial" panose="020B0604020202020204" pitchFamily="34" charset="0"/>
                          <a:cs typeface="Arial" panose="020B0604020202020204" pitchFamily="34" charset="0"/>
                        </a:rPr>
                        <a:t>Déterminer les actions immédiates et à plus long terme</a:t>
                      </a:r>
                      <a:endParaRPr lang="en-US" sz="1800" dirty="0">
                        <a:solidFill>
                          <a:srgbClr val="384D56"/>
                        </a:solidFill>
                        <a:effectLst/>
                        <a:latin typeface="Arial" panose="020B0604020202020204" pitchFamily="34" charset="0"/>
                        <a:cs typeface="Arial" panose="020B0604020202020204" pitchFamily="34" charset="0"/>
                      </a:endParaRP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1800" u="none" strike="noStrike" kern="1200" cap="none" spc="0" normalizeH="0" baseline="0" noProof="0" dirty="0">
                          <a:ln>
                            <a:noFill/>
                          </a:ln>
                          <a:solidFill>
                            <a:srgbClr val="384D56"/>
                          </a:solidFill>
                          <a:effectLst/>
                          <a:uLnTx/>
                          <a:uFillTx/>
                          <a:latin typeface="Arial" panose="020B0604020202020204" pitchFamily="34" charset="0"/>
                          <a:cs typeface="Arial" panose="020B0604020202020204" pitchFamily="34" charset="0"/>
                        </a:rPr>
                        <a:t>Groupe de travail</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1800" dirty="0">
                          <a:solidFill>
                            <a:srgbClr val="384D56"/>
                          </a:solidFill>
                          <a:effectLst/>
                          <a:latin typeface="Arial" panose="020B0604020202020204" pitchFamily="34" charset="0"/>
                          <a:cs typeface="Arial" panose="020B0604020202020204" pitchFamily="34" charset="0"/>
                        </a:rPr>
                        <a:t>~30 min</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D24D423B-46C0-1C3C-E5C9-1CE110AEA500}"/>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dirty="0">
                <a:latin typeface="Arial"/>
                <a:cs typeface="Arial"/>
              </a:rPr>
              <a:t>E</a:t>
            </a:r>
            <a:r>
              <a:rPr kumimoji="0" lang="en-US" sz="3200" b="1" i="0" u="none" strike="noStrike" kern="1200" cap="none" spc="0" normalizeH="0" baseline="0" noProof="0" dirty="0">
                <a:ln>
                  <a:noFill/>
                </a:ln>
                <a:solidFill>
                  <a:srgbClr val="3BB042"/>
                </a:solidFill>
                <a:effectLst/>
                <a:uLnTx/>
                <a:uFillTx/>
                <a:latin typeface="Arial"/>
                <a:ea typeface="+mj-ea"/>
                <a:cs typeface="Arial"/>
              </a:rPr>
              <a:t>tapes</a:t>
            </a:r>
            <a:endParaRPr kumimoji="0" lang="en-US" sz="3200" b="1" i="0" u="none" strike="noStrike" kern="1200" cap="none" spc="0" normalizeH="0" baseline="0" noProof="0" dirty="0">
              <a:ln>
                <a:noFill/>
              </a:ln>
              <a:solidFill>
                <a:srgbClr val="3BB042"/>
              </a:solidFill>
              <a:effectLst/>
              <a:uLnTx/>
              <a:uFillTx/>
              <a:latin typeface="Arial" panose="020B0604020202020204" pitchFamily="34" charset="0"/>
              <a:ea typeface="+mj-ea"/>
              <a:cs typeface="+mj-cs"/>
            </a:endParaRPr>
          </a:p>
        </p:txBody>
      </p:sp>
      <p:sp>
        <p:nvSpPr>
          <p:cNvPr id="2" name="Right Brace 1">
            <a:extLst>
              <a:ext uri="{FF2B5EF4-FFF2-40B4-BE49-F238E27FC236}">
                <a16:creationId xmlns:a16="http://schemas.microsoft.com/office/drawing/2014/main" id="{696ADFE8-E09E-E85E-5DD0-D8FB54D8F60F}"/>
              </a:ext>
            </a:extLst>
          </p:cNvPr>
          <p:cNvSpPr/>
          <p:nvPr/>
        </p:nvSpPr>
        <p:spPr>
          <a:xfrm>
            <a:off x="9541785" y="3805071"/>
            <a:ext cx="614596" cy="2113613"/>
          </a:xfrm>
          <a:prstGeom prst="rightBrace">
            <a:avLst>
              <a:gd name="adj1" fmla="val 58000"/>
              <a:gd name="adj2" fmla="val 50709"/>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TextBox 4">
            <a:extLst>
              <a:ext uri="{FF2B5EF4-FFF2-40B4-BE49-F238E27FC236}">
                <a16:creationId xmlns:a16="http://schemas.microsoft.com/office/drawing/2014/main" id="{650EC7F9-43F2-880C-5480-8F5326470EFE}"/>
              </a:ext>
            </a:extLst>
          </p:cNvPr>
          <p:cNvSpPr txBox="1"/>
          <p:nvPr/>
        </p:nvSpPr>
        <p:spPr>
          <a:xfrm>
            <a:off x="10253916" y="4442168"/>
            <a:ext cx="1515685" cy="1124026"/>
          </a:xfrm>
          <a:prstGeom prst="rect">
            <a:avLst/>
          </a:prstGeom>
          <a:noFill/>
        </p:spPr>
        <p:txBody>
          <a:bodyPr wrap="square">
            <a:spAutoFit/>
          </a:bodyPr>
          <a:lstStyle/>
          <a:p>
            <a:pPr>
              <a:lnSpc>
                <a:spcPct val="115000"/>
              </a:lnSpc>
              <a:spcAft>
                <a:spcPts val="100"/>
              </a:spcAft>
            </a:pPr>
            <a:r>
              <a:rPr lang="fr-FR" sz="2000" b="1" dirty="0">
                <a:solidFill>
                  <a:schemeClr val="tx2"/>
                </a:solidFill>
                <a:latin typeface="Arial" panose="020B0604020202020204" pitchFamily="34" charset="0"/>
                <a:cs typeface="Arial" panose="020B0604020202020204" pitchFamily="34" charset="0"/>
              </a:rPr>
              <a:t>Et une pause de 15 minutes</a:t>
            </a:r>
            <a:endParaRPr lang="en-US" sz="2000" b="1" dirty="0">
              <a:solidFill>
                <a:schemeClr val="tx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5153667"/>
      </p:ext>
    </p:extLst>
  </p:cSld>
  <p:clrMapOvr>
    <a:masterClrMapping/>
  </p:clrMapOvr>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TranslatedLang xmlns="ca299543-0ab4-429f-8927-bf8e8716a0c2" xsi:nil="true"/>
    <Comments xmlns="ca299543-0ab4-429f-8927-bf8e8716a0c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9e916c3be39e4be1ca62e2f83b1b78b5">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7327617a51c55606d7a086da18093d21"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1F4A09-1546-4EDA-A191-DAA6C9960091}">
  <ds:schemaRefs>
    <ds:schemaRef ds:uri="ca299543-0ab4-429f-8927-bf8e8716a0c2"/>
    <ds:schemaRef ds:uri="http://www.w3.org/XML/1998/namespace"/>
    <ds:schemaRef ds:uri="http://schemas.microsoft.com/office/2006/documentManagement/types"/>
    <ds:schemaRef ds:uri="http://schemas.microsoft.com/office/2006/metadata/properties"/>
    <ds:schemaRef ds:uri="http://purl.org/dc/terms/"/>
    <ds:schemaRef ds:uri="http://purl.org/dc/dcmitype/"/>
    <ds:schemaRef ds:uri="http://schemas.microsoft.com/office/infopath/2007/PartnerControls"/>
    <ds:schemaRef ds:uri="http://schemas.openxmlformats.org/package/2006/metadata/core-properties"/>
    <ds:schemaRef ds:uri="d27c8f07-e503-4122-80c5-e52ee84151d4"/>
    <ds:schemaRef ds:uri="http://purl.org/dc/elements/1.1/"/>
  </ds:schemaRefs>
</ds:datastoreItem>
</file>

<file path=customXml/itemProps2.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3.xml><?xml version="1.0" encoding="utf-8"?>
<ds:datastoreItem xmlns:ds="http://schemas.openxmlformats.org/officeDocument/2006/customXml" ds:itemID="{CFA60DAA-15EB-4D0C-8FB6-696191BC4D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717 Alliance 2</Template>
  <TotalTime>1106</TotalTime>
  <Words>26833</Words>
  <Application>Microsoft Macintosh PowerPoint</Application>
  <PresentationFormat>Widescreen</PresentationFormat>
  <Paragraphs>1868</Paragraphs>
  <Slides>114</Slides>
  <Notes>114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114</vt:i4>
      </vt:variant>
    </vt:vector>
  </HeadingPairs>
  <TitlesOfParts>
    <vt:vector size="124" baseType="lpstr">
      <vt:lpstr>Aptos</vt:lpstr>
      <vt:lpstr>Arial</vt:lpstr>
      <vt:lpstr>Arial,Sans-Serif</vt:lpstr>
      <vt:lpstr>Calibri</vt:lpstr>
      <vt:lpstr>Helvetica</vt:lpstr>
      <vt:lpstr>InterVariable</vt:lpstr>
      <vt:lpstr>Public Sans</vt:lpstr>
      <vt:lpstr>Quattrocento Sans</vt:lpstr>
      <vt:lpstr>var( --e-global-typography-text-font-family )</vt:lpstr>
      <vt:lpstr>717 Alliance 2</vt:lpstr>
      <vt:lpstr>PowerPoint Presentation</vt:lpstr>
      <vt:lpstr>Informations sur l’organisation pratique</vt:lpstr>
      <vt:lpstr>Brise-glace</vt:lpstr>
      <vt:lpstr>PowerPoint Presentation</vt:lpstr>
      <vt:lpstr> Objectifs d’apprentissage de l’atelier</vt:lpstr>
      <vt:lpstr>PowerPoint Presentation</vt:lpstr>
      <vt:lpstr>Un atelier interactif et participatif </vt:lpstr>
      <vt:lpstr>PowerPoint Presentation</vt:lpstr>
      <vt:lpstr>Faisons le point </vt:lpstr>
      <vt:lpstr>Étude des questions de l’espace « Faisons le point »</vt:lpstr>
      <vt:lpstr>PowerPoint Presentation</vt:lpstr>
      <vt:lpstr>PowerPoint Presentation</vt:lpstr>
      <vt:lpstr>L’utilisation de la cible 7-1-7 est simple et itérative </vt:lpstr>
      <vt:lpstr>Les activités du jour</vt:lpstr>
      <vt:lpstr>L'utilisation du 7-1-7 est simple et itérative</vt:lpstr>
      <vt:lpstr>PowerPoint Presentation</vt:lpstr>
      <vt:lpstr>PowerPoint Presentation</vt:lpstr>
      <vt:lpstr>PowerPoint Presentation</vt:lpstr>
      <vt:lpstr>PowerPoint Presentation</vt:lpstr>
      <vt:lpstr>PowerPoint Presentation</vt:lpstr>
      <vt:lpstr>Épidémie de maladie à virus Soudan | Ouganda | 2022</vt:lpstr>
      <vt:lpstr>PowerPoint Presentation</vt:lpstr>
      <vt:lpstr>PowerPoint Presentation</vt:lpstr>
      <vt:lpstr>PowerPoint Presentation</vt:lpstr>
      <vt:lpstr>Déterminer les dates des jalons de la cible 7-1-7</vt:lpstr>
      <vt:lpstr>PowerPoint Presentation</vt:lpstr>
      <vt:lpstr>Scénarios du groupe 1</vt:lpstr>
      <vt:lpstr>PowerPoint Presentation</vt:lpstr>
      <vt:lpstr>Scénarios du groupe 2</vt:lpstr>
      <vt:lpstr>Scénario du groupe 2 (suite)</vt:lpstr>
      <vt:lpstr>Scénario du groupe 3</vt:lpstr>
      <vt:lpstr>Scénario du groupe 3 (suite)</vt:lpstr>
      <vt:lpstr>Restitution</vt:lpstr>
      <vt:lpstr>PowerPoint Presentation</vt:lpstr>
      <vt:lpstr>Pause de 15 minutes</vt:lpstr>
      <vt:lpstr>PowerPoint Presentation</vt:lpstr>
      <vt:lpstr>L'utilisation du 7-1-7 est simple et itérative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Qu’est-ce un bon goulot d’étranglement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Identifier les bons goulots d'étranglement en utilisant l'approche des 5 pourquoi</vt:lpstr>
      <vt:lpstr>PowerPoint Presentation</vt:lpstr>
      <vt:lpstr>Restitution</vt:lpstr>
      <vt:lpstr>Exemple : Délai de transport   </vt:lpstr>
      <vt:lpstr>PowerPoint Presentation</vt:lpstr>
      <vt:lpstr>PowerPoint Presentation</vt:lpstr>
      <vt:lpstr>PowerPoint Presentation</vt:lpstr>
      <vt:lpstr>Déjeuner  </vt:lpstr>
      <vt:lpstr>Brise-glace</vt:lpstr>
      <vt:lpstr>Faisons le point </vt:lpstr>
      <vt:lpstr>Étude des questions de l’espace « Faisons le point »</vt:lpstr>
      <vt:lpstr>PowerPoint Presentation</vt:lpstr>
      <vt:lpstr>L'utilisation de la cible 7-1-7 est simple et itérative</vt:lpstr>
      <vt:lpstr>PowerPoint Presentation</vt:lpstr>
      <vt:lpstr>PowerPoint Presentation</vt:lpstr>
      <vt:lpstr>PowerPoint Presentation</vt:lpstr>
      <vt:lpstr>Est ce une action corrective SMART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Épidémie de maladie à virus Soudan | Ouganda | 2022</vt:lpstr>
      <vt:lpstr>PowerPoint Presentation</vt:lpstr>
      <vt:lpstr>Sélection d'actions immédiates et à plus long terme</vt:lpstr>
      <vt:lpstr>PowerPoint Presentation</vt:lpstr>
      <vt:lpstr>Restitution</vt:lpstr>
      <vt:lpstr>PowerPoint Presentation</vt:lpstr>
      <vt:lpstr>PowerPoint Presentation</vt:lpstr>
      <vt:lpstr>PowerPoint Presentation</vt:lpstr>
      <vt:lpstr>PowerPoint Presentation</vt:lpstr>
      <vt:lpstr>La rougeole aux États-Unis</vt:lpstr>
      <vt:lpstr>PowerPoint Presentation</vt:lpstr>
      <vt:lpstr>Application du 7-1-7 à vos propres données</vt:lpstr>
      <vt:lpstr>PowerPoint Presentation</vt:lpstr>
      <vt:lpstr>PowerPoint Presentation</vt:lpstr>
      <vt:lpstr>Matériel pour participants</vt:lpstr>
      <vt:lpstr>Instructions générales</vt:lpstr>
      <vt:lpstr>PowerPoint Presentation</vt:lpstr>
      <vt:lpstr>Discussion en groupes</vt:lpstr>
      <vt:lpstr>Discussion : 7-1-7 dans votre travail</vt:lpstr>
      <vt:lpstr>Conclusion du jour</vt:lpstr>
      <vt:lpstr> Objectifs d’apprentissage de l’atelier</vt:lpstr>
      <vt:lpstr>Nos ressources</vt:lpstr>
      <vt:lpstr>À venir dans les deux prochains jours </vt:lpstr>
      <vt:lpstr>Discours de clôture</vt:lpstr>
      <vt:lpstr>À demain !</vt:lpstr>
      <vt:lpstr>Diapositives additionnelles</vt:lpstr>
      <vt:lpstr>Présentation des données sur les événements de l’approche 7-1-7 aux parties prenantes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25</cp:revision>
  <dcterms:created xsi:type="dcterms:W3CDTF">2023-01-09T02:59:24Z</dcterms:created>
  <dcterms:modified xsi:type="dcterms:W3CDTF">2025-11-14T16:01:54Z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861e8ac7-ad81-421b-ab80-7214adabcc74</vt:lpwstr>
  </property>
</Properties>
</file>