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 id="2147483742" r:id="rId5"/>
  </p:sldMasterIdLst>
  <p:notesMasterIdLst>
    <p:notesMasterId r:id="rId67"/>
  </p:notesMasterIdLst>
  <p:sldIdLst>
    <p:sldId id="2145705793" r:id="rId6"/>
    <p:sldId id="2145705816" r:id="rId7"/>
    <p:sldId id="2145705829" r:id="rId8"/>
    <p:sldId id="2147481260" r:id="rId9"/>
    <p:sldId id="2147481261" r:id="rId10"/>
    <p:sldId id="2147481265" r:id="rId11"/>
    <p:sldId id="2147481400" r:id="rId12"/>
    <p:sldId id="2147480546" r:id="rId13"/>
    <p:sldId id="2147481401" r:id="rId14"/>
    <p:sldId id="2147480542" r:id="rId15"/>
    <p:sldId id="2147481402" r:id="rId16"/>
    <p:sldId id="2145705787" r:id="rId17"/>
    <p:sldId id="2145705835" r:id="rId18"/>
    <p:sldId id="2145705813" r:id="rId19"/>
    <p:sldId id="2147481397" r:id="rId20"/>
    <p:sldId id="2147480691" r:id="rId21"/>
    <p:sldId id="2147481267" r:id="rId22"/>
    <p:sldId id="2147480987" r:id="rId23"/>
    <p:sldId id="2145705875" r:id="rId24"/>
    <p:sldId id="2145705890" r:id="rId25"/>
    <p:sldId id="2145705884" r:id="rId26"/>
    <p:sldId id="2145705891" r:id="rId27"/>
    <p:sldId id="258" r:id="rId28"/>
    <p:sldId id="2145705889" r:id="rId29"/>
    <p:sldId id="2145705877" r:id="rId30"/>
    <p:sldId id="260" r:id="rId31"/>
    <p:sldId id="261" r:id="rId32"/>
    <p:sldId id="2145705912" r:id="rId33"/>
    <p:sldId id="2145705905" r:id="rId34"/>
    <p:sldId id="2145705906" r:id="rId35"/>
    <p:sldId id="2145705944" r:id="rId36"/>
    <p:sldId id="2145705937" r:id="rId37"/>
    <p:sldId id="2145705931" r:id="rId38"/>
    <p:sldId id="2147481405" r:id="rId39"/>
    <p:sldId id="271" r:id="rId40"/>
    <p:sldId id="2145705938" r:id="rId41"/>
    <p:sldId id="2145705940" r:id="rId42"/>
    <p:sldId id="2145705899" r:id="rId43"/>
    <p:sldId id="2145705900" r:id="rId44"/>
    <p:sldId id="2145705901" r:id="rId45"/>
    <p:sldId id="2145705904" r:id="rId46"/>
    <p:sldId id="2145705893" r:id="rId47"/>
    <p:sldId id="2147481399" r:id="rId48"/>
    <p:sldId id="2145705909" r:id="rId49"/>
    <p:sldId id="2145705895" r:id="rId50"/>
    <p:sldId id="2145705896" r:id="rId51"/>
    <p:sldId id="2145705897" r:id="rId52"/>
    <p:sldId id="2145705910" r:id="rId53"/>
    <p:sldId id="2145705915" r:id="rId54"/>
    <p:sldId id="2145705941" r:id="rId55"/>
    <p:sldId id="2145705920" r:id="rId56"/>
    <p:sldId id="2147481398" r:id="rId57"/>
    <p:sldId id="2145705923" r:id="rId58"/>
    <p:sldId id="2145705924" r:id="rId59"/>
    <p:sldId id="2145705925" r:id="rId60"/>
    <p:sldId id="2145705926" r:id="rId61"/>
    <p:sldId id="2145705928" r:id="rId62"/>
    <p:sldId id="2145705942" r:id="rId63"/>
    <p:sldId id="2145705936" r:id="rId64"/>
    <p:sldId id="2145705878" r:id="rId65"/>
    <p:sldId id="275"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717 Overview" id="{505E4F14-5EB3-E04F-8F6F-D2408A1D4193}">
          <p14:sldIdLst>
            <p14:sldId id="2145705793"/>
            <p14:sldId id="2145705816"/>
            <p14:sldId id="2145705829"/>
            <p14:sldId id="2147481260"/>
            <p14:sldId id="2147481261"/>
            <p14:sldId id="2147481265"/>
            <p14:sldId id="2147481400"/>
            <p14:sldId id="2147480546"/>
            <p14:sldId id="2147481401"/>
            <p14:sldId id="2147480542"/>
            <p14:sldId id="2147481402"/>
            <p14:sldId id="2145705787"/>
            <p14:sldId id="2145705835"/>
            <p14:sldId id="2145705813"/>
            <p14:sldId id="2147481397"/>
            <p14:sldId id="2147480691"/>
            <p14:sldId id="2147481267"/>
            <p14:sldId id="2147480987"/>
            <p14:sldId id="2145705875"/>
            <p14:sldId id="2145705890"/>
            <p14:sldId id="2145705884"/>
            <p14:sldId id="2145705891"/>
            <p14:sldId id="258"/>
            <p14:sldId id="2145705889"/>
            <p14:sldId id="2145705877"/>
            <p14:sldId id="260"/>
            <p14:sldId id="261"/>
            <p14:sldId id="2145705912"/>
            <p14:sldId id="2145705905"/>
            <p14:sldId id="2145705906"/>
            <p14:sldId id="2145705944"/>
            <p14:sldId id="2145705937"/>
            <p14:sldId id="2145705931"/>
            <p14:sldId id="2147481405"/>
            <p14:sldId id="271"/>
            <p14:sldId id="2145705938"/>
            <p14:sldId id="2145705940"/>
            <p14:sldId id="2145705899"/>
            <p14:sldId id="2145705900"/>
            <p14:sldId id="2145705901"/>
            <p14:sldId id="2145705904"/>
            <p14:sldId id="2145705893"/>
            <p14:sldId id="2147481399"/>
            <p14:sldId id="2145705909"/>
            <p14:sldId id="2145705895"/>
            <p14:sldId id="2145705896"/>
            <p14:sldId id="2145705897"/>
            <p14:sldId id="2145705910"/>
            <p14:sldId id="2145705915"/>
            <p14:sldId id="2145705941"/>
            <p14:sldId id="2145705920"/>
            <p14:sldId id="2147481398"/>
            <p14:sldId id="2145705923"/>
            <p14:sldId id="2145705924"/>
            <p14:sldId id="2145705925"/>
            <p14:sldId id="2145705926"/>
            <p14:sldId id="2145705928"/>
            <p14:sldId id="2145705942"/>
            <p14:sldId id="2145705936"/>
            <p14:sldId id="2145705878"/>
            <p14:sldId id="27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2456"/>
    <a:srgbClr val="000000"/>
    <a:srgbClr val="1F2A27"/>
    <a:srgbClr val="FFF1CB"/>
    <a:srgbClr val="628393"/>
    <a:srgbClr val="E6942E"/>
    <a:srgbClr val="3D9D45"/>
    <a:srgbClr val="EDF4F7"/>
    <a:srgbClr val="DFEAEF"/>
    <a:srgbClr val="F2F6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7A1848-560E-A04D-AAD9-1C7DA897DA1E}" v="4" dt="2025-05-22T20:26:56.9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05" autoAdjust="0"/>
    <p:restoredTop sz="56939" autoAdjust="0"/>
  </p:normalViewPr>
  <p:slideViewPr>
    <p:cSldViewPr snapToGrid="0">
      <p:cViewPr varScale="1">
        <p:scale>
          <a:sx n="70" d="100"/>
          <a:sy n="70" d="100"/>
        </p:scale>
        <p:origin x="260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microsoft.com/office/2018/10/relationships/authors" Target="author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efali Oza" userId="b6d86925-c367-4057-9a73-a9633078c5cb" providerId="ADAL" clId="{FFAE2B1A-3640-3545-AE11-97C67AEEEBAA}"/>
    <pc:docChg chg="undo redo custSel modSld">
      <pc:chgData name="Shefali Oza" userId="b6d86925-c367-4057-9a73-a9633078c5cb" providerId="ADAL" clId="{FFAE2B1A-3640-3545-AE11-97C67AEEEBAA}" dt="2025-02-26T01:13:03.893" v="1037" actId="14100"/>
      <pc:docMkLst>
        <pc:docMk/>
      </pc:docMkLst>
      <pc:sldChg chg="modSp mod modNotesTx">
        <pc:chgData name="Shefali Oza" userId="b6d86925-c367-4057-9a73-a9633078c5cb" providerId="ADAL" clId="{FFAE2B1A-3640-3545-AE11-97C67AEEEBAA}" dt="2025-02-25T23:33:31.960" v="734" actId="20577"/>
        <pc:sldMkLst>
          <pc:docMk/>
          <pc:sldMk cId="1618432502" sldId="258"/>
        </pc:sldMkLst>
        <pc:spChg chg="mod">
          <ac:chgData name="Shefali Oza" userId="b6d86925-c367-4057-9a73-a9633078c5cb" providerId="ADAL" clId="{FFAE2B1A-3640-3545-AE11-97C67AEEEBAA}" dt="2025-02-25T23:33:31.960" v="734" actId="20577"/>
          <ac:spMkLst>
            <pc:docMk/>
            <pc:sldMk cId="1618432502" sldId="258"/>
            <ac:spMk id="3" creationId="{F6C76447-05CE-AA34-D342-D54080E72ADC}"/>
          </ac:spMkLst>
        </pc:spChg>
        <pc:spChg chg="mod">
          <ac:chgData name="Shefali Oza" userId="b6d86925-c367-4057-9a73-a9633078c5cb" providerId="ADAL" clId="{FFAE2B1A-3640-3545-AE11-97C67AEEEBAA}" dt="2025-02-25T23:15:41.897" v="509" actId="20577"/>
          <ac:spMkLst>
            <pc:docMk/>
            <pc:sldMk cId="1618432502" sldId="258"/>
            <ac:spMk id="6" creationId="{CE0CBB17-0A32-A39F-BE62-3E171AD79132}"/>
          </ac:spMkLst>
        </pc:spChg>
      </pc:sldChg>
      <pc:sldChg chg="addSp delSp modSp mod modNotesTx">
        <pc:chgData name="Shefali Oza" userId="b6d86925-c367-4057-9a73-a9633078c5cb" providerId="ADAL" clId="{FFAE2B1A-3640-3545-AE11-97C67AEEEBAA}" dt="2025-02-26T00:57:49.745" v="901" actId="20577"/>
        <pc:sldMkLst>
          <pc:docMk/>
          <pc:sldMk cId="560898908" sldId="260"/>
        </pc:sldMkLst>
        <pc:spChg chg="mod">
          <ac:chgData name="Shefali Oza" userId="b6d86925-c367-4057-9a73-a9633078c5cb" providerId="ADAL" clId="{FFAE2B1A-3640-3545-AE11-97C67AEEEBAA}" dt="2025-02-25T23:11:36.837" v="438" actId="14100"/>
          <ac:spMkLst>
            <pc:docMk/>
            <pc:sldMk cId="560898908" sldId="260"/>
            <ac:spMk id="4" creationId="{8D412F40-8F49-BC81-3DCB-2F42C9E859C3}"/>
          </ac:spMkLst>
        </pc:spChg>
        <pc:spChg chg="mod">
          <ac:chgData name="Shefali Oza" userId="b6d86925-c367-4057-9a73-a9633078c5cb" providerId="ADAL" clId="{FFAE2B1A-3640-3545-AE11-97C67AEEEBAA}" dt="2025-02-26T00:57:49.745" v="901" actId="20577"/>
          <ac:spMkLst>
            <pc:docMk/>
            <pc:sldMk cId="560898908" sldId="260"/>
            <ac:spMk id="14" creationId="{D1E397AC-6792-0627-F535-7D6620CAA903}"/>
          </ac:spMkLst>
        </pc:spChg>
        <pc:picChg chg="add mod">
          <ac:chgData name="Shefali Oza" userId="b6d86925-c367-4057-9a73-a9633078c5cb" providerId="ADAL" clId="{FFAE2B1A-3640-3545-AE11-97C67AEEEBAA}" dt="2025-02-26T00:19:50.401" v="876" actId="14100"/>
          <ac:picMkLst>
            <pc:docMk/>
            <pc:sldMk cId="560898908" sldId="260"/>
            <ac:picMk id="2" creationId="{C4889E64-DE50-A378-92D1-8150BA0BA4DF}"/>
          </ac:picMkLst>
        </pc:picChg>
        <pc:picChg chg="add mod">
          <ac:chgData name="Shefali Oza" userId="b6d86925-c367-4057-9a73-a9633078c5cb" providerId="ADAL" clId="{FFAE2B1A-3640-3545-AE11-97C67AEEEBAA}" dt="2025-02-26T00:20:41.385" v="886" actId="167"/>
          <ac:picMkLst>
            <pc:docMk/>
            <pc:sldMk cId="560898908" sldId="260"/>
            <ac:picMk id="5" creationId="{3A857683-63D4-AF19-3985-7A90B7356451}"/>
          </ac:picMkLst>
        </pc:picChg>
        <pc:picChg chg="add mod">
          <ac:chgData name="Shefali Oza" userId="b6d86925-c367-4057-9a73-a9633078c5cb" providerId="ADAL" clId="{FFAE2B1A-3640-3545-AE11-97C67AEEEBAA}" dt="2025-02-26T00:21:20.604" v="895" actId="1582"/>
          <ac:picMkLst>
            <pc:docMk/>
            <pc:sldMk cId="560898908" sldId="260"/>
            <ac:picMk id="6" creationId="{E62E789D-E9C3-9DA2-1ED0-615C6194875D}"/>
          </ac:picMkLst>
        </pc:picChg>
      </pc:sldChg>
      <pc:sldChg chg="addSp delSp modSp mod modNotesTx">
        <pc:chgData name="Shefali Oza" userId="b6d86925-c367-4057-9a73-a9633078c5cb" providerId="ADAL" clId="{FFAE2B1A-3640-3545-AE11-97C67AEEEBAA}" dt="2025-02-26T01:01:31.955" v="914" actId="1076"/>
        <pc:sldMkLst>
          <pc:docMk/>
          <pc:sldMk cId="3394067876" sldId="261"/>
        </pc:sldMkLst>
        <pc:spChg chg="mod">
          <ac:chgData name="Shefali Oza" userId="b6d86925-c367-4057-9a73-a9633078c5cb" providerId="ADAL" clId="{FFAE2B1A-3640-3545-AE11-97C67AEEEBAA}" dt="2025-02-25T23:16:07.673" v="537" actId="20577"/>
          <ac:spMkLst>
            <pc:docMk/>
            <pc:sldMk cId="3394067876" sldId="261"/>
            <ac:spMk id="10" creationId="{6A9913B2-03DD-8D12-EA5D-B0450E083EE1}"/>
          </ac:spMkLst>
        </pc:spChg>
        <pc:spChg chg="mod">
          <ac:chgData name="Shefali Oza" userId="b6d86925-c367-4057-9a73-a9633078c5cb" providerId="ADAL" clId="{FFAE2B1A-3640-3545-AE11-97C67AEEEBAA}" dt="2025-02-25T23:11:56.257" v="440" actId="20577"/>
          <ac:spMkLst>
            <pc:docMk/>
            <pc:sldMk cId="3394067876" sldId="261"/>
            <ac:spMk id="14" creationId="{BD7DFBBD-A036-EFCF-821D-A094D7FBDE5C}"/>
          </ac:spMkLst>
        </pc:spChg>
        <pc:picChg chg="add mod">
          <ac:chgData name="Shefali Oza" userId="b6d86925-c367-4057-9a73-a9633078c5cb" providerId="ADAL" clId="{FFAE2B1A-3640-3545-AE11-97C67AEEEBAA}" dt="2025-02-26T01:01:31.955" v="914" actId="1076"/>
          <ac:picMkLst>
            <pc:docMk/>
            <pc:sldMk cId="3394067876" sldId="261"/>
            <ac:picMk id="2" creationId="{90F011E0-A289-F199-C444-BFC802AB545D}"/>
          </ac:picMkLst>
        </pc:picChg>
        <pc:picChg chg="add mod">
          <ac:chgData name="Shefali Oza" userId="b6d86925-c367-4057-9a73-a9633078c5cb" providerId="ADAL" clId="{FFAE2B1A-3640-3545-AE11-97C67AEEEBAA}" dt="2025-02-26T00:11:12.697" v="787" actId="1582"/>
          <ac:picMkLst>
            <pc:docMk/>
            <pc:sldMk cId="3394067876" sldId="261"/>
            <ac:picMk id="4" creationId="{2AFFB42F-F553-850B-7384-D17FE3A6F61F}"/>
          </ac:picMkLst>
        </pc:picChg>
        <pc:picChg chg="add mod">
          <ac:chgData name="Shefali Oza" userId="b6d86925-c367-4057-9a73-a9633078c5cb" providerId="ADAL" clId="{FFAE2B1A-3640-3545-AE11-97C67AEEEBAA}" dt="2025-02-26T00:11:26.704" v="791" actId="1076"/>
          <ac:picMkLst>
            <pc:docMk/>
            <pc:sldMk cId="3394067876" sldId="261"/>
            <ac:picMk id="5" creationId="{B3E6385C-292D-BBF0-1EFF-04A7EE57A146}"/>
          </ac:picMkLst>
        </pc:picChg>
        <pc:picChg chg="add mod">
          <ac:chgData name="Shefali Oza" userId="b6d86925-c367-4057-9a73-a9633078c5cb" providerId="ADAL" clId="{FFAE2B1A-3640-3545-AE11-97C67AEEEBAA}" dt="2025-02-26T00:13:58.959" v="821" actId="1076"/>
          <ac:picMkLst>
            <pc:docMk/>
            <pc:sldMk cId="3394067876" sldId="261"/>
            <ac:picMk id="8" creationId="{341D7551-F30F-8DF3-E5E6-E061C297C857}"/>
          </ac:picMkLst>
        </pc:picChg>
        <pc:picChg chg="add mod">
          <ac:chgData name="Shefali Oza" userId="b6d86925-c367-4057-9a73-a9633078c5cb" providerId="ADAL" clId="{FFAE2B1A-3640-3545-AE11-97C67AEEEBAA}" dt="2025-02-26T00:15:40.273" v="867" actId="1582"/>
          <ac:picMkLst>
            <pc:docMk/>
            <pc:sldMk cId="3394067876" sldId="261"/>
            <ac:picMk id="11" creationId="{F922238E-9EE1-BD77-C878-DC223F2AF274}"/>
          </ac:picMkLst>
        </pc:picChg>
      </pc:sldChg>
      <pc:sldChg chg="modSp mod">
        <pc:chgData name="Shefali Oza" userId="b6d86925-c367-4057-9a73-a9633078c5cb" providerId="ADAL" clId="{FFAE2B1A-3640-3545-AE11-97C67AEEEBAA}" dt="2025-02-26T01:08:27.348" v="1007" actId="20577"/>
        <pc:sldMkLst>
          <pc:docMk/>
          <pc:sldMk cId="378888815" sldId="271"/>
        </pc:sldMkLst>
        <pc:graphicFrameChg chg="modGraphic">
          <ac:chgData name="Shefali Oza" userId="b6d86925-c367-4057-9a73-a9633078c5cb" providerId="ADAL" clId="{FFAE2B1A-3640-3545-AE11-97C67AEEEBAA}" dt="2025-02-26T01:08:27.348" v="1007" actId="20577"/>
          <ac:graphicFrameMkLst>
            <pc:docMk/>
            <pc:sldMk cId="378888815" sldId="271"/>
            <ac:graphicFrameMk id="6" creationId="{646C725C-005B-66E1-9AA5-37F928416257}"/>
          </ac:graphicFrameMkLst>
        </pc:graphicFrameChg>
      </pc:sldChg>
      <pc:sldChg chg="modNotesTx">
        <pc:chgData name="Shefali Oza" userId="b6d86925-c367-4057-9a73-a9633078c5cb" providerId="ADAL" clId="{FFAE2B1A-3640-3545-AE11-97C67AEEEBAA}" dt="2025-02-25T23:31:57.447" v="654"/>
        <pc:sldMkLst>
          <pc:docMk/>
          <pc:sldMk cId="693599015" sldId="275"/>
        </pc:sldMkLst>
      </pc:sldChg>
      <pc:sldChg chg="modSp mod modNotesTx">
        <pc:chgData name="Shefali Oza" userId="b6d86925-c367-4057-9a73-a9633078c5cb" providerId="ADAL" clId="{FFAE2B1A-3640-3545-AE11-97C67AEEEBAA}" dt="2025-02-25T23:15:08.017" v="504"/>
        <pc:sldMkLst>
          <pc:docMk/>
          <pc:sldMk cId="2714141053" sldId="2145705793"/>
        </pc:sldMkLst>
        <pc:spChg chg="mod">
          <ac:chgData name="Shefali Oza" userId="b6d86925-c367-4057-9a73-a9633078c5cb" providerId="ADAL" clId="{FFAE2B1A-3640-3545-AE11-97C67AEEEBAA}" dt="2025-02-25T23:05:23.176" v="21" actId="20577"/>
          <ac:spMkLst>
            <pc:docMk/>
            <pc:sldMk cId="2714141053" sldId="2145705793"/>
            <ac:spMk id="3" creationId="{6FCB29A9-8F84-23F8-F74A-3915DFB6DB5A}"/>
          </ac:spMkLst>
        </pc:spChg>
      </pc:sldChg>
      <pc:sldChg chg="delSp modSp mod modNotesTx">
        <pc:chgData name="Shefali Oza" userId="b6d86925-c367-4057-9a73-a9633078c5cb" providerId="ADAL" clId="{FFAE2B1A-3640-3545-AE11-97C67AEEEBAA}" dt="2025-02-26T00:06:22.577" v="751" actId="1036"/>
        <pc:sldMkLst>
          <pc:docMk/>
          <pc:sldMk cId="3457506019" sldId="2145705816"/>
        </pc:sldMkLst>
        <pc:spChg chg="mod">
          <ac:chgData name="Shefali Oza" userId="b6d86925-c367-4057-9a73-a9633078c5cb" providerId="ADAL" clId="{FFAE2B1A-3640-3545-AE11-97C67AEEEBAA}" dt="2025-02-25T23:07:02.287" v="154" actId="313"/>
          <ac:spMkLst>
            <pc:docMk/>
            <pc:sldMk cId="3457506019" sldId="2145705816"/>
            <ac:spMk id="4" creationId="{5BE5100A-900B-06A2-8B58-50331332D230}"/>
          </ac:spMkLst>
        </pc:spChg>
        <pc:spChg chg="mod">
          <ac:chgData name="Shefali Oza" userId="b6d86925-c367-4057-9a73-a9633078c5cb" providerId="ADAL" clId="{FFAE2B1A-3640-3545-AE11-97C67AEEEBAA}" dt="2025-02-26T00:06:22.577" v="751" actId="1036"/>
          <ac:spMkLst>
            <pc:docMk/>
            <pc:sldMk cId="3457506019" sldId="2145705816"/>
            <ac:spMk id="14" creationId="{BFB4CD8F-B17A-4207-2033-75718E68509A}"/>
          </ac:spMkLst>
        </pc:spChg>
      </pc:sldChg>
      <pc:sldChg chg="delSp modSp mod modNotesTx">
        <pc:chgData name="Shefali Oza" userId="b6d86925-c367-4057-9a73-a9633078c5cb" providerId="ADAL" clId="{FFAE2B1A-3640-3545-AE11-97C67AEEEBAA}" dt="2025-02-25T23:33:24.568" v="724" actId="20577"/>
        <pc:sldMkLst>
          <pc:docMk/>
          <pc:sldMk cId="2070795565" sldId="2145705829"/>
        </pc:sldMkLst>
        <pc:spChg chg="mod">
          <ac:chgData name="Shefali Oza" userId="b6d86925-c367-4057-9a73-a9633078c5cb" providerId="ADAL" clId="{FFAE2B1A-3640-3545-AE11-97C67AEEEBAA}" dt="2025-02-25T23:07:48.485" v="215" actId="20577"/>
          <ac:spMkLst>
            <pc:docMk/>
            <pc:sldMk cId="2070795565" sldId="2145705829"/>
            <ac:spMk id="4" creationId="{43C6CE15-55E7-27B1-9DBB-43D7AA72D34C}"/>
          </ac:spMkLst>
        </pc:spChg>
        <pc:spChg chg="mod">
          <ac:chgData name="Shefali Oza" userId="b6d86925-c367-4057-9a73-a9633078c5cb" providerId="ADAL" clId="{FFAE2B1A-3640-3545-AE11-97C67AEEEBAA}" dt="2025-02-25T23:07:36.394" v="188" actId="20577"/>
          <ac:spMkLst>
            <pc:docMk/>
            <pc:sldMk cId="2070795565" sldId="2145705829"/>
            <ac:spMk id="14" creationId="{BFB4CD8F-B17A-4207-2033-75718E68509A}"/>
          </ac:spMkLst>
        </pc:spChg>
      </pc:sldChg>
      <pc:sldChg chg="modSp mod modNotesTx">
        <pc:chgData name="Shefali Oza" userId="b6d86925-c367-4057-9a73-a9633078c5cb" providerId="ADAL" clId="{FFAE2B1A-3640-3545-AE11-97C67AEEEBAA}" dt="2025-02-25T23:08:58.631" v="299"/>
        <pc:sldMkLst>
          <pc:docMk/>
          <pc:sldMk cId="389169868" sldId="2145705875"/>
        </pc:sldMkLst>
        <pc:spChg chg="mod">
          <ac:chgData name="Shefali Oza" userId="b6d86925-c367-4057-9a73-a9633078c5cb" providerId="ADAL" clId="{FFAE2B1A-3640-3545-AE11-97C67AEEEBAA}" dt="2025-02-25T23:08:51.613" v="295" actId="20577"/>
          <ac:spMkLst>
            <pc:docMk/>
            <pc:sldMk cId="389169868" sldId="2145705875"/>
            <ac:spMk id="4" creationId="{CF78B1AB-B42F-7822-6046-47C459AF175C}"/>
          </ac:spMkLst>
        </pc:spChg>
      </pc:sldChg>
      <pc:sldChg chg="modSp mod modNotesTx">
        <pc:chgData name="Shefali Oza" userId="b6d86925-c367-4057-9a73-a9633078c5cb" providerId="ADAL" clId="{FFAE2B1A-3640-3545-AE11-97C67AEEEBAA}" dt="2025-02-25T23:11:20.846" v="420" actId="20577"/>
        <pc:sldMkLst>
          <pc:docMk/>
          <pc:sldMk cId="3992317048" sldId="2145705877"/>
        </pc:sldMkLst>
        <pc:spChg chg="mod">
          <ac:chgData name="Shefali Oza" userId="b6d86925-c367-4057-9a73-a9633078c5cb" providerId="ADAL" clId="{FFAE2B1A-3640-3545-AE11-97C67AEEEBAA}" dt="2025-02-25T23:11:20.846" v="420" actId="20577"/>
          <ac:spMkLst>
            <pc:docMk/>
            <pc:sldMk cId="3992317048" sldId="2145705877"/>
            <ac:spMk id="7" creationId="{EC13DF1D-886B-72F0-9AE7-CDD4E9FF967B}"/>
          </ac:spMkLst>
        </pc:spChg>
      </pc:sldChg>
      <pc:sldChg chg="delSp modSp mod modNotesTx">
        <pc:chgData name="Shefali Oza" userId="b6d86925-c367-4057-9a73-a9633078c5cb" providerId="ADAL" clId="{FFAE2B1A-3640-3545-AE11-97C67AEEEBAA}" dt="2025-02-25T23:32:41.123" v="677" actId="20577"/>
        <pc:sldMkLst>
          <pc:docMk/>
          <pc:sldMk cId="4050511177" sldId="2145705884"/>
        </pc:sldMkLst>
        <pc:spChg chg="mod">
          <ac:chgData name="Shefali Oza" userId="b6d86925-c367-4057-9a73-a9633078c5cb" providerId="ADAL" clId="{FFAE2B1A-3640-3545-AE11-97C67AEEEBAA}" dt="2025-02-25T23:32:41.123" v="677" actId="20577"/>
          <ac:spMkLst>
            <pc:docMk/>
            <pc:sldMk cId="4050511177" sldId="2145705884"/>
            <ac:spMk id="2" creationId="{B423C6AB-EB18-96BC-0D2F-A25774968951}"/>
          </ac:spMkLst>
        </pc:spChg>
        <pc:spChg chg="mod">
          <ac:chgData name="Shefali Oza" userId="b6d86925-c367-4057-9a73-a9633078c5cb" providerId="ADAL" clId="{FFAE2B1A-3640-3545-AE11-97C67AEEEBAA}" dt="2025-02-25T23:09:35.394" v="339" actId="20577"/>
          <ac:spMkLst>
            <pc:docMk/>
            <pc:sldMk cId="4050511177" sldId="2145705884"/>
            <ac:spMk id="4" creationId="{5BE5100A-900B-06A2-8B58-50331332D230}"/>
          </ac:spMkLst>
        </pc:spChg>
      </pc:sldChg>
      <pc:sldChg chg="modSp mod modNotesTx">
        <pc:chgData name="Shefali Oza" userId="b6d86925-c367-4057-9a73-a9633078c5cb" providerId="ADAL" clId="{FFAE2B1A-3640-3545-AE11-97C67AEEEBAA}" dt="2025-02-25T23:15:52.809" v="510"/>
        <pc:sldMkLst>
          <pc:docMk/>
          <pc:sldMk cId="1677952567" sldId="2145705889"/>
        </pc:sldMkLst>
        <pc:spChg chg="mod">
          <ac:chgData name="Shefali Oza" userId="b6d86925-c367-4057-9a73-a9633078c5cb" providerId="ADAL" clId="{FFAE2B1A-3640-3545-AE11-97C67AEEEBAA}" dt="2025-02-25T23:11:04.039" v="402" actId="20577"/>
          <ac:spMkLst>
            <pc:docMk/>
            <pc:sldMk cId="1677952567" sldId="2145705889"/>
            <ac:spMk id="6" creationId="{CE0CBB17-0A32-A39F-BE62-3E171AD79132}"/>
          </ac:spMkLst>
        </pc:spChg>
      </pc:sldChg>
      <pc:sldChg chg="delSp modSp mod modNotesTx">
        <pc:chgData name="Shefali Oza" userId="b6d86925-c367-4057-9a73-a9633078c5cb" providerId="ADAL" clId="{FFAE2B1A-3640-3545-AE11-97C67AEEEBAA}" dt="2025-02-25T23:15:18.941" v="505"/>
        <pc:sldMkLst>
          <pc:docMk/>
          <pc:sldMk cId="3183789703" sldId="2145705890"/>
        </pc:sldMkLst>
        <pc:spChg chg="mod">
          <ac:chgData name="Shefali Oza" userId="b6d86925-c367-4057-9a73-a9633078c5cb" providerId="ADAL" clId="{FFAE2B1A-3640-3545-AE11-97C67AEEEBAA}" dt="2025-02-25T23:09:14.481" v="333" actId="20577"/>
          <ac:spMkLst>
            <pc:docMk/>
            <pc:sldMk cId="3183789703" sldId="2145705890"/>
            <ac:spMk id="4" creationId="{5BE5100A-900B-06A2-8B58-50331332D230}"/>
          </ac:spMkLst>
        </pc:spChg>
        <pc:graphicFrameChg chg="mod modGraphic">
          <ac:chgData name="Shefali Oza" userId="b6d86925-c367-4057-9a73-a9633078c5cb" providerId="ADAL" clId="{FFAE2B1A-3640-3545-AE11-97C67AEEEBAA}" dt="2025-02-25T23:13:30.134" v="488" actId="20577"/>
          <ac:graphicFrameMkLst>
            <pc:docMk/>
            <pc:sldMk cId="3183789703" sldId="2145705890"/>
            <ac:graphicFrameMk id="2" creationId="{E7F17793-A8D9-D916-D39F-CF46088B224D}"/>
          </ac:graphicFrameMkLst>
        </pc:graphicFrameChg>
      </pc:sldChg>
      <pc:sldChg chg="addSp delSp modSp mod modNotesTx">
        <pc:chgData name="Shefali Oza" userId="b6d86925-c367-4057-9a73-a9633078c5cb" providerId="ADAL" clId="{FFAE2B1A-3640-3545-AE11-97C67AEEEBAA}" dt="2025-02-26T01:00:30.490" v="906" actId="20577"/>
        <pc:sldMkLst>
          <pc:docMk/>
          <pc:sldMk cId="3977578613" sldId="2145705891"/>
        </pc:sldMkLst>
        <pc:spChg chg="mod">
          <ac:chgData name="Shefali Oza" userId="b6d86925-c367-4057-9a73-a9633078c5cb" providerId="ADAL" clId="{FFAE2B1A-3640-3545-AE11-97C67AEEEBAA}" dt="2025-02-25T23:33:16.204" v="716" actId="20577"/>
          <ac:spMkLst>
            <pc:docMk/>
            <pc:sldMk cId="3977578613" sldId="2145705891"/>
            <ac:spMk id="4" creationId="{5BE5100A-900B-06A2-8B58-50331332D230}"/>
          </ac:spMkLst>
        </pc:spChg>
        <pc:graphicFrameChg chg="modGraphic">
          <ac:chgData name="Shefali Oza" userId="b6d86925-c367-4057-9a73-a9633078c5cb" providerId="ADAL" clId="{FFAE2B1A-3640-3545-AE11-97C67AEEEBAA}" dt="2025-02-26T01:00:30.490" v="906" actId="20577"/>
          <ac:graphicFrameMkLst>
            <pc:docMk/>
            <pc:sldMk cId="3977578613" sldId="2145705891"/>
            <ac:graphicFrameMk id="2" creationId="{8ACA1872-7D15-E9DC-E7D1-1E88C1644F2F}"/>
          </ac:graphicFrameMkLst>
        </pc:graphicFrameChg>
      </pc:sldChg>
      <pc:sldChg chg="delSp mod modNotesTx">
        <pc:chgData name="Shefali Oza" userId="b6d86925-c367-4057-9a73-a9633078c5cb" providerId="ADAL" clId="{FFAE2B1A-3640-3545-AE11-97C67AEEEBAA}" dt="2025-02-25T23:20:56.853" v="642" actId="478"/>
        <pc:sldMkLst>
          <pc:docMk/>
          <pc:sldMk cId="2267842162" sldId="2145705893"/>
        </pc:sldMkLst>
      </pc:sldChg>
      <pc:sldChg chg="delSp mod">
        <pc:chgData name="Shefali Oza" userId="b6d86925-c367-4057-9a73-a9633078c5cb" providerId="ADAL" clId="{FFAE2B1A-3640-3545-AE11-97C67AEEEBAA}" dt="2025-02-25T23:19:31.979" v="618" actId="478"/>
        <pc:sldMkLst>
          <pc:docMk/>
          <pc:sldMk cId="3056504109" sldId="2145705895"/>
        </pc:sldMkLst>
      </pc:sldChg>
      <pc:sldChg chg="delSp modSp mod">
        <pc:chgData name="Shefali Oza" userId="b6d86925-c367-4057-9a73-a9633078c5cb" providerId="ADAL" clId="{FFAE2B1A-3640-3545-AE11-97C67AEEEBAA}" dt="2025-02-25T23:21:00.912" v="644" actId="478"/>
        <pc:sldMkLst>
          <pc:docMk/>
          <pc:sldMk cId="2564192540" sldId="2145705896"/>
        </pc:sldMkLst>
      </pc:sldChg>
      <pc:sldChg chg="delSp modSp mod">
        <pc:chgData name="Shefali Oza" userId="b6d86925-c367-4057-9a73-a9633078c5cb" providerId="ADAL" clId="{FFAE2B1A-3640-3545-AE11-97C67AEEEBAA}" dt="2025-02-25T23:19:36.154" v="620" actId="478"/>
        <pc:sldMkLst>
          <pc:docMk/>
          <pc:sldMk cId="2721922060" sldId="2145705897"/>
        </pc:sldMkLst>
      </pc:sldChg>
      <pc:sldChg chg="modNotesTx">
        <pc:chgData name="Shefali Oza" userId="b6d86925-c367-4057-9a73-a9633078c5cb" providerId="ADAL" clId="{FFAE2B1A-3640-3545-AE11-97C67AEEEBAA}" dt="2025-02-25T23:20:46.582" v="641" actId="20577"/>
        <pc:sldMkLst>
          <pc:docMk/>
          <pc:sldMk cId="3899866256" sldId="2145705899"/>
        </pc:sldMkLst>
      </pc:sldChg>
      <pc:sldChg chg="modNotesTx">
        <pc:chgData name="Shefali Oza" userId="b6d86925-c367-4057-9a73-a9633078c5cb" providerId="ADAL" clId="{FFAE2B1A-3640-3545-AE11-97C67AEEEBAA}" dt="2025-02-25T23:19:08.497" v="613"/>
        <pc:sldMkLst>
          <pc:docMk/>
          <pc:sldMk cId="2280758010" sldId="2145705900"/>
        </pc:sldMkLst>
      </pc:sldChg>
      <pc:sldChg chg="modNotesTx">
        <pc:chgData name="Shefali Oza" userId="b6d86925-c367-4057-9a73-a9633078c5cb" providerId="ADAL" clId="{FFAE2B1A-3640-3545-AE11-97C67AEEEBAA}" dt="2025-02-25T23:22:03.944" v="650"/>
        <pc:sldMkLst>
          <pc:docMk/>
          <pc:sldMk cId="2783383370" sldId="2145705901"/>
        </pc:sldMkLst>
      </pc:sldChg>
      <pc:sldChg chg="addSp delSp modSp mod modNotesTx">
        <pc:chgData name="Shefali Oza" userId="b6d86925-c367-4057-9a73-a9633078c5cb" providerId="ADAL" clId="{FFAE2B1A-3640-3545-AE11-97C67AEEEBAA}" dt="2025-02-26T01:08:01.690" v="1000" actId="20577"/>
        <pc:sldMkLst>
          <pc:docMk/>
          <pc:sldMk cId="18565768" sldId="2145705905"/>
        </pc:sldMkLst>
        <pc:spChg chg="mod">
          <ac:chgData name="Shefali Oza" userId="b6d86925-c367-4057-9a73-a9633078c5cb" providerId="ADAL" clId="{FFAE2B1A-3640-3545-AE11-97C67AEEEBAA}" dt="2025-02-25T23:16:51.002" v="559" actId="20577"/>
          <ac:spMkLst>
            <pc:docMk/>
            <pc:sldMk cId="18565768" sldId="2145705905"/>
            <ac:spMk id="6" creationId="{CE0CBB17-0A32-A39F-BE62-3E171AD79132}"/>
          </ac:spMkLst>
        </pc:spChg>
        <pc:picChg chg="add mod">
          <ac:chgData name="Shefali Oza" userId="b6d86925-c367-4057-9a73-a9633078c5cb" providerId="ADAL" clId="{FFAE2B1A-3640-3545-AE11-97C67AEEEBAA}" dt="2025-02-26T01:07:01.938" v="960" actId="1582"/>
          <ac:picMkLst>
            <pc:docMk/>
            <pc:sldMk cId="18565768" sldId="2145705905"/>
            <ac:picMk id="2" creationId="{F08D44B6-273A-A098-9228-2C3CA42682EA}"/>
          </ac:picMkLst>
        </pc:picChg>
      </pc:sldChg>
      <pc:sldChg chg="modNotesTx">
        <pc:chgData name="Shefali Oza" userId="b6d86925-c367-4057-9a73-a9633078c5cb" providerId="ADAL" clId="{FFAE2B1A-3640-3545-AE11-97C67AEEEBAA}" dt="2025-02-25T23:17:01.816" v="560"/>
        <pc:sldMkLst>
          <pc:docMk/>
          <pc:sldMk cId="3808795167" sldId="2145705906"/>
        </pc:sldMkLst>
      </pc:sldChg>
      <pc:sldChg chg="delSp mod modNotesTx">
        <pc:chgData name="Shefali Oza" userId="b6d86925-c367-4057-9a73-a9633078c5cb" providerId="ADAL" clId="{FFAE2B1A-3640-3545-AE11-97C67AEEEBAA}" dt="2025-02-25T23:21:40.255" v="648"/>
        <pc:sldMkLst>
          <pc:docMk/>
          <pc:sldMk cId="3245569935" sldId="2145705909"/>
        </pc:sldMkLst>
      </pc:sldChg>
      <pc:sldChg chg="delSp mod">
        <pc:chgData name="Shefali Oza" userId="b6d86925-c367-4057-9a73-a9633078c5cb" providerId="ADAL" clId="{FFAE2B1A-3640-3545-AE11-97C67AEEEBAA}" dt="2025-02-25T23:13:45.290" v="489" actId="478"/>
        <pc:sldMkLst>
          <pc:docMk/>
          <pc:sldMk cId="2287136789" sldId="2145705910"/>
        </pc:sldMkLst>
      </pc:sldChg>
      <pc:sldChg chg="addSp delSp modSp mod modNotesTx">
        <pc:chgData name="Shefali Oza" userId="b6d86925-c367-4057-9a73-a9633078c5cb" providerId="ADAL" clId="{FFAE2B1A-3640-3545-AE11-97C67AEEEBAA}" dt="2025-02-26T01:03:31.749" v="938" actId="14100"/>
        <pc:sldMkLst>
          <pc:docMk/>
          <pc:sldMk cId="2903633211" sldId="2145705912"/>
        </pc:sldMkLst>
        <pc:spChg chg="mod">
          <ac:chgData name="Shefali Oza" userId="b6d86925-c367-4057-9a73-a9633078c5cb" providerId="ADAL" clId="{FFAE2B1A-3640-3545-AE11-97C67AEEEBAA}" dt="2025-02-25T23:16:36.138" v="556" actId="20577"/>
          <ac:spMkLst>
            <pc:docMk/>
            <pc:sldMk cId="2903633211" sldId="2145705912"/>
            <ac:spMk id="4" creationId="{5BE5100A-900B-06A2-8B58-50331332D230}"/>
          </ac:spMkLst>
        </pc:spChg>
        <pc:spChg chg="mod">
          <ac:chgData name="Shefali Oza" userId="b6d86925-c367-4057-9a73-a9633078c5cb" providerId="ADAL" clId="{FFAE2B1A-3640-3545-AE11-97C67AEEEBAA}" dt="2025-02-26T01:03:31.749" v="938" actId="14100"/>
          <ac:spMkLst>
            <pc:docMk/>
            <pc:sldMk cId="2903633211" sldId="2145705912"/>
            <ac:spMk id="8" creationId="{905BFBAB-096C-4FED-FAAC-E9F7480DF782}"/>
          </ac:spMkLst>
        </pc:spChg>
        <pc:picChg chg="add mod">
          <ac:chgData name="Shefali Oza" userId="b6d86925-c367-4057-9a73-a9633078c5cb" providerId="ADAL" clId="{FFAE2B1A-3640-3545-AE11-97C67AEEEBAA}" dt="2025-02-26T01:03:20.592" v="935" actId="1076"/>
          <ac:picMkLst>
            <pc:docMk/>
            <pc:sldMk cId="2903633211" sldId="2145705912"/>
            <ac:picMk id="3" creationId="{B908A094-E8C0-5469-9861-53190FEF4183}"/>
          </ac:picMkLst>
        </pc:picChg>
      </pc:sldChg>
      <pc:sldChg chg="delSp mod">
        <pc:chgData name="Shefali Oza" userId="b6d86925-c367-4057-9a73-a9633078c5cb" providerId="ADAL" clId="{FFAE2B1A-3640-3545-AE11-97C67AEEEBAA}" dt="2025-02-25T23:22:27.553" v="653" actId="478"/>
        <pc:sldMkLst>
          <pc:docMk/>
          <pc:sldMk cId="146952814" sldId="2145705915"/>
        </pc:sldMkLst>
      </pc:sldChg>
      <pc:sldChg chg="modNotesTx">
        <pc:chgData name="Shefali Oza" userId="b6d86925-c367-4057-9a73-a9633078c5cb" providerId="ADAL" clId="{FFAE2B1A-3640-3545-AE11-97C67AEEEBAA}" dt="2025-02-25T23:19:46.366" v="622" actId="20577"/>
        <pc:sldMkLst>
          <pc:docMk/>
          <pc:sldMk cId="2799774396" sldId="2145705923"/>
        </pc:sldMkLst>
      </pc:sldChg>
      <pc:sldChg chg="addSp delSp modSp mod">
        <pc:chgData name="Shefali Oza" userId="b6d86925-c367-4057-9a73-a9633078c5cb" providerId="ADAL" clId="{FFAE2B1A-3640-3545-AE11-97C67AEEEBAA}" dt="2025-02-26T01:13:03.893" v="1037" actId="14100"/>
        <pc:sldMkLst>
          <pc:docMk/>
          <pc:sldMk cId="3171439024" sldId="2145705926"/>
        </pc:sldMkLst>
        <pc:picChg chg="add mod">
          <ac:chgData name="Shefali Oza" userId="b6d86925-c367-4057-9a73-a9633078c5cb" providerId="ADAL" clId="{FFAE2B1A-3640-3545-AE11-97C67AEEEBAA}" dt="2025-02-26T01:13:03.893" v="1037" actId="14100"/>
          <ac:picMkLst>
            <pc:docMk/>
            <pc:sldMk cId="3171439024" sldId="2145705926"/>
            <ac:picMk id="2" creationId="{FC95738B-4BD3-1F1B-AE76-4E0A20FCE1D9}"/>
          </ac:picMkLst>
        </pc:picChg>
      </pc:sldChg>
      <pc:sldChg chg="addSp delSp modSp mod">
        <pc:chgData name="Shefali Oza" userId="b6d86925-c367-4057-9a73-a9633078c5cb" providerId="ADAL" clId="{FFAE2B1A-3640-3545-AE11-97C67AEEEBAA}" dt="2025-02-26T01:06:21.047" v="950" actId="1582"/>
        <pc:sldMkLst>
          <pc:docMk/>
          <pc:sldMk cId="679261831" sldId="2145705931"/>
        </pc:sldMkLst>
        <pc:spChg chg="mod">
          <ac:chgData name="Shefali Oza" userId="b6d86925-c367-4057-9a73-a9633078c5cb" providerId="ADAL" clId="{FFAE2B1A-3640-3545-AE11-97C67AEEEBAA}" dt="2025-02-25T23:18:33.368" v="601" actId="20577"/>
          <ac:spMkLst>
            <pc:docMk/>
            <pc:sldMk cId="679261831" sldId="2145705931"/>
            <ac:spMk id="4" creationId="{5BE5100A-900B-06A2-8B58-50331332D230}"/>
          </ac:spMkLst>
        </pc:spChg>
        <pc:picChg chg="add mod">
          <ac:chgData name="Shefali Oza" userId="b6d86925-c367-4057-9a73-a9633078c5cb" providerId="ADAL" clId="{FFAE2B1A-3640-3545-AE11-97C67AEEEBAA}" dt="2025-02-26T01:06:21.047" v="950" actId="1582"/>
          <ac:picMkLst>
            <pc:docMk/>
            <pc:sldMk cId="679261831" sldId="2145705931"/>
            <ac:picMk id="2" creationId="{CC107954-8CAD-D544-9D3D-3375551249B9}"/>
          </ac:picMkLst>
        </pc:picChg>
      </pc:sldChg>
      <pc:sldChg chg="modSp mod modNotesTx">
        <pc:chgData name="Shefali Oza" userId="b6d86925-c367-4057-9a73-a9633078c5cb" providerId="ADAL" clId="{FFAE2B1A-3640-3545-AE11-97C67AEEEBAA}" dt="2025-02-25T23:32:33.525" v="665" actId="20577"/>
        <pc:sldMkLst>
          <pc:docMk/>
          <pc:sldMk cId="1836955738" sldId="2145705936"/>
        </pc:sldMkLst>
        <pc:spChg chg="mod">
          <ac:chgData name="Shefali Oza" userId="b6d86925-c367-4057-9a73-a9633078c5cb" providerId="ADAL" clId="{FFAE2B1A-3640-3545-AE11-97C67AEEEBAA}" dt="2025-02-25T23:19:59.469" v="636" actId="20577"/>
          <ac:spMkLst>
            <pc:docMk/>
            <pc:sldMk cId="1836955738" sldId="2145705936"/>
            <ac:spMk id="3" creationId="{F6C76447-05CE-AA34-D342-D54080E72ADC}"/>
          </ac:spMkLst>
        </pc:spChg>
      </pc:sldChg>
      <pc:sldChg chg="modSp mod modNotesTx">
        <pc:chgData name="Shefali Oza" userId="b6d86925-c367-4057-9a73-a9633078c5cb" providerId="ADAL" clId="{FFAE2B1A-3640-3545-AE11-97C67AEEEBAA}" dt="2025-02-25T23:20:34.897" v="639"/>
        <pc:sldMkLst>
          <pc:docMk/>
          <pc:sldMk cId="2185796062" sldId="2145705937"/>
        </pc:sldMkLst>
        <pc:spChg chg="mod">
          <ac:chgData name="Shefali Oza" userId="b6d86925-c367-4057-9a73-a9633078c5cb" providerId="ADAL" clId="{FFAE2B1A-3640-3545-AE11-97C67AEEEBAA}" dt="2025-02-25T23:18:09.042" v="584" actId="20577"/>
          <ac:spMkLst>
            <pc:docMk/>
            <pc:sldMk cId="2185796062" sldId="2145705937"/>
            <ac:spMk id="9" creationId="{B3E5B2E5-03C2-1E0F-0800-CFA18B994BB4}"/>
          </ac:spMkLst>
        </pc:spChg>
      </pc:sldChg>
      <pc:sldChg chg="modSp mod modNotesTx">
        <pc:chgData name="Shefali Oza" userId="b6d86925-c367-4057-9a73-a9633078c5cb" providerId="ADAL" clId="{FFAE2B1A-3640-3545-AE11-97C67AEEEBAA}" dt="2025-02-26T01:08:42.895" v="1020" actId="20577"/>
        <pc:sldMkLst>
          <pc:docMk/>
          <pc:sldMk cId="3309567467" sldId="2145705938"/>
        </pc:sldMkLst>
        <pc:graphicFrameChg chg="modGraphic">
          <ac:chgData name="Shefali Oza" userId="b6d86925-c367-4057-9a73-a9633078c5cb" providerId="ADAL" clId="{FFAE2B1A-3640-3545-AE11-97C67AEEEBAA}" dt="2025-02-26T01:08:42.895" v="1020" actId="20577"/>
          <ac:graphicFrameMkLst>
            <pc:docMk/>
            <pc:sldMk cId="3309567467" sldId="2145705938"/>
            <ac:graphicFrameMk id="3" creationId="{58BF2E7E-633D-3355-8BC6-D39773392CFD}"/>
          </ac:graphicFrameMkLst>
        </pc:graphicFrameChg>
      </pc:sldChg>
      <pc:sldChg chg="modSp mod">
        <pc:chgData name="Shefali Oza" userId="b6d86925-c367-4057-9a73-a9633078c5cb" providerId="ADAL" clId="{FFAE2B1A-3640-3545-AE11-97C67AEEEBAA}" dt="2025-02-26T01:09:36.008" v="1033" actId="20577"/>
        <pc:sldMkLst>
          <pc:docMk/>
          <pc:sldMk cId="2659531926" sldId="2145705941"/>
        </pc:sldMkLst>
        <pc:graphicFrameChg chg="modGraphic">
          <ac:chgData name="Shefali Oza" userId="b6d86925-c367-4057-9a73-a9633078c5cb" providerId="ADAL" clId="{FFAE2B1A-3640-3545-AE11-97C67AEEEBAA}" dt="2025-02-26T01:09:36.008" v="1033" actId="20577"/>
          <ac:graphicFrameMkLst>
            <pc:docMk/>
            <pc:sldMk cId="2659531926" sldId="2145705941"/>
            <ac:graphicFrameMk id="3" creationId="{58BF2E7E-633D-3355-8BC6-D39773392CFD}"/>
          </ac:graphicFrameMkLst>
        </pc:graphicFrameChg>
      </pc:sldChg>
      <pc:sldChg chg="modNotesTx">
        <pc:chgData name="Shefali Oza" userId="b6d86925-c367-4057-9a73-a9633078c5cb" providerId="ADAL" clId="{FFAE2B1A-3640-3545-AE11-97C67AEEEBAA}" dt="2025-02-25T23:21:05.727" v="645"/>
        <pc:sldMkLst>
          <pc:docMk/>
          <pc:sldMk cId="1280443051" sldId="2145705942"/>
        </pc:sldMkLst>
      </pc:sldChg>
      <pc:sldChg chg="modSp mod modNotesTx">
        <pc:chgData name="Shefali Oza" userId="b6d86925-c367-4057-9a73-a9633078c5cb" providerId="ADAL" clId="{FFAE2B1A-3640-3545-AE11-97C67AEEEBAA}" dt="2025-02-25T23:08:44.208" v="277" actId="20577"/>
        <pc:sldMkLst>
          <pc:docMk/>
          <pc:sldMk cId="1454040348" sldId="2147481397"/>
        </pc:sldMkLst>
        <pc:spChg chg="mod">
          <ac:chgData name="Shefali Oza" userId="b6d86925-c367-4057-9a73-a9633078c5cb" providerId="ADAL" clId="{FFAE2B1A-3640-3545-AE11-97C67AEEEBAA}" dt="2025-02-25T23:08:32.314" v="259" actId="1038"/>
          <ac:spMkLst>
            <pc:docMk/>
            <pc:sldMk cId="1454040348" sldId="2147481397"/>
            <ac:spMk id="2" creationId="{DA37F90B-56FE-AB45-387A-FCD901E28DA8}"/>
          </ac:spMkLst>
        </pc:spChg>
        <pc:spChg chg="mod">
          <ac:chgData name="Shefali Oza" userId="b6d86925-c367-4057-9a73-a9633078c5cb" providerId="ADAL" clId="{FFAE2B1A-3640-3545-AE11-97C67AEEEBAA}" dt="2025-02-25T23:08:25.332" v="237" actId="1076"/>
          <ac:spMkLst>
            <pc:docMk/>
            <pc:sldMk cId="1454040348" sldId="2147481397"/>
            <ac:spMk id="3" creationId="{7A3F3E29-CB34-CEBB-16F3-46A48A371FAA}"/>
          </ac:spMkLst>
        </pc:spChg>
        <pc:spChg chg="mod">
          <ac:chgData name="Shefali Oza" userId="b6d86925-c367-4057-9a73-a9633078c5cb" providerId="ADAL" clId="{FFAE2B1A-3640-3545-AE11-97C67AEEEBAA}" dt="2025-02-25T23:08:32.314" v="259" actId="1038"/>
          <ac:spMkLst>
            <pc:docMk/>
            <pc:sldMk cId="1454040348" sldId="2147481397"/>
            <ac:spMk id="297" creationId="{417A351D-A9E8-AB70-E593-D8AF5C299F07}"/>
          </ac:spMkLst>
        </pc:spChg>
        <pc:spChg chg="mod">
          <ac:chgData name="Shefali Oza" userId="b6d86925-c367-4057-9a73-a9633078c5cb" providerId="ADAL" clId="{FFAE2B1A-3640-3545-AE11-97C67AEEEBAA}" dt="2025-02-25T23:08:32.314" v="259" actId="1038"/>
          <ac:spMkLst>
            <pc:docMk/>
            <pc:sldMk cId="1454040348" sldId="2147481397"/>
            <ac:spMk id="299" creationId="{758C4407-30A0-240E-77F9-078B2ACF0965}"/>
          </ac:spMkLst>
        </pc:spChg>
        <pc:spChg chg="mod">
          <ac:chgData name="Shefali Oza" userId="b6d86925-c367-4057-9a73-a9633078c5cb" providerId="ADAL" clId="{FFAE2B1A-3640-3545-AE11-97C67AEEEBAA}" dt="2025-02-25T23:08:32.314" v="259" actId="1038"/>
          <ac:spMkLst>
            <pc:docMk/>
            <pc:sldMk cId="1454040348" sldId="2147481397"/>
            <ac:spMk id="304" creationId="{CAAC8353-6472-3ADC-AF5E-155720455355}"/>
          </ac:spMkLst>
        </pc:spChg>
        <pc:spChg chg="mod">
          <ac:chgData name="Shefali Oza" userId="b6d86925-c367-4057-9a73-a9633078c5cb" providerId="ADAL" clId="{FFAE2B1A-3640-3545-AE11-97C67AEEEBAA}" dt="2025-02-25T23:08:32.314" v="259" actId="1038"/>
          <ac:spMkLst>
            <pc:docMk/>
            <pc:sldMk cId="1454040348" sldId="2147481397"/>
            <ac:spMk id="305" creationId="{96944A12-34E1-A031-177D-AAF43C7CD2AB}"/>
          </ac:spMkLst>
        </pc:spChg>
        <pc:spChg chg="mod">
          <ac:chgData name="Shefali Oza" userId="b6d86925-c367-4057-9a73-a9633078c5cb" providerId="ADAL" clId="{FFAE2B1A-3640-3545-AE11-97C67AEEEBAA}" dt="2025-02-25T23:08:32.314" v="259" actId="1038"/>
          <ac:spMkLst>
            <pc:docMk/>
            <pc:sldMk cId="1454040348" sldId="2147481397"/>
            <ac:spMk id="307" creationId="{54A6CA38-7153-A4FC-2AC1-F5A9EB7A459A}"/>
          </ac:spMkLst>
        </pc:spChg>
        <pc:spChg chg="mod">
          <ac:chgData name="Shefali Oza" userId="b6d86925-c367-4057-9a73-a9633078c5cb" providerId="ADAL" clId="{FFAE2B1A-3640-3545-AE11-97C67AEEEBAA}" dt="2025-02-25T23:08:32.314" v="259" actId="1038"/>
          <ac:spMkLst>
            <pc:docMk/>
            <pc:sldMk cId="1454040348" sldId="2147481397"/>
            <ac:spMk id="308" creationId="{E3972C59-D00B-0F14-389F-D884823756F2}"/>
          </ac:spMkLst>
        </pc:spChg>
        <pc:spChg chg="mod">
          <ac:chgData name="Shefali Oza" userId="b6d86925-c367-4057-9a73-a9633078c5cb" providerId="ADAL" clId="{FFAE2B1A-3640-3545-AE11-97C67AEEEBAA}" dt="2025-02-25T23:08:32.314" v="259" actId="1038"/>
          <ac:spMkLst>
            <pc:docMk/>
            <pc:sldMk cId="1454040348" sldId="2147481397"/>
            <ac:spMk id="310" creationId="{BC5C7683-37D9-30AF-F155-AD06D35E6DC7}"/>
          </ac:spMkLst>
        </pc:spChg>
        <pc:spChg chg="mod">
          <ac:chgData name="Shefali Oza" userId="b6d86925-c367-4057-9a73-a9633078c5cb" providerId="ADAL" clId="{FFAE2B1A-3640-3545-AE11-97C67AEEEBAA}" dt="2025-02-25T23:08:32.314" v="259" actId="1038"/>
          <ac:spMkLst>
            <pc:docMk/>
            <pc:sldMk cId="1454040348" sldId="2147481397"/>
            <ac:spMk id="311" creationId="{09F9CA24-BCED-5B85-7301-2CB9F4BDF445}"/>
          </ac:spMkLst>
        </pc:spChg>
        <pc:spChg chg="mod">
          <ac:chgData name="Shefali Oza" userId="b6d86925-c367-4057-9a73-a9633078c5cb" providerId="ADAL" clId="{FFAE2B1A-3640-3545-AE11-97C67AEEEBAA}" dt="2025-02-25T23:08:32.314" v="259" actId="1038"/>
          <ac:spMkLst>
            <pc:docMk/>
            <pc:sldMk cId="1454040348" sldId="2147481397"/>
            <ac:spMk id="314" creationId="{5B8228E8-F209-42FC-C016-80C82E8D2B77}"/>
          </ac:spMkLst>
        </pc:spChg>
      </pc:sldChg>
      <pc:sldChg chg="delSp modSp mod">
        <pc:chgData name="Shefali Oza" userId="b6d86925-c367-4057-9a73-a9633078c5cb" providerId="ADAL" clId="{FFAE2B1A-3640-3545-AE11-97C67AEEEBAA}" dt="2025-02-25T23:19:27.970" v="617" actId="478"/>
        <pc:sldMkLst>
          <pc:docMk/>
          <pc:sldMk cId="1568416281" sldId="2147481399"/>
        </pc:sldMkLst>
      </pc:sldChg>
      <pc:sldChg chg="modNotesTx">
        <pc:chgData name="Shefali Oza" userId="b6d86925-c367-4057-9a73-a9633078c5cb" providerId="ADAL" clId="{FFAE2B1A-3640-3545-AE11-97C67AEEEBAA}" dt="2025-02-25T23:18:42.525" v="603"/>
        <pc:sldMkLst>
          <pc:docMk/>
          <pc:sldMk cId="1088937481" sldId="2147481405"/>
        </pc:sldMkLst>
      </pc:sldChg>
    </pc:docChg>
  </pc:docChgLst>
  <pc:docChgLst>
    <pc:chgData name="Marie Deveaux" userId="S::mdeveaux@rtsl.org::9fc0be8f-9df8-4ccb-8fb2-ba99b4811463" providerId="AD" clId="Web-{100B1059-C078-C0BF-11EC-7556A66AA62E}"/>
    <pc:docChg chg="addSld delSld modSld modSection">
      <pc:chgData name="Marie Deveaux" userId="S::mdeveaux@rtsl.org::9fc0be8f-9df8-4ccb-8fb2-ba99b4811463" providerId="AD" clId="Web-{100B1059-C078-C0BF-11EC-7556A66AA62E}" dt="2025-02-06T21:25:24.571" v="460"/>
      <pc:docMkLst>
        <pc:docMk/>
      </pc:docMkLst>
      <pc:sldChg chg="delSp modSp modNotes">
        <pc:chgData name="Marie Deveaux" userId="S::mdeveaux@rtsl.org::9fc0be8f-9df8-4ccb-8fb2-ba99b4811463" providerId="AD" clId="Web-{100B1059-C078-C0BF-11EC-7556A66AA62E}" dt="2025-02-06T20:45:38.045" v="140" actId="20577"/>
        <pc:sldMkLst>
          <pc:docMk/>
          <pc:sldMk cId="1618432502" sldId="258"/>
        </pc:sldMkLst>
      </pc:sldChg>
      <pc:sldChg chg="delSp modSp modNotes">
        <pc:chgData name="Marie Deveaux" userId="S::mdeveaux@rtsl.org::9fc0be8f-9df8-4ccb-8fb2-ba99b4811463" providerId="AD" clId="Web-{100B1059-C078-C0BF-11EC-7556A66AA62E}" dt="2025-02-06T20:51:43.083" v="173"/>
        <pc:sldMkLst>
          <pc:docMk/>
          <pc:sldMk cId="560898908" sldId="260"/>
        </pc:sldMkLst>
      </pc:sldChg>
      <pc:sldChg chg="delSp modSp modNotes">
        <pc:chgData name="Marie Deveaux" userId="S::mdeveaux@rtsl.org::9fc0be8f-9df8-4ccb-8fb2-ba99b4811463" providerId="AD" clId="Web-{100B1059-C078-C0BF-11EC-7556A66AA62E}" dt="2025-02-06T20:58:49.793" v="242"/>
        <pc:sldMkLst>
          <pc:docMk/>
          <pc:sldMk cId="3394067876" sldId="261"/>
        </pc:sldMkLst>
      </pc:sldChg>
      <pc:sldChg chg="delSp modNotes">
        <pc:chgData name="Marie Deveaux" userId="S::mdeveaux@rtsl.org::9fc0be8f-9df8-4ccb-8fb2-ba99b4811463" providerId="AD" clId="Web-{100B1059-C078-C0BF-11EC-7556A66AA62E}" dt="2025-02-06T21:17:14.187" v="326"/>
        <pc:sldMkLst>
          <pc:docMk/>
          <pc:sldMk cId="378888815" sldId="271"/>
        </pc:sldMkLst>
      </pc:sldChg>
      <pc:sldChg chg="delSp add del">
        <pc:chgData name="Marie Deveaux" userId="S::mdeveaux@rtsl.org::9fc0be8f-9df8-4ccb-8fb2-ba99b4811463" providerId="AD" clId="Web-{100B1059-C078-C0BF-11EC-7556A66AA62E}" dt="2025-02-06T21:25:01.930" v="458"/>
        <pc:sldMkLst>
          <pc:docMk/>
          <pc:sldMk cId="693599015" sldId="275"/>
        </pc:sldMkLst>
      </pc:sldChg>
      <pc:sldChg chg="delSp">
        <pc:chgData name="Marie Deveaux" userId="S::mdeveaux@rtsl.org::9fc0be8f-9df8-4ccb-8fb2-ba99b4811463" providerId="AD" clId="Web-{100B1059-C078-C0BF-11EC-7556A66AA62E}" dt="2025-02-06T20:39:26.242" v="73"/>
        <pc:sldMkLst>
          <pc:docMk/>
          <pc:sldMk cId="594510738" sldId="2145705787"/>
        </pc:sldMkLst>
      </pc:sldChg>
      <pc:sldChg chg="delSp modSp modNotes">
        <pc:chgData name="Marie Deveaux" userId="S::mdeveaux@rtsl.org::9fc0be8f-9df8-4ccb-8fb2-ba99b4811463" providerId="AD" clId="Web-{100B1059-C078-C0BF-11EC-7556A66AA62E}" dt="2025-02-06T20:37:20.349" v="55" actId="1076"/>
        <pc:sldMkLst>
          <pc:docMk/>
          <pc:sldMk cId="2714141053" sldId="2145705793"/>
        </pc:sldMkLst>
      </pc:sldChg>
      <pc:sldChg chg="delSp">
        <pc:chgData name="Marie Deveaux" userId="S::mdeveaux@rtsl.org::9fc0be8f-9df8-4ccb-8fb2-ba99b4811463" providerId="AD" clId="Web-{100B1059-C078-C0BF-11EC-7556A66AA62E}" dt="2025-02-06T20:39:33.086" v="75"/>
        <pc:sldMkLst>
          <pc:docMk/>
          <pc:sldMk cId="566914440" sldId="2145705813"/>
        </pc:sldMkLst>
      </pc:sldChg>
      <pc:sldChg chg="delSp">
        <pc:chgData name="Marie Deveaux" userId="S::mdeveaux@rtsl.org::9fc0be8f-9df8-4ccb-8fb2-ba99b4811463" providerId="AD" clId="Web-{100B1059-C078-C0BF-11EC-7556A66AA62E}" dt="2025-02-06T19:53:25.159" v="32"/>
        <pc:sldMkLst>
          <pc:docMk/>
          <pc:sldMk cId="3457506019" sldId="2145705816"/>
        </pc:sldMkLst>
      </pc:sldChg>
      <pc:sldChg chg="delSp modSp modNotes">
        <pc:chgData name="Marie Deveaux" userId="S::mdeveaux@rtsl.org::9fc0be8f-9df8-4ccb-8fb2-ba99b4811463" providerId="AD" clId="Web-{100B1059-C078-C0BF-11EC-7556A66AA62E}" dt="2025-02-06T20:20:37.924" v="45"/>
        <pc:sldMkLst>
          <pc:docMk/>
          <pc:sldMk cId="2070795565" sldId="2145705829"/>
        </pc:sldMkLst>
      </pc:sldChg>
      <pc:sldChg chg="delSp">
        <pc:chgData name="Marie Deveaux" userId="S::mdeveaux@rtsl.org::9fc0be8f-9df8-4ccb-8fb2-ba99b4811463" providerId="AD" clId="Web-{100B1059-C078-C0BF-11EC-7556A66AA62E}" dt="2025-02-06T20:39:30.180" v="74"/>
        <pc:sldMkLst>
          <pc:docMk/>
          <pc:sldMk cId="1721611785" sldId="2145705835"/>
        </pc:sldMkLst>
      </pc:sldChg>
      <pc:sldChg chg="delSp modSp">
        <pc:chgData name="Marie Deveaux" userId="S::mdeveaux@rtsl.org::9fc0be8f-9df8-4ccb-8fb2-ba99b4811463" providerId="AD" clId="Web-{100B1059-C078-C0BF-11EC-7556A66AA62E}" dt="2025-02-06T20:41:28.963" v="109" actId="20577"/>
        <pc:sldMkLst>
          <pc:docMk/>
          <pc:sldMk cId="389169868" sldId="2145705875"/>
        </pc:sldMkLst>
      </pc:sldChg>
      <pc:sldChg chg="addSp delSp modSp">
        <pc:chgData name="Marie Deveaux" userId="S::mdeveaux@rtsl.org::9fc0be8f-9df8-4ccb-8fb2-ba99b4811463" providerId="AD" clId="Web-{100B1059-C078-C0BF-11EC-7556A66AA62E}" dt="2025-02-06T20:48:03.735" v="162" actId="1076"/>
        <pc:sldMkLst>
          <pc:docMk/>
          <pc:sldMk cId="3992317048" sldId="2145705877"/>
        </pc:sldMkLst>
      </pc:sldChg>
      <pc:sldChg chg="delSp">
        <pc:chgData name="Marie Deveaux" userId="S::mdeveaux@rtsl.org::9fc0be8f-9df8-4ccb-8fb2-ba99b4811463" providerId="AD" clId="Web-{100B1059-C078-C0BF-11EC-7556A66AA62E}" dt="2025-02-06T21:24:27.882" v="451"/>
        <pc:sldMkLst>
          <pc:docMk/>
          <pc:sldMk cId="1934919261" sldId="2145705878"/>
        </pc:sldMkLst>
      </pc:sldChg>
      <pc:sldChg chg="delSp modNotes">
        <pc:chgData name="Marie Deveaux" userId="S::mdeveaux@rtsl.org::9fc0be8f-9df8-4ccb-8fb2-ba99b4811463" providerId="AD" clId="Web-{100B1059-C078-C0BF-11EC-7556A66AA62E}" dt="2025-02-06T20:43:28.887" v="116"/>
        <pc:sldMkLst>
          <pc:docMk/>
          <pc:sldMk cId="4050511177" sldId="2145705884"/>
        </pc:sldMkLst>
      </pc:sldChg>
      <pc:sldChg chg="delSp modSp modNotes">
        <pc:chgData name="Marie Deveaux" userId="S::mdeveaux@rtsl.org::9fc0be8f-9df8-4ccb-8fb2-ba99b4811463" providerId="AD" clId="Web-{100B1059-C078-C0BF-11EC-7556A66AA62E}" dt="2025-02-06T20:47:21.078" v="154"/>
        <pc:sldMkLst>
          <pc:docMk/>
          <pc:sldMk cId="1677952567" sldId="2145705889"/>
        </pc:sldMkLst>
      </pc:sldChg>
      <pc:sldChg chg="delSp modNotes">
        <pc:chgData name="Marie Deveaux" userId="S::mdeveaux@rtsl.org::9fc0be8f-9df8-4ccb-8fb2-ba99b4811463" providerId="AD" clId="Web-{100B1059-C078-C0BF-11EC-7556A66AA62E}" dt="2025-02-06T20:42:18.714" v="113"/>
        <pc:sldMkLst>
          <pc:docMk/>
          <pc:sldMk cId="3183789703" sldId="2145705890"/>
        </pc:sldMkLst>
      </pc:sldChg>
      <pc:sldChg chg="delSp modNotes">
        <pc:chgData name="Marie Deveaux" userId="S::mdeveaux@rtsl.org::9fc0be8f-9df8-4ccb-8fb2-ba99b4811463" providerId="AD" clId="Web-{100B1059-C078-C0BF-11EC-7556A66AA62E}" dt="2025-02-06T20:43:41.747" v="118"/>
        <pc:sldMkLst>
          <pc:docMk/>
          <pc:sldMk cId="3977578613" sldId="2145705891"/>
        </pc:sldMkLst>
      </pc:sldChg>
      <pc:sldChg chg="delSp modNotes">
        <pc:chgData name="Marie Deveaux" userId="S::mdeveaux@rtsl.org::9fc0be8f-9df8-4ccb-8fb2-ba99b4811463" providerId="AD" clId="Web-{100B1059-C078-C0BF-11EC-7556A66AA62E}" dt="2025-02-06T21:18:32.392" v="351"/>
        <pc:sldMkLst>
          <pc:docMk/>
          <pc:sldMk cId="2267842162" sldId="2145705893"/>
        </pc:sldMkLst>
      </pc:sldChg>
      <pc:sldChg chg="delSp">
        <pc:chgData name="Marie Deveaux" userId="S::mdeveaux@rtsl.org::9fc0be8f-9df8-4ccb-8fb2-ba99b4811463" providerId="AD" clId="Web-{100B1059-C078-C0BF-11EC-7556A66AA62E}" dt="2025-02-06T21:19:22.346" v="359"/>
        <pc:sldMkLst>
          <pc:docMk/>
          <pc:sldMk cId="3056504109" sldId="2145705895"/>
        </pc:sldMkLst>
      </pc:sldChg>
      <pc:sldChg chg="delSp modSp">
        <pc:chgData name="Marie Deveaux" userId="S::mdeveaux@rtsl.org::9fc0be8f-9df8-4ccb-8fb2-ba99b4811463" providerId="AD" clId="Web-{100B1059-C078-C0BF-11EC-7556A66AA62E}" dt="2025-02-06T21:19:34.221" v="361" actId="1076"/>
        <pc:sldMkLst>
          <pc:docMk/>
          <pc:sldMk cId="2564192540" sldId="2145705896"/>
        </pc:sldMkLst>
      </pc:sldChg>
      <pc:sldChg chg="delSp modSp">
        <pc:chgData name="Marie Deveaux" userId="S::mdeveaux@rtsl.org::9fc0be8f-9df8-4ccb-8fb2-ba99b4811463" providerId="AD" clId="Web-{100B1059-C078-C0BF-11EC-7556A66AA62E}" dt="2025-02-06T21:19:41.081" v="364"/>
        <pc:sldMkLst>
          <pc:docMk/>
          <pc:sldMk cId="2721922060" sldId="2145705897"/>
        </pc:sldMkLst>
      </pc:sldChg>
      <pc:sldChg chg="delSp modNotes">
        <pc:chgData name="Marie Deveaux" userId="S::mdeveaux@rtsl.org::9fc0be8f-9df8-4ccb-8fb2-ba99b4811463" providerId="AD" clId="Web-{100B1059-C078-C0BF-11EC-7556A66AA62E}" dt="2025-02-06T21:17:56.282" v="340"/>
        <pc:sldMkLst>
          <pc:docMk/>
          <pc:sldMk cId="3899866256" sldId="2145705899"/>
        </pc:sldMkLst>
      </pc:sldChg>
      <pc:sldChg chg="delSp modNotes">
        <pc:chgData name="Marie Deveaux" userId="S::mdeveaux@rtsl.org::9fc0be8f-9df8-4ccb-8fb2-ba99b4811463" providerId="AD" clId="Web-{100B1059-C078-C0BF-11EC-7556A66AA62E}" dt="2025-02-06T21:18:06.579" v="342"/>
        <pc:sldMkLst>
          <pc:docMk/>
          <pc:sldMk cId="2280758010" sldId="2145705900"/>
        </pc:sldMkLst>
      </pc:sldChg>
      <pc:sldChg chg="delSp modNotes">
        <pc:chgData name="Marie Deveaux" userId="S::mdeveaux@rtsl.org::9fc0be8f-9df8-4ccb-8fb2-ba99b4811463" providerId="AD" clId="Web-{100B1059-C078-C0BF-11EC-7556A66AA62E}" dt="2025-02-06T21:18:14.048" v="345"/>
        <pc:sldMkLst>
          <pc:docMk/>
          <pc:sldMk cId="2783383370" sldId="2145705901"/>
        </pc:sldMkLst>
      </pc:sldChg>
      <pc:sldChg chg="delSp modNotes">
        <pc:chgData name="Marie Deveaux" userId="S::mdeveaux@rtsl.org::9fc0be8f-9df8-4ccb-8fb2-ba99b4811463" providerId="AD" clId="Web-{100B1059-C078-C0BF-11EC-7556A66AA62E}" dt="2025-02-06T21:18:20.345" v="347"/>
        <pc:sldMkLst>
          <pc:docMk/>
          <pc:sldMk cId="1479216547" sldId="2145705904"/>
        </pc:sldMkLst>
      </pc:sldChg>
      <pc:sldChg chg="delSp modNotes">
        <pc:chgData name="Marie Deveaux" userId="S::mdeveaux@rtsl.org::9fc0be8f-9df8-4ccb-8fb2-ba99b4811463" providerId="AD" clId="Web-{100B1059-C078-C0BF-11EC-7556A66AA62E}" dt="2025-02-06T20:59:38.607" v="264"/>
        <pc:sldMkLst>
          <pc:docMk/>
          <pc:sldMk cId="18565768" sldId="2145705905"/>
        </pc:sldMkLst>
      </pc:sldChg>
      <pc:sldChg chg="delSp modSp modNotes">
        <pc:chgData name="Marie Deveaux" userId="S::mdeveaux@rtsl.org::9fc0be8f-9df8-4ccb-8fb2-ba99b4811463" providerId="AD" clId="Web-{100B1059-C078-C0BF-11EC-7556A66AA62E}" dt="2025-02-06T21:13:45.746" v="291" actId="1076"/>
        <pc:sldMkLst>
          <pc:docMk/>
          <pc:sldMk cId="3808795167" sldId="2145705906"/>
        </pc:sldMkLst>
      </pc:sldChg>
      <pc:sldChg chg="delSp">
        <pc:chgData name="Marie Deveaux" userId="S::mdeveaux@rtsl.org::9fc0be8f-9df8-4ccb-8fb2-ba99b4811463" providerId="AD" clId="Web-{100B1059-C078-C0BF-11EC-7556A66AA62E}" dt="2025-02-06T21:19:11.143" v="358"/>
        <pc:sldMkLst>
          <pc:docMk/>
          <pc:sldMk cId="3245569935" sldId="2145705909"/>
        </pc:sldMkLst>
      </pc:sldChg>
      <pc:sldChg chg="delSp modSp">
        <pc:chgData name="Marie Deveaux" userId="S::mdeveaux@rtsl.org::9fc0be8f-9df8-4ccb-8fb2-ba99b4811463" providerId="AD" clId="Web-{100B1059-C078-C0BF-11EC-7556A66AA62E}" dt="2025-02-06T21:19:57.128" v="366"/>
        <pc:sldMkLst>
          <pc:docMk/>
          <pc:sldMk cId="2287136789" sldId="2145705910"/>
        </pc:sldMkLst>
      </pc:sldChg>
      <pc:sldChg chg="delSp modNotes">
        <pc:chgData name="Marie Deveaux" userId="S::mdeveaux@rtsl.org::9fc0be8f-9df8-4ccb-8fb2-ba99b4811463" providerId="AD" clId="Web-{100B1059-C078-C0BF-11EC-7556A66AA62E}" dt="2025-02-06T20:58:58.778" v="245"/>
        <pc:sldMkLst>
          <pc:docMk/>
          <pc:sldMk cId="2903633211" sldId="2145705912"/>
        </pc:sldMkLst>
      </pc:sldChg>
      <pc:sldChg chg="delSp modSp">
        <pc:chgData name="Marie Deveaux" userId="S::mdeveaux@rtsl.org::9fc0be8f-9df8-4ccb-8fb2-ba99b4811463" providerId="AD" clId="Web-{100B1059-C078-C0BF-11EC-7556A66AA62E}" dt="2025-02-06T21:20:10.612" v="368"/>
        <pc:sldMkLst>
          <pc:docMk/>
          <pc:sldMk cId="146952814" sldId="2145705915"/>
        </pc:sldMkLst>
      </pc:sldChg>
      <pc:sldChg chg="delSp modSp modNotes">
        <pc:chgData name="Marie Deveaux" userId="S::mdeveaux@rtsl.org::9fc0be8f-9df8-4ccb-8fb2-ba99b4811463" providerId="AD" clId="Web-{100B1059-C078-C0BF-11EC-7556A66AA62E}" dt="2025-02-06T21:21:33.317" v="385"/>
        <pc:sldMkLst>
          <pc:docMk/>
          <pc:sldMk cId="3465892212" sldId="2145705920"/>
        </pc:sldMkLst>
      </pc:sldChg>
      <pc:sldChg chg="delSp modSp">
        <pc:chgData name="Marie Deveaux" userId="S::mdeveaux@rtsl.org::9fc0be8f-9df8-4ccb-8fb2-ba99b4811463" providerId="AD" clId="Web-{100B1059-C078-C0BF-11EC-7556A66AA62E}" dt="2025-02-06T21:21:44.630" v="388"/>
        <pc:sldMkLst>
          <pc:docMk/>
          <pc:sldMk cId="2799774396" sldId="2145705923"/>
        </pc:sldMkLst>
      </pc:sldChg>
      <pc:sldChg chg="delSp">
        <pc:chgData name="Marie Deveaux" userId="S::mdeveaux@rtsl.org::9fc0be8f-9df8-4ccb-8fb2-ba99b4811463" providerId="AD" clId="Web-{100B1059-C078-C0BF-11EC-7556A66AA62E}" dt="2025-02-06T21:21:51.286" v="390"/>
        <pc:sldMkLst>
          <pc:docMk/>
          <pc:sldMk cId="2019647220" sldId="2145705924"/>
        </pc:sldMkLst>
      </pc:sldChg>
      <pc:sldChg chg="delSp modSp">
        <pc:chgData name="Marie Deveaux" userId="S::mdeveaux@rtsl.org::9fc0be8f-9df8-4ccb-8fb2-ba99b4811463" providerId="AD" clId="Web-{100B1059-C078-C0BF-11EC-7556A66AA62E}" dt="2025-02-06T21:22:05.739" v="393"/>
        <pc:sldMkLst>
          <pc:docMk/>
          <pc:sldMk cId="1458856768" sldId="2145705925"/>
        </pc:sldMkLst>
      </pc:sldChg>
      <pc:sldChg chg="delSp modSp modNotes">
        <pc:chgData name="Marie Deveaux" userId="S::mdeveaux@rtsl.org::9fc0be8f-9df8-4ccb-8fb2-ba99b4811463" providerId="AD" clId="Web-{100B1059-C078-C0BF-11EC-7556A66AA62E}" dt="2025-02-06T21:25:24.571" v="460"/>
        <pc:sldMkLst>
          <pc:docMk/>
          <pc:sldMk cId="3171439024" sldId="2145705926"/>
        </pc:sldMkLst>
      </pc:sldChg>
      <pc:sldChg chg="delSp modSp modNotes">
        <pc:chgData name="Marie Deveaux" userId="S::mdeveaux@rtsl.org::9fc0be8f-9df8-4ccb-8fb2-ba99b4811463" providerId="AD" clId="Web-{100B1059-C078-C0BF-11EC-7556A66AA62E}" dt="2025-02-06T21:25:20.821" v="459"/>
        <pc:sldMkLst>
          <pc:docMk/>
          <pc:sldMk cId="3465302065" sldId="2145705928"/>
        </pc:sldMkLst>
      </pc:sldChg>
      <pc:sldChg chg="delSp modSp">
        <pc:chgData name="Marie Deveaux" userId="S::mdeveaux@rtsl.org::9fc0be8f-9df8-4ccb-8fb2-ba99b4811463" providerId="AD" clId="Web-{100B1059-C078-C0BF-11EC-7556A66AA62E}" dt="2025-02-06T21:15:49.780" v="313"/>
        <pc:sldMkLst>
          <pc:docMk/>
          <pc:sldMk cId="679261831" sldId="2145705931"/>
        </pc:sldMkLst>
      </pc:sldChg>
      <pc:sldChg chg="delSp modSp add del modNotes">
        <pc:chgData name="Marie Deveaux" userId="S::mdeveaux@rtsl.org::9fc0be8f-9df8-4ccb-8fb2-ba99b4811463" providerId="AD" clId="Web-{100B1059-C078-C0BF-11EC-7556A66AA62E}" dt="2025-02-06T21:24:50.867" v="455" actId="20577"/>
        <pc:sldMkLst>
          <pc:docMk/>
          <pc:sldMk cId="1836955738" sldId="2145705936"/>
        </pc:sldMkLst>
      </pc:sldChg>
      <pc:sldChg chg="addSp delSp modSp">
        <pc:chgData name="Marie Deveaux" userId="S::mdeveaux@rtsl.org::9fc0be8f-9df8-4ccb-8fb2-ba99b4811463" providerId="AD" clId="Web-{100B1059-C078-C0BF-11EC-7556A66AA62E}" dt="2025-02-06T21:15:36.092" v="311"/>
        <pc:sldMkLst>
          <pc:docMk/>
          <pc:sldMk cId="2185796062" sldId="2145705937"/>
        </pc:sldMkLst>
      </pc:sldChg>
      <pc:sldChg chg="delSp modNotes">
        <pc:chgData name="Marie Deveaux" userId="S::mdeveaux@rtsl.org::9fc0be8f-9df8-4ccb-8fb2-ba99b4811463" providerId="AD" clId="Web-{100B1059-C078-C0BF-11EC-7556A66AA62E}" dt="2025-02-06T21:17:40.735" v="335"/>
        <pc:sldMkLst>
          <pc:docMk/>
          <pc:sldMk cId="3309567467" sldId="2145705938"/>
        </pc:sldMkLst>
      </pc:sldChg>
      <pc:sldChg chg="delSp modNotes">
        <pc:chgData name="Marie Deveaux" userId="S::mdeveaux@rtsl.org::9fc0be8f-9df8-4ccb-8fb2-ba99b4811463" providerId="AD" clId="Web-{100B1059-C078-C0BF-11EC-7556A66AA62E}" dt="2025-02-06T21:17:47.485" v="337"/>
        <pc:sldMkLst>
          <pc:docMk/>
          <pc:sldMk cId="3679757876" sldId="2145705940"/>
        </pc:sldMkLst>
      </pc:sldChg>
      <pc:sldChg chg="delSp modSp modNotes">
        <pc:chgData name="Marie Deveaux" userId="S::mdeveaux@rtsl.org::9fc0be8f-9df8-4ccb-8fb2-ba99b4811463" providerId="AD" clId="Web-{100B1059-C078-C0BF-11EC-7556A66AA62E}" dt="2025-02-06T21:20:46.394" v="374"/>
        <pc:sldMkLst>
          <pc:docMk/>
          <pc:sldMk cId="2659531926" sldId="2145705941"/>
        </pc:sldMkLst>
      </pc:sldChg>
      <pc:sldChg chg="delSp modSp modNotes">
        <pc:chgData name="Marie Deveaux" userId="S::mdeveaux@rtsl.org::9fc0be8f-9df8-4ccb-8fb2-ba99b4811463" providerId="AD" clId="Web-{100B1059-C078-C0BF-11EC-7556A66AA62E}" dt="2025-02-06T21:23:02.115" v="408"/>
        <pc:sldMkLst>
          <pc:docMk/>
          <pc:sldMk cId="1280443051" sldId="2145705942"/>
        </pc:sldMkLst>
      </pc:sldChg>
      <pc:sldChg chg="delSp modSp modNotes">
        <pc:chgData name="Marie Deveaux" userId="S::mdeveaux@rtsl.org::9fc0be8f-9df8-4ccb-8fb2-ba99b4811463" providerId="AD" clId="Web-{100B1059-C078-C0BF-11EC-7556A66AA62E}" dt="2025-02-06T21:15:18.279" v="307"/>
        <pc:sldMkLst>
          <pc:docMk/>
          <pc:sldMk cId="2641393072" sldId="2145705944"/>
        </pc:sldMkLst>
      </pc:sldChg>
      <pc:sldChg chg="delSp">
        <pc:chgData name="Marie Deveaux" userId="S::mdeveaux@rtsl.org::9fc0be8f-9df8-4ccb-8fb2-ba99b4811463" providerId="AD" clId="Web-{100B1059-C078-C0BF-11EC-7556A66AA62E}" dt="2025-02-06T20:39:16.695" v="71"/>
        <pc:sldMkLst>
          <pc:docMk/>
          <pc:sldMk cId="1483953649" sldId="2147480542"/>
        </pc:sldMkLst>
      </pc:sldChg>
      <pc:sldChg chg="delSp">
        <pc:chgData name="Marie Deveaux" userId="S::mdeveaux@rtsl.org::9fc0be8f-9df8-4ccb-8fb2-ba99b4811463" providerId="AD" clId="Web-{100B1059-C078-C0BF-11EC-7556A66AA62E}" dt="2025-02-06T20:38:54.554" v="69"/>
        <pc:sldMkLst>
          <pc:docMk/>
          <pc:sldMk cId="2134219308" sldId="2147480546"/>
        </pc:sldMkLst>
      </pc:sldChg>
      <pc:sldChg chg="delSp">
        <pc:chgData name="Marie Deveaux" userId="S::mdeveaux@rtsl.org::9fc0be8f-9df8-4ccb-8fb2-ba99b4811463" providerId="AD" clId="Web-{100B1059-C078-C0BF-11EC-7556A66AA62E}" dt="2025-02-06T20:39:45.102" v="77"/>
        <pc:sldMkLst>
          <pc:docMk/>
          <pc:sldMk cId="303973958" sldId="2147480691"/>
        </pc:sldMkLst>
      </pc:sldChg>
      <pc:sldChg chg="delSp modSp modNotes">
        <pc:chgData name="Marie Deveaux" userId="S::mdeveaux@rtsl.org::9fc0be8f-9df8-4ccb-8fb2-ba99b4811463" providerId="AD" clId="Web-{100B1059-C078-C0BF-11EC-7556A66AA62E}" dt="2025-02-06T20:40:41.322" v="85"/>
        <pc:sldMkLst>
          <pc:docMk/>
          <pc:sldMk cId="903335531" sldId="2147480987"/>
        </pc:sldMkLst>
      </pc:sldChg>
      <pc:sldChg chg="delSp">
        <pc:chgData name="Marie Deveaux" userId="S::mdeveaux@rtsl.org::9fc0be8f-9df8-4ccb-8fb2-ba99b4811463" providerId="AD" clId="Web-{100B1059-C078-C0BF-11EC-7556A66AA62E}" dt="2025-02-06T20:20:10.627" v="38"/>
        <pc:sldMkLst>
          <pc:docMk/>
          <pc:sldMk cId="3828014345" sldId="2147481260"/>
        </pc:sldMkLst>
      </pc:sldChg>
      <pc:sldChg chg="delSp">
        <pc:chgData name="Marie Deveaux" userId="S::mdeveaux@rtsl.org::9fc0be8f-9df8-4ccb-8fb2-ba99b4811463" providerId="AD" clId="Web-{100B1059-C078-C0BF-11EC-7556A66AA62E}" dt="2025-02-06T20:37:48.256" v="56"/>
        <pc:sldMkLst>
          <pc:docMk/>
          <pc:sldMk cId="1967748715" sldId="2147481261"/>
        </pc:sldMkLst>
      </pc:sldChg>
      <pc:sldChg chg="delSp modSp">
        <pc:chgData name="Marie Deveaux" userId="S::mdeveaux@rtsl.org::9fc0be8f-9df8-4ccb-8fb2-ba99b4811463" providerId="AD" clId="Web-{100B1059-C078-C0BF-11EC-7556A66AA62E}" dt="2025-02-06T20:38:27.710" v="67" actId="20577"/>
        <pc:sldMkLst>
          <pc:docMk/>
          <pc:sldMk cId="754040135" sldId="2147481265"/>
        </pc:sldMkLst>
      </pc:sldChg>
      <pc:sldChg chg="delSp">
        <pc:chgData name="Marie Deveaux" userId="S::mdeveaux@rtsl.org::9fc0be8f-9df8-4ccb-8fb2-ba99b4811463" providerId="AD" clId="Web-{100B1059-C078-C0BF-11EC-7556A66AA62E}" dt="2025-02-06T20:39:50.305" v="78"/>
        <pc:sldMkLst>
          <pc:docMk/>
          <pc:sldMk cId="1422403012" sldId="2147481267"/>
        </pc:sldMkLst>
      </pc:sldChg>
      <pc:sldChg chg="delSp">
        <pc:chgData name="Marie Deveaux" userId="S::mdeveaux@rtsl.org::9fc0be8f-9df8-4ccb-8fb2-ba99b4811463" providerId="AD" clId="Web-{100B1059-C078-C0BF-11EC-7556A66AA62E}" dt="2025-02-06T20:39:36.680" v="76"/>
        <pc:sldMkLst>
          <pc:docMk/>
          <pc:sldMk cId="1454040348" sldId="2147481397"/>
        </pc:sldMkLst>
      </pc:sldChg>
      <pc:sldChg chg="delSp modSp add del">
        <pc:chgData name="Marie Deveaux" userId="S::mdeveaux@rtsl.org::9fc0be8f-9df8-4ccb-8fb2-ba99b4811463" providerId="AD" clId="Web-{100B1059-C078-C0BF-11EC-7556A66AA62E}" dt="2025-02-06T21:21:40.567" v="387"/>
        <pc:sldMkLst>
          <pc:docMk/>
          <pc:sldMk cId="3084539399" sldId="2147481398"/>
        </pc:sldMkLst>
      </pc:sldChg>
      <pc:sldChg chg="delSp modSp">
        <pc:chgData name="Marie Deveaux" userId="S::mdeveaux@rtsl.org::9fc0be8f-9df8-4ccb-8fb2-ba99b4811463" providerId="AD" clId="Web-{100B1059-C078-C0BF-11EC-7556A66AA62E}" dt="2025-02-06T21:19:04.361" v="357"/>
        <pc:sldMkLst>
          <pc:docMk/>
          <pc:sldMk cId="1568416281" sldId="2147481399"/>
        </pc:sldMkLst>
      </pc:sldChg>
      <pc:sldChg chg="delSp">
        <pc:chgData name="Marie Deveaux" userId="S::mdeveaux@rtsl.org::9fc0be8f-9df8-4ccb-8fb2-ba99b4811463" providerId="AD" clId="Web-{100B1059-C078-C0BF-11EC-7556A66AA62E}" dt="2025-02-06T20:38:50.445" v="68"/>
        <pc:sldMkLst>
          <pc:docMk/>
          <pc:sldMk cId="1851932695" sldId="2147481400"/>
        </pc:sldMkLst>
      </pc:sldChg>
      <pc:sldChg chg="delSp">
        <pc:chgData name="Marie Deveaux" userId="S::mdeveaux@rtsl.org::9fc0be8f-9df8-4ccb-8fb2-ba99b4811463" providerId="AD" clId="Web-{100B1059-C078-C0BF-11EC-7556A66AA62E}" dt="2025-02-06T20:39:10.632" v="70"/>
        <pc:sldMkLst>
          <pc:docMk/>
          <pc:sldMk cId="2064225488" sldId="2147481401"/>
        </pc:sldMkLst>
      </pc:sldChg>
      <pc:sldChg chg="delSp">
        <pc:chgData name="Marie Deveaux" userId="S::mdeveaux@rtsl.org::9fc0be8f-9df8-4ccb-8fb2-ba99b4811463" providerId="AD" clId="Web-{100B1059-C078-C0BF-11EC-7556A66AA62E}" dt="2025-02-06T20:39:21.351" v="72"/>
        <pc:sldMkLst>
          <pc:docMk/>
          <pc:sldMk cId="2531928082" sldId="2147481402"/>
        </pc:sldMkLst>
      </pc:sldChg>
      <pc:sldChg chg="delSp modSp modNotes">
        <pc:chgData name="Marie Deveaux" userId="S::mdeveaux@rtsl.org::9fc0be8f-9df8-4ccb-8fb2-ba99b4811463" providerId="AD" clId="Web-{100B1059-C078-C0BF-11EC-7556A66AA62E}" dt="2025-02-06T21:17:03.250" v="324"/>
        <pc:sldMkLst>
          <pc:docMk/>
          <pc:sldMk cId="1088937481" sldId="2147481405"/>
        </pc:sldMkLst>
      </pc:sldChg>
    </pc:docChg>
  </pc:docChgLst>
  <pc:docChgLst>
    <pc:chgData name="Shefali Oza" userId="b6d86925-c367-4057-9a73-a9633078c5cb" providerId="ADAL" clId="{368795B4-F777-2944-94A5-58C08DBAD625}"/>
    <pc:docChg chg="undo custSel addSld delSld modSld">
      <pc:chgData name="Shefali Oza" userId="b6d86925-c367-4057-9a73-a9633078c5cb" providerId="ADAL" clId="{368795B4-F777-2944-94A5-58C08DBAD625}" dt="2025-02-07T00:09:04.109" v="7" actId="20577"/>
      <pc:docMkLst>
        <pc:docMk/>
      </pc:docMkLst>
      <pc:sldChg chg="modSp mod">
        <pc:chgData name="Shefali Oza" userId="b6d86925-c367-4057-9a73-a9633078c5cb" providerId="ADAL" clId="{368795B4-F777-2944-94A5-58C08DBAD625}" dt="2025-02-07T00:09:04.109" v="7" actId="20577"/>
        <pc:sldMkLst>
          <pc:docMk/>
          <pc:sldMk cId="1479216547" sldId="2145705904"/>
        </pc:sldMkLst>
      </pc:sldChg>
      <pc:sldChg chg="add del">
        <pc:chgData name="Shefali Oza" userId="b6d86925-c367-4057-9a73-a9633078c5cb" providerId="ADAL" clId="{368795B4-F777-2944-94A5-58C08DBAD625}" dt="2025-02-07T00:08:08.473" v="1"/>
        <pc:sldMkLst>
          <pc:docMk/>
          <pc:sldMk cId="2545267067" sldId="2147481406"/>
        </pc:sldMkLst>
      </pc:sldChg>
      <pc:sldChg chg="modSp add del mod">
        <pc:chgData name="Shefali Oza" userId="b6d86925-c367-4057-9a73-a9633078c5cb" providerId="ADAL" clId="{368795B4-F777-2944-94A5-58C08DBAD625}" dt="2025-02-07T00:08:41.334" v="5"/>
        <pc:sldMkLst>
          <pc:docMk/>
          <pc:sldMk cId="3349715764" sldId="2147481406"/>
        </pc:sldMkLst>
      </pc:sldChg>
    </pc:docChg>
  </pc:docChgLst>
  <pc:docChgLst>
    <pc:chgData name="Marie Deveaux" userId="9fc0be8f-9df8-4ccb-8fb2-ba99b4811463" providerId="ADAL" clId="{9B7A1848-560E-A04D-AAD9-1C7DA897DA1E}"/>
    <pc:docChg chg="undo custSel modSld">
      <pc:chgData name="Marie Deveaux" userId="9fc0be8f-9df8-4ccb-8fb2-ba99b4811463" providerId="ADAL" clId="{9B7A1848-560E-A04D-AAD9-1C7DA897DA1E}" dt="2025-05-20T15:00:58.694" v="232" actId="20577"/>
      <pc:docMkLst>
        <pc:docMk/>
      </pc:docMkLst>
      <pc:sldChg chg="modNotesTx">
        <pc:chgData name="Marie Deveaux" userId="9fc0be8f-9df8-4ccb-8fb2-ba99b4811463" providerId="ADAL" clId="{9B7A1848-560E-A04D-AAD9-1C7DA897DA1E}" dt="2025-05-20T14:59:16.548" v="161" actId="20577"/>
        <pc:sldMkLst>
          <pc:docMk/>
          <pc:sldMk cId="594510738" sldId="2145705787"/>
        </pc:sldMkLst>
      </pc:sldChg>
      <pc:sldChg chg="modSp mod modNotesTx">
        <pc:chgData name="Marie Deveaux" userId="9fc0be8f-9df8-4ccb-8fb2-ba99b4811463" providerId="ADAL" clId="{9B7A1848-560E-A04D-AAD9-1C7DA897DA1E}" dt="2025-05-20T15:00:58.694" v="232" actId="20577"/>
        <pc:sldMkLst>
          <pc:docMk/>
          <pc:sldMk cId="2714141053" sldId="2145705793"/>
        </pc:sldMkLst>
        <pc:spChg chg="mod">
          <ac:chgData name="Marie Deveaux" userId="9fc0be8f-9df8-4ccb-8fb2-ba99b4811463" providerId="ADAL" clId="{9B7A1848-560E-A04D-AAD9-1C7DA897DA1E}" dt="2025-05-20T14:51:03.021" v="5" actId="20577"/>
          <ac:spMkLst>
            <pc:docMk/>
            <pc:sldMk cId="2714141053" sldId="2145705793"/>
            <ac:spMk id="3" creationId="{6FCB29A9-8F84-23F8-F74A-3915DFB6DB5A}"/>
          </ac:spMkLst>
        </pc:spChg>
      </pc:sldChg>
      <pc:sldChg chg="modSp mod">
        <pc:chgData name="Marie Deveaux" userId="9fc0be8f-9df8-4ccb-8fb2-ba99b4811463" providerId="ADAL" clId="{9B7A1848-560E-A04D-AAD9-1C7DA897DA1E}" dt="2025-05-20T15:00:17.834" v="179" actId="20577"/>
        <pc:sldMkLst>
          <pc:docMk/>
          <pc:sldMk cId="3457506019" sldId="2145705816"/>
        </pc:sldMkLst>
        <pc:spChg chg="mod">
          <ac:chgData name="Marie Deveaux" userId="9fc0be8f-9df8-4ccb-8fb2-ba99b4811463" providerId="ADAL" clId="{9B7A1848-560E-A04D-AAD9-1C7DA897DA1E}" dt="2025-05-20T15:00:17.834" v="179" actId="20577"/>
          <ac:spMkLst>
            <pc:docMk/>
            <pc:sldMk cId="3457506019" sldId="2145705816"/>
            <ac:spMk id="4" creationId="{5BE5100A-900B-06A2-8B58-50331332D230}"/>
          </ac:spMkLst>
        </pc:spChg>
        <pc:spChg chg="mod">
          <ac:chgData name="Marie Deveaux" userId="9fc0be8f-9df8-4ccb-8fb2-ba99b4811463" providerId="ADAL" clId="{9B7A1848-560E-A04D-AAD9-1C7DA897DA1E}" dt="2025-05-20T14:52:10.066" v="19" actId="20577"/>
          <ac:spMkLst>
            <pc:docMk/>
            <pc:sldMk cId="3457506019" sldId="2145705816"/>
            <ac:spMk id="14" creationId="{BFB4CD8F-B17A-4207-2033-75718E68509A}"/>
          </ac:spMkLst>
        </pc:spChg>
      </pc:sldChg>
      <pc:sldChg chg="modSp mod modNotesTx">
        <pc:chgData name="Marie Deveaux" userId="9fc0be8f-9df8-4ccb-8fb2-ba99b4811463" providerId="ADAL" clId="{9B7A1848-560E-A04D-AAD9-1C7DA897DA1E}" dt="2025-05-20T15:00:05.526" v="177" actId="20577"/>
        <pc:sldMkLst>
          <pc:docMk/>
          <pc:sldMk cId="2070795565" sldId="2145705829"/>
        </pc:sldMkLst>
        <pc:spChg chg="mod">
          <ac:chgData name="Marie Deveaux" userId="9fc0be8f-9df8-4ccb-8fb2-ba99b4811463" providerId="ADAL" clId="{9B7A1848-560E-A04D-AAD9-1C7DA897DA1E}" dt="2025-05-20T14:59:56.890" v="171" actId="20577"/>
          <ac:spMkLst>
            <pc:docMk/>
            <pc:sldMk cId="2070795565" sldId="2145705829"/>
            <ac:spMk id="14" creationId="{BFB4CD8F-B17A-4207-2033-75718E68509A}"/>
          </ac:spMkLst>
        </pc:spChg>
      </pc:sldChg>
      <pc:sldChg chg="modSp mod">
        <pc:chgData name="Marie Deveaux" userId="9fc0be8f-9df8-4ccb-8fb2-ba99b4811463" providerId="ADAL" clId="{9B7A1848-560E-A04D-AAD9-1C7DA897DA1E}" dt="2025-05-20T14:58:17.568" v="156" actId="20577"/>
        <pc:sldMkLst>
          <pc:docMk/>
          <pc:sldMk cId="389169868" sldId="2145705875"/>
        </pc:sldMkLst>
        <pc:spChg chg="mod">
          <ac:chgData name="Marie Deveaux" userId="9fc0be8f-9df8-4ccb-8fb2-ba99b4811463" providerId="ADAL" clId="{9B7A1848-560E-A04D-AAD9-1C7DA897DA1E}" dt="2025-05-20T14:58:17.568" v="156" actId="20577"/>
          <ac:spMkLst>
            <pc:docMk/>
            <pc:sldMk cId="389169868" sldId="2145705875"/>
            <ac:spMk id="4" creationId="{CF78B1AB-B42F-7822-6046-47C459AF175C}"/>
          </ac:spMkLst>
        </pc:spChg>
      </pc:sldChg>
      <pc:sldChg chg="modSp mod">
        <pc:chgData name="Marie Deveaux" userId="9fc0be8f-9df8-4ccb-8fb2-ba99b4811463" providerId="ADAL" clId="{9B7A1848-560E-A04D-AAD9-1C7DA897DA1E}" dt="2025-05-20T14:57:45.886" v="148" actId="20577"/>
        <pc:sldMkLst>
          <pc:docMk/>
          <pc:sldMk cId="3992317048" sldId="2145705877"/>
        </pc:sldMkLst>
        <pc:spChg chg="mod">
          <ac:chgData name="Marie Deveaux" userId="9fc0be8f-9df8-4ccb-8fb2-ba99b4811463" providerId="ADAL" clId="{9B7A1848-560E-A04D-AAD9-1C7DA897DA1E}" dt="2025-05-20T14:57:45.886" v="148" actId="20577"/>
          <ac:spMkLst>
            <pc:docMk/>
            <pc:sldMk cId="3992317048" sldId="2145705877"/>
            <ac:spMk id="7" creationId="{EC13DF1D-886B-72F0-9AE7-CDD4E9FF967B}"/>
          </ac:spMkLst>
        </pc:spChg>
      </pc:sldChg>
      <pc:sldChg chg="modNotesTx">
        <pc:chgData name="Marie Deveaux" userId="9fc0be8f-9df8-4ccb-8fb2-ba99b4811463" providerId="ADAL" clId="{9B7A1848-560E-A04D-AAD9-1C7DA897DA1E}" dt="2025-05-20T14:58:05.926" v="150" actId="20577"/>
        <pc:sldMkLst>
          <pc:docMk/>
          <pc:sldMk cId="4050511177" sldId="2145705884"/>
        </pc:sldMkLst>
      </pc:sldChg>
      <pc:sldChg chg="modSp mod">
        <pc:chgData name="Marie Deveaux" userId="9fc0be8f-9df8-4ccb-8fb2-ba99b4811463" providerId="ADAL" clId="{9B7A1848-560E-A04D-AAD9-1C7DA897DA1E}" dt="2025-05-20T14:54:45.999" v="44" actId="20577"/>
        <pc:sldMkLst>
          <pc:docMk/>
          <pc:sldMk cId="3465892212" sldId="2145705920"/>
        </pc:sldMkLst>
        <pc:spChg chg="mod">
          <ac:chgData name="Marie Deveaux" userId="9fc0be8f-9df8-4ccb-8fb2-ba99b4811463" providerId="ADAL" clId="{9B7A1848-560E-A04D-AAD9-1C7DA897DA1E}" dt="2025-05-20T14:54:45.999" v="44" actId="20577"/>
          <ac:spMkLst>
            <pc:docMk/>
            <pc:sldMk cId="3465892212" sldId="2145705920"/>
            <ac:spMk id="3" creationId="{C746DAFB-2BD3-C399-0E1D-C55D51FAE7D6}"/>
          </ac:spMkLst>
        </pc:spChg>
      </pc:sldChg>
      <pc:sldChg chg="modSp mod">
        <pc:chgData name="Marie Deveaux" userId="9fc0be8f-9df8-4ccb-8fb2-ba99b4811463" providerId="ADAL" clId="{9B7A1848-560E-A04D-AAD9-1C7DA897DA1E}" dt="2025-05-20T14:56:14.495" v="104" actId="20577"/>
        <pc:sldMkLst>
          <pc:docMk/>
          <pc:sldMk cId="2799774396" sldId="2145705923"/>
        </pc:sldMkLst>
        <pc:spChg chg="mod">
          <ac:chgData name="Marie Deveaux" userId="9fc0be8f-9df8-4ccb-8fb2-ba99b4811463" providerId="ADAL" clId="{9B7A1848-560E-A04D-AAD9-1C7DA897DA1E}" dt="2025-05-20T14:56:14.495" v="104" actId="20577"/>
          <ac:spMkLst>
            <pc:docMk/>
            <pc:sldMk cId="2799774396" sldId="2145705923"/>
            <ac:spMk id="3" creationId="{C746DAFB-2BD3-C399-0E1D-C55D51FAE7D6}"/>
          </ac:spMkLst>
        </pc:spChg>
      </pc:sldChg>
      <pc:sldChg chg="modSp mod">
        <pc:chgData name="Marie Deveaux" userId="9fc0be8f-9df8-4ccb-8fb2-ba99b4811463" providerId="ADAL" clId="{9B7A1848-560E-A04D-AAD9-1C7DA897DA1E}" dt="2025-05-20T14:56:38.028" v="122" actId="20577"/>
        <pc:sldMkLst>
          <pc:docMk/>
          <pc:sldMk cId="2019647220" sldId="2145705924"/>
        </pc:sldMkLst>
        <pc:spChg chg="mod">
          <ac:chgData name="Marie Deveaux" userId="9fc0be8f-9df8-4ccb-8fb2-ba99b4811463" providerId="ADAL" clId="{9B7A1848-560E-A04D-AAD9-1C7DA897DA1E}" dt="2025-05-20T14:56:38.028" v="122" actId="20577"/>
          <ac:spMkLst>
            <pc:docMk/>
            <pc:sldMk cId="2019647220" sldId="2145705924"/>
            <ac:spMk id="3" creationId="{C746DAFB-2BD3-C399-0E1D-C55D51FAE7D6}"/>
          </ac:spMkLst>
        </pc:spChg>
      </pc:sldChg>
      <pc:sldChg chg="modSp mod modNotesTx">
        <pc:chgData name="Marie Deveaux" userId="9fc0be8f-9df8-4ccb-8fb2-ba99b4811463" providerId="ADAL" clId="{9B7A1848-560E-A04D-AAD9-1C7DA897DA1E}" dt="2025-05-20T14:57:02.540" v="141" actId="20577"/>
        <pc:sldMkLst>
          <pc:docMk/>
          <pc:sldMk cId="1458856768" sldId="2145705925"/>
        </pc:sldMkLst>
        <pc:spChg chg="mod">
          <ac:chgData name="Marie Deveaux" userId="9fc0be8f-9df8-4ccb-8fb2-ba99b4811463" providerId="ADAL" clId="{9B7A1848-560E-A04D-AAD9-1C7DA897DA1E}" dt="2025-05-20T14:56:57.534" v="140" actId="20577"/>
          <ac:spMkLst>
            <pc:docMk/>
            <pc:sldMk cId="1458856768" sldId="2145705925"/>
            <ac:spMk id="3" creationId="{C746DAFB-2BD3-C399-0E1D-C55D51FAE7D6}"/>
          </ac:spMkLst>
        </pc:spChg>
      </pc:sldChg>
      <pc:sldChg chg="modNotesTx">
        <pc:chgData name="Marie Deveaux" userId="9fc0be8f-9df8-4ccb-8fb2-ba99b4811463" providerId="ADAL" clId="{9B7A1848-560E-A04D-AAD9-1C7DA897DA1E}" dt="2025-05-20T14:53:50.034" v="32" actId="20577"/>
        <pc:sldMkLst>
          <pc:docMk/>
          <pc:sldMk cId="1836955738" sldId="2145705936"/>
        </pc:sldMkLst>
      </pc:sldChg>
      <pc:sldChg chg="modSp mod">
        <pc:chgData name="Marie Deveaux" userId="9fc0be8f-9df8-4ccb-8fb2-ba99b4811463" providerId="ADAL" clId="{9B7A1848-560E-A04D-AAD9-1C7DA897DA1E}" dt="2025-05-20T14:53:04.658" v="25" actId="20577"/>
        <pc:sldMkLst>
          <pc:docMk/>
          <pc:sldMk cId="2185796062" sldId="2145705937"/>
        </pc:sldMkLst>
        <pc:spChg chg="mod">
          <ac:chgData name="Marie Deveaux" userId="9fc0be8f-9df8-4ccb-8fb2-ba99b4811463" providerId="ADAL" clId="{9B7A1848-560E-A04D-AAD9-1C7DA897DA1E}" dt="2025-05-20T14:53:04.658" v="25" actId="20577"/>
          <ac:spMkLst>
            <pc:docMk/>
            <pc:sldMk cId="2185796062" sldId="2145705937"/>
            <ac:spMk id="9" creationId="{B3E5B2E5-03C2-1E0F-0800-CFA18B994BB4}"/>
          </ac:spMkLst>
        </pc:spChg>
      </pc:sldChg>
      <pc:sldChg chg="modNotesTx">
        <pc:chgData name="Marie Deveaux" userId="9fc0be8f-9df8-4ccb-8fb2-ba99b4811463" providerId="ADAL" clId="{9B7A1848-560E-A04D-AAD9-1C7DA897DA1E}" dt="2025-05-20T14:57:17.847" v="142" actId="20577"/>
        <pc:sldMkLst>
          <pc:docMk/>
          <pc:sldMk cId="1280443051" sldId="2145705942"/>
        </pc:sldMkLst>
      </pc:sldChg>
      <pc:sldChg chg="modSp mod">
        <pc:chgData name="Marie Deveaux" userId="9fc0be8f-9df8-4ccb-8fb2-ba99b4811463" providerId="ADAL" clId="{9B7A1848-560E-A04D-AAD9-1C7DA897DA1E}" dt="2025-05-20T14:59:37.791" v="163" actId="1076"/>
        <pc:sldMkLst>
          <pc:docMk/>
          <pc:sldMk cId="1483953649" sldId="2147480542"/>
        </pc:sldMkLst>
        <pc:spChg chg="mod">
          <ac:chgData name="Marie Deveaux" userId="9fc0be8f-9df8-4ccb-8fb2-ba99b4811463" providerId="ADAL" clId="{9B7A1848-560E-A04D-AAD9-1C7DA897DA1E}" dt="2025-05-20T14:59:37.791" v="163" actId="1076"/>
          <ac:spMkLst>
            <pc:docMk/>
            <pc:sldMk cId="1483953649" sldId="2147480542"/>
            <ac:spMk id="3" creationId="{A4AD7D42-0386-C72D-5E26-3F412F59953F}"/>
          </ac:spMkLst>
        </pc:spChg>
      </pc:sldChg>
      <pc:sldChg chg="modNotesTx">
        <pc:chgData name="Marie Deveaux" userId="9fc0be8f-9df8-4ccb-8fb2-ba99b4811463" providerId="ADAL" clId="{9B7A1848-560E-A04D-AAD9-1C7DA897DA1E}" dt="2025-05-20T14:58:46.272" v="158" actId="20577"/>
        <pc:sldMkLst>
          <pc:docMk/>
          <pc:sldMk cId="303973958" sldId="2147480691"/>
        </pc:sldMkLst>
      </pc:sldChg>
      <pc:sldChg chg="modSp mod">
        <pc:chgData name="Marie Deveaux" userId="9fc0be8f-9df8-4ccb-8fb2-ba99b4811463" providerId="ADAL" clId="{9B7A1848-560E-A04D-AAD9-1C7DA897DA1E}" dt="2025-05-20T14:59:03.573" v="160" actId="255"/>
        <pc:sldMkLst>
          <pc:docMk/>
          <pc:sldMk cId="1454040348" sldId="2147481397"/>
        </pc:sldMkLst>
        <pc:spChg chg="mod">
          <ac:chgData name="Marie Deveaux" userId="9fc0be8f-9df8-4ccb-8fb2-ba99b4811463" providerId="ADAL" clId="{9B7A1848-560E-A04D-AAD9-1C7DA897DA1E}" dt="2025-05-20T14:59:03.573" v="160" actId="255"/>
          <ac:spMkLst>
            <pc:docMk/>
            <pc:sldMk cId="1454040348" sldId="2147481397"/>
            <ac:spMk id="3" creationId="{7A3F3E29-CB34-CEBB-16F3-46A48A371FAA}"/>
          </ac:spMkLst>
        </pc:spChg>
      </pc:sldChg>
      <pc:sldChg chg="modSp mod">
        <pc:chgData name="Marie Deveaux" userId="9fc0be8f-9df8-4ccb-8fb2-ba99b4811463" providerId="ADAL" clId="{9B7A1848-560E-A04D-AAD9-1C7DA897DA1E}" dt="2025-05-20T14:55:38.895" v="80" actId="20577"/>
        <pc:sldMkLst>
          <pc:docMk/>
          <pc:sldMk cId="3084539399" sldId="2147481398"/>
        </pc:sldMkLst>
        <pc:spChg chg="mod">
          <ac:chgData name="Marie Deveaux" userId="9fc0be8f-9df8-4ccb-8fb2-ba99b4811463" providerId="ADAL" clId="{9B7A1848-560E-A04D-AAD9-1C7DA897DA1E}" dt="2025-05-20T14:55:38.895" v="80" actId="20577"/>
          <ac:spMkLst>
            <pc:docMk/>
            <pc:sldMk cId="3084539399" sldId="2147481398"/>
            <ac:spMk id="3" creationId="{C746DAFB-2BD3-C399-0E1D-C55D51FAE7D6}"/>
          </ac:spMkLst>
        </pc:spChg>
        <pc:spChg chg="mod">
          <ac:chgData name="Marie Deveaux" userId="9fc0be8f-9df8-4ccb-8fb2-ba99b4811463" providerId="ADAL" clId="{9B7A1848-560E-A04D-AAD9-1C7DA897DA1E}" dt="2025-05-20T14:55:14.477" v="58" actId="14100"/>
          <ac:spMkLst>
            <pc:docMk/>
            <pc:sldMk cId="3084539399" sldId="2147481398"/>
            <ac:spMk id="18" creationId="{1EF3EEB3-BD8C-196E-E152-94D7750E4D97}"/>
          </ac:spMkLst>
        </pc:spChg>
      </pc:sldChg>
      <pc:sldChg chg="modSp mod">
        <pc:chgData name="Marie Deveaux" userId="9fc0be8f-9df8-4ccb-8fb2-ba99b4811463" providerId="ADAL" clId="{9B7A1848-560E-A04D-AAD9-1C7DA897DA1E}" dt="2025-05-20T14:59:28.761" v="162" actId="1076"/>
        <pc:sldMkLst>
          <pc:docMk/>
          <pc:sldMk cId="2531928082" sldId="2147481402"/>
        </pc:sldMkLst>
        <pc:spChg chg="mod">
          <ac:chgData name="Marie Deveaux" userId="9fc0be8f-9df8-4ccb-8fb2-ba99b4811463" providerId="ADAL" clId="{9B7A1848-560E-A04D-AAD9-1C7DA897DA1E}" dt="2025-05-20T14:59:28.761" v="162" actId="1076"/>
          <ac:spMkLst>
            <pc:docMk/>
            <pc:sldMk cId="2531928082" sldId="2147481402"/>
            <ac:spMk id="3" creationId="{EC0C9634-E504-D806-CE05-9FE517354F7F}"/>
          </ac:spMkLst>
        </pc:spChg>
      </pc:sldChg>
      <pc:sldChg chg="modSp mod">
        <pc:chgData name="Marie Deveaux" userId="9fc0be8f-9df8-4ccb-8fb2-ba99b4811463" providerId="ADAL" clId="{9B7A1848-560E-A04D-AAD9-1C7DA897DA1E}" dt="2025-05-20T14:53:14.941" v="27" actId="20577"/>
        <pc:sldMkLst>
          <pc:docMk/>
          <pc:sldMk cId="1088937481" sldId="2147481405"/>
        </pc:sldMkLst>
        <pc:spChg chg="mod">
          <ac:chgData name="Marie Deveaux" userId="9fc0be8f-9df8-4ccb-8fb2-ba99b4811463" providerId="ADAL" clId="{9B7A1848-560E-A04D-AAD9-1C7DA897DA1E}" dt="2025-05-20T14:53:14.941" v="27" actId="20577"/>
          <ac:spMkLst>
            <pc:docMk/>
            <pc:sldMk cId="1088937481" sldId="2147481405"/>
            <ac:spMk id="32" creationId="{325A62A6-8664-6282-9729-97718647596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5/22/25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dirty="0"/>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Note to moderator: this facilitator’s training can be given to people designated as small group facilitators for the 7-1-7 Tabletop Activity. This training is focused on the 7-1-7 measles tabletop activity. This training assumes limited knowledge of 7-1-7 and therefore starts with an introduction to the 7-1-7 target.  </a:t>
            </a:r>
          </a:p>
          <a:p>
            <a:endParaRPr lang="en-US" dirty="0"/>
          </a:p>
          <a:p>
            <a:r>
              <a:rPr lang="en-US" dirty="0">
                <a:latin typeface="Arial"/>
                <a:cs typeface="Arial"/>
              </a:rPr>
              <a:t>We recommend having one facilitator for six or seven participants (eight max per group if needed) and one or two lead facilitators who can walk around answering questions and monitoring time. We also recommend if possible training one or two additional facilitators if anyone may drop out. The facilitator’s guide provides detailed information for facilitators, including what to say to the small group during each part of the tabletop activity. This training alongside a thorough review of that guide should help acquaint facilitators to the tabletop activity prior to conducting the activity.  </a:t>
            </a:r>
          </a:p>
          <a:p>
            <a:endParaRPr lang="en-US" dirty="0"/>
          </a:p>
          <a:p>
            <a:r>
              <a:rPr lang="en-US" dirty="0"/>
              <a:t>This is developed as a two-hour facilitator training but can be reduced if needed (especially if facilitators are already familiar with 7-1-7).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dirty="0"/>
          </a:p>
        </p:txBody>
      </p:sp>
    </p:spTree>
    <p:extLst>
      <p:ext uri="{BB962C8B-B14F-4D97-AF65-F5344CB8AC3E}">
        <p14:creationId xmlns:p14="http://schemas.microsoft.com/office/powerpoint/2010/main" val="32369353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D3387-C5E3-8C7F-14E1-7D9F25D36D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CDB92-E2A3-10C5-A482-A6882A30BD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B93135-C8EB-5448-82FD-D07E64A61176}"/>
              </a:ext>
            </a:extLst>
          </p:cNvPr>
          <p:cNvSpPr>
            <a:spLocks noGrp="1"/>
          </p:cNvSpPr>
          <p:nvPr>
            <p:ph type="body" idx="1"/>
          </p:nvPr>
        </p:nvSpPr>
        <p:spPr/>
        <p:txBody>
          <a:bodyPr/>
          <a:lstStyle/>
          <a:p>
            <a:r>
              <a:rPr lang="en-US">
                <a:latin typeface="Arial"/>
                <a:cs typeface="Arial"/>
              </a:rPr>
              <a:t>Now let’s go over some key terms that we use regularly when discussing the 7-1-7 target and performance improvement approach. 7-1-7 bottlenecks are barriers, challenges or other obstacles that delay detection notification or early response activities. And the flip side is that enablers are processes, systems, relationships or other factors that facilitate prompt action, prompt detection, notification, or early response activities</a:t>
            </a:r>
          </a:p>
          <a:p>
            <a:endParaRPr lang="en-US"/>
          </a:p>
          <a:p>
            <a:r>
              <a:rPr lang="en-US">
                <a:latin typeface="Arial"/>
                <a:cs typeface="Arial"/>
              </a:rPr>
              <a:t>[click]</a:t>
            </a:r>
          </a:p>
          <a:p>
            <a:endParaRPr lang="en-US"/>
          </a:p>
          <a:p>
            <a:r>
              <a:rPr lang="en-US">
                <a:latin typeface="Arial"/>
                <a:cs typeface="Arial"/>
              </a:rPr>
              <a:t>It’s important to keep in mind that these bottlenecks and enablers may be technical, they may be operational, or they may be political. These and the actions we’re going to discuss next are at the heart of using 7-1-7 for performance improvement.  </a:t>
            </a:r>
          </a:p>
        </p:txBody>
      </p:sp>
      <p:sp>
        <p:nvSpPr>
          <p:cNvPr id="4" name="Slide Number Placeholder 3">
            <a:extLst>
              <a:ext uri="{FF2B5EF4-FFF2-40B4-BE49-F238E27FC236}">
                <a16:creationId xmlns:a16="http://schemas.microsoft.com/office/drawing/2014/main" id="{64E4C4BA-2349-12BF-4D62-1D6AE51EA304}"/>
              </a:ext>
            </a:extLst>
          </p:cNvPr>
          <p:cNvSpPr>
            <a:spLocks noGrp="1"/>
          </p:cNvSpPr>
          <p:nvPr>
            <p:ph type="sldNum" sz="quarter" idx="5"/>
          </p:nvPr>
        </p:nvSpPr>
        <p:spPr/>
        <p:txBody>
          <a:bodyPr/>
          <a:lstStyle/>
          <a:p>
            <a:fld id="{A1E75C25-C22B-D14A-8C88-D3C1CFA09A77}" type="slidenum">
              <a:rPr lang="en-US" smtClean="0"/>
              <a:pPr/>
              <a:t>10</a:t>
            </a:fld>
            <a:endParaRPr lang="en-US"/>
          </a:p>
        </p:txBody>
      </p:sp>
    </p:spTree>
    <p:extLst>
      <p:ext uri="{BB962C8B-B14F-4D97-AF65-F5344CB8AC3E}">
        <p14:creationId xmlns:p14="http://schemas.microsoft.com/office/powerpoint/2010/main" val="2500297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85DCE-40EE-0C36-2716-3FB22A78E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5173F3-AB7D-C22B-46F3-E2B17468CA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1CDC88-0B06-BB20-E479-DED1585F0444}"/>
              </a:ext>
            </a:extLst>
          </p:cNvPr>
          <p:cNvSpPr>
            <a:spLocks noGrp="1"/>
          </p:cNvSpPr>
          <p:nvPr>
            <p:ph type="body" idx="1"/>
          </p:nvPr>
        </p:nvSpPr>
        <p:spPr/>
        <p:txBody>
          <a:bodyPr/>
          <a:lstStyle/>
          <a:p>
            <a:r>
              <a:rPr lang="en-US">
                <a:latin typeface="Arial"/>
                <a:cs typeface="Arial"/>
              </a:rPr>
              <a:t>Once bottlenecks are identified, corrective actions are identified to address those bottlenecks.  </a:t>
            </a:r>
          </a:p>
          <a:p>
            <a:endParaRPr lang="en-US">
              <a:latin typeface="Arial"/>
              <a:cs typeface="Arial"/>
            </a:endParaRPr>
          </a:p>
          <a:p>
            <a:r>
              <a:rPr lang="en-US">
                <a:latin typeface="Arial"/>
                <a:cs typeface="Arial"/>
              </a:rPr>
              <a:t>Immediate actions for 7-1-7 are those that can be taken quickly with existing funding, staff, and programs.  </a:t>
            </a:r>
          </a:p>
          <a:p>
            <a:endParaRPr lang="en-US">
              <a:latin typeface="Arial"/>
              <a:cs typeface="Arial"/>
            </a:endParaRPr>
          </a:p>
          <a:p>
            <a:r>
              <a:rPr lang="en-US">
                <a:latin typeface="Arial"/>
                <a:cs typeface="Arial"/>
              </a:rPr>
              <a:t>Longer-term actions, on the other hand, require additional resources, staffing. They may involve different levels of the government, they may involve external partners, or things that just take longer to do. </a:t>
            </a:r>
          </a:p>
          <a:p>
            <a:endParaRPr lang="en-US">
              <a:latin typeface="Arial"/>
              <a:cs typeface="Arial"/>
            </a:endParaRPr>
          </a:p>
          <a:p>
            <a:r>
              <a:rPr lang="en-US">
                <a:latin typeface="Arial"/>
                <a:cs typeface="Arial"/>
              </a:rPr>
              <a:t>[click]</a:t>
            </a:r>
          </a:p>
          <a:p>
            <a:endParaRPr lang="en-US">
              <a:latin typeface="Arial"/>
              <a:cs typeface="Arial"/>
            </a:endParaRPr>
          </a:p>
          <a:p>
            <a:r>
              <a:rPr lang="en-US">
                <a:latin typeface="Arial"/>
                <a:cs typeface="Arial"/>
              </a:rPr>
              <a:t>It is essential that the proposed actions directly address the identified bottlenecks. After an outbreak is over, it is easy to make a long list of things that went wrong and to separately make a list of what needs to be fixed. But really making sure to take what didn't work well, and with 7-1-7 this is intricately linked to bottlenecks around speed – and linking each bottleneck directly to a corrective action is very important for strengthening the associated systems.  </a:t>
            </a:r>
            <a:endParaRPr lang="en-US"/>
          </a:p>
          <a:p>
            <a:endParaRPr lang="en-US">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E3751458-35EA-EF36-61AD-15EDA69A0848}"/>
              </a:ext>
            </a:extLst>
          </p:cNvPr>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563906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40000"/>
              </a:lnSpc>
            </a:pPr>
            <a:r>
              <a:rPr lang="en" sz="1200" b="0" i="0" kern="1200" noProof="0" dirty="0">
                <a:solidFill>
                  <a:schemeClr val="tx1"/>
                </a:solidFill>
                <a:latin typeface="Arial"/>
                <a:cs typeface="Arial"/>
                <a:sym typeface="Source Sans Pro"/>
              </a:rPr>
              <a:t>There are three main ways in which the 7-1-7 </a:t>
            </a:r>
            <a:r>
              <a:rPr lang="en" dirty="0">
                <a:latin typeface="Arial"/>
                <a:cs typeface="Arial"/>
                <a:sym typeface="Source Sans Pro"/>
              </a:rPr>
              <a:t>target improves</a:t>
            </a:r>
            <a:r>
              <a:rPr lang="en" sz="1200" b="0" i="0" kern="1200" noProof="0" dirty="0">
                <a:solidFill>
                  <a:schemeClr val="tx1"/>
                </a:solidFill>
                <a:latin typeface="Arial"/>
                <a:cs typeface="Arial"/>
                <a:sym typeface="Source Sans Pro"/>
              </a:rPr>
              <a:t> health security.  </a:t>
            </a:r>
          </a:p>
          <a:p>
            <a:pPr marL="0" indent="0">
              <a:lnSpc>
                <a:spcPct val="140000"/>
              </a:lnSpc>
              <a:buNone/>
            </a:pPr>
            <a:endParaRPr lang="en"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n" sz="1200" b="0" i="0" kern="1200" noProof="0" dirty="0">
                <a:solidFill>
                  <a:schemeClr val="tx1"/>
                </a:solidFill>
                <a:latin typeface="Arial"/>
                <a:cs typeface="Arial"/>
                <a:sym typeface="Source Sans Pro"/>
              </a:rPr>
              <a:t>The first is continuous performance improvement, which is at the heart of 7-1-7. W</a:t>
            </a:r>
            <a:r>
              <a:rPr lang="en-US" sz="1200" b="0" i="0" kern="1200" noProof="0" dirty="0" err="1">
                <a:solidFill>
                  <a:schemeClr val="tx1"/>
                </a:solidFill>
                <a:latin typeface="Arial"/>
                <a:cs typeface="Arial"/>
                <a:sym typeface="Source Sans Pro"/>
              </a:rPr>
              <a:t>i</a:t>
            </a:r>
            <a:r>
              <a:rPr lang="en" sz="1200" b="0" i="0" kern="1200" noProof="0" dirty="0" err="1">
                <a:solidFill>
                  <a:schemeClr val="tx1"/>
                </a:solidFill>
                <a:latin typeface="Arial"/>
                <a:cs typeface="Arial"/>
                <a:sym typeface="Source Sans Pro"/>
              </a:rPr>
              <a:t>th</a:t>
            </a:r>
            <a:r>
              <a:rPr lang="en" sz="1200" b="0" i="0" kern="1200" noProof="0" dirty="0">
                <a:solidFill>
                  <a:schemeClr val="tx1"/>
                </a:solidFill>
                <a:latin typeface="Arial"/>
                <a:cs typeface="Arial"/>
                <a:sym typeface="Source Sans Pro"/>
              </a:rPr>
              <a:t> </a:t>
            </a:r>
            <a:r>
              <a:rPr lang="en" dirty="0">
                <a:latin typeface="Arial"/>
                <a:cs typeface="Arial"/>
                <a:sym typeface="Source Sans Pro"/>
              </a:rPr>
              <a:t>the target</a:t>
            </a:r>
            <a:r>
              <a:rPr lang="en" sz="1200" b="0" i="0" kern="1200" noProof="0" dirty="0">
                <a:solidFill>
                  <a:schemeClr val="tx1"/>
                </a:solidFill>
                <a:latin typeface="Arial"/>
                <a:cs typeface="Arial"/>
                <a:sym typeface="Source Sans Pro"/>
              </a:rPr>
              <a:t>, a clear process is followed to assess timeliness, determine bottlenecks, and identify actions that drive </a:t>
            </a:r>
            <a:r>
              <a:rPr lang="en-US" sz="1200" b="0" i="0" kern="1200" noProof="0" dirty="0">
                <a:solidFill>
                  <a:schemeClr val="tx1"/>
                </a:solidFill>
                <a:latin typeface="Arial"/>
                <a:cs typeface="Arial"/>
                <a:sym typeface="Source Sans Pro"/>
              </a:rPr>
              <a:t>continuous improvement with every outbreak.  </a:t>
            </a:r>
            <a:endParaRPr lang="en-US" sz="1200" b="0" i="0" kern="1200" noProof="0" dirty="0">
              <a:solidFill>
                <a:schemeClr val="tx1"/>
              </a:solidFill>
              <a:latin typeface="Arial"/>
              <a:cs typeface="Arial"/>
            </a:endParaRPr>
          </a:p>
          <a:p>
            <a:pPr marL="0" indent="0">
              <a:lnSpc>
                <a:spcPct val="140000"/>
              </a:lnSpc>
              <a:buNone/>
            </a:pPr>
            <a:endParaRPr lang="en-US"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n-US" sz="1200" b="0" i="0" kern="1200" noProof="0" dirty="0">
                <a:solidFill>
                  <a:schemeClr val="tx1"/>
                </a:solidFill>
                <a:latin typeface="Arial"/>
                <a:cs typeface="Arial"/>
                <a:sym typeface="Source Sans Pro"/>
              </a:rPr>
              <a:t>Next, analyzing 7-1-7 data provide clear </a:t>
            </a:r>
            <a:r>
              <a:rPr lang="en-US" dirty="0">
                <a:latin typeface="Arial"/>
                <a:cs typeface="Arial"/>
                <a:sym typeface="Source Sans Pro"/>
              </a:rPr>
              <a:t>and simple </a:t>
            </a:r>
            <a:r>
              <a:rPr lang="en-US" sz="1200" b="0" i="0" kern="1200" noProof="0" dirty="0">
                <a:solidFill>
                  <a:schemeClr val="tx1"/>
                </a:solidFill>
                <a:latin typeface="Arial"/>
                <a:cs typeface="Arial"/>
                <a:sym typeface="Source Sans Pro"/>
              </a:rPr>
              <a:t>findings to inform prioritization, and can be used to advocate for resources and policy interventions.  </a:t>
            </a:r>
            <a:endParaRPr lang="en-US" sz="1200" b="0" i="0" kern="1200" noProof="0" dirty="0">
              <a:solidFill>
                <a:schemeClr val="tx1"/>
              </a:solidFill>
              <a:latin typeface="Arial"/>
              <a:cs typeface="Arial"/>
            </a:endParaRPr>
          </a:p>
          <a:p>
            <a:pPr marL="0" indent="0">
              <a:lnSpc>
                <a:spcPct val="140000"/>
              </a:lnSpc>
              <a:buNone/>
            </a:pPr>
            <a:endParaRPr lang="en-US"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n-US" sz="1200" b="0" i="0" kern="1200" noProof="0" dirty="0">
                <a:solidFill>
                  <a:schemeClr val="tx1"/>
                </a:solidFill>
                <a:latin typeface="Arial"/>
                <a:cs typeface="Arial"/>
                <a:sym typeface="Source Sans Pro"/>
              </a:rPr>
              <a:t>Finally, 7-1-7 can be used for accountability. Evaluating performance against simple metrics simplifies monitoring and improves transparency in reporting, making it easier to demonstrate the impact of interventions.  </a:t>
            </a:r>
            <a:endParaRPr lang="en-US" sz="1200" b="0" i="0" kern="1200" noProof="0" dirty="0">
              <a:solidFill>
                <a:schemeClr val="tx1"/>
              </a:solidFill>
              <a:latin typeface="Arial"/>
              <a:cs typeface="Arial"/>
            </a:endParaRPr>
          </a:p>
          <a:p>
            <a:pPr marL="0" indent="0">
              <a:lnSpc>
                <a:spcPct val="140000"/>
              </a:lnSpc>
              <a:buNone/>
            </a:pPr>
            <a:endParaRPr lang="en" sz="1200" b="0" i="0" kern="1200" noProof="0" dirty="0">
              <a:solidFill>
                <a:schemeClr val="tx1"/>
              </a:solidFill>
              <a:latin typeface="Arial" panose="020B0604020202020204" pitchFamily="34" charset="0"/>
              <a:ea typeface="+mn-ea"/>
              <a:cs typeface="+mn-cs"/>
              <a:sym typeface="Source Sans Pro"/>
            </a:endParaRPr>
          </a:p>
          <a:p>
            <a:pPr marL="0" indent="0">
              <a:lnSpc>
                <a:spcPct val="140000"/>
              </a:lnSpc>
              <a:buNone/>
            </a:pPr>
            <a:r>
              <a:rPr lang="en" sz="1200" b="0" i="0" kern="1200" noProof="0" dirty="0">
                <a:solidFill>
                  <a:schemeClr val="tx1"/>
                </a:solidFill>
                <a:latin typeface="Arial"/>
                <a:cs typeface="Arial"/>
                <a:sym typeface="Source Sans Pro"/>
              </a:rPr>
              <a:t>Together, these all contribute to improving health security.  </a:t>
            </a:r>
            <a:endParaRPr lang="en-US" sz="1200" b="0" i="0" kern="1200" noProof="0" dirty="0">
              <a:solidFill>
                <a:schemeClr val="tx1"/>
              </a:solidFill>
              <a:latin typeface="Arial"/>
              <a:cs typeface="Arial"/>
              <a:sym typeface="Source Sans Pro"/>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98A503-4A27-4C8D-B552-B774F7E31C13}"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26553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go briefly through how the 7-1-7 target can be adopted and used by countries and jurisdictions.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25434847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This graphic shows the 7-1-7 lifecycle – the required steps for effective implementation of the 7-1-7 target.  </a:t>
            </a:r>
          </a:p>
          <a:p>
            <a:endParaRPr lang="en-US" dirty="0"/>
          </a:p>
          <a:p>
            <a:r>
              <a:rPr lang="en-US" dirty="0">
                <a:latin typeface="Arial"/>
                <a:cs typeface="Arial"/>
              </a:rPr>
              <a:t>For the 7-1-7 target to be used effectively and sustainably, it is important for countries/jurisdictions to adopt 7-1-7 into existing systems and by obtaining stakeholder buy-in.  </a:t>
            </a:r>
          </a:p>
          <a:p>
            <a:endParaRPr lang="en-US" dirty="0"/>
          </a:p>
          <a:p>
            <a:r>
              <a:rPr lang="en-US" dirty="0">
                <a:latin typeface="Arial"/>
                <a:cs typeface="Arial"/>
              </a:rPr>
              <a:t>7-1-7 is a continuous performance improvement process, from assessing timeliness for an outbreak all the way to synthesizing 7-1-7 findings across outbreaks for longer-term planning and financing to support system improvements.  </a:t>
            </a:r>
          </a:p>
          <a:p>
            <a:endParaRPr lang="en-US" dirty="0"/>
          </a:p>
          <a:p>
            <a:r>
              <a:rPr lang="en-US" dirty="0">
                <a:latin typeface="Arial"/>
                <a:cs typeface="Arial"/>
              </a:rPr>
              <a:t>Finally, 7-1-7 findings can be used to more broadly advocate for timeliness and performance improvement in health security.  </a:t>
            </a:r>
          </a:p>
          <a:p>
            <a:endParaRPr lang="en-US" dirty="0"/>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00986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r>
              <a:rPr lang="en-US" dirty="0"/>
              <a:t>These are the five steps that you just saw in the middle of that theory of change on the last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tabletop activity focuses on the first three of these: collection of timeliness data and calculating 7-1-7 performance, identifying bottlenecks and enablers, and determining immediate and longer-term actions.  </a:t>
            </a:r>
          </a:p>
          <a:p>
            <a:endParaRPr lang="en-US" dirty="0"/>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15</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E9C47-4B7B-9E2F-7722-7AC4F10517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A4670B-AD04-335C-6A88-B3AA9BF680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58E9E0-D703-CFFF-F6B3-BECECA02C591}"/>
              </a:ext>
            </a:extLst>
          </p:cNvPr>
          <p:cNvSpPr>
            <a:spLocks noGrp="1"/>
          </p:cNvSpPr>
          <p:nvPr>
            <p:ph type="body" idx="1"/>
          </p:nvPr>
        </p:nvSpPr>
        <p:spPr/>
        <p:txBody>
          <a:bodyPr/>
          <a:lstStyle/>
          <a:p>
            <a:pPr>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Let’s review what it looks like in practice to use 7-1-7 for a single outbreak event for those three steps.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First, you capture 7-1-7 data and assess performance against the 7-1-7 target.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solidFill>
                  <a:srgbClr val="000000"/>
                </a:solidFill>
              </a:rPr>
            </a:br>
            <a:r>
              <a:rPr lang="en-US" dirty="0">
                <a:solidFill>
                  <a:srgbClr val="000000"/>
                </a:solidFil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This first step can be done in real-time during an Early Action Review or retrospectively as in the case of using 7-1-7 findings to inform discussions during an After Action Review.</a:t>
            </a:r>
            <a:endParaRPr lang="en-US" dirty="0"/>
          </a:p>
          <a:p>
            <a:pPr>
              <a:defRPr/>
            </a:pPr>
            <a:endParaRPr lang="en-US" dirty="0">
              <a:solidFill>
                <a:srgbClr val="000000"/>
              </a:solidFill>
            </a:endParaRPr>
          </a:p>
          <a:p>
            <a:pPr>
              <a:defRPr/>
            </a:pPr>
            <a:r>
              <a:rPr lang="en-US" dirty="0">
                <a:solidFill>
                  <a:srgbClr val="000000"/>
                </a:solidFill>
              </a:rPr>
              <a:t>[CLICK]</a:t>
            </a:r>
          </a:p>
          <a:p>
            <a:pPr>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Next, bottlenecks and enablers are identified based from on-the-ground knowledge of the outbreak.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[CLICK]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rPr>
              <a:t>Bottlenecks are those factors that hindered timeliness for detection, notification, and/or early response actions.  Enablers are valuable for advocacy, highlighting improvements, helping to identify model practices, and showcasing what success looks like.  </a:t>
            </a:r>
            <a:endParaRPr lang="en-US" dirty="0"/>
          </a:p>
          <a:p>
            <a:pPr>
              <a:defRPr/>
            </a:pPr>
            <a:endParaRPr lang="en-US" dirty="0">
              <a:solidFill>
                <a:srgbClr val="000000"/>
              </a:solidFill>
            </a:endParaRPr>
          </a:p>
          <a:p>
            <a:pPr>
              <a:defRPr/>
            </a:pPr>
            <a:r>
              <a:rPr lang="en-US" dirty="0">
                <a:solidFill>
                  <a:srgbClr val="000000"/>
                </a:solidFill>
              </a:rPr>
              <a:t>[CLICK]</a:t>
            </a:r>
          </a:p>
          <a:p>
            <a:pPr>
              <a:defRPr/>
            </a:pPr>
            <a:endParaRPr lang="en-US" dirty="0">
              <a:solidFill>
                <a:srgbClr val="000000"/>
              </a:solidFill>
            </a:endParaRPr>
          </a:p>
          <a:p>
            <a:pPr>
              <a:defRPr/>
            </a:pPr>
            <a:r>
              <a:rPr lang="en-US" dirty="0">
                <a:solidFill>
                  <a:srgbClr val="000000"/>
                </a:solidFill>
              </a:rPr>
              <a:t>Then, corrective actions to address those bottlenecks should be identified and implemented.  </a:t>
            </a:r>
          </a:p>
          <a:p>
            <a:pPr>
              <a:defRPr/>
            </a:pPr>
            <a:endParaRPr lang="en-US" dirty="0">
              <a:solidFill>
                <a:srgbClr val="000000"/>
              </a:solidFill>
            </a:endParaRPr>
          </a:p>
          <a:p>
            <a:pPr>
              <a:defRPr/>
            </a:pPr>
            <a:r>
              <a:rPr lang="en-US" dirty="0">
                <a:solidFill>
                  <a:srgbClr val="000000"/>
                </a:solidFill>
              </a:rPr>
              <a:t>[CLICK]</a:t>
            </a:r>
          </a:p>
          <a:p>
            <a:pPr>
              <a:defRPr/>
            </a:pPr>
            <a:endParaRPr lang="en-US" dirty="0">
              <a:solidFill>
                <a:srgbClr val="000000"/>
              </a:solidFill>
            </a:endParaRPr>
          </a:p>
          <a:p>
            <a:pPr>
              <a:defRPr/>
            </a:pPr>
            <a:r>
              <a:rPr lang="en-US" dirty="0">
                <a:solidFill>
                  <a:srgbClr val="000000"/>
                </a:solidFill>
              </a:rPr>
              <a:t>Immediate actions are those that can be implemented as soon as possible with available resources and staffing, while longer-term actions are ones that should be considered for planning and funding opportunities because they require more time, staffing, support, or resources.  </a:t>
            </a:r>
            <a:endParaRPr lang="en-US" dirty="0"/>
          </a:p>
          <a:p>
            <a:endParaRPr lang="en-US" dirty="0"/>
          </a:p>
          <a:p>
            <a:pPr>
              <a:defRPr/>
            </a:pPr>
            <a:endParaRPr lang="en-US" dirty="0"/>
          </a:p>
        </p:txBody>
      </p:sp>
      <p:sp>
        <p:nvSpPr>
          <p:cNvPr id="4" name="Slide Number Placeholder 3">
            <a:extLst>
              <a:ext uri="{FF2B5EF4-FFF2-40B4-BE49-F238E27FC236}">
                <a16:creationId xmlns:a16="http://schemas.microsoft.com/office/drawing/2014/main" id="{F00E2A19-95AB-58EB-085F-286268CA292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Public Sans"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Public Sans" pitchFamily="2" charset="77"/>
              <a:ea typeface="+mn-ea"/>
              <a:cs typeface="+mn-cs"/>
            </a:endParaRPr>
          </a:p>
        </p:txBody>
      </p:sp>
    </p:spTree>
    <p:extLst>
      <p:ext uri="{BB962C8B-B14F-4D97-AF65-F5344CB8AC3E}">
        <p14:creationId xmlns:p14="http://schemas.microsoft.com/office/powerpoint/2010/main" val="20667346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8204B-24F4-D6A9-5902-C4B22DC692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D83245-F5EF-9B0C-77F5-DEE44E7E50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9AC79D-6161-F830-29BD-C14A2BC203AC}"/>
              </a:ext>
            </a:extLst>
          </p:cNvPr>
          <p:cNvSpPr>
            <a:spLocks noGrp="1"/>
          </p:cNvSpPr>
          <p:nvPr>
            <p:ph type="body" idx="1"/>
          </p:nvPr>
        </p:nvSpPr>
        <p:spPr/>
        <p:txBody>
          <a:bodyPr/>
          <a:lstStyle/>
          <a:p>
            <a:r>
              <a:rPr lang="en-US">
                <a:latin typeface="Arial"/>
                <a:cs typeface="Arial"/>
              </a:rPr>
              <a:t>Now we’ll go over a real-world example of 7-1-7 in action. We’ll discuss how 7-1-7 was applied to an Ebola outbreak in Uganda in 2022.  </a:t>
            </a:r>
          </a:p>
        </p:txBody>
      </p:sp>
      <p:sp>
        <p:nvSpPr>
          <p:cNvPr id="4" name="Slide Number Placeholder 3">
            <a:extLst>
              <a:ext uri="{FF2B5EF4-FFF2-40B4-BE49-F238E27FC236}">
                <a16:creationId xmlns:a16="http://schemas.microsoft.com/office/drawing/2014/main" id="{C3D6E83F-E9D1-D492-85DB-4ECB70792355}"/>
              </a:ext>
            </a:extLst>
          </p:cNvPr>
          <p:cNvSpPr>
            <a:spLocks noGrp="1"/>
          </p:cNvSpPr>
          <p:nvPr>
            <p:ph type="sldNum" sz="quarter" idx="5"/>
          </p:nvPr>
        </p:nvSpPr>
        <p:spPr/>
        <p:txBody>
          <a:bodyPr/>
          <a:lstStyle/>
          <a:p>
            <a:fld id="{A1E75C25-C22B-D14A-8C88-D3C1CFA09A77}" type="slidenum">
              <a:rPr lang="en-US" smtClean="0"/>
              <a:pPr/>
              <a:t>17</a:t>
            </a:fld>
            <a:endParaRPr lang="en-US"/>
          </a:p>
        </p:txBody>
      </p:sp>
    </p:spTree>
    <p:extLst>
      <p:ext uri="{BB962C8B-B14F-4D97-AF65-F5344CB8AC3E}">
        <p14:creationId xmlns:p14="http://schemas.microsoft.com/office/powerpoint/2010/main" val="3491510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Here, we will walk you through a typical 7-1-7 summary slide, which shows timeliness, 7-1-7 performance, bottlenecks/enablers, and actions for an outbreak.  </a:t>
            </a:r>
          </a:p>
          <a:p>
            <a:endParaRPr lang="en-US" dirty="0"/>
          </a:p>
          <a:p>
            <a:r>
              <a:rPr lang="en-US" dirty="0">
                <a:latin typeface="Arial"/>
                <a:cs typeface="Arial"/>
              </a:rPr>
              <a:t>When Uganda faced a </a:t>
            </a:r>
            <a:r>
              <a:rPr lang="en-US" b="1" dirty="0">
                <a:latin typeface="Arial"/>
                <a:cs typeface="Arial"/>
              </a:rPr>
              <a:t>Sudan Virus Disease </a:t>
            </a:r>
            <a:r>
              <a:rPr lang="en-US" dirty="0">
                <a:latin typeface="Arial"/>
                <a:cs typeface="Arial"/>
              </a:rPr>
              <a:t>outbreak in 2022, they first applied 7-1-7 to the outbreak during an Early Action Review within a few days of the response starting.  They initially found that it took them 15 days between emergence and detection, less than 1 day to notify, and the response metric for 7-1-7 was still “TBD” or to be determined because they were only a few days into the response.  </a:t>
            </a:r>
          </a:p>
          <a:p>
            <a:endParaRPr lang="en-US" dirty="0"/>
          </a:p>
          <a:p>
            <a:r>
              <a:rPr lang="en-US" dirty="0">
                <a:latin typeface="Arial"/>
                <a:cs typeface="Arial"/>
              </a:rPr>
              <a:t>However, during the outbreak investigation, they realized that they had missed some initial cases, including the index case.  When the reapplied 7-1-7 about 12 days into the response, they found what is shown on this slide: 46 days to detect, less than 1 to notify, and 9 days to complete the 7-1-7 early response actions.  </a:t>
            </a:r>
          </a:p>
          <a:p>
            <a:endParaRPr lang="en-US" dirty="0"/>
          </a:p>
          <a:p>
            <a:pPr algn="l" rtl="0" fontAlgn="base"/>
            <a:r>
              <a:rPr lang="en-US" b="0" i="0" dirty="0">
                <a:solidFill>
                  <a:srgbClr val="444444"/>
                </a:solidFill>
                <a:effectLst/>
                <a:latin typeface="Arial"/>
                <a:cs typeface="Arial"/>
              </a:rPr>
              <a:t>​Using 7-1-7 helped them identify </a:t>
            </a:r>
            <a:r>
              <a:rPr lang="en-US" dirty="0">
                <a:latin typeface="Arial"/>
                <a:cs typeface="Arial"/>
              </a:rPr>
              <a:t>an important bottleneck related to lack of knowledge of IDSR suspected case definitions at private health facilities. They also had other bottlenecks around community-based surveillance fatigue due to covid, and lack of clear roles for notification in some situations related to suspected cases.  On the response side, they found they did not have fully functional isolation units, and delays in accessing funds for rapid response teams to do contact tracing.</a:t>
            </a:r>
          </a:p>
          <a:p>
            <a:endParaRPr lang="en-US" dirty="0"/>
          </a:p>
          <a:p>
            <a:r>
              <a:rPr lang="en-US" dirty="0">
                <a:latin typeface="Arial"/>
                <a:cs typeface="Arial"/>
              </a:rPr>
              <a:t>They also found enablers, or what was working well, in their systems. Even though detection took 46 days, they looked at the enablers that meant it didn’t take even longer, and found several strengths across all three intervals for the regional hospital’s role in speeding up detection, notification, and response.  </a:t>
            </a:r>
          </a:p>
          <a:p>
            <a:endParaRPr lang="en-US" dirty="0"/>
          </a:p>
          <a:p>
            <a:r>
              <a:rPr lang="en-US" dirty="0">
                <a:latin typeface="Arial"/>
                <a:cs typeface="Arial"/>
              </a:rPr>
              <a:t>One of the things they actually did while the outbreak was going on was to pull the private facilities in once they realized the gap in case definition understanding at the private facilities. This is the power of Early Actions Reviews – they facilitate recalibrating response for the ongoing outbreak instead of just finding lessons to help with future outbreaks.  </a:t>
            </a:r>
          </a:p>
          <a:p>
            <a:endParaRPr lang="en-US" dirty="0"/>
          </a:p>
          <a:p>
            <a:r>
              <a:rPr lang="en-US" dirty="0">
                <a:latin typeface="Arial"/>
                <a:cs typeface="Arial"/>
              </a:rPr>
              <a:t>So the public health officials in Uganda came up with immediate and longer-term actions to address the key bottlenecks they had found at the system level.  For example, a longer-term action focused not only on a single private facility or a few that may have been associated with this specific outbreak, but how to increase IDSR trainings for private facilities nationwide.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18</a:t>
            </a:fld>
            <a:endParaRPr lang="en-US"/>
          </a:p>
        </p:txBody>
      </p:sp>
    </p:spTree>
    <p:extLst>
      <p:ext uri="{BB962C8B-B14F-4D97-AF65-F5344CB8AC3E}">
        <p14:creationId xmlns:p14="http://schemas.microsoft.com/office/powerpoint/2010/main" val="31850423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now let’s go through the Measles </a:t>
            </a:r>
            <a:r>
              <a:rPr lang="en-US" dirty="0">
                <a:latin typeface="Arial"/>
                <a:cs typeface="Arial"/>
              </a:rPr>
              <a:t>tabletop activity</a:t>
            </a:r>
            <a:r>
              <a:rPr lang="en-US" dirty="0"/>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19</a:t>
            </a:fld>
            <a:endParaRPr lang="en-US" dirty="0"/>
          </a:p>
        </p:txBody>
      </p:sp>
    </p:spTree>
    <p:extLst>
      <p:ext uri="{BB962C8B-B14F-4D97-AF65-F5344CB8AC3E}">
        <p14:creationId xmlns:p14="http://schemas.microsoft.com/office/powerpoint/2010/main" val="998782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this training is </a:t>
            </a:r>
            <a:r>
              <a:rPr lang="en-US" b="0" dirty="0"/>
              <a:t>to </a:t>
            </a:r>
            <a:r>
              <a:rPr kumimoji="0" lang="en-GB" sz="1200" b="0" i="0" u="none" strike="noStrike" kern="1200" cap="none" spc="0" normalizeH="0" baseline="0" noProof="0" dirty="0">
                <a:ln>
                  <a:noFill/>
                </a:ln>
                <a:solidFill>
                  <a:schemeClr val="tx2"/>
                </a:solidFill>
                <a:effectLst/>
                <a:uLnTx/>
                <a:uFillTx/>
                <a:latin typeface="Arial" panose="020B0604020202020204" pitchFamily="34" charset="0"/>
                <a:ea typeface="+mn-ea"/>
                <a:cs typeface="+mn-cs"/>
              </a:rPr>
              <a:t>learn how to facilitate a </a:t>
            </a:r>
            <a:r>
              <a:rPr lang="en-GB" sz="1200" b="0" dirty="0">
                <a:solidFill>
                  <a:schemeClr val="tx2"/>
                </a:solidFill>
              </a:rPr>
              <a:t>90</a:t>
            </a:r>
            <a:r>
              <a:rPr kumimoji="0" lang="en-GB" sz="1200" b="0" i="0" u="none" strike="noStrike" kern="1200" cap="none" spc="0" normalizeH="0" baseline="0" noProof="0" dirty="0">
                <a:ln>
                  <a:noFill/>
                </a:ln>
                <a:solidFill>
                  <a:schemeClr val="tx2"/>
                </a:solidFill>
                <a:effectLst/>
                <a:uLnTx/>
                <a:uFillTx/>
                <a:latin typeface="Arial" panose="020B0604020202020204" pitchFamily="34" charset="0"/>
                <a:ea typeface="+mn-ea"/>
                <a:cs typeface="+mn-cs"/>
              </a:rPr>
              <a:t>-minute outbreak </a:t>
            </a:r>
            <a:r>
              <a:rPr lang="en-US" dirty="0">
                <a:latin typeface="Arial"/>
                <a:cs typeface="Arial"/>
              </a:rPr>
              <a:t>tabletop activity </a:t>
            </a:r>
            <a:r>
              <a:rPr kumimoji="0" lang="en-GB" sz="1200" b="0" i="0" u="none" strike="noStrike" kern="1200" cap="none" spc="0" normalizeH="0" baseline="0" noProof="0" dirty="0">
                <a:ln>
                  <a:noFill/>
                </a:ln>
                <a:solidFill>
                  <a:schemeClr val="tx2"/>
                </a:solidFill>
                <a:effectLst/>
                <a:uLnTx/>
                <a:uFillTx/>
                <a:latin typeface="Arial" panose="020B0604020202020204" pitchFamily="34" charset="0"/>
                <a:ea typeface="+mn-ea"/>
                <a:cs typeface="+mn-cs"/>
              </a:rPr>
              <a:t>that uses the 7-1-7 target and performance improvement approach. </a:t>
            </a:r>
          </a:p>
          <a:p>
            <a:endParaRPr kumimoji="0" lang="en-GB" sz="1200" b="0" i="0" u="none" strike="noStrike" kern="1200" cap="none" spc="0" normalizeH="0" baseline="0" noProof="0" dirty="0">
              <a:ln>
                <a:noFill/>
              </a:ln>
              <a:solidFill>
                <a:schemeClr val="tx2"/>
              </a:solidFill>
              <a:effectLst/>
              <a:uLnTx/>
              <a:uFillTx/>
              <a:latin typeface="Arial" panose="020B0604020202020204" pitchFamily="34" charset="0"/>
              <a:ea typeface="+mn-ea"/>
              <a:cs typeface="+mn-cs"/>
            </a:endParaRPr>
          </a:p>
          <a:p>
            <a:r>
              <a:rPr kumimoji="0" lang="en-GB" sz="1200" b="0" i="0" u="none" strike="noStrike" kern="1200" cap="none" spc="0" normalizeH="0" baseline="0" noProof="0" dirty="0">
                <a:ln>
                  <a:noFill/>
                </a:ln>
                <a:solidFill>
                  <a:schemeClr val="tx2"/>
                </a:solidFill>
                <a:effectLst/>
                <a:uLnTx/>
                <a:uFillTx/>
                <a:latin typeface="Arial" panose="020B0604020202020204" pitchFamily="34" charset="0"/>
                <a:ea typeface="+mn-ea"/>
                <a:cs typeface="+mn-cs"/>
              </a:rPr>
              <a:t>After this training, </a:t>
            </a:r>
            <a:r>
              <a:rPr lang="en-GB" b="0" dirty="0">
                <a:solidFill>
                  <a:schemeClr val="tx1"/>
                </a:solidFill>
              </a:rPr>
              <a:t>we expect that you will be able to e</a:t>
            </a:r>
            <a:r>
              <a:rPr kumimoji="0" lang="en-GB" sz="1200" b="0" i="0" u="none" strike="noStrike" kern="1200" cap="none" spc="0" normalizeH="0" baseline="0" noProof="0" dirty="0" err="1">
                <a:ln>
                  <a:noFill/>
                </a:ln>
                <a:solidFill>
                  <a:schemeClr val="tx1"/>
                </a:solidFill>
                <a:effectLst/>
                <a:uLnTx/>
                <a:uFillTx/>
                <a:latin typeface="Arial" panose="020B0604020202020204" pitchFamily="34" charset="0"/>
                <a:ea typeface="+mn-ea"/>
                <a:cs typeface="+mn-cs"/>
              </a:rPr>
              <a:t>xplain</a:t>
            </a:r>
            <a:r>
              <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 core 7-1-7 concepts and definitions, and fa</a:t>
            </a:r>
            <a:r>
              <a:rPr lang="en-GB" sz="1200" b="0" dirty="0" err="1">
                <a:solidFill>
                  <a:schemeClr val="tx1"/>
                </a:solidFill>
              </a:rPr>
              <a:t>cilitate</a:t>
            </a:r>
            <a:r>
              <a:rPr lang="en-GB" sz="1200" b="0" dirty="0">
                <a:solidFill>
                  <a:schemeClr val="tx1"/>
                </a:solidFill>
              </a:rPr>
              <a:t> the 7-1-7 </a:t>
            </a:r>
            <a:r>
              <a:rPr lang="en-US" dirty="0">
                <a:latin typeface="Arial"/>
                <a:cs typeface="Arial"/>
              </a:rPr>
              <a:t>tabletop activity</a:t>
            </a:r>
            <a:r>
              <a:rPr lang="en-GB" sz="1200" b="0" dirty="0">
                <a:solidFill>
                  <a:schemeClr val="tx1"/>
                </a:solidFill>
              </a:rPr>
              <a:t> for a small group. </a:t>
            </a:r>
            <a:endPar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endParaRPr lang="en-US" b="0"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dirty="0"/>
          </a:p>
        </p:txBody>
      </p:sp>
    </p:spTree>
    <p:extLst>
      <p:ext uri="{BB962C8B-B14F-4D97-AF65-F5344CB8AC3E}">
        <p14:creationId xmlns:p14="http://schemas.microsoft.com/office/powerpoint/2010/main" val="9230415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[Note to moderator: adjust this slide based on the final agenda of the workshop in which the tabletop activity will be conducted. The current slide is based on the sample 8-hour Orientation Training workshop agenda.]</a:t>
            </a:r>
          </a:p>
          <a:p>
            <a:endParaRPr lang="en-US" dirty="0"/>
          </a:p>
          <a:p>
            <a:r>
              <a:rPr lang="en-US" dirty="0">
                <a:latin typeface="Arial"/>
                <a:cs typeface="Arial"/>
              </a:rPr>
              <a:t>Here is [part of] the workshop agenda, including sessions before and after the tabletop activity. Before the tabletop activity we will focus on introducing the 7-1-7 target to workshop participants. Then, we will begin the tabletop activity.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20</a:t>
            </a:fld>
            <a:endParaRPr lang="en-US" dirty="0"/>
          </a:p>
        </p:txBody>
      </p:sp>
    </p:spTree>
    <p:extLst>
      <p:ext uri="{BB962C8B-B14F-4D97-AF65-F5344CB8AC3E}">
        <p14:creationId xmlns:p14="http://schemas.microsoft.com/office/powerpoint/2010/main" val="510801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On this slide, you can see the tabletop activity objectives that are shared with the participants. The objectives for the participants are to use the 7-1-7 assessment tool and discussion to </a:t>
            </a:r>
            <a:r>
              <a:rPr lang="en-US" dirty="0" err="1">
                <a:latin typeface="Arial"/>
                <a:cs typeface="Arial"/>
              </a:rPr>
              <a:t>i</a:t>
            </a:r>
            <a:r>
              <a:rPr lang="en-GB" sz="1200" dirty="0" err="1">
                <a:solidFill>
                  <a:schemeClr val="tx1"/>
                </a:solidFill>
                <a:latin typeface="Arial"/>
                <a:cs typeface="Arial"/>
              </a:rPr>
              <a:t>dentify</a:t>
            </a:r>
            <a:r>
              <a:rPr lang="en-GB" sz="1200" dirty="0">
                <a:solidFill>
                  <a:schemeClr val="tx1"/>
                </a:solidFill>
                <a:latin typeface="Arial"/>
                <a:cs typeface="Arial"/>
              </a:rPr>
              <a:t> and record the 7-1-7 milestone dates</a:t>
            </a:r>
            <a:r>
              <a:rPr kumimoji="0" lang="en-GB" sz="1200" b="0" i="0" u="none" strike="noStrike" kern="1200" cap="none" spc="0" normalizeH="0" baseline="0" noProof="0" dirty="0">
                <a:ln>
                  <a:noFill/>
                </a:ln>
                <a:solidFill>
                  <a:schemeClr val="tx1"/>
                </a:solidFill>
                <a:effectLst/>
                <a:uLnTx/>
                <a:uFillTx/>
                <a:latin typeface="Arial"/>
                <a:ea typeface="+mn-ea"/>
                <a:cs typeface="Arial"/>
              </a:rPr>
              <a:t>; c</a:t>
            </a:r>
            <a:r>
              <a:rPr kumimoji="0" lang="en-GB" sz="1200" b="0" i="0" u="none" strike="noStrike" kern="1200" cap="none" spc="0" normalizeH="0" baseline="0" noProof="0" dirty="0">
                <a:ln>
                  <a:noFill/>
                </a:ln>
                <a:solidFill>
                  <a:schemeClr val="tx1"/>
                </a:solidFill>
                <a:effectLst/>
                <a:uLnTx/>
                <a:uFillTx/>
                <a:latin typeface="Arial"/>
                <a:cs typeface="Arial"/>
              </a:rPr>
              <a:t>alculate 7-1-7 performance based on the detection, notification and response intervals; and identify bottlenecks/enablers and translate them to actions for performance improvement.</a:t>
            </a:r>
          </a:p>
          <a:p>
            <a:endPar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endPar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21</a:t>
            </a:fld>
            <a:endParaRPr lang="en-US" dirty="0"/>
          </a:p>
        </p:txBody>
      </p:sp>
    </p:spTree>
    <p:extLst>
      <p:ext uri="{BB962C8B-B14F-4D97-AF65-F5344CB8AC3E}">
        <p14:creationId xmlns:p14="http://schemas.microsoft.com/office/powerpoint/2010/main" val="19001759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This is the agenda that participants will see for the activity. We will introduce the tabletop activity for 5 minutes in plenary, after which there will be 85 minutes within the small groups to conduct and discuss the tabletop activity.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22</a:t>
            </a:fld>
            <a:endParaRPr lang="en-US" dirty="0"/>
          </a:p>
        </p:txBody>
      </p:sp>
    </p:spTree>
    <p:extLst>
      <p:ext uri="{BB962C8B-B14F-4D97-AF65-F5344CB8AC3E}">
        <p14:creationId xmlns:p14="http://schemas.microsoft.com/office/powerpoint/2010/main" val="31875940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The overview of the tabletop activity that will be shared in plenary includes this slide explaining the tabletop activity.  </a:t>
            </a:r>
          </a:p>
          <a:p>
            <a:endParaRPr lang="en-US" dirty="0"/>
          </a:p>
          <a:p>
            <a:pPr>
              <a:lnSpc>
                <a:spcPct val="114000"/>
              </a:lnSpc>
            </a:pPr>
            <a:r>
              <a:rPr lang="en-US" dirty="0"/>
              <a:t>We will be conducting a </a:t>
            </a:r>
            <a:r>
              <a:rPr lang="en-US" dirty="0">
                <a:latin typeface="Arial"/>
                <a:cs typeface="Arial"/>
              </a:rPr>
              <a:t>tabletop activity </a:t>
            </a:r>
            <a:r>
              <a:rPr lang="en-US" dirty="0"/>
              <a:t>in small groups that applies 7-1-7 to a </a:t>
            </a:r>
            <a:r>
              <a:rPr lang="en-US" b="1" dirty="0"/>
              <a:t>fictitious event and country</a:t>
            </a:r>
            <a:r>
              <a:rPr lang="en-US" dirty="0"/>
              <a:t>. We are simulating </a:t>
            </a:r>
            <a:r>
              <a:rPr lang="en-US" b="1" dirty="0"/>
              <a:t>Measles </a:t>
            </a:r>
            <a:r>
              <a:rPr lang="en-US" dirty="0"/>
              <a:t>in</a:t>
            </a:r>
            <a:r>
              <a:rPr lang="en-US" b="1" dirty="0"/>
              <a:t> </a:t>
            </a:r>
            <a:r>
              <a:rPr lang="en-US" b="1" dirty="0" err="1"/>
              <a:t>Epistan</a:t>
            </a:r>
            <a:r>
              <a:rPr lang="en-US" dirty="0"/>
              <a:t>.  </a:t>
            </a:r>
          </a:p>
          <a:p>
            <a:pPr>
              <a:lnSpc>
                <a:spcPct val="114000"/>
              </a:lnSpc>
            </a:pPr>
            <a:endParaRPr lang="en-US" dirty="0"/>
          </a:p>
          <a:p>
            <a:pPr>
              <a:lnSpc>
                <a:spcPct val="114000"/>
              </a:lnSpc>
            </a:pPr>
            <a:r>
              <a:rPr lang="en-US" dirty="0">
                <a:latin typeface="Arial"/>
                <a:cs typeface="Arial"/>
              </a:rPr>
              <a:t>There are two major parts of the activity. The first part is to identify and record milestone dates and calculate the 7-1-7 target and the second part is to identify bottlenecks, enablers, and actions.  </a:t>
            </a:r>
          </a:p>
          <a:p>
            <a:pPr>
              <a:lnSpc>
                <a:spcPct val="114000"/>
              </a:lnSpc>
            </a:pPr>
            <a:endParaRPr lang="en-US" dirty="0"/>
          </a:p>
          <a:p>
            <a:pPr>
              <a:lnSpc>
                <a:spcPct val="114000"/>
              </a:lnSpc>
            </a:pPr>
            <a:r>
              <a:rPr lang="en-US" dirty="0">
                <a:latin typeface="Arial"/>
                <a:cs typeface="Arial"/>
              </a:rPr>
              <a:t>Plenty of questions will come up during the tabletop activity. Some may be ones that you know the answer to and can answer quickly. Clarification questions are especially useful to answer. If you’re not sure of the answer, flag down one of the lead facilitators. If the question is not urgent (i.e., is not needed to keep going on the tabletop activity), you can also ask the participant to write it in the parking lot (or you can do that for them).  </a:t>
            </a:r>
          </a:p>
          <a:p>
            <a:pPr>
              <a:lnSpc>
                <a:spcPct val="114000"/>
              </a:lnSpc>
            </a:pPr>
            <a:endParaRPr lang="en-US" dirty="0"/>
          </a:p>
          <a:p>
            <a:pPr>
              <a:lnSpc>
                <a:spcPct val="114000"/>
              </a:lnSpc>
            </a:pPr>
            <a:r>
              <a:rPr lang="en-US" dirty="0">
                <a:latin typeface="Arial"/>
                <a:cs typeface="Arial"/>
              </a:rPr>
              <a:t>There may be questions that are tangential to the tabletop activity or ones that lead to long discussions. For these, encourage participants to put these in the parking lot.  </a:t>
            </a:r>
          </a:p>
          <a:p>
            <a:pPr>
              <a:lnSpc>
                <a:spcPct val="114000"/>
              </a:lnSpc>
            </a:pPr>
            <a:endParaRPr lang="en-US" dirty="0"/>
          </a:p>
          <a:p>
            <a:pPr>
              <a:lnSpc>
                <a:spcPct val="114000"/>
              </a:lnSpc>
            </a:pPr>
            <a:r>
              <a:rPr lang="en-US" dirty="0">
                <a:latin typeface="Arial"/>
                <a:cs typeface="Arial"/>
              </a:rPr>
              <a:t>We have found that facilitating the tabletop activity usually requires some balance between answering quick and relevant questions and keeping participants on track for time by shifting some questions to the parking lot for answering later.  </a:t>
            </a:r>
          </a:p>
          <a:p>
            <a:pPr>
              <a:lnSpc>
                <a:spcPct val="114000"/>
              </a:lnSpc>
            </a:pPr>
            <a:endParaRPr lang="en-US" dirty="0"/>
          </a:p>
          <a:p>
            <a:pPr>
              <a:lnSpc>
                <a:spcPct val="114000"/>
              </a:lnSpc>
            </a:pPr>
            <a:r>
              <a:rPr lang="en-US" dirty="0">
                <a:latin typeface="Arial"/>
                <a:cs typeface="Arial"/>
              </a:rPr>
              <a:t>Participants are provided with brief technical definitions in the 7-1-7 Assessment Tool handout.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23</a:t>
            </a:fld>
            <a:endParaRPr lang="en-US" dirty="0"/>
          </a:p>
        </p:txBody>
      </p:sp>
    </p:spTree>
    <p:extLst>
      <p:ext uri="{BB962C8B-B14F-4D97-AF65-F5344CB8AC3E}">
        <p14:creationId xmlns:p14="http://schemas.microsoft.com/office/powerpoint/2010/main" val="20536776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For the tabletop activity, we will be splitting into small groups, ideally with 6-7 people in your group in addition to you as the facilitator, but up to 8.  We are planning to have [PROVIDE NAMES OF LEAD FACILTIATOR(S)] as the lead facilitator(s). The lead facilitator(s) will walk around to different groups to see if there are any questions.</a:t>
            </a:r>
          </a:p>
          <a:p>
            <a:endParaRPr lang="en-US" dirty="0"/>
          </a:p>
          <a:p>
            <a:r>
              <a:rPr lang="en-US" dirty="0"/>
              <a:t>Each small group will be placed in a different part of the room by the lead facilitator(s)</a:t>
            </a:r>
          </a:p>
          <a:p>
            <a:endParaRPr lang="en-US" dirty="0"/>
          </a:p>
          <a:p>
            <a:r>
              <a:rPr lang="en-US" dirty="0">
                <a:latin typeface="Arial"/>
                <a:cs typeface="Arial"/>
              </a:rPr>
              <a:t>We will provide you with a facilitator’s packet and we will provide participants with the handouts they need for this tabletop activity.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24</a:t>
            </a:fld>
            <a:endParaRPr lang="en-US" dirty="0"/>
          </a:p>
        </p:txBody>
      </p:sp>
    </p:spTree>
    <p:extLst>
      <p:ext uri="{BB962C8B-B14F-4D97-AF65-F5344CB8AC3E}">
        <p14:creationId xmlns:p14="http://schemas.microsoft.com/office/powerpoint/2010/main" val="26261231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go over the materials and methods for the </a:t>
            </a:r>
            <a:r>
              <a:rPr lang="en-US" dirty="0">
                <a:latin typeface="Arial"/>
                <a:cs typeface="Arial"/>
              </a:rPr>
              <a:t>tabletop activity</a:t>
            </a:r>
            <a:r>
              <a:rPr lang="en-US" dirty="0"/>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25</a:t>
            </a:fld>
            <a:endParaRPr lang="en-US" dirty="0"/>
          </a:p>
        </p:txBody>
      </p:sp>
    </p:spTree>
    <p:extLst>
      <p:ext uri="{BB962C8B-B14F-4D97-AF65-F5344CB8AC3E}">
        <p14:creationId xmlns:p14="http://schemas.microsoft.com/office/powerpoint/2010/main" val="38656023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Participants will be provided with two documents: </a:t>
            </a:r>
          </a:p>
          <a:p>
            <a:endParaRPr lang="en-US" dirty="0">
              <a:latin typeface="Arial"/>
              <a:cs typeface="Arial"/>
            </a:endParaRPr>
          </a:p>
          <a:p>
            <a:pPr marL="171450" indent="-171450">
              <a:buFont typeface="Calibri"/>
              <a:buChar char="-"/>
            </a:pPr>
            <a:r>
              <a:rPr lang="en-US" dirty="0">
                <a:latin typeface="Arial"/>
                <a:cs typeface="Arial"/>
              </a:rPr>
              <a:t>a participant guide that describes the tabletop activity and outbreak scenario </a:t>
            </a:r>
          </a:p>
          <a:p>
            <a:pPr marL="171450" indent="-171450">
              <a:buFont typeface="Calibri"/>
              <a:buChar char="-"/>
            </a:pPr>
            <a:r>
              <a:rPr lang="en-US" dirty="0">
                <a:latin typeface="Arial"/>
                <a:cs typeface="Arial"/>
              </a:rPr>
              <a:t>and the 7-1-7 Assessment tool, which they will use throughout the tabletop activity to record information.  </a:t>
            </a:r>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26</a:t>
            </a:fld>
            <a:endParaRPr lang="en-US" dirty="0"/>
          </a:p>
        </p:txBody>
      </p:sp>
    </p:spTree>
    <p:extLst>
      <p:ext uri="{BB962C8B-B14F-4D97-AF65-F5344CB8AC3E}">
        <p14:creationId xmlns:p14="http://schemas.microsoft.com/office/powerpoint/2010/main" val="35342065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You will receive the two handouts from the participant pack + 3 additional handouts:</a:t>
            </a:r>
            <a:endParaRPr lang="en-US" dirty="0"/>
          </a:p>
          <a:p>
            <a:pPr marL="171450" indent="-171450">
              <a:buFont typeface="Calibri"/>
              <a:buChar char="-"/>
            </a:pPr>
            <a:r>
              <a:rPr lang="en-US" dirty="0">
                <a:latin typeface="Arial"/>
                <a:cs typeface="Arial"/>
              </a:rPr>
              <a:t>a detailed facilitator’s guide, which guides you through the tabletop activity with scripts, answer keys, and tips. Each section tells you what you need to do for that section, as well as provides scripts for what you should say. Reviewing this guide in detail before the tabletop activity is important.</a:t>
            </a:r>
            <a:endParaRPr lang="en-US" dirty="0">
              <a:cs typeface="Arial" panose="020B0604020202020204" pitchFamily="34" charset="0"/>
            </a:endParaRPr>
          </a:p>
          <a:p>
            <a:pPr marL="171450" indent="-171450">
              <a:buFont typeface="Calibri"/>
              <a:buChar char="-"/>
            </a:pPr>
            <a:r>
              <a:rPr lang="en-US" dirty="0">
                <a:latin typeface="Arial"/>
                <a:cs typeface="Arial"/>
              </a:rPr>
              <a:t>the facilitator’s agenda can help you track time for each sub-activity.  </a:t>
            </a:r>
            <a:endParaRPr lang="en-US" dirty="0">
              <a:cs typeface="Arial" panose="020B0604020202020204" pitchFamily="34" charset="0"/>
            </a:endParaRPr>
          </a:p>
          <a:p>
            <a:pPr marL="171450" indent="-171450">
              <a:buFont typeface="Calibri"/>
              <a:buChar char="-"/>
            </a:pPr>
            <a:r>
              <a:rPr lang="en-US" dirty="0">
                <a:latin typeface="Arial"/>
                <a:cs typeface="Arial"/>
              </a:rPr>
              <a:t>the 7-1-7 Milestone Dates Reference Guide gives detailed examples for each of the milestone dates, including for different types of surveillance, types of early response actions, etc. We do not provide this to participants during the tabletop activity because it can be distracting and not necessary for a simplified activity like this, but it can be useful for you as facilitators.  </a:t>
            </a:r>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27</a:t>
            </a:fld>
            <a:endParaRPr lang="en-US" dirty="0"/>
          </a:p>
        </p:txBody>
      </p:sp>
    </p:spTree>
    <p:extLst>
      <p:ext uri="{BB962C8B-B14F-4D97-AF65-F5344CB8AC3E}">
        <p14:creationId xmlns:p14="http://schemas.microsoft.com/office/powerpoint/2010/main" val="10440670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Now let’s go through the tabletop sub-activity agenda. This agenda is available in your facilitator guide and in the separate facilitator’s agenda.  </a:t>
            </a:r>
          </a:p>
          <a:p>
            <a:endParaRPr lang="en-US" dirty="0"/>
          </a:p>
          <a:p>
            <a:r>
              <a:rPr lang="en-US" dirty="0"/>
              <a:t>We’re going to go through each of these now.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dirty="0"/>
          </a:p>
        </p:txBody>
      </p:sp>
    </p:spTree>
    <p:extLst>
      <p:ext uri="{BB962C8B-B14F-4D97-AF65-F5344CB8AC3E}">
        <p14:creationId xmlns:p14="http://schemas.microsoft.com/office/powerpoint/2010/main" val="31222810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This tabletop activity includes two main ways in which you’ll work within the small groups:</a:t>
            </a:r>
            <a:endParaRPr lang="en-US" dirty="0"/>
          </a:p>
          <a:p>
            <a:pPr marL="171450" indent="-171450">
              <a:buFont typeface="Calibri"/>
              <a:buChar char="-"/>
            </a:pPr>
            <a:r>
              <a:rPr lang="en-US" dirty="0">
                <a:latin typeface="Arial"/>
                <a:cs typeface="Arial"/>
              </a:rPr>
              <a:t>the first is individual work, which involves reading the scenario and completing the relevant areas of the 7-1-7 Assessment Tool during each part of the tabletop activity. </a:t>
            </a:r>
            <a:endParaRPr lang="en-US" dirty="0">
              <a:cs typeface="Arial" panose="020B0604020202020204" pitchFamily="34" charset="0"/>
            </a:endParaRPr>
          </a:p>
          <a:p>
            <a:pPr marL="171450" indent="-171450">
              <a:buFont typeface="Calibri"/>
              <a:buChar char="-"/>
            </a:pPr>
            <a:r>
              <a:rPr lang="en-US" dirty="0">
                <a:latin typeface="Arial"/>
                <a:cs typeface="Arial"/>
              </a:rPr>
              <a:t>the second is group discussions, which involve discussing responses to the individual and group work, and then having a short debrief at the end if there is time.  </a:t>
            </a:r>
            <a:endParaRPr lang="en-US" dirty="0">
              <a:cs typeface="Arial" panose="020B0604020202020204" pitchFamily="34" charset="0"/>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29</a:t>
            </a:fld>
            <a:endParaRPr lang="en-US" dirty="0"/>
          </a:p>
        </p:txBody>
      </p:sp>
    </p:spTree>
    <p:extLst>
      <p:ext uri="{BB962C8B-B14F-4D97-AF65-F5344CB8AC3E}">
        <p14:creationId xmlns:p14="http://schemas.microsoft.com/office/powerpoint/2010/main" val="2845411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Today we’re going to do a brief intro to 7-1-7 for any of you who are unfamiliar with the 7-1-7 target and approach for performance improvement, and as a quick refresher for those of you who are.  </a:t>
            </a:r>
          </a:p>
          <a:p>
            <a:endParaRPr lang="en-US" dirty="0"/>
          </a:p>
          <a:p>
            <a:r>
              <a:rPr lang="en-US" dirty="0">
                <a:latin typeface="Arial"/>
                <a:cs typeface="Arial"/>
              </a:rPr>
              <a:t>Then we’ll go over the 7-1-7 Measles Tabletop Activity. I’ll give an overview, we’ll discuss the facilitation materials and methods, and we’ll walk through the full activity and go over the answer keys.  </a:t>
            </a:r>
            <a:br>
              <a:rPr lang="en-US" dirty="0">
                <a:cs typeface="Arial"/>
              </a:rPr>
            </a:br>
            <a:br>
              <a:rPr lang="en-US" dirty="0">
                <a:cs typeface="Arial"/>
              </a:rPr>
            </a:br>
            <a:r>
              <a:rPr lang="en-US" dirty="0">
                <a:latin typeface="Arial"/>
                <a:cs typeface="Arial"/>
              </a:rPr>
              <a:t>You will have detailed materials, including a facilitator’s guide, that will contain this information as well and that you’ll use during the tabletop activity.</a:t>
            </a:r>
          </a:p>
          <a:p>
            <a:endParaRPr lang="en-US" dirty="0"/>
          </a:p>
          <a:p>
            <a:r>
              <a:rPr lang="en-US" dirty="0"/>
              <a:t>Then, we can go over any questions you have.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a:t>
            </a:fld>
            <a:endParaRPr lang="en-US" dirty="0"/>
          </a:p>
        </p:txBody>
      </p:sp>
    </p:spTree>
    <p:extLst>
      <p:ext uri="{BB962C8B-B14F-4D97-AF65-F5344CB8AC3E}">
        <p14:creationId xmlns:p14="http://schemas.microsoft.com/office/powerpoint/2010/main" val="7284491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[Note to moderator: we highly recommend using the </a:t>
            </a:r>
            <a:r>
              <a:rPr lang="en-US" dirty="0" err="1">
                <a:latin typeface="Arial"/>
                <a:cs typeface="Arial"/>
              </a:rPr>
              <a:t>post-it</a:t>
            </a:r>
            <a:r>
              <a:rPr lang="en-US" dirty="0">
                <a:latin typeface="Arial"/>
                <a:cs typeface="Arial"/>
              </a:rPr>
              <a:t> note method which is described in detail in the facilitator’s guide. However, if this will not be used for the tabletop activity, then delete this slide when training the facilitators].</a:t>
            </a:r>
          </a:p>
          <a:p>
            <a:endParaRPr lang="en-US" dirty="0"/>
          </a:p>
          <a:p>
            <a:r>
              <a:rPr lang="en-US" dirty="0">
                <a:latin typeface="Arial"/>
                <a:cs typeface="Arial"/>
              </a:rPr>
              <a:t>We’re going to now go over one of the methods we’ll be using for the groupwork. We will be placing sticky notes [or small pieces of paper and tape] at the tables. For some of the activities, we recommend using this </a:t>
            </a:r>
            <a:r>
              <a:rPr lang="en-US" dirty="0" err="1">
                <a:latin typeface="Arial"/>
                <a:cs typeface="Arial"/>
              </a:rPr>
              <a:t>post-it</a:t>
            </a:r>
            <a:r>
              <a:rPr lang="en-US" dirty="0">
                <a:latin typeface="Arial"/>
                <a:cs typeface="Arial"/>
              </a:rPr>
              <a:t> note method where participants write their answers to questions on </a:t>
            </a:r>
            <a:r>
              <a:rPr lang="en-US" dirty="0" err="1">
                <a:latin typeface="Arial"/>
                <a:cs typeface="Arial"/>
              </a:rPr>
              <a:t>post-its</a:t>
            </a:r>
            <a:r>
              <a:rPr lang="en-US" dirty="0">
                <a:latin typeface="Arial"/>
                <a:cs typeface="Arial"/>
              </a:rPr>
              <a:t> rather than saying them aloud initially. These </a:t>
            </a:r>
            <a:r>
              <a:rPr lang="en-US" dirty="0" err="1">
                <a:latin typeface="Arial"/>
                <a:cs typeface="Arial"/>
              </a:rPr>
              <a:t>post-its</a:t>
            </a:r>
            <a:r>
              <a:rPr lang="en-US" dirty="0">
                <a:latin typeface="Arial"/>
                <a:cs typeface="Arial"/>
              </a:rPr>
              <a:t> are then added to a designated surface [note to moderator: e.g. flipchart].  </a:t>
            </a:r>
          </a:p>
          <a:p>
            <a:endParaRPr lang="en-US" dirty="0"/>
          </a:p>
          <a:p>
            <a:r>
              <a:rPr lang="en-US" dirty="0">
                <a:latin typeface="Arial"/>
                <a:cs typeface="Arial"/>
              </a:rPr>
              <a:t>You can then use the answers you see on the </a:t>
            </a:r>
            <a:r>
              <a:rPr lang="en-US" dirty="0" err="1">
                <a:latin typeface="Arial"/>
                <a:cs typeface="Arial"/>
              </a:rPr>
              <a:t>post-its</a:t>
            </a:r>
            <a:r>
              <a:rPr lang="en-US" dirty="0">
                <a:latin typeface="Arial"/>
                <a:cs typeface="Arial"/>
              </a:rPr>
              <a:t> to guide the discussion by looking for similarities and differences. For example, you can look for wrong answers and ask for someone to provide a rationale and look for a right answer and ask for the rationale.  </a:t>
            </a:r>
          </a:p>
          <a:p>
            <a:endParaRPr lang="en-US" dirty="0"/>
          </a:p>
          <a:p>
            <a:r>
              <a:rPr lang="en-US" dirty="0"/>
              <a:t>If you see multiple color </a:t>
            </a:r>
            <a:r>
              <a:rPr lang="en-US" dirty="0" err="1"/>
              <a:t>post-its</a:t>
            </a:r>
            <a:r>
              <a:rPr lang="en-US" dirty="0"/>
              <a:t>, then suggest to the participants what color they should use for each answer when there are multiple answers in the same discussion, as will happen when identifying the emergence, detection, and notification dates.  </a:t>
            </a:r>
          </a:p>
          <a:p>
            <a:endParaRPr lang="en-US" dirty="0"/>
          </a:p>
          <a:p>
            <a:pPr>
              <a:defRPr/>
            </a:pPr>
            <a:r>
              <a:rPr lang="en-US" dirty="0">
                <a:latin typeface="Arial"/>
                <a:cs typeface="Arial"/>
              </a:rPr>
              <a:t>As the facilitator, it will </a:t>
            </a:r>
            <a:r>
              <a:rPr lang="en-US" sz="1200" dirty="0">
                <a:latin typeface="Arial"/>
                <a:cs typeface="Arial"/>
              </a:rPr>
              <a:t>help if you can label the flip chart sections with one word to describe the category  of the question</a:t>
            </a:r>
            <a:r>
              <a:rPr lang="en-US" dirty="0">
                <a:latin typeface="Arial"/>
                <a:cs typeface="Arial"/>
              </a:rPr>
              <a:t> </a:t>
            </a:r>
            <a:r>
              <a:rPr lang="en-US" sz="1200" dirty="0">
                <a:latin typeface="Arial"/>
                <a:cs typeface="Arial"/>
              </a:rPr>
              <a:t>(e.g</a:t>
            </a:r>
            <a:r>
              <a:rPr lang="en-US" dirty="0">
                <a:latin typeface="Arial"/>
                <a:cs typeface="Arial"/>
              </a:rPr>
              <a:t>.,</a:t>
            </a:r>
            <a:r>
              <a:rPr lang="en-US" sz="1200" dirty="0">
                <a:latin typeface="Arial"/>
                <a:cs typeface="Arial"/>
              </a:rPr>
              <a:t> “Emergence”, “Detection”, “Bottleneck”).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Also feel free to move </a:t>
            </a:r>
            <a:r>
              <a:rPr lang="en-US" sz="1200" dirty="0" err="1"/>
              <a:t>post-its</a:t>
            </a:r>
            <a:r>
              <a:rPr lang="en-US" sz="1200" dirty="0"/>
              <a:t> around on the designated surface to categorize them.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30</a:t>
            </a:fld>
            <a:endParaRPr lang="en-US" dirty="0"/>
          </a:p>
        </p:txBody>
      </p:sp>
    </p:spTree>
    <p:extLst>
      <p:ext uri="{BB962C8B-B14F-4D97-AF65-F5344CB8AC3E}">
        <p14:creationId xmlns:p14="http://schemas.microsoft.com/office/powerpoint/2010/main" val="20998115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The verbal method is what we are all familiar with. This is when you ask the participants to state their answers during the discussion.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For example, for a milestone date, you can a</a:t>
            </a:r>
            <a:r>
              <a:rPr lang="en-US" sz="1200" dirty="0">
                <a:effectLst/>
                <a:latin typeface="Arial"/>
                <a:cs typeface="Arial"/>
              </a:rPr>
              <a:t>sk someone to volunteer to say date and reason for selecting this date. Then you can ask if anyone disagrees. </a:t>
            </a:r>
            <a:r>
              <a:rPr lang="en-US" sz="1200" dirty="0">
                <a:latin typeface="Arial"/>
                <a:cs typeface="Arial"/>
              </a:rPr>
              <a:t>If yes</a:t>
            </a:r>
            <a:r>
              <a:rPr lang="en-US" sz="1200" dirty="0">
                <a:effectLst/>
                <a:latin typeface="Arial"/>
                <a:cs typeface="Arial"/>
              </a:rPr>
              <a:t>, encourage brief discussion about different rationales. Let the group discuss, but guide the group towards the answers if/when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rial"/>
                <a:cs typeface="Arial"/>
              </a:rPr>
              <a:t>Be sure to try to engage all participants over time, and actively facilitate to avoid long tangents. Ask participants to add non-urgent questions to the parking lot.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31</a:t>
            </a:fld>
            <a:endParaRPr lang="en-US" dirty="0"/>
          </a:p>
        </p:txBody>
      </p:sp>
    </p:spTree>
    <p:extLst>
      <p:ext uri="{BB962C8B-B14F-4D97-AF65-F5344CB8AC3E}">
        <p14:creationId xmlns:p14="http://schemas.microsoft.com/office/powerpoint/2010/main" val="34483724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we’re going to walk through the </a:t>
            </a:r>
            <a:r>
              <a:rPr lang="en-US" dirty="0">
                <a:latin typeface="Arial"/>
                <a:cs typeface="Arial"/>
              </a:rPr>
              <a:t>tabletop activity</a:t>
            </a:r>
            <a:r>
              <a:rPr lang="en-US" dirty="0"/>
              <a:t> itself and go over the answers.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32</a:t>
            </a:fld>
            <a:endParaRPr lang="en-US" dirty="0"/>
          </a:p>
        </p:txBody>
      </p:sp>
    </p:spTree>
    <p:extLst>
      <p:ext uri="{BB962C8B-B14F-4D97-AF65-F5344CB8AC3E}">
        <p14:creationId xmlns:p14="http://schemas.microsoft.com/office/powerpoint/2010/main" val="7696347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again is the sub-activity agenda – we’ll go through what to do in each of these sub-sections now.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33</a:t>
            </a:fld>
            <a:endParaRPr lang="en-US" dirty="0"/>
          </a:p>
        </p:txBody>
      </p:sp>
    </p:spTree>
    <p:extLst>
      <p:ext uri="{BB962C8B-B14F-4D97-AF65-F5344CB8AC3E}">
        <p14:creationId xmlns:p14="http://schemas.microsoft.com/office/powerpoint/2010/main" val="24578453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B3C59-9257-08C6-DC9B-B29C4503BA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15F4A9-A40B-0268-6950-93057E37F9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2BFCF3-7BC9-28B9-7570-2FFFBA0BE56D}"/>
              </a:ext>
            </a:extLst>
          </p:cNvPr>
          <p:cNvSpPr>
            <a:spLocks noGrp="1"/>
          </p:cNvSpPr>
          <p:nvPr>
            <p:ph type="body" idx="1"/>
          </p:nvPr>
        </p:nvSpPr>
        <p:spPr/>
        <p:txBody>
          <a:bodyPr/>
          <a:lstStyle/>
          <a:p>
            <a:r>
              <a:rPr lang="en-US" dirty="0"/>
              <a:t>I’ve mentioned that you have a facilitator’s guide for this activity.  </a:t>
            </a:r>
          </a:p>
          <a:p>
            <a:endParaRPr lang="en-US" dirty="0"/>
          </a:p>
          <a:p>
            <a:r>
              <a:rPr lang="en-US" dirty="0">
                <a:latin typeface="Arial"/>
                <a:cs typeface="Arial"/>
              </a:rPr>
              <a:t>I want to point out a few things that you’ll find in this guide. The guide is broken up into the sub-activities of the tabletop activity, with some tips at the beginning. For each sub-activity, there is a suggested amount of time, a script for what you can say, a list of what you should do during this time, and an answer key where relevant. You can see an example of this on this slide for the sub-activity of discussing the calculations for the 7-1-7 target.  </a:t>
            </a:r>
          </a:p>
          <a:p>
            <a:endParaRPr lang="en-US" dirty="0"/>
          </a:p>
          <a:p>
            <a:r>
              <a:rPr lang="en-US" dirty="0">
                <a:latin typeface="Arial"/>
                <a:cs typeface="Arial"/>
              </a:rPr>
              <a:t>Please make sure you read through this in detail before we conduct the tabletop activity. </a:t>
            </a:r>
          </a:p>
        </p:txBody>
      </p:sp>
      <p:sp>
        <p:nvSpPr>
          <p:cNvPr id="4" name="Slide Number Placeholder 3">
            <a:extLst>
              <a:ext uri="{FF2B5EF4-FFF2-40B4-BE49-F238E27FC236}">
                <a16:creationId xmlns:a16="http://schemas.microsoft.com/office/drawing/2014/main" id="{F3A3DBAC-B216-B95F-3FFE-AA72FA64877A}"/>
              </a:ext>
            </a:extLst>
          </p:cNvPr>
          <p:cNvSpPr>
            <a:spLocks noGrp="1"/>
          </p:cNvSpPr>
          <p:nvPr>
            <p:ph type="sldNum" sz="quarter" idx="5"/>
          </p:nvPr>
        </p:nvSpPr>
        <p:spPr/>
        <p:txBody>
          <a:bodyPr/>
          <a:lstStyle/>
          <a:p>
            <a:fld id="{A1E75C25-C22B-D14A-8C88-D3C1CFA09A77}" type="slidenum">
              <a:rPr lang="en-US" smtClean="0"/>
              <a:pPr/>
              <a:t>34</a:t>
            </a:fld>
            <a:endParaRPr lang="en-US" dirty="0"/>
          </a:p>
        </p:txBody>
      </p:sp>
    </p:spTree>
    <p:extLst>
      <p:ext uri="{BB962C8B-B14F-4D97-AF65-F5344CB8AC3E}">
        <p14:creationId xmlns:p14="http://schemas.microsoft.com/office/powerpoint/2010/main" val="4358013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The first thing you’ll in your group work is to do brief introductions and share some initial instructions with your group. This is a very short amount of time – try to keep this part at five minutes or less if you can.  </a:t>
            </a:r>
          </a:p>
          <a:p>
            <a:endParaRPr lang="en-US" dirty="0"/>
          </a:p>
          <a:p>
            <a:r>
              <a:rPr lang="en-US" dirty="0"/>
              <a:t>This will also be when you hand out the participant packets to those in your group.  </a:t>
            </a:r>
          </a:p>
          <a:p>
            <a:endParaRPr lang="en-US" dirty="0"/>
          </a:p>
          <a:p>
            <a:r>
              <a:rPr lang="en-US" dirty="0"/>
              <a:t>Specific details of what to say and do are included in the facilitator’s guide.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35</a:t>
            </a:fld>
            <a:endParaRPr lang="en-US" dirty="0"/>
          </a:p>
        </p:txBody>
      </p:sp>
    </p:spTree>
    <p:extLst>
      <p:ext uri="{BB962C8B-B14F-4D97-AF65-F5344CB8AC3E}">
        <p14:creationId xmlns:p14="http://schemas.microsoft.com/office/powerpoint/2010/main" val="30691290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[Note to moderator: the notes section here mentions </a:t>
            </a:r>
            <a:r>
              <a:rPr lang="en-US" dirty="0" err="1">
                <a:latin typeface="Arial"/>
                <a:cs typeface="Arial"/>
              </a:rPr>
              <a:t>post-it</a:t>
            </a:r>
            <a:r>
              <a:rPr lang="en-US" dirty="0">
                <a:latin typeface="Arial"/>
                <a:cs typeface="Arial"/>
              </a:rPr>
              <a:t> note method several times. If </a:t>
            </a:r>
            <a:r>
              <a:rPr lang="en-US" dirty="0" err="1">
                <a:latin typeface="Arial"/>
                <a:cs typeface="Arial"/>
              </a:rPr>
              <a:t>post-it</a:t>
            </a:r>
            <a:r>
              <a:rPr lang="en-US" dirty="0">
                <a:latin typeface="Arial"/>
                <a:cs typeface="Arial"/>
              </a:rPr>
              <a:t> notes are not available (including tape + paper), then let the facilitators know you will be using the verbal method]. </a:t>
            </a:r>
          </a:p>
          <a:p>
            <a:endParaRPr lang="en-US" dirty="0"/>
          </a:p>
          <a:p>
            <a:r>
              <a:rPr lang="en-US" dirty="0">
                <a:latin typeface="Arial"/>
                <a:cs typeface="Arial"/>
              </a:rPr>
              <a:t>Part 1 of the tabletop activity is focused on identifying the milestone dates and calculating performance against the 7-1-7 target. This is divided into several sub-activities, which are described in detail in the Facilitator’s guide.  </a:t>
            </a:r>
          </a:p>
          <a:p>
            <a:endParaRPr lang="en-US" dirty="0"/>
          </a:p>
          <a:p>
            <a:r>
              <a:rPr lang="en-US" dirty="0">
                <a:latin typeface="Arial"/>
                <a:cs typeface="Arial"/>
              </a:rPr>
              <a:t>This section should take about 45 minutes, though for some groups it takes less time and for other groups some more time. There is a buffer of about 10 minutes in this activity, but be careful about not using all of it up in this part if possible as you may need some of it for part 2 as well.  </a:t>
            </a:r>
          </a:p>
          <a:p>
            <a:endParaRPr lang="en-US" dirty="0"/>
          </a:p>
          <a:p>
            <a:r>
              <a:rPr lang="en-US" dirty="0">
                <a:latin typeface="Arial"/>
                <a:cs typeface="Arial"/>
              </a:rPr>
              <a:t>The first sub-activity here is time to individually read the scenario and complete the relevant part of the assessment tool. Given different reading speeds, especially depending on if the language of the tabletop activity is in the native language of the participant, you may need more or less time here.  Ask participants to put down their scenario when they have finished. You don’t need to wait for everyone to be done if you are running behind.  Suggestions for this are included in the facilitator's guide.  </a:t>
            </a:r>
          </a:p>
          <a:p>
            <a:endParaRPr lang="en-US" dirty="0"/>
          </a:p>
          <a:p>
            <a:r>
              <a:rPr lang="en-US" dirty="0">
                <a:latin typeface="Arial"/>
                <a:cs typeface="Arial"/>
              </a:rPr>
              <a:t>After that you’ll discuss the milestone dates, which we highly recommend doing with the </a:t>
            </a:r>
            <a:r>
              <a:rPr lang="en-US" dirty="0" err="1">
                <a:latin typeface="Arial"/>
                <a:cs typeface="Arial"/>
              </a:rPr>
              <a:t>post-it</a:t>
            </a:r>
            <a:r>
              <a:rPr lang="en-US" dirty="0">
                <a:latin typeface="Arial"/>
                <a:cs typeface="Arial"/>
              </a:rPr>
              <a:t> note method if possible. This will help you as a facilitator see quickly how much confusion there is (or isn’t!) for each of the dates and so will let you focus where your facilitation is most needed.</a:t>
            </a:r>
          </a:p>
          <a:p>
            <a:endParaRPr lang="en-US" dirty="0"/>
          </a:p>
          <a:p>
            <a:r>
              <a:rPr lang="en-US" dirty="0"/>
              <a:t>Then for the early response actions, we recommend using the verbal method as there are several dates, and also because participants typically agree on these dates.  </a:t>
            </a:r>
          </a:p>
          <a:p>
            <a:endParaRPr lang="en-US" dirty="0"/>
          </a:p>
          <a:p>
            <a:r>
              <a:rPr lang="en-US" dirty="0">
                <a:latin typeface="Arial"/>
                <a:cs typeface="Arial"/>
              </a:rPr>
              <a:t>After those sub-activities, participants will again do individual work based on the agreed upon milestone dates to calculate 7-1-7 performance.  They have around 6 minutes for this, after which you will facilitate a discussion. We again recommend the </a:t>
            </a:r>
            <a:r>
              <a:rPr lang="en-US" dirty="0" err="1">
                <a:latin typeface="Arial"/>
                <a:cs typeface="Arial"/>
              </a:rPr>
              <a:t>post-it</a:t>
            </a:r>
            <a:r>
              <a:rPr lang="en-US" dirty="0">
                <a:latin typeface="Arial"/>
                <a:cs typeface="Arial"/>
              </a:rPr>
              <a:t> note method at the start of this discussion for them to share their answers.  </a:t>
            </a:r>
          </a:p>
          <a:p>
            <a:endParaRPr lang="en-US" dirty="0"/>
          </a:p>
          <a:p>
            <a:endParaRPr lang="en-US" dirty="0"/>
          </a:p>
          <a:p>
            <a:r>
              <a:rPr lang="en-US" dirty="0"/>
              <a:t>Don’t worry – you will find all of this guidance and more in the facilitator’s guide.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36</a:t>
            </a:fld>
            <a:endParaRPr lang="en-US" dirty="0"/>
          </a:p>
        </p:txBody>
      </p:sp>
    </p:spTree>
    <p:extLst>
      <p:ext uri="{BB962C8B-B14F-4D97-AF65-F5344CB8AC3E}">
        <p14:creationId xmlns:p14="http://schemas.microsoft.com/office/powerpoint/2010/main" val="15445067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Remember, for 7-1-7 there are 4 key milestone dates: emergence, detection, notification, and completion of early response actions. That last one is based on dates for each of the 7 early response actions.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37</a:t>
            </a:fld>
            <a:endParaRPr lang="en-US" dirty="0"/>
          </a:p>
        </p:txBody>
      </p:sp>
    </p:spTree>
    <p:extLst>
      <p:ext uri="{BB962C8B-B14F-4D97-AF65-F5344CB8AC3E}">
        <p14:creationId xmlns:p14="http://schemas.microsoft.com/office/powerpoint/2010/main" val="8181061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go through the definitions in more details for a moment.  </a:t>
            </a:r>
          </a:p>
          <a:p>
            <a:endParaRPr lang="en-US" dirty="0"/>
          </a:p>
          <a:p>
            <a:r>
              <a:rPr lang="en-US" dirty="0">
                <a:latin typeface="Arial"/>
                <a:cs typeface="Arial"/>
              </a:rPr>
              <a:t>For date of emergence, this tabletop activity is for a non-endemic disease. This is stated in the participant’s guide. So, for this we’ll be using the non-endemic definition, which is the </a:t>
            </a:r>
            <a:r>
              <a:rPr lang="en-US" sz="1200" dirty="0">
                <a:effectLst/>
                <a:latin typeface="Arial"/>
                <a:ea typeface="Calibri"/>
                <a:cs typeface="Arial"/>
              </a:rPr>
              <a:t>date on which the index case or first epidemiologically linked case first experienced symptoms.  </a:t>
            </a:r>
            <a:endParaRPr lang="en-US" b="0" u="sng" dirty="0">
              <a:latin typeface="Arial"/>
              <a:ea typeface="Calibri"/>
              <a:cs typeface="Arial"/>
            </a:endParaRPr>
          </a:p>
        </p:txBody>
      </p:sp>
      <p:sp>
        <p:nvSpPr>
          <p:cNvPr id="4" name="Slide Number Placeholder 3"/>
          <p:cNvSpPr>
            <a:spLocks noGrp="1"/>
          </p:cNvSpPr>
          <p:nvPr>
            <p:ph type="sldNum" sz="quarter" idx="5"/>
          </p:nvPr>
        </p:nvSpPr>
        <p:spPr/>
        <p:txBody>
          <a:bodyPr/>
          <a:lstStyle/>
          <a:p>
            <a:fld id="{4879A4D4-9025-3946-9B5A-85AEB1B10EC9}" type="slidenum">
              <a:rPr lang="en-US" smtClean="0"/>
              <a:pPr/>
              <a:t>38</a:t>
            </a:fld>
            <a:endParaRPr lang="en-US"/>
          </a:p>
        </p:txBody>
      </p:sp>
    </p:spTree>
    <p:extLst>
      <p:ext uri="{BB962C8B-B14F-4D97-AF65-F5344CB8AC3E}">
        <p14:creationId xmlns:p14="http://schemas.microsoft.com/office/powerpoint/2010/main" val="34587977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The date of detection is </a:t>
            </a:r>
            <a:r>
              <a:rPr lang="en-US" sz="1200" dirty="0">
                <a:solidFill>
                  <a:srgbClr val="4C4C4F"/>
                </a:solidFill>
                <a:effectLst/>
                <a:latin typeface="Arial"/>
                <a:cs typeface="Arial"/>
              </a:rPr>
              <a:t>the d</a:t>
            </a:r>
            <a:r>
              <a:rPr lang="en-US" sz="1200" dirty="0">
                <a:solidFill>
                  <a:srgbClr val="4C4C4F"/>
                </a:solidFill>
                <a:effectLst/>
                <a:latin typeface="Arial"/>
                <a:ea typeface="Calibri"/>
                <a:cs typeface="Arial"/>
              </a:rPr>
              <a:t>ate </a:t>
            </a:r>
            <a:r>
              <a:rPr lang="en-US" sz="1200" u="none" dirty="0">
                <a:solidFill>
                  <a:srgbClr val="4C4C4F"/>
                </a:solidFill>
                <a:effectLst/>
                <a:latin typeface="Arial"/>
                <a:ea typeface="Calibri"/>
                <a:cs typeface="Arial"/>
              </a:rPr>
              <a:t>the event is first recorded by any source or in any system. You’ll see in a moment that in this </a:t>
            </a:r>
            <a:r>
              <a:rPr lang="en-US" dirty="0">
                <a:latin typeface="Arial"/>
                <a:cs typeface="Arial"/>
              </a:rPr>
              <a:t>tabletop activity</a:t>
            </a:r>
            <a:r>
              <a:rPr lang="en-US" sz="1200" u="none" dirty="0">
                <a:solidFill>
                  <a:srgbClr val="4C4C4F"/>
                </a:solidFill>
                <a:effectLst/>
                <a:latin typeface="Arial"/>
                <a:ea typeface="Calibri"/>
                <a:cs typeface="Arial"/>
              </a:rPr>
              <a:t>, this occurred at the health facility level.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ndParaRPr>
          </a:p>
        </p:txBody>
      </p:sp>
      <p:sp>
        <p:nvSpPr>
          <p:cNvPr id="4" name="Slide Number Placeholder 3"/>
          <p:cNvSpPr>
            <a:spLocks noGrp="1"/>
          </p:cNvSpPr>
          <p:nvPr>
            <p:ph type="sldNum" sz="quarter" idx="5"/>
          </p:nvPr>
        </p:nvSpPr>
        <p:spPr/>
        <p:txBody>
          <a:bodyPr/>
          <a:lstStyle/>
          <a:p>
            <a:fld id="{4879A4D4-9025-3946-9B5A-85AEB1B10EC9}" type="slidenum">
              <a:rPr lang="en-US" smtClean="0"/>
              <a:pPr/>
              <a:t>39</a:t>
            </a:fld>
            <a:endParaRPr lang="en-US"/>
          </a:p>
        </p:txBody>
      </p:sp>
    </p:spTree>
    <p:extLst>
      <p:ext uri="{BB962C8B-B14F-4D97-AF65-F5344CB8AC3E}">
        <p14:creationId xmlns:p14="http://schemas.microsoft.com/office/powerpoint/2010/main" val="1587842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This session introduces you to the 7-1-7 target. It outlines:</a:t>
            </a:r>
            <a:endParaRPr lang="en-US" dirty="0"/>
          </a:p>
          <a:p>
            <a:pPr marL="171450" indent="-171450">
              <a:buFont typeface="Calibri"/>
              <a:buChar char="-"/>
            </a:pPr>
            <a:r>
              <a:rPr lang="en-US" dirty="0">
                <a:latin typeface="Arial"/>
                <a:cs typeface="Arial"/>
              </a:rPr>
              <a:t>what 7-1-7 is and the rationale behind it</a:t>
            </a:r>
            <a:endParaRPr lang="en-US" dirty="0">
              <a:cs typeface="Arial" panose="020B0604020202020204" pitchFamily="34" charset="0"/>
            </a:endParaRPr>
          </a:p>
          <a:p>
            <a:pPr marL="171450" indent="-171450">
              <a:buFont typeface="Calibri"/>
              <a:buChar char="-"/>
            </a:pPr>
            <a:r>
              <a:rPr lang="en-US" dirty="0">
                <a:latin typeface="Arial"/>
                <a:cs typeface="Arial"/>
              </a:rPr>
              <a:t>how the 7-1-7 target fits into the global health security space </a:t>
            </a:r>
            <a:endParaRPr lang="en-US" dirty="0">
              <a:cs typeface="Arial" panose="020B0604020202020204" pitchFamily="34" charset="0"/>
            </a:endParaRPr>
          </a:p>
          <a:p>
            <a:pPr marL="171450" indent="-171450">
              <a:buFont typeface="Calibri"/>
              <a:buChar char="-"/>
            </a:pPr>
            <a:r>
              <a:rPr lang="en-US" dirty="0">
                <a:latin typeface="Arial"/>
                <a:cs typeface="Arial"/>
              </a:rPr>
              <a:t>how it can be adopted and used by countries/jurisdictions. </a:t>
            </a:r>
            <a:endParaRPr lang="en-US" dirty="0">
              <a:cs typeface="Arial" panose="020B0604020202020204" pitchFamily="34" charset="0"/>
            </a:endParaRPr>
          </a:p>
          <a:p>
            <a:pPr marL="171450" indent="-171450">
              <a:buFont typeface="Calibri"/>
              <a:buChar char="-"/>
            </a:pPr>
            <a:endParaRPr lang="en-US" dirty="0">
              <a:latin typeface="Arial"/>
              <a:cs typeface="Arial"/>
            </a:endParaRPr>
          </a:p>
          <a:p>
            <a:r>
              <a:rPr lang="en-US" dirty="0">
                <a:latin typeface="Arial"/>
                <a:cs typeface="Arial"/>
              </a:rPr>
              <a:t>The module ends with a real example of applying the 7-1-7 target to an outbreak.  </a:t>
            </a:r>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69353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The date of notification is the d</a:t>
            </a:r>
            <a:r>
              <a:rPr lang="en-US" sz="1200" dirty="0">
                <a:solidFill>
                  <a:srgbClr val="4C4C4F"/>
                </a:solidFill>
                <a:effectLst/>
                <a:latin typeface="Arial"/>
                <a:ea typeface="Calibri"/>
                <a:cs typeface="Arial"/>
              </a:rPr>
              <a:t>ate the event </a:t>
            </a:r>
            <a:r>
              <a:rPr lang="en-US" sz="1200" u="none" dirty="0">
                <a:solidFill>
                  <a:srgbClr val="4C4C4F"/>
                </a:solidFill>
                <a:effectLst/>
                <a:latin typeface="Arial"/>
                <a:ea typeface="Calibri"/>
                <a:cs typeface="Arial"/>
              </a:rPr>
              <a:t>is first reported to a public health authority responsible for action. Remember, this is at any level, and is often at the subnational level. In the case of this </a:t>
            </a:r>
            <a:r>
              <a:rPr lang="en-US" dirty="0">
                <a:latin typeface="Arial"/>
                <a:cs typeface="Arial"/>
              </a:rPr>
              <a:t>tabletop activity</a:t>
            </a:r>
            <a:r>
              <a:rPr lang="en-US" sz="1200" u="none" dirty="0">
                <a:solidFill>
                  <a:srgbClr val="4C4C4F"/>
                </a:solidFill>
                <a:effectLst/>
                <a:latin typeface="Arial"/>
                <a:ea typeface="Calibri"/>
                <a:cs typeface="Arial"/>
              </a:rPr>
              <a:t>, this date is when the district surveillance officer was notified.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40</a:t>
            </a:fld>
            <a:endParaRPr lang="en-US" dirty="0"/>
          </a:p>
        </p:txBody>
      </p:sp>
    </p:spTree>
    <p:extLst>
      <p:ext uri="{BB962C8B-B14F-4D97-AF65-F5344CB8AC3E}">
        <p14:creationId xmlns:p14="http://schemas.microsoft.com/office/powerpoint/2010/main" val="21488641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Finally, the date of early response completion is the d</a:t>
            </a:r>
            <a:r>
              <a:rPr lang="en-US" sz="1200" dirty="0">
                <a:solidFill>
                  <a:srgbClr val="4C4C4F"/>
                </a:solidFill>
                <a:effectLst/>
                <a:latin typeface="Arial"/>
                <a:ea typeface="Calibri"/>
                <a:cs typeface="Arial"/>
              </a:rPr>
              <a:t>ate on which the </a:t>
            </a:r>
            <a:r>
              <a:rPr lang="en-US" sz="1200" u="none" dirty="0">
                <a:solidFill>
                  <a:srgbClr val="4C4C4F"/>
                </a:solidFill>
                <a:effectLst/>
                <a:latin typeface="Arial"/>
                <a:ea typeface="Calibri"/>
                <a:cs typeface="Arial"/>
              </a:rPr>
              <a:t>last of the applicable early response actions occurred. For this, we obtain dates for each of early response actions that is applicable, and then pick the last of those dates for the main milestone date.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solidFill>
                  <a:srgbClr val="4C4C4F"/>
                </a:solidFill>
                <a:effectLst/>
                <a:latin typeface="Arial" panose="020B0604020202020204" pitchFamily="34" charset="0"/>
                <a:ea typeface="Calibri" panose="020F0502020204030204" pitchFamily="34" charset="0"/>
              </a:rPr>
              <a:t>Remember that several of the 7-1-7 early response actions are based on initiation of activities.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41</a:t>
            </a:fld>
            <a:endParaRPr lang="en-US" dirty="0"/>
          </a:p>
        </p:txBody>
      </p:sp>
    </p:spTree>
    <p:extLst>
      <p:ext uri="{BB962C8B-B14F-4D97-AF65-F5344CB8AC3E}">
        <p14:creationId xmlns:p14="http://schemas.microsoft.com/office/powerpoint/2010/main" val="4270328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Let’s go through the outbreak scenario now. This is copied from the participant’s guide.  </a:t>
            </a:r>
          </a:p>
          <a:p>
            <a:endParaRPr lang="en-US" dirty="0"/>
          </a:p>
          <a:p>
            <a:r>
              <a:rPr lang="en-US" dirty="0"/>
              <a:t>I’m going to share with you the parts that are relevant for the milestone dates here.  </a:t>
            </a:r>
          </a:p>
          <a:p>
            <a:endParaRPr lang="en-US" dirty="0"/>
          </a:p>
          <a:p>
            <a:r>
              <a:rPr lang="en-US" dirty="0"/>
              <a:t>[CLICK]</a:t>
            </a:r>
          </a:p>
          <a:p>
            <a:endParaRPr lang="en-US" dirty="0"/>
          </a:p>
          <a:p>
            <a:r>
              <a:rPr lang="en-US" dirty="0">
                <a:latin typeface="Arial"/>
                <a:cs typeface="Arial"/>
              </a:rPr>
              <a:t>In the first part of the tabletop activity, you can see that Dec 12 is the early response date for when the coordination mechanism was initiated.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42</a:t>
            </a:fld>
            <a:endParaRPr lang="en-US" dirty="0"/>
          </a:p>
        </p:txBody>
      </p:sp>
    </p:spTree>
    <p:extLst>
      <p:ext uri="{BB962C8B-B14F-4D97-AF65-F5344CB8AC3E}">
        <p14:creationId xmlns:p14="http://schemas.microsoft.com/office/powerpoint/2010/main" val="36609491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keep reading…</a:t>
            </a:r>
          </a:p>
          <a:p>
            <a:endParaRPr lang="en-US" dirty="0"/>
          </a:p>
          <a:p>
            <a:r>
              <a:rPr lang="en-US" dirty="0"/>
              <a:t>[CLICK]</a:t>
            </a:r>
          </a:p>
          <a:p>
            <a:endParaRPr lang="en-US" dirty="0"/>
          </a:p>
          <a:p>
            <a:r>
              <a:rPr lang="en-US" dirty="0"/>
              <a:t>We see that the date of emergence is 30 November, because that is when the patient’s symptoms started.  </a:t>
            </a:r>
          </a:p>
          <a:p>
            <a:endParaRPr lang="en-US" dirty="0"/>
          </a:p>
          <a:p>
            <a:r>
              <a:rPr lang="en-US" dirty="0"/>
              <a:t>[CLICK]</a:t>
            </a:r>
          </a:p>
          <a:p>
            <a:endParaRPr lang="en-US" dirty="0"/>
          </a:p>
          <a:p>
            <a:r>
              <a:rPr lang="en-US" dirty="0"/>
              <a:t>The date of detection is  the 8</a:t>
            </a:r>
            <a:r>
              <a:rPr lang="en-US" baseline="30000" dirty="0"/>
              <a:t>th</a:t>
            </a:r>
            <a:r>
              <a:rPr lang="en-US" dirty="0"/>
              <a:t> because that is when the suspicion was first recorded, in this case in a case investigation form at the health facility.  </a:t>
            </a:r>
          </a:p>
          <a:p>
            <a:endParaRPr lang="en-US" dirty="0"/>
          </a:p>
          <a:p>
            <a:r>
              <a:rPr lang="en-US" dirty="0"/>
              <a:t>[CLICK]</a:t>
            </a:r>
          </a:p>
          <a:p>
            <a:endParaRPr lang="en-US" dirty="0"/>
          </a:p>
          <a:p>
            <a:r>
              <a:rPr lang="en-US" dirty="0"/>
              <a:t>The date of notification is 9 November because this is when the physician called the district surveillance officer about the case.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43</a:t>
            </a:fld>
            <a:endParaRPr lang="en-US" dirty="0"/>
          </a:p>
        </p:txBody>
      </p:sp>
    </p:spTree>
    <p:extLst>
      <p:ext uri="{BB962C8B-B14F-4D97-AF65-F5344CB8AC3E}">
        <p14:creationId xmlns:p14="http://schemas.microsoft.com/office/powerpoint/2010/main" val="21968175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You’ll see these answers in an answer key for this part of the </a:t>
            </a:r>
            <a:r>
              <a:rPr lang="en-US" dirty="0">
                <a:latin typeface="Arial"/>
                <a:cs typeface="Arial"/>
              </a:rPr>
              <a:t>tabletop activity</a:t>
            </a:r>
            <a:r>
              <a:rPr lang="en-US" dirty="0"/>
              <a:t>, with the rationale that we just went over.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44</a:t>
            </a:fld>
            <a:endParaRPr lang="en-US" dirty="0"/>
          </a:p>
        </p:txBody>
      </p:sp>
    </p:spTree>
    <p:extLst>
      <p:ext uri="{BB962C8B-B14F-4D97-AF65-F5344CB8AC3E}">
        <p14:creationId xmlns:p14="http://schemas.microsoft.com/office/powerpoint/2010/main" val="20357059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as we continue reading, we see that: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a:t>
            </a:r>
          </a:p>
          <a:p>
            <a:endParaRPr lang="en-US" dirty="0"/>
          </a:p>
          <a:p>
            <a:r>
              <a:rPr lang="en-US" dirty="0"/>
              <a:t>10 December is when the “initiate investigation or deploy team” early response action occurred because this is when the district response team initiated their investigation with contact tracing.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a:t>
            </a:r>
          </a:p>
          <a:p>
            <a:endParaRPr lang="en-US" dirty="0"/>
          </a:p>
          <a:p>
            <a:r>
              <a:rPr lang="en-US" dirty="0"/>
              <a:t>On 12 December the laboratory confirmed that the specimen was positive, so this is the lab confirmation early response action date.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a:t>
            </a:r>
          </a:p>
          <a:p>
            <a:endParaRPr lang="en-US" dirty="0"/>
          </a:p>
          <a:p>
            <a:r>
              <a:rPr lang="en-US" dirty="0"/>
              <a:t>Also on 12 December, the RRT completed its initial epi investigation, so this is the date of that early response action.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45</a:t>
            </a:fld>
            <a:endParaRPr lang="en-US" dirty="0"/>
          </a:p>
        </p:txBody>
      </p:sp>
    </p:spTree>
    <p:extLst>
      <p:ext uri="{BB962C8B-B14F-4D97-AF65-F5344CB8AC3E}">
        <p14:creationId xmlns:p14="http://schemas.microsoft.com/office/powerpoint/2010/main" val="7952290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as we continue through the scenario…</a:t>
            </a:r>
          </a:p>
          <a:p>
            <a:endParaRPr lang="en-US" dirty="0"/>
          </a:p>
          <a:p>
            <a:r>
              <a:rPr lang="en-US" dirty="0"/>
              <a:t>[CLICK]</a:t>
            </a:r>
          </a:p>
          <a:p>
            <a:endParaRPr lang="en-US" dirty="0"/>
          </a:p>
          <a:p>
            <a:r>
              <a:rPr lang="en-US" dirty="0"/>
              <a:t>The RRT started IPC and case management activities on 15 December, so that’s the date of that early response action.  </a:t>
            </a:r>
          </a:p>
          <a:p>
            <a:endParaRPr lang="en-US" dirty="0"/>
          </a:p>
          <a:p>
            <a:r>
              <a:rPr lang="en-US" dirty="0"/>
              <a:t>[CLICK]</a:t>
            </a:r>
          </a:p>
          <a:p>
            <a:endParaRPr lang="en-US" dirty="0"/>
          </a:p>
          <a:p>
            <a:r>
              <a:rPr lang="en-US" dirty="0"/>
              <a:t>On 18 December, the national and district RRTs because risk communication and community engagement activities, so that’s the date of that early response action.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46</a:t>
            </a:fld>
            <a:endParaRPr lang="en-US" dirty="0"/>
          </a:p>
        </p:txBody>
      </p:sp>
    </p:spTree>
    <p:extLst>
      <p:ext uri="{BB962C8B-B14F-4D97-AF65-F5344CB8AC3E}">
        <p14:creationId xmlns:p14="http://schemas.microsoft.com/office/powerpoint/2010/main" val="15729681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finally…</a:t>
            </a:r>
          </a:p>
          <a:p>
            <a:endParaRPr lang="en-US" dirty="0"/>
          </a:p>
          <a:p>
            <a:r>
              <a:rPr lang="en-US" dirty="0"/>
              <a:t>[CLICK]</a:t>
            </a:r>
          </a:p>
          <a:p>
            <a:endParaRPr lang="en-US" dirty="0"/>
          </a:p>
          <a:p>
            <a:r>
              <a:rPr lang="en-US" dirty="0"/>
              <a:t>On 19 December, public health countermeasures were initiated when the vaccine requisition order was sent to the MoH.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47</a:t>
            </a:fld>
            <a:endParaRPr lang="en-US" dirty="0"/>
          </a:p>
        </p:txBody>
      </p:sp>
    </p:spTree>
    <p:extLst>
      <p:ext uri="{BB962C8B-B14F-4D97-AF65-F5344CB8AC3E}">
        <p14:creationId xmlns:p14="http://schemas.microsoft.com/office/powerpoint/2010/main" val="34890845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you can see all of those early response action dates that we just discussed - this table is in your facilitator guide.  </a:t>
            </a:r>
          </a:p>
          <a:p>
            <a:endParaRPr lang="en-US" dirty="0"/>
          </a:p>
          <a:p>
            <a:r>
              <a:rPr lang="en-US" dirty="0"/>
              <a:t>[CLICK]</a:t>
            </a:r>
          </a:p>
          <a:p>
            <a:endParaRPr lang="en-US" dirty="0"/>
          </a:p>
          <a:p>
            <a:r>
              <a:rPr lang="en-US" dirty="0"/>
              <a:t>And as we noted, the milestone date of early response action completion is the last of the dates in that table, so is 19 December.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48</a:t>
            </a:fld>
            <a:endParaRPr lang="en-US" dirty="0"/>
          </a:p>
        </p:txBody>
      </p:sp>
    </p:spTree>
    <p:extLst>
      <p:ext uri="{BB962C8B-B14F-4D97-AF65-F5344CB8AC3E}">
        <p14:creationId xmlns:p14="http://schemas.microsoft.com/office/powerpoint/2010/main" val="31833250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Also in your facilitator guide is the 7-1-7 target calculation table.  You can see here that we plugged in the milestone dates, and through that find that for this outbreak, instead of 7-1-7 we get 8-1-10.  This means that the detection target and early response action targets were not met, and the notification target was met.  </a:t>
            </a:r>
          </a:p>
          <a:p>
            <a:endParaRPr lang="en-US" dirty="0"/>
          </a:p>
          <a:p>
            <a:r>
              <a:rPr lang="en-US" dirty="0"/>
              <a:t>You may get questions on what is considered a “day” for 7-1-7.  If this comes up, you can give the example you see at the bottom here.  Calculations are based on the difference between dates, so Aug 3 minus August 1 is 2 days.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49</a:t>
            </a:fld>
            <a:endParaRPr lang="en-US" dirty="0"/>
          </a:p>
        </p:txBody>
      </p:sp>
    </p:spTree>
    <p:extLst>
      <p:ext uri="{BB962C8B-B14F-4D97-AF65-F5344CB8AC3E}">
        <p14:creationId xmlns:p14="http://schemas.microsoft.com/office/powerpoint/2010/main" val="1129860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72BA9-2CEA-3E0B-E6C4-3929B06A34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865BC-49FC-CB7F-43F0-FAF1A87BBE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E5F7FD-E4EF-72D2-CFC8-B04105F66BA4}"/>
              </a:ext>
            </a:extLst>
          </p:cNvPr>
          <p:cNvSpPr>
            <a:spLocks noGrp="1"/>
          </p:cNvSpPr>
          <p:nvPr>
            <p:ph type="body" idx="1"/>
          </p:nvPr>
        </p:nvSpPr>
        <p:spPr/>
        <p:txBody>
          <a:bodyPr/>
          <a:lstStyle/>
          <a:p>
            <a:r>
              <a:rPr lang="en-US" dirty="0">
                <a:latin typeface="Arial"/>
                <a:cs typeface="Arial"/>
              </a:rPr>
              <a:t>A primary goal of public health is to keep infectious diseases from spreading. For most infectious diseases, speed is an incredibly important factor for stopping the spread. The best health systems in the world won’t be able to stop a disease from spreading if it’s not detected fast enough, if public health authorities don't learn about the early cases fast enough, and if they don’t respond fast enough to control it.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And being able to detect, notify, and respond fast enough every now and then isn’t enough for a country or jurisdiction to keep itself safe from outbreaks, including ones that grow into epidemics or pandemics. The systems involved in detecting and stopping outbreaks need to </a:t>
            </a:r>
            <a:r>
              <a:rPr lang="en-US" b="1" dirty="0">
                <a:latin typeface="Arial"/>
                <a:cs typeface="Arial"/>
              </a:rPr>
              <a:t>consistently</a:t>
            </a:r>
            <a:r>
              <a:rPr lang="en-US" dirty="0">
                <a:latin typeface="Arial"/>
                <a:cs typeface="Arial"/>
              </a:rPr>
              <a:t> work well and be fast.  </a:t>
            </a:r>
          </a:p>
          <a:p>
            <a:endParaRPr lang="en-US" dirty="0"/>
          </a:p>
          <a:p>
            <a:r>
              <a:rPr lang="en-US" dirty="0">
                <a:latin typeface="Arial"/>
                <a:cs typeface="Arial"/>
              </a:rPr>
              <a:t>This is what the 7-1-7 target is about: continuously improving the speed at which systems for outbreak detection, notification, and early response work.  </a:t>
            </a:r>
          </a:p>
          <a:p>
            <a:endParaRPr lang="en-US" dirty="0"/>
          </a:p>
        </p:txBody>
      </p:sp>
      <p:sp>
        <p:nvSpPr>
          <p:cNvPr id="4" name="Slide Number Placeholder 3">
            <a:extLst>
              <a:ext uri="{FF2B5EF4-FFF2-40B4-BE49-F238E27FC236}">
                <a16:creationId xmlns:a16="http://schemas.microsoft.com/office/drawing/2014/main" id="{6C5B842A-7D78-E63C-C787-404D37F7BFA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68246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Now we’re ready to move on to part 2. You want to make sure you leave enough time for this one by moving your group along in the first part if they are going slowly. That’s because this part really gets to the heart of 7-1-7 – bottlenecks, enablers, and actions for performance improvement. You’ll ideally have about 25 minutes for this section.  </a:t>
            </a:r>
          </a:p>
          <a:p>
            <a:endParaRPr lang="en-US" dirty="0"/>
          </a:p>
          <a:p>
            <a:r>
              <a:rPr lang="en-US" dirty="0"/>
              <a:t>The first 5 minutes involves individual work where participants write their identified bottlenecks, enablers, and actions.  </a:t>
            </a:r>
          </a:p>
          <a:p>
            <a:endParaRPr lang="en-US" dirty="0"/>
          </a:p>
          <a:p>
            <a:r>
              <a:rPr lang="en-US" dirty="0"/>
              <a:t>There are then 10 minutes to discuss the bottlenecks and enablers, and then 10 minutes to discussion the immediate and longer-term actions.  </a:t>
            </a:r>
          </a:p>
          <a:p>
            <a:endParaRPr lang="en-US" dirty="0"/>
          </a:p>
          <a:p>
            <a:r>
              <a:rPr lang="en-US" dirty="0"/>
              <a:t>We have found that the </a:t>
            </a:r>
            <a:r>
              <a:rPr lang="en-US" dirty="0" err="1"/>
              <a:t>post-it</a:t>
            </a:r>
            <a:r>
              <a:rPr lang="en-US" dirty="0"/>
              <a:t> note method works well for bottlenecks and enablers, because individuals can write out the bottlenecks/enablers they identified and you as the facilitator can group these together.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50</a:t>
            </a:fld>
            <a:endParaRPr lang="en-US" dirty="0"/>
          </a:p>
        </p:txBody>
      </p:sp>
    </p:spTree>
    <p:extLst>
      <p:ext uri="{BB962C8B-B14F-4D97-AF65-F5344CB8AC3E}">
        <p14:creationId xmlns:p14="http://schemas.microsoft.com/office/powerpoint/2010/main" val="25608141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So now let’s go through the scenario again, but this time looking for the bottlenecks and enablers. Remember that the participants may come up with slightly different answers – this part is more open-ended than part 1.  </a:t>
            </a:r>
            <a:br>
              <a:rPr lang="en-US" dirty="0">
                <a:cs typeface="Arial"/>
              </a:rPr>
            </a:br>
            <a:br>
              <a:rPr lang="en-US" dirty="0">
                <a:cs typeface="Arial"/>
              </a:rPr>
            </a:br>
            <a:r>
              <a:rPr lang="en-US" dirty="0">
                <a:latin typeface="Arial"/>
                <a:cs typeface="Arial"/>
              </a:rPr>
              <a:t>We’ve highlighted bottlenecks in green and enablers in pink/purple.  </a:t>
            </a:r>
          </a:p>
          <a:p>
            <a:br>
              <a:rPr lang="en-US" dirty="0"/>
            </a:br>
            <a:r>
              <a:rPr lang="en-US" dirty="0"/>
              <a:t>There aren’t any in these first two paragraphs.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51</a:t>
            </a:fld>
            <a:endParaRPr lang="en-US" dirty="0"/>
          </a:p>
        </p:txBody>
      </p:sp>
    </p:spTree>
    <p:extLst>
      <p:ext uri="{BB962C8B-B14F-4D97-AF65-F5344CB8AC3E}">
        <p14:creationId xmlns:p14="http://schemas.microsoft.com/office/powerpoint/2010/main" val="1572959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the bottleneck is that there was a lack of clinical suspicion despite the presence of a </a:t>
            </a:r>
            <a:r>
              <a:rPr lang="en-GB" sz="1200" dirty="0">
                <a:solidFill>
                  <a:schemeClr val="accent1"/>
                </a:solidFill>
                <a:effectLst/>
                <a:ea typeface="Calibri" panose="020F0502020204030204" pitchFamily="34" charset="0"/>
                <a:cs typeface="Arial" panose="020B0604020202020204" pitchFamily="34" charset="0"/>
              </a:rPr>
              <a:t>diagnostic feature of measles.  </a:t>
            </a:r>
          </a:p>
          <a:p>
            <a:endParaRPr lang="en-GB" sz="1200" dirty="0">
              <a:solidFill>
                <a:schemeClr val="accent1"/>
              </a:solidFill>
              <a:effectLst/>
              <a:cs typeface="Arial" panose="020B0604020202020204" pitchFamily="34" charset="0"/>
            </a:endParaRPr>
          </a:p>
          <a:p>
            <a:r>
              <a:rPr lang="en-GB" sz="1200" dirty="0">
                <a:solidFill>
                  <a:schemeClr val="accent1"/>
                </a:solidFill>
                <a:effectLst/>
                <a:cs typeface="Arial" panose="020B0604020202020204" pitchFamily="34" charset="0"/>
              </a:rPr>
              <a:t>An enabler was that the clinical team did eventually suspect measles (even though they didn’t suspect it when she first visited, they did the next time, which is an enabler!).  </a:t>
            </a:r>
          </a:p>
          <a:p>
            <a:endParaRPr lang="en-GB" sz="1200" dirty="0">
              <a:solidFill>
                <a:schemeClr val="accent1"/>
              </a:solidFill>
              <a:effectLst/>
              <a:cs typeface="Arial" panose="020B0604020202020204" pitchFamily="34" charset="0"/>
            </a:endParaRPr>
          </a:p>
          <a:p>
            <a:r>
              <a:rPr lang="en-GB" sz="1200" dirty="0">
                <a:solidFill>
                  <a:schemeClr val="accent1"/>
                </a:solidFill>
                <a:effectLst/>
                <a:cs typeface="Arial" panose="020B0604020202020204" pitchFamily="34" charset="0"/>
              </a:rPr>
              <a:t>Another enablers it that the attending physician had recently undergone refresher training on notification protocols.  </a:t>
            </a:r>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52</a:t>
            </a:fld>
            <a:endParaRPr lang="en-US" dirty="0"/>
          </a:p>
        </p:txBody>
      </p:sp>
    </p:spTree>
    <p:extLst>
      <p:ext uri="{BB962C8B-B14F-4D97-AF65-F5344CB8AC3E}">
        <p14:creationId xmlns:p14="http://schemas.microsoft.com/office/powerpoint/2010/main" val="21845387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Later, a bottleneck is that the specimen arrived at the national lab on 10 December, but was confirmed on 12 December.  </a:t>
            </a:r>
            <a:br>
              <a:rPr lang="en-US" dirty="0"/>
            </a:br>
            <a:br>
              <a:rPr lang="en-US" dirty="0"/>
            </a:br>
            <a:r>
              <a:rPr lang="en-US" dirty="0"/>
              <a:t>Some participants don’t flag this as a bottleneck because this may not seem like a delay to them. But time differences like this, for example, two days between specimen arrival and lab confirmation, would warrant questions to understand why this wasn’t faster (could it have been 1 day or on the same day, and if so, what led to the delay that it was 2 days instead).  These are the types of discussions that participants are likely to get into for this </a:t>
            </a:r>
            <a:r>
              <a:rPr lang="en-US" dirty="0">
                <a:latin typeface="Arial"/>
                <a:cs typeface="Arial"/>
              </a:rPr>
              <a:t>tabletop activity</a:t>
            </a:r>
            <a:r>
              <a:rPr lang="en-US" dirty="0"/>
              <a:t>.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53</a:t>
            </a:fld>
            <a:endParaRPr lang="en-US" dirty="0"/>
          </a:p>
        </p:txBody>
      </p:sp>
    </p:spTree>
    <p:extLst>
      <p:ext uri="{BB962C8B-B14F-4D97-AF65-F5344CB8AC3E}">
        <p14:creationId xmlns:p14="http://schemas.microsoft.com/office/powerpoint/2010/main" val="3554011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we have a couple more bottlenecks for the early response actions.  </a:t>
            </a:r>
          </a:p>
          <a:p>
            <a:endParaRPr lang="en-US" dirty="0"/>
          </a:p>
          <a:p>
            <a:r>
              <a:rPr lang="en-US" dirty="0"/>
              <a:t>One is that there was a slight delay due to lack of funds for the procurement of fuel.  </a:t>
            </a:r>
          </a:p>
          <a:p>
            <a:endParaRPr lang="en-US" dirty="0"/>
          </a:p>
          <a:p>
            <a:r>
              <a:rPr lang="en-US" dirty="0"/>
              <a:t>The second is that there was a risk communications delay because </a:t>
            </a:r>
            <a:r>
              <a:rPr lang="en-GB" sz="1200" dirty="0">
                <a:solidFill>
                  <a:schemeClr val="accent1"/>
                </a:solidFill>
                <a:effectLst/>
                <a:ea typeface="Calibri" panose="020F0502020204030204" pitchFamily="34" charset="0"/>
                <a:cs typeface="Arial" panose="020B0604020202020204" pitchFamily="34" charset="0"/>
              </a:rPr>
              <a:t>there was confusion between the district and national authorities because of delays in translating materials</a:t>
            </a:r>
            <a:r>
              <a:rPr lang="en-GB" sz="1200" dirty="0">
                <a:solidFill>
                  <a:schemeClr val="tx1"/>
                </a:solidFill>
                <a:effectLst/>
                <a:ea typeface="Calibri" panose="020F0502020204030204" pitchFamily="34" charset="0"/>
                <a:cs typeface="Arial" panose="020B0604020202020204" pitchFamily="34" charset="0"/>
              </a:rPr>
              <a:t> </a:t>
            </a:r>
            <a:r>
              <a:rPr lang="en-GB" sz="1200" b="0" dirty="0">
                <a:solidFill>
                  <a:schemeClr val="tx1"/>
                </a:solidFill>
                <a:effectLst/>
                <a:ea typeface="Calibri" panose="020F0502020204030204" pitchFamily="34" charset="0"/>
                <a:cs typeface="Arial" panose="020B0604020202020204" pitchFamily="34" charset="0"/>
              </a:rPr>
              <a:t>into several local languages spoken by the outbreak-affected communities.</a:t>
            </a:r>
          </a:p>
          <a:p>
            <a:endParaRPr lang="en-GB" sz="1200" b="0" dirty="0">
              <a:solidFill>
                <a:schemeClr val="tx1"/>
              </a:solidFill>
              <a:effectLst/>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54</a:t>
            </a:fld>
            <a:endParaRPr lang="en-US" dirty="0"/>
          </a:p>
        </p:txBody>
      </p:sp>
    </p:spTree>
    <p:extLst>
      <p:ext uri="{BB962C8B-B14F-4D97-AF65-F5344CB8AC3E}">
        <p14:creationId xmlns:p14="http://schemas.microsoft.com/office/powerpoint/2010/main" val="3947725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did not flag major bottlenecks on the last couple of paragraphs, though participants may correctly wonder why some of these took several days. This would be something that would be further interrogated in a real-world analysis.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55</a:t>
            </a:fld>
            <a:endParaRPr lang="en-US" dirty="0"/>
          </a:p>
        </p:txBody>
      </p:sp>
    </p:spTree>
    <p:extLst>
      <p:ext uri="{BB962C8B-B14F-4D97-AF65-F5344CB8AC3E}">
        <p14:creationId xmlns:p14="http://schemas.microsoft.com/office/powerpoint/2010/main" val="29476559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In your facilitator guide, you’ll find and answer key with these bottlenecks and enablers that we just discussed. Remember, participants may come up with other answers as well. However, as a facilitator, try to guide them towards the ones mentioned here if they miss any of them.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56</a:t>
            </a:fld>
            <a:endParaRPr lang="en-US" dirty="0"/>
          </a:p>
        </p:txBody>
      </p:sp>
    </p:spTree>
    <p:extLst>
      <p:ext uri="{BB962C8B-B14F-4D97-AF65-F5344CB8AC3E}">
        <p14:creationId xmlns:p14="http://schemas.microsoft.com/office/powerpoint/2010/main" val="21761604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Based on the bottlenecks, the group will come up with some immediate and longer-term actions. Here are some suggested ones, as found in your facilitator’s guide. There are no right or wrong answers here, and the key point is to make sure they are having a discussion that directly links actions to identified bottlenecks.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57</a:t>
            </a:fld>
            <a:endParaRPr lang="en-US" dirty="0"/>
          </a:p>
        </p:txBody>
      </p:sp>
    </p:spTree>
    <p:extLst>
      <p:ext uri="{BB962C8B-B14F-4D97-AF65-F5344CB8AC3E}">
        <p14:creationId xmlns:p14="http://schemas.microsoft.com/office/powerpoint/2010/main" val="132294461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That brings us to the small group debrief. We have suggested a couple of questions that focus on key insights, takeaways, and what the participants found useful or interesting about 7-1-7.  </a:t>
            </a:r>
          </a:p>
          <a:p>
            <a:endParaRPr lang="en-US" dirty="0"/>
          </a:p>
          <a:p>
            <a:r>
              <a:rPr lang="en-US" dirty="0">
                <a:latin typeface="Arial"/>
                <a:cs typeface="Arial"/>
              </a:rPr>
              <a:t>There are 10 minutes allocated for this debrief. However, this section also acts as "buffer time” and can be skipped if parts 1 or 2 took longer and you have run out of time in the tabletop activity. </a:t>
            </a:r>
          </a:p>
          <a:p>
            <a:endParaRPr lang="en-US" dirty="0"/>
          </a:p>
          <a:p>
            <a:r>
              <a:rPr lang="en-US" dirty="0"/>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58</a:t>
            </a:fld>
            <a:endParaRPr lang="en-US" dirty="0"/>
          </a:p>
        </p:txBody>
      </p:sp>
    </p:spTree>
    <p:extLst>
      <p:ext uri="{BB962C8B-B14F-4D97-AF65-F5344CB8AC3E}">
        <p14:creationId xmlns:p14="http://schemas.microsoft.com/office/powerpoint/2010/main" val="20818521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Here are some quick tips for facilitation.  </a:t>
            </a:r>
            <a:br>
              <a:rPr lang="en-US" dirty="0">
                <a:cs typeface="Arial"/>
              </a:rPr>
            </a:br>
            <a:br>
              <a:rPr lang="en-US" dirty="0">
                <a:cs typeface="Arial"/>
              </a:rPr>
            </a:br>
            <a:r>
              <a:rPr lang="en-US" dirty="0">
                <a:latin typeface="Arial"/>
                <a:cs typeface="Arial"/>
              </a:rPr>
              <a:t>Before you do the tabletop activity, be sure to familiarize yourself with the participant guide, the 7-1-7 assessment tool, the facilitator’s guide, and the facilitator’s agenda. If possible, skim the 7-1-7 Milestone Dates Reference Guide. </a:t>
            </a:r>
          </a:p>
          <a:p>
            <a:endParaRPr lang="en-US" dirty="0"/>
          </a:p>
          <a:p>
            <a:r>
              <a:rPr lang="en-US" dirty="0"/>
              <a:t>Facilitation is as much about the soft skills as it is about knowing how to do the activity itself! </a:t>
            </a:r>
          </a:p>
          <a:p>
            <a:endParaRPr lang="en-US" dirty="0"/>
          </a:p>
          <a:p>
            <a:r>
              <a:rPr lang="en-US" dirty="0">
                <a:latin typeface="Arial"/>
                <a:cs typeface="Arial"/>
              </a:rPr>
              <a:t>It’s also be helpful to think ahead of time on how you’ll engage participants for discussions. How will you engage with very quiet participants?  How will you manage ones who are actively participating but not making space for others to participate? What will you do when there are questions or debates that are tangential to the tabletop activity, or may be useful but are taking too long?  </a:t>
            </a:r>
          </a:p>
          <a:p>
            <a:endParaRPr lang="en-US" dirty="0"/>
          </a:p>
          <a:p>
            <a:r>
              <a:rPr lang="en-US" dirty="0">
                <a:latin typeface="Arial"/>
                <a:cs typeface="Arial"/>
              </a:rPr>
              <a:t>During the tabletop activity, be sure to track your time and be somewhere flexible based on the group’s needs. We have found that some groups need longer to read through the scenario, and some need more time during the discussions. The lead facilitators will also be announcing when you should ideally be moving onto the next sections.  </a:t>
            </a:r>
          </a:p>
          <a:p>
            <a:endParaRPr lang="en-US" dirty="0"/>
          </a:p>
          <a:p>
            <a:r>
              <a:rPr lang="en-US" dirty="0">
                <a:latin typeface="Arial"/>
                <a:cs typeface="Arial"/>
              </a:rPr>
              <a:t>If discussions are going on a tangent, try to politely bring the conversation back to the tabletop activity.  </a:t>
            </a:r>
          </a:p>
          <a:p>
            <a:endParaRPr lang="en-US" dirty="0"/>
          </a:p>
          <a:p>
            <a:r>
              <a:rPr lang="en-US" dirty="0">
                <a:latin typeface="Arial"/>
                <a:cs typeface="Arial"/>
              </a:rPr>
              <a:t>And remember, the lead facilitators are there to help you. So ask them questions you’re stuck on.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59</a:t>
            </a:fld>
            <a:endParaRPr lang="en-US" dirty="0"/>
          </a:p>
        </p:txBody>
      </p:sp>
    </p:spTree>
    <p:extLst>
      <p:ext uri="{BB962C8B-B14F-4D97-AF65-F5344CB8AC3E}">
        <p14:creationId xmlns:p14="http://schemas.microsoft.com/office/powerpoint/2010/main" val="1076252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F90DA-8723-F411-4537-6918F8608F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BF6B85-843B-EF7A-FBCB-AA48A08454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91A01A-DE02-6652-C723-5A34F11AB750}"/>
              </a:ext>
            </a:extLst>
          </p:cNvPr>
          <p:cNvSpPr>
            <a:spLocks noGrp="1"/>
          </p:cNvSpPr>
          <p:nvPr>
            <p:ph type="body" idx="1"/>
          </p:nvPr>
        </p:nvSpPr>
        <p:spPr/>
        <p:txBody>
          <a:bodyPr/>
          <a:lstStyle/>
          <a:p>
            <a:pPr>
              <a:defRPr/>
            </a:pPr>
            <a:r>
              <a:rPr lang="en-US" b="0" i="0" kern="1200">
                <a:latin typeface="Arial"/>
                <a:cs typeface="Arial"/>
              </a:rPr>
              <a:t>The 7-1-7 </a:t>
            </a:r>
            <a:r>
              <a:rPr lang="en-US">
                <a:latin typeface="Arial"/>
                <a:cs typeface="Arial"/>
              </a:rPr>
              <a:t>target is</a:t>
            </a:r>
            <a:r>
              <a:rPr lang="en-US" b="0" i="0" kern="1200">
                <a:latin typeface="Arial"/>
                <a:cs typeface="Arial"/>
              </a:rPr>
              <a:t> about giving ourselves the best chance we can at finding and stopping outbreaks quickly.  </a:t>
            </a:r>
          </a:p>
          <a:p>
            <a:pPr>
              <a:defRPr/>
            </a:pPr>
            <a:endParaRPr lang="en-US" b="0" i="0" kern="1200">
              <a:latin typeface="Arial"/>
              <a:cs typeface="Arial"/>
            </a:endParaRPr>
          </a:p>
          <a:p>
            <a:pPr>
              <a:defRPr/>
            </a:pPr>
            <a:r>
              <a:rPr lang="en-US" b="0" i="0" kern="1200">
                <a:latin typeface="Arial"/>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a:latin typeface="Arial"/>
              <a:cs typeface="Arial"/>
            </a:endParaRPr>
          </a:p>
          <a:p>
            <a:pPr>
              <a:defRPr/>
            </a:pPr>
            <a:r>
              <a:rPr lang="en-US" sz="1200" b="0" i="0" kern="1200">
                <a:latin typeface="Arial"/>
                <a:cs typeface="Arial"/>
              </a:rPr>
              <a:t>S</a:t>
            </a:r>
            <a:r>
              <a:rPr lang="en-US" sz="1200">
                <a:latin typeface="Arial"/>
                <a:cs typeface="Arial"/>
              </a:rPr>
              <a:t>peed really matters for infectious diseases due to the exponential nature of their growth. </a:t>
            </a:r>
            <a:r>
              <a:rPr lang="en-US" sz="1200" b="0" i="0" kern="1200">
                <a:latin typeface="Arial"/>
                <a:cs typeface="Arial"/>
              </a:rPr>
              <a:t>This means that detecting and responding as fast as possible in those early days gives us the best chance </a:t>
            </a:r>
            <a:r>
              <a:rPr lang="en-US">
                <a:latin typeface="Arial"/>
                <a:cs typeface="Arial"/>
              </a:rPr>
              <a:t>at outbreak</a:t>
            </a:r>
            <a:r>
              <a:rPr lang="en-US" sz="1200" b="0" i="0" kern="1200">
                <a:latin typeface="Arial"/>
                <a:cs typeface="Arial"/>
              </a:rPr>
              <a:t> containment.</a:t>
            </a:r>
            <a:r>
              <a:rPr lang="en-US" sz="1200">
                <a:latin typeface="Arial"/>
                <a:cs typeface="Arial"/>
              </a:rPr>
              <a:t> </a:t>
            </a:r>
            <a:r>
              <a:rPr lang="en-US" sz="1200" b="0" i="0" kern="1200">
                <a:latin typeface="Arial"/>
                <a:cs typeface="Arial"/>
              </a:rPr>
              <a:t>This exponential growth also means that adjustments in those early days based on </a:t>
            </a:r>
            <a:r>
              <a:rPr lang="en-US" sz="1200">
                <a:latin typeface="Arial"/>
                <a:cs typeface="Arial"/>
              </a:rPr>
              <a:t>real-time </a:t>
            </a:r>
            <a:r>
              <a:rPr lang="en-US" sz="1200" b="0" i="0" kern="1200">
                <a:latin typeface="Arial"/>
                <a:cs typeface="Arial"/>
              </a:rPr>
              <a:t>performance review during </a:t>
            </a:r>
            <a:r>
              <a:rPr lang="en-US" sz="1200">
                <a:latin typeface="Arial"/>
                <a:cs typeface="Arial"/>
              </a:rPr>
              <a:t>the outbreak may </a:t>
            </a:r>
            <a:r>
              <a:rPr lang="en-US" sz="1200" b="0" i="0" kern="1200">
                <a:latin typeface="Arial"/>
                <a:cs typeface="Arial"/>
              </a:rPr>
              <a:t>have the </a:t>
            </a:r>
            <a:r>
              <a:rPr lang="en-US" sz="1200">
                <a:latin typeface="Arial"/>
                <a:cs typeface="Arial"/>
              </a:rPr>
              <a:t>“</a:t>
            </a:r>
            <a:r>
              <a:rPr lang="en-US" sz="1200" b="0" i="0" kern="1200">
                <a:latin typeface="Arial"/>
                <a:cs typeface="Arial"/>
              </a:rPr>
              <a:t>biggest bang for your buck</a:t>
            </a:r>
            <a:r>
              <a:rPr lang="en-US" sz="1200">
                <a:latin typeface="Arial"/>
                <a:cs typeface="Arial"/>
              </a:rPr>
              <a:t>”</a:t>
            </a:r>
            <a:r>
              <a:rPr lang="en-US" sz="1200" b="0" i="0" kern="1200">
                <a:latin typeface="Arial"/>
                <a:cs typeface="Arial"/>
              </a:rPr>
              <a:t>.</a:t>
            </a:r>
            <a:r>
              <a:rPr lang="en-US" sz="1200">
                <a:latin typeface="Arial"/>
                <a:cs typeface="Arial"/>
              </a:rPr>
              <a:t> This is why the 7-1-7 </a:t>
            </a:r>
            <a:r>
              <a:rPr lang="en-US">
                <a:latin typeface="Arial"/>
                <a:cs typeface="Arial"/>
              </a:rPr>
              <a:t>target focuses</a:t>
            </a:r>
            <a:r>
              <a:rPr lang="en-US" sz="1200">
                <a:latin typeface="Arial"/>
                <a:cs typeface="Arial"/>
              </a:rPr>
              <a:t> on speed: because speed in those early days of an outbreak really matters.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Arial"/>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a:defRPr/>
            </a:pPr>
            <a:r>
              <a:rPr lang="en-US" sz="1200">
                <a:latin typeface="Arial"/>
                <a:cs typeface="Arial"/>
              </a:rPr>
              <a:t>A core tenet of the 7-1-7 </a:t>
            </a:r>
            <a:r>
              <a:rPr lang="en-US">
                <a:latin typeface="Arial"/>
                <a:cs typeface="Arial"/>
              </a:rPr>
              <a:t>target</a:t>
            </a:r>
            <a:r>
              <a:rPr lang="en-US" sz="1200">
                <a:latin typeface="Arial"/>
                <a:cs typeface="Arial"/>
              </a:rPr>
              <a:t> is that assessing performance of real-world events as they happen can help us continuously strengthen the systems that are needed for detection, notification, and response during those </a:t>
            </a:r>
            <a:r>
              <a:rPr lang="en-US">
                <a:latin typeface="Arial"/>
                <a:cs typeface="Arial"/>
              </a:rPr>
              <a:t>early days</a:t>
            </a:r>
            <a:r>
              <a:rPr lang="en-US" sz="1200">
                <a:latin typeface="Arial"/>
                <a:cs typeface="Arial"/>
              </a:rPr>
              <a:t>. Many of these systems are used daily in countries/jurisdictions for outbreaks ranging from small to large. Using every outbreak as an opportunity to learn and improve makes system improvement an integral part of a country or jurisdiction’s public health work.   </a:t>
            </a:r>
            <a:endParaRPr lang="en-US" b="0" i="0" kern="1200">
              <a:latin typeface="Arial"/>
              <a:cs typeface="Arial"/>
            </a:endParaRPr>
          </a:p>
        </p:txBody>
      </p:sp>
      <p:sp>
        <p:nvSpPr>
          <p:cNvPr id="4" name="Slide Number Placeholder 3">
            <a:extLst>
              <a:ext uri="{FF2B5EF4-FFF2-40B4-BE49-F238E27FC236}">
                <a16:creationId xmlns:a16="http://schemas.microsoft.com/office/drawing/2014/main" id="{019F6CAF-234C-20CF-28BF-52722E472B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24901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spend a few minutes on any questions you may have.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60</a:t>
            </a:fld>
            <a:endParaRPr lang="en-US" dirty="0"/>
          </a:p>
        </p:txBody>
      </p:sp>
    </p:spTree>
    <p:extLst>
      <p:ext uri="{BB962C8B-B14F-4D97-AF65-F5344CB8AC3E}">
        <p14:creationId xmlns:p14="http://schemas.microsoft.com/office/powerpoint/2010/main" val="159906845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attending this 7-1-7 </a:t>
            </a:r>
            <a:r>
              <a:rPr lang="en-US" dirty="0">
                <a:latin typeface="Arial"/>
                <a:cs typeface="Arial"/>
              </a:rPr>
              <a:t>tabletop activity</a:t>
            </a:r>
            <a:r>
              <a:rPr lang="en-US" dirty="0"/>
              <a:t> facilitation training!</a:t>
            </a:r>
          </a:p>
        </p:txBody>
      </p:sp>
      <p:sp>
        <p:nvSpPr>
          <p:cNvPr id="4" name="Slide Number Placeholder 3"/>
          <p:cNvSpPr>
            <a:spLocks noGrp="1"/>
          </p:cNvSpPr>
          <p:nvPr>
            <p:ph type="sldNum" sz="quarter" idx="5"/>
          </p:nvPr>
        </p:nvSpPr>
        <p:spPr/>
        <p:txBody>
          <a:bodyPr/>
          <a:lstStyle/>
          <a:p>
            <a:fld id="{A1E75C25-C22B-D14A-8C88-D3C1CFA09A77}" type="slidenum">
              <a:rPr lang="en-US" smtClean="0"/>
              <a:pPr/>
              <a:t>61</a:t>
            </a:fld>
            <a:endParaRPr lang="en-US" dirty="0"/>
          </a:p>
        </p:txBody>
      </p:sp>
    </p:spTree>
    <p:extLst>
      <p:ext uri="{BB962C8B-B14F-4D97-AF65-F5344CB8AC3E}">
        <p14:creationId xmlns:p14="http://schemas.microsoft.com/office/powerpoint/2010/main" val="2313604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0" i="0" kern="1200">
                <a:latin typeface="Arial"/>
                <a:cs typeface="Arial"/>
              </a:rPr>
              <a:t>7-1-7 is focused on how to improve the speed of outbreak detection, notification, and response by improving at the system level. This involves assessing timeliness, identifying bottlenecks that led to delays, and taking action.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41751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latin typeface="Helvetica Neue"/>
              </a:rPr>
              <a:t>Now let's get into what the 7-1-7 target is and the metrics that make up the target. There are four key milestone dates needed when calculating 7-1-7 performance. </a:t>
            </a:r>
          </a:p>
          <a:p>
            <a:endParaRPr lang="en-US" dirty="0">
              <a:effectLst/>
              <a:latin typeface="Helvetica Neue" panose="02000503000000020004" pitchFamily="2" charset="0"/>
            </a:endParaRPr>
          </a:p>
          <a:p>
            <a:r>
              <a:rPr lang="en-US" dirty="0">
                <a:effectLst/>
                <a:latin typeface="Helvetica Neue"/>
              </a:rPr>
              <a:t>The 1st is the date of public health threat emergence. This is based on symptom onset of the first case for non-endemic diseases, or when a </a:t>
            </a:r>
            <a:r>
              <a:rPr lang="en-US" dirty="0">
                <a:latin typeface="Arial"/>
                <a:cs typeface="Arial"/>
              </a:rPr>
              <a:t>predetermined increase in case incidence over the baseline rates occurred for endemic diseases.  </a:t>
            </a:r>
            <a:br>
              <a:rPr lang="en-US" dirty="0">
                <a:latin typeface="Arial"/>
                <a:cs typeface="Arial"/>
              </a:rPr>
            </a:b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Helvetica Neue"/>
              </a:rPr>
              <a:t>The 2</a:t>
            </a:r>
            <a:r>
              <a:rPr lang="en-US" baseline="30000" dirty="0">
                <a:effectLst/>
                <a:latin typeface="Helvetica Neue"/>
              </a:rPr>
              <a:t>nd</a:t>
            </a:r>
            <a:r>
              <a:rPr lang="en-US" dirty="0">
                <a:effectLst/>
                <a:latin typeface="Helvetica Neue"/>
              </a:rPr>
              <a:t> date is the date of detection. </a:t>
            </a:r>
            <a:r>
              <a:rPr lang="en-US" dirty="0">
                <a:latin typeface="Arial"/>
                <a:cs typeface="Arial"/>
              </a:rPr>
              <a:t>The date of detection is the date when the event was first recorded by any source or in any system. This can happen at the community or health facility level, through a lab, through the surveillance system.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The time between emergence and detection should be 7 or fewer days.  </a:t>
            </a:r>
          </a:p>
          <a:p>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Helvetica Neue"/>
              </a:rPr>
              <a:t>The 3</a:t>
            </a:r>
            <a:r>
              <a:rPr lang="en-US" baseline="30000" dirty="0">
                <a:effectLst/>
                <a:latin typeface="Helvetica Neue"/>
              </a:rPr>
              <a:t>rd</a:t>
            </a:r>
            <a:r>
              <a:rPr lang="en-US" dirty="0">
                <a:effectLst/>
                <a:latin typeface="Helvetica Neue"/>
              </a:rPr>
              <a:t> date is the date of notification. </a:t>
            </a:r>
            <a:r>
              <a:rPr lang="en-US" dirty="0">
                <a:latin typeface="Arial"/>
                <a:cs typeface="Arial"/>
              </a:rPr>
              <a:t>This is the date the event is first reported to a public health authority responsible for action. This can be at any level, and often occurs sub-nationally, like at the local or district level. Think of a district surveillance officer being notified by a clinician of a possible event.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Helvetica Neue"/>
              </a:rPr>
              <a:t>The time between detection and notification should be 1 or fewer days.  </a:t>
            </a:r>
          </a:p>
          <a:p>
            <a:br>
              <a:rPr lang="en-US" dirty="0">
                <a:effectLst/>
                <a:latin typeface="Helvetica Neue" panose="02000503000000020004" pitchFamily="2" charset="0"/>
              </a:rPr>
            </a:br>
            <a:r>
              <a:rPr lang="en-US" dirty="0">
                <a:effectLst/>
                <a:latin typeface="Helvetica Neue"/>
              </a:rPr>
              <a:t>The 4</a:t>
            </a:r>
            <a:r>
              <a:rPr lang="en-US" baseline="30000" dirty="0">
                <a:effectLst/>
                <a:latin typeface="Helvetica Neue"/>
              </a:rPr>
              <a:t>th</a:t>
            </a:r>
            <a:r>
              <a:rPr lang="en-US" dirty="0">
                <a:effectLst/>
                <a:latin typeface="Helvetica Neue"/>
              </a:rPr>
              <a:t> date is the date on which all applicable 7-1-7 early response actions were completed. To determine this date, </a:t>
            </a:r>
            <a:r>
              <a:rPr lang="en-US" dirty="0">
                <a:latin typeface="Arial"/>
                <a:cs typeface="Arial"/>
              </a:rPr>
              <a:t>you need to assess the dates of the seven early response actions here and use the last of those dates. We’ll go over the actions in the next slide.  </a:t>
            </a:r>
          </a:p>
          <a:p>
            <a:endParaRPr lang="en-US" dirty="0">
              <a:cs typeface="Arial"/>
            </a:endParaRPr>
          </a:p>
          <a:p>
            <a:r>
              <a:rPr lang="en-US" dirty="0">
                <a:latin typeface="Arial"/>
                <a:cs typeface="Arial"/>
              </a:rPr>
              <a:t>The time between notification and completion of all applicable 7-1-7 early response actions should be 7 or fewer days.  </a:t>
            </a:r>
          </a:p>
          <a:p>
            <a:br>
              <a:rPr lang="en-US" dirty="0">
                <a:effectLst/>
                <a:latin typeface="Helvetica Neue" panose="02000503000000020004" pitchFamily="2" charset="0"/>
              </a:rPr>
            </a:br>
            <a:r>
              <a:rPr lang="en-US" dirty="0">
                <a:effectLst/>
                <a:latin typeface="Helvetica Neue"/>
              </a:rPr>
              <a:t>Together, these three metrics form the overall 7-1-7 target. Assessing actual performance against the 7-1-7 target helps us identify where we think real slowdowns are happening.</a:t>
            </a:r>
          </a:p>
          <a:p>
            <a:pPr>
              <a:defRPr/>
            </a:pPr>
            <a:endParaRPr lang="en-US" b="0" i="0" kern="1200"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19446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a:solidFill>
                  <a:srgbClr val="000000"/>
                </a:solidFill>
                <a:effectLst/>
                <a:latin typeface="Arial"/>
                <a:cs typeface="Arial"/>
              </a:rPr>
              <a:t>The seven categories of 7-1-7 </a:t>
            </a:r>
            <a:r>
              <a:rPr lang="en-US">
                <a:solidFill>
                  <a:srgbClr val="000000"/>
                </a:solidFill>
                <a:latin typeface="Arial"/>
                <a:cs typeface="Arial"/>
              </a:rPr>
              <a:t>early response actions represent</a:t>
            </a:r>
            <a:r>
              <a:rPr lang="en-US" b="0" i="0" u="none" strike="noStrike">
                <a:solidFill>
                  <a:srgbClr val="000000"/>
                </a:solidFill>
                <a:effectLst/>
                <a:latin typeface="Arial"/>
                <a:cs typeface="Arial"/>
              </a:rPr>
              <a:t> the core response functions that are needed in the early phase of most outbreaks.  These range from initiating an investigation or deploying an investigative team, conducting epi analyses and risk assessment, obtaining lab confirmation, and establishing a coordination mechanism to core control measures that are needed to contain an outbreak, from infection prevention and control and case management to public health countermeasures, risk communication and community engagement. </a:t>
            </a:r>
          </a:p>
          <a:p>
            <a:endParaRPr lang="en-US" b="0" i="0" u="none" strike="noStrike">
              <a:solidFill>
                <a:srgbClr val="000000"/>
              </a:solidFill>
              <a:effectLst/>
              <a:latin typeface="Arial" panose="020B0604020202020204" pitchFamily="34" charset="0"/>
            </a:endParaRPr>
          </a:p>
          <a:p>
            <a:r>
              <a:rPr lang="en-US" b="0" i="0" u="none" strike="noStrike">
                <a:solidFill>
                  <a:srgbClr val="000000"/>
                </a:solidFill>
                <a:effectLst/>
                <a:latin typeface="Arial"/>
                <a:cs typeface="Arial"/>
              </a:rPr>
              <a:t>These actions are typically in different pillars of an outbreak response and may be conducted by different teams, but together they constitute actions where timeliness can have a major impact on the ability to contain and control an outbreak.  </a:t>
            </a:r>
          </a:p>
          <a:p>
            <a:endParaRPr lang="en-US" b="0" i="0" u="none" strike="noStrike">
              <a:solidFill>
                <a:srgbClr val="000000"/>
              </a:solidFill>
              <a:effectLst/>
              <a:latin typeface="Arial" panose="020B0604020202020204" pitchFamily="34" charset="0"/>
            </a:endParaRPr>
          </a:p>
          <a:p>
            <a:r>
              <a:rPr lang="en-US" b="0" i="0" u="none" strike="noStrike">
                <a:solidFill>
                  <a:srgbClr val="000000"/>
                </a:solidFill>
                <a:effectLst/>
                <a:latin typeface="Arial"/>
                <a:cs typeface="Arial"/>
              </a:rPr>
              <a:t>Note that 4 of these actions are focused on initiation of activities.  </a:t>
            </a:r>
          </a:p>
          <a:p>
            <a:endParaRPr lang="en-US" b="0" i="0" u="none" strike="noStrike">
              <a:solidFill>
                <a:srgbClr val="000000"/>
              </a:solidFill>
              <a:effectLst/>
              <a:latin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35414171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6.jpe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dirty="0"/>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dirty="0"/>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dirty="0"/>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dirty="0"/>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dirty="0"/>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dirty="0"/>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dirty="0"/>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dirty="0"/>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dirty="0"/>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dirty="0"/>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dirty="0"/>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dirty="0"/>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endParaRPr lang="en-US" dirty="0"/>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endParaRPr lang="en-US" dirty="0"/>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endParaRPr lang="en-US" dirty="0"/>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endParaRPr lang="en-US" dirty="0"/>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dirty="0"/>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E4DD52F-055E-8368-C260-8542AED5DF89}"/>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7871886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dirty="0"/>
          </a:p>
        </p:txBody>
      </p:sp>
    </p:spTree>
    <p:extLst>
      <p:ext uri="{BB962C8B-B14F-4D97-AF65-F5344CB8AC3E}">
        <p14:creationId xmlns:p14="http://schemas.microsoft.com/office/powerpoint/2010/main" val="12488383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dirty="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40308002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18338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37850245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8178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1676076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dirty="0"/>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31386418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24763876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841640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1867524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67059254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41114533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9645078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67596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26797953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09513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258542460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2593229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623396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31943703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247383514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4805477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991919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599952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FF599E1-D879-C397-EC5A-EA17E7925DD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FA7212B-1E62-1449-865D-B6988C1203EA}" type="datetimeFigureOut">
              <a:rPr kumimoji="0" lang="en-US" sz="1800" b="0" i="0" u="none" strike="noStrike" kern="1200" cap="none" spc="0" normalizeH="0" baseline="0" noProof="0" smtClean="0">
                <a:ln>
                  <a:noFill/>
                </a:ln>
                <a:solidFill>
                  <a:srgbClr val="384D5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5/22/25</a:t>
            </a:fld>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91F80FB6-D633-6684-DFDD-91A2E9DEFFEB}"/>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1F282BC2-76A2-DB9B-CF10-64D6F5FF41B7}"/>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1A31BB-3EE5-9541-AB82-EF1828088A12}" type="slidenum">
              <a:rPr kumimoji="0" lang="en-US" sz="1800" b="0" i="0" u="none" strike="noStrike" kern="1200" cap="none" spc="0" normalizeH="0" baseline="0" noProof="0" smtClean="0">
                <a:ln>
                  <a:noFill/>
                </a:ln>
                <a:solidFill>
                  <a:srgbClr val="384D5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40998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B1C-2964-6B5A-899C-D4EBF25EE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E567AB-48BE-745D-1F90-6E4CDB27C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633911-0050-32FF-8A58-D1E88AA10B9F}"/>
              </a:ext>
            </a:extLst>
          </p:cNvPr>
          <p:cNvSpPr>
            <a:spLocks noGrp="1"/>
          </p:cNvSpPr>
          <p:nvPr>
            <p:ph type="dt" sz="half" idx="10"/>
          </p:nvPr>
        </p:nvSpPr>
        <p:spPr/>
        <p:txBody>
          <a:bodyPr/>
          <a:lstStyle/>
          <a:p>
            <a:fld id="{968D1374-C761-4E40-A249-E2537E59768E}" type="datetimeFigureOut">
              <a:rPr lang="en-US" smtClean="0"/>
              <a:t>5/22/25</a:t>
            </a:fld>
            <a:endParaRPr lang="en-US"/>
          </a:p>
        </p:txBody>
      </p:sp>
      <p:sp>
        <p:nvSpPr>
          <p:cNvPr id="5" name="Footer Placeholder 4">
            <a:extLst>
              <a:ext uri="{FF2B5EF4-FFF2-40B4-BE49-F238E27FC236}">
                <a16:creationId xmlns:a16="http://schemas.microsoft.com/office/drawing/2014/main" id="{69671390-47D9-41CD-E044-10DCFCD78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26067-EA67-5E20-51D5-7C6256FC4C4B}"/>
              </a:ext>
            </a:extLst>
          </p:cNvPr>
          <p:cNvSpPr>
            <a:spLocks noGrp="1"/>
          </p:cNvSpPr>
          <p:nvPr>
            <p:ph type="sldNum" sz="quarter" idx="12"/>
          </p:nvPr>
        </p:nvSpPr>
        <p:spPr/>
        <p:txBody>
          <a:bodyPr/>
          <a:lstStyle/>
          <a:p>
            <a:fld id="{242C6251-E309-CF45-8B84-851F86C671C0}" type="slidenum">
              <a:rPr lang="en-US" smtClean="0"/>
              <a:t>‹#›</a:t>
            </a:fld>
            <a:endParaRPr lang="en-US"/>
          </a:p>
        </p:txBody>
      </p:sp>
    </p:spTree>
    <p:extLst>
      <p:ext uri="{BB962C8B-B14F-4D97-AF65-F5344CB8AC3E}">
        <p14:creationId xmlns:p14="http://schemas.microsoft.com/office/powerpoint/2010/main" val="2519996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dirty="0"/>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dirty="0"/>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dirty="0"/>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dirty="0"/>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dirty="0"/>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dirty="0"/>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dirty="0"/>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dirty="0"/>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dirty="0"/>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26" Type="http://schemas.openxmlformats.org/officeDocument/2006/relationships/theme" Target="../theme/theme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slideLayout" Target="../slideLayouts/slideLayout49.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 Id="rId27"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6">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0" r:id="rId22"/>
    <p:sldLayoutId id="2147483741" r:id="rId23"/>
    <p:sldLayoutId id="2147483671" r:id="rId24"/>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7">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7">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7">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86097442"/>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 id="2147483757" r:id="rId15"/>
    <p:sldLayoutId id="2147483758" r:id="rId16"/>
    <p:sldLayoutId id="2147483759" r:id="rId17"/>
    <p:sldLayoutId id="2147483760" r:id="rId18"/>
    <p:sldLayoutId id="2147483761" r:id="rId19"/>
    <p:sldLayoutId id="2147483762" r:id="rId20"/>
    <p:sldLayoutId id="2147483763" r:id="rId21"/>
    <p:sldLayoutId id="2147483764" r:id="rId22"/>
    <p:sldLayoutId id="2147483765" r:id="rId23"/>
    <p:sldLayoutId id="2147483767" r:id="rId24"/>
    <p:sldLayoutId id="2147483768" r:id="rId25"/>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tiff"/><Relationship Id="rId7"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49.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19.png"/><Relationship Id="rId10" Type="http://schemas.openxmlformats.org/officeDocument/2006/relationships/image" Target="../media/image22.png"/><Relationship Id="rId4" Type="http://schemas.openxmlformats.org/officeDocument/2006/relationships/image" Target="../media/image18.png"/><Relationship Id="rId9" Type="http://schemas.microsoft.com/office/2007/relationships/hdphoto" Target="../media/hdphoto2.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image" Target="../media/image23.png"/><Relationship Id="rId7" Type="http://schemas.openxmlformats.org/officeDocument/2006/relationships/image" Target="../media/image27.emf"/><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26.emf"/><Relationship Id="rId5" Type="http://schemas.openxmlformats.org/officeDocument/2006/relationships/image" Target="../media/image25.png"/><Relationship Id="rId4" Type="http://schemas.openxmlformats.org/officeDocument/2006/relationships/image" Target="../media/image24.tiff"/></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image" Target="../media/image32.png"/><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46.svg"/><Relationship Id="rId4" Type="http://schemas.openxmlformats.org/officeDocument/2006/relationships/image" Target="../media/image45.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s://www.google.com/search?sca_esv=591924779&amp;rlz=1C5CHFA_enUS967US968&amp;sxsrf=AM9HkKlTEZ9qpIxaaedQ6cfHjdGtjsBAEQ:1702926064469&amp;q=mucous&amp;si=ALGXSlaWqc4XvKuO31AnQ7gAsIq_apBi-RaFFlthnAMIbRutB4oNwnRVW6WAREELuNbxStlVo9GV8r9SilMpkS6fCZo3_p0fyA%3D%3D&amp;expnd=1"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s://www.google.com/search?sca_esv=591924779&amp;rlz=1C5CHFA_enUS967US968&amp;sxsrf=AM9HkKlTEZ9qpIxaaedQ6cfHjdGtjsBAEQ:1702926064469&amp;q=mucous&amp;si=ALGXSlaWqc4XvKuO31AnQ7gAsIq_apBi-RaFFlthnAMIbRutB4oNwnRVW6WAREELuNbxStlVo9GV8r9SilMpkS6fCZo3_p0fyA%3D%3D&amp;expnd=1"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424651"/>
            <a:ext cx="9166225" cy="1149334"/>
          </a:xfrm>
        </p:spPr>
        <p:txBody>
          <a:bodyPr vert="horz" lIns="91440" tIns="45720" rIns="91440" bIns="45720" rtlCol="0" anchor="t">
            <a:normAutofit/>
          </a:bodyPr>
          <a:lstStyle/>
          <a:p>
            <a:pPr>
              <a:lnSpc>
                <a:spcPct val="110000"/>
              </a:lnSpc>
            </a:pPr>
            <a:r>
              <a:rPr lang="en-US" sz="4400" dirty="0">
                <a:latin typeface="Arial"/>
                <a:cs typeface="Arial"/>
              </a:rPr>
              <a:t>7-1-7 Measles Tabletop Activity</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974724" y="4167804"/>
            <a:ext cx="9144000" cy="916003"/>
          </a:xfrm>
        </p:spPr>
        <p:txBody>
          <a:bodyPr anchor="t">
            <a:normAutofit/>
          </a:bodyPr>
          <a:lstStyle/>
          <a:p>
            <a:pPr>
              <a:lnSpc>
                <a:spcPct val="100000"/>
              </a:lnSpc>
            </a:pPr>
            <a:r>
              <a:rPr lang="en-US" sz="2400" dirty="0"/>
              <a:t>Facilitator training</a:t>
            </a:r>
          </a:p>
        </p:txBody>
      </p:sp>
    </p:spTree>
    <p:extLst>
      <p:ext uri="{BB962C8B-B14F-4D97-AF65-F5344CB8AC3E}">
        <p14:creationId xmlns:p14="http://schemas.microsoft.com/office/powerpoint/2010/main" val="27141410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0B4D2-0BAB-6A40-8573-1D640BBA6475}"/>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D08C5743-A09B-3F82-222B-D38B48C0C95B}"/>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554A029C-BBDB-FF77-4C79-EAF836953027}"/>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en-US" sz="200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7-1-7 bottlenecks</a:t>
            </a:r>
            <a:r>
              <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are barriers, challenges, or other obstacles that delay detection, notification, or early response activities.</a:t>
            </a:r>
            <a:endParaRPr lang="en-US">
              <a:solidFill>
                <a:srgbClr val="384D56"/>
              </a:solidFill>
              <a:ea typeface="+mn-ea"/>
            </a:endParaRPr>
          </a:p>
        </p:txBody>
      </p:sp>
      <p:sp>
        <p:nvSpPr>
          <p:cNvPr id="14" name="Rounded Rectangle 13">
            <a:extLst>
              <a:ext uri="{FF2B5EF4-FFF2-40B4-BE49-F238E27FC236}">
                <a16:creationId xmlns:a16="http://schemas.microsoft.com/office/drawing/2014/main" id="{B56913BF-969A-D46A-7FB5-3604C712E6C2}"/>
              </a:ext>
            </a:extLst>
          </p:cNvPr>
          <p:cNvSpPr/>
          <p:nvPr/>
        </p:nvSpPr>
        <p:spPr>
          <a:xfrm>
            <a:off x="6284877" y="2048780"/>
            <a:ext cx="4838150" cy="20063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7-1-7 enablers</a:t>
            </a:r>
            <a:r>
              <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are processes, systems, relationships, or other factors that facilitate prompt detection, notification, or early response activities.</a:t>
            </a:r>
          </a:p>
        </p:txBody>
      </p:sp>
      <p:cxnSp>
        <p:nvCxnSpPr>
          <p:cNvPr id="25" name="Straight Connector 24">
            <a:extLst>
              <a:ext uri="{FF2B5EF4-FFF2-40B4-BE49-F238E27FC236}">
                <a16:creationId xmlns:a16="http://schemas.microsoft.com/office/drawing/2014/main" id="{F7A6993E-408C-E786-14A6-473CD49F19B8}"/>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4AD7D42-0386-C72D-5E26-3F412F59953F}"/>
              </a:ext>
            </a:extLst>
          </p:cNvPr>
          <p:cNvSpPr txBox="1"/>
          <p:nvPr/>
        </p:nvSpPr>
        <p:spPr>
          <a:xfrm>
            <a:off x="898905" y="4769689"/>
            <a:ext cx="10248099" cy="46166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tx2"/>
                </a:solidFill>
                <a:effectLst/>
                <a:uLnTx/>
                <a:uFillTx/>
                <a:latin typeface="Arial"/>
                <a:cs typeface="Arial"/>
              </a:rPr>
              <a:t>Bottlenecks and enablers may be technical, operational or political</a:t>
            </a:r>
            <a:r>
              <a:rPr lang="en-US" sz="2400" b="1" dirty="0">
                <a:solidFill>
                  <a:schemeClr val="tx2"/>
                </a:solidFill>
                <a:latin typeface="Arial"/>
                <a:cs typeface="Arial"/>
              </a:rPr>
              <a:t>.</a:t>
            </a:r>
            <a:endParaRPr kumimoji="0" lang="en-US" sz="2400" b="1" i="0" u="none" strike="noStrike" kern="1200" cap="none" spc="0" normalizeH="0" baseline="0" noProof="0" dirty="0">
              <a:ln>
                <a:noFill/>
              </a:ln>
              <a:solidFill>
                <a:schemeClr val="tx2"/>
              </a:solidFill>
              <a:effectLst/>
              <a:uLnTx/>
              <a:uFillTx/>
              <a:latin typeface="Arial" panose="020B0604020202020204" pitchFamily="34" charset="0"/>
              <a:cs typeface="Arial" panose="020B0604020202020204" pitchFamily="34" charset="0"/>
            </a:endParaRPr>
          </a:p>
        </p:txBody>
      </p:sp>
      <p:sp>
        <p:nvSpPr>
          <p:cNvPr id="12" name="Title 3">
            <a:extLst>
              <a:ext uri="{FF2B5EF4-FFF2-40B4-BE49-F238E27FC236}">
                <a16:creationId xmlns:a16="http://schemas.microsoft.com/office/drawing/2014/main" id="{067F8770-1BC6-3E95-2BCE-E4B685DAEEBD}"/>
              </a:ext>
            </a:extLst>
          </p:cNvPr>
          <p:cNvSpPr>
            <a:spLocks noGrp="1"/>
          </p:cNvSpPr>
          <p:nvPr>
            <p:ph type="title"/>
          </p:nvPr>
        </p:nvSpPr>
        <p:spPr>
          <a:xfrm>
            <a:off x="255102" y="365126"/>
            <a:ext cx="11424279" cy="1087808"/>
          </a:xfrm>
        </p:spPr>
        <p:txBody>
          <a:bodyPr>
            <a:normAutofit/>
          </a:bodyPr>
          <a:lstStyle/>
          <a:p>
            <a:r>
              <a:rPr lang="en-US">
                <a:latin typeface="Arial"/>
                <a:cs typeface="Arial"/>
              </a:rPr>
              <a:t>Bottlenecks and enablers</a:t>
            </a:r>
            <a:endParaRPr lang="en-US"/>
          </a:p>
          <a:p>
            <a:endParaRPr lang="en-US">
              <a:cs typeface="Arial"/>
            </a:endParaRPr>
          </a:p>
        </p:txBody>
      </p:sp>
    </p:spTree>
    <p:extLst>
      <p:ext uri="{BB962C8B-B14F-4D97-AF65-F5344CB8AC3E}">
        <p14:creationId xmlns:p14="http://schemas.microsoft.com/office/powerpoint/2010/main" val="1483953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CE9D5-18B0-24E4-8129-A3F7BCFB7AB4}"/>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9B5FF490-0A0A-11E7-B189-B45CB9413F25}"/>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B227E54C-731E-11EC-3C45-4B33A08543B1}"/>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en-US" sz="200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7-1-7 immediate actions</a:t>
            </a:r>
            <a:r>
              <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can be taken immediately with existing funds, staff, and programs.</a:t>
            </a:r>
          </a:p>
        </p:txBody>
      </p:sp>
      <p:sp>
        <p:nvSpPr>
          <p:cNvPr id="14" name="Rounded Rectangle 13">
            <a:extLst>
              <a:ext uri="{FF2B5EF4-FFF2-40B4-BE49-F238E27FC236}">
                <a16:creationId xmlns:a16="http://schemas.microsoft.com/office/drawing/2014/main" id="{E9683339-5D97-FD3D-10AC-6DD16EA985E6}"/>
              </a:ext>
            </a:extLst>
          </p:cNvPr>
          <p:cNvSpPr/>
          <p:nvPr/>
        </p:nvSpPr>
        <p:spPr>
          <a:xfrm>
            <a:off x="6221377" y="2048781"/>
            <a:ext cx="5060400" cy="202754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nSpc>
                <a:spcPct val="120000"/>
              </a:lnSpc>
              <a:spcBef>
                <a:spcPts val="600"/>
              </a:spcBef>
              <a:defRPr/>
            </a:pPr>
            <a:r>
              <a:rPr kumimoji="0" lang="en-US" sz="2000" b="1" i="0" u="none" strike="noStrike" kern="1200" cap="none" spc="0" normalizeH="0" baseline="0" noProof="0">
                <a:ln>
                  <a:noFill/>
                </a:ln>
                <a:solidFill>
                  <a:srgbClr val="384D56"/>
                </a:solidFill>
                <a:effectLst/>
                <a:uLnTx/>
                <a:uFillTx/>
                <a:latin typeface="Arial"/>
                <a:cs typeface="Arial"/>
              </a:rPr>
              <a:t>7-1-7 longer-term actions</a:t>
            </a:r>
            <a:r>
              <a:rPr kumimoji="0" lang="en-US" sz="2000" b="0" i="0" u="none" strike="noStrike" kern="1200" cap="none" spc="0" normalizeH="0" baseline="0" noProof="0">
                <a:ln>
                  <a:noFill/>
                </a:ln>
                <a:solidFill>
                  <a:srgbClr val="384D56"/>
                </a:solidFill>
                <a:effectLst/>
                <a:uLnTx/>
                <a:uFillTx/>
                <a:latin typeface="Arial"/>
                <a:cs typeface="Arial"/>
              </a:rPr>
              <a:t> require additional resources or </a:t>
            </a:r>
            <a:r>
              <a:rPr lang="en-US" sz="2000">
                <a:solidFill>
                  <a:srgbClr val="384D56"/>
                </a:solidFill>
                <a:latin typeface="Arial"/>
                <a:cs typeface="Arial"/>
              </a:rPr>
              <a:t>staffing and</a:t>
            </a:r>
            <a:r>
              <a:rPr kumimoji="0" lang="en-US" sz="2000" b="0" i="0" u="none" strike="noStrike" kern="1200" cap="none" spc="0" normalizeH="0" baseline="0" noProof="0">
                <a:ln>
                  <a:noFill/>
                </a:ln>
                <a:solidFill>
                  <a:srgbClr val="384D56"/>
                </a:solidFill>
                <a:effectLst/>
                <a:uLnTx/>
                <a:uFillTx/>
                <a:latin typeface="Arial"/>
                <a:cs typeface="Arial"/>
              </a:rPr>
              <a:t> may require involvement from different government levels or external partners.</a:t>
            </a:r>
            <a:r>
              <a:rPr lang="en-US" sz="2000">
                <a:solidFill>
                  <a:srgbClr val="384D56"/>
                </a:solidFill>
                <a:latin typeface="Arial"/>
                <a:cs typeface="Arial"/>
              </a:rPr>
              <a:t> </a:t>
            </a:r>
            <a:endParaRPr lang="en-US" sz="2000" b="0" i="0" u="none" strike="noStrike" kern="1200" cap="none" spc="0" normalizeH="0" baseline="0" noProof="0">
              <a:ln>
                <a:noFill/>
              </a:ln>
              <a:solidFill>
                <a:srgbClr val="384D56"/>
              </a:solidFill>
              <a:effectLst/>
              <a:uLnTx/>
              <a:uFillTx/>
              <a:latin typeface="Arial" panose="020B0604020202020204" pitchFamily="34" charset="0"/>
              <a:cs typeface="Arial" panose="020B0604020202020204" pitchFamily="34" charset="0"/>
            </a:endParaRPr>
          </a:p>
        </p:txBody>
      </p:sp>
      <p:cxnSp>
        <p:nvCxnSpPr>
          <p:cNvPr id="25" name="Straight Connector 24">
            <a:extLst>
              <a:ext uri="{FF2B5EF4-FFF2-40B4-BE49-F238E27FC236}">
                <a16:creationId xmlns:a16="http://schemas.microsoft.com/office/drawing/2014/main" id="{4F400254-0838-A7A4-AD38-64C2A1B6351F}"/>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C0C9634-E504-D806-CE05-9FE517354F7F}"/>
              </a:ext>
            </a:extLst>
          </p:cNvPr>
          <p:cNvSpPr txBox="1"/>
          <p:nvPr/>
        </p:nvSpPr>
        <p:spPr>
          <a:xfrm>
            <a:off x="898905" y="4787977"/>
            <a:ext cx="10248099" cy="461665"/>
          </a:xfrm>
          <a:prstGeom prst="rect">
            <a:avLst/>
          </a:prstGeom>
          <a:noFill/>
        </p:spPr>
        <p:txBody>
          <a:bodyPr wrap="square" lIns="91440" tIns="45720" rIns="91440" bIns="45720" anchor="t">
            <a:spAutoFit/>
          </a:bodyPr>
          <a:lstStyle/>
          <a:p>
            <a:pPr algn="ctr">
              <a:defRPr/>
            </a:pPr>
            <a:r>
              <a:rPr lang="en-US" sz="2400" b="1" dirty="0">
                <a:solidFill>
                  <a:schemeClr val="tx2"/>
                </a:solidFill>
                <a:latin typeface="Arial"/>
                <a:cs typeface="Arial"/>
              </a:rPr>
              <a:t>Proposed actions should directly address identified bottlenecks.</a:t>
            </a:r>
            <a:endParaRPr lang="en-US" sz="2400" b="1" dirty="0">
              <a:solidFill>
                <a:schemeClr val="tx2"/>
              </a:solidFill>
              <a:latin typeface="Arial" panose="020B0604020202020204" pitchFamily="34" charset="0"/>
              <a:cs typeface="Arial" panose="020B0604020202020204" pitchFamily="34" charset="0"/>
            </a:endParaRPr>
          </a:p>
        </p:txBody>
      </p:sp>
      <p:sp>
        <p:nvSpPr>
          <p:cNvPr id="10" name="Title 3">
            <a:extLst>
              <a:ext uri="{FF2B5EF4-FFF2-40B4-BE49-F238E27FC236}">
                <a16:creationId xmlns:a16="http://schemas.microsoft.com/office/drawing/2014/main" id="{3A44570C-836E-DF29-AF26-67E4A925C593}"/>
              </a:ext>
            </a:extLst>
          </p:cNvPr>
          <p:cNvSpPr>
            <a:spLocks noGrp="1"/>
          </p:cNvSpPr>
          <p:nvPr>
            <p:ph type="title"/>
          </p:nvPr>
        </p:nvSpPr>
        <p:spPr>
          <a:xfrm>
            <a:off x="255102" y="365126"/>
            <a:ext cx="11424279" cy="1087808"/>
          </a:xfrm>
        </p:spPr>
        <p:txBody>
          <a:bodyPr>
            <a:normAutofit/>
          </a:bodyPr>
          <a:lstStyle/>
          <a:p>
            <a:r>
              <a:rPr lang="en-US">
                <a:latin typeface="Arial"/>
                <a:cs typeface="Arial"/>
              </a:rPr>
              <a:t>Immediate and longer-term actions </a:t>
            </a:r>
          </a:p>
          <a:p>
            <a:endParaRPr lang="en-US">
              <a:latin typeface="Arial"/>
              <a:cs typeface="Arial"/>
            </a:endParaRPr>
          </a:p>
          <a:p>
            <a:endParaRPr lang="en-US">
              <a:cs typeface="Arial"/>
            </a:endParaRPr>
          </a:p>
          <a:p>
            <a:endParaRPr lang="en-US">
              <a:cs typeface="Arial"/>
            </a:endParaRPr>
          </a:p>
        </p:txBody>
      </p:sp>
    </p:spTree>
    <p:extLst>
      <p:ext uri="{BB962C8B-B14F-4D97-AF65-F5344CB8AC3E}">
        <p14:creationId xmlns:p14="http://schemas.microsoft.com/office/powerpoint/2010/main" val="2531928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852701-1633-4A4D-6E35-2757D0DE3E7C}"/>
              </a:ext>
            </a:extLst>
          </p:cNvPr>
          <p:cNvSpPr/>
          <p:nvPr/>
        </p:nvSpPr>
        <p:spPr>
          <a:xfrm>
            <a:off x="0" y="1099930"/>
            <a:ext cx="12192000" cy="575807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1" name="Rectangle 20">
            <a:extLst>
              <a:ext uri="{FF2B5EF4-FFF2-40B4-BE49-F238E27FC236}">
                <a16:creationId xmlns:a16="http://schemas.microsoft.com/office/drawing/2014/main" id="{FA002738-BFB2-A2DB-8AFD-3CFC201F90F2}"/>
              </a:ext>
            </a:extLst>
          </p:cNvPr>
          <p:cNvSpPr/>
          <p:nvPr/>
        </p:nvSpPr>
        <p:spPr>
          <a:xfrm>
            <a:off x="4523668" y="1512883"/>
            <a:ext cx="7202556" cy="1325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Фигура">
            <a:extLst>
              <a:ext uri="{FF2B5EF4-FFF2-40B4-BE49-F238E27FC236}">
                <a16:creationId xmlns:a16="http://schemas.microsoft.com/office/drawing/2014/main" id="{C40F4427-5354-0950-B62A-BA1D46D339E0}"/>
              </a:ext>
            </a:extLst>
          </p:cNvPr>
          <p:cNvSpPr>
            <a:spLocks/>
          </p:cNvSpPr>
          <p:nvPr/>
        </p:nvSpPr>
        <p:spPr bwMode="auto">
          <a:xfrm>
            <a:off x="501634" y="1512883"/>
            <a:ext cx="4290432" cy="1351252"/>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9" name="Rectangle 28">
            <a:extLst>
              <a:ext uri="{FF2B5EF4-FFF2-40B4-BE49-F238E27FC236}">
                <a16:creationId xmlns:a16="http://schemas.microsoft.com/office/drawing/2014/main" id="{F82D71F0-7212-6FAC-D93D-EF71080809C0}"/>
              </a:ext>
            </a:extLst>
          </p:cNvPr>
          <p:cNvSpPr/>
          <p:nvPr/>
        </p:nvSpPr>
        <p:spPr>
          <a:xfrm>
            <a:off x="4523668" y="5089108"/>
            <a:ext cx="7202556" cy="13512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Rectangle 26">
            <a:extLst>
              <a:ext uri="{FF2B5EF4-FFF2-40B4-BE49-F238E27FC236}">
                <a16:creationId xmlns:a16="http://schemas.microsoft.com/office/drawing/2014/main" id="{B856570A-22BB-7D91-6EBA-035910914E2C}"/>
              </a:ext>
            </a:extLst>
          </p:cNvPr>
          <p:cNvSpPr/>
          <p:nvPr/>
        </p:nvSpPr>
        <p:spPr>
          <a:xfrm>
            <a:off x="4523668" y="3283969"/>
            <a:ext cx="7202556" cy="1351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Фигура">
            <a:extLst>
              <a:ext uri="{FF2B5EF4-FFF2-40B4-BE49-F238E27FC236}">
                <a16:creationId xmlns:a16="http://schemas.microsoft.com/office/drawing/2014/main" id="{B19D7AFD-394A-37C5-3161-F6DBBEA17E9E}"/>
              </a:ext>
            </a:extLst>
          </p:cNvPr>
          <p:cNvSpPr>
            <a:spLocks/>
          </p:cNvSpPr>
          <p:nvPr/>
        </p:nvSpPr>
        <p:spPr bwMode="auto">
          <a:xfrm>
            <a:off x="501634" y="3283969"/>
            <a:ext cx="4290432" cy="1365496"/>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3" name="Фигура">
            <a:extLst>
              <a:ext uri="{FF2B5EF4-FFF2-40B4-BE49-F238E27FC236}">
                <a16:creationId xmlns:a16="http://schemas.microsoft.com/office/drawing/2014/main" id="{EDDAB9D5-CAAA-EBB5-7881-0872D8AEDFA5}"/>
              </a:ext>
            </a:extLst>
          </p:cNvPr>
          <p:cNvSpPr>
            <a:spLocks/>
          </p:cNvSpPr>
          <p:nvPr/>
        </p:nvSpPr>
        <p:spPr bwMode="auto">
          <a:xfrm>
            <a:off x="501634" y="5074866"/>
            <a:ext cx="4290432" cy="1365494"/>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Content Placeholder 2">
            <a:extLst>
              <a:ext uri="{FF2B5EF4-FFF2-40B4-BE49-F238E27FC236}">
                <a16:creationId xmlns:a16="http://schemas.microsoft.com/office/drawing/2014/main" id="{E3A56ADE-4E46-BD7C-A3E3-C45C29EC5789}"/>
              </a:ext>
            </a:extLst>
          </p:cNvPr>
          <p:cNvSpPr txBox="1">
            <a:spLocks/>
          </p:cNvSpPr>
          <p:nvPr/>
        </p:nvSpPr>
        <p:spPr>
          <a:xfrm>
            <a:off x="711687" y="1722659"/>
            <a:ext cx="3811981" cy="890463"/>
          </a:xfrm>
          <a:prstGeom prst="rect">
            <a:avLst/>
          </a:prstGeom>
          <a:ln>
            <a:noFill/>
          </a:ln>
        </p:spPr>
        <p:txBody>
          <a:bodyPr anchor="ct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rPr>
              <a:t>Performance improvement</a:t>
            </a:r>
          </a:p>
        </p:txBody>
      </p:sp>
      <p:sp>
        <p:nvSpPr>
          <p:cNvPr id="17" name="Content Placeholder 2">
            <a:extLst>
              <a:ext uri="{FF2B5EF4-FFF2-40B4-BE49-F238E27FC236}">
                <a16:creationId xmlns:a16="http://schemas.microsoft.com/office/drawing/2014/main" id="{5DFC57A0-9ECF-78F1-5B8F-F032A5032FDD}"/>
              </a:ext>
            </a:extLst>
          </p:cNvPr>
          <p:cNvSpPr txBox="1">
            <a:spLocks/>
          </p:cNvSpPr>
          <p:nvPr/>
        </p:nvSpPr>
        <p:spPr>
          <a:xfrm>
            <a:off x="5244908" y="1627671"/>
            <a:ext cx="6201829" cy="1054024"/>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384D56"/>
                </a:solidFill>
                <a:effectLst/>
                <a:uLnTx/>
                <a:uFillTx/>
                <a:latin typeface="Arial"/>
                <a:ea typeface="+mn-ea"/>
                <a:cs typeface="Arial"/>
              </a:rPr>
              <a:t>Bottlenecks are easily identified, and short and longer-term actions drive rapid, continuous improvement with every outbreak.</a:t>
            </a:r>
          </a:p>
        </p:txBody>
      </p:sp>
      <p:sp>
        <p:nvSpPr>
          <p:cNvPr id="5" name="Content Placeholder 2">
            <a:extLst>
              <a:ext uri="{FF2B5EF4-FFF2-40B4-BE49-F238E27FC236}">
                <a16:creationId xmlns:a16="http://schemas.microsoft.com/office/drawing/2014/main" id="{28BC689D-28EC-E8CC-C219-9C5771DAECED}"/>
              </a:ext>
            </a:extLst>
          </p:cNvPr>
          <p:cNvSpPr txBox="1">
            <a:spLocks/>
          </p:cNvSpPr>
          <p:nvPr/>
        </p:nvSpPr>
        <p:spPr>
          <a:xfrm>
            <a:off x="711687" y="3755616"/>
            <a:ext cx="3811981" cy="443838"/>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rPr>
              <a:t>Advocacy</a:t>
            </a:r>
          </a:p>
        </p:txBody>
      </p:sp>
      <p:sp>
        <p:nvSpPr>
          <p:cNvPr id="6" name="Content Placeholder 2">
            <a:extLst>
              <a:ext uri="{FF2B5EF4-FFF2-40B4-BE49-F238E27FC236}">
                <a16:creationId xmlns:a16="http://schemas.microsoft.com/office/drawing/2014/main" id="{7E9C8FE1-665B-4CC1-BE79-9FCF49560F3C}"/>
              </a:ext>
            </a:extLst>
          </p:cNvPr>
          <p:cNvSpPr txBox="1">
            <a:spLocks/>
          </p:cNvSpPr>
          <p:nvPr/>
        </p:nvSpPr>
        <p:spPr>
          <a:xfrm>
            <a:off x="5244908" y="3582010"/>
            <a:ext cx="6201829" cy="742000"/>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Clear data based on simple metrics informs prioritization and shows need for resources and policy interventions.</a:t>
            </a:r>
          </a:p>
        </p:txBody>
      </p:sp>
      <p:sp>
        <p:nvSpPr>
          <p:cNvPr id="3" name="Content Placeholder 2">
            <a:extLst>
              <a:ext uri="{FF2B5EF4-FFF2-40B4-BE49-F238E27FC236}">
                <a16:creationId xmlns:a16="http://schemas.microsoft.com/office/drawing/2014/main" id="{801F0A04-14A5-D3C6-06DD-3623FC6E1A9B}"/>
              </a:ext>
            </a:extLst>
          </p:cNvPr>
          <p:cNvSpPr txBox="1">
            <a:spLocks/>
          </p:cNvSpPr>
          <p:nvPr/>
        </p:nvSpPr>
        <p:spPr>
          <a:xfrm>
            <a:off x="711686" y="5536131"/>
            <a:ext cx="3811981" cy="442963"/>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rPr>
              <a:t>Accountability </a:t>
            </a:r>
            <a:b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rPr>
            </a:br>
            <a:endPar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0" name="Content Placeholder 2">
            <a:extLst>
              <a:ext uri="{FF2B5EF4-FFF2-40B4-BE49-F238E27FC236}">
                <a16:creationId xmlns:a16="http://schemas.microsoft.com/office/drawing/2014/main" id="{F2E6B7FC-DB6D-579C-334A-2F061B742C97}"/>
              </a:ext>
            </a:extLst>
          </p:cNvPr>
          <p:cNvSpPr txBox="1">
            <a:spLocks/>
          </p:cNvSpPr>
          <p:nvPr/>
        </p:nvSpPr>
        <p:spPr>
          <a:xfrm>
            <a:off x="5244908" y="5196016"/>
            <a:ext cx="6201828" cy="1163222"/>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rPr>
              <a:t>Evaluating performance against simple metrics simplifies monitoring and improves transparency in reporting, making it easier to demonstrate the impact of interventions.</a:t>
            </a:r>
          </a:p>
        </p:txBody>
      </p:sp>
      <p:sp>
        <p:nvSpPr>
          <p:cNvPr id="13" name="Title 12">
            <a:extLst>
              <a:ext uri="{FF2B5EF4-FFF2-40B4-BE49-F238E27FC236}">
                <a16:creationId xmlns:a16="http://schemas.microsoft.com/office/drawing/2014/main" id="{E5681C2E-C58F-2469-AD4E-65C4F23FD5DD}"/>
              </a:ext>
            </a:extLst>
          </p:cNvPr>
          <p:cNvSpPr>
            <a:spLocks noGrp="1"/>
          </p:cNvSpPr>
          <p:nvPr>
            <p:ph type="title"/>
          </p:nvPr>
        </p:nvSpPr>
        <p:spPr>
          <a:xfrm>
            <a:off x="264459" y="302373"/>
            <a:ext cx="10515600" cy="1087808"/>
          </a:xfrm>
        </p:spPr>
        <p:txBody>
          <a:bodyPr>
            <a:normAutofit/>
          </a:bodyPr>
          <a:lstStyle/>
          <a:p>
            <a:r>
              <a:rPr lang="en-US" sz="3200">
                <a:latin typeface="Arial"/>
                <a:cs typeface="Arial"/>
              </a:rPr>
              <a:t>How can the 7-1-7 </a:t>
            </a:r>
            <a:r>
              <a:rPr lang="en-US">
                <a:latin typeface="Arial"/>
                <a:cs typeface="Arial"/>
              </a:rPr>
              <a:t>target</a:t>
            </a:r>
            <a:r>
              <a:rPr lang="en-US" sz="3200">
                <a:latin typeface="Arial"/>
                <a:cs typeface="Arial"/>
              </a:rPr>
              <a:t> improve </a:t>
            </a:r>
            <a:r>
              <a:rPr lang="en-US">
                <a:latin typeface="Arial"/>
                <a:cs typeface="Arial"/>
              </a:rPr>
              <a:t>health security</a:t>
            </a:r>
            <a:r>
              <a:rPr lang="en-US" sz="3200">
                <a:latin typeface="Arial"/>
                <a:cs typeface="Arial"/>
              </a:rPr>
              <a:t>?</a:t>
            </a:r>
            <a:br>
              <a:rPr lang="en-US" sz="3200"/>
            </a:br>
            <a:endParaRPr lang="en-US"/>
          </a:p>
        </p:txBody>
      </p:sp>
    </p:spTree>
    <p:extLst>
      <p:ext uri="{BB962C8B-B14F-4D97-AF65-F5344CB8AC3E}">
        <p14:creationId xmlns:p14="http://schemas.microsoft.com/office/powerpoint/2010/main" val="5945107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831850" y="2354667"/>
            <a:ext cx="9703980"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6000" b="1" i="0" u="none" strike="noStrike" kern="1200" cap="none" spc="0" normalizeH="0" baseline="0" noProof="0">
                <a:ln>
                  <a:noFill/>
                </a:ln>
                <a:solidFill>
                  <a:srgbClr val="3BB042"/>
                </a:solidFill>
                <a:effectLst/>
                <a:uLnTx/>
                <a:uFillTx/>
                <a:latin typeface="Arial"/>
                <a:ea typeface="+mj-ea"/>
                <a:cs typeface="Arial"/>
              </a:rPr>
              <a:t>Adopting and </a:t>
            </a:r>
            <a:r>
              <a:rPr lang="en-US">
                <a:latin typeface="Arial"/>
                <a:cs typeface="Arial"/>
              </a:rPr>
              <a:t>using</a:t>
            </a:r>
            <a:r>
              <a:rPr kumimoji="0" lang="en-US" sz="6000" b="1" i="0" u="none" strike="noStrike" kern="1200" cap="none" spc="0" normalizeH="0" baseline="0" noProof="0">
                <a:ln>
                  <a:noFill/>
                </a:ln>
                <a:solidFill>
                  <a:srgbClr val="3BB042"/>
                </a:solidFill>
                <a:effectLst/>
                <a:uLnTx/>
                <a:uFillTx/>
                <a:latin typeface="Arial"/>
                <a:ea typeface="+mj-ea"/>
                <a:cs typeface="Arial"/>
              </a:rPr>
              <a:t>       the 7-1-7 target</a:t>
            </a:r>
          </a:p>
        </p:txBody>
      </p:sp>
    </p:spTree>
    <p:extLst>
      <p:ext uri="{BB962C8B-B14F-4D97-AF65-F5344CB8AC3E}">
        <p14:creationId xmlns:p14="http://schemas.microsoft.com/office/powerpoint/2010/main" val="17216117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C3A33D-36E3-AAC1-9FBA-762610664B08}"/>
              </a:ext>
            </a:extLst>
          </p:cNvPr>
          <p:cNvPicPr>
            <a:picLocks noChangeAspect="1"/>
          </p:cNvPicPr>
          <p:nvPr/>
        </p:nvPicPr>
        <p:blipFill>
          <a:blip r:embed="rId3"/>
          <a:stretch>
            <a:fillRect/>
          </a:stretch>
        </p:blipFill>
        <p:spPr>
          <a:xfrm>
            <a:off x="372332" y="-1668"/>
            <a:ext cx="11447336" cy="6520402"/>
          </a:xfrm>
          <a:prstGeom prst="rect">
            <a:avLst/>
          </a:prstGeom>
          <a:noFill/>
        </p:spPr>
      </p:pic>
    </p:spTree>
    <p:extLst>
      <p:ext uri="{BB962C8B-B14F-4D97-AF65-F5344CB8AC3E}">
        <p14:creationId xmlns:p14="http://schemas.microsoft.com/office/powerpoint/2010/main" val="5669144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F3ACC9E5-54C6-FC75-9C0B-720D779885B0}"/>
              </a:ext>
            </a:extLst>
          </p:cNvPr>
          <p:cNvSpPr>
            <a:spLocks noGrp="1"/>
          </p:cNvSpPr>
          <p:nvPr>
            <p:ph type="title"/>
          </p:nvPr>
        </p:nvSpPr>
        <p:spPr/>
        <p:txBody>
          <a:bodyPr/>
          <a:lstStyle/>
          <a:p>
            <a:r>
              <a:rPr lang="en-US">
                <a:latin typeface="Arial"/>
                <a:cs typeface="Arial"/>
              </a:rPr>
              <a:t>Key steps for using the 7-1-7 target</a:t>
            </a:r>
            <a:endParaRPr lang="en-US" b="0">
              <a:latin typeface="Arial"/>
              <a:cs typeface="Arial"/>
            </a:endParaRPr>
          </a:p>
          <a:p>
            <a:endParaRPr lang="en-US">
              <a:cs typeface="Arial"/>
            </a:endParaRPr>
          </a:p>
        </p:txBody>
      </p:sp>
      <p:sp>
        <p:nvSpPr>
          <p:cNvPr id="297" name="Rectangle: Rounded Corners 296">
            <a:extLst>
              <a:ext uri="{FF2B5EF4-FFF2-40B4-BE49-F238E27FC236}">
                <a16:creationId xmlns:a16="http://schemas.microsoft.com/office/drawing/2014/main" id="{417A351D-A9E8-AB70-E593-D8AF5C299F07}"/>
              </a:ext>
            </a:extLst>
          </p:cNvPr>
          <p:cNvSpPr/>
          <p:nvPr/>
        </p:nvSpPr>
        <p:spPr>
          <a:xfrm>
            <a:off x="811304" y="1452934"/>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2000">
                <a:solidFill>
                  <a:schemeClr val="bg1"/>
                </a:solidFill>
                <a:latin typeface="Arial"/>
                <a:ea typeface="Calibri"/>
                <a:cs typeface="Calibri"/>
              </a:rPr>
              <a:t>     Collect timeliness data and calculate 7-1-7 performance </a:t>
            </a:r>
            <a:endParaRPr lang="en-US" sz="2000">
              <a:solidFill>
                <a:schemeClr val="bg1"/>
              </a:solidFill>
              <a:latin typeface="Arial"/>
              <a:cs typeface="Arial"/>
            </a:endParaRPr>
          </a:p>
        </p:txBody>
      </p:sp>
      <p:sp>
        <p:nvSpPr>
          <p:cNvPr id="299" name="Oval 298">
            <a:extLst>
              <a:ext uri="{FF2B5EF4-FFF2-40B4-BE49-F238E27FC236}">
                <a16:creationId xmlns:a16="http://schemas.microsoft.com/office/drawing/2014/main" id="{758C4407-30A0-240E-77F9-078B2ACF0965}"/>
              </a:ext>
            </a:extLst>
          </p:cNvPr>
          <p:cNvSpPr/>
          <p:nvPr/>
        </p:nvSpPr>
        <p:spPr>
          <a:xfrm>
            <a:off x="537520" y="1477579"/>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252382" y="2300208"/>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Identify bottlenecks and enablers</a:t>
            </a:r>
          </a:p>
        </p:txBody>
      </p:sp>
      <p:sp>
        <p:nvSpPr>
          <p:cNvPr id="305" name="Oval 304">
            <a:extLst>
              <a:ext uri="{FF2B5EF4-FFF2-40B4-BE49-F238E27FC236}">
                <a16:creationId xmlns:a16="http://schemas.microsoft.com/office/drawing/2014/main" id="{96944A12-34E1-A031-177D-AAF43C7CD2AB}"/>
              </a:ext>
            </a:extLst>
          </p:cNvPr>
          <p:cNvSpPr/>
          <p:nvPr/>
        </p:nvSpPr>
        <p:spPr>
          <a:xfrm>
            <a:off x="892099" y="230274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1577853" y="3145034"/>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Determine immediate and longer-term actions </a:t>
            </a:r>
          </a:p>
        </p:txBody>
      </p:sp>
      <p:sp>
        <p:nvSpPr>
          <p:cNvPr id="308" name="Oval 307">
            <a:extLst>
              <a:ext uri="{FF2B5EF4-FFF2-40B4-BE49-F238E27FC236}">
                <a16:creationId xmlns:a16="http://schemas.microsoft.com/office/drawing/2014/main" id="{E3972C59-D00B-0F14-389F-D884823756F2}"/>
              </a:ext>
            </a:extLst>
          </p:cNvPr>
          <p:cNvSpPr/>
          <p:nvPr/>
        </p:nvSpPr>
        <p:spPr>
          <a:xfrm>
            <a:off x="1208803" y="3149540"/>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1892593" y="3991739"/>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Routinely consolidate data and monitor progress of actions </a:t>
            </a:r>
            <a:endParaRPr lang="en-US" sz="2000">
              <a:solidFill>
                <a:schemeClr val="bg1"/>
              </a:solidFill>
              <a:latin typeface="Arial"/>
              <a:cs typeface="Arial"/>
            </a:endParaRPr>
          </a:p>
        </p:txBody>
      </p:sp>
      <p:sp>
        <p:nvSpPr>
          <p:cNvPr id="311" name="Oval 310">
            <a:extLst>
              <a:ext uri="{FF2B5EF4-FFF2-40B4-BE49-F238E27FC236}">
                <a16:creationId xmlns:a16="http://schemas.microsoft.com/office/drawing/2014/main" id="{09F9CA24-BCED-5B85-7301-2CB9F4BDF445}"/>
              </a:ext>
            </a:extLst>
          </p:cNvPr>
          <p:cNvSpPr/>
          <p:nvPr/>
        </p:nvSpPr>
        <p:spPr>
          <a:xfrm>
            <a:off x="1532950" y="399549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207331" y="4836565"/>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1900">
                <a:solidFill>
                  <a:schemeClr val="bg1"/>
                </a:solidFill>
                <a:latin typeface="Arial"/>
                <a:ea typeface="+mn-lt"/>
                <a:cs typeface="+mn-lt"/>
              </a:rPr>
              <a:t>       Synthesize and use results for planning, financing, and advocacy </a:t>
            </a:r>
            <a:endParaRPr lang="en-US" sz="1900">
              <a:solidFill>
                <a:schemeClr val="bg1"/>
              </a:solidFill>
              <a:latin typeface="Arial"/>
              <a:cs typeface="Arial"/>
            </a:endParaRPr>
          </a:p>
        </p:txBody>
      </p:sp>
      <p:sp>
        <p:nvSpPr>
          <p:cNvPr id="314" name="Oval 313">
            <a:extLst>
              <a:ext uri="{FF2B5EF4-FFF2-40B4-BE49-F238E27FC236}">
                <a16:creationId xmlns:a16="http://schemas.microsoft.com/office/drawing/2014/main" id="{5B8228E8-F209-42FC-C016-80C82E8D2B77}"/>
              </a:ext>
            </a:extLst>
          </p:cNvPr>
          <p:cNvSpPr/>
          <p:nvPr/>
        </p:nvSpPr>
        <p:spPr>
          <a:xfrm>
            <a:off x="1847690" y="4840318"/>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ight Brace 1">
            <a:extLst>
              <a:ext uri="{FF2B5EF4-FFF2-40B4-BE49-F238E27FC236}">
                <a16:creationId xmlns:a16="http://schemas.microsoft.com/office/drawing/2014/main" id="{DA37F90B-56FE-AB45-387A-FCD901E28DA8}"/>
              </a:ext>
            </a:extLst>
          </p:cNvPr>
          <p:cNvSpPr/>
          <p:nvPr/>
        </p:nvSpPr>
        <p:spPr>
          <a:xfrm>
            <a:off x="9643354" y="1422281"/>
            <a:ext cx="852407" cy="2406622"/>
          </a:xfrm>
          <a:prstGeom prst="rightBrace">
            <a:avLst>
              <a:gd name="adj1" fmla="val 31969"/>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TextBox 2">
            <a:extLst>
              <a:ext uri="{FF2B5EF4-FFF2-40B4-BE49-F238E27FC236}">
                <a16:creationId xmlns:a16="http://schemas.microsoft.com/office/drawing/2014/main" id="{7A3F3E29-CB34-CEBB-16F3-46A48A371FAA}"/>
              </a:ext>
            </a:extLst>
          </p:cNvPr>
          <p:cNvSpPr txBox="1"/>
          <p:nvPr/>
        </p:nvSpPr>
        <p:spPr>
          <a:xfrm>
            <a:off x="10560126" y="2076005"/>
            <a:ext cx="1437810" cy="1200329"/>
          </a:xfrm>
          <a:prstGeom prst="rect">
            <a:avLst/>
          </a:prstGeom>
          <a:noFill/>
        </p:spPr>
        <p:txBody>
          <a:bodyPr wrap="square" rtlCol="0">
            <a:spAutoFit/>
          </a:bodyPr>
          <a:lstStyle/>
          <a:p>
            <a:pPr algn="l"/>
            <a:r>
              <a:rPr lang="en-US" sz="2400" dirty="0">
                <a:latin typeface="Arial" panose="020B0604020202020204" pitchFamily="34" charset="0"/>
                <a:cs typeface="Arial" panose="020B0604020202020204" pitchFamily="34" charset="0"/>
              </a:rPr>
              <a:t>Tabletop activity focus</a:t>
            </a:r>
          </a:p>
        </p:txBody>
      </p:sp>
    </p:spTree>
    <p:extLst>
      <p:ext uri="{BB962C8B-B14F-4D97-AF65-F5344CB8AC3E}">
        <p14:creationId xmlns:p14="http://schemas.microsoft.com/office/powerpoint/2010/main" val="14540403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EE0E0-8F91-36C6-6CFA-2A938DFF6970}"/>
            </a:ext>
          </a:extLst>
        </p:cNvPr>
        <p:cNvGrpSpPr/>
        <p:nvPr/>
      </p:nvGrpSpPr>
      <p:grpSpPr>
        <a:xfrm>
          <a:off x="0" y="0"/>
          <a:ext cx="0" cy="0"/>
          <a:chOff x="0" y="0"/>
          <a:chExt cx="0" cy="0"/>
        </a:xfrm>
      </p:grpSpPr>
      <p:sp>
        <p:nvSpPr>
          <p:cNvPr id="1046" name="Rectangle 1045">
            <a:extLst>
              <a:ext uri="{FF2B5EF4-FFF2-40B4-BE49-F238E27FC236}">
                <a16:creationId xmlns:a16="http://schemas.microsoft.com/office/drawing/2014/main" id="{2A5F1ADD-7690-78A8-CA47-FC2F8824C56B}"/>
              </a:ext>
            </a:extLst>
          </p:cNvPr>
          <p:cNvSpPr/>
          <p:nvPr/>
        </p:nvSpPr>
        <p:spPr>
          <a:xfrm>
            <a:off x="0" y="2896633"/>
            <a:ext cx="12192000" cy="176135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31" name="TextBox 30">
            <a:extLst>
              <a:ext uri="{FF2B5EF4-FFF2-40B4-BE49-F238E27FC236}">
                <a16:creationId xmlns:a16="http://schemas.microsoft.com/office/drawing/2014/main" id="{A3FBD336-819D-9B8C-14A7-E32DDB1EC714}"/>
              </a:ext>
            </a:extLst>
          </p:cNvPr>
          <p:cNvSpPr txBox="1"/>
          <p:nvPr/>
        </p:nvSpPr>
        <p:spPr>
          <a:xfrm>
            <a:off x="8202363" y="1019186"/>
            <a:ext cx="3576191" cy="7848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prstClr val="black"/>
                </a:solidFill>
                <a:effectLst/>
                <a:uLnTx/>
                <a:uFillTx/>
                <a:latin typeface="Arial"/>
                <a:cs typeface="Arial"/>
              </a:rPr>
              <a:t>Retrospective review </a:t>
            </a:r>
            <a:r>
              <a:rPr kumimoji="0" lang="en-US" sz="1500" b="0" i="0" u="none" strike="noStrike" kern="1200" cap="none" spc="0" normalizeH="0" baseline="0" noProof="0">
                <a:ln>
                  <a:noFill/>
                </a:ln>
                <a:solidFill>
                  <a:prstClr val="black"/>
                </a:solidFill>
                <a:effectLst/>
                <a:uLnTx/>
                <a:uFillTx/>
                <a:latin typeface="Arial"/>
                <a:cs typeface="Arial"/>
              </a:rPr>
              <a:t>immediately after response concludes or in AAR for larger events.​</a:t>
            </a:r>
            <a:endParaRPr lang="en-US" sz="1500" b="0" i="0" u="none" strike="noStrike" kern="1200" cap="none" spc="0" normalizeH="0" baseline="0" noProof="0">
              <a:ln>
                <a:noFill/>
              </a:ln>
              <a:solidFill>
                <a:prstClr val="black"/>
              </a:solidFill>
              <a:effectLst/>
              <a:uLnTx/>
              <a:uFillTx/>
              <a:latin typeface="Arial"/>
              <a:cs typeface="Arial"/>
            </a:endParaRPr>
          </a:p>
        </p:txBody>
      </p:sp>
      <p:grpSp>
        <p:nvGrpSpPr>
          <p:cNvPr id="4" name="Group 3">
            <a:extLst>
              <a:ext uri="{FF2B5EF4-FFF2-40B4-BE49-F238E27FC236}">
                <a16:creationId xmlns:a16="http://schemas.microsoft.com/office/drawing/2014/main" id="{648BF776-8C55-4A1E-BC9C-F8C218D81261}"/>
              </a:ext>
            </a:extLst>
          </p:cNvPr>
          <p:cNvGrpSpPr/>
          <p:nvPr/>
        </p:nvGrpSpPr>
        <p:grpSpPr>
          <a:xfrm>
            <a:off x="2253242" y="1629790"/>
            <a:ext cx="10045629" cy="1077671"/>
            <a:chOff x="2253242" y="1629790"/>
            <a:chExt cx="10045629" cy="1077671"/>
          </a:xfrm>
        </p:grpSpPr>
        <p:sp>
          <p:nvSpPr>
            <p:cNvPr id="17" name="Rounded Rectangle 16">
              <a:extLst>
                <a:ext uri="{FF2B5EF4-FFF2-40B4-BE49-F238E27FC236}">
                  <a16:creationId xmlns:a16="http://schemas.microsoft.com/office/drawing/2014/main" id="{B5770A89-AB85-9B6B-58E0-654FB9869FFE}"/>
                </a:ext>
              </a:extLst>
            </p:cNvPr>
            <p:cNvSpPr/>
            <p:nvPr/>
          </p:nvSpPr>
          <p:spPr>
            <a:xfrm>
              <a:off x="9387654" y="1858875"/>
              <a:ext cx="1077387" cy="53477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5" name="Rounded Rectangle 4">
              <a:extLst>
                <a:ext uri="{FF2B5EF4-FFF2-40B4-BE49-F238E27FC236}">
                  <a16:creationId xmlns:a16="http://schemas.microsoft.com/office/drawing/2014/main" id="{773E840F-5638-8691-FB31-E37C6AC5BA12}"/>
                </a:ext>
              </a:extLst>
            </p:cNvPr>
            <p:cNvSpPr/>
            <p:nvPr/>
          </p:nvSpPr>
          <p:spPr>
            <a:xfrm>
              <a:off x="7264982" y="1856132"/>
              <a:ext cx="1965981" cy="534775"/>
            </a:xfrm>
            <a:prstGeom prst="roundRect">
              <a:avLst>
                <a:gd name="adj" fmla="val 50000"/>
              </a:avLst>
            </a:prstGeom>
            <a:gradFill>
              <a:gsLst>
                <a:gs pos="0">
                  <a:srgbClr val="62B068">
                    <a:lumMod val="100000"/>
                    <a:alpha val="88486"/>
                  </a:srgbClr>
                </a:gs>
                <a:gs pos="23000">
                  <a:srgbClr val="CFE7D1"/>
                </a:gs>
                <a:gs pos="53000">
                  <a:schemeClr val="accent1">
                    <a:lumMod val="20000"/>
                    <a:lumOff val="80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pic>
          <p:nvPicPr>
            <p:cNvPr id="10" name="Image" descr="Image">
              <a:extLst>
                <a:ext uri="{FF2B5EF4-FFF2-40B4-BE49-F238E27FC236}">
                  <a16:creationId xmlns:a16="http://schemas.microsoft.com/office/drawing/2014/main" id="{C9CDC775-8637-BEE1-A3F0-6BC8009B2D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96186" y="1856132"/>
              <a:ext cx="534775" cy="534775"/>
            </a:xfrm>
            <a:prstGeom prst="rect">
              <a:avLst/>
            </a:prstGeom>
            <a:ln w="12700">
              <a:miter lim="400000"/>
            </a:ln>
          </p:spPr>
        </p:pic>
        <p:grpSp>
          <p:nvGrpSpPr>
            <p:cNvPr id="3" name="Group 2">
              <a:extLst>
                <a:ext uri="{FF2B5EF4-FFF2-40B4-BE49-F238E27FC236}">
                  <a16:creationId xmlns:a16="http://schemas.microsoft.com/office/drawing/2014/main" id="{07D16102-14AB-DB6C-A2B2-82252E4E4C10}"/>
                </a:ext>
              </a:extLst>
            </p:cNvPr>
            <p:cNvGrpSpPr/>
            <p:nvPr/>
          </p:nvGrpSpPr>
          <p:grpSpPr>
            <a:xfrm>
              <a:off x="2253242" y="1629790"/>
              <a:ext cx="6015400" cy="980592"/>
              <a:chOff x="1515670" y="1350462"/>
              <a:chExt cx="8247855" cy="1344512"/>
            </a:xfrm>
          </p:grpSpPr>
          <p:pic>
            <p:nvPicPr>
              <p:cNvPr id="6" name="Picture 8" descr="Graphical user interface, application&#10;&#10;Description automatically generated">
                <a:extLst>
                  <a:ext uri="{FF2B5EF4-FFF2-40B4-BE49-F238E27FC236}">
                    <a16:creationId xmlns:a16="http://schemas.microsoft.com/office/drawing/2014/main" id="{F5554CD4-4D57-B908-AD79-5400FD35C2F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69"/>
              <a:stretch/>
            </p:blipFill>
            <p:spPr>
              <a:xfrm>
                <a:off x="1546083" y="1405997"/>
                <a:ext cx="7844823" cy="1240298"/>
              </a:xfrm>
              <a:prstGeom prst="rect">
                <a:avLst/>
              </a:prstGeom>
            </p:spPr>
          </p:pic>
          <p:sp>
            <p:nvSpPr>
              <p:cNvPr id="8" name="Rectangle 7">
                <a:extLst>
                  <a:ext uri="{FF2B5EF4-FFF2-40B4-BE49-F238E27FC236}">
                    <a16:creationId xmlns:a16="http://schemas.microsoft.com/office/drawing/2014/main" id="{4F81D453-C1F1-25D5-0F35-5054839EFF9E}"/>
                  </a:ext>
                </a:extLst>
              </p:cNvPr>
              <p:cNvSpPr/>
              <p:nvPr/>
            </p:nvSpPr>
            <p:spPr>
              <a:xfrm>
                <a:off x="1515670" y="2442284"/>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9" name="Rectangle 8">
                <a:extLst>
                  <a:ext uri="{FF2B5EF4-FFF2-40B4-BE49-F238E27FC236}">
                    <a16:creationId xmlns:a16="http://schemas.microsoft.com/office/drawing/2014/main" id="{92EB1EE5-5FA5-F67B-D489-E71DC1AD813D}"/>
                  </a:ext>
                </a:extLst>
              </p:cNvPr>
              <p:cNvSpPr/>
              <p:nvPr/>
            </p:nvSpPr>
            <p:spPr>
              <a:xfrm>
                <a:off x="4973102" y="1350462"/>
                <a:ext cx="1253378" cy="93467"/>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1" name="Rectangle 10">
                <a:extLst>
                  <a:ext uri="{FF2B5EF4-FFF2-40B4-BE49-F238E27FC236}">
                    <a16:creationId xmlns:a16="http://schemas.microsoft.com/office/drawing/2014/main" id="{1A9076F9-8336-2A38-B240-191FFC36BFB7}"/>
                  </a:ext>
                </a:extLst>
              </p:cNvPr>
              <p:cNvSpPr/>
              <p:nvPr/>
            </p:nvSpPr>
            <p:spPr>
              <a:xfrm>
                <a:off x="6360625" y="247640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ectangle 12">
                <a:extLst>
                  <a:ext uri="{FF2B5EF4-FFF2-40B4-BE49-F238E27FC236}">
                    <a16:creationId xmlns:a16="http://schemas.microsoft.com/office/drawing/2014/main" id="{F135E2F6-9ADC-BA9B-85AE-35FBBDBD854F}"/>
                  </a:ext>
                </a:extLst>
              </p:cNvPr>
              <p:cNvSpPr/>
              <p:nvPr/>
            </p:nvSpPr>
            <p:spPr>
              <a:xfrm>
                <a:off x="1686267" y="135046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4" name="Rectangle 13">
                <a:extLst>
                  <a:ext uri="{FF2B5EF4-FFF2-40B4-BE49-F238E27FC236}">
                    <a16:creationId xmlns:a16="http://schemas.microsoft.com/office/drawing/2014/main" id="{99AAAFB3-014E-0D5C-83C4-AE75B1B89618}"/>
                  </a:ext>
                </a:extLst>
              </p:cNvPr>
              <p:cNvSpPr/>
              <p:nvPr/>
            </p:nvSpPr>
            <p:spPr>
              <a:xfrm>
                <a:off x="5996684" y="1350462"/>
                <a:ext cx="3360545" cy="261665"/>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6" name="Rectangle 15">
                <a:extLst>
                  <a:ext uri="{FF2B5EF4-FFF2-40B4-BE49-F238E27FC236}">
                    <a16:creationId xmlns:a16="http://schemas.microsoft.com/office/drawing/2014/main" id="{A52235B0-803A-4A0C-E002-B07FA88FA3E3}"/>
                  </a:ext>
                </a:extLst>
              </p:cNvPr>
              <p:cNvSpPr/>
              <p:nvPr/>
            </p:nvSpPr>
            <p:spPr>
              <a:xfrm>
                <a:off x="2812207" y="2556015"/>
                <a:ext cx="3402900" cy="10484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grpSp>
        <p:sp>
          <p:nvSpPr>
            <p:cNvPr id="19" name="Oval 18">
              <a:extLst>
                <a:ext uri="{FF2B5EF4-FFF2-40B4-BE49-F238E27FC236}">
                  <a16:creationId xmlns:a16="http://schemas.microsoft.com/office/drawing/2014/main" id="{1B144772-A647-AFA3-93A4-5A5EEC85483F}"/>
                </a:ext>
              </a:extLst>
            </p:cNvPr>
            <p:cNvSpPr/>
            <p:nvPr/>
          </p:nvSpPr>
          <p:spPr>
            <a:xfrm>
              <a:off x="9930267" y="1855198"/>
              <a:ext cx="534774" cy="53477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Public Sans" pitchFamily="2" charset="77"/>
                <a:ea typeface="+mn-ea"/>
                <a:cs typeface="Arial" panose="020B0604020202020204" pitchFamily="34" charset="0"/>
              </a:endParaRPr>
            </a:p>
          </p:txBody>
        </p:sp>
        <p:sp>
          <p:nvSpPr>
            <p:cNvPr id="25" name="TextBox 24">
              <a:extLst>
                <a:ext uri="{FF2B5EF4-FFF2-40B4-BE49-F238E27FC236}">
                  <a16:creationId xmlns:a16="http://schemas.microsoft.com/office/drawing/2014/main" id="{A75E036E-75CF-01F4-FA5F-EAC57D0F0B4D}"/>
                </a:ext>
              </a:extLst>
            </p:cNvPr>
            <p:cNvSpPr txBox="1"/>
            <p:nvPr/>
          </p:nvSpPr>
          <p:spPr>
            <a:xfrm>
              <a:off x="2547156" y="2430462"/>
              <a:ext cx="9751715" cy="276999"/>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black"/>
                  </a:solidFill>
                  <a:effectLst/>
                  <a:uLnTx/>
                  <a:uFillTx/>
                  <a:latin typeface="Arial"/>
                  <a:cs typeface="Arial"/>
                </a:rPr>
                <a:t>Emergence                       Detection   Notification                                             Response                              End                    Post-event</a:t>
              </a:r>
              <a:endParaRPr lang="en-US" sz="1200" b="1" i="0" u="none" strike="noStrike" kern="1200" cap="none" spc="0" normalizeH="0" baseline="0" noProof="0">
                <a:ln>
                  <a:noFill/>
                </a:ln>
                <a:solidFill>
                  <a:prstClr val="black"/>
                </a:solidFill>
                <a:effectLst/>
                <a:uLnTx/>
                <a:uFillTx/>
                <a:latin typeface="Arial"/>
                <a:cs typeface="Arial"/>
              </a:endParaRPr>
            </a:p>
          </p:txBody>
        </p:sp>
        <p:pic>
          <p:nvPicPr>
            <p:cNvPr id="1030" name="Picture 6">
              <a:extLst>
                <a:ext uri="{FF2B5EF4-FFF2-40B4-BE49-F238E27FC236}">
                  <a16:creationId xmlns:a16="http://schemas.microsoft.com/office/drawing/2014/main" id="{ED12F86D-0A8D-C0BE-2AA1-7CA1463E19AF}"/>
                </a:ext>
              </a:extLst>
            </p:cNvPr>
            <p:cNvPicPr>
              <a:picLocks noChangeAspect="1" noChangeArrowheads="1"/>
            </p:cNvPicPr>
            <p:nvPr/>
          </p:nvPicPr>
          <p:blipFill>
            <a:blip r:embed="rId5" cstate="screen">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a:ext>
              </a:extLst>
            </a:blip>
            <a:srcRect/>
            <a:stretch>
              <a:fillRect/>
            </a:stretch>
          </p:blipFill>
          <p:spPr bwMode="auto">
            <a:xfrm>
              <a:off x="10044494" y="1969425"/>
              <a:ext cx="306317" cy="306317"/>
            </a:xfrm>
            <a:prstGeom prst="rect">
              <a:avLst/>
            </a:prstGeom>
            <a:noFill/>
            <a:extLst>
              <a:ext uri="{909E8E84-426E-40DD-AFC4-6F175D3DCCD1}">
                <a14:hiddenFill xmlns:a14="http://schemas.microsoft.com/office/drawing/2010/main">
                  <a:solidFill>
                    <a:srgbClr val="FFFFFF"/>
                  </a:solidFill>
                </a14:hiddenFill>
              </a:ext>
            </a:extLst>
          </p:spPr>
        </p:pic>
      </p:grpSp>
      <p:sp>
        <p:nvSpPr>
          <p:cNvPr id="52" name="Rounded Rectangle 51">
            <a:extLst>
              <a:ext uri="{FF2B5EF4-FFF2-40B4-BE49-F238E27FC236}">
                <a16:creationId xmlns:a16="http://schemas.microsoft.com/office/drawing/2014/main" id="{FD4A9E59-5386-D2D6-C46B-D0ACC9EE9BE3}"/>
              </a:ext>
            </a:extLst>
          </p:cNvPr>
          <p:cNvSpPr/>
          <p:nvPr/>
        </p:nvSpPr>
        <p:spPr>
          <a:xfrm>
            <a:off x="6446428" y="5182053"/>
            <a:ext cx="3584023"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a:cs typeface="Arial"/>
              </a:rPr>
              <a:t>Longer-term actions</a:t>
            </a:r>
            <a:endParaRPr lang="en-US" sz="1600" b="1" i="0" u="none" strike="noStrike" kern="1200" cap="none" spc="0" normalizeH="0" baseline="0" noProof="0">
              <a:ln>
                <a:noFill/>
              </a:ln>
              <a:solidFill>
                <a:prstClr val="black"/>
              </a:solidFill>
              <a:effectLst/>
              <a:uLnTx/>
              <a:uFillTx/>
              <a:latin typeface="Arial"/>
              <a:cs typeface="Arial"/>
            </a:endParaRPr>
          </a:p>
        </p:txBody>
      </p:sp>
      <p:sp>
        <p:nvSpPr>
          <p:cNvPr id="54" name="TextBox 53">
            <a:extLst>
              <a:ext uri="{FF2B5EF4-FFF2-40B4-BE49-F238E27FC236}">
                <a16:creationId xmlns:a16="http://schemas.microsoft.com/office/drawing/2014/main" id="{AB3E9DF9-178F-D9AA-2B36-397CD12ECA9F}"/>
              </a:ext>
            </a:extLst>
          </p:cNvPr>
          <p:cNvSpPr txBox="1"/>
          <p:nvPr/>
        </p:nvSpPr>
        <p:spPr>
          <a:xfrm>
            <a:off x="6250550" y="5742095"/>
            <a:ext cx="3894131" cy="738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a:cs typeface="Arial"/>
              </a:rPr>
              <a:t>Necessary resources not currently available</a:t>
            </a:r>
            <a:br>
              <a:rPr lang="en-US" sz="1400" b="0" i="0" u="none" strike="noStrike" kern="1200" cap="none" spc="0" normalizeH="0" baseline="0" noProof="0">
                <a:ln>
                  <a:noFill/>
                </a:ln>
                <a:effectLst/>
                <a:uLnTx/>
                <a:uFillTx/>
                <a:latin typeface="Arial"/>
                <a:cs typeface="Arial"/>
              </a:rPr>
            </a:br>
            <a:br>
              <a:rPr lang="en-US" sz="1400" b="0" i="0" u="none" strike="noStrike" kern="1200" cap="none" spc="0" normalizeH="0" baseline="0" noProof="0">
                <a:ln>
                  <a:noFill/>
                </a:ln>
                <a:effectLst/>
                <a:uLnTx/>
                <a:uFillTx/>
                <a:latin typeface="Arial"/>
                <a:cs typeface="Arial"/>
              </a:rPr>
            </a:br>
            <a:endParaRPr lang="en-US" sz="1400" b="0" i="0" u="none" strike="noStrike" kern="1200" cap="none" spc="0" normalizeH="0" baseline="0" noProof="0">
              <a:ln>
                <a:noFill/>
              </a:ln>
              <a:solidFill>
                <a:prstClr val="black"/>
              </a:solidFill>
              <a:effectLst/>
              <a:uLnTx/>
              <a:uFillTx/>
              <a:latin typeface="Arial"/>
              <a:cs typeface="Arial"/>
            </a:endParaRPr>
          </a:p>
        </p:txBody>
      </p:sp>
      <p:sp>
        <p:nvSpPr>
          <p:cNvPr id="21" name="Freeform 20">
            <a:extLst>
              <a:ext uri="{FF2B5EF4-FFF2-40B4-BE49-F238E27FC236}">
                <a16:creationId xmlns:a16="http://schemas.microsoft.com/office/drawing/2014/main" id="{B56DE5A5-559B-9C31-DF76-B91E72930DAF}"/>
              </a:ext>
            </a:extLst>
          </p:cNvPr>
          <p:cNvSpPr/>
          <p:nvPr/>
        </p:nvSpPr>
        <p:spPr>
          <a:xfrm>
            <a:off x="585974" y="1012874"/>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cs typeface="Arial"/>
              </a:rPr>
              <a:t>Capture and assess 7-1-7 performance</a:t>
            </a:r>
            <a:endParaRPr lang="en-US" sz="1600" b="1" i="0" u="none" strike="noStrike" kern="1200" cap="none" spc="0" normalizeH="0" baseline="0" noProof="0">
              <a:ln>
                <a:noFill/>
              </a:ln>
              <a:solidFill>
                <a:srgbClr val="FFFFFF"/>
              </a:solidFill>
              <a:effectLst/>
              <a:uLnTx/>
              <a:uFillTx/>
              <a:latin typeface="Arial"/>
              <a:cs typeface="Arial"/>
            </a:endParaRPr>
          </a:p>
        </p:txBody>
      </p:sp>
      <p:grpSp>
        <p:nvGrpSpPr>
          <p:cNvPr id="27" name="Group 26">
            <a:extLst>
              <a:ext uri="{FF2B5EF4-FFF2-40B4-BE49-F238E27FC236}">
                <a16:creationId xmlns:a16="http://schemas.microsoft.com/office/drawing/2014/main" id="{0957FC6D-8FDC-80AF-7435-EA04FC1B867C}"/>
              </a:ext>
            </a:extLst>
          </p:cNvPr>
          <p:cNvGrpSpPr/>
          <p:nvPr/>
        </p:nvGrpSpPr>
        <p:grpSpPr>
          <a:xfrm>
            <a:off x="585974" y="2472963"/>
            <a:ext cx="1485486" cy="1975415"/>
            <a:chOff x="585974" y="2472963"/>
            <a:chExt cx="1485486" cy="1975415"/>
          </a:xfrm>
          <a:solidFill>
            <a:schemeClr val="accent1"/>
          </a:solidFill>
        </p:grpSpPr>
        <p:sp>
          <p:nvSpPr>
            <p:cNvPr id="22" name="Freeform 21">
              <a:extLst>
                <a:ext uri="{FF2B5EF4-FFF2-40B4-BE49-F238E27FC236}">
                  <a16:creationId xmlns:a16="http://schemas.microsoft.com/office/drawing/2014/main" id="{7CA506C3-8A8E-A922-84AB-FDFE72EE3F3B}"/>
                </a:ext>
              </a:extLst>
            </p:cNvPr>
            <p:cNvSpPr/>
            <p:nvPr/>
          </p:nvSpPr>
          <p:spPr>
            <a:xfrm>
              <a:off x="1019521" y="2472963"/>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5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Freeform 22">
              <a:extLst>
                <a:ext uri="{FF2B5EF4-FFF2-40B4-BE49-F238E27FC236}">
                  <a16:creationId xmlns:a16="http://schemas.microsoft.com/office/drawing/2014/main" id="{78F2B5EC-F7DA-3B21-2DCF-8356C6F7E9AD}"/>
                </a:ext>
              </a:extLst>
            </p:cNvPr>
            <p:cNvSpPr/>
            <p:nvPr/>
          </p:nvSpPr>
          <p:spPr>
            <a:xfrm>
              <a:off x="585974" y="3074177"/>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cs typeface="Arial"/>
                </a:rPr>
                <a:t>Use 7-1-7 performance to identify bottlenecks and enablers</a:t>
              </a:r>
              <a:endParaRPr lang="en-US" sz="1600" b="1" i="0" u="none" strike="noStrike" kern="1200" cap="none" spc="0" normalizeH="0" baseline="0" noProof="0">
                <a:ln>
                  <a:noFill/>
                </a:ln>
                <a:solidFill>
                  <a:srgbClr val="FFFFFF"/>
                </a:solidFill>
                <a:effectLst/>
                <a:uLnTx/>
                <a:uFillTx/>
                <a:latin typeface="Arial"/>
                <a:cs typeface="Arial"/>
              </a:endParaRPr>
            </a:p>
          </p:txBody>
        </p:sp>
      </p:grpSp>
      <p:grpSp>
        <p:nvGrpSpPr>
          <p:cNvPr id="28" name="Group 27">
            <a:extLst>
              <a:ext uri="{FF2B5EF4-FFF2-40B4-BE49-F238E27FC236}">
                <a16:creationId xmlns:a16="http://schemas.microsoft.com/office/drawing/2014/main" id="{D1F783EA-2E9B-9E71-55AB-62616D2C5E81}"/>
              </a:ext>
            </a:extLst>
          </p:cNvPr>
          <p:cNvGrpSpPr/>
          <p:nvPr/>
        </p:nvGrpSpPr>
        <p:grpSpPr>
          <a:xfrm>
            <a:off x="585974" y="4534266"/>
            <a:ext cx="1485486" cy="1975415"/>
            <a:chOff x="585974" y="4534266"/>
            <a:chExt cx="1485486" cy="1975415"/>
          </a:xfrm>
          <a:solidFill>
            <a:schemeClr val="accent1"/>
          </a:solidFill>
        </p:grpSpPr>
        <p:sp>
          <p:nvSpPr>
            <p:cNvPr id="24" name="Freeform 23">
              <a:extLst>
                <a:ext uri="{FF2B5EF4-FFF2-40B4-BE49-F238E27FC236}">
                  <a16:creationId xmlns:a16="http://schemas.microsoft.com/office/drawing/2014/main" id="{5A51B230-3611-C5E2-E5A2-CB2217F6C716}"/>
                </a:ext>
              </a:extLst>
            </p:cNvPr>
            <p:cNvSpPr/>
            <p:nvPr/>
          </p:nvSpPr>
          <p:spPr>
            <a:xfrm>
              <a:off x="1019521" y="4534266"/>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5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Freeform 25">
              <a:extLst>
                <a:ext uri="{FF2B5EF4-FFF2-40B4-BE49-F238E27FC236}">
                  <a16:creationId xmlns:a16="http://schemas.microsoft.com/office/drawing/2014/main" id="{3F80233B-BAD2-8B16-6F23-28EB382E5774}"/>
                </a:ext>
              </a:extLst>
            </p:cNvPr>
            <p:cNvSpPr/>
            <p:nvPr/>
          </p:nvSpPr>
          <p:spPr>
            <a:xfrm>
              <a:off x="585974" y="5135480"/>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cs typeface="Arial"/>
                </a:rPr>
                <a:t>Identify and implement </a:t>
              </a:r>
              <a:br>
                <a:rPr lang="en-US" sz="1600" b="1" i="0" u="none" strike="noStrike" kern="1200" cap="none" spc="0" normalizeH="0" baseline="0" noProof="0">
                  <a:ln>
                    <a:noFill/>
                  </a:ln>
                  <a:effectLst/>
                  <a:uLnTx/>
                  <a:uFillTx/>
                  <a:latin typeface="Arial"/>
                  <a:cs typeface="Arial" panose="020B0604020202020204" pitchFamily="34" charset="0"/>
                </a:rPr>
              </a:br>
              <a:r>
                <a:rPr kumimoji="0" lang="en-US" sz="1600" b="1" i="0" u="none" strike="noStrike" kern="1200" cap="none" spc="0" normalizeH="0" baseline="0" noProof="0">
                  <a:ln>
                    <a:noFill/>
                  </a:ln>
                  <a:solidFill>
                    <a:srgbClr val="FFFFFF"/>
                  </a:solidFill>
                  <a:effectLst/>
                  <a:uLnTx/>
                  <a:uFillTx/>
                  <a:latin typeface="Arial"/>
                  <a:cs typeface="Arial"/>
                </a:rPr>
                <a:t>actions</a:t>
              </a:r>
              <a:endParaRPr lang="en-US" sz="1600" b="1" i="0" u="none" strike="noStrike" kern="1200" cap="none" spc="0" normalizeH="0" baseline="0" noProof="0">
                <a:ln>
                  <a:noFill/>
                </a:ln>
                <a:solidFill>
                  <a:srgbClr val="FFFFFF"/>
                </a:solidFill>
                <a:effectLst/>
                <a:uLnTx/>
                <a:uFillTx/>
                <a:latin typeface="Arial"/>
                <a:cs typeface="Arial"/>
              </a:endParaRPr>
            </a:p>
          </p:txBody>
        </p:sp>
      </p:grpSp>
      <p:sp>
        <p:nvSpPr>
          <p:cNvPr id="1027" name="Rounded Rectangle 1026">
            <a:extLst>
              <a:ext uri="{FF2B5EF4-FFF2-40B4-BE49-F238E27FC236}">
                <a16:creationId xmlns:a16="http://schemas.microsoft.com/office/drawing/2014/main" id="{79F1A3A8-92D1-813D-176E-EABD1B34E8C6}"/>
              </a:ext>
            </a:extLst>
          </p:cNvPr>
          <p:cNvSpPr/>
          <p:nvPr/>
        </p:nvSpPr>
        <p:spPr>
          <a:xfrm>
            <a:off x="10503026" y="4954606"/>
            <a:ext cx="1437477" cy="1110538"/>
          </a:xfrm>
          <a:prstGeom prst="roundRect">
            <a:avLst>
              <a:gd name="adj" fmla="val 13365"/>
            </a:avLst>
          </a:prstGeom>
          <a:solidFill>
            <a:srgbClr val="0192B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rial"/>
                <a:cs typeface="Arial"/>
              </a:rPr>
              <a:t>Consider for planning </a:t>
            </a:r>
            <a:br>
              <a:rPr lang="en-US" sz="1400" b="1" i="0" u="none" strike="noStrike" kern="1200" cap="none" spc="0" normalizeH="0" baseline="0" noProof="0">
                <a:ln>
                  <a:noFill/>
                </a:ln>
                <a:effectLst/>
                <a:uLnTx/>
                <a:uFillTx/>
                <a:latin typeface="Arial"/>
                <a:cs typeface="Arial"/>
              </a:rPr>
            </a:br>
            <a:r>
              <a:rPr kumimoji="0" lang="en-US" sz="1400" b="1" i="0" u="none" strike="noStrike" kern="1200" cap="none" spc="0" normalizeH="0" baseline="0" noProof="0">
                <a:ln>
                  <a:noFill/>
                </a:ln>
                <a:solidFill>
                  <a:prstClr val="white"/>
                </a:solidFill>
                <a:effectLst/>
                <a:uLnTx/>
                <a:uFillTx/>
                <a:latin typeface="Arial"/>
                <a:cs typeface="Arial"/>
              </a:rPr>
              <a:t>and funding opportunities</a:t>
            </a:r>
            <a:endParaRPr lang="en-US" sz="1400" b="1" i="0" u="none" strike="noStrike" kern="1200" cap="none" spc="0" normalizeH="0" baseline="0" noProof="0">
              <a:ln>
                <a:noFill/>
              </a:ln>
              <a:solidFill>
                <a:prstClr val="white"/>
              </a:solidFill>
              <a:effectLst/>
              <a:uLnTx/>
              <a:uFillTx/>
              <a:latin typeface="Arial"/>
              <a:cs typeface="Arial"/>
            </a:endParaRPr>
          </a:p>
        </p:txBody>
      </p:sp>
      <p:pic>
        <p:nvPicPr>
          <p:cNvPr id="1041" name="Picture 8">
            <a:extLst>
              <a:ext uri="{FF2B5EF4-FFF2-40B4-BE49-F238E27FC236}">
                <a16:creationId xmlns:a16="http://schemas.microsoft.com/office/drawing/2014/main" id="{34FE8BF4-9FB7-72D4-61F5-6EA957DA5483}"/>
              </a:ext>
            </a:extLst>
          </p:cNvPr>
          <p:cNvPicPr>
            <a:picLocks noChangeAspect="1" noChangeArrowheads="1"/>
          </p:cNvPicPr>
          <p:nvPr/>
        </p:nvPicPr>
        <p:blipFill>
          <a:blip r:embed="rId7" cstate="screen">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094754" y="5246022"/>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7E09A341-D1D9-0429-7DB2-96D4AC88ED3C}"/>
              </a:ext>
            </a:extLst>
          </p:cNvPr>
          <p:cNvGrpSpPr/>
          <p:nvPr/>
        </p:nvGrpSpPr>
        <p:grpSpPr>
          <a:xfrm>
            <a:off x="2513438" y="3324293"/>
            <a:ext cx="8372301" cy="1072293"/>
            <a:chOff x="2513438" y="3432779"/>
            <a:chExt cx="8372301" cy="1072293"/>
          </a:xfrm>
        </p:grpSpPr>
        <p:sp>
          <p:nvSpPr>
            <p:cNvPr id="48" name="Rounded Rectangle 47">
              <a:extLst>
                <a:ext uri="{FF2B5EF4-FFF2-40B4-BE49-F238E27FC236}">
                  <a16:creationId xmlns:a16="http://schemas.microsoft.com/office/drawing/2014/main" id="{9BC0C29F-1997-3A06-94C4-BF8B32F9E645}"/>
                </a:ext>
              </a:extLst>
            </p:cNvPr>
            <p:cNvSpPr/>
            <p:nvPr/>
          </p:nvSpPr>
          <p:spPr>
            <a:xfrm>
              <a:off x="5326222" y="3432779"/>
              <a:ext cx="1804200" cy="479176"/>
            </a:xfrm>
            <a:prstGeom prst="roundRect">
              <a:avLst>
                <a:gd name="adj" fmla="val 45699"/>
              </a:avLst>
            </a:prstGeom>
            <a:solidFill>
              <a:srgbClr val="DCF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sp>
          <p:nvSpPr>
            <p:cNvPr id="34" name="Rounded Rectangle 33">
              <a:extLst>
                <a:ext uri="{FF2B5EF4-FFF2-40B4-BE49-F238E27FC236}">
                  <a16:creationId xmlns:a16="http://schemas.microsoft.com/office/drawing/2014/main" id="{5E9C26FF-C3B4-A2FE-285D-EE0286AD9C2A}"/>
                </a:ext>
              </a:extLst>
            </p:cNvPr>
            <p:cNvSpPr/>
            <p:nvPr/>
          </p:nvSpPr>
          <p:spPr>
            <a:xfrm>
              <a:off x="2513438" y="3432779"/>
              <a:ext cx="2124532" cy="479176"/>
            </a:xfrm>
            <a:prstGeom prst="roundRect">
              <a:avLst>
                <a:gd name="adj" fmla="val 45699"/>
              </a:avLst>
            </a:prstGeom>
            <a:solidFill>
              <a:srgbClr val="FFE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pic>
          <p:nvPicPr>
            <p:cNvPr id="37" name="Image" descr="Image">
              <a:extLst>
                <a:ext uri="{FF2B5EF4-FFF2-40B4-BE49-F238E27FC236}">
                  <a16:creationId xmlns:a16="http://schemas.microsoft.com/office/drawing/2014/main" id="{1287F445-DA1C-B2A2-10C2-6CA5EBBD468B}"/>
                </a:ext>
              </a:extLst>
            </p:cNvPr>
            <p:cNvPicPr>
              <a:picLocks noChangeAspect="1"/>
            </p:cNvPicPr>
            <p:nvPr/>
          </p:nvPicPr>
          <p:blipFill>
            <a:blip r:embed="rId8" cstate="screen">
              <a:duotone>
                <a:schemeClr val="accent6">
                  <a:shade val="45000"/>
                  <a:satMod val="135000"/>
                </a:schemeClr>
                <a:prstClr val="white"/>
              </a:duotone>
              <a:extLst>
                <a:ext uri="{BEBA8EAE-BF5A-486C-A8C5-ECC9F3942E4B}">
                  <a14:imgProps xmlns:a14="http://schemas.microsoft.com/office/drawing/2010/main">
                    <a14:imgLayer r:embed="rId9">
                      <a14:imgEffect>
                        <a14:brightnessContrast bright="-29000" contrast="76000"/>
                      </a14:imgEffect>
                    </a14:imgLayer>
                  </a14:imgProps>
                </a:ext>
                <a:ext uri="{28A0092B-C50C-407E-A947-70E740481C1C}">
                  <a14:useLocalDpi xmlns:a14="http://schemas.microsoft.com/office/drawing/2010/main"/>
                </a:ext>
              </a:extLst>
            </a:blip>
            <a:stretch>
              <a:fillRect/>
            </a:stretch>
          </p:blipFill>
          <p:spPr>
            <a:xfrm>
              <a:off x="5420021" y="3481530"/>
              <a:ext cx="360670" cy="360670"/>
            </a:xfrm>
            <a:prstGeom prst="rect">
              <a:avLst/>
            </a:prstGeom>
            <a:ln w="12700">
              <a:miter lim="400000"/>
            </a:ln>
          </p:spPr>
        </p:pic>
        <p:pic>
          <p:nvPicPr>
            <p:cNvPr id="38" name="Picture 2">
              <a:extLst>
                <a:ext uri="{FF2B5EF4-FFF2-40B4-BE49-F238E27FC236}">
                  <a16:creationId xmlns:a16="http://schemas.microsoft.com/office/drawing/2014/main" id="{B19062F2-B45C-7389-CFA0-F297AEF25765}"/>
                </a:ext>
              </a:extLst>
            </p:cNvPr>
            <p:cNvPicPr>
              <a:picLocks noChangeAspect="1" noChangeArrowheads="1"/>
            </p:cNvPicPr>
            <p:nvPr/>
          </p:nvPicPr>
          <p:blipFill>
            <a:blip r:embed="rId10" cstate="screen">
              <a:extLst>
                <a:ext uri="{BEBA8EAE-BF5A-486C-A8C5-ECC9F3942E4B}">
                  <a14:imgProps xmlns:a14="http://schemas.microsoft.com/office/drawing/2010/main">
                    <a14:imgLayer r:embed="rId11">
                      <a14:imgEffect>
                        <a14:colorTemperature colorTemp="4700"/>
                      </a14:imgEffect>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2594093" y="3488332"/>
              <a:ext cx="360670" cy="36067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332613E6-5EB3-5C44-B62E-A4F7AF7FEA03}"/>
                </a:ext>
              </a:extLst>
            </p:cNvPr>
            <p:cNvSpPr txBox="1"/>
            <p:nvPr/>
          </p:nvSpPr>
          <p:spPr>
            <a:xfrm>
              <a:off x="2728716" y="3988869"/>
              <a:ext cx="1935963"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a:cs typeface="Arial"/>
                </a:rPr>
                <a:t>Hindered timeliness</a:t>
              </a:r>
            </a:p>
          </p:txBody>
        </p:sp>
        <p:sp>
          <p:nvSpPr>
            <p:cNvPr id="40" name="TextBox 39">
              <a:extLst>
                <a:ext uri="{FF2B5EF4-FFF2-40B4-BE49-F238E27FC236}">
                  <a16:creationId xmlns:a16="http://schemas.microsoft.com/office/drawing/2014/main" id="{7533C251-2666-DF16-FCDF-68A0DB4F3B99}"/>
                </a:ext>
              </a:extLst>
            </p:cNvPr>
            <p:cNvSpPr txBox="1"/>
            <p:nvPr/>
          </p:nvSpPr>
          <p:spPr>
            <a:xfrm>
              <a:off x="5420021" y="3981852"/>
              <a:ext cx="171301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a:cs typeface="Arial"/>
                </a:rPr>
                <a:t>Facilitated timeliness</a:t>
              </a:r>
            </a:p>
          </p:txBody>
        </p:sp>
        <p:sp>
          <p:nvSpPr>
            <p:cNvPr id="47" name="TextBox 46">
              <a:extLst>
                <a:ext uri="{FF2B5EF4-FFF2-40B4-BE49-F238E27FC236}">
                  <a16:creationId xmlns:a16="http://schemas.microsoft.com/office/drawing/2014/main" id="{1998F271-0E42-2FC8-244E-B553B45624A4}"/>
                </a:ext>
              </a:extLst>
            </p:cNvPr>
            <p:cNvSpPr txBox="1"/>
            <p:nvPr/>
          </p:nvSpPr>
          <p:spPr>
            <a:xfrm>
              <a:off x="3041028" y="3518133"/>
              <a:ext cx="1483868"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a:cs typeface="Arial"/>
                </a:rPr>
                <a:t>Bottlenecks</a:t>
              </a:r>
            </a:p>
          </p:txBody>
        </p:sp>
        <p:sp>
          <p:nvSpPr>
            <p:cNvPr id="50" name="TextBox 49">
              <a:extLst>
                <a:ext uri="{FF2B5EF4-FFF2-40B4-BE49-F238E27FC236}">
                  <a16:creationId xmlns:a16="http://schemas.microsoft.com/office/drawing/2014/main" id="{5DF4F045-7931-E4CE-32DA-E09BD977159E}"/>
                </a:ext>
              </a:extLst>
            </p:cNvPr>
            <p:cNvSpPr txBox="1"/>
            <p:nvPr/>
          </p:nvSpPr>
          <p:spPr>
            <a:xfrm>
              <a:off x="5646554" y="3518133"/>
              <a:ext cx="1483868"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a:cs typeface="Arial"/>
                </a:rPr>
                <a:t>Enablers</a:t>
              </a:r>
            </a:p>
          </p:txBody>
        </p:sp>
        <p:cxnSp>
          <p:nvCxnSpPr>
            <p:cNvPr id="1092" name="Straight Arrow Connector 1091">
              <a:extLst>
                <a:ext uri="{FF2B5EF4-FFF2-40B4-BE49-F238E27FC236}">
                  <a16:creationId xmlns:a16="http://schemas.microsoft.com/office/drawing/2014/main" id="{C0D61D68-E411-7487-1DC7-8140DFFA7567}"/>
                </a:ext>
              </a:extLst>
            </p:cNvPr>
            <p:cNvCxnSpPr>
              <a:cxnSpLocks/>
            </p:cNvCxnSpPr>
            <p:nvPr/>
          </p:nvCxnSpPr>
          <p:spPr>
            <a:xfrm flipV="1">
              <a:off x="7224221" y="3668667"/>
              <a:ext cx="503583" cy="5562"/>
            </a:xfrm>
            <a:prstGeom prst="straightConnector1">
              <a:avLst/>
            </a:prstGeom>
            <a:ln w="28575">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01" name="TextBox 1100">
              <a:extLst>
                <a:ext uri="{FF2B5EF4-FFF2-40B4-BE49-F238E27FC236}">
                  <a16:creationId xmlns:a16="http://schemas.microsoft.com/office/drawing/2014/main" id="{F44F4618-A77E-7C9E-2411-8E0418E33A14}"/>
                </a:ext>
              </a:extLst>
            </p:cNvPr>
            <p:cNvSpPr txBox="1"/>
            <p:nvPr/>
          </p:nvSpPr>
          <p:spPr>
            <a:xfrm>
              <a:off x="7818673" y="3438178"/>
              <a:ext cx="3067066" cy="52322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a:ln>
                    <a:noFill/>
                  </a:ln>
                  <a:solidFill>
                    <a:schemeClr val="tx2"/>
                  </a:solidFill>
                  <a:effectLst/>
                  <a:uLnTx/>
                  <a:uFillTx/>
                  <a:latin typeface="Arial"/>
                  <a:cs typeface="Arial"/>
                </a:rPr>
                <a:t>Use to support advocacy objectives</a:t>
              </a:r>
              <a:br>
                <a:rPr lang="en-US" sz="1400" b="0" i="1" u="none" strike="noStrike" kern="1200" cap="none" spc="0" normalizeH="0" baseline="0" noProof="0">
                  <a:ln>
                    <a:noFill/>
                  </a:ln>
                  <a:solidFill>
                    <a:schemeClr val="tx2"/>
                  </a:solidFill>
                  <a:effectLst/>
                  <a:uLnTx/>
                  <a:uFillTx/>
                  <a:latin typeface="Arial"/>
                  <a:cs typeface="Arial"/>
                </a:rPr>
              </a:br>
              <a:r>
                <a:rPr kumimoji="0" lang="en-US" sz="1400" b="0" i="1" u="none" strike="noStrike" kern="1200" cap="none" spc="0" normalizeH="0" baseline="0" noProof="0">
                  <a:ln>
                    <a:noFill/>
                  </a:ln>
                  <a:solidFill>
                    <a:schemeClr val="tx2"/>
                  </a:solidFill>
                  <a:effectLst/>
                  <a:uLnTx/>
                  <a:uFillTx/>
                  <a:latin typeface="Arial"/>
                  <a:cs typeface="Arial"/>
                </a:rPr>
                <a:t>(best practices, improvements, etc.)</a:t>
              </a:r>
            </a:p>
          </p:txBody>
        </p:sp>
      </p:grpSp>
      <p:sp>
        <p:nvSpPr>
          <p:cNvPr id="2" name="TextBox 1">
            <a:extLst>
              <a:ext uri="{FF2B5EF4-FFF2-40B4-BE49-F238E27FC236}">
                <a16:creationId xmlns:a16="http://schemas.microsoft.com/office/drawing/2014/main" id="{893BA6EA-F434-8703-C100-250D8BAC2F69}"/>
              </a:ext>
            </a:extLst>
          </p:cNvPr>
          <p:cNvSpPr txBox="1"/>
          <p:nvPr/>
        </p:nvSpPr>
        <p:spPr>
          <a:xfrm>
            <a:off x="149749" y="226400"/>
            <a:ext cx="11061858" cy="55399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In practice: using 7-1-7 for a single outbreak event</a:t>
            </a:r>
          </a:p>
        </p:txBody>
      </p:sp>
      <p:sp>
        <p:nvSpPr>
          <p:cNvPr id="18" name="TextBox 17">
            <a:extLst>
              <a:ext uri="{FF2B5EF4-FFF2-40B4-BE49-F238E27FC236}">
                <a16:creationId xmlns:a16="http://schemas.microsoft.com/office/drawing/2014/main" id="{158A2CA0-31B2-BDF0-F472-B9F52B61A9D2}"/>
              </a:ext>
            </a:extLst>
          </p:cNvPr>
          <p:cNvSpPr txBox="1"/>
          <p:nvPr/>
        </p:nvSpPr>
        <p:spPr>
          <a:xfrm>
            <a:off x="2509117" y="1006094"/>
            <a:ext cx="4770236" cy="7848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prstClr val="black"/>
                </a:solidFill>
                <a:effectLst/>
                <a:uLnTx/>
                <a:uFillTx/>
                <a:latin typeface="Arial"/>
                <a:cs typeface="Arial"/>
              </a:rPr>
              <a:t>Real-time implementation </a:t>
            </a:r>
            <a:br>
              <a:rPr lang="en-US" sz="1500" b="0" i="0" u="none" strike="noStrike" kern="1200" cap="none" spc="0" normalizeH="0" baseline="0" noProof="0">
                <a:ln>
                  <a:noFill/>
                </a:ln>
                <a:effectLst/>
                <a:uLnTx/>
                <a:uFillTx/>
                <a:latin typeface="Arial"/>
                <a:cs typeface="Arial" panose="020B0604020202020204" pitchFamily="34" charset="0"/>
              </a:rPr>
            </a:br>
            <a:r>
              <a:rPr kumimoji="0" lang="en-US" sz="1500" b="0" i="0" u="none" strike="noStrike" kern="1200" cap="none" spc="0" normalizeH="0" baseline="0" noProof="0">
                <a:ln>
                  <a:noFill/>
                </a:ln>
                <a:solidFill>
                  <a:prstClr val="black"/>
                </a:solidFill>
                <a:effectLst/>
                <a:uLnTx/>
                <a:uFillTx/>
                <a:latin typeface="Arial"/>
                <a:cs typeface="Arial"/>
              </a:rPr>
              <a:t>during an EAR to support an ongoing response immediately after an event is detected</a:t>
            </a:r>
            <a:endParaRPr lang="en-US" sz="1500" b="0" i="0" u="none" strike="noStrike" kern="1200" cap="none" spc="0" normalizeH="0" baseline="0" noProof="0">
              <a:ln>
                <a:noFill/>
              </a:ln>
              <a:solidFill>
                <a:prstClr val="black"/>
              </a:solidFill>
              <a:effectLst/>
              <a:uLnTx/>
              <a:uFillTx/>
              <a:latin typeface="Arial"/>
              <a:cs typeface="Arial"/>
            </a:endParaRPr>
          </a:p>
        </p:txBody>
      </p:sp>
      <p:grpSp>
        <p:nvGrpSpPr>
          <p:cNvPr id="32" name="Group 31">
            <a:extLst>
              <a:ext uri="{FF2B5EF4-FFF2-40B4-BE49-F238E27FC236}">
                <a16:creationId xmlns:a16="http://schemas.microsoft.com/office/drawing/2014/main" id="{9724ED40-92A5-9302-F5F6-249FF3F13772}"/>
              </a:ext>
            </a:extLst>
          </p:cNvPr>
          <p:cNvGrpSpPr/>
          <p:nvPr/>
        </p:nvGrpSpPr>
        <p:grpSpPr>
          <a:xfrm>
            <a:off x="2331297" y="4181143"/>
            <a:ext cx="3992641" cy="2074861"/>
            <a:chOff x="2331297" y="4181143"/>
            <a:chExt cx="3992641" cy="2074861"/>
          </a:xfrm>
        </p:grpSpPr>
        <p:sp>
          <p:nvSpPr>
            <p:cNvPr id="51" name="Rounded Rectangle 50">
              <a:extLst>
                <a:ext uri="{FF2B5EF4-FFF2-40B4-BE49-F238E27FC236}">
                  <a16:creationId xmlns:a16="http://schemas.microsoft.com/office/drawing/2014/main" id="{870D560B-9741-CBE1-A0A7-AE1EC064B198}"/>
                </a:ext>
              </a:extLst>
            </p:cNvPr>
            <p:cNvSpPr/>
            <p:nvPr/>
          </p:nvSpPr>
          <p:spPr>
            <a:xfrm>
              <a:off x="2513919" y="5186800"/>
              <a:ext cx="2124051"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a:cs typeface="Arial"/>
                </a:rPr>
                <a:t>Immediate actions</a:t>
              </a:r>
            </a:p>
          </p:txBody>
        </p:sp>
        <p:sp>
          <p:nvSpPr>
            <p:cNvPr id="53" name="TextBox 52">
              <a:extLst>
                <a:ext uri="{FF2B5EF4-FFF2-40B4-BE49-F238E27FC236}">
                  <a16:creationId xmlns:a16="http://schemas.microsoft.com/office/drawing/2014/main" id="{90D9A79A-8158-C47D-BD87-C9DE0AD1D6CE}"/>
                </a:ext>
              </a:extLst>
            </p:cNvPr>
            <p:cNvSpPr txBox="1"/>
            <p:nvPr/>
          </p:nvSpPr>
          <p:spPr>
            <a:xfrm>
              <a:off x="2331297" y="5732784"/>
              <a:ext cx="2595681" cy="523220"/>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a:cs typeface="Arial"/>
                </a:rPr>
                <a:t>Necessary resources </a:t>
              </a:r>
              <a:br>
                <a:rPr lang="en-US" sz="1400" b="0" i="0" u="none" strike="noStrike" kern="1200" cap="none" spc="0" normalizeH="0" baseline="0" noProof="0">
                  <a:ln>
                    <a:noFill/>
                  </a:ln>
                  <a:effectLst/>
                  <a:uLnTx/>
                  <a:uFillTx/>
                  <a:latin typeface="Arial"/>
                  <a:cs typeface="Arial"/>
                </a:rPr>
              </a:br>
              <a:r>
                <a:rPr kumimoji="0" lang="en-US" sz="1400" b="0" i="0" u="none" strike="noStrike" kern="1200" cap="none" spc="0" normalizeH="0" baseline="0" noProof="0">
                  <a:ln>
                    <a:noFill/>
                  </a:ln>
                  <a:solidFill>
                    <a:prstClr val="black"/>
                  </a:solidFill>
                  <a:effectLst/>
                  <a:uLnTx/>
                  <a:uFillTx/>
                  <a:latin typeface="Arial"/>
                  <a:cs typeface="Arial"/>
                </a:rPr>
                <a:t>already available</a:t>
              </a:r>
              <a:endParaRPr lang="en-US" sz="1400" b="0" i="0" u="none" strike="noStrike" kern="1200" cap="none" spc="0" normalizeH="0" baseline="0" noProof="0">
                <a:ln>
                  <a:noFill/>
                </a:ln>
                <a:solidFill>
                  <a:prstClr val="black"/>
                </a:solidFill>
                <a:effectLst/>
                <a:uLnTx/>
                <a:uFillTx/>
                <a:latin typeface="Arial"/>
                <a:cs typeface="Arial"/>
              </a:endParaRPr>
            </a:p>
          </p:txBody>
        </p:sp>
        <p:sp>
          <p:nvSpPr>
            <p:cNvPr id="1025" name="Rounded Rectangle 1024">
              <a:extLst>
                <a:ext uri="{FF2B5EF4-FFF2-40B4-BE49-F238E27FC236}">
                  <a16:creationId xmlns:a16="http://schemas.microsoft.com/office/drawing/2014/main" id="{0C50B0EE-C0B6-7DE1-0E12-175C4C1FE66E}"/>
                </a:ext>
              </a:extLst>
            </p:cNvPr>
            <p:cNvSpPr/>
            <p:nvPr/>
          </p:nvSpPr>
          <p:spPr>
            <a:xfrm>
              <a:off x="5073598" y="5065591"/>
              <a:ext cx="1250340" cy="870157"/>
            </a:xfrm>
            <a:prstGeom prst="roundRect">
              <a:avLst>
                <a:gd name="adj" fmla="val 13365"/>
              </a:avLst>
            </a:prstGeom>
            <a:solidFill>
              <a:srgbClr val="F79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rial"/>
                  <a:cs typeface="Arial"/>
                </a:rPr>
                <a:t>Implement as soon as possible</a:t>
              </a:r>
            </a:p>
          </p:txBody>
        </p:sp>
        <p:pic>
          <p:nvPicPr>
            <p:cNvPr id="1040" name="Picture 8">
              <a:extLst>
                <a:ext uri="{FF2B5EF4-FFF2-40B4-BE49-F238E27FC236}">
                  <a16:creationId xmlns:a16="http://schemas.microsoft.com/office/drawing/2014/main" id="{FF26DE44-BE84-CE9B-352F-90CAA76B5690}"/>
                </a:ext>
              </a:extLst>
            </p:cNvPr>
            <p:cNvPicPr>
              <a:picLocks noChangeAspect="1" noChangeArrowheads="1"/>
            </p:cNvPicPr>
            <p:nvPr/>
          </p:nvPicPr>
          <p:blipFill>
            <a:blip r:embed="rId7" cstate="screen">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709773" y="5273446"/>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a:extLst>
                <a:ext uri="{FF2B5EF4-FFF2-40B4-BE49-F238E27FC236}">
                  <a16:creationId xmlns:a16="http://schemas.microsoft.com/office/drawing/2014/main" id="{E98EC4F0-029A-AEA3-ED1B-CDBC8D4A8386}"/>
                </a:ext>
              </a:extLst>
            </p:cNvPr>
            <p:cNvGrpSpPr/>
            <p:nvPr/>
          </p:nvGrpSpPr>
          <p:grpSpPr>
            <a:xfrm>
              <a:off x="3198844" y="4181143"/>
              <a:ext cx="402485" cy="909298"/>
              <a:chOff x="3198844" y="4181143"/>
              <a:chExt cx="402485" cy="909298"/>
            </a:xfrm>
          </p:grpSpPr>
          <p:cxnSp>
            <p:nvCxnSpPr>
              <p:cNvPr id="1086" name="Straight Arrow Connector 1085">
                <a:extLst>
                  <a:ext uri="{FF2B5EF4-FFF2-40B4-BE49-F238E27FC236}">
                    <a16:creationId xmlns:a16="http://schemas.microsoft.com/office/drawing/2014/main" id="{D2328C89-064E-FD1B-B8A8-DE3541679736}"/>
                  </a:ext>
                </a:extLst>
              </p:cNvPr>
              <p:cNvCxnSpPr>
                <a:cxnSpLocks/>
              </p:cNvCxnSpPr>
              <p:nvPr/>
            </p:nvCxnSpPr>
            <p:spPr>
              <a:xfrm>
                <a:off x="3214957"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88" name="Straight Arrow Connector 1087">
                <a:extLst>
                  <a:ext uri="{FF2B5EF4-FFF2-40B4-BE49-F238E27FC236}">
                    <a16:creationId xmlns:a16="http://schemas.microsoft.com/office/drawing/2014/main" id="{C3B95F8E-5218-99F2-A118-CDD10EA4FFBB}"/>
                  </a:ext>
                </a:extLst>
              </p:cNvPr>
              <p:cNvCxnSpPr>
                <a:cxnSpLocks/>
              </p:cNvCxnSpPr>
              <p:nvPr/>
            </p:nvCxnSpPr>
            <p:spPr>
              <a:xfrm>
                <a:off x="3582465" y="4181143"/>
                <a:ext cx="0" cy="607678"/>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89" name="Straight Arrow Connector 1088">
                <a:extLst>
                  <a:ext uri="{FF2B5EF4-FFF2-40B4-BE49-F238E27FC236}">
                    <a16:creationId xmlns:a16="http://schemas.microsoft.com/office/drawing/2014/main" id="{2C8426A9-6151-C756-A928-84AED02E5142}"/>
                  </a:ext>
                </a:extLst>
              </p:cNvPr>
              <p:cNvCxnSpPr>
                <a:cxnSpLocks/>
              </p:cNvCxnSpPr>
              <p:nvPr/>
            </p:nvCxnSpPr>
            <p:spPr>
              <a:xfrm flipH="1">
                <a:off x="3198844" y="4788821"/>
                <a:ext cx="402485"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33" name="Group 32">
            <a:extLst>
              <a:ext uri="{FF2B5EF4-FFF2-40B4-BE49-F238E27FC236}">
                <a16:creationId xmlns:a16="http://schemas.microsoft.com/office/drawing/2014/main" id="{53896945-59EB-1AFD-978F-282A7F104F48}"/>
              </a:ext>
            </a:extLst>
          </p:cNvPr>
          <p:cNvGrpSpPr/>
          <p:nvPr/>
        </p:nvGrpSpPr>
        <p:grpSpPr>
          <a:xfrm>
            <a:off x="3582465" y="4788821"/>
            <a:ext cx="4655974" cy="301620"/>
            <a:chOff x="3582465" y="4788821"/>
            <a:chExt cx="4655974" cy="301620"/>
          </a:xfrm>
        </p:grpSpPr>
        <p:cxnSp>
          <p:nvCxnSpPr>
            <p:cNvPr id="1087" name="Straight Arrow Connector 1086">
              <a:extLst>
                <a:ext uri="{FF2B5EF4-FFF2-40B4-BE49-F238E27FC236}">
                  <a16:creationId xmlns:a16="http://schemas.microsoft.com/office/drawing/2014/main" id="{6B13976C-3406-DDF4-8CDD-C466BD46E90A}"/>
                </a:ext>
              </a:extLst>
            </p:cNvPr>
            <p:cNvCxnSpPr>
              <a:cxnSpLocks/>
            </p:cNvCxnSpPr>
            <p:nvPr/>
          </p:nvCxnSpPr>
          <p:spPr>
            <a:xfrm>
              <a:off x="8238439"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CDBCA54-B50E-4126-FB7F-99A33E86F88D}"/>
                </a:ext>
              </a:extLst>
            </p:cNvPr>
            <p:cNvCxnSpPr>
              <a:cxnSpLocks/>
            </p:cNvCxnSpPr>
            <p:nvPr/>
          </p:nvCxnSpPr>
          <p:spPr>
            <a:xfrm flipH="1">
              <a:off x="3582465" y="4788821"/>
              <a:ext cx="4654324"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397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52" grpId="0" animBg="1"/>
      <p:bldP spid="54" grpId="0"/>
      <p:bldP spid="21" grpId="0" animBg="1"/>
      <p:bldP spid="1027" grpId="0" animBg="1"/>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0A962-9F6F-8343-37DA-1D94BF097790}"/>
            </a:ext>
          </a:extLst>
        </p:cNvPr>
        <p:cNvGrpSpPr/>
        <p:nvPr/>
      </p:nvGrpSpPr>
      <p:grpSpPr>
        <a:xfrm>
          <a:off x="0" y="0"/>
          <a:ext cx="0" cy="0"/>
          <a:chOff x="0" y="0"/>
          <a:chExt cx="0" cy="0"/>
        </a:xfrm>
      </p:grpSpPr>
      <p:sp>
        <p:nvSpPr>
          <p:cNvPr id="8" name="Title 3">
            <a:extLst>
              <a:ext uri="{FF2B5EF4-FFF2-40B4-BE49-F238E27FC236}">
                <a16:creationId xmlns:a16="http://schemas.microsoft.com/office/drawing/2014/main" id="{FD3C751D-6B89-FE42-DB04-51EA385D4721}"/>
              </a:ext>
            </a:extLst>
          </p:cNvPr>
          <p:cNvSpPr txBox="1">
            <a:spLocks/>
          </p:cNvSpPr>
          <p:nvPr/>
        </p:nvSpPr>
        <p:spPr>
          <a:xfrm>
            <a:off x="816860" y="2474589"/>
            <a:ext cx="9796176"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latin typeface="Arial"/>
                <a:cs typeface="Arial"/>
              </a:rPr>
              <a:t>7-1-7 in action</a:t>
            </a:r>
          </a:p>
          <a:p>
            <a:pPr>
              <a:defRPr/>
            </a:pPr>
            <a:r>
              <a:rPr kumimoji="0" lang="en-US" sz="3600" b="1" i="0" u="none" strike="noStrike" kern="1200" cap="none" spc="0" normalizeH="0" baseline="0" noProof="0">
                <a:ln>
                  <a:noFill/>
                </a:ln>
                <a:solidFill>
                  <a:schemeClr val="tx2"/>
                </a:solidFill>
                <a:effectLst/>
                <a:uLnTx/>
                <a:uFillTx/>
                <a:latin typeface="Arial"/>
                <a:ea typeface="+mj-ea"/>
                <a:cs typeface="Arial"/>
              </a:rPr>
              <a:t>Ebola </a:t>
            </a:r>
            <a:r>
              <a:rPr lang="en-US" sz="3600">
                <a:solidFill>
                  <a:schemeClr val="tx2"/>
                </a:solidFill>
                <a:latin typeface="Arial"/>
                <a:cs typeface="Arial"/>
              </a:rPr>
              <a:t>outbreak, Uganda</a:t>
            </a:r>
            <a:r>
              <a:rPr kumimoji="0" lang="en-US" sz="3600" b="1" i="0" u="none" strike="noStrike" kern="1200" cap="none" spc="0" normalizeH="0" baseline="0" noProof="0">
                <a:ln>
                  <a:noFill/>
                </a:ln>
                <a:solidFill>
                  <a:schemeClr val="tx2"/>
                </a:solidFill>
                <a:effectLst/>
                <a:uLnTx/>
                <a:uFillTx/>
                <a:latin typeface="Arial"/>
                <a:ea typeface="+mj-ea"/>
                <a:cs typeface="Arial"/>
              </a:rPr>
              <a:t> (2022)</a:t>
            </a:r>
            <a:endParaRPr lang="en-US" sz="3600" b="1" i="0" u="none" strike="noStrike" kern="1200" cap="none" spc="0" normalizeH="0" baseline="0" noProof="0">
              <a:ln>
                <a:noFill/>
              </a:ln>
              <a:solidFill>
                <a:schemeClr val="tx2"/>
              </a:solidFill>
              <a:effectLst/>
              <a:uLnTx/>
              <a:uFillTx/>
              <a:latin typeface="Arial"/>
              <a:cs typeface="Arial"/>
            </a:endParaRPr>
          </a:p>
        </p:txBody>
      </p:sp>
    </p:spTree>
    <p:extLst>
      <p:ext uri="{BB962C8B-B14F-4D97-AF65-F5344CB8AC3E}">
        <p14:creationId xmlns:p14="http://schemas.microsoft.com/office/powerpoint/2010/main" val="14224030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a:off x="3726493" y="1980143"/>
            <a:ext cx="4801581" cy="1041734"/>
            <a:chOff x="3778432" y="2466312"/>
            <a:chExt cx="4801581"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a:off x="1824509" y="1324765"/>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457122" y="1324765"/>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369540" y="1324765"/>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30354" y="1270410"/>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41549" y="1284571"/>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75900" y="1263908"/>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725443" y="2140137"/>
            <a:ext cx="2046020"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n-US" sz="1400" b="0">
                <a:solidFill>
                  <a:schemeClr val="accent6"/>
                </a:solidFill>
                <a:latin typeface="Arial" panose="020B0604020202020204" pitchFamily="34" charset="0"/>
                <a:cs typeface="Arial" panose="020B0604020202020204" pitchFamily="34" charset="0"/>
              </a:rPr>
              <a:t>Date of emergence</a:t>
            </a:r>
          </a:p>
          <a:p>
            <a:pPr algn="ctr" defTabSz="914446">
              <a:defRPr/>
            </a:pPr>
            <a:r>
              <a:rPr lang="en-US" sz="1400">
                <a:solidFill>
                  <a:schemeClr val="accent6"/>
                </a:solidFill>
                <a:latin typeface="Arial"/>
                <a:cs typeface="Arial"/>
              </a:rPr>
              <a:t>5 August 2022</a:t>
            </a:r>
            <a:endParaRPr sz="1400">
              <a:solidFill>
                <a:schemeClr val="accent6"/>
              </a:solidFill>
              <a:latin typeface="Arial"/>
              <a:cs typeface="Arial"/>
            </a:endParaRP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721164" y="241034"/>
            <a:ext cx="1783190"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endParaRPr lang="en-US" sz="1600">
              <a:solidFill>
                <a:schemeClr val="accent2"/>
              </a:solidFill>
              <a:latin typeface="Arial" panose="020B0604020202020204" pitchFamily="34" charset="0"/>
              <a:cs typeface="Arial" panose="020B0604020202020204" pitchFamily="34" charset="0"/>
            </a:endParaRPr>
          </a:p>
          <a:p>
            <a:pPr algn="ctr" defTabSz="914446">
              <a:defRPr/>
            </a:pPr>
            <a:r>
              <a:rPr lang="en-US" sz="2000">
                <a:solidFill>
                  <a:schemeClr val="accent2"/>
                </a:solidFill>
                <a:latin typeface="Arial" panose="020B0604020202020204" pitchFamily="34" charset="0"/>
                <a:cs typeface="Arial" panose="020B0604020202020204" pitchFamily="34" charset="0"/>
              </a:rPr>
              <a:t>DETECT</a:t>
            </a:r>
          </a:p>
          <a:p>
            <a:pPr algn="ctr" defTabSz="914446">
              <a:defRPr/>
            </a:pPr>
            <a:r>
              <a:rPr lang="en-US" sz="1600">
                <a:solidFill>
                  <a:schemeClr val="accent2"/>
                </a:solidFill>
                <a:latin typeface="Arial" panose="020B0604020202020204" pitchFamily="34" charset="0"/>
                <a:cs typeface="Arial" panose="020B0604020202020204" pitchFamily="34" charset="0"/>
              </a:rPr>
              <a:t>Target: 7 days</a:t>
            </a:r>
            <a:br>
              <a:rPr lang="en-US" sz="1600">
                <a:solidFill>
                  <a:schemeClr val="accent2"/>
                </a:solidFill>
                <a:latin typeface="Arial" panose="020B0604020202020204" pitchFamily="34" charset="0"/>
                <a:cs typeface="Arial" panose="020B0604020202020204" pitchFamily="34" charset="0"/>
              </a:rPr>
            </a:br>
            <a:endParaRPr sz="1600">
              <a:solidFill>
                <a:schemeClr val="accent2"/>
              </a:solidFill>
              <a:latin typeface="Arial" panose="020B0604020202020204" pitchFamily="34" charset="0"/>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758525" y="241034"/>
            <a:ext cx="1441103"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br>
              <a:rPr lang="en-US" sz="1600">
                <a:solidFill>
                  <a:schemeClr val="accent3"/>
                </a:solidFill>
                <a:latin typeface="Arial" panose="020B0604020202020204" pitchFamily="34" charset="0"/>
                <a:cs typeface="Arial" panose="020B0604020202020204" pitchFamily="34" charset="0"/>
              </a:rPr>
            </a:br>
            <a:r>
              <a:rPr lang="en-US" sz="2000">
                <a:solidFill>
                  <a:schemeClr val="accent3"/>
                </a:solidFill>
                <a:latin typeface="Arial" panose="020B0604020202020204" pitchFamily="34" charset="0"/>
                <a:cs typeface="Arial" panose="020B0604020202020204" pitchFamily="34" charset="0"/>
              </a:rPr>
              <a:t>NOTIFY</a:t>
            </a:r>
          </a:p>
          <a:p>
            <a:pPr algn="ctr" defTabSz="914446">
              <a:defRPr/>
            </a:pPr>
            <a:r>
              <a:rPr lang="en-US" sz="1600">
                <a:solidFill>
                  <a:schemeClr val="accent3"/>
                </a:solidFill>
                <a:latin typeface="Arial" panose="020B0604020202020204" pitchFamily="34" charset="0"/>
                <a:cs typeface="Arial" panose="020B0604020202020204" pitchFamily="34" charset="0"/>
              </a:rPr>
              <a:t>Target: 1 day</a:t>
            </a:r>
            <a:br>
              <a:rPr lang="en-US" sz="1600">
                <a:solidFill>
                  <a:schemeClr val="accent3"/>
                </a:solidFill>
                <a:latin typeface="Arial" panose="020B0604020202020204" pitchFamily="34" charset="0"/>
                <a:cs typeface="Arial" panose="020B0604020202020204" pitchFamily="34" charset="0"/>
              </a:rPr>
            </a:br>
            <a:endParaRPr sz="1600">
              <a:solidFill>
                <a:schemeClr val="accent3"/>
              </a:solidFill>
              <a:latin typeface="Arial" panose="020B0604020202020204" pitchFamily="34" charset="0"/>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489896" y="241034"/>
            <a:ext cx="1652519"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br>
              <a:rPr lang="en-US" sz="1600">
                <a:solidFill>
                  <a:schemeClr val="accent1"/>
                </a:solidFill>
                <a:latin typeface="Arial" panose="020B0604020202020204" pitchFamily="34" charset="0"/>
                <a:cs typeface="Arial" panose="020B0604020202020204" pitchFamily="34" charset="0"/>
              </a:rPr>
            </a:br>
            <a:r>
              <a:rPr lang="en-US" sz="2000">
                <a:solidFill>
                  <a:schemeClr val="accent1"/>
                </a:solidFill>
                <a:latin typeface="Arial" panose="020B0604020202020204" pitchFamily="34" charset="0"/>
                <a:cs typeface="Arial" panose="020B0604020202020204" pitchFamily="34" charset="0"/>
              </a:rPr>
              <a:t>RESPOND</a:t>
            </a:r>
          </a:p>
          <a:p>
            <a:pPr algn="ctr" defTabSz="914446">
              <a:defRPr/>
            </a:pPr>
            <a:r>
              <a:rPr lang="en-US" sz="1600">
                <a:solidFill>
                  <a:schemeClr val="accent1"/>
                </a:solidFill>
                <a:latin typeface="Arial" panose="020B0604020202020204" pitchFamily="34" charset="0"/>
                <a:cs typeface="Arial" panose="020B0604020202020204" pitchFamily="34" charset="0"/>
              </a:rPr>
              <a:t>Target: 7 days</a:t>
            </a:r>
            <a:br>
              <a:rPr lang="en-US" sz="1600">
                <a:solidFill>
                  <a:schemeClr val="accent1"/>
                </a:solidFill>
                <a:latin typeface="Arial" panose="020B0604020202020204" pitchFamily="34" charset="0"/>
                <a:cs typeface="Arial" panose="020B0604020202020204" pitchFamily="34" charset="0"/>
              </a:rPr>
            </a:br>
            <a:endParaRPr sz="1600">
              <a:solidFill>
                <a:schemeClr val="accent1"/>
              </a:solidFill>
              <a:latin typeface="Arial" panose="020B0604020202020204" pitchFamily="34" charset="0"/>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570118" y="2155993"/>
            <a:ext cx="2506428"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n-US" sz="1400" b="0">
                <a:solidFill>
                  <a:schemeClr val="accent2"/>
                </a:solidFill>
                <a:latin typeface="Arial" panose="020B0604020202020204" pitchFamily="34" charset="0"/>
                <a:cs typeface="Arial" panose="020B0604020202020204" pitchFamily="34" charset="0"/>
              </a:rPr>
              <a:t>Date of detection</a:t>
            </a:r>
          </a:p>
          <a:p>
            <a:pPr algn="ctr" defTabSz="914446">
              <a:defRPr/>
            </a:pPr>
            <a:r>
              <a:rPr lang="en-US" sz="1400">
                <a:solidFill>
                  <a:schemeClr val="accent2"/>
                </a:solidFill>
                <a:latin typeface="Arial"/>
                <a:cs typeface="Arial"/>
              </a:rPr>
              <a:t>17 September 2022</a:t>
            </a:r>
            <a:endParaRPr sz="1400">
              <a:solidFill>
                <a:schemeClr val="accent2"/>
              </a:solidFill>
              <a:latin typeface="Arial"/>
              <a:cs typeface="Arial"/>
            </a:endParaRP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6278235" y="2155993"/>
            <a:ext cx="2014871"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n-US" sz="1400" b="0">
                <a:solidFill>
                  <a:schemeClr val="accent3"/>
                </a:solidFill>
                <a:latin typeface="Arial" panose="020B0604020202020204" pitchFamily="34" charset="0"/>
                <a:cs typeface="Arial" panose="020B0604020202020204" pitchFamily="34" charset="0"/>
              </a:rPr>
              <a:t>Date of notification</a:t>
            </a:r>
          </a:p>
          <a:p>
            <a:pPr algn="ctr" defTabSz="914446">
              <a:defRPr/>
            </a:pPr>
            <a:r>
              <a:rPr lang="en-US" sz="1400">
                <a:solidFill>
                  <a:schemeClr val="accent3"/>
                </a:solidFill>
                <a:latin typeface="Arial"/>
                <a:cs typeface="Arial"/>
              </a:rPr>
              <a:t>17 September 2022</a:t>
            </a:r>
            <a:endParaRPr sz="1400">
              <a:solidFill>
                <a:schemeClr val="accent3"/>
              </a:solidFill>
              <a:latin typeface="Arial"/>
              <a:cs typeface="Arial"/>
            </a:endParaRP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8753114" y="2164781"/>
            <a:ext cx="2139992"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n-US" sz="1400" b="0">
                <a:solidFill>
                  <a:schemeClr val="accent1"/>
                </a:solidFill>
                <a:latin typeface="Arial" panose="020B0604020202020204" pitchFamily="34" charset="0"/>
                <a:cs typeface="Arial" panose="020B0604020202020204" pitchFamily="34" charset="0"/>
              </a:rPr>
              <a:t>Date of early response</a:t>
            </a:r>
          </a:p>
          <a:p>
            <a:pPr algn="ctr" defTabSz="914446">
              <a:defRPr/>
            </a:pPr>
            <a:r>
              <a:rPr lang="en-US" sz="1400">
                <a:solidFill>
                  <a:schemeClr val="accent1"/>
                </a:solidFill>
                <a:latin typeface="Arial"/>
                <a:cs typeface="Arial"/>
              </a:rPr>
              <a:t>26 September 2022</a:t>
            </a:r>
            <a:endParaRPr sz="1400">
              <a:solidFill>
                <a:schemeClr val="accent1"/>
              </a:solidFill>
              <a:latin typeface="Arial"/>
              <a:cs typeface="Arial"/>
            </a:endParaRPr>
          </a:p>
        </p:txBody>
      </p:sp>
      <p:sp>
        <p:nvSpPr>
          <p:cNvPr id="78" name="# DAYS">
            <a:extLst>
              <a:ext uri="{FF2B5EF4-FFF2-40B4-BE49-F238E27FC236}">
                <a16:creationId xmlns:a16="http://schemas.microsoft.com/office/drawing/2014/main" id="{44EE1BF1-05C4-9CBA-5165-C5471C3A5543}"/>
              </a:ext>
            </a:extLst>
          </p:cNvPr>
          <p:cNvSpPr txBox="1"/>
          <p:nvPr/>
        </p:nvSpPr>
        <p:spPr>
          <a:xfrm>
            <a:off x="2751772" y="1442531"/>
            <a:ext cx="1319976"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defTabSz="914446">
              <a:defRPr/>
            </a:pPr>
            <a:r>
              <a:rPr lang="en-US" sz="2200">
                <a:latin typeface="Arial"/>
                <a:cs typeface="Arial"/>
              </a:rPr>
              <a:t> 46 DAYS</a:t>
            </a:r>
            <a:endParaRPr sz="2200">
              <a:latin typeface="Arial"/>
              <a:cs typeface="Arial"/>
            </a:endParaRPr>
          </a:p>
        </p:txBody>
      </p:sp>
      <p:sp>
        <p:nvSpPr>
          <p:cNvPr id="79" name="# DAYS">
            <a:extLst>
              <a:ext uri="{FF2B5EF4-FFF2-40B4-BE49-F238E27FC236}">
                <a16:creationId xmlns:a16="http://schemas.microsoft.com/office/drawing/2014/main" id="{45325AEF-558F-2BCF-53EE-3E5C8646F701}"/>
              </a:ext>
            </a:extLst>
          </p:cNvPr>
          <p:cNvSpPr txBox="1"/>
          <p:nvPr/>
        </p:nvSpPr>
        <p:spPr>
          <a:xfrm>
            <a:off x="5798977" y="1457220"/>
            <a:ext cx="1170476"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algn="ctr">
              <a:defRPr sz="2900" b="1">
                <a:solidFill>
                  <a:srgbClr val="FFFFFF"/>
                </a:solidFill>
              </a:defRPr>
            </a:lvl1pPr>
          </a:lstStyle>
          <a:p>
            <a:pPr defTabSz="914446">
              <a:defRPr/>
            </a:pPr>
            <a:r>
              <a:rPr lang="en-US" sz="2200">
                <a:latin typeface="Arial"/>
                <a:cs typeface="Arial"/>
              </a:rPr>
              <a:t> &lt;1 DAY</a:t>
            </a:r>
          </a:p>
        </p:txBody>
      </p:sp>
      <p:sp>
        <p:nvSpPr>
          <p:cNvPr id="80" name="# DAYS">
            <a:extLst>
              <a:ext uri="{FF2B5EF4-FFF2-40B4-BE49-F238E27FC236}">
                <a16:creationId xmlns:a16="http://schemas.microsoft.com/office/drawing/2014/main" id="{7E8B51A0-829D-B7CF-3C91-02A9B904F165}"/>
              </a:ext>
            </a:extLst>
          </p:cNvPr>
          <p:cNvSpPr txBox="1"/>
          <p:nvPr/>
        </p:nvSpPr>
        <p:spPr>
          <a:xfrm>
            <a:off x="8823387" y="1432761"/>
            <a:ext cx="1084334"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defTabSz="914446">
              <a:defRPr/>
            </a:pPr>
            <a:r>
              <a:rPr lang="en-US" sz="2200">
                <a:latin typeface="Arial"/>
                <a:cs typeface="Arial"/>
              </a:rPr>
              <a:t>9</a:t>
            </a:r>
            <a:r>
              <a:rPr sz="2200">
                <a:latin typeface="Arial"/>
                <a:cs typeface="Arial"/>
              </a:rPr>
              <a:t> DAYS</a:t>
            </a:r>
          </a:p>
        </p:txBody>
      </p:sp>
      <p:sp>
        <p:nvSpPr>
          <p:cNvPr id="81" name="Rounded Rectangle 53">
            <a:extLst>
              <a:ext uri="{FF2B5EF4-FFF2-40B4-BE49-F238E27FC236}">
                <a16:creationId xmlns:a16="http://schemas.microsoft.com/office/drawing/2014/main" id="{BBD240C7-D4ED-655F-25AD-2B63FD449143}"/>
              </a:ext>
            </a:extLst>
          </p:cNvPr>
          <p:cNvSpPr/>
          <p:nvPr/>
        </p:nvSpPr>
        <p:spPr>
          <a:xfrm>
            <a:off x="2293907" y="3729251"/>
            <a:ext cx="2652415"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From COVID, community-based surveillance was fatigued and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failed to identify the unusual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cluster of deaths</a:t>
            </a:r>
            <a:endParaRPr lang="en-US" sz="1200" kern="0">
              <a:latin typeface="Arial" panose="020B0604020202020204" pitchFamily="34" charset="0"/>
            </a:endParaRPr>
          </a:p>
        </p:txBody>
      </p:sp>
      <p:sp>
        <p:nvSpPr>
          <p:cNvPr id="82" name="Rounded Rectangle 54">
            <a:extLst>
              <a:ext uri="{FF2B5EF4-FFF2-40B4-BE49-F238E27FC236}">
                <a16:creationId xmlns:a16="http://schemas.microsoft.com/office/drawing/2014/main" id="{A40F2558-7C9A-CB2B-95E8-5D05163D3C35}"/>
              </a:ext>
            </a:extLst>
          </p:cNvPr>
          <p:cNvSpPr/>
          <p:nvPr/>
        </p:nvSpPr>
        <p:spPr>
          <a:xfrm>
            <a:off x="2270935" y="2907763"/>
            <a:ext cx="2675387" cy="713583"/>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pPr>
            <a:r>
              <a:rPr lang="en-US" sz="1200" kern="0">
                <a:latin typeface="Arial" panose="020B0604020202020204" pitchFamily="34" charset="0"/>
                <a:ea typeface="+mn-lt"/>
                <a:cs typeface="Arial" panose="020B0604020202020204" pitchFamily="34" charset="0"/>
              </a:rPr>
              <a:t>Lack of knowledge on IDSR suspected case definitions at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private facilities</a:t>
            </a:r>
          </a:p>
        </p:txBody>
      </p:sp>
      <p:sp>
        <p:nvSpPr>
          <p:cNvPr id="83" name="Rounded Rectangle 62">
            <a:extLst>
              <a:ext uri="{FF2B5EF4-FFF2-40B4-BE49-F238E27FC236}">
                <a16:creationId xmlns:a16="http://schemas.microsoft.com/office/drawing/2014/main" id="{E881F6B6-175F-99BF-7E3F-A270234261C8}"/>
              </a:ext>
            </a:extLst>
          </p:cNvPr>
          <p:cNvSpPr/>
          <p:nvPr/>
        </p:nvSpPr>
        <p:spPr>
          <a:xfrm>
            <a:off x="5135602" y="3724771"/>
            <a:ext cx="2939843"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Under-utilization of prepaid SMS </a:t>
            </a:r>
          </a:p>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for notification for new staff</a:t>
            </a:r>
            <a:endParaRPr lang="en-US" sz="1200" kern="0">
              <a:latin typeface="Arial" panose="020B0604020202020204" pitchFamily="34" charset="0"/>
              <a:cs typeface="Arial" panose="020B0604020202020204" pitchFamily="34" charset="0"/>
            </a:endParaRPr>
          </a:p>
        </p:txBody>
      </p:sp>
      <p:sp>
        <p:nvSpPr>
          <p:cNvPr id="84" name="Rounded Rectangle 63">
            <a:extLst>
              <a:ext uri="{FF2B5EF4-FFF2-40B4-BE49-F238E27FC236}">
                <a16:creationId xmlns:a16="http://schemas.microsoft.com/office/drawing/2014/main" id="{FE5259CB-DB5D-280B-84A3-2D1F185E1D3F}"/>
              </a:ext>
            </a:extLst>
          </p:cNvPr>
          <p:cNvSpPr/>
          <p:nvPr/>
        </p:nvSpPr>
        <p:spPr>
          <a:xfrm>
            <a:off x="5135602" y="2897486"/>
            <a:ext cx="2939844" cy="723860"/>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cs typeface="Arial" panose="020B0604020202020204" pitchFamily="34" charset="0"/>
              </a:rPr>
              <a:t>Lack of clear roles on notification </a:t>
            </a:r>
          </a:p>
          <a:p>
            <a:pPr algn="ctr" defTabSz="914446">
              <a:defRPr>
                <a:solidFill>
                  <a:srgbClr val="0C0F22"/>
                </a:solidFill>
              </a:defRPr>
            </a:pPr>
            <a:r>
              <a:rPr lang="en-US" sz="1200" kern="0">
                <a:latin typeface="Arial" panose="020B0604020202020204" pitchFamily="34" charset="0"/>
                <a:cs typeface="Arial" panose="020B0604020202020204" pitchFamily="34" charset="0"/>
              </a:rPr>
              <a:t>if a suspected case is detected </a:t>
            </a:r>
            <a:br>
              <a:rPr lang="en-US" sz="1200" kern="0">
                <a:latin typeface="Arial" panose="020B0604020202020204" pitchFamily="34" charset="0"/>
                <a:cs typeface="Arial" panose="020B0604020202020204" pitchFamily="34" charset="0"/>
              </a:rPr>
            </a:br>
            <a:r>
              <a:rPr lang="en-US" sz="1200" kern="0">
                <a:latin typeface="Arial" panose="020B0604020202020204" pitchFamily="34" charset="0"/>
                <a:cs typeface="Arial" panose="020B0604020202020204" pitchFamily="34" charset="0"/>
              </a:rPr>
              <a:t>at the regional referral</a:t>
            </a:r>
          </a:p>
        </p:txBody>
      </p:sp>
      <p:sp>
        <p:nvSpPr>
          <p:cNvPr id="85" name="Rounded Rectangle 65">
            <a:extLst>
              <a:ext uri="{FF2B5EF4-FFF2-40B4-BE49-F238E27FC236}">
                <a16:creationId xmlns:a16="http://schemas.microsoft.com/office/drawing/2014/main" id="{91765A92-66F6-4D5F-6895-EB26461DF78A}"/>
              </a:ext>
            </a:extLst>
          </p:cNvPr>
          <p:cNvSpPr/>
          <p:nvPr/>
        </p:nvSpPr>
        <p:spPr>
          <a:xfrm>
            <a:off x="8299298" y="3728628"/>
            <a:ext cx="2833272"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en-US" sz="1200" kern="0">
                <a:latin typeface="Arial" panose="020B0604020202020204" pitchFamily="34" charset="0"/>
                <a:cs typeface="Arial" panose="020B0604020202020204" pitchFamily="34" charset="0"/>
              </a:rPr>
              <a:t>Delays in accessing funds </a:t>
            </a:r>
            <a:br>
              <a:rPr lang="en-US" sz="1200" kern="0">
                <a:latin typeface="Arial" panose="020B0604020202020204" pitchFamily="34" charset="0"/>
                <a:cs typeface="Arial" panose="020B0604020202020204" pitchFamily="34" charset="0"/>
              </a:rPr>
            </a:br>
            <a:r>
              <a:rPr lang="en-US" sz="1200" kern="0">
                <a:latin typeface="Arial" panose="020B0604020202020204" pitchFamily="34" charset="0"/>
                <a:cs typeface="Arial" panose="020B0604020202020204" pitchFamily="34" charset="0"/>
              </a:rPr>
              <a:t>for rapid response team </a:t>
            </a:r>
            <a:br>
              <a:rPr lang="en-US" sz="1200" kern="0">
                <a:latin typeface="Arial" panose="020B0604020202020204" pitchFamily="34" charset="0"/>
                <a:cs typeface="Arial" panose="020B0604020202020204" pitchFamily="34" charset="0"/>
              </a:rPr>
            </a:br>
            <a:r>
              <a:rPr lang="en-US" sz="1200" kern="0">
                <a:latin typeface="Arial" panose="020B0604020202020204" pitchFamily="34" charset="0"/>
                <a:cs typeface="Arial" panose="020B0604020202020204" pitchFamily="34" charset="0"/>
              </a:rPr>
              <a:t>to conduct contact tracing</a:t>
            </a:r>
          </a:p>
        </p:txBody>
      </p:sp>
      <p:sp>
        <p:nvSpPr>
          <p:cNvPr id="86" name="TextBox 85">
            <a:extLst>
              <a:ext uri="{FF2B5EF4-FFF2-40B4-BE49-F238E27FC236}">
                <a16:creationId xmlns:a16="http://schemas.microsoft.com/office/drawing/2014/main" id="{D92F964C-1B04-BAF4-8D94-989982C6DF05}"/>
              </a:ext>
            </a:extLst>
          </p:cNvPr>
          <p:cNvSpPr txBox="1"/>
          <p:nvPr/>
        </p:nvSpPr>
        <p:spPr>
          <a:xfrm>
            <a:off x="597420" y="1015177"/>
            <a:ext cx="1020750" cy="276999"/>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TARGET</a:t>
            </a:r>
          </a:p>
        </p:txBody>
      </p:sp>
      <p:sp>
        <p:nvSpPr>
          <p:cNvPr id="87" name="TextBox 86">
            <a:extLst>
              <a:ext uri="{FF2B5EF4-FFF2-40B4-BE49-F238E27FC236}">
                <a16:creationId xmlns:a16="http://schemas.microsoft.com/office/drawing/2014/main" id="{EB8D3901-28C1-04CC-B364-3277FA50ADF6}"/>
              </a:ext>
            </a:extLst>
          </p:cNvPr>
          <p:cNvSpPr txBox="1"/>
          <p:nvPr/>
        </p:nvSpPr>
        <p:spPr>
          <a:xfrm>
            <a:off x="597420" y="1536200"/>
            <a:ext cx="1223739" cy="276999"/>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TIMELINE</a:t>
            </a:r>
          </a:p>
        </p:txBody>
      </p:sp>
      <p:sp>
        <p:nvSpPr>
          <p:cNvPr id="88" name="TextBox 87">
            <a:extLst>
              <a:ext uri="{FF2B5EF4-FFF2-40B4-BE49-F238E27FC236}">
                <a16:creationId xmlns:a16="http://schemas.microsoft.com/office/drawing/2014/main" id="{F06A252A-D11E-E6BC-99B2-9C34733DB866}"/>
              </a:ext>
            </a:extLst>
          </p:cNvPr>
          <p:cNvSpPr txBox="1"/>
          <p:nvPr/>
        </p:nvSpPr>
        <p:spPr>
          <a:xfrm>
            <a:off x="535890" y="2904737"/>
            <a:ext cx="1367720" cy="276999"/>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BOTTLENECKS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599320" y="5722366"/>
            <a:ext cx="1304290" cy="461665"/>
          </a:xfrm>
          <a:prstGeom prst="rect">
            <a:avLst/>
          </a:prstGeom>
          <a:noFill/>
        </p:spPr>
        <p:txBody>
          <a:bodyPr wrap="square">
            <a:spAutoFit/>
          </a:bodyPr>
          <a:lstStyle/>
          <a:p>
            <a:pPr defTabSz="914446">
              <a:defRPr/>
            </a:pPr>
            <a:r>
              <a:rPr lang="en-US" sz="1200" b="1" dirty="0">
                <a:solidFill>
                  <a:schemeClr val="tx2"/>
                </a:solidFill>
                <a:latin typeface="Arial" panose="020B0604020202020204" pitchFamily="34" charset="0"/>
                <a:cs typeface="Arial" panose="020B0604020202020204" pitchFamily="34" charset="0"/>
              </a:rPr>
              <a:t>CORRECTIVE </a:t>
            </a:r>
          </a:p>
          <a:p>
            <a:pPr defTabSz="914446">
              <a:defRPr/>
            </a:pPr>
            <a:r>
              <a:rPr lang="en-US" sz="1200" b="1" dirty="0">
                <a:solidFill>
                  <a:schemeClr val="tx2"/>
                </a:solidFill>
                <a:latin typeface="Arial" panose="020B0604020202020204" pitchFamily="34" charset="0"/>
                <a:cs typeface="Arial" panose="020B0604020202020204" pitchFamily="34" charset="0"/>
              </a:rPr>
              <a:t>ACTIONS</a:t>
            </a:r>
            <a:endParaRPr lang="en-US" sz="1200" dirty="0">
              <a:solidFill>
                <a:schemeClr val="tx2"/>
              </a:solidFill>
              <a:latin typeface="Arial" panose="020B0604020202020204" pitchFamily="34" charset="0"/>
              <a:cs typeface="Arial" panose="020B0604020202020204" pitchFamily="34" charset="0"/>
            </a:endParaRPr>
          </a:p>
        </p:txBody>
      </p:sp>
      <p:sp>
        <p:nvSpPr>
          <p:cNvPr id="90" name="Rounded Rectangle 75">
            <a:extLst>
              <a:ext uri="{FF2B5EF4-FFF2-40B4-BE49-F238E27FC236}">
                <a16:creationId xmlns:a16="http://schemas.microsoft.com/office/drawing/2014/main" id="{978BBFBC-67A6-25DD-6835-1B28D53F15E0}"/>
              </a:ext>
            </a:extLst>
          </p:cNvPr>
          <p:cNvSpPr/>
          <p:nvPr/>
        </p:nvSpPr>
        <p:spPr>
          <a:xfrm>
            <a:off x="8277716" y="4727133"/>
            <a:ext cx="283327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en-US" sz="1200" kern="0">
                <a:latin typeface="Arial" panose="020B0604020202020204" pitchFamily="34" charset="0"/>
                <a:ea typeface="+mn-lt"/>
                <a:cs typeface="Arial" panose="020B0604020202020204" pitchFamily="34" charset="0"/>
              </a:rPr>
              <a:t>Regional referral hospital </a:t>
            </a:r>
          </a:p>
          <a:p>
            <a:pPr algn="ctr" defTabSz="914446">
              <a:buSzPct val="100000"/>
              <a:defRPr>
                <a:solidFill>
                  <a:srgbClr val="0C0F22"/>
                </a:solidFill>
              </a:defRPr>
            </a:pPr>
            <a:r>
              <a:rPr lang="en-US" sz="1200" kern="0">
                <a:latin typeface="Arial" panose="020B0604020202020204" pitchFamily="34" charset="0"/>
                <a:ea typeface="+mn-lt"/>
                <a:cs typeface="Arial" panose="020B0604020202020204" pitchFamily="34" charset="0"/>
              </a:rPr>
              <a:t>mobilized resources for initial investigation of community deaths</a:t>
            </a:r>
            <a:endParaRPr lang="en-US" sz="1200" kern="0">
              <a:latin typeface="Arial" panose="020B0604020202020204" pitchFamily="34" charset="0"/>
              <a:cs typeface="Arial" panose="020B0604020202020204" pitchFamily="34" charset="0"/>
            </a:endParaRPr>
          </a:p>
        </p:txBody>
      </p:sp>
      <p:sp>
        <p:nvSpPr>
          <p:cNvPr id="96" name="Rounded Rectangle 92">
            <a:extLst>
              <a:ext uri="{FF2B5EF4-FFF2-40B4-BE49-F238E27FC236}">
                <a16:creationId xmlns:a16="http://schemas.microsoft.com/office/drawing/2014/main" id="{B8689A5B-0625-4824-6C45-9DA4ACE3779E}"/>
              </a:ext>
            </a:extLst>
          </p:cNvPr>
          <p:cNvSpPr/>
          <p:nvPr/>
        </p:nvSpPr>
        <p:spPr>
          <a:xfrm>
            <a:off x="2293906" y="5704081"/>
            <a:ext cx="8827197" cy="498236"/>
          </a:xfrm>
          <a:prstGeom prst="roundRect">
            <a:avLst>
              <a:gd name="adj" fmla="val 7152"/>
            </a:avLst>
          </a:prstGeom>
          <a:solidFill>
            <a:schemeClr val="accent1">
              <a:lumMod val="20000"/>
              <a:lumOff val="80000"/>
            </a:schemeClr>
          </a:solidFill>
          <a:ln w="19050" cap="flat" cmpd="sng" algn="ctr">
            <a:noFill/>
            <a:prstDash val="solid"/>
          </a:ln>
          <a:effectLst/>
        </p:spPr>
        <p:txBody>
          <a:bodyPr rtlCol="0" anchor="ctr"/>
          <a:lstStyle/>
          <a:p>
            <a:pPr defTabSz="914446">
              <a:defRPr/>
            </a:pPr>
            <a:r>
              <a:rPr lang="en-US" sz="1200" b="1" kern="0">
                <a:latin typeface="Arial" panose="020B0604020202020204" pitchFamily="34" charset="0"/>
                <a:cs typeface="Arial" panose="020B0604020202020204" pitchFamily="34" charset="0"/>
              </a:rPr>
              <a:t>IMMEDIATE</a:t>
            </a:r>
            <a:r>
              <a:rPr lang="en-US" sz="1200" kern="0">
                <a:latin typeface="Arial" panose="020B0604020202020204" pitchFamily="34" charset="0"/>
                <a:cs typeface="Arial" panose="020B0604020202020204" pitchFamily="34" charset="0"/>
              </a:rPr>
              <a:t>: Identify a building with better facilities for an isolation unit; Identify partners with funds available for contact tracing </a:t>
            </a:r>
          </a:p>
          <a:p>
            <a:pPr defTabSz="914446">
              <a:defRPr/>
            </a:pPr>
            <a:r>
              <a:rPr lang="en-US" sz="1200" b="1" kern="0">
                <a:latin typeface="Arial" panose="020B0604020202020204" pitchFamily="34" charset="0"/>
                <a:cs typeface="Arial" panose="020B0604020202020204" pitchFamily="34" charset="0"/>
              </a:rPr>
              <a:t>LONG TERM</a:t>
            </a:r>
            <a:r>
              <a:rPr lang="en-US" sz="1200" kern="0">
                <a:latin typeface="Arial" panose="020B0604020202020204" pitchFamily="34" charset="0"/>
                <a:cs typeface="Arial" panose="020B0604020202020204" pitchFamily="34" charset="0"/>
              </a:rPr>
              <a:t>: Increase nationwide IDSR trainings for providers at private facilities</a:t>
            </a:r>
          </a:p>
        </p:txBody>
      </p:sp>
      <p:sp>
        <p:nvSpPr>
          <p:cNvPr id="97" name="TextBox 96">
            <a:extLst>
              <a:ext uri="{FF2B5EF4-FFF2-40B4-BE49-F238E27FC236}">
                <a16:creationId xmlns:a16="http://schemas.microsoft.com/office/drawing/2014/main" id="{A87F5133-642D-25E8-20E1-8FF7BAFB6C20}"/>
              </a:ext>
            </a:extLst>
          </p:cNvPr>
          <p:cNvSpPr txBox="1"/>
          <p:nvPr/>
        </p:nvSpPr>
        <p:spPr>
          <a:xfrm>
            <a:off x="602423" y="4821463"/>
            <a:ext cx="1098507" cy="276999"/>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ENABLERS</a:t>
            </a:r>
          </a:p>
        </p:txBody>
      </p:sp>
      <p:sp>
        <p:nvSpPr>
          <p:cNvPr id="99" name="Rounded Rectangle 75">
            <a:extLst>
              <a:ext uri="{FF2B5EF4-FFF2-40B4-BE49-F238E27FC236}">
                <a16:creationId xmlns:a16="http://schemas.microsoft.com/office/drawing/2014/main" id="{402DB51E-4640-41F9-1A99-EE35DBD48CF6}"/>
              </a:ext>
            </a:extLst>
          </p:cNvPr>
          <p:cNvSpPr/>
          <p:nvPr/>
        </p:nvSpPr>
        <p:spPr>
          <a:xfrm>
            <a:off x="8284025" y="2912510"/>
            <a:ext cx="2833271" cy="705345"/>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Isolation unit was partially functional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with no sanitation facilities</a:t>
            </a:r>
            <a:endParaRPr lang="en-US" sz="1200" kern="0">
              <a:latin typeface="Arial" panose="020B0604020202020204" pitchFamily="34" charset="0"/>
            </a:endParaRPr>
          </a:p>
        </p:txBody>
      </p:sp>
      <p:sp>
        <p:nvSpPr>
          <p:cNvPr id="100" name="Rounded Rectangle 62">
            <a:extLst>
              <a:ext uri="{FF2B5EF4-FFF2-40B4-BE49-F238E27FC236}">
                <a16:creationId xmlns:a16="http://schemas.microsoft.com/office/drawing/2014/main" id="{B29232C2-857B-9E08-17E4-2605FD4B512E}"/>
              </a:ext>
            </a:extLst>
          </p:cNvPr>
          <p:cNvSpPr/>
          <p:nvPr/>
        </p:nvSpPr>
        <p:spPr>
          <a:xfrm>
            <a:off x="5135602" y="4727134"/>
            <a:ext cx="2939843"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Regional referral hospital immediately called district rapid response team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and alerted them of the case</a:t>
            </a:r>
          </a:p>
        </p:txBody>
      </p:sp>
      <p:sp>
        <p:nvSpPr>
          <p:cNvPr id="104" name="Rounded Rectangle 62">
            <a:extLst>
              <a:ext uri="{FF2B5EF4-FFF2-40B4-BE49-F238E27FC236}">
                <a16:creationId xmlns:a16="http://schemas.microsoft.com/office/drawing/2014/main" id="{B1FEB18D-E7BB-8F00-07DA-B3604BC4D987}"/>
              </a:ext>
            </a:extLst>
          </p:cNvPr>
          <p:cNvSpPr/>
          <p:nvPr/>
        </p:nvSpPr>
        <p:spPr>
          <a:xfrm>
            <a:off x="2293907" y="4727134"/>
            <a:ext cx="2652415"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Syndromic surveillance for acute febrile illness at Mubende Regional Referral who suspected VHF and notified district</a:t>
            </a:r>
          </a:p>
        </p:txBody>
      </p:sp>
      <p:sp>
        <p:nvSpPr>
          <p:cNvPr id="11" name="Oval 10">
            <a:extLst>
              <a:ext uri="{FF2B5EF4-FFF2-40B4-BE49-F238E27FC236}">
                <a16:creationId xmlns:a16="http://schemas.microsoft.com/office/drawing/2014/main" id="{331CECC1-2C37-F2EE-B66A-40BBAB005F43}"/>
              </a:ext>
            </a:extLst>
          </p:cNvPr>
          <p:cNvSpPr/>
          <p:nvPr/>
        </p:nvSpPr>
        <p:spPr>
          <a:xfrm>
            <a:off x="1804630" y="1293672"/>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2008326" y="1456033"/>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a:stretch>
            <a:fillRect/>
          </a:stretch>
        </p:blipFill>
        <p:spPr>
          <a:xfrm>
            <a:off x="2230184" y="3206034"/>
            <a:ext cx="188893" cy="188893"/>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a:stretch>
            <a:fillRect/>
          </a:stretch>
        </p:blipFill>
        <p:spPr>
          <a:xfrm>
            <a:off x="2230184" y="3690809"/>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a:stretch>
            <a:fillRect/>
          </a:stretch>
        </p:blipFill>
        <p:spPr>
          <a:xfrm>
            <a:off x="5101204" y="3206034"/>
            <a:ext cx="188893" cy="188893"/>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a:stretch>
            <a:fillRect/>
          </a:stretch>
        </p:blipFill>
        <p:spPr>
          <a:xfrm>
            <a:off x="5101204" y="3690809"/>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a:stretch>
            <a:fillRect/>
          </a:stretch>
        </p:blipFill>
        <p:spPr>
          <a:xfrm>
            <a:off x="8247527" y="3206034"/>
            <a:ext cx="188893" cy="188893"/>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a:stretch>
            <a:fillRect/>
          </a:stretch>
        </p:blipFill>
        <p:spPr>
          <a:xfrm>
            <a:off x="8247527" y="3690809"/>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a:stretch>
            <a:fillRect/>
          </a:stretch>
        </p:blipFill>
        <p:spPr>
          <a:xfrm>
            <a:off x="2218514" y="4698749"/>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a:stretch>
            <a:fillRect/>
          </a:stretch>
        </p:blipFill>
        <p:spPr>
          <a:xfrm>
            <a:off x="5089533" y="4698749"/>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a:stretch>
            <a:fillRect/>
          </a:stretch>
        </p:blipFill>
        <p:spPr>
          <a:xfrm>
            <a:off x="8206358" y="4698749"/>
            <a:ext cx="212232" cy="212232"/>
          </a:xfrm>
          <a:prstGeom prst="rect">
            <a:avLst/>
          </a:prstGeom>
        </p:spPr>
      </p:pic>
      <p:sp>
        <p:nvSpPr>
          <p:cNvPr id="2" name="Rectangle 1">
            <a:extLst>
              <a:ext uri="{FF2B5EF4-FFF2-40B4-BE49-F238E27FC236}">
                <a16:creationId xmlns:a16="http://schemas.microsoft.com/office/drawing/2014/main" id="{A8B29B43-2B30-52B4-1F09-B913BEFC1700}"/>
              </a:ext>
            </a:extLst>
          </p:cNvPr>
          <p:cNvSpPr/>
          <p:nvPr/>
        </p:nvSpPr>
        <p:spPr>
          <a:xfrm>
            <a:off x="306456" y="470744"/>
            <a:ext cx="11579087" cy="2275226"/>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1EAFFFE-863B-AEB8-5245-57E6F37D6612}"/>
              </a:ext>
            </a:extLst>
          </p:cNvPr>
          <p:cNvSpPr/>
          <p:nvPr/>
        </p:nvSpPr>
        <p:spPr>
          <a:xfrm>
            <a:off x="306455" y="2741780"/>
            <a:ext cx="11579087" cy="2904332"/>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0261BBE-B399-F721-A020-AFFC8DCDD1AB}"/>
              </a:ext>
            </a:extLst>
          </p:cNvPr>
          <p:cNvSpPr/>
          <p:nvPr/>
        </p:nvSpPr>
        <p:spPr>
          <a:xfrm>
            <a:off x="306455" y="5648346"/>
            <a:ext cx="11579087" cy="539360"/>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3335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xit" presetSubtype="0" fill="hold" grpId="1" nodeType="withEffect">
                                  <p:stCondLst>
                                    <p:cond delay="0"/>
                                  </p:stCondLst>
                                  <p:childTnLst>
                                    <p:set>
                                      <p:cBhvr>
                                        <p:cTn id="8" dur="1" fill="hold">
                                          <p:stCondLst>
                                            <p:cond delay="0"/>
                                          </p:stCondLst>
                                        </p:cTn>
                                        <p:tgtEl>
                                          <p:spTgt spid="2"/>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xit" presetSubtype="0" fill="hold" grpId="1" nodeType="withEffect">
                                  <p:stCondLst>
                                    <p:cond delay="0"/>
                                  </p:stCondLst>
                                  <p:childTnLst>
                                    <p:set>
                                      <p:cBhvr>
                                        <p:cTn id="14" dur="1" fill="hold">
                                          <p:stCondLst>
                                            <p:cond delay="0"/>
                                          </p:stCondLst>
                                        </p:cTn>
                                        <p:tgtEl>
                                          <p:spTgt spid="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78B1AB-B42F-7822-6046-47C459AF175C}"/>
              </a:ext>
            </a:extLst>
          </p:cNvPr>
          <p:cNvSpPr>
            <a:spLocks noGrp="1"/>
          </p:cNvSpPr>
          <p:nvPr>
            <p:ph type="title"/>
          </p:nvPr>
        </p:nvSpPr>
        <p:spPr/>
        <p:txBody>
          <a:bodyPr/>
          <a:lstStyle/>
          <a:p>
            <a:r>
              <a:rPr lang="en-US" sz="4500" dirty="0">
                <a:latin typeface="Arial"/>
                <a:cs typeface="Arial"/>
              </a:rPr>
              <a:t>7-1-7 Measles Tabletop Activity</a:t>
            </a:r>
          </a:p>
        </p:txBody>
      </p:sp>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en-US" dirty="0"/>
              <a:t>Overview</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45053" y="484089"/>
            <a:ext cx="2199772" cy="355348"/>
          </a:xfrm>
          <a:prstGeom prst="rect">
            <a:avLst/>
          </a:prstGeom>
        </p:spPr>
      </p:pic>
    </p:spTree>
    <p:extLst>
      <p:ext uri="{BB962C8B-B14F-4D97-AF65-F5344CB8AC3E}">
        <p14:creationId xmlns:p14="http://schemas.microsoft.com/office/powerpoint/2010/main" val="389169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55103" y="1619628"/>
            <a:ext cx="11371493"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schemeClr val="tx2"/>
                </a:solidFill>
                <a:effectLst/>
                <a:uLnTx/>
                <a:uFillTx/>
                <a:latin typeface="Arial" panose="020B0604020202020204" pitchFamily="34" charset="0"/>
                <a:ea typeface="+mn-ea"/>
                <a:cs typeface="+mn-cs"/>
              </a:rPr>
              <a:t>Purpose: learn how to facilitate a </a:t>
            </a:r>
            <a:r>
              <a:rPr lang="en-GB" sz="2400" dirty="0">
                <a:solidFill>
                  <a:schemeClr val="tx2"/>
                </a:solidFill>
              </a:rPr>
              <a:t>90</a:t>
            </a:r>
            <a:r>
              <a:rPr kumimoji="0" lang="en-GB" sz="2400" b="1" i="0" u="none" strike="noStrike" kern="1200" cap="none" spc="0" normalizeH="0" baseline="0" noProof="0" dirty="0">
                <a:ln>
                  <a:noFill/>
                </a:ln>
                <a:solidFill>
                  <a:schemeClr val="tx2"/>
                </a:solidFill>
                <a:effectLst/>
                <a:uLnTx/>
                <a:uFillTx/>
                <a:latin typeface="Arial" panose="020B0604020202020204" pitchFamily="34" charset="0"/>
                <a:ea typeface="+mn-ea"/>
                <a:cs typeface="+mn-cs"/>
              </a:rPr>
              <a:t>-minute outbreak </a:t>
            </a:r>
            <a:r>
              <a:rPr lang="en-GB" sz="2400" dirty="0">
                <a:solidFill>
                  <a:schemeClr val="tx2"/>
                </a:solidFill>
              </a:rPr>
              <a:t>tabletop activity</a:t>
            </a:r>
            <a:r>
              <a:rPr kumimoji="0" lang="en-GB" sz="2400" b="1" i="0" u="none" strike="noStrike" kern="1200" cap="none" spc="0" normalizeH="0" baseline="0" noProof="0" dirty="0">
                <a:ln>
                  <a:noFill/>
                </a:ln>
                <a:solidFill>
                  <a:schemeClr val="tx2"/>
                </a:solidFill>
                <a:effectLst/>
                <a:uLnTx/>
                <a:uFillTx/>
                <a:latin typeface="Arial" panose="020B0604020202020204" pitchFamily="34" charset="0"/>
                <a:ea typeface="+mn-ea"/>
                <a:cs typeface="+mn-cs"/>
              </a:rPr>
              <a:t> that uses the 7-1-7 target and performance improvement approach</a:t>
            </a:r>
            <a:br>
              <a:rPr kumimoji="0" lang="en-GB" sz="24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br>
            <a:endParaRPr kumimoji="0" lang="en-GB" sz="3000" b="1"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lang="en-GB" b="1" dirty="0">
                <a:solidFill>
                  <a:schemeClr val="tx1"/>
                </a:solidFill>
              </a:rPr>
              <a:t>After this training, individuals</a:t>
            </a:r>
            <a:r>
              <a:rPr kumimoji="0" lang="en-GB"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 should be able to:  </a:t>
            </a:r>
            <a:br>
              <a:rPr kumimoji="0" lang="en-GB"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br>
            <a:endPar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n-GB" sz="21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Explain core 7-1-7 concepts and definitions</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lang="en-GB" sz="2100" dirty="0">
                <a:solidFill>
                  <a:schemeClr val="tx1"/>
                </a:solidFill>
              </a:rPr>
              <a:t>Facilitate the 7-1-7 tabletop activity for a small group</a:t>
            </a:r>
            <a:endParaRPr kumimoji="0" lang="en-GB" sz="21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9839873" cy="1087808"/>
          </a:xfrm>
        </p:spPr>
        <p:txBody>
          <a:bodyPr/>
          <a:lstStyle/>
          <a:p>
            <a:r>
              <a:rPr lang="en-US" dirty="0"/>
              <a:t>7-1-7 Tabletop Activity facilitator’s training: purpose and objectives</a:t>
            </a:r>
          </a:p>
        </p:txBody>
      </p:sp>
    </p:spTree>
    <p:extLst>
      <p:ext uri="{BB962C8B-B14F-4D97-AF65-F5344CB8AC3E}">
        <p14:creationId xmlns:p14="http://schemas.microsoft.com/office/powerpoint/2010/main" val="34575060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en-US" dirty="0"/>
              <a:t>Tabletop activity within the workshop agenda</a:t>
            </a:r>
          </a:p>
        </p:txBody>
      </p:sp>
      <p:graphicFrame>
        <p:nvGraphicFramePr>
          <p:cNvPr id="2" name="Table 1">
            <a:extLst>
              <a:ext uri="{FF2B5EF4-FFF2-40B4-BE49-F238E27FC236}">
                <a16:creationId xmlns:a16="http://schemas.microsoft.com/office/drawing/2014/main" id="{E7F17793-A8D9-D916-D39F-CF46088B224D}"/>
              </a:ext>
            </a:extLst>
          </p:cNvPr>
          <p:cNvGraphicFramePr>
            <a:graphicFrameLocks noGrp="1"/>
          </p:cNvGraphicFramePr>
          <p:nvPr>
            <p:extLst>
              <p:ext uri="{D42A27DB-BD31-4B8C-83A1-F6EECF244321}">
                <p14:modId xmlns:p14="http://schemas.microsoft.com/office/powerpoint/2010/main" val="232331722"/>
              </p:ext>
            </p:extLst>
          </p:nvPr>
        </p:nvGraphicFramePr>
        <p:xfrm>
          <a:off x="635001" y="1550628"/>
          <a:ext cx="9785349" cy="3925668"/>
        </p:xfrm>
        <a:graphic>
          <a:graphicData uri="http://schemas.openxmlformats.org/drawingml/2006/table">
            <a:tbl>
              <a:tblPr/>
              <a:tblGrid>
                <a:gridCol w="2336588">
                  <a:extLst>
                    <a:ext uri="{9D8B030D-6E8A-4147-A177-3AD203B41FA5}">
                      <a16:colId xmlns:a16="http://schemas.microsoft.com/office/drawing/2014/main" val="1390176686"/>
                    </a:ext>
                  </a:extLst>
                </a:gridCol>
                <a:gridCol w="7448761">
                  <a:extLst>
                    <a:ext uri="{9D8B030D-6E8A-4147-A177-3AD203B41FA5}">
                      <a16:colId xmlns:a16="http://schemas.microsoft.com/office/drawing/2014/main" val="2458331761"/>
                    </a:ext>
                  </a:extLst>
                </a:gridCol>
              </a:tblGrid>
              <a:tr h="305972">
                <a:tc>
                  <a:txBody>
                    <a:bodyPr/>
                    <a:lstStyle/>
                    <a:p>
                      <a:pPr algn="ctr" fontAlgn="t"/>
                      <a:r>
                        <a:rPr lang="en-US" sz="2000" b="1" dirty="0">
                          <a:solidFill>
                            <a:schemeClr val="bg1"/>
                          </a:solidFill>
                          <a:effectLst/>
                          <a:latin typeface="Arial" panose="020B0604020202020204" pitchFamily="34" charset="0"/>
                          <a:cs typeface="Arial" panose="020B0604020202020204" pitchFamily="34" charset="0"/>
                        </a:rPr>
                        <a:t>Time</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n-US" sz="2000" b="1" i="0" dirty="0">
                          <a:solidFill>
                            <a:schemeClr val="bg1"/>
                          </a:solidFill>
                          <a:effectLst/>
                          <a:latin typeface="Arial" panose="020B0604020202020204" pitchFamily="34" charset="0"/>
                          <a:cs typeface="Arial" panose="020B0604020202020204" pitchFamily="34" charset="0"/>
                        </a:rPr>
                        <a:t>Session </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04204">
                <a:tc>
                  <a:txBody>
                    <a:bodyPr/>
                    <a:lstStyle/>
                    <a:p>
                      <a:pPr algn="l" rtl="0" fontAlgn="base"/>
                      <a:r>
                        <a:rPr lang="en-US" sz="2000" b="1" i="0" dirty="0">
                          <a:solidFill>
                            <a:srgbClr val="618393"/>
                          </a:solidFill>
                          <a:effectLst/>
                          <a:latin typeface="Arial" panose="020B0604020202020204" pitchFamily="34" charset="0"/>
                          <a:cs typeface="Arial" panose="020B0604020202020204" pitchFamily="34" charset="0"/>
                        </a:rPr>
                        <a:t>09:00 – 09:20</a:t>
                      </a:r>
                      <a:endParaRPr lang="en-US" sz="2000" b="1" i="0" dirty="0">
                        <a:solidFill>
                          <a:srgbClr val="FFFFFF"/>
                        </a:solidFill>
                        <a:effectLst/>
                        <a:latin typeface="Arial" panose="020B0604020202020204" pitchFamily="34" charset="0"/>
                        <a:cs typeface="Arial" panose="020B0604020202020204" pitchFamily="34" charset="0"/>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b="0" i="0" dirty="0">
                          <a:effectLst/>
                          <a:latin typeface="Arial" panose="020B0604020202020204" pitchFamily="34" charset="0"/>
                          <a:cs typeface="Arial" panose="020B0604020202020204" pitchFamily="34" charset="0"/>
                        </a:rPr>
                        <a:t>Welcome and introductions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04204">
                <a:tc>
                  <a:txBody>
                    <a:bodyPr/>
                    <a:lstStyle/>
                    <a:p>
                      <a:pPr algn="l" rtl="0" fontAlgn="base"/>
                      <a:r>
                        <a:rPr lang="en-US" sz="2000" b="1" i="0" dirty="0">
                          <a:solidFill>
                            <a:srgbClr val="618393"/>
                          </a:solidFill>
                          <a:effectLst/>
                          <a:latin typeface="Arial" panose="020B0604020202020204" pitchFamily="34" charset="0"/>
                          <a:cs typeface="Arial" panose="020B0604020202020204" pitchFamily="34" charset="0"/>
                        </a:rPr>
                        <a:t>09:20 – 10:00</a:t>
                      </a:r>
                      <a:endParaRPr lang="en-US" sz="2000" b="1" i="0" dirty="0">
                        <a:solidFill>
                          <a:srgbClr val="FFFFFF"/>
                        </a:solidFill>
                        <a:effectLst/>
                        <a:latin typeface="Arial" panose="020B0604020202020204" pitchFamily="34" charset="0"/>
                        <a:cs typeface="Arial" panose="020B0604020202020204" pitchFamily="34" charset="0"/>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b="0" i="0" dirty="0">
                          <a:solidFill>
                            <a:schemeClr val="tx1"/>
                          </a:solidFill>
                          <a:effectLst/>
                          <a:latin typeface="Arial" panose="020B0604020202020204" pitchFamily="34" charset="0"/>
                          <a:cs typeface="Arial" panose="020B0604020202020204" pitchFamily="34" charset="0"/>
                        </a:rPr>
                        <a:t>Introduction to 7-1-7</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504204">
                <a:tc>
                  <a:txBody>
                    <a:bodyPr/>
                    <a:lstStyle/>
                    <a:p>
                      <a:pPr algn="l" rtl="0" fontAlgn="base"/>
                      <a:r>
                        <a:rPr lang="en-US" sz="2000" b="1" i="0" dirty="0">
                          <a:solidFill>
                            <a:srgbClr val="618393"/>
                          </a:solidFill>
                          <a:effectLst/>
                          <a:latin typeface="Arial" panose="020B0604020202020204" pitchFamily="34" charset="0"/>
                          <a:cs typeface="Arial" panose="020B0604020202020204" pitchFamily="34" charset="0"/>
                        </a:rPr>
                        <a:t>10:00 – 10:05</a:t>
                      </a:r>
                      <a:endParaRPr lang="en-US" sz="2000" b="1" i="0" dirty="0">
                        <a:solidFill>
                          <a:srgbClr val="FFFFFF"/>
                        </a:solidFill>
                        <a:effectLst/>
                        <a:latin typeface="Arial" panose="020B0604020202020204" pitchFamily="34" charset="0"/>
                        <a:cs typeface="Arial" panose="020B0604020202020204" pitchFamily="34" charset="0"/>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b="0" i="0" dirty="0">
                          <a:solidFill>
                            <a:schemeClr val="tx1"/>
                          </a:solidFill>
                          <a:effectLst/>
                          <a:latin typeface="Arial" panose="020B0604020202020204" pitchFamily="34" charset="0"/>
                          <a:cs typeface="Arial" panose="020B0604020202020204" pitchFamily="34" charset="0"/>
                        </a:rPr>
                        <a:t>Break</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504204">
                <a:tc>
                  <a:txBody>
                    <a:bodyPr/>
                    <a:lstStyle/>
                    <a:p>
                      <a:pPr algn="l" rtl="0" fontAlgn="base"/>
                      <a:r>
                        <a:rPr lang="en-US" sz="2000" b="1" i="0" dirty="0">
                          <a:solidFill>
                            <a:srgbClr val="618393"/>
                          </a:solidFill>
                          <a:effectLst/>
                          <a:latin typeface="Arial" panose="020B0604020202020204" pitchFamily="34" charset="0"/>
                          <a:cs typeface="Arial" panose="020B0604020202020204" pitchFamily="34" charset="0"/>
                        </a:rPr>
                        <a:t>10:05 – 10:10</a:t>
                      </a:r>
                      <a:endParaRPr lang="en-US" sz="2000" b="1" i="0" dirty="0">
                        <a:solidFill>
                          <a:srgbClr val="FFFFFF"/>
                        </a:solidFill>
                        <a:effectLst/>
                        <a:latin typeface="Arial" panose="020B0604020202020204" pitchFamily="34" charset="0"/>
                        <a:cs typeface="Arial" panose="020B0604020202020204" pitchFamily="34" charset="0"/>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b="0" i="0" dirty="0">
                          <a:effectLst/>
                          <a:latin typeface="Arial" panose="020B0604020202020204" pitchFamily="34" charset="0"/>
                          <a:cs typeface="Arial" panose="020B0604020202020204" pitchFamily="34" charset="0"/>
                        </a:rPr>
                        <a:t>Introduction to group work</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r h="504204">
                <a:tc>
                  <a:txBody>
                    <a:bodyPr/>
                    <a:lstStyle/>
                    <a:p>
                      <a:pPr algn="l" rtl="0" fontAlgn="base"/>
                      <a:r>
                        <a:rPr lang="en-US" sz="2000" b="1" i="0" dirty="0">
                          <a:solidFill>
                            <a:srgbClr val="618393"/>
                          </a:solidFill>
                          <a:effectLst/>
                          <a:latin typeface="Arial" panose="020B0604020202020204" pitchFamily="34" charset="0"/>
                          <a:cs typeface="Arial" panose="020B0604020202020204" pitchFamily="34" charset="0"/>
                        </a:rPr>
                        <a:t>10:10 – 11:50</a:t>
                      </a:r>
                      <a:endParaRPr lang="en-US" sz="2000" b="1" i="0" dirty="0">
                        <a:solidFill>
                          <a:srgbClr val="FFFFFF"/>
                        </a:solidFill>
                        <a:effectLst/>
                        <a:latin typeface="Arial" panose="020B0604020202020204" pitchFamily="34" charset="0"/>
                        <a:cs typeface="Arial" panose="020B0604020202020204" pitchFamily="34" charset="0"/>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7-1-7 tabletop activity</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1093989369"/>
                  </a:ext>
                </a:extLst>
              </a:tr>
              <a:tr h="504204">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2000" b="1" i="0" dirty="0">
                          <a:solidFill>
                            <a:srgbClr val="618393"/>
                          </a:solidFill>
                          <a:effectLst/>
                          <a:latin typeface="Arial" panose="020B0604020202020204" pitchFamily="34" charset="0"/>
                          <a:cs typeface="Arial" panose="020B0604020202020204" pitchFamily="34" charset="0"/>
                        </a:rPr>
                        <a:t>11:50 – 12:00</a:t>
                      </a:r>
                      <a:endParaRPr lang="en-US" sz="2000" b="1" i="0" dirty="0">
                        <a:solidFill>
                          <a:srgbClr val="FFFFFF"/>
                        </a:solidFill>
                        <a:effectLst/>
                        <a:latin typeface="Arial" panose="020B0604020202020204" pitchFamily="34" charset="0"/>
                        <a:cs typeface="Arial" panose="020B0604020202020204" pitchFamily="34" charset="0"/>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dirty="0">
                          <a:latin typeface="Arial"/>
                          <a:cs typeface="Arial"/>
                        </a:rPr>
                        <a:t>Tabletop activity</a:t>
                      </a:r>
                      <a:r>
                        <a:rPr lang="en-US" sz="2000" b="0" i="0" dirty="0">
                          <a:effectLst/>
                          <a:latin typeface="Arial" panose="020B0604020202020204" pitchFamily="34" charset="0"/>
                          <a:cs typeface="Arial" panose="020B0604020202020204" pitchFamily="34" charset="0"/>
                        </a:rPr>
                        <a:t> debrief</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1208200321"/>
                  </a:ext>
                </a:extLst>
              </a:tr>
              <a:tr h="504204">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sz="2000" b="1" i="0" dirty="0">
                          <a:solidFill>
                            <a:srgbClr val="618393"/>
                          </a:solidFill>
                          <a:effectLst/>
                          <a:latin typeface="Arial" panose="020B0604020202020204" pitchFamily="34" charset="0"/>
                          <a:cs typeface="Arial" panose="020B0604020202020204" pitchFamily="34" charset="0"/>
                        </a:rPr>
                        <a:t>12:00 – 13:00</a:t>
                      </a:r>
                      <a:endParaRPr lang="en-US" sz="2000" b="1" i="0" dirty="0">
                        <a:solidFill>
                          <a:srgbClr val="FFFFFF"/>
                        </a:solidFill>
                        <a:effectLst/>
                        <a:latin typeface="Arial" panose="020B0604020202020204" pitchFamily="34" charset="0"/>
                        <a:cs typeface="Arial" panose="020B0604020202020204" pitchFamily="34" charset="0"/>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b="0" i="0" dirty="0">
                          <a:effectLst/>
                          <a:latin typeface="Arial" panose="020B0604020202020204" pitchFamily="34" charset="0"/>
                          <a:cs typeface="Arial" panose="020B0604020202020204" pitchFamily="34" charset="0"/>
                        </a:rPr>
                        <a:t>Lunch</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503763598"/>
                  </a:ext>
                </a:extLst>
              </a:tr>
            </a:tbl>
          </a:graphicData>
        </a:graphic>
      </p:graphicFrame>
      <p:sp>
        <p:nvSpPr>
          <p:cNvPr id="5" name="Rectangle 4">
            <a:extLst>
              <a:ext uri="{FF2B5EF4-FFF2-40B4-BE49-F238E27FC236}">
                <a16:creationId xmlns:a16="http://schemas.microsoft.com/office/drawing/2014/main" id="{F1A5565E-5C0E-1813-D29A-E550FBFD9471}"/>
              </a:ext>
            </a:extLst>
          </p:cNvPr>
          <p:cNvSpPr/>
          <p:nvPr/>
        </p:nvSpPr>
        <p:spPr>
          <a:xfrm>
            <a:off x="635001" y="3966883"/>
            <a:ext cx="9785349" cy="495300"/>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37897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en-US" dirty="0">
                <a:latin typeface="Arial"/>
                <a:cs typeface="Arial"/>
              </a:rPr>
              <a:t>Tabletop activity</a:t>
            </a:r>
            <a:r>
              <a:rPr lang="en-US" dirty="0"/>
              <a:t> objectives (for participants)</a:t>
            </a:r>
          </a:p>
        </p:txBody>
      </p:sp>
      <p:sp>
        <p:nvSpPr>
          <p:cNvPr id="2" name="Content Placeholder 2">
            <a:extLst>
              <a:ext uri="{FF2B5EF4-FFF2-40B4-BE49-F238E27FC236}">
                <a16:creationId xmlns:a16="http://schemas.microsoft.com/office/drawing/2014/main" id="{B423C6AB-EB18-96BC-0D2F-A25774968951}"/>
              </a:ext>
            </a:extLst>
          </p:cNvPr>
          <p:cNvSpPr txBox="1">
            <a:spLocks/>
          </p:cNvSpPr>
          <p:nvPr/>
        </p:nvSpPr>
        <p:spPr>
          <a:xfrm>
            <a:off x="255103" y="1253331"/>
            <a:ext cx="10006497"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schemeClr val="tx2"/>
                </a:solidFill>
                <a:effectLst/>
                <a:uLnTx/>
                <a:uFillTx/>
                <a:latin typeface="Arial" panose="020B0604020202020204" pitchFamily="34" charset="0"/>
                <a:ea typeface="+mn-ea"/>
                <a:cs typeface="+mn-cs"/>
              </a:rPr>
              <a:t>This activity simulates the use of </a:t>
            </a:r>
            <a:r>
              <a:rPr lang="en-GB" sz="2400" dirty="0">
                <a:solidFill>
                  <a:schemeClr val="tx2"/>
                </a:solidFill>
              </a:rPr>
              <a:t>the </a:t>
            </a:r>
            <a:r>
              <a:rPr kumimoji="0" lang="en-GB" sz="2400" b="1" i="0" u="none" strike="noStrike" kern="1200" cap="none" spc="0" normalizeH="0" baseline="0" noProof="0" dirty="0">
                <a:ln>
                  <a:noFill/>
                </a:ln>
                <a:solidFill>
                  <a:schemeClr val="tx2"/>
                </a:solidFill>
                <a:effectLst/>
                <a:uLnTx/>
                <a:uFillTx/>
                <a:latin typeface="Arial" panose="020B0604020202020204" pitchFamily="34" charset="0"/>
                <a:ea typeface="+mn-ea"/>
                <a:cs typeface="+mn-cs"/>
              </a:rPr>
              <a:t>7-1-7 target and performance improvement approach. </a:t>
            </a:r>
            <a:br>
              <a:rPr kumimoji="0" lang="en-GB" sz="2400" b="1" i="0" u="none" strike="noStrike" kern="1200" cap="none" spc="0" normalizeH="0" baseline="0" noProof="0" dirty="0">
                <a:ln>
                  <a:noFill/>
                </a:ln>
                <a:solidFill>
                  <a:schemeClr val="tx2"/>
                </a:solidFill>
                <a:effectLst/>
                <a:uLnTx/>
                <a:uFillTx/>
                <a:latin typeface="Arial" panose="020B0604020202020204" pitchFamily="34" charset="0"/>
                <a:ea typeface="+mn-ea"/>
                <a:cs typeface="+mn-cs"/>
              </a:rPr>
            </a:br>
            <a:endParaRPr kumimoji="0" lang="en-GB" sz="1400" b="1" i="0" u="none" strike="noStrike" kern="1200" cap="none" spc="0" normalizeH="0" baseline="0" noProof="0" dirty="0">
              <a:ln>
                <a:noFill/>
              </a:ln>
              <a:solidFill>
                <a:schemeClr val="tx2"/>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Participants will use the 7-1-7 assessment tool and engage in </a:t>
            </a:r>
            <a:br>
              <a:rPr kumimoji="0" lang="en-GB" sz="22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br>
            <a:r>
              <a:rPr kumimoji="0" lang="en-GB" sz="22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discussions to accomplish the following:  </a:t>
            </a:r>
            <a:br>
              <a:rPr kumimoji="0" lang="en-GB" sz="20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br>
            <a:endPar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644525" lvl="1" indent="-457200">
              <a:buFont typeface="+mj-lt"/>
              <a:buAutoNum type="arabicPeriod"/>
              <a:defRPr/>
            </a:pPr>
            <a:r>
              <a:rPr lang="en-GB" sz="2100" dirty="0">
                <a:solidFill>
                  <a:schemeClr val="tx1"/>
                </a:solidFill>
                <a:latin typeface="Arial"/>
                <a:cs typeface="Arial"/>
              </a:rPr>
              <a:t>Identify and record the 7-1-7 milestone dates</a:t>
            </a:r>
            <a:endParaRPr lang="en-GB" sz="2100" b="0" i="0" u="none" strike="noStrike" kern="1200" cap="none" spc="0" normalizeH="0" baseline="0" noProof="0" dirty="0">
              <a:ln>
                <a:noFill/>
              </a:ln>
              <a:solidFill>
                <a:schemeClr val="tx1"/>
              </a:solidFill>
              <a:effectLst/>
              <a:uLnTx/>
              <a:uFillTx/>
              <a:latin typeface="Arial"/>
              <a:cs typeface="Arial"/>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n-GB" sz="21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Calculate 7-1-7 performance based on the detection, notification and response intervals</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n-GB" sz="21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Identify bottlenecks/enablers and translate them to actions for performance improvement</a:t>
            </a: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505111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2" y="241442"/>
            <a:ext cx="11396897" cy="1087808"/>
          </a:xfrm>
        </p:spPr>
        <p:txBody>
          <a:bodyPr/>
          <a:lstStyle/>
          <a:p>
            <a:r>
              <a:rPr lang="en-US" dirty="0">
                <a:latin typeface="Arial"/>
                <a:cs typeface="Arial"/>
              </a:rPr>
              <a:t>A</a:t>
            </a:r>
            <a:r>
              <a:rPr lang="en-US" dirty="0"/>
              <a:t>genda for 90-minute tabletop activity (for participants)</a:t>
            </a:r>
          </a:p>
        </p:txBody>
      </p:sp>
      <p:graphicFrame>
        <p:nvGraphicFramePr>
          <p:cNvPr id="2" name="Table 1">
            <a:extLst>
              <a:ext uri="{FF2B5EF4-FFF2-40B4-BE49-F238E27FC236}">
                <a16:creationId xmlns:a16="http://schemas.microsoft.com/office/drawing/2014/main" id="{8ACA1872-7D15-E9DC-E7D1-1E88C1644F2F}"/>
              </a:ext>
            </a:extLst>
          </p:cNvPr>
          <p:cNvGraphicFramePr>
            <a:graphicFrameLocks noGrp="1"/>
          </p:cNvGraphicFramePr>
          <p:nvPr>
            <p:extLst>
              <p:ext uri="{D42A27DB-BD31-4B8C-83A1-F6EECF244321}">
                <p14:modId xmlns:p14="http://schemas.microsoft.com/office/powerpoint/2010/main" val="2324019756"/>
              </p:ext>
            </p:extLst>
          </p:nvPr>
        </p:nvGraphicFramePr>
        <p:xfrm>
          <a:off x="635001" y="1550628"/>
          <a:ext cx="11017000" cy="2917260"/>
        </p:xfrm>
        <a:graphic>
          <a:graphicData uri="http://schemas.openxmlformats.org/drawingml/2006/table">
            <a:tbl>
              <a:tblPr/>
              <a:tblGrid>
                <a:gridCol w="749299">
                  <a:extLst>
                    <a:ext uri="{9D8B030D-6E8A-4147-A177-3AD203B41FA5}">
                      <a16:colId xmlns:a16="http://schemas.microsoft.com/office/drawing/2014/main" val="1390176686"/>
                    </a:ext>
                  </a:extLst>
                </a:gridCol>
                <a:gridCol w="6781800">
                  <a:extLst>
                    <a:ext uri="{9D8B030D-6E8A-4147-A177-3AD203B41FA5}">
                      <a16:colId xmlns:a16="http://schemas.microsoft.com/office/drawing/2014/main" val="2458331761"/>
                    </a:ext>
                  </a:extLst>
                </a:gridCol>
                <a:gridCol w="2247900">
                  <a:extLst>
                    <a:ext uri="{9D8B030D-6E8A-4147-A177-3AD203B41FA5}">
                      <a16:colId xmlns:a16="http://schemas.microsoft.com/office/drawing/2014/main" val="2063295243"/>
                    </a:ext>
                  </a:extLst>
                </a:gridCol>
                <a:gridCol w="1238001">
                  <a:extLst>
                    <a:ext uri="{9D8B030D-6E8A-4147-A177-3AD203B41FA5}">
                      <a16:colId xmlns:a16="http://schemas.microsoft.com/office/drawing/2014/main" val="580508489"/>
                    </a:ext>
                  </a:extLst>
                </a:gridCol>
              </a:tblGrid>
              <a:tr h="305972">
                <a:tc>
                  <a:txBody>
                    <a:bodyPr/>
                    <a:lstStyle/>
                    <a:p>
                      <a:pPr algn="ctr" fontAlgn="t"/>
                      <a:endParaRPr lang="en-US" sz="20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n-US" sz="2000" b="1" i="0" dirty="0">
                          <a:solidFill>
                            <a:schemeClr val="bg1"/>
                          </a:solidFill>
                          <a:effectLst/>
                          <a:latin typeface="Arial" panose="020B0604020202020204" pitchFamily="34" charset="0"/>
                          <a:cs typeface="Arial" panose="020B0604020202020204" pitchFamily="34" charset="0"/>
                        </a:rPr>
                        <a:t>Step</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n-US" sz="2000" b="1" i="0" dirty="0">
                          <a:solidFill>
                            <a:schemeClr val="bg1"/>
                          </a:solidFill>
                          <a:effectLst/>
                          <a:latin typeface="Arial" panose="020B0604020202020204" pitchFamily="34" charset="0"/>
                          <a:cs typeface="Arial" panose="020B0604020202020204" pitchFamily="34" charset="0"/>
                        </a:rPr>
                        <a:t>Location</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n-US" sz="2000" b="1" i="0" dirty="0">
                          <a:solidFill>
                            <a:schemeClr val="bg1"/>
                          </a:solidFill>
                          <a:effectLst/>
                          <a:latin typeface="Arial" panose="020B0604020202020204" pitchFamily="34" charset="0"/>
                          <a:cs typeface="Arial" panose="020B0604020202020204" pitchFamily="34" charset="0"/>
                        </a:rPr>
                        <a:t>Duration</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04204">
                <a:tc>
                  <a:txBody>
                    <a:bodyPr/>
                    <a:lstStyle/>
                    <a:p>
                      <a:pPr algn="l" rtl="0" fontAlgn="base"/>
                      <a:r>
                        <a:rPr lang="en-US" sz="2000" b="1" i="0" dirty="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b="0" i="0" dirty="0">
                          <a:effectLst/>
                          <a:latin typeface="Arial" panose="020B0604020202020204" pitchFamily="34" charset="0"/>
                          <a:cs typeface="Arial" panose="020B0604020202020204" pitchFamily="34" charset="0"/>
                        </a:rPr>
                        <a:t>Overview of the tabletop activity</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en-US" sz="2000" b="0" i="0" dirty="0">
                          <a:effectLst/>
                          <a:latin typeface="Arial" panose="020B0604020202020204" pitchFamily="34" charset="0"/>
                          <a:cs typeface="Arial" panose="020B0604020202020204" pitchFamily="34" charset="0"/>
                        </a:rPr>
                        <a:t>Plenary</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en-US" sz="2000" b="0" i="0" dirty="0">
                          <a:effectLst/>
                          <a:latin typeface="Arial" panose="020B0604020202020204" pitchFamily="34" charset="0"/>
                          <a:cs typeface="Arial" panose="020B0604020202020204" pitchFamily="34" charset="0"/>
                        </a:rPr>
                        <a:t>5 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04204">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Brief personal introductions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Small group</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5 </a:t>
                      </a:r>
                      <a:r>
                        <a:rPr lang="en-US" sz="2000" b="0" i="0" dirty="0">
                          <a:solidFill>
                            <a:schemeClr val="tx1"/>
                          </a:solidFill>
                          <a:effectLst/>
                          <a:latin typeface="Arial" panose="020B0604020202020204" pitchFamily="34" charset="0"/>
                          <a:cs typeface="Arial" panose="020B0604020202020204" pitchFamily="34" charset="0"/>
                        </a:rPr>
                        <a:t>min</a:t>
                      </a:r>
                      <a:endParaRPr lang="en-US" sz="2000" b="1" i="0" dirty="0">
                        <a:solidFill>
                          <a:schemeClr val="tx1"/>
                        </a:solidFill>
                        <a:effectLst/>
                        <a:latin typeface="Arial" panose="020B0604020202020204" pitchFamily="34" charset="0"/>
                        <a:cs typeface="Arial" panose="020B0604020202020204" pitchFamily="34" charset="0"/>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504204">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Part 1: Record milestone dates + calculate 7-1-7 target</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Small group</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45 </a:t>
                      </a:r>
                      <a:r>
                        <a:rPr lang="en-US" sz="2000" b="0" i="0" dirty="0">
                          <a:solidFill>
                            <a:schemeClr val="tx1"/>
                          </a:solidFill>
                          <a:effectLst/>
                          <a:latin typeface="Arial" panose="020B0604020202020204" pitchFamily="34" charset="0"/>
                          <a:cs typeface="Arial" panose="020B0604020202020204" pitchFamily="34" charset="0"/>
                        </a:rPr>
                        <a:t>min</a:t>
                      </a:r>
                      <a:endParaRPr lang="en-US" sz="2000" b="1" i="0" dirty="0">
                        <a:solidFill>
                          <a:schemeClr val="tx1"/>
                        </a:solidFill>
                        <a:effectLst/>
                        <a:latin typeface="Arial" panose="020B0604020202020204" pitchFamily="34" charset="0"/>
                        <a:cs typeface="Arial" panose="020B0604020202020204" pitchFamily="34" charset="0"/>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504204">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4</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Part 2: Identify bottlenecks, enablers, and actions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Small group</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35 </a:t>
                      </a:r>
                      <a:r>
                        <a:rPr lang="en-US" sz="2000" b="0" i="0" dirty="0">
                          <a:solidFill>
                            <a:schemeClr val="tx1"/>
                          </a:solidFill>
                          <a:effectLst/>
                          <a:latin typeface="Arial" panose="020B0604020202020204" pitchFamily="34" charset="0"/>
                          <a:cs typeface="Arial" panose="020B0604020202020204" pitchFamily="34" charset="0"/>
                        </a:rPr>
                        <a:t>min</a:t>
                      </a:r>
                      <a:endParaRPr lang="en-US" sz="2000" b="1" i="0" dirty="0">
                        <a:solidFill>
                          <a:schemeClr val="tx1"/>
                        </a:solidFill>
                        <a:effectLst/>
                        <a:latin typeface="Arial" panose="020B0604020202020204" pitchFamily="34" charset="0"/>
                        <a:cs typeface="Arial" panose="020B0604020202020204" pitchFamily="34" charset="0"/>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r h="504204">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5</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Small group discussion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Small group</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en-US" sz="2000" b="1" i="0" dirty="0">
                          <a:solidFill>
                            <a:schemeClr val="tx1"/>
                          </a:solidFill>
                          <a:effectLst/>
                          <a:latin typeface="Arial" panose="020B0604020202020204" pitchFamily="34" charset="0"/>
                          <a:cs typeface="Arial" panose="020B0604020202020204" pitchFamily="34" charset="0"/>
                        </a:rPr>
                        <a:t>10 </a:t>
                      </a:r>
                      <a:r>
                        <a:rPr lang="en-US" sz="2000" b="0" i="0" dirty="0">
                          <a:solidFill>
                            <a:schemeClr val="tx1"/>
                          </a:solidFill>
                          <a:effectLst/>
                          <a:latin typeface="Arial" panose="020B0604020202020204" pitchFamily="34" charset="0"/>
                          <a:cs typeface="Arial" panose="020B0604020202020204" pitchFamily="34" charset="0"/>
                        </a:rPr>
                        <a:t>min</a:t>
                      </a:r>
                      <a:endParaRPr lang="en-US" sz="2000" b="1" i="0" dirty="0">
                        <a:solidFill>
                          <a:schemeClr val="tx1"/>
                        </a:solidFill>
                        <a:effectLst/>
                        <a:latin typeface="Arial" panose="020B0604020202020204" pitchFamily="34" charset="0"/>
                        <a:cs typeface="Arial" panose="020B0604020202020204" pitchFamily="34" charset="0"/>
                      </a:endParaRP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1093989369"/>
                  </a:ext>
                </a:extLst>
              </a:tr>
            </a:tbl>
          </a:graphicData>
        </a:graphic>
      </p:graphicFrame>
      <p:sp>
        <p:nvSpPr>
          <p:cNvPr id="6" name="Rectangle 5">
            <a:extLst>
              <a:ext uri="{FF2B5EF4-FFF2-40B4-BE49-F238E27FC236}">
                <a16:creationId xmlns:a16="http://schemas.microsoft.com/office/drawing/2014/main" id="{648754C3-0B3E-5AA3-ACD1-13B2DF40AC9A}"/>
              </a:ext>
            </a:extLst>
          </p:cNvPr>
          <p:cNvSpPr/>
          <p:nvPr/>
        </p:nvSpPr>
        <p:spPr>
          <a:xfrm>
            <a:off x="635001" y="2451100"/>
            <a:ext cx="11016999" cy="2032000"/>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75786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838200" y="1452934"/>
            <a:ext cx="10515600" cy="4351338"/>
          </a:xfrm>
        </p:spPr>
        <p:txBody>
          <a:bodyPr vert="horz" lIns="91440" tIns="45720" rIns="91440" bIns="45720" rtlCol="0" anchor="t">
            <a:noAutofit/>
          </a:bodyPr>
          <a:lstStyle/>
          <a:p>
            <a:pPr>
              <a:lnSpc>
                <a:spcPct val="114000"/>
              </a:lnSpc>
            </a:pPr>
            <a:r>
              <a:rPr lang="en-US" dirty="0"/>
              <a:t>We will be conducting a </a:t>
            </a:r>
            <a:r>
              <a:rPr lang="en-US" dirty="0">
                <a:latin typeface="Arial"/>
                <a:cs typeface="Arial"/>
              </a:rPr>
              <a:t>tabletop activity </a:t>
            </a:r>
            <a:r>
              <a:rPr lang="en-US" dirty="0"/>
              <a:t>in small groups that applies 7-1-7 to a </a:t>
            </a:r>
            <a:r>
              <a:rPr lang="en-US" b="1" dirty="0"/>
              <a:t>fictitious event and country</a:t>
            </a:r>
            <a:r>
              <a:rPr lang="en-US" dirty="0"/>
              <a:t>. We are simulating </a:t>
            </a:r>
            <a:r>
              <a:rPr lang="en-US" b="1" dirty="0"/>
              <a:t>Measles </a:t>
            </a:r>
            <a:r>
              <a:rPr lang="en-US" dirty="0"/>
              <a:t>in</a:t>
            </a:r>
            <a:r>
              <a:rPr lang="en-US" b="1" dirty="0"/>
              <a:t> </a:t>
            </a:r>
            <a:r>
              <a:rPr lang="en-US" b="1" dirty="0" err="1"/>
              <a:t>Epistan</a:t>
            </a:r>
            <a:r>
              <a:rPr lang="en-US" dirty="0"/>
              <a:t>.  </a:t>
            </a:r>
          </a:p>
          <a:p>
            <a:pPr>
              <a:lnSpc>
                <a:spcPct val="114000"/>
              </a:lnSpc>
            </a:pPr>
            <a:r>
              <a:rPr lang="en-US" dirty="0"/>
              <a:t>The activity will be conducted in two parts: </a:t>
            </a:r>
          </a:p>
          <a:p>
            <a:pPr lvl="1">
              <a:lnSpc>
                <a:spcPct val="114000"/>
              </a:lnSpc>
            </a:pPr>
            <a:r>
              <a:rPr lang="en-US" dirty="0"/>
              <a:t>Part 1: Identify and record milestone dates and calculate the 7-1-7 target</a:t>
            </a:r>
          </a:p>
          <a:p>
            <a:pPr lvl="1">
              <a:lnSpc>
                <a:spcPct val="114000"/>
              </a:lnSpc>
            </a:pPr>
            <a:r>
              <a:rPr lang="en-US" dirty="0"/>
              <a:t>Part 2: Identify bottlenecks, enablers, and actions</a:t>
            </a:r>
          </a:p>
          <a:p>
            <a:pPr>
              <a:lnSpc>
                <a:spcPct val="114000"/>
              </a:lnSpc>
            </a:pPr>
            <a:r>
              <a:rPr lang="en-US" dirty="0"/>
              <a:t>We will discuss in the small group and plenary how the concepts from this tabletop activity relate to your work.</a:t>
            </a:r>
          </a:p>
          <a:p>
            <a:pPr>
              <a:lnSpc>
                <a:spcPct val="114000"/>
              </a:lnSpc>
            </a:pPr>
            <a:r>
              <a:rPr lang="en-US" dirty="0"/>
              <a:t>We will do our best to address your questions in the small groups, during plenary, or in follow-up communications.</a:t>
            </a:r>
          </a:p>
          <a:p>
            <a:pPr>
              <a:lnSpc>
                <a:spcPct val="114000"/>
              </a:lnSpc>
            </a:pPr>
            <a:r>
              <a:rPr lang="en-US" dirty="0">
                <a:latin typeface="Arial"/>
                <a:cs typeface="Arial"/>
              </a:rPr>
              <a:t>Brief </a:t>
            </a:r>
            <a:r>
              <a:rPr lang="en-US" b="1" dirty="0">
                <a:latin typeface="Arial"/>
                <a:cs typeface="Arial"/>
              </a:rPr>
              <a:t>technical definitions </a:t>
            </a:r>
            <a:r>
              <a:rPr lang="en-US" dirty="0">
                <a:latin typeface="Arial"/>
                <a:cs typeface="Arial"/>
              </a:rPr>
              <a:t>are included in the 7-1-7 Assessment Tool. </a:t>
            </a:r>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en-US" dirty="0">
                <a:latin typeface="Arial"/>
                <a:cs typeface="Arial"/>
              </a:rPr>
              <a:t>Tabletop activity</a:t>
            </a:r>
            <a:r>
              <a:rPr lang="en-US" dirty="0"/>
              <a:t> overview (for participants)</a:t>
            </a:r>
          </a:p>
        </p:txBody>
      </p:sp>
    </p:spTree>
    <p:extLst>
      <p:ext uri="{BB962C8B-B14F-4D97-AF65-F5344CB8AC3E}">
        <p14:creationId xmlns:p14="http://schemas.microsoft.com/office/powerpoint/2010/main" val="16184325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838200" y="1329250"/>
            <a:ext cx="10515600" cy="4475022"/>
          </a:xfrm>
        </p:spPr>
        <p:txBody>
          <a:bodyPr vert="horz" lIns="91440" tIns="45720" rIns="91440" bIns="45720" rtlCol="0" anchor="t">
            <a:noAutofit/>
          </a:bodyPr>
          <a:lstStyle/>
          <a:p>
            <a:pPr>
              <a:lnSpc>
                <a:spcPct val="114000"/>
              </a:lnSpc>
            </a:pPr>
            <a:r>
              <a:rPr lang="en-US" sz="2400" dirty="0">
                <a:latin typeface="Arial"/>
                <a:cs typeface="Arial"/>
              </a:rPr>
              <a:t>Participants split into small groups:</a:t>
            </a:r>
            <a:endParaRPr lang="en-US" sz="2400" dirty="0"/>
          </a:p>
          <a:p>
            <a:pPr lvl="1">
              <a:lnSpc>
                <a:spcPct val="114000"/>
              </a:lnSpc>
            </a:pPr>
            <a:r>
              <a:rPr lang="en-US" sz="2200" dirty="0"/>
              <a:t>1 facilitator per group of 6-7 participants [min = 6; max = 8]</a:t>
            </a:r>
          </a:p>
          <a:p>
            <a:pPr lvl="1">
              <a:lnSpc>
                <a:spcPct val="114000"/>
              </a:lnSpc>
            </a:pPr>
            <a:r>
              <a:rPr lang="en-US" sz="2200" dirty="0">
                <a:latin typeface="Arial"/>
                <a:cs typeface="Arial"/>
              </a:rPr>
              <a:t>1-2 lead facilitators (if possible)</a:t>
            </a:r>
          </a:p>
          <a:p>
            <a:pPr lvl="1">
              <a:lnSpc>
                <a:spcPct val="114000"/>
              </a:lnSpc>
            </a:pPr>
            <a:endParaRPr lang="en-US" sz="2200" dirty="0"/>
          </a:p>
          <a:p>
            <a:pPr>
              <a:lnSpc>
                <a:spcPct val="114000"/>
              </a:lnSpc>
            </a:pPr>
            <a:r>
              <a:rPr lang="en-US" sz="2400" dirty="0">
                <a:latin typeface="Arial"/>
                <a:cs typeface="Arial"/>
              </a:rPr>
              <a:t>Each small group will be placed in a different part of the room by the lead facilitators.</a:t>
            </a:r>
            <a:endParaRPr lang="en-US" sz="2400" dirty="0">
              <a:cs typeface="Arial"/>
            </a:endParaRPr>
          </a:p>
          <a:p>
            <a:pPr lvl="1">
              <a:lnSpc>
                <a:spcPct val="114000"/>
              </a:lnSpc>
            </a:pPr>
            <a:endParaRPr lang="en-US" dirty="0"/>
          </a:p>
          <a:p>
            <a:pPr>
              <a:lnSpc>
                <a:spcPct val="114000"/>
              </a:lnSpc>
            </a:pPr>
            <a:r>
              <a:rPr lang="en-US" sz="2400" dirty="0">
                <a:latin typeface="Arial"/>
                <a:cs typeface="Arial"/>
              </a:rPr>
              <a:t>Facilitation materials will be provided to you + participants.</a:t>
            </a:r>
            <a:endParaRPr lang="en-US" sz="2400" dirty="0">
              <a:cs typeface="Arial"/>
            </a:endParaRPr>
          </a:p>
          <a:p>
            <a:pPr>
              <a:lnSpc>
                <a:spcPct val="114000"/>
              </a:lnSpc>
            </a:pPr>
            <a:endParaRPr lang="en-US" dirty="0"/>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en-US" dirty="0">
                <a:latin typeface="Arial"/>
                <a:cs typeface="Arial"/>
              </a:rPr>
              <a:t>Tabletop activity</a:t>
            </a:r>
            <a:r>
              <a:rPr lang="en-US" dirty="0"/>
              <a:t> facilitator logistics</a:t>
            </a:r>
          </a:p>
        </p:txBody>
      </p:sp>
    </p:spTree>
    <p:extLst>
      <p:ext uri="{BB962C8B-B14F-4D97-AF65-F5344CB8AC3E}">
        <p14:creationId xmlns:p14="http://schemas.microsoft.com/office/powerpoint/2010/main" val="16779525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en-US" dirty="0"/>
              <a:t>Facilitation materials and methods</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45053" y="484089"/>
            <a:ext cx="2199772" cy="355348"/>
          </a:xfrm>
          <a:prstGeom prst="rect">
            <a:avLst/>
          </a:prstGeom>
        </p:spPr>
      </p:pic>
      <p:sp>
        <p:nvSpPr>
          <p:cNvPr id="7" name="Title 3">
            <a:extLst>
              <a:ext uri="{FF2B5EF4-FFF2-40B4-BE49-F238E27FC236}">
                <a16:creationId xmlns:a16="http://schemas.microsoft.com/office/drawing/2014/main" id="{EC13DF1D-886B-72F0-9AE7-CDD4E9FF967B}"/>
              </a:ext>
            </a:extLst>
          </p:cNvPr>
          <p:cNvSpPr txBox="1">
            <a:spLocks/>
          </p:cNvSpPr>
          <p:nvPr/>
        </p:nvSpPr>
        <p:spPr>
          <a:xfrm>
            <a:off x="828573" y="3225603"/>
            <a:ext cx="9679400" cy="862280"/>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r>
              <a:rPr lang="en-US" sz="4500" dirty="0">
                <a:latin typeface="Arial"/>
                <a:cs typeface="Arial"/>
              </a:rPr>
              <a:t>7-1-7 Measles Tabletop Activity</a:t>
            </a:r>
          </a:p>
        </p:txBody>
      </p:sp>
    </p:spTree>
    <p:extLst>
      <p:ext uri="{BB962C8B-B14F-4D97-AF65-F5344CB8AC3E}">
        <p14:creationId xmlns:p14="http://schemas.microsoft.com/office/powerpoint/2010/main" val="39923170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A857683-63D4-AF19-3985-7A90B73564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14831" y="2452549"/>
            <a:ext cx="2645363" cy="3799192"/>
          </a:xfrm>
          <a:prstGeom prst="rect">
            <a:avLst/>
          </a:prstGeom>
          <a:ln w="57150">
            <a:solidFill>
              <a:schemeClr val="bg2"/>
            </a:solidFill>
          </a:ln>
        </p:spPr>
      </p:pic>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839788" y="954932"/>
            <a:ext cx="5157787" cy="823912"/>
          </a:xfrm>
        </p:spPr>
        <p:txBody>
          <a:bodyPr/>
          <a:lstStyle/>
          <a:p>
            <a:r>
              <a:rPr lang="en-US" dirty="0"/>
              <a:t>Participant Guide</a:t>
            </a:r>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836613" y="1802658"/>
            <a:ext cx="4678364" cy="823912"/>
          </a:xfrm>
        </p:spPr>
        <p:txBody>
          <a:bodyPr/>
          <a:lstStyle/>
          <a:p>
            <a:pPr marL="0" indent="0">
              <a:buNone/>
            </a:pPr>
            <a:r>
              <a:rPr lang="en-US" sz="1800" dirty="0">
                <a:solidFill>
                  <a:schemeClr val="accent1"/>
                </a:solidFill>
              </a:rPr>
              <a:t>Describes tabletop activity + outbreak scenario</a:t>
            </a:r>
          </a:p>
        </p:txBody>
      </p:sp>
      <p:sp>
        <p:nvSpPr>
          <p:cNvPr id="14" name="Text Placeholder 2">
            <a:extLst>
              <a:ext uri="{FF2B5EF4-FFF2-40B4-BE49-F238E27FC236}">
                <a16:creationId xmlns:a16="http://schemas.microsoft.com/office/drawing/2014/main" id="{D1E397AC-6792-0627-F535-7D6620CAA903}"/>
              </a:ext>
            </a:extLst>
          </p:cNvPr>
          <p:cNvSpPr txBox="1">
            <a:spLocks/>
          </p:cNvSpPr>
          <p:nvPr/>
        </p:nvSpPr>
        <p:spPr>
          <a:xfrm>
            <a:off x="6359322" y="954932"/>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t>7-1-7 Assessment Tool</a:t>
            </a:r>
          </a:p>
        </p:txBody>
      </p:sp>
      <p:sp>
        <p:nvSpPr>
          <p:cNvPr id="15" name="Content Placeholder 3">
            <a:extLst>
              <a:ext uri="{FF2B5EF4-FFF2-40B4-BE49-F238E27FC236}">
                <a16:creationId xmlns:a16="http://schemas.microsoft.com/office/drawing/2014/main" id="{2FE57AC7-BA59-C93B-8BE0-37CC81423358}"/>
              </a:ext>
            </a:extLst>
          </p:cNvPr>
          <p:cNvSpPr txBox="1">
            <a:spLocks/>
          </p:cNvSpPr>
          <p:nvPr/>
        </p:nvSpPr>
        <p:spPr>
          <a:xfrm>
            <a:off x="6359322" y="1778844"/>
            <a:ext cx="5157787" cy="8239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dirty="0">
                <a:solidFill>
                  <a:schemeClr val="accent1"/>
                </a:solidFill>
              </a:rPr>
              <a:t>Core tool to record dates, calculate 7-1-7 target, and record bottlenecks, enablers, and actions</a:t>
            </a:r>
          </a:p>
        </p:txBody>
      </p:sp>
      <p:cxnSp>
        <p:nvCxnSpPr>
          <p:cNvPr id="20" name="Straight Connector 19">
            <a:extLst>
              <a:ext uri="{FF2B5EF4-FFF2-40B4-BE49-F238E27FC236}">
                <a16:creationId xmlns:a16="http://schemas.microsoft.com/office/drawing/2014/main" id="{A47E3555-51D3-28CB-66F0-E593DCC089F7}"/>
              </a:ext>
            </a:extLst>
          </p:cNvPr>
          <p:cNvCxnSpPr>
            <a:cxnSpLocks/>
          </p:cNvCxnSpPr>
          <p:nvPr/>
        </p:nvCxnSpPr>
        <p:spPr>
          <a:xfrm>
            <a:off x="5756275" y="1366888"/>
            <a:ext cx="0" cy="50532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Title 2">
            <a:extLst>
              <a:ext uri="{FF2B5EF4-FFF2-40B4-BE49-F238E27FC236}">
                <a16:creationId xmlns:a16="http://schemas.microsoft.com/office/drawing/2014/main" id="{1B683366-8D50-96B5-5059-EB8880F072FE}"/>
              </a:ext>
            </a:extLst>
          </p:cNvPr>
          <p:cNvSpPr>
            <a:spLocks noGrp="1"/>
          </p:cNvSpPr>
          <p:nvPr>
            <p:ph type="title"/>
          </p:nvPr>
        </p:nvSpPr>
        <p:spPr>
          <a:xfrm>
            <a:off x="255103" y="241442"/>
            <a:ext cx="10515600" cy="1087808"/>
          </a:xfrm>
        </p:spPr>
        <p:txBody>
          <a:bodyPr/>
          <a:lstStyle/>
          <a:p>
            <a:r>
              <a:rPr lang="en-US" dirty="0"/>
              <a:t>Materials for participants</a:t>
            </a:r>
          </a:p>
        </p:txBody>
      </p:sp>
      <p:pic>
        <p:nvPicPr>
          <p:cNvPr id="2" name="Picture 1">
            <a:extLst>
              <a:ext uri="{FF2B5EF4-FFF2-40B4-BE49-F238E27FC236}">
                <a16:creationId xmlns:a16="http://schemas.microsoft.com/office/drawing/2014/main" id="{C4889E64-DE50-A378-92D1-8150BA0BA4D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70351" y="2473460"/>
            <a:ext cx="2945604" cy="3763828"/>
          </a:xfrm>
          <a:prstGeom prst="rect">
            <a:avLst/>
          </a:prstGeom>
          <a:ln w="57150">
            <a:solidFill>
              <a:schemeClr val="bg2"/>
            </a:solidFill>
          </a:ln>
        </p:spPr>
      </p:pic>
      <p:pic>
        <p:nvPicPr>
          <p:cNvPr id="6" name="Picture 5">
            <a:extLst>
              <a:ext uri="{FF2B5EF4-FFF2-40B4-BE49-F238E27FC236}">
                <a16:creationId xmlns:a16="http://schemas.microsoft.com/office/drawing/2014/main" id="{E62E789D-E9C3-9DA2-1ED0-615C6194875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42323" y="2628889"/>
            <a:ext cx="2791784" cy="3837942"/>
          </a:xfrm>
          <a:prstGeom prst="rect">
            <a:avLst/>
          </a:prstGeom>
          <a:ln w="57150">
            <a:solidFill>
              <a:schemeClr val="bg2"/>
            </a:solidFill>
          </a:ln>
        </p:spPr>
      </p:pic>
    </p:spTree>
    <p:extLst>
      <p:ext uri="{BB962C8B-B14F-4D97-AF65-F5344CB8AC3E}">
        <p14:creationId xmlns:p14="http://schemas.microsoft.com/office/powerpoint/2010/main" val="5608989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ED410025-F015-7BDD-C6BE-A399478A6341}"/>
              </a:ext>
            </a:extLst>
          </p:cNvPr>
          <p:cNvSpPr>
            <a:spLocks noGrp="1"/>
          </p:cNvSpPr>
          <p:nvPr>
            <p:ph type="body" idx="1"/>
          </p:nvPr>
        </p:nvSpPr>
        <p:spPr>
          <a:xfrm>
            <a:off x="303582" y="794027"/>
            <a:ext cx="5157787" cy="823912"/>
          </a:xfrm>
        </p:spPr>
        <p:txBody>
          <a:bodyPr/>
          <a:lstStyle/>
          <a:p>
            <a:r>
              <a:rPr lang="en-US" dirty="0">
                <a:latin typeface="Arial"/>
                <a:cs typeface="Arial"/>
              </a:rPr>
              <a:t>Facilitator guide</a:t>
            </a:r>
            <a:endParaRPr lang="en-US" dirty="0"/>
          </a:p>
        </p:txBody>
      </p:sp>
      <p:sp>
        <p:nvSpPr>
          <p:cNvPr id="10" name="Content Placeholder 3">
            <a:extLst>
              <a:ext uri="{FF2B5EF4-FFF2-40B4-BE49-F238E27FC236}">
                <a16:creationId xmlns:a16="http://schemas.microsoft.com/office/drawing/2014/main" id="{6A9913B2-03DD-8D12-EA5D-B0450E083EE1}"/>
              </a:ext>
            </a:extLst>
          </p:cNvPr>
          <p:cNvSpPr>
            <a:spLocks noGrp="1"/>
          </p:cNvSpPr>
          <p:nvPr>
            <p:ph sz="half" idx="2"/>
          </p:nvPr>
        </p:nvSpPr>
        <p:spPr>
          <a:xfrm>
            <a:off x="300407" y="1625366"/>
            <a:ext cx="3287725" cy="823912"/>
          </a:xfrm>
        </p:spPr>
        <p:txBody>
          <a:bodyPr/>
          <a:lstStyle/>
          <a:p>
            <a:pPr marL="0" indent="0">
              <a:buNone/>
            </a:pPr>
            <a:r>
              <a:rPr lang="en-US" sz="1800" dirty="0">
                <a:solidFill>
                  <a:srgbClr val="384D56"/>
                </a:solidFill>
              </a:rPr>
              <a:t>Guides facilitators through tabletop activity with scripts, answer keys, and tips </a:t>
            </a:r>
          </a:p>
        </p:txBody>
      </p:sp>
      <p:sp>
        <p:nvSpPr>
          <p:cNvPr id="13" name="Text Placeholder 2">
            <a:extLst>
              <a:ext uri="{FF2B5EF4-FFF2-40B4-BE49-F238E27FC236}">
                <a16:creationId xmlns:a16="http://schemas.microsoft.com/office/drawing/2014/main" id="{148E5A08-B482-2AD5-2840-6E5F0ED50FD5}"/>
              </a:ext>
            </a:extLst>
          </p:cNvPr>
          <p:cNvSpPr txBox="1">
            <a:spLocks/>
          </p:cNvSpPr>
          <p:nvPr/>
        </p:nvSpPr>
        <p:spPr>
          <a:xfrm>
            <a:off x="4382604" y="808057"/>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latin typeface="Arial"/>
                <a:cs typeface="Arial"/>
              </a:rPr>
              <a:t>Facilitator agenda</a:t>
            </a:r>
            <a:endParaRPr lang="en-US" dirty="0"/>
          </a:p>
        </p:txBody>
      </p:sp>
      <p:sp>
        <p:nvSpPr>
          <p:cNvPr id="14" name="Content Placeholder 3">
            <a:extLst>
              <a:ext uri="{FF2B5EF4-FFF2-40B4-BE49-F238E27FC236}">
                <a16:creationId xmlns:a16="http://schemas.microsoft.com/office/drawing/2014/main" id="{BD7DFBBD-A036-EFCF-821D-A094D7FBDE5C}"/>
              </a:ext>
            </a:extLst>
          </p:cNvPr>
          <p:cNvSpPr txBox="1">
            <a:spLocks/>
          </p:cNvSpPr>
          <p:nvPr/>
        </p:nvSpPr>
        <p:spPr>
          <a:xfrm>
            <a:off x="4382605" y="1623775"/>
            <a:ext cx="3524550" cy="8239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dirty="0">
                <a:solidFill>
                  <a:srgbClr val="384D56"/>
                </a:solidFill>
              </a:rPr>
              <a:t>Helps facilitators track time through sub-activities </a:t>
            </a:r>
          </a:p>
        </p:txBody>
      </p:sp>
      <p:cxnSp>
        <p:nvCxnSpPr>
          <p:cNvPr id="18" name="Straight Connector 17">
            <a:extLst>
              <a:ext uri="{FF2B5EF4-FFF2-40B4-BE49-F238E27FC236}">
                <a16:creationId xmlns:a16="http://schemas.microsoft.com/office/drawing/2014/main" id="{EA20AC1A-5D94-8978-9B15-5201C139DFB9}"/>
              </a:ext>
            </a:extLst>
          </p:cNvPr>
          <p:cNvCxnSpPr>
            <a:cxnSpLocks/>
          </p:cNvCxnSpPr>
          <p:nvPr/>
        </p:nvCxnSpPr>
        <p:spPr>
          <a:xfrm flipH="1">
            <a:off x="3917947" y="965814"/>
            <a:ext cx="0" cy="529905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41A0D00-F543-27F6-AF21-8CE2990A07B3}"/>
              </a:ext>
            </a:extLst>
          </p:cNvPr>
          <p:cNvCxnSpPr>
            <a:cxnSpLocks/>
          </p:cNvCxnSpPr>
          <p:nvPr/>
        </p:nvCxnSpPr>
        <p:spPr>
          <a:xfrm>
            <a:off x="8275909" y="965814"/>
            <a:ext cx="16386" cy="532364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0" name="Text Placeholder 2">
            <a:extLst>
              <a:ext uri="{FF2B5EF4-FFF2-40B4-BE49-F238E27FC236}">
                <a16:creationId xmlns:a16="http://schemas.microsoft.com/office/drawing/2014/main" id="{A25EB4FA-52A2-0530-C8D8-3ABFF435A4CB}"/>
              </a:ext>
            </a:extLst>
          </p:cNvPr>
          <p:cNvSpPr txBox="1">
            <a:spLocks/>
          </p:cNvSpPr>
          <p:nvPr/>
        </p:nvSpPr>
        <p:spPr>
          <a:xfrm>
            <a:off x="8546197" y="808057"/>
            <a:ext cx="330944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t>7-1-7 Milestone Dates Reference Guide</a:t>
            </a:r>
          </a:p>
        </p:txBody>
      </p:sp>
      <p:sp>
        <p:nvSpPr>
          <p:cNvPr id="21" name="Content Placeholder 3">
            <a:extLst>
              <a:ext uri="{FF2B5EF4-FFF2-40B4-BE49-F238E27FC236}">
                <a16:creationId xmlns:a16="http://schemas.microsoft.com/office/drawing/2014/main" id="{1C518BE0-342A-9A36-F944-E5608C4F4659}"/>
              </a:ext>
            </a:extLst>
          </p:cNvPr>
          <p:cNvSpPr txBox="1">
            <a:spLocks/>
          </p:cNvSpPr>
          <p:nvPr/>
        </p:nvSpPr>
        <p:spPr>
          <a:xfrm>
            <a:off x="8546197" y="1623775"/>
            <a:ext cx="3568698" cy="8239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dirty="0">
                <a:solidFill>
                  <a:srgbClr val="384D56"/>
                </a:solidFill>
              </a:rPr>
              <a:t>Detailed milestone definitions and examples (if needed)</a:t>
            </a:r>
          </a:p>
        </p:txBody>
      </p:sp>
      <p:sp>
        <p:nvSpPr>
          <p:cNvPr id="32" name="Title 2">
            <a:extLst>
              <a:ext uri="{FF2B5EF4-FFF2-40B4-BE49-F238E27FC236}">
                <a16:creationId xmlns:a16="http://schemas.microsoft.com/office/drawing/2014/main" id="{003946B0-4EA2-762A-0FDC-A41165C75E6C}"/>
              </a:ext>
            </a:extLst>
          </p:cNvPr>
          <p:cNvSpPr>
            <a:spLocks noGrp="1"/>
          </p:cNvSpPr>
          <p:nvPr>
            <p:ph type="title"/>
          </p:nvPr>
        </p:nvSpPr>
        <p:spPr>
          <a:xfrm>
            <a:off x="255103" y="241442"/>
            <a:ext cx="10515600" cy="1087808"/>
          </a:xfrm>
        </p:spPr>
        <p:txBody>
          <a:bodyPr/>
          <a:lstStyle/>
          <a:p>
            <a:r>
              <a:rPr lang="en-US" dirty="0"/>
              <a:t>Materials for facilitators</a:t>
            </a:r>
          </a:p>
        </p:txBody>
      </p:sp>
      <p:pic>
        <p:nvPicPr>
          <p:cNvPr id="4" name="Picture 3">
            <a:extLst>
              <a:ext uri="{FF2B5EF4-FFF2-40B4-BE49-F238E27FC236}">
                <a16:creationId xmlns:a16="http://schemas.microsoft.com/office/drawing/2014/main" id="{2AFFB42F-F553-850B-7384-D17FE3A6F61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9670" y="2456705"/>
            <a:ext cx="2818594" cy="3705929"/>
          </a:xfrm>
          <a:prstGeom prst="rect">
            <a:avLst/>
          </a:prstGeom>
          <a:ln w="57150">
            <a:solidFill>
              <a:schemeClr val="bg2"/>
            </a:solidFill>
          </a:ln>
        </p:spPr>
      </p:pic>
      <p:pic>
        <p:nvPicPr>
          <p:cNvPr id="5" name="Picture 4">
            <a:extLst>
              <a:ext uri="{FF2B5EF4-FFF2-40B4-BE49-F238E27FC236}">
                <a16:creationId xmlns:a16="http://schemas.microsoft.com/office/drawing/2014/main" id="{B3E6385C-292D-BBF0-1EFF-04A7EE57A14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0814" y="2786382"/>
            <a:ext cx="2542291" cy="3503072"/>
          </a:xfrm>
          <a:prstGeom prst="rect">
            <a:avLst/>
          </a:prstGeom>
          <a:ln w="57150">
            <a:solidFill>
              <a:schemeClr val="bg2"/>
            </a:solidFill>
          </a:ln>
        </p:spPr>
      </p:pic>
      <p:pic>
        <p:nvPicPr>
          <p:cNvPr id="8" name="Picture 7">
            <a:extLst>
              <a:ext uri="{FF2B5EF4-FFF2-40B4-BE49-F238E27FC236}">
                <a16:creationId xmlns:a16="http://schemas.microsoft.com/office/drawing/2014/main" id="{341D7551-F30F-8DF3-E5E6-E061C297C8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60752" y="2411103"/>
            <a:ext cx="2749315" cy="3753519"/>
          </a:xfrm>
          <a:prstGeom prst="rect">
            <a:avLst/>
          </a:prstGeom>
          <a:ln w="57150">
            <a:solidFill>
              <a:schemeClr val="bg2"/>
            </a:solidFill>
          </a:ln>
        </p:spPr>
      </p:pic>
      <p:pic>
        <p:nvPicPr>
          <p:cNvPr id="11" name="Picture 10">
            <a:extLst>
              <a:ext uri="{FF2B5EF4-FFF2-40B4-BE49-F238E27FC236}">
                <a16:creationId xmlns:a16="http://schemas.microsoft.com/office/drawing/2014/main" id="{F922238E-9EE1-BD77-C878-DC223F2AF27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21105" y="2795139"/>
            <a:ext cx="2565615" cy="3556062"/>
          </a:xfrm>
          <a:prstGeom prst="rect">
            <a:avLst/>
          </a:prstGeom>
          <a:ln w="57150">
            <a:solidFill>
              <a:schemeClr val="bg2"/>
            </a:solidFill>
          </a:ln>
        </p:spPr>
      </p:pic>
      <p:pic>
        <p:nvPicPr>
          <p:cNvPr id="2" name="Picture 1">
            <a:extLst>
              <a:ext uri="{FF2B5EF4-FFF2-40B4-BE49-F238E27FC236}">
                <a16:creationId xmlns:a16="http://schemas.microsoft.com/office/drawing/2014/main" id="{90F011E0-A289-F199-C444-BFC802AB545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52913" y="3058602"/>
            <a:ext cx="3886173" cy="2703424"/>
          </a:xfrm>
          <a:prstGeom prst="rect">
            <a:avLst/>
          </a:prstGeom>
          <a:ln w="57150">
            <a:solidFill>
              <a:schemeClr val="bg2"/>
            </a:solidFill>
          </a:ln>
        </p:spPr>
      </p:pic>
    </p:spTree>
    <p:extLst>
      <p:ext uri="{BB962C8B-B14F-4D97-AF65-F5344CB8AC3E}">
        <p14:creationId xmlns:p14="http://schemas.microsoft.com/office/powerpoint/2010/main" val="33940678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08A094-E8C0-5469-9861-53190FEF418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0599" y="1024016"/>
            <a:ext cx="11581069" cy="5329245"/>
          </a:xfrm>
          <a:prstGeom prst="rect">
            <a:avLst/>
          </a:prstGeom>
        </p:spPr>
      </p:pic>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en-US" dirty="0"/>
              <a:t>Tabletop sub-activity agenda</a:t>
            </a:r>
          </a:p>
        </p:txBody>
      </p:sp>
      <p:sp>
        <p:nvSpPr>
          <p:cNvPr id="8" name="Rectangle 7">
            <a:extLst>
              <a:ext uri="{FF2B5EF4-FFF2-40B4-BE49-F238E27FC236}">
                <a16:creationId xmlns:a16="http://schemas.microsoft.com/office/drawing/2014/main" id="{905BFBAB-096C-4FED-FAAC-E9F7480DF782}"/>
              </a:ext>
            </a:extLst>
          </p:cNvPr>
          <p:cNvSpPr/>
          <p:nvPr/>
        </p:nvSpPr>
        <p:spPr>
          <a:xfrm>
            <a:off x="360599" y="1890984"/>
            <a:ext cx="2947377" cy="4462277"/>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36332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255103" y="1303850"/>
            <a:ext cx="4434506" cy="4623172"/>
          </a:xfrm>
        </p:spPr>
        <p:txBody>
          <a:bodyPr/>
          <a:lstStyle/>
          <a:p>
            <a:pPr marL="0" indent="0">
              <a:lnSpc>
                <a:spcPct val="114000"/>
              </a:lnSpc>
              <a:buNone/>
            </a:pPr>
            <a:r>
              <a:rPr lang="en-US" b="1" dirty="0">
                <a:solidFill>
                  <a:schemeClr val="tx2"/>
                </a:solidFill>
              </a:rPr>
              <a:t>Individual work</a:t>
            </a:r>
            <a:endParaRPr lang="en-US" dirty="0"/>
          </a:p>
          <a:p>
            <a:pPr>
              <a:lnSpc>
                <a:spcPct val="114000"/>
              </a:lnSpc>
            </a:pPr>
            <a:r>
              <a:rPr lang="en-US" dirty="0"/>
              <a:t>Reading scenario</a:t>
            </a:r>
          </a:p>
          <a:p>
            <a:pPr>
              <a:lnSpc>
                <a:spcPct val="114000"/>
              </a:lnSpc>
            </a:pPr>
            <a:r>
              <a:rPr lang="en-US" dirty="0"/>
              <a:t>Completing Assessment Tool sections</a:t>
            </a:r>
          </a:p>
          <a:p>
            <a:pPr marL="0" indent="0">
              <a:lnSpc>
                <a:spcPct val="114000"/>
              </a:lnSpc>
              <a:buNone/>
            </a:pPr>
            <a:endParaRPr lang="en-US" dirty="0"/>
          </a:p>
          <a:p>
            <a:pPr marL="0" indent="0">
              <a:lnSpc>
                <a:spcPct val="114000"/>
              </a:lnSpc>
              <a:buNone/>
            </a:pPr>
            <a:r>
              <a:rPr lang="en-US" b="1" dirty="0">
                <a:solidFill>
                  <a:schemeClr val="tx2"/>
                </a:solidFill>
              </a:rPr>
              <a:t>Group discussions</a:t>
            </a:r>
          </a:p>
          <a:p>
            <a:pPr>
              <a:lnSpc>
                <a:spcPct val="114000"/>
              </a:lnSpc>
            </a:pPr>
            <a:r>
              <a:rPr lang="en-US" dirty="0"/>
              <a:t>Discussing answers/responses to individual + group work</a:t>
            </a:r>
          </a:p>
          <a:p>
            <a:pPr>
              <a:lnSpc>
                <a:spcPct val="114000"/>
              </a:lnSpc>
            </a:pPr>
            <a:r>
              <a:rPr lang="en-US" dirty="0"/>
              <a:t>Discussing insights/interests regarding 7-1-7</a:t>
            </a:r>
          </a:p>
          <a:p>
            <a:pPr>
              <a:lnSpc>
                <a:spcPct val="114000"/>
              </a:lnSpc>
            </a:pPr>
            <a:endParaRPr lang="en-US" dirty="0"/>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en-US" dirty="0"/>
              <a:t>Key </a:t>
            </a:r>
            <a:r>
              <a:rPr lang="en-US" dirty="0">
                <a:latin typeface="Arial"/>
                <a:cs typeface="Arial"/>
              </a:rPr>
              <a:t>tabletop </a:t>
            </a:r>
            <a:r>
              <a:rPr lang="en-US" dirty="0"/>
              <a:t>activity categories</a:t>
            </a:r>
          </a:p>
        </p:txBody>
      </p:sp>
      <p:pic>
        <p:nvPicPr>
          <p:cNvPr id="2" name="Picture 1">
            <a:extLst>
              <a:ext uri="{FF2B5EF4-FFF2-40B4-BE49-F238E27FC236}">
                <a16:creationId xmlns:a16="http://schemas.microsoft.com/office/drawing/2014/main" id="{F08D44B6-273A-A098-9228-2C3CA42682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89609" y="1425500"/>
            <a:ext cx="7102964" cy="4128650"/>
          </a:xfrm>
          <a:prstGeom prst="rect">
            <a:avLst/>
          </a:prstGeom>
          <a:ln w="12700">
            <a:solidFill>
              <a:schemeClr val="tx2"/>
            </a:solidFill>
          </a:ln>
        </p:spPr>
      </p:pic>
    </p:spTree>
    <p:extLst>
      <p:ext uri="{BB962C8B-B14F-4D97-AF65-F5344CB8AC3E}">
        <p14:creationId xmlns:p14="http://schemas.microsoft.com/office/powerpoint/2010/main" val="18565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80507" y="1193369"/>
            <a:ext cx="11371493" cy="4983594"/>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n-GB" sz="26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Introduction to 7-1-7 </a:t>
            </a:r>
            <a:r>
              <a:rPr kumimoji="0" lang="en-GB" sz="260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(20 min)</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endParaRPr kumimoji="0" lang="en-GB" sz="260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lang="en-GB" sz="2600" dirty="0">
                <a:solidFill>
                  <a:schemeClr val="tx1"/>
                </a:solidFill>
              </a:rPr>
              <a:t>7-1-7 Measles Tabletop Activity</a:t>
            </a:r>
          </a:p>
          <a:p>
            <a:pPr marL="1314450" lvl="2" indent="-457200">
              <a:buClrTx/>
              <a:buSzTx/>
              <a:defRPr/>
            </a:pPr>
            <a:r>
              <a:rPr lang="en-GB" sz="2600" dirty="0">
                <a:solidFill>
                  <a:schemeClr val="tx1"/>
                </a:solidFill>
              </a:rPr>
              <a:t>Overview (10 min)</a:t>
            </a:r>
          </a:p>
          <a:p>
            <a:pPr marL="1314450" lvl="2" indent="-457200">
              <a:buClrTx/>
              <a:buSzTx/>
              <a:defRPr/>
            </a:pPr>
            <a:r>
              <a:rPr lang="en-GB" sz="2600" dirty="0">
                <a:solidFill>
                  <a:schemeClr val="tx1"/>
                </a:solidFill>
              </a:rPr>
              <a:t>Facilitation</a:t>
            </a:r>
            <a:r>
              <a:rPr kumimoji="0" lang="en-GB" sz="26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 materials and methods (10 min)</a:t>
            </a:r>
          </a:p>
          <a:p>
            <a:pPr marL="1314450" lvl="2" indent="-457200">
              <a:buClrTx/>
              <a:buSzTx/>
              <a:defRPr/>
            </a:pPr>
            <a:r>
              <a:rPr lang="en-GB" sz="2600" dirty="0">
                <a:solidFill>
                  <a:schemeClr val="tx1"/>
                </a:solidFill>
              </a:rPr>
              <a:t>Activity walkthrough and answer keys </a:t>
            </a:r>
            <a:r>
              <a:rPr kumimoji="0" lang="en-GB" sz="260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(60 min)</a:t>
            </a:r>
          </a:p>
          <a:p>
            <a:pPr marL="1314450" lvl="2" indent="-457200">
              <a:buClrTx/>
              <a:buSzTx/>
              <a:defRPr/>
            </a:pPr>
            <a:endParaRPr kumimoji="0" lang="en-GB" sz="260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n-GB" sz="26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Additional Q&amp;A </a:t>
            </a:r>
            <a:r>
              <a:rPr kumimoji="0" lang="en-GB" sz="260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(up to 20 min)</a:t>
            </a: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43C6CE15-55E7-27B1-9DBB-43D7AA72D34C}"/>
              </a:ext>
            </a:extLst>
          </p:cNvPr>
          <p:cNvSpPr>
            <a:spLocks noGrp="1"/>
          </p:cNvSpPr>
          <p:nvPr>
            <p:ph type="title"/>
          </p:nvPr>
        </p:nvSpPr>
        <p:spPr>
          <a:xfrm>
            <a:off x="255103" y="241442"/>
            <a:ext cx="10515600" cy="1087808"/>
          </a:xfrm>
        </p:spPr>
        <p:txBody>
          <a:bodyPr/>
          <a:lstStyle/>
          <a:p>
            <a:r>
              <a:rPr lang="en-US" dirty="0">
                <a:latin typeface="Arial"/>
                <a:cs typeface="Arial"/>
              </a:rPr>
              <a:t>Tabletop activity facilitator's training: agenda</a:t>
            </a:r>
          </a:p>
        </p:txBody>
      </p:sp>
    </p:spTree>
    <p:extLst>
      <p:ext uri="{BB962C8B-B14F-4D97-AF65-F5344CB8AC3E}">
        <p14:creationId xmlns:p14="http://schemas.microsoft.com/office/powerpoint/2010/main" val="20707955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578882" y="1438163"/>
            <a:ext cx="7116487" cy="2273672"/>
          </a:xfrm>
        </p:spPr>
        <p:txBody>
          <a:bodyPr/>
          <a:lstStyle/>
          <a:p>
            <a:pPr>
              <a:lnSpc>
                <a:spcPct val="114000"/>
              </a:lnSpc>
            </a:pPr>
            <a:r>
              <a:rPr lang="en-US" sz="2000" dirty="0"/>
              <a:t>Participants write short answers on post-it notes and stick them on a designated surface</a:t>
            </a:r>
          </a:p>
          <a:p>
            <a:pPr>
              <a:lnSpc>
                <a:spcPct val="114000"/>
              </a:lnSpc>
            </a:pPr>
            <a:r>
              <a:rPr lang="en-US" sz="2000" dirty="0"/>
              <a:t>Use the answers to guide the discussion</a:t>
            </a:r>
          </a:p>
          <a:p>
            <a:pPr lvl="1">
              <a:lnSpc>
                <a:spcPct val="114000"/>
              </a:lnSpc>
            </a:pPr>
            <a:r>
              <a:rPr lang="en-US" sz="1800" dirty="0"/>
              <a:t>Look for similarities/differences</a:t>
            </a:r>
          </a:p>
          <a:p>
            <a:pPr lvl="1">
              <a:lnSpc>
                <a:spcPct val="114000"/>
              </a:lnSpc>
            </a:pPr>
            <a:r>
              <a:rPr lang="en-US" sz="1800" dirty="0"/>
              <a:t>Select right/wrong answers and ask for rationales</a:t>
            </a:r>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2" y="241442"/>
            <a:ext cx="11098697" cy="1087808"/>
          </a:xfrm>
        </p:spPr>
        <p:txBody>
          <a:bodyPr/>
          <a:lstStyle/>
          <a:p>
            <a:r>
              <a:rPr lang="en-US" dirty="0"/>
              <a:t>Group discussion: ‘Post-it note’ method</a:t>
            </a:r>
          </a:p>
        </p:txBody>
      </p:sp>
      <p:pic>
        <p:nvPicPr>
          <p:cNvPr id="25602" name="Picture 2" descr="Flipchart Images – Browse 42,144 Stock Photos, Vectors, and Video | Adobe  Stock">
            <a:extLst>
              <a:ext uri="{FF2B5EF4-FFF2-40B4-BE49-F238E27FC236}">
                <a16:creationId xmlns:a16="http://schemas.microsoft.com/office/drawing/2014/main" id="{63F79B6E-FC81-082B-72D5-67DB98EA846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918708" y="1010074"/>
            <a:ext cx="3609316" cy="2281588"/>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FF16AFA3-3E47-1DC6-3B5D-AE48321A6366}"/>
              </a:ext>
            </a:extLst>
          </p:cNvPr>
          <p:cNvSpPr txBox="1">
            <a:spLocks/>
          </p:cNvSpPr>
          <p:nvPr/>
        </p:nvSpPr>
        <p:spPr>
          <a:xfrm>
            <a:off x="578882" y="3534006"/>
            <a:ext cx="10961776" cy="2809285"/>
          </a:xfrm>
          <a:prstGeom prst="rect">
            <a:avLst/>
          </a:prstGeom>
          <a:solidFill>
            <a:schemeClr val="bg2"/>
          </a:solid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pPr>
            <a:r>
              <a:rPr lang="en-US" sz="2000" b="1" dirty="0">
                <a:solidFill>
                  <a:schemeClr val="tx2"/>
                </a:solidFill>
                <a:latin typeface="Arial"/>
                <a:cs typeface="Arial"/>
              </a:rPr>
              <a:t>Facilitator tips</a:t>
            </a:r>
            <a:endParaRPr lang="en-US" sz="2000">
              <a:solidFill>
                <a:schemeClr val="tx2"/>
              </a:solidFill>
              <a:latin typeface="Arial"/>
              <a:cs typeface="Arial"/>
            </a:endParaRPr>
          </a:p>
          <a:p>
            <a:pPr>
              <a:lnSpc>
                <a:spcPct val="114000"/>
              </a:lnSpc>
            </a:pPr>
            <a:r>
              <a:rPr lang="en-US" sz="1800" dirty="0">
                <a:latin typeface="Arial"/>
                <a:cs typeface="Arial"/>
              </a:rPr>
              <a:t>Use flip chart if available or section of a wall</a:t>
            </a:r>
          </a:p>
          <a:p>
            <a:pPr>
              <a:lnSpc>
                <a:spcPct val="114000"/>
              </a:lnSpc>
            </a:pPr>
            <a:r>
              <a:rPr lang="en-US" sz="1800" dirty="0">
                <a:latin typeface="Arial"/>
                <a:cs typeface="Arial"/>
              </a:rPr>
              <a:t>For multiple answers in same discussion</a:t>
            </a:r>
          </a:p>
          <a:p>
            <a:pPr lvl="1">
              <a:lnSpc>
                <a:spcPct val="114000"/>
              </a:lnSpc>
            </a:pPr>
            <a:r>
              <a:rPr lang="en-US" sz="1600" dirty="0">
                <a:latin typeface="Arial"/>
                <a:cs typeface="Arial"/>
              </a:rPr>
              <a:t>Designate different post-it colors for different answers (e.g. ‘</a:t>
            </a:r>
            <a:r>
              <a:rPr lang="en-US" sz="1600" dirty="0">
                <a:solidFill>
                  <a:srgbClr val="0070C0"/>
                </a:solidFill>
                <a:latin typeface="Arial"/>
                <a:cs typeface="Arial"/>
              </a:rPr>
              <a:t>blue</a:t>
            </a:r>
            <a:r>
              <a:rPr lang="en-US" sz="1600" dirty="0">
                <a:latin typeface="Arial"/>
                <a:cs typeface="Arial"/>
              </a:rPr>
              <a:t>’ for emergence date, ‘</a:t>
            </a:r>
            <a:r>
              <a:rPr lang="en-US" sz="1600" dirty="0">
                <a:solidFill>
                  <a:schemeClr val="accent3"/>
                </a:solidFill>
                <a:latin typeface="Arial"/>
                <a:cs typeface="Arial"/>
              </a:rPr>
              <a:t>yellow</a:t>
            </a:r>
            <a:r>
              <a:rPr lang="en-US" sz="1600" dirty="0">
                <a:latin typeface="Arial"/>
                <a:cs typeface="Arial"/>
              </a:rPr>
              <a:t>’ for detection date, ‘</a:t>
            </a:r>
            <a:r>
              <a:rPr lang="en-US" sz="1600" dirty="0">
                <a:solidFill>
                  <a:schemeClr val="accent1"/>
                </a:solidFill>
                <a:latin typeface="Arial"/>
                <a:cs typeface="Arial"/>
              </a:rPr>
              <a:t>green</a:t>
            </a:r>
            <a:r>
              <a:rPr lang="en-US" sz="1600" dirty="0">
                <a:latin typeface="Arial"/>
                <a:cs typeface="Arial"/>
              </a:rPr>
              <a:t>’ for notification date </a:t>
            </a:r>
          </a:p>
          <a:p>
            <a:pPr lvl="1">
              <a:lnSpc>
                <a:spcPct val="114000"/>
              </a:lnSpc>
            </a:pPr>
            <a:r>
              <a:rPr lang="en-US" sz="1600" dirty="0">
                <a:latin typeface="Arial"/>
                <a:cs typeface="Arial"/>
              </a:rPr>
              <a:t>Label flip chart sections with one word to describe the category (e.g. “Emergence”, “Detection”, “Bottleneck”)</a:t>
            </a:r>
          </a:p>
          <a:p>
            <a:pPr>
              <a:lnSpc>
                <a:spcPct val="114000"/>
              </a:lnSpc>
            </a:pPr>
            <a:r>
              <a:rPr lang="en-US" sz="1800" dirty="0">
                <a:latin typeface="Arial"/>
                <a:cs typeface="Arial"/>
              </a:rPr>
              <a:t>Move post-its around on surface to categorize</a:t>
            </a:r>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4" name="TextBox 3">
            <a:extLst>
              <a:ext uri="{FF2B5EF4-FFF2-40B4-BE49-F238E27FC236}">
                <a16:creationId xmlns:a16="http://schemas.microsoft.com/office/drawing/2014/main" id="{29932737-CBF7-83F2-2CF1-802F0F7A9808}"/>
              </a:ext>
            </a:extLst>
          </p:cNvPr>
          <p:cNvSpPr txBox="1"/>
          <p:nvPr/>
        </p:nvSpPr>
        <p:spPr>
          <a:xfrm>
            <a:off x="255102" y="785346"/>
            <a:ext cx="6098146" cy="390107"/>
          </a:xfrm>
          <a:prstGeom prst="rect">
            <a:avLst/>
          </a:prstGeom>
          <a:noFill/>
        </p:spPr>
        <p:txBody>
          <a:bodyPr wrap="square">
            <a:spAutoFit/>
          </a:bodyPr>
          <a:lstStyle/>
          <a:p>
            <a:pPr marL="0" indent="0">
              <a:lnSpc>
                <a:spcPct val="114000"/>
              </a:lnSpc>
              <a:buNone/>
            </a:pPr>
            <a:r>
              <a:rPr lang="en-US" b="1" dirty="0">
                <a:solidFill>
                  <a:schemeClr val="accent1"/>
                </a:solidFill>
              </a:rPr>
              <a:t>(Facilitator guide pages 1-2)</a:t>
            </a:r>
          </a:p>
        </p:txBody>
      </p:sp>
    </p:spTree>
    <p:extLst>
      <p:ext uri="{BB962C8B-B14F-4D97-AF65-F5344CB8AC3E}">
        <p14:creationId xmlns:p14="http://schemas.microsoft.com/office/powerpoint/2010/main" val="3808795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447136" y="1717439"/>
            <a:ext cx="5275293" cy="2377295"/>
          </a:xfrm>
        </p:spPr>
        <p:txBody>
          <a:bodyPr/>
          <a:lstStyle/>
          <a:p>
            <a:pPr>
              <a:lnSpc>
                <a:spcPct val="114000"/>
              </a:lnSpc>
            </a:pPr>
            <a:r>
              <a:rPr lang="en-US" sz="2000" dirty="0"/>
              <a:t>Discussion is done verbally (no post-its)</a:t>
            </a:r>
          </a:p>
          <a:p>
            <a:pPr>
              <a:lnSpc>
                <a:spcPct val="114000"/>
              </a:lnSpc>
            </a:pPr>
            <a:r>
              <a:rPr lang="en-US" sz="2000" dirty="0"/>
              <a:t>Example for milestone date discussion</a:t>
            </a:r>
          </a:p>
          <a:p>
            <a:pPr lvl="1"/>
            <a:r>
              <a:rPr lang="en-US" sz="1800" dirty="0">
                <a:effectLst/>
                <a:latin typeface="Arial" panose="020B0604020202020204" pitchFamily="34" charset="0"/>
              </a:rPr>
              <a:t>Ask someone to volunteer to say date and reason for selecting this date </a:t>
            </a:r>
          </a:p>
          <a:p>
            <a:pPr lvl="1"/>
            <a:r>
              <a:rPr lang="en-US" sz="1800" dirty="0">
                <a:effectLst/>
                <a:latin typeface="Arial" panose="020B0604020202020204" pitchFamily="34" charset="0"/>
              </a:rPr>
              <a:t>Ask if anyone disagrees. </a:t>
            </a:r>
            <a:r>
              <a:rPr lang="en-US" sz="1800" dirty="0"/>
              <a:t>If yes</a:t>
            </a:r>
            <a:r>
              <a:rPr lang="en-US" sz="1800" dirty="0">
                <a:effectLst/>
                <a:latin typeface="Arial" panose="020B0604020202020204" pitchFamily="34" charset="0"/>
              </a:rPr>
              <a:t>, encourage brief discussion about different rationales</a:t>
            </a:r>
          </a:p>
          <a:p>
            <a:pPr lvl="1"/>
            <a:r>
              <a:rPr lang="en-US" sz="1800" dirty="0">
                <a:effectLst/>
                <a:latin typeface="Arial" panose="020B0604020202020204" pitchFamily="34" charset="0"/>
              </a:rPr>
              <a:t>Guide group towards answers</a:t>
            </a:r>
            <a:endParaRPr lang="en-US" sz="1800"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2" y="241442"/>
            <a:ext cx="11098697" cy="1087808"/>
          </a:xfrm>
        </p:spPr>
        <p:txBody>
          <a:bodyPr/>
          <a:lstStyle/>
          <a:p>
            <a:r>
              <a:rPr lang="en-US" dirty="0">
                <a:latin typeface="Arial"/>
                <a:cs typeface="Arial"/>
              </a:rPr>
              <a:t>Group discussion: ‘verbal’ method</a:t>
            </a:r>
          </a:p>
        </p:txBody>
      </p:sp>
      <p:pic>
        <p:nvPicPr>
          <p:cNvPr id="2" name="Picture 1" descr="A group of people sitting around a table&#10;&#10;Description automatically generated">
            <a:extLst>
              <a:ext uri="{FF2B5EF4-FFF2-40B4-BE49-F238E27FC236}">
                <a16:creationId xmlns:a16="http://schemas.microsoft.com/office/drawing/2014/main" id="{C30C8063-6FD5-32BC-52E4-BA422B37B5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5464" y="1528182"/>
            <a:ext cx="5760213" cy="4330942"/>
          </a:xfrm>
          <a:prstGeom prst="rect">
            <a:avLst/>
          </a:prstGeom>
        </p:spPr>
      </p:pic>
      <p:sp>
        <p:nvSpPr>
          <p:cNvPr id="8" name="Content Placeholder 2">
            <a:extLst>
              <a:ext uri="{FF2B5EF4-FFF2-40B4-BE49-F238E27FC236}">
                <a16:creationId xmlns:a16="http://schemas.microsoft.com/office/drawing/2014/main" id="{168EA5F0-6D69-B0A6-4BEA-8287AE703F88}"/>
              </a:ext>
            </a:extLst>
          </p:cNvPr>
          <p:cNvSpPr txBox="1">
            <a:spLocks/>
          </p:cNvSpPr>
          <p:nvPr/>
        </p:nvSpPr>
        <p:spPr>
          <a:xfrm>
            <a:off x="375249" y="4330178"/>
            <a:ext cx="5433444" cy="1538475"/>
          </a:xfrm>
          <a:prstGeom prst="rect">
            <a:avLst/>
          </a:prstGeom>
          <a:solidFill>
            <a:schemeClr val="bg2"/>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pPr>
            <a:r>
              <a:rPr lang="en-US" b="1" dirty="0">
                <a:solidFill>
                  <a:schemeClr val="tx2"/>
                </a:solidFill>
              </a:rPr>
              <a:t>Facilitator tips</a:t>
            </a:r>
            <a:endParaRPr lang="en-US" dirty="0"/>
          </a:p>
          <a:p>
            <a:r>
              <a:rPr lang="en-US" sz="2000" dirty="0"/>
              <a:t>Try to engage all participants over time</a:t>
            </a:r>
          </a:p>
          <a:p>
            <a:r>
              <a:rPr lang="en-US" sz="2000" dirty="0"/>
              <a:t>Actively facilitate to avoid long tangents </a:t>
            </a:r>
          </a:p>
          <a:p>
            <a:endParaRPr lang="en-US" sz="2000" dirty="0"/>
          </a:p>
          <a:p>
            <a:endParaRPr lang="en-US" dirty="0"/>
          </a:p>
          <a:p>
            <a:pPr lvl="1">
              <a:lnSpc>
                <a:spcPct val="114000"/>
              </a:lnSpc>
            </a:pPr>
            <a:endParaRPr lang="en-US" dirty="0"/>
          </a:p>
          <a:p>
            <a:pPr>
              <a:lnSpc>
                <a:spcPct val="114000"/>
              </a:lnSpc>
            </a:pPr>
            <a:endParaRPr lang="en-US" dirty="0"/>
          </a:p>
          <a:p>
            <a:endParaRPr lang="en-US" dirty="0"/>
          </a:p>
        </p:txBody>
      </p:sp>
      <p:sp>
        <p:nvSpPr>
          <p:cNvPr id="4" name="TextBox 3">
            <a:extLst>
              <a:ext uri="{FF2B5EF4-FFF2-40B4-BE49-F238E27FC236}">
                <a16:creationId xmlns:a16="http://schemas.microsoft.com/office/drawing/2014/main" id="{15094B58-3DF0-153B-2C53-D412ACD95AEA}"/>
              </a:ext>
            </a:extLst>
          </p:cNvPr>
          <p:cNvSpPr txBox="1"/>
          <p:nvPr/>
        </p:nvSpPr>
        <p:spPr>
          <a:xfrm>
            <a:off x="255102" y="785346"/>
            <a:ext cx="6098146" cy="390107"/>
          </a:xfrm>
          <a:prstGeom prst="rect">
            <a:avLst/>
          </a:prstGeom>
          <a:noFill/>
        </p:spPr>
        <p:txBody>
          <a:bodyPr wrap="square">
            <a:spAutoFit/>
          </a:bodyPr>
          <a:lstStyle/>
          <a:p>
            <a:pPr marL="0" indent="0">
              <a:lnSpc>
                <a:spcPct val="114000"/>
              </a:lnSpc>
              <a:buNone/>
            </a:pPr>
            <a:r>
              <a:rPr lang="en-US" b="1" dirty="0">
                <a:solidFill>
                  <a:schemeClr val="accent1"/>
                </a:solidFill>
              </a:rPr>
              <a:t>(Facilitator guide page 2)</a:t>
            </a:r>
          </a:p>
        </p:txBody>
      </p:sp>
    </p:spTree>
    <p:extLst>
      <p:ext uri="{BB962C8B-B14F-4D97-AF65-F5344CB8AC3E}">
        <p14:creationId xmlns:p14="http://schemas.microsoft.com/office/powerpoint/2010/main" val="2641393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en-US" dirty="0"/>
              <a:t>Walkthrough and answer keys</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45053" y="484089"/>
            <a:ext cx="2199772" cy="355348"/>
          </a:xfrm>
          <a:prstGeom prst="rect">
            <a:avLst/>
          </a:prstGeom>
        </p:spPr>
      </p:pic>
      <p:sp>
        <p:nvSpPr>
          <p:cNvPr id="9" name="Title 3">
            <a:extLst>
              <a:ext uri="{FF2B5EF4-FFF2-40B4-BE49-F238E27FC236}">
                <a16:creationId xmlns:a16="http://schemas.microsoft.com/office/drawing/2014/main" id="{B3E5B2E5-03C2-1E0F-0800-CFA18B994BB4}"/>
              </a:ext>
            </a:extLst>
          </p:cNvPr>
          <p:cNvSpPr txBox="1">
            <a:spLocks/>
          </p:cNvSpPr>
          <p:nvPr/>
        </p:nvSpPr>
        <p:spPr>
          <a:xfrm>
            <a:off x="828573" y="3225603"/>
            <a:ext cx="9679400" cy="862280"/>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r>
              <a:rPr lang="en-US" sz="4500" dirty="0">
                <a:latin typeface="Arial"/>
                <a:cs typeface="Arial"/>
              </a:rPr>
              <a:t>7-1-7 Measles Tabletop Activity</a:t>
            </a:r>
          </a:p>
        </p:txBody>
      </p:sp>
    </p:spTree>
    <p:extLst>
      <p:ext uri="{BB962C8B-B14F-4D97-AF65-F5344CB8AC3E}">
        <p14:creationId xmlns:p14="http://schemas.microsoft.com/office/powerpoint/2010/main" val="21857960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en-US" dirty="0"/>
              <a:t>Tabletop sub-activity agenda</a:t>
            </a:r>
          </a:p>
        </p:txBody>
      </p:sp>
      <p:pic>
        <p:nvPicPr>
          <p:cNvPr id="2" name="Picture 1">
            <a:extLst>
              <a:ext uri="{FF2B5EF4-FFF2-40B4-BE49-F238E27FC236}">
                <a16:creationId xmlns:a16="http://schemas.microsoft.com/office/drawing/2014/main" id="{CC107954-8CAD-D544-9D3D-3375551249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4234" y="1003081"/>
            <a:ext cx="11343532" cy="5277301"/>
          </a:xfrm>
          <a:prstGeom prst="rect">
            <a:avLst/>
          </a:prstGeom>
          <a:ln w="12700">
            <a:solidFill>
              <a:schemeClr val="tx2"/>
            </a:solidFill>
          </a:ln>
        </p:spPr>
      </p:pic>
    </p:spTree>
    <p:extLst>
      <p:ext uri="{BB962C8B-B14F-4D97-AF65-F5344CB8AC3E}">
        <p14:creationId xmlns:p14="http://schemas.microsoft.com/office/powerpoint/2010/main" val="6792618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8CE9C7-B132-B6D9-9076-398D94BF9FE1}"/>
            </a:ext>
          </a:extLst>
        </p:cNvPr>
        <p:cNvGrpSpPr/>
        <p:nvPr/>
      </p:nvGrpSpPr>
      <p:grpSpPr>
        <a:xfrm>
          <a:off x="0" y="0"/>
          <a:ext cx="0" cy="0"/>
          <a:chOff x="0" y="0"/>
          <a:chExt cx="0" cy="0"/>
        </a:xfrm>
      </p:grpSpPr>
      <p:sp>
        <p:nvSpPr>
          <p:cNvPr id="32" name="Title 2">
            <a:extLst>
              <a:ext uri="{FF2B5EF4-FFF2-40B4-BE49-F238E27FC236}">
                <a16:creationId xmlns:a16="http://schemas.microsoft.com/office/drawing/2014/main" id="{325A62A6-8664-6282-9729-977186475963}"/>
              </a:ext>
            </a:extLst>
          </p:cNvPr>
          <p:cNvSpPr>
            <a:spLocks noGrp="1"/>
          </p:cNvSpPr>
          <p:nvPr>
            <p:ph type="title"/>
          </p:nvPr>
        </p:nvSpPr>
        <p:spPr>
          <a:xfrm>
            <a:off x="255103" y="241442"/>
            <a:ext cx="10515600" cy="1087808"/>
          </a:xfrm>
        </p:spPr>
        <p:txBody>
          <a:bodyPr/>
          <a:lstStyle/>
          <a:p>
            <a:r>
              <a:rPr lang="en-US" dirty="0"/>
              <a:t>Facilitator guide</a:t>
            </a:r>
          </a:p>
        </p:txBody>
      </p:sp>
      <p:pic>
        <p:nvPicPr>
          <p:cNvPr id="22" name="Picture 21">
            <a:extLst>
              <a:ext uri="{FF2B5EF4-FFF2-40B4-BE49-F238E27FC236}">
                <a16:creationId xmlns:a16="http://schemas.microsoft.com/office/drawing/2014/main" id="{E09E0CFA-049B-A82F-CAC6-C58B932E63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45227" y="215737"/>
            <a:ext cx="5191670" cy="6271481"/>
          </a:xfrm>
          <a:prstGeom prst="rect">
            <a:avLst/>
          </a:prstGeom>
          <a:ln w="38100">
            <a:solidFill>
              <a:schemeClr val="bg2"/>
            </a:solidFill>
          </a:ln>
        </p:spPr>
      </p:pic>
      <p:cxnSp>
        <p:nvCxnSpPr>
          <p:cNvPr id="15" name="Straight Arrow Connector 14">
            <a:extLst>
              <a:ext uri="{FF2B5EF4-FFF2-40B4-BE49-F238E27FC236}">
                <a16:creationId xmlns:a16="http://schemas.microsoft.com/office/drawing/2014/main" id="{CDD8B84D-CB4C-6E2C-9702-A85318D7E392}"/>
              </a:ext>
            </a:extLst>
          </p:cNvPr>
          <p:cNvCxnSpPr>
            <a:cxnSpLocks/>
          </p:cNvCxnSpPr>
          <p:nvPr/>
        </p:nvCxnSpPr>
        <p:spPr>
          <a:xfrm flipV="1">
            <a:off x="5512903" y="682735"/>
            <a:ext cx="1339419" cy="412253"/>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57E155C-29DB-9752-60DA-6320276486CC}"/>
              </a:ext>
            </a:extLst>
          </p:cNvPr>
          <p:cNvSpPr txBox="1"/>
          <p:nvPr/>
        </p:nvSpPr>
        <p:spPr>
          <a:xfrm>
            <a:off x="3725747" y="818124"/>
            <a:ext cx="2299447" cy="646331"/>
          </a:xfrm>
          <a:prstGeom prst="rect">
            <a:avLst/>
          </a:prstGeom>
          <a:noFill/>
        </p:spPr>
        <p:txBody>
          <a:bodyPr wrap="square" rtlCol="0">
            <a:spAutoFit/>
          </a:bodyPr>
          <a:lstStyle/>
          <a:p>
            <a:pPr algn="l"/>
            <a:r>
              <a:rPr lang="en-US" b="1" dirty="0">
                <a:latin typeface="Arial" panose="020B0604020202020204" pitchFamily="34" charset="0"/>
                <a:cs typeface="Arial" panose="020B0604020202020204" pitchFamily="34" charset="0"/>
              </a:rPr>
              <a:t>Sub-activity + suggested time </a:t>
            </a:r>
          </a:p>
        </p:txBody>
      </p:sp>
      <p:cxnSp>
        <p:nvCxnSpPr>
          <p:cNvPr id="24" name="Straight Arrow Connector 23">
            <a:extLst>
              <a:ext uri="{FF2B5EF4-FFF2-40B4-BE49-F238E27FC236}">
                <a16:creationId xmlns:a16="http://schemas.microsoft.com/office/drawing/2014/main" id="{20109456-283F-F548-7AB3-42EEE97D3200}"/>
              </a:ext>
            </a:extLst>
          </p:cNvPr>
          <p:cNvCxnSpPr>
            <a:cxnSpLocks/>
          </p:cNvCxnSpPr>
          <p:nvPr/>
        </p:nvCxnSpPr>
        <p:spPr>
          <a:xfrm flipV="1">
            <a:off x="5847293" y="829642"/>
            <a:ext cx="2010056" cy="1340073"/>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02EF636A-8B1D-ED51-A1BF-9FC480FA387A}"/>
              </a:ext>
            </a:extLst>
          </p:cNvPr>
          <p:cNvSpPr txBox="1"/>
          <p:nvPr/>
        </p:nvSpPr>
        <p:spPr>
          <a:xfrm>
            <a:off x="4013293" y="1901199"/>
            <a:ext cx="1738731" cy="646331"/>
          </a:xfrm>
          <a:prstGeom prst="rect">
            <a:avLst/>
          </a:prstGeom>
          <a:noFill/>
        </p:spPr>
        <p:txBody>
          <a:bodyPr wrap="square" rtlCol="0">
            <a:spAutoFit/>
          </a:bodyPr>
          <a:lstStyle/>
          <a:p>
            <a:pPr algn="l"/>
            <a:r>
              <a:rPr lang="en-US" b="1" dirty="0">
                <a:latin typeface="Arial" panose="020B0604020202020204" pitchFamily="34" charset="0"/>
                <a:cs typeface="Arial" panose="020B0604020202020204" pitchFamily="34" charset="0"/>
              </a:rPr>
              <a:t>What to say as a facilitator</a:t>
            </a:r>
          </a:p>
        </p:txBody>
      </p:sp>
      <p:sp>
        <p:nvSpPr>
          <p:cNvPr id="34" name="TextBox 33">
            <a:extLst>
              <a:ext uri="{FF2B5EF4-FFF2-40B4-BE49-F238E27FC236}">
                <a16:creationId xmlns:a16="http://schemas.microsoft.com/office/drawing/2014/main" id="{866B2307-649B-183D-0884-8B40FA2153A6}"/>
              </a:ext>
            </a:extLst>
          </p:cNvPr>
          <p:cNvSpPr txBox="1"/>
          <p:nvPr/>
        </p:nvSpPr>
        <p:spPr>
          <a:xfrm>
            <a:off x="3998916" y="3104422"/>
            <a:ext cx="1724353" cy="646331"/>
          </a:xfrm>
          <a:prstGeom prst="rect">
            <a:avLst/>
          </a:prstGeom>
          <a:noFill/>
        </p:spPr>
        <p:txBody>
          <a:bodyPr wrap="square" rtlCol="0">
            <a:spAutoFit/>
          </a:bodyPr>
          <a:lstStyle/>
          <a:p>
            <a:pPr algn="l"/>
            <a:r>
              <a:rPr lang="en-US" b="1" dirty="0">
                <a:latin typeface="Arial" panose="020B0604020202020204" pitchFamily="34" charset="0"/>
                <a:cs typeface="Arial" panose="020B0604020202020204" pitchFamily="34" charset="0"/>
              </a:rPr>
              <a:t>What to do as a facilitator</a:t>
            </a:r>
          </a:p>
        </p:txBody>
      </p:sp>
      <p:cxnSp>
        <p:nvCxnSpPr>
          <p:cNvPr id="35" name="Straight Arrow Connector 34">
            <a:extLst>
              <a:ext uri="{FF2B5EF4-FFF2-40B4-BE49-F238E27FC236}">
                <a16:creationId xmlns:a16="http://schemas.microsoft.com/office/drawing/2014/main" id="{8D28BC20-2098-08F3-411F-F9E5F3A440A6}"/>
              </a:ext>
            </a:extLst>
          </p:cNvPr>
          <p:cNvCxnSpPr>
            <a:cxnSpLocks/>
          </p:cNvCxnSpPr>
          <p:nvPr/>
        </p:nvCxnSpPr>
        <p:spPr>
          <a:xfrm flipV="1">
            <a:off x="5847293" y="3182774"/>
            <a:ext cx="1763742" cy="168703"/>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88FDB1F9-CCED-A84F-9300-E9F55ED971C6}"/>
              </a:ext>
            </a:extLst>
          </p:cNvPr>
          <p:cNvSpPr txBox="1"/>
          <p:nvPr/>
        </p:nvSpPr>
        <p:spPr>
          <a:xfrm>
            <a:off x="3898274" y="4638077"/>
            <a:ext cx="1830389" cy="646331"/>
          </a:xfrm>
          <a:prstGeom prst="rect">
            <a:avLst/>
          </a:prstGeom>
          <a:noFill/>
        </p:spPr>
        <p:txBody>
          <a:bodyPr wrap="square" rtlCol="0">
            <a:spAutoFit/>
          </a:bodyPr>
          <a:lstStyle/>
          <a:p>
            <a:pPr algn="l"/>
            <a:r>
              <a:rPr lang="en-US" b="1" dirty="0">
                <a:latin typeface="Arial" panose="020B0604020202020204" pitchFamily="34" charset="0"/>
                <a:cs typeface="Arial" panose="020B0604020202020204" pitchFamily="34" charset="0"/>
              </a:rPr>
              <a:t>Answer keys where relevant</a:t>
            </a:r>
          </a:p>
        </p:txBody>
      </p:sp>
      <p:cxnSp>
        <p:nvCxnSpPr>
          <p:cNvPr id="13" name="Straight Arrow Connector 12">
            <a:extLst>
              <a:ext uri="{FF2B5EF4-FFF2-40B4-BE49-F238E27FC236}">
                <a16:creationId xmlns:a16="http://schemas.microsoft.com/office/drawing/2014/main" id="{357D9F6D-9230-6A6A-5814-08029DE6514D}"/>
              </a:ext>
            </a:extLst>
          </p:cNvPr>
          <p:cNvCxnSpPr>
            <a:cxnSpLocks/>
          </p:cNvCxnSpPr>
          <p:nvPr/>
        </p:nvCxnSpPr>
        <p:spPr>
          <a:xfrm flipV="1">
            <a:off x="5734035" y="4705393"/>
            <a:ext cx="1782871" cy="212718"/>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89374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p:txBody>
          <a:bodyPr/>
          <a:lstStyle/>
          <a:p>
            <a:r>
              <a:rPr lang="en-US" sz="3200" dirty="0"/>
              <a:t>Facilitation of ‘Brief personal introductions + instructions’</a:t>
            </a:r>
            <a:endParaRPr lang="en-US" dirty="0"/>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p:txBody>
          <a:bodyPr/>
          <a:lstStyle/>
          <a:p>
            <a:r>
              <a:rPr lang="en-US" dirty="0"/>
              <a:t>Facilitator Guide: page 3</a:t>
            </a:r>
          </a:p>
          <a:p>
            <a:endParaRPr lang="en-US"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p:txBody>
          <a:bodyPr/>
          <a:lstStyle/>
          <a:p>
            <a:r>
              <a:rPr lang="en-US" dirty="0"/>
              <a:t>Sub-activity agenda</a:t>
            </a:r>
          </a:p>
        </p:txBody>
      </p:sp>
      <p:graphicFrame>
        <p:nvGraphicFramePr>
          <p:cNvPr id="6" name="Table 5">
            <a:extLst>
              <a:ext uri="{FF2B5EF4-FFF2-40B4-BE49-F238E27FC236}">
                <a16:creationId xmlns:a16="http://schemas.microsoft.com/office/drawing/2014/main" id="{646C725C-005B-66E1-9AA5-37F928416257}"/>
              </a:ext>
            </a:extLst>
          </p:cNvPr>
          <p:cNvGraphicFramePr>
            <a:graphicFrameLocks noGrp="1"/>
          </p:cNvGraphicFramePr>
          <p:nvPr>
            <p:extLst>
              <p:ext uri="{D42A27DB-BD31-4B8C-83A1-F6EECF244321}">
                <p14:modId xmlns:p14="http://schemas.microsoft.com/office/powerpoint/2010/main" val="4265214362"/>
              </p:ext>
            </p:extLst>
          </p:nvPr>
        </p:nvGraphicFramePr>
        <p:xfrm>
          <a:off x="5092700" y="1105388"/>
          <a:ext cx="6693029" cy="1587010"/>
        </p:xfrm>
        <a:graphic>
          <a:graphicData uri="http://schemas.openxmlformats.org/drawingml/2006/table">
            <a:tbl>
              <a:tblPr/>
              <a:tblGrid>
                <a:gridCol w="838200">
                  <a:extLst>
                    <a:ext uri="{9D8B030D-6E8A-4147-A177-3AD203B41FA5}">
                      <a16:colId xmlns:a16="http://schemas.microsoft.com/office/drawing/2014/main" val="1390176686"/>
                    </a:ext>
                  </a:extLst>
                </a:gridCol>
                <a:gridCol w="1765300">
                  <a:extLst>
                    <a:ext uri="{9D8B030D-6E8A-4147-A177-3AD203B41FA5}">
                      <a16:colId xmlns:a16="http://schemas.microsoft.com/office/drawing/2014/main" val="2458331761"/>
                    </a:ext>
                  </a:extLst>
                </a:gridCol>
                <a:gridCol w="1358900">
                  <a:extLst>
                    <a:ext uri="{9D8B030D-6E8A-4147-A177-3AD203B41FA5}">
                      <a16:colId xmlns:a16="http://schemas.microsoft.com/office/drawing/2014/main" val="1127294719"/>
                    </a:ext>
                  </a:extLst>
                </a:gridCol>
                <a:gridCol w="2730629">
                  <a:extLst>
                    <a:ext uri="{9D8B030D-6E8A-4147-A177-3AD203B41FA5}">
                      <a16:colId xmlns:a16="http://schemas.microsoft.com/office/drawing/2014/main" val="2063295243"/>
                    </a:ext>
                  </a:extLst>
                </a:gridCol>
              </a:tblGrid>
              <a:tr h="487252">
                <a:tc>
                  <a:txBody>
                    <a:bodyPr/>
                    <a:lstStyle/>
                    <a:p>
                      <a:pPr algn="ctr" fontAlgn="t"/>
                      <a:endParaRPr lang="en-US" sz="20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n-US" sz="2000" b="1" i="0" dirty="0">
                          <a:solidFill>
                            <a:schemeClr val="bg1"/>
                          </a:solidFill>
                          <a:effectLst/>
                          <a:latin typeface="Arial" panose="020B0604020202020204" pitchFamily="34" charset="0"/>
                          <a:cs typeface="Arial" panose="020B0604020202020204" pitchFamily="34" charset="0"/>
                        </a:rPr>
                        <a:t>Sub-activity</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r>
                        <a:rPr lang="en-US" sz="2000" b="1" i="0" dirty="0">
                          <a:solidFill>
                            <a:schemeClr val="bg1"/>
                          </a:solidFill>
                          <a:effectLst/>
                          <a:latin typeface="Arial" panose="020B0604020202020204" pitchFamily="34" charset="0"/>
                          <a:cs typeface="Arial" panose="020B0604020202020204" pitchFamily="34" charset="0"/>
                        </a:rPr>
                        <a:t>Method</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n-US" sz="2000" b="1" i="0" dirty="0">
                          <a:solidFill>
                            <a:schemeClr val="bg1"/>
                          </a:solidFill>
                          <a:effectLst/>
                          <a:latin typeface="Arial" panose="020B0604020202020204" pitchFamily="34" charset="0"/>
                          <a:cs typeface="Arial" panose="020B0604020202020204" pitchFamily="34" charset="0"/>
                        </a:rPr>
                        <a:t>Suggested duration</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49879">
                <a:tc>
                  <a:txBody>
                    <a:bodyPr/>
                    <a:lstStyle/>
                    <a:p>
                      <a:pPr algn="ctr" rtl="0" fontAlgn="base"/>
                      <a:r>
                        <a:rPr lang="en-US" sz="2000" b="1" i="0" dirty="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n-US" sz="2000" dirty="0">
                          <a:effectLst/>
                          <a:latin typeface="Arial" panose="020B0604020202020204" pitchFamily="34" charset="0"/>
                          <a:cs typeface="Arial" panose="020B0604020202020204" pitchFamily="34" charset="0"/>
                        </a:rPr>
                        <a:t>Introductions</a:t>
                      </a:r>
                      <a:endParaRPr lang="en-US" sz="20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n-US" sz="2000" dirty="0">
                          <a:effectLst/>
                          <a:latin typeface="Arial" panose="020B0604020202020204" pitchFamily="34" charset="0"/>
                          <a:ea typeface="Calibri" panose="020F0502020204030204" pitchFamily="34" charset="0"/>
                          <a:cs typeface="Arial" panose="020B0604020202020204" pitchFamily="34" charset="0"/>
                        </a:rPr>
                        <a:t>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n-US" sz="2000" dirty="0">
                          <a:effectLst/>
                          <a:latin typeface="Arial" panose="020B0604020202020204" pitchFamily="34" charset="0"/>
                          <a:ea typeface="Calibri" panose="020F0502020204030204" pitchFamily="34" charset="0"/>
                          <a:cs typeface="Arial" panose="020B0604020202020204" pitchFamily="34" charset="0"/>
                        </a:rPr>
                        <a:t>3 min</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49879">
                <a:tc>
                  <a:txBody>
                    <a:bodyPr/>
                    <a:lstStyle/>
                    <a:p>
                      <a:pPr algn="ctr" rtl="0" fontAlgn="base"/>
                      <a:r>
                        <a:rPr lang="en-US" sz="2000" b="1" i="0" dirty="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n-US" sz="2000" dirty="0">
                          <a:effectLst/>
                          <a:latin typeface="Arial" panose="020B0604020202020204" pitchFamily="34" charset="0"/>
                          <a:cs typeface="Arial" panose="020B0604020202020204" pitchFamily="34" charset="0"/>
                        </a:rPr>
                        <a:t>Instructions</a:t>
                      </a:r>
                      <a:endParaRPr lang="en-US" sz="20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2000" dirty="0">
                          <a:effectLst/>
                          <a:latin typeface="Arial" panose="020B0604020202020204" pitchFamily="34" charset="0"/>
                          <a:ea typeface="Calibri" panose="020F0502020204030204" pitchFamily="34" charset="0"/>
                          <a:cs typeface="Arial" panose="020B0604020202020204" pitchFamily="34" charset="0"/>
                        </a:rPr>
                        <a:t>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2000" dirty="0">
                          <a:effectLst/>
                          <a:latin typeface="Arial" panose="020B0604020202020204" pitchFamily="34" charset="0"/>
                          <a:ea typeface="Calibri" panose="020F0502020204030204" pitchFamily="34" charset="0"/>
                          <a:cs typeface="Arial" panose="020B0604020202020204" pitchFamily="34" charset="0"/>
                        </a:rPr>
                        <a:t>2 min</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bl>
          </a:graphicData>
        </a:graphic>
      </p:graphicFrame>
    </p:spTree>
    <p:extLst>
      <p:ext uri="{BB962C8B-B14F-4D97-AF65-F5344CB8AC3E}">
        <p14:creationId xmlns:p14="http://schemas.microsoft.com/office/powerpoint/2010/main" val="3788888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p:txBody>
          <a:bodyPr/>
          <a:lstStyle/>
          <a:p>
            <a:r>
              <a:rPr lang="en-US" sz="3200" dirty="0">
                <a:latin typeface="Arial"/>
                <a:cs typeface="Arial"/>
              </a:rPr>
              <a:t>Facilitation of Part 1: milestone dates + 7-1-7 performance</a:t>
            </a:r>
            <a:endParaRPr lang="en-US" dirty="0"/>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3429000"/>
            <a:ext cx="3865701" cy="3028361"/>
          </a:xfrm>
        </p:spPr>
        <p:txBody>
          <a:bodyPr/>
          <a:lstStyle/>
          <a:p>
            <a:r>
              <a:rPr lang="en-US" dirty="0"/>
              <a:t>Facilitator Guide: pages 4-7</a:t>
            </a:r>
          </a:p>
          <a:p>
            <a:r>
              <a:rPr lang="en-US" dirty="0"/>
              <a:t>(Scenario in Participant Guide)</a:t>
            </a:r>
          </a:p>
          <a:p>
            <a:endParaRPr lang="en-US" dirty="0"/>
          </a:p>
          <a:p>
            <a:endParaRPr lang="en-US"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p:txBody>
          <a:bodyPr/>
          <a:lstStyle/>
          <a:p>
            <a:r>
              <a:rPr lang="en-US" dirty="0"/>
              <a:t>Sub-activity agenda</a:t>
            </a:r>
          </a:p>
        </p:txBody>
      </p:sp>
      <p:graphicFrame>
        <p:nvGraphicFramePr>
          <p:cNvPr id="3" name="Table 2">
            <a:extLst>
              <a:ext uri="{FF2B5EF4-FFF2-40B4-BE49-F238E27FC236}">
                <a16:creationId xmlns:a16="http://schemas.microsoft.com/office/drawing/2014/main" id="{58BF2E7E-633D-3355-8BC6-D39773392CFD}"/>
              </a:ext>
            </a:extLst>
          </p:cNvPr>
          <p:cNvGraphicFramePr>
            <a:graphicFrameLocks noGrp="1"/>
          </p:cNvGraphicFramePr>
          <p:nvPr>
            <p:extLst>
              <p:ext uri="{D42A27DB-BD31-4B8C-83A1-F6EECF244321}">
                <p14:modId xmlns:p14="http://schemas.microsoft.com/office/powerpoint/2010/main" val="1501805646"/>
              </p:ext>
            </p:extLst>
          </p:nvPr>
        </p:nvGraphicFramePr>
        <p:xfrm>
          <a:off x="4601065" y="1049323"/>
          <a:ext cx="7162799" cy="4711404"/>
        </p:xfrm>
        <a:graphic>
          <a:graphicData uri="http://schemas.openxmlformats.org/drawingml/2006/table">
            <a:tbl>
              <a:tblPr/>
              <a:tblGrid>
                <a:gridCol w="834535">
                  <a:extLst>
                    <a:ext uri="{9D8B030D-6E8A-4147-A177-3AD203B41FA5}">
                      <a16:colId xmlns:a16="http://schemas.microsoft.com/office/drawing/2014/main" val="1390176686"/>
                    </a:ext>
                  </a:extLst>
                </a:gridCol>
                <a:gridCol w="3547035">
                  <a:extLst>
                    <a:ext uri="{9D8B030D-6E8A-4147-A177-3AD203B41FA5}">
                      <a16:colId xmlns:a16="http://schemas.microsoft.com/office/drawing/2014/main" val="2458331761"/>
                    </a:ext>
                  </a:extLst>
                </a:gridCol>
                <a:gridCol w="1469465">
                  <a:extLst>
                    <a:ext uri="{9D8B030D-6E8A-4147-A177-3AD203B41FA5}">
                      <a16:colId xmlns:a16="http://schemas.microsoft.com/office/drawing/2014/main" val="1127294719"/>
                    </a:ext>
                  </a:extLst>
                </a:gridCol>
                <a:gridCol w="1311764">
                  <a:extLst>
                    <a:ext uri="{9D8B030D-6E8A-4147-A177-3AD203B41FA5}">
                      <a16:colId xmlns:a16="http://schemas.microsoft.com/office/drawing/2014/main" val="2063295243"/>
                    </a:ext>
                  </a:extLst>
                </a:gridCol>
              </a:tblGrid>
              <a:tr h="355891">
                <a:tc>
                  <a:txBody>
                    <a:bodyPr/>
                    <a:lstStyle/>
                    <a:p>
                      <a:pPr algn="ctr" fontAlgn="t"/>
                      <a:endParaRPr lang="en-US" sz="17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n-US" sz="1700" b="1" i="0" dirty="0">
                          <a:solidFill>
                            <a:schemeClr val="bg1"/>
                          </a:solidFill>
                          <a:effectLst/>
                          <a:latin typeface="Arial" panose="020B0604020202020204" pitchFamily="34" charset="0"/>
                          <a:cs typeface="Arial" panose="020B0604020202020204" pitchFamily="34" charset="0"/>
                        </a:rPr>
                        <a:t>Sub-activity</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r>
                        <a:rPr lang="en-US" sz="1700" b="1" i="0" dirty="0">
                          <a:solidFill>
                            <a:schemeClr val="bg1"/>
                          </a:solidFill>
                          <a:effectLst/>
                          <a:latin typeface="Arial" panose="020B0604020202020204" pitchFamily="34" charset="0"/>
                          <a:cs typeface="Arial" panose="020B0604020202020204" pitchFamily="34" charset="0"/>
                        </a:rPr>
                        <a:t>Method</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n-US" sz="1700" b="1" i="0" dirty="0">
                          <a:solidFill>
                            <a:schemeClr val="bg1"/>
                          </a:solidFill>
                          <a:effectLst/>
                          <a:latin typeface="Arial" panose="020B0604020202020204" pitchFamily="34" charset="0"/>
                          <a:cs typeface="Arial" panose="020B0604020202020204" pitchFamily="34" charset="0"/>
                        </a:rPr>
                        <a:t>Suggested duration</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683634">
                <a:tc>
                  <a:txBody>
                    <a:bodyPr/>
                    <a:lstStyle/>
                    <a:p>
                      <a:pPr algn="ctr" rtl="0" fontAlgn="base"/>
                      <a:r>
                        <a:rPr lang="en-US" sz="1700" b="1" i="0" dirty="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n-US" sz="1700" dirty="0">
                          <a:effectLst/>
                          <a:latin typeface="Arial" panose="020B0604020202020204" pitchFamily="34" charset="0"/>
                          <a:cs typeface="Arial" panose="020B0604020202020204" pitchFamily="34" charset="0"/>
                        </a:rPr>
                        <a:t>Read the scenario and record 7-1-7 milestone dates individually</a:t>
                      </a:r>
                      <a:endParaRPr lang="en-US" sz="17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n-US" sz="1700" dirty="0">
                          <a:effectLst/>
                          <a:latin typeface="Arial" panose="020B0604020202020204" pitchFamily="34" charset="0"/>
                          <a:ea typeface="Calibri" panose="020F0502020204030204" pitchFamily="34" charset="0"/>
                          <a:cs typeface="Arial" panose="020B0604020202020204" pitchFamily="34" charset="0"/>
                        </a:rPr>
                        <a:t>Individual work</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n-US" sz="1700" dirty="0">
                          <a:effectLst/>
                          <a:latin typeface="Arial" panose="020B0604020202020204" pitchFamily="34" charset="0"/>
                          <a:cs typeface="Arial" panose="020B0604020202020204" pitchFamily="34" charset="0"/>
                        </a:rPr>
                        <a:t>18</a:t>
                      </a:r>
                      <a:endParaRPr lang="en-US" sz="17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683634">
                <a:tc>
                  <a:txBody>
                    <a:bodyPr/>
                    <a:lstStyle/>
                    <a:p>
                      <a:pPr algn="ctr" rtl="0" fontAlgn="base"/>
                      <a:r>
                        <a:rPr lang="en-US" sz="1700" b="1" i="0" dirty="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n-US" sz="1700" dirty="0">
                          <a:effectLst/>
                          <a:latin typeface="Arial" panose="020B0604020202020204" pitchFamily="34" charset="0"/>
                          <a:cs typeface="Arial" panose="020B0604020202020204" pitchFamily="34" charset="0"/>
                        </a:rPr>
                        <a:t>Discuss milestone dates: detection, emergence, notification</a:t>
                      </a:r>
                      <a:endParaRPr lang="en-US" sz="17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1700" dirty="0">
                          <a:effectLst/>
                          <a:latin typeface="Arial" panose="020B0604020202020204" pitchFamily="34" charset="0"/>
                          <a:ea typeface="Calibri" panose="020F0502020204030204" pitchFamily="34" charset="0"/>
                          <a:cs typeface="Arial" panose="020B0604020202020204" pitchFamily="34" charset="0"/>
                        </a:rPr>
                        <a:t>‘Post it’ method</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1700" dirty="0">
                          <a:effectLst/>
                          <a:latin typeface="Arial" panose="020B0604020202020204" pitchFamily="34" charset="0"/>
                          <a:ea typeface="Calibri" panose="020F0502020204030204" pitchFamily="34" charset="0"/>
                          <a:cs typeface="Arial" panose="020B0604020202020204" pitchFamily="34" charset="0"/>
                        </a:rPr>
                        <a:t>8</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683634">
                <a:tc>
                  <a:txBody>
                    <a:bodyPr/>
                    <a:lstStyle/>
                    <a:p>
                      <a:pPr algn="ctr" rtl="0" fontAlgn="base"/>
                      <a:r>
                        <a:rPr lang="en-US" sz="1700" b="1" i="0" dirty="0">
                          <a:solidFill>
                            <a:schemeClr val="tx2"/>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lvl="0" indent="0" algn="l" defTabSz="914400" rtl="0" eaLnBrk="1" fontAlgn="auto" latinLnBrk="0" hangingPunct="1">
                        <a:lnSpc>
                          <a:spcPct val="115000"/>
                        </a:lnSpc>
                        <a:spcBef>
                          <a:spcPts val="0"/>
                        </a:spcBef>
                        <a:spcAft>
                          <a:spcPts val="100"/>
                        </a:spcAft>
                        <a:buClrTx/>
                        <a:buSzTx/>
                        <a:buFontTx/>
                        <a:buNone/>
                        <a:tabLst/>
                        <a:defRPr/>
                      </a:pPr>
                      <a:r>
                        <a:rPr lang="en-US" sz="1700" dirty="0">
                          <a:effectLst/>
                          <a:latin typeface="Arial" panose="020B0604020202020204" pitchFamily="34" charset="0"/>
                          <a:cs typeface="Arial" panose="020B0604020202020204" pitchFamily="34" charset="0"/>
                        </a:rPr>
                        <a:t>Discuss milestone dates: early response actions</a:t>
                      </a:r>
                      <a:endParaRPr lang="en-US" sz="17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1700" dirty="0">
                          <a:effectLst/>
                          <a:latin typeface="Arial" panose="020B0604020202020204" pitchFamily="34" charset="0"/>
                          <a:ea typeface="Calibri" panose="020F0502020204030204" pitchFamily="34" charset="0"/>
                          <a:cs typeface="Arial" panose="020B0604020202020204" pitchFamily="34" charset="0"/>
                        </a:rPr>
                        <a:t>‘Verbal’ method</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1700" dirty="0">
                          <a:effectLst/>
                          <a:latin typeface="Arial" panose="020B0604020202020204" pitchFamily="34" charset="0"/>
                          <a:ea typeface="Calibri" panose="020F0502020204030204" pitchFamily="34" charset="0"/>
                          <a:cs typeface="Arial" panose="020B0604020202020204" pitchFamily="34" charset="0"/>
                        </a:rPr>
                        <a:t>6</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3651120762"/>
                  </a:ext>
                </a:extLst>
              </a:tr>
              <a:tr h="683634">
                <a:tc>
                  <a:txBody>
                    <a:bodyPr/>
                    <a:lstStyle/>
                    <a:p>
                      <a:pPr algn="ctr" rtl="0" fontAlgn="base"/>
                      <a:r>
                        <a:rPr lang="en-US" sz="1700" b="1" i="0" dirty="0">
                          <a:solidFill>
                            <a:schemeClr val="tx2"/>
                          </a:solidFill>
                          <a:effectLst/>
                          <a:latin typeface="Arial" panose="020B0604020202020204" pitchFamily="34" charset="0"/>
                          <a:cs typeface="Arial" panose="020B0604020202020204" pitchFamily="34" charset="0"/>
                        </a:rPr>
                        <a:t>4</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lvl="0" indent="0" algn="l" defTabSz="914400" rtl="0" eaLnBrk="1" fontAlgn="auto" latinLnBrk="0" hangingPunct="1">
                        <a:lnSpc>
                          <a:spcPct val="115000"/>
                        </a:lnSpc>
                        <a:spcBef>
                          <a:spcPts val="0"/>
                        </a:spcBef>
                        <a:spcAft>
                          <a:spcPts val="100"/>
                        </a:spcAft>
                        <a:buClrTx/>
                        <a:buSzTx/>
                        <a:buFontTx/>
                        <a:buNone/>
                        <a:tabLst/>
                        <a:defRPr/>
                      </a:pPr>
                      <a:r>
                        <a:rPr lang="en-US" sz="1700" dirty="0">
                          <a:effectLst/>
                          <a:latin typeface="Arial" panose="020B0604020202020204" pitchFamily="34" charset="0"/>
                          <a:cs typeface="Arial" panose="020B0604020202020204" pitchFamily="34" charset="0"/>
                        </a:rPr>
                        <a:t>Discuss milestone dates: early response action completion</a:t>
                      </a:r>
                      <a:endParaRPr lang="en-US" sz="17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ctr" defTabSz="914400" rtl="0" eaLnBrk="1" fontAlgn="auto" latinLnBrk="0" hangingPunct="1">
                        <a:lnSpc>
                          <a:spcPct val="115000"/>
                        </a:lnSpc>
                        <a:spcBef>
                          <a:spcPts val="0"/>
                        </a:spcBef>
                        <a:spcAft>
                          <a:spcPts val="100"/>
                        </a:spcAft>
                        <a:buClrTx/>
                        <a:buSzTx/>
                        <a:buFontTx/>
                        <a:buNone/>
                        <a:tabLst/>
                        <a:defRPr/>
                      </a:pPr>
                      <a:r>
                        <a:rPr lang="en-US" sz="1700" dirty="0">
                          <a:effectLst/>
                          <a:latin typeface="Arial" panose="020B0604020202020204" pitchFamily="34" charset="0"/>
                          <a:ea typeface="Calibri" panose="020F0502020204030204" pitchFamily="34" charset="0"/>
                          <a:cs typeface="Arial" panose="020B0604020202020204" pitchFamily="34" charset="0"/>
                        </a:rPr>
                        <a:t>‘Verbal’ method</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1700" dirty="0">
                          <a:effectLst/>
                          <a:latin typeface="Arial" panose="020B0604020202020204" pitchFamily="34" charset="0"/>
                          <a:ea typeface="Calibri" panose="020F0502020204030204" pitchFamily="34" charset="0"/>
                          <a:cs typeface="Arial" panose="020B0604020202020204" pitchFamily="34" charset="0"/>
                        </a:rPr>
                        <a:t>2</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519935088"/>
                  </a:ext>
                </a:extLst>
              </a:tr>
              <a:tr h="683634">
                <a:tc>
                  <a:txBody>
                    <a:bodyPr/>
                    <a:lstStyle/>
                    <a:p>
                      <a:pPr algn="ctr" rtl="0" fontAlgn="base"/>
                      <a:r>
                        <a:rPr lang="en-US" sz="1700" b="1" i="0" dirty="0">
                          <a:solidFill>
                            <a:schemeClr val="tx2"/>
                          </a:solidFill>
                          <a:effectLst/>
                          <a:latin typeface="Arial" panose="020B0604020202020204" pitchFamily="34" charset="0"/>
                          <a:cs typeface="Arial" panose="020B0604020202020204" pitchFamily="34" charset="0"/>
                        </a:rPr>
                        <a:t>5</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n-US" sz="1700" dirty="0">
                          <a:effectLst/>
                          <a:latin typeface="Arial" panose="020B0604020202020204" pitchFamily="34" charset="0"/>
                          <a:cs typeface="Arial" panose="020B0604020202020204" pitchFamily="34" charset="0"/>
                        </a:rPr>
                        <a:t>Calculate the 7-1-7 performance individually</a:t>
                      </a:r>
                      <a:endParaRPr lang="en-US" sz="17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ctr" defTabSz="914400" rtl="0" eaLnBrk="1" fontAlgn="auto" latinLnBrk="0" hangingPunct="1">
                        <a:lnSpc>
                          <a:spcPct val="115000"/>
                        </a:lnSpc>
                        <a:spcBef>
                          <a:spcPts val="0"/>
                        </a:spcBef>
                        <a:spcAft>
                          <a:spcPts val="100"/>
                        </a:spcAft>
                        <a:buClrTx/>
                        <a:buSzTx/>
                        <a:buFontTx/>
                        <a:buNone/>
                        <a:tabLst/>
                        <a:defRPr/>
                      </a:pPr>
                      <a:r>
                        <a:rPr lang="en-US" sz="1700" dirty="0">
                          <a:effectLst/>
                          <a:latin typeface="Arial" panose="020B0604020202020204" pitchFamily="34" charset="0"/>
                          <a:ea typeface="Calibri" panose="020F0502020204030204" pitchFamily="34" charset="0"/>
                          <a:cs typeface="Arial" panose="020B0604020202020204" pitchFamily="34" charset="0"/>
                        </a:rPr>
                        <a:t>Individual work</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n-US" sz="1700" dirty="0">
                          <a:effectLst/>
                          <a:latin typeface="Arial" panose="020B0604020202020204" pitchFamily="34" charset="0"/>
                          <a:cs typeface="Arial" panose="020B0604020202020204" pitchFamily="34" charset="0"/>
                        </a:rPr>
                        <a:t>6</a:t>
                      </a:r>
                      <a:endParaRPr lang="en-US" sz="17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683634">
                <a:tc>
                  <a:txBody>
                    <a:bodyPr/>
                    <a:lstStyle/>
                    <a:p>
                      <a:pPr algn="ctr" rtl="0" fontAlgn="base"/>
                      <a:r>
                        <a:rPr lang="en-US" sz="1700" b="1" i="0" dirty="0">
                          <a:solidFill>
                            <a:schemeClr val="tx2"/>
                          </a:solidFill>
                          <a:effectLst/>
                          <a:latin typeface="Arial" panose="020B0604020202020204" pitchFamily="34" charset="0"/>
                          <a:cs typeface="Arial" panose="020B0604020202020204" pitchFamily="34" charset="0"/>
                        </a:rPr>
                        <a:t>6</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n-US" sz="1700" dirty="0">
                          <a:effectLst/>
                          <a:latin typeface="Arial" panose="020B0604020202020204" pitchFamily="34" charset="0"/>
                          <a:cs typeface="Arial" panose="020B0604020202020204" pitchFamily="34" charset="0"/>
                        </a:rPr>
                        <a:t>Discuss the 7-1-7 target in the small group</a:t>
                      </a:r>
                      <a:endParaRPr lang="en-US" sz="17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ctr" defTabSz="914400" rtl="0" eaLnBrk="1" fontAlgn="auto" latinLnBrk="0" hangingPunct="1">
                        <a:lnSpc>
                          <a:spcPct val="115000"/>
                        </a:lnSpc>
                        <a:spcBef>
                          <a:spcPts val="0"/>
                        </a:spcBef>
                        <a:spcAft>
                          <a:spcPts val="100"/>
                        </a:spcAft>
                        <a:buClrTx/>
                        <a:buSzTx/>
                        <a:buFontTx/>
                        <a:buNone/>
                        <a:tabLst/>
                        <a:defRPr/>
                      </a:pPr>
                      <a:r>
                        <a:rPr lang="en-US" sz="1700" dirty="0">
                          <a:effectLst/>
                          <a:latin typeface="Arial" panose="020B0604020202020204" pitchFamily="34" charset="0"/>
                          <a:ea typeface="Calibri" panose="020F0502020204030204" pitchFamily="34" charset="0"/>
                          <a:cs typeface="Arial" panose="020B0604020202020204" pitchFamily="34" charset="0"/>
                        </a:rPr>
                        <a:t>‘Post it’ method</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1700" dirty="0">
                          <a:effectLst/>
                          <a:latin typeface="Arial" panose="020B0604020202020204" pitchFamily="34" charset="0"/>
                          <a:cs typeface="Arial" panose="020B0604020202020204" pitchFamily="34" charset="0"/>
                        </a:rPr>
                        <a:t>5</a:t>
                      </a:r>
                      <a:endParaRPr lang="en-US" sz="17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bl>
          </a:graphicData>
        </a:graphic>
      </p:graphicFrame>
    </p:spTree>
    <p:extLst>
      <p:ext uri="{BB962C8B-B14F-4D97-AF65-F5344CB8AC3E}">
        <p14:creationId xmlns:p14="http://schemas.microsoft.com/office/powerpoint/2010/main" val="33095674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394803" y="241442"/>
            <a:ext cx="10515600" cy="1087808"/>
          </a:xfrm>
        </p:spPr>
        <p:txBody>
          <a:bodyPr/>
          <a:lstStyle/>
          <a:p>
            <a:r>
              <a:rPr lang="en-US" dirty="0"/>
              <a:t>7-1-7 milestone date definitions</a:t>
            </a:r>
          </a:p>
        </p:txBody>
      </p:sp>
      <p:pic>
        <p:nvPicPr>
          <p:cNvPr id="5" name="Picture 4">
            <a:extLst>
              <a:ext uri="{FF2B5EF4-FFF2-40B4-BE49-F238E27FC236}">
                <a16:creationId xmlns:a16="http://schemas.microsoft.com/office/drawing/2014/main" id="{AED97EF3-41DB-B1DB-D452-65D6FF2770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9929" y="854684"/>
            <a:ext cx="9535605" cy="2913503"/>
          </a:xfrm>
          <a:prstGeom prst="rect">
            <a:avLst/>
          </a:prstGeom>
        </p:spPr>
      </p:pic>
      <p:sp>
        <p:nvSpPr>
          <p:cNvPr id="7" name="Rectangle 6">
            <a:extLst>
              <a:ext uri="{FF2B5EF4-FFF2-40B4-BE49-F238E27FC236}">
                <a16:creationId xmlns:a16="http://schemas.microsoft.com/office/drawing/2014/main" id="{3318089E-186D-F711-0AF9-0810875E712E}"/>
              </a:ext>
            </a:extLst>
          </p:cNvPr>
          <p:cNvSpPr/>
          <p:nvPr/>
        </p:nvSpPr>
        <p:spPr>
          <a:xfrm>
            <a:off x="1189928" y="3173443"/>
            <a:ext cx="9224071" cy="511114"/>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8E7C9B00-9350-7A70-D7F4-6F65A3D44EBB}"/>
              </a:ext>
            </a:extLst>
          </p:cNvPr>
          <p:cNvSpPr>
            <a:spLocks noGrp="1"/>
          </p:cNvSpPr>
          <p:nvPr>
            <p:ph idx="1"/>
          </p:nvPr>
        </p:nvSpPr>
        <p:spPr>
          <a:xfrm>
            <a:off x="1374135" y="4381429"/>
            <a:ext cx="5193197" cy="2170764"/>
          </a:xfrm>
        </p:spPr>
        <p:txBody>
          <a:bodyPr/>
          <a:lstStyle/>
          <a:p>
            <a:pPr>
              <a:lnSpc>
                <a:spcPct val="114000"/>
              </a:lnSpc>
            </a:pPr>
            <a:r>
              <a:rPr lang="en-US" dirty="0"/>
              <a:t>Emergence</a:t>
            </a:r>
          </a:p>
          <a:p>
            <a:pPr>
              <a:lnSpc>
                <a:spcPct val="114000"/>
              </a:lnSpc>
            </a:pPr>
            <a:r>
              <a:rPr lang="en-US" dirty="0"/>
              <a:t>Detection</a:t>
            </a:r>
          </a:p>
          <a:p>
            <a:pPr>
              <a:lnSpc>
                <a:spcPct val="114000"/>
              </a:lnSpc>
            </a:pPr>
            <a:r>
              <a:rPr lang="en-US" dirty="0"/>
              <a:t>Notification</a:t>
            </a:r>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10" name="Content Placeholder 2">
            <a:extLst>
              <a:ext uri="{FF2B5EF4-FFF2-40B4-BE49-F238E27FC236}">
                <a16:creationId xmlns:a16="http://schemas.microsoft.com/office/drawing/2014/main" id="{69BA2079-794C-9083-4571-C4E94FD313E5}"/>
              </a:ext>
            </a:extLst>
          </p:cNvPr>
          <p:cNvSpPr txBox="1">
            <a:spLocks/>
          </p:cNvSpPr>
          <p:nvPr/>
        </p:nvSpPr>
        <p:spPr>
          <a:xfrm>
            <a:off x="5957732" y="4332782"/>
            <a:ext cx="5193197" cy="21707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pPr>
            <a:r>
              <a:rPr lang="en-US" dirty="0"/>
              <a:t>Early response actions</a:t>
            </a:r>
          </a:p>
          <a:p>
            <a:pPr lvl="1">
              <a:lnSpc>
                <a:spcPct val="114000"/>
              </a:lnSpc>
            </a:pPr>
            <a:r>
              <a:rPr lang="en-US" dirty="0"/>
              <a:t>7 early response actions</a:t>
            </a:r>
          </a:p>
          <a:p>
            <a:pPr lvl="1">
              <a:lnSpc>
                <a:spcPct val="114000"/>
              </a:lnSpc>
            </a:pPr>
            <a:r>
              <a:rPr lang="en-US" dirty="0"/>
              <a:t>Completion of all applicable 7-1-7 early response actions</a:t>
            </a:r>
          </a:p>
          <a:p>
            <a:pPr>
              <a:lnSpc>
                <a:spcPct val="114000"/>
              </a:lnSpc>
            </a:pPr>
            <a:endParaRPr lang="en-US" dirty="0"/>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Tree>
    <p:extLst>
      <p:ext uri="{BB962C8B-B14F-4D97-AF65-F5344CB8AC3E}">
        <p14:creationId xmlns:p14="http://schemas.microsoft.com/office/powerpoint/2010/main" val="36797578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1ECC5172-8C6B-52BA-225A-219F75276EA0}"/>
              </a:ext>
            </a:extLst>
          </p:cNvPr>
          <p:cNvSpPr>
            <a:spLocks noGrp="1"/>
          </p:cNvSpPr>
          <p:nvPr>
            <p:ph type="title"/>
          </p:nvPr>
        </p:nvSpPr>
        <p:spPr>
          <a:xfrm>
            <a:off x="451303" y="373263"/>
            <a:ext cx="10662515" cy="1325563"/>
          </a:xfrm>
        </p:spPr>
        <p:txBody>
          <a:bodyPr/>
          <a:lstStyle/>
          <a:p>
            <a:r>
              <a:rPr lang="en-US" dirty="0"/>
              <a:t>Date of emergence</a:t>
            </a:r>
          </a:p>
        </p:txBody>
      </p:sp>
      <p:sp>
        <p:nvSpPr>
          <p:cNvPr id="3" name="Content Placeholder 2">
            <a:extLst>
              <a:ext uri="{FF2B5EF4-FFF2-40B4-BE49-F238E27FC236}">
                <a16:creationId xmlns:a16="http://schemas.microsoft.com/office/drawing/2014/main" id="{E71D6C71-0077-4152-B497-46A551A6DBC0}"/>
              </a:ext>
            </a:extLst>
          </p:cNvPr>
          <p:cNvSpPr>
            <a:spLocks noGrp="1"/>
          </p:cNvSpPr>
          <p:nvPr>
            <p:ph idx="1"/>
          </p:nvPr>
        </p:nvSpPr>
        <p:spPr>
          <a:xfrm>
            <a:off x="451303" y="5842000"/>
            <a:ext cx="10921812" cy="616621"/>
          </a:xfrm>
        </p:spPr>
        <p:txBody>
          <a:bodyPr>
            <a:noAutofit/>
          </a:bodyPr>
          <a:lstStyle/>
          <a:p>
            <a:pPr marL="0" marR="0" indent="0">
              <a:lnSpc>
                <a:spcPct val="110000"/>
              </a:lnSpc>
              <a:spcBef>
                <a:spcPts val="0"/>
              </a:spcBef>
              <a:spcAft>
                <a:spcPts val="0"/>
              </a:spcAft>
              <a:buNone/>
            </a:pPr>
            <a:r>
              <a:rPr lang="en-US" sz="1400" b="1" dirty="0">
                <a:solidFill>
                  <a:schemeClr val="tx2"/>
                </a:solidFill>
                <a:effectLst/>
                <a:ea typeface="Calibri" panose="020F0502020204030204" pitchFamily="34" charset="0"/>
              </a:rPr>
              <a:t>For endemic diseases</a:t>
            </a:r>
            <a:r>
              <a:rPr lang="en-US" sz="1400" dirty="0">
                <a:solidFill>
                  <a:schemeClr val="tx2"/>
                </a:solidFill>
                <a:effectLst/>
                <a:ea typeface="Calibri" panose="020F0502020204030204" pitchFamily="34" charset="0"/>
              </a:rPr>
              <a:t>: date on which a predetermined increase in case incidence over baseline rates occurred</a:t>
            </a:r>
            <a:br>
              <a:rPr lang="en-US" sz="1400" dirty="0">
                <a:solidFill>
                  <a:schemeClr val="tx2"/>
                </a:solidFill>
                <a:effectLst/>
                <a:ea typeface="Calibri" panose="020F0502020204030204" pitchFamily="34" charset="0"/>
              </a:rPr>
            </a:br>
            <a:r>
              <a:rPr lang="en-US" sz="1400" b="1" dirty="0">
                <a:solidFill>
                  <a:schemeClr val="tx2"/>
                </a:solidFill>
                <a:effectLst/>
                <a:ea typeface="Calibri" panose="020F0502020204030204" pitchFamily="34" charset="0"/>
              </a:rPr>
              <a:t>For other public health events</a:t>
            </a:r>
            <a:r>
              <a:rPr lang="en-US" sz="1400" dirty="0">
                <a:solidFill>
                  <a:schemeClr val="tx2"/>
                </a:solidFill>
                <a:effectLst/>
                <a:ea typeface="Calibri" panose="020F0502020204030204" pitchFamily="34" charset="0"/>
              </a:rPr>
              <a:t>: date the threat first met criteria as a reportable event based on country reporting standards</a:t>
            </a:r>
            <a:endParaRPr lang="en-US" sz="1400" b="0" dirty="0">
              <a:solidFill>
                <a:schemeClr val="tx2"/>
              </a:solidFill>
            </a:endParaRPr>
          </a:p>
        </p:txBody>
      </p:sp>
      <p:pic>
        <p:nvPicPr>
          <p:cNvPr id="2" name="Picture 1">
            <a:extLst>
              <a:ext uri="{FF2B5EF4-FFF2-40B4-BE49-F238E27FC236}">
                <a16:creationId xmlns:a16="http://schemas.microsoft.com/office/drawing/2014/main" id="{192C0AE1-8CE6-AB83-1872-ADEB29A09DB6}"/>
              </a:ext>
            </a:extLst>
          </p:cNvPr>
          <p:cNvPicPr>
            <a:picLocks noChangeAspect="1"/>
          </p:cNvPicPr>
          <p:nvPr/>
        </p:nvPicPr>
        <p:blipFill>
          <a:blip r:embed="rId3"/>
          <a:stretch>
            <a:fillRect/>
          </a:stretch>
        </p:blipFill>
        <p:spPr>
          <a:xfrm>
            <a:off x="701610" y="2190460"/>
            <a:ext cx="10537890" cy="3219739"/>
          </a:xfrm>
          <a:prstGeom prst="rect">
            <a:avLst/>
          </a:prstGeom>
        </p:spPr>
      </p:pic>
      <p:sp>
        <p:nvSpPr>
          <p:cNvPr id="4" name="Oval 3">
            <a:extLst>
              <a:ext uri="{FF2B5EF4-FFF2-40B4-BE49-F238E27FC236}">
                <a16:creationId xmlns:a16="http://schemas.microsoft.com/office/drawing/2014/main" id="{226EC3E6-A0A3-A706-D836-B25F773B5422}"/>
              </a:ext>
            </a:extLst>
          </p:cNvPr>
          <p:cNvSpPr/>
          <p:nvPr/>
        </p:nvSpPr>
        <p:spPr>
          <a:xfrm>
            <a:off x="1059796" y="4623289"/>
            <a:ext cx="2149993"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6" name="TextBox 5">
            <a:extLst>
              <a:ext uri="{FF2B5EF4-FFF2-40B4-BE49-F238E27FC236}">
                <a16:creationId xmlns:a16="http://schemas.microsoft.com/office/drawing/2014/main" id="{53FBB832-3337-2F92-144C-3AA56E23E14C}"/>
              </a:ext>
            </a:extLst>
          </p:cNvPr>
          <p:cNvSpPr txBox="1"/>
          <p:nvPr/>
        </p:nvSpPr>
        <p:spPr>
          <a:xfrm>
            <a:off x="451303" y="1134684"/>
            <a:ext cx="10788197" cy="1279581"/>
          </a:xfrm>
          <a:prstGeom prst="rect">
            <a:avLst/>
          </a:prstGeom>
          <a:noFill/>
        </p:spPr>
        <p:txBody>
          <a:bodyPr wrap="square">
            <a:spAutoFit/>
          </a:bodyPr>
          <a:lstStyle/>
          <a:p>
            <a:pPr marL="0" marR="0" indent="0">
              <a:lnSpc>
                <a:spcPct val="110000"/>
              </a:lnSpc>
              <a:spcBef>
                <a:spcPts val="0"/>
              </a:spcBef>
              <a:spcAft>
                <a:spcPts val="0"/>
              </a:spcAft>
              <a:buNone/>
            </a:pPr>
            <a:r>
              <a:rPr lang="en-US" sz="2400" b="1" dirty="0">
                <a:effectLst/>
                <a:latin typeface="Arial" panose="020B0604020202020204" pitchFamily="34" charset="0"/>
                <a:ea typeface="Calibri" panose="020F0502020204030204" pitchFamily="34" charset="0"/>
                <a:cs typeface="Arial" panose="020B0604020202020204" pitchFamily="34" charset="0"/>
              </a:rPr>
              <a:t>For non-endemic diseases: </a:t>
            </a:r>
            <a:r>
              <a:rPr lang="en-US" sz="2400" dirty="0">
                <a:effectLst/>
                <a:latin typeface="Arial" panose="020B0604020202020204" pitchFamily="34" charset="0"/>
                <a:ea typeface="Calibri" panose="020F0502020204030204" pitchFamily="34" charset="0"/>
                <a:cs typeface="Arial" panose="020B0604020202020204" pitchFamily="34" charset="0"/>
              </a:rPr>
              <a:t>date on which the index case or first epidemiologically linked case </a:t>
            </a:r>
            <a:r>
              <a:rPr lang="en-US" sz="2400" u="sng" dirty="0">
                <a:effectLst/>
                <a:latin typeface="Arial" panose="020B0604020202020204" pitchFamily="34" charset="0"/>
                <a:ea typeface="Calibri" panose="020F0502020204030204" pitchFamily="34" charset="0"/>
                <a:cs typeface="Arial" panose="020B0604020202020204" pitchFamily="34" charset="0"/>
              </a:rPr>
              <a:t>first experienced symptoms</a:t>
            </a:r>
            <a:br>
              <a:rPr lang="en-US" sz="2400" b="1" dirty="0">
                <a:effectLst/>
                <a:latin typeface="Arial" panose="020B0604020202020204" pitchFamily="34" charset="0"/>
                <a:ea typeface="Calibri" panose="020F0502020204030204" pitchFamily="34" charset="0"/>
                <a:cs typeface="Arial" panose="020B0604020202020204" pitchFamily="34" charset="0"/>
              </a:rPr>
            </a:br>
            <a:endParaRPr lang="en-US" sz="2400" b="1"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899866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171FDD47-2849-0C35-A768-22B07A610F59}"/>
              </a:ext>
            </a:extLst>
          </p:cNvPr>
          <p:cNvSpPr>
            <a:spLocks noGrp="1"/>
          </p:cNvSpPr>
          <p:nvPr>
            <p:ph type="title"/>
          </p:nvPr>
        </p:nvSpPr>
        <p:spPr>
          <a:xfrm>
            <a:off x="437883" y="373263"/>
            <a:ext cx="10662515" cy="1325563"/>
          </a:xfrm>
        </p:spPr>
        <p:txBody>
          <a:bodyPr/>
          <a:lstStyle/>
          <a:p>
            <a:r>
              <a:rPr lang="en-US" dirty="0"/>
              <a:t>Date of detection</a:t>
            </a:r>
          </a:p>
        </p:txBody>
      </p:sp>
      <p:sp>
        <p:nvSpPr>
          <p:cNvPr id="3" name="Content Placeholder 2">
            <a:extLst>
              <a:ext uri="{FF2B5EF4-FFF2-40B4-BE49-F238E27FC236}">
                <a16:creationId xmlns:a16="http://schemas.microsoft.com/office/drawing/2014/main" id="{C7339E60-771D-458E-BBC4-BF2F8438FD3D}"/>
              </a:ext>
            </a:extLst>
          </p:cNvPr>
          <p:cNvSpPr>
            <a:spLocks noGrp="1"/>
          </p:cNvSpPr>
          <p:nvPr>
            <p:ph idx="1"/>
          </p:nvPr>
        </p:nvSpPr>
        <p:spPr>
          <a:xfrm>
            <a:off x="451304" y="1285699"/>
            <a:ext cx="10377117" cy="4286602"/>
          </a:xfrm>
        </p:spPr>
        <p:txBody>
          <a:bodyPr vert="horz" lIns="91440" tIns="45720" rIns="91440" bIns="45720" rtlCol="0" anchor="t">
            <a:normAutofit/>
          </a:bodyPr>
          <a:lstStyle/>
          <a:p>
            <a:pPr marL="0" indent="0" algn="l">
              <a:buNone/>
            </a:pPr>
            <a:r>
              <a:rPr lang="en-US" sz="2400" dirty="0">
                <a:solidFill>
                  <a:srgbClr val="4C4C4F"/>
                </a:solidFill>
                <a:effectLst/>
                <a:ea typeface="Calibri" panose="020F0502020204030204" pitchFamily="34" charset="0"/>
              </a:rPr>
              <a:t>Date the </a:t>
            </a:r>
            <a:r>
              <a:rPr lang="en-US" sz="2400" u="sng" dirty="0">
                <a:solidFill>
                  <a:srgbClr val="4C4C4F"/>
                </a:solidFill>
                <a:effectLst/>
                <a:ea typeface="Calibri" panose="020F0502020204030204" pitchFamily="34" charset="0"/>
              </a:rPr>
              <a:t>event is first recorded by any source or in any system</a:t>
            </a:r>
            <a:endParaRPr lang="en-US" sz="2400" u="sng" dirty="0">
              <a:solidFill>
                <a:srgbClr val="4C4C4F"/>
              </a:solidFill>
            </a:endParaRPr>
          </a:p>
          <a:p>
            <a:pPr marL="457200" indent="-457200">
              <a:buFont typeface="Arial" panose="020B0604020202020204" pitchFamily="34" charset="0"/>
              <a:buChar char="•"/>
            </a:pPr>
            <a:r>
              <a:rPr lang="en-US" dirty="0">
                <a:solidFill>
                  <a:srgbClr val="4C4C4F"/>
                </a:solidFill>
                <a:latin typeface="Arial"/>
                <a:cs typeface="Arial"/>
              </a:rPr>
              <a:t>Detection can occur in a community setting, at a health care facility, at a laboratory, or by a surveillance system</a:t>
            </a:r>
          </a:p>
          <a:p>
            <a:pPr algn="l"/>
            <a:endParaRPr lang="en-US" sz="2600" dirty="0"/>
          </a:p>
        </p:txBody>
      </p:sp>
      <p:pic>
        <p:nvPicPr>
          <p:cNvPr id="2" name="Picture 1">
            <a:extLst>
              <a:ext uri="{FF2B5EF4-FFF2-40B4-BE49-F238E27FC236}">
                <a16:creationId xmlns:a16="http://schemas.microsoft.com/office/drawing/2014/main" id="{F657149F-51F8-C43F-1339-582F7B660C0A}"/>
              </a:ext>
            </a:extLst>
          </p:cNvPr>
          <p:cNvPicPr>
            <a:picLocks noChangeAspect="1"/>
          </p:cNvPicPr>
          <p:nvPr/>
        </p:nvPicPr>
        <p:blipFill>
          <a:blip r:embed="rId3"/>
          <a:stretch>
            <a:fillRect/>
          </a:stretch>
        </p:blipFill>
        <p:spPr>
          <a:xfrm>
            <a:off x="381808" y="2793158"/>
            <a:ext cx="11481026" cy="3507905"/>
          </a:xfrm>
          <a:prstGeom prst="rect">
            <a:avLst/>
          </a:prstGeom>
        </p:spPr>
      </p:pic>
      <p:sp>
        <p:nvSpPr>
          <p:cNvPr id="4" name="Oval 3">
            <a:extLst>
              <a:ext uri="{FF2B5EF4-FFF2-40B4-BE49-F238E27FC236}">
                <a16:creationId xmlns:a16="http://schemas.microsoft.com/office/drawing/2014/main" id="{DBC8A99F-AFF3-BAC4-92B2-2E853AB7BC94}"/>
              </a:ext>
            </a:extLst>
          </p:cNvPr>
          <p:cNvSpPr/>
          <p:nvPr/>
        </p:nvSpPr>
        <p:spPr>
          <a:xfrm>
            <a:off x="3975277" y="5465673"/>
            <a:ext cx="1495081" cy="83539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2280758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257829"/>
            <a:ext cx="9166225" cy="1149334"/>
          </a:xfrm>
        </p:spPr>
        <p:txBody>
          <a:bodyPr>
            <a:normAutofit/>
          </a:bodyPr>
          <a:lstStyle/>
          <a:p>
            <a:pPr>
              <a:lnSpc>
                <a:spcPct val="110000"/>
              </a:lnSpc>
            </a:pPr>
            <a:r>
              <a:rPr lang="en-US" sz="5400"/>
              <a:t>Introduction to 7-1-7</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952952" y="4086815"/>
            <a:ext cx="7321617" cy="966803"/>
          </a:xfrm>
        </p:spPr>
        <p:txBody>
          <a:bodyPr>
            <a:normAutofit/>
          </a:bodyPr>
          <a:lstStyle/>
          <a:p>
            <a:pPr>
              <a:lnSpc>
                <a:spcPct val="100000"/>
              </a:lnSpc>
            </a:pPr>
            <a:r>
              <a:rPr lang="en-US">
                <a:latin typeface="Arial"/>
                <a:cs typeface="Arial"/>
              </a:rPr>
              <a:t>Promoting early and effective action to contain outbreaks with the 7-1-7 target</a:t>
            </a:r>
            <a:endParaRPr lang="en-US" sz="2400">
              <a:latin typeface="Arial"/>
              <a:cs typeface="Arial"/>
            </a:endParaRPr>
          </a:p>
        </p:txBody>
      </p:sp>
    </p:spTree>
    <p:extLst>
      <p:ext uri="{BB962C8B-B14F-4D97-AF65-F5344CB8AC3E}">
        <p14:creationId xmlns:p14="http://schemas.microsoft.com/office/powerpoint/2010/main" val="38280143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9D25E245-3CF0-63DD-602D-0ACD7CCEF592}"/>
              </a:ext>
            </a:extLst>
          </p:cNvPr>
          <p:cNvSpPr>
            <a:spLocks noGrp="1"/>
          </p:cNvSpPr>
          <p:nvPr>
            <p:ph type="title"/>
          </p:nvPr>
        </p:nvSpPr>
        <p:spPr>
          <a:xfrm>
            <a:off x="449681" y="373263"/>
            <a:ext cx="10662515" cy="1325563"/>
          </a:xfrm>
        </p:spPr>
        <p:txBody>
          <a:bodyPr/>
          <a:lstStyle/>
          <a:p>
            <a:r>
              <a:rPr lang="en-US" dirty="0"/>
              <a:t>Date of notification</a:t>
            </a:r>
          </a:p>
        </p:txBody>
      </p:sp>
      <p:sp>
        <p:nvSpPr>
          <p:cNvPr id="3" name="Content Placeholder 2">
            <a:extLst>
              <a:ext uri="{FF2B5EF4-FFF2-40B4-BE49-F238E27FC236}">
                <a16:creationId xmlns:a16="http://schemas.microsoft.com/office/drawing/2014/main" id="{5F167A9E-4EA6-4536-9E97-B5B0F8AC9B8D}"/>
              </a:ext>
            </a:extLst>
          </p:cNvPr>
          <p:cNvSpPr>
            <a:spLocks noGrp="1"/>
          </p:cNvSpPr>
          <p:nvPr>
            <p:ph idx="1"/>
          </p:nvPr>
        </p:nvSpPr>
        <p:spPr>
          <a:xfrm>
            <a:off x="501803" y="1303279"/>
            <a:ext cx="10662514" cy="3734291"/>
          </a:xfrm>
        </p:spPr>
        <p:txBody>
          <a:bodyPr vert="horz" lIns="91440" tIns="45720" rIns="91440" bIns="45720" rtlCol="0" anchor="t">
            <a:normAutofit/>
          </a:bodyPr>
          <a:lstStyle/>
          <a:p>
            <a:pPr marL="0" indent="0" algn="l">
              <a:buNone/>
            </a:pPr>
            <a:r>
              <a:rPr lang="en-US" sz="2400" dirty="0">
                <a:solidFill>
                  <a:srgbClr val="4C4C4F"/>
                </a:solidFill>
                <a:effectLst/>
                <a:latin typeface="Arial" panose="020B0604020202020204" pitchFamily="34" charset="0"/>
                <a:ea typeface="Calibri" panose="020F0502020204030204" pitchFamily="34" charset="0"/>
              </a:rPr>
              <a:t>Date the event is </a:t>
            </a:r>
            <a:r>
              <a:rPr lang="en-US" sz="2400" u="sng" dirty="0">
                <a:solidFill>
                  <a:srgbClr val="4C4C4F"/>
                </a:solidFill>
                <a:effectLst/>
                <a:latin typeface="Arial" panose="020B0604020202020204" pitchFamily="34" charset="0"/>
                <a:ea typeface="Calibri" panose="020F0502020204030204" pitchFamily="34" charset="0"/>
              </a:rPr>
              <a:t>first reported to a public health authority responsible for action</a:t>
            </a:r>
          </a:p>
          <a:p>
            <a:pPr marL="457200" indent="-457200" algn="l">
              <a:buFont typeface="Arial" panose="020B0604020202020204" pitchFamily="34" charset="0"/>
              <a:buChar char="•"/>
            </a:pPr>
            <a:r>
              <a:rPr lang="en-US" dirty="0">
                <a:latin typeface="Arial"/>
                <a:cs typeface="Arial"/>
              </a:rPr>
              <a:t>Public health authority can be at any level (e.g., municipal, district, state, region or federal) if they are responsible for action</a:t>
            </a:r>
            <a:endParaRPr lang="en-US" b="0" dirty="0">
              <a:latin typeface="Arial"/>
              <a:cs typeface="Arial"/>
            </a:endParaRPr>
          </a:p>
        </p:txBody>
      </p:sp>
      <p:pic>
        <p:nvPicPr>
          <p:cNvPr id="4" name="Picture 3">
            <a:extLst>
              <a:ext uri="{FF2B5EF4-FFF2-40B4-BE49-F238E27FC236}">
                <a16:creationId xmlns:a16="http://schemas.microsoft.com/office/drawing/2014/main" id="{3FF1605F-3DB6-C1B6-748B-6FBCAD824E73}"/>
              </a:ext>
            </a:extLst>
          </p:cNvPr>
          <p:cNvPicPr>
            <a:picLocks noChangeAspect="1"/>
          </p:cNvPicPr>
          <p:nvPr/>
        </p:nvPicPr>
        <p:blipFill>
          <a:blip r:embed="rId3"/>
          <a:stretch>
            <a:fillRect/>
          </a:stretch>
        </p:blipFill>
        <p:spPr>
          <a:xfrm>
            <a:off x="381808" y="2793158"/>
            <a:ext cx="11481026" cy="3507905"/>
          </a:xfrm>
          <a:prstGeom prst="rect">
            <a:avLst/>
          </a:prstGeom>
        </p:spPr>
      </p:pic>
      <p:sp>
        <p:nvSpPr>
          <p:cNvPr id="6" name="Oval 5">
            <a:extLst>
              <a:ext uri="{FF2B5EF4-FFF2-40B4-BE49-F238E27FC236}">
                <a16:creationId xmlns:a16="http://schemas.microsoft.com/office/drawing/2014/main" id="{AEC47144-C4E2-3A58-5A31-355B7DA9186D}"/>
              </a:ext>
            </a:extLst>
          </p:cNvPr>
          <p:cNvSpPr/>
          <p:nvPr/>
        </p:nvSpPr>
        <p:spPr>
          <a:xfrm>
            <a:off x="5348459" y="5465673"/>
            <a:ext cx="1495081" cy="83539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27833833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55E10C9-019F-9667-CBA6-B510C75C64A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530014" y="5829261"/>
            <a:ext cx="1739900" cy="737226"/>
          </a:xfrm>
          <a:prstGeom prst="rect">
            <a:avLst/>
          </a:prstGeom>
        </p:spPr>
      </p:pic>
      <p:sp>
        <p:nvSpPr>
          <p:cNvPr id="2" name="Title 1">
            <a:extLst>
              <a:ext uri="{FF2B5EF4-FFF2-40B4-BE49-F238E27FC236}">
                <a16:creationId xmlns:a16="http://schemas.microsoft.com/office/drawing/2014/main" id="{41804E75-CBF4-49C2-9BEF-73895FF4C731}"/>
              </a:ext>
            </a:extLst>
          </p:cNvPr>
          <p:cNvSpPr>
            <a:spLocks noGrp="1"/>
          </p:cNvSpPr>
          <p:nvPr>
            <p:ph type="title"/>
          </p:nvPr>
        </p:nvSpPr>
        <p:spPr>
          <a:xfrm>
            <a:off x="450411" y="373263"/>
            <a:ext cx="10662515" cy="1325563"/>
          </a:xfrm>
        </p:spPr>
        <p:txBody>
          <a:bodyPr/>
          <a:lstStyle/>
          <a:p>
            <a:r>
              <a:rPr lang="en-US" dirty="0"/>
              <a:t>Date of early response completion</a:t>
            </a:r>
          </a:p>
        </p:txBody>
      </p:sp>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450411" y="1818503"/>
            <a:ext cx="9241280" cy="4328297"/>
          </a:xfrm>
        </p:spPr>
        <p:txBody>
          <a:bodyPr>
            <a:noAutofit/>
          </a:bodyPr>
          <a:lstStyle/>
          <a:p>
            <a:pPr algn="l">
              <a:lnSpc>
                <a:spcPct val="100000"/>
              </a:lnSpc>
            </a:pPr>
            <a:r>
              <a:rPr lang="en-US" sz="2000" dirty="0">
                <a:solidFill>
                  <a:srgbClr val="4C4C4F"/>
                </a:solidFill>
                <a:ea typeface="Calibri" panose="020F0502020204030204" pitchFamily="34" charset="0"/>
              </a:rPr>
              <a:t>Initiate </a:t>
            </a:r>
            <a:r>
              <a:rPr lang="en-US" sz="2000" b="1" dirty="0">
                <a:solidFill>
                  <a:srgbClr val="4C4C4F"/>
                </a:solidFill>
                <a:ea typeface="Calibri" panose="020F0502020204030204" pitchFamily="34" charset="0"/>
              </a:rPr>
              <a:t>investigation</a:t>
            </a:r>
            <a:r>
              <a:rPr lang="en-US" sz="2000" dirty="0">
                <a:solidFill>
                  <a:srgbClr val="4C4C4F"/>
                </a:solidFill>
                <a:ea typeface="Calibri" panose="020F0502020204030204" pitchFamily="34" charset="0"/>
              </a:rPr>
              <a:t> or </a:t>
            </a:r>
            <a:r>
              <a:rPr lang="en-US" sz="2000" b="1" dirty="0">
                <a:solidFill>
                  <a:srgbClr val="4C4C4F"/>
                </a:solidFill>
                <a:ea typeface="Calibri" panose="020F0502020204030204" pitchFamily="34" charset="0"/>
              </a:rPr>
              <a:t>deploy investigation/response team</a:t>
            </a:r>
          </a:p>
          <a:p>
            <a:pPr algn="l">
              <a:lnSpc>
                <a:spcPct val="100000"/>
              </a:lnSpc>
            </a:pPr>
            <a:r>
              <a:rPr lang="en-US" sz="2000" dirty="0">
                <a:solidFill>
                  <a:srgbClr val="4C4C4F"/>
                </a:solidFill>
                <a:effectLst/>
                <a:latin typeface="Arial" panose="020B0604020202020204" pitchFamily="34" charset="0"/>
                <a:ea typeface="Calibri" panose="020F0502020204030204" pitchFamily="34" charset="0"/>
              </a:rPr>
              <a:t>Conduct epidemiologic </a:t>
            </a:r>
            <a:r>
              <a:rPr lang="en-US" sz="2000" b="1" dirty="0">
                <a:solidFill>
                  <a:srgbClr val="4C4C4F"/>
                </a:solidFill>
                <a:effectLst/>
                <a:latin typeface="Arial" panose="020B0604020202020204" pitchFamily="34" charset="0"/>
                <a:ea typeface="Calibri" panose="020F0502020204030204" pitchFamily="34" charset="0"/>
              </a:rPr>
              <a:t>analysis</a:t>
            </a:r>
            <a:r>
              <a:rPr lang="en-US" sz="2000" dirty="0">
                <a:solidFill>
                  <a:srgbClr val="4C4C4F"/>
                </a:solidFill>
                <a:effectLst/>
                <a:latin typeface="Arial" panose="020B0604020202020204" pitchFamily="34" charset="0"/>
                <a:ea typeface="Calibri" panose="020F0502020204030204" pitchFamily="34" charset="0"/>
              </a:rPr>
              <a:t> and </a:t>
            </a:r>
            <a:r>
              <a:rPr lang="en-US" sz="2000" b="1" dirty="0">
                <a:solidFill>
                  <a:srgbClr val="4C4C4F"/>
                </a:solidFill>
                <a:effectLst/>
                <a:latin typeface="Arial" panose="020B0604020202020204" pitchFamily="34" charset="0"/>
                <a:ea typeface="Calibri" panose="020F0502020204030204" pitchFamily="34" charset="0"/>
              </a:rPr>
              <a:t>initial risk assessment</a:t>
            </a:r>
          </a:p>
          <a:p>
            <a:pPr algn="l">
              <a:lnSpc>
                <a:spcPct val="100000"/>
              </a:lnSpc>
            </a:pPr>
            <a:r>
              <a:rPr lang="en-US" sz="2000" dirty="0">
                <a:solidFill>
                  <a:srgbClr val="4C4C4F"/>
                </a:solidFill>
                <a:ea typeface="Calibri" panose="020F0502020204030204" pitchFamily="34" charset="0"/>
              </a:rPr>
              <a:t>Obtain </a:t>
            </a:r>
            <a:r>
              <a:rPr lang="en-US" sz="2000" b="1" dirty="0">
                <a:solidFill>
                  <a:srgbClr val="4C4C4F"/>
                </a:solidFill>
                <a:ea typeface="Calibri" panose="020F0502020204030204" pitchFamily="34" charset="0"/>
              </a:rPr>
              <a:t>laboratory confirmation </a:t>
            </a:r>
            <a:r>
              <a:rPr lang="en-US" sz="2000" dirty="0">
                <a:solidFill>
                  <a:srgbClr val="4C4C4F"/>
                </a:solidFill>
                <a:ea typeface="Calibri" panose="020F0502020204030204" pitchFamily="34" charset="0"/>
              </a:rPr>
              <a:t>of the outbreak etiology</a:t>
            </a:r>
          </a:p>
          <a:p>
            <a:pPr>
              <a:lnSpc>
                <a:spcPct val="100000"/>
              </a:lnSpc>
            </a:pPr>
            <a:r>
              <a:rPr lang="en-US" sz="2000" dirty="0">
                <a:solidFill>
                  <a:srgbClr val="4C4C4F"/>
                </a:solidFill>
                <a:effectLst/>
                <a:latin typeface="Arial" panose="020B0604020202020204" pitchFamily="34" charset="0"/>
                <a:ea typeface="Calibri" panose="020F0502020204030204" pitchFamily="34" charset="0"/>
              </a:rPr>
              <a:t>Initiate appropriate </a:t>
            </a:r>
            <a:r>
              <a:rPr lang="en-US" sz="2000" b="1" dirty="0">
                <a:solidFill>
                  <a:srgbClr val="4C4C4F"/>
                </a:solidFill>
                <a:effectLst/>
                <a:latin typeface="Arial" panose="020B0604020202020204" pitchFamily="34" charset="0"/>
                <a:ea typeface="Calibri" panose="020F0502020204030204" pitchFamily="34" charset="0"/>
              </a:rPr>
              <a:t>case management </a:t>
            </a:r>
            <a:r>
              <a:rPr lang="en-US" sz="2000" dirty="0">
                <a:solidFill>
                  <a:srgbClr val="4C4C4F"/>
                </a:solidFill>
                <a:effectLst/>
                <a:latin typeface="Arial" panose="020B0604020202020204" pitchFamily="34" charset="0"/>
                <a:ea typeface="Calibri" panose="020F0502020204030204" pitchFamily="34" charset="0"/>
              </a:rPr>
              <a:t>and </a:t>
            </a:r>
            <a:r>
              <a:rPr lang="en-US" sz="2000" b="1" dirty="0">
                <a:solidFill>
                  <a:srgbClr val="4C4C4F"/>
                </a:solidFill>
                <a:effectLst/>
                <a:latin typeface="Arial" panose="020B0604020202020204" pitchFamily="34" charset="0"/>
                <a:ea typeface="Calibri" panose="020F0502020204030204" pitchFamily="34" charset="0"/>
              </a:rPr>
              <a:t>infection prevention and control (IPC) measures</a:t>
            </a:r>
            <a:r>
              <a:rPr lang="en-US" sz="2000" dirty="0">
                <a:solidFill>
                  <a:srgbClr val="4C4C4F"/>
                </a:solidFill>
                <a:effectLst/>
                <a:latin typeface="Arial" panose="020B0604020202020204" pitchFamily="34" charset="0"/>
                <a:ea typeface="Calibri" panose="020F0502020204030204" pitchFamily="34" charset="0"/>
              </a:rPr>
              <a:t> in health facilities</a:t>
            </a:r>
            <a:endParaRPr lang="en-US" sz="2000" dirty="0">
              <a:solidFill>
                <a:srgbClr val="4C4C4F"/>
              </a:solidFill>
              <a:ea typeface="Calibri" panose="020F0502020204030204" pitchFamily="34" charset="0"/>
            </a:endParaRPr>
          </a:p>
          <a:p>
            <a:pPr>
              <a:lnSpc>
                <a:spcPct val="100000"/>
              </a:lnSpc>
            </a:pPr>
            <a:r>
              <a:rPr lang="en-US" sz="2000" dirty="0">
                <a:solidFill>
                  <a:srgbClr val="4C4C4F"/>
                </a:solidFill>
                <a:ea typeface="Calibri" panose="020F0502020204030204" pitchFamily="34" charset="0"/>
              </a:rPr>
              <a:t>Initiate appropriate </a:t>
            </a:r>
            <a:r>
              <a:rPr lang="en-US" sz="2000" b="1" dirty="0">
                <a:solidFill>
                  <a:srgbClr val="4C4C4F"/>
                </a:solidFill>
                <a:ea typeface="Calibri" panose="020F0502020204030204" pitchFamily="34" charset="0"/>
              </a:rPr>
              <a:t>public health countermeasures </a:t>
            </a:r>
            <a:r>
              <a:rPr lang="en-US" sz="2000" dirty="0">
                <a:solidFill>
                  <a:srgbClr val="4C4C4F"/>
                </a:solidFill>
                <a:ea typeface="Calibri" panose="020F0502020204030204" pitchFamily="34" charset="0"/>
              </a:rPr>
              <a:t>in affected communities</a:t>
            </a:r>
          </a:p>
          <a:p>
            <a:pPr>
              <a:lnSpc>
                <a:spcPct val="100000"/>
              </a:lnSpc>
            </a:pPr>
            <a:r>
              <a:rPr lang="en-US" sz="2000" dirty="0">
                <a:solidFill>
                  <a:srgbClr val="4C4C4F"/>
                </a:solidFill>
                <a:ea typeface="Calibri" panose="020F0502020204030204" pitchFamily="34" charset="0"/>
              </a:rPr>
              <a:t>Initiate appropriate </a:t>
            </a:r>
            <a:r>
              <a:rPr lang="en-US" sz="2000" b="1" dirty="0">
                <a:solidFill>
                  <a:srgbClr val="4C4C4F"/>
                </a:solidFill>
                <a:ea typeface="Calibri" panose="020F0502020204030204" pitchFamily="34" charset="0"/>
              </a:rPr>
              <a:t>risk communication and community engagement </a:t>
            </a:r>
            <a:r>
              <a:rPr lang="en-US" sz="2000" dirty="0">
                <a:solidFill>
                  <a:srgbClr val="4C4C4F"/>
                </a:solidFill>
                <a:ea typeface="Calibri" panose="020F0502020204030204" pitchFamily="34" charset="0"/>
              </a:rPr>
              <a:t>activities</a:t>
            </a:r>
          </a:p>
          <a:p>
            <a:pPr>
              <a:lnSpc>
                <a:spcPct val="100000"/>
              </a:lnSpc>
            </a:pPr>
            <a:r>
              <a:rPr lang="en-US" sz="2000" dirty="0">
                <a:solidFill>
                  <a:srgbClr val="4C4C4F"/>
                </a:solidFill>
                <a:ea typeface="Calibri" panose="020F0502020204030204" pitchFamily="34" charset="0"/>
              </a:rPr>
              <a:t>Establish a </a:t>
            </a:r>
            <a:r>
              <a:rPr lang="en-US" sz="2000" b="1" dirty="0">
                <a:solidFill>
                  <a:srgbClr val="4C4C4F"/>
                </a:solidFill>
                <a:ea typeface="Calibri" panose="020F0502020204030204" pitchFamily="34" charset="0"/>
              </a:rPr>
              <a:t>coordination mechanism</a:t>
            </a:r>
          </a:p>
        </p:txBody>
      </p:sp>
      <p:sp>
        <p:nvSpPr>
          <p:cNvPr id="6" name="Content Placeholder 2">
            <a:extLst>
              <a:ext uri="{FF2B5EF4-FFF2-40B4-BE49-F238E27FC236}">
                <a16:creationId xmlns:a16="http://schemas.microsoft.com/office/drawing/2014/main" id="{3FF1832F-6355-47DD-AA99-ABF4EAAD08FD}"/>
              </a:ext>
            </a:extLst>
          </p:cNvPr>
          <p:cNvSpPr txBox="1">
            <a:spLocks/>
          </p:cNvSpPr>
          <p:nvPr/>
        </p:nvSpPr>
        <p:spPr>
          <a:xfrm>
            <a:off x="528082" y="5951991"/>
            <a:ext cx="11663918" cy="104702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HK Grotesk Pro" panose="00000800000000000000" pitchFamily="2"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1" i="0" kern="1200" baseline="0">
                <a:solidFill>
                  <a:schemeClr val="tx1"/>
                </a:solidFill>
                <a:latin typeface="HK Grotesk Pro" panose="00000800000000000000" pitchFamily="2"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1" i="0" kern="1200" baseline="0">
                <a:solidFill>
                  <a:schemeClr val="tx1"/>
                </a:solidFill>
                <a:latin typeface="HK Grotesk Pro" panose="00000800000000000000" pitchFamily="2"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200" b="0" dirty="0">
              <a:latin typeface="Arial" panose="020B0604020202020204" pitchFamily="34" charset="0"/>
            </a:endParaRPr>
          </a:p>
        </p:txBody>
      </p:sp>
      <p:sp>
        <p:nvSpPr>
          <p:cNvPr id="5" name="TextBox 4">
            <a:extLst>
              <a:ext uri="{FF2B5EF4-FFF2-40B4-BE49-F238E27FC236}">
                <a16:creationId xmlns:a16="http://schemas.microsoft.com/office/drawing/2014/main" id="{1DF91894-B6E2-3266-20E8-45B0677CEA78}"/>
              </a:ext>
            </a:extLst>
          </p:cNvPr>
          <p:cNvSpPr txBox="1"/>
          <p:nvPr/>
        </p:nvSpPr>
        <p:spPr>
          <a:xfrm>
            <a:off x="528082" y="1123118"/>
            <a:ext cx="11054317" cy="461665"/>
          </a:xfrm>
          <a:prstGeom prst="rect">
            <a:avLst/>
          </a:prstGeom>
          <a:noFill/>
        </p:spPr>
        <p:txBody>
          <a:bodyPr wrap="square">
            <a:spAutoFit/>
          </a:bodyPr>
          <a:lstStyle/>
          <a:p>
            <a:pPr marL="0" indent="0" algn="l">
              <a:buNone/>
            </a:pPr>
            <a:r>
              <a:rPr lang="en-US" sz="2400" dirty="0">
                <a:solidFill>
                  <a:srgbClr val="4C4C4F"/>
                </a:solidFill>
                <a:effectLst/>
                <a:latin typeface="Arial" panose="020B0604020202020204" pitchFamily="34" charset="0"/>
                <a:ea typeface="Calibri" panose="020F0502020204030204" pitchFamily="34" charset="0"/>
              </a:rPr>
              <a:t>Date on which the </a:t>
            </a:r>
            <a:r>
              <a:rPr lang="en-US" sz="2400" u="sng" dirty="0">
                <a:solidFill>
                  <a:srgbClr val="4C4C4F"/>
                </a:solidFill>
                <a:effectLst/>
                <a:latin typeface="Arial" panose="020B0604020202020204" pitchFamily="34" charset="0"/>
                <a:ea typeface="Calibri" panose="020F0502020204030204" pitchFamily="34" charset="0"/>
              </a:rPr>
              <a:t>last of the applicable early response actions occurred</a:t>
            </a:r>
            <a:endParaRPr lang="en-US" sz="2400" dirty="0">
              <a:solidFill>
                <a:srgbClr val="4C4C4F"/>
              </a:solidFill>
              <a:effectLst/>
              <a:latin typeface="Arial" panose="020B0604020202020204" pitchFamily="34" charset="0"/>
              <a:ea typeface="Calibri" panose="020F0502020204030204" pitchFamily="34" charset="0"/>
            </a:endParaRP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dirty="0">
              <a:solidFill>
                <a:srgbClr val="4C4C4F"/>
              </a:solidFill>
              <a:ea typeface="Calibri" panose="020F0502020204030204" pitchFamily="34" charset="0"/>
            </a:endParaRPr>
          </a:p>
        </p:txBody>
      </p:sp>
      <p:pic>
        <p:nvPicPr>
          <p:cNvPr id="4" name="Graphic 3">
            <a:extLst>
              <a:ext uri="{FF2B5EF4-FFF2-40B4-BE49-F238E27FC236}">
                <a16:creationId xmlns:a16="http://schemas.microsoft.com/office/drawing/2014/main" id="{4CC9A996-A9D9-C3D9-5BB8-63E1C9AC44F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464333" y="333001"/>
            <a:ext cx="1952566" cy="5633634"/>
          </a:xfrm>
          <a:prstGeom prst="rect">
            <a:avLst/>
          </a:prstGeom>
        </p:spPr>
      </p:pic>
      <p:sp>
        <p:nvSpPr>
          <p:cNvPr id="14" name="Oval 13">
            <a:extLst>
              <a:ext uri="{FF2B5EF4-FFF2-40B4-BE49-F238E27FC236}">
                <a16:creationId xmlns:a16="http://schemas.microsoft.com/office/drawing/2014/main" id="{DB27D809-CDB5-EC33-6056-3FEED83BB356}"/>
              </a:ext>
            </a:extLst>
          </p:cNvPr>
          <p:cNvSpPr/>
          <p:nvPr/>
        </p:nvSpPr>
        <p:spPr>
          <a:xfrm>
            <a:off x="9478575" y="5875312"/>
            <a:ext cx="1842778" cy="78233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7" name="Rectangle 6">
            <a:extLst>
              <a:ext uri="{FF2B5EF4-FFF2-40B4-BE49-F238E27FC236}">
                <a16:creationId xmlns:a16="http://schemas.microsoft.com/office/drawing/2014/main" id="{295CE900-AF16-92A9-F323-69C58691CF2A}"/>
              </a:ext>
            </a:extLst>
          </p:cNvPr>
          <p:cNvSpPr/>
          <p:nvPr/>
        </p:nvSpPr>
        <p:spPr>
          <a:xfrm>
            <a:off x="450411" y="5859678"/>
            <a:ext cx="8142260" cy="4604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accent1"/>
                </a:solidFill>
              </a:rPr>
              <a:t>Note: several of the 7-1-7 early response actions are based on </a:t>
            </a:r>
            <a:r>
              <a:rPr lang="en-US" b="1" dirty="0">
                <a:solidFill>
                  <a:schemeClr val="accent1"/>
                </a:solidFill>
              </a:rPr>
              <a:t>initiation</a:t>
            </a:r>
            <a:r>
              <a:rPr lang="en-US" dirty="0">
                <a:solidFill>
                  <a:schemeClr val="accent1"/>
                </a:solidFill>
              </a:rPr>
              <a:t> of activities</a:t>
            </a:r>
          </a:p>
        </p:txBody>
      </p:sp>
    </p:spTree>
    <p:extLst>
      <p:ext uri="{BB962C8B-B14F-4D97-AF65-F5344CB8AC3E}">
        <p14:creationId xmlns:p14="http://schemas.microsoft.com/office/powerpoint/2010/main" val="14792165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5000"/>
              </a:lnSpc>
              <a:spcBef>
                <a:spcPts val="0"/>
              </a:spcBef>
              <a:spcAft>
                <a:spcPts val="100"/>
              </a:spcAft>
            </a:pPr>
            <a:r>
              <a:rPr lang="en-GB" sz="2000" dirty="0" err="1">
                <a:solidFill>
                  <a:schemeClr val="tx1"/>
                </a:solidFill>
                <a:ea typeface="Calibri" panose="020F0502020204030204" pitchFamily="34" charset="0"/>
                <a:cs typeface="Arial" panose="020B0604020202020204" pitchFamily="34" charset="0"/>
              </a:rPr>
              <a:t>Epistan</a:t>
            </a:r>
            <a:r>
              <a:rPr lang="en-GB" sz="2000" dirty="0">
                <a:solidFill>
                  <a:schemeClr val="tx1"/>
                </a:solidFill>
                <a:ea typeface="Calibri" panose="020F0502020204030204" pitchFamily="34" charset="0"/>
                <a:cs typeface="Arial" panose="020B0604020202020204" pitchFamily="34" charset="0"/>
              </a:rPr>
              <a:t> </a:t>
            </a:r>
            <a:r>
              <a:rPr lang="en-GB" sz="2000" b="0" dirty="0">
                <a:solidFill>
                  <a:schemeClr val="tx1"/>
                </a:solidFill>
                <a:ea typeface="Calibri" panose="020F0502020204030204" pitchFamily="34" charset="0"/>
                <a:cs typeface="Arial" panose="020B0604020202020204" pitchFamily="34" charset="0"/>
              </a:rPr>
              <a:t>is a small nation with 6 districts. A comprehensive disease surveillance and response framework is conducted at health facilities, organized by districts and coordinated by the national Ministry of Health (MoH) and the public health emergency operations </a:t>
            </a:r>
            <a:r>
              <a:rPr lang="en-GB" sz="2000" b="0" dirty="0" err="1">
                <a:solidFill>
                  <a:schemeClr val="tx1"/>
                </a:solidFill>
                <a:ea typeface="Calibri" panose="020F0502020204030204" pitchFamily="34" charset="0"/>
                <a:cs typeface="Arial" panose="020B0604020202020204" pitchFamily="34" charset="0"/>
              </a:rPr>
              <a:t>center</a:t>
            </a:r>
            <a:r>
              <a:rPr lang="en-GB" sz="2000" b="0" dirty="0">
                <a:solidFill>
                  <a:schemeClr val="tx1"/>
                </a:solidFill>
                <a:ea typeface="Calibri" panose="020F0502020204030204" pitchFamily="34" charset="0"/>
                <a:cs typeface="Arial" panose="020B0604020202020204" pitchFamily="34" charset="0"/>
              </a:rPr>
              <a:t> (PHEOC). You are an emergency manager working in the PHEOC.</a:t>
            </a:r>
            <a:br>
              <a:rPr lang="en-GB" sz="2000" b="0" dirty="0">
                <a:solidFill>
                  <a:schemeClr val="tx1"/>
                </a:solidFill>
                <a:ea typeface="Calibri" panose="020F0502020204030204" pitchFamily="34" charset="0"/>
                <a:cs typeface="Arial" panose="020B0604020202020204" pitchFamily="34" charset="0"/>
              </a:rPr>
            </a:br>
            <a:endParaRPr lang="en-US" sz="2000" b="0" dirty="0">
              <a:solidFill>
                <a:schemeClr val="tx1"/>
              </a:solidFill>
              <a:ea typeface="Calibri" panose="020F0502020204030204" pitchFamily="34" charset="0"/>
              <a:cs typeface="Arial" panose="020B0604020202020204" pitchFamily="34" charset="0"/>
            </a:endParaRPr>
          </a:p>
          <a:p>
            <a:pPr>
              <a:lnSpc>
                <a:spcPct val="115000"/>
              </a:lnSpc>
              <a:spcBef>
                <a:spcPts val="0"/>
              </a:spcBef>
              <a:spcAft>
                <a:spcPts val="100"/>
              </a:spcAft>
            </a:pPr>
            <a:r>
              <a:rPr lang="en-GB" sz="2000" b="0" dirty="0">
                <a:solidFill>
                  <a:schemeClr val="tx1"/>
                </a:solidFill>
                <a:cs typeface="Arial" panose="020B0604020202020204" pitchFamily="34" charset="0"/>
              </a:rPr>
              <a:t>Today is </a:t>
            </a:r>
            <a:r>
              <a:rPr lang="en-GB" sz="2000" dirty="0">
                <a:solidFill>
                  <a:schemeClr val="accent1"/>
                </a:solidFill>
                <a:cs typeface="Arial" panose="020B0604020202020204" pitchFamily="34" charset="0"/>
              </a:rPr>
              <a:t>December 12. </a:t>
            </a:r>
            <a:r>
              <a:rPr lang="en-GB" sz="2000" b="0" dirty="0">
                <a:solidFill>
                  <a:schemeClr val="accent1"/>
                </a:solidFill>
                <a:ea typeface="Calibri" panose="020F0502020204030204" pitchFamily="34" charset="0"/>
                <a:cs typeface="Arial" panose="020B0604020202020204" pitchFamily="34" charset="0"/>
              </a:rPr>
              <a:t>The PHEOC was activated today</a:t>
            </a:r>
            <a:r>
              <a:rPr lang="en-GB" sz="2000" b="0" dirty="0">
                <a:solidFill>
                  <a:schemeClr val="tx1"/>
                </a:solidFill>
                <a:ea typeface="Calibri" panose="020F0502020204030204" pitchFamily="34" charset="0"/>
                <a:cs typeface="Arial" panose="020B0604020202020204" pitchFamily="34" charset="0"/>
              </a:rPr>
              <a:t>. A meeting has been called in 20 minutes to discuss a new confirmed case of </a:t>
            </a:r>
            <a:r>
              <a:rPr lang="en-GB" sz="2000" dirty="0">
                <a:solidFill>
                  <a:schemeClr val="tx1"/>
                </a:solidFill>
                <a:ea typeface="Calibri" panose="020F0502020204030204" pitchFamily="34" charset="0"/>
                <a:cs typeface="Arial" panose="020B0604020202020204" pitchFamily="34" charset="0"/>
              </a:rPr>
              <a:t>measles</a:t>
            </a:r>
            <a:r>
              <a:rPr lang="en-GB" sz="2000" b="0" dirty="0">
                <a:solidFill>
                  <a:schemeClr val="tx1"/>
                </a:solidFill>
                <a:ea typeface="Calibri" panose="020F0502020204030204" pitchFamily="34" charset="0"/>
                <a:cs typeface="Arial" panose="020B0604020202020204" pitchFamily="34" charset="0"/>
              </a:rPr>
              <a:t>. The incident manager has requested for you to summarize the outbreak timeline and propose priority actions using the 7-1-7 approach.</a:t>
            </a:r>
            <a:endParaRPr lang="en-US" sz="2000" b="0" dirty="0">
              <a:solidFill>
                <a:schemeClr val="tx1"/>
              </a:solidFill>
              <a:ea typeface="Calibri" panose="020F0502020204030204" pitchFamily="34" charset="0"/>
              <a:cs typeface="Arial" panose="020B0604020202020204" pitchFamily="34" charset="0"/>
            </a:endParaRPr>
          </a:p>
          <a:p>
            <a:pPr marL="171450"/>
            <a:endParaRPr lang="en-GB" sz="2000" b="0" dirty="0">
              <a:solidFill>
                <a:schemeClr val="tx1"/>
              </a:solidFill>
              <a:cs typeface="Arial" panose="020B0604020202020204" pitchFamily="34" charset="0"/>
            </a:endParaRPr>
          </a:p>
        </p:txBody>
      </p:sp>
      <p:sp>
        <p:nvSpPr>
          <p:cNvPr id="2" name="Rectangle 1">
            <a:extLst>
              <a:ext uri="{FF2B5EF4-FFF2-40B4-BE49-F238E27FC236}">
                <a16:creationId xmlns:a16="http://schemas.microsoft.com/office/drawing/2014/main" id="{77220D53-655C-4462-C779-EA64CE46E63A}"/>
              </a:ext>
            </a:extLst>
          </p:cNvPr>
          <p:cNvSpPr/>
          <p:nvPr/>
        </p:nvSpPr>
        <p:spPr>
          <a:xfrm>
            <a:off x="1549400" y="3606800"/>
            <a:ext cx="1701800"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15F4AC47-05C0-5CB3-005B-75D9907CB2D3}"/>
              </a:ext>
            </a:extLst>
          </p:cNvPr>
          <p:cNvSpPr>
            <a:spLocks noGrp="1"/>
          </p:cNvSpPr>
          <p:nvPr>
            <p:ph type="title"/>
          </p:nvPr>
        </p:nvSpPr>
        <p:spPr>
          <a:xfrm>
            <a:off x="450411" y="373263"/>
            <a:ext cx="10662515" cy="1325563"/>
          </a:xfrm>
        </p:spPr>
        <p:txBody>
          <a:bodyPr/>
          <a:lstStyle/>
          <a:p>
            <a:r>
              <a:rPr lang="en-US" dirty="0"/>
              <a:t>Measles outbreak scenario</a:t>
            </a:r>
          </a:p>
        </p:txBody>
      </p:sp>
      <p:cxnSp>
        <p:nvCxnSpPr>
          <p:cNvPr id="6" name="Straight Connector 5">
            <a:extLst>
              <a:ext uri="{FF2B5EF4-FFF2-40B4-BE49-F238E27FC236}">
                <a16:creationId xmlns:a16="http://schemas.microsoft.com/office/drawing/2014/main" id="{5573B657-8D77-66A9-5C44-458F10968133}"/>
              </a:ext>
            </a:extLst>
          </p:cNvPr>
          <p:cNvCxnSpPr>
            <a:cxnSpLocks/>
          </p:cNvCxnSpPr>
          <p:nvPr/>
        </p:nvCxnSpPr>
        <p:spPr>
          <a:xfrm flipV="1">
            <a:off x="2771293" y="3975100"/>
            <a:ext cx="0" cy="1320800"/>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E50A402-9892-79CE-42AB-E31B9780AF07}"/>
              </a:ext>
            </a:extLst>
          </p:cNvPr>
          <p:cNvSpPr txBox="1"/>
          <p:nvPr/>
        </p:nvSpPr>
        <p:spPr>
          <a:xfrm>
            <a:off x="910783" y="5318095"/>
            <a:ext cx="3844770" cy="400110"/>
          </a:xfrm>
          <a:prstGeom prst="rect">
            <a:avLst/>
          </a:prstGeom>
          <a:solidFill>
            <a:schemeClr val="accent5"/>
          </a:solidFill>
        </p:spPr>
        <p:txBody>
          <a:bodyPr wrap="none" rtlCol="0">
            <a:spAutoFit/>
          </a:bodyPr>
          <a:lstStyle/>
          <a:p>
            <a:pPr algn="l"/>
            <a:r>
              <a:rPr lang="en-US" sz="2000" b="1" dirty="0">
                <a:solidFill>
                  <a:schemeClr val="bg1"/>
                </a:solidFill>
              </a:rPr>
              <a:t>Coordination mechanism initiation</a:t>
            </a:r>
          </a:p>
        </p:txBody>
      </p:sp>
    </p:spTree>
    <p:extLst>
      <p:ext uri="{BB962C8B-B14F-4D97-AF65-F5344CB8AC3E}">
        <p14:creationId xmlns:p14="http://schemas.microsoft.com/office/powerpoint/2010/main" val="2267842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6706" y="1123772"/>
            <a:ext cx="11194869" cy="4802565"/>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n-US" sz="2000" b="0" dirty="0">
                <a:solidFill>
                  <a:srgbClr val="000000"/>
                </a:solidFill>
                <a:effectLst/>
                <a:latin typeface="Arial" panose="020B0604020202020204" pitchFamily="34" charset="0"/>
                <a:ea typeface="Calibri" panose="020F0502020204030204" pitchFamily="34" charset="0"/>
                <a:cs typeface="Arial" panose="020B0604020202020204" pitchFamily="34" charset="0"/>
              </a:rPr>
              <a:t>A 22-year-old female, “Ms. A”, presented at a district hospital on </a:t>
            </a:r>
            <a:r>
              <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3 December </a:t>
            </a:r>
            <a:r>
              <a:rPr lang="en-US" sz="2000" b="0" dirty="0">
                <a:solidFill>
                  <a:srgbClr val="000000"/>
                </a:solidFill>
                <a:effectLst/>
                <a:latin typeface="Arial" panose="020B0604020202020204" pitchFamily="34" charset="0"/>
                <a:ea typeface="Calibri" panose="020F0502020204030204" pitchFamily="34" charset="0"/>
                <a:cs typeface="Arial" panose="020B0604020202020204" pitchFamily="34" charset="0"/>
              </a:rPr>
              <a:t>with a fever, cough, coryza</a:t>
            </a:r>
            <a:r>
              <a:rPr lang="en-US" sz="2000" b="0" dirty="0">
                <a:solidFill>
                  <a:srgbClr val="000000"/>
                </a:solidFill>
                <a:effectLst/>
                <a:latin typeface="Calibri" panose="020F0502020204030204" pitchFamily="34" charset="0"/>
                <a:ea typeface="Yu Mincho" panose="02020400000000000000" pitchFamily="18" charset="-128"/>
                <a:cs typeface="Arial" panose="020B0604020202020204" pitchFamily="34" charset="0"/>
              </a:rPr>
              <a:t> (inflammation of the </a:t>
            </a:r>
            <a:r>
              <a:rPr lang="en-US" sz="2000" b="0" u="none" strike="noStrike" dirty="0">
                <a:solidFill>
                  <a:srgbClr val="000000"/>
                </a:solidFill>
                <a:effectLst/>
                <a:latin typeface="Calibri" panose="020F0502020204030204" pitchFamily="34" charset="0"/>
                <a:ea typeface="Yu Mincho" panose="02020400000000000000" pitchFamily="18" charset="-128"/>
                <a:cs typeface="Arial" panose="020B0604020202020204" pitchFamily="34" charset="0"/>
                <a:hlinkClick r:id="rId3">
                  <a:extLst>
                    <a:ext uri="{A12FA001-AC4F-418D-AE19-62706E023703}">
                      <ahyp:hlinkClr xmlns:ahyp="http://schemas.microsoft.com/office/drawing/2018/hyperlinkcolor" val="tx"/>
                    </a:ext>
                  </a:extLst>
                </a:hlinkClick>
              </a:rPr>
              <a:t>mucous</a:t>
            </a:r>
            <a:r>
              <a:rPr lang="en-US" sz="2000" b="0" dirty="0">
                <a:solidFill>
                  <a:srgbClr val="000000"/>
                </a:solidFill>
                <a:effectLst/>
                <a:latin typeface="Calibri" panose="020F0502020204030204" pitchFamily="34" charset="0"/>
                <a:ea typeface="Yu Mincho" panose="02020400000000000000" pitchFamily="18" charset="-128"/>
                <a:cs typeface="Arial" panose="020B0604020202020204" pitchFamily="34" charset="0"/>
              </a:rPr>
              <a:t> membrane in the nose), and conjunctivitis (often known as “pink eye”. It is an inflammation of the outermost layer of the white part of the eye and inner surface of the eyelid). </a:t>
            </a:r>
            <a:r>
              <a:rPr lang="en-US" sz="2000" b="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Her symptoms started 3 days earlier, on </a:t>
            </a:r>
            <a:r>
              <a:rPr lang="en-US" sz="2000" dirty="0">
                <a:solidFill>
                  <a:schemeClr val="accent1"/>
                </a:solidFill>
                <a:effectLst/>
                <a:latin typeface="Arial" panose="020B0604020202020204" pitchFamily="34" charset="0"/>
                <a:ea typeface="Calibri" panose="020F0502020204030204" pitchFamily="34" charset="0"/>
                <a:cs typeface="Arial" panose="020B0604020202020204" pitchFamily="34" charset="0"/>
              </a:rPr>
              <a:t>30 November</a:t>
            </a:r>
            <a:r>
              <a:rPr lang="en-US"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en-US" sz="20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15000"/>
              </a:lnSpc>
              <a:spcBef>
                <a:spcPts val="0"/>
              </a:spcBef>
              <a:spcAft>
                <a:spcPts val="100"/>
              </a:spcAft>
            </a:pPr>
            <a:endParaRPr lang="en-US" sz="1200" b="0" dirty="0">
              <a:solidFill>
                <a:srgbClr val="000000"/>
              </a:solidFill>
              <a:effectLst/>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en-GB" sz="2000" b="0" dirty="0">
                <a:solidFill>
                  <a:srgbClr val="000000"/>
                </a:solidFill>
                <a:effectLst/>
                <a:ea typeface="Calibri" panose="020F0502020204030204" pitchFamily="34" charset="0"/>
                <a:cs typeface="Arial" panose="020B0604020202020204" pitchFamily="34" charset="0"/>
              </a:rPr>
              <a:t>After testing negative for influenza, COVID-19, and Respiratory Syncytial Virus (RSV), she was managed for a general respiratory virus and sent home despite observation of Koplik spots, which are a diagnostic feature of measles. On 6 December, she noticed a rash near her head. On          </a:t>
            </a:r>
            <a:r>
              <a:rPr lang="en-GB" sz="2000" dirty="0">
                <a:solidFill>
                  <a:schemeClr val="accent1"/>
                </a:solidFill>
                <a:effectLst/>
                <a:ea typeface="Calibri" panose="020F0502020204030204" pitchFamily="34" charset="0"/>
                <a:cs typeface="Arial" panose="020B0604020202020204" pitchFamily="34" charset="0"/>
              </a:rPr>
              <a:t>8 December</a:t>
            </a:r>
            <a:r>
              <a:rPr lang="en-GB" sz="2000" b="0" dirty="0">
                <a:solidFill>
                  <a:srgbClr val="000000"/>
                </a:solidFill>
                <a:effectLst/>
                <a:ea typeface="Calibri" panose="020F0502020204030204" pitchFamily="34" charset="0"/>
                <a:cs typeface="Arial" panose="020B0604020202020204" pitchFamily="34" charset="0"/>
              </a:rPr>
              <a:t>, she returned to the hospital as the rash spread across her body. The clinical team suspected measles, </a:t>
            </a:r>
            <a:r>
              <a:rPr lang="en-GB" sz="2000" b="0" dirty="0">
                <a:solidFill>
                  <a:schemeClr val="accent1"/>
                </a:solidFill>
                <a:effectLst/>
                <a:ea typeface="Calibri" panose="020F0502020204030204" pitchFamily="34" charset="0"/>
                <a:cs typeface="Arial" panose="020B0604020202020204" pitchFamily="34" charset="0"/>
              </a:rPr>
              <a:t>completed a case investigation form </a:t>
            </a:r>
            <a:r>
              <a:rPr lang="en-GB" sz="2000" b="0" dirty="0">
                <a:solidFill>
                  <a:srgbClr val="000000"/>
                </a:solidFill>
                <a:effectLst/>
                <a:ea typeface="Calibri" panose="020F0502020204030204" pitchFamily="34" charset="0"/>
                <a:cs typeface="Arial" panose="020B0604020202020204" pitchFamily="34" charset="0"/>
              </a:rPr>
              <a:t>and collected a specimen to send to the national reference laboratory on </a:t>
            </a:r>
            <a:r>
              <a:rPr lang="en-GB" sz="2000" dirty="0">
                <a:solidFill>
                  <a:srgbClr val="000000"/>
                </a:solidFill>
                <a:effectLst/>
                <a:ea typeface="Calibri" panose="020F0502020204030204" pitchFamily="34" charset="0"/>
                <a:cs typeface="Arial" panose="020B0604020202020204" pitchFamily="34" charset="0"/>
              </a:rPr>
              <a:t>8 December</a:t>
            </a:r>
            <a:r>
              <a:rPr lang="en-GB" sz="2000" b="0" dirty="0">
                <a:solidFill>
                  <a:srgbClr val="000000"/>
                </a:solidFill>
                <a:effectLst/>
                <a:ea typeface="Calibri" panose="020F0502020204030204" pitchFamily="34" charset="0"/>
                <a:cs typeface="Arial" panose="020B0604020202020204" pitchFamily="34" charset="0"/>
              </a:rPr>
              <a:t>. </a:t>
            </a:r>
          </a:p>
          <a:p>
            <a:pPr marL="0" marR="0">
              <a:lnSpc>
                <a:spcPct val="115000"/>
              </a:lnSpc>
              <a:spcBef>
                <a:spcPts val="0"/>
              </a:spcBef>
              <a:spcAft>
                <a:spcPts val="100"/>
              </a:spcAft>
            </a:pPr>
            <a:endParaRPr lang="en-GB" sz="2000" b="0" dirty="0">
              <a:solidFill>
                <a:srgbClr val="000000"/>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en-GB" sz="2000" b="0" dirty="0">
                <a:solidFill>
                  <a:srgbClr val="000000"/>
                </a:solidFill>
                <a:effectLst/>
                <a:ea typeface="Calibri" panose="020F0502020204030204" pitchFamily="34" charset="0"/>
                <a:cs typeface="Arial" panose="020B0604020202020204" pitchFamily="34" charset="0"/>
              </a:rPr>
              <a:t>On </a:t>
            </a:r>
            <a:r>
              <a:rPr lang="en-GB" sz="2000" dirty="0">
                <a:solidFill>
                  <a:schemeClr val="accent1"/>
                </a:solidFill>
                <a:effectLst/>
                <a:ea typeface="Calibri" panose="020F0502020204030204" pitchFamily="34" charset="0"/>
                <a:cs typeface="Arial" panose="020B0604020202020204" pitchFamily="34" charset="0"/>
              </a:rPr>
              <a:t>9 December</a:t>
            </a:r>
            <a:r>
              <a:rPr lang="en-GB" sz="2000" b="0" dirty="0">
                <a:solidFill>
                  <a:srgbClr val="000000"/>
                </a:solidFill>
                <a:effectLst/>
                <a:ea typeface="Calibri" panose="020F0502020204030204" pitchFamily="34" charset="0"/>
                <a:cs typeface="Arial" panose="020B0604020202020204" pitchFamily="34" charset="0"/>
              </a:rPr>
              <a:t>, the attending physician who had recently undergone refresher training on escalation and reporting protocols </a:t>
            </a:r>
            <a:r>
              <a:rPr lang="en-GB" sz="2000" b="0" dirty="0">
                <a:solidFill>
                  <a:schemeClr val="accent1"/>
                </a:solidFill>
                <a:effectLst/>
                <a:ea typeface="Calibri" panose="020F0502020204030204" pitchFamily="34" charset="0"/>
                <a:cs typeface="Arial" panose="020B0604020202020204" pitchFamily="34" charset="0"/>
              </a:rPr>
              <a:t>called the district surveillance officer </a:t>
            </a:r>
            <a:r>
              <a:rPr lang="en-GB" sz="2000" b="0" dirty="0">
                <a:solidFill>
                  <a:srgbClr val="000000"/>
                </a:solidFill>
                <a:effectLst/>
                <a:ea typeface="Calibri" panose="020F0502020204030204" pitchFamily="34" charset="0"/>
                <a:cs typeface="Arial" panose="020B0604020202020204" pitchFamily="34" charset="0"/>
              </a:rPr>
              <a:t>about the suspected measles case.</a:t>
            </a:r>
            <a:endParaRPr lang="en-US" sz="2000" b="0" dirty="0">
              <a:solidFill>
                <a:srgbClr val="000000"/>
              </a:solidFill>
              <a:ea typeface="Calibri" panose="020F0502020204030204" pitchFamily="34" charset="0"/>
              <a:cs typeface="Arial" panose="020B0604020202020204" pitchFamily="34" charset="0"/>
            </a:endParaRPr>
          </a:p>
        </p:txBody>
      </p:sp>
      <p:cxnSp>
        <p:nvCxnSpPr>
          <p:cNvPr id="13" name="Straight Connector 12">
            <a:extLst>
              <a:ext uri="{FF2B5EF4-FFF2-40B4-BE49-F238E27FC236}">
                <a16:creationId xmlns:a16="http://schemas.microsoft.com/office/drawing/2014/main" id="{3541474F-816B-BEB2-1166-48C57BFB6258}"/>
              </a:ext>
            </a:extLst>
          </p:cNvPr>
          <p:cNvCxnSpPr>
            <a:cxnSpLocks/>
          </p:cNvCxnSpPr>
          <p:nvPr/>
        </p:nvCxnSpPr>
        <p:spPr>
          <a:xfrm flipH="1" flipV="1">
            <a:off x="2131658" y="3985202"/>
            <a:ext cx="834491" cy="779102"/>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2" name="Rectangle 1">
            <a:extLst>
              <a:ext uri="{FF2B5EF4-FFF2-40B4-BE49-F238E27FC236}">
                <a16:creationId xmlns:a16="http://schemas.microsoft.com/office/drawing/2014/main" id="{B8A42148-AF3C-FD3D-6AB6-7CF1F59B0252}"/>
              </a:ext>
            </a:extLst>
          </p:cNvPr>
          <p:cNvSpPr/>
          <p:nvPr/>
        </p:nvSpPr>
        <p:spPr>
          <a:xfrm>
            <a:off x="5965614" y="2236430"/>
            <a:ext cx="1752308"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CC48FAA-AE89-1549-C7DA-9F715E8A7393}"/>
              </a:ext>
            </a:extLst>
          </p:cNvPr>
          <p:cNvSpPr/>
          <p:nvPr/>
        </p:nvSpPr>
        <p:spPr>
          <a:xfrm>
            <a:off x="574208" y="3868812"/>
            <a:ext cx="1549400"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A13EDFA5-0C1E-693C-1422-8E424EE12DAE}"/>
              </a:ext>
            </a:extLst>
          </p:cNvPr>
          <p:cNvCxnSpPr>
            <a:cxnSpLocks/>
          </p:cNvCxnSpPr>
          <p:nvPr/>
        </p:nvCxnSpPr>
        <p:spPr>
          <a:xfrm flipV="1">
            <a:off x="6999646" y="1256367"/>
            <a:ext cx="0" cy="957263"/>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BFB8FC1-8841-8042-EC87-0CD986E80258}"/>
              </a:ext>
            </a:extLst>
          </p:cNvPr>
          <p:cNvSpPr txBox="1"/>
          <p:nvPr/>
        </p:nvSpPr>
        <p:spPr>
          <a:xfrm>
            <a:off x="5781668" y="789960"/>
            <a:ext cx="2201180" cy="400110"/>
          </a:xfrm>
          <a:prstGeom prst="rect">
            <a:avLst/>
          </a:prstGeom>
          <a:solidFill>
            <a:schemeClr val="accent5"/>
          </a:solidFill>
        </p:spPr>
        <p:txBody>
          <a:bodyPr wrap="none" rtlCol="0">
            <a:spAutoFit/>
          </a:bodyPr>
          <a:lstStyle/>
          <a:p>
            <a:pPr algn="l"/>
            <a:r>
              <a:rPr lang="en-US" sz="2000" b="1" dirty="0">
                <a:solidFill>
                  <a:schemeClr val="bg1"/>
                </a:solidFill>
              </a:rPr>
              <a:t>Date of emergence</a:t>
            </a:r>
          </a:p>
        </p:txBody>
      </p:sp>
      <p:sp>
        <p:nvSpPr>
          <p:cNvPr id="17" name="TextBox 16">
            <a:extLst>
              <a:ext uri="{FF2B5EF4-FFF2-40B4-BE49-F238E27FC236}">
                <a16:creationId xmlns:a16="http://schemas.microsoft.com/office/drawing/2014/main" id="{7AB75754-8165-84BB-C83B-0EEE15B1332C}"/>
              </a:ext>
            </a:extLst>
          </p:cNvPr>
          <p:cNvSpPr txBox="1"/>
          <p:nvPr/>
        </p:nvSpPr>
        <p:spPr>
          <a:xfrm>
            <a:off x="2966149" y="4852346"/>
            <a:ext cx="2035365" cy="400110"/>
          </a:xfrm>
          <a:prstGeom prst="rect">
            <a:avLst/>
          </a:prstGeom>
          <a:solidFill>
            <a:schemeClr val="accent5"/>
          </a:solidFill>
        </p:spPr>
        <p:txBody>
          <a:bodyPr wrap="none" rtlCol="0">
            <a:spAutoFit/>
          </a:bodyPr>
          <a:lstStyle/>
          <a:p>
            <a:pPr algn="l"/>
            <a:r>
              <a:rPr lang="en-US" sz="2000" b="1" dirty="0">
                <a:solidFill>
                  <a:schemeClr val="bg1"/>
                </a:solidFill>
              </a:rPr>
              <a:t>Date of detection</a:t>
            </a: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450411" y="373263"/>
            <a:ext cx="10662515" cy="1325563"/>
          </a:xfrm>
        </p:spPr>
        <p:txBody>
          <a:bodyPr/>
          <a:lstStyle/>
          <a:p>
            <a:r>
              <a:rPr lang="en-US" dirty="0"/>
              <a:t>Measles outbreak scenario</a:t>
            </a:r>
          </a:p>
        </p:txBody>
      </p:sp>
      <p:sp>
        <p:nvSpPr>
          <p:cNvPr id="26" name="Rectangle 25">
            <a:extLst>
              <a:ext uri="{FF2B5EF4-FFF2-40B4-BE49-F238E27FC236}">
                <a16:creationId xmlns:a16="http://schemas.microsoft.com/office/drawing/2014/main" id="{9185CE83-1BEB-9411-3CA8-5D1A512194E4}"/>
              </a:ext>
            </a:extLst>
          </p:cNvPr>
          <p:cNvSpPr/>
          <p:nvPr/>
        </p:nvSpPr>
        <p:spPr>
          <a:xfrm>
            <a:off x="999503" y="5338720"/>
            <a:ext cx="1549400"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093AC80C-4EB9-753A-A544-22153D4DCA5C}"/>
              </a:ext>
            </a:extLst>
          </p:cNvPr>
          <p:cNvCxnSpPr>
            <a:cxnSpLocks/>
          </p:cNvCxnSpPr>
          <p:nvPr/>
        </p:nvCxnSpPr>
        <p:spPr>
          <a:xfrm>
            <a:off x="2414384" y="5620756"/>
            <a:ext cx="409498" cy="526437"/>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6CE1A54-3761-E0DC-EDF9-F65173BDE5C1}"/>
              </a:ext>
            </a:extLst>
          </p:cNvPr>
          <p:cNvSpPr txBox="1"/>
          <p:nvPr/>
        </p:nvSpPr>
        <p:spPr>
          <a:xfrm>
            <a:off x="2548903" y="6147193"/>
            <a:ext cx="2247988" cy="400110"/>
          </a:xfrm>
          <a:prstGeom prst="rect">
            <a:avLst/>
          </a:prstGeom>
          <a:solidFill>
            <a:schemeClr val="accent5"/>
          </a:solidFill>
        </p:spPr>
        <p:txBody>
          <a:bodyPr wrap="none" rtlCol="0">
            <a:spAutoFit/>
          </a:bodyPr>
          <a:lstStyle/>
          <a:p>
            <a:pPr algn="l"/>
            <a:r>
              <a:rPr lang="en-US" sz="2000" b="1" dirty="0">
                <a:solidFill>
                  <a:schemeClr val="bg1"/>
                </a:solidFill>
              </a:rPr>
              <a:t>Date of notification</a:t>
            </a:r>
          </a:p>
        </p:txBody>
      </p:sp>
    </p:spTree>
    <p:extLst>
      <p:ext uri="{BB962C8B-B14F-4D97-AF65-F5344CB8AC3E}">
        <p14:creationId xmlns:p14="http://schemas.microsoft.com/office/powerpoint/2010/main" val="1568416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0" grpId="0" animBg="1"/>
      <p:bldP spid="17" grpId="0" animBg="1"/>
      <p:bldP spid="26" grpId="0" animBg="1"/>
      <p:bldP spid="2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450411" y="373263"/>
            <a:ext cx="10662515" cy="1325563"/>
          </a:xfrm>
        </p:spPr>
        <p:txBody>
          <a:bodyPr/>
          <a:lstStyle/>
          <a:p>
            <a:r>
              <a:rPr lang="en-US" dirty="0"/>
              <a:t>Answer key: emergence, detection, notification </a:t>
            </a:r>
          </a:p>
        </p:txBody>
      </p:sp>
      <p:pic>
        <p:nvPicPr>
          <p:cNvPr id="4" name="Picture 3">
            <a:extLst>
              <a:ext uri="{FF2B5EF4-FFF2-40B4-BE49-F238E27FC236}">
                <a16:creationId xmlns:a16="http://schemas.microsoft.com/office/drawing/2014/main" id="{5093B0F4-E71F-C154-E9F8-14986B763AF0}"/>
              </a:ext>
            </a:extLst>
          </p:cNvPr>
          <p:cNvPicPr>
            <a:picLocks noChangeAspect="1"/>
          </p:cNvPicPr>
          <p:nvPr/>
        </p:nvPicPr>
        <p:blipFill>
          <a:blip r:embed="rId3"/>
          <a:stretch>
            <a:fillRect/>
          </a:stretch>
        </p:blipFill>
        <p:spPr>
          <a:xfrm>
            <a:off x="711200" y="1173786"/>
            <a:ext cx="10147300" cy="5092748"/>
          </a:xfrm>
          <a:prstGeom prst="rect">
            <a:avLst/>
          </a:prstGeom>
        </p:spPr>
      </p:pic>
    </p:spTree>
    <p:extLst>
      <p:ext uri="{BB962C8B-B14F-4D97-AF65-F5344CB8AC3E}">
        <p14:creationId xmlns:p14="http://schemas.microsoft.com/office/powerpoint/2010/main" val="32455699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A500581F-C496-2A96-287A-2937892C4DD5}"/>
              </a:ext>
            </a:extLst>
          </p:cNvPr>
          <p:cNvSpPr>
            <a:spLocks noGrp="1"/>
          </p:cNvSpPr>
          <p:nvPr>
            <p:ph type="title"/>
          </p:nvPr>
        </p:nvSpPr>
        <p:spPr>
          <a:xfrm>
            <a:off x="450411" y="373263"/>
            <a:ext cx="10662515" cy="1325563"/>
          </a:xfrm>
        </p:spPr>
        <p:txBody>
          <a:bodyPr/>
          <a:lstStyle/>
          <a:p>
            <a:r>
              <a:rPr lang="en-US" dirty="0"/>
              <a:t>Measles outbreak scenario</a:t>
            </a: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n-GB" sz="2000" b="0" dirty="0">
                <a:solidFill>
                  <a:srgbClr val="000000"/>
                </a:solidFill>
                <a:effectLst/>
                <a:ea typeface="Calibri" panose="020F0502020204030204" pitchFamily="34" charset="0"/>
                <a:cs typeface="Arial" panose="020B0604020202020204" pitchFamily="34" charset="0"/>
              </a:rPr>
              <a:t>On </a:t>
            </a:r>
            <a:r>
              <a:rPr lang="en-GB" sz="2000" dirty="0">
                <a:solidFill>
                  <a:schemeClr val="accent1"/>
                </a:solidFill>
                <a:effectLst/>
                <a:ea typeface="Calibri" panose="020F0502020204030204" pitchFamily="34" charset="0"/>
                <a:cs typeface="Arial" panose="020B0604020202020204" pitchFamily="34" charset="0"/>
              </a:rPr>
              <a:t>10 December</a:t>
            </a:r>
            <a:r>
              <a:rPr lang="en-GB" sz="2000" b="0" dirty="0">
                <a:solidFill>
                  <a:srgbClr val="000000"/>
                </a:solidFill>
                <a:effectLst/>
                <a:ea typeface="Calibri" panose="020F0502020204030204" pitchFamily="34" charset="0"/>
                <a:cs typeface="Arial" panose="020B0604020202020204" pitchFamily="34" charset="0"/>
              </a:rPr>
              <a:t>, the district rapid response team </a:t>
            </a:r>
            <a:r>
              <a:rPr lang="en-GB" sz="2000" b="0" dirty="0">
                <a:solidFill>
                  <a:schemeClr val="accent1"/>
                </a:solidFill>
                <a:effectLst/>
                <a:ea typeface="Calibri" panose="020F0502020204030204" pitchFamily="34" charset="0"/>
                <a:cs typeface="Arial" panose="020B0604020202020204" pitchFamily="34" charset="0"/>
              </a:rPr>
              <a:t>initiated contact tracing </a:t>
            </a:r>
            <a:r>
              <a:rPr lang="en-GB" sz="2000" b="0" dirty="0">
                <a:solidFill>
                  <a:srgbClr val="000000"/>
                </a:solidFill>
                <a:effectLst/>
                <a:ea typeface="Calibri" panose="020F0502020204030204" pitchFamily="34" charset="0"/>
                <a:cs typeface="Arial" panose="020B0604020202020204" pitchFamily="34" charset="0"/>
              </a:rPr>
              <a:t>of Ms A’s contacts and </a:t>
            </a:r>
            <a:r>
              <a:rPr lang="en-GB" sz="2000" b="0" dirty="0">
                <a:solidFill>
                  <a:schemeClr val="accent1"/>
                </a:solidFill>
                <a:effectLst/>
                <a:ea typeface="Calibri" panose="020F0502020204030204" pitchFamily="34" charset="0"/>
                <a:cs typeface="Arial" panose="020B0604020202020204" pitchFamily="34" charset="0"/>
              </a:rPr>
              <a:t>started active surveillance of health workers </a:t>
            </a:r>
            <a:r>
              <a:rPr lang="en-GB" sz="2000" b="0" dirty="0">
                <a:solidFill>
                  <a:srgbClr val="000000"/>
                </a:solidFill>
                <a:effectLst/>
                <a:ea typeface="Calibri" panose="020F0502020204030204" pitchFamily="34" charset="0"/>
                <a:cs typeface="Arial" panose="020B0604020202020204" pitchFamily="34" charset="0"/>
              </a:rPr>
              <a:t>at the district hospital. The specimen arrived at the national laboratory on </a:t>
            </a:r>
            <a:r>
              <a:rPr lang="en-GB" sz="2000" dirty="0">
                <a:solidFill>
                  <a:srgbClr val="000000"/>
                </a:solidFill>
                <a:effectLst/>
                <a:ea typeface="Calibri" panose="020F0502020204030204" pitchFamily="34" charset="0"/>
                <a:cs typeface="Arial" panose="020B0604020202020204" pitchFamily="34" charset="0"/>
              </a:rPr>
              <a:t>10 December</a:t>
            </a:r>
            <a:r>
              <a:rPr lang="en-GB" sz="2000" b="0" dirty="0">
                <a:solidFill>
                  <a:srgbClr val="000000"/>
                </a:solidFill>
                <a:effectLst/>
                <a:ea typeface="Calibri" panose="020F0502020204030204" pitchFamily="34" charset="0"/>
                <a:cs typeface="Arial" panose="020B0604020202020204" pitchFamily="34" charset="0"/>
              </a:rPr>
              <a:t>. On </a:t>
            </a:r>
            <a:r>
              <a:rPr lang="en-GB" sz="2000" dirty="0">
                <a:solidFill>
                  <a:schemeClr val="accent1"/>
                </a:solidFill>
                <a:effectLst/>
                <a:ea typeface="Calibri" panose="020F0502020204030204" pitchFamily="34" charset="0"/>
                <a:cs typeface="Arial" panose="020B0604020202020204" pitchFamily="34" charset="0"/>
              </a:rPr>
              <a:t>12 December</a:t>
            </a:r>
            <a:r>
              <a:rPr lang="en-GB" sz="2000" b="0" dirty="0">
                <a:solidFill>
                  <a:srgbClr val="000000"/>
                </a:solidFill>
                <a:effectLst/>
                <a:ea typeface="Calibri" panose="020F0502020204030204" pitchFamily="34" charset="0"/>
                <a:cs typeface="Arial" panose="020B0604020202020204" pitchFamily="34" charset="0"/>
              </a:rPr>
              <a:t>, the </a:t>
            </a:r>
            <a:r>
              <a:rPr lang="en-GB" sz="2000" b="0" dirty="0">
                <a:solidFill>
                  <a:schemeClr val="accent1"/>
                </a:solidFill>
                <a:effectLst/>
                <a:ea typeface="Calibri" panose="020F0502020204030204" pitchFamily="34" charset="0"/>
                <a:cs typeface="Arial" panose="020B0604020202020204" pitchFamily="34" charset="0"/>
              </a:rPr>
              <a:t>laboratory confirmed </a:t>
            </a:r>
            <a:r>
              <a:rPr lang="en-GB" sz="2000" b="0" dirty="0">
                <a:solidFill>
                  <a:srgbClr val="000000"/>
                </a:solidFill>
                <a:effectLst/>
                <a:ea typeface="Calibri" panose="020F0502020204030204" pitchFamily="34" charset="0"/>
                <a:cs typeface="Arial" panose="020B0604020202020204" pitchFamily="34" charset="0"/>
              </a:rPr>
              <a:t>the specimen was positive for measles and directly notified the national PHEOC.</a:t>
            </a:r>
          </a:p>
          <a:p>
            <a:pPr marL="0" marR="0">
              <a:lnSpc>
                <a:spcPct val="115000"/>
              </a:lnSpc>
              <a:spcBef>
                <a:spcPts val="0"/>
              </a:spcBef>
              <a:spcAft>
                <a:spcPts val="100"/>
              </a:spcAft>
            </a:pPr>
            <a:endParaRPr lang="en-GB" sz="2000" b="0" dirty="0">
              <a:solidFill>
                <a:srgbClr val="000000"/>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endParaRPr lang="en-GB" sz="2000" b="0" dirty="0">
              <a:solidFill>
                <a:srgbClr val="000000"/>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en-GB" sz="2000" b="0" dirty="0">
                <a:solidFill>
                  <a:srgbClr val="000000"/>
                </a:solidFill>
                <a:effectLst/>
                <a:ea typeface="Calibri" panose="020F0502020204030204" pitchFamily="34" charset="0"/>
                <a:cs typeface="Arial" panose="020B0604020202020204" pitchFamily="34" charset="0"/>
              </a:rPr>
              <a:t>On </a:t>
            </a:r>
            <a:r>
              <a:rPr lang="en-GB" sz="2000" dirty="0">
                <a:solidFill>
                  <a:schemeClr val="accent1"/>
                </a:solidFill>
                <a:effectLst/>
                <a:ea typeface="Calibri" panose="020F0502020204030204" pitchFamily="34" charset="0"/>
                <a:cs typeface="Arial" panose="020B0604020202020204" pitchFamily="34" charset="0"/>
              </a:rPr>
              <a:t>12 December</a:t>
            </a:r>
            <a:r>
              <a:rPr lang="en-GB" sz="2000" b="0" dirty="0">
                <a:solidFill>
                  <a:srgbClr val="000000"/>
                </a:solidFill>
                <a:effectLst/>
                <a:ea typeface="Calibri" panose="020F0502020204030204" pitchFamily="34" charset="0"/>
                <a:cs typeface="Arial" panose="020B0604020202020204" pitchFamily="34" charset="0"/>
              </a:rPr>
              <a:t>, the district rapid response team (RRT) </a:t>
            </a:r>
            <a:r>
              <a:rPr lang="en-GB" sz="2000" b="0" dirty="0">
                <a:solidFill>
                  <a:schemeClr val="accent1"/>
                </a:solidFill>
                <a:effectLst/>
                <a:ea typeface="Calibri" panose="020F0502020204030204" pitchFamily="34" charset="0"/>
                <a:cs typeface="Arial" panose="020B0604020202020204" pitchFamily="34" charset="0"/>
              </a:rPr>
              <a:t>completed its initial epidemiological investigation</a:t>
            </a:r>
            <a:r>
              <a:rPr lang="en-GB" sz="2000" b="0" dirty="0">
                <a:solidFill>
                  <a:srgbClr val="000000"/>
                </a:solidFill>
                <a:effectLst/>
                <a:ea typeface="Calibri" panose="020F0502020204030204" pitchFamily="34" charset="0"/>
                <a:cs typeface="Arial" panose="020B0604020202020204" pitchFamily="34" charset="0"/>
              </a:rPr>
              <a:t>, identified an additional suspected case, and provided a </a:t>
            </a:r>
            <a:r>
              <a:rPr lang="en-GB" sz="2000" b="0" dirty="0" err="1">
                <a:solidFill>
                  <a:srgbClr val="000000"/>
                </a:solidFill>
                <a:effectLst/>
                <a:ea typeface="Calibri" panose="020F0502020204030204" pitchFamily="34" charset="0"/>
                <a:cs typeface="Arial" panose="020B0604020202020204" pitchFamily="34" charset="0"/>
              </a:rPr>
              <a:t>linelist</a:t>
            </a:r>
            <a:r>
              <a:rPr lang="en-GB" sz="2000" b="0" dirty="0">
                <a:solidFill>
                  <a:srgbClr val="000000"/>
                </a:solidFill>
                <a:effectLst/>
                <a:ea typeface="Calibri" panose="020F0502020204030204" pitchFamily="34" charset="0"/>
                <a:cs typeface="Arial" panose="020B0604020202020204" pitchFamily="34" charset="0"/>
              </a:rPr>
              <a:t> and contact list to the PHEOC. Based on this information, the national PHEOC performed a risk assessment on the same day and assessed this event to be very high risk. The incident manager immediately shared the assessment recommendations with the Minister of Health, which included a request to deploy a national rapid response team.</a:t>
            </a:r>
            <a:endParaRPr lang="en-US" sz="2000" b="0" dirty="0">
              <a:solidFill>
                <a:srgbClr val="000000"/>
              </a:solidFill>
              <a:ea typeface="Calibri" panose="020F050202020403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23057399-2585-94B2-7C04-F724FB4BCD15}"/>
              </a:ext>
            </a:extLst>
          </p:cNvPr>
          <p:cNvSpPr/>
          <p:nvPr/>
        </p:nvSpPr>
        <p:spPr>
          <a:xfrm>
            <a:off x="1022005" y="1833562"/>
            <a:ext cx="1708479"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B21BF72B-B666-387B-0EF5-1742F9E3DEAB}"/>
              </a:ext>
            </a:extLst>
          </p:cNvPr>
          <p:cNvCxnSpPr>
            <a:cxnSpLocks/>
          </p:cNvCxnSpPr>
          <p:nvPr/>
        </p:nvCxnSpPr>
        <p:spPr>
          <a:xfrm>
            <a:off x="1887708" y="1403349"/>
            <a:ext cx="0" cy="430213"/>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3876C5F-83C7-7285-FCD6-AE1C38536261}"/>
              </a:ext>
            </a:extLst>
          </p:cNvPr>
          <p:cNvSpPr txBox="1"/>
          <p:nvPr/>
        </p:nvSpPr>
        <p:spPr>
          <a:xfrm>
            <a:off x="359923" y="1035049"/>
            <a:ext cx="4159985" cy="400110"/>
          </a:xfrm>
          <a:prstGeom prst="rect">
            <a:avLst/>
          </a:prstGeom>
          <a:solidFill>
            <a:schemeClr val="accent5"/>
          </a:solidFill>
        </p:spPr>
        <p:txBody>
          <a:bodyPr wrap="none" rtlCol="0">
            <a:spAutoFit/>
          </a:bodyPr>
          <a:lstStyle/>
          <a:p>
            <a:pPr algn="l"/>
            <a:r>
              <a:rPr lang="en-US" sz="2000" b="1" dirty="0">
                <a:solidFill>
                  <a:schemeClr val="bg1"/>
                </a:solidFill>
              </a:rPr>
              <a:t>Initiate investigation or deploy team  </a:t>
            </a:r>
          </a:p>
        </p:txBody>
      </p:sp>
      <p:sp>
        <p:nvSpPr>
          <p:cNvPr id="21" name="Rectangle 20">
            <a:extLst>
              <a:ext uri="{FF2B5EF4-FFF2-40B4-BE49-F238E27FC236}">
                <a16:creationId xmlns:a16="http://schemas.microsoft.com/office/drawing/2014/main" id="{B6D3DA31-6CE9-9559-7618-55DAC78B3F82}"/>
              </a:ext>
            </a:extLst>
          </p:cNvPr>
          <p:cNvSpPr/>
          <p:nvPr/>
        </p:nvSpPr>
        <p:spPr>
          <a:xfrm>
            <a:off x="5957878" y="2532062"/>
            <a:ext cx="1708479"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7BF57D2C-44EC-B0A2-AB48-9FAF4C9973C4}"/>
              </a:ext>
            </a:extLst>
          </p:cNvPr>
          <p:cNvCxnSpPr>
            <a:cxnSpLocks/>
          </p:cNvCxnSpPr>
          <p:nvPr/>
        </p:nvCxnSpPr>
        <p:spPr>
          <a:xfrm>
            <a:off x="7120108" y="2900362"/>
            <a:ext cx="0" cy="528638"/>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7F52234-9917-18FB-540C-BF38AACFF691}"/>
              </a:ext>
            </a:extLst>
          </p:cNvPr>
          <p:cNvSpPr txBox="1"/>
          <p:nvPr/>
        </p:nvSpPr>
        <p:spPr>
          <a:xfrm>
            <a:off x="6965641" y="3422242"/>
            <a:ext cx="1991058" cy="400110"/>
          </a:xfrm>
          <a:prstGeom prst="rect">
            <a:avLst/>
          </a:prstGeom>
          <a:solidFill>
            <a:schemeClr val="accent5"/>
          </a:solidFill>
        </p:spPr>
        <p:txBody>
          <a:bodyPr wrap="none" rtlCol="0">
            <a:spAutoFit/>
          </a:bodyPr>
          <a:lstStyle/>
          <a:p>
            <a:pPr algn="l"/>
            <a:r>
              <a:rPr lang="en-US" sz="2000" b="1" dirty="0">
                <a:solidFill>
                  <a:schemeClr val="bg1"/>
                </a:solidFill>
              </a:rPr>
              <a:t>Lab confirmation</a:t>
            </a:r>
          </a:p>
        </p:txBody>
      </p:sp>
      <p:sp>
        <p:nvSpPr>
          <p:cNvPr id="26" name="TextBox 25">
            <a:extLst>
              <a:ext uri="{FF2B5EF4-FFF2-40B4-BE49-F238E27FC236}">
                <a16:creationId xmlns:a16="http://schemas.microsoft.com/office/drawing/2014/main" id="{DBA6CF1E-14AF-DA69-7CF5-1EAD9AC42D6C}"/>
              </a:ext>
            </a:extLst>
          </p:cNvPr>
          <p:cNvSpPr txBox="1"/>
          <p:nvPr/>
        </p:nvSpPr>
        <p:spPr>
          <a:xfrm>
            <a:off x="3137993" y="3429000"/>
            <a:ext cx="1932324" cy="400110"/>
          </a:xfrm>
          <a:prstGeom prst="rect">
            <a:avLst/>
          </a:prstGeom>
          <a:solidFill>
            <a:schemeClr val="accent5"/>
          </a:solidFill>
        </p:spPr>
        <p:txBody>
          <a:bodyPr wrap="none" rtlCol="0">
            <a:spAutoFit/>
          </a:bodyPr>
          <a:lstStyle/>
          <a:p>
            <a:pPr algn="l"/>
            <a:r>
              <a:rPr lang="en-US" sz="2000" b="1" dirty="0">
                <a:solidFill>
                  <a:schemeClr val="bg1"/>
                </a:solidFill>
              </a:rPr>
              <a:t>Epi investigation</a:t>
            </a:r>
          </a:p>
        </p:txBody>
      </p:sp>
      <p:sp>
        <p:nvSpPr>
          <p:cNvPr id="27" name="Rectangle 26">
            <a:extLst>
              <a:ext uri="{FF2B5EF4-FFF2-40B4-BE49-F238E27FC236}">
                <a16:creationId xmlns:a16="http://schemas.microsoft.com/office/drawing/2014/main" id="{510F7E13-6F15-0B02-6DED-3F9BCD82079F}"/>
              </a:ext>
            </a:extLst>
          </p:cNvPr>
          <p:cNvSpPr/>
          <p:nvPr/>
        </p:nvSpPr>
        <p:spPr>
          <a:xfrm>
            <a:off x="1022004" y="3985796"/>
            <a:ext cx="1708479"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7490CF9F-23CC-1D90-2007-54338937A53C}"/>
              </a:ext>
            </a:extLst>
          </p:cNvPr>
          <p:cNvCxnSpPr>
            <a:cxnSpLocks/>
          </p:cNvCxnSpPr>
          <p:nvPr/>
        </p:nvCxnSpPr>
        <p:spPr>
          <a:xfrm flipH="1">
            <a:off x="2332208" y="3629055"/>
            <a:ext cx="805785" cy="356741"/>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6504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24" grpId="0" animBg="1"/>
      <p:bldP spid="26" grpId="0" animBg="1"/>
      <p:bldP spid="2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n-GB" sz="2000" b="0" dirty="0">
                <a:solidFill>
                  <a:srgbClr val="000000"/>
                </a:solidFill>
                <a:effectLst/>
                <a:ea typeface="Calibri" panose="020F0502020204030204" pitchFamily="34" charset="0"/>
                <a:cs typeface="Arial" panose="020B0604020202020204" pitchFamily="34" charset="0"/>
              </a:rPr>
              <a:t>The national RRT was deployed on </a:t>
            </a:r>
            <a:r>
              <a:rPr lang="en-GB" sz="2000" dirty="0">
                <a:solidFill>
                  <a:srgbClr val="000000"/>
                </a:solidFill>
                <a:effectLst/>
                <a:ea typeface="Calibri" panose="020F0502020204030204" pitchFamily="34" charset="0"/>
                <a:cs typeface="Arial" panose="020B0604020202020204" pitchFamily="34" charset="0"/>
              </a:rPr>
              <a:t>14 December</a:t>
            </a:r>
            <a:r>
              <a:rPr lang="en-GB" sz="2000" b="0" dirty="0">
                <a:solidFill>
                  <a:srgbClr val="000000"/>
                </a:solidFill>
                <a:effectLst/>
                <a:ea typeface="Calibri" panose="020F0502020204030204" pitchFamily="34" charset="0"/>
                <a:cs typeface="Arial" panose="020B0604020202020204" pitchFamily="34" charset="0"/>
              </a:rPr>
              <a:t>, slightly delayed due to a lack of funds for the procurement of fuel. </a:t>
            </a:r>
            <a:br>
              <a:rPr lang="en-GB" sz="2000" b="0" dirty="0">
                <a:solidFill>
                  <a:srgbClr val="000000"/>
                </a:solidFill>
                <a:effectLst/>
                <a:ea typeface="Calibri" panose="020F0502020204030204" pitchFamily="34" charset="0"/>
                <a:cs typeface="Arial" panose="020B0604020202020204" pitchFamily="34" charset="0"/>
              </a:rPr>
            </a:br>
            <a:br>
              <a:rPr lang="en-GB" sz="2000" b="0" dirty="0">
                <a:solidFill>
                  <a:srgbClr val="000000"/>
                </a:solidFill>
                <a:effectLst/>
                <a:ea typeface="Calibri" panose="020F0502020204030204" pitchFamily="34" charset="0"/>
                <a:cs typeface="Arial" panose="020B0604020202020204" pitchFamily="34" charset="0"/>
              </a:rPr>
            </a:br>
            <a:r>
              <a:rPr lang="en-GB" sz="2000" b="0" dirty="0">
                <a:solidFill>
                  <a:srgbClr val="000000"/>
                </a:solidFill>
                <a:effectLst/>
                <a:ea typeface="Calibri" panose="020F0502020204030204" pitchFamily="34" charset="0"/>
                <a:cs typeface="Arial" panose="020B0604020202020204" pitchFamily="34" charset="0"/>
              </a:rPr>
              <a:t>Starting </a:t>
            </a:r>
            <a:r>
              <a:rPr lang="en-GB" sz="2000" dirty="0">
                <a:solidFill>
                  <a:schemeClr val="accent1"/>
                </a:solidFill>
                <a:effectLst/>
                <a:ea typeface="Calibri" panose="020F0502020204030204" pitchFamily="34" charset="0"/>
                <a:cs typeface="Arial" panose="020B0604020202020204" pitchFamily="34" charset="0"/>
              </a:rPr>
              <a:t>15 December</a:t>
            </a:r>
            <a:r>
              <a:rPr lang="en-GB" sz="2000" b="0" dirty="0">
                <a:solidFill>
                  <a:srgbClr val="000000"/>
                </a:solidFill>
                <a:effectLst/>
                <a:ea typeface="Calibri" panose="020F0502020204030204" pitchFamily="34" charset="0"/>
                <a:cs typeface="Arial" panose="020B0604020202020204" pitchFamily="34" charset="0"/>
              </a:rPr>
              <a:t>, the national RRT conducted </a:t>
            </a:r>
            <a:r>
              <a:rPr lang="en-GB" sz="2000" b="0" dirty="0">
                <a:solidFill>
                  <a:schemeClr val="accent1"/>
                </a:solidFill>
                <a:effectLst/>
                <a:ea typeface="Calibri" panose="020F0502020204030204" pitchFamily="34" charset="0"/>
                <a:cs typeface="Arial" panose="020B0604020202020204" pitchFamily="34" charset="0"/>
              </a:rPr>
              <a:t>infection prevention and control (IPC) assessments</a:t>
            </a:r>
            <a:r>
              <a:rPr lang="en-GB" sz="2000" b="0" dirty="0">
                <a:solidFill>
                  <a:srgbClr val="000000"/>
                </a:solidFill>
                <a:effectLst/>
                <a:ea typeface="Calibri" panose="020F0502020204030204" pitchFamily="34" charset="0"/>
                <a:cs typeface="Arial" panose="020B0604020202020204" pitchFamily="34" charset="0"/>
              </a:rPr>
              <a:t> at the district hospital and </a:t>
            </a:r>
            <a:r>
              <a:rPr lang="en-GB" sz="2000" b="0" dirty="0">
                <a:solidFill>
                  <a:schemeClr val="accent1"/>
                </a:solidFill>
                <a:effectLst/>
                <a:ea typeface="Calibri" panose="020F0502020204030204" pitchFamily="34" charset="0"/>
                <a:cs typeface="Arial" panose="020B0604020202020204" pitchFamily="34" charset="0"/>
              </a:rPr>
              <a:t>measles case management training</a:t>
            </a:r>
            <a:r>
              <a:rPr lang="en-GB" sz="2000" b="0" dirty="0">
                <a:solidFill>
                  <a:srgbClr val="000000"/>
                </a:solidFill>
                <a:effectLst/>
                <a:ea typeface="Calibri" panose="020F0502020204030204" pitchFamily="34" charset="0"/>
                <a:cs typeface="Arial" panose="020B0604020202020204" pitchFamily="34" charset="0"/>
              </a:rPr>
              <a:t>. </a:t>
            </a:r>
          </a:p>
          <a:p>
            <a:pPr marL="0" marR="0">
              <a:lnSpc>
                <a:spcPct val="115000"/>
              </a:lnSpc>
              <a:spcBef>
                <a:spcPts val="0"/>
              </a:spcBef>
              <a:spcAft>
                <a:spcPts val="100"/>
              </a:spcAft>
            </a:pPr>
            <a:endParaRPr lang="en-GB" sz="2000" b="0" dirty="0">
              <a:solidFill>
                <a:srgbClr val="000000"/>
              </a:solidFill>
              <a:ea typeface="Calibri" panose="020F0502020204030204" pitchFamily="34" charset="0"/>
              <a:cs typeface="Arial" panose="020B0604020202020204" pitchFamily="34" charset="0"/>
            </a:endParaRPr>
          </a:p>
          <a:p>
            <a:pPr>
              <a:lnSpc>
                <a:spcPct val="115000"/>
              </a:lnSpc>
              <a:spcBef>
                <a:spcPts val="0"/>
              </a:spcBef>
              <a:spcAft>
                <a:spcPts val="100"/>
              </a:spcAft>
            </a:pPr>
            <a:r>
              <a:rPr lang="en-GB" sz="2000" b="0" dirty="0">
                <a:solidFill>
                  <a:srgbClr val="000000"/>
                </a:solidFill>
                <a:effectLst/>
                <a:ea typeface="Calibri" panose="020F0502020204030204" pitchFamily="34" charset="0"/>
                <a:cs typeface="Arial" panose="020B0604020202020204" pitchFamily="34" charset="0"/>
              </a:rPr>
              <a:t>The combined team of the national and district RRT began </a:t>
            </a:r>
            <a:r>
              <a:rPr lang="en-GB" sz="2000" b="0" dirty="0">
                <a:solidFill>
                  <a:schemeClr val="accent1"/>
                </a:solidFill>
                <a:effectLst/>
                <a:ea typeface="Calibri" panose="020F0502020204030204" pitchFamily="34" charset="0"/>
                <a:cs typeface="Arial" panose="020B0604020202020204" pitchFamily="34" charset="0"/>
              </a:rPr>
              <a:t>risk communication and community engagement activities</a:t>
            </a:r>
            <a:r>
              <a:rPr lang="en-GB" sz="2000" b="0" dirty="0">
                <a:solidFill>
                  <a:srgbClr val="000000"/>
                </a:solidFill>
                <a:effectLst/>
                <a:ea typeface="Calibri" panose="020F0502020204030204" pitchFamily="34" charset="0"/>
                <a:cs typeface="Arial" panose="020B0604020202020204" pitchFamily="34" charset="0"/>
              </a:rPr>
              <a:t> on </a:t>
            </a:r>
            <a:r>
              <a:rPr lang="en-GB" sz="2000" dirty="0">
                <a:solidFill>
                  <a:schemeClr val="accent1"/>
                </a:solidFill>
                <a:effectLst/>
                <a:ea typeface="Calibri" panose="020F0502020204030204" pitchFamily="34" charset="0"/>
                <a:cs typeface="Arial" panose="020B0604020202020204" pitchFamily="34" charset="0"/>
              </a:rPr>
              <a:t>18 December</a:t>
            </a:r>
            <a:r>
              <a:rPr lang="en-GB" sz="2000" b="0" dirty="0">
                <a:solidFill>
                  <a:srgbClr val="000000"/>
                </a:solidFill>
                <a:effectLst/>
                <a:ea typeface="Calibri" panose="020F0502020204030204" pitchFamily="34" charset="0"/>
                <a:cs typeface="Arial" panose="020B0604020202020204" pitchFamily="34" charset="0"/>
              </a:rPr>
              <a:t>, as there was confusion between the district and national authorities because of delays in translating materials into several local languages spoken by the outbreak-affected communities. </a:t>
            </a:r>
            <a:endParaRPr lang="en-US" sz="2000" b="0" dirty="0">
              <a:solidFill>
                <a:srgbClr val="000000"/>
              </a:solidFill>
              <a:effectLst/>
              <a:ea typeface="Calibri" panose="020F0502020204030204" pitchFamily="34" charset="0"/>
              <a:cs typeface="Arial" panose="020B0604020202020204" pitchFamily="34" charset="0"/>
            </a:endParaRPr>
          </a:p>
        </p:txBody>
      </p:sp>
      <p:sp>
        <p:nvSpPr>
          <p:cNvPr id="5" name="Title 1">
            <a:extLst>
              <a:ext uri="{FF2B5EF4-FFF2-40B4-BE49-F238E27FC236}">
                <a16:creationId xmlns:a16="http://schemas.microsoft.com/office/drawing/2014/main" id="{AE28576F-35F6-6757-066F-5D7BBAA42F6A}"/>
              </a:ext>
            </a:extLst>
          </p:cNvPr>
          <p:cNvSpPr>
            <a:spLocks noGrp="1"/>
          </p:cNvSpPr>
          <p:nvPr>
            <p:ph type="title"/>
          </p:nvPr>
        </p:nvSpPr>
        <p:spPr>
          <a:xfrm>
            <a:off x="450411" y="373263"/>
            <a:ext cx="10662515" cy="1325563"/>
          </a:xfrm>
        </p:spPr>
        <p:txBody>
          <a:bodyPr/>
          <a:lstStyle/>
          <a:p>
            <a:r>
              <a:rPr lang="en-US" dirty="0"/>
              <a:t>Measles outbreak scenario</a:t>
            </a:r>
          </a:p>
        </p:txBody>
      </p:sp>
      <p:sp>
        <p:nvSpPr>
          <p:cNvPr id="6" name="Rectangle 5">
            <a:extLst>
              <a:ext uri="{FF2B5EF4-FFF2-40B4-BE49-F238E27FC236}">
                <a16:creationId xmlns:a16="http://schemas.microsoft.com/office/drawing/2014/main" id="{67C50E6F-6BB9-750F-C45F-D9B5E71BA91E}"/>
              </a:ext>
            </a:extLst>
          </p:cNvPr>
          <p:cNvSpPr/>
          <p:nvPr/>
        </p:nvSpPr>
        <p:spPr>
          <a:xfrm>
            <a:off x="1540460" y="2876550"/>
            <a:ext cx="1708479"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79401257-A137-B2B1-A728-CEE6FD1B7217}"/>
              </a:ext>
            </a:extLst>
          </p:cNvPr>
          <p:cNvCxnSpPr>
            <a:cxnSpLocks/>
          </p:cNvCxnSpPr>
          <p:nvPr/>
        </p:nvCxnSpPr>
        <p:spPr>
          <a:xfrm flipH="1">
            <a:off x="2903708" y="2532062"/>
            <a:ext cx="753892" cy="344488"/>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E749600-4E1A-81F8-B4CA-B51BBD9B1536}"/>
              </a:ext>
            </a:extLst>
          </p:cNvPr>
          <p:cNvSpPr txBox="1"/>
          <p:nvPr/>
        </p:nvSpPr>
        <p:spPr>
          <a:xfrm>
            <a:off x="3657600" y="2303779"/>
            <a:ext cx="2600071" cy="400110"/>
          </a:xfrm>
          <a:prstGeom prst="rect">
            <a:avLst/>
          </a:prstGeom>
          <a:solidFill>
            <a:schemeClr val="accent5"/>
          </a:solidFill>
        </p:spPr>
        <p:txBody>
          <a:bodyPr wrap="none" rtlCol="0">
            <a:spAutoFit/>
          </a:bodyPr>
          <a:lstStyle/>
          <a:p>
            <a:pPr algn="l"/>
            <a:r>
              <a:rPr lang="en-US" sz="2000" b="1" dirty="0">
                <a:solidFill>
                  <a:schemeClr val="bg1"/>
                </a:solidFill>
              </a:rPr>
              <a:t>Case management/IPC</a:t>
            </a:r>
          </a:p>
        </p:txBody>
      </p:sp>
      <p:sp>
        <p:nvSpPr>
          <p:cNvPr id="11" name="TextBox 10">
            <a:extLst>
              <a:ext uri="{FF2B5EF4-FFF2-40B4-BE49-F238E27FC236}">
                <a16:creationId xmlns:a16="http://schemas.microsoft.com/office/drawing/2014/main" id="{BFFD2FDB-24D4-2DE7-2D0A-916BEEC480F9}"/>
              </a:ext>
            </a:extLst>
          </p:cNvPr>
          <p:cNvSpPr txBox="1"/>
          <p:nvPr/>
        </p:nvSpPr>
        <p:spPr>
          <a:xfrm>
            <a:off x="2095719" y="5591835"/>
            <a:ext cx="5024389" cy="400110"/>
          </a:xfrm>
          <a:prstGeom prst="rect">
            <a:avLst/>
          </a:prstGeom>
          <a:solidFill>
            <a:schemeClr val="accent5"/>
          </a:solidFill>
        </p:spPr>
        <p:txBody>
          <a:bodyPr wrap="none" rtlCol="0">
            <a:spAutoFit/>
          </a:bodyPr>
          <a:lstStyle/>
          <a:p>
            <a:pPr algn="l"/>
            <a:r>
              <a:rPr lang="en-US" sz="2000" b="1" dirty="0">
                <a:solidFill>
                  <a:schemeClr val="bg1"/>
                </a:solidFill>
              </a:rPr>
              <a:t>Risk communication/community engagement</a:t>
            </a:r>
          </a:p>
        </p:txBody>
      </p:sp>
      <p:sp>
        <p:nvSpPr>
          <p:cNvPr id="13" name="Rectangle 12">
            <a:extLst>
              <a:ext uri="{FF2B5EF4-FFF2-40B4-BE49-F238E27FC236}">
                <a16:creationId xmlns:a16="http://schemas.microsoft.com/office/drawing/2014/main" id="{23FA9C08-957A-8AA8-02A6-B81DA3A69980}"/>
              </a:ext>
            </a:extLst>
          </p:cNvPr>
          <p:cNvSpPr/>
          <p:nvPr/>
        </p:nvSpPr>
        <p:spPr>
          <a:xfrm>
            <a:off x="3468072" y="4326078"/>
            <a:ext cx="1708479"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F5F9AB29-848D-2EDE-0775-FC5F2C3AE1B9}"/>
              </a:ext>
            </a:extLst>
          </p:cNvPr>
          <p:cNvCxnSpPr>
            <a:cxnSpLocks/>
          </p:cNvCxnSpPr>
          <p:nvPr/>
        </p:nvCxnSpPr>
        <p:spPr>
          <a:xfrm>
            <a:off x="4316989" y="4690096"/>
            <a:ext cx="0" cy="877266"/>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419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1" grpId="0" animBg="1"/>
      <p:bldP spid="1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6577BA"/>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Also on </a:t>
            </a:r>
            <a:r>
              <a:rPr kumimoji="0" lang="en-GB" sz="2000" b="1" i="0" u="none" strike="noStrike" kern="1200" cap="none" spc="0" normalizeH="0" baseline="0" noProof="0" dirty="0">
                <a:ln>
                  <a:noFill/>
                </a:ln>
                <a:solidFill>
                  <a:schemeClr val="accent1"/>
                </a:solidFill>
                <a:effectLst/>
                <a:uLnTx/>
                <a:uFillTx/>
                <a:latin typeface="Arial" panose="020B0604020202020204" pitchFamily="34" charset="0"/>
                <a:ea typeface="Calibri" panose="020F0502020204030204" pitchFamily="34" charset="0"/>
                <a:cs typeface="Arial" panose="020B0604020202020204" pitchFamily="34" charset="0"/>
              </a:rPr>
              <a:t>18 December</a:t>
            </a: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the </a:t>
            </a:r>
            <a:r>
              <a:rPr kumimoji="0" lang="en-GB" sz="2000" b="0" i="0" u="none" strike="noStrike" kern="1200" cap="none" spc="0" normalizeH="0" baseline="0" noProof="0" dirty="0">
                <a:ln>
                  <a:noFill/>
                </a:ln>
                <a:solidFill>
                  <a:schemeClr val="accent1"/>
                </a:solidFill>
                <a:effectLst/>
                <a:uLnTx/>
                <a:uFillTx/>
                <a:latin typeface="Arial" panose="020B0604020202020204" pitchFamily="34" charset="0"/>
                <a:ea typeface="Calibri" panose="020F0502020204030204" pitchFamily="34" charset="0"/>
                <a:cs typeface="Arial" panose="020B0604020202020204" pitchFamily="34" charset="0"/>
              </a:rPr>
              <a:t>Minister gave a press briefing</a:t>
            </a: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with a subsequent release of a </a:t>
            </a:r>
            <a:r>
              <a:rPr kumimoji="0" lang="en-GB" sz="2000" b="0" i="0" u="none" strike="noStrike" kern="1200" cap="none" spc="0" normalizeH="0" baseline="0" noProof="0" dirty="0">
                <a:ln>
                  <a:noFill/>
                </a:ln>
                <a:solidFill>
                  <a:schemeClr val="accent1"/>
                </a:solidFill>
                <a:effectLst/>
                <a:uLnTx/>
                <a:uFillTx/>
                <a:latin typeface="Arial" panose="020B0604020202020204" pitchFamily="34" charset="0"/>
                <a:ea typeface="Calibri" panose="020F0502020204030204" pitchFamily="34" charset="0"/>
                <a:cs typeface="Arial" panose="020B0604020202020204" pitchFamily="34" charset="0"/>
              </a:rPr>
              <a:t>national advisory </a:t>
            </a: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on the confirmed outbreak using print and electronic media. Misperceptions and </a:t>
            </a:r>
            <a:r>
              <a:rPr kumimoji="0" lang="en-GB" sz="2000" b="0" i="0" u="none" strike="noStrike" kern="1200" cap="none" spc="0" normalizeH="0" baseline="0" noProof="0" dirty="0" err="1">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rumors</a:t>
            </a: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about the outbreak began to circulate in the community, including that this was a case brought from foreigners who were not vaccinated. </a:t>
            </a:r>
            <a:endPar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The situation report from the national team on </a:t>
            </a:r>
            <a:r>
              <a:rPr kumimoji="0" lang="en-GB" sz="2000" b="1"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18 December </a:t>
            </a: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highlighted that a significant number of healthcare workers, inpatients, and community members were high-risk contacts. The next day, </a:t>
            </a:r>
            <a:r>
              <a:rPr kumimoji="0" lang="en-GB" sz="2000" b="1" i="0" u="none" strike="noStrike" kern="1200" cap="none" spc="0" normalizeH="0" baseline="0" noProof="0" dirty="0">
                <a:ln>
                  <a:noFill/>
                </a:ln>
                <a:solidFill>
                  <a:schemeClr val="accent1"/>
                </a:solidFill>
                <a:effectLst/>
                <a:uLnTx/>
                <a:uFillTx/>
                <a:latin typeface="Arial" panose="020B0604020202020204" pitchFamily="34" charset="0"/>
                <a:ea typeface="Calibri" panose="020F0502020204030204" pitchFamily="34" charset="0"/>
                <a:cs typeface="Arial" panose="020B0604020202020204" pitchFamily="34" charset="0"/>
              </a:rPr>
              <a:t>19 December</a:t>
            </a:r>
            <a:r>
              <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rPr>
              <a:t>, the incident manager sent the Minister of Health a vaccine requisition order for the WHO, requesting support for a rapid vaccination campaign in affected communities.</a:t>
            </a:r>
            <a:endPar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2" name="Title 1">
            <a:extLst>
              <a:ext uri="{FF2B5EF4-FFF2-40B4-BE49-F238E27FC236}">
                <a16:creationId xmlns:a16="http://schemas.microsoft.com/office/drawing/2014/main" id="{AC3F20FC-0ED0-D305-2E68-F084D1B518F1}"/>
              </a:ext>
            </a:extLst>
          </p:cNvPr>
          <p:cNvSpPr>
            <a:spLocks noGrp="1"/>
          </p:cNvSpPr>
          <p:nvPr>
            <p:ph type="title"/>
          </p:nvPr>
        </p:nvSpPr>
        <p:spPr>
          <a:xfrm>
            <a:off x="450411" y="373263"/>
            <a:ext cx="10662515" cy="1325563"/>
          </a:xfrm>
        </p:spPr>
        <p:txBody>
          <a:bodyPr/>
          <a:lstStyle/>
          <a:p>
            <a:r>
              <a:rPr lang="en-US" dirty="0"/>
              <a:t>Measles outbreak scenario</a:t>
            </a:r>
          </a:p>
        </p:txBody>
      </p:sp>
      <p:sp>
        <p:nvSpPr>
          <p:cNvPr id="6" name="TextBox 5">
            <a:extLst>
              <a:ext uri="{FF2B5EF4-FFF2-40B4-BE49-F238E27FC236}">
                <a16:creationId xmlns:a16="http://schemas.microsoft.com/office/drawing/2014/main" id="{191E475F-1D93-681A-A7DA-7D855061ED80}"/>
              </a:ext>
            </a:extLst>
          </p:cNvPr>
          <p:cNvSpPr txBox="1"/>
          <p:nvPr/>
        </p:nvSpPr>
        <p:spPr>
          <a:xfrm>
            <a:off x="1194104" y="5500386"/>
            <a:ext cx="3477170" cy="400110"/>
          </a:xfrm>
          <a:prstGeom prst="rect">
            <a:avLst/>
          </a:prstGeom>
          <a:solidFill>
            <a:schemeClr val="accent5"/>
          </a:solidFill>
        </p:spPr>
        <p:txBody>
          <a:bodyPr wrap="none" rtlCol="0">
            <a:spAutoFit/>
          </a:bodyPr>
          <a:lstStyle/>
          <a:p>
            <a:pPr algn="l"/>
            <a:r>
              <a:rPr lang="en-US" sz="2000" b="1" dirty="0">
                <a:solidFill>
                  <a:schemeClr val="bg1"/>
                </a:solidFill>
              </a:rPr>
              <a:t>Public health countermeasures</a:t>
            </a:r>
          </a:p>
        </p:txBody>
      </p:sp>
      <p:sp>
        <p:nvSpPr>
          <p:cNvPr id="7" name="Rectangle 6">
            <a:extLst>
              <a:ext uri="{FF2B5EF4-FFF2-40B4-BE49-F238E27FC236}">
                <a16:creationId xmlns:a16="http://schemas.microsoft.com/office/drawing/2014/main" id="{5920DCD8-E3CF-89FF-015C-141AF4474538}"/>
              </a:ext>
            </a:extLst>
          </p:cNvPr>
          <p:cNvSpPr/>
          <p:nvPr/>
        </p:nvSpPr>
        <p:spPr>
          <a:xfrm>
            <a:off x="2126904" y="4208423"/>
            <a:ext cx="1708479"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99CF6FEC-AF26-C6B2-F8B4-F6B520DBED5E}"/>
              </a:ext>
            </a:extLst>
          </p:cNvPr>
          <p:cNvCxnSpPr>
            <a:cxnSpLocks/>
          </p:cNvCxnSpPr>
          <p:nvPr/>
        </p:nvCxnSpPr>
        <p:spPr>
          <a:xfrm>
            <a:off x="2932689" y="4601196"/>
            <a:ext cx="0" cy="877266"/>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1922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en-US" dirty="0"/>
              <a:t>Answer key: early response activities (+ completion date)</a:t>
            </a:r>
          </a:p>
        </p:txBody>
      </p:sp>
      <p:pic>
        <p:nvPicPr>
          <p:cNvPr id="2" name="Picture 1">
            <a:extLst>
              <a:ext uri="{FF2B5EF4-FFF2-40B4-BE49-F238E27FC236}">
                <a16:creationId xmlns:a16="http://schemas.microsoft.com/office/drawing/2014/main" id="{3DFB77F6-1A6A-112D-9462-86B0BA0F99F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2340"/>
          <a:stretch/>
        </p:blipFill>
        <p:spPr>
          <a:xfrm>
            <a:off x="1197986" y="881638"/>
            <a:ext cx="6367028" cy="5638060"/>
          </a:xfrm>
          <a:prstGeom prst="rect">
            <a:avLst/>
          </a:prstGeom>
        </p:spPr>
      </p:pic>
      <p:sp>
        <p:nvSpPr>
          <p:cNvPr id="7" name="Rectangle 6">
            <a:extLst>
              <a:ext uri="{FF2B5EF4-FFF2-40B4-BE49-F238E27FC236}">
                <a16:creationId xmlns:a16="http://schemas.microsoft.com/office/drawing/2014/main" id="{80FBA336-4DAB-4099-B181-BDD46E910ABF}"/>
              </a:ext>
            </a:extLst>
          </p:cNvPr>
          <p:cNvSpPr/>
          <p:nvPr/>
        </p:nvSpPr>
        <p:spPr>
          <a:xfrm>
            <a:off x="3680265" y="4208422"/>
            <a:ext cx="688530" cy="782677"/>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a:extLst>
              <a:ext uri="{FF2B5EF4-FFF2-40B4-BE49-F238E27FC236}">
                <a16:creationId xmlns:a16="http://schemas.microsoft.com/office/drawing/2014/main" id="{DB81E874-C2F5-B943-CCF0-002ABCA51ED6}"/>
              </a:ext>
            </a:extLst>
          </p:cNvPr>
          <p:cNvSpPr/>
          <p:nvPr/>
        </p:nvSpPr>
        <p:spPr>
          <a:xfrm>
            <a:off x="4381500" y="4208421"/>
            <a:ext cx="3931089" cy="782677"/>
          </a:xfrm>
          <a:prstGeom prst="rightArrow">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F86E05D4-CE06-121C-CB6B-AAE78F38A8B5}"/>
              </a:ext>
            </a:extLst>
          </p:cNvPr>
          <p:cNvSpPr txBox="1"/>
          <p:nvPr/>
        </p:nvSpPr>
        <p:spPr>
          <a:xfrm>
            <a:off x="8585173" y="4091957"/>
            <a:ext cx="2703174" cy="1200329"/>
          </a:xfrm>
          <a:prstGeom prst="rect">
            <a:avLst/>
          </a:prstGeom>
          <a:noFill/>
        </p:spPr>
        <p:txBody>
          <a:bodyPr wrap="square" lIns="91440" tIns="45720" rIns="91440" bIns="45720" rtlCol="0" anchor="t">
            <a:spAutoFit/>
          </a:bodyPr>
          <a:lstStyle/>
          <a:p>
            <a:r>
              <a:rPr lang="en-US" sz="2400" dirty="0">
                <a:latin typeface="Arial"/>
                <a:cs typeface="Arial"/>
              </a:rPr>
              <a:t>Date of 7-1-7 early response action completion</a:t>
            </a:r>
          </a:p>
        </p:txBody>
      </p:sp>
    </p:spTree>
    <p:extLst>
      <p:ext uri="{BB962C8B-B14F-4D97-AF65-F5344CB8AC3E}">
        <p14:creationId xmlns:p14="http://schemas.microsoft.com/office/powerpoint/2010/main" val="2287136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en-US" dirty="0"/>
              <a:t>Answer key: 7-1-7 target calculation</a:t>
            </a:r>
          </a:p>
        </p:txBody>
      </p:sp>
      <p:pic>
        <p:nvPicPr>
          <p:cNvPr id="4" name="Picture 3">
            <a:extLst>
              <a:ext uri="{FF2B5EF4-FFF2-40B4-BE49-F238E27FC236}">
                <a16:creationId xmlns:a16="http://schemas.microsoft.com/office/drawing/2014/main" id="{B50F1660-5653-09F0-C9CF-0F9838A87E3C}"/>
              </a:ext>
            </a:extLst>
          </p:cNvPr>
          <p:cNvPicPr>
            <a:picLocks noChangeAspect="1"/>
          </p:cNvPicPr>
          <p:nvPr/>
        </p:nvPicPr>
        <p:blipFill>
          <a:blip r:embed="rId3"/>
          <a:stretch>
            <a:fillRect/>
          </a:stretch>
        </p:blipFill>
        <p:spPr>
          <a:xfrm>
            <a:off x="600458" y="1137797"/>
            <a:ext cx="10706814" cy="5136050"/>
          </a:xfrm>
          <a:prstGeom prst="rect">
            <a:avLst/>
          </a:prstGeom>
          <a:ln>
            <a:noFill/>
          </a:ln>
        </p:spPr>
      </p:pic>
    </p:spTree>
    <p:extLst>
      <p:ext uri="{BB962C8B-B14F-4D97-AF65-F5344CB8AC3E}">
        <p14:creationId xmlns:p14="http://schemas.microsoft.com/office/powerpoint/2010/main" val="146952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99F16-4E6C-58DC-5A98-C2C52F94E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F89D0B-2808-52B4-A62C-8AA6C02DC233}"/>
              </a:ext>
            </a:extLst>
          </p:cNvPr>
          <p:cNvSpPr>
            <a:spLocks noGrp="1"/>
          </p:cNvSpPr>
          <p:nvPr>
            <p:ph type="title"/>
          </p:nvPr>
        </p:nvSpPr>
        <p:spPr>
          <a:xfrm>
            <a:off x="831850" y="2419713"/>
            <a:ext cx="9703980" cy="2018574"/>
          </a:xfrm>
        </p:spPr>
        <p:txBody>
          <a:bodyPr/>
          <a:lstStyle/>
          <a:p>
            <a:r>
              <a:rPr lang="en-US" sz="5000"/>
              <a:t>How can we consistently find and stop outbreaks quickly?  </a:t>
            </a:r>
            <a:endParaRPr lang="en-US" sz="3000">
              <a:solidFill>
                <a:schemeClr val="tx2"/>
              </a:solidFill>
            </a:endParaRPr>
          </a:p>
        </p:txBody>
      </p:sp>
    </p:spTree>
    <p:extLst>
      <p:ext uri="{BB962C8B-B14F-4D97-AF65-F5344CB8AC3E}">
        <p14:creationId xmlns:p14="http://schemas.microsoft.com/office/powerpoint/2010/main" val="19677487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p:txBody>
          <a:bodyPr/>
          <a:lstStyle/>
          <a:p>
            <a:r>
              <a:rPr lang="en-US" sz="3200" dirty="0">
                <a:latin typeface="Arial"/>
                <a:cs typeface="Arial"/>
              </a:rPr>
              <a:t>Facilitation of Part 2: bottlenecks, enablers, and actions</a:t>
            </a:r>
            <a:endParaRPr lang="en-US" dirty="0"/>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3429000"/>
            <a:ext cx="3865701" cy="3028361"/>
          </a:xfrm>
        </p:spPr>
        <p:txBody>
          <a:bodyPr/>
          <a:lstStyle/>
          <a:p>
            <a:r>
              <a:rPr lang="en-US" dirty="0"/>
              <a:t>Facilitator Guide: pages 7-10</a:t>
            </a:r>
          </a:p>
          <a:p>
            <a:r>
              <a:rPr lang="en-US" dirty="0"/>
              <a:t>(Scenario in Participant Guide)</a:t>
            </a:r>
          </a:p>
          <a:p>
            <a:endParaRPr lang="en-US" dirty="0"/>
          </a:p>
          <a:p>
            <a:endParaRPr lang="en-US"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p:txBody>
          <a:bodyPr/>
          <a:lstStyle/>
          <a:p>
            <a:r>
              <a:rPr lang="en-US" dirty="0"/>
              <a:t>Sub-activity agenda</a:t>
            </a:r>
          </a:p>
        </p:txBody>
      </p:sp>
      <p:graphicFrame>
        <p:nvGraphicFramePr>
          <p:cNvPr id="3" name="Table 2">
            <a:extLst>
              <a:ext uri="{FF2B5EF4-FFF2-40B4-BE49-F238E27FC236}">
                <a16:creationId xmlns:a16="http://schemas.microsoft.com/office/drawing/2014/main" id="{58BF2E7E-633D-3355-8BC6-D39773392CFD}"/>
              </a:ext>
            </a:extLst>
          </p:cNvPr>
          <p:cNvGraphicFramePr>
            <a:graphicFrameLocks noGrp="1"/>
          </p:cNvGraphicFramePr>
          <p:nvPr>
            <p:extLst>
              <p:ext uri="{D42A27DB-BD31-4B8C-83A1-F6EECF244321}">
                <p14:modId xmlns:p14="http://schemas.microsoft.com/office/powerpoint/2010/main" val="476135015"/>
              </p:ext>
            </p:extLst>
          </p:nvPr>
        </p:nvGraphicFramePr>
        <p:xfrm>
          <a:off x="4601065" y="2142002"/>
          <a:ext cx="7162799" cy="2923695"/>
        </p:xfrm>
        <a:graphic>
          <a:graphicData uri="http://schemas.openxmlformats.org/drawingml/2006/table">
            <a:tbl>
              <a:tblPr/>
              <a:tblGrid>
                <a:gridCol w="834535">
                  <a:extLst>
                    <a:ext uri="{9D8B030D-6E8A-4147-A177-3AD203B41FA5}">
                      <a16:colId xmlns:a16="http://schemas.microsoft.com/office/drawing/2014/main" val="1390176686"/>
                    </a:ext>
                  </a:extLst>
                </a:gridCol>
                <a:gridCol w="3454400">
                  <a:extLst>
                    <a:ext uri="{9D8B030D-6E8A-4147-A177-3AD203B41FA5}">
                      <a16:colId xmlns:a16="http://schemas.microsoft.com/office/drawing/2014/main" val="2458331761"/>
                    </a:ext>
                  </a:extLst>
                </a:gridCol>
                <a:gridCol w="1447800">
                  <a:extLst>
                    <a:ext uri="{9D8B030D-6E8A-4147-A177-3AD203B41FA5}">
                      <a16:colId xmlns:a16="http://schemas.microsoft.com/office/drawing/2014/main" val="1127294719"/>
                    </a:ext>
                  </a:extLst>
                </a:gridCol>
                <a:gridCol w="1426064">
                  <a:extLst>
                    <a:ext uri="{9D8B030D-6E8A-4147-A177-3AD203B41FA5}">
                      <a16:colId xmlns:a16="http://schemas.microsoft.com/office/drawing/2014/main" val="2063295243"/>
                    </a:ext>
                  </a:extLst>
                </a:gridCol>
              </a:tblGrid>
              <a:tr h="355891">
                <a:tc>
                  <a:txBody>
                    <a:bodyPr/>
                    <a:lstStyle/>
                    <a:p>
                      <a:pPr algn="ctr" fontAlgn="t"/>
                      <a:endParaRPr lang="en-US" sz="18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n-US" sz="1800" b="1" i="0" dirty="0">
                          <a:solidFill>
                            <a:schemeClr val="bg1"/>
                          </a:solidFill>
                          <a:effectLst/>
                          <a:latin typeface="Arial" panose="020B0604020202020204" pitchFamily="34" charset="0"/>
                          <a:cs typeface="Arial" panose="020B0604020202020204" pitchFamily="34" charset="0"/>
                        </a:rPr>
                        <a:t>Sub-activity</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r>
                        <a:rPr lang="en-US" sz="1800" b="1" i="0" dirty="0">
                          <a:solidFill>
                            <a:schemeClr val="bg1"/>
                          </a:solidFill>
                          <a:effectLst/>
                          <a:latin typeface="Arial" panose="020B0604020202020204" pitchFamily="34" charset="0"/>
                          <a:cs typeface="Arial" panose="020B0604020202020204" pitchFamily="34" charset="0"/>
                        </a:rPr>
                        <a:t>Method</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n-US" sz="1800" b="1" i="0" dirty="0">
                          <a:solidFill>
                            <a:schemeClr val="bg1"/>
                          </a:solidFill>
                          <a:effectLst/>
                          <a:latin typeface="Arial" panose="020B0604020202020204" pitchFamily="34" charset="0"/>
                          <a:cs typeface="Arial" panose="020B0604020202020204" pitchFamily="34" charset="0"/>
                        </a:rPr>
                        <a:t>Suggested duration</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683634">
                <a:tc>
                  <a:txBody>
                    <a:bodyPr/>
                    <a:lstStyle/>
                    <a:p>
                      <a:pPr algn="ctr" rtl="0" fontAlgn="base"/>
                      <a:r>
                        <a:rPr lang="en-US" sz="1800" b="1" i="0" dirty="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n-US" sz="2000" dirty="0">
                          <a:effectLst/>
                          <a:latin typeface="Arial" panose="020B0604020202020204" pitchFamily="34" charset="0"/>
                          <a:cs typeface="Arial" panose="020B0604020202020204" pitchFamily="34" charset="0"/>
                        </a:rPr>
                        <a:t>Identify bottlenecks, enablers, and actions</a:t>
                      </a:r>
                      <a:endParaRPr lang="en-US" sz="20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n-US" sz="2000" dirty="0">
                          <a:effectLst/>
                          <a:latin typeface="Arial" panose="020B0604020202020204" pitchFamily="34" charset="0"/>
                          <a:ea typeface="Calibri" panose="020F0502020204030204" pitchFamily="34" charset="0"/>
                          <a:cs typeface="Arial" panose="020B0604020202020204" pitchFamily="34" charset="0"/>
                        </a:rPr>
                        <a:t>Individual work</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n-US" sz="2000" dirty="0">
                          <a:effectLst/>
                          <a:latin typeface="Arial" panose="020B0604020202020204" pitchFamily="34" charset="0"/>
                          <a:ea typeface="Calibri" panose="020F0502020204030204" pitchFamily="34" charset="0"/>
                          <a:cs typeface="Arial" panose="020B0604020202020204" pitchFamily="34" charset="0"/>
                        </a:rPr>
                        <a:t>5</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683634">
                <a:tc>
                  <a:txBody>
                    <a:bodyPr/>
                    <a:lstStyle/>
                    <a:p>
                      <a:pPr algn="ctr" rtl="0" fontAlgn="base"/>
                      <a:r>
                        <a:rPr lang="en-US" sz="1800" b="1" i="0" dirty="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n-US" sz="2000" dirty="0">
                          <a:effectLst/>
                          <a:latin typeface="Arial" panose="020B0604020202020204" pitchFamily="34" charset="0"/>
                          <a:cs typeface="Arial" panose="020B0604020202020204" pitchFamily="34" charset="0"/>
                        </a:rPr>
                        <a:t>Discuss bottlenecks and enablers</a:t>
                      </a:r>
                      <a:endParaRPr lang="en-US" sz="20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2000" dirty="0">
                          <a:effectLst/>
                          <a:latin typeface="Arial" panose="020B0604020202020204" pitchFamily="34" charset="0"/>
                          <a:ea typeface="Calibri" panose="020F0502020204030204" pitchFamily="34" charset="0"/>
                          <a:cs typeface="Arial" panose="020B0604020202020204" pitchFamily="34" charset="0"/>
                        </a:rPr>
                        <a:t>‘Post it’ method</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2000" dirty="0">
                          <a:effectLst/>
                          <a:latin typeface="Arial" panose="020B0604020202020204" pitchFamily="34" charset="0"/>
                          <a:ea typeface="Calibri" panose="020F0502020204030204" pitchFamily="34" charset="0"/>
                          <a:cs typeface="Arial" panose="020B0604020202020204" pitchFamily="34" charset="0"/>
                        </a:rPr>
                        <a:t>10</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683634">
                <a:tc>
                  <a:txBody>
                    <a:bodyPr/>
                    <a:lstStyle/>
                    <a:p>
                      <a:pPr algn="ctr" rtl="0" fontAlgn="base"/>
                      <a:r>
                        <a:rPr lang="en-US" sz="1800" b="1" i="0" dirty="0">
                          <a:solidFill>
                            <a:schemeClr val="tx2"/>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lvl="0" indent="0" algn="l" defTabSz="914400" rtl="0" eaLnBrk="1" fontAlgn="auto" latinLnBrk="0" hangingPunct="1">
                        <a:lnSpc>
                          <a:spcPct val="115000"/>
                        </a:lnSpc>
                        <a:spcBef>
                          <a:spcPts val="0"/>
                        </a:spcBef>
                        <a:spcAft>
                          <a:spcPts val="100"/>
                        </a:spcAft>
                        <a:buClrTx/>
                        <a:buSzTx/>
                        <a:buFontTx/>
                        <a:buNone/>
                        <a:tabLst/>
                        <a:defRPr/>
                      </a:pPr>
                      <a:r>
                        <a:rPr lang="en-US" sz="2000" dirty="0">
                          <a:effectLst/>
                          <a:latin typeface="Arial" panose="020B0604020202020204" pitchFamily="34" charset="0"/>
                          <a:cs typeface="Arial" panose="020B0604020202020204" pitchFamily="34" charset="0"/>
                        </a:rPr>
                        <a:t>Discuss immediate and longer-term actions</a:t>
                      </a:r>
                      <a:endParaRPr lang="en-US" sz="2000" dirty="0">
                        <a:effectLst/>
                        <a:latin typeface="Arial" panose="020B0604020202020204" pitchFamily="34" charset="0"/>
                        <a:ea typeface="Calibri" panose="020F0502020204030204" pitchFamily="34" charset="0"/>
                        <a:cs typeface="Arial" panose="020B0604020202020204" pitchFamily="34" charset="0"/>
                      </a:endParaRP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2000" dirty="0">
                          <a:effectLst/>
                          <a:latin typeface="Arial" panose="020B0604020202020204" pitchFamily="34" charset="0"/>
                          <a:ea typeface="Calibri" panose="020F0502020204030204" pitchFamily="34" charset="0"/>
                          <a:cs typeface="Arial" panose="020B0604020202020204" pitchFamily="34" charset="0"/>
                        </a:rPr>
                        <a:t>‘Verbal’ method</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n-US" sz="2000" dirty="0">
                          <a:effectLst/>
                          <a:latin typeface="Arial" panose="020B0604020202020204" pitchFamily="34" charset="0"/>
                          <a:ea typeface="Calibri" panose="020F0502020204030204" pitchFamily="34" charset="0"/>
                          <a:cs typeface="Arial" panose="020B0604020202020204" pitchFamily="34" charset="0"/>
                        </a:rPr>
                        <a:t>10</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3651120762"/>
                  </a:ext>
                </a:extLst>
              </a:tr>
            </a:tbl>
          </a:graphicData>
        </a:graphic>
      </p:graphicFrame>
    </p:spTree>
    <p:extLst>
      <p:ext uri="{BB962C8B-B14F-4D97-AF65-F5344CB8AC3E}">
        <p14:creationId xmlns:p14="http://schemas.microsoft.com/office/powerpoint/2010/main" val="26595319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450411" y="1933593"/>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5000"/>
              </a:lnSpc>
              <a:spcBef>
                <a:spcPts val="0"/>
              </a:spcBef>
              <a:spcAft>
                <a:spcPts val="100"/>
              </a:spcAft>
            </a:pPr>
            <a:r>
              <a:rPr lang="en-GB" sz="2000" b="0" dirty="0" err="1">
                <a:solidFill>
                  <a:schemeClr val="tx1"/>
                </a:solidFill>
                <a:ea typeface="Calibri" panose="020F0502020204030204" pitchFamily="34" charset="0"/>
                <a:cs typeface="Arial" panose="020B0604020202020204" pitchFamily="34" charset="0"/>
              </a:rPr>
              <a:t>Epistan</a:t>
            </a:r>
            <a:r>
              <a:rPr lang="en-GB" sz="2000" b="0" dirty="0">
                <a:solidFill>
                  <a:schemeClr val="tx1"/>
                </a:solidFill>
                <a:ea typeface="Calibri" panose="020F0502020204030204" pitchFamily="34" charset="0"/>
                <a:cs typeface="Arial" panose="020B0604020202020204" pitchFamily="34" charset="0"/>
              </a:rPr>
              <a:t> is a small nation with six districts. A comprehensive disease surveillance and response framework is conducted at health facilities, organized by districts and coordinated by the national Ministry of Health (MOH) and the public health emergency operations </a:t>
            </a:r>
            <a:r>
              <a:rPr lang="en-GB" sz="2000" b="0" dirty="0" err="1">
                <a:solidFill>
                  <a:schemeClr val="tx1"/>
                </a:solidFill>
                <a:ea typeface="Calibri" panose="020F0502020204030204" pitchFamily="34" charset="0"/>
                <a:cs typeface="Arial" panose="020B0604020202020204" pitchFamily="34" charset="0"/>
              </a:rPr>
              <a:t>center</a:t>
            </a:r>
            <a:r>
              <a:rPr lang="en-GB" sz="2000" b="0" dirty="0">
                <a:solidFill>
                  <a:schemeClr val="tx1"/>
                </a:solidFill>
                <a:ea typeface="Calibri" panose="020F0502020204030204" pitchFamily="34" charset="0"/>
                <a:cs typeface="Arial" panose="020B0604020202020204" pitchFamily="34" charset="0"/>
              </a:rPr>
              <a:t> (PHEOC). You are an emergency manager working in the PHEOC.</a:t>
            </a:r>
            <a:br>
              <a:rPr lang="en-GB" sz="2000" b="0" dirty="0">
                <a:solidFill>
                  <a:schemeClr val="tx1"/>
                </a:solidFill>
                <a:ea typeface="Calibri" panose="020F0502020204030204" pitchFamily="34" charset="0"/>
                <a:cs typeface="Arial" panose="020B0604020202020204" pitchFamily="34" charset="0"/>
              </a:rPr>
            </a:br>
            <a:endParaRPr lang="en-US" sz="2000" b="0" dirty="0">
              <a:solidFill>
                <a:schemeClr val="tx1"/>
              </a:solidFill>
              <a:ea typeface="Calibri" panose="020F0502020204030204" pitchFamily="34" charset="0"/>
              <a:cs typeface="Arial" panose="020B0604020202020204" pitchFamily="34" charset="0"/>
            </a:endParaRPr>
          </a:p>
          <a:p>
            <a:pPr>
              <a:lnSpc>
                <a:spcPct val="115000"/>
              </a:lnSpc>
              <a:spcBef>
                <a:spcPts val="0"/>
              </a:spcBef>
              <a:spcAft>
                <a:spcPts val="100"/>
              </a:spcAft>
            </a:pPr>
            <a:r>
              <a:rPr lang="en-GB" sz="2000" b="0" dirty="0">
                <a:solidFill>
                  <a:schemeClr val="tx1"/>
                </a:solidFill>
                <a:cs typeface="Arial" panose="020B0604020202020204" pitchFamily="34" charset="0"/>
              </a:rPr>
              <a:t>Today is December 12. </a:t>
            </a:r>
            <a:r>
              <a:rPr lang="en-GB" sz="2000" b="0" dirty="0">
                <a:solidFill>
                  <a:schemeClr val="tx1"/>
                </a:solidFill>
                <a:ea typeface="Calibri" panose="020F0502020204030204" pitchFamily="34" charset="0"/>
                <a:cs typeface="Arial" panose="020B0604020202020204" pitchFamily="34" charset="0"/>
              </a:rPr>
              <a:t>The PHEOC was activated today. A meeting has been called in 20 minutes to discuss a new confirmed case of measles. The incident manager has requested for you to summarize the outbreak timeline and propose priority actions using the 7-1-7 target.</a:t>
            </a:r>
            <a:endParaRPr lang="en-US" sz="2000" b="0" dirty="0">
              <a:solidFill>
                <a:schemeClr val="tx1"/>
              </a:solidFill>
              <a:ea typeface="Calibri" panose="020F0502020204030204" pitchFamily="34" charset="0"/>
              <a:cs typeface="Arial" panose="020B0604020202020204" pitchFamily="34" charset="0"/>
            </a:endParaRPr>
          </a:p>
          <a:p>
            <a:pPr marL="171450"/>
            <a:endParaRPr lang="en-GB" sz="2000" b="0" dirty="0">
              <a:solidFill>
                <a:schemeClr val="tx1"/>
              </a:solidFill>
              <a:cs typeface="Arial" panose="020B0604020202020204" pitchFamily="34" charset="0"/>
            </a:endParaRPr>
          </a:p>
        </p:txBody>
      </p:sp>
      <p:sp>
        <p:nvSpPr>
          <p:cNvPr id="5" name="Title 1">
            <a:extLst>
              <a:ext uri="{FF2B5EF4-FFF2-40B4-BE49-F238E27FC236}">
                <a16:creationId xmlns:a16="http://schemas.microsoft.com/office/drawing/2014/main" id="{15F4AC47-05C0-5CB3-005B-75D9907CB2D3}"/>
              </a:ext>
            </a:extLst>
          </p:cNvPr>
          <p:cNvSpPr>
            <a:spLocks noGrp="1"/>
          </p:cNvSpPr>
          <p:nvPr>
            <p:ph type="title"/>
          </p:nvPr>
        </p:nvSpPr>
        <p:spPr>
          <a:xfrm>
            <a:off x="450411" y="373263"/>
            <a:ext cx="10662515" cy="1325563"/>
          </a:xfrm>
        </p:spPr>
        <p:txBody>
          <a:bodyPr/>
          <a:lstStyle/>
          <a:p>
            <a:r>
              <a:rPr lang="en-US" dirty="0"/>
              <a:t>Measles outbreak scenario</a:t>
            </a:r>
          </a:p>
        </p:txBody>
      </p:sp>
      <p:sp>
        <p:nvSpPr>
          <p:cNvPr id="12" name="Rectangle 11">
            <a:extLst>
              <a:ext uri="{FF2B5EF4-FFF2-40B4-BE49-F238E27FC236}">
                <a16:creationId xmlns:a16="http://schemas.microsoft.com/office/drawing/2014/main" id="{80BBA50D-4840-DDBE-12A4-9212AFCF2560}"/>
              </a:ext>
            </a:extLst>
          </p:cNvPr>
          <p:cNvSpPr/>
          <p:nvPr/>
        </p:nvSpPr>
        <p:spPr>
          <a:xfrm>
            <a:off x="10128000" y="242504"/>
            <a:ext cx="1524000" cy="1049137"/>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US" sz="2000" u="sng" dirty="0">
                <a:solidFill>
                  <a:schemeClr val="tx1"/>
                </a:solidFill>
              </a:rPr>
              <a:t>Text legend</a:t>
            </a:r>
          </a:p>
          <a:p>
            <a:r>
              <a:rPr lang="en-US" sz="2000" b="1" dirty="0">
                <a:solidFill>
                  <a:schemeClr val="accent1"/>
                </a:solidFill>
              </a:rPr>
              <a:t>Bottlenecks</a:t>
            </a:r>
          </a:p>
          <a:p>
            <a:r>
              <a:rPr lang="en-US" sz="2000" b="1" dirty="0">
                <a:solidFill>
                  <a:schemeClr val="accent5"/>
                </a:solidFill>
              </a:rPr>
              <a:t>Enablers</a:t>
            </a:r>
          </a:p>
        </p:txBody>
      </p:sp>
    </p:spTree>
    <p:extLst>
      <p:ext uri="{BB962C8B-B14F-4D97-AF65-F5344CB8AC3E}">
        <p14:creationId xmlns:p14="http://schemas.microsoft.com/office/powerpoint/2010/main" val="34658922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6706" y="1123772"/>
            <a:ext cx="11194869" cy="5203876"/>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n-US" sz="2000" b="0" dirty="0">
                <a:solidFill>
                  <a:schemeClr val="tx1"/>
                </a:solidFill>
                <a:effectLst/>
                <a:latin typeface="Arial" panose="020B0604020202020204" pitchFamily="34" charset="0"/>
                <a:ea typeface="Calibri" panose="020F0502020204030204" pitchFamily="34" charset="0"/>
                <a:cs typeface="Arial" panose="020B0604020202020204" pitchFamily="34" charset="0"/>
              </a:rPr>
              <a:t>A 22-year-old female, “Ms. A”, presented at a district hospital on December 3 with a fever, cough, coryza</a:t>
            </a:r>
            <a:r>
              <a:rPr lang="en-US" sz="2000" b="0" dirty="0">
                <a:solidFill>
                  <a:schemeClr val="tx1"/>
                </a:solidFill>
                <a:effectLst/>
                <a:latin typeface="Calibri" panose="020F0502020204030204" pitchFamily="34" charset="0"/>
                <a:ea typeface="Yu Mincho" panose="02020400000000000000" pitchFamily="18" charset="-128"/>
                <a:cs typeface="Arial" panose="020B0604020202020204" pitchFamily="34" charset="0"/>
              </a:rPr>
              <a:t> (inflammation of the </a:t>
            </a:r>
            <a:r>
              <a:rPr lang="en-US" sz="2000" b="0" u="none" strike="noStrike" dirty="0">
                <a:solidFill>
                  <a:schemeClr val="tx1"/>
                </a:solidFill>
                <a:effectLst/>
                <a:latin typeface="Calibri" panose="020F0502020204030204" pitchFamily="34" charset="0"/>
                <a:ea typeface="Yu Mincho" panose="02020400000000000000" pitchFamily="18" charset="-128"/>
                <a:cs typeface="Arial" panose="020B0604020202020204" pitchFamily="34" charset="0"/>
                <a:hlinkClick r:id="rId3">
                  <a:extLst>
                    <a:ext uri="{A12FA001-AC4F-418D-AE19-62706E023703}">
                      <ahyp:hlinkClr xmlns:ahyp="http://schemas.microsoft.com/office/drawing/2018/hyperlinkcolor" val="tx"/>
                    </a:ext>
                  </a:extLst>
                </a:hlinkClick>
              </a:rPr>
              <a:t>mucous</a:t>
            </a:r>
            <a:r>
              <a:rPr lang="en-US" sz="2000" b="0" dirty="0">
                <a:solidFill>
                  <a:schemeClr val="tx1"/>
                </a:solidFill>
                <a:effectLst/>
                <a:latin typeface="Calibri" panose="020F0502020204030204" pitchFamily="34" charset="0"/>
                <a:ea typeface="Yu Mincho" panose="02020400000000000000" pitchFamily="18" charset="-128"/>
                <a:cs typeface="Arial" panose="020B0604020202020204" pitchFamily="34" charset="0"/>
              </a:rPr>
              <a:t> membrane in the nose), and conjunctivitis (often known as “pink eye”. It is an inflammation of the outermost layer of the white part of the eye and inner surface of the eyelid). </a:t>
            </a:r>
            <a:r>
              <a:rPr lang="en-US" sz="2000" b="0" dirty="0">
                <a:solidFill>
                  <a:schemeClr val="tx1"/>
                </a:solidFill>
                <a:effectLst/>
                <a:latin typeface="Arial" panose="020B0604020202020204" pitchFamily="34" charset="0"/>
                <a:ea typeface="Calibri" panose="020F0502020204030204" pitchFamily="34" charset="0"/>
                <a:cs typeface="Arial" panose="020B0604020202020204" pitchFamily="34" charset="0"/>
              </a:rPr>
              <a:t>Her symptoms started three days earlier, on November 30. </a:t>
            </a:r>
            <a:endParaRPr lang="en-US" sz="2000" b="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p>
            <a:pPr marL="0" marR="0">
              <a:lnSpc>
                <a:spcPct val="115000"/>
              </a:lnSpc>
              <a:spcBef>
                <a:spcPts val="0"/>
              </a:spcBef>
              <a:spcAft>
                <a:spcPts val="100"/>
              </a:spcAft>
            </a:pPr>
            <a:endParaRPr lang="en-US" sz="1200" b="0" dirty="0">
              <a:solidFill>
                <a:schemeClr val="tx1"/>
              </a:solidFill>
              <a:effectLst/>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en-GB" sz="2000" b="0" dirty="0">
                <a:solidFill>
                  <a:schemeClr val="tx1"/>
                </a:solidFill>
                <a:effectLst/>
                <a:ea typeface="Calibri" panose="020F0502020204030204" pitchFamily="34" charset="0"/>
                <a:cs typeface="Arial" panose="020B0604020202020204" pitchFamily="34" charset="0"/>
              </a:rPr>
              <a:t>After testing negative for influenza, COVID-19, and Respiratory Syncytial Virus (RSV), </a:t>
            </a:r>
            <a:r>
              <a:rPr lang="en-GB" sz="2000" dirty="0">
                <a:solidFill>
                  <a:schemeClr val="accent1"/>
                </a:solidFill>
                <a:effectLst/>
                <a:ea typeface="Calibri" panose="020F0502020204030204" pitchFamily="34" charset="0"/>
                <a:cs typeface="Arial" panose="020B0604020202020204" pitchFamily="34" charset="0"/>
              </a:rPr>
              <a:t>she was managed for a general respiratory virus and sent home despite observation of Koplik spots, which are a diagnostic feature of measles</a:t>
            </a:r>
            <a:r>
              <a:rPr lang="en-GB" sz="2000" b="0" dirty="0">
                <a:solidFill>
                  <a:schemeClr val="tx1"/>
                </a:solidFill>
                <a:effectLst/>
                <a:ea typeface="Calibri" panose="020F0502020204030204" pitchFamily="34" charset="0"/>
                <a:cs typeface="Arial" panose="020B0604020202020204" pitchFamily="34" charset="0"/>
              </a:rPr>
              <a:t>. On December 6, she noticed a rash near her head. On December 8, she returned to the hospital as the rash spread across her body. The </a:t>
            </a:r>
            <a:r>
              <a:rPr lang="en-GB" sz="2000" dirty="0">
                <a:solidFill>
                  <a:srgbClr val="8D2456"/>
                </a:solidFill>
                <a:effectLst/>
                <a:ea typeface="Calibri" panose="020F0502020204030204" pitchFamily="34" charset="0"/>
                <a:cs typeface="Arial" panose="020B0604020202020204" pitchFamily="34" charset="0"/>
              </a:rPr>
              <a:t>clinical team suspected measles</a:t>
            </a:r>
            <a:r>
              <a:rPr lang="en-GB" sz="2000" b="0" dirty="0">
                <a:solidFill>
                  <a:schemeClr val="tx1"/>
                </a:solidFill>
                <a:effectLst/>
                <a:ea typeface="Calibri" panose="020F0502020204030204" pitchFamily="34" charset="0"/>
                <a:cs typeface="Arial" panose="020B0604020202020204" pitchFamily="34" charset="0"/>
              </a:rPr>
              <a:t>, completed a case investigation form and collected a specimen to send to the national reference laboratory on December 8. </a:t>
            </a:r>
          </a:p>
          <a:p>
            <a:pPr marL="0" marR="0">
              <a:lnSpc>
                <a:spcPct val="115000"/>
              </a:lnSpc>
              <a:spcBef>
                <a:spcPts val="0"/>
              </a:spcBef>
              <a:spcAft>
                <a:spcPts val="100"/>
              </a:spcAft>
            </a:pPr>
            <a:endParaRPr lang="en-GB" sz="2000" b="0" dirty="0">
              <a:solidFill>
                <a:schemeClr val="tx1"/>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en-GB" sz="2000" b="0" dirty="0">
                <a:solidFill>
                  <a:schemeClr val="tx1"/>
                </a:solidFill>
                <a:effectLst/>
                <a:ea typeface="Calibri" panose="020F0502020204030204" pitchFamily="34" charset="0"/>
                <a:cs typeface="Arial" panose="020B0604020202020204" pitchFamily="34" charset="0"/>
              </a:rPr>
              <a:t>On December 9, the </a:t>
            </a:r>
            <a:r>
              <a:rPr lang="en-GB" sz="2000" dirty="0">
                <a:solidFill>
                  <a:srgbClr val="8D2456"/>
                </a:solidFill>
                <a:effectLst/>
                <a:ea typeface="Calibri" panose="020F0502020204030204" pitchFamily="34" charset="0"/>
                <a:cs typeface="Arial" panose="020B0604020202020204" pitchFamily="34" charset="0"/>
              </a:rPr>
              <a:t>attending physician who had recently undergone refresher training </a:t>
            </a:r>
            <a:r>
              <a:rPr lang="en-GB" sz="2000" b="0" dirty="0">
                <a:solidFill>
                  <a:schemeClr val="tx1"/>
                </a:solidFill>
                <a:effectLst/>
                <a:ea typeface="Calibri" panose="020F0502020204030204" pitchFamily="34" charset="0"/>
                <a:cs typeface="Arial" panose="020B0604020202020204" pitchFamily="34" charset="0"/>
              </a:rPr>
              <a:t>on escalation and reporting protocols called the district surveillance officer about the suspected measles case.</a:t>
            </a:r>
            <a:endParaRPr lang="en-US" sz="2000" b="0" dirty="0">
              <a:solidFill>
                <a:schemeClr val="tx1"/>
              </a:solidFill>
              <a:ea typeface="Calibri" panose="020F050202020403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450411" y="373263"/>
            <a:ext cx="10662515" cy="750509"/>
          </a:xfrm>
        </p:spPr>
        <p:txBody>
          <a:bodyPr/>
          <a:lstStyle/>
          <a:p>
            <a:r>
              <a:rPr lang="en-US" dirty="0"/>
              <a:t>Measles outbreak scenario</a:t>
            </a:r>
          </a:p>
        </p:txBody>
      </p:sp>
    </p:spTree>
    <p:extLst>
      <p:ext uri="{BB962C8B-B14F-4D97-AF65-F5344CB8AC3E}">
        <p14:creationId xmlns:p14="http://schemas.microsoft.com/office/powerpoint/2010/main" val="30845393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A500581F-C496-2A96-287A-2937892C4DD5}"/>
              </a:ext>
            </a:extLst>
          </p:cNvPr>
          <p:cNvSpPr>
            <a:spLocks noGrp="1"/>
          </p:cNvSpPr>
          <p:nvPr>
            <p:ph type="title"/>
          </p:nvPr>
        </p:nvSpPr>
        <p:spPr>
          <a:xfrm>
            <a:off x="450411" y="373263"/>
            <a:ext cx="10662515" cy="1325563"/>
          </a:xfrm>
        </p:spPr>
        <p:txBody>
          <a:bodyPr/>
          <a:lstStyle/>
          <a:p>
            <a:r>
              <a:rPr lang="en-US" dirty="0"/>
              <a:t>Measles outbreak scenario</a:t>
            </a: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678545" y="1429127"/>
            <a:ext cx="10835756"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n-GB" sz="2000" b="0" dirty="0">
                <a:solidFill>
                  <a:schemeClr val="tx1"/>
                </a:solidFill>
                <a:effectLst/>
                <a:latin typeface="Arial"/>
                <a:ea typeface="Calibri"/>
                <a:cs typeface="Arial"/>
              </a:rPr>
              <a:t>On December 10, the district rapid response team initiated contact tracing of Ms A’s contacts and started active surveillance of health workers at the district hospital</a:t>
            </a:r>
            <a:r>
              <a:rPr lang="en-GB" sz="2000" b="0" dirty="0">
                <a:solidFill>
                  <a:schemeClr val="accent1"/>
                </a:solidFill>
                <a:effectLst/>
                <a:latin typeface="Arial"/>
                <a:ea typeface="Calibri"/>
                <a:cs typeface="Arial"/>
              </a:rPr>
              <a:t>. </a:t>
            </a:r>
            <a:r>
              <a:rPr lang="en-GB" sz="2000" dirty="0">
                <a:solidFill>
                  <a:schemeClr val="accent1"/>
                </a:solidFill>
                <a:effectLst/>
                <a:latin typeface="Arial"/>
                <a:ea typeface="Calibri"/>
                <a:cs typeface="Arial"/>
              </a:rPr>
              <a:t>The specimen arrived at the national laboratory on December 10. On December 12, the laboratory confirmed the specimen was positive for measles and directly notified the national PHEOC.</a:t>
            </a:r>
          </a:p>
          <a:p>
            <a:pPr marL="0" marR="0">
              <a:lnSpc>
                <a:spcPct val="115000"/>
              </a:lnSpc>
              <a:spcBef>
                <a:spcPts val="0"/>
              </a:spcBef>
              <a:spcAft>
                <a:spcPts val="100"/>
              </a:spcAft>
            </a:pPr>
            <a:endParaRPr lang="en-GB" sz="2000" b="0" dirty="0">
              <a:solidFill>
                <a:schemeClr val="tx1"/>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en-GB" sz="2000" b="0" dirty="0">
                <a:solidFill>
                  <a:schemeClr val="tx1"/>
                </a:solidFill>
                <a:effectLst/>
                <a:ea typeface="Calibri" panose="020F0502020204030204" pitchFamily="34" charset="0"/>
                <a:cs typeface="Arial" panose="020B0604020202020204" pitchFamily="34" charset="0"/>
              </a:rPr>
              <a:t>On December 12, the district rapid response team (RRT) completed its initial epidemiological investigation, identified an additional suspected case, and provided a </a:t>
            </a:r>
            <a:r>
              <a:rPr lang="en-GB" sz="2000" b="0" dirty="0" err="1">
                <a:solidFill>
                  <a:schemeClr val="tx1"/>
                </a:solidFill>
                <a:effectLst/>
                <a:ea typeface="Calibri" panose="020F0502020204030204" pitchFamily="34" charset="0"/>
                <a:cs typeface="Arial" panose="020B0604020202020204" pitchFamily="34" charset="0"/>
              </a:rPr>
              <a:t>linelist</a:t>
            </a:r>
            <a:r>
              <a:rPr lang="en-GB" sz="2000" b="0" dirty="0">
                <a:solidFill>
                  <a:schemeClr val="tx1"/>
                </a:solidFill>
                <a:effectLst/>
                <a:ea typeface="Calibri" panose="020F0502020204030204" pitchFamily="34" charset="0"/>
                <a:cs typeface="Arial" panose="020B0604020202020204" pitchFamily="34" charset="0"/>
              </a:rPr>
              <a:t> and contact list to the PHEOC. Based on this information, the national PHEOC performed a risk assessment on the same day and assessed this event to be very high risk. The incident manager immediately shared the assessment recommendations with the </a:t>
            </a:r>
            <a:r>
              <a:rPr lang="en-GB" sz="2000" b="0" dirty="0" err="1">
                <a:solidFill>
                  <a:schemeClr val="tx1"/>
                </a:solidFill>
                <a:effectLst/>
                <a:ea typeface="Calibri" panose="020F0502020204030204" pitchFamily="34" charset="0"/>
                <a:cs typeface="Arial" panose="020B0604020202020204" pitchFamily="34" charset="0"/>
              </a:rPr>
              <a:t>Honorable</a:t>
            </a:r>
            <a:r>
              <a:rPr lang="en-GB" sz="2000" b="0" dirty="0">
                <a:solidFill>
                  <a:schemeClr val="tx1"/>
                </a:solidFill>
                <a:effectLst/>
                <a:ea typeface="Calibri" panose="020F0502020204030204" pitchFamily="34" charset="0"/>
                <a:cs typeface="Arial" panose="020B0604020202020204" pitchFamily="34" charset="0"/>
              </a:rPr>
              <a:t> Minister of Health, which included a request to deploy a national rapid response team.</a:t>
            </a:r>
            <a:endParaRPr lang="en-US" sz="2000" b="0" dirty="0">
              <a:solidFill>
                <a:schemeClr val="tx1"/>
              </a:solidFill>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997743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n-GB" sz="2000" b="0" dirty="0">
                <a:solidFill>
                  <a:schemeClr val="tx1"/>
                </a:solidFill>
                <a:effectLst/>
                <a:ea typeface="Calibri" panose="020F0502020204030204" pitchFamily="34" charset="0"/>
                <a:cs typeface="Arial" panose="020B0604020202020204" pitchFamily="34" charset="0"/>
              </a:rPr>
              <a:t>The national RRT was deployed on December 14, </a:t>
            </a:r>
            <a:r>
              <a:rPr lang="en-GB" sz="2000" dirty="0">
                <a:solidFill>
                  <a:schemeClr val="accent1"/>
                </a:solidFill>
                <a:effectLst/>
                <a:ea typeface="Calibri" panose="020F0502020204030204" pitchFamily="34" charset="0"/>
                <a:cs typeface="Arial" panose="020B0604020202020204" pitchFamily="34" charset="0"/>
              </a:rPr>
              <a:t>slightly delayed due to a lack of funds for the procurement of fuel. </a:t>
            </a:r>
            <a:br>
              <a:rPr lang="en-GB" sz="2000" b="0" dirty="0">
                <a:solidFill>
                  <a:schemeClr val="tx1"/>
                </a:solidFill>
                <a:effectLst/>
                <a:ea typeface="Calibri" panose="020F0502020204030204" pitchFamily="34" charset="0"/>
                <a:cs typeface="Arial" panose="020B0604020202020204" pitchFamily="34" charset="0"/>
              </a:rPr>
            </a:br>
            <a:br>
              <a:rPr lang="en-GB" sz="2000" b="0" dirty="0">
                <a:solidFill>
                  <a:schemeClr val="tx1"/>
                </a:solidFill>
                <a:effectLst/>
                <a:ea typeface="Calibri" panose="020F0502020204030204" pitchFamily="34" charset="0"/>
                <a:cs typeface="Arial" panose="020B0604020202020204" pitchFamily="34" charset="0"/>
              </a:rPr>
            </a:br>
            <a:r>
              <a:rPr lang="en-GB" sz="2000" b="0" dirty="0">
                <a:solidFill>
                  <a:schemeClr val="tx1"/>
                </a:solidFill>
                <a:effectLst/>
                <a:ea typeface="Calibri" panose="020F0502020204030204" pitchFamily="34" charset="0"/>
                <a:cs typeface="Arial" panose="020B0604020202020204" pitchFamily="34" charset="0"/>
              </a:rPr>
              <a:t>Starting December 15, the national RRT conducted infection prevention and control (IPC) assessments at the district hospital and measles case management training. </a:t>
            </a:r>
          </a:p>
          <a:p>
            <a:pPr marL="0" marR="0">
              <a:lnSpc>
                <a:spcPct val="115000"/>
              </a:lnSpc>
              <a:spcBef>
                <a:spcPts val="0"/>
              </a:spcBef>
              <a:spcAft>
                <a:spcPts val="100"/>
              </a:spcAft>
            </a:pPr>
            <a:endParaRPr lang="en-GB" sz="2000" b="0" dirty="0">
              <a:solidFill>
                <a:schemeClr val="tx1"/>
              </a:solidFill>
              <a:ea typeface="Calibri" panose="020F0502020204030204" pitchFamily="34" charset="0"/>
              <a:cs typeface="Arial" panose="020B0604020202020204" pitchFamily="34" charset="0"/>
            </a:endParaRPr>
          </a:p>
          <a:p>
            <a:pPr>
              <a:lnSpc>
                <a:spcPct val="115000"/>
              </a:lnSpc>
              <a:spcBef>
                <a:spcPts val="0"/>
              </a:spcBef>
              <a:spcAft>
                <a:spcPts val="100"/>
              </a:spcAft>
            </a:pPr>
            <a:r>
              <a:rPr lang="en-GB" sz="2000" b="0" dirty="0">
                <a:solidFill>
                  <a:schemeClr val="tx1"/>
                </a:solidFill>
                <a:effectLst/>
                <a:ea typeface="Calibri" panose="020F0502020204030204" pitchFamily="34" charset="0"/>
                <a:cs typeface="Arial" panose="020B0604020202020204" pitchFamily="34" charset="0"/>
              </a:rPr>
              <a:t>The combined team of the national and district RRT began risk communication and community engagement activities on December 18, as </a:t>
            </a:r>
            <a:r>
              <a:rPr lang="en-GB" sz="2000" dirty="0">
                <a:solidFill>
                  <a:schemeClr val="accent1"/>
                </a:solidFill>
                <a:effectLst/>
                <a:ea typeface="Calibri" panose="020F0502020204030204" pitchFamily="34" charset="0"/>
                <a:cs typeface="Arial" panose="020B0604020202020204" pitchFamily="34" charset="0"/>
              </a:rPr>
              <a:t>there was confusion between the district and national authorities because of delays in translating materials</a:t>
            </a:r>
            <a:r>
              <a:rPr lang="en-GB" sz="2000" dirty="0">
                <a:solidFill>
                  <a:schemeClr val="tx1"/>
                </a:solidFill>
                <a:effectLst/>
                <a:ea typeface="Calibri" panose="020F0502020204030204" pitchFamily="34" charset="0"/>
                <a:cs typeface="Arial" panose="020B0604020202020204" pitchFamily="34" charset="0"/>
              </a:rPr>
              <a:t> </a:t>
            </a:r>
            <a:r>
              <a:rPr lang="en-GB" sz="2000" b="0" dirty="0">
                <a:solidFill>
                  <a:schemeClr val="tx1"/>
                </a:solidFill>
                <a:effectLst/>
                <a:ea typeface="Calibri" panose="020F0502020204030204" pitchFamily="34" charset="0"/>
                <a:cs typeface="Arial" panose="020B0604020202020204" pitchFamily="34" charset="0"/>
              </a:rPr>
              <a:t>into several local languages spoken by the outbreak-affected communities. </a:t>
            </a:r>
            <a:endParaRPr lang="en-US" sz="2000" b="0" dirty="0">
              <a:solidFill>
                <a:schemeClr val="tx1"/>
              </a:solidFill>
              <a:effectLst/>
              <a:ea typeface="Calibri" panose="020F0502020204030204" pitchFamily="34" charset="0"/>
              <a:cs typeface="Arial" panose="020B0604020202020204" pitchFamily="34" charset="0"/>
            </a:endParaRPr>
          </a:p>
        </p:txBody>
      </p:sp>
      <p:sp>
        <p:nvSpPr>
          <p:cNvPr id="5" name="Title 1">
            <a:extLst>
              <a:ext uri="{FF2B5EF4-FFF2-40B4-BE49-F238E27FC236}">
                <a16:creationId xmlns:a16="http://schemas.microsoft.com/office/drawing/2014/main" id="{AE28576F-35F6-6757-066F-5D7BBAA42F6A}"/>
              </a:ext>
            </a:extLst>
          </p:cNvPr>
          <p:cNvSpPr>
            <a:spLocks noGrp="1"/>
          </p:cNvSpPr>
          <p:nvPr>
            <p:ph type="title"/>
          </p:nvPr>
        </p:nvSpPr>
        <p:spPr>
          <a:xfrm>
            <a:off x="450411" y="373263"/>
            <a:ext cx="10662515" cy="1325563"/>
          </a:xfrm>
        </p:spPr>
        <p:txBody>
          <a:bodyPr/>
          <a:lstStyle/>
          <a:p>
            <a:r>
              <a:rPr lang="en-US" dirty="0"/>
              <a:t>Measles outbreak scenario</a:t>
            </a:r>
          </a:p>
        </p:txBody>
      </p:sp>
    </p:spTree>
    <p:extLst>
      <p:ext uri="{BB962C8B-B14F-4D97-AF65-F5344CB8AC3E}">
        <p14:creationId xmlns:p14="http://schemas.microsoft.com/office/powerpoint/2010/main" val="20196472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6577BA"/>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en-GB" sz="2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Also on December 18, the Minister gave a press briefing, with a subsequent release of a national advisory on the confirmed outbreak using print and electronic media. Misperceptions and </a:t>
            </a:r>
            <a:r>
              <a:rPr kumimoji="0" lang="en-GB" sz="2000" b="0" i="0" u="none" strike="noStrike" kern="1200" cap="none" spc="0" normalizeH="0" baseline="0" noProof="0" dirty="0" err="1">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rumors</a:t>
            </a:r>
            <a:r>
              <a:rPr kumimoji="0" lang="en-GB" sz="2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 about the outbreak began to circulate in the community, including that this was a case brought from foreigners who were not vaccinated. </a:t>
            </a:r>
            <a:endParaRPr kumimoji="0" lang="en-US" sz="2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 </a:t>
            </a:r>
            <a:endParaRPr kumimoji="0" lang="en-US" sz="12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en-GB" sz="2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rPr>
              <a:t>The situation report from the national team on December 18 highlighted that a significant number of healthcare workers, inpatients, and community members were high-risk contacts. The next day, December 19, the incident manager sent the Minister of Health a vaccine requisition order for the WHO, requesting support for a rapid vaccination campaign in affected communities.</a:t>
            </a:r>
            <a:endParaRPr kumimoji="0" lang="en-US" sz="2000" b="0" i="0" u="none" strike="noStrike" kern="1200" cap="none" spc="0" normalizeH="0" baseline="0" noProof="0" dirty="0">
              <a:ln>
                <a:noFill/>
              </a:ln>
              <a:solidFill>
                <a:schemeClr val="tx1"/>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2" name="Title 1">
            <a:extLst>
              <a:ext uri="{FF2B5EF4-FFF2-40B4-BE49-F238E27FC236}">
                <a16:creationId xmlns:a16="http://schemas.microsoft.com/office/drawing/2014/main" id="{AC3F20FC-0ED0-D305-2E68-F084D1B518F1}"/>
              </a:ext>
            </a:extLst>
          </p:cNvPr>
          <p:cNvSpPr>
            <a:spLocks noGrp="1"/>
          </p:cNvSpPr>
          <p:nvPr>
            <p:ph type="title"/>
          </p:nvPr>
        </p:nvSpPr>
        <p:spPr>
          <a:xfrm>
            <a:off x="450411" y="373263"/>
            <a:ext cx="10662515" cy="1325563"/>
          </a:xfrm>
        </p:spPr>
        <p:txBody>
          <a:bodyPr/>
          <a:lstStyle/>
          <a:p>
            <a:r>
              <a:rPr lang="en-US" dirty="0"/>
              <a:t>Measles outbreak scenario</a:t>
            </a:r>
          </a:p>
        </p:txBody>
      </p:sp>
    </p:spTree>
    <p:extLst>
      <p:ext uri="{BB962C8B-B14F-4D97-AF65-F5344CB8AC3E}">
        <p14:creationId xmlns:p14="http://schemas.microsoft.com/office/powerpoint/2010/main" val="14588567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en-US" dirty="0"/>
              <a:t>Answer key: bottlenecks and enablers</a:t>
            </a:r>
          </a:p>
        </p:txBody>
      </p:sp>
      <p:sp>
        <p:nvSpPr>
          <p:cNvPr id="6" name="TextBox 5">
            <a:extLst>
              <a:ext uri="{FF2B5EF4-FFF2-40B4-BE49-F238E27FC236}">
                <a16:creationId xmlns:a16="http://schemas.microsoft.com/office/drawing/2014/main" id="{9AF26B1A-5C71-0CB9-5764-C6AF6074491B}"/>
              </a:ext>
            </a:extLst>
          </p:cNvPr>
          <p:cNvSpPr txBox="1"/>
          <p:nvPr/>
        </p:nvSpPr>
        <p:spPr>
          <a:xfrm>
            <a:off x="524435" y="5997980"/>
            <a:ext cx="5735032" cy="369332"/>
          </a:xfrm>
          <a:prstGeom prst="rect">
            <a:avLst/>
          </a:prstGeom>
          <a:noFill/>
        </p:spPr>
        <p:txBody>
          <a:bodyPr wrap="none" rtlCol="0">
            <a:spAutoFit/>
          </a:bodyPr>
          <a:lstStyle/>
          <a:p>
            <a:pPr algn="l"/>
            <a:r>
              <a:rPr lang="en-US" dirty="0"/>
              <a:t>Note: participants may come up with other answers as well</a:t>
            </a:r>
          </a:p>
        </p:txBody>
      </p:sp>
      <p:pic>
        <p:nvPicPr>
          <p:cNvPr id="2" name="Picture 1">
            <a:extLst>
              <a:ext uri="{FF2B5EF4-FFF2-40B4-BE49-F238E27FC236}">
                <a16:creationId xmlns:a16="http://schemas.microsoft.com/office/drawing/2014/main" id="{FC95738B-4BD3-1F1B-AE76-4E0A20FCE1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4752" y="906796"/>
            <a:ext cx="9798423" cy="5104857"/>
          </a:xfrm>
          <a:prstGeom prst="rect">
            <a:avLst/>
          </a:prstGeom>
        </p:spPr>
      </p:pic>
    </p:spTree>
    <p:extLst>
      <p:ext uri="{BB962C8B-B14F-4D97-AF65-F5344CB8AC3E}">
        <p14:creationId xmlns:p14="http://schemas.microsoft.com/office/powerpoint/2010/main" val="31714390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en-US" dirty="0"/>
              <a:t>Answer key: immediate and longer-term actions</a:t>
            </a:r>
          </a:p>
        </p:txBody>
      </p:sp>
      <p:pic>
        <p:nvPicPr>
          <p:cNvPr id="3" name="Picture 2">
            <a:extLst>
              <a:ext uri="{FF2B5EF4-FFF2-40B4-BE49-F238E27FC236}">
                <a16:creationId xmlns:a16="http://schemas.microsoft.com/office/drawing/2014/main" id="{DA6B3F3C-B2D9-FDCD-C4F7-85628A0C94BA}"/>
              </a:ext>
            </a:extLst>
          </p:cNvPr>
          <p:cNvPicPr>
            <a:picLocks noChangeAspect="1"/>
          </p:cNvPicPr>
          <p:nvPr/>
        </p:nvPicPr>
        <p:blipFill>
          <a:blip r:embed="rId3"/>
          <a:stretch>
            <a:fillRect/>
          </a:stretch>
        </p:blipFill>
        <p:spPr>
          <a:xfrm>
            <a:off x="1228164" y="1001083"/>
            <a:ext cx="8910917" cy="4996897"/>
          </a:xfrm>
          <a:prstGeom prst="rect">
            <a:avLst/>
          </a:prstGeom>
          <a:ln>
            <a:noFill/>
          </a:ln>
        </p:spPr>
      </p:pic>
      <p:sp>
        <p:nvSpPr>
          <p:cNvPr id="4" name="TextBox 3">
            <a:extLst>
              <a:ext uri="{FF2B5EF4-FFF2-40B4-BE49-F238E27FC236}">
                <a16:creationId xmlns:a16="http://schemas.microsoft.com/office/drawing/2014/main" id="{908EFD11-7122-A5DC-6817-28977B4152C4}"/>
              </a:ext>
            </a:extLst>
          </p:cNvPr>
          <p:cNvSpPr txBox="1"/>
          <p:nvPr/>
        </p:nvSpPr>
        <p:spPr>
          <a:xfrm>
            <a:off x="524435" y="5997980"/>
            <a:ext cx="5735032" cy="369332"/>
          </a:xfrm>
          <a:prstGeom prst="rect">
            <a:avLst/>
          </a:prstGeom>
          <a:noFill/>
        </p:spPr>
        <p:txBody>
          <a:bodyPr wrap="none" rtlCol="0">
            <a:spAutoFit/>
          </a:bodyPr>
          <a:lstStyle/>
          <a:p>
            <a:pPr algn="l"/>
            <a:r>
              <a:rPr lang="en-US" dirty="0"/>
              <a:t>Note: participants may come up with other answers as well</a:t>
            </a:r>
          </a:p>
        </p:txBody>
      </p:sp>
    </p:spTree>
    <p:extLst>
      <p:ext uri="{BB962C8B-B14F-4D97-AF65-F5344CB8AC3E}">
        <p14:creationId xmlns:p14="http://schemas.microsoft.com/office/powerpoint/2010/main" val="34653020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E391B4B-4F2E-322C-2E10-F18153F7C7F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09399" y="490861"/>
            <a:ext cx="7208790" cy="3172618"/>
          </a:xfrm>
          <a:prstGeom prst="rect">
            <a:avLst/>
          </a:prstGeom>
          <a:ln>
            <a:noFill/>
          </a:ln>
        </p:spPr>
      </p:pic>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p:txBody>
          <a:bodyPr/>
          <a:lstStyle/>
          <a:p>
            <a:r>
              <a:rPr lang="en-US" sz="3200" dirty="0">
                <a:latin typeface="Arial"/>
                <a:cs typeface="Arial"/>
              </a:rPr>
              <a:t>Facilitation of small group debrief</a:t>
            </a:r>
            <a:endParaRPr lang="en-US" dirty="0"/>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3429000"/>
            <a:ext cx="3865701" cy="3028361"/>
          </a:xfrm>
        </p:spPr>
        <p:txBody>
          <a:bodyPr/>
          <a:lstStyle/>
          <a:p>
            <a:r>
              <a:rPr lang="en-US" dirty="0"/>
              <a:t>Facilitator Guide: page 10</a:t>
            </a:r>
          </a:p>
          <a:p>
            <a:endParaRPr lang="en-US" dirty="0"/>
          </a:p>
          <a:p>
            <a:endParaRPr lang="en-US" dirty="0"/>
          </a:p>
        </p:txBody>
      </p:sp>
      <p:sp>
        <p:nvSpPr>
          <p:cNvPr id="7" name="Rectangle 6">
            <a:extLst>
              <a:ext uri="{FF2B5EF4-FFF2-40B4-BE49-F238E27FC236}">
                <a16:creationId xmlns:a16="http://schemas.microsoft.com/office/drawing/2014/main" id="{BF6139AB-D540-A61A-3BF4-3761F8ADF39D}"/>
              </a:ext>
            </a:extLst>
          </p:cNvPr>
          <p:cNvSpPr/>
          <p:nvPr/>
        </p:nvSpPr>
        <p:spPr>
          <a:xfrm>
            <a:off x="6564239" y="1922785"/>
            <a:ext cx="5016500" cy="635000"/>
          </a:xfrm>
          <a:prstGeom prst="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3">
            <a:extLst>
              <a:ext uri="{FF2B5EF4-FFF2-40B4-BE49-F238E27FC236}">
                <a16:creationId xmlns:a16="http://schemas.microsoft.com/office/drawing/2014/main" id="{96467368-16E8-6682-A2C5-55F2369C88C5}"/>
              </a:ext>
            </a:extLst>
          </p:cNvPr>
          <p:cNvSpPr txBox="1">
            <a:spLocks/>
          </p:cNvSpPr>
          <p:nvPr/>
        </p:nvSpPr>
        <p:spPr>
          <a:xfrm>
            <a:off x="4801445" y="4082711"/>
            <a:ext cx="6693029" cy="17818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Focus on key insights, takeaways, and what is interesting/useful about 7-1-7</a:t>
            </a:r>
          </a:p>
          <a:p>
            <a:r>
              <a:rPr lang="en-US" dirty="0"/>
              <a:t>~10 minutes depending on group’s progress through previous activities</a:t>
            </a:r>
          </a:p>
        </p:txBody>
      </p:sp>
    </p:spTree>
    <p:extLst>
      <p:ext uri="{BB962C8B-B14F-4D97-AF65-F5344CB8AC3E}">
        <p14:creationId xmlns:p14="http://schemas.microsoft.com/office/powerpoint/2010/main" val="1280443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647700" y="1181100"/>
            <a:ext cx="10997960" cy="5435458"/>
          </a:xfrm>
        </p:spPr>
        <p:txBody>
          <a:bodyPr vert="horz" lIns="91440" tIns="45720" rIns="91440" bIns="45720" rtlCol="0" anchor="t">
            <a:noAutofit/>
          </a:bodyPr>
          <a:lstStyle/>
          <a:p>
            <a:pPr marL="0" indent="0">
              <a:lnSpc>
                <a:spcPct val="114000"/>
              </a:lnSpc>
              <a:buNone/>
            </a:pPr>
            <a:r>
              <a:rPr lang="en-US" b="1" dirty="0">
                <a:solidFill>
                  <a:schemeClr val="tx2"/>
                </a:solidFill>
              </a:rPr>
              <a:t>Before</a:t>
            </a:r>
            <a:endParaRPr lang="en-US" dirty="0"/>
          </a:p>
          <a:p>
            <a:pPr>
              <a:lnSpc>
                <a:spcPct val="114000"/>
              </a:lnSpc>
            </a:pPr>
            <a:r>
              <a:rPr lang="en-US" sz="2000" dirty="0">
                <a:latin typeface="Arial"/>
                <a:cs typeface="Arial"/>
              </a:rPr>
              <a:t>Familiarize yourself with the Participant Guide, 7-1-7 Assessment Tool, </a:t>
            </a:r>
            <a:r>
              <a:rPr lang="en-US" sz="2000" b="1" dirty="0">
                <a:latin typeface="Arial"/>
                <a:cs typeface="Arial"/>
              </a:rPr>
              <a:t>Facilitator Guide</a:t>
            </a:r>
            <a:r>
              <a:rPr lang="en-US" sz="2000" dirty="0">
                <a:latin typeface="Arial"/>
                <a:cs typeface="Arial"/>
              </a:rPr>
              <a:t>, and Facilitator Agenda</a:t>
            </a:r>
          </a:p>
          <a:p>
            <a:pPr>
              <a:lnSpc>
                <a:spcPct val="114000"/>
              </a:lnSpc>
            </a:pPr>
            <a:r>
              <a:rPr lang="en-US" sz="2000" dirty="0"/>
              <a:t>Skim the 7-1-7 Milestone Dates Reference Guide if possible</a:t>
            </a:r>
          </a:p>
          <a:p>
            <a:pPr>
              <a:lnSpc>
                <a:spcPct val="114000"/>
              </a:lnSpc>
            </a:pPr>
            <a:r>
              <a:rPr lang="en-US" sz="2000" dirty="0">
                <a:latin typeface="Arial"/>
                <a:cs typeface="Arial"/>
              </a:rPr>
              <a:t>Consider how you will engage participants for discussions</a:t>
            </a:r>
          </a:p>
          <a:p>
            <a:pPr>
              <a:lnSpc>
                <a:spcPct val="113999"/>
              </a:lnSpc>
            </a:pPr>
            <a:endParaRPr lang="en-US" sz="1000" dirty="0">
              <a:latin typeface="Arial"/>
              <a:cs typeface="Arial"/>
            </a:endParaRPr>
          </a:p>
          <a:p>
            <a:pPr marL="0" indent="0">
              <a:lnSpc>
                <a:spcPct val="114000"/>
              </a:lnSpc>
              <a:buNone/>
            </a:pPr>
            <a:r>
              <a:rPr lang="en-US" b="1" dirty="0">
                <a:solidFill>
                  <a:schemeClr val="tx2"/>
                </a:solidFill>
              </a:rPr>
              <a:t>During</a:t>
            </a:r>
          </a:p>
          <a:p>
            <a:pPr>
              <a:lnSpc>
                <a:spcPct val="114000"/>
              </a:lnSpc>
            </a:pPr>
            <a:r>
              <a:rPr lang="en-US" sz="2000" dirty="0"/>
              <a:t>Track your time and be </a:t>
            </a:r>
            <a:r>
              <a:rPr lang="en-US" sz="2000" i="1" dirty="0"/>
              <a:t>somewhat</a:t>
            </a:r>
            <a:r>
              <a:rPr lang="en-US" sz="2000" dirty="0"/>
              <a:t> flexible based on group’s needs</a:t>
            </a:r>
          </a:p>
          <a:p>
            <a:pPr>
              <a:lnSpc>
                <a:spcPct val="114000"/>
              </a:lnSpc>
            </a:pPr>
            <a:r>
              <a:rPr lang="en-US" sz="2000" dirty="0"/>
              <a:t>Gently engage participants who are quieter</a:t>
            </a:r>
          </a:p>
          <a:p>
            <a:pPr>
              <a:lnSpc>
                <a:spcPct val="114000"/>
              </a:lnSpc>
            </a:pPr>
            <a:r>
              <a:rPr lang="en-US" sz="2000" dirty="0"/>
              <a:t>If discussions are going on tangents, politely bring discussion back to the activity </a:t>
            </a:r>
          </a:p>
          <a:p>
            <a:pPr>
              <a:lnSpc>
                <a:spcPct val="114000"/>
              </a:lnSpc>
            </a:pPr>
            <a:r>
              <a:rPr lang="en-US" sz="2000" dirty="0">
                <a:latin typeface="Arial"/>
                <a:cs typeface="Arial"/>
              </a:rPr>
              <a:t>Ask lead facilitators about answers for important questions you are stuck on </a:t>
            </a:r>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en-US" dirty="0"/>
              <a:t>Tips for facilitation</a:t>
            </a:r>
          </a:p>
        </p:txBody>
      </p:sp>
    </p:spTree>
    <p:extLst>
      <p:ext uri="{BB962C8B-B14F-4D97-AF65-F5344CB8AC3E}">
        <p14:creationId xmlns:p14="http://schemas.microsoft.com/office/powerpoint/2010/main" val="1836955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CB657-28D5-0E6A-08AA-D0772CC71E29}"/>
            </a:ext>
          </a:extLst>
        </p:cNvPr>
        <p:cNvGrpSpPr/>
        <p:nvPr/>
      </p:nvGrpSpPr>
      <p:grpSpPr>
        <a:xfrm>
          <a:off x="0" y="0"/>
          <a:ext cx="0" cy="0"/>
          <a:chOff x="0" y="0"/>
          <a:chExt cx="0" cy="0"/>
        </a:xfrm>
      </p:grpSpPr>
      <p:sp>
        <p:nvSpPr>
          <p:cNvPr id="11" name="Title 3">
            <a:extLst>
              <a:ext uri="{FF2B5EF4-FFF2-40B4-BE49-F238E27FC236}">
                <a16:creationId xmlns:a16="http://schemas.microsoft.com/office/drawing/2014/main" id="{18AB9B59-6DA3-D56F-DC80-A11C705D6D5A}"/>
              </a:ext>
            </a:extLst>
          </p:cNvPr>
          <p:cNvSpPr>
            <a:spLocks noGrp="1"/>
          </p:cNvSpPr>
          <p:nvPr>
            <p:ph type="title"/>
          </p:nvPr>
        </p:nvSpPr>
        <p:spPr>
          <a:xfrm>
            <a:off x="255102" y="365126"/>
            <a:ext cx="11424279" cy="1087808"/>
          </a:xfrm>
        </p:spPr>
        <p:txBody>
          <a:bodyPr>
            <a:normAutofit/>
          </a:bodyPr>
          <a:lstStyle/>
          <a:p>
            <a:r>
              <a:rPr lang="en-US" sz="3600">
                <a:latin typeface="Arial"/>
                <a:cs typeface="Arial"/>
              </a:rPr>
              <a:t>The 7-1-7 target is about:</a:t>
            </a:r>
            <a:endParaRPr lang="en-US" sz="3600" b="0">
              <a:solidFill>
                <a:srgbClr val="000000"/>
              </a:solidFill>
              <a:cs typeface="Arial"/>
            </a:endParaRPr>
          </a:p>
        </p:txBody>
      </p:sp>
      <p:sp>
        <p:nvSpPr>
          <p:cNvPr id="2" name="Content Placeholder 2">
            <a:extLst>
              <a:ext uri="{FF2B5EF4-FFF2-40B4-BE49-F238E27FC236}">
                <a16:creationId xmlns:a16="http://schemas.microsoft.com/office/drawing/2014/main" id="{19F128C0-FF47-7DBB-EE3A-98DBE839A126}"/>
              </a:ext>
            </a:extLst>
          </p:cNvPr>
          <p:cNvSpPr>
            <a:spLocks noGrp="1"/>
          </p:cNvSpPr>
          <p:nvPr>
            <p:ph idx="1"/>
          </p:nvPr>
        </p:nvSpPr>
        <p:spPr>
          <a:xfrm>
            <a:off x="512620" y="1674253"/>
            <a:ext cx="11026850" cy="4507605"/>
          </a:xfrm>
        </p:spPr>
        <p:txBody>
          <a:bodyPr vert="horz" lIns="91440" tIns="45720" rIns="91440" bIns="45720" rtlCol="0" anchor="t">
            <a:noAutofit/>
          </a:bodyPr>
          <a:lstStyle/>
          <a:p>
            <a:pPr>
              <a:lnSpc>
                <a:spcPct val="100000"/>
              </a:lnSpc>
              <a:buFont typeface="Arial" panose="02070309020205020404" pitchFamily="49" charset="0"/>
              <a:buChar char="•"/>
            </a:pPr>
            <a:r>
              <a:rPr lang="en-US" sz="3000" b="1" dirty="0">
                <a:solidFill>
                  <a:srgbClr val="4C4C4F"/>
                </a:solidFill>
                <a:latin typeface="Arial"/>
                <a:ea typeface="Calibri"/>
                <a:cs typeface="Arial"/>
              </a:rPr>
              <a:t> Speed</a:t>
            </a:r>
            <a:r>
              <a:rPr lang="en-US" sz="3000" dirty="0">
                <a:solidFill>
                  <a:srgbClr val="4C4C4F"/>
                </a:solidFill>
                <a:latin typeface="Arial"/>
                <a:ea typeface="Calibri"/>
                <a:cs typeface="Arial"/>
              </a:rPr>
              <a:t> during the </a:t>
            </a:r>
            <a:r>
              <a:rPr lang="en-US" sz="3000" b="1" dirty="0">
                <a:solidFill>
                  <a:srgbClr val="4C4C4F"/>
                </a:solidFill>
                <a:latin typeface="Arial"/>
                <a:ea typeface="Calibri"/>
                <a:cs typeface="Arial"/>
              </a:rPr>
              <a:t>early days </a:t>
            </a:r>
            <a:r>
              <a:rPr lang="en-US" sz="3000" dirty="0">
                <a:solidFill>
                  <a:srgbClr val="4C4C4F"/>
                </a:solidFill>
                <a:latin typeface="Arial"/>
                <a:ea typeface="Calibri"/>
                <a:cs typeface="Arial"/>
              </a:rPr>
              <a:t>of an outbreak</a:t>
            </a:r>
            <a:endParaRPr lang="en-US" sz="3000" dirty="0">
              <a:latin typeface="Arial"/>
              <a:ea typeface="Calibri"/>
              <a:cs typeface="Arial"/>
            </a:endParaRPr>
          </a:p>
          <a:p>
            <a:pPr marL="0" indent="0">
              <a:lnSpc>
                <a:spcPct val="100000"/>
              </a:lnSpc>
              <a:buNone/>
            </a:pPr>
            <a:r>
              <a:rPr lang="en-US" sz="3000" dirty="0">
                <a:solidFill>
                  <a:srgbClr val="4C4C4F"/>
                </a:solidFill>
                <a:latin typeface="Arial"/>
                <a:ea typeface="Calibri"/>
                <a:cs typeface="Arial"/>
              </a:rPr>
              <a:t>	…because infectious diseases grow exponentially</a:t>
            </a:r>
          </a:p>
          <a:p>
            <a:pPr marL="0" indent="0">
              <a:lnSpc>
                <a:spcPct val="100000"/>
              </a:lnSpc>
              <a:buNone/>
            </a:pPr>
            <a:endParaRPr lang="en-US" sz="3000">
              <a:solidFill>
                <a:srgbClr val="4C4C4F"/>
              </a:solidFill>
              <a:ea typeface="Calibri" panose="020F0502020204030204" pitchFamily="34" charset="0"/>
              <a:cs typeface="Arial" panose="020B0604020202020204" pitchFamily="34" charset="0"/>
            </a:endParaRPr>
          </a:p>
          <a:p>
            <a:pPr marL="0" indent="0">
              <a:lnSpc>
                <a:spcPct val="100000"/>
              </a:lnSpc>
              <a:buNone/>
            </a:pPr>
            <a:endParaRPr lang="en-US" sz="1500">
              <a:solidFill>
                <a:srgbClr val="4C4C4F"/>
              </a:solidFill>
              <a:ea typeface="Calibri" panose="020F0502020204030204" pitchFamily="34" charset="0"/>
              <a:cs typeface="Arial" panose="020B0604020202020204" pitchFamily="34" charset="0"/>
            </a:endParaRPr>
          </a:p>
          <a:p>
            <a:pPr>
              <a:lnSpc>
                <a:spcPct val="100000"/>
              </a:lnSpc>
              <a:buFont typeface="Arial" panose="02070309020205020404" pitchFamily="49" charset="0"/>
              <a:buChar char="•"/>
            </a:pPr>
            <a:r>
              <a:rPr lang="en-US" sz="3000" b="1" dirty="0">
                <a:solidFill>
                  <a:srgbClr val="4C4C4F"/>
                </a:solidFill>
                <a:latin typeface="Arial"/>
                <a:ea typeface="Calibri"/>
                <a:cs typeface="Arial"/>
              </a:rPr>
              <a:t> Continuous performance improvement</a:t>
            </a:r>
            <a:endParaRPr lang="en-US" sz="3000" dirty="0">
              <a:solidFill>
                <a:srgbClr val="4C4C4F"/>
              </a:solidFill>
              <a:latin typeface="Arial"/>
              <a:ea typeface="Calibri"/>
              <a:cs typeface="Arial"/>
            </a:endParaRPr>
          </a:p>
          <a:p>
            <a:pPr marL="0" indent="0">
              <a:lnSpc>
                <a:spcPct val="100000"/>
              </a:lnSpc>
              <a:buNone/>
            </a:pPr>
            <a:r>
              <a:rPr lang="en-US" sz="3000" dirty="0">
                <a:solidFill>
                  <a:srgbClr val="4C4C4F"/>
                </a:solidFill>
                <a:latin typeface="Arial"/>
                <a:ea typeface="Calibri"/>
                <a:cs typeface="Arial"/>
              </a:rPr>
              <a:t>	…because every outbreak can be used as an opportunity to learn and improve</a:t>
            </a:r>
          </a:p>
          <a:p>
            <a:pPr marL="0" indent="0">
              <a:lnSpc>
                <a:spcPct val="100000"/>
              </a:lnSpc>
              <a:buNone/>
            </a:pPr>
            <a:endParaRPr lang="en-US" sz="3000">
              <a:solidFill>
                <a:srgbClr val="4C4C4F"/>
              </a:solidFill>
              <a:ea typeface="Calibri" panose="020F0502020204030204" pitchFamily="34" charset="0"/>
              <a:cs typeface="Arial" panose="020B0604020202020204" pitchFamily="34" charset="0"/>
            </a:endParaRPr>
          </a:p>
          <a:p>
            <a:pPr marL="0" indent="0" algn="l">
              <a:lnSpc>
                <a:spcPct val="100000"/>
              </a:lnSpc>
              <a:buNone/>
            </a:pPr>
            <a:endParaRPr lang="en-US" sz="3000">
              <a:solidFill>
                <a:srgbClr val="4C4C4F"/>
              </a:solidFill>
            </a:endParaRPr>
          </a:p>
          <a:p>
            <a:pPr marL="0" indent="0" algn="l">
              <a:lnSpc>
                <a:spcPct val="100000"/>
              </a:lnSpc>
              <a:buNone/>
            </a:pPr>
            <a:endParaRPr lang="en-US" sz="2800"/>
          </a:p>
          <a:p>
            <a:pPr marL="514350" indent="-514350" algn="l">
              <a:lnSpc>
                <a:spcPct val="100000"/>
              </a:lnSpc>
            </a:pPr>
            <a:endParaRPr lang="en-US" sz="2800">
              <a:cs typeface="Arial" panose="020B0604020202020204" pitchFamily="34" charset="0"/>
            </a:endParaRPr>
          </a:p>
          <a:p>
            <a:pPr marL="514350" indent="-514350" algn="l">
              <a:lnSpc>
                <a:spcPct val="100000"/>
              </a:lnSpc>
            </a:pPr>
            <a:endParaRPr lang="en-US" sz="2800" b="1">
              <a:solidFill>
                <a:srgbClr val="4C4C4F"/>
              </a:solidFill>
              <a:effectLst/>
              <a:ea typeface="Calibri" panose="020F0502020204030204" pitchFamily="34" charset="0"/>
              <a:cs typeface="Arial" panose="020B0604020202020204" pitchFamily="34" charset="0"/>
            </a:endParaRPr>
          </a:p>
          <a:p>
            <a:pPr marL="514350" indent="-514350" algn="l">
              <a:lnSpc>
                <a:spcPct val="100000"/>
              </a:lnSpc>
            </a:pPr>
            <a:endParaRPr lang="en-US" sz="2800" b="1">
              <a:solidFill>
                <a:srgbClr val="4C4C4F"/>
              </a:solidFill>
              <a:effectLst/>
              <a:ea typeface="Calibri" panose="020F0502020204030204" pitchFamily="34" charset="0"/>
              <a:cs typeface="Arial" panose="020B0604020202020204" pitchFamily="34" charset="0"/>
            </a:endParaRPr>
          </a:p>
          <a:p>
            <a:pPr marL="514350" indent="-514350" algn="l">
              <a:lnSpc>
                <a:spcPct val="100000"/>
              </a:lnSpc>
            </a:pPr>
            <a:endParaRPr lang="en-US" sz="2400" b="1">
              <a:solidFill>
                <a:srgbClr val="4C4C4F"/>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5404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p:txBody>
          <a:bodyPr>
            <a:normAutofit/>
          </a:bodyPr>
          <a:lstStyle/>
          <a:p>
            <a:r>
              <a:rPr lang="en-US" dirty="0">
                <a:latin typeface="Arial"/>
                <a:cs typeface="Arial"/>
              </a:rPr>
              <a:t>Additional Q&amp;A</a:t>
            </a:r>
          </a:p>
        </p:txBody>
      </p:sp>
      <p:sp>
        <p:nvSpPr>
          <p:cNvPr id="3" name="Subtitle 2">
            <a:extLst>
              <a:ext uri="{FF2B5EF4-FFF2-40B4-BE49-F238E27FC236}">
                <a16:creationId xmlns:a16="http://schemas.microsoft.com/office/drawing/2014/main" id="{6FCB29A9-8F84-23F8-F74A-3915DFB6DB5A}"/>
              </a:ext>
            </a:extLst>
          </p:cNvPr>
          <p:cNvSpPr>
            <a:spLocks noGrp="1"/>
          </p:cNvSpPr>
          <p:nvPr>
            <p:ph type="body" idx="1"/>
          </p:nvPr>
        </p:nvSpPr>
        <p:spPr/>
        <p:txBody>
          <a:bodyPr vert="horz" lIns="91440" tIns="45720" rIns="91440" bIns="45720" rtlCol="0" anchor="t">
            <a:normAutofit/>
          </a:bodyPr>
          <a:lstStyle/>
          <a:p>
            <a:endParaRPr lang="en-US" sz="3600" dirty="0"/>
          </a:p>
        </p:txBody>
      </p:sp>
    </p:spTree>
    <p:extLst>
      <p:ext uri="{BB962C8B-B14F-4D97-AF65-F5344CB8AC3E}">
        <p14:creationId xmlns:p14="http://schemas.microsoft.com/office/powerpoint/2010/main" val="19349192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2AFEC-78C6-F4CD-955C-919718EB9B4F}"/>
              </a:ext>
            </a:extLst>
          </p:cNvPr>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693599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phic 22" descr="Arrow Right with solid fill">
            <a:extLst>
              <a:ext uri="{FF2B5EF4-FFF2-40B4-BE49-F238E27FC236}">
                <a16:creationId xmlns:a16="http://schemas.microsoft.com/office/drawing/2014/main" id="{C21EA616-8D27-6178-D36E-7BEB1E2875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6099" y="2781027"/>
            <a:ext cx="914400" cy="914400"/>
          </a:xfrm>
          <a:prstGeom prst="rect">
            <a:avLst/>
          </a:prstGeom>
        </p:spPr>
      </p:pic>
      <p:sp>
        <p:nvSpPr>
          <p:cNvPr id="24" name="Rectangle 23">
            <a:extLst>
              <a:ext uri="{FF2B5EF4-FFF2-40B4-BE49-F238E27FC236}">
                <a16:creationId xmlns:a16="http://schemas.microsoft.com/office/drawing/2014/main" id="{3642F5D0-E3E5-6A5D-7F17-F3A6466A9B40}"/>
              </a:ext>
            </a:extLst>
          </p:cNvPr>
          <p:cNvSpPr/>
          <p:nvPr/>
        </p:nvSpPr>
        <p:spPr>
          <a:xfrm>
            <a:off x="1192521" y="4149802"/>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Assess timeliness</a:t>
            </a:r>
          </a:p>
        </p:txBody>
      </p:sp>
      <p:sp>
        <p:nvSpPr>
          <p:cNvPr id="26" name="Rectangle 25">
            <a:extLst>
              <a:ext uri="{FF2B5EF4-FFF2-40B4-BE49-F238E27FC236}">
                <a16:creationId xmlns:a16="http://schemas.microsoft.com/office/drawing/2014/main" id="{DD45D316-5580-FB4F-DCE6-520EEBE2B03A}"/>
              </a:ext>
            </a:extLst>
          </p:cNvPr>
          <p:cNvSpPr/>
          <p:nvPr/>
        </p:nvSpPr>
        <p:spPr>
          <a:xfrm>
            <a:off x="8240257" y="4150734"/>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Take action</a:t>
            </a:r>
          </a:p>
        </p:txBody>
      </p:sp>
      <p:pic>
        <p:nvPicPr>
          <p:cNvPr id="27" name="Graphic 26" descr="Arrow Right with solid fill">
            <a:extLst>
              <a:ext uri="{FF2B5EF4-FFF2-40B4-BE49-F238E27FC236}">
                <a16:creationId xmlns:a16="http://schemas.microsoft.com/office/drawing/2014/main" id="{044787E2-AB2D-1EE1-0E7C-05C51D7BEA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01493" y="2723517"/>
            <a:ext cx="914400" cy="914400"/>
          </a:xfrm>
          <a:prstGeom prst="rect">
            <a:avLst/>
          </a:prstGeom>
        </p:spPr>
      </p:pic>
      <p:sp>
        <p:nvSpPr>
          <p:cNvPr id="34" name="Rectangle 33">
            <a:extLst>
              <a:ext uri="{FF2B5EF4-FFF2-40B4-BE49-F238E27FC236}">
                <a16:creationId xmlns:a16="http://schemas.microsoft.com/office/drawing/2014/main" id="{74DC17AD-22DB-C700-D4D0-A42E89EA9F23}"/>
              </a:ext>
            </a:extLst>
          </p:cNvPr>
          <p:cNvSpPr/>
          <p:nvPr/>
        </p:nvSpPr>
        <p:spPr>
          <a:xfrm>
            <a:off x="4727352" y="4149339"/>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Identify bottlenecks</a:t>
            </a:r>
          </a:p>
        </p:txBody>
      </p:sp>
      <p:sp>
        <p:nvSpPr>
          <p:cNvPr id="11" name="Title 3">
            <a:extLst>
              <a:ext uri="{FF2B5EF4-FFF2-40B4-BE49-F238E27FC236}">
                <a16:creationId xmlns:a16="http://schemas.microsoft.com/office/drawing/2014/main" id="{0D837DB0-3C91-AFFA-756C-D5D9D64E1BA5}"/>
              </a:ext>
            </a:extLst>
          </p:cNvPr>
          <p:cNvSpPr>
            <a:spLocks noGrp="1"/>
          </p:cNvSpPr>
          <p:nvPr>
            <p:ph type="title"/>
          </p:nvPr>
        </p:nvSpPr>
        <p:spPr>
          <a:xfrm>
            <a:off x="255102" y="365126"/>
            <a:ext cx="11424279" cy="1087808"/>
          </a:xfrm>
        </p:spPr>
        <p:txBody>
          <a:bodyPr>
            <a:normAutofit/>
          </a:bodyPr>
          <a:lstStyle/>
          <a:p>
            <a:r>
              <a:rPr lang="en-US">
                <a:latin typeface="Arial"/>
                <a:cs typeface="Arial"/>
              </a:rPr>
              <a:t> 7-1-7 is a systems-based approach to improve speed of outbreak detection, notification, and response</a:t>
            </a:r>
          </a:p>
          <a:p>
            <a:endParaRPr lang="en-US">
              <a:cs typeface="Arial"/>
            </a:endParaRPr>
          </a:p>
        </p:txBody>
      </p:sp>
      <p:pic>
        <p:nvPicPr>
          <p:cNvPr id="5" name="Graphic 4">
            <a:extLst>
              <a:ext uri="{FF2B5EF4-FFF2-40B4-BE49-F238E27FC236}">
                <a16:creationId xmlns:a16="http://schemas.microsoft.com/office/drawing/2014/main" id="{2D583BA5-42EF-29A9-71F0-DD7B2D90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51440" y="2567851"/>
            <a:ext cx="1378683" cy="1363061"/>
          </a:xfrm>
          <a:prstGeom prst="rect">
            <a:avLst/>
          </a:prstGeom>
        </p:spPr>
      </p:pic>
      <p:pic>
        <p:nvPicPr>
          <p:cNvPr id="6" name="Graphic 5">
            <a:extLst>
              <a:ext uri="{FF2B5EF4-FFF2-40B4-BE49-F238E27FC236}">
                <a16:creationId xmlns:a16="http://schemas.microsoft.com/office/drawing/2014/main" id="{EF495B4E-46E2-DD76-F8CD-8ECA298C404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73676" y="2559246"/>
            <a:ext cx="1376959" cy="1363061"/>
          </a:xfrm>
          <a:prstGeom prst="rect">
            <a:avLst/>
          </a:prstGeom>
        </p:spPr>
      </p:pic>
      <p:pic>
        <p:nvPicPr>
          <p:cNvPr id="7" name="Graphic 6">
            <a:extLst>
              <a:ext uri="{FF2B5EF4-FFF2-40B4-BE49-F238E27FC236}">
                <a16:creationId xmlns:a16="http://schemas.microsoft.com/office/drawing/2014/main" id="{71767AE0-0015-686F-E5E4-E55578A486E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01247" y="2510341"/>
            <a:ext cx="1362581" cy="1348684"/>
          </a:xfrm>
          <a:prstGeom prst="rect">
            <a:avLst/>
          </a:prstGeom>
        </p:spPr>
      </p:pic>
    </p:spTree>
    <p:extLst>
      <p:ext uri="{BB962C8B-B14F-4D97-AF65-F5344CB8AC3E}">
        <p14:creationId xmlns:p14="http://schemas.microsoft.com/office/powerpoint/2010/main" val="18519326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2C94328-1A42-D674-7E3A-4EA931BC1D3B}"/>
              </a:ext>
            </a:extLst>
          </p:cNvPr>
          <p:cNvPicPr>
            <a:picLocks noChangeAspect="1"/>
          </p:cNvPicPr>
          <p:nvPr/>
        </p:nvPicPr>
        <p:blipFill>
          <a:blip r:embed="rId3"/>
          <a:stretch>
            <a:fillRect/>
          </a:stretch>
        </p:blipFill>
        <p:spPr>
          <a:xfrm>
            <a:off x="715178" y="2010374"/>
            <a:ext cx="10773955" cy="3293452"/>
          </a:xfrm>
          <a:prstGeom prst="rect">
            <a:avLst/>
          </a:prstGeom>
          <a:solidFill>
            <a:srgbClr val="C963F7"/>
          </a:solidFill>
        </p:spPr>
      </p:pic>
      <p:sp>
        <p:nvSpPr>
          <p:cNvPr id="4" name="Title 3">
            <a:extLst>
              <a:ext uri="{FF2B5EF4-FFF2-40B4-BE49-F238E27FC236}">
                <a16:creationId xmlns:a16="http://schemas.microsoft.com/office/drawing/2014/main" id="{0FD0E420-EECD-C46B-54CC-FD0B0461D2B6}"/>
              </a:ext>
            </a:extLst>
          </p:cNvPr>
          <p:cNvSpPr>
            <a:spLocks noGrp="1"/>
          </p:cNvSpPr>
          <p:nvPr>
            <p:ph type="title"/>
          </p:nvPr>
        </p:nvSpPr>
        <p:spPr>
          <a:xfrm>
            <a:off x="255102" y="365126"/>
            <a:ext cx="11424279" cy="1087808"/>
          </a:xfrm>
        </p:spPr>
        <p:txBody>
          <a:bodyPr>
            <a:normAutofit/>
          </a:bodyPr>
          <a:lstStyle/>
          <a:p>
            <a:r>
              <a:rPr lang="en-US">
                <a:latin typeface="Arial"/>
                <a:cs typeface="Arial"/>
              </a:rPr>
              <a:t> 7-1-7 timeliness metrics and milestones</a:t>
            </a:r>
            <a:endParaRPr lang="en-US" b="0">
              <a:solidFill>
                <a:srgbClr val="000000"/>
              </a:solidFill>
              <a:latin typeface="Arial"/>
              <a:cs typeface="Arial"/>
            </a:endParaRPr>
          </a:p>
          <a:p>
            <a:endParaRPr lang="en-US">
              <a:latin typeface="Arial"/>
              <a:cs typeface="Arial"/>
            </a:endParaRPr>
          </a:p>
          <a:p>
            <a:endParaRPr lang="en-US">
              <a:cs typeface="Arial"/>
            </a:endParaRPr>
          </a:p>
        </p:txBody>
      </p:sp>
    </p:spTree>
    <p:extLst>
      <p:ext uri="{BB962C8B-B14F-4D97-AF65-F5344CB8AC3E}">
        <p14:creationId xmlns:p14="http://schemas.microsoft.com/office/powerpoint/2010/main" val="2134219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96596" y="1346322"/>
            <a:ext cx="10947661" cy="4941277"/>
          </a:xfrm>
        </p:spPr>
        <p:txBody>
          <a:bodyPr vert="horz" lIns="91440" tIns="45720" rIns="91440" bIns="45720" rtlCol="0" anchor="t">
            <a:noAutofit/>
          </a:bodyPr>
          <a:lstStyle/>
          <a:p>
            <a:pPr marL="514350" indent="-514350" algn="l">
              <a:lnSpc>
                <a:spcPct val="100000"/>
              </a:lnSpc>
              <a:buAutoNum type="arabicPeriod"/>
            </a:pPr>
            <a:r>
              <a:rPr lang="en-US" sz="2400">
                <a:solidFill>
                  <a:srgbClr val="4C4C4F"/>
                </a:solidFill>
                <a:ea typeface="Calibri" panose="020F0502020204030204" pitchFamily="34" charset="0"/>
              </a:rPr>
              <a:t>Initiate </a:t>
            </a:r>
            <a:r>
              <a:rPr lang="en-US" sz="2400" b="1">
                <a:solidFill>
                  <a:srgbClr val="4C4C4F"/>
                </a:solidFill>
                <a:ea typeface="Calibri" panose="020F0502020204030204" pitchFamily="34" charset="0"/>
              </a:rPr>
              <a:t>investigation</a:t>
            </a:r>
            <a:r>
              <a:rPr lang="en-US" sz="2400">
                <a:solidFill>
                  <a:srgbClr val="4C4C4F"/>
                </a:solidFill>
                <a:ea typeface="Calibri" panose="020F0502020204030204" pitchFamily="34" charset="0"/>
              </a:rPr>
              <a:t> or </a:t>
            </a:r>
            <a:r>
              <a:rPr lang="en-US" sz="2400" b="1">
                <a:solidFill>
                  <a:srgbClr val="4C4C4F"/>
                </a:solidFill>
                <a:ea typeface="Calibri" panose="020F0502020204030204" pitchFamily="34" charset="0"/>
              </a:rPr>
              <a:t>deploy investigation/response team</a:t>
            </a:r>
            <a:endParaRPr lang="en-US" sz="2400"/>
          </a:p>
          <a:p>
            <a:pPr marL="514350" indent="-514350" algn="l">
              <a:lnSpc>
                <a:spcPct val="100000"/>
              </a:lnSpc>
              <a:buAutoNum type="arabicPeriod"/>
            </a:pPr>
            <a:r>
              <a:rPr lang="en-US" sz="2400">
                <a:solidFill>
                  <a:srgbClr val="4C4C4F"/>
                </a:solidFill>
                <a:effectLst/>
                <a:latin typeface="Arial" panose="020B0604020202020204" pitchFamily="34" charset="0"/>
                <a:ea typeface="Calibri" panose="020F0502020204030204" pitchFamily="34" charset="0"/>
              </a:rPr>
              <a:t>Conduct epidemiologic </a:t>
            </a:r>
            <a:r>
              <a:rPr lang="en-US" sz="2400" b="1">
                <a:solidFill>
                  <a:srgbClr val="4C4C4F"/>
                </a:solidFill>
                <a:effectLst/>
                <a:latin typeface="Arial" panose="020B0604020202020204" pitchFamily="34" charset="0"/>
                <a:ea typeface="Calibri" panose="020F0502020204030204" pitchFamily="34" charset="0"/>
              </a:rPr>
              <a:t>analysis</a:t>
            </a:r>
            <a:r>
              <a:rPr lang="en-US" sz="2400">
                <a:solidFill>
                  <a:srgbClr val="4C4C4F"/>
                </a:solidFill>
                <a:effectLst/>
                <a:latin typeface="Arial" panose="020B0604020202020204" pitchFamily="34" charset="0"/>
                <a:ea typeface="Calibri" panose="020F0502020204030204" pitchFamily="34" charset="0"/>
              </a:rPr>
              <a:t> and </a:t>
            </a:r>
            <a:r>
              <a:rPr lang="en-US" sz="2400" b="1">
                <a:solidFill>
                  <a:srgbClr val="4C4C4F"/>
                </a:solidFill>
                <a:effectLst/>
                <a:latin typeface="Arial" panose="020B0604020202020204" pitchFamily="34" charset="0"/>
                <a:ea typeface="Calibri" panose="020F0502020204030204" pitchFamily="34" charset="0"/>
              </a:rPr>
              <a:t>initial risk assessment</a:t>
            </a:r>
            <a:endParaRPr lang="en-US" sz="2400" b="1">
              <a:solidFill>
                <a:srgbClr val="4C4C4F"/>
              </a:solidFill>
              <a:effectLst/>
              <a:ea typeface="Calibri" panose="020F0502020204030204" pitchFamily="34" charset="0"/>
              <a:cs typeface="Arial" panose="020B0604020202020204" pitchFamily="34" charset="0"/>
            </a:endParaRPr>
          </a:p>
          <a:p>
            <a:pPr marL="514350" indent="-514350" algn="l">
              <a:lnSpc>
                <a:spcPct val="100000"/>
              </a:lnSpc>
              <a:buAutoNum type="arabicPeriod"/>
            </a:pPr>
            <a:r>
              <a:rPr lang="en-US" sz="2400">
                <a:solidFill>
                  <a:srgbClr val="4C4C4F"/>
                </a:solidFill>
                <a:ea typeface="Calibri" panose="020F0502020204030204" pitchFamily="34" charset="0"/>
              </a:rPr>
              <a:t>Obtain </a:t>
            </a:r>
            <a:r>
              <a:rPr lang="en-US" sz="2400" b="1">
                <a:solidFill>
                  <a:srgbClr val="4C4C4F"/>
                </a:solidFill>
                <a:ea typeface="Calibri" panose="020F0502020204030204" pitchFamily="34" charset="0"/>
              </a:rPr>
              <a:t>laboratory confirmation </a:t>
            </a:r>
            <a:r>
              <a:rPr lang="en-US" sz="2400">
                <a:solidFill>
                  <a:srgbClr val="4C4C4F"/>
                </a:solidFill>
                <a:ea typeface="Calibri" panose="020F0502020204030204" pitchFamily="34" charset="0"/>
              </a:rPr>
              <a:t>of the outbreak etiology</a:t>
            </a:r>
            <a:endParaRPr lang="en-US" sz="2400">
              <a:solidFill>
                <a:srgbClr val="4C4C4F"/>
              </a:solidFill>
              <a:ea typeface="Calibri" panose="020F0502020204030204" pitchFamily="34" charset="0"/>
              <a:cs typeface="Arial" panose="020B0604020202020204" pitchFamily="34" charset="0"/>
            </a:endParaRPr>
          </a:p>
          <a:p>
            <a:pPr marL="514350" indent="-514350">
              <a:lnSpc>
                <a:spcPct val="100000"/>
              </a:lnSpc>
              <a:buAutoNum type="arabicPeriod"/>
            </a:pPr>
            <a:r>
              <a:rPr lang="en-US" sz="2400">
                <a:solidFill>
                  <a:srgbClr val="4C4C4F"/>
                </a:solidFill>
                <a:effectLst/>
                <a:latin typeface="Arial" panose="020B0604020202020204" pitchFamily="34" charset="0"/>
                <a:ea typeface="Calibri" panose="020F0502020204030204" pitchFamily="34" charset="0"/>
              </a:rPr>
              <a:t>Initiate appropriate </a:t>
            </a:r>
            <a:r>
              <a:rPr lang="en-US" sz="2400" b="1">
                <a:solidFill>
                  <a:srgbClr val="4C4C4F"/>
                </a:solidFill>
                <a:effectLst/>
                <a:latin typeface="Arial" panose="020B0604020202020204" pitchFamily="34" charset="0"/>
                <a:ea typeface="Calibri" panose="020F0502020204030204" pitchFamily="34" charset="0"/>
              </a:rPr>
              <a:t>case management </a:t>
            </a:r>
            <a:r>
              <a:rPr lang="en-US" sz="2400">
                <a:solidFill>
                  <a:srgbClr val="4C4C4F"/>
                </a:solidFill>
                <a:effectLst/>
                <a:latin typeface="Arial" panose="020B0604020202020204" pitchFamily="34" charset="0"/>
                <a:ea typeface="Calibri" panose="020F0502020204030204" pitchFamily="34" charset="0"/>
              </a:rPr>
              <a:t>and </a:t>
            </a:r>
            <a:r>
              <a:rPr lang="en-US" sz="2400" b="1">
                <a:solidFill>
                  <a:srgbClr val="4C4C4F"/>
                </a:solidFill>
                <a:effectLst/>
                <a:latin typeface="Arial" panose="020B0604020202020204" pitchFamily="34" charset="0"/>
                <a:ea typeface="Calibri" panose="020F0502020204030204" pitchFamily="34" charset="0"/>
              </a:rPr>
              <a:t>infection prevention and control (IPC) measures</a:t>
            </a:r>
            <a:r>
              <a:rPr lang="en-US" sz="2400">
                <a:solidFill>
                  <a:srgbClr val="4C4C4F"/>
                </a:solidFill>
                <a:effectLst/>
                <a:latin typeface="Arial" panose="020B0604020202020204" pitchFamily="34" charset="0"/>
                <a:ea typeface="Calibri" panose="020F0502020204030204" pitchFamily="34" charset="0"/>
              </a:rPr>
              <a:t> in health facilities</a:t>
            </a:r>
            <a:endParaRPr lang="en-US" sz="2400">
              <a:solidFill>
                <a:srgbClr val="4C4C4F"/>
              </a:solidFill>
              <a:ea typeface="Calibri" panose="020F0502020204030204" pitchFamily="34" charset="0"/>
              <a:cs typeface="Arial" panose="020B0604020202020204" pitchFamily="34" charset="0"/>
            </a:endParaRPr>
          </a:p>
          <a:p>
            <a:pPr marL="514350" indent="-514350">
              <a:lnSpc>
                <a:spcPct val="100000"/>
              </a:lnSpc>
              <a:buAutoNum type="arabicPeriod"/>
            </a:pPr>
            <a:r>
              <a:rPr lang="en-US" sz="2400">
                <a:solidFill>
                  <a:srgbClr val="4C4C4F"/>
                </a:solidFill>
                <a:ea typeface="Calibri" panose="020F0502020204030204" pitchFamily="34" charset="0"/>
              </a:rPr>
              <a:t>Initiate appropriate </a:t>
            </a:r>
            <a:r>
              <a:rPr lang="en-US" sz="2400" b="1">
                <a:solidFill>
                  <a:srgbClr val="4C4C4F"/>
                </a:solidFill>
                <a:ea typeface="Calibri" panose="020F0502020204030204" pitchFamily="34" charset="0"/>
              </a:rPr>
              <a:t>public health countermeasures </a:t>
            </a:r>
            <a:r>
              <a:rPr lang="en-US" sz="2400">
                <a:solidFill>
                  <a:srgbClr val="4C4C4F"/>
                </a:solidFill>
                <a:ea typeface="Calibri" panose="020F0502020204030204" pitchFamily="34" charset="0"/>
              </a:rPr>
              <a:t>in affected communities</a:t>
            </a:r>
            <a:endParaRPr lang="en-US" sz="2400">
              <a:solidFill>
                <a:srgbClr val="4C4C4F"/>
              </a:solidFill>
              <a:ea typeface="Calibri" panose="020F0502020204030204" pitchFamily="34" charset="0"/>
              <a:cs typeface="Arial" panose="020B0604020202020204" pitchFamily="34" charset="0"/>
            </a:endParaRPr>
          </a:p>
          <a:p>
            <a:pPr marL="514350" indent="-514350">
              <a:lnSpc>
                <a:spcPct val="100000"/>
              </a:lnSpc>
              <a:buAutoNum type="arabicPeriod"/>
            </a:pPr>
            <a:r>
              <a:rPr lang="en-US" sz="2400">
                <a:solidFill>
                  <a:srgbClr val="4C4C4F"/>
                </a:solidFill>
                <a:ea typeface="Calibri" panose="020F0502020204030204" pitchFamily="34" charset="0"/>
              </a:rPr>
              <a:t>Initiate appropriate </a:t>
            </a:r>
            <a:r>
              <a:rPr lang="en-US" sz="2400" b="1">
                <a:solidFill>
                  <a:srgbClr val="4C4C4F"/>
                </a:solidFill>
                <a:ea typeface="Calibri" panose="020F0502020204030204" pitchFamily="34" charset="0"/>
              </a:rPr>
              <a:t>risk communication and community engagement </a:t>
            </a:r>
            <a:r>
              <a:rPr lang="en-US" sz="2400">
                <a:solidFill>
                  <a:srgbClr val="4C4C4F"/>
                </a:solidFill>
                <a:ea typeface="Calibri" panose="020F0502020204030204" pitchFamily="34" charset="0"/>
              </a:rPr>
              <a:t>activities</a:t>
            </a:r>
            <a:endParaRPr lang="en-US" sz="2400">
              <a:solidFill>
                <a:srgbClr val="4C4C4F"/>
              </a:solidFill>
              <a:ea typeface="Calibri" panose="020F0502020204030204" pitchFamily="34" charset="0"/>
              <a:cs typeface="Arial" panose="020B0604020202020204" pitchFamily="34" charset="0"/>
            </a:endParaRPr>
          </a:p>
          <a:p>
            <a:pPr marL="514350" indent="-514350">
              <a:lnSpc>
                <a:spcPct val="100000"/>
              </a:lnSpc>
              <a:buAutoNum type="arabicPeriod"/>
            </a:pPr>
            <a:r>
              <a:rPr lang="en-US" sz="2400">
                <a:solidFill>
                  <a:srgbClr val="4C4C4F"/>
                </a:solidFill>
                <a:ea typeface="Calibri" panose="020F0502020204030204" pitchFamily="34" charset="0"/>
              </a:rPr>
              <a:t>Establish a </a:t>
            </a:r>
            <a:r>
              <a:rPr lang="en-US" sz="2400" b="1">
                <a:solidFill>
                  <a:srgbClr val="4C4C4F"/>
                </a:solidFill>
                <a:ea typeface="Calibri" panose="020F0502020204030204" pitchFamily="34" charset="0"/>
              </a:rPr>
              <a:t>coordination mechanism</a:t>
            </a:r>
            <a:endParaRPr lang="en-US" sz="2400" b="1">
              <a:solidFill>
                <a:srgbClr val="4C4C4F"/>
              </a:solidFill>
              <a:ea typeface="Calibri" panose="020F0502020204030204" pitchFamily="34" charset="0"/>
              <a:cs typeface="Arial" panose="020B0604020202020204" pitchFamily="34" charset="0"/>
            </a:endParaRP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a:solidFill>
                <a:srgbClr val="4C4C4F"/>
              </a:solidFill>
              <a:ea typeface="Calibri" panose="020F0502020204030204" pitchFamily="34" charset="0"/>
            </a:endParaRPr>
          </a:p>
        </p:txBody>
      </p:sp>
      <p:sp>
        <p:nvSpPr>
          <p:cNvPr id="15" name="Title 3">
            <a:extLst>
              <a:ext uri="{FF2B5EF4-FFF2-40B4-BE49-F238E27FC236}">
                <a16:creationId xmlns:a16="http://schemas.microsoft.com/office/drawing/2014/main" id="{443F498D-1AC6-1704-895F-170C0E6394ED}"/>
              </a:ext>
            </a:extLst>
          </p:cNvPr>
          <p:cNvSpPr>
            <a:spLocks noGrp="1"/>
          </p:cNvSpPr>
          <p:nvPr>
            <p:ph type="title"/>
          </p:nvPr>
        </p:nvSpPr>
        <p:spPr>
          <a:xfrm>
            <a:off x="255102" y="365126"/>
            <a:ext cx="11424279" cy="1087808"/>
          </a:xfrm>
        </p:spPr>
        <p:txBody>
          <a:bodyPr>
            <a:normAutofit/>
          </a:bodyPr>
          <a:lstStyle/>
          <a:p>
            <a:r>
              <a:rPr lang="en-US">
                <a:latin typeface="Arial"/>
                <a:cs typeface="Arial"/>
              </a:rPr>
              <a:t> 7-1-7 early response actions</a:t>
            </a:r>
          </a:p>
          <a:p>
            <a:endParaRPr lang="en-US">
              <a:cs typeface="Arial"/>
            </a:endParaRPr>
          </a:p>
        </p:txBody>
      </p:sp>
    </p:spTree>
    <p:extLst>
      <p:ext uri="{BB962C8B-B14F-4D97-AF65-F5344CB8AC3E}">
        <p14:creationId xmlns:p14="http://schemas.microsoft.com/office/powerpoint/2010/main" val="2064225488"/>
      </p:ext>
    </p:extLst>
  </p:cSld>
  <p:clrMapOvr>
    <a:masterClrMapping/>
  </p:clrMapOvr>
</p:sld>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1_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Comments xmlns="ca299543-0ab4-429f-8927-bf8e8716a0c2" xsi:nil="true"/>
    <TranslatedLang xmlns="ca299543-0ab4-429f-8927-bf8e8716a0c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2" ma:contentTypeDescription="Create a new document." ma:contentTypeScope="" ma:versionID="1c91be8981281be09e26fc4a503ddaa4">
  <xsd:schema xmlns:xsd="http://www.w3.org/2001/XMLSchema" xmlns:xs="http://www.w3.org/2001/XMLSchema" xmlns:p="http://schemas.microsoft.com/office/2006/metadata/properties" xmlns:ns2="ca299543-0ab4-429f-8927-bf8e8716a0c2" xmlns:ns3="d27c8f07-e503-4122-80c5-e52ee84151d4" targetNamespace="http://schemas.microsoft.com/office/2006/metadata/properties" ma:root="true" ma:fieldsID="335154a549fe497487efba296a7e171f" ns2:_="" ns3:_="">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71F4A09-1546-4EDA-A191-DAA6C9960091}">
  <ds:schemaRefs>
    <ds:schemaRef ds:uri="http://schemas.openxmlformats.org/package/2006/metadata/core-properties"/>
    <ds:schemaRef ds:uri="http://schemas.microsoft.com/office/2006/documentManagement/types"/>
    <ds:schemaRef ds:uri="http://purl.org/dc/terms/"/>
    <ds:schemaRef ds:uri="http://schemas.microsoft.com/office/2006/metadata/properties"/>
    <ds:schemaRef ds:uri="http://purl.org/dc/elements/1.1/"/>
    <ds:schemaRef ds:uri="d27c8f07-e503-4122-80c5-e52ee84151d4"/>
    <ds:schemaRef ds:uri="ca299543-0ab4-429f-8927-bf8e8716a0c2"/>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A2401207-E3FA-4529-9D10-141E72EEEB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a299543-0ab4-429f-8927-bf8e8716a0c2"/>
    <ds:schemaRef ds:uri="d27c8f07-e503-4122-80c5-e52ee84151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4DDFDC1-8E7F-4A35-9AC8-0F2F57A42E5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717 Alliance 2</Template>
  <TotalTime>20369</TotalTime>
  <Words>9873</Words>
  <Application>Microsoft Macintosh PowerPoint</Application>
  <PresentationFormat>Widescreen</PresentationFormat>
  <Paragraphs>815</Paragraphs>
  <Slides>61</Slides>
  <Notes>61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61</vt:i4>
      </vt:variant>
    </vt:vector>
  </HeadingPairs>
  <TitlesOfParts>
    <vt:vector size="68" baseType="lpstr">
      <vt:lpstr>Arial</vt:lpstr>
      <vt:lpstr>Calibri</vt:lpstr>
      <vt:lpstr>Helvetica Neue</vt:lpstr>
      <vt:lpstr>Public Sans</vt:lpstr>
      <vt:lpstr>Quattrocento Sans</vt:lpstr>
      <vt:lpstr>717 Alliance 2</vt:lpstr>
      <vt:lpstr>1_717 Alliance 2</vt:lpstr>
      <vt:lpstr>PowerPoint Presentation</vt:lpstr>
      <vt:lpstr>7-1-7 Tabletop Activity facilitator’s training: purpose and objectives</vt:lpstr>
      <vt:lpstr>Tabletop activity facilitator's training: agenda</vt:lpstr>
      <vt:lpstr>PowerPoint Presentation</vt:lpstr>
      <vt:lpstr>How can we consistently find and stop outbreaks quickly?  </vt:lpstr>
      <vt:lpstr>The 7-1-7 target is about:</vt:lpstr>
      <vt:lpstr> 7-1-7 is a systems-based approach to improve speed of outbreak detection, notification, and response </vt:lpstr>
      <vt:lpstr> 7-1-7 timeliness metrics and milestones  </vt:lpstr>
      <vt:lpstr> 7-1-7 early response actions </vt:lpstr>
      <vt:lpstr>Bottlenecks and enablers </vt:lpstr>
      <vt:lpstr>Immediate and longer-term actions    </vt:lpstr>
      <vt:lpstr>How can the 7-1-7 target improve health security? </vt:lpstr>
      <vt:lpstr>PowerPoint Presentation</vt:lpstr>
      <vt:lpstr>PowerPoint Presentation</vt:lpstr>
      <vt:lpstr>Key steps for using the 7-1-7 target </vt:lpstr>
      <vt:lpstr>PowerPoint Presentation</vt:lpstr>
      <vt:lpstr>PowerPoint Presentation</vt:lpstr>
      <vt:lpstr>PowerPoint Presentation</vt:lpstr>
      <vt:lpstr>7-1-7 Measles Tabletop Activity</vt:lpstr>
      <vt:lpstr>Tabletop activity within the workshop agenda</vt:lpstr>
      <vt:lpstr>Tabletop activity objectives (for participants)</vt:lpstr>
      <vt:lpstr>Agenda for 90-minute tabletop activity (for participants)</vt:lpstr>
      <vt:lpstr>Tabletop activity overview (for participants)</vt:lpstr>
      <vt:lpstr>Tabletop activity facilitator logistics</vt:lpstr>
      <vt:lpstr>PowerPoint Presentation</vt:lpstr>
      <vt:lpstr>Materials for participants</vt:lpstr>
      <vt:lpstr>Materials for facilitators</vt:lpstr>
      <vt:lpstr>Tabletop sub-activity agenda</vt:lpstr>
      <vt:lpstr>Key tabletop activity categories</vt:lpstr>
      <vt:lpstr>Group discussion: ‘Post-it note’ method</vt:lpstr>
      <vt:lpstr>Group discussion: ‘verbal’ method</vt:lpstr>
      <vt:lpstr>PowerPoint Presentation</vt:lpstr>
      <vt:lpstr>Tabletop sub-activity agenda</vt:lpstr>
      <vt:lpstr>Facilitator guide</vt:lpstr>
      <vt:lpstr>Facilitation of ‘Brief personal introductions + instructions’</vt:lpstr>
      <vt:lpstr>Facilitation of Part 1: milestone dates + 7-1-7 performance</vt:lpstr>
      <vt:lpstr>7-1-7 milestone date definitions</vt:lpstr>
      <vt:lpstr>Date of emergence</vt:lpstr>
      <vt:lpstr>Date of detection</vt:lpstr>
      <vt:lpstr>Date of notification</vt:lpstr>
      <vt:lpstr>Date of early response completion</vt:lpstr>
      <vt:lpstr>Measles outbreak scenario</vt:lpstr>
      <vt:lpstr>Measles outbreak scenario</vt:lpstr>
      <vt:lpstr>Answer key: emergence, detection, notification </vt:lpstr>
      <vt:lpstr>Measles outbreak scenario</vt:lpstr>
      <vt:lpstr>Measles outbreak scenario</vt:lpstr>
      <vt:lpstr>Measles outbreak scenario</vt:lpstr>
      <vt:lpstr>Answer key: early response activities (+ completion date)</vt:lpstr>
      <vt:lpstr>Answer key: 7-1-7 target calculation</vt:lpstr>
      <vt:lpstr>Facilitation of Part 2: bottlenecks, enablers, and actions</vt:lpstr>
      <vt:lpstr>Measles outbreak scenario</vt:lpstr>
      <vt:lpstr>Measles outbreak scenario</vt:lpstr>
      <vt:lpstr>Measles outbreak scenario</vt:lpstr>
      <vt:lpstr>Measles outbreak scenario</vt:lpstr>
      <vt:lpstr>Measles outbreak scenario</vt:lpstr>
      <vt:lpstr>Answer key: bottlenecks and enablers</vt:lpstr>
      <vt:lpstr>Answer key: immediate and longer-term actions</vt:lpstr>
      <vt:lpstr>Facilitation of small group debrief</vt:lpstr>
      <vt:lpstr>Tips for facilitation</vt:lpstr>
      <vt:lpstr>Additional Q&amp;A</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417</cp:revision>
  <dcterms:created xsi:type="dcterms:W3CDTF">2023-01-09T02:59:24Z</dcterms:created>
  <dcterms:modified xsi:type="dcterms:W3CDTF">2025-05-22T20:27:07Z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ies>
</file>