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36"/>
  </p:notesMasterIdLst>
  <p:sldIdLst>
    <p:sldId id="2145705793" r:id="rId5"/>
    <p:sldId id="2147480560" r:id="rId6"/>
    <p:sldId id="2147480543" r:id="rId7"/>
    <p:sldId id="2147480546" r:id="rId8"/>
    <p:sldId id="2145705904" r:id="rId9"/>
    <p:sldId id="2145705787" r:id="rId10"/>
    <p:sldId id="2145705835" r:id="rId11"/>
    <p:sldId id="2145705813" r:id="rId12"/>
    <p:sldId id="2147481276" r:id="rId13"/>
    <p:sldId id="2145705806" r:id="rId14"/>
    <p:sldId id="2145705796" r:id="rId15"/>
    <p:sldId id="2145705797" r:id="rId16"/>
    <p:sldId id="2145705798" r:id="rId17"/>
    <p:sldId id="2145705800" r:id="rId18"/>
    <p:sldId id="2145705802" r:id="rId19"/>
    <p:sldId id="2145705786" r:id="rId20"/>
    <p:sldId id="2145705812" r:id="rId21"/>
    <p:sldId id="2145705817" r:id="rId22"/>
    <p:sldId id="2147480914" r:id="rId23"/>
    <p:sldId id="2145705833" r:id="rId24"/>
    <p:sldId id="2145705810" r:id="rId25"/>
    <p:sldId id="2147481277" r:id="rId26"/>
    <p:sldId id="2145705809" r:id="rId27"/>
    <p:sldId id="2145705825" r:id="rId28"/>
    <p:sldId id="2147481278" r:id="rId29"/>
    <p:sldId id="2145705821" r:id="rId30"/>
    <p:sldId id="2145705815" r:id="rId31"/>
    <p:sldId id="322" r:id="rId32"/>
    <p:sldId id="323" r:id="rId33"/>
    <p:sldId id="324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 de la cible 7-1-7" id="{505E4F14-5EB3-E04F-8F6F-D2408A1D4193}">
          <p14:sldIdLst>
            <p14:sldId id="2145705793"/>
            <p14:sldId id="2147480560"/>
            <p14:sldId id="2147480543"/>
            <p14:sldId id="2147480546"/>
            <p14:sldId id="2145705904"/>
            <p14:sldId id="2145705787"/>
            <p14:sldId id="2145705835"/>
            <p14:sldId id="2145705813"/>
            <p14:sldId id="2147481276"/>
            <p14:sldId id="2145705806"/>
            <p14:sldId id="2145705796"/>
            <p14:sldId id="2145705797"/>
            <p14:sldId id="2145705798"/>
            <p14:sldId id="2145705800"/>
            <p14:sldId id="2145705802"/>
            <p14:sldId id="2145705786"/>
            <p14:sldId id="2145705812"/>
            <p14:sldId id="2145705817"/>
            <p14:sldId id="2147480914"/>
            <p14:sldId id="2145705833"/>
            <p14:sldId id="2145705810"/>
            <p14:sldId id="2147481277"/>
            <p14:sldId id="2145705809"/>
            <p14:sldId id="2145705825"/>
            <p14:sldId id="2147481278"/>
            <p14:sldId id="2145705821"/>
            <p14:sldId id="2145705815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9CC461-DCCA-EB09-B743-2A5208860419}" name="Kaylee Errecaborde" initials="KE" userId="S::kerrecaborde@rtsl.org::a73bf577-03d6-4dab-8ff1-fcbd1ce22ad0" providerId="AD"/>
  <p188:author id="{2C26EC80-3C90-B970-402C-085FCCA47602}" name="Marguerite Massinga Loembe" initials="MM" userId="S::mmassingaloem@ext.theglobalfund.org::c50faa38-3d8e-4027-997c-56530fffd931" providerId="AD"/>
  <p188:author id="{E238FCA1-9C40-943D-FA90-ED42BA4BE844}" name="Shefali Oza" initials="SO" userId="S::soza@rtsl.org::b6d86925-c367-4057-9a73-a9633078c5cb" providerId="AD"/>
  <p188:author id="{EFD065B1-3D05-8674-235A-0932FF6AFDC6}" name="Marie Deveaux" initials="MD" userId="S::mdeveaux@rtsl.org::9fc0be8f-9df8-4ccb-8fb2-ba99b4811463" providerId="AD"/>
  <p188:author id="{2E91CAD8-0D19-2326-C65D-1076619878A5}" name="Sasha Litvinov" initials="SL" userId="S::slitvinov@rtsl.org::65fb50ae-a085-4475-b78d-38da2df5a392" providerId="AD"/>
  <p188:author id="{856655F8-9C6D-22B4-4760-3824B69F74CC}" name="Tyler Porth" initials="TP" userId="S::tporth@rtsl.org::a73c5703-e100-48a6-bb47-9a7bd1a91a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394"/>
    <a:srgbClr val="3CB142"/>
    <a:srgbClr val="9ACC9D"/>
    <a:srgbClr val="D2D5D8"/>
    <a:srgbClr val="E5D7B3"/>
    <a:srgbClr val="F79834"/>
    <a:srgbClr val="FFA73B"/>
    <a:srgbClr val="F3F7F8"/>
    <a:srgbClr val="FBF1FE"/>
    <a:srgbClr val="ED5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04" autoAdjust="0"/>
    <p:restoredTop sz="95033" autoAdjust="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AA51A80-7BF8-8345-918B-9FC2C61587FC}" type="datetimeFigureOut">
              <a:rPr lang="en-US" smtClean="0"/>
              <a:pPr/>
              <a:t>5/2/25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1E75C25-C22B-D14A-8C88-D3C1CFA09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5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3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0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8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79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7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8282-3F95-6F2B-9967-B424F28A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D054F3-A244-C95F-B698-1EF6B6C51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DFD0B-E129-CE8B-01B5-AE557F634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effectLst/>
                <a:latin typeface="Helvetica Neue" panose="02000503000000020004" pitchFamily="2" charset="0"/>
              </a:rPr>
              <a:t>L’Alliance 7-1-7 propose divers modules de formation aux pays membres et partenaires, notamment des modules de sensibilisation, pour les acteurs la mise en œuvre et de formation des formateurs.</a:t>
            </a: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r>
              <a:rPr lang="fr-FR"/>
              <a:t>Nous disposons également de programmes recommandés et types disponibles en fonction des apprentissages acquis avec les formations que nous et les pays de l’Alliance avons dispensés.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20497-22B4-4628-DD28-85DC241F5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04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 Secrétariat de l’Alliance 7-1-7 est hébergé par Resolve to Save Lives et présidé par un comité de pilotage technique composé de représentants nationaux et de partenaires.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1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5E44-79F9-D06A-FAAC-B05737DB3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D836A-C475-B816-1717-D90964651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01139-C955-8D00-F658-6F7E55F7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effectLst/>
                <a:latin typeface="Helvetica Neue" panose="02000503000000020004" pitchFamily="2" charset="0"/>
              </a:rPr>
              <a:t>L’Alliance 7-1-7 propose divers modules de formation aux pays membres et partenaires, notamment des modules de sensibilisation, pour les acteurs la mise en œuvre et de formation des formateurs.</a:t>
            </a: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r>
              <a:rPr lang="fr-FR"/>
              <a:t>Nous disposons également de programmes recommandés et types disponibles en fonction des apprentissages acquis avec les formations que nous et les pays de l’Alliance avons dispensés.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F0C1-B50B-1774-BF86-351657F6C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327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b="0" i="0">
                <a:latin typeface="Arial"/>
                <a:cs typeface="Arial"/>
              </a:rPr>
              <a:t>L’approche 7-1-7 vise à accroître la vitesse de détection, de notification de réponse en cas d’épidémie grâce à un renforcement au niveau du système.  Il s’agit essentiellement d’évaluer la promptitude, d’identifier les goulets d’étranglement ayant entraîné des retards, et de prendre des mesures.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51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S’abonner aux actualités de l’Alliance 7-1-7 https://717alliance.org/#subscribe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4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C7A4C-E440-19BA-0F6E-5E6C42E4C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7D9-1736-4C4F-7D4F-912ADE1DB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A4198-645A-D4B3-E1BB-34EE3ACF8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effectLst/>
                <a:latin typeface="Helvetica Neue" panose="02000503000000020004" pitchFamily="2" charset="0"/>
              </a:rPr>
              <a:t>L’Alliance 7-1-7 propose divers modules de formation aux pays membres et partenaires, notamment des modules de sensibilisation, pour les acteurs la mise en œuvre et de formation des formateurs.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>
                <a:effectLst/>
                <a:latin typeface="Helvetica Neue" panose="02000503000000020004" pitchFamily="2" charset="0"/>
              </a:rPr>
              <a:t>Lien pour rejoindre la communauté de pratique https://forms.office.com/r/mmEPY9RFRW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endParaRPr lang="en-US" dirty="0">
              <a:cs typeface="Arial"/>
            </a:endParaRPr>
          </a:p>
          <a:p>
            <a:pPr algn="just"/>
            <a:r>
              <a:rPr lang="fr-FR"/>
              <a:t>Nous disposons également de programmes recommandés et types disponibles en fonction des apprentissages acquis avec les formations que nous et les pays de l’Alliance avons dispensés.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59BA4-D209-C0F3-5335-340937BAE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6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7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9A4D4-9025-3946-9B5A-85AEB1B10E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Un simple ensemble d’indicateurs de promptitude, avec leurs cibles correspondantes, peut aider les administrations à identifier les goulets d’étranglement et à proposer des actions pour y remédier, en améliorant la préparation aux pandémies.</a:t>
            </a:r>
          </a:p>
          <a:p>
            <a:pPr algn="l"/>
            <a:endParaRPr lang="en-US" sz="1800" u="none" strike="noStrike" baseline="0">
              <a:solidFill>
                <a:srgbClr val="F4775C"/>
              </a:solidFill>
            </a:endParaRPr>
          </a:p>
          <a:p>
            <a:pPr algn="l"/>
            <a:r>
              <a:rPr lang="fr-FR" sz="1800" u="none" strike="noStrike" baseline="0">
                <a:solidFill>
                  <a:srgbClr val="F4775C"/>
                </a:solidFill>
              </a:rPr>
              <a:t>L’approche 7-1-7 comprend trois indicateurs de la promptitude et leurs cibles :  </a:t>
            </a:r>
          </a:p>
          <a:p>
            <a:pPr algn="l"/>
            <a:r>
              <a:rPr lang="fr-FR" sz="1800" u="none" strike="noStrike" baseline="0">
                <a:solidFill>
                  <a:srgbClr val="F4775C"/>
                </a:solidFill>
                <a:latin typeface="Arial" panose="020B0604020202020204" pitchFamily="34" charset="0"/>
                <a:ea typeface="Arial"/>
                <a:cs typeface="+mn-cs"/>
              </a:rPr>
              <a:t>1.   </a:t>
            </a:r>
            <a:r>
              <a:rPr lang="fr-F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Délai de détection :</a:t>
            </a:r>
            <a:r>
              <a:rPr lang="fr-F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 jours pour identifier une suspicion de menace pour la santé publique (délai entre l’apparition d’une menace pour la santé publique et sa détection)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fr-F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2.   </a:t>
            </a:r>
            <a:r>
              <a:rPr lang="fr-F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Délai de notification :</a:t>
            </a:r>
            <a:r>
              <a:rPr lang="fr-F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1 jour pour informer les autorités de santé publique compétentes (délai entre la détection et la notification)</a:t>
            </a: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fr-F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3.   </a:t>
            </a:r>
            <a:r>
              <a:rPr lang="fr-FR" sz="1200" b="1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Délai pour apporter une réponse précoce</a:t>
            </a:r>
            <a:r>
              <a:rPr lang="fr-FR" sz="120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 :</a:t>
            </a:r>
            <a:r>
              <a:rPr lang="fr-FR" sz="1200" b="0" i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+mn-cs"/>
              </a:rPr>
              <a:t> 7 jours pour lancer une réponse efficace (délai entre la notification et l’achèvement de la réponse précoce)</a:t>
            </a:r>
          </a:p>
          <a:p>
            <a:endParaRPr lang="en-US"/>
          </a:p>
          <a:p>
            <a:pPr>
              <a:defRPr/>
            </a:pPr>
            <a:endParaRPr lang="en-US" b="0" i="0" kern="12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9A4D4-9025-3946-9B5A-85AEB1B10E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44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buNone/>
            </a:pPr>
            <a:endParaRPr lang="en" sz="1200" b="0" i="0" kern="1200" noProof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8A503-4A27-4C8D-B552-B774F7E31C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53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Ce schéma représente le cycle de vie de la cible 7-1-7, à savoir les étapes requises pour une mise en œuvre efficace de la cible 7-1-7.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5C25-C22B-D14A-8C88-D3C1CFA09A7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9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L’intégration dans les flux de travail existants et la participation des principales parties prenantes durant l’adoption et l’utilisation de la cible 7-1-7 sont essentielles à l’efficacité et à la durabilité de la cible 7-1-7.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4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5C25-C22B-D14A-8C88-D3C1CFA09A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6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992F8-DD08-3F62-30B9-304F033F4E7F}"/>
              </a:ext>
            </a:extLst>
          </p:cNvPr>
          <p:cNvSpPr/>
          <p:nvPr/>
        </p:nvSpPr>
        <p:spPr>
          <a:xfrm>
            <a:off x="0" y="16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CA6E71AB-ED8E-FEED-B76B-4B73FCEB3D67}"/>
              </a:ext>
            </a:extLst>
          </p:cNvPr>
          <p:cNvSpPr/>
          <p:nvPr/>
        </p:nvSpPr>
        <p:spPr>
          <a:xfrm>
            <a:off x="603315" y="1859615"/>
            <a:ext cx="10011266" cy="4689878"/>
          </a:xfrm>
          <a:prstGeom prst="round2SameRect">
            <a:avLst>
              <a:gd name="adj1" fmla="val 874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48999-82A6-0C7C-CDE3-E001425BC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DF065-D7CF-BB28-A658-9C8048F37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520192-0E11-C838-559E-D7DC2BC63318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 descr="A black and green text&#10;&#10;Description automatically generated">
            <a:extLst>
              <a:ext uri="{FF2B5EF4-FFF2-40B4-BE49-F238E27FC236}">
                <a16:creationId xmlns:a16="http://schemas.microsoft.com/office/drawing/2014/main" id="{32A75A90-AC3E-D04E-5F5B-FEB89F11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662182"/>
            <a:ext cx="3314463" cy="535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5F9369-0525-BCEC-4E46-62216FA7F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7901D-F583-2E85-AEF9-E22F606F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1B2FE-1C28-B573-A7AE-59F6B88179E2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B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19176F9-4656-945C-FEB1-7BAA0ABC3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2271322"/>
            <a:ext cx="9166225" cy="1887026"/>
          </a:xfr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BB042"/>
                </a:solidFill>
              </a:defRPr>
            </a:lvl1pPr>
          </a:lstStyle>
          <a:p>
            <a:pPr lvl="0"/>
            <a:r>
              <a:rPr lang="en-US"/>
              <a:t>Presentation Title Goes In This Placeholder Text Box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DFBD846-F2CA-CF19-69D2-19CC8B917A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4725" y="4522788"/>
            <a:ext cx="9144000" cy="53975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b="1">
                <a:solidFill>
                  <a:srgbClr val="628393"/>
                </a:solidFill>
              </a:defRPr>
            </a:lvl2pPr>
            <a:lvl3pPr marL="914400" indent="0">
              <a:buNone/>
              <a:defRPr b="1">
                <a:solidFill>
                  <a:srgbClr val="628393"/>
                </a:solidFill>
              </a:defRPr>
            </a:lvl3pPr>
            <a:lvl4pPr marL="1371600" indent="0">
              <a:buNone/>
              <a:defRPr b="1">
                <a:solidFill>
                  <a:srgbClr val="628393"/>
                </a:solidFill>
              </a:defRPr>
            </a:lvl4pPr>
            <a:lvl5pPr marL="1828800" indent="0">
              <a:buNone/>
              <a:defRPr b="1">
                <a:solidFill>
                  <a:srgbClr val="628393"/>
                </a:solidFill>
              </a:defRPr>
            </a:lvl5pPr>
          </a:lstStyle>
          <a:p>
            <a:pPr lvl="0"/>
            <a:r>
              <a:rPr lang="en-US"/>
              <a:t>Presentation Subtitle Goes Here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323E057-B213-6F1C-E3DA-70973D2EA5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4724" y="5062538"/>
            <a:ext cx="9144000" cy="5619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2023</a:t>
            </a:r>
          </a:p>
        </p:txBody>
      </p:sp>
    </p:spTree>
    <p:extLst>
      <p:ext uri="{BB962C8B-B14F-4D97-AF65-F5344CB8AC3E}">
        <p14:creationId xmlns:p14="http://schemas.microsoft.com/office/powerpoint/2010/main" val="207939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717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67300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8938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/>
          <p:nvPr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670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417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0767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7362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3534B-E3A8-4D4A-ADE5-6E5F25C89F0B}"/>
              </a:ext>
            </a:extLst>
          </p:cNvPr>
          <p:cNvCxnSpPr>
            <a:cxnSpLocks/>
          </p:cNvCxnSpPr>
          <p:nvPr/>
        </p:nvCxnSpPr>
        <p:spPr>
          <a:xfrm>
            <a:off x="1762872" y="2921860"/>
            <a:ext cx="9312497" cy="0"/>
          </a:xfrm>
          <a:prstGeom prst="line">
            <a:avLst/>
          </a:prstGeom>
          <a:ln w="76200">
            <a:solidFill>
              <a:srgbClr val="6283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6937E6E-929B-A8EE-42C2-748709CF492D}"/>
              </a:ext>
            </a:extLst>
          </p:cNvPr>
          <p:cNvSpPr/>
          <p:nvPr/>
        </p:nvSpPr>
        <p:spPr>
          <a:xfrm>
            <a:off x="891751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7A5DD1D-E03B-19E8-AF93-F817A60E4E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80912" y="2337468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F2B017-E499-C4E7-6F92-371410E44AFE}"/>
              </a:ext>
            </a:extLst>
          </p:cNvPr>
          <p:cNvSpPr/>
          <p:nvPr/>
        </p:nvSpPr>
        <p:spPr>
          <a:xfrm>
            <a:off x="389541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839C920-3711-499D-0A0B-B448BAE244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63638" y="2310547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EEF7DA-3198-7FF2-16D4-3A21DEA08F6D}"/>
              </a:ext>
            </a:extLst>
          </p:cNvPr>
          <p:cNvSpPr/>
          <p:nvPr/>
        </p:nvSpPr>
        <p:spPr>
          <a:xfrm>
            <a:off x="6894187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5936B8C-E619-E63B-4703-FF6B8D5436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64856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E29F85-BD43-5F8A-F958-52754E2C59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55463" y="4022559"/>
            <a:ext cx="2057400" cy="725846"/>
          </a:xfr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item 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63E505-AA18-5B1F-CA0F-DFAB5C9881F2}"/>
              </a:ext>
            </a:extLst>
          </p:cNvPr>
          <p:cNvSpPr/>
          <p:nvPr/>
        </p:nvSpPr>
        <p:spPr>
          <a:xfrm>
            <a:off x="9622288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C799570-1A2E-71ED-2848-A76B986C183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92957" y="2299135"/>
            <a:ext cx="1182412" cy="1222625"/>
          </a:xfrm>
        </p:spPr>
        <p:txBody>
          <a:bodyPr/>
          <a:lstStyle>
            <a:lvl1pPr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982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4007582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BB36AB-E026-1510-6E46-298EE2C04E4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DA6F56D-C80F-DF01-BA95-70AE7BBE71A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9788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2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90C8D7-AFA9-8F5A-A38E-20BBDB6148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03640" y="420754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8E6950-0B6E-59EB-5413-7D03033B50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03640" y="4732255"/>
            <a:ext cx="5157787" cy="1649683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</p:spTree>
    <p:extLst>
      <p:ext uri="{BB962C8B-B14F-4D97-AF65-F5344CB8AC3E}">
        <p14:creationId xmlns:p14="http://schemas.microsoft.com/office/powerpoint/2010/main" val="423704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A4481-CB14-AA4E-ED99-4C2EBE1AFF3F}"/>
              </a:ext>
            </a:extLst>
          </p:cNvPr>
          <p:cNvCxnSpPr>
            <a:cxnSpLocks/>
          </p:cNvCxnSpPr>
          <p:nvPr/>
        </p:nvCxnSpPr>
        <p:spPr>
          <a:xfrm>
            <a:off x="839788" y="3168597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48FCA-A3F5-D6C8-7865-97A03840426B}"/>
              </a:ext>
            </a:extLst>
          </p:cNvPr>
          <p:cNvCxnSpPr>
            <a:cxnSpLocks/>
          </p:cNvCxnSpPr>
          <p:nvPr/>
        </p:nvCxnSpPr>
        <p:spPr>
          <a:xfrm>
            <a:off x="6096000" y="1679384"/>
            <a:ext cx="0" cy="4702562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528C03-BBE2-CDFF-6E3B-693CB9729A7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03640" y="168116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863AF9B-CD48-278A-B438-6E521E3BDA1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3640" y="220587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4B90D1-2D1F-EFD9-53D5-B7754EEA191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9788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15278E-33A7-A4F7-643B-000187FBA54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9788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0EF022-5BFD-9C2B-04CC-E55C5CE9CF9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03640" y="3396843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7C2ED77-A9A3-3F45-BFC0-FF4B344BABD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03640" y="3921553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F84552-1D75-912E-12AC-BE7B5364AF0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9788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2514547-3E78-E132-959A-5394095067CA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9788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514D274-751F-78E2-B16D-3A05CF8838A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3640" y="5093666"/>
            <a:ext cx="5157787" cy="496429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E254144-EE9E-2B30-2F5B-39291D23400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6203640" y="5618376"/>
            <a:ext cx="5157787" cy="763570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14914F-90B3-A75B-4AB3-C765CAF7F3DB}"/>
              </a:ext>
            </a:extLst>
          </p:cNvPr>
          <p:cNvCxnSpPr>
            <a:cxnSpLocks/>
          </p:cNvCxnSpPr>
          <p:nvPr/>
        </p:nvCxnSpPr>
        <p:spPr>
          <a:xfrm>
            <a:off x="839788" y="4884274"/>
            <a:ext cx="10515600" cy="0"/>
          </a:xfrm>
          <a:prstGeom prst="line">
            <a:avLst/>
          </a:prstGeom>
          <a:ln>
            <a:solidFill>
              <a:srgbClr val="3BB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15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C7EB442-ED11-C4A2-FCA9-FC299157D0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F9DBCE-2E14-7BE6-383D-4F9CBF543AC0}"/>
              </a:ext>
            </a:extLst>
          </p:cNvPr>
          <p:cNvCxnSpPr>
            <a:cxnSpLocks/>
          </p:cNvCxnSpPr>
          <p:nvPr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5130238-91C9-70FA-E27D-15BFC0B3AD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938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62B2A3A-79DC-43E1-B948-9A435723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938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1 details</a:t>
            </a: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94DC4A98-FD4D-DE47-6494-ED36B4464E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74895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D96E39-50C2-DC18-1554-907E602E865E}"/>
              </a:ext>
            </a:extLst>
          </p:cNvPr>
          <p:cNvCxnSpPr>
            <a:cxnSpLocks/>
          </p:cNvCxnSpPr>
          <p:nvPr/>
        </p:nvCxnSpPr>
        <p:spPr>
          <a:xfrm>
            <a:off x="4534235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0819F305-6D57-5D6D-9D84-A758DD729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4660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1BA1953D-19DA-782A-97A4-6399FB480B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34660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2 details</a:t>
            </a:r>
          </a:p>
        </p:txBody>
      </p:sp>
      <p:sp>
        <p:nvSpPr>
          <p:cNvPr id="28" name="Picture Placeholder 50">
            <a:extLst>
              <a:ext uri="{FF2B5EF4-FFF2-40B4-BE49-F238E27FC236}">
                <a16:creationId xmlns:a16="http://schemas.microsoft.com/office/drawing/2014/main" id="{A8413AA0-C678-0AC8-68B9-EC93805699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312617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CF382-2405-E160-6D1F-835EA763EEB7}"/>
              </a:ext>
            </a:extLst>
          </p:cNvPr>
          <p:cNvCxnSpPr>
            <a:cxnSpLocks/>
          </p:cNvCxnSpPr>
          <p:nvPr/>
        </p:nvCxnSpPr>
        <p:spPr>
          <a:xfrm>
            <a:off x="8171957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4D22DCA4-7965-12E6-D9C1-369EB6F35C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72382" y="2513090"/>
            <a:ext cx="2065337" cy="831850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rgbClr val="628393"/>
                </a:solidFill>
              </a:defRPr>
            </a:lvl1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075E4253-E2FB-DCA7-3EC4-442DAC966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72382" y="3821038"/>
            <a:ext cx="3211512" cy="13398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stat 3 details</a:t>
            </a:r>
          </a:p>
        </p:txBody>
      </p:sp>
    </p:spTree>
    <p:extLst>
      <p:ext uri="{BB962C8B-B14F-4D97-AF65-F5344CB8AC3E}">
        <p14:creationId xmlns:p14="http://schemas.microsoft.com/office/powerpoint/2010/main" val="166246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86-143B-DF77-3790-51DA8806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79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54CD7-2E29-F84B-0187-C0257FE59E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27294166-252A-F72D-161E-58D0B8DC2E9A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B1D3D-35CF-DDED-CEE8-E8AB25DD3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FC43-A864-3854-C76D-4B78BD4C8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951" y="1131215"/>
            <a:ext cx="6693029" cy="532614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C13A0-F24E-DC0E-5D44-F008440349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35BBC5-3478-7015-2838-2F69DF62B3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835951" y="594724"/>
            <a:ext cx="6693029" cy="400639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634894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Title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C3DAF6-D577-8476-A6B5-03BE74EEF1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F56B4D4B-F5AF-E1B4-47FA-D86A28BA4C80}"/>
              </a:ext>
            </a:extLst>
          </p:cNvPr>
          <p:cNvSpPr/>
          <p:nvPr/>
        </p:nvSpPr>
        <p:spPr>
          <a:xfrm>
            <a:off x="4458879" y="245097"/>
            <a:ext cx="7475456" cy="6612904"/>
          </a:xfrm>
          <a:prstGeom prst="round2SameRect">
            <a:avLst>
              <a:gd name="adj1" fmla="val 5777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0127" y="582073"/>
            <a:ext cx="6885273" cy="603083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E9A12-3C39-8820-3FEA-ADEAC28B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99" y="995363"/>
            <a:ext cx="3467083" cy="22828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37310D-FEEC-61C0-10C6-7ED668D08C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6599" y="3429000"/>
            <a:ext cx="3467083" cy="3028361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62839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52695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7934" y="0"/>
            <a:ext cx="5744066" cy="655634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57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4123C-C545-C21B-08B4-C86EC9419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38507" y="3261674"/>
            <a:ext cx="5744066" cy="329466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2F6D5-4F20-9FD2-922F-FB5757C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8" y="365126"/>
            <a:ext cx="4205139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767193-1094-B18E-8C98-C42510023A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7" y="1825625"/>
            <a:ext cx="547147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999A9B-991E-9DEF-F62C-92A485BEB8B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38909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06DC07E-7833-B573-7882-B1E203C18D2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38507" y="9427"/>
            <a:ext cx="2793476" cy="308256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5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7082-960B-4000-42B8-788811EE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BB0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64C6-957C-F233-1E98-9470B162A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B042"/>
              </a:buClr>
              <a:defRPr>
                <a:solidFill>
                  <a:srgbClr val="394D56"/>
                </a:solidFill>
              </a:defRPr>
            </a:lvl1pPr>
            <a:lvl2pPr>
              <a:buClr>
                <a:srgbClr val="3BB042"/>
              </a:buClr>
              <a:defRPr>
                <a:solidFill>
                  <a:srgbClr val="394D56"/>
                </a:solidFill>
              </a:defRPr>
            </a:lvl2pPr>
            <a:lvl3pPr>
              <a:buClr>
                <a:srgbClr val="3BB042"/>
              </a:buClr>
              <a:defRPr>
                <a:solidFill>
                  <a:srgbClr val="394D56"/>
                </a:solidFill>
              </a:defRPr>
            </a:lvl3pPr>
            <a:lvl4pPr>
              <a:buClr>
                <a:srgbClr val="3BB042"/>
              </a:buClr>
              <a:defRPr>
                <a:solidFill>
                  <a:srgbClr val="394D56"/>
                </a:solidFill>
              </a:defRPr>
            </a:lvl4pPr>
            <a:lvl5pPr>
              <a:buClr>
                <a:srgbClr val="3BB042"/>
              </a:buClr>
              <a:defRPr>
                <a:solidFill>
                  <a:srgbClr val="394D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376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hank You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>
            <a:off x="2749484" y="1630353"/>
            <a:ext cx="6693031" cy="5227647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5481" y="2077888"/>
            <a:ext cx="5361037" cy="21486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5481" y="4308180"/>
            <a:ext cx="5361036" cy="931688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8" name="Picture 7" descr="A black and green text&#10;&#10;Description automatically generated">
            <a:extLst>
              <a:ext uri="{FF2B5EF4-FFF2-40B4-BE49-F238E27FC236}">
                <a16:creationId xmlns:a16="http://schemas.microsoft.com/office/drawing/2014/main" id="{E2EE594E-F898-2270-E5FA-67A5481A2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68" y="547470"/>
            <a:ext cx="3314463" cy="535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3E774-BE11-A044-DB81-9C21CFAF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</a:blip>
          <a:srcRect l="29104"/>
          <a:stretch/>
        </p:blipFill>
        <p:spPr>
          <a:xfrm>
            <a:off x="0" y="6000571"/>
            <a:ext cx="6096000" cy="87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FF565-EE2B-A624-A189-1B4D4B2C9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</a:blip>
          <a:srcRect r="50000"/>
          <a:stretch/>
        </p:blipFill>
        <p:spPr>
          <a:xfrm>
            <a:off x="7892715" y="6000571"/>
            <a:ext cx="4299285" cy="873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B18DC-E37A-4AEF-FCF0-CD9BC325FAA6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3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BDE9D3-05E5-F8E0-46C6-77E38612EC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F13A5-6240-37A5-4E8B-5EF5A680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809" y="2113393"/>
            <a:ext cx="8208381" cy="1980882"/>
          </a:xfrm>
        </p:spPr>
        <p:txBody>
          <a:bodyPr anchor="b"/>
          <a:lstStyle>
            <a:lvl1pPr algn="ctr">
              <a:defRPr sz="6000">
                <a:solidFill>
                  <a:srgbClr val="3D9D4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A819B-E98A-3E5E-5F2F-6B714664C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465" y="4337454"/>
            <a:ext cx="6339068" cy="1419938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1F2A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black and green text&#10;&#10;Description automatically generated">
            <a:extLst>
              <a:ext uri="{FF2B5EF4-FFF2-40B4-BE49-F238E27FC236}">
                <a16:creationId xmlns:a16="http://schemas.microsoft.com/office/drawing/2014/main" id="{BF29C36D-4CFE-C969-69B2-DB6AA8EA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2901" y="786723"/>
            <a:ext cx="3886197" cy="627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92C86-1B91-2D85-7C77-5BC9501B2F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-2502569" y="6000571"/>
            <a:ext cx="8598569" cy="873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FA559-4AD6-BC68-7A1D-085B00CD4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7892715" y="6000571"/>
            <a:ext cx="8598569" cy="873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558CA6-EDE3-9124-42E7-A1CC03637A1E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3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2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5EC6-78AB-C8DA-250E-8A661156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50" y="457200"/>
            <a:ext cx="333867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067F1-7748-3EC5-D847-478B213B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A8C9-0AF3-7CA9-F91A-6182B3711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950" y="2057400"/>
            <a:ext cx="333867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D9AB9-0288-C4C9-3A00-7F3820F6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50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DD52F-055E-8368-C260-8542AED5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D6632B84-2BCD-574C-A789-8EF95483F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8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 type="tx">
  <p:cSld name="1_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Quattrocento Sans"/>
              <a:buNone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819819" y="602128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>
                <a:solidFill>
                  <a:srgbClr val="888888"/>
                </a:solidFill>
                <a:latin typeface="Arial" panose="020B0604020202020204" pitchFamily="34" charset="0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3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F77C00-282B-2A43-98C2-B324093BC270}"/>
              </a:ext>
            </a:extLst>
          </p:cNvPr>
          <p:cNvSpPr txBox="1"/>
          <p:nvPr userDrawn="1"/>
        </p:nvSpPr>
        <p:spPr>
          <a:xfrm>
            <a:off x="4111082" y="5341529"/>
            <a:ext cx="396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cap="none" spc="10" baseline="0">
                <a:solidFill>
                  <a:schemeClr val="tx1"/>
                </a:solidFill>
                <a:latin typeface="Arial" panose="020B0604020202020204" pitchFamily="34" charset="0"/>
              </a:rPr>
              <a:t>717alliance.org</a:t>
            </a:r>
          </a:p>
        </p:txBody>
      </p:sp>
    </p:spTree>
    <p:extLst>
      <p:ext uri="{BB962C8B-B14F-4D97-AF65-F5344CB8AC3E}">
        <p14:creationId xmlns:p14="http://schemas.microsoft.com/office/powerpoint/2010/main" val="1338809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2BE34F-69A5-B799-0393-6A53F2FC97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ED5D24F-CBC9-481A-549C-7AB65ADAD3C9}"/>
              </a:ext>
            </a:extLst>
          </p:cNvPr>
          <p:cNvSpPr/>
          <p:nvPr/>
        </p:nvSpPr>
        <p:spPr>
          <a:xfrm rot="5400000">
            <a:off x="3174853" y="-1977228"/>
            <a:ext cx="4760663" cy="11110368"/>
          </a:xfrm>
          <a:prstGeom prst="round2SameRect">
            <a:avLst>
              <a:gd name="adj1" fmla="val 11123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73210" dist="50800" sx="99000" sy="99000" algn="ctr" rotWithShape="0">
              <a:srgbClr val="628393">
                <a:alpha val="27821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00890-3D88-1B77-8C8A-52F94DB64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09720"/>
            <a:ext cx="9703980" cy="21486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3C5F-2703-AF53-45FF-F76125658E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085375"/>
            <a:ext cx="9703980" cy="931688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BC0C5-730C-0B26-8A56-5755E6EE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29104"/>
          <a:stretch/>
        </p:blipFill>
        <p:spPr>
          <a:xfrm>
            <a:off x="0" y="5548387"/>
            <a:ext cx="6096000" cy="87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A23049-5EAE-932F-71CC-A17650C19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r="50000"/>
          <a:stretch/>
        </p:blipFill>
        <p:spPr>
          <a:xfrm>
            <a:off x="7892715" y="5548387"/>
            <a:ext cx="4299285" cy="8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8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CA6E-E99A-672C-E8CE-8AF11E87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77A63-BAB5-AAE6-E532-9652EA3B1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8A793-90F1-9BCB-0B17-B7F518CAE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56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219889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7095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57561" y="1681163"/>
            <a:ext cx="329782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2505075"/>
            <a:ext cx="329782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42224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1892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31892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3996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23996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7AA1EB-4B62-3D92-555B-E26E0C363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6100" y="1681163"/>
            <a:ext cx="24392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77466C3-AA6C-BC31-5FC3-1D66C3F8C6B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16100" y="2505075"/>
            <a:ext cx="2439287" cy="3684588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</p:spTree>
    <p:extLst>
      <p:ext uri="{BB962C8B-B14F-4D97-AF65-F5344CB8AC3E}">
        <p14:creationId xmlns:p14="http://schemas.microsoft.com/office/powerpoint/2010/main" val="331958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47095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47095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BBB3D-BD29-D027-AE92-5CD25D675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7561" y="2878367"/>
            <a:ext cx="329782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5EA39C2-4126-6C54-3496-A52E9606F9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57561" y="3702279"/>
            <a:ext cx="329782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37650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3E16051-D31E-53E9-CA36-AC41E7C6532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48116" y="1533443"/>
            <a:ext cx="3288401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5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2A02-7054-9511-EBDC-1882DA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17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F31-1AC7-3564-203D-393EF1692F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D6F4-0B8A-F080-0E5C-6D98A0026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02513-7854-00EB-869A-D15DD067B9C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41337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7918-8A2C-2CC3-371A-EF4EFF847E1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541337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3D66C9-BE02-3AE8-C07B-748FBB391F4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46038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A5A22DA-D8CE-78A2-538A-B239A7EACA7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531892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E8D924-A462-2F28-3970-DEF0A3A04D0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20219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CB3DA10-D7DF-B438-7A9C-C95E4BAE091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20219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634D058-EFD9-DC0D-2D14-7C7469EF26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6100" y="2878367"/>
            <a:ext cx="2439287" cy="725846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6283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D5896FD-2DF0-0AF2-4592-E4EF492274D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16100" y="3702279"/>
            <a:ext cx="2439287" cy="2651387"/>
          </a:xfrm>
        </p:spPr>
        <p:txBody>
          <a:bodyPr/>
          <a:lstStyle/>
          <a:p>
            <a:pPr lvl="0"/>
            <a:r>
              <a:rPr lang="en-US"/>
              <a:t>Click to edit column text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F33B8E1-1CDB-6E40-CFCB-480EA6B48AD6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226469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B900533-BC42-4EA7-CFCF-5AC919E59317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906655" y="1533443"/>
            <a:ext cx="2432315" cy="1206631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28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CFBB4-B12E-BEEB-F418-BE99C115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02F67-6C87-3F1D-1D8D-7B433C4D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BA889-2028-6C1B-AAAF-00C7004E94CA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9F856-23FA-8F71-39ED-3A86FDB3198B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3E08C-6832-01C1-EDAC-45AD91049D6D}"/>
              </a:ext>
            </a:extLst>
          </p:cNvPr>
          <p:cNvSpPr/>
          <p:nvPr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0C5A4-3772-1AB6-98AF-67FD3CE20FEA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69277-C6D6-849E-1CBA-2529AD14D749}"/>
              </a:ext>
            </a:extLst>
          </p:cNvPr>
          <p:cNvSpPr/>
          <p:nvPr userDrawn="1"/>
        </p:nvSpPr>
        <p:spPr>
          <a:xfrm>
            <a:off x="0" y="6549655"/>
            <a:ext cx="12192000" cy="308345"/>
          </a:xfrm>
          <a:prstGeom prst="rect">
            <a:avLst/>
          </a:prstGeom>
          <a:solidFill>
            <a:srgbClr val="F2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6A649-F9A5-0D13-9FEF-40070391CE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1488230" y="6677246"/>
            <a:ext cx="618894" cy="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671" r:id="rId2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rgbClr val="3BB04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BB042"/>
        </a:buClr>
        <a:buFont typeface="Arial" panose="020B0604020202020204" pitchFamily="34" charset="0"/>
        <a:buChar char="•"/>
        <a:defRPr sz="22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20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B042"/>
        </a:buClr>
        <a:buFont typeface="Arial" panose="020B0604020202020204" pitchFamily="34" charset="0"/>
        <a:buChar char="•"/>
        <a:defRPr sz="1800" b="0" i="0" kern="1200">
          <a:solidFill>
            <a:srgbClr val="394D56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717alliance.org/" TargetMode="External"/><Relationship Id="rId7" Type="http://schemas.openxmlformats.org/officeDocument/2006/relationships/hyperlink" Target="https://717alliance.org/faq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717alliance.org/resource-library/?category=advocacy-briefs" TargetMode="External"/><Relationship Id="rId5" Type="http://schemas.openxmlformats.org/officeDocument/2006/relationships/hyperlink" Target="https://717alliance.org/digital-toolkit/" TargetMode="External"/><Relationship Id="rId4" Type="http://schemas.openxmlformats.org/officeDocument/2006/relationships/hyperlink" Target="https://717alliance.org/get-started/" TargetMode="Externa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717alliance@rtsl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FCB29A9-8F84-23F8-F74A-3915DFB6D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682441"/>
            <a:ext cx="9166225" cy="11493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5400"/>
              <a:t>Introduction à la cible 7-1-7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8E797-04A5-B00D-DA79-3A4794CD4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952" y="3511427"/>
            <a:ext cx="7321617" cy="9668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>
                <a:latin typeface="Arial"/>
                <a:cs typeface="Arial"/>
              </a:rPr>
              <a:t>Promouvoir une action précoce et efficace pour contenir les épidémies grâce à la cible 7-1-7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1B69D4-F611-5AC9-7702-157D50930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4569" y="5488183"/>
            <a:ext cx="2007442" cy="561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fr-FR" sz="1400">
                <a:latin typeface="Arial"/>
                <a:cs typeface="Arial"/>
              </a:rPr>
              <a:t>Date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27141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CED389D4-0CC8-E11A-289B-6C3A486B52DA}"/>
              </a:ext>
            </a:extLst>
          </p:cNvPr>
          <p:cNvSpPr/>
          <p:nvPr/>
        </p:nvSpPr>
        <p:spPr>
          <a:xfrm>
            <a:off x="4424852" y="2358581"/>
            <a:ext cx="4724498" cy="349227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2817" y="943673"/>
            <a:ext cx="3820863" cy="1489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</a:rPr>
              <a:t>Indiquer pour chaque événement les principales dates et descriptions et évaluer si la cible a été atteinte.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07D72-00CF-B71B-B9F5-FEC11D1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8257" y="2545618"/>
            <a:ext cx="4381430" cy="3014356"/>
          </a:xfrm>
          <a:prstGeom prst="rect">
            <a:avLst/>
          </a:prstGeom>
        </p:spPr>
      </p:pic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F9D50D4-C695-B2A0-2530-0A013B6A0C06}"/>
              </a:ext>
            </a:extLst>
          </p:cNvPr>
          <p:cNvSpPr/>
          <p:nvPr/>
        </p:nvSpPr>
        <p:spPr>
          <a:xfrm>
            <a:off x="6096000" y="3304309"/>
            <a:ext cx="5654331" cy="323012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682E4-892D-97DC-7DB0-368E5EC89D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7323" y="3533834"/>
            <a:ext cx="5246409" cy="2836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15700-E888-7244-8120-B44186173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2588" y="1035801"/>
            <a:ext cx="3296425" cy="53008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6B7743-C318-9050-79A5-B27679E99F0E}"/>
              </a:ext>
            </a:extLst>
          </p:cNvPr>
          <p:cNvSpPr txBox="1">
            <a:spLocks/>
          </p:cNvSpPr>
          <p:nvPr/>
        </p:nvSpPr>
        <p:spPr>
          <a:xfrm>
            <a:off x="4596385" y="2044543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i="1">
                <a:solidFill>
                  <a:schemeClr val="tx1"/>
                </a:solidFill>
              </a:rPr>
              <a:t>Outil d’évaluation 7-1-7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57C328-B7F8-F229-950D-5813A8A7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Principales étapes de l’utilisation de la cible 7-1-7</a:t>
            </a:r>
          </a:p>
        </p:txBody>
      </p:sp>
    </p:spTree>
    <p:extLst>
      <p:ext uri="{BB962C8B-B14F-4D97-AF65-F5344CB8AC3E}">
        <p14:creationId xmlns:p14="http://schemas.microsoft.com/office/powerpoint/2010/main" val="178465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10037C6B-8A84-D9A6-694E-CF1FB4DDF6DA}"/>
              </a:ext>
            </a:extLst>
          </p:cNvPr>
          <p:cNvSpPr/>
          <p:nvPr/>
        </p:nvSpPr>
        <p:spPr>
          <a:xfrm>
            <a:off x="4894119" y="2597727"/>
            <a:ext cx="6390408" cy="3936711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C18F-E37E-3D72-7293-AFE13C587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1937" y="2780318"/>
            <a:ext cx="5971713" cy="356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11D38-2679-8C27-14EF-31899FCE9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936" y="517363"/>
            <a:ext cx="3615759" cy="582327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AFB593-14FA-05A8-2EC2-44C9715F9FBE}"/>
              </a:ext>
            </a:extLst>
          </p:cNvPr>
          <p:cNvSpPr txBox="1">
            <a:spLocks/>
          </p:cNvSpPr>
          <p:nvPr/>
        </p:nvSpPr>
        <p:spPr>
          <a:xfrm>
            <a:off x="5081155" y="2252361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i="1" dirty="0">
                <a:solidFill>
                  <a:schemeClr val="tx1"/>
                </a:solidFill>
              </a:rPr>
              <a:t>Outil d’évaluation 7-1-7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C10D3B-C8BE-9B87-C200-B17EEFA2622B}"/>
              </a:ext>
            </a:extLst>
          </p:cNvPr>
          <p:cNvSpPr txBox="1"/>
          <p:nvPr/>
        </p:nvSpPr>
        <p:spPr>
          <a:xfrm>
            <a:off x="5101937" y="776071"/>
            <a:ext cx="5971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Il est essentiel de déterminer les causes profondes des goulets d’étranglement afin d’identifier les systèmes ou processus spécifiques qui nécessitent un renforcement. </a:t>
            </a:r>
          </a:p>
        </p:txBody>
      </p:sp>
    </p:spTree>
    <p:extLst>
      <p:ext uri="{BB962C8B-B14F-4D97-AF65-F5344CB8AC3E}">
        <p14:creationId xmlns:p14="http://schemas.microsoft.com/office/powerpoint/2010/main" val="195791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7D0CD69A-F0ED-38F3-47A0-2AA0DF3D862D}"/>
              </a:ext>
            </a:extLst>
          </p:cNvPr>
          <p:cNvSpPr/>
          <p:nvPr/>
        </p:nvSpPr>
        <p:spPr>
          <a:xfrm>
            <a:off x="4699281" y="3224645"/>
            <a:ext cx="6761018" cy="331560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2218" y="1228922"/>
            <a:ext cx="5249602" cy="10128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Certaines actions peuvent être entreprises immédiatement, tandis que d’autres nécessitent une planification et un investissement à plus long terme.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3C3D6-40E8-2D08-E827-A0518D1A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" b="289"/>
          <a:stretch/>
        </p:blipFill>
        <p:spPr>
          <a:xfrm>
            <a:off x="4922944" y="3475552"/>
            <a:ext cx="6355251" cy="28488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29F758-54ED-D874-44C9-ADB2F46A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936" y="517362"/>
            <a:ext cx="3615759" cy="58232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F047A-5B2B-51CA-D6CE-96060107A88C}"/>
              </a:ext>
            </a:extLst>
          </p:cNvPr>
          <p:cNvSpPr txBox="1">
            <a:spLocks/>
          </p:cNvSpPr>
          <p:nvPr/>
        </p:nvSpPr>
        <p:spPr>
          <a:xfrm>
            <a:off x="4992218" y="2906988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i="1" dirty="0">
                <a:solidFill>
                  <a:schemeClr val="tx1"/>
                </a:solidFill>
              </a:rPr>
              <a:t>Outil d’évaluation 7-1-7</a:t>
            </a:r>
          </a:p>
        </p:txBody>
      </p:sp>
    </p:spTree>
    <p:extLst>
      <p:ext uri="{BB962C8B-B14F-4D97-AF65-F5344CB8AC3E}">
        <p14:creationId xmlns:p14="http://schemas.microsoft.com/office/powerpoint/2010/main" val="3455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07784" y="721041"/>
            <a:ext cx="5715815" cy="270795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10000"/>
              </a:lnSpc>
              <a:spcBef>
                <a:spcPts val="1600"/>
              </a:spcBef>
              <a:buNone/>
            </a:pPr>
            <a:r>
              <a:rPr lang="fr-FR" sz="2000" dirty="0">
                <a:solidFill>
                  <a:schemeClr val="tx1"/>
                </a:solidFill>
                <a:latin typeface="Arial"/>
                <a:cs typeface="Arial"/>
              </a:rPr>
              <a:t>Mobiliser les parties prenantes et discuter des goulets d’étranglement, des facteurs favorisants, des actions correctives mises en place et les données consolidées sur différentes épidémies.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36C8F2A3-BC5A-2F91-466E-DDAEFFFC1400}"/>
              </a:ext>
            </a:extLst>
          </p:cNvPr>
          <p:cNvSpPr/>
          <p:nvPr/>
        </p:nvSpPr>
        <p:spPr>
          <a:xfrm>
            <a:off x="5197809" y="3539811"/>
            <a:ext cx="5317744" cy="3011474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F900B4F-9CDB-9F01-AF01-981FE516D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01"/>
          <a:stretch/>
        </p:blipFill>
        <p:spPr>
          <a:xfrm>
            <a:off x="5466281" y="3814823"/>
            <a:ext cx="4827640" cy="2526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87812-B84D-BC6E-5995-71E2C194B7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3" y="516305"/>
            <a:ext cx="3607552" cy="5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E34D1B3D-2729-2509-73E0-279DCB4A97CA}"/>
              </a:ext>
            </a:extLst>
          </p:cNvPr>
          <p:cNvSpPr/>
          <p:nvPr/>
        </p:nvSpPr>
        <p:spPr>
          <a:xfrm>
            <a:off x="4771189" y="3579011"/>
            <a:ext cx="7069516" cy="2951267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1637" y="1256962"/>
            <a:ext cx="6010843" cy="16160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dirty="0">
                <a:solidFill>
                  <a:schemeClr val="tx1"/>
                </a:solidFill>
              </a:rPr>
              <a:t>Avant chaque cycle de planification opérationnelle, synthétiser les apprentissages de l’approche 7-1-7 et les utiliser pour classer les activités de financement par ordre de priorité, avec d’autres évaluations (SPAR, EEC, RAA, etc.).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0D165-6622-A83B-4136-71F9EC8A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1637" y="3783138"/>
            <a:ext cx="6679208" cy="2683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0582F0-255C-EB67-6022-E45C7269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2" cy="58253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BC0DEF-AF3B-16E5-95E0-1FC3B48C4D47}"/>
              </a:ext>
            </a:extLst>
          </p:cNvPr>
          <p:cNvSpPr txBox="1">
            <a:spLocks/>
          </p:cNvSpPr>
          <p:nvPr/>
        </p:nvSpPr>
        <p:spPr>
          <a:xfrm>
            <a:off x="4941637" y="327898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i="1" dirty="0">
                <a:solidFill>
                  <a:schemeClr val="tx1"/>
                </a:solidFill>
              </a:rPr>
              <a:t>Rapport de synthèse de l’approche 7-1-7</a:t>
            </a:r>
          </a:p>
        </p:txBody>
      </p:sp>
    </p:spTree>
    <p:extLst>
      <p:ext uri="{BB962C8B-B14F-4D97-AF65-F5344CB8AC3E}">
        <p14:creationId xmlns:p14="http://schemas.microsoft.com/office/powerpoint/2010/main" val="38467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72739286-2C50-599A-A609-E13EC10E6A4D}"/>
              </a:ext>
            </a:extLst>
          </p:cNvPr>
          <p:cNvSpPr/>
          <p:nvPr/>
        </p:nvSpPr>
        <p:spPr>
          <a:xfrm>
            <a:off x="4748645" y="3719945"/>
            <a:ext cx="6945697" cy="282164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0997D-89C2-C427-7B56-BC7F28A3B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46" y="1367453"/>
            <a:ext cx="6183794" cy="15002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2200"/>
              </a:spcBef>
              <a:buNone/>
            </a:pPr>
            <a:r>
              <a:rPr lang="fr-FR" sz="2000" dirty="0">
                <a:solidFill>
                  <a:schemeClr val="tx1"/>
                </a:solidFill>
              </a:rPr>
              <a:t>Traduire les résultats de l’approche 7-1-7 en objectifs de plaidoyer et sensibiliser aux investissements ou changements politiques nécessaires, se convaincre que les investissements donneront des impacts mesurables.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C69E2-8DDC-ADC6-4B53-62CE13B3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246" y="3924146"/>
            <a:ext cx="6586844" cy="2417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26724-12B2-1CD7-04A7-26BB41F87E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502" y="516305"/>
            <a:ext cx="3607553" cy="58253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ABAA87-3CC1-1753-6E8A-44461E62B7FA}"/>
              </a:ext>
            </a:extLst>
          </p:cNvPr>
          <p:cNvSpPr txBox="1">
            <a:spLocks/>
          </p:cNvSpPr>
          <p:nvPr/>
        </p:nvSpPr>
        <p:spPr>
          <a:xfrm>
            <a:off x="4931246" y="3406499"/>
            <a:ext cx="4381431" cy="148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i="1">
                <a:solidFill>
                  <a:schemeClr val="tx1"/>
                </a:solidFill>
              </a:rPr>
              <a:t>Rapport de synthèse de l’approche 7-1-7</a:t>
            </a:r>
          </a:p>
        </p:txBody>
      </p:sp>
    </p:spTree>
    <p:extLst>
      <p:ext uri="{BB962C8B-B14F-4D97-AF65-F5344CB8AC3E}">
        <p14:creationId xmlns:p14="http://schemas.microsoft.com/office/powerpoint/2010/main" val="129480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2356D52-3DA1-202B-2776-3C963F40D842}"/>
              </a:ext>
            </a:extLst>
          </p:cNvPr>
          <p:cNvSpPr/>
          <p:nvPr/>
        </p:nvSpPr>
        <p:spPr>
          <a:xfrm>
            <a:off x="7644726" y="1600174"/>
            <a:ext cx="4422583" cy="4892699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402422"/>
            <a:ext cx="6801067" cy="57080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Utilisez souvent la cible 7-1-7 pour améliorer </a:t>
            </a:r>
            <a:r>
              <a:rPr lang="fr-FR" sz="1800" b="1" dirty="0">
                <a:latin typeface="Arial"/>
                <a:cs typeface="Arial"/>
              </a:rPr>
              <a:t>constamment</a:t>
            </a:r>
            <a:r>
              <a:rPr lang="fr-FR" sz="1800" dirty="0">
                <a:latin typeface="Arial"/>
                <a:cs typeface="Arial"/>
              </a:rPr>
              <a:t> les performances.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La cible 7-1-7 a été conçue comme une opportunité d’</a:t>
            </a:r>
            <a:r>
              <a:rPr lang="fr-FR" sz="1800" b="1" dirty="0">
                <a:latin typeface="Arial"/>
                <a:cs typeface="Arial"/>
              </a:rPr>
              <a:t>apprentissage</a:t>
            </a:r>
            <a:r>
              <a:rPr lang="fr-FR" sz="1800" dirty="0">
                <a:latin typeface="Arial"/>
                <a:cs typeface="Arial"/>
              </a:rPr>
              <a:t>. Elle est la plus efficace pour réaliser des évaluations transparentes, honnêtes et non punitives.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Chaque phase de la cible 7-1-7 (à savoir la détection, la notification et la réponse précoce) est essentielle.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Plus vous utilisez la cible 7-1-7 tôt, plus vous avez de chance de développer une réponse appropriée à l’épidémie.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La cible 7-1-7 s’intègre de manière </a:t>
            </a:r>
            <a:r>
              <a:rPr lang="fr-FR" sz="1800" b="1" dirty="0">
                <a:latin typeface="Arial"/>
                <a:cs typeface="Arial"/>
              </a:rPr>
              <a:t>fluide</a:t>
            </a:r>
            <a:r>
              <a:rPr lang="fr-FR" sz="1800" dirty="0">
                <a:latin typeface="Arial"/>
                <a:cs typeface="Arial"/>
              </a:rPr>
              <a:t> aux cadres, aux mesures de planification, aux flux de travail et aux systèmes existants.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latin typeface="Arial"/>
                <a:cs typeface="Arial"/>
              </a:rPr>
              <a:t>Impliquez de </a:t>
            </a:r>
            <a:r>
              <a:rPr lang="fr-FR" sz="1800" b="1" dirty="0">
                <a:latin typeface="Arial"/>
                <a:cs typeface="Arial"/>
              </a:rPr>
              <a:t>nombreuses</a:t>
            </a:r>
            <a:r>
              <a:rPr lang="fr-FR" sz="1800" dirty="0">
                <a:latin typeface="Arial"/>
                <a:cs typeface="Arial"/>
              </a:rPr>
              <a:t> parties prenantes, car la cible 7-1-7 se concentre sur l’élimination d’un vaste éventail de goulets d’étranglement </a:t>
            </a:r>
            <a:r>
              <a:rPr lang="fr-FR" sz="1800" b="1" dirty="0">
                <a:latin typeface="Arial"/>
                <a:cs typeface="Arial"/>
              </a:rPr>
              <a:t>systémiques</a:t>
            </a:r>
            <a:r>
              <a:rPr lang="fr-FR" sz="1800" dirty="0"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5EE3F-DB5A-255A-A296-C8E72AB30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14" t="16114" r="19162" b="4996"/>
          <a:stretch/>
        </p:blipFill>
        <p:spPr>
          <a:xfrm>
            <a:off x="7936185" y="1881619"/>
            <a:ext cx="3851002" cy="439884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AA2C43-C90F-AF6D-94B8-6EF8BA06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365126"/>
            <a:ext cx="11300919" cy="1001762"/>
          </a:xfrm>
        </p:spPr>
        <p:txBody>
          <a:bodyPr/>
          <a:lstStyle/>
          <a:p>
            <a:r>
              <a:rPr lang="fr-FR" dirty="0">
                <a:latin typeface="Arial"/>
                <a:cs typeface="Arial"/>
              </a:rPr>
              <a:t>Principes d’une utilisation efficace de l’approche 7-1-7</a:t>
            </a:r>
          </a:p>
        </p:txBody>
      </p:sp>
    </p:spTree>
    <p:extLst>
      <p:ext uri="{BB962C8B-B14F-4D97-AF65-F5344CB8AC3E}">
        <p14:creationId xmlns:p14="http://schemas.microsoft.com/office/powerpoint/2010/main" val="1555556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E70835-57CB-0B15-0EA3-5878462E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742949"/>
            <a:ext cx="3467083" cy="1079491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Mise en œuvre à l’échelle du pays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599" y="2310726"/>
            <a:ext cx="3386751" cy="38043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Arial"/>
                <a:cs typeface="Arial"/>
              </a:rPr>
              <a:t>Pilotée dans les pays suivants : Ouganda, Nigeria, Éthiopie, Sierra Leone, Rwanda, Liberia, Brésil et États-Unis. </a:t>
            </a:r>
          </a:p>
          <a:p>
            <a:pPr marL="228600" indent="-2286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tx1"/>
                </a:solidFill>
                <a:latin typeface="Arial"/>
                <a:cs typeface="Arial"/>
              </a:rPr>
              <a:t>Plus de 20 pays utilisent l’approche 7-1-7, notamment en Afrique, en Amérique, en Asie du Sud-Est et dans le Pacifique.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68CDC-5ABC-621B-B00E-470E08066429}"/>
              </a:ext>
            </a:extLst>
          </p:cNvPr>
          <p:cNvSpPr txBox="1"/>
          <p:nvPr/>
        </p:nvSpPr>
        <p:spPr>
          <a:xfrm>
            <a:off x="5190652" y="126844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Communauté de pratique mondiale de l’approche 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7-1-7 (décembre 2024)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40D7C98-4549-9076-0B1C-E563AF42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78780" y="2004702"/>
            <a:ext cx="6719743" cy="34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3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D9D50BF6-BA48-7A2B-7CF5-FB152A5A1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9222" r="2398"/>
          <a:stretch/>
        </p:blipFill>
        <p:spPr>
          <a:xfrm>
            <a:off x="6447934" y="0"/>
            <a:ext cx="5744066" cy="6556342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9487CED-B950-EC7D-9110-08D1C5C7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67" y="681037"/>
            <a:ext cx="4205139" cy="1001762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Enseignements tirés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7BBF-5B60-2A24-B0BF-03B983F2F66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6268" y="1682799"/>
            <a:ext cx="5385896" cy="4597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latin typeface="Arial"/>
                <a:cs typeface="Arial"/>
              </a:rPr>
              <a:t>L’atteinte de la cible 7-1-7 est </a:t>
            </a:r>
            <a:r>
              <a:rPr lang="fr-FR" b="1" dirty="0">
                <a:latin typeface="Arial"/>
                <a:cs typeface="Arial"/>
              </a:rPr>
              <a:t>faisable</a:t>
            </a:r>
            <a:r>
              <a:rPr lang="fr-FR" dirty="0">
                <a:latin typeface="Arial"/>
                <a:cs typeface="Arial"/>
              </a:rPr>
              <a:t> pour la plupart des épidémies.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/>
                <a:cs typeface="Arial"/>
              </a:rPr>
              <a:t>La présence d’un </a:t>
            </a:r>
            <a:r>
              <a:rPr lang="fr-FR" b="1" dirty="0">
                <a:latin typeface="Arial"/>
                <a:cs typeface="Arial"/>
              </a:rPr>
              <a:t>champion</a:t>
            </a:r>
            <a:r>
              <a:rPr lang="fr-FR" dirty="0">
                <a:latin typeface="Arial"/>
                <a:cs typeface="Arial"/>
              </a:rPr>
              <a:t> est primordiale pour soutenir l’adhésion et la mise en œuvre à un niveau élevé. 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/>
                <a:cs typeface="Arial"/>
              </a:rPr>
              <a:t>Les acteurs de la </a:t>
            </a:r>
            <a:r>
              <a:rPr lang="fr-FR" b="1" dirty="0">
                <a:latin typeface="Arial"/>
                <a:cs typeface="Arial"/>
              </a:rPr>
              <a:t>surveillance et de la réponse</a:t>
            </a:r>
            <a:r>
              <a:rPr lang="fr-FR" dirty="0">
                <a:latin typeface="Arial"/>
                <a:cs typeface="Arial"/>
              </a:rPr>
              <a:t> doivent travailler main dans la main pour atteindre la cible  7-1-7.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Arial"/>
                <a:cs typeface="Arial"/>
              </a:rPr>
              <a:t>Certains grands goulets d’étranglements peuvent être résolus à </a:t>
            </a:r>
            <a:r>
              <a:rPr lang="fr-FR" b="1" dirty="0">
                <a:latin typeface="Arial"/>
                <a:cs typeface="Arial"/>
              </a:rPr>
              <a:t>moindre coût.</a:t>
            </a:r>
          </a:p>
        </p:txBody>
      </p:sp>
    </p:spTree>
    <p:extLst>
      <p:ext uri="{BB962C8B-B14F-4D97-AF65-F5344CB8AC3E}">
        <p14:creationId xmlns:p14="http://schemas.microsoft.com/office/powerpoint/2010/main" val="350800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41543-981E-2587-F731-8F1375E5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6FB2B8-EB62-F8AA-703F-968B1D98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3846829" cy="2282808"/>
          </a:xfrm>
        </p:spPr>
        <p:txBody>
          <a:bodyPr/>
          <a:lstStyle/>
          <a:p>
            <a:pPr algn="ctr"/>
            <a:r>
              <a:rPr lang="fr-FR"/>
              <a:t>Dans le monde</a:t>
            </a:r>
          </a:p>
        </p:txBody>
      </p:sp>
      <p:pic>
        <p:nvPicPr>
          <p:cNvPr id="19" name="Content Placeholder 4" descr="A blue cover with white text and blue stars&#10;&#10;Description automatically generated">
            <a:extLst>
              <a:ext uri="{FF2B5EF4-FFF2-40B4-BE49-F238E27FC236}">
                <a16:creationId xmlns:a16="http://schemas.microsoft.com/office/drawing/2014/main" id="{B8992E82-41E6-48F4-FF9A-BAE8685E4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352" b="5523"/>
          <a:stretch/>
        </p:blipFill>
        <p:spPr>
          <a:xfrm>
            <a:off x="10450471" y="2569885"/>
            <a:ext cx="991503" cy="1206636"/>
          </a:xfrm>
          <a:prstGeom prst="rect">
            <a:avLst/>
          </a:prstGeom>
          <a:noFill/>
        </p:spPr>
      </p:pic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A268E8FD-6A49-5E8C-601D-D6C3434BE161}"/>
              </a:ext>
            </a:extLst>
          </p:cNvPr>
          <p:cNvSpPr txBox="1">
            <a:spLocks/>
          </p:cNvSpPr>
          <p:nvPr/>
        </p:nvSpPr>
        <p:spPr>
          <a:xfrm>
            <a:off x="4930847" y="2751163"/>
            <a:ext cx="5297395" cy="12178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0FEFB61C-64DC-EC90-6EC4-3436BACF5B0F}"/>
              </a:ext>
            </a:extLst>
          </p:cNvPr>
          <p:cNvSpPr txBox="1">
            <a:spLocks/>
          </p:cNvSpPr>
          <p:nvPr/>
        </p:nvSpPr>
        <p:spPr>
          <a:xfrm>
            <a:off x="4930847" y="4056863"/>
            <a:ext cx="5214890" cy="11300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06A4617-691F-D2C9-3F35-28865B239DE2}"/>
              </a:ext>
            </a:extLst>
          </p:cNvPr>
          <p:cNvSpPr txBox="1">
            <a:spLocks/>
          </p:cNvSpPr>
          <p:nvPr/>
        </p:nvSpPr>
        <p:spPr>
          <a:xfrm>
            <a:off x="4930847" y="1107751"/>
            <a:ext cx="5297395" cy="48929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Programme général de travail de l’OMS (PGT14) :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 inclut l’</a:t>
            </a:r>
            <a:r>
              <a:rPr lang="fr-FR" sz="1400" dirty="0" err="1">
                <a:solidFill>
                  <a:schemeClr val="tx1"/>
                </a:solidFill>
                <a:latin typeface="Arial"/>
                <a:cs typeface="Arial"/>
              </a:rPr>
              <a:t>appcohe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 7-1-7 comme indicateur commun de résultats.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Revues des premières actions de l’OMS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 : intègre la méthodologie et les outils 7-1-7 en d’améliorer rapidement la détection et la réponse en cas d’épidémie.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Stratégie de sécurité sanitaire mondiale des États-Unis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 : met en lumière les analyses des goulets d’étranglement de l’</a:t>
            </a:r>
            <a:r>
              <a:rPr lang="fr-FR" sz="1400" dirty="0" err="1">
                <a:solidFill>
                  <a:schemeClr val="tx1"/>
                </a:solidFill>
                <a:latin typeface="Arial"/>
                <a:cs typeface="Arial"/>
              </a:rPr>
              <a:t>appcohe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 7-1-7 comme principale méthode de suivi et d’évaluation des progrès vers le renforcement des capacités en matière de sécurité sanitaire mondiale.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Fonds de lutte contre les pandémies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 : a intégré l’approche </a:t>
            </a:r>
            <a:b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7-1-7 dans le cadre de résultats avec deux indicateurs dans l’élément 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D’autres subventions de l’Approche programme à phases multiples de la </a:t>
            </a:r>
            <a:r>
              <a:rPr lang="fr-FR" sz="1400" b="1" dirty="0">
                <a:solidFill>
                  <a:schemeClr val="tx1"/>
                </a:solidFill>
                <a:latin typeface="Arial"/>
                <a:cs typeface="Arial"/>
              </a:rPr>
              <a:t>Banque mondiale</a:t>
            </a: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 intègrent également l’approche 7-1-7.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>
                <a:solidFill>
                  <a:schemeClr val="tx1"/>
                </a:solidFill>
              </a:rPr>
              <a:t>Fonds mondial </a:t>
            </a:r>
            <a:r>
              <a:rPr lang="fr-FR" sz="1400" dirty="0">
                <a:solidFill>
                  <a:schemeClr val="tx1"/>
                </a:solidFill>
              </a:rPr>
              <a:t>: inclut l’approche 7-1-7 dans son cadre de suivi et d’évaluation.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ECBD1-28FC-225D-6EDD-111C9D47EBF4}"/>
              </a:ext>
            </a:extLst>
          </p:cNvPr>
          <p:cNvGrpSpPr/>
          <p:nvPr/>
        </p:nvGrpSpPr>
        <p:grpSpPr>
          <a:xfrm>
            <a:off x="10461475" y="1068626"/>
            <a:ext cx="969497" cy="1283089"/>
            <a:chOff x="5242221" y="2300247"/>
            <a:chExt cx="2613306" cy="3241275"/>
          </a:xfrm>
        </p:grpSpPr>
        <p:pic>
          <p:nvPicPr>
            <p:cNvPr id="41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89C649A5-82F9-D93D-5B79-CA82C4A75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361"/>
            <a:stretch/>
          </p:blipFill>
          <p:spPr>
            <a:xfrm>
              <a:off x="5242221" y="2300247"/>
              <a:ext cx="2613306" cy="1485138"/>
            </a:xfrm>
            <a:prstGeom prst="rect">
              <a:avLst/>
            </a:prstGeom>
            <a:noFill/>
          </p:spPr>
        </p:pic>
        <p:pic>
          <p:nvPicPr>
            <p:cNvPr id="42" name="Picture Placeholder 5" descr="A cover of a book&#10;&#10;Description automatically generated">
              <a:extLst>
                <a:ext uri="{FF2B5EF4-FFF2-40B4-BE49-F238E27FC236}">
                  <a16:creationId xmlns:a16="http://schemas.microsoft.com/office/drawing/2014/main" id="{36DB3240-1C62-539F-150B-0F35A0CBA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649"/>
            <a:stretch/>
          </p:blipFill>
          <p:spPr>
            <a:xfrm>
              <a:off x="5242221" y="3729965"/>
              <a:ext cx="2613306" cy="1811557"/>
            </a:xfrm>
            <a:prstGeom prst="rect">
              <a:avLst/>
            </a:prstGeom>
            <a:noFill/>
          </p:spPr>
        </p:pic>
      </p:grpSp>
      <p:pic>
        <p:nvPicPr>
          <p:cNvPr id="43" name="Picture Placeholder 13">
            <a:extLst>
              <a:ext uri="{FF2B5EF4-FFF2-40B4-BE49-F238E27FC236}">
                <a16:creationId xmlns:a16="http://schemas.microsoft.com/office/drawing/2014/main" id="{644ED6EF-16B7-5DAA-566B-D0D448970D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1" t="8827" r="51866" b="12396"/>
          <a:stretch/>
        </p:blipFill>
        <p:spPr>
          <a:xfrm>
            <a:off x="10431851" y="3885289"/>
            <a:ext cx="1038699" cy="1001652"/>
          </a:xfrm>
          <a:prstGeom prst="rect">
            <a:avLst/>
          </a:prstGeom>
        </p:spPr>
      </p:pic>
      <p:pic>
        <p:nvPicPr>
          <p:cNvPr id="44" name="Picture 43" descr="The Global Fund">
            <a:extLst>
              <a:ext uri="{FF2B5EF4-FFF2-40B4-BE49-F238E27FC236}">
                <a16:creationId xmlns:a16="http://schemas.microsoft.com/office/drawing/2014/main" id="{4B542830-017A-8D6D-01C7-B84F9C0FB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8795" y="4872653"/>
            <a:ext cx="934855" cy="1001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E52167-33D5-1A41-6B01-C7D96708C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524" y="24582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6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C27F-0FFD-C088-D70D-30E8F03D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14055"/>
            <a:ext cx="8332470" cy="2148666"/>
          </a:xfrm>
        </p:spPr>
        <p:txBody>
          <a:bodyPr/>
          <a:lstStyle/>
          <a:p>
            <a:r>
              <a:rPr lang="fr-FR" sz="5000" dirty="0"/>
              <a:t>Se servir de chaque épidémie pour apprendre et s’améliorer</a:t>
            </a:r>
          </a:p>
        </p:txBody>
      </p:sp>
    </p:spTree>
    <p:extLst>
      <p:ext uri="{BB962C8B-B14F-4D97-AF65-F5344CB8AC3E}">
        <p14:creationId xmlns:p14="http://schemas.microsoft.com/office/powerpoint/2010/main" val="316659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Alliance 7-1-7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1C52E-B7F2-AD2B-B038-C82047B7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/>
              <a:t>Nos actions et notre soutien</a:t>
            </a:r>
          </a:p>
        </p:txBody>
      </p:sp>
    </p:spTree>
    <p:extLst>
      <p:ext uri="{BB962C8B-B14F-4D97-AF65-F5344CB8AC3E}">
        <p14:creationId xmlns:p14="http://schemas.microsoft.com/office/powerpoint/2010/main" val="6232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D125-14D0-4841-0EC2-5071A549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45" y="494112"/>
            <a:ext cx="10515600" cy="1001762"/>
          </a:xfrm>
        </p:spPr>
        <p:txBody>
          <a:bodyPr anchor="t">
            <a:normAutofit/>
          </a:bodyPr>
          <a:lstStyle/>
          <a:p>
            <a:r>
              <a:rPr lang="fr-FR"/>
              <a:t>Actions de l’Alliance 7-1-7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8CAEB-AD83-8A4F-EE5F-0B9CEA5AB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377919"/>
            <a:ext cx="10515601" cy="2290314"/>
          </a:xfrm>
        </p:spPr>
        <p:txBody>
          <a:bodyPr vert="horz" lIns="91440" tIns="45720" rIns="91440" bIns="45720" numCol="2" rtlCol="0"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fr-FR" dirty="0">
                <a:latin typeface="Arial"/>
                <a:cs typeface="Arial"/>
              </a:rPr>
              <a:t>Fournit et facilite une assistance technique et une formation.</a:t>
            </a: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cs typeface="Arial"/>
              </a:rPr>
              <a:t>Offre de petites subventions nationales.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cs typeface="Arial"/>
              </a:rPr>
              <a:t>Fait participer les partenaires aux communautés de pratique et réseaux d’apprentissage régionaux.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cs typeface="Arial"/>
              </a:rPr>
              <a:t>Mobilise des ressources et héberge une plateforme en ligne proposant conseils, outils, supports de formation et groupes de discussion.</a:t>
            </a:r>
          </a:p>
          <a:p>
            <a:pPr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Arial"/>
                <a:cs typeface="Arial"/>
              </a:rPr>
              <a:t>Produit de nouvelles données grâce à des recherches opérationnelles.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941980A-B3EC-3F38-A4FB-0CEF3F2D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66" y="3668233"/>
            <a:ext cx="11718617" cy="28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99A3E-0513-4619-B614-762A73A7F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253AF35-D3D6-0FE8-85A1-987721687601}"/>
              </a:ext>
            </a:extLst>
          </p:cNvPr>
          <p:cNvSpPr txBox="1"/>
          <p:nvPr/>
        </p:nvSpPr>
        <p:spPr>
          <a:xfrm>
            <a:off x="4786366" y="569497"/>
            <a:ext cx="70093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cap="none" normalizeH="0" baseline="0" noProof="0" dirty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Supports de formation validés par l’Alliance 7-1-7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7E2789-436A-2D18-F937-D248B04B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2132696"/>
            <a:ext cx="3846829" cy="2282808"/>
          </a:xfrm>
        </p:spPr>
        <p:txBody>
          <a:bodyPr/>
          <a:lstStyle/>
          <a:p>
            <a:pPr algn="ctr"/>
            <a:r>
              <a:rPr lang="fr-FR" dirty="0"/>
              <a:t>Supports de formation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DE0666-8833-D13E-51E0-378152ADC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66" y="1196247"/>
            <a:ext cx="6138537" cy="312395"/>
          </a:xfrm>
        </p:spPr>
        <p:txBody>
          <a:bodyPr/>
          <a:lstStyle/>
          <a:p>
            <a:pPr marL="0" indent="0">
              <a:buNone/>
            </a:pPr>
            <a:r>
              <a:rPr lang="fr-FR" sz="1800" b="1">
                <a:solidFill>
                  <a:schemeClr val="tx2"/>
                </a:solidFill>
                <a:cs typeface="Arial" panose="020B0604020202020204" pitchFamily="34" charset="0"/>
              </a:rPr>
              <a:t>Modules de formation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757EC4-7409-3BD0-4432-4ED0832BC2E6}"/>
              </a:ext>
            </a:extLst>
          </p:cNvPr>
          <p:cNvSpPr>
            <a:spLocks/>
          </p:cNvSpPr>
          <p:nvPr/>
        </p:nvSpPr>
        <p:spPr>
          <a:xfrm>
            <a:off x="4817429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Module sensibilisation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F7ECCF0-99AA-1407-B857-C0F62E5DC04C}"/>
              </a:ext>
            </a:extLst>
          </p:cNvPr>
          <p:cNvSpPr>
            <a:spLocks/>
          </p:cNvSpPr>
          <p:nvPr/>
        </p:nvSpPr>
        <p:spPr>
          <a:xfrm>
            <a:off x="6536167" y="1682552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Module acteurs de la mise en œuvre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7F2DD7F-922B-740A-8D40-9A5E6E04AF3A}"/>
              </a:ext>
            </a:extLst>
          </p:cNvPr>
          <p:cNvSpPr>
            <a:spLocks/>
          </p:cNvSpPr>
          <p:nvPr/>
        </p:nvSpPr>
        <p:spPr>
          <a:xfrm>
            <a:off x="8254906" y="1696840"/>
            <a:ext cx="1645920" cy="1117798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Module formation des formateurs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2A81815-A759-1E52-01C4-762E469AADF4}"/>
              </a:ext>
            </a:extLst>
          </p:cNvPr>
          <p:cNvSpPr>
            <a:spLocks/>
          </p:cNvSpPr>
          <p:nvPr/>
        </p:nvSpPr>
        <p:spPr>
          <a:xfrm>
            <a:off x="9973645" y="1682552"/>
            <a:ext cx="1645920" cy="113208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cap="non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Module leadership (prochainement)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6D7F1-E844-0195-A2D4-546790DF0B25}"/>
              </a:ext>
            </a:extLst>
          </p:cNvPr>
          <p:cNvSpPr txBox="1"/>
          <p:nvPr/>
        </p:nvSpPr>
        <p:spPr>
          <a:xfrm>
            <a:off x="4666094" y="3274100"/>
            <a:ext cx="6258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732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cap="none" normalizeH="0" baseline="0" noProof="0">
                <a:ln>
                  <a:noFill/>
                </a:ln>
                <a:solidFill>
                  <a:srgbClr val="618393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Les modules de formation sont constitués des modules adaptables des présentations et activités.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A59752-CB0A-0A13-4258-39D67B8347E9}"/>
              </a:ext>
            </a:extLst>
          </p:cNvPr>
          <p:cNvGrpSpPr/>
          <p:nvPr/>
        </p:nvGrpSpPr>
        <p:grpSpPr>
          <a:xfrm>
            <a:off x="4917441" y="4139547"/>
            <a:ext cx="6588060" cy="1963212"/>
            <a:chOff x="4890909" y="4249224"/>
            <a:chExt cx="6588060" cy="1963212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2EB010-85BB-101A-BC4E-81D4C4E69896}"/>
                </a:ext>
              </a:extLst>
            </p:cNvPr>
            <p:cNvSpPr/>
            <p:nvPr/>
          </p:nvSpPr>
          <p:spPr>
            <a:xfrm>
              <a:off x="6222170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Activité d’analyse des épidémies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8E7FFE3-EF34-3C1B-E84A-61250C228707}"/>
                </a:ext>
              </a:extLst>
            </p:cNvPr>
            <p:cNvSpPr/>
            <p:nvPr/>
          </p:nvSpPr>
          <p:spPr>
            <a:xfrm>
              <a:off x="8913268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Discussions sur l’expérience des pays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D599A34-DB85-362E-DFA4-B724783963F1}"/>
                </a:ext>
              </a:extLst>
            </p:cNvPr>
            <p:cNvSpPr/>
            <p:nvPr/>
          </p:nvSpPr>
          <p:spPr>
            <a:xfrm>
              <a:off x="489090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Discussions et activités sur la formation des formateurs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4385929-43FA-4905-51B9-CDC8B4F6839A}"/>
                </a:ext>
              </a:extLst>
            </p:cNvPr>
            <p:cNvSpPr/>
            <p:nvPr/>
          </p:nvSpPr>
          <p:spPr>
            <a:xfrm>
              <a:off x="756771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Études </a:t>
              </a:r>
              <a:b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</a:br>
              <a:r>
                <a:rPr kumimoji="0" lang="fr-FR" sz="12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de cas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BCFDADB-7A65-A220-BC49-BE7B92124210}"/>
                </a:ext>
              </a:extLst>
            </p:cNvPr>
            <p:cNvSpPr/>
            <p:nvPr/>
          </p:nvSpPr>
          <p:spPr>
            <a:xfrm>
              <a:off x="10244529" y="5298036"/>
              <a:ext cx="1234440" cy="914400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cap="none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331A18-46BE-2753-88DF-3B84EC05C6F7}"/>
                </a:ext>
              </a:extLst>
            </p:cNvPr>
            <p:cNvGrpSpPr/>
            <p:nvPr/>
          </p:nvGrpSpPr>
          <p:grpSpPr>
            <a:xfrm>
              <a:off x="4890909" y="4249224"/>
              <a:ext cx="6588060" cy="920312"/>
              <a:chOff x="4858674" y="4255136"/>
              <a:chExt cx="6588060" cy="92031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2A7A17EE-F1CB-D412-70D9-2AA9586E2DB1}"/>
                  </a:ext>
                </a:extLst>
              </p:cNvPr>
              <p:cNvSpPr/>
              <p:nvPr/>
            </p:nvSpPr>
            <p:spPr>
              <a:xfrm>
                <a:off x="485867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Discussion sur l’introduction à la cible </a:t>
                </a:r>
                <a:b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7-1-7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569A0E0E-8B59-7F1D-B63A-523129E46831}"/>
                  </a:ext>
                </a:extLst>
              </p:cNvPr>
              <p:cNvSpPr/>
              <p:nvPr/>
            </p:nvSpPr>
            <p:spPr>
              <a:xfrm>
                <a:off x="6189935" y="4261048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cap="none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Simex</a:t>
                </a: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 (supports + formation de l’animateur)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29E0429B-4837-59EB-056A-BC0A714C0B47}"/>
                  </a:ext>
                </a:extLst>
              </p:cNvPr>
              <p:cNvSpPr/>
              <p:nvPr/>
            </p:nvSpPr>
            <p:spPr>
              <a:xfrm>
                <a:off x="8881033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Discussions et activités sur l’utilisation de la cible </a:t>
                </a:r>
                <a:b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7-1-7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97F6417-97A5-3FEE-B9CD-0D5AA86A9F1A}"/>
                  </a:ext>
                </a:extLst>
              </p:cNvPr>
              <p:cNvSpPr/>
              <p:nvPr/>
            </p:nvSpPr>
            <p:spPr>
              <a:xfrm>
                <a:off x="753548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cap="none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Discussion/activité sur les principes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BE67111-6361-1C24-3B10-F25375F9C38D}"/>
                  </a:ext>
                </a:extLst>
              </p:cNvPr>
              <p:cNvSpPr/>
              <p:nvPr/>
            </p:nvSpPr>
            <p:spPr>
              <a:xfrm>
                <a:off x="10212294" y="4255136"/>
                <a:ext cx="1234440" cy="914400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Discussions et activités sur l’adoption de la cible </a:t>
                </a:r>
                <a:b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</a:br>
                <a:r>
                  <a:rPr kumimoji="0" lang="fr-FR" sz="1200" b="0" i="0" u="none" strike="noStrike" cap="none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rPr>
                  <a:t>7-1-7</a:t>
                </a:r>
              </a:p>
            </p:txBody>
          </p:sp>
        </p:grp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970CC3E-B2C3-760C-0568-7FC1F34B3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524" y="235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  <p:bldP spid="15" grpId="0" animBg="1"/>
      <p:bldP spid="17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D4F0-110A-86B7-978C-D4ABFE55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" y="401053"/>
            <a:ext cx="3467083" cy="630286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Nos ressources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53E3-1695-9D84-A8D0-1124D49D8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220" y="1574644"/>
            <a:ext cx="3865300" cy="4882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800" dirty="0"/>
              <a:t>Nos r</a:t>
            </a:r>
            <a:r>
              <a:rPr lang="fr-FR" sz="1800" b="1" dirty="0"/>
              <a:t>essources pour soutenir la mise en œuvre sont disponibles à l’adresse</a:t>
            </a:r>
            <a:br>
              <a:rPr lang="fr-FR" sz="1800" b="1" dirty="0"/>
            </a:br>
            <a:r>
              <a:rPr lang="fr-FR" sz="1800" b="0" dirty="0">
                <a:solidFill>
                  <a:srgbClr val="39B1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717alliance.org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rgbClr val="39B142"/>
              </a:solidFill>
            </a:endParaRPr>
          </a:p>
          <a:p>
            <a:pPr>
              <a:lnSpc>
                <a:spcPct val="110000"/>
              </a:lnSpc>
            </a:pPr>
            <a:r>
              <a:rPr lang="fr-FR" b="1" dirty="0"/>
              <a:t>Liens rapides :</a:t>
            </a:r>
          </a:p>
          <a:p>
            <a:pPr>
              <a:lnSpc>
                <a:spcPct val="110000"/>
              </a:lnSpc>
            </a:pPr>
            <a:r>
              <a:rPr lang="fr-FR" sz="1600" b="0" dirty="0">
                <a:solidFill>
                  <a:srgbClr val="39B142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lancer ici (en anglais)</a:t>
            </a:r>
          </a:p>
          <a:p>
            <a:pPr>
              <a:lnSpc>
                <a:spcPct val="110000"/>
              </a:lnSpc>
            </a:pPr>
            <a:r>
              <a:rPr lang="fr-FR" sz="1600" b="0" dirty="0">
                <a:solidFill>
                  <a:srgbClr val="39B142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Kit d’outils numérique de la cible 7-1-7</a:t>
            </a:r>
            <a:r>
              <a:rPr lang="fr-FR" sz="1600" b="0" dirty="0">
                <a:solidFill>
                  <a:srgbClr val="39B142"/>
                </a:solidFill>
                <a:latin typeface="Arial"/>
                <a:cs typeface="Arial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fr-FR" sz="1600" b="0" dirty="0">
                <a:solidFill>
                  <a:srgbClr val="3CB142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 de plaidoyer pour les décideurs</a:t>
            </a:r>
          </a:p>
          <a:p>
            <a:pPr>
              <a:lnSpc>
                <a:spcPct val="110000"/>
              </a:lnSpc>
            </a:pPr>
            <a:r>
              <a:rPr lang="fr-FR" sz="1600" b="0" dirty="0">
                <a:solidFill>
                  <a:srgbClr val="39B142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  <a:endParaRPr lang="fr-FR" sz="1800" b="0" dirty="0">
              <a:solidFill>
                <a:srgbClr val="39B142"/>
              </a:solidFill>
              <a:latin typeface="Arial"/>
              <a:cs typeface="Arial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omputer with a blank screen&#10;&#10;Description automatically generated">
            <a:extLst>
              <a:ext uri="{FF2B5EF4-FFF2-40B4-BE49-F238E27FC236}">
                <a16:creationId xmlns:a16="http://schemas.microsoft.com/office/drawing/2014/main" id="{3DD941F6-9AF7-DB8A-D120-0ABB0FDDD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480" y="1352181"/>
            <a:ext cx="7478251" cy="46754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364DD88-34A9-BBE1-3538-6FAE5294FF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8" t="9588" r="-208" b="2063"/>
          <a:stretch/>
        </p:blipFill>
        <p:spPr>
          <a:xfrm>
            <a:off x="5445217" y="1959508"/>
            <a:ext cx="5513728" cy="35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6CEC3-595B-A974-4BEA-05120BE83316}"/>
              </a:ext>
            </a:extLst>
          </p:cNvPr>
          <p:cNvSpPr/>
          <p:nvPr/>
        </p:nvSpPr>
        <p:spPr>
          <a:xfrm>
            <a:off x="0" y="-26646"/>
            <a:ext cx="12192000" cy="6884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B82AB18A-1AF5-BFBC-7751-159EC843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107"/>
          <a:stretch/>
        </p:blipFill>
        <p:spPr>
          <a:xfrm>
            <a:off x="9413105" y="493479"/>
            <a:ext cx="1824842" cy="6364522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A1578067-1374-DC28-8AEA-29DE09B22ACD}"/>
              </a:ext>
            </a:extLst>
          </p:cNvPr>
          <p:cNvSpPr/>
          <p:nvPr/>
        </p:nvSpPr>
        <p:spPr>
          <a:xfrm>
            <a:off x="951735" y="1856321"/>
            <a:ext cx="9225197" cy="5001680"/>
          </a:xfrm>
          <a:prstGeom prst="round2SameRect">
            <a:avLst>
              <a:gd name="adj1" fmla="val 4441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4D3FA-5C75-0729-3CFF-A46006B5C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1218" y="2399041"/>
            <a:ext cx="7486428" cy="880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/>
                <a:cs typeface="Arial"/>
              </a:rPr>
              <a:t>Pour devenir un partenaire de l’Alliance et avoir accès à l’assistance technique</a:t>
            </a:r>
            <a:r>
              <a:rPr lang="fr-FR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3B2048-691F-FAAC-2240-4A4DD87A5324}"/>
              </a:ext>
            </a:extLst>
          </p:cNvPr>
          <p:cNvSpPr txBox="1">
            <a:spLocks/>
          </p:cNvSpPr>
          <p:nvPr/>
        </p:nvSpPr>
        <p:spPr>
          <a:xfrm>
            <a:off x="2996887" y="5317769"/>
            <a:ext cx="6483747" cy="3261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Arial"/>
                <a:cs typeface="Arial"/>
              </a:rPr>
              <a:t>aux actualités de l’Alliance et rejoindre notre réseau d’apprentissage mondial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5E7F4-2A55-18A2-2680-411BDD00BF76}"/>
              </a:ext>
            </a:extLst>
          </p:cNvPr>
          <p:cNvSpPr txBox="1">
            <a:spLocks/>
          </p:cNvSpPr>
          <p:nvPr/>
        </p:nvSpPr>
        <p:spPr>
          <a:xfrm>
            <a:off x="4950707" y="3574180"/>
            <a:ext cx="4217068" cy="335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Arial"/>
                <a:cs typeface="Arial"/>
                <a:hlinkClick r:id="rId4"/>
              </a:rPr>
              <a:t>contact@717alliance.org</a:t>
            </a:r>
            <a:r>
              <a:rPr lang="fr-FR" sz="1800" dirty="0">
                <a:latin typeface="Arial"/>
                <a:cs typeface="Arial"/>
              </a:rPr>
              <a:t> pour se lancer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10D054-900F-6082-878D-436EBD637168}"/>
              </a:ext>
            </a:extLst>
          </p:cNvPr>
          <p:cNvSpPr txBox="1">
            <a:spLocks/>
          </p:cNvSpPr>
          <p:nvPr/>
        </p:nvSpPr>
        <p:spPr>
          <a:xfrm>
            <a:off x="1456042" y="4685695"/>
            <a:ext cx="8378838" cy="728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latin typeface="Arial"/>
                <a:cs typeface="Arial"/>
              </a:rPr>
              <a:t>Pour rester informé sur les actualités et les opportunités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A21D4A-4B3C-48F3-75E0-0DDCE51B0CE3}"/>
              </a:ext>
            </a:extLst>
          </p:cNvPr>
          <p:cNvSpPr/>
          <p:nvPr/>
        </p:nvSpPr>
        <p:spPr>
          <a:xfrm>
            <a:off x="1473758" y="3413746"/>
            <a:ext cx="3415742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742B2-A3C7-B818-1BD8-45DA72587666}"/>
              </a:ext>
            </a:extLst>
          </p:cNvPr>
          <p:cNvSpPr txBox="1"/>
          <p:nvPr/>
        </p:nvSpPr>
        <p:spPr>
          <a:xfrm>
            <a:off x="1441218" y="3424964"/>
            <a:ext cx="341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Envoyer un e-mail au Secrétariat de l’Alliance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B5FD9-2B40-6D71-E157-17F350BCCCFB}"/>
              </a:ext>
            </a:extLst>
          </p:cNvPr>
          <p:cNvSpPr/>
          <p:nvPr/>
        </p:nvSpPr>
        <p:spPr>
          <a:xfrm>
            <a:off x="1474830" y="5302950"/>
            <a:ext cx="1445001" cy="685800"/>
          </a:xfrm>
          <a:prstGeom prst="roundRect">
            <a:avLst/>
          </a:prstGeom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DD607-F69D-7C0B-D5B2-21EA0E577487}"/>
              </a:ext>
            </a:extLst>
          </p:cNvPr>
          <p:cNvSpPr txBox="1"/>
          <p:nvPr/>
        </p:nvSpPr>
        <p:spPr>
          <a:xfrm>
            <a:off x="1592036" y="54592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S’abonner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1D5D80-4F7F-D36F-1CCA-FDDB273B8528}"/>
              </a:ext>
            </a:extLst>
          </p:cNvPr>
          <p:cNvSpPr txBox="1">
            <a:spLocks/>
          </p:cNvSpPr>
          <p:nvPr/>
        </p:nvSpPr>
        <p:spPr>
          <a:xfrm>
            <a:off x="451645" y="494112"/>
            <a:ext cx="10515600" cy="10017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Rejoindre l’Alliance</a:t>
            </a:r>
          </a:p>
        </p:txBody>
      </p:sp>
    </p:spTree>
    <p:extLst>
      <p:ext uri="{BB962C8B-B14F-4D97-AF65-F5344CB8AC3E}">
        <p14:creationId xmlns:p14="http://schemas.microsoft.com/office/powerpoint/2010/main" val="59088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8F070-795B-96F7-5378-59E02A7F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7252F89-3A57-30B7-D042-BB5CFD6E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10" y="1774055"/>
            <a:ext cx="4141090" cy="2282808"/>
          </a:xfrm>
        </p:spPr>
        <p:txBody>
          <a:bodyPr/>
          <a:lstStyle/>
          <a:p>
            <a:r>
              <a:rPr lang="fr-FR" sz="2800" dirty="0"/>
              <a:t>Rejoindre la communauté de pratique mondiale </a:t>
            </a:r>
            <a:br>
              <a:rPr lang="fr-FR" sz="2800" dirty="0"/>
            </a:br>
            <a:r>
              <a:rPr lang="fr-FR" sz="2800" dirty="0"/>
              <a:t>7-1-7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9B6030-E1E1-E1A1-646E-9DC484C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599" y="1774055"/>
            <a:ext cx="6385477" cy="1271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>
                <a:solidFill>
                  <a:schemeClr val="tx2"/>
                </a:solidFill>
                <a:latin typeface="Arial"/>
                <a:cs typeface="Arial"/>
              </a:rPr>
              <a:t>L’Alliance 7-1-7 accueille une communauté de pratique mondiale pour accélérer la réussite des apprentissages et de la mise en œuvre.</a:t>
            </a: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5D602A-A2D7-7864-98FA-5F0A79B7C990}"/>
              </a:ext>
            </a:extLst>
          </p:cNvPr>
          <p:cNvGrpSpPr/>
          <p:nvPr/>
        </p:nvGrpSpPr>
        <p:grpSpPr>
          <a:xfrm>
            <a:off x="4614148" y="4402740"/>
            <a:ext cx="7065823" cy="1077218"/>
            <a:chOff x="4675644" y="3224471"/>
            <a:chExt cx="7065823" cy="10772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0B75C-C934-8BB8-3757-60FFC86DB9CE}"/>
                </a:ext>
              </a:extLst>
            </p:cNvPr>
            <p:cNvSpPr txBox="1"/>
            <p:nvPr/>
          </p:nvSpPr>
          <p:spPr>
            <a:xfrm>
              <a:off x="4675644" y="3224471"/>
              <a:ext cx="218048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À destination des équipes techniques qui utilisent l’approche 7-1-7.</a:t>
              </a:r>
              <a:r>
                <a:rPr lang="fr-FR" sz="1600" b="0" i="0" dirty="0">
                  <a:solidFill>
                    <a:srgbClr val="29373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 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1EDB9-17B8-E5B0-352D-C8FFAF7AB113}"/>
                </a:ext>
              </a:extLst>
            </p:cNvPr>
            <p:cNvSpPr txBox="1"/>
            <p:nvPr/>
          </p:nvSpPr>
          <p:spPr>
            <a:xfrm>
              <a:off x="7085621" y="3237981"/>
              <a:ext cx="235642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Participations régulières de la communauté aux grands défis nationaux.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F2BC40-FE0A-7213-EDD2-E1D7E6CC28A9}"/>
                </a:ext>
              </a:extLst>
            </p:cNvPr>
            <p:cNvSpPr txBox="1"/>
            <p:nvPr/>
          </p:nvSpPr>
          <p:spPr>
            <a:xfrm>
              <a:off x="9560980" y="3237981"/>
              <a:ext cx="21804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2937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Ressources et plateformes exclusives.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66831A32-3ED6-865C-4E54-911B2AE90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3517" y="3361546"/>
            <a:ext cx="914400" cy="9144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C20C64-A491-8880-6BBA-2E2242359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4780" y="3399104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490259B-D6AB-3935-9CC0-CF91243D3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6043" y="33615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BA50-3C65-C83A-AE49-18B46BFB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72635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7422-9542-449F-7F0D-E7B17710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66888"/>
            <a:ext cx="9703980" cy="2148666"/>
          </a:xfrm>
        </p:spPr>
        <p:txBody>
          <a:bodyPr>
            <a:normAutofit/>
          </a:bodyPr>
          <a:lstStyle/>
          <a:p>
            <a:r>
              <a:rPr lang="fr-FR" dirty="0"/>
              <a:t>Diapositives additionnelles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77E22-A15B-DB43-6FFD-02164C1D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42527"/>
            <a:ext cx="9703980" cy="931688"/>
          </a:xfrm>
        </p:spPr>
        <p:txBody>
          <a:bodyPr/>
          <a:lstStyle/>
          <a:p>
            <a:r>
              <a:rPr lang="fr-FR" sz="3600"/>
              <a:t>Définitions des jalons de la cible 7-1-7</a:t>
            </a:r>
          </a:p>
        </p:txBody>
      </p:sp>
    </p:spTree>
    <p:extLst>
      <p:ext uri="{BB962C8B-B14F-4D97-AF65-F5344CB8AC3E}">
        <p14:creationId xmlns:p14="http://schemas.microsoft.com/office/powerpoint/2010/main" val="245673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6C71-0077-4152-B497-46A551A6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1199312"/>
            <a:ext cx="10386391" cy="4459377"/>
          </a:xfrm>
        </p:spPr>
        <p:txBody>
          <a:bodyPr>
            <a:noAutofit/>
          </a:bodyPr>
          <a:lstStyle/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4C4C4F"/>
                </a:solidFill>
                <a:effectLst/>
                <a:ea typeface=""/>
              </a:rPr>
              <a:t>Pour les maladies endémiques</a:t>
            </a:r>
            <a:r>
              <a:rPr lang="fr-FR" sz="1800" dirty="0">
                <a:solidFill>
                  <a:srgbClr val="4C4C4F"/>
                </a:solidFill>
                <a:effectLst/>
                <a:ea typeface=""/>
              </a:rPr>
              <a:t> : date à laquelle une augmentation prédéterminée de l’incidence des cas par rapport aux taux de référence s’est produite.</a:t>
            </a:r>
            <a:br>
              <a:rPr lang="fr-FR" sz="1800" dirty="0">
                <a:solidFill>
                  <a:srgbClr val="4C4C4F"/>
                </a:solidFill>
                <a:effectLst/>
                <a:ea typeface=""/>
              </a:rPr>
            </a:br>
            <a:r>
              <a:rPr lang="fr-FR" sz="1800" b="1" dirty="0">
                <a:solidFill>
                  <a:srgbClr val="4C4C4F"/>
                </a:solidFill>
                <a:effectLst/>
                <a:ea typeface=""/>
              </a:rPr>
              <a:t>Pour les autres événements de santé publique</a:t>
            </a:r>
            <a:r>
              <a:rPr lang="fr-FR" sz="1800" dirty="0">
                <a:solidFill>
                  <a:srgbClr val="4C4C4F"/>
                </a:solidFill>
                <a:effectLst/>
                <a:ea typeface=""/>
              </a:rPr>
              <a:t> : date à laquelle la menace répond pour la première fois aux critères d’un événement à signaler, selon les normes de déclaration en vigueur.</a:t>
            </a:r>
          </a:p>
          <a:p>
            <a:pPr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b="1" dirty="0"/>
              <a:t>Pour les maladies non endémiques</a:t>
            </a:r>
            <a:r>
              <a:rPr lang="fr-FR" sz="1800" b="0" dirty="0"/>
              <a:t> : date à laquelle le cas index ou le premier cas </a:t>
            </a:r>
            <a:r>
              <a:rPr lang="fr-FR" sz="1800" b="0" dirty="0" err="1"/>
              <a:t>épidémiologiquement</a:t>
            </a:r>
            <a:r>
              <a:rPr lang="fr-FR" sz="1800" b="0" dirty="0"/>
              <a:t> lié a présenté des symptômes.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C0AE1-8CE6-AB83-1872-ADEB29A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8999" y="3524745"/>
            <a:ext cx="8654001" cy="26441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6EC3E6-A0A3-A706-D836-B25F773B5422}"/>
              </a:ext>
            </a:extLst>
          </p:cNvPr>
          <p:cNvSpPr/>
          <p:nvPr/>
        </p:nvSpPr>
        <p:spPr>
          <a:xfrm>
            <a:off x="1911284" y="5430807"/>
            <a:ext cx="2699627" cy="76777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BB832-3337-2F92-144C-3AA56E23E14C}"/>
              </a:ext>
            </a:extLst>
          </p:cNvPr>
          <p:cNvSpPr txBox="1"/>
          <p:nvPr/>
        </p:nvSpPr>
        <p:spPr>
          <a:xfrm>
            <a:off x="8206000" y="1199311"/>
            <a:ext cx="3575420" cy="74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200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endParaRPr lang="fr-FR" sz="2000">
              <a:solidFill>
                <a:srgbClr val="4C4C4F"/>
              </a:solidFill>
              <a:effectLst/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E8EFA-5899-3FF0-FED5-436483DF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Date d’apparition</a:t>
            </a:r>
          </a:p>
        </p:txBody>
      </p:sp>
    </p:spTree>
    <p:extLst>
      <p:ext uri="{BB962C8B-B14F-4D97-AF65-F5344CB8AC3E}">
        <p14:creationId xmlns:p14="http://schemas.microsoft.com/office/powerpoint/2010/main" val="2378694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9E60-771D-458E-BBC4-BF2F8438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84" y="1179682"/>
            <a:ext cx="9485124" cy="4286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fr-FR" dirty="0">
                <a:solidFill>
                  <a:srgbClr val="4C4C4F"/>
                </a:solidFill>
                <a:effectLst/>
                <a:ea typeface=""/>
              </a:rPr>
              <a:t>Date à laquelle l’événement est détecté pour la première fois par une source ou dans un système.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C4C4F"/>
                </a:solidFill>
                <a:latin typeface="Arial"/>
                <a:cs typeface="Arial"/>
              </a:rPr>
              <a:t>La détection peut être enregistrée dans une communauté, au sein d’un établissement de santé, dans un laboratoire ou par un système de surveillance.</a:t>
            </a:r>
          </a:p>
          <a:p>
            <a:pPr algn="l"/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7149F-51F8-C43F-1339-582F7B66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4055" y="3110635"/>
            <a:ext cx="9643890" cy="29465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BC8A99F-AFF3-BAC4-92B2-2E853AB7BC94}"/>
              </a:ext>
            </a:extLst>
          </p:cNvPr>
          <p:cNvSpPr/>
          <p:nvPr/>
        </p:nvSpPr>
        <p:spPr>
          <a:xfrm>
            <a:off x="4359706" y="5327314"/>
            <a:ext cx="1255776" cy="7415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EEE5E8-B81B-9488-9B7C-F35D87C1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Date de détection</a:t>
            </a:r>
          </a:p>
        </p:txBody>
      </p:sp>
    </p:spTree>
    <p:extLst>
      <p:ext uri="{BB962C8B-B14F-4D97-AF65-F5344CB8AC3E}">
        <p14:creationId xmlns:p14="http://schemas.microsoft.com/office/powerpoint/2010/main" val="295594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rrow Right with solid fill">
            <a:extLst>
              <a:ext uri="{FF2B5EF4-FFF2-40B4-BE49-F238E27FC236}">
                <a16:creationId xmlns:a16="http://schemas.microsoft.com/office/drawing/2014/main" id="{C21EA616-8D27-6178-D36E-7BEB1E28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4009" y="279542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42F5D0-E3E5-6A5D-7F17-F3A6466A9B40}"/>
              </a:ext>
            </a:extLst>
          </p:cNvPr>
          <p:cNvSpPr/>
          <p:nvPr/>
        </p:nvSpPr>
        <p:spPr>
          <a:xfrm>
            <a:off x="1241083" y="4139720"/>
            <a:ext cx="248194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Évaluer la promptitude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5D316-5580-FB4F-DCE6-520EEBE2B03A}"/>
              </a:ext>
            </a:extLst>
          </p:cNvPr>
          <p:cNvSpPr/>
          <p:nvPr/>
        </p:nvSpPr>
        <p:spPr>
          <a:xfrm>
            <a:off x="8347181" y="4139720"/>
            <a:ext cx="202297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Prendre des mesures correctives</a:t>
            </a:r>
          </a:p>
        </p:txBody>
      </p:sp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44787E2-AB2D-1EE1-0E7C-05C51D7B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2317" y="2815860"/>
            <a:ext cx="914400" cy="914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4DC17AD-22DB-C700-D4D0-A42E89EA9F23}"/>
              </a:ext>
            </a:extLst>
          </p:cNvPr>
          <p:cNvSpPr/>
          <p:nvPr/>
        </p:nvSpPr>
        <p:spPr>
          <a:xfrm>
            <a:off x="4521201" y="4139720"/>
            <a:ext cx="28143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Identifier les goulets d’étranglement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E271F2-2B82-EA31-B33B-DB42EFEF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Arial"/>
                <a:cs typeface="Arial"/>
              </a:rPr>
              <a:t>7-1-7 : approche systémique pour accroître la vitesse de détection, de notification et de réponse en cas d’épidémie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0E019C-2DFC-F722-FB9C-9F0812FB5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7967" y="2546782"/>
            <a:ext cx="1408176" cy="140817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ECDED-89B0-2233-3646-1B0B32F5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275" y="2546782"/>
            <a:ext cx="1408176" cy="140817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24A562C-6BAC-B0E0-2225-B65AE765B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54583" y="2546782"/>
            <a:ext cx="1408176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67A9E-4EA6-4536-9E97-B5B0F8AC9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36" y="1151055"/>
            <a:ext cx="10212728" cy="3734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fr-FR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Date à laquelle l’événement est signalé pour la première fois auprès d’une autorité de santé publique compétente.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>
                <a:latin typeface="Arial"/>
                <a:cs typeface="Arial"/>
              </a:rPr>
              <a:t>L’autorité de santé publique peut se situer à n’importe quel niveau (municipal, de district, national, régional ou fédéral) si elle est compétente.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376E29-F2A6-1342-67B4-D5026E09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3588" y="2965111"/>
            <a:ext cx="9944823" cy="30385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811640-9DA1-5B51-5E92-DCC5C8754C15}"/>
              </a:ext>
            </a:extLst>
          </p:cNvPr>
          <p:cNvSpPr/>
          <p:nvPr/>
        </p:nvSpPr>
        <p:spPr>
          <a:xfrm>
            <a:off x="5463751" y="5208040"/>
            <a:ext cx="1264496" cy="105081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E16F9D-EA5D-61A4-F6D0-E0964F89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Date de notification</a:t>
            </a:r>
          </a:p>
        </p:txBody>
      </p:sp>
    </p:spTree>
    <p:extLst>
      <p:ext uri="{BB962C8B-B14F-4D97-AF65-F5344CB8AC3E}">
        <p14:creationId xmlns:p14="http://schemas.microsoft.com/office/powerpoint/2010/main" val="1039050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22" y="4913375"/>
            <a:ext cx="10932755" cy="1571797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ea typeface=""/>
              </a:rPr>
              <a:t>Lancer une investigation ou déployer une équipe d’investigation/d’intervention.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effectLst/>
                <a:latin typeface="Arial"/>
                <a:ea typeface="Arial"/>
                <a:cs typeface="Arial"/>
              </a:rPr>
              <a:t>Effectuer une analyse épidémiologique et une évaluation initiale des risques.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ea typeface=""/>
              </a:rPr>
              <a:t>Obtenir la confirmation en laboratoire de l’étiologie du foyer épidémique.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Mettre en place dans les établissements de santé des mesures appropriées de prise de charge des cas ainsi que de prévention et de contrôle des infections (PCI).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ea typeface=""/>
              </a:rPr>
              <a:t>Mettre en place des contre-mesures de santé publique appropriées dans les communautés touchées.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Entreprendre des activités appropriées de communication sur les risques et d’engagement communautaire.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ü"/>
            </a:pPr>
            <a:r>
              <a:rPr lang="fr-FR" sz="1100" dirty="0">
                <a:solidFill>
                  <a:srgbClr val="4C4C4F"/>
                </a:solidFill>
                <a:latin typeface="Arial" panose="020B0604020202020204" pitchFamily="34" charset="0"/>
                <a:ea typeface="Arial"/>
              </a:rPr>
              <a:t>Mettre en place un mécanisme de coordination.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F1832F-6355-47DD-AA99-ABF4EAAD08FD}"/>
              </a:ext>
            </a:extLst>
          </p:cNvPr>
          <p:cNvSpPr txBox="1">
            <a:spLocks/>
          </p:cNvSpPr>
          <p:nvPr/>
        </p:nvSpPr>
        <p:spPr>
          <a:xfrm>
            <a:off x="528082" y="5951991"/>
            <a:ext cx="11663918" cy="1047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HK Grotesk Pro" panose="000008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C95F-40F5-4CDF-7217-A0055499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7639" y="1797958"/>
            <a:ext cx="8076720" cy="246775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6A4F612-D1DF-D9A4-2D56-C24A71CF9314}"/>
              </a:ext>
            </a:extLst>
          </p:cNvPr>
          <p:cNvSpPr/>
          <p:nvPr/>
        </p:nvSpPr>
        <p:spPr>
          <a:xfrm>
            <a:off x="8058933" y="3571981"/>
            <a:ext cx="1842778" cy="78233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91894-B6E2-3266-20E8-45B0677CEA78}"/>
              </a:ext>
            </a:extLst>
          </p:cNvPr>
          <p:cNvSpPr txBox="1"/>
          <p:nvPr/>
        </p:nvSpPr>
        <p:spPr>
          <a:xfrm>
            <a:off x="1021766" y="1041371"/>
            <a:ext cx="10438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fr-FR" sz="2000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Date à laquelle toutes les actions de réponse précoce pertinentes sont achevées.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06CDD43-EB03-51D0-2B52-75479B5A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087808"/>
          </a:xfrm>
        </p:spPr>
        <p:txBody>
          <a:bodyPr/>
          <a:lstStyle/>
          <a:p>
            <a:r>
              <a:rPr lang="fr-FR" dirty="0"/>
              <a:t>Date d’achèvement de la réponse précoce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25CB8-1CCF-C7BF-3484-54103ABEFA81}"/>
              </a:ext>
            </a:extLst>
          </p:cNvPr>
          <p:cNvSpPr txBox="1"/>
          <p:nvPr/>
        </p:nvSpPr>
        <p:spPr>
          <a:xfrm>
            <a:off x="838200" y="4510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3CB142"/>
                </a:solidFill>
              </a:rPr>
              <a:t>Actions de réponse précoce de la cible 7-1-7 </a:t>
            </a:r>
          </a:p>
        </p:txBody>
      </p:sp>
    </p:spTree>
    <p:extLst>
      <p:ext uri="{BB962C8B-B14F-4D97-AF65-F5344CB8AC3E}">
        <p14:creationId xmlns:p14="http://schemas.microsoft.com/office/powerpoint/2010/main" val="235071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94328-1A42-D674-7E3A-4EA931BC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5103" y="2010374"/>
            <a:ext cx="11579087" cy="3537866"/>
          </a:xfrm>
          <a:prstGeom prst="rect">
            <a:avLst/>
          </a:prstGeom>
          <a:solidFill>
            <a:srgbClr val="C963F7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BA9E62-40CC-76C2-A0FB-35D7369C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Indicateurs de promptitude et jalons de la cible 7-1-7</a:t>
            </a:r>
          </a:p>
        </p:txBody>
      </p:sp>
    </p:spTree>
    <p:extLst>
      <p:ext uri="{BB962C8B-B14F-4D97-AF65-F5344CB8AC3E}">
        <p14:creationId xmlns:p14="http://schemas.microsoft.com/office/powerpoint/2010/main" val="31581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46E12830-970C-84FE-5485-F1937EFC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7808"/>
          </a:xfrm>
        </p:spPr>
        <p:txBody>
          <a:bodyPr/>
          <a:lstStyle/>
          <a:p>
            <a:r>
              <a:rPr lang="fr-FR">
                <a:latin typeface="Arial"/>
                <a:cs typeface="Arial"/>
              </a:rPr>
              <a:t> Actions de réponse précoce de la cible 7-1-7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FD937-EE9D-479F-8A1A-8157DC20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96" y="1346322"/>
            <a:ext cx="10947661" cy="49412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a typeface=""/>
              </a:rPr>
              <a:t>Lancer une </a:t>
            </a:r>
            <a:r>
              <a:rPr lang="fr-FR" b="1" dirty="0">
                <a:solidFill>
                  <a:srgbClr val="4C4C4F"/>
                </a:solidFill>
                <a:ea typeface=""/>
              </a:rPr>
              <a:t>investigation</a:t>
            </a:r>
            <a:r>
              <a:rPr lang="fr-FR" dirty="0">
                <a:solidFill>
                  <a:srgbClr val="4C4C4F"/>
                </a:solidFill>
                <a:ea typeface=""/>
              </a:rPr>
              <a:t> ou </a:t>
            </a:r>
            <a:r>
              <a:rPr lang="fr-FR" b="1" dirty="0">
                <a:solidFill>
                  <a:srgbClr val="4C4C4F"/>
                </a:solidFill>
                <a:ea typeface=""/>
              </a:rPr>
              <a:t>déployer une équipe d’investigation/d’intervention</a:t>
            </a:r>
            <a:r>
              <a:rPr lang="fr-FR" b="0" dirty="0">
                <a:solidFill>
                  <a:srgbClr val="4C4C4F"/>
                </a:solidFill>
                <a:ea typeface=""/>
              </a:rPr>
              <a:t>.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Effectuer une </a:t>
            </a:r>
            <a:r>
              <a:rPr lang="fr-FR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analyse</a:t>
            </a: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épidémiologique et une </a:t>
            </a:r>
            <a:r>
              <a:rPr lang="fr-FR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évaluation initiale des risques</a:t>
            </a: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.</a:t>
            </a:r>
          </a:p>
          <a:p>
            <a:pPr marL="514350" indent="-514350" algn="l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a typeface=""/>
              </a:rPr>
              <a:t>Obtenir la </a:t>
            </a:r>
            <a:r>
              <a:rPr lang="fr-FR" b="1" dirty="0">
                <a:solidFill>
                  <a:srgbClr val="4C4C4F"/>
                </a:solidFill>
                <a:ea typeface=""/>
              </a:rPr>
              <a:t>confirmation en laboratoire </a:t>
            </a:r>
            <a:r>
              <a:rPr lang="fr-FR" dirty="0">
                <a:solidFill>
                  <a:srgbClr val="4C4C4F"/>
                </a:solidFill>
                <a:ea typeface=""/>
              </a:rPr>
              <a:t>de l’étiologie du foyer épidémique.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Mettre en place dans les établissements de santé des </a:t>
            </a:r>
            <a:r>
              <a:rPr lang="fr-FR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mesures appropriées de</a:t>
            </a: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</a:t>
            </a:r>
            <a:r>
              <a:rPr lang="fr-FR" b="1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prise de charge des cas</a:t>
            </a:r>
            <a:r>
              <a:rPr lang="fr-FR" dirty="0">
                <a:solidFill>
                  <a:srgbClr val="4C4C4F"/>
                </a:solidFill>
                <a:effectLst/>
                <a:latin typeface="Arial" panose="020B0604020202020204" pitchFamily="34" charset="0"/>
                <a:ea typeface="Arial"/>
              </a:rPr>
              <a:t> ainsi que de prévention et de contrôle des infections.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a typeface=""/>
              </a:rPr>
              <a:t>Mettre en place des </a:t>
            </a:r>
            <a:r>
              <a:rPr lang="fr-FR" b="1" dirty="0">
                <a:solidFill>
                  <a:srgbClr val="4C4C4F"/>
                </a:solidFill>
                <a:ea typeface=""/>
              </a:rPr>
              <a:t>contre-mesures de santé publique</a:t>
            </a:r>
            <a:r>
              <a:rPr lang="fr-FR" dirty="0">
                <a:solidFill>
                  <a:srgbClr val="4C4C4F"/>
                </a:solidFill>
                <a:ea typeface=""/>
              </a:rPr>
              <a:t> appropriées dans les communautés touchées.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a typeface=""/>
              </a:rPr>
              <a:t>Entreprendre des activités appropriées de </a:t>
            </a:r>
            <a:r>
              <a:rPr lang="fr-FR" b="1" dirty="0">
                <a:solidFill>
                  <a:srgbClr val="4C4C4F"/>
                </a:solidFill>
                <a:ea typeface=""/>
              </a:rPr>
              <a:t>communication sur les risques et d’engagement communautaire</a:t>
            </a:r>
            <a:r>
              <a:rPr lang="fr-FR" b="0" dirty="0">
                <a:solidFill>
                  <a:srgbClr val="4C4C4F"/>
                </a:solidFill>
                <a:ea typeface=""/>
              </a:rPr>
              <a:t>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fr-FR" dirty="0">
                <a:solidFill>
                  <a:srgbClr val="4C4C4F"/>
                </a:solidFill>
                <a:ea typeface=""/>
              </a:rPr>
              <a:t>Mettre en place </a:t>
            </a:r>
            <a:r>
              <a:rPr lang="fr-FR" b="1" dirty="0">
                <a:solidFill>
                  <a:srgbClr val="4C4C4F"/>
                </a:solidFill>
                <a:ea typeface=""/>
              </a:rPr>
              <a:t>un mécanisme de coordination</a:t>
            </a:r>
            <a:r>
              <a:rPr lang="fr-FR" b="0" dirty="0">
                <a:solidFill>
                  <a:srgbClr val="4C4C4F"/>
                </a:solidFill>
                <a:ea typeface="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EFCCE2-58DB-DAC8-5590-EE45010E1D9D}"/>
              </a:ext>
            </a:extLst>
          </p:cNvPr>
          <p:cNvSpPr txBox="1">
            <a:spLocks/>
          </p:cNvSpPr>
          <p:nvPr/>
        </p:nvSpPr>
        <p:spPr>
          <a:xfrm>
            <a:off x="5658904" y="4038443"/>
            <a:ext cx="5985353" cy="249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B04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94D56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800">
              <a:solidFill>
                <a:srgbClr val="4C4C4F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2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852701-1633-4A4D-6E35-2757D0DE3E7C}"/>
              </a:ext>
            </a:extLst>
          </p:cNvPr>
          <p:cNvSpPr/>
          <p:nvPr/>
        </p:nvSpPr>
        <p:spPr>
          <a:xfrm>
            <a:off x="0" y="1099930"/>
            <a:ext cx="12192000" cy="5758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002738-BFB2-A2DB-8AFD-3CFC201F90F2}"/>
              </a:ext>
            </a:extLst>
          </p:cNvPr>
          <p:cNvSpPr/>
          <p:nvPr/>
        </p:nvSpPr>
        <p:spPr>
          <a:xfrm>
            <a:off x="4505739" y="1490061"/>
            <a:ext cx="7202556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Фигура">
            <a:extLst>
              <a:ext uri="{FF2B5EF4-FFF2-40B4-BE49-F238E27FC236}">
                <a16:creationId xmlns:a16="http://schemas.microsoft.com/office/drawing/2014/main" id="{C40F4427-5354-0950-B62A-BA1D46D339E0}"/>
              </a:ext>
            </a:extLst>
          </p:cNvPr>
          <p:cNvSpPr>
            <a:spLocks/>
          </p:cNvSpPr>
          <p:nvPr/>
        </p:nvSpPr>
        <p:spPr bwMode="auto">
          <a:xfrm>
            <a:off x="483705" y="1477024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2D71F0-7212-6FAC-D93D-EF71080809C0}"/>
              </a:ext>
            </a:extLst>
          </p:cNvPr>
          <p:cNvSpPr/>
          <p:nvPr/>
        </p:nvSpPr>
        <p:spPr>
          <a:xfrm>
            <a:off x="4505739" y="5041198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56570A-22BB-7D91-6EBA-035910914E2C}"/>
              </a:ext>
            </a:extLst>
          </p:cNvPr>
          <p:cNvSpPr/>
          <p:nvPr/>
        </p:nvSpPr>
        <p:spPr>
          <a:xfrm>
            <a:off x="4505739" y="3262647"/>
            <a:ext cx="7202556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Фигура">
            <a:extLst>
              <a:ext uri="{FF2B5EF4-FFF2-40B4-BE49-F238E27FC236}">
                <a16:creationId xmlns:a16="http://schemas.microsoft.com/office/drawing/2014/main" id="{B19D7AFD-394A-37C5-3161-F6DBBEA17E9E}"/>
              </a:ext>
            </a:extLst>
          </p:cNvPr>
          <p:cNvSpPr>
            <a:spLocks/>
          </p:cNvSpPr>
          <p:nvPr/>
        </p:nvSpPr>
        <p:spPr bwMode="auto">
          <a:xfrm>
            <a:off x="483705" y="3248110"/>
            <a:ext cx="4290432" cy="136245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Фигура">
            <a:extLst>
              <a:ext uri="{FF2B5EF4-FFF2-40B4-BE49-F238E27FC236}">
                <a16:creationId xmlns:a16="http://schemas.microsoft.com/office/drawing/2014/main" id="{EDDAB9D5-CAAA-EBB5-7881-0872D8AEDFA5}"/>
              </a:ext>
            </a:extLst>
          </p:cNvPr>
          <p:cNvSpPr>
            <a:spLocks/>
          </p:cNvSpPr>
          <p:nvPr/>
        </p:nvSpPr>
        <p:spPr bwMode="auto">
          <a:xfrm>
            <a:off x="483705" y="5026956"/>
            <a:ext cx="4290432" cy="13654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A56ADE-4E46-BD7C-A3E3-C45C29EC5789}"/>
              </a:ext>
            </a:extLst>
          </p:cNvPr>
          <p:cNvSpPr txBox="1">
            <a:spLocks/>
          </p:cNvSpPr>
          <p:nvPr/>
        </p:nvSpPr>
        <p:spPr>
          <a:xfrm>
            <a:off x="693758" y="1673568"/>
            <a:ext cx="3811981" cy="890463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Amélioration des performances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FC57A0-9ECF-78F1-5B8F-F032A5032FDD}"/>
              </a:ext>
            </a:extLst>
          </p:cNvPr>
          <p:cNvSpPr txBox="1">
            <a:spLocks/>
          </p:cNvSpPr>
          <p:nvPr/>
        </p:nvSpPr>
        <p:spPr>
          <a:xfrm>
            <a:off x="5226980" y="1591812"/>
            <a:ext cx="6201828" cy="10540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0" dirty="0">
                <a:latin typeface="Arial"/>
                <a:cs typeface="Arial"/>
              </a:rPr>
              <a:t>Les goulets d’étranglement sont facilement identifiés et des actions à court et à plus long terme favorisent une amélioration rapide et continue à chaque épidémie.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C689D-28EC-E8CC-C219-9C5771DAECED}"/>
              </a:ext>
            </a:extLst>
          </p:cNvPr>
          <p:cNvSpPr txBox="1">
            <a:spLocks/>
          </p:cNvSpPr>
          <p:nvPr/>
        </p:nvSpPr>
        <p:spPr>
          <a:xfrm>
            <a:off x="693758" y="3695232"/>
            <a:ext cx="3811981" cy="443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Plaidoyer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9C8FE1-665B-4CC1-BE79-9FCF49560F3C}"/>
              </a:ext>
            </a:extLst>
          </p:cNvPr>
          <p:cNvSpPr txBox="1">
            <a:spLocks/>
          </p:cNvSpPr>
          <p:nvPr/>
        </p:nvSpPr>
        <p:spPr>
          <a:xfrm>
            <a:off x="5226979" y="3429000"/>
            <a:ext cx="6201829" cy="74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Des données explicites fondées sur des indicateurs simples contribuent à la priorisation et mettent en lumière les besoins en ressources et en interventions politiques.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F0A04-14A5-D3C6-06DD-3623FC6E1A9B}"/>
              </a:ext>
            </a:extLst>
          </p:cNvPr>
          <p:cNvSpPr txBox="1">
            <a:spLocks/>
          </p:cNvSpPr>
          <p:nvPr/>
        </p:nvSpPr>
        <p:spPr>
          <a:xfrm>
            <a:off x="693758" y="5488221"/>
            <a:ext cx="3811981" cy="442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Redevabilité </a:t>
            </a:r>
            <a:br>
              <a:rPr kumimoji="0" lang="fr-FR" sz="24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</a:br>
            <a:endParaRPr kumimoji="0" lang="fr-FR" sz="2400" b="1" i="0" u="none" strike="noStrike" cap="none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E6B7FC-DB6D-579C-334A-2F061B742C97}"/>
              </a:ext>
            </a:extLst>
          </p:cNvPr>
          <p:cNvSpPr txBox="1">
            <a:spLocks/>
          </p:cNvSpPr>
          <p:nvPr/>
        </p:nvSpPr>
        <p:spPr>
          <a:xfrm>
            <a:off x="5226978" y="5198061"/>
            <a:ext cx="6660221" cy="11632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"/>
                <a:cs typeface="+mn-cs"/>
              </a:rPr>
              <a:t>L’évaluation des performances par rapport à des indicateurs simples simplifie le suivi et améliore la transparence des rapports. Ainsi, les conséquences des interventions sont plus faciles à démontrer.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5681C2E-C58F-2469-AD4E-65C4F23F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3091160" cy="1087808"/>
          </a:xfrm>
        </p:spPr>
        <p:txBody>
          <a:bodyPr>
            <a:normAutofit/>
          </a:bodyPr>
          <a:lstStyle/>
          <a:p>
            <a:r>
              <a:rPr lang="fr-FR" sz="2600" dirty="0">
                <a:latin typeface="Arial"/>
                <a:cs typeface="Arial"/>
              </a:rPr>
              <a:t>Comment améliorer la réponse aux épidémies avec l’approche 7-1-7 ?</a:t>
            </a:r>
            <a:br>
              <a:rPr lang="fr-FR" sz="2600" dirty="0"/>
            </a:b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5945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10B1C48-7445-4FA2-357B-77D024D7EEC2}"/>
              </a:ext>
            </a:extLst>
          </p:cNvPr>
          <p:cNvSpPr txBox="1">
            <a:spLocks/>
          </p:cNvSpPr>
          <p:nvPr/>
        </p:nvSpPr>
        <p:spPr>
          <a:xfrm>
            <a:off x="831850" y="2354667"/>
            <a:ext cx="7031990" cy="2148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/>
                <a:cs typeface="Arial"/>
              </a:rPr>
              <a:t>Adopter et utiliser la cible 7-1-7</a:t>
            </a:r>
          </a:p>
        </p:txBody>
      </p:sp>
    </p:spTree>
    <p:extLst>
      <p:ext uri="{BB962C8B-B14F-4D97-AF65-F5344CB8AC3E}">
        <p14:creationId xmlns:p14="http://schemas.microsoft.com/office/powerpoint/2010/main" val="172161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3A33D-36E3-AAC1-9FBA-76261066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580" y="280554"/>
            <a:ext cx="10576840" cy="5974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91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760361-7B2A-F12F-DC58-00427E033239}"/>
              </a:ext>
            </a:extLst>
          </p:cNvPr>
          <p:cNvSpPr txBox="1">
            <a:spLocks/>
          </p:cNvSpPr>
          <p:nvPr/>
        </p:nvSpPr>
        <p:spPr>
          <a:xfrm>
            <a:off x="1198880" y="2745435"/>
            <a:ext cx="2908567" cy="12826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Implanter dans le système de santé publique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69C37-5589-02E5-F94A-48334B7687EB}"/>
              </a:ext>
            </a:extLst>
          </p:cNvPr>
          <p:cNvSpPr txBox="1">
            <a:spLocks/>
          </p:cNvSpPr>
          <p:nvPr/>
        </p:nvSpPr>
        <p:spPr>
          <a:xfrm>
            <a:off x="4845774" y="2720653"/>
            <a:ext cx="2786851" cy="9561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Cartographier les parties prenantes et les systèmes existants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B3AABD-1703-E504-8B65-FC356E2D3E62}"/>
              </a:ext>
            </a:extLst>
          </p:cNvPr>
          <p:cNvSpPr txBox="1">
            <a:spLocks/>
          </p:cNvSpPr>
          <p:nvPr/>
        </p:nvSpPr>
        <p:spPr>
          <a:xfrm>
            <a:off x="8370953" y="2727782"/>
            <a:ext cx="2518667" cy="9418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Impliquer les parties prenantes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177E6A0-DE91-21EE-BBD0-F5AA1C074BF3}"/>
              </a:ext>
            </a:extLst>
          </p:cNvPr>
          <p:cNvSpPr txBox="1">
            <a:spLocks/>
          </p:cNvSpPr>
          <p:nvPr/>
        </p:nvSpPr>
        <p:spPr>
          <a:xfrm>
            <a:off x="5416787" y="5151753"/>
            <a:ext cx="1503202" cy="676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Former le personnel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CC4F4F-E2B6-2DA3-1BF0-21A622AA0D09}"/>
              </a:ext>
            </a:extLst>
          </p:cNvPr>
          <p:cNvSpPr txBox="1">
            <a:spLocks/>
          </p:cNvSpPr>
          <p:nvPr/>
        </p:nvSpPr>
        <p:spPr>
          <a:xfrm>
            <a:off x="1376346" y="5151753"/>
            <a:ext cx="2660290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Intégrer dans les </a:t>
            </a:r>
            <a:b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</a:br>
            <a:r>
              <a:rPr kumimoji="0" lang="fr-FR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+mj-cs"/>
              </a:rPr>
              <a:t>flux de travail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964994-E7E3-ECE1-83FC-8F0579DB1999}"/>
              </a:ext>
            </a:extLst>
          </p:cNvPr>
          <p:cNvSpPr txBox="1">
            <a:spLocks/>
          </p:cNvSpPr>
          <p:nvPr/>
        </p:nvSpPr>
        <p:spPr>
          <a:xfrm>
            <a:off x="9081647" y="5151753"/>
            <a:ext cx="1374574" cy="8589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rgbClr val="3BB04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0" dirty="0">
                <a:solidFill>
                  <a:schemeClr val="tx1"/>
                </a:solidFill>
              </a:rPr>
              <a:t>Piloter l’utilisation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262878-268E-B7BF-B58B-68098C1EB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7851" y="1485116"/>
            <a:ext cx="1097280" cy="109728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BD97BD-E0BD-C37B-A49C-547E4F49F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1647" y="1486151"/>
            <a:ext cx="1097280" cy="10972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1A1781-B58A-4963-C8F2-B147DEA83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9749" y="1496804"/>
            <a:ext cx="1097280" cy="109728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070CDE-E4E7-8AB3-E3C9-E0A6E4C05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0122" y="3887899"/>
            <a:ext cx="1097280" cy="109728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7B8299F-87DA-910C-87CA-C7700E777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0326" y="3887899"/>
            <a:ext cx="1097280" cy="109728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02401FD-5BEA-3CCA-4857-8EB27C476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1647" y="3887899"/>
            <a:ext cx="1097280" cy="109728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304A8A04-A5A7-1FF6-B2C7-FBD594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Principaux éléments de l’adoption de la cible 7-1-7</a:t>
            </a:r>
          </a:p>
        </p:txBody>
      </p:sp>
    </p:spTree>
    <p:extLst>
      <p:ext uri="{BB962C8B-B14F-4D97-AF65-F5344CB8AC3E}">
        <p14:creationId xmlns:p14="http://schemas.microsoft.com/office/powerpoint/2010/main" val="3150801543"/>
      </p:ext>
    </p:extLst>
  </p:cSld>
  <p:clrMapOvr>
    <a:masterClrMapping/>
  </p:clrMapOvr>
</p:sld>
</file>

<file path=ppt/theme/theme1.xml><?xml version="1.0" encoding="utf-8"?>
<a:theme xmlns:a="http://schemas.openxmlformats.org/drawingml/2006/main" name="717 Alliance 2">
  <a:themeElements>
    <a:clrScheme name="Custom 8">
      <a:dk1>
        <a:srgbClr val="384D56"/>
      </a:dk1>
      <a:lt1>
        <a:srgbClr val="FFFFFF"/>
      </a:lt1>
      <a:dk2>
        <a:srgbClr val="618393"/>
      </a:dk2>
      <a:lt2>
        <a:srgbClr val="EDF3F7"/>
      </a:lt2>
      <a:accent1>
        <a:srgbClr val="3BB041"/>
      </a:accent1>
      <a:accent2>
        <a:srgbClr val="CF2E2E"/>
      </a:accent2>
      <a:accent3>
        <a:srgbClr val="FCB900"/>
      </a:accent3>
      <a:accent4>
        <a:srgbClr val="ABB8C3"/>
      </a:accent4>
      <a:accent5>
        <a:srgbClr val="9E1E61"/>
      </a:accent5>
      <a:accent6>
        <a:srgbClr val="9B51E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17 Alliance 2" id="{5CD86E0D-B647-1743-ABD3-4309D260961D}" vid="{51DD4CE6-BF4A-6B43-B7C4-F7722CCFE0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78d6d4-1e95-49d0-ad8b-8a60c47dc760">
      <Terms xmlns="http://schemas.microsoft.com/office/infopath/2007/PartnerControls"/>
    </lcf76f155ced4ddcb4097134ff3c332f>
    <SharedWithUsers xmlns="c5613cd5-748e-412e-9a2f-bebdac0f41fd">
      <UserInfo>
        <DisplayName>Shefali Oza</DisplayName>
        <AccountId>727</AccountId>
        <AccountType/>
      </UserInfo>
      <UserInfo>
        <DisplayName>Mohammed Lamorde</DisplayName>
        <AccountId>1199</AccountId>
        <AccountType/>
      </UserInfo>
      <UserInfo>
        <DisplayName>Tyler Porth</DisplayName>
        <AccountId>1102</AccountId>
        <AccountType/>
      </UserInfo>
      <UserInfo>
        <DisplayName>Kaylee Errecaborde</DisplayName>
        <AccountId>1231</AccountId>
        <AccountType/>
      </UserInfo>
      <UserInfo>
        <DisplayName>Aaron Bochner</DisplayName>
        <AccountId>220</AccountId>
        <AccountType/>
      </UserInfo>
      <UserInfo>
        <DisplayName>Andrew Gall</DisplayName>
        <AccountId>265</AccountId>
        <AccountType/>
      </UserInfo>
    </SharedWithUsers>
    <TaxCatchAll xmlns="c5613cd5-748e-412e-9a2f-bebdac0f41f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98D7AD805988241A52A665B6AA36C68" ma:contentTypeVersion="18" ma:contentTypeDescription="Crie um novo documento." ma:contentTypeScope="" ma:versionID="69aab28f7416a40bcb74eb28cb0bbae1">
  <xsd:schema xmlns:xsd="http://www.w3.org/2001/XMLSchema" xmlns:xs="http://www.w3.org/2001/XMLSchema" xmlns:p="http://schemas.microsoft.com/office/2006/metadata/properties" xmlns:ns2="c5613cd5-748e-412e-9a2f-bebdac0f41fd" xmlns:ns3="d278d6d4-1e95-49d0-ad8b-8a60c47dc760" targetNamespace="http://schemas.microsoft.com/office/2006/metadata/properties" ma:root="true" ma:fieldsID="b2a6907e2e3f004675b7259a7e6014c8" ns2:_="" ns3:_="">
    <xsd:import namespace="c5613cd5-748e-412e-9a2f-bebdac0f41fd"/>
    <xsd:import namespace="d278d6d4-1e95-49d0-ad8b-8a60c47dc760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13cd5-748e-412e-9a2f-bebdac0f41f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7678fdb5-15a0-45f6-9f42-8696b8acf5d3}" ma:internalName="TaxCatchAll" ma:showField="CatchAllData" ma:web="c5613cd5-748e-412e-9a2f-bebdac0f41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d6d4-1e95-49d0-ad8b-8a60c47dc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f68270-cecd-437c-a722-d2c64fb9e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1F4A09-1546-4EDA-A191-DAA6C9960091}">
  <ds:schemaRefs>
    <ds:schemaRef ds:uri="http://schemas.microsoft.com/office/2006/metadata/properties"/>
    <ds:schemaRef ds:uri="http://purl.org/dc/terms/"/>
    <ds:schemaRef ds:uri="d27c8f07-e503-4122-80c5-e52ee84151d4"/>
    <ds:schemaRef ds:uri="http://schemas.openxmlformats.org/package/2006/metadata/core-properties"/>
    <ds:schemaRef ds:uri="ca299543-0ab4-429f-8927-bf8e8716a0c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d278d6d4-1e95-49d0-ad8b-8a60c47dc760"/>
    <ds:schemaRef ds:uri="c5613cd5-748e-412e-9a2f-bebdac0f41fd"/>
  </ds:schemaRefs>
</ds:datastoreItem>
</file>

<file path=customXml/itemProps2.xml><?xml version="1.0" encoding="utf-8"?>
<ds:datastoreItem xmlns:ds="http://schemas.openxmlformats.org/officeDocument/2006/customXml" ds:itemID="{2C7A44EA-9198-46AF-B1BE-3BB895D0B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13cd5-748e-412e-9a2f-bebdac0f41fd"/>
    <ds:schemaRef ds:uri="d278d6d4-1e95-49d0-ad8b-8a60c47dc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DDFDC1-8E7F-4A35-9AC8-0F2F57A42E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717 Alliance 2</Template>
  <TotalTime>10846</TotalTime>
  <Words>2060</Words>
  <Application>Microsoft Macintosh PowerPoint</Application>
  <PresentationFormat>Widescreen</PresentationFormat>
  <Paragraphs>195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 Neue</vt:lpstr>
      <vt:lpstr>Quattrocento Sans</vt:lpstr>
      <vt:lpstr>Wingdings</vt:lpstr>
      <vt:lpstr>717 Alliance 2</vt:lpstr>
      <vt:lpstr>PowerPoint Presentation</vt:lpstr>
      <vt:lpstr>Se servir de chaque épidémie pour apprendre et s’améliorer</vt:lpstr>
      <vt:lpstr>7-1-7 : approche systémique pour accroître la vitesse de détection, de notification et de réponse en cas d’épidémie</vt:lpstr>
      <vt:lpstr>Indicateurs de promptitude et jalons de la cible 7-1-7</vt:lpstr>
      <vt:lpstr> Actions de réponse précoce de la cible 7-1-7</vt:lpstr>
      <vt:lpstr>Comment améliorer la réponse aux épidémies avec l’approche 7-1-7 ? </vt:lpstr>
      <vt:lpstr>PowerPoint Presentation</vt:lpstr>
      <vt:lpstr>PowerPoint Presentation</vt:lpstr>
      <vt:lpstr>Principaux éléments de l’adoption de la cible 7-1-7</vt:lpstr>
      <vt:lpstr>Principales étapes de l’utilisation de la cible 7-1-7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Principes d’une utilisation efficace de l’approche 7-1-7</vt:lpstr>
      <vt:lpstr>Mise en œuvre à l’échelle du pays</vt:lpstr>
      <vt:lpstr>Enseignements tirés</vt:lpstr>
      <vt:lpstr>Dans le monde</vt:lpstr>
      <vt:lpstr>Alliance 7-1-7</vt:lpstr>
      <vt:lpstr>Actions de l’Alliance 7-1-7</vt:lpstr>
      <vt:lpstr>Supports de formation</vt:lpstr>
      <vt:lpstr>Nos ressources</vt:lpstr>
      <vt:lpstr>PowerPoint Presentation</vt:lpstr>
      <vt:lpstr>Rejoindre la communauté de pratique mondiale  7-1-7</vt:lpstr>
      <vt:lpstr>Merci</vt:lpstr>
      <vt:lpstr>Diapositives additionnelles</vt:lpstr>
      <vt:lpstr>Date d’apparition</vt:lpstr>
      <vt:lpstr>Date de détection</vt:lpstr>
      <vt:lpstr>Date de notification</vt:lpstr>
      <vt:lpstr>Date d’achèvement de la réponse précoce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“7-1-7” approach</dc:title>
  <dc:creator>Hani Mahmoud</dc:creator>
  <cp:lastModifiedBy>Marie Deveaux</cp:lastModifiedBy>
  <cp:revision>4</cp:revision>
  <dcterms:created xsi:type="dcterms:W3CDTF">2023-01-09T02:59:24Z</dcterms:created>
  <dcterms:modified xsi:type="dcterms:W3CDTF">2025-05-02T18:29:30Z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2023-01-12T20:15:26Z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762de5b4-45da-4234-a5e1-ee3e978f8a57</vt:lpwstr>
  </property>
  <property fmtid="{D5CDD505-2E9C-101B-9397-08002B2CF9AE}" pid="7" name="MSIP_Label_defa4170-0d19-0005-0004-bc88714345d2_ActionId">
    <vt:lpwstr>4948c2f2-1728-49f6-8390-cf0ba65a21f2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0x010100A98D7AD805988241A52A665B6AA36C68</vt:lpwstr>
  </property>
  <property fmtid="{D5CDD505-2E9C-101B-9397-08002B2CF9AE}" pid="10" name="MediaServiceImageTags">
    <vt:lpwstr/>
  </property>
  <property fmtid="{D5CDD505-2E9C-101B-9397-08002B2CF9AE}" pid="11" name="_dlc_DocIdItemGuid">
    <vt:lpwstr>ca4a3571-e83c-41ed-bcf6-04ed3da460ee</vt:lpwstr>
  </property>
</Properties>
</file>