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79" r:id="rId5"/>
    <p:sldId id="257" r:id="rId6"/>
    <p:sldId id="258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0F5211-6A4D-5B85-8309-551A2A49331D}" name="Lauren Brown" initials="LB" userId="S::lbrown@rtsl.org::035c9ff9-4f5f-4478-9287-73bc8627ea90" providerId="AD"/>
  <p188:author id="{E238FCA1-9C40-943D-FA90-ED42BA4BE844}" name="Shefali Oza" initials="" userId="S::soza@rtsl.org::b6d86925-c367-4057-9a73-a9633078c5cb" providerId="AD"/>
  <p188:author id="{EFD065B1-3D05-8674-235A-0932FF6AFDC6}" name="Marie Deveaux" initials="" userId="S::mdeveaux@rtsl.org::9fc0be8f-9df8-4ccb-8fb2-ba99b48114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042"/>
    <a:srgbClr val="F2F6F7"/>
    <a:srgbClr val="628393"/>
    <a:srgbClr val="39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5033" autoAdjust="0"/>
  </p:normalViewPr>
  <p:slideViewPr>
    <p:cSldViewPr snapToGrid="0">
      <p:cViewPr varScale="1">
        <p:scale>
          <a:sx n="117" d="100"/>
          <a:sy n="117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7F46-552B-6043-831D-D393EE304BDA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438F-75B9-CE47-A443-EDC2A59B8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r>
              <a:rPr lang="pt-BR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Data de surgimento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pt-BR" sz="1200" i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Para doenças endêmicas:</a:t>
            </a:r>
            <a: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 </a:t>
            </a:r>
            <a:b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data em que ocorreu um aumento predeterminado na incidência de casos em relação às taxas basais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pt-BR" sz="1200" i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Para doenças não endêmicas:</a:t>
            </a:r>
            <a: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 </a:t>
            </a:r>
            <a:b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data em que o caso índice ou o primeiro caso epidemiologicamente relacionado apresentou sintomas pela primeira vez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pt-BR" sz="1200" i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Para outros eventos de saúde pública: </a:t>
            </a:r>
            <a:br>
              <a:rPr lang="pt-BR" sz="120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</a:br>
            <a: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data em que a ameaça atendeu pela primeira vez aos critérios como um evento reportável com base nos padrões de relatórios do país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pt-BR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pt-BR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Data de detecção</a:t>
            </a:r>
            <a:br>
              <a:rPr lang="pt-BR" sz="1200">
                <a:effectLst/>
              </a:rPr>
            </a:br>
            <a:r>
              <a:rPr lang="pt-BR" sz="120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Data em que o evento foi registrado pela primeira vez por qualquer fonte</a:t>
            </a:r>
            <a:r>
              <a:rPr lang="pt-BR" sz="1200">
                <a:effectLst/>
              </a:rPr>
              <a:t> </a:t>
            </a:r>
            <a: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ou em qualquer sistema</a:t>
            </a:r>
            <a:b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endParaRPr lang="pt-BR" sz="1200">
              <a:solidFill>
                <a:srgbClr val="4C4C4F"/>
              </a:solidFill>
              <a:effectLst/>
              <a:latin typeface="Arial" panose="020B0604020202020204" pitchFamily="34" charset="0"/>
              <a:ea typeface="Arial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pt-BR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Data de notificação</a:t>
            </a:r>
            <a:br>
              <a:rPr lang="pt-BR" sz="1200">
                <a:effectLst/>
              </a:rPr>
            </a:br>
            <a: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Data em que o evento foi relatado pela primeira vez a uma autoridade de saúde pública responsável pela ação</a:t>
            </a:r>
            <a:b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endParaRPr lang="pt-BR" sz="1200">
              <a:solidFill>
                <a:srgbClr val="4C4C4F"/>
              </a:solidFill>
              <a:effectLst/>
              <a:latin typeface="Arial" panose="020B0604020202020204" pitchFamily="34" charset="0"/>
              <a:ea typeface="Arial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pt-BR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Data de conclusão da ação de resposta precoce</a:t>
            </a:r>
            <a:br>
              <a:rPr lang="pt-BR" sz="1200">
                <a:effectLst/>
              </a:rPr>
            </a:br>
            <a:r>
              <a:rPr lang="pt-BR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Data em que ocorreu a última das ações de resposta precoce aplicáveis listadas abaixo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pt-BR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pt-BR" sz="1200" b="1">
                <a:effectLst/>
              </a:rPr>
              <a:t>Ações de resposta precoce</a:t>
            </a:r>
            <a:br>
              <a:rPr lang="pt-BR" sz="1200">
                <a:effectLst/>
              </a:rPr>
            </a:br>
            <a:r>
              <a:rPr lang="pt-BR" sz="1200">
                <a:effectLst/>
              </a:rPr>
              <a:t>Data em que ocorreu cada ação de resposta precoce aplicável</a:t>
            </a:r>
            <a:br>
              <a:rPr lang="pt-BR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/>
              </a:rPr>
            </a:br>
            <a:endParaRPr lang="pt-BR" sz="1200">
              <a:solidFill>
                <a:srgbClr val="000000"/>
              </a:solidFill>
              <a:effectLst/>
              <a:latin typeface="Arial" panose="020B0604020202020204" pitchFamily="34" charset="0"/>
              <a:ea typeface="Arial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pt-BR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Iniciar investigação ou implantar uma equipe de investigação/resposta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pt-BR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Realizar análise epidemiológica e avaliação inicial de risco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pt-BR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Obter confirmação laboratorial da etiologia do surto 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Iniciar medidas apropriadas de gestão de casos e prevenção e controle de infecções (IPC) nas unidades de saúde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pt-BR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Iniciar as contramedidas de saúde pública* apropriadas nas comunidades afetadas</a:t>
            </a:r>
            <a:br>
              <a:rPr lang="pt-BR" sz="1200" i="1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pt-BR" sz="1200" i="1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*Aquisição e distribuição de produtos na comunidade para evitar a propagação do surto (por exemplo, vacinas, sachês de SRO, agentes antimicrobianos, tratamento de água, sabão, repelentes de insetos, mosquiteiros, EPI), início de medidas sociais e de saúde pública (por exemplo, uso de máscaras, restrições de viagens, quarentena, recall de alimentos, aviso de fervura de água)</a:t>
            </a:r>
            <a:r>
              <a:rPr lang="pt-BR" sz="1200" i="1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pt-BR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Iniciar atividades de comunicação de risco e engajamento da comunidade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pt-BR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Estabelecer um mecanismo de coordenação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992F8-DD08-3F62-30B9-304F033F4E7F}"/>
              </a:ext>
            </a:extLst>
          </p:cNvPr>
          <p:cNvSpPr/>
          <p:nvPr userDrawn="1"/>
        </p:nvSpPr>
        <p:spPr>
          <a:xfrm>
            <a:off x="0" y="162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CA6E71AB-ED8E-FEED-B76B-4B73FCEB3D67}"/>
              </a:ext>
            </a:extLst>
          </p:cNvPr>
          <p:cNvSpPr/>
          <p:nvPr userDrawn="1"/>
        </p:nvSpPr>
        <p:spPr>
          <a:xfrm>
            <a:off x="603315" y="1859615"/>
            <a:ext cx="10011266" cy="4689878"/>
          </a:xfrm>
          <a:prstGeom prst="round2SameRect">
            <a:avLst>
              <a:gd name="adj1" fmla="val 874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48999-82A6-0C7C-CDE3-E001425BC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DF065-D7CF-BB28-A658-9C8048F3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520192-0E11-C838-559E-D7DC2BC63318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5" name="Picture 4" descr="A black and green text&#10;&#10;Description automatically generated">
            <a:extLst>
              <a:ext uri="{FF2B5EF4-FFF2-40B4-BE49-F238E27FC236}">
                <a16:creationId xmlns:a16="http://schemas.microsoft.com/office/drawing/2014/main" id="{32A75A90-AC3E-D04E-5F5B-FEB89F11D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472" y="662182"/>
            <a:ext cx="3314463" cy="535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F9369-0525-BCEC-4E46-62216FA7F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7901D-F583-2E85-AEF9-E22F606FF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F1B2FE-1C28-B573-A7AE-59F6B88179E2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BB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9176F9-4656-945C-FEB1-7BAA0ABC3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271322"/>
            <a:ext cx="9166225" cy="188702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BB042"/>
                </a:solidFill>
              </a:defRPr>
            </a:lvl1pPr>
          </a:lstStyle>
          <a:p>
            <a:pPr lvl="0"/>
            <a:r>
              <a:rPr lang="en-US"/>
              <a:t>Presentation Title Goes In This Placeholder Text Box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FBD846-F2CA-CF19-69D2-19CC8B917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4725" y="4522788"/>
            <a:ext cx="9144000" cy="53975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b="1">
                <a:solidFill>
                  <a:srgbClr val="628393"/>
                </a:solidFill>
              </a:defRPr>
            </a:lvl2pPr>
            <a:lvl3pPr marL="914400" indent="0">
              <a:buNone/>
              <a:defRPr b="1">
                <a:solidFill>
                  <a:srgbClr val="628393"/>
                </a:solidFill>
              </a:defRPr>
            </a:lvl3pPr>
            <a:lvl4pPr marL="1371600" indent="0">
              <a:buNone/>
              <a:defRPr b="1">
                <a:solidFill>
                  <a:srgbClr val="628393"/>
                </a:solidFill>
              </a:defRPr>
            </a:lvl4pPr>
            <a:lvl5pPr marL="1828800" indent="0">
              <a:buNone/>
              <a:defRPr b="1">
                <a:solidFill>
                  <a:srgbClr val="628393"/>
                </a:solidFill>
              </a:defRPr>
            </a:lvl5pPr>
          </a:lstStyle>
          <a:p>
            <a:pPr lvl="0"/>
            <a:r>
              <a:rPr lang="en-US"/>
              <a:t>Presentation Subtitle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323E057-B213-6F1C-E3DA-70973D2EA5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724" y="5062538"/>
            <a:ext cx="9144000" cy="561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2023</a:t>
            </a:r>
          </a:p>
        </p:txBody>
      </p:sp>
    </p:spTree>
    <p:extLst>
      <p:ext uri="{BB962C8B-B14F-4D97-AF65-F5344CB8AC3E}">
        <p14:creationId xmlns:p14="http://schemas.microsoft.com/office/powerpoint/2010/main" val="1962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717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6730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8938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89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417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0767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736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>
            <a:cxnSpLocks/>
          </p:cNvCxnSpPr>
          <p:nvPr userDrawn="1"/>
        </p:nvCxnSpPr>
        <p:spPr>
          <a:xfrm>
            <a:off x="1762872" y="2921860"/>
            <a:ext cx="9312497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891751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80912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389541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63638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689418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64856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E29F85-BD43-5F8A-F958-52754E2C59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55463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3E505-AA18-5B1F-CA0F-DFAB5C9881F2}"/>
              </a:ext>
            </a:extLst>
          </p:cNvPr>
          <p:cNvSpPr/>
          <p:nvPr userDrawn="1"/>
        </p:nvSpPr>
        <p:spPr>
          <a:xfrm>
            <a:off x="9622288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799570-1A2E-71ED-2848-A76B986C18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92957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8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2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4007582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BB36AB-E026-1510-6E46-298EE2C04E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A6F56D-C80F-DF01-BA95-70AE7BBE71A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9788" y="4732255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2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90C8D7-AFA9-8F5A-A38E-20BBDB61486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03640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8E6950-0B6E-59EB-5413-7D03033B50B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03640" y="4732255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839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3168597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B90D1-2D1F-EFD9-53D5-B7754EEA191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5278E-33A7-A4F7-643B-000187FBA5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9788" y="392155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0EF022-5BFD-9C2B-04CC-E55C5CE9CF9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03640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C2ED77-A9A3-3F45-BFC0-FF4B344BABD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03640" y="392155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F84552-1D75-912E-12AC-BE7B5364AF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9788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2514547-3E78-E132-959A-5394095067CA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39788" y="5618376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14D274-751F-78E2-B16D-3A05CF8838A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03640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E254144-EE9E-2B30-2F5B-39291D23400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03640" y="5618376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4914F-90B3-A75B-4AB3-C765CAF7F3DB}"/>
              </a:ext>
            </a:extLst>
          </p:cNvPr>
          <p:cNvCxnSpPr>
            <a:cxnSpLocks/>
          </p:cNvCxnSpPr>
          <p:nvPr userDrawn="1"/>
        </p:nvCxnSpPr>
        <p:spPr>
          <a:xfrm>
            <a:off x="839788" y="4884274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1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0">
            <a:extLst>
              <a:ext uri="{FF2B5EF4-FFF2-40B4-BE49-F238E27FC236}">
                <a16:creationId xmlns:a16="http://schemas.microsoft.com/office/drawing/2014/main" id="{EC7EB442-ED11-C4A2-FCA9-FC299157D0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F9DBCE-2E14-7BE6-383D-4F9CBF543AC0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130238-91C9-70FA-E27D-15BFC0B3AD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938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2B2A3A-79DC-43E1-B948-9A4357230E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938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1 details</a:t>
            </a:r>
          </a:p>
        </p:txBody>
      </p:sp>
      <p:sp>
        <p:nvSpPr>
          <p:cNvPr id="24" name="Picture Placeholder 50">
            <a:extLst>
              <a:ext uri="{FF2B5EF4-FFF2-40B4-BE49-F238E27FC236}">
                <a16:creationId xmlns:a16="http://schemas.microsoft.com/office/drawing/2014/main" id="{94DC4A98-FD4D-DE47-6494-ED36B4464EF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74895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D96E39-50C2-DC18-1554-907E602E865E}"/>
              </a:ext>
            </a:extLst>
          </p:cNvPr>
          <p:cNvCxnSpPr>
            <a:cxnSpLocks/>
          </p:cNvCxnSpPr>
          <p:nvPr userDrawn="1"/>
        </p:nvCxnSpPr>
        <p:spPr>
          <a:xfrm>
            <a:off x="4534235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819F305-6D57-5D6D-9D84-A758DD7298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4660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BA1953D-19DA-782A-97A4-6399FB480B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34660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2 details</a:t>
            </a:r>
          </a:p>
        </p:txBody>
      </p:sp>
      <p:sp>
        <p:nvSpPr>
          <p:cNvPr id="28" name="Picture Placeholder 50">
            <a:extLst>
              <a:ext uri="{FF2B5EF4-FFF2-40B4-BE49-F238E27FC236}">
                <a16:creationId xmlns:a16="http://schemas.microsoft.com/office/drawing/2014/main" id="{A8413AA0-C678-0AC8-68B9-EC93805699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312617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ACF382-2405-E160-6D1F-835EA763EEB7}"/>
              </a:ext>
            </a:extLst>
          </p:cNvPr>
          <p:cNvCxnSpPr>
            <a:cxnSpLocks/>
          </p:cNvCxnSpPr>
          <p:nvPr userDrawn="1"/>
        </p:nvCxnSpPr>
        <p:spPr>
          <a:xfrm>
            <a:off x="8171957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D22DCA4-7965-12E6-D9C1-369EB6F35C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72382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75E4253-E2FB-DCA7-3EC4-442DAC966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2382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3 details</a:t>
            </a:r>
          </a:p>
        </p:txBody>
      </p:sp>
    </p:spTree>
    <p:extLst>
      <p:ext uri="{BB962C8B-B14F-4D97-AF65-F5344CB8AC3E}">
        <p14:creationId xmlns:p14="http://schemas.microsoft.com/office/powerpoint/2010/main" val="124025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72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54CD7-2E29-F84B-0187-C0257FE59E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27294166-252A-F72D-161E-58D0B8DC2E9A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1D3D-35CF-DDED-CEE8-E8AB25DD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FC43-A864-3854-C76D-4B78BD4C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951" y="1131215"/>
            <a:ext cx="6693029" cy="532614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C13A0-F24E-DC0E-5D44-F008440349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35BBC5-3478-7015-2838-2F69DF62B34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35951" y="594724"/>
            <a:ext cx="6693029" cy="40063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77452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C3DAF6-D577-8476-A6B5-03BE74EEF1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F56B4D4B-F5AF-E1B4-47FA-D86A28BA4C80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0127" y="582073"/>
            <a:ext cx="6885273" cy="603083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E9A12-3C39-8820-3FEA-ADEAC28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37310D-FEEC-61C0-10C6-7ED668D08C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272213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47934" y="0"/>
            <a:ext cx="5744066" cy="655634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10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8507" y="3261674"/>
            <a:ext cx="5744066" cy="329466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999A9B-991E-9DEF-F62C-92A485BEB8B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38909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6DC07E-7833-B573-7882-B1E203C18D2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3850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44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7082-960B-4000-42B8-788811EE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BB0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64C6-957C-F233-1E98-9470B162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B042"/>
              </a:buClr>
              <a:defRPr>
                <a:solidFill>
                  <a:srgbClr val="394D56"/>
                </a:solidFill>
              </a:defRPr>
            </a:lvl1pPr>
            <a:lvl2pPr>
              <a:buClr>
                <a:srgbClr val="3BB042"/>
              </a:buClr>
              <a:defRPr>
                <a:solidFill>
                  <a:srgbClr val="394D56"/>
                </a:solidFill>
              </a:defRPr>
            </a:lvl2pPr>
            <a:lvl3pPr>
              <a:buClr>
                <a:srgbClr val="3BB042"/>
              </a:buClr>
              <a:defRPr>
                <a:solidFill>
                  <a:srgbClr val="394D56"/>
                </a:solidFill>
              </a:defRPr>
            </a:lvl3pPr>
            <a:lvl4pPr>
              <a:buClr>
                <a:srgbClr val="3BB042"/>
              </a:buClr>
              <a:defRPr>
                <a:solidFill>
                  <a:srgbClr val="394D56"/>
                </a:solidFill>
              </a:defRPr>
            </a:lvl4pPr>
            <a:lvl5pPr>
              <a:buClr>
                <a:srgbClr val="3BB042"/>
              </a:buClr>
              <a:defRPr>
                <a:solidFill>
                  <a:srgbClr val="394D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91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>
            <a:off x="2749484" y="1630353"/>
            <a:ext cx="6693031" cy="5227647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481" y="2077888"/>
            <a:ext cx="5361037" cy="21486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15481" y="4308180"/>
            <a:ext cx="5361036" cy="93168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</a:t>
            </a:r>
          </a:p>
        </p:txBody>
      </p:sp>
      <p:pic>
        <p:nvPicPr>
          <p:cNvPr id="8" name="Picture 7" descr="A black and green text&#10;&#10;Description automatically generated">
            <a:extLst>
              <a:ext uri="{FF2B5EF4-FFF2-40B4-BE49-F238E27FC236}">
                <a16:creationId xmlns:a16="http://schemas.microsoft.com/office/drawing/2014/main" id="{E2EE594E-F898-2270-E5FA-67A5481A2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8768" y="547470"/>
            <a:ext cx="3314463" cy="535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3E774-BE11-A044-DB81-9C21CFAF5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FF565-EE2B-A624-A189-1B4D4B2C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B18DC-E37A-4AEF-FCF0-CD9BC325FAA6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 rot="5400000">
            <a:off x="3174853" y="-1977228"/>
            <a:ext cx="4760663" cy="11110368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09720"/>
            <a:ext cx="9703980" cy="21486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85375"/>
            <a:ext cx="9703980" cy="931688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BC0C5-730C-0B26-8A56-5755E6EE2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5548387"/>
            <a:ext cx="6096000" cy="87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23049-5EAE-932F-71CC-A17650C19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5548387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CA6E-E99A-672C-E8CE-8AF11E87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7A63-BAB5-AAE6-E532-9652EA3B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A793-90F1-9BCB-0B17-B7F518CA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8649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7095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7561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10333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1892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31892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996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996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C7AA1EB-4B62-3D92-555B-E26E0C363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6100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7466C3-AA6C-BC31-5FC3-1D66C3F8C6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16100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713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47095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7561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7650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E16051-D31E-53E9-CA36-AC41E7C6532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048116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199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41337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41337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31892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0E8D924-A462-2F28-3970-DEF0A3A04D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20219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CB3DA10-D7DF-B438-7A9C-C95E4BAE091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20219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34D058-EFD9-DC0D-2D14-7C7469EF26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6100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D5896FD-2DF0-0AF2-4592-E4EF492274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16100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F33B8E1-1CDB-6E40-CFCB-480EA6B48AD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26469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B900533-BC42-4EA7-CFCF-5AC919E5931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906655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92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CFBB4-B12E-BEEB-F418-BE99C115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02F67-6C87-3F1D-1D8D-7B433C4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BA889-2028-6C1B-AAAF-00C7004E94CA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9F856-23FA-8F71-39ED-3A86FDB3198B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3E08C-6832-01C1-EDAC-45AD91049D6D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0C5A4-3772-1AB6-98AF-67FD3CE20FE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72" r:id="rId7"/>
    <p:sldLayoutId id="2147483676" r:id="rId8"/>
    <p:sldLayoutId id="2147483679" r:id="rId9"/>
    <p:sldLayoutId id="2147483677" r:id="rId10"/>
    <p:sldLayoutId id="2147483678" r:id="rId11"/>
    <p:sldLayoutId id="2147483680" r:id="rId12"/>
    <p:sldLayoutId id="2147483681" r:id="rId13"/>
    <p:sldLayoutId id="2147483666" r:id="rId14"/>
    <p:sldLayoutId id="2147483682" r:id="rId15"/>
    <p:sldLayoutId id="2147483668" r:id="rId16"/>
    <p:sldLayoutId id="2147483669" r:id="rId17"/>
    <p:sldLayoutId id="2147483674" r:id="rId18"/>
    <p:sldLayoutId id="2147483675" r:id="rId19"/>
    <p:sldLayoutId id="2147483683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3BB04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BB042"/>
        </a:buClr>
        <a:buFont typeface="Arial" panose="020B0604020202020204" pitchFamily="34" charset="0"/>
        <a:buChar char="•"/>
        <a:defRPr sz="22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20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EE4D7-7972-98C5-39F0-57B4E5273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871" y="2335212"/>
            <a:ext cx="9166225" cy="1887026"/>
          </a:xfrm>
        </p:spPr>
        <p:txBody>
          <a:bodyPr>
            <a:noAutofit/>
          </a:bodyPr>
          <a:lstStyle/>
          <a:p>
            <a:r>
              <a:rPr lang="pt-BR"/>
              <a:t>Título da apresentação:</a:t>
            </a:r>
            <a:br>
              <a:rPr lang="pt-BR"/>
            </a:br>
            <a:r>
              <a:rPr lang="pt-BR"/>
              <a:t>Evento, local, duração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76A-C28C-5E5D-9230-EE85D09F2F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871" y="4522788"/>
            <a:ext cx="9053854" cy="539750"/>
          </a:xfrm>
        </p:spPr>
        <p:txBody>
          <a:bodyPr>
            <a:noAutofit/>
          </a:bodyPr>
          <a:lstStyle/>
          <a:p>
            <a:r>
              <a:rPr lang="pt-BR"/>
              <a:t>Autores/Nomes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A7A72-FFF4-5B23-54D1-FA3A205C8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4871" y="5145990"/>
            <a:ext cx="9144000" cy="561975"/>
          </a:xfrm>
        </p:spPr>
        <p:txBody>
          <a:bodyPr>
            <a:noAutofit/>
          </a:bodyPr>
          <a:lstStyle/>
          <a:p>
            <a:r>
              <a:rPr lang="pt-BR" b="1"/>
              <a:t>Data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5780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Recomendações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19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imediatas</a:t>
            </a:r>
            <a:br>
              <a:rPr lang="pt-BR" dirty="0"/>
            </a:br>
            <a:r>
              <a:rPr lang="pt-BR" sz="1800" b="0" dirty="0">
                <a:solidFill>
                  <a:schemeClr val="tx1"/>
                </a:solidFill>
              </a:rPr>
              <a:t>Ações para implementação imediata (por exemplo, quando houver recursos disponíveis ou previstos). 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C538A67-E3A6-9615-17D9-037BE54F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03929"/>
              </p:ext>
            </p:extLst>
          </p:nvPr>
        </p:nvGraphicFramePr>
        <p:xfrm>
          <a:off x="838201" y="1452934"/>
          <a:ext cx="10801630" cy="4543587"/>
        </p:xfrm>
        <a:graphic>
          <a:graphicData uri="http://schemas.openxmlformats.org/drawingml/2006/table">
            <a:tbl>
              <a:tblPr firstRow="1" bandRow="1"/>
              <a:tblGrid>
                <a:gridCol w="26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1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 rtl="0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 </a:t>
                      </a:r>
                      <a:b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Gargalo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abordado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Autoridade responsável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b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alvo de início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b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alvo de fim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pt-B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pt-B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pt-B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pt-B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pt-B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pt-B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pt-B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pt-B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6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de longo prazo </a:t>
            </a:r>
            <a:br>
              <a:rPr lang="pt-BR" dirty="0"/>
            </a:br>
            <a:r>
              <a:rPr lang="pt-BR" sz="1800" b="0" dirty="0">
                <a:solidFill>
                  <a:schemeClr val="tx1"/>
                </a:solidFill>
              </a:rPr>
              <a:t>Ações para planejamento e financiamento de longo prazo (por exemplo, por meio de ciclos de planejamento e orçamento)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24FB0B10-8AA1-CD5E-749F-8899D2ECC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113716"/>
              </p:ext>
            </p:extLst>
          </p:nvPr>
        </p:nvGraphicFramePr>
        <p:xfrm>
          <a:off x="838199" y="1452934"/>
          <a:ext cx="10813800" cy="4748807"/>
        </p:xfrm>
        <a:graphic>
          <a:graphicData uri="http://schemas.openxmlformats.org/drawingml/2006/table">
            <a:tbl>
              <a:tblPr firstRow="1" bandRow="1"/>
              <a:tblGrid>
                <a:gridCol w="25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 rtl="0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Ação </a:t>
                      </a:r>
                      <a:b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proposta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Gargalo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abordado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Autoridade</a:t>
                      </a:r>
                      <a:b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responsável</a:t>
                      </a: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Oportunidades de planejamento </a:t>
                      </a:r>
                      <a:b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e financiamento</a:t>
                      </a:r>
                      <a:b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(por exemplo, incorporar no NAPHS, </a:t>
                      </a:r>
                      <a:b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propostas de financiamento)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0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AFEC-78C6-F4CD-955C-919718EB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6935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Introdução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49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E02C-F770-E755-CE97-2810FA80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Narrativa do evento</a:t>
            </a:r>
            <a:br>
              <a:rPr lang="pt-BR"/>
            </a:br>
            <a:r>
              <a:rPr lang="pt-BR" sz="2400" b="0">
                <a:solidFill>
                  <a:schemeClr val="tx1"/>
                </a:solidFill>
              </a:rPr>
              <a:t>Evento, local, duração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6447-05CE-AA34-D342-D54080E7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descrição do evento</a:t>
            </a:r>
          </a:p>
          <a:p>
            <a:r>
              <a:rPr lang="pt-BR"/>
              <a:t>descrição da investigação</a:t>
            </a:r>
          </a:p>
          <a:p>
            <a:r>
              <a:rPr lang="pt-BR"/>
              <a:t>principais achados da investigação </a:t>
            </a:r>
          </a:p>
          <a:p>
            <a:r>
              <a:rPr lang="pt-BR"/>
              <a:t>ações tomadas </a:t>
            </a:r>
          </a:p>
          <a:p>
            <a:r>
              <a:rPr lang="pt-BR"/>
              <a:t>implicações e recomendações para a saúde pública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14A2B-907E-B69C-BF2A-9C8107A085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pt-BR"/>
              <a:t>Escreva uma breve narrativa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A2F9A-2D35-3D86-23CB-7BD8E193C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EFA9C-FA01-979B-02C0-A74AE7BC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2DBD-54BA-7F2D-C953-79DBDF7F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40" y="365126"/>
            <a:ext cx="6302799" cy="1087808"/>
          </a:xfrm>
        </p:spPr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Informações epidemiológicas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E001E3-5FBE-A1B8-AFBE-31C1B8CBB63B}"/>
              </a:ext>
            </a:extLst>
          </p:cNvPr>
          <p:cNvSpPr/>
          <p:nvPr/>
        </p:nvSpPr>
        <p:spPr>
          <a:xfrm>
            <a:off x="8058580" y="0"/>
            <a:ext cx="4133420" cy="640336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pi curve">
            <a:extLst>
              <a:ext uri="{FF2B5EF4-FFF2-40B4-BE49-F238E27FC236}">
                <a16:creationId xmlns:a16="http://schemas.microsoft.com/office/drawing/2014/main" id="{D25FF742-B176-BE8A-4E45-58B8FBDAD475}"/>
              </a:ext>
            </a:extLst>
          </p:cNvPr>
          <p:cNvSpPr/>
          <p:nvPr/>
        </p:nvSpPr>
        <p:spPr>
          <a:xfrm>
            <a:off x="553621" y="1280964"/>
            <a:ext cx="7317312" cy="5122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/>
          </a:lstStyle>
          <a:p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curva epidêmica</a:t>
            </a:r>
          </a:p>
        </p:txBody>
      </p:sp>
      <p:sp>
        <p:nvSpPr>
          <p:cNvPr id="5" name="Cases ###">
            <a:extLst>
              <a:ext uri="{FF2B5EF4-FFF2-40B4-BE49-F238E27FC236}">
                <a16:creationId xmlns:a16="http://schemas.microsoft.com/office/drawing/2014/main" id="{5E31A4F2-23C0-137A-7239-BF370EAF97A0}"/>
              </a:ext>
            </a:extLst>
          </p:cNvPr>
          <p:cNvSpPr/>
          <p:nvPr/>
        </p:nvSpPr>
        <p:spPr>
          <a:xfrm>
            <a:off x="8421453" y="486391"/>
            <a:ext cx="1625533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aths ###">
            <a:extLst>
              <a:ext uri="{FF2B5EF4-FFF2-40B4-BE49-F238E27FC236}">
                <a16:creationId xmlns:a16="http://schemas.microsoft.com/office/drawing/2014/main" id="{4DAD17D6-25C2-15CC-1313-D6EDC23D52BF}"/>
              </a:ext>
            </a:extLst>
          </p:cNvPr>
          <p:cNvSpPr/>
          <p:nvPr/>
        </p:nvSpPr>
        <p:spPr>
          <a:xfrm>
            <a:off x="10169640" y="486391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s ###">
            <a:extLst>
              <a:ext uri="{FF2B5EF4-FFF2-40B4-BE49-F238E27FC236}">
                <a16:creationId xmlns:a16="http://schemas.microsoft.com/office/drawing/2014/main" id="{F873462B-9911-6787-DD13-A249AC879B35}"/>
              </a:ext>
            </a:extLst>
          </p:cNvPr>
          <p:cNvSpPr/>
          <p:nvPr/>
        </p:nvSpPr>
        <p:spPr>
          <a:xfrm>
            <a:off x="8447034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eaths ###">
            <a:extLst>
              <a:ext uri="{FF2B5EF4-FFF2-40B4-BE49-F238E27FC236}">
                <a16:creationId xmlns:a16="http://schemas.microsoft.com/office/drawing/2014/main" id="{C3B4C0CA-3E32-C277-A5B2-4D31C4D41ABA}"/>
              </a:ext>
            </a:extLst>
          </p:cNvPr>
          <p:cNvSpPr/>
          <p:nvPr/>
        </p:nvSpPr>
        <p:spPr>
          <a:xfrm>
            <a:off x="10195222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s ###">
            <a:extLst>
              <a:ext uri="{FF2B5EF4-FFF2-40B4-BE49-F238E27FC236}">
                <a16:creationId xmlns:a16="http://schemas.microsoft.com/office/drawing/2014/main" id="{B0D3CEA0-7463-0920-70B8-2B4468A5A11B}"/>
              </a:ext>
            </a:extLst>
          </p:cNvPr>
          <p:cNvSpPr/>
          <p:nvPr/>
        </p:nvSpPr>
        <p:spPr>
          <a:xfrm>
            <a:off x="8427162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eaths ###">
            <a:extLst>
              <a:ext uri="{FF2B5EF4-FFF2-40B4-BE49-F238E27FC236}">
                <a16:creationId xmlns:a16="http://schemas.microsoft.com/office/drawing/2014/main" id="{1F97C459-9A37-AAB0-569E-3CB1BEBDD77C}"/>
              </a:ext>
            </a:extLst>
          </p:cNvPr>
          <p:cNvSpPr/>
          <p:nvPr/>
        </p:nvSpPr>
        <p:spPr>
          <a:xfrm>
            <a:off x="10175350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spected">
            <a:extLst>
              <a:ext uri="{FF2B5EF4-FFF2-40B4-BE49-F238E27FC236}">
                <a16:creationId xmlns:a16="http://schemas.microsoft.com/office/drawing/2014/main" id="{FC4F36A7-FCFC-4E1D-0E10-A53E618F6358}"/>
              </a:ext>
            </a:extLst>
          </p:cNvPr>
          <p:cNvSpPr txBox="1"/>
          <p:nvPr/>
        </p:nvSpPr>
        <p:spPr>
          <a:xfrm>
            <a:off x="8395747" y="144799"/>
            <a:ext cx="119680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Suspeitos</a:t>
            </a:r>
          </a:p>
        </p:txBody>
      </p:sp>
      <p:sp>
        <p:nvSpPr>
          <p:cNvPr id="12" name="Confirmed">
            <a:extLst>
              <a:ext uri="{FF2B5EF4-FFF2-40B4-BE49-F238E27FC236}">
                <a16:creationId xmlns:a16="http://schemas.microsoft.com/office/drawing/2014/main" id="{30514D47-9121-FDC7-0C8D-5174B37762D6}"/>
              </a:ext>
            </a:extLst>
          </p:cNvPr>
          <p:cNvSpPr txBox="1"/>
          <p:nvPr/>
        </p:nvSpPr>
        <p:spPr>
          <a:xfrm>
            <a:off x="8411171" y="1717215"/>
            <a:ext cx="1182373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Confirmados</a:t>
            </a:r>
          </a:p>
        </p:txBody>
      </p:sp>
      <p:sp>
        <p:nvSpPr>
          <p:cNvPr id="13" name="Probable">
            <a:extLst>
              <a:ext uri="{FF2B5EF4-FFF2-40B4-BE49-F238E27FC236}">
                <a16:creationId xmlns:a16="http://schemas.microsoft.com/office/drawing/2014/main" id="{8AFC14B5-6A5D-1D2D-0A7F-66915B0B5386}"/>
              </a:ext>
            </a:extLst>
          </p:cNvPr>
          <p:cNvSpPr txBox="1"/>
          <p:nvPr/>
        </p:nvSpPr>
        <p:spPr>
          <a:xfrm>
            <a:off x="8395747" y="3289632"/>
            <a:ext cx="102688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Prováveis</a:t>
            </a:r>
          </a:p>
        </p:txBody>
      </p:sp>
      <p:sp>
        <p:nvSpPr>
          <p:cNvPr id="14" name="Period (start and end dates) MM/DD/YY – MM/DD/YY">
            <a:extLst>
              <a:ext uri="{FF2B5EF4-FFF2-40B4-BE49-F238E27FC236}">
                <a16:creationId xmlns:a16="http://schemas.microsoft.com/office/drawing/2014/main" id="{DFEC1E18-300C-00B0-C145-621F05260DA2}"/>
              </a:ext>
            </a:extLst>
          </p:cNvPr>
          <p:cNvSpPr/>
          <p:nvPr/>
        </p:nvSpPr>
        <p:spPr>
          <a:xfrm>
            <a:off x="545041" y="1280964"/>
            <a:ext cx="7334344" cy="94815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5760" tIns="45720" rIns="45719" bIns="4572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Período </a:t>
            </a:r>
          </a:p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DD/MM/AA (Data inicial) - DD/MM/AA (Data final)</a:t>
            </a:r>
          </a:p>
        </p:txBody>
      </p:sp>
      <p:sp>
        <p:nvSpPr>
          <p:cNvPr id="15" name="%">
            <a:extLst>
              <a:ext uri="{FF2B5EF4-FFF2-40B4-BE49-F238E27FC236}">
                <a16:creationId xmlns:a16="http://schemas.microsoft.com/office/drawing/2014/main" id="{D46DFFAF-C2F4-94CB-C98E-1B5CFBB24B04}"/>
              </a:ext>
            </a:extLst>
          </p:cNvPr>
          <p:cNvSpPr/>
          <p:nvPr/>
        </p:nvSpPr>
        <p:spPr>
          <a:xfrm>
            <a:off x="8421453" y="5349295"/>
            <a:ext cx="3355494" cy="899624"/>
          </a:xfrm>
          <a:prstGeom prst="roundRect">
            <a:avLst>
              <a:gd name="adj" fmla="val 848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lnSpc>
                <a:spcPct val="20000"/>
              </a:lnSpc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FR among confirmed cases">
            <a:extLst>
              <a:ext uri="{FF2B5EF4-FFF2-40B4-BE49-F238E27FC236}">
                <a16:creationId xmlns:a16="http://schemas.microsoft.com/office/drawing/2014/main" id="{E71E71D0-A8A3-C9FB-AC9B-FCB24B720931}"/>
              </a:ext>
            </a:extLst>
          </p:cNvPr>
          <p:cNvSpPr txBox="1"/>
          <p:nvPr/>
        </p:nvSpPr>
        <p:spPr>
          <a:xfrm>
            <a:off x="8447034" y="4906552"/>
            <a:ext cx="310116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CFR entre os casos confirmados</a:t>
            </a:r>
          </a:p>
        </p:txBody>
      </p:sp>
      <p:sp>
        <p:nvSpPr>
          <p:cNvPr id="17" name="Suspected">
            <a:extLst>
              <a:ext uri="{FF2B5EF4-FFF2-40B4-BE49-F238E27FC236}">
                <a16:creationId xmlns:a16="http://schemas.microsoft.com/office/drawing/2014/main" id="{8F8E7484-2C9A-AE7F-CFA9-3B3023A595C8}"/>
              </a:ext>
            </a:extLst>
          </p:cNvPr>
          <p:cNvSpPr txBox="1"/>
          <p:nvPr/>
        </p:nvSpPr>
        <p:spPr>
          <a:xfrm>
            <a:off x="8481994" y="57951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</a:p>
        </p:txBody>
      </p:sp>
      <p:sp>
        <p:nvSpPr>
          <p:cNvPr id="18" name="Suspected">
            <a:extLst>
              <a:ext uri="{FF2B5EF4-FFF2-40B4-BE49-F238E27FC236}">
                <a16:creationId xmlns:a16="http://schemas.microsoft.com/office/drawing/2014/main" id="{46A6FF45-8FDF-4380-E94C-E3B5AD809E07}"/>
              </a:ext>
            </a:extLst>
          </p:cNvPr>
          <p:cNvSpPr txBox="1"/>
          <p:nvPr/>
        </p:nvSpPr>
        <p:spPr>
          <a:xfrm>
            <a:off x="10210487" y="579516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Mortes</a:t>
            </a:r>
          </a:p>
        </p:txBody>
      </p:sp>
      <p:sp>
        <p:nvSpPr>
          <p:cNvPr id="19" name="Suspected">
            <a:extLst>
              <a:ext uri="{FF2B5EF4-FFF2-40B4-BE49-F238E27FC236}">
                <a16:creationId xmlns:a16="http://schemas.microsoft.com/office/drawing/2014/main" id="{E2185667-FF45-B80D-6217-FC57FA53DBE3}"/>
              </a:ext>
            </a:extLst>
          </p:cNvPr>
          <p:cNvSpPr txBox="1"/>
          <p:nvPr/>
        </p:nvSpPr>
        <p:spPr>
          <a:xfrm>
            <a:off x="8497222" y="77219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0" name="Suspected">
            <a:extLst>
              <a:ext uri="{FF2B5EF4-FFF2-40B4-BE49-F238E27FC236}">
                <a16:creationId xmlns:a16="http://schemas.microsoft.com/office/drawing/2014/main" id="{5F4720CB-560F-DC98-86CA-7D9B30719A39}"/>
              </a:ext>
            </a:extLst>
          </p:cNvPr>
          <p:cNvSpPr txBox="1"/>
          <p:nvPr/>
        </p:nvSpPr>
        <p:spPr>
          <a:xfrm>
            <a:off x="10255500" y="77016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1" name="Suspected">
            <a:extLst>
              <a:ext uri="{FF2B5EF4-FFF2-40B4-BE49-F238E27FC236}">
                <a16:creationId xmlns:a16="http://schemas.microsoft.com/office/drawing/2014/main" id="{CE096522-AF2A-B352-5F4C-57B084E281FD}"/>
              </a:ext>
            </a:extLst>
          </p:cNvPr>
          <p:cNvSpPr txBox="1"/>
          <p:nvPr/>
        </p:nvSpPr>
        <p:spPr>
          <a:xfrm>
            <a:off x="8505888" y="214432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</a:p>
        </p:txBody>
      </p:sp>
      <p:sp>
        <p:nvSpPr>
          <p:cNvPr id="22" name="Suspected">
            <a:extLst>
              <a:ext uri="{FF2B5EF4-FFF2-40B4-BE49-F238E27FC236}">
                <a16:creationId xmlns:a16="http://schemas.microsoft.com/office/drawing/2014/main" id="{C2C45B33-2D4D-453C-339E-B1413D3463CF}"/>
              </a:ext>
            </a:extLst>
          </p:cNvPr>
          <p:cNvSpPr txBox="1"/>
          <p:nvPr/>
        </p:nvSpPr>
        <p:spPr>
          <a:xfrm>
            <a:off x="10234381" y="2144326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Mortes</a:t>
            </a:r>
          </a:p>
        </p:txBody>
      </p:sp>
      <p:sp>
        <p:nvSpPr>
          <p:cNvPr id="23" name="Suspected">
            <a:extLst>
              <a:ext uri="{FF2B5EF4-FFF2-40B4-BE49-F238E27FC236}">
                <a16:creationId xmlns:a16="http://schemas.microsoft.com/office/drawing/2014/main" id="{F190763D-D62B-856D-AF45-EF8825772242}"/>
              </a:ext>
            </a:extLst>
          </p:cNvPr>
          <p:cNvSpPr txBox="1"/>
          <p:nvPr/>
        </p:nvSpPr>
        <p:spPr>
          <a:xfrm>
            <a:off x="8521116" y="233700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4" name="Suspected">
            <a:extLst>
              <a:ext uri="{FF2B5EF4-FFF2-40B4-BE49-F238E27FC236}">
                <a16:creationId xmlns:a16="http://schemas.microsoft.com/office/drawing/2014/main" id="{4CDD06BD-92A6-9760-2EC7-1E027843CEB8}"/>
              </a:ext>
            </a:extLst>
          </p:cNvPr>
          <p:cNvSpPr txBox="1"/>
          <p:nvPr/>
        </p:nvSpPr>
        <p:spPr>
          <a:xfrm>
            <a:off x="10279394" y="233497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5" name="Suspected">
            <a:extLst>
              <a:ext uri="{FF2B5EF4-FFF2-40B4-BE49-F238E27FC236}">
                <a16:creationId xmlns:a16="http://schemas.microsoft.com/office/drawing/2014/main" id="{E355830A-9909-817E-91E0-057F71C87B20}"/>
              </a:ext>
            </a:extLst>
          </p:cNvPr>
          <p:cNvSpPr txBox="1"/>
          <p:nvPr/>
        </p:nvSpPr>
        <p:spPr>
          <a:xfrm>
            <a:off x="8497924" y="3721210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</a:p>
        </p:txBody>
      </p:sp>
      <p:sp>
        <p:nvSpPr>
          <p:cNvPr id="26" name="Suspected">
            <a:extLst>
              <a:ext uri="{FF2B5EF4-FFF2-40B4-BE49-F238E27FC236}">
                <a16:creationId xmlns:a16="http://schemas.microsoft.com/office/drawing/2014/main" id="{6B18EDA0-7321-7800-279E-E72D3A274DB2}"/>
              </a:ext>
            </a:extLst>
          </p:cNvPr>
          <p:cNvSpPr txBox="1"/>
          <p:nvPr/>
        </p:nvSpPr>
        <p:spPr>
          <a:xfrm>
            <a:off x="10226417" y="3721210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Mortes</a:t>
            </a:r>
          </a:p>
        </p:txBody>
      </p:sp>
      <p:sp>
        <p:nvSpPr>
          <p:cNvPr id="27" name="Suspected">
            <a:extLst>
              <a:ext uri="{FF2B5EF4-FFF2-40B4-BE49-F238E27FC236}">
                <a16:creationId xmlns:a16="http://schemas.microsoft.com/office/drawing/2014/main" id="{B0BEBFA6-1146-F688-9E9F-855658BD5B6E}"/>
              </a:ext>
            </a:extLst>
          </p:cNvPr>
          <p:cNvSpPr txBox="1"/>
          <p:nvPr/>
        </p:nvSpPr>
        <p:spPr>
          <a:xfrm>
            <a:off x="8513152" y="391389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8" name="Suspected">
            <a:extLst>
              <a:ext uri="{FF2B5EF4-FFF2-40B4-BE49-F238E27FC236}">
                <a16:creationId xmlns:a16="http://schemas.microsoft.com/office/drawing/2014/main" id="{64B914BB-C640-70CD-2196-38247C305C1F}"/>
              </a:ext>
            </a:extLst>
          </p:cNvPr>
          <p:cNvSpPr txBox="1"/>
          <p:nvPr/>
        </p:nvSpPr>
        <p:spPr>
          <a:xfrm>
            <a:off x="10271430" y="391186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9" name="Suspected">
            <a:extLst>
              <a:ext uri="{FF2B5EF4-FFF2-40B4-BE49-F238E27FC236}">
                <a16:creationId xmlns:a16="http://schemas.microsoft.com/office/drawing/2014/main" id="{31D849FE-4EAF-6CBC-B067-B0F1C52E8266}"/>
              </a:ext>
            </a:extLst>
          </p:cNvPr>
          <p:cNvSpPr txBox="1"/>
          <p:nvPr/>
        </p:nvSpPr>
        <p:spPr>
          <a:xfrm>
            <a:off x="9897726" y="5420790"/>
            <a:ext cx="502700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pt-BR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4241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Métricas 7-1-7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7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">
            <a:extLst>
              <a:ext uri="{FF2B5EF4-FFF2-40B4-BE49-F238E27FC236}">
                <a16:creationId xmlns:a16="http://schemas.microsoft.com/office/drawing/2014/main" id="{AF5CF385-9B11-BC55-34D4-827AB630441F}"/>
              </a:ext>
            </a:extLst>
          </p:cNvPr>
          <p:cNvSpPr/>
          <p:nvPr/>
        </p:nvSpPr>
        <p:spPr>
          <a:xfrm>
            <a:off x="10008427" y="3872551"/>
            <a:ext cx="1619997" cy="519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CA79">
                  <a:alpha val="75838"/>
                </a:srgbClr>
              </a:gs>
              <a:gs pos="100000">
                <a:schemeClr val="accent1">
                  <a:lumMod val="30000"/>
                  <a:lumOff val="70000"/>
                  <a:alpha val="62484"/>
                </a:schemeClr>
              </a:gs>
            </a:gsLst>
            <a:lin ang="0" scaled="0"/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9F70526E-DF7A-4C62-F62D-683801824ED4}"/>
              </a:ext>
            </a:extLst>
          </p:cNvPr>
          <p:cNvSpPr/>
          <p:nvPr/>
        </p:nvSpPr>
        <p:spPr>
          <a:xfrm>
            <a:off x="416039" y="3871697"/>
            <a:ext cx="3703516" cy="50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alpha val="55982"/>
                </a:schemeClr>
              </a:gs>
              <a:gs pos="100000">
                <a:srgbClr val="FF7375">
                  <a:alpha val="7275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09B15C5-FA1D-7068-7730-904F2C7BA931}"/>
              </a:ext>
            </a:extLst>
          </p:cNvPr>
          <p:cNvSpPr/>
          <p:nvPr/>
        </p:nvSpPr>
        <p:spPr>
          <a:xfrm>
            <a:off x="3643737" y="3873331"/>
            <a:ext cx="3669778" cy="5071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7375">
                  <a:alpha val="47116"/>
                </a:srgbClr>
              </a:gs>
              <a:gs pos="100000">
                <a:srgbClr val="E7A649">
                  <a:alpha val="73933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DE36FCE7-C48D-C0AD-28B3-EAC4271A9E58}"/>
              </a:ext>
            </a:extLst>
          </p:cNvPr>
          <p:cNvSpPr/>
          <p:nvPr/>
        </p:nvSpPr>
        <p:spPr>
          <a:xfrm>
            <a:off x="6813678" y="3870683"/>
            <a:ext cx="3695799" cy="5192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7A649">
                  <a:alpha val="55000"/>
                </a:srgbClr>
              </a:gs>
              <a:gs pos="91000">
                <a:srgbClr val="57AD6A">
                  <a:alpha val="68566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1146D-D325-B773-6A0D-7214F823B509}"/>
              </a:ext>
            </a:extLst>
          </p:cNvPr>
          <p:cNvGrpSpPr/>
          <p:nvPr/>
        </p:nvGrpSpPr>
        <p:grpSpPr>
          <a:xfrm>
            <a:off x="675056" y="4446356"/>
            <a:ext cx="9571452" cy="363386"/>
            <a:chOff x="515578" y="3159483"/>
            <a:chExt cx="9571452" cy="68346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DDBC17-F485-D503-4BE5-DDFC9B8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AA134B-2CAC-8A39-DF1F-A2C58F7C1046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FBB66-87EC-160D-E259-F9AD066D16DD}"/>
                </a:ext>
              </a:extLst>
            </p:cNvPr>
            <p:cNvCxnSpPr>
              <a:cxnSpLocks/>
            </p:cNvCxnSpPr>
            <p:nvPr/>
          </p:nvCxnSpPr>
          <p:spPr>
            <a:xfrm>
              <a:off x="688982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8C3B78-9660-BA7E-531B-B293149BA60E}"/>
                </a:ext>
              </a:extLst>
            </p:cNvPr>
            <p:cNvCxnSpPr>
              <a:cxnSpLocks/>
            </p:cNvCxnSpPr>
            <p:nvPr/>
          </p:nvCxnSpPr>
          <p:spPr>
            <a:xfrm>
              <a:off x="1008703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EC38C6-DB8E-70B7-2A1D-98A64B63A5B1}"/>
              </a:ext>
            </a:extLst>
          </p:cNvPr>
          <p:cNvSpPr txBox="1"/>
          <p:nvPr/>
        </p:nvSpPr>
        <p:spPr>
          <a:xfrm>
            <a:off x="779790" y="4491437"/>
            <a:ext cx="29865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pt-BR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Detecção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8C0F1-0106-61A3-90C3-C5DA25240923}"/>
              </a:ext>
            </a:extLst>
          </p:cNvPr>
          <p:cNvSpPr txBox="1"/>
          <p:nvPr/>
        </p:nvSpPr>
        <p:spPr>
          <a:xfrm>
            <a:off x="4017495" y="4452980"/>
            <a:ext cx="30026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pt-BR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Notificação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A9AFB-ADE8-722B-601A-D2F5A3F40538}"/>
              </a:ext>
            </a:extLst>
          </p:cNvPr>
          <p:cNvSpPr txBox="1"/>
          <p:nvPr/>
        </p:nvSpPr>
        <p:spPr>
          <a:xfrm>
            <a:off x="7255200" y="4452980"/>
            <a:ext cx="23749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pt-BR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pt-BR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Evento, local, duração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D6523B-B749-FAE8-6310-D6709E4CAD2D}"/>
              </a:ext>
            </a:extLst>
          </p:cNvPr>
          <p:cNvSpPr/>
          <p:nvPr/>
        </p:nvSpPr>
        <p:spPr>
          <a:xfrm>
            <a:off x="64397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Pontualidade</a:t>
            </a:r>
          </a:p>
        </p:txBody>
      </p:sp>
      <p:sp>
        <p:nvSpPr>
          <p:cNvPr id="29" name="# DAYS">
            <a:extLst>
              <a:ext uri="{FF2B5EF4-FFF2-40B4-BE49-F238E27FC236}">
                <a16:creationId xmlns:a16="http://schemas.microsoft.com/office/drawing/2014/main" id="{C81C634D-58A6-8F30-DC1D-243BB572CFB1}"/>
              </a:ext>
            </a:extLst>
          </p:cNvPr>
          <p:cNvSpPr txBox="1"/>
          <p:nvPr/>
        </p:nvSpPr>
        <p:spPr>
          <a:xfrm>
            <a:off x="65082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611835D-9785-0BA8-844B-549382724F0D}"/>
              </a:ext>
            </a:extLst>
          </p:cNvPr>
          <p:cNvSpPr/>
          <p:nvPr/>
        </p:nvSpPr>
        <p:spPr>
          <a:xfrm>
            <a:off x="64396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de 7 dias atingida?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4800E2-2B0F-D505-7028-C5531E4C8BD6}"/>
              </a:ext>
            </a:extLst>
          </p:cNvPr>
          <p:cNvSpPr txBox="1"/>
          <p:nvPr/>
        </p:nvSpPr>
        <p:spPr>
          <a:xfrm>
            <a:off x="2591967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dias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A8B5BD8-B1D6-2425-5973-C7918EA856A0}"/>
              </a:ext>
            </a:extLst>
          </p:cNvPr>
          <p:cNvSpPr/>
          <p:nvPr/>
        </p:nvSpPr>
        <p:spPr>
          <a:xfrm>
            <a:off x="390745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Pontualidade</a:t>
            </a:r>
          </a:p>
        </p:txBody>
      </p:sp>
      <p:sp>
        <p:nvSpPr>
          <p:cNvPr id="33" name="# DAYS">
            <a:extLst>
              <a:ext uri="{FF2B5EF4-FFF2-40B4-BE49-F238E27FC236}">
                <a16:creationId xmlns:a16="http://schemas.microsoft.com/office/drawing/2014/main" id="{2FEF7316-4B10-54A6-EAC2-1D93FCCA94D8}"/>
              </a:ext>
            </a:extLst>
          </p:cNvPr>
          <p:cNvSpPr txBox="1"/>
          <p:nvPr/>
        </p:nvSpPr>
        <p:spPr>
          <a:xfrm>
            <a:off x="391430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39983F-F45D-3862-134F-BBB0327B6E1C}"/>
              </a:ext>
            </a:extLst>
          </p:cNvPr>
          <p:cNvSpPr/>
          <p:nvPr/>
        </p:nvSpPr>
        <p:spPr>
          <a:xfrm>
            <a:off x="390744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de 1 dias atingida?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F9B2C0-5814-0066-F305-F7A882949C93}"/>
              </a:ext>
            </a:extLst>
          </p:cNvPr>
          <p:cNvSpPr txBox="1"/>
          <p:nvPr/>
        </p:nvSpPr>
        <p:spPr>
          <a:xfrm>
            <a:off x="5869049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dias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44EA961-CC02-F261-A02C-E4A659265093}"/>
              </a:ext>
            </a:extLst>
          </p:cNvPr>
          <p:cNvSpPr/>
          <p:nvPr/>
        </p:nvSpPr>
        <p:spPr>
          <a:xfrm>
            <a:off x="7170928" y="4889620"/>
            <a:ext cx="4421186" cy="531138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Pontualidade</a:t>
            </a:r>
          </a:p>
        </p:txBody>
      </p:sp>
      <p:sp>
        <p:nvSpPr>
          <p:cNvPr id="37" name="# DAYS">
            <a:extLst>
              <a:ext uri="{FF2B5EF4-FFF2-40B4-BE49-F238E27FC236}">
                <a16:creationId xmlns:a16="http://schemas.microsoft.com/office/drawing/2014/main" id="{49AFF23B-C4F5-F91D-63DA-8F4C0F23CF68}"/>
              </a:ext>
            </a:extLst>
          </p:cNvPr>
          <p:cNvSpPr txBox="1"/>
          <p:nvPr/>
        </p:nvSpPr>
        <p:spPr>
          <a:xfrm>
            <a:off x="7177782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21FC2D1-2614-295F-CCC1-F1C27CD1C090}"/>
              </a:ext>
            </a:extLst>
          </p:cNvPr>
          <p:cNvSpPr/>
          <p:nvPr/>
        </p:nvSpPr>
        <p:spPr>
          <a:xfrm>
            <a:off x="7170927" y="5481543"/>
            <a:ext cx="4421186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de 7 dias atingida?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86CED-845B-7A00-453B-5FF8CFC13570}"/>
              </a:ext>
            </a:extLst>
          </p:cNvPr>
          <p:cNvSpPr txBox="1"/>
          <p:nvPr/>
        </p:nvSpPr>
        <p:spPr>
          <a:xfrm>
            <a:off x="10295993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dias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189328-0A2F-9FA8-8FD9-ECB2C5623361}"/>
              </a:ext>
            </a:extLst>
          </p:cNvPr>
          <p:cNvSpPr txBox="1"/>
          <p:nvPr/>
        </p:nvSpPr>
        <p:spPr>
          <a:xfrm>
            <a:off x="2423083" y="5513841"/>
            <a:ext cx="134328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Sim/Não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D70297-B6BA-051B-D413-A07A60630023}"/>
              </a:ext>
            </a:extLst>
          </p:cNvPr>
          <p:cNvSpPr txBox="1"/>
          <p:nvPr/>
        </p:nvSpPr>
        <p:spPr>
          <a:xfrm>
            <a:off x="5676841" y="5513841"/>
            <a:ext cx="134328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BR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Sim/Não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64E248-B5A3-0453-1226-9B7B009B72C9}"/>
              </a:ext>
            </a:extLst>
          </p:cNvPr>
          <p:cNvSpPr txBox="1"/>
          <p:nvPr/>
        </p:nvSpPr>
        <p:spPr>
          <a:xfrm>
            <a:off x="10098678" y="5490175"/>
            <a:ext cx="134328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BR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Sim/Não</a:t>
            </a:r>
          </a:p>
        </p:txBody>
      </p:sp>
      <p:pic>
        <p:nvPicPr>
          <p:cNvPr id="51" name="Picture 50" descr="A purple circle with white dots&#10;&#10;Description automatically generated">
            <a:extLst>
              <a:ext uri="{FF2B5EF4-FFF2-40B4-BE49-F238E27FC236}">
                <a16:creationId xmlns:a16="http://schemas.microsoft.com/office/drawing/2014/main" id="{D23267B5-785A-F596-752B-AFCE2500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92" y="386608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B29B5CF-8B03-A81E-3D8E-13BB415D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24732" y="3872170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4C4C08B-2DBE-0D14-6ACC-FDCD1DCB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12522" y="387715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AAB7532-F5E2-1C31-28AB-5DBA178877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6857" y="3872430"/>
            <a:ext cx="502628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FDCFAD40-F02E-A4DC-E428-21DE3D1DE2DE}"/>
              </a:ext>
            </a:extLst>
          </p:cNvPr>
          <p:cNvGrpSpPr/>
          <p:nvPr/>
        </p:nvGrpSpPr>
        <p:grpSpPr>
          <a:xfrm>
            <a:off x="420682" y="283060"/>
            <a:ext cx="2428874" cy="3576029"/>
            <a:chOff x="420682" y="283060"/>
            <a:chExt cx="2428874" cy="357602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574FA-BA03-8C16-F74B-5D803C7CD1F9}"/>
                </a:ext>
              </a:extLst>
            </p:cNvPr>
            <p:cNvGrpSpPr/>
            <p:nvPr/>
          </p:nvGrpSpPr>
          <p:grpSpPr>
            <a:xfrm>
              <a:off x="420682" y="283060"/>
              <a:ext cx="2428874" cy="3576029"/>
              <a:chOff x="420682" y="283060"/>
              <a:chExt cx="2428874" cy="357602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933818-F011-F510-D4EE-877C3CF4D58C}"/>
                  </a:ext>
                </a:extLst>
              </p:cNvPr>
              <p:cNvSpPr/>
              <p:nvPr/>
            </p:nvSpPr>
            <p:spPr>
              <a:xfrm>
                <a:off x="420682" y="28306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FFD652FE-2739-F636-0404-64F37534355F}"/>
                  </a:ext>
                </a:extLst>
              </p:cNvPr>
              <p:cNvSpPr/>
              <p:nvPr/>
            </p:nvSpPr>
            <p:spPr>
              <a:xfrm rot="10800000">
                <a:off x="528401" y="3667660"/>
                <a:ext cx="321043" cy="191429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3079E1-B02E-7C06-7EC8-FC5E05EBECD1}"/>
                  </a:ext>
                </a:extLst>
              </p:cNvPr>
              <p:cNvSpPr txBox="1"/>
              <p:nvPr/>
            </p:nvSpPr>
            <p:spPr>
              <a:xfrm>
                <a:off x="612727" y="467876"/>
                <a:ext cx="1993516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b="1" i="0" u="none" strike="noStrike" cap="none" normalizeH="0" baseline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Data de</a:t>
                </a:r>
                <a:br>
                  <a:rPr kumimoji="0" lang="pt-BR" b="1" i="0" u="none" strike="noStrike" cap="none" normalizeH="0" baseline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pt-BR" b="1" i="0" u="none" strike="noStrike" cap="none" normalizeH="0" baseline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surgimento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pt-BR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pt-BR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pt-BR"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Descreva brevemente a justificativa para identificar essa data e quaisquer observações importantes.</a:t>
                </a:r>
                <a:br>
                  <a:rPr kumimoji="0" lang="pt-B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pt-BR" sz="5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pt-B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As definições são fornecidas na guia de notas.</a:t>
                </a: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1C5F12-C2D5-F96B-72D4-8EABC45F50E2}"/>
                </a:ext>
              </a:extLst>
            </p:cNvPr>
            <p:cNvCxnSpPr>
              <a:cxnSpLocks/>
            </p:cNvCxnSpPr>
            <p:nvPr/>
          </p:nvCxnSpPr>
          <p:spPr>
            <a:xfrm>
              <a:off x="650824" y="1481560"/>
              <a:ext cx="17722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BAF02C-A24A-24AF-D7EF-FB83F8B137D3}"/>
              </a:ext>
            </a:extLst>
          </p:cNvPr>
          <p:cNvGrpSpPr/>
          <p:nvPr/>
        </p:nvGrpSpPr>
        <p:grpSpPr>
          <a:xfrm>
            <a:off x="2916411" y="297030"/>
            <a:ext cx="2428874" cy="3573653"/>
            <a:chOff x="2916411" y="297030"/>
            <a:chExt cx="2428874" cy="357365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920124-BD59-EE45-15B6-19EF727D422E}"/>
                </a:ext>
              </a:extLst>
            </p:cNvPr>
            <p:cNvGrpSpPr/>
            <p:nvPr/>
          </p:nvGrpSpPr>
          <p:grpSpPr>
            <a:xfrm>
              <a:off x="2916411" y="297030"/>
              <a:ext cx="2428874" cy="3573653"/>
              <a:chOff x="2916411" y="297030"/>
              <a:chExt cx="2428874" cy="3573653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DE2CD17-371D-8AB6-37F6-BB1C8D3A3EB5}"/>
                  </a:ext>
                </a:extLst>
              </p:cNvPr>
              <p:cNvSpPr/>
              <p:nvPr/>
            </p:nvSpPr>
            <p:spPr>
              <a:xfrm>
                <a:off x="2916411" y="29703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1658D129-788A-716E-0075-E1B9A67FE963}"/>
                  </a:ext>
                </a:extLst>
              </p:cNvPr>
              <p:cNvSpPr/>
              <p:nvPr/>
            </p:nvSpPr>
            <p:spPr>
              <a:xfrm rot="10800000">
                <a:off x="3692285" y="3688728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3B01EE-CE91-3C07-46D3-4E422EB852BE}"/>
                  </a:ext>
                </a:extLst>
              </p:cNvPr>
              <p:cNvSpPr txBox="1"/>
              <p:nvPr/>
            </p:nvSpPr>
            <p:spPr>
              <a:xfrm>
                <a:off x="3124503" y="484098"/>
                <a:ext cx="2127145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b="1" i="0" u="none" strike="noStrike" cap="none" normalizeH="0" baseline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Data de </a:t>
                </a:r>
                <a:br>
                  <a:rPr kumimoji="0" lang="pt-BR" b="1" i="0" u="none" strike="noStrike" cap="none" normalizeH="0" baseline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pt-BR" b="1" i="0" u="none" strike="noStrike" cap="none" normalizeH="0" baseline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detecção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pt-BR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pt-BR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pt-BR"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Descreva brevemente a justificativa para identificar essa data e quaisquer observações importantes.</a:t>
                </a:r>
                <a:br>
                  <a:rPr kumimoji="0" lang="pt-B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pt-BR" sz="5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pt-B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As definições são fornecidas na guia de notas.</a:t>
                </a: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4E9C8A-5F04-D2F6-2C15-2D53DC8A5639}"/>
                </a:ext>
              </a:extLst>
            </p:cNvPr>
            <p:cNvCxnSpPr>
              <a:cxnSpLocks/>
            </p:cNvCxnSpPr>
            <p:nvPr/>
          </p:nvCxnSpPr>
          <p:spPr>
            <a:xfrm>
              <a:off x="3127198" y="1481560"/>
              <a:ext cx="203511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34D899-C8FB-E165-A5EE-914C0860B486}"/>
              </a:ext>
            </a:extLst>
          </p:cNvPr>
          <p:cNvGrpSpPr/>
          <p:nvPr/>
        </p:nvGrpSpPr>
        <p:grpSpPr>
          <a:xfrm>
            <a:off x="5411852" y="280849"/>
            <a:ext cx="2428874" cy="3573659"/>
            <a:chOff x="5411852" y="280849"/>
            <a:chExt cx="2428874" cy="35736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199894-2A94-730E-3194-E7154318D24A}"/>
                </a:ext>
              </a:extLst>
            </p:cNvPr>
            <p:cNvGrpSpPr/>
            <p:nvPr/>
          </p:nvGrpSpPr>
          <p:grpSpPr>
            <a:xfrm>
              <a:off x="5411852" y="280849"/>
              <a:ext cx="2428874" cy="3573659"/>
              <a:chOff x="5411852" y="280849"/>
              <a:chExt cx="2428874" cy="357365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0FB85F6-3168-3F5A-3464-2946657CAC6E}"/>
                  </a:ext>
                </a:extLst>
              </p:cNvPr>
              <p:cNvSpPr/>
              <p:nvPr/>
            </p:nvSpPr>
            <p:spPr>
              <a:xfrm>
                <a:off x="5411852" y="280849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159CC65F-72D7-0042-3052-56DF676FAB01}"/>
                  </a:ext>
                </a:extLst>
              </p:cNvPr>
              <p:cNvSpPr/>
              <p:nvPr/>
            </p:nvSpPr>
            <p:spPr>
              <a:xfrm rot="10800000">
                <a:off x="6864013" y="367255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B48B0DD-45AD-5205-000F-968F225832E9}"/>
                  </a:ext>
                </a:extLst>
              </p:cNvPr>
              <p:cNvSpPr txBox="1"/>
              <p:nvPr/>
            </p:nvSpPr>
            <p:spPr>
              <a:xfrm>
                <a:off x="5563751" y="444646"/>
                <a:ext cx="2129967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b="1" i="0" u="none" strike="noStrike" cap="none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Data de </a:t>
                </a:r>
                <a:br>
                  <a:rPr kumimoji="0" lang="pt-BR" b="1" i="0" u="none" strike="noStrike" cap="none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pt-BR" b="1" i="0" u="none" strike="noStrike" cap="none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notificação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pt-BR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pt-BR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pt-BR"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Descreva brevemente a justificativa para identificar essa data e quaisquer observações importantes.</a:t>
                </a:r>
                <a:br>
                  <a:rPr kumimoji="0" lang="pt-B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pt-BR" sz="5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pt-B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As definições são fornecidas na guia de notas.</a:t>
                </a: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96D541-3966-8375-C40E-AC5D6DFDB767}"/>
                </a:ext>
              </a:extLst>
            </p:cNvPr>
            <p:cNvCxnSpPr>
              <a:cxnSpLocks/>
            </p:cNvCxnSpPr>
            <p:nvPr/>
          </p:nvCxnSpPr>
          <p:spPr>
            <a:xfrm>
              <a:off x="5575326" y="1481560"/>
              <a:ext cx="201766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0CE9046-1D2D-9CE0-2EF2-A62ADFFAF8C3}"/>
              </a:ext>
            </a:extLst>
          </p:cNvPr>
          <p:cNvGrpSpPr/>
          <p:nvPr/>
        </p:nvGrpSpPr>
        <p:grpSpPr>
          <a:xfrm>
            <a:off x="7907294" y="292788"/>
            <a:ext cx="3696694" cy="3568240"/>
            <a:chOff x="7907294" y="292788"/>
            <a:chExt cx="3696694" cy="35682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7D8626-9628-5F44-6EB6-CE2F82556465}"/>
                </a:ext>
              </a:extLst>
            </p:cNvPr>
            <p:cNvGrpSpPr/>
            <p:nvPr/>
          </p:nvGrpSpPr>
          <p:grpSpPr>
            <a:xfrm>
              <a:off x="7907294" y="292788"/>
              <a:ext cx="3696694" cy="3568240"/>
              <a:chOff x="7907294" y="292788"/>
              <a:chExt cx="3696694" cy="3568240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3D5597FB-2C1F-07B8-6969-EC3BF63C6383}"/>
                  </a:ext>
                </a:extLst>
              </p:cNvPr>
              <p:cNvSpPr/>
              <p:nvPr/>
            </p:nvSpPr>
            <p:spPr>
              <a:xfrm>
                <a:off x="7907294" y="292788"/>
                <a:ext cx="369669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B029D382-F273-8FFE-9C1B-378E073418FE}"/>
                  </a:ext>
                </a:extLst>
              </p:cNvPr>
              <p:cNvSpPr/>
              <p:nvPr/>
            </p:nvSpPr>
            <p:spPr>
              <a:xfrm rot="10800000">
                <a:off x="10098678" y="367907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DB3866-FC2C-E6F9-3491-1513304E93B0}"/>
                  </a:ext>
                </a:extLst>
              </p:cNvPr>
              <p:cNvSpPr txBox="1"/>
              <p:nvPr/>
            </p:nvSpPr>
            <p:spPr>
              <a:xfrm>
                <a:off x="8064689" y="443680"/>
                <a:ext cx="3408372" cy="2369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b="1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Data de conclusão </a:t>
                </a:r>
                <a:br>
                  <a:rPr kumimoji="0" lang="pt-BR" b="1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pt-BR" b="1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 resposta oportuna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pt-B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pt-BR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pt-BR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</a:pPr>
                <a:r>
                  <a:rPr kumimoji="0" lang="pt-BR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Descreva brevemente a justificativa para identificar essa data e quaisquer observações importantes.</a:t>
                </a:r>
                <a:br>
                  <a:rPr kumimoji="0" lang="pt-BR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pt-BR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pt-B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As definições são fornecidas na guia de notas.</a:t>
                </a: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41EABDE-CF68-B421-DA3B-A78C38C5EDFE}"/>
                </a:ext>
              </a:extLst>
            </p:cNvPr>
            <p:cNvCxnSpPr>
              <a:cxnSpLocks/>
            </p:cNvCxnSpPr>
            <p:nvPr/>
          </p:nvCxnSpPr>
          <p:spPr>
            <a:xfrm>
              <a:off x="8064689" y="1481560"/>
              <a:ext cx="326692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0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rrative  Description and how  the date was determined">
            <a:extLst>
              <a:ext uri="{FF2B5EF4-FFF2-40B4-BE49-F238E27FC236}">
                <a16:creationId xmlns:a16="http://schemas.microsoft.com/office/drawing/2014/main" id="{97EAFFFA-1DFE-0CBF-AD9A-AF2A3250940A}"/>
              </a:ext>
            </a:extLst>
          </p:cNvPr>
          <p:cNvSpPr txBox="1"/>
          <p:nvPr/>
        </p:nvSpPr>
        <p:spPr>
          <a:xfrm>
            <a:off x="9482174" y="2248807"/>
            <a:ext cx="261135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0C0E21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# DAYS">
            <a:extLst>
              <a:ext uri="{FF2B5EF4-FFF2-40B4-BE49-F238E27FC236}">
                <a16:creationId xmlns:a16="http://schemas.microsoft.com/office/drawing/2014/main" id="{663C9898-DD54-6232-EE17-131DAEEA11BC}"/>
              </a:ext>
            </a:extLst>
          </p:cNvPr>
          <p:cNvSpPr txBox="1"/>
          <p:nvPr/>
        </p:nvSpPr>
        <p:spPr>
          <a:xfrm>
            <a:off x="7189657" y="1925427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2D02F-56D0-4A27-9355-29C8E11BC0E7}"/>
              </a:ext>
            </a:extLst>
          </p:cNvPr>
          <p:cNvSpPr txBox="1"/>
          <p:nvPr/>
        </p:nvSpPr>
        <p:spPr>
          <a:xfrm>
            <a:off x="1362152" y="273619"/>
            <a:ext cx="635944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pt-B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 resposta oportuna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2C24C5-5244-D654-F2FE-77EB6FC3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14732"/>
              </p:ext>
            </p:extLst>
          </p:nvPr>
        </p:nvGraphicFramePr>
        <p:xfrm>
          <a:off x="656123" y="1036437"/>
          <a:ext cx="11324437" cy="445744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4033279716"/>
                    </a:ext>
                  </a:extLst>
                </a:gridCol>
                <a:gridCol w="8557895">
                  <a:extLst>
                    <a:ext uri="{9D8B030D-6E8A-4147-A177-3AD203B41FA5}">
                      <a16:colId xmlns:a16="http://schemas.microsoft.com/office/drawing/2014/main" val="4074800854"/>
                    </a:ext>
                  </a:extLst>
                </a:gridCol>
                <a:gridCol w="2393162">
                  <a:extLst>
                    <a:ext uri="{9D8B030D-6E8A-4147-A177-3AD203B41FA5}">
                      <a16:colId xmlns:a16="http://schemas.microsoft.com/office/drawing/2014/main" val="4294262720"/>
                    </a:ext>
                  </a:extLst>
                </a:gridCol>
              </a:tblGrid>
              <a:tr h="595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investigação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implantar uma equipe de investigação/resposta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473275"/>
                  </a:ext>
                </a:extLst>
              </a:tr>
              <a:tr h="76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</a:t>
                      </a: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 epidemiológica</a:t>
                      </a: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 inicial de risco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065494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Obter </a:t>
                      </a: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confirmação laboratorial</a:t>
                      </a: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etiologia do surto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46590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medidas adequadas de gerenciamento de casos e IPC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nas instalações de saúde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2415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</a:t>
                      </a: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contramedidas apropriadas de saúde pública</a:t>
                      </a: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nas comunidades afetadas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7762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atividades de </a:t>
                      </a: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comunicação de risco e engajamento da comunidade</a:t>
                      </a: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294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Estabelecer um </a:t>
                      </a: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mecanismo de coordenação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3149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ABFE1B-FD0F-3D9F-F8B1-966BEAFA4F06}"/>
              </a:ext>
            </a:extLst>
          </p:cNvPr>
          <p:cNvSpPr txBox="1"/>
          <p:nvPr/>
        </p:nvSpPr>
        <p:spPr>
          <a:xfrm>
            <a:off x="656122" y="5731670"/>
            <a:ext cx="816590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r>
              <a:rPr lang="pt-BR" sz="1200" b="1" dirty="0"/>
              <a:t>Data de conclusão da ação de resposta oportuna:</a:t>
            </a:r>
            <a:r>
              <a:rPr lang="pt-BR" sz="1200" b="1" dirty="0"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Data em que ocorreu a última das ações de resposta oportuna aplicáveis</a:t>
            </a:r>
            <a:r>
              <a:rPr lang="pt-BR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DB68A-7427-4CA7-4265-FE177AA4E4B4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pt-BR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Evento, local, duração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0771A-4EB1-4424-B089-9DBF88E1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6886" y="259851"/>
            <a:ext cx="502628" cy="5071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446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Gargalos </a:t>
            </a:r>
            <a:br>
              <a:rPr lang="pt-BR"/>
            </a:br>
            <a:r>
              <a:rPr lang="pt-BR"/>
              <a:t>e facilitadores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2D0F7C9-ADC0-67C0-AD5D-422053799619}"/>
              </a:ext>
            </a:extLst>
          </p:cNvPr>
          <p:cNvGrpSpPr/>
          <p:nvPr/>
        </p:nvGrpSpPr>
        <p:grpSpPr>
          <a:xfrm>
            <a:off x="662699" y="829390"/>
            <a:ext cx="9606172" cy="363386"/>
            <a:chOff x="515578" y="3159483"/>
            <a:chExt cx="9606172" cy="68346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0D06EB-44FA-2CA4-04EB-E0BFEC1CA919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10922F-2072-91DE-F6E1-6E1DE7EFB7CF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E688A0-15DC-F957-4398-39CA2C4236B8}"/>
                </a:ext>
              </a:extLst>
            </p:cNvPr>
            <p:cNvCxnSpPr>
              <a:cxnSpLocks/>
            </p:cNvCxnSpPr>
            <p:nvPr/>
          </p:nvCxnSpPr>
          <p:spPr>
            <a:xfrm>
              <a:off x="691297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29C23E-86FE-696C-F450-8015E2B3A6C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75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61F60EE-8F1E-F08E-823B-40E6B185559E}"/>
              </a:ext>
            </a:extLst>
          </p:cNvPr>
          <p:cNvSpPr txBox="1"/>
          <p:nvPr/>
        </p:nvSpPr>
        <p:spPr>
          <a:xfrm>
            <a:off x="767433" y="744842"/>
            <a:ext cx="317766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pt-BR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Detecção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D70166-7333-86E4-62DB-FDAC5ED48F23}"/>
              </a:ext>
            </a:extLst>
          </p:cNvPr>
          <p:cNvSpPr txBox="1"/>
          <p:nvPr/>
        </p:nvSpPr>
        <p:spPr>
          <a:xfrm>
            <a:off x="4005138" y="774059"/>
            <a:ext cx="263872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pt-BR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Notificação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1A6457-67E9-8CDC-D9B1-146A5191A7D9}"/>
              </a:ext>
            </a:extLst>
          </p:cNvPr>
          <p:cNvSpPr txBox="1"/>
          <p:nvPr/>
        </p:nvSpPr>
        <p:spPr>
          <a:xfrm>
            <a:off x="7242843" y="787369"/>
            <a:ext cx="27412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pt-BR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DA78A9-7CE1-4AAF-DF1B-C0151A883E69}"/>
              </a:ext>
            </a:extLst>
          </p:cNvPr>
          <p:cNvSpPr/>
          <p:nvPr/>
        </p:nvSpPr>
        <p:spPr>
          <a:xfrm>
            <a:off x="64397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Pontualidade</a:t>
            </a:r>
          </a:p>
        </p:txBody>
      </p:sp>
      <p:sp>
        <p:nvSpPr>
          <p:cNvPr id="67" name="# DAYS">
            <a:extLst>
              <a:ext uri="{FF2B5EF4-FFF2-40B4-BE49-F238E27FC236}">
                <a16:creationId xmlns:a16="http://schemas.microsoft.com/office/drawing/2014/main" id="{EBEAB15D-A83E-254C-7D4D-0C3F08589AA7}"/>
              </a:ext>
            </a:extLst>
          </p:cNvPr>
          <p:cNvSpPr txBox="1"/>
          <p:nvPr/>
        </p:nvSpPr>
        <p:spPr>
          <a:xfrm>
            <a:off x="65082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5005943-BCE5-19FA-26B1-F7AF21A71AA8}"/>
              </a:ext>
            </a:extLst>
          </p:cNvPr>
          <p:cNvSpPr/>
          <p:nvPr/>
        </p:nvSpPr>
        <p:spPr>
          <a:xfrm>
            <a:off x="64396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Meta de 7 dias atingida?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0051C-0501-75CF-5700-CD147F078381}"/>
              </a:ext>
            </a:extLst>
          </p:cNvPr>
          <p:cNvSpPr txBox="1"/>
          <p:nvPr/>
        </p:nvSpPr>
        <p:spPr>
          <a:xfrm>
            <a:off x="2756203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dias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5719F96D-DC51-CA32-A42B-92B1E63EF661}"/>
              </a:ext>
            </a:extLst>
          </p:cNvPr>
          <p:cNvSpPr/>
          <p:nvPr/>
        </p:nvSpPr>
        <p:spPr>
          <a:xfrm>
            <a:off x="390745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Pontualidade</a:t>
            </a:r>
          </a:p>
        </p:txBody>
      </p:sp>
      <p:sp>
        <p:nvSpPr>
          <p:cNvPr id="71" name="# DAYS">
            <a:extLst>
              <a:ext uri="{FF2B5EF4-FFF2-40B4-BE49-F238E27FC236}">
                <a16:creationId xmlns:a16="http://schemas.microsoft.com/office/drawing/2014/main" id="{E0A78567-BC00-EA72-A90D-B355B453B286}"/>
              </a:ext>
            </a:extLst>
          </p:cNvPr>
          <p:cNvSpPr txBox="1"/>
          <p:nvPr/>
        </p:nvSpPr>
        <p:spPr>
          <a:xfrm>
            <a:off x="391430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B576510-BEAB-2FB9-9DFA-B72A60099886}"/>
              </a:ext>
            </a:extLst>
          </p:cNvPr>
          <p:cNvSpPr/>
          <p:nvPr/>
        </p:nvSpPr>
        <p:spPr>
          <a:xfrm>
            <a:off x="390744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de 1 dias atingida?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9DDB73B-354D-8A5F-169E-69790A021FDD}"/>
              </a:ext>
            </a:extLst>
          </p:cNvPr>
          <p:cNvSpPr txBox="1"/>
          <p:nvPr/>
        </p:nvSpPr>
        <p:spPr>
          <a:xfrm>
            <a:off x="6033285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dias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E83C5CD-89E8-B46E-48E4-A34DA2A30E51}"/>
              </a:ext>
            </a:extLst>
          </p:cNvPr>
          <p:cNvSpPr/>
          <p:nvPr/>
        </p:nvSpPr>
        <p:spPr>
          <a:xfrm>
            <a:off x="7170928" y="1246807"/>
            <a:ext cx="4421186" cy="431751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Pontualidade</a:t>
            </a:r>
          </a:p>
        </p:txBody>
      </p:sp>
      <p:sp>
        <p:nvSpPr>
          <p:cNvPr id="75" name="# DAYS">
            <a:extLst>
              <a:ext uri="{FF2B5EF4-FFF2-40B4-BE49-F238E27FC236}">
                <a16:creationId xmlns:a16="http://schemas.microsoft.com/office/drawing/2014/main" id="{1D2AF967-A544-BFE0-6423-3E87E0346B97}"/>
              </a:ext>
            </a:extLst>
          </p:cNvPr>
          <p:cNvSpPr txBox="1"/>
          <p:nvPr/>
        </p:nvSpPr>
        <p:spPr>
          <a:xfrm>
            <a:off x="7177782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07386AE-25BB-7BF6-19E0-06EAE38C6B53}"/>
              </a:ext>
            </a:extLst>
          </p:cNvPr>
          <p:cNvSpPr/>
          <p:nvPr/>
        </p:nvSpPr>
        <p:spPr>
          <a:xfrm>
            <a:off x="7170927" y="1727969"/>
            <a:ext cx="4421186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de 7 dias atingida?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5C1523-DC07-575E-AC4B-1061E9382686}"/>
              </a:ext>
            </a:extLst>
          </p:cNvPr>
          <p:cNvSpPr txBox="1"/>
          <p:nvPr/>
        </p:nvSpPr>
        <p:spPr>
          <a:xfrm>
            <a:off x="10460229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dias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183AC38-341D-D51E-8295-E976CDF970C5}"/>
              </a:ext>
            </a:extLst>
          </p:cNvPr>
          <p:cNvSpPr/>
          <p:nvPr/>
        </p:nvSpPr>
        <p:spPr>
          <a:xfrm>
            <a:off x="639505" y="2287601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504A47A-7871-E053-EA15-7541946383BB}"/>
              </a:ext>
            </a:extLst>
          </p:cNvPr>
          <p:cNvSpPr/>
          <p:nvPr/>
        </p:nvSpPr>
        <p:spPr>
          <a:xfrm>
            <a:off x="3914304" y="2270589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3942612-3D9E-86A4-FBC6-7C5204F20A0E}"/>
              </a:ext>
            </a:extLst>
          </p:cNvPr>
          <p:cNvSpPr/>
          <p:nvPr/>
        </p:nvSpPr>
        <p:spPr>
          <a:xfrm>
            <a:off x="7177782" y="2287600"/>
            <a:ext cx="4414331" cy="3741009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F95E1B-B27B-8C17-054F-1AB848C97434}"/>
              </a:ext>
            </a:extLst>
          </p:cNvPr>
          <p:cNvSpPr txBox="1"/>
          <p:nvPr/>
        </p:nvSpPr>
        <p:spPr>
          <a:xfrm>
            <a:off x="2756203" y="1760004"/>
            <a:ext cx="1060971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Sim/Não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AB1150-0A4D-FFDD-10E2-C2AE68DF8F0A}"/>
              </a:ext>
            </a:extLst>
          </p:cNvPr>
          <p:cNvSpPr txBox="1"/>
          <p:nvPr/>
        </p:nvSpPr>
        <p:spPr>
          <a:xfrm>
            <a:off x="5975977" y="1747785"/>
            <a:ext cx="1060971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Sim/Não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BF8C10-DE8C-BBB1-8BF4-68E8DE6DF6C1}"/>
              </a:ext>
            </a:extLst>
          </p:cNvPr>
          <p:cNvSpPr txBox="1"/>
          <p:nvPr/>
        </p:nvSpPr>
        <p:spPr>
          <a:xfrm>
            <a:off x="10460229" y="1747785"/>
            <a:ext cx="1060971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Sim/Não</a:t>
            </a: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pt-BR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Evento, local, duração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EDADEC-63D6-7A19-207E-5BB1BF0F62A5}"/>
              </a:ext>
            </a:extLst>
          </p:cNvPr>
          <p:cNvGrpSpPr/>
          <p:nvPr/>
        </p:nvGrpSpPr>
        <p:grpSpPr>
          <a:xfrm>
            <a:off x="414592" y="220347"/>
            <a:ext cx="11213832" cy="525756"/>
            <a:chOff x="414592" y="3866083"/>
            <a:chExt cx="11213832" cy="525756"/>
          </a:xfrm>
        </p:grpSpPr>
        <p:sp>
          <p:nvSpPr>
            <p:cNvPr id="88" name="Rounded Rectangle">
              <a:extLst>
                <a:ext uri="{FF2B5EF4-FFF2-40B4-BE49-F238E27FC236}">
                  <a16:creationId xmlns:a16="http://schemas.microsoft.com/office/drawing/2014/main" id="{FBB175A1-A08E-F185-6CF4-02AB67D4BBE1}"/>
                </a:ext>
              </a:extLst>
            </p:cNvPr>
            <p:cNvSpPr/>
            <p:nvPr/>
          </p:nvSpPr>
          <p:spPr>
            <a:xfrm>
              <a:off x="10008427" y="3872551"/>
              <a:ext cx="1619997" cy="519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4CA79">
                    <a:alpha val="75838"/>
                  </a:srgbClr>
                </a:gs>
                <a:gs pos="100000">
                  <a:schemeClr val="accent1">
                    <a:lumMod val="30000"/>
                    <a:lumOff val="70000"/>
                    <a:alpha val="62484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">
              <a:extLst>
                <a:ext uri="{FF2B5EF4-FFF2-40B4-BE49-F238E27FC236}">
                  <a16:creationId xmlns:a16="http://schemas.microsoft.com/office/drawing/2014/main" id="{9B451980-B111-49E6-B7E4-0835197DB850}"/>
                </a:ext>
              </a:extLst>
            </p:cNvPr>
            <p:cNvSpPr/>
            <p:nvPr/>
          </p:nvSpPr>
          <p:spPr>
            <a:xfrm>
              <a:off x="416039" y="3871697"/>
              <a:ext cx="3703516" cy="508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alpha val="55982"/>
                  </a:schemeClr>
                </a:gs>
                <a:gs pos="100000">
                  <a:srgbClr val="FF7375">
                    <a:alpha val="72750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">
              <a:extLst>
                <a:ext uri="{FF2B5EF4-FFF2-40B4-BE49-F238E27FC236}">
                  <a16:creationId xmlns:a16="http://schemas.microsoft.com/office/drawing/2014/main" id="{ED1C4BB4-BE61-A603-09E6-0220AD836BA3}"/>
                </a:ext>
              </a:extLst>
            </p:cNvPr>
            <p:cNvSpPr/>
            <p:nvPr/>
          </p:nvSpPr>
          <p:spPr>
            <a:xfrm>
              <a:off x="3643737" y="3873331"/>
              <a:ext cx="3669778" cy="507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7375">
                    <a:alpha val="47116"/>
                  </a:srgbClr>
                </a:gs>
                <a:gs pos="100000">
                  <a:srgbClr val="E7A649">
                    <a:alpha val="73933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ounded Rectangle">
              <a:extLst>
                <a:ext uri="{FF2B5EF4-FFF2-40B4-BE49-F238E27FC236}">
                  <a16:creationId xmlns:a16="http://schemas.microsoft.com/office/drawing/2014/main" id="{E0AF8307-39F2-992C-F69D-C538659A9BFA}"/>
                </a:ext>
              </a:extLst>
            </p:cNvPr>
            <p:cNvSpPr/>
            <p:nvPr/>
          </p:nvSpPr>
          <p:spPr>
            <a:xfrm>
              <a:off x="6813678" y="3870683"/>
              <a:ext cx="3695799" cy="5192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7A649">
                    <a:alpha val="55000"/>
                  </a:srgbClr>
                </a:gs>
                <a:gs pos="91000">
                  <a:srgbClr val="57AD6A">
                    <a:alpha val="68566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Picture 91" descr="A purple circle with white dots&#10;&#10;Description automatically generated">
              <a:extLst>
                <a:ext uri="{FF2B5EF4-FFF2-40B4-BE49-F238E27FC236}">
                  <a16:creationId xmlns:a16="http://schemas.microsoft.com/office/drawing/2014/main" id="{32CE3D30-9253-A097-ABF8-307A0F5E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592" y="386608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CC8FA0E-B094-FD8D-C27D-FC49CD91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624732" y="3872170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4FE16F9-EE28-68F5-EB54-77734DD5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12522" y="387715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9281DC7-BD2B-4BE1-4B69-FE6502BC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006857" y="3872430"/>
              <a:ext cx="502628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FF13559-5E50-6DDC-E250-5D7313DE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34567"/>
              </p:ext>
            </p:extLst>
          </p:nvPr>
        </p:nvGraphicFramePr>
        <p:xfrm>
          <a:off x="767433" y="2426348"/>
          <a:ext cx="282005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pt-BR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Gargalos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Garantir que as causas básicas sejam identificadas.</a:t>
                      </a:r>
                    </a:p>
                    <a:p>
                      <a:pPr algn="l" rtl="0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pt-BR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Facilitadores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CEC94680-27A9-AD4A-3612-F0C69B7B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75904"/>
              </p:ext>
            </p:extLst>
          </p:nvPr>
        </p:nvGraphicFramePr>
        <p:xfrm>
          <a:off x="3989078" y="2428779"/>
          <a:ext cx="282005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pt-BR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Gargalos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Garantir que as causas básicas sejam identificadas.</a:t>
                      </a:r>
                    </a:p>
                    <a:p>
                      <a:pPr algn="l" rtl="0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pt-BR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Facilitadores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AC5276AD-1371-4852-452E-72ED5065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31052"/>
              </p:ext>
            </p:extLst>
          </p:nvPr>
        </p:nvGraphicFramePr>
        <p:xfrm>
          <a:off x="7290335" y="2413852"/>
          <a:ext cx="4134231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231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pt-BR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Gargalos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Garantir que as causas básicas sejam identificadas.</a:t>
                      </a:r>
                    </a:p>
                    <a:p>
                      <a:pPr algn="l" rtl="0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pt-BR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Facilitadores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pt-B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Amostra</a:t>
                      </a:r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336803"/>
      </p:ext>
    </p:extLst>
  </p:cSld>
  <p:clrMapOvr>
    <a:masterClrMapping/>
  </p:clrMapOvr>
</p:sld>
</file>

<file path=ppt/theme/theme1.xml><?xml version="1.0" encoding="utf-8"?>
<a:theme xmlns:a="http://schemas.openxmlformats.org/drawingml/2006/main" name="717 Alliance">
  <a:themeElements>
    <a:clrScheme name="Custom 8">
      <a:dk1>
        <a:srgbClr val="384D56"/>
      </a:dk1>
      <a:lt1>
        <a:srgbClr val="FFFFFF"/>
      </a:lt1>
      <a:dk2>
        <a:srgbClr val="618393"/>
      </a:dk2>
      <a:lt2>
        <a:srgbClr val="EDF3F7"/>
      </a:lt2>
      <a:accent1>
        <a:srgbClr val="3BB041"/>
      </a:accent1>
      <a:accent2>
        <a:srgbClr val="CF2E2E"/>
      </a:accent2>
      <a:accent3>
        <a:srgbClr val="FCB900"/>
      </a:accent3>
      <a:accent4>
        <a:srgbClr val="ABB8C3"/>
      </a:accent4>
      <a:accent5>
        <a:srgbClr val="9E1E61"/>
      </a:accent5>
      <a:accent6>
        <a:srgbClr val="9B51E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521_ALNC_717 Alliance PPT Template_Branding_0921_Rev A_v1" id="{BBA68836-A875-EF4E-9BBA-023A78B580B8}" vid="{BDEA91CA-6A7D-DA41-8028-DF8B28BD9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78d6d4-1e95-49d0-ad8b-8a60c47dc760">
      <Terms xmlns="http://schemas.microsoft.com/office/infopath/2007/PartnerControls"/>
    </lcf76f155ced4ddcb4097134ff3c332f>
    <TaxCatchAll xmlns="c5613cd5-748e-412e-9a2f-bebdac0f41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8D7AD805988241A52A665B6AA36C68" ma:contentTypeVersion="18" ma:contentTypeDescription="Create a new document." ma:contentTypeScope="" ma:versionID="ac87c9e7aacfeae13b70d86e628c7272">
  <xsd:schema xmlns:xsd="http://www.w3.org/2001/XMLSchema" xmlns:xs="http://www.w3.org/2001/XMLSchema" xmlns:p="http://schemas.microsoft.com/office/2006/metadata/properties" xmlns:ns2="c5613cd5-748e-412e-9a2f-bebdac0f41fd" xmlns:ns3="d278d6d4-1e95-49d0-ad8b-8a60c47dc760" targetNamespace="http://schemas.microsoft.com/office/2006/metadata/properties" ma:root="true" ma:fieldsID="b7fd705ecb9963389d4471934e178b7f" ns2:_="" ns3:_="">
    <xsd:import namespace="c5613cd5-748e-412e-9a2f-bebdac0f41fd"/>
    <xsd:import namespace="d278d6d4-1e95-49d0-ad8b-8a60c47dc760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13cd5-748e-412e-9a2f-bebdac0f41fd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7678fdb5-15a0-45f6-9f42-8696b8acf5d3}" ma:internalName="TaxCatchAll" ma:showField="CatchAllData" ma:web="c5613cd5-748e-412e-9a2f-bebdac0f41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8d6d4-1e95-49d0-ad8b-8a60c47dc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f68270-cecd-437c-a722-d2c64fb9eb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FFB8B1-A439-44E1-816E-EE6CBD299B8B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d27c8f07-e503-4122-80c5-e52ee84151d4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a299543-0ab4-429f-8927-bf8e8716a0c2"/>
    <ds:schemaRef ds:uri="http://purl.org/dc/dcmitype/"/>
    <ds:schemaRef ds:uri="d278d6d4-1e95-49d0-ad8b-8a60c47dc760"/>
    <ds:schemaRef ds:uri="c5613cd5-748e-412e-9a2f-bebdac0f41fd"/>
  </ds:schemaRefs>
</ds:datastoreItem>
</file>

<file path=customXml/itemProps2.xml><?xml version="1.0" encoding="utf-8"?>
<ds:datastoreItem xmlns:ds="http://schemas.openxmlformats.org/officeDocument/2006/customXml" ds:itemID="{0FAACB4E-CFA5-4AD3-A022-1963BE073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13cd5-748e-412e-9a2f-bebdac0f41fd"/>
    <ds:schemaRef ds:uri="d278d6d4-1e95-49d0-ad8b-8a60c47dc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A3AED5-E87A-4622-AC3B-E7D2F74B17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717 Alliance</Template>
  <TotalTime>7</TotalTime>
  <Words>982</Words>
  <Application>Microsoft Macintosh PowerPoint</Application>
  <PresentationFormat>Widescreen</PresentationFormat>
  <Paragraphs>185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717 Alliance</vt:lpstr>
      <vt:lpstr>PowerPoint Presentation</vt:lpstr>
      <vt:lpstr>Introdução</vt:lpstr>
      <vt:lpstr>Narrativa do evento Evento, local, duração</vt:lpstr>
      <vt:lpstr>Informações epidemiológicas</vt:lpstr>
      <vt:lpstr>Métricas 7-1-7 </vt:lpstr>
      <vt:lpstr>PowerPoint Presentation</vt:lpstr>
      <vt:lpstr>PowerPoint Presentation</vt:lpstr>
      <vt:lpstr>Gargalos  e facilitadores</vt:lpstr>
      <vt:lpstr>PowerPoint Presentation</vt:lpstr>
      <vt:lpstr>Recomendações</vt:lpstr>
      <vt:lpstr>Ações imediatas Ações para implementação imediata (por exemplo, quando houver recursos disponíveis ou previstos). </vt:lpstr>
      <vt:lpstr>Ações de longo prazo  Ações para planejamento e financiamento de longo prazo (por exemplo, por meio de ciclos de planejamento e orçamento)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Cassin</dc:creator>
  <cp:lastModifiedBy>Marie Deveaux</cp:lastModifiedBy>
  <cp:revision>2</cp:revision>
  <dcterms:created xsi:type="dcterms:W3CDTF">2023-10-11T14:08:57Z</dcterms:created>
  <dcterms:modified xsi:type="dcterms:W3CDTF">2025-03-25T21:31:01Z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2023-07-14T16:00:03Z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762de5b4-45da-4234-a5e1-ee3e978f8a57</vt:lpwstr>
  </property>
  <property fmtid="{D5CDD505-2E9C-101B-9397-08002B2CF9AE}" pid="7" name="MSIP_Label_defa4170-0d19-0005-0004-bc88714345d2_ActionId">
    <vt:lpwstr>3faea6fd-514c-42da-b51a-578df2c95a13</vt:lpwstr>
  </property>
  <property fmtid="{D5CDD505-2E9C-101B-9397-08002B2CF9AE}" pid="8" name="MSIP_Label_defa4170-0d19-0005-0004-bc88714345d2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0x010100A98D7AD805988241A52A665B6AA36C68</vt:lpwstr>
  </property>
  <property fmtid="{D5CDD505-2E9C-101B-9397-08002B2CF9AE}" pid="11" name="_dlc_DocIdItemGuid">
    <vt:lpwstr>1775263c-eb7f-4c5f-adca-4c7e1ee9d6f6</vt:lpwstr>
  </property>
</Properties>
</file>