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79" r:id="rId5"/>
    <p:sldId id="257" r:id="rId6"/>
    <p:sldId id="258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D56"/>
    <a:srgbClr val="F2F6F7"/>
    <a:srgbClr val="628393"/>
    <a:srgbClr val="3BB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9"/>
    <p:restoredTop sz="95034"/>
  </p:normalViewPr>
  <p:slideViewPr>
    <p:cSldViewPr snapToGrid="0">
      <p:cViewPr>
        <p:scale>
          <a:sx n="120" d="100"/>
          <a:sy n="120" d="100"/>
        </p:scale>
        <p:origin x="4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B7F46-552B-6043-831D-D393EE304BDA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7438F-75B9-CE47-A443-EDC2A59B8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6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r>
              <a:rPr lang="fr-FR" sz="1200" b="1" noProof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d’apparition:</a:t>
            </a:r>
            <a:endParaRPr lang="fr-FR" sz="1200" noProof="0" dirty="0">
              <a:effectLst/>
              <a:latin typeface="PublicSans-Thin" pitchFamily="2" charset="77"/>
              <a:ea typeface="PublicSans-Thin" pitchFamily="2" charset="77"/>
              <a:cs typeface="PublicSans-Thin" pitchFamily="2" charset="77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9D45"/>
              </a:buClr>
              <a:buFont typeface="Symbol" pitchFamily="2" charset="2"/>
              <a:buChar char=""/>
            </a:pPr>
            <a:r>
              <a:rPr lang="fr-FR" sz="1200" b="1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Maladies endémiques</a:t>
            </a:r>
            <a:r>
              <a:rPr lang="fr-FR" sz="12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date à laquelle une hausse prédéterminée de la fréquence des cas par rapport aux taux de base s’est produite (par exemple, les seuils d’alerte de Surveillance Intégrée de la Maladie et Riposte [SIMR]).</a:t>
            </a:r>
            <a:endParaRPr lang="fr-FR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9D45"/>
              </a:buClr>
              <a:buFont typeface="Symbol" pitchFamily="2" charset="2"/>
              <a:buChar char=""/>
            </a:pPr>
            <a:r>
              <a:rPr lang="fr-FR" sz="1200" b="1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Maladies non endémiques</a:t>
            </a:r>
            <a:r>
              <a:rPr lang="fr-FR" sz="12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date à laquelle le cas-index ou le premier cas </a:t>
            </a:r>
            <a:r>
              <a:rPr lang="fr-FR" sz="12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épidémiologiquement</a:t>
            </a:r>
            <a:r>
              <a:rPr lang="fr-FR" sz="12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lié a présenté ses premiers symptômes.</a:t>
            </a:r>
            <a:endParaRPr lang="fr-FR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9D45"/>
              </a:buClr>
              <a:buFont typeface="Symbol" pitchFamily="2" charset="2"/>
              <a:buChar char=""/>
            </a:pPr>
            <a:r>
              <a:rPr lang="fr-FR" sz="1200" b="1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Autres menaces de santé</a:t>
            </a:r>
            <a:r>
              <a:rPr lang="fr-FR" sz="12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 date à laquelle la menace répond pour la première fois aux critères d’un événement à notifier, sur la base des normes de notification existantes.</a:t>
            </a:r>
            <a:endParaRPr lang="fr-FR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br>
              <a:rPr lang="fr-FR" sz="1200" b="1" noProof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b="1" noProof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de détection</a:t>
            </a:r>
            <a:br>
              <a:rPr lang="fr-FR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200" dirty="0" err="1">
                <a:effectLst/>
                <a:latin typeface="Arial" panose="020B0604020202020204" pitchFamily="34" charset="0"/>
                <a:ea typeface="PublicSans-Thin" pitchFamily="2" charset="77"/>
              </a:rPr>
              <a:t>ate</a:t>
            </a:r>
            <a:r>
              <a:rPr lang="fr-FR" sz="1200" dirty="0">
                <a:effectLst/>
                <a:latin typeface="Arial" panose="020B0604020202020204" pitchFamily="34" charset="0"/>
                <a:ea typeface="PublicSans-Thin" pitchFamily="2" charset="77"/>
              </a:rPr>
              <a:t> à laquelle l’événement de santé publique est détecté pour la première fois par une source quelconque ou dans un système quelconque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endParaRPr lang="fr-FR" sz="1200" noProof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</a:pPr>
            <a:r>
              <a:rPr lang="fr-FR" sz="1200" b="1" noProof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de notification</a:t>
            </a:r>
            <a:br>
              <a:rPr lang="fr-FR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200" dirty="0" err="1">
                <a:effectLst/>
                <a:latin typeface="Arial" panose="020B0604020202020204" pitchFamily="34" charset="0"/>
                <a:ea typeface="PublicSans-Thin" pitchFamily="2" charset="77"/>
              </a:rPr>
              <a:t>ate</a:t>
            </a:r>
            <a:r>
              <a:rPr lang="fr-FR" sz="1200" dirty="0">
                <a:effectLst/>
                <a:latin typeface="Arial" panose="020B0604020202020204" pitchFamily="34" charset="0"/>
                <a:ea typeface="PublicSans-Thin" pitchFamily="2" charset="77"/>
              </a:rPr>
              <a:t> à laquelle l’événement est signalé pour la première fois auprès d’une autorité de santé publique responsable</a:t>
            </a:r>
            <a:r>
              <a:rPr lang="fr-FR" sz="1800" dirty="0">
                <a:effectLst/>
              </a:rPr>
              <a:t> </a:t>
            </a:r>
            <a:br>
              <a:rPr lang="fr-FR" sz="1200" noProof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FR" sz="1200" noProof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b="1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200" b="1" dirty="0" err="1">
                <a:effectLst/>
                <a:latin typeface="Arial" panose="020B0604020202020204" pitchFamily="34" charset="0"/>
                <a:ea typeface="PublicSans-Thin" pitchFamily="2" charset="77"/>
                <a:cs typeface="PublicSans-Thin" pitchFamily="2" charset="77"/>
              </a:rPr>
              <a:t>ate</a:t>
            </a:r>
            <a:r>
              <a:rPr lang="fr-FR" sz="1200" b="1" dirty="0">
                <a:effectLst/>
                <a:latin typeface="Arial" panose="020B0604020202020204" pitchFamily="34" charset="0"/>
                <a:ea typeface="PublicSans-Thin" pitchFamily="2" charset="77"/>
                <a:cs typeface="PublicSans-Thin" pitchFamily="2" charset="77"/>
              </a:rPr>
              <a:t> d’achèvement de l’intervention précoce</a:t>
            </a:r>
            <a:r>
              <a:rPr lang="fr-FR" sz="1200" dirty="0">
                <a:effectLst/>
                <a:latin typeface="Arial" panose="020B0604020202020204" pitchFamily="34" charset="0"/>
                <a:ea typeface="PublicSans-Thin" pitchFamily="2" charset="77"/>
                <a:cs typeface="PublicSans-Thin" pitchFamily="2" charset="77"/>
              </a:rPr>
              <a:t>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effectLst/>
                <a:latin typeface="Arial" panose="020B0604020202020204" pitchFamily="34" charset="0"/>
                <a:ea typeface="PublicSans-Thin" pitchFamily="2" charset="77"/>
                <a:cs typeface="PublicSans-Thin" pitchFamily="2" charset="77"/>
              </a:rPr>
              <a:t>Date à laquelle toutes les mesures de réponse précoce sont achevées (voir ci-dessous)</a:t>
            </a:r>
            <a:endParaRPr lang="fr-FR" sz="1200" dirty="0">
              <a:effectLst/>
              <a:latin typeface="PublicSans-Thin" pitchFamily="2" charset="77"/>
              <a:ea typeface="PublicSans-Thin" pitchFamily="2" charset="77"/>
              <a:cs typeface="PublicSans-Thin" pitchFamily="2" charset="77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00" dirty="0">
                <a:effectLst/>
                <a:latin typeface="Arial" panose="020B0604020202020204" pitchFamily="34" charset="0"/>
                <a:ea typeface="PublicSans-Thin" pitchFamily="2" charset="77"/>
                <a:cs typeface="PublicSans-Thin" pitchFamily="2" charset="77"/>
              </a:rPr>
              <a:t> 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00" b="1" dirty="0">
                <a:effectLst/>
                <a:latin typeface="Arial" panose="020B0604020202020204" pitchFamily="34" charset="0"/>
                <a:ea typeface="PublicSans-Thin" pitchFamily="2" charset="77"/>
                <a:cs typeface="PublicSans-Thin" pitchFamily="2" charset="77"/>
              </a:rPr>
              <a:t>Mesures de riposte précoce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200" b="0" dirty="0">
                <a:effectLst/>
                <a:latin typeface="Arial" panose="020B0604020202020204" pitchFamily="34" charset="0"/>
                <a:ea typeface="PublicSans-Thin" pitchFamily="2" charset="77"/>
                <a:cs typeface="PublicSans-Thin" pitchFamily="2" charset="77"/>
              </a:rPr>
              <a:t>Faire référence à cette liste pour déterminer les dates d’initiation et d’achèvement de la riposte précoce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fr-FR" sz="1200" b="1" dirty="0">
              <a:effectLst/>
              <a:latin typeface="PublicSans-Thin" pitchFamily="2" charset="77"/>
              <a:ea typeface="PublicSans-Thin" pitchFamily="2" charset="77"/>
              <a:cs typeface="PublicSans-Thin" pitchFamily="2" charset="77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1200" dirty="0">
                <a:effectLst/>
                <a:latin typeface="Arial" panose="020B0604020202020204" pitchFamily="34" charset="0"/>
                <a:ea typeface="PublicSans-Thin" pitchFamily="2" charset="77"/>
                <a:cs typeface="PublicSans-Thin" pitchFamily="2" charset="77"/>
              </a:rPr>
              <a:t>Initier une investigation ou déployer une équipe d’intervention rapide/de riposte </a:t>
            </a:r>
            <a:endParaRPr lang="fr-FR" sz="1200" dirty="0">
              <a:effectLst/>
              <a:latin typeface="PublicSans-Thin" pitchFamily="2" charset="77"/>
              <a:ea typeface="PublicSans-Thin" pitchFamily="2" charset="77"/>
              <a:cs typeface="PublicSans-Thin" pitchFamily="2" charset="77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1200" dirty="0">
                <a:effectLst/>
                <a:latin typeface="Arial" panose="020B0604020202020204" pitchFamily="34" charset="0"/>
                <a:ea typeface="PublicSans-Thin" pitchFamily="2" charset="77"/>
                <a:cs typeface="PublicSans-Thin" pitchFamily="2" charset="77"/>
              </a:rPr>
              <a:t>Procéder à une analyse épidémiologique de la sévérité, de la gravité et des facteurs de risque, et réaliser une première évaluation des risques </a:t>
            </a:r>
            <a:endParaRPr lang="fr-FR" sz="1200" dirty="0">
              <a:effectLst/>
              <a:latin typeface="PublicSans-Thin" pitchFamily="2" charset="77"/>
              <a:ea typeface="PublicSans-Thin" pitchFamily="2" charset="77"/>
              <a:cs typeface="PublicSans-Thin" pitchFamily="2" charset="77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1200" dirty="0">
                <a:effectLst/>
                <a:latin typeface="Arial" panose="020B0604020202020204" pitchFamily="34" charset="0"/>
                <a:ea typeface="PublicSans-Thin" pitchFamily="2" charset="77"/>
                <a:cs typeface="PublicSans-Thin" pitchFamily="2" charset="77"/>
              </a:rPr>
              <a:t>Obtenir la confirmation en laboratoire de l’étiologie de l’épidémie </a:t>
            </a:r>
            <a:endParaRPr lang="fr-FR" sz="1200" dirty="0">
              <a:effectLst/>
              <a:latin typeface="PublicSans-Thin" pitchFamily="2" charset="77"/>
              <a:ea typeface="PublicSans-Thin" pitchFamily="2" charset="77"/>
              <a:cs typeface="PublicSans-Thin" pitchFamily="2" charset="77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1200" dirty="0">
                <a:effectLst/>
                <a:latin typeface="Arial" panose="020B0604020202020204" pitchFamily="34" charset="0"/>
                <a:ea typeface="PublicSans-Thin" pitchFamily="2" charset="77"/>
                <a:cs typeface="PublicSans-Thin" pitchFamily="2" charset="77"/>
              </a:rPr>
              <a:t>Mettre en place dans les établissements de santé des mesures appropriées de prise de charge des cas ainsi que celles de prévention et de contrôle des infections (PCI) </a:t>
            </a:r>
            <a:endParaRPr lang="fr-FR" sz="1200" dirty="0">
              <a:effectLst/>
              <a:latin typeface="PublicSans-Thin" pitchFamily="2" charset="77"/>
              <a:ea typeface="PublicSans-Thin" pitchFamily="2" charset="77"/>
              <a:cs typeface="PublicSans-Thin" pitchFamily="2" charset="77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1200" dirty="0">
                <a:effectLst/>
                <a:latin typeface="Arial" panose="020B0604020202020204" pitchFamily="34" charset="0"/>
                <a:ea typeface="PublicSans-Thin" pitchFamily="2" charset="77"/>
                <a:cs typeface="PublicSans-Thin" pitchFamily="2" charset="77"/>
              </a:rPr>
              <a:t>Mettre en place les contre-mesures de santé publique appropriées dans les communautés touchées </a:t>
            </a:r>
            <a:endParaRPr lang="fr-FR" sz="1200" dirty="0">
              <a:effectLst/>
              <a:latin typeface="PublicSans-Thin" pitchFamily="2" charset="77"/>
              <a:ea typeface="PublicSans-Thin" pitchFamily="2" charset="77"/>
              <a:cs typeface="PublicSans-Thin" pitchFamily="2" charset="77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1200" dirty="0">
                <a:effectLst/>
                <a:latin typeface="Arial" panose="020B0604020202020204" pitchFamily="34" charset="0"/>
                <a:ea typeface="PublicSans-Thin" pitchFamily="2" charset="77"/>
                <a:cs typeface="PublicSans-Thin" pitchFamily="2" charset="77"/>
              </a:rPr>
              <a:t>Entreprendre des activités de communication sur les risques ou d’engagement communautaire (RCCE) appropriés </a:t>
            </a:r>
            <a:endParaRPr lang="fr-FR" sz="1200" dirty="0">
              <a:effectLst/>
              <a:latin typeface="PublicSans-Thin" pitchFamily="2" charset="77"/>
              <a:ea typeface="PublicSans-Thin" pitchFamily="2" charset="77"/>
              <a:cs typeface="PublicSans-Thin" pitchFamily="2" charset="77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1200" dirty="0">
                <a:effectLst/>
                <a:latin typeface="Arial" panose="020B0604020202020204" pitchFamily="34" charset="0"/>
                <a:ea typeface="PublicSans-Thin" pitchFamily="2" charset="77"/>
                <a:cs typeface="PublicSans-Thin" pitchFamily="2" charset="77"/>
              </a:rPr>
              <a:t>Mettre en place un mécanisme de coordination</a:t>
            </a:r>
            <a:endParaRPr lang="fr-FR" sz="1200" dirty="0">
              <a:effectLst/>
              <a:latin typeface="PublicSans-Thin" pitchFamily="2" charset="77"/>
              <a:ea typeface="PublicSans-Thin" pitchFamily="2" charset="77"/>
              <a:cs typeface="PublicSans-Thin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8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84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7438F-75B9-CE47-A443-EDC2A59B8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2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992F8-DD08-3F62-30B9-304F033F4E7F}"/>
              </a:ext>
            </a:extLst>
          </p:cNvPr>
          <p:cNvSpPr/>
          <p:nvPr userDrawn="1"/>
        </p:nvSpPr>
        <p:spPr>
          <a:xfrm>
            <a:off x="0" y="162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CA6E71AB-ED8E-FEED-B76B-4B73FCEB3D67}"/>
              </a:ext>
            </a:extLst>
          </p:cNvPr>
          <p:cNvSpPr/>
          <p:nvPr userDrawn="1"/>
        </p:nvSpPr>
        <p:spPr>
          <a:xfrm>
            <a:off x="603315" y="1859615"/>
            <a:ext cx="10011266" cy="4689878"/>
          </a:xfrm>
          <a:prstGeom prst="round2SameRect">
            <a:avLst>
              <a:gd name="adj1" fmla="val 8748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A48999-82A6-0C7C-CDE3-E001425BCD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2DF065-D7CF-BB28-A658-9C8048F37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520192-0E11-C838-559E-D7DC2BC63318}"/>
              </a:ext>
            </a:extLst>
          </p:cNvPr>
          <p:cNvSpPr/>
          <p:nvPr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D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5" name="Picture 4" descr="A black and green text&#10;&#10;Description automatically generated">
            <a:extLst>
              <a:ext uri="{FF2B5EF4-FFF2-40B4-BE49-F238E27FC236}">
                <a16:creationId xmlns:a16="http://schemas.microsoft.com/office/drawing/2014/main" id="{32A75A90-AC3E-D04E-5F5B-FEB89F11DE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6472" y="662182"/>
            <a:ext cx="3314463" cy="535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5F9369-0525-BCEC-4E46-62216FA7F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97901D-F583-2E85-AEF9-E22F606FF5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7F1B2FE-1C28-B573-A7AE-59F6B88179E2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BB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19176F9-4656-945C-FEB1-7BAA0ABC3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2271322"/>
            <a:ext cx="9166225" cy="1887026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3BB042"/>
                </a:solidFill>
              </a:defRPr>
            </a:lvl1pPr>
          </a:lstStyle>
          <a:p>
            <a:pPr lvl="0"/>
            <a:r>
              <a:rPr lang="en-US" dirty="0"/>
              <a:t>Presentation Title Goes In This Placeholder Text Box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DFBD846-F2CA-CF19-69D2-19CC8B917A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4725" y="4522788"/>
            <a:ext cx="9144000" cy="539750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b="1">
                <a:solidFill>
                  <a:srgbClr val="628393"/>
                </a:solidFill>
              </a:defRPr>
            </a:lvl2pPr>
            <a:lvl3pPr marL="914400" indent="0">
              <a:buNone/>
              <a:defRPr b="1">
                <a:solidFill>
                  <a:srgbClr val="628393"/>
                </a:solidFill>
              </a:defRPr>
            </a:lvl3pPr>
            <a:lvl4pPr marL="1371600" indent="0">
              <a:buNone/>
              <a:defRPr b="1">
                <a:solidFill>
                  <a:srgbClr val="628393"/>
                </a:solidFill>
              </a:defRPr>
            </a:lvl4pPr>
            <a:lvl5pPr marL="1828800" indent="0">
              <a:buNone/>
              <a:defRPr b="1">
                <a:solidFill>
                  <a:srgbClr val="628393"/>
                </a:solidFill>
              </a:defRPr>
            </a:lvl5pPr>
          </a:lstStyle>
          <a:p>
            <a:pPr lvl="0"/>
            <a:r>
              <a:rPr lang="en-US" dirty="0"/>
              <a:t>Presentation Subtitle Goes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323E057-B213-6F1C-E3DA-70973D2EA5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4724" y="5062538"/>
            <a:ext cx="9144000" cy="56197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2023</a:t>
            </a:r>
          </a:p>
        </p:txBody>
      </p:sp>
    </p:spTree>
    <p:extLst>
      <p:ext uri="{BB962C8B-B14F-4D97-AF65-F5344CB8AC3E}">
        <p14:creationId xmlns:p14="http://schemas.microsoft.com/office/powerpoint/2010/main" val="19627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7170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067300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08938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A3534B-E3A8-4D4A-ADE5-6E5F25C89F0B}"/>
              </a:ext>
            </a:extLst>
          </p:cNvPr>
          <p:cNvCxnSpPr/>
          <p:nvPr userDrawn="1"/>
        </p:nvCxnSpPr>
        <p:spPr>
          <a:xfrm>
            <a:off x="2535870" y="2921860"/>
            <a:ext cx="7111014" cy="0"/>
          </a:xfrm>
          <a:prstGeom prst="line">
            <a:avLst/>
          </a:prstGeom>
          <a:ln w="76200">
            <a:solidFill>
              <a:srgbClr val="628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6937E6E-929B-A8EE-42C2-748709CF492D}"/>
              </a:ext>
            </a:extLst>
          </p:cNvPr>
          <p:cNvSpPr/>
          <p:nvPr userDrawn="1"/>
        </p:nvSpPr>
        <p:spPr>
          <a:xfrm>
            <a:off x="1664749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7A5DD1D-E03B-19E8-AF93-F817A60E4E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953910" y="2337468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F2B017-E499-C4E7-6F92-371410E44AFE}"/>
              </a:ext>
            </a:extLst>
          </p:cNvPr>
          <p:cNvSpPr/>
          <p:nvPr userDrawn="1"/>
        </p:nvSpPr>
        <p:spPr>
          <a:xfrm>
            <a:off x="5231950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839C920-3711-499D-0A0B-B448BAE244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00171" y="2310547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EEF7DA-3198-7FF2-16D4-3A21DEA08F6D}"/>
              </a:ext>
            </a:extLst>
          </p:cNvPr>
          <p:cNvSpPr/>
          <p:nvPr userDrawn="1"/>
        </p:nvSpPr>
        <p:spPr>
          <a:xfrm>
            <a:off x="8775763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5936B8C-E619-E63B-4703-FF6B8D5436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46432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9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4172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0767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2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27362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A3534B-E3A8-4D4A-ADE5-6E5F25C89F0B}"/>
              </a:ext>
            </a:extLst>
          </p:cNvPr>
          <p:cNvCxnSpPr>
            <a:cxnSpLocks/>
          </p:cNvCxnSpPr>
          <p:nvPr userDrawn="1"/>
        </p:nvCxnSpPr>
        <p:spPr>
          <a:xfrm>
            <a:off x="1762872" y="2921860"/>
            <a:ext cx="9312497" cy="0"/>
          </a:xfrm>
          <a:prstGeom prst="line">
            <a:avLst/>
          </a:prstGeom>
          <a:ln w="76200">
            <a:solidFill>
              <a:srgbClr val="628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36937E6E-929B-A8EE-42C2-748709CF492D}"/>
              </a:ext>
            </a:extLst>
          </p:cNvPr>
          <p:cNvSpPr/>
          <p:nvPr userDrawn="1"/>
        </p:nvSpPr>
        <p:spPr>
          <a:xfrm>
            <a:off x="891751" y="2050739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7A5DD1D-E03B-19E8-AF93-F817A60E4E5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80912" y="2337468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F2B017-E499-C4E7-6F92-371410E44AFE}"/>
              </a:ext>
            </a:extLst>
          </p:cNvPr>
          <p:cNvSpPr/>
          <p:nvPr userDrawn="1"/>
        </p:nvSpPr>
        <p:spPr>
          <a:xfrm>
            <a:off x="3895417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839C920-3711-499D-0A0B-B448BAE244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63638" y="2310547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EEF7DA-3198-7FF2-16D4-3A21DEA08F6D}"/>
              </a:ext>
            </a:extLst>
          </p:cNvPr>
          <p:cNvSpPr/>
          <p:nvPr userDrawn="1"/>
        </p:nvSpPr>
        <p:spPr>
          <a:xfrm>
            <a:off x="6894187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65936B8C-E619-E63B-4703-FF6B8D5436E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64856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AE29F85-BD43-5F8A-F958-52754E2C59F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55463" y="4022559"/>
            <a:ext cx="2057400" cy="72584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item 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63E505-AA18-5B1F-CA0F-DFAB5C9881F2}"/>
              </a:ext>
            </a:extLst>
          </p:cNvPr>
          <p:cNvSpPr/>
          <p:nvPr userDrawn="1"/>
        </p:nvSpPr>
        <p:spPr>
          <a:xfrm>
            <a:off x="9622288" y="2050741"/>
            <a:ext cx="1742242" cy="1742242"/>
          </a:xfrm>
          <a:prstGeom prst="ellips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C799570-1A2E-71ED-2848-A76B986C183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892957" y="2299135"/>
            <a:ext cx="1182412" cy="1222625"/>
          </a:xfrm>
        </p:spPr>
        <p:txBody>
          <a:bodyPr/>
          <a:lstStyle>
            <a:lvl1pPr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05872"/>
            <a:ext cx="5157787" cy="1649683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2A4481-CB14-AA4E-ED99-4C2EBE1AFF3F}"/>
              </a:ext>
            </a:extLst>
          </p:cNvPr>
          <p:cNvCxnSpPr>
            <a:cxnSpLocks/>
          </p:cNvCxnSpPr>
          <p:nvPr userDrawn="1"/>
        </p:nvCxnSpPr>
        <p:spPr>
          <a:xfrm>
            <a:off x="839788" y="4007582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48FCA-A3F5-D6C8-7865-97A03840426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702562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DBB36AB-E026-1510-6E46-298EE2C04E4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420754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DA6F56D-C80F-DF01-BA95-70AE7BBE71A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39788" y="4732255"/>
            <a:ext cx="5157787" cy="1649683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A528C03-BBE2-CDFF-6E3B-693CB9729A7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03640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63AF9B-CD48-278A-B438-6E521E3BDA1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3640" y="2205872"/>
            <a:ext cx="5157787" cy="1649683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690C8D7-AFA9-8F5A-A38E-20BBDB61486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03640" y="420754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F48E6950-0B6E-59EB-5413-7D03033B50B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03640" y="4732255"/>
            <a:ext cx="5157787" cy="1649683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</p:spTree>
    <p:extLst>
      <p:ext uri="{BB962C8B-B14F-4D97-AF65-F5344CB8AC3E}">
        <p14:creationId xmlns:p14="http://schemas.microsoft.com/office/powerpoint/2010/main" val="2258396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205873"/>
            <a:ext cx="5157787" cy="763570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2A4481-CB14-AA4E-ED99-4C2EBE1AFF3F}"/>
              </a:ext>
            </a:extLst>
          </p:cNvPr>
          <p:cNvCxnSpPr>
            <a:cxnSpLocks/>
          </p:cNvCxnSpPr>
          <p:nvPr userDrawn="1"/>
        </p:nvCxnSpPr>
        <p:spPr>
          <a:xfrm>
            <a:off x="839788" y="3168597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848FCA-A3F5-D6C8-7865-97A03840426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702562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A528C03-BBE2-CDFF-6E3B-693CB9729A7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03640" y="168116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63AF9B-CD48-278A-B438-6E521E3BDA1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3640" y="2205873"/>
            <a:ext cx="5157787" cy="763570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04B90D1-2D1F-EFD9-53D5-B7754EEA191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9788" y="339684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915278E-33A7-A4F7-643B-000187FBA542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9788" y="3921553"/>
            <a:ext cx="5157787" cy="763570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0EF022-5BFD-9C2B-04CC-E55C5CE9CF9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03640" y="3396843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7C2ED77-A9A3-3F45-BFC0-FF4B344BABD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203640" y="3921553"/>
            <a:ext cx="5157787" cy="763570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F84552-1D75-912E-12AC-BE7B5364AF0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39788" y="509366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2514547-3E78-E132-959A-5394095067CA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39788" y="5618376"/>
            <a:ext cx="5157787" cy="763570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514D274-751F-78E2-B16D-3A05CF8838A2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203640" y="5093666"/>
            <a:ext cx="5157787" cy="496429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DE254144-EE9E-2B30-2F5B-39291D234007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203640" y="5618376"/>
            <a:ext cx="5157787" cy="763570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14914F-90B3-A75B-4AB3-C765CAF7F3DB}"/>
              </a:ext>
            </a:extLst>
          </p:cNvPr>
          <p:cNvCxnSpPr>
            <a:cxnSpLocks/>
          </p:cNvCxnSpPr>
          <p:nvPr userDrawn="1"/>
        </p:nvCxnSpPr>
        <p:spPr>
          <a:xfrm>
            <a:off x="839788" y="4884274"/>
            <a:ext cx="10515600" cy="0"/>
          </a:xfrm>
          <a:prstGeom prst="line">
            <a:avLst/>
          </a:prstGeom>
          <a:ln>
            <a:solidFill>
              <a:srgbClr val="3BB0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13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0286-143B-DF77-3790-51DA8806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50">
            <a:extLst>
              <a:ext uri="{FF2B5EF4-FFF2-40B4-BE49-F238E27FC236}">
                <a16:creationId xmlns:a16="http://schemas.microsoft.com/office/drawing/2014/main" id="{EC7EB442-ED11-C4A2-FCA9-FC299157D0D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37173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F9DBCE-2E14-7BE6-383D-4F9CBF543AC0}"/>
              </a:ext>
            </a:extLst>
          </p:cNvPr>
          <p:cNvCxnSpPr>
            <a:cxnSpLocks/>
          </p:cNvCxnSpPr>
          <p:nvPr userDrawn="1"/>
        </p:nvCxnSpPr>
        <p:spPr>
          <a:xfrm>
            <a:off x="896513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130238-91C9-70FA-E27D-15BFC0B3AD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6938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62B2A3A-79DC-43E1-B948-9A4357230EF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6938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stat 1 details</a:t>
            </a:r>
          </a:p>
        </p:txBody>
      </p:sp>
      <p:sp>
        <p:nvSpPr>
          <p:cNvPr id="24" name="Picture Placeholder 50">
            <a:extLst>
              <a:ext uri="{FF2B5EF4-FFF2-40B4-BE49-F238E27FC236}">
                <a16:creationId xmlns:a16="http://schemas.microsoft.com/office/drawing/2014/main" id="{94DC4A98-FD4D-DE47-6494-ED36B4464EF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74895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D96E39-50C2-DC18-1554-907E602E865E}"/>
              </a:ext>
            </a:extLst>
          </p:cNvPr>
          <p:cNvCxnSpPr>
            <a:cxnSpLocks/>
          </p:cNvCxnSpPr>
          <p:nvPr userDrawn="1"/>
        </p:nvCxnSpPr>
        <p:spPr>
          <a:xfrm>
            <a:off x="4534235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0819F305-6D57-5D6D-9D84-A758DD72985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4660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1BA1953D-19DA-782A-97A4-6399FB480B7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34660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stat 2 details</a:t>
            </a:r>
          </a:p>
        </p:txBody>
      </p:sp>
      <p:sp>
        <p:nvSpPr>
          <p:cNvPr id="28" name="Picture Placeholder 50">
            <a:extLst>
              <a:ext uri="{FF2B5EF4-FFF2-40B4-BE49-F238E27FC236}">
                <a16:creationId xmlns:a16="http://schemas.microsoft.com/office/drawing/2014/main" id="{A8413AA0-C678-0AC8-68B9-EC93805699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0312617" y="2243035"/>
            <a:ext cx="1071841" cy="1095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9ACF382-2405-E160-6D1F-835EA763EEB7}"/>
              </a:ext>
            </a:extLst>
          </p:cNvPr>
          <p:cNvCxnSpPr>
            <a:cxnSpLocks/>
          </p:cNvCxnSpPr>
          <p:nvPr userDrawn="1"/>
        </p:nvCxnSpPr>
        <p:spPr>
          <a:xfrm>
            <a:off x="8171957" y="3573316"/>
            <a:ext cx="321250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4D22DCA4-7965-12E6-D9C1-369EB6F35C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72382" y="2513090"/>
            <a:ext cx="2065337" cy="831850"/>
          </a:xfrm>
        </p:spPr>
        <p:txBody>
          <a:bodyPr anchor="b"/>
          <a:lstStyle>
            <a:lvl1pPr marL="0" indent="0">
              <a:buNone/>
              <a:defRPr sz="4400" b="1">
                <a:solidFill>
                  <a:srgbClr val="628393"/>
                </a:solidFill>
              </a:defRPr>
            </a:lvl1pPr>
          </a:lstStyle>
          <a:p>
            <a:pPr lvl="0"/>
            <a:r>
              <a:rPr lang="en-US" dirty="0"/>
              <a:t>Stat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075E4253-E2FB-DCA7-3EC4-442DAC966F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72382" y="3821038"/>
            <a:ext cx="3211512" cy="13398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stat 3 details</a:t>
            </a:r>
          </a:p>
        </p:txBody>
      </p:sp>
    </p:spTree>
    <p:extLst>
      <p:ext uri="{BB962C8B-B14F-4D97-AF65-F5344CB8AC3E}">
        <p14:creationId xmlns:p14="http://schemas.microsoft.com/office/powerpoint/2010/main" val="1240256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C0286-143B-DF77-3790-51DA8806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72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754CD7-2E29-F84B-0187-C0257FE59ED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27294166-252A-F72D-161E-58D0B8DC2E9A}"/>
              </a:ext>
            </a:extLst>
          </p:cNvPr>
          <p:cNvSpPr/>
          <p:nvPr userDrawn="1"/>
        </p:nvSpPr>
        <p:spPr>
          <a:xfrm>
            <a:off x="4458879" y="245097"/>
            <a:ext cx="7475456" cy="6612904"/>
          </a:xfrm>
          <a:prstGeom prst="round2SameRect">
            <a:avLst>
              <a:gd name="adj1" fmla="val 577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B1D3D-35CF-DDED-CEE8-E8AB25DD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99" y="995363"/>
            <a:ext cx="3467083" cy="22828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7FC43-A864-3854-C76D-4B78BD4C8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951" y="1131215"/>
            <a:ext cx="6693029" cy="532614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C13A0-F24E-DC0E-5D44-F008440349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6599" y="3429000"/>
            <a:ext cx="3467083" cy="3028361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135BBC5-3478-7015-2838-2F69DF62B34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835951" y="594724"/>
            <a:ext cx="6693029" cy="400639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774525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C3DAF6-D577-8476-A6B5-03BE74EEF1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F56B4D4B-F5AF-E1B4-47FA-D86A28BA4C80}"/>
              </a:ext>
            </a:extLst>
          </p:cNvPr>
          <p:cNvSpPr/>
          <p:nvPr userDrawn="1"/>
        </p:nvSpPr>
        <p:spPr>
          <a:xfrm>
            <a:off x="4458879" y="245097"/>
            <a:ext cx="7475456" cy="6612904"/>
          </a:xfrm>
          <a:prstGeom prst="round2SameRect">
            <a:avLst>
              <a:gd name="adj1" fmla="val 577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40127" y="582073"/>
            <a:ext cx="6885273" cy="603083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9E9A12-3C39-8820-3FEA-ADEAC28B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599" y="995363"/>
            <a:ext cx="3467083" cy="228280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37310D-FEEC-61C0-10C6-7ED668D08C0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66599" y="3429000"/>
            <a:ext cx="3467083" cy="3028361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62839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subheading</a:t>
            </a:r>
          </a:p>
        </p:txBody>
      </p:sp>
    </p:spTree>
    <p:extLst>
      <p:ext uri="{BB962C8B-B14F-4D97-AF65-F5344CB8AC3E}">
        <p14:creationId xmlns:p14="http://schemas.microsoft.com/office/powerpoint/2010/main" val="2722138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47934" y="0"/>
            <a:ext cx="5744066" cy="6556342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2F6D5-4F20-9FD2-922F-FB5757C5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68" y="365126"/>
            <a:ext cx="4205139" cy="100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767193-1094-B18E-8C98-C42510023A0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6267" y="1825625"/>
            <a:ext cx="547147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06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54123C-C545-C21B-08B4-C86EC9419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38507" y="3261674"/>
            <a:ext cx="5744066" cy="3294668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2F6D5-4F20-9FD2-922F-FB5757C5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68" y="365126"/>
            <a:ext cx="4205139" cy="100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767193-1094-B18E-8C98-C42510023A0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6267" y="1825625"/>
            <a:ext cx="547147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4999A9B-991E-9DEF-F62C-92A485BEB8B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9389097" y="9427"/>
            <a:ext cx="2793476" cy="308256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06DC07E-7833-B573-7882-B1E203C18D2F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438507" y="9427"/>
            <a:ext cx="2793476" cy="308256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8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E7082-960B-4000-42B8-788811EE1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3BB04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564C6-957C-F233-1E98-9470B162A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BB042"/>
              </a:buClr>
              <a:defRPr>
                <a:solidFill>
                  <a:srgbClr val="394D56"/>
                </a:solidFill>
              </a:defRPr>
            </a:lvl1pPr>
            <a:lvl2pPr>
              <a:buClr>
                <a:srgbClr val="3BB042"/>
              </a:buClr>
              <a:defRPr>
                <a:solidFill>
                  <a:srgbClr val="394D56"/>
                </a:solidFill>
              </a:defRPr>
            </a:lvl2pPr>
            <a:lvl3pPr>
              <a:buClr>
                <a:srgbClr val="3BB042"/>
              </a:buClr>
              <a:defRPr>
                <a:solidFill>
                  <a:srgbClr val="394D56"/>
                </a:solidFill>
              </a:defRPr>
            </a:lvl3pPr>
            <a:lvl4pPr>
              <a:buClr>
                <a:srgbClr val="3BB042"/>
              </a:buClr>
              <a:defRPr>
                <a:solidFill>
                  <a:srgbClr val="394D56"/>
                </a:solidFill>
              </a:defRPr>
            </a:lvl4pPr>
            <a:lvl5pPr>
              <a:buClr>
                <a:srgbClr val="3BB042"/>
              </a:buClr>
              <a:defRPr>
                <a:solidFill>
                  <a:srgbClr val="394D5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16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ank Yo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2BE34F-69A5-B799-0393-6A53F2FC9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9ED5D24F-CBC9-481A-549C-7AB65ADAD3C9}"/>
              </a:ext>
            </a:extLst>
          </p:cNvPr>
          <p:cNvSpPr/>
          <p:nvPr userDrawn="1"/>
        </p:nvSpPr>
        <p:spPr>
          <a:xfrm>
            <a:off x="2749484" y="1630353"/>
            <a:ext cx="6693031" cy="5227647"/>
          </a:xfrm>
          <a:prstGeom prst="round2SameRect">
            <a:avLst>
              <a:gd name="adj1" fmla="val 1112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00890-3D88-1B77-8C8A-52F94DB64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5481" y="2077888"/>
            <a:ext cx="5361037" cy="214866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3C5F-2703-AF53-45FF-F76125658E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15481" y="4308180"/>
            <a:ext cx="5361036" cy="93168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subheading</a:t>
            </a:r>
          </a:p>
        </p:txBody>
      </p:sp>
      <p:pic>
        <p:nvPicPr>
          <p:cNvPr id="8" name="Picture 7" descr="A black and green text&#10;&#10;Description automatically generated">
            <a:extLst>
              <a:ext uri="{FF2B5EF4-FFF2-40B4-BE49-F238E27FC236}">
                <a16:creationId xmlns:a16="http://schemas.microsoft.com/office/drawing/2014/main" id="{E2EE594E-F898-2270-E5FA-67A5481A2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8768" y="547470"/>
            <a:ext cx="3314463" cy="535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3E774-BE11-A044-DB81-9C21CFAF5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7FF565-EE2B-A624-A189-1B4D4B2C9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B18DC-E37A-4AEF-FCF0-CD9BC325FAA6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3D9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2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2BE34F-69A5-B799-0393-6A53F2FC9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9ED5D24F-CBC9-481A-549C-7AB65ADAD3C9}"/>
              </a:ext>
            </a:extLst>
          </p:cNvPr>
          <p:cNvSpPr/>
          <p:nvPr userDrawn="1"/>
        </p:nvSpPr>
        <p:spPr>
          <a:xfrm rot="5400000">
            <a:off x="3174853" y="-1977228"/>
            <a:ext cx="4760663" cy="11110368"/>
          </a:xfrm>
          <a:prstGeom prst="round2SameRect">
            <a:avLst>
              <a:gd name="adj1" fmla="val 11123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73210" dist="50800" sx="99000" sy="99000" algn="ctr" rotWithShape="0">
              <a:srgbClr val="628393">
                <a:alpha val="27821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00890-3D88-1B77-8C8A-52F94DB64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09720"/>
            <a:ext cx="9703980" cy="21486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3C5F-2703-AF53-45FF-F76125658E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85375"/>
            <a:ext cx="9703980" cy="931688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subheading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2BC0C5-730C-0B26-8A56-5755E6EE2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5548387"/>
            <a:ext cx="6096000" cy="873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A23049-5EAE-932F-71CC-A17650C19C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5548387"/>
            <a:ext cx="4299285" cy="8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4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CA6E-E99A-672C-E8CE-8AF11E87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77A63-BAB5-AAE6-E532-9652EA3B1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8A793-90F1-9BCB-0B17-B7F518CAE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60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286499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329782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7095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47095" y="2505075"/>
            <a:ext cx="329782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57561" y="1681163"/>
            <a:ext cx="329782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57561" y="2505075"/>
            <a:ext cx="329782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103334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243928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31892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31892" y="2505075"/>
            <a:ext cx="243928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3996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23996" y="2505075"/>
            <a:ext cx="243928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C7AA1EB-4B62-3D92-555B-E26E0C363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16100" y="1681163"/>
            <a:ext cx="24392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77466C3-AA6C-BC31-5FC3-1D66C3F8C6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16100" y="2505075"/>
            <a:ext cx="2439287" cy="3684588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</p:spTree>
    <p:extLst>
      <p:ext uri="{BB962C8B-B14F-4D97-AF65-F5344CB8AC3E}">
        <p14:creationId xmlns:p14="http://schemas.microsoft.com/office/powerpoint/2010/main" val="271356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702279"/>
            <a:ext cx="329782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47095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47095" y="3702279"/>
            <a:ext cx="329782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D4BBB3D-BD29-D027-AE92-5CD25D6758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7561" y="2878367"/>
            <a:ext cx="329782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5EA39C2-4126-6C54-3496-A52E9606F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057561" y="3702279"/>
            <a:ext cx="329782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3D66C9-BE02-3AE8-C07B-748FBB391F4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6038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A5A22DA-D8CE-78A2-538A-B239A7EACA7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437650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3E16051-D31E-53E9-CA36-AC41E7C6532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048116" y="1533443"/>
            <a:ext cx="3288401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9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2A02-7054-9511-EBDC-1882DA1F3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017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1EF31-1AC7-3564-203D-393EF1692F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2D6F4-0B8A-F080-0E5C-6D98A00268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702279"/>
            <a:ext cx="243928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02513-7854-00EB-869A-D15DD067B9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41337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7918-8A2C-2CC3-371A-EF4EFF847E1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41337" y="3702279"/>
            <a:ext cx="243928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F3D66C9-BE02-3AE8-C07B-748FBB391F45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46038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A5A22DA-D8CE-78A2-538A-B239A7EACA7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531892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0E8D924-A462-2F28-3970-DEF0A3A04D0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20219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CCB3DA10-D7DF-B438-7A9C-C95E4BAE091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20219" y="3702279"/>
            <a:ext cx="243928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634D058-EFD9-DC0D-2D14-7C7469EF26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6100" y="2878367"/>
            <a:ext cx="2439287" cy="72584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62839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3D5896FD-2DF0-0AF2-4592-E4EF492274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16100" y="3702279"/>
            <a:ext cx="2439287" cy="2651387"/>
          </a:xfrm>
        </p:spPr>
        <p:txBody>
          <a:bodyPr/>
          <a:lstStyle/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F33B8E1-1CDB-6E40-CFCB-480EA6B48AD6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226469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EB900533-BC42-4EA7-CFCF-5AC919E59317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906655" y="1533443"/>
            <a:ext cx="2432315" cy="120663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6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9CFBB4-B12E-BEEB-F418-BE99C115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7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02F67-6C87-3F1D-1D8D-7B433C4DC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BA889-2028-6C1B-AAAF-00C7004E94CA}"/>
              </a:ext>
            </a:extLst>
          </p:cNvPr>
          <p:cNvSpPr/>
          <p:nvPr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9F856-23FA-8F71-39ED-3A86FDB3198B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1488230" y="6677246"/>
            <a:ext cx="618894" cy="802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93E08C-6832-01C1-EDAC-45AD91049D6D}"/>
              </a:ext>
            </a:extLst>
          </p:cNvPr>
          <p:cNvSpPr/>
          <p:nvPr userDrawn="1"/>
        </p:nvSpPr>
        <p:spPr>
          <a:xfrm>
            <a:off x="0" y="6549655"/>
            <a:ext cx="12192000" cy="308345"/>
          </a:xfrm>
          <a:prstGeom prst="rect">
            <a:avLst/>
          </a:prstGeom>
          <a:solidFill>
            <a:srgbClr val="F2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0C5A4-3772-1AB6-98AF-67FD3CE20FE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1488230" y="6677246"/>
            <a:ext cx="618894" cy="8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5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  <p:sldLayoutId id="2147483672" r:id="rId7"/>
    <p:sldLayoutId id="2147483676" r:id="rId8"/>
    <p:sldLayoutId id="2147483679" r:id="rId9"/>
    <p:sldLayoutId id="2147483677" r:id="rId10"/>
    <p:sldLayoutId id="2147483678" r:id="rId11"/>
    <p:sldLayoutId id="2147483680" r:id="rId12"/>
    <p:sldLayoutId id="2147483681" r:id="rId13"/>
    <p:sldLayoutId id="2147483666" r:id="rId14"/>
    <p:sldLayoutId id="2147483682" r:id="rId15"/>
    <p:sldLayoutId id="2147483668" r:id="rId16"/>
    <p:sldLayoutId id="2147483669" r:id="rId17"/>
    <p:sldLayoutId id="2147483674" r:id="rId18"/>
    <p:sldLayoutId id="2147483675" r:id="rId19"/>
    <p:sldLayoutId id="2147483683" r:id="rId2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3BB04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BB042"/>
        </a:buClr>
        <a:buFont typeface="Arial" panose="020B0604020202020204" pitchFamily="34" charset="0"/>
        <a:buChar char="•"/>
        <a:defRPr sz="22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20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BB042"/>
        </a:buClr>
        <a:buFont typeface="Arial" panose="020B0604020202020204" pitchFamily="34" charset="0"/>
        <a:buChar char="•"/>
        <a:defRPr sz="1800" b="0" i="0" kern="1200">
          <a:solidFill>
            <a:srgbClr val="394D56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CEE4D7-7972-98C5-39F0-57B4E5273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4871" y="2335212"/>
            <a:ext cx="9166225" cy="188702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3C9D45"/>
                </a:solidFill>
              </a:rPr>
              <a:t>Titre de la présentation : </a:t>
            </a:r>
            <a:br>
              <a:rPr lang="fr-FR" b="1" dirty="0">
                <a:solidFill>
                  <a:srgbClr val="3C9D45"/>
                </a:solidFill>
              </a:rPr>
            </a:br>
            <a:r>
              <a:rPr lang="fr-FR" b="1" dirty="0">
                <a:solidFill>
                  <a:srgbClr val="3C9D45"/>
                </a:solidFill>
              </a:rPr>
              <a:t>Événement, Lieu, Durée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3176A-C28C-5E5D-9230-EE85D09F2F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4871" y="4522788"/>
            <a:ext cx="9053854" cy="539750"/>
          </a:xfrm>
        </p:spPr>
        <p:txBody>
          <a:bodyPr>
            <a:noAutofit/>
          </a:bodyPr>
          <a:lstStyle/>
          <a:p>
            <a:r>
              <a:rPr lang="en-US" dirty="0"/>
              <a:t>Auteurs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A7A72-FFF4-5B23-54D1-FA3A205C8A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64871" y="5145990"/>
            <a:ext cx="9144000" cy="561975"/>
          </a:xfrm>
        </p:spPr>
        <p:txBody>
          <a:bodyPr>
            <a:noAutofit/>
          </a:bodyPr>
          <a:lstStyle/>
          <a:p>
            <a:r>
              <a:rPr lang="fr-FR" dirty="0"/>
              <a:t>Date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57805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Recommandations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719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6CE-61EA-7277-36DC-5F3B8603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87763" cy="1087808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Mesures immédiates</a:t>
            </a:r>
            <a:br>
              <a:rPr lang="fr-FR" dirty="0"/>
            </a:br>
            <a:r>
              <a:rPr lang="fr-FR" sz="1800" b="0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Mesures à mettre en œuvre immédiatement (par exemple, lorsque les ressources sont disponibles ou prévues) </a:t>
            </a:r>
            <a:endParaRPr lang="en-US" sz="1800" b="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7C538A67-E3A6-9615-17D9-037BE54F1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2921408"/>
              </p:ext>
            </p:extLst>
          </p:nvPr>
        </p:nvGraphicFramePr>
        <p:xfrm>
          <a:off x="838201" y="1452934"/>
          <a:ext cx="10782782" cy="4543587"/>
        </p:xfrm>
        <a:graphic>
          <a:graphicData uri="http://schemas.openxmlformats.org/drawingml/2006/table">
            <a:tbl>
              <a:tblPr firstRow="1" bandRow="1"/>
              <a:tblGrid>
                <a:gridCol w="245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5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1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19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8393">
                <a:tc>
                  <a:txBody>
                    <a:bodyPr/>
                    <a:lstStyle/>
                    <a:p>
                      <a:pPr algn="l">
                        <a:defRPr sz="1500">
                          <a:solidFill>
                            <a:schemeClr val="accent2">
                              <a:lumOff val="-6352"/>
                            </a:schemeClr>
                          </a:solidFill>
                        </a:defRPr>
                      </a:pPr>
                      <a:endParaRPr sz="16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Mesure</a:t>
                      </a:r>
                      <a:br>
                        <a:rPr lang="fr-FR" sz="1600" b="1" i="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600" b="1" i="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proposée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Goulet d’étranglement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éliminé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Autorité responsable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de lancement cible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d’achèvement cible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US"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80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B4C4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</a:t>
                      </a:r>
                    </a:p>
                  </a:txBody>
                  <a:tcPr marL="45720" marR="45720" anchor="ctr" horzOverflow="overflow">
                    <a:lnL w="0">
                      <a:noFill/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36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B6CE-61EA-7277-36DC-5F3B8603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Mesures à plus long terme </a:t>
            </a:r>
            <a:br>
              <a:rPr lang="fr-FR"/>
            </a:br>
            <a:r>
              <a:rPr lang="fr-FR" sz="1800" b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Mesures en faveur d’une planification et d’une stratégie à plus long terme (par exemple, à travers les cycles de planification et budgétaires)</a:t>
            </a:r>
            <a:endParaRPr lang="fr-FR" sz="1800" b="0">
              <a:solidFill>
                <a:schemeClr val="tx1"/>
              </a:solidFill>
            </a:endParaRP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24FB0B10-8AA1-CD5E-749F-8899D2ECCF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7512232"/>
              </p:ext>
            </p:extLst>
          </p:nvPr>
        </p:nvGraphicFramePr>
        <p:xfrm>
          <a:off x="838199" y="1452934"/>
          <a:ext cx="10813800" cy="4815863"/>
        </p:xfrm>
        <a:graphic>
          <a:graphicData uri="http://schemas.openxmlformats.org/drawingml/2006/table">
            <a:tbl>
              <a:tblPr firstRow="1" bandRow="1"/>
              <a:tblGrid>
                <a:gridCol w="25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7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4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393">
                <a:tc>
                  <a:txBody>
                    <a:bodyPr/>
                    <a:lstStyle/>
                    <a:p>
                      <a:pPr algn="l">
                        <a:defRPr sz="1500">
                          <a:solidFill>
                            <a:schemeClr val="accent2">
                              <a:lumOff val="-6352"/>
                            </a:schemeClr>
                          </a:solidFill>
                        </a:defRPr>
                      </a:pPr>
                      <a:endParaRPr sz="1600" b="0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Mesure</a:t>
                      </a:r>
                      <a:br>
                        <a:rPr lang="fr-FR" sz="1600" b="1" i="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600" b="1" i="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proposée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Goulet d’étranglement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éliminé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i="0" noProof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Autorité responsable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>
                      <a:noFill/>
                      <a:miter lim="4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Possibilités de </a:t>
                      </a:r>
                      <a:br>
                        <a:rPr lang="fr-FR" sz="1600" b="1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600" b="1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planification et de financement</a:t>
                      </a:r>
                      <a:br>
                        <a:rPr lang="fr-FR" sz="1600" b="1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400" b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(par exemple, intégrer dans le PANSS, </a:t>
                      </a:r>
                      <a:br>
                        <a:rPr lang="fr-FR" sz="1400" b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FR" sz="1400" b="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propositions de financement)</a:t>
                      </a:r>
                    </a:p>
                  </a:txBody>
                  <a:tcPr marL="68580" marR="68580" marT="0" marB="0" anchor="ctr">
                    <a:lnL w="0">
                      <a:noFill/>
                      <a:miter lim="400000"/>
                    </a:lnL>
                    <a:lnR w="0">
                      <a:noFill/>
                      <a:miter lim="400000"/>
                    </a:lnR>
                    <a:lnT w="0">
                      <a:noFill/>
                      <a:miter lim="400000"/>
                    </a:lnT>
                    <a:lnB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9D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 cap="flat" cmpd="sng" algn="ctr">
                      <a:noFill/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lang="en-US"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813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801"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1600" b="1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sz="16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noFill/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rgbClr val="000000"/>
                          </a:solidFill>
                        </a:defRPr>
                      </a:pPr>
                      <a:endPara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4B4C4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5720" marR="4572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6">
                          <a:satOff val="-33319"/>
                          <a:lumOff val="-17921"/>
                        </a:schemeClr>
                      </a:solidFill>
                      <a:miter lim="4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400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AFEC-78C6-F4CD-955C-919718EB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69359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Contexte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1491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E02C-F770-E755-CE97-2810FA80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Description de l’évènement</a:t>
            </a:r>
            <a:br>
              <a:rPr lang="fr-FR"/>
            </a:br>
            <a:r>
              <a:rPr lang="fr-FR" sz="2400" b="0">
                <a:solidFill>
                  <a:srgbClr val="394D56"/>
                </a:solidFill>
              </a:rPr>
              <a:t>Évènement, lieu, durée</a:t>
            </a:r>
            <a:endParaRPr lang="fr-FR" b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76447-05CE-AA34-D342-D54080E72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Description de l’évènement</a:t>
            </a:r>
          </a:p>
          <a:p>
            <a:r>
              <a:rPr lang="fr-FR"/>
              <a:t>Description de l’investigation</a:t>
            </a:r>
          </a:p>
          <a:p>
            <a:r>
              <a:rPr lang="fr-FR"/>
              <a:t>Principales conclusions de l’investigation  </a:t>
            </a:r>
          </a:p>
          <a:p>
            <a:r>
              <a:rPr lang="fr-FR"/>
              <a:t>Mesures prises </a:t>
            </a:r>
          </a:p>
          <a:p>
            <a:r>
              <a:rPr lang="fr-FR"/>
              <a:t>Implications pour la santé publique et recommandations</a:t>
            </a:r>
          </a:p>
          <a:p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14A2B-907E-B69C-BF2A-9C8107A0859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r-FR"/>
              <a:t>Rédiger une brève description</a:t>
            </a:r>
          </a:p>
          <a:p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A2F9A-2D35-3D86-23CB-7BD8E193C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l="29104"/>
          <a:stretch/>
        </p:blipFill>
        <p:spPr>
          <a:xfrm>
            <a:off x="0" y="6000571"/>
            <a:ext cx="6096000" cy="873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CEFA9C-FA01-979B-02C0-A74AE7BCB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2000"/>
          </a:blip>
          <a:srcRect r="50000"/>
          <a:stretch/>
        </p:blipFill>
        <p:spPr>
          <a:xfrm>
            <a:off x="7892715" y="6000571"/>
            <a:ext cx="4299285" cy="8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3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82DBD-54BA-7F2D-C953-79DBDF7F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41" y="365126"/>
            <a:ext cx="5685890" cy="1087808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Données épidémiologiques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E3E001E3-5FBE-A1B8-AFBE-31C1B8CBB63B}"/>
              </a:ext>
            </a:extLst>
          </p:cNvPr>
          <p:cNvSpPr/>
          <p:nvPr/>
        </p:nvSpPr>
        <p:spPr>
          <a:xfrm>
            <a:off x="8058580" y="0"/>
            <a:ext cx="4133420" cy="6403365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pi curve">
            <a:extLst>
              <a:ext uri="{FF2B5EF4-FFF2-40B4-BE49-F238E27FC236}">
                <a16:creationId xmlns:a16="http://schemas.microsoft.com/office/drawing/2014/main" id="{D25FF742-B176-BE8A-4E45-58B8FBDAD475}"/>
              </a:ext>
            </a:extLst>
          </p:cNvPr>
          <p:cNvSpPr/>
          <p:nvPr/>
        </p:nvSpPr>
        <p:spPr>
          <a:xfrm>
            <a:off x="553621" y="1280964"/>
            <a:ext cx="7317312" cy="512240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/>
          <a:lstStyle>
            <a:lvl1pPr algn="ctr"/>
          </a:lstStyle>
          <a:p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Renseigner la courbe épidémique</a:t>
            </a:r>
          </a:p>
        </p:txBody>
      </p:sp>
      <p:sp>
        <p:nvSpPr>
          <p:cNvPr id="5" name="Cases ###">
            <a:extLst>
              <a:ext uri="{FF2B5EF4-FFF2-40B4-BE49-F238E27FC236}">
                <a16:creationId xmlns:a16="http://schemas.microsoft.com/office/drawing/2014/main" id="{5E31A4F2-23C0-137A-7239-BF370EAF97A0}"/>
              </a:ext>
            </a:extLst>
          </p:cNvPr>
          <p:cNvSpPr/>
          <p:nvPr/>
        </p:nvSpPr>
        <p:spPr>
          <a:xfrm>
            <a:off x="8421453" y="486391"/>
            <a:ext cx="1625533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aths ###">
            <a:extLst>
              <a:ext uri="{FF2B5EF4-FFF2-40B4-BE49-F238E27FC236}">
                <a16:creationId xmlns:a16="http://schemas.microsoft.com/office/drawing/2014/main" id="{4DAD17D6-25C2-15CC-1313-D6EDC23D52BF}"/>
              </a:ext>
            </a:extLst>
          </p:cNvPr>
          <p:cNvSpPr/>
          <p:nvPr/>
        </p:nvSpPr>
        <p:spPr>
          <a:xfrm>
            <a:off x="10169640" y="486391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s ###">
            <a:extLst>
              <a:ext uri="{FF2B5EF4-FFF2-40B4-BE49-F238E27FC236}">
                <a16:creationId xmlns:a16="http://schemas.microsoft.com/office/drawing/2014/main" id="{F873462B-9911-6787-DD13-A249AC879B35}"/>
              </a:ext>
            </a:extLst>
          </p:cNvPr>
          <p:cNvSpPr/>
          <p:nvPr/>
        </p:nvSpPr>
        <p:spPr>
          <a:xfrm>
            <a:off x="8447034" y="2063275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eaths ###">
            <a:extLst>
              <a:ext uri="{FF2B5EF4-FFF2-40B4-BE49-F238E27FC236}">
                <a16:creationId xmlns:a16="http://schemas.microsoft.com/office/drawing/2014/main" id="{C3B4C0CA-3E32-C277-A5B2-4D31C4D41ABA}"/>
              </a:ext>
            </a:extLst>
          </p:cNvPr>
          <p:cNvSpPr/>
          <p:nvPr/>
        </p:nvSpPr>
        <p:spPr>
          <a:xfrm>
            <a:off x="10195222" y="2063275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s ###">
            <a:extLst>
              <a:ext uri="{FF2B5EF4-FFF2-40B4-BE49-F238E27FC236}">
                <a16:creationId xmlns:a16="http://schemas.microsoft.com/office/drawing/2014/main" id="{B0D3CEA0-7463-0920-70B8-2B4468A5A11B}"/>
              </a:ext>
            </a:extLst>
          </p:cNvPr>
          <p:cNvSpPr/>
          <p:nvPr/>
        </p:nvSpPr>
        <p:spPr>
          <a:xfrm>
            <a:off x="8427162" y="3640159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eaths ###">
            <a:extLst>
              <a:ext uri="{FF2B5EF4-FFF2-40B4-BE49-F238E27FC236}">
                <a16:creationId xmlns:a16="http://schemas.microsoft.com/office/drawing/2014/main" id="{1F97C459-9A37-AAB0-569E-3CB1BEBDD77C}"/>
              </a:ext>
            </a:extLst>
          </p:cNvPr>
          <p:cNvSpPr/>
          <p:nvPr/>
        </p:nvSpPr>
        <p:spPr>
          <a:xfrm>
            <a:off x="10175350" y="3640159"/>
            <a:ext cx="1625534" cy="1154241"/>
          </a:xfrm>
          <a:prstGeom prst="roundRect">
            <a:avLst>
              <a:gd name="adj" fmla="val 756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spected">
            <a:extLst>
              <a:ext uri="{FF2B5EF4-FFF2-40B4-BE49-F238E27FC236}">
                <a16:creationId xmlns:a16="http://schemas.microsoft.com/office/drawing/2014/main" id="{FC4F36A7-FCFC-4E1D-0E10-A53E618F6358}"/>
              </a:ext>
            </a:extLst>
          </p:cNvPr>
          <p:cNvSpPr txBox="1"/>
          <p:nvPr/>
        </p:nvSpPr>
        <p:spPr>
          <a:xfrm>
            <a:off x="8395747" y="144799"/>
            <a:ext cx="1137489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Présumés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firmed">
            <a:extLst>
              <a:ext uri="{FF2B5EF4-FFF2-40B4-BE49-F238E27FC236}">
                <a16:creationId xmlns:a16="http://schemas.microsoft.com/office/drawing/2014/main" id="{30514D47-9121-FDC7-0C8D-5174B37762D6}"/>
              </a:ext>
            </a:extLst>
          </p:cNvPr>
          <p:cNvSpPr txBox="1"/>
          <p:nvPr/>
        </p:nvSpPr>
        <p:spPr>
          <a:xfrm>
            <a:off x="8411171" y="1717215"/>
            <a:ext cx="1182373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Confirmés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bable">
            <a:extLst>
              <a:ext uri="{FF2B5EF4-FFF2-40B4-BE49-F238E27FC236}">
                <a16:creationId xmlns:a16="http://schemas.microsoft.com/office/drawing/2014/main" id="{8AFC14B5-6A5D-1D2D-0A7F-66915B0B5386}"/>
              </a:ext>
            </a:extLst>
          </p:cNvPr>
          <p:cNvSpPr txBox="1"/>
          <p:nvPr/>
        </p:nvSpPr>
        <p:spPr>
          <a:xfrm>
            <a:off x="8395747" y="3289632"/>
            <a:ext cx="1148710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Probables</a:t>
            </a:r>
          </a:p>
        </p:txBody>
      </p:sp>
      <p:sp>
        <p:nvSpPr>
          <p:cNvPr id="14" name="Period (start and end dates) MM/DD/YY – MM/DD/YY">
            <a:extLst>
              <a:ext uri="{FF2B5EF4-FFF2-40B4-BE49-F238E27FC236}">
                <a16:creationId xmlns:a16="http://schemas.microsoft.com/office/drawing/2014/main" id="{DFEC1E18-300C-00B0-C145-621F05260DA2}"/>
              </a:ext>
            </a:extLst>
          </p:cNvPr>
          <p:cNvSpPr/>
          <p:nvPr/>
        </p:nvSpPr>
        <p:spPr>
          <a:xfrm>
            <a:off x="545041" y="1280964"/>
            <a:ext cx="7334344" cy="94815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5760" tIns="45720" rIns="45719" bIns="4572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Période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JJ/MM/AA (date de début) — JJ/MM/AA (date de fin)</a:t>
            </a:r>
          </a:p>
        </p:txBody>
      </p:sp>
      <p:sp>
        <p:nvSpPr>
          <p:cNvPr id="15" name="%">
            <a:extLst>
              <a:ext uri="{FF2B5EF4-FFF2-40B4-BE49-F238E27FC236}">
                <a16:creationId xmlns:a16="http://schemas.microsoft.com/office/drawing/2014/main" id="{D46DFFAF-C2F4-94CB-C98E-1B5CFBB24B04}"/>
              </a:ext>
            </a:extLst>
          </p:cNvPr>
          <p:cNvSpPr/>
          <p:nvPr/>
        </p:nvSpPr>
        <p:spPr>
          <a:xfrm>
            <a:off x="8421453" y="5475298"/>
            <a:ext cx="3355494" cy="899624"/>
          </a:xfrm>
          <a:prstGeom prst="roundRect">
            <a:avLst>
              <a:gd name="adj" fmla="val 8482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b"/>
          <a:lstStyle/>
          <a:p>
            <a:pPr algn="ctr">
              <a:lnSpc>
                <a:spcPct val="20000"/>
              </a:lnSpc>
              <a:defRPr sz="1600" b="1">
                <a:solidFill>
                  <a:srgbClr val="FFFFFF"/>
                </a:solidFill>
              </a:defRPr>
            </a:pPr>
            <a:endParaRPr sz="5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FR among confirmed cases">
            <a:extLst>
              <a:ext uri="{FF2B5EF4-FFF2-40B4-BE49-F238E27FC236}">
                <a16:creationId xmlns:a16="http://schemas.microsoft.com/office/drawing/2014/main" id="{E71E71D0-A8A3-C9FB-AC9B-FCB24B720931}"/>
              </a:ext>
            </a:extLst>
          </p:cNvPr>
          <p:cNvSpPr txBox="1"/>
          <p:nvPr/>
        </p:nvSpPr>
        <p:spPr>
          <a:xfrm>
            <a:off x="8407611" y="4894952"/>
            <a:ext cx="332991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Taux de mortalité pour les cas confirmés</a:t>
            </a:r>
          </a:p>
        </p:txBody>
      </p:sp>
      <p:sp>
        <p:nvSpPr>
          <p:cNvPr id="17" name="Suspected">
            <a:extLst>
              <a:ext uri="{FF2B5EF4-FFF2-40B4-BE49-F238E27FC236}">
                <a16:creationId xmlns:a16="http://schemas.microsoft.com/office/drawing/2014/main" id="{8F8E7484-2C9A-AE7F-CFA9-3B3023A595C8}"/>
              </a:ext>
            </a:extLst>
          </p:cNvPr>
          <p:cNvSpPr txBox="1"/>
          <p:nvPr/>
        </p:nvSpPr>
        <p:spPr>
          <a:xfrm>
            <a:off x="8603822" y="579516"/>
            <a:ext cx="493082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spected">
            <a:extLst>
              <a:ext uri="{FF2B5EF4-FFF2-40B4-BE49-F238E27FC236}">
                <a16:creationId xmlns:a16="http://schemas.microsoft.com/office/drawing/2014/main" id="{46A6FF45-8FDF-4380-E94C-E3B5AD809E07}"/>
              </a:ext>
            </a:extLst>
          </p:cNvPr>
          <p:cNvSpPr txBox="1"/>
          <p:nvPr/>
        </p:nvSpPr>
        <p:spPr>
          <a:xfrm>
            <a:off x="10252165" y="579516"/>
            <a:ext cx="73673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Décès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uspected">
            <a:extLst>
              <a:ext uri="{FF2B5EF4-FFF2-40B4-BE49-F238E27FC236}">
                <a16:creationId xmlns:a16="http://schemas.microsoft.com/office/drawing/2014/main" id="{E2185667-FF45-B80D-6217-FC57FA53DBE3}"/>
              </a:ext>
            </a:extLst>
          </p:cNvPr>
          <p:cNvSpPr txBox="1"/>
          <p:nvPr/>
        </p:nvSpPr>
        <p:spPr>
          <a:xfrm>
            <a:off x="8497222" y="77219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  <a:endParaRPr sz="3600" b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uspected">
            <a:extLst>
              <a:ext uri="{FF2B5EF4-FFF2-40B4-BE49-F238E27FC236}">
                <a16:creationId xmlns:a16="http://schemas.microsoft.com/office/drawing/2014/main" id="{5F4720CB-560F-DC98-86CA-7D9B30719A39}"/>
              </a:ext>
            </a:extLst>
          </p:cNvPr>
          <p:cNvSpPr txBox="1"/>
          <p:nvPr/>
        </p:nvSpPr>
        <p:spPr>
          <a:xfrm>
            <a:off x="10255500" y="77016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  <a:endParaRPr sz="36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uspected">
            <a:extLst>
              <a:ext uri="{FF2B5EF4-FFF2-40B4-BE49-F238E27FC236}">
                <a16:creationId xmlns:a16="http://schemas.microsoft.com/office/drawing/2014/main" id="{CE096522-AF2A-B352-5F4C-57B084E281FD}"/>
              </a:ext>
            </a:extLst>
          </p:cNvPr>
          <p:cNvSpPr txBox="1"/>
          <p:nvPr/>
        </p:nvSpPr>
        <p:spPr>
          <a:xfrm>
            <a:off x="8627716" y="2144326"/>
            <a:ext cx="493082" cy="819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</a:p>
          <a:p>
            <a:pPr algn="ctr"/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uspected">
            <a:extLst>
              <a:ext uri="{FF2B5EF4-FFF2-40B4-BE49-F238E27FC236}">
                <a16:creationId xmlns:a16="http://schemas.microsoft.com/office/drawing/2014/main" id="{C2C45B33-2D4D-453C-339E-B1413D3463CF}"/>
              </a:ext>
            </a:extLst>
          </p:cNvPr>
          <p:cNvSpPr txBox="1"/>
          <p:nvPr/>
        </p:nvSpPr>
        <p:spPr>
          <a:xfrm>
            <a:off x="10276059" y="2144326"/>
            <a:ext cx="73673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Décès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uspected">
            <a:extLst>
              <a:ext uri="{FF2B5EF4-FFF2-40B4-BE49-F238E27FC236}">
                <a16:creationId xmlns:a16="http://schemas.microsoft.com/office/drawing/2014/main" id="{F190763D-D62B-856D-AF45-EF8825772242}"/>
              </a:ext>
            </a:extLst>
          </p:cNvPr>
          <p:cNvSpPr txBox="1"/>
          <p:nvPr/>
        </p:nvSpPr>
        <p:spPr>
          <a:xfrm>
            <a:off x="8521116" y="233700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  <a:endParaRPr sz="36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uspected">
            <a:extLst>
              <a:ext uri="{FF2B5EF4-FFF2-40B4-BE49-F238E27FC236}">
                <a16:creationId xmlns:a16="http://schemas.microsoft.com/office/drawing/2014/main" id="{4CDD06BD-92A6-9760-2EC7-1E027843CEB8}"/>
              </a:ext>
            </a:extLst>
          </p:cNvPr>
          <p:cNvSpPr txBox="1"/>
          <p:nvPr/>
        </p:nvSpPr>
        <p:spPr>
          <a:xfrm>
            <a:off x="10279394" y="2334977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  <a:endParaRPr sz="36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uspected">
            <a:extLst>
              <a:ext uri="{FF2B5EF4-FFF2-40B4-BE49-F238E27FC236}">
                <a16:creationId xmlns:a16="http://schemas.microsoft.com/office/drawing/2014/main" id="{E355830A-9909-817E-91E0-057F71C87B20}"/>
              </a:ext>
            </a:extLst>
          </p:cNvPr>
          <p:cNvSpPr txBox="1"/>
          <p:nvPr/>
        </p:nvSpPr>
        <p:spPr>
          <a:xfrm>
            <a:off x="8619752" y="3721210"/>
            <a:ext cx="493082" cy="819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</a:p>
          <a:p>
            <a:pPr algn="ctr"/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uspected">
            <a:extLst>
              <a:ext uri="{FF2B5EF4-FFF2-40B4-BE49-F238E27FC236}">
                <a16:creationId xmlns:a16="http://schemas.microsoft.com/office/drawing/2014/main" id="{6B18EDA0-7321-7800-279E-E72D3A274DB2}"/>
              </a:ext>
            </a:extLst>
          </p:cNvPr>
          <p:cNvSpPr txBox="1"/>
          <p:nvPr/>
        </p:nvSpPr>
        <p:spPr>
          <a:xfrm>
            <a:off x="10268095" y="3721210"/>
            <a:ext cx="736738" cy="377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fr-F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Décès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uspected">
            <a:extLst>
              <a:ext uri="{FF2B5EF4-FFF2-40B4-BE49-F238E27FC236}">
                <a16:creationId xmlns:a16="http://schemas.microsoft.com/office/drawing/2014/main" id="{B0BEBFA6-1146-F688-9E9F-855658BD5B6E}"/>
              </a:ext>
            </a:extLst>
          </p:cNvPr>
          <p:cNvSpPr txBox="1"/>
          <p:nvPr/>
        </p:nvSpPr>
        <p:spPr>
          <a:xfrm>
            <a:off x="8513152" y="3913891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  <a:endParaRPr sz="36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uspected">
            <a:extLst>
              <a:ext uri="{FF2B5EF4-FFF2-40B4-BE49-F238E27FC236}">
                <a16:creationId xmlns:a16="http://schemas.microsoft.com/office/drawing/2014/main" id="{64B914BB-C640-70CD-2196-38247C305C1F}"/>
              </a:ext>
            </a:extLst>
          </p:cNvPr>
          <p:cNvSpPr txBox="1"/>
          <p:nvPr/>
        </p:nvSpPr>
        <p:spPr>
          <a:xfrm>
            <a:off x="10271430" y="3911861"/>
            <a:ext cx="1118254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####</a:t>
            </a:r>
            <a:endParaRPr sz="36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uspected">
            <a:extLst>
              <a:ext uri="{FF2B5EF4-FFF2-40B4-BE49-F238E27FC236}">
                <a16:creationId xmlns:a16="http://schemas.microsoft.com/office/drawing/2014/main" id="{31D849FE-4EAF-6CBC-B067-B0F1C52E8266}"/>
              </a:ext>
            </a:extLst>
          </p:cNvPr>
          <p:cNvSpPr txBox="1"/>
          <p:nvPr/>
        </p:nvSpPr>
        <p:spPr>
          <a:xfrm>
            <a:off x="9873940" y="5555849"/>
            <a:ext cx="502700" cy="709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700" b="1">
                <a:solidFill>
                  <a:srgbClr val="0D1224"/>
                </a:solidFill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1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Indicateurs </a:t>
            </a:r>
            <a:r>
              <a:rPr lang="en-US" dirty="0"/>
              <a:t>7-1-7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73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">
            <a:extLst>
              <a:ext uri="{FF2B5EF4-FFF2-40B4-BE49-F238E27FC236}">
                <a16:creationId xmlns:a16="http://schemas.microsoft.com/office/drawing/2014/main" id="{AF5CF385-9B11-BC55-34D4-827AB630441F}"/>
              </a:ext>
            </a:extLst>
          </p:cNvPr>
          <p:cNvSpPr/>
          <p:nvPr/>
        </p:nvSpPr>
        <p:spPr>
          <a:xfrm>
            <a:off x="10008427" y="3872551"/>
            <a:ext cx="1619997" cy="519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4CA79">
                  <a:alpha val="75838"/>
                </a:srgbClr>
              </a:gs>
              <a:gs pos="100000">
                <a:schemeClr val="accent1">
                  <a:lumMod val="30000"/>
                  <a:lumOff val="70000"/>
                  <a:alpha val="62484"/>
                </a:schemeClr>
              </a:gs>
            </a:gsLst>
            <a:lin ang="0" scaled="0"/>
          </a:gradFill>
          <a:ln w="12700">
            <a:miter lim="400000"/>
          </a:ln>
        </p:spPr>
        <p:txBody>
          <a:bodyPr lIns="45719" rIns="45719" anchor="ctr"/>
          <a:lstStyle/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TECT 7 DAYS to detect a suspected infectious disease outbreak">
            <a:extLst>
              <a:ext uri="{FF2B5EF4-FFF2-40B4-BE49-F238E27FC236}">
                <a16:creationId xmlns:a16="http://schemas.microsoft.com/office/drawing/2014/main" id="{9E951D02-2C68-46B2-98A7-A2235D709C94}"/>
              </a:ext>
            </a:extLst>
          </p:cNvPr>
          <p:cNvSpPr txBox="1"/>
          <p:nvPr/>
        </p:nvSpPr>
        <p:spPr>
          <a:xfrm>
            <a:off x="479424" y="2130197"/>
            <a:ext cx="17048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fr-F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9F70526E-DF7A-4C62-F62D-683801824ED4}"/>
              </a:ext>
            </a:extLst>
          </p:cNvPr>
          <p:cNvSpPr/>
          <p:nvPr/>
        </p:nvSpPr>
        <p:spPr>
          <a:xfrm>
            <a:off x="416039" y="3871697"/>
            <a:ext cx="3703516" cy="508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>
                  <a:alpha val="55982"/>
                </a:schemeClr>
              </a:gs>
              <a:gs pos="100000">
                <a:srgbClr val="FF7375">
                  <a:alpha val="7275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A09B15C5-FA1D-7068-7730-904F2C7BA931}"/>
              </a:ext>
            </a:extLst>
          </p:cNvPr>
          <p:cNvSpPr/>
          <p:nvPr/>
        </p:nvSpPr>
        <p:spPr>
          <a:xfrm>
            <a:off x="3643737" y="3873331"/>
            <a:ext cx="3669778" cy="50711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7375">
                  <a:alpha val="47116"/>
                </a:srgbClr>
              </a:gs>
              <a:gs pos="100000">
                <a:srgbClr val="E7A649">
                  <a:alpha val="73933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DE36FCE7-C48D-C0AD-28B3-EAC4271A9E58}"/>
              </a:ext>
            </a:extLst>
          </p:cNvPr>
          <p:cNvSpPr/>
          <p:nvPr/>
        </p:nvSpPr>
        <p:spPr>
          <a:xfrm>
            <a:off x="6813678" y="3870683"/>
            <a:ext cx="3695799" cy="519287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7A649">
                  <a:alpha val="55000"/>
                </a:srgbClr>
              </a:gs>
              <a:gs pos="91000">
                <a:srgbClr val="57AD6A">
                  <a:alpha val="68566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31146D-D325-B773-6A0D-7214F823B509}"/>
              </a:ext>
            </a:extLst>
          </p:cNvPr>
          <p:cNvGrpSpPr/>
          <p:nvPr/>
        </p:nvGrpSpPr>
        <p:grpSpPr>
          <a:xfrm>
            <a:off x="675056" y="4446356"/>
            <a:ext cx="9571452" cy="363386"/>
            <a:chOff x="515578" y="3159483"/>
            <a:chExt cx="9571452" cy="68346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6DDBC17-F485-D503-4BE5-DDFC9B8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515578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AA134B-2CAC-8A39-DF1F-A2C58F7C1046}"/>
                </a:ext>
              </a:extLst>
            </p:cNvPr>
            <p:cNvCxnSpPr>
              <a:cxnSpLocks/>
            </p:cNvCxnSpPr>
            <p:nvPr/>
          </p:nvCxnSpPr>
          <p:spPr>
            <a:xfrm>
              <a:off x="3728799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0FBB66-87EC-160D-E259-F9AD066D16DD}"/>
                </a:ext>
              </a:extLst>
            </p:cNvPr>
            <p:cNvCxnSpPr>
              <a:cxnSpLocks/>
            </p:cNvCxnSpPr>
            <p:nvPr/>
          </p:nvCxnSpPr>
          <p:spPr>
            <a:xfrm>
              <a:off x="6889827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08C3B78-9660-BA7E-531B-B293149BA60E}"/>
                </a:ext>
              </a:extLst>
            </p:cNvPr>
            <p:cNvCxnSpPr>
              <a:cxnSpLocks/>
            </p:cNvCxnSpPr>
            <p:nvPr/>
          </p:nvCxnSpPr>
          <p:spPr>
            <a:xfrm>
              <a:off x="10087030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EC38C6-DB8E-70B7-2A1D-98A64B63A5B1}"/>
              </a:ext>
            </a:extLst>
          </p:cNvPr>
          <p:cNvSpPr txBox="1"/>
          <p:nvPr/>
        </p:nvSpPr>
        <p:spPr>
          <a:xfrm>
            <a:off x="779790" y="4491437"/>
            <a:ext cx="298657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fr-FR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D8C0F1-0106-61A3-90C3-C5DA25240923}"/>
              </a:ext>
            </a:extLst>
          </p:cNvPr>
          <p:cNvSpPr txBox="1"/>
          <p:nvPr/>
        </p:nvSpPr>
        <p:spPr>
          <a:xfrm>
            <a:off x="4017495" y="4452980"/>
            <a:ext cx="300262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fr-FR"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DA9AFB-ADE8-722B-601A-D2F5A3F40538}"/>
              </a:ext>
            </a:extLst>
          </p:cNvPr>
          <p:cNvSpPr txBox="1"/>
          <p:nvPr/>
        </p:nvSpPr>
        <p:spPr>
          <a:xfrm>
            <a:off x="7255200" y="4452980"/>
            <a:ext cx="237493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fr-FR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Riposte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AA91E-60CE-7A08-F374-E8A28909EB88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fr-FR" sz="18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Évènement, Lieu, Durée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FD6523B-B749-FAE8-6310-D6709E4CAD2D}"/>
              </a:ext>
            </a:extLst>
          </p:cNvPr>
          <p:cNvSpPr/>
          <p:nvPr/>
        </p:nvSpPr>
        <p:spPr>
          <a:xfrm>
            <a:off x="643970" y="4889620"/>
            <a:ext cx="3177669" cy="531138"/>
          </a:xfrm>
          <a:prstGeom prst="roundRect">
            <a:avLst>
              <a:gd name="adj" fmla="val 7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Promptitude</a:t>
            </a:r>
          </a:p>
        </p:txBody>
      </p:sp>
      <p:sp>
        <p:nvSpPr>
          <p:cNvPr id="29" name="# DAYS">
            <a:extLst>
              <a:ext uri="{FF2B5EF4-FFF2-40B4-BE49-F238E27FC236}">
                <a16:creationId xmlns:a16="http://schemas.microsoft.com/office/drawing/2014/main" id="{C81C634D-58A6-8F30-DC1D-243BB572CFB1}"/>
              </a:ext>
            </a:extLst>
          </p:cNvPr>
          <p:cNvSpPr txBox="1"/>
          <p:nvPr/>
        </p:nvSpPr>
        <p:spPr>
          <a:xfrm>
            <a:off x="650824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lang="fr-FR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4800E2-2B0F-D505-7028-C5531E4C8BD6}"/>
              </a:ext>
            </a:extLst>
          </p:cNvPr>
          <p:cNvSpPr txBox="1"/>
          <p:nvPr/>
        </p:nvSpPr>
        <p:spPr>
          <a:xfrm>
            <a:off x="2498651" y="4923277"/>
            <a:ext cx="127038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jours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A8B5BD8-B1D6-2425-5973-C7918EA856A0}"/>
              </a:ext>
            </a:extLst>
          </p:cNvPr>
          <p:cNvSpPr/>
          <p:nvPr/>
        </p:nvSpPr>
        <p:spPr>
          <a:xfrm>
            <a:off x="3907450" y="4889620"/>
            <a:ext cx="3177669" cy="531138"/>
          </a:xfrm>
          <a:prstGeom prst="roundRect">
            <a:avLst>
              <a:gd name="adj" fmla="val 71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Promptitude</a:t>
            </a:r>
          </a:p>
        </p:txBody>
      </p:sp>
      <p:sp>
        <p:nvSpPr>
          <p:cNvPr id="33" name="# DAYS">
            <a:extLst>
              <a:ext uri="{FF2B5EF4-FFF2-40B4-BE49-F238E27FC236}">
                <a16:creationId xmlns:a16="http://schemas.microsoft.com/office/drawing/2014/main" id="{2FEF7316-4B10-54A6-EAC2-1D93FCCA94D8}"/>
              </a:ext>
            </a:extLst>
          </p:cNvPr>
          <p:cNvSpPr txBox="1"/>
          <p:nvPr/>
        </p:nvSpPr>
        <p:spPr>
          <a:xfrm>
            <a:off x="3914304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lang="fr-FR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F9B2C0-5814-0066-F305-F7A882949C93}"/>
              </a:ext>
            </a:extLst>
          </p:cNvPr>
          <p:cNvSpPr txBox="1"/>
          <p:nvPr/>
        </p:nvSpPr>
        <p:spPr>
          <a:xfrm>
            <a:off x="5702837" y="4923277"/>
            <a:ext cx="134328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jours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744EA961-CC02-F261-A02C-E4A659265093}"/>
              </a:ext>
            </a:extLst>
          </p:cNvPr>
          <p:cNvSpPr/>
          <p:nvPr/>
        </p:nvSpPr>
        <p:spPr>
          <a:xfrm>
            <a:off x="7170928" y="4889620"/>
            <a:ext cx="4421186" cy="531138"/>
          </a:xfrm>
          <a:prstGeom prst="roundRect">
            <a:avLst>
              <a:gd name="adj" fmla="val 71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Promptitude</a:t>
            </a:r>
          </a:p>
        </p:txBody>
      </p:sp>
      <p:sp>
        <p:nvSpPr>
          <p:cNvPr id="37" name="# DAYS">
            <a:extLst>
              <a:ext uri="{FF2B5EF4-FFF2-40B4-BE49-F238E27FC236}">
                <a16:creationId xmlns:a16="http://schemas.microsoft.com/office/drawing/2014/main" id="{49AFF23B-C4F5-F91D-63DA-8F4C0F23CF68}"/>
              </a:ext>
            </a:extLst>
          </p:cNvPr>
          <p:cNvSpPr txBox="1"/>
          <p:nvPr/>
        </p:nvSpPr>
        <p:spPr>
          <a:xfrm>
            <a:off x="7177782" y="5026840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lang="fr-FR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786CED-845B-7A00-453B-5FF8CFC13570}"/>
              </a:ext>
            </a:extLst>
          </p:cNvPr>
          <p:cNvSpPr txBox="1"/>
          <p:nvPr/>
        </p:nvSpPr>
        <p:spPr>
          <a:xfrm>
            <a:off x="10246508" y="4923277"/>
            <a:ext cx="122655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jours</a:t>
            </a:r>
          </a:p>
        </p:txBody>
      </p:sp>
      <p:pic>
        <p:nvPicPr>
          <p:cNvPr id="51" name="Picture 50" descr="A purple circle with white dots&#10;&#10;Description automatically generated">
            <a:extLst>
              <a:ext uri="{FF2B5EF4-FFF2-40B4-BE49-F238E27FC236}">
                <a16:creationId xmlns:a16="http://schemas.microsoft.com/office/drawing/2014/main" id="{D23267B5-785A-F596-752B-AFCE25004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92" y="3866083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B29B5CF-8B03-A81E-3D8E-13BB415DC8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24732" y="3872170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4C4C08B-2DBE-0D14-6ACC-FDCD1DCB78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12522" y="3877153"/>
            <a:ext cx="507116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AAB7532-F5E2-1C31-28AB-5DBA1788770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006857" y="3872430"/>
            <a:ext cx="502628" cy="50711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FDCFAD40-F02E-A4DC-E428-21DE3D1DE2DE}"/>
              </a:ext>
            </a:extLst>
          </p:cNvPr>
          <p:cNvGrpSpPr/>
          <p:nvPr/>
        </p:nvGrpSpPr>
        <p:grpSpPr>
          <a:xfrm>
            <a:off x="420682" y="283060"/>
            <a:ext cx="2428874" cy="3576029"/>
            <a:chOff x="420682" y="283060"/>
            <a:chExt cx="2428874" cy="357602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74574FA-BA03-8C16-F74B-5D803C7CD1F9}"/>
                </a:ext>
              </a:extLst>
            </p:cNvPr>
            <p:cNvGrpSpPr/>
            <p:nvPr/>
          </p:nvGrpSpPr>
          <p:grpSpPr>
            <a:xfrm>
              <a:off x="420682" y="283060"/>
              <a:ext cx="2428874" cy="3576029"/>
              <a:chOff x="420682" y="283060"/>
              <a:chExt cx="2428874" cy="3576029"/>
            </a:xfrm>
          </p:grpSpPr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1933818-F011-F510-D4EE-877C3CF4D58C}"/>
                  </a:ext>
                </a:extLst>
              </p:cNvPr>
              <p:cNvSpPr/>
              <p:nvPr/>
            </p:nvSpPr>
            <p:spPr>
              <a:xfrm>
                <a:off x="420682" y="283060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fr-FR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riangle 41">
                <a:extLst>
                  <a:ext uri="{FF2B5EF4-FFF2-40B4-BE49-F238E27FC236}">
                    <a16:creationId xmlns:a16="http://schemas.microsoft.com/office/drawing/2014/main" id="{FFD652FE-2739-F636-0404-64F37534355F}"/>
                  </a:ext>
                </a:extLst>
              </p:cNvPr>
              <p:cNvSpPr/>
              <p:nvPr/>
            </p:nvSpPr>
            <p:spPr>
              <a:xfrm rot="10800000">
                <a:off x="528401" y="3667660"/>
                <a:ext cx="321043" cy="191429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3079E1-B02E-7C06-7EC8-FC5E05EBECD1}"/>
                  </a:ext>
                </a:extLst>
              </p:cNvPr>
              <p:cNvSpPr txBox="1"/>
              <p:nvPr/>
            </p:nvSpPr>
            <p:spPr>
              <a:xfrm>
                <a:off x="612727" y="467876"/>
                <a:ext cx="1993516" cy="272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b="1" i="0" u="none" strike="noStrike" cap="none" spc="0" normalizeH="0" baseline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Date </a:t>
                </a:r>
                <a:br>
                  <a:rPr kumimoji="0" lang="fr-FR" b="1" i="0" u="none" strike="noStrike" cap="none" spc="0" normalizeH="0" baseline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fr-FR" b="1" i="0" u="none" strike="noStrike" cap="none" spc="0" normalizeH="0" baseline="0">
                    <a:ln>
                      <a:noFill/>
                    </a:ln>
                    <a:solidFill>
                      <a:schemeClr val="accent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d’apparition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JJ MM AAAA</a:t>
                </a:r>
                <a:br>
                  <a:rPr lang="fr-FR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kumimoji="0" lang="fr-FR" sz="1400" i="0" u="none" strike="noStrike" cap="none" spc="0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Décrire brièvement la raison de l’identification de cette date et toute observation importante.</a:t>
                </a:r>
                <a:br>
                  <a:rPr kumimoji="0" lang="fr-FR" sz="1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fr-FR" sz="5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fr-FR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Les définitions sont fournies dans l’onglet « Notes ».</a:t>
                </a:r>
              </a:p>
            </p:txBody>
          </p: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91C5F12-C2D5-F96B-72D4-8EABC45F50E2}"/>
                </a:ext>
              </a:extLst>
            </p:cNvPr>
            <p:cNvCxnSpPr>
              <a:cxnSpLocks/>
            </p:cNvCxnSpPr>
            <p:nvPr/>
          </p:nvCxnSpPr>
          <p:spPr>
            <a:xfrm>
              <a:off x="650824" y="1481560"/>
              <a:ext cx="1772259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8BAF02C-A24A-24AF-D7EF-FB83F8B137D3}"/>
              </a:ext>
            </a:extLst>
          </p:cNvPr>
          <p:cNvGrpSpPr/>
          <p:nvPr/>
        </p:nvGrpSpPr>
        <p:grpSpPr>
          <a:xfrm>
            <a:off x="2916411" y="297030"/>
            <a:ext cx="2428874" cy="3573653"/>
            <a:chOff x="2916411" y="297030"/>
            <a:chExt cx="2428874" cy="3573653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920124-BD59-EE45-15B6-19EF727D422E}"/>
                </a:ext>
              </a:extLst>
            </p:cNvPr>
            <p:cNvGrpSpPr/>
            <p:nvPr/>
          </p:nvGrpSpPr>
          <p:grpSpPr>
            <a:xfrm>
              <a:off x="2916411" y="297030"/>
              <a:ext cx="2428874" cy="3573653"/>
              <a:chOff x="2916411" y="297030"/>
              <a:chExt cx="2428874" cy="3573653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9DE2CD17-371D-8AB6-37F6-BB1C8D3A3EB5}"/>
                  </a:ext>
                </a:extLst>
              </p:cNvPr>
              <p:cNvSpPr/>
              <p:nvPr/>
            </p:nvSpPr>
            <p:spPr>
              <a:xfrm>
                <a:off x="2916411" y="297030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fr-FR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riangle 40">
                <a:extLst>
                  <a:ext uri="{FF2B5EF4-FFF2-40B4-BE49-F238E27FC236}">
                    <a16:creationId xmlns:a16="http://schemas.microsoft.com/office/drawing/2014/main" id="{1658D129-788A-716E-0075-E1B9A67FE963}"/>
                  </a:ext>
                </a:extLst>
              </p:cNvPr>
              <p:cNvSpPr/>
              <p:nvPr/>
            </p:nvSpPr>
            <p:spPr>
              <a:xfrm rot="10800000">
                <a:off x="3692285" y="3688728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23B01EE-CE91-3C07-46D3-4E422EB852BE}"/>
                  </a:ext>
                </a:extLst>
              </p:cNvPr>
              <p:cNvSpPr txBox="1"/>
              <p:nvPr/>
            </p:nvSpPr>
            <p:spPr>
              <a:xfrm>
                <a:off x="3124503" y="484098"/>
                <a:ext cx="2127145" cy="272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b="1" i="0" u="none" strike="noStrike" cap="none" spc="0" normalizeH="0" baseline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Date de </a:t>
                </a:r>
                <a:br>
                  <a:rPr kumimoji="0" lang="fr-FR" b="1" i="0" u="none" strike="noStrike" cap="none" spc="0" normalizeH="0" baseline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fr-FR" b="1" i="0" u="none" strike="noStrike" cap="none" spc="0" normalizeH="0" baseline="0">
                    <a:ln>
                      <a:noFill/>
                    </a:ln>
                    <a:solidFill>
                      <a:srgbClr val="ED5446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détection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JJ MM AAAA</a:t>
                </a:r>
                <a:br>
                  <a:rPr lang="fr-FR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kumimoji="0" lang="fr-FR" sz="1400" i="0" u="none" strike="noStrike" cap="none" spc="0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Décrire brièvement la raison de l’identification de cette date et toute observation importante.</a:t>
                </a:r>
                <a:br>
                  <a:rPr kumimoji="0" lang="fr-FR" sz="1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fr-FR" sz="5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fr-FR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Les définitions sont fournies dans l’onglet « Notes ».</a:t>
                </a:r>
              </a:p>
            </p:txBody>
          </p: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44E9C8A-5F04-D2F6-2C15-2D53DC8A5639}"/>
                </a:ext>
              </a:extLst>
            </p:cNvPr>
            <p:cNvCxnSpPr>
              <a:cxnSpLocks/>
            </p:cNvCxnSpPr>
            <p:nvPr/>
          </p:nvCxnSpPr>
          <p:spPr>
            <a:xfrm>
              <a:off x="3127198" y="1481560"/>
              <a:ext cx="2035111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D34D899-C8FB-E165-A5EE-914C0860B486}"/>
              </a:ext>
            </a:extLst>
          </p:cNvPr>
          <p:cNvGrpSpPr/>
          <p:nvPr/>
        </p:nvGrpSpPr>
        <p:grpSpPr>
          <a:xfrm>
            <a:off x="5411852" y="280849"/>
            <a:ext cx="2428874" cy="3573659"/>
            <a:chOff x="5411852" y="280849"/>
            <a:chExt cx="2428874" cy="357365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5199894-2A94-730E-3194-E7154318D24A}"/>
                </a:ext>
              </a:extLst>
            </p:cNvPr>
            <p:cNvGrpSpPr/>
            <p:nvPr/>
          </p:nvGrpSpPr>
          <p:grpSpPr>
            <a:xfrm>
              <a:off x="5411852" y="280849"/>
              <a:ext cx="2428874" cy="3573659"/>
              <a:chOff x="5411852" y="280849"/>
              <a:chExt cx="2428874" cy="3573659"/>
            </a:xfrm>
          </p:grpSpPr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0FB85F6-3168-3F5A-3464-2946657CAC6E}"/>
                  </a:ext>
                </a:extLst>
              </p:cNvPr>
              <p:cNvSpPr/>
              <p:nvPr/>
            </p:nvSpPr>
            <p:spPr>
              <a:xfrm>
                <a:off x="5411852" y="280849"/>
                <a:ext cx="242887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fr-FR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riangle 39">
                <a:extLst>
                  <a:ext uri="{FF2B5EF4-FFF2-40B4-BE49-F238E27FC236}">
                    <a16:creationId xmlns:a16="http://schemas.microsoft.com/office/drawing/2014/main" id="{159CC65F-72D7-0042-3052-56DF676FAB01}"/>
                  </a:ext>
                </a:extLst>
              </p:cNvPr>
              <p:cNvSpPr/>
              <p:nvPr/>
            </p:nvSpPr>
            <p:spPr>
              <a:xfrm rot="10800000">
                <a:off x="6864013" y="3672553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B48B0DD-45AD-5205-000F-968F225832E9}"/>
                  </a:ext>
                </a:extLst>
              </p:cNvPr>
              <p:cNvSpPr txBox="1"/>
              <p:nvPr/>
            </p:nvSpPr>
            <p:spPr>
              <a:xfrm>
                <a:off x="5563751" y="444646"/>
                <a:ext cx="2129967" cy="27238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b="1" i="0" u="none" strike="noStrike" cap="none" spc="0" normalizeH="0" baseline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Date de </a:t>
                </a:r>
                <a:br>
                  <a:rPr kumimoji="0" lang="fr-FR" b="1" i="0" u="none" strike="noStrike" cap="none" spc="0" normalizeH="0" baseline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fr-FR" b="1" i="0" u="none" strike="noStrike" cap="none" spc="0" normalizeH="0" baseline="0">
                    <a:ln>
                      <a:noFill/>
                    </a:ln>
                    <a:solidFill>
                      <a:srgbClr val="FFA92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notification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JJ MM AAAA</a:t>
                </a:r>
                <a:br>
                  <a:rPr lang="fr-FR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kumimoji="0" lang="fr-FR" sz="1400" i="0" u="none" strike="noStrike" cap="none" spc="0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Décrire brièvement la raison de l’identification de cette date et toute observation importante.</a:t>
                </a:r>
                <a:br>
                  <a:rPr kumimoji="0" lang="fr-FR" sz="1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fr-FR" sz="5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fr-FR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Les définitions sont fournies dans l’onglet « Notes ».</a:t>
                </a: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E96D541-3966-8375-C40E-AC5D6DFDB767}"/>
                </a:ext>
              </a:extLst>
            </p:cNvPr>
            <p:cNvCxnSpPr>
              <a:cxnSpLocks/>
            </p:cNvCxnSpPr>
            <p:nvPr/>
          </p:nvCxnSpPr>
          <p:spPr>
            <a:xfrm>
              <a:off x="5575326" y="1481560"/>
              <a:ext cx="2017666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0CE9046-1D2D-9CE0-2EF2-A62ADFFAF8C3}"/>
              </a:ext>
            </a:extLst>
          </p:cNvPr>
          <p:cNvGrpSpPr/>
          <p:nvPr/>
        </p:nvGrpSpPr>
        <p:grpSpPr>
          <a:xfrm>
            <a:off x="7907294" y="292788"/>
            <a:ext cx="3696694" cy="3568240"/>
            <a:chOff x="7907294" y="292788"/>
            <a:chExt cx="3696694" cy="356824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7D8626-9628-5F44-6EB6-CE2F82556465}"/>
                </a:ext>
              </a:extLst>
            </p:cNvPr>
            <p:cNvGrpSpPr/>
            <p:nvPr/>
          </p:nvGrpSpPr>
          <p:grpSpPr>
            <a:xfrm>
              <a:off x="7907294" y="292788"/>
              <a:ext cx="3696694" cy="3568240"/>
              <a:chOff x="7907294" y="292788"/>
              <a:chExt cx="3696694" cy="3568240"/>
            </a:xfrm>
          </p:grpSpPr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3D5597FB-2C1F-07B8-6969-EC3BF63C6383}"/>
                  </a:ext>
                </a:extLst>
              </p:cNvPr>
              <p:cNvSpPr/>
              <p:nvPr/>
            </p:nvSpPr>
            <p:spPr>
              <a:xfrm>
                <a:off x="7907294" y="292788"/>
                <a:ext cx="3696694" cy="3395939"/>
              </a:xfrm>
              <a:prstGeom prst="roundRect">
                <a:avLst>
                  <a:gd name="adj" fmla="val 7152"/>
                </a:avLst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t"/>
              <a:lstStyle/>
              <a:p>
                <a:pPr>
                  <a:defRPr sz="1300" b="1">
                    <a:solidFill>
                      <a:srgbClr val="272727"/>
                    </a:solidFill>
                  </a:defRPr>
                </a:pPr>
                <a:endParaRPr lang="fr-FR" sz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riangle 26">
                <a:extLst>
                  <a:ext uri="{FF2B5EF4-FFF2-40B4-BE49-F238E27FC236}">
                    <a16:creationId xmlns:a16="http://schemas.microsoft.com/office/drawing/2014/main" id="{B029D382-F273-8FFE-9C1B-378E073418FE}"/>
                  </a:ext>
                </a:extLst>
              </p:cNvPr>
              <p:cNvSpPr/>
              <p:nvPr/>
            </p:nvSpPr>
            <p:spPr>
              <a:xfrm rot="10800000">
                <a:off x="10098678" y="3679073"/>
                <a:ext cx="321043" cy="181955"/>
              </a:xfrm>
              <a:prstGeom prst="triangle">
                <a:avLst/>
              </a:prstGeom>
              <a:solidFill>
                <a:srgbClr val="F2F6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CDB3866-FC2C-E6F9-3491-1513304E93B0}"/>
                  </a:ext>
                </a:extLst>
              </p:cNvPr>
              <p:cNvSpPr txBox="1"/>
              <p:nvPr/>
            </p:nvSpPr>
            <p:spPr>
              <a:xfrm>
                <a:off x="8064689" y="443680"/>
                <a:ext cx="3408372" cy="23698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b="1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Date d’achèvement </a:t>
                </a:r>
                <a:br>
                  <a:rPr kumimoji="0" lang="fr-FR" b="1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kumimoji="0" lang="fr-FR" b="1" i="0" u="none" strike="noStrike" cap="none" spc="0" normalizeH="0" baseline="0">
                    <a:ln>
                      <a:noFill/>
                    </a:ln>
                    <a:solidFill>
                      <a:schemeClr val="accent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de la riposte précoce</a:t>
                </a: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fr-FR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JJ MM AAAA</a:t>
                </a:r>
                <a:br>
                  <a:rPr lang="fr-FR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kumimoji="0" lang="fr-FR" sz="1400" i="0" u="none" strike="noStrike" cap="none" spc="0" normalizeH="0" baseline="0">
                  <a:ln>
                    <a:noFill/>
                  </a:ln>
                  <a:solidFill>
                    <a:schemeClr val="accent2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endParaRPr>
              </a:p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Décrire brièvement la raison de l’identification de cette date et toute observation importante.</a:t>
                </a:r>
                <a:br>
                  <a:rPr kumimoji="0" lang="fr-FR" sz="14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br>
                  <a:rPr kumimoji="0" lang="fr-FR" sz="5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fr-FR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Les définitions sont fournies </a:t>
                </a:r>
                <a:br>
                  <a:rPr lang="fr-FR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</a:br>
                <a:r>
                  <a:rPr lang="fr-FR" sz="1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alibri"/>
                  </a:rPr>
                  <a:t>dans l’onglet « Notes ».</a:t>
                </a:r>
              </a:p>
            </p:txBody>
          </p: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41EABDE-CF68-B421-DA3B-A78C38C5EDFE}"/>
                </a:ext>
              </a:extLst>
            </p:cNvPr>
            <p:cNvCxnSpPr>
              <a:cxnSpLocks/>
            </p:cNvCxnSpPr>
            <p:nvPr/>
          </p:nvCxnSpPr>
          <p:spPr>
            <a:xfrm>
              <a:off x="8064689" y="1481560"/>
              <a:ext cx="3266926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583767A-25E6-8CCD-0AEC-82A7FF504DB5}"/>
              </a:ext>
            </a:extLst>
          </p:cNvPr>
          <p:cNvSpPr/>
          <p:nvPr/>
        </p:nvSpPr>
        <p:spPr>
          <a:xfrm>
            <a:off x="643970" y="5481543"/>
            <a:ext cx="2118644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L’objectif de 7 jours a-t-il été atteint ?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16E48-6A80-5A51-E274-D3AA93245D61}"/>
              </a:ext>
            </a:extLst>
          </p:cNvPr>
          <p:cNvSpPr txBox="1"/>
          <p:nvPr/>
        </p:nvSpPr>
        <p:spPr>
          <a:xfrm>
            <a:off x="2423083" y="5513841"/>
            <a:ext cx="134328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fr-F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Oui/Non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F3BA8DB-1726-2993-DFC7-32D514BCBF3B}"/>
              </a:ext>
            </a:extLst>
          </p:cNvPr>
          <p:cNvSpPr/>
          <p:nvPr/>
        </p:nvSpPr>
        <p:spPr>
          <a:xfrm>
            <a:off x="3917673" y="5474988"/>
            <a:ext cx="2118644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L’objectif de 1 jour   a-t-il été atteint ?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BF9AC1-A9AA-407B-EA61-D9926D0760A6}"/>
              </a:ext>
            </a:extLst>
          </p:cNvPr>
          <p:cNvSpPr txBox="1"/>
          <p:nvPr/>
        </p:nvSpPr>
        <p:spPr>
          <a:xfrm>
            <a:off x="5696786" y="5507286"/>
            <a:ext cx="134328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fr-F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Oui/Non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684C166-9E9C-9868-26CF-2C27DB8D61CC}"/>
              </a:ext>
            </a:extLst>
          </p:cNvPr>
          <p:cNvSpPr/>
          <p:nvPr/>
        </p:nvSpPr>
        <p:spPr>
          <a:xfrm>
            <a:off x="7185056" y="5474988"/>
            <a:ext cx="2118644" cy="547161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L’objectif de 7 jours a-t-il été atteint ?   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C0F4353-6D9C-ED62-F1CA-0A94C0D0ECF0}"/>
              </a:ext>
            </a:extLst>
          </p:cNvPr>
          <p:cNvSpPr txBox="1"/>
          <p:nvPr/>
        </p:nvSpPr>
        <p:spPr>
          <a:xfrm>
            <a:off x="8964169" y="5507286"/>
            <a:ext cx="134328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fr-FR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Oui/Non</a:t>
            </a:r>
          </a:p>
        </p:txBody>
      </p:sp>
    </p:spTree>
    <p:extLst>
      <p:ext uri="{BB962C8B-B14F-4D97-AF65-F5344CB8AC3E}">
        <p14:creationId xmlns:p14="http://schemas.microsoft.com/office/powerpoint/2010/main" val="212808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rrative  Description and how  the date was determined">
            <a:extLst>
              <a:ext uri="{FF2B5EF4-FFF2-40B4-BE49-F238E27FC236}">
                <a16:creationId xmlns:a16="http://schemas.microsoft.com/office/drawing/2014/main" id="{97EAFFFA-1DFE-0CBF-AD9A-AF2A3250940A}"/>
              </a:ext>
            </a:extLst>
          </p:cNvPr>
          <p:cNvSpPr txBox="1"/>
          <p:nvPr/>
        </p:nvSpPr>
        <p:spPr>
          <a:xfrm>
            <a:off x="9482174" y="2248807"/>
            <a:ext cx="261135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>
                <a:solidFill>
                  <a:srgbClr val="0C0E21"/>
                </a:solidFill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# DAYS">
            <a:extLst>
              <a:ext uri="{FF2B5EF4-FFF2-40B4-BE49-F238E27FC236}">
                <a16:creationId xmlns:a16="http://schemas.microsoft.com/office/drawing/2014/main" id="{663C9898-DD54-6232-EE17-131DAEEA11BC}"/>
              </a:ext>
            </a:extLst>
          </p:cNvPr>
          <p:cNvSpPr txBox="1"/>
          <p:nvPr/>
        </p:nvSpPr>
        <p:spPr>
          <a:xfrm>
            <a:off x="7189657" y="1925427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2D02F-56D0-4A27-9355-29C8E11BC0E7}"/>
              </a:ext>
            </a:extLst>
          </p:cNvPr>
          <p:cNvSpPr txBox="1"/>
          <p:nvPr/>
        </p:nvSpPr>
        <p:spPr>
          <a:xfrm>
            <a:off x="1362152" y="273619"/>
            <a:ext cx="536997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fr-FR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Mesures de riposte précoce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82C24C5-5244-D654-F2FE-77EB6FC3E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08021"/>
              </p:ext>
            </p:extLst>
          </p:nvPr>
        </p:nvGraphicFramePr>
        <p:xfrm>
          <a:off x="656123" y="1036439"/>
          <a:ext cx="11300525" cy="469523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49468">
                  <a:extLst>
                    <a:ext uri="{9D8B030D-6E8A-4147-A177-3AD203B41FA5}">
                      <a16:colId xmlns:a16="http://schemas.microsoft.com/office/drawing/2014/main" val="4033279716"/>
                    </a:ext>
                  </a:extLst>
                </a:gridCol>
                <a:gridCol w="8557895">
                  <a:extLst>
                    <a:ext uri="{9D8B030D-6E8A-4147-A177-3AD203B41FA5}">
                      <a16:colId xmlns:a16="http://schemas.microsoft.com/office/drawing/2014/main" val="4074800854"/>
                    </a:ext>
                  </a:extLst>
                </a:gridCol>
                <a:gridCol w="2393162">
                  <a:extLst>
                    <a:ext uri="{9D8B030D-6E8A-4147-A177-3AD203B41FA5}">
                      <a16:colId xmlns:a16="http://schemas.microsoft.com/office/drawing/2014/main" val="4294262720"/>
                    </a:ext>
                  </a:extLst>
                </a:gridCol>
              </a:tblGrid>
              <a:tr h="652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Initier une </a:t>
                      </a:r>
                      <a:r>
                        <a:rPr lang="fr-FR" sz="1600" b="1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investigation</a:t>
                      </a:r>
                      <a:r>
                        <a:rPr lang="fr-FR" sz="1600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 </a:t>
                      </a:r>
                      <a:r>
                        <a:rPr lang="fr-FR" sz="1600" b="1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déployer une équipe d’intervention rapide/de riposte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 ou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473275"/>
                  </a:ext>
                </a:extLst>
              </a:tr>
              <a:tr h="6817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37160" marB="1371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Procéder à une </a:t>
                      </a:r>
                      <a:r>
                        <a:rPr lang="fr-FR" sz="1600" b="1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analyse épidémiologique </a:t>
                      </a:r>
                      <a:r>
                        <a:rPr lang="fr-FR" sz="1600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sévérité, de la gravité et des facteurs de risque, et réaliser une </a:t>
                      </a:r>
                      <a:r>
                        <a:rPr lang="fr-FR" sz="1600" b="1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première évaluation des risques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 ou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3065494"/>
                  </a:ext>
                </a:extLst>
              </a:tr>
              <a:tr h="554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Obtenir la </a:t>
                      </a:r>
                      <a:r>
                        <a:rPr lang="fr-FR" sz="1600" b="1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confirmation en laboratoire </a:t>
                      </a:r>
                      <a:r>
                        <a:rPr lang="fr-FR" sz="1600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l’étiologie de l’épidémie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 ou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465902"/>
                  </a:ext>
                </a:extLst>
              </a:tr>
              <a:tr h="9463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Mettre en place dans les établissements de santé des </a:t>
                      </a:r>
                      <a:r>
                        <a:rPr lang="fr-FR" sz="1600" b="1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mesures appropriées de prise de charge des cas ainsi que celle de prévention et de contrôle des infections (PCI)</a:t>
                      </a:r>
                      <a:r>
                        <a:rPr lang="fr-FR" sz="1600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 ou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124153"/>
                  </a:ext>
                </a:extLst>
              </a:tr>
              <a:tr h="652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Mettre en place </a:t>
                      </a:r>
                      <a:r>
                        <a:rPr lang="fr-FR" sz="1600" b="1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contre-mesures de santé publique appropriées </a:t>
                      </a:r>
                      <a:r>
                        <a:rPr lang="fr-FR" sz="1600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 les communautés touchées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 ou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177622"/>
                  </a:ext>
                </a:extLst>
              </a:tr>
              <a:tr h="652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137160" marB="1371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Entreprendre des activités </a:t>
                      </a:r>
                      <a:r>
                        <a:rPr lang="fr-FR" sz="1600" b="1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appropriées de communication sur les risques et d’engagement communautaire</a:t>
                      </a:r>
                      <a:r>
                        <a:rPr lang="fr-FR" sz="1600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(RCCE)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 ou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92943"/>
                  </a:ext>
                </a:extLst>
              </a:tr>
              <a:tr h="5540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Mettre en place </a:t>
                      </a:r>
                      <a:r>
                        <a:rPr lang="fr-FR" sz="1600" b="1" dirty="0">
                          <a:solidFill>
                            <a:srgbClr val="394D5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mécanisme de coordination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JJ MM AAAA ou N/A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31497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5ABFE1B-FD0F-3D9F-F8B1-966BEAFA4F06}"/>
              </a:ext>
            </a:extLst>
          </p:cNvPr>
          <p:cNvSpPr txBox="1"/>
          <p:nvPr/>
        </p:nvSpPr>
        <p:spPr>
          <a:xfrm>
            <a:off x="656122" y="5816734"/>
            <a:ext cx="9327849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noAutofit/>
          </a:bodyPr>
          <a:lstStyle/>
          <a:p>
            <a:r>
              <a:rPr lang="fr-FR" sz="1200" b="1" dirty="0">
                <a:solidFill>
                  <a:srgbClr val="4C4C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d’achèvement de la réponse précoce </a:t>
            </a:r>
            <a:r>
              <a:rPr lang="fr-FR" sz="1200" b="1" dirty="0">
                <a:solidFill>
                  <a:srgbClr val="4C4C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200" dirty="0">
                <a:solidFill>
                  <a:srgbClr val="4C4C4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à laquelle les sept mesures de riposte précoce ont été achevées (voir ci-après)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EDB68A-7427-4CA7-4265-FE177AA4E4B4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en-US" sz="1800" b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Évènement</a:t>
            </a:r>
            <a:r>
              <a:rPr lang="en-US" sz="18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Lieu, Durée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E0771A-4EB1-4424-B089-9DBF88E190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6886" y="259851"/>
            <a:ext cx="502628" cy="50711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3446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A4C-5C09-B4AB-FB7D-AA05EB325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09720"/>
            <a:ext cx="9300978" cy="2148666"/>
          </a:xfrm>
        </p:spPr>
        <p:txBody>
          <a:bodyPr/>
          <a:lstStyle/>
          <a:p>
            <a:r>
              <a:rPr lang="fr-FR" b="1" dirty="0"/>
              <a:t>Goulets d’étranglement et catalyseurs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89851-F965-5873-039F-0A99B75A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1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32D0F7C9-ADC0-67C0-AD5D-422053799619}"/>
              </a:ext>
            </a:extLst>
          </p:cNvPr>
          <p:cNvGrpSpPr/>
          <p:nvPr/>
        </p:nvGrpSpPr>
        <p:grpSpPr>
          <a:xfrm>
            <a:off x="662699" y="829390"/>
            <a:ext cx="9606172" cy="363386"/>
            <a:chOff x="515578" y="3159483"/>
            <a:chExt cx="9606172" cy="683468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00D06EB-44FA-2CA4-04EB-E0BFEC1CA919}"/>
                </a:ext>
              </a:extLst>
            </p:cNvPr>
            <p:cNvCxnSpPr>
              <a:cxnSpLocks/>
            </p:cNvCxnSpPr>
            <p:nvPr/>
          </p:nvCxnSpPr>
          <p:spPr>
            <a:xfrm>
              <a:off x="515578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910922F-2072-91DE-F6E1-6E1DE7EFB7CF}"/>
                </a:ext>
              </a:extLst>
            </p:cNvPr>
            <p:cNvCxnSpPr>
              <a:cxnSpLocks/>
            </p:cNvCxnSpPr>
            <p:nvPr/>
          </p:nvCxnSpPr>
          <p:spPr>
            <a:xfrm>
              <a:off x="3728799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9E688A0-15DC-F957-4398-39CA2C4236B8}"/>
                </a:ext>
              </a:extLst>
            </p:cNvPr>
            <p:cNvCxnSpPr>
              <a:cxnSpLocks/>
            </p:cNvCxnSpPr>
            <p:nvPr/>
          </p:nvCxnSpPr>
          <p:spPr>
            <a:xfrm>
              <a:off x="6912977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729C23E-86FE-696C-F450-8015E2B3A6C6}"/>
                </a:ext>
              </a:extLst>
            </p:cNvPr>
            <p:cNvCxnSpPr>
              <a:cxnSpLocks/>
            </p:cNvCxnSpPr>
            <p:nvPr/>
          </p:nvCxnSpPr>
          <p:spPr>
            <a:xfrm>
              <a:off x="10121750" y="3159483"/>
              <a:ext cx="0" cy="683468"/>
            </a:xfrm>
            <a:prstGeom prst="line">
              <a:avLst/>
            </a:prstGeom>
            <a:noFill/>
            <a:ln w="12700" cap="flat">
              <a:solidFill>
                <a:schemeClr val="bg1">
                  <a:lumMod val="75000"/>
                </a:schemeClr>
              </a:solidFill>
              <a:prstDash val="lg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61F60EE-8F1E-F08E-823B-40E6B185559E}"/>
              </a:ext>
            </a:extLst>
          </p:cNvPr>
          <p:cNvSpPr txBox="1"/>
          <p:nvPr/>
        </p:nvSpPr>
        <p:spPr>
          <a:xfrm>
            <a:off x="767433" y="744842"/>
            <a:ext cx="3177664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fr-FR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Détection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D70166-7333-86E4-62DB-FDAC5ED48F23}"/>
              </a:ext>
            </a:extLst>
          </p:cNvPr>
          <p:cNvSpPr txBox="1"/>
          <p:nvPr/>
        </p:nvSpPr>
        <p:spPr>
          <a:xfrm>
            <a:off x="4005138" y="774059"/>
            <a:ext cx="2638722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fr-FR" sz="2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1A6457-67E9-8CDC-D9B1-146A5191A7D9}"/>
              </a:ext>
            </a:extLst>
          </p:cNvPr>
          <p:cNvSpPr txBox="1"/>
          <p:nvPr/>
        </p:nvSpPr>
        <p:spPr>
          <a:xfrm>
            <a:off x="7242843" y="787369"/>
            <a:ext cx="274127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 anchor="ctr" anchorCtr="0">
            <a:noAutofit/>
          </a:bodyPr>
          <a:lstStyle/>
          <a:p>
            <a:r>
              <a:rPr lang="fr-FR"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Riposte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B2DA78A9-7CE1-4AAF-DF1B-C0151A883E69}"/>
              </a:ext>
            </a:extLst>
          </p:cNvPr>
          <p:cNvSpPr/>
          <p:nvPr/>
        </p:nvSpPr>
        <p:spPr>
          <a:xfrm>
            <a:off x="643970" y="1246807"/>
            <a:ext cx="3177669" cy="431751"/>
          </a:xfrm>
          <a:prstGeom prst="roundRect">
            <a:avLst>
              <a:gd name="adj" fmla="val 71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Promptitude</a:t>
            </a:r>
          </a:p>
        </p:txBody>
      </p:sp>
      <p:sp>
        <p:nvSpPr>
          <p:cNvPr id="67" name="# DAYS">
            <a:extLst>
              <a:ext uri="{FF2B5EF4-FFF2-40B4-BE49-F238E27FC236}">
                <a16:creationId xmlns:a16="http://schemas.microsoft.com/office/drawing/2014/main" id="{EBEAB15D-A83E-254C-7D4D-0C3F08589AA7}"/>
              </a:ext>
            </a:extLst>
          </p:cNvPr>
          <p:cNvSpPr txBox="1"/>
          <p:nvPr/>
        </p:nvSpPr>
        <p:spPr>
          <a:xfrm>
            <a:off x="650824" y="1358351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lang="fr-FR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C40051C-0501-75CF-5700-CD147F078381}"/>
              </a:ext>
            </a:extLst>
          </p:cNvPr>
          <p:cNvSpPr txBox="1"/>
          <p:nvPr/>
        </p:nvSpPr>
        <p:spPr>
          <a:xfrm>
            <a:off x="2756203" y="1263843"/>
            <a:ext cx="11770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jours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5719F96D-DC51-CA32-A42B-92B1E63EF661}"/>
              </a:ext>
            </a:extLst>
          </p:cNvPr>
          <p:cNvSpPr/>
          <p:nvPr/>
        </p:nvSpPr>
        <p:spPr>
          <a:xfrm>
            <a:off x="3907450" y="1246807"/>
            <a:ext cx="3177669" cy="431751"/>
          </a:xfrm>
          <a:prstGeom prst="roundRect">
            <a:avLst>
              <a:gd name="adj" fmla="val 71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Promptitude</a:t>
            </a:r>
          </a:p>
        </p:txBody>
      </p:sp>
      <p:sp>
        <p:nvSpPr>
          <p:cNvPr id="71" name="# DAYS">
            <a:extLst>
              <a:ext uri="{FF2B5EF4-FFF2-40B4-BE49-F238E27FC236}">
                <a16:creationId xmlns:a16="http://schemas.microsoft.com/office/drawing/2014/main" id="{E0A78567-BC00-EA72-A90D-B355B453B286}"/>
              </a:ext>
            </a:extLst>
          </p:cNvPr>
          <p:cNvSpPr txBox="1"/>
          <p:nvPr/>
        </p:nvSpPr>
        <p:spPr>
          <a:xfrm>
            <a:off x="3914304" y="1358351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lang="fr-FR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9DDB73B-354D-8A5F-169E-69790A021FDD}"/>
              </a:ext>
            </a:extLst>
          </p:cNvPr>
          <p:cNvSpPr txBox="1"/>
          <p:nvPr/>
        </p:nvSpPr>
        <p:spPr>
          <a:xfrm>
            <a:off x="6033285" y="1263843"/>
            <a:ext cx="11770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jours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E83C5CD-89E8-B46E-48E4-A34DA2A30E51}"/>
              </a:ext>
            </a:extLst>
          </p:cNvPr>
          <p:cNvSpPr/>
          <p:nvPr/>
        </p:nvSpPr>
        <p:spPr>
          <a:xfrm>
            <a:off x="7170928" y="1246807"/>
            <a:ext cx="4421186" cy="431751"/>
          </a:xfrm>
          <a:prstGeom prst="roundRect">
            <a:avLst>
              <a:gd name="adj" fmla="val 71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Promptitude</a:t>
            </a:r>
          </a:p>
        </p:txBody>
      </p:sp>
      <p:sp>
        <p:nvSpPr>
          <p:cNvPr id="75" name="# DAYS">
            <a:extLst>
              <a:ext uri="{FF2B5EF4-FFF2-40B4-BE49-F238E27FC236}">
                <a16:creationId xmlns:a16="http://schemas.microsoft.com/office/drawing/2014/main" id="{1D2AF967-A544-BFE0-6423-3E87E0346B97}"/>
              </a:ext>
            </a:extLst>
          </p:cNvPr>
          <p:cNvSpPr txBox="1"/>
          <p:nvPr/>
        </p:nvSpPr>
        <p:spPr>
          <a:xfrm>
            <a:off x="7177782" y="1358351"/>
            <a:ext cx="317081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900" b="1">
                <a:solidFill>
                  <a:srgbClr val="FFFFFF"/>
                </a:solidFill>
              </a:defRPr>
            </a:lvl1pPr>
          </a:lstStyle>
          <a:p>
            <a:endParaRPr lang="fr-FR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E5C1523-DC07-575E-AC4B-1061E9382686}"/>
              </a:ext>
            </a:extLst>
          </p:cNvPr>
          <p:cNvSpPr txBox="1"/>
          <p:nvPr/>
        </p:nvSpPr>
        <p:spPr>
          <a:xfrm>
            <a:off x="10460229" y="1263843"/>
            <a:ext cx="117706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jours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183AC38-341D-D51E-8295-E976CDF970C5}"/>
              </a:ext>
            </a:extLst>
          </p:cNvPr>
          <p:cNvSpPr/>
          <p:nvPr/>
        </p:nvSpPr>
        <p:spPr>
          <a:xfrm>
            <a:off x="639505" y="2287601"/>
            <a:ext cx="3177669" cy="3778978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fr-FR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504A47A-7871-E053-EA15-7541946383BB}"/>
              </a:ext>
            </a:extLst>
          </p:cNvPr>
          <p:cNvSpPr/>
          <p:nvPr/>
        </p:nvSpPr>
        <p:spPr>
          <a:xfrm>
            <a:off x="3914304" y="2270589"/>
            <a:ext cx="3177669" cy="3778978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fr-FR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3942612-3D9E-86A4-FBC6-7C5204F20A0E}"/>
              </a:ext>
            </a:extLst>
          </p:cNvPr>
          <p:cNvSpPr/>
          <p:nvPr/>
        </p:nvSpPr>
        <p:spPr>
          <a:xfrm>
            <a:off x="7177782" y="2287600"/>
            <a:ext cx="4414331" cy="3741009"/>
          </a:xfrm>
          <a:prstGeom prst="roundRect">
            <a:avLst>
              <a:gd name="adj" fmla="val 24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fr-FR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ETECT 7 DAYS to detect a suspected infectious disease outbreak">
            <a:extLst>
              <a:ext uri="{FF2B5EF4-FFF2-40B4-BE49-F238E27FC236}">
                <a16:creationId xmlns:a16="http://schemas.microsoft.com/office/drawing/2014/main" id="{9E951D02-2C68-46B2-98A7-A2235D709C94}"/>
              </a:ext>
            </a:extLst>
          </p:cNvPr>
          <p:cNvSpPr txBox="1"/>
          <p:nvPr/>
        </p:nvSpPr>
        <p:spPr>
          <a:xfrm>
            <a:off x="479424" y="2130197"/>
            <a:ext cx="17048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defRPr sz="1300" b="1">
                <a:solidFill>
                  <a:srgbClr val="272727"/>
                </a:solidFill>
              </a:defRPr>
            </a:pPr>
            <a:endParaRPr lang="fr-FR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AAA91E-60CE-7A08-F374-E8A28909EB88}"/>
              </a:ext>
            </a:extLst>
          </p:cNvPr>
          <p:cNvSpPr txBox="1"/>
          <p:nvPr/>
        </p:nvSpPr>
        <p:spPr>
          <a:xfrm>
            <a:off x="619714" y="6194640"/>
            <a:ext cx="6112412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r>
              <a:rPr lang="fr-FR" sz="1800" b="1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Évènement, Lieu, Durée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6EDADEC-63D6-7A19-207E-5BB1BF0F62A5}"/>
              </a:ext>
            </a:extLst>
          </p:cNvPr>
          <p:cNvGrpSpPr/>
          <p:nvPr/>
        </p:nvGrpSpPr>
        <p:grpSpPr>
          <a:xfrm>
            <a:off x="414592" y="220347"/>
            <a:ext cx="11213832" cy="525756"/>
            <a:chOff x="414592" y="3866083"/>
            <a:chExt cx="11213832" cy="525756"/>
          </a:xfrm>
        </p:grpSpPr>
        <p:sp>
          <p:nvSpPr>
            <p:cNvPr id="88" name="Rounded Rectangle">
              <a:extLst>
                <a:ext uri="{FF2B5EF4-FFF2-40B4-BE49-F238E27FC236}">
                  <a16:creationId xmlns:a16="http://schemas.microsoft.com/office/drawing/2014/main" id="{FBB175A1-A08E-F185-6CF4-02AB67D4BBE1}"/>
                </a:ext>
              </a:extLst>
            </p:cNvPr>
            <p:cNvSpPr/>
            <p:nvPr/>
          </p:nvSpPr>
          <p:spPr>
            <a:xfrm>
              <a:off x="10008427" y="3872551"/>
              <a:ext cx="1619997" cy="51928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4CA79">
                    <a:alpha val="75838"/>
                  </a:srgbClr>
                </a:gs>
                <a:gs pos="100000">
                  <a:schemeClr val="accent1">
                    <a:lumMod val="30000"/>
                    <a:lumOff val="70000"/>
                    <a:alpha val="62484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ounded Rectangle">
              <a:extLst>
                <a:ext uri="{FF2B5EF4-FFF2-40B4-BE49-F238E27FC236}">
                  <a16:creationId xmlns:a16="http://schemas.microsoft.com/office/drawing/2014/main" id="{9B451980-B111-49E6-B7E4-0835197DB850}"/>
                </a:ext>
              </a:extLst>
            </p:cNvPr>
            <p:cNvSpPr/>
            <p:nvPr/>
          </p:nvSpPr>
          <p:spPr>
            <a:xfrm>
              <a:off x="416039" y="3871697"/>
              <a:ext cx="3703516" cy="5087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6">
                    <a:alpha val="55982"/>
                  </a:schemeClr>
                </a:gs>
                <a:gs pos="100000">
                  <a:srgbClr val="FF7375">
                    <a:alpha val="72750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ounded Rectangle">
              <a:extLst>
                <a:ext uri="{FF2B5EF4-FFF2-40B4-BE49-F238E27FC236}">
                  <a16:creationId xmlns:a16="http://schemas.microsoft.com/office/drawing/2014/main" id="{ED1C4BB4-BE61-A603-09E6-0220AD836BA3}"/>
                </a:ext>
              </a:extLst>
            </p:cNvPr>
            <p:cNvSpPr/>
            <p:nvPr/>
          </p:nvSpPr>
          <p:spPr>
            <a:xfrm>
              <a:off x="3643737" y="3873331"/>
              <a:ext cx="3669778" cy="50711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7375">
                    <a:alpha val="47116"/>
                  </a:srgbClr>
                </a:gs>
                <a:gs pos="100000">
                  <a:srgbClr val="E7A649">
                    <a:alpha val="73933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ounded Rectangle">
              <a:extLst>
                <a:ext uri="{FF2B5EF4-FFF2-40B4-BE49-F238E27FC236}">
                  <a16:creationId xmlns:a16="http://schemas.microsoft.com/office/drawing/2014/main" id="{E0AF8307-39F2-992C-F69D-C538659A9BFA}"/>
                </a:ext>
              </a:extLst>
            </p:cNvPr>
            <p:cNvSpPr/>
            <p:nvPr/>
          </p:nvSpPr>
          <p:spPr>
            <a:xfrm>
              <a:off x="6813678" y="3870683"/>
              <a:ext cx="3695799" cy="51928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7A649">
                    <a:alpha val="55000"/>
                  </a:srgbClr>
                </a:gs>
                <a:gs pos="91000">
                  <a:srgbClr val="57AD6A">
                    <a:alpha val="68566"/>
                  </a:srgbClr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endParaRPr lang="fr-F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2" name="Picture 91" descr="A purple circle with white dots&#10;&#10;Description automatically generated">
              <a:extLst>
                <a:ext uri="{FF2B5EF4-FFF2-40B4-BE49-F238E27FC236}">
                  <a16:creationId xmlns:a16="http://schemas.microsoft.com/office/drawing/2014/main" id="{32CE3D30-9253-A097-ABF8-307A0F5E1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592" y="3866083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9CC8FA0E-B094-FD8D-C27D-FC49CD91D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624732" y="3872170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4FE16F9-EE28-68F5-EB54-77734DD58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812522" y="3877153"/>
              <a:ext cx="507116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9281DC7-BD2B-4BE1-4B69-FE6502BC4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0006857" y="3872430"/>
              <a:ext cx="502628" cy="507116"/>
            </a:xfrm>
            <a:prstGeom prst="rect">
              <a:avLst/>
            </a:prstGeom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</p:grpSp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5FF13559-5E50-6DDC-E250-5D7313DE2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09548"/>
              </p:ext>
            </p:extLst>
          </p:nvPr>
        </p:nvGraphicFramePr>
        <p:xfrm>
          <a:off x="767433" y="2426348"/>
          <a:ext cx="282005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2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fr-FR" sz="18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Goulets d’étranglement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br>
                        <a:rPr lang="fr-FR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Veiller à ce que les causes profondes soient identifiées.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fr-FR" sz="1800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Catalyseurs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CEC94680-27A9-AD4A-3612-F0C69B7BB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52165"/>
              </p:ext>
            </p:extLst>
          </p:nvPr>
        </p:nvGraphicFramePr>
        <p:xfrm>
          <a:off x="3989078" y="2428779"/>
          <a:ext cx="282005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2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fr-FR" sz="18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Goulets d’étranglement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br>
                        <a:rPr lang="fr-FR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Veiller à ce que les causes profondes soient identifiées.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endParaRPr lang="en-US" dirty="0">
                        <a:solidFill>
                          <a:schemeClr val="accent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fr-FR" sz="180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Catalyseurs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AC5276AD-1371-4852-452E-72ED50658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820843"/>
              </p:ext>
            </p:extLst>
          </p:nvPr>
        </p:nvGraphicFramePr>
        <p:xfrm>
          <a:off x="7290335" y="2413852"/>
          <a:ext cx="4134231" cy="345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231">
                  <a:extLst>
                    <a:ext uri="{9D8B030D-6E8A-4147-A177-3AD203B41FA5}">
                      <a16:colId xmlns:a16="http://schemas.microsoft.com/office/drawing/2014/main" val="15465197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fr-FR" sz="1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Goulets d’étranglement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br>
                        <a:rPr lang="fr-FR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Veiller à ce que les causes profondes soient identifiées.</a:t>
                      </a:r>
                      <a:endParaRPr 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1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buSzPct val="100000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7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defRPr b="1">
                          <a:solidFill>
                            <a:srgbClr val="BC5354"/>
                          </a:solidFill>
                        </a:defRPr>
                      </a:pPr>
                      <a:r>
                        <a:rPr lang="fr-FR" sz="18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Catalyseurs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r>
                        <a:rPr lang="fr-F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Échantillon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SzPct val="100000"/>
                        <a:buFont typeface="Calibri"/>
                        <a:buChar char="•"/>
                        <a:defRPr>
                          <a:solidFill>
                            <a:srgbClr val="0C0F22"/>
                          </a:solidFill>
                        </a:defRPr>
                      </a:pP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80410"/>
                  </a:ext>
                </a:extLst>
              </a:tr>
            </a:tbl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5C70F02-F4D6-4406-57D8-35D713626905}"/>
              </a:ext>
            </a:extLst>
          </p:cNvPr>
          <p:cNvSpPr/>
          <p:nvPr/>
        </p:nvSpPr>
        <p:spPr>
          <a:xfrm>
            <a:off x="643970" y="1727969"/>
            <a:ext cx="1934549" cy="465966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L’objectif de 7 jours a-t-il été atteint 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DC522-D27F-61C0-11B8-D0AFE4523E1B}"/>
              </a:ext>
            </a:extLst>
          </p:cNvPr>
          <p:cNvSpPr txBox="1"/>
          <p:nvPr/>
        </p:nvSpPr>
        <p:spPr>
          <a:xfrm>
            <a:off x="2756203" y="1760004"/>
            <a:ext cx="106097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Oui/Non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9D7784D-9990-EF3A-318B-10FAF868A89E}"/>
              </a:ext>
            </a:extLst>
          </p:cNvPr>
          <p:cNvSpPr/>
          <p:nvPr/>
        </p:nvSpPr>
        <p:spPr>
          <a:xfrm>
            <a:off x="3907448" y="1732087"/>
            <a:ext cx="1934549" cy="465966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L’objectif de 1 jour a-t-il été atteint 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C3B0B-DCDC-D16F-72EA-AC3EB0C3A596}"/>
              </a:ext>
            </a:extLst>
          </p:cNvPr>
          <p:cNvSpPr txBox="1"/>
          <p:nvPr/>
        </p:nvSpPr>
        <p:spPr>
          <a:xfrm>
            <a:off x="6019681" y="1764122"/>
            <a:ext cx="106097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Oui/Non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159D03E-678D-85D2-976E-5F9BF2723BD5}"/>
              </a:ext>
            </a:extLst>
          </p:cNvPr>
          <p:cNvSpPr/>
          <p:nvPr/>
        </p:nvSpPr>
        <p:spPr>
          <a:xfrm>
            <a:off x="7177782" y="1742304"/>
            <a:ext cx="1934549" cy="465966"/>
          </a:xfrm>
          <a:prstGeom prst="roundRect">
            <a:avLst>
              <a:gd name="adj" fmla="val 715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>
                <a:solidFill>
                  <a:srgbClr val="0C0E21"/>
                </a:solidFill>
              </a:defRPr>
            </a:pPr>
            <a:r>
              <a:rPr lang="fr-FR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L’objectif de 7 jours a-t-il été atteint 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C73028-D0F0-48EE-D4FC-6CD98C5D16A2}"/>
              </a:ext>
            </a:extLst>
          </p:cNvPr>
          <p:cNvSpPr txBox="1"/>
          <p:nvPr/>
        </p:nvSpPr>
        <p:spPr>
          <a:xfrm>
            <a:off x="9290015" y="1774339"/>
            <a:ext cx="1060971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Oui/Non</a:t>
            </a:r>
          </a:p>
        </p:txBody>
      </p:sp>
    </p:spTree>
    <p:extLst>
      <p:ext uri="{BB962C8B-B14F-4D97-AF65-F5344CB8AC3E}">
        <p14:creationId xmlns:p14="http://schemas.microsoft.com/office/powerpoint/2010/main" val="1450336803"/>
      </p:ext>
    </p:extLst>
  </p:cSld>
  <p:clrMapOvr>
    <a:masterClrMapping/>
  </p:clrMapOvr>
</p:sld>
</file>

<file path=ppt/theme/theme1.xml><?xml version="1.0" encoding="utf-8"?>
<a:theme xmlns:a="http://schemas.openxmlformats.org/drawingml/2006/main" name="717 Alliance">
  <a:themeElements>
    <a:clrScheme name="Custom 8">
      <a:dk1>
        <a:srgbClr val="384D56"/>
      </a:dk1>
      <a:lt1>
        <a:srgbClr val="FFFFFF"/>
      </a:lt1>
      <a:dk2>
        <a:srgbClr val="618393"/>
      </a:dk2>
      <a:lt2>
        <a:srgbClr val="EDF3F7"/>
      </a:lt2>
      <a:accent1>
        <a:srgbClr val="3BB041"/>
      </a:accent1>
      <a:accent2>
        <a:srgbClr val="CF2E2E"/>
      </a:accent2>
      <a:accent3>
        <a:srgbClr val="FCB900"/>
      </a:accent3>
      <a:accent4>
        <a:srgbClr val="ABB8C3"/>
      </a:accent4>
      <a:accent5>
        <a:srgbClr val="9E1E61"/>
      </a:accent5>
      <a:accent6>
        <a:srgbClr val="9B51E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521_ALNC_717 Alliance PPT Template_Branding_0921_Rev A_v1" id="{BBA68836-A875-EF4E-9BBA-023A78B580B8}" vid="{BDEA91CA-6A7D-DA41-8028-DF8B28BD9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c6c834-5500-4d34-8d4a-2e90563177f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719744DB93641A8403A60BF24F6D2" ma:contentTypeVersion="13" ma:contentTypeDescription="Create a new document." ma:contentTypeScope="" ma:versionID="265415e957a41f1e381fd008d20f9a61">
  <xsd:schema xmlns:xsd="http://www.w3.org/2001/XMLSchema" xmlns:xs="http://www.w3.org/2001/XMLSchema" xmlns:p="http://schemas.microsoft.com/office/2006/metadata/properties" xmlns:ns2="89c6c834-5500-4d34-8d4a-2e90563177f5" xmlns:ns3="8cc82467-8cb5-4206-ba7c-5e39ccabeebb" targetNamespace="http://schemas.microsoft.com/office/2006/metadata/properties" ma:root="true" ma:fieldsID="b0468fd2c95f4af2e636854812d847a5" ns2:_="" ns3:_="">
    <xsd:import namespace="89c6c834-5500-4d34-8d4a-2e90563177f5"/>
    <xsd:import namespace="8cc82467-8cb5-4206-ba7c-5e39ccabee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c6c834-5500-4d34-8d4a-2e90563177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2f55c54-333a-4ed3-a999-6f0836af5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82467-8cb5-4206-ba7c-5e39ccabee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A3AED5-E87A-4622-AC3B-E7D2F74B17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FB8B1-A439-44E1-816E-EE6CBD299B8B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89c6c834-5500-4d34-8d4a-2e90563177f5"/>
    <ds:schemaRef ds:uri="http://schemas.openxmlformats.org/package/2006/metadata/core-properties"/>
    <ds:schemaRef ds:uri="http://purl.org/dc/dcmitype/"/>
    <ds:schemaRef ds:uri="8cc82467-8cb5-4206-ba7c-5e39ccabeeb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82B737F-90FE-4243-BFEE-AAD6781532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c6c834-5500-4d34-8d4a-2e90563177f5"/>
    <ds:schemaRef ds:uri="8cc82467-8cb5-4206-ba7c-5e39ccabee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717 Alliance</Template>
  <TotalTime>11437</TotalTime>
  <Words>1058</Words>
  <Application>Microsoft Macintosh PowerPoint</Application>
  <PresentationFormat>Widescreen</PresentationFormat>
  <Paragraphs>189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PublicSans-Thin</vt:lpstr>
      <vt:lpstr>Symbol</vt:lpstr>
      <vt:lpstr>717 Alliance</vt:lpstr>
      <vt:lpstr>PowerPoint Presentation</vt:lpstr>
      <vt:lpstr>Contexte</vt:lpstr>
      <vt:lpstr>Description de l’évènement Évènement, lieu, durée</vt:lpstr>
      <vt:lpstr>Données épidémiologiques</vt:lpstr>
      <vt:lpstr>Indicateurs 7-1-7</vt:lpstr>
      <vt:lpstr>PowerPoint Presentation</vt:lpstr>
      <vt:lpstr>PowerPoint Presentation</vt:lpstr>
      <vt:lpstr>Goulets d’étranglement et catalyseurs</vt:lpstr>
      <vt:lpstr>PowerPoint Presentation</vt:lpstr>
      <vt:lpstr>Recommandations</vt:lpstr>
      <vt:lpstr>Mesures immédiates Mesures à mettre en œuvre immédiatement (par exemple, lorsque les ressources sont disponibles ou prévues) </vt:lpstr>
      <vt:lpstr>Mesures à plus long terme  Mesures en faveur d’une planification et d’une stratégie à plus long terme (par exemple, à travers les cycles de planification et budgétaires)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Cassin</dc:creator>
  <cp:lastModifiedBy>Marie Deveaux</cp:lastModifiedBy>
  <cp:revision>12</cp:revision>
  <dcterms:created xsi:type="dcterms:W3CDTF">2023-10-11T14:08:57Z</dcterms:created>
  <dcterms:modified xsi:type="dcterms:W3CDTF">2023-11-17T20:09:45Z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2023-07-14T16:00:03Z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762de5b4-45da-4234-a5e1-ee3e978f8a57</vt:lpwstr>
  </property>
  <property fmtid="{D5CDD505-2E9C-101B-9397-08002B2CF9AE}" pid="7" name="MSIP_Label_defa4170-0d19-0005-0004-bc88714345d2_ActionId">
    <vt:lpwstr>3faea6fd-514c-42da-b51a-578df2c95a13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0x010100C15719744DB93641A8403A60BF24F6D2</vt:lpwstr>
  </property>
  <property fmtid="{D5CDD505-2E9C-101B-9397-08002B2CF9AE}" pid="10" name="MediaServiceImageTags">
    <vt:lpwstr/>
  </property>
</Properties>
</file>