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0F5211-6A4D-5B85-8309-551A2A49331D}" name="Lauren Brown" initials="LB" userId="S::lbrown@rtsl.org::035c9ff9-4f5f-4478-9287-73bc8627ea90" providerId="AD"/>
  <p188:author id="{E238FCA1-9C40-943D-FA90-ED42BA4BE844}" name="Shefali Oza" initials="" userId="S::soza@rtsl.org::b6d86925-c367-4057-9a73-a9633078c5cb" providerId="AD"/>
  <p188:author id="{EFD065B1-3D05-8674-235A-0932FF6AFDC6}" name="Marie Deveaux" initials="" userId="S::mdeveaux@rtsl.org::9fc0be8f-9df8-4ccb-8fb2-ba99b48114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042"/>
    <a:srgbClr val="F2F6F7"/>
    <a:srgbClr val="628393"/>
    <a:srgbClr val="39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74150" autoAdjust="0"/>
  </p:normalViewPr>
  <p:slideViewPr>
    <p:cSldViewPr snapToGrid="0">
      <p:cViewPr varScale="1">
        <p:scale>
          <a:sx n="93" d="100"/>
          <a:sy n="93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d’apparition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Maladies endémiques :</a:t>
            </a: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  <a:b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à laquelle une augmentation prédéterminée de l’incidence des cas par rapport aux taux de référence s’est produite.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Maladies non endémiques :</a:t>
            </a: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  <a:b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à laquelle le cas index ou le premier cas </a:t>
            </a:r>
            <a:r>
              <a:rPr lang="fr-FR" sz="1200" dirty="0" err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épidémiologiquement</a:t>
            </a: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lié a présenté des symptômes.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Autres événements de santé publique : </a:t>
            </a:r>
            <a:br>
              <a:rPr lang="fr-FR" sz="1200" dirty="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à laquelle la menace répond pour la première fois aux critères d’un événement à signaler, selon les normes de déclaration en vigueur.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fr-FR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de détection</a:t>
            </a:r>
            <a:b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à laquelle l’événement est détecté pour la première fois par une source ou dans un système.</a:t>
            </a:r>
            <a:b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endParaRPr lang="fr-FR" sz="1200" dirty="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fr-FR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de notification</a:t>
            </a:r>
            <a:br>
              <a:rPr lang="fr-FR" sz="1200" dirty="0">
                <a:effectLst/>
              </a:rPr>
            </a:br>
            <a: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à laquelle l’événement est signalé pour la première fois auprès d’une autorité de santé publique compétente.</a:t>
            </a:r>
            <a:b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endParaRPr lang="fr-FR" sz="1200" dirty="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d’achèvement des actions de la réponse précoce</a:t>
            </a:r>
            <a:b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Date à laquelle toutes les actions de la réponse précoce pertinentes sont achevées.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fr-FR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Actions de réponse précoce</a:t>
            </a:r>
            <a:br>
              <a:rPr lang="fr-FR" sz="1200" dirty="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fr-FR" sz="1200" dirty="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Date à laquelle toutes les actions de la précoce pertinentes sont achevées.</a:t>
            </a:r>
            <a:b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/>
              </a:rPr>
            </a:br>
            <a:endParaRPr lang="fr-F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Lancer une investigation ou déployer une équipe d’investigation/d’intervention.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Effectuer une analyse épidémiologique et une évaluation initiale des risques.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Obtenir la confirmation en laboratoire de l’étiologie du foyer épidémique. 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Mettre en place dans les établissements de santé des mesures appropriées de prise de charge des cas ainsi que de prévention et de contrôle des infections (PCI).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Mettre en place des contre-mesures de santé publique appropriées dans les communautés touchées.</a:t>
            </a:r>
            <a:b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*</a:t>
            </a:r>
            <a:r>
              <a:rPr lang="fr-FR" sz="1200" i="1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Approvisionnement et distribution de produits dans la communauté afin de prévenir la propagation de l’épidémie </a:t>
            </a:r>
            <a:br>
              <a:rPr lang="fr-FR" sz="1200" i="1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i="1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(par ex., vaccins, sachets de sels de réhydratation orale, agents antimicrobiens, traitement de l’eau, savon, insectifuges, moustiquaires, équipements de protection individuelle), et</a:t>
            </a:r>
            <a:br>
              <a:rPr lang="fr-FR" sz="1200" i="1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fr-FR" sz="1200" i="1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introduction de mesures sanitaires et sociales (par ex., port du masque, restrictions de voyage, quarantaine, rappels d’aliments, avis de risque de contamination de l’eau).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Entreprendre des activités appropriées de communication sur les risques et d’engagement communautaire.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fr-F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Mettre en place un mécanisme de coordination.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72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5400000">
            <a:off x="3174853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fr-FR"/>
              <a:t>Titre de la présentation :</a:t>
            </a:r>
            <a:br>
              <a:rPr lang="fr-FR"/>
            </a:br>
            <a:r>
              <a:rPr lang="fr-FR"/>
              <a:t>événement, lieu, durée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fr-FR"/>
              <a:t>Auteurs/noms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fr-FR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Recommandations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immédiates</a:t>
            </a:r>
            <a:br>
              <a:rPr lang="fr-FR" dirty="0"/>
            </a:br>
            <a:r>
              <a:rPr lang="fr-FR" sz="1800" b="0" dirty="0">
                <a:solidFill>
                  <a:schemeClr val="tx1"/>
                </a:solidFill>
              </a:rPr>
              <a:t>Actions à mettre en œuvre immédiatement (par exemple, lorsque des ressources sont disponibles </a:t>
            </a:r>
            <a:br>
              <a:rPr lang="fr-FR" sz="1800" b="0" dirty="0">
                <a:solidFill>
                  <a:schemeClr val="tx1"/>
                </a:solidFill>
              </a:rPr>
            </a:br>
            <a:r>
              <a:rPr lang="fr-FR" sz="1800" b="0" dirty="0">
                <a:solidFill>
                  <a:schemeClr val="tx1"/>
                </a:solidFill>
              </a:rPr>
              <a:t>ou prévues). 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34799"/>
              </p:ext>
            </p:extLst>
          </p:nvPr>
        </p:nvGraphicFramePr>
        <p:xfrm>
          <a:off x="838201" y="1452934"/>
          <a:ext cx="10801630" cy="4543587"/>
        </p:xfrm>
        <a:graphic>
          <a:graphicData uri="http://schemas.openxmlformats.org/drawingml/2006/table">
            <a:tbl>
              <a:tblPr firstRow="1" bandRow="1"/>
              <a:tblGrid>
                <a:gridCol w="26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 rtl="0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b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proposée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 d’étranglement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éliminé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Autorité compétente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de lancement</a:t>
                      </a:r>
                      <a:b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  <a:b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d’achèvement </a:t>
                      </a:r>
                      <a:b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à plus long terme </a:t>
            </a:r>
            <a:br>
              <a:rPr lang="fr-FR" dirty="0"/>
            </a:br>
            <a:r>
              <a:rPr lang="fr-FR" sz="1800" b="0" dirty="0">
                <a:solidFill>
                  <a:schemeClr val="tx1"/>
                </a:solidFill>
              </a:rPr>
              <a:t>Actions en faveur d’une planification et d’une stratégie à plus long terme (par exemple, à travers les cycles de planification et budgétaires).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7625"/>
              </p:ext>
            </p:extLst>
          </p:nvPr>
        </p:nvGraphicFramePr>
        <p:xfrm>
          <a:off x="838199" y="1452934"/>
          <a:ext cx="10813800" cy="4678703"/>
        </p:xfrm>
        <a:graphic>
          <a:graphicData uri="http://schemas.openxmlformats.org/drawingml/2006/table">
            <a:tbl>
              <a:tblPr firstRow="1" bandRow="1"/>
              <a:tblGrid>
                <a:gridCol w="25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 rtl="0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</a:t>
                      </a:r>
                      <a:b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proposée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Goulet d’étranglement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éliminé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Autorité</a:t>
                      </a:r>
                      <a:b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compétente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Possibilités de </a:t>
                      </a:r>
                      <a:b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planification et de financement</a:t>
                      </a:r>
                      <a:b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 exemple, intégrer dans le PANSS, </a:t>
                      </a:r>
                      <a:br>
                        <a:rPr lang="fr-F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propositions de financement)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Contexte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Description de l’événement
</a:t>
            </a:r>
            <a:br>
              <a:rPr lang="fr-FR"/>
            </a:br>
            <a:r>
              <a:rPr lang="fr-FR" sz="2400" b="0">
                <a:solidFill>
                  <a:schemeClr val="tx1"/>
                </a:solidFill>
              </a:rPr>
              <a:t>Événement, lieu, durée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description de l’événement</a:t>
            </a:r>
          </a:p>
          <a:p>
            <a:r>
              <a:rPr lang="fr-FR" dirty="0"/>
              <a:t>description de l’investigation</a:t>
            </a:r>
          </a:p>
          <a:p>
            <a:r>
              <a:rPr lang="fr-FR" dirty="0"/>
              <a:t>principales conclusions de l’investigation </a:t>
            </a:r>
          </a:p>
          <a:p>
            <a:r>
              <a:rPr lang="fr-FR" dirty="0"/>
              <a:t>mesures prises </a:t>
            </a:r>
          </a:p>
          <a:p>
            <a:r>
              <a:rPr lang="fr-FR" dirty="0"/>
              <a:t>implications pour la santé publique et recommandations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r-FR"/>
              <a:t>Rédiger une brève description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41" y="365126"/>
            <a:ext cx="5685890" cy="1087808"/>
          </a:xfrm>
        </p:spPr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Données épidémiologiques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805858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553621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Renseigner la courbe épidémique</a:t>
            </a: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8421453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10169640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8447034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1019522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8427162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10175350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8395747" y="144799"/>
            <a:ext cx="119680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Présumés</a:t>
            </a: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8411171" y="1717215"/>
            <a:ext cx="1182373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Confirmés</a:t>
            </a: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8395747" y="3289632"/>
            <a:ext cx="102688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Probables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545041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Période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JJ/MM/AA (date de début) — JJ/MM/AA (date de fin)</a:t>
            </a: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8421453" y="5349295"/>
            <a:ext cx="3355494" cy="899624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447034" y="4906552"/>
            <a:ext cx="3459728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Taux de létalité parmi les cas confirmés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8481994" y="57951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0210487" y="57951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8497222" y="772197"/>
            <a:ext cx="1575346" cy="69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10255500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8505888" y="214432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0234381" y="214432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8521116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10279394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8497924" y="3721210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0226417" y="3721210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8513152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10271430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9897726" y="5420790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/>
              <a:t>Indicateurs de la cible 7-1-7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>
            <a:extLst>
              <a:ext uri="{FF2B5EF4-FFF2-40B4-BE49-F238E27FC236}">
                <a16:creationId xmlns:a16="http://schemas.microsoft.com/office/drawing/2014/main" id="{AF5CF385-9B11-BC55-34D4-827AB630441F}"/>
              </a:ext>
            </a:extLst>
          </p:cNvPr>
          <p:cNvSpPr/>
          <p:nvPr/>
        </p:nvSpPr>
        <p:spPr>
          <a:xfrm>
            <a:off x="10008427" y="3872551"/>
            <a:ext cx="1619997" cy="519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CA79">
                  <a:alpha val="75838"/>
                </a:srgbClr>
              </a:gs>
              <a:gs pos="100000">
                <a:schemeClr val="accent1">
                  <a:lumMod val="30000"/>
                  <a:lumOff val="70000"/>
                  <a:alpha val="62484"/>
                </a:schemeClr>
              </a:gs>
            </a:gsLst>
            <a:lin ang="0" scaled="0"/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9F70526E-DF7A-4C62-F62D-683801824ED4}"/>
              </a:ext>
            </a:extLst>
          </p:cNvPr>
          <p:cNvSpPr/>
          <p:nvPr/>
        </p:nvSpPr>
        <p:spPr>
          <a:xfrm>
            <a:off x="416039" y="3871697"/>
            <a:ext cx="3703516" cy="50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alpha val="55982"/>
                </a:schemeClr>
              </a:gs>
              <a:gs pos="100000">
                <a:srgbClr val="FF7375">
                  <a:alpha val="7275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09B15C5-FA1D-7068-7730-904F2C7BA931}"/>
              </a:ext>
            </a:extLst>
          </p:cNvPr>
          <p:cNvSpPr/>
          <p:nvPr/>
        </p:nvSpPr>
        <p:spPr>
          <a:xfrm>
            <a:off x="3643737" y="3873331"/>
            <a:ext cx="3669778" cy="5071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375">
                  <a:alpha val="47116"/>
                </a:srgbClr>
              </a:gs>
              <a:gs pos="100000">
                <a:srgbClr val="E7A649">
                  <a:alpha val="73933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DE36FCE7-C48D-C0AD-28B3-EAC4271A9E58}"/>
              </a:ext>
            </a:extLst>
          </p:cNvPr>
          <p:cNvSpPr/>
          <p:nvPr/>
        </p:nvSpPr>
        <p:spPr>
          <a:xfrm>
            <a:off x="6813678" y="3870683"/>
            <a:ext cx="3695799" cy="519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7A649">
                  <a:alpha val="55000"/>
                </a:srgbClr>
              </a:gs>
              <a:gs pos="91000">
                <a:srgbClr val="57AD6A">
                  <a:alpha val="68566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675056" y="4446356"/>
            <a:ext cx="9571452" cy="363386"/>
            <a:chOff x="515578" y="3159483"/>
            <a:chExt cx="9571452" cy="68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2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3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779790" y="4491437"/>
            <a:ext cx="29865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4017495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7255200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Événement, lieu, durée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D6523B-B749-FAE8-6310-D6709E4CAD2D}"/>
              </a:ext>
            </a:extLst>
          </p:cNvPr>
          <p:cNvSpPr/>
          <p:nvPr/>
        </p:nvSpPr>
        <p:spPr>
          <a:xfrm>
            <a:off x="64397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Promptitude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611835D-9785-0BA8-844B-549382724F0D}"/>
              </a:ext>
            </a:extLst>
          </p:cNvPr>
          <p:cNvSpPr/>
          <p:nvPr/>
        </p:nvSpPr>
        <p:spPr>
          <a:xfrm>
            <a:off x="64396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7 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 a-t-il été atteint ?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800E2-2B0F-D505-7028-C5531E4C8BD6}"/>
              </a:ext>
            </a:extLst>
          </p:cNvPr>
          <p:cNvSpPr txBox="1"/>
          <p:nvPr/>
        </p:nvSpPr>
        <p:spPr>
          <a:xfrm>
            <a:off x="2591967" y="4923277"/>
            <a:ext cx="117706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390745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Promptitude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39983F-F45D-3862-134F-BBB0327B6E1C}"/>
              </a:ext>
            </a:extLst>
          </p:cNvPr>
          <p:cNvSpPr/>
          <p:nvPr/>
        </p:nvSpPr>
        <p:spPr>
          <a:xfrm>
            <a:off x="390744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1 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a-t-il été atteint 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9B2C0-5814-0066-F305-F7A882949C93}"/>
              </a:ext>
            </a:extLst>
          </p:cNvPr>
          <p:cNvSpPr txBox="1"/>
          <p:nvPr/>
        </p:nvSpPr>
        <p:spPr>
          <a:xfrm>
            <a:off x="5869049" y="4923277"/>
            <a:ext cx="117706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44EA961-CC02-F261-A02C-E4A659265093}"/>
              </a:ext>
            </a:extLst>
          </p:cNvPr>
          <p:cNvSpPr/>
          <p:nvPr/>
        </p:nvSpPr>
        <p:spPr>
          <a:xfrm>
            <a:off x="7170928" y="4889620"/>
            <a:ext cx="4421186" cy="531138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Promptitude</a:t>
            </a: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1FC2D1-2614-295F-CCC1-F1C27CD1C090}"/>
              </a:ext>
            </a:extLst>
          </p:cNvPr>
          <p:cNvSpPr/>
          <p:nvPr/>
        </p:nvSpPr>
        <p:spPr>
          <a:xfrm>
            <a:off x="7170927" y="5481543"/>
            <a:ext cx="4421186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7 jours a-t-il été atteint 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86CED-845B-7A00-453B-5FF8CFC13570}"/>
              </a:ext>
            </a:extLst>
          </p:cNvPr>
          <p:cNvSpPr txBox="1"/>
          <p:nvPr/>
        </p:nvSpPr>
        <p:spPr>
          <a:xfrm>
            <a:off x="10295993" y="4923277"/>
            <a:ext cx="117706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89328-0A2F-9FA8-8FD9-ECB2C5623361}"/>
              </a:ext>
            </a:extLst>
          </p:cNvPr>
          <p:cNvSpPr txBox="1"/>
          <p:nvPr/>
        </p:nvSpPr>
        <p:spPr>
          <a:xfrm>
            <a:off x="2423083" y="5513841"/>
            <a:ext cx="13432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70297-B6BA-051B-D413-A07A60630023}"/>
              </a:ext>
            </a:extLst>
          </p:cNvPr>
          <p:cNvSpPr txBox="1"/>
          <p:nvPr/>
        </p:nvSpPr>
        <p:spPr>
          <a:xfrm>
            <a:off x="5676841" y="5513841"/>
            <a:ext cx="13432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64E248-B5A3-0453-1226-9B7B009B72C9}"/>
              </a:ext>
            </a:extLst>
          </p:cNvPr>
          <p:cNvSpPr txBox="1"/>
          <p:nvPr/>
        </p:nvSpPr>
        <p:spPr>
          <a:xfrm>
            <a:off x="10098678" y="5490175"/>
            <a:ext cx="13432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pic>
        <p:nvPicPr>
          <p:cNvPr id="51" name="Picture 50" descr="A purple circle with white dots&#10;&#10;Description automatically generated">
            <a:extLst>
              <a:ext uri="{FF2B5EF4-FFF2-40B4-BE49-F238E27FC236}">
                <a16:creationId xmlns:a16="http://schemas.microsoft.com/office/drawing/2014/main" id="{D23267B5-785A-F596-752B-AFCE250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2" y="386608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29B5CF-8B03-A81E-3D8E-13BB415D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4732" y="3872170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C4C08B-2DBE-0D14-6ACC-FDCD1DCB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522" y="387715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AAB7532-F5E2-1C31-28AB-5DBA1788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6857" y="3872430"/>
            <a:ext cx="502628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420682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52840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2156676" cy="28007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
d’apparition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fr-F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dans l’onglet « Notes ».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24" y="1481560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2916411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36922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de</a:t>
                </a:r>
                <a:br>
                  <a:rPr kumimoji="0" lang="fr-FR" b="1" i="0" u="none" strike="noStrike" cap="none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fr-FR" b="1" i="0" u="none" strike="noStrike" cap="none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détection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fr-F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dans l’onglet « Notes ».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481560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5411852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686401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de</a:t>
                </a:r>
                <a:br>
                  <a:rPr kumimoji="0" lang="fr-FR" b="1" i="0" u="none" strike="noStrike" cap="none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fr-FR" b="1" i="0" u="none" strike="noStrike" cap="none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notification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fr-FR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dans l’onglet « Notes ».</a:t>
                </a: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481560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7907294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100986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4468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d’achèvement </a:t>
                </a:r>
                <a:br>
                  <a:rPr kumimoji="0" lang="fr-FR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fr-FR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 la réponse précoce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fr-F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dans l’onglet « Notes ».</a:t>
                </a: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481560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1362152" y="273619"/>
            <a:ext cx="591413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de réponse précoce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03031"/>
              </p:ext>
            </p:extLst>
          </p:nvPr>
        </p:nvGraphicFramePr>
        <p:xfrm>
          <a:off x="656123" y="1036437"/>
          <a:ext cx="11324437" cy="445744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59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Lancer une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déployer une équipe d’investigation/d’intervention.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s.o.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76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Effectuer une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épidémiologique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une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évaluation initiale des risques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s.o.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Obtenir la </a:t>
                      </a: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confirmation en laboratoire </a:t>
                      </a: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l’étiologie du foyer épidémique.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s.o.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dans les établissements de santé des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mesures appropriées de prise de charge des cas ainsi que de prévention et de contrôle des infections.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s.o.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</a:t>
                      </a: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contre-mesures de santé publique appropriées </a:t>
                      </a: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les communautés touchées.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s.o.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Entreprendre des activités </a:t>
                      </a: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appropriées de communication sur les risques et d’engagement communautaire.</a:t>
                      </a: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s.o.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</a:t>
                      </a: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mécanisme de coordination.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</a:t>
                      </a:r>
                      <a:r>
                        <a:rPr kumimoji="0" lang="fr-FR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s.o</a:t>
                      </a:r>
                      <a:r>
                        <a:rPr kumimoji="0" lang="fr-F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656122" y="5731671"/>
            <a:ext cx="9596831" cy="202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r>
              <a:rPr lang="fr-FR" sz="1200" b="1" dirty="0"/>
              <a:t>Date d’achèvement des actions de réponse précoce :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à laquelle toutes les actions de réponse précoce pertinentes sont achevées.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Événement, lieu, durée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886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9720"/>
            <a:ext cx="9041724" cy="2148666"/>
          </a:xfrm>
        </p:spPr>
        <p:txBody>
          <a:bodyPr/>
          <a:lstStyle/>
          <a:p>
            <a:r>
              <a:rPr lang="fr-FR" dirty="0"/>
              <a:t>Goulets d’étranglement et facteurs favorisants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662699" y="829390"/>
            <a:ext cx="9606172" cy="363386"/>
            <a:chOff x="515578" y="3159483"/>
            <a:chExt cx="9606172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7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75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767433" y="744842"/>
            <a:ext cx="31776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4005138" y="774059"/>
            <a:ext cx="26387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7242843" y="787369"/>
            <a:ext cx="2741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64397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Promptitude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5005943-BCE5-19FA-26B1-F7AF21A71AA8}"/>
              </a:ext>
            </a:extLst>
          </p:cNvPr>
          <p:cNvSpPr/>
          <p:nvPr/>
        </p:nvSpPr>
        <p:spPr>
          <a:xfrm>
            <a:off x="64396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L’objectif de 7 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 a-t-il été atteint 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2756203" y="1263843"/>
            <a:ext cx="117706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390745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Promptitude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B576510-BEAB-2FB9-9DFA-B72A60099886}"/>
              </a:ext>
            </a:extLst>
          </p:cNvPr>
          <p:cNvSpPr/>
          <p:nvPr/>
        </p:nvSpPr>
        <p:spPr>
          <a:xfrm>
            <a:off x="390744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1 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a-t-il été atteint ?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6033285" y="1263843"/>
            <a:ext cx="117706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7170928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Promptitude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07386AE-25BB-7BF6-19E0-06EAE38C6B53}"/>
              </a:ext>
            </a:extLst>
          </p:cNvPr>
          <p:cNvSpPr/>
          <p:nvPr/>
        </p:nvSpPr>
        <p:spPr>
          <a:xfrm>
            <a:off x="7170927" y="1727969"/>
            <a:ext cx="4421186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7 jours a-t-il été atteint ?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0460229" y="1263843"/>
            <a:ext cx="117706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639505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3914304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7177782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95E1B-B27B-8C17-054F-1AB848C97434}"/>
              </a:ext>
            </a:extLst>
          </p:cNvPr>
          <p:cNvSpPr txBox="1"/>
          <p:nvPr/>
        </p:nvSpPr>
        <p:spPr>
          <a:xfrm>
            <a:off x="2756203" y="1760004"/>
            <a:ext cx="106097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AB1150-0A4D-FFDD-10E2-C2AE68DF8F0A}"/>
              </a:ext>
            </a:extLst>
          </p:cNvPr>
          <p:cNvSpPr txBox="1"/>
          <p:nvPr/>
        </p:nvSpPr>
        <p:spPr>
          <a:xfrm>
            <a:off x="5975977" y="1747785"/>
            <a:ext cx="106097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BF8C10-DE8C-BBB1-8BF4-68E8DE6DF6C1}"/>
              </a:ext>
            </a:extLst>
          </p:cNvPr>
          <p:cNvSpPr txBox="1"/>
          <p:nvPr/>
        </p:nvSpPr>
        <p:spPr>
          <a:xfrm>
            <a:off x="10460229" y="1747785"/>
            <a:ext cx="106097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Événement, lieu, durée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34567"/>
              </p:ext>
            </p:extLst>
          </p:nvPr>
        </p:nvGraphicFramePr>
        <p:xfrm>
          <a:off x="767433" y="2426348"/>
          <a:ext cx="28200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Goulets d’étranglement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Veiller à ce que les causes profondes soient identifiées.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Facteurs favorisants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75904"/>
              </p:ext>
            </p:extLst>
          </p:nvPr>
        </p:nvGraphicFramePr>
        <p:xfrm>
          <a:off x="3989078" y="2428779"/>
          <a:ext cx="28200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Goulets d’étranglement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Veiller à ce que les causes profondes soient identifiées.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Facteurs favorisants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31052"/>
              </p:ext>
            </p:extLst>
          </p:nvPr>
        </p:nvGraphicFramePr>
        <p:xfrm>
          <a:off x="7290335" y="2413852"/>
          <a:ext cx="413423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Goulets d’étranglement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Veiller à ce que les causes profondes soient identifiées.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Facteurs favorisants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78d6d4-1e95-49d0-ad8b-8a60c47dc760">
      <Terms xmlns="http://schemas.microsoft.com/office/infopath/2007/PartnerControls"/>
    </lcf76f155ced4ddcb4097134ff3c332f>
    <TaxCatchAll xmlns="c5613cd5-748e-412e-9a2f-bebdac0f41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8D7AD805988241A52A665B6AA36C68" ma:contentTypeVersion="18" ma:contentTypeDescription="Crie um novo documento." ma:contentTypeScope="" ma:versionID="69aab28f7416a40bcb74eb28cb0bbae1">
  <xsd:schema xmlns:xsd="http://www.w3.org/2001/XMLSchema" xmlns:xs="http://www.w3.org/2001/XMLSchema" xmlns:p="http://schemas.microsoft.com/office/2006/metadata/properties" xmlns:ns2="c5613cd5-748e-412e-9a2f-bebdac0f41fd" xmlns:ns3="d278d6d4-1e95-49d0-ad8b-8a60c47dc760" targetNamespace="http://schemas.microsoft.com/office/2006/metadata/properties" ma:root="true" ma:fieldsID="b2a6907e2e3f004675b7259a7e6014c8" ns2:_="" ns3:_="">
    <xsd:import namespace="c5613cd5-748e-412e-9a2f-bebdac0f41fd"/>
    <xsd:import namespace="d278d6d4-1e95-49d0-ad8b-8a60c47dc760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13cd5-748e-412e-9a2f-bebdac0f41f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7678fdb5-15a0-45f6-9f42-8696b8acf5d3}" ma:internalName="TaxCatchAll" ma:showField="CatchAllData" ma:web="c5613cd5-748e-412e-9a2f-bebdac0f4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8d6d4-1e95-49d0-ad8b-8a60c47dc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f68270-cecd-437c-a722-d2c64fb9eb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FB8B1-A439-44E1-816E-EE6CBD299B8B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d27c8f07-e503-4122-80c5-e52ee84151d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a299543-0ab4-429f-8927-bf8e8716a0c2"/>
    <ds:schemaRef ds:uri="http://purl.org/dc/dcmitype/"/>
    <ds:schemaRef ds:uri="d278d6d4-1e95-49d0-ad8b-8a60c47dc760"/>
    <ds:schemaRef ds:uri="c5613cd5-748e-412e-9a2f-bebdac0f41fd"/>
  </ds:schemaRefs>
</ds:datastoreItem>
</file>

<file path=customXml/itemProps3.xml><?xml version="1.0" encoding="utf-8"?>
<ds:datastoreItem xmlns:ds="http://schemas.openxmlformats.org/officeDocument/2006/customXml" ds:itemID="{C1FF47F9-3D55-482C-B92D-242417C94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13cd5-748e-412e-9a2f-bebdac0f41fd"/>
    <ds:schemaRef ds:uri="d278d6d4-1e95-49d0-ad8b-8a60c47dc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12</TotalTime>
  <Words>1116</Words>
  <Application>Microsoft Macintosh PowerPoint</Application>
  <PresentationFormat>Widescreen</PresentationFormat>
  <Paragraphs>185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717 Alliance</vt:lpstr>
      <vt:lpstr>PowerPoint Presentation</vt:lpstr>
      <vt:lpstr>Contexte</vt:lpstr>
      <vt:lpstr>Description de l’événement
 Événement, lieu, durée</vt:lpstr>
      <vt:lpstr>Données épidémiologiques</vt:lpstr>
      <vt:lpstr>Indicateurs de la cible 7-1-7</vt:lpstr>
      <vt:lpstr>PowerPoint Presentation</vt:lpstr>
      <vt:lpstr>PowerPoint Presentation</vt:lpstr>
      <vt:lpstr>Goulets d’étranglement et facteurs favorisants</vt:lpstr>
      <vt:lpstr>PowerPoint Presentation</vt:lpstr>
      <vt:lpstr>Recommandations</vt:lpstr>
      <vt:lpstr>Actions immédiates Actions à mettre en œuvre immédiatement (par exemple, lorsque des ressources sont disponibles  ou prévues). </vt:lpstr>
      <vt:lpstr>Actions à plus long terme  Actions en faveur d’une planification et d’une stratégie à plus long terme (par exemple, à travers les cycles de planification et budgétaires).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Marie Deveaux</cp:lastModifiedBy>
  <cp:revision>3</cp:revision>
  <dcterms:created xsi:type="dcterms:W3CDTF">2023-10-11T14:08:57Z</dcterms:created>
  <dcterms:modified xsi:type="dcterms:W3CDTF">2025-03-26T17:30:04Z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0x010100A98D7AD805988241A52A665B6AA36C68</vt:lpwstr>
  </property>
  <property fmtid="{D5CDD505-2E9C-101B-9397-08002B2CF9AE}" pid="11" name="_dlc_DocIdItemGuid">
    <vt:lpwstr>26a77b78-5977-43d7-9dbe-542f77d7e584</vt:lpwstr>
  </property>
</Properties>
</file>