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4"/>
  </p:sldMasterIdLst>
  <p:notesMasterIdLst>
    <p:notesMasterId r:id="rId36"/>
  </p:notesMasterIdLst>
  <p:sldIdLst>
    <p:sldId id="2145705793" r:id="rId5"/>
    <p:sldId id="2147480560" r:id="rId6"/>
    <p:sldId id="2147480543" r:id="rId7"/>
    <p:sldId id="2147480546" r:id="rId8"/>
    <p:sldId id="2145705904" r:id="rId9"/>
    <p:sldId id="2145705787" r:id="rId10"/>
    <p:sldId id="2145705835" r:id="rId11"/>
    <p:sldId id="2145705813" r:id="rId12"/>
    <p:sldId id="2147481276" r:id="rId13"/>
    <p:sldId id="2145705806" r:id="rId14"/>
    <p:sldId id="2145705796" r:id="rId15"/>
    <p:sldId id="2145705797" r:id="rId16"/>
    <p:sldId id="2145705798" r:id="rId17"/>
    <p:sldId id="2145705800" r:id="rId18"/>
    <p:sldId id="2145705802" r:id="rId19"/>
    <p:sldId id="2145705786" r:id="rId20"/>
    <p:sldId id="2145705812" r:id="rId21"/>
    <p:sldId id="2145705817" r:id="rId22"/>
    <p:sldId id="2147480914" r:id="rId23"/>
    <p:sldId id="2145705833" r:id="rId24"/>
    <p:sldId id="2145705810" r:id="rId25"/>
    <p:sldId id="2147481277" r:id="rId26"/>
    <p:sldId id="2145705809" r:id="rId27"/>
    <p:sldId id="2145705825" r:id="rId28"/>
    <p:sldId id="2147481278" r:id="rId29"/>
    <p:sldId id="2145705821" r:id="rId30"/>
    <p:sldId id="2145705815" r:id="rId31"/>
    <p:sldId id="322" r:id="rId32"/>
    <p:sldId id="323" r:id="rId33"/>
    <p:sldId id="324" r:id="rId34"/>
    <p:sldId id="32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717 Visão geral" id="{505E4F14-5EB3-E04F-8F6F-D2408A1D4193}">
          <p14:sldIdLst>
            <p14:sldId id="2145705793"/>
            <p14:sldId id="2147480560"/>
            <p14:sldId id="2147480543"/>
            <p14:sldId id="2147480546"/>
            <p14:sldId id="2145705904"/>
            <p14:sldId id="2145705787"/>
            <p14:sldId id="2145705835"/>
            <p14:sldId id="2145705813"/>
            <p14:sldId id="2147481276"/>
            <p14:sldId id="2145705806"/>
            <p14:sldId id="2145705796"/>
            <p14:sldId id="2145705797"/>
            <p14:sldId id="2145705798"/>
            <p14:sldId id="2145705800"/>
            <p14:sldId id="2145705802"/>
            <p14:sldId id="2145705786"/>
            <p14:sldId id="2145705812"/>
            <p14:sldId id="2145705817"/>
            <p14:sldId id="2147480914"/>
            <p14:sldId id="2145705833"/>
            <p14:sldId id="2145705810"/>
            <p14:sldId id="2147481277"/>
            <p14:sldId id="2145705809"/>
            <p14:sldId id="2145705825"/>
            <p14:sldId id="2147481278"/>
            <p14:sldId id="2145705821"/>
            <p14:sldId id="2145705815"/>
            <p14:sldId id="322"/>
            <p14:sldId id="323"/>
            <p14:sldId id="324"/>
            <p14:sldId id="3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A9CC461-DCCA-EB09-B743-2A5208860419}" name="Kaylee Errecaborde" initials="KE" userId="S::kerrecaborde@rtsl.org::a73bf577-03d6-4dab-8ff1-fcbd1ce22ad0" providerId="AD"/>
  <p188:author id="{E238FCA1-9C40-943D-FA90-ED42BA4BE844}" name="Shefali Oza" initials="SO" userId="S::soza@rtsl.org::b6d86925-c367-4057-9a73-a9633078c5cb" providerId="AD"/>
  <p188:author id="{EFD065B1-3D05-8674-235A-0932FF6AFDC6}" name="Marie Deveaux" initials="MD" userId="S::mdeveaux@rtsl.org::9fc0be8f-9df8-4ccb-8fb2-ba99b4811463" providerId="AD"/>
  <p188:author id="{2E91CAD8-0D19-2326-C65D-1076619878A5}" name="Sasha Litvinov" initials="SL" userId="S::slitvinov@rtsl.org::65fb50ae-a085-4475-b78d-38da2df5a392" providerId="AD"/>
  <p188:author id="{856655F8-9C6D-22B4-4760-3824B69F74CC}" name="Tyler Porth" initials="TP" userId="S::tporth@rtsl.org::a73c5703-e100-48a6-bb47-9a7bd1a91a3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8394"/>
    <a:srgbClr val="3CB142"/>
    <a:srgbClr val="9ACC9D"/>
    <a:srgbClr val="D2D5D8"/>
    <a:srgbClr val="E5D7B3"/>
    <a:srgbClr val="F79834"/>
    <a:srgbClr val="FFA73B"/>
    <a:srgbClr val="F3F7F8"/>
    <a:srgbClr val="FBF1FE"/>
    <a:srgbClr val="ED5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49" autoAdjust="0"/>
    <p:restoredTop sz="94771" autoAdjust="0"/>
  </p:normalViewPr>
  <p:slideViewPr>
    <p:cSldViewPr snapToGrid="0">
      <p:cViewPr varScale="1">
        <p:scale>
          <a:sx n="118" d="100"/>
          <a:sy n="118" d="100"/>
        </p:scale>
        <p:origin x="216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EAA51A80-7BF8-8345-918B-9FC2C61587FC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1E75C25-C22B-D14A-8C88-D3C1CFA09A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54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935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40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606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292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5861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7779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1370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1D8282-3F95-6F2B-9967-B424F28A7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D054F3-A244-C95F-B698-1EF6B6C519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5DFD0B-E129-CE8B-01B5-AE557F634F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>
                <a:effectLst/>
                <a:latin typeface="Helvetica Neue" panose="02000503000000020004" pitchFamily="2" charset="0"/>
              </a:rPr>
              <a:t>A 7-1-7 Alliance tem uma variedade de pacotes de treinamento para países membros e parceiros, incluindo pacotes para sensibilização, implementadores e treinamento de instrutores</a:t>
            </a:r>
          </a:p>
          <a:p>
            <a:pPr algn="just"/>
            <a:endParaRPr lang="en-US">
              <a:cs typeface="Arial"/>
            </a:endParaRPr>
          </a:p>
          <a:p>
            <a:pPr algn="just"/>
            <a:endParaRPr lang="en-US">
              <a:cs typeface="Arial"/>
            </a:endParaRPr>
          </a:p>
          <a:p>
            <a:pPr algn="just"/>
            <a:r>
              <a:rPr lang="pt-BR"/>
              <a:t>Também temos agendas recomendadas e exemplos disponíveis com base no aprendizado dos treinamentos que nós e os países da aliança realizamos.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20497-22B4-4628-DD28-85DC241F5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904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O Secretariado da 7-1-7 Alliance é hospedado pela Resolve to Save Lives e presidido por um Grupo de Direção Técnica composto por representantes de países e parceiros.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614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C5E44-79F9-D06A-FAAC-B05737DB3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0D836A-C475-B816-1717-D90964651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C01139-C955-8D00-F658-6F7E55F7B9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>
                <a:effectLst/>
                <a:latin typeface="Helvetica Neue" panose="02000503000000020004" pitchFamily="2" charset="0"/>
              </a:rPr>
              <a:t>A 7-1-7 Alliance tem uma variedade de pacotes de treinamento para países membros e parceiros, incluindo pacotes para sensibilização, implementadores e treinamento de instrutores</a:t>
            </a:r>
          </a:p>
          <a:p>
            <a:pPr algn="just"/>
            <a:endParaRPr lang="en-US">
              <a:cs typeface="Arial"/>
            </a:endParaRPr>
          </a:p>
          <a:p>
            <a:pPr algn="just"/>
            <a:endParaRPr lang="en-US">
              <a:cs typeface="Arial"/>
            </a:endParaRPr>
          </a:p>
          <a:p>
            <a:pPr algn="just"/>
            <a:r>
              <a:rPr lang="pt-BR"/>
              <a:t>Também temos agendas recomendadas e exemplos disponíveis com base no aprendizado dos treinamentos que nós e os países da aliança realizamos.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FF0C1-B50B-1774-BF86-351657F6C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3277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71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pt-BR" b="0" i="0">
                <a:latin typeface="Arial"/>
                <a:cs typeface="Arial"/>
              </a:rPr>
              <a:t>A abordagem 7-1-7 concentra-se em como aumentar a velocidade de detecção, notificação e resposta a surtos por meio de melhorias no nível do sistema.  Isso envolve basicamente a avaliação da pontualidade, a identificação de gargalos que levaram a atrasos e a tomada de medidas.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79A4D4-9025-3946-9B5A-85AEB1B10E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7518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Assine as notícias da 7-1-7 Alliance https://717alliance.org/#subscribe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554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C7A4C-E440-19BA-0F6E-5E6C42E4C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C127D9-1736-4C4F-7D4F-912ADE1DB5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AA4198-645A-D4B3-E1BB-34EE3ACF8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>
                <a:effectLst/>
                <a:latin typeface="Helvetica Neue" panose="02000503000000020004" pitchFamily="2" charset="0"/>
              </a:rPr>
              <a:t>A 7-1-7 Alliance tem uma variedade de pacotes de treinamento para países membros e parceiros, incluindo pacotes para sensibilização, implementadores e treinamento de instrutores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  <a:latin typeface="Helvetica Neue" panose="02000503000000020004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>
                <a:effectLst/>
                <a:latin typeface="Helvetica Neue" panose="02000503000000020004" pitchFamily="2" charset="0"/>
              </a:rPr>
              <a:t>Link para participar da COP https://forms.office.com/r/mmEPY9RFRW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  <a:latin typeface="Helvetica Neue" panose="02000503000000020004" pitchFamily="2" charset="0"/>
            </a:endParaRPr>
          </a:p>
          <a:p>
            <a:pPr algn="just"/>
            <a:endParaRPr lang="en-US" dirty="0">
              <a:cs typeface="Arial"/>
            </a:endParaRPr>
          </a:p>
          <a:p>
            <a:pPr algn="just"/>
            <a:endParaRPr lang="en-US" dirty="0">
              <a:cs typeface="Arial"/>
            </a:endParaRPr>
          </a:p>
          <a:p>
            <a:pPr algn="just"/>
            <a:r>
              <a:rPr lang="pt-BR"/>
              <a:t>Também temos agendas recomendadas e exemplos disponíveis com base no aprendizado dos treinamentos que nós e os países da aliança realizamos.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59BA4-D209-C0F3-5335-340937BAEC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68764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79A4D4-9025-3946-9B5A-85AEB1B10EC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7772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79A4D4-9025-3946-9B5A-85AEB1B10EC9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633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/>
              <a:t>Um conjunto simples de métricas de pontualidade, com metas correspondentes, pode ajudar as jurisdições a identificar gargalos e propor ações para solucioná-los, melhorando a preparação para pandemias</a:t>
            </a:r>
          </a:p>
          <a:p>
            <a:pPr algn="l"/>
            <a:endParaRPr lang="en-US" sz="1800" u="none" strike="noStrike" baseline="0">
              <a:solidFill>
                <a:srgbClr val="F4775C"/>
              </a:solidFill>
            </a:endParaRPr>
          </a:p>
          <a:p>
            <a:pPr algn="l"/>
            <a:r>
              <a:rPr lang="pt-BR" sz="1800" u="none" strike="noStrike" baseline="0">
                <a:solidFill>
                  <a:srgbClr val="F4775C"/>
                </a:solidFill>
              </a:rPr>
              <a:t>A abordagem 7-1-7 inclui três métricas e metas de pontualidade:  </a:t>
            </a:r>
          </a:p>
          <a:p>
            <a:pPr algn="l"/>
            <a:r>
              <a:rPr lang="pt-BR" sz="1800" u="none" strike="noStrike" baseline="0">
                <a:solidFill>
                  <a:srgbClr val="F4775C"/>
                </a:solidFill>
                <a:latin typeface="Arial" panose="020B0604020202020204" pitchFamily="34" charset="0"/>
                <a:ea typeface="Arial"/>
                <a:cs typeface="+mn-cs"/>
              </a:rPr>
              <a:t>1.   </a:t>
            </a:r>
            <a:r>
              <a:rPr lang="pt-BR" sz="1200" b="1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Tempo para detectar:</a:t>
            </a:r>
            <a:r>
              <a:rPr lang="pt-B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 7 dias para identificar uma suspeita de ameaça à saúde pública (tempo entre o surgimento de uma ameaça à saúde pública e a detecção)</a:t>
            </a:r>
          </a:p>
          <a:p>
            <a:pPr marL="0" indent="0" algn="l" defTabSz="914400" rtl="0" eaLnBrk="1" latinLnBrk="0" hangingPunct="1">
              <a:buFont typeface="+mj-lt"/>
              <a:buNone/>
            </a:pPr>
            <a:r>
              <a:rPr lang="pt-B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2.   </a:t>
            </a:r>
            <a:r>
              <a:rPr lang="pt-BR" sz="1200" b="1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Tempo para notificar:</a:t>
            </a:r>
            <a:r>
              <a:rPr lang="pt-B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 1 dia para informar as autoridades de saúde pública apropriadas (tempo entre a detecção e a notificação)</a:t>
            </a:r>
          </a:p>
          <a:p>
            <a:pPr marL="0" indent="0" algn="l" defTabSz="914400" rtl="0" eaLnBrk="1" latinLnBrk="0" hangingPunct="1">
              <a:buFont typeface="+mj-lt"/>
              <a:buNone/>
            </a:pPr>
            <a:r>
              <a:rPr lang="pt-B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3.   </a:t>
            </a:r>
            <a:r>
              <a:rPr lang="pt-BR" sz="1200" b="1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Tempo para concluir a resposta precoce</a:t>
            </a:r>
            <a:r>
              <a:rPr lang="pt-BR" sz="120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:</a:t>
            </a:r>
            <a:r>
              <a:rPr lang="pt-B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 7 dias para iniciar uma resposta eficaz (tempo entre a notificação e a conclusão da resposta rápida)</a:t>
            </a:r>
          </a:p>
          <a:p>
            <a:endParaRPr lang="en-US"/>
          </a:p>
          <a:p>
            <a:pPr>
              <a:defRPr/>
            </a:pPr>
            <a:endParaRPr lang="en-US" b="0" i="0" kern="120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79A4D4-9025-3946-9B5A-85AEB1B10E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446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417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40000"/>
              </a:lnSpc>
              <a:buNone/>
            </a:pPr>
            <a:endParaRPr lang="en" sz="1200" b="0" i="0" kern="1200" noProof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  <a:sym typeface="Source Sans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98A503-4A27-4C8D-B552-B774F7E31C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553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Este gráfico mostra o ciclo de vida do 7-1-7 - as etapas necessárias para a implementação eficaz da meta 7-1-7.</a:t>
            </a:r>
          </a:p>
          <a:p>
            <a:pPr marL="171450" indent="-171450">
              <a:buFontTx/>
              <a:buChar char="-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0098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O essencial para tornar o 7-1-7 eficaz e sustentável é integrá-lo aos fluxos de trabalho existentes e envolver as principais partes interessadas durante a adoção e o uso do 7-1-7. 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744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79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463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B992F8-DD08-3F62-30B9-304F033F4E7F}"/>
              </a:ext>
            </a:extLst>
          </p:cNvPr>
          <p:cNvSpPr/>
          <p:nvPr/>
        </p:nvSpPr>
        <p:spPr>
          <a:xfrm>
            <a:off x="0" y="162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CA6E71AB-ED8E-FEED-B76B-4B73FCEB3D67}"/>
              </a:ext>
            </a:extLst>
          </p:cNvPr>
          <p:cNvSpPr/>
          <p:nvPr/>
        </p:nvSpPr>
        <p:spPr>
          <a:xfrm>
            <a:off x="603315" y="1859615"/>
            <a:ext cx="10011266" cy="4689878"/>
          </a:xfrm>
          <a:prstGeom prst="round2SameRect">
            <a:avLst>
              <a:gd name="adj1" fmla="val 874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8A48999-82A6-0C7C-CDE3-E001425BCD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2DF065-D7CF-BB28-A658-9C8048F37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4520192-0E11-C838-559E-D7DC2BC63318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 descr="A black and green text&#10;&#10;Description automatically generated">
            <a:extLst>
              <a:ext uri="{FF2B5EF4-FFF2-40B4-BE49-F238E27FC236}">
                <a16:creationId xmlns:a16="http://schemas.microsoft.com/office/drawing/2014/main" id="{32A75A90-AC3E-D04E-5F5B-FEB89F11D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472" y="662182"/>
            <a:ext cx="3314463" cy="535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5F9369-0525-BCEC-4E46-62216FA7FA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97901D-F583-2E85-AEF9-E22F606FF5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F1B2FE-1C28-B573-A7AE-59F6B88179E2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BB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9176F9-4656-945C-FEB1-7BAA0ABC3A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500" y="2271322"/>
            <a:ext cx="9166225" cy="1887026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3BB042"/>
                </a:solidFill>
              </a:defRPr>
            </a:lvl1pPr>
          </a:lstStyle>
          <a:p>
            <a:pPr lvl="0"/>
            <a:r>
              <a:rPr lang="en-US"/>
              <a:t>Presentation Title Goes In This Placeholder Text Box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9DFBD846-F2CA-CF19-69D2-19CC8B917A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4725" y="4522788"/>
            <a:ext cx="9144000" cy="53975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b="1">
                <a:solidFill>
                  <a:srgbClr val="628393"/>
                </a:solidFill>
              </a:defRPr>
            </a:lvl2pPr>
            <a:lvl3pPr marL="914400" indent="0">
              <a:buNone/>
              <a:defRPr b="1">
                <a:solidFill>
                  <a:srgbClr val="628393"/>
                </a:solidFill>
              </a:defRPr>
            </a:lvl3pPr>
            <a:lvl4pPr marL="1371600" indent="0">
              <a:buNone/>
              <a:defRPr b="1">
                <a:solidFill>
                  <a:srgbClr val="628393"/>
                </a:solidFill>
              </a:defRPr>
            </a:lvl4pPr>
            <a:lvl5pPr marL="1828800" indent="0">
              <a:buNone/>
              <a:defRPr b="1">
                <a:solidFill>
                  <a:srgbClr val="628393"/>
                </a:solidFill>
              </a:defRPr>
            </a:lvl5pPr>
          </a:lstStyle>
          <a:p>
            <a:pPr lvl="0"/>
            <a:r>
              <a:rPr lang="en-US"/>
              <a:t>Presentation Subtitle Goes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2323E057-B213-6F1C-E3DA-70973D2EA5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4724" y="5062538"/>
            <a:ext cx="9144000" cy="56197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Month XX, 2023</a:t>
            </a:r>
          </a:p>
        </p:txBody>
      </p:sp>
    </p:spTree>
    <p:extLst>
      <p:ext uri="{BB962C8B-B14F-4D97-AF65-F5344CB8AC3E}">
        <p14:creationId xmlns:p14="http://schemas.microsoft.com/office/powerpoint/2010/main" val="207939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07170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067300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2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08938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3534B-E3A8-4D4A-ADE5-6E5F25C89F0B}"/>
              </a:ext>
            </a:extLst>
          </p:cNvPr>
          <p:cNvCxnSpPr/>
          <p:nvPr/>
        </p:nvCxnSpPr>
        <p:spPr>
          <a:xfrm>
            <a:off x="2535870" y="2921860"/>
            <a:ext cx="7111014" cy="0"/>
          </a:xfrm>
          <a:prstGeom prst="line">
            <a:avLst/>
          </a:prstGeom>
          <a:ln w="76200">
            <a:solidFill>
              <a:srgbClr val="6283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36937E6E-929B-A8EE-42C2-748709CF492D}"/>
              </a:ext>
            </a:extLst>
          </p:cNvPr>
          <p:cNvSpPr/>
          <p:nvPr/>
        </p:nvSpPr>
        <p:spPr>
          <a:xfrm>
            <a:off x="1664749" y="2050739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7A5DD1D-E03B-19E8-AF93-F817A60E4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953910" y="2337468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2B017-E499-C4E7-6F92-371410E44AFE}"/>
              </a:ext>
            </a:extLst>
          </p:cNvPr>
          <p:cNvSpPr/>
          <p:nvPr/>
        </p:nvSpPr>
        <p:spPr>
          <a:xfrm>
            <a:off x="5231950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6839C920-3711-499D-0A0B-B448BAE244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500171" y="2310547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EEEF7DA-3198-7FF2-16D4-3A21DEA08F6D}"/>
              </a:ext>
            </a:extLst>
          </p:cNvPr>
          <p:cNvSpPr/>
          <p:nvPr/>
        </p:nvSpPr>
        <p:spPr>
          <a:xfrm>
            <a:off x="8775763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65936B8C-E619-E63B-4703-FF6B8D5436E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46432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56701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4172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730767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2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7362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3534B-E3A8-4D4A-ADE5-6E5F25C89F0B}"/>
              </a:ext>
            </a:extLst>
          </p:cNvPr>
          <p:cNvCxnSpPr>
            <a:cxnSpLocks/>
          </p:cNvCxnSpPr>
          <p:nvPr/>
        </p:nvCxnSpPr>
        <p:spPr>
          <a:xfrm>
            <a:off x="1762872" y="2921860"/>
            <a:ext cx="9312497" cy="0"/>
          </a:xfrm>
          <a:prstGeom prst="line">
            <a:avLst/>
          </a:prstGeom>
          <a:ln w="76200">
            <a:solidFill>
              <a:srgbClr val="6283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36937E6E-929B-A8EE-42C2-748709CF492D}"/>
              </a:ext>
            </a:extLst>
          </p:cNvPr>
          <p:cNvSpPr/>
          <p:nvPr/>
        </p:nvSpPr>
        <p:spPr>
          <a:xfrm>
            <a:off x="891751" y="2050739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7A5DD1D-E03B-19E8-AF93-F817A60E4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80912" y="2337468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2B017-E499-C4E7-6F92-371410E44AFE}"/>
              </a:ext>
            </a:extLst>
          </p:cNvPr>
          <p:cNvSpPr/>
          <p:nvPr/>
        </p:nvSpPr>
        <p:spPr>
          <a:xfrm>
            <a:off x="3895417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6839C920-3711-499D-0A0B-B448BAE244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163638" y="2310547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EEEF7DA-3198-7FF2-16D4-3A21DEA08F6D}"/>
              </a:ext>
            </a:extLst>
          </p:cNvPr>
          <p:cNvSpPr/>
          <p:nvPr/>
        </p:nvSpPr>
        <p:spPr>
          <a:xfrm>
            <a:off x="6894187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65936B8C-E619-E63B-4703-FF6B8D5436E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164856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3AE29F85-BD43-5F8A-F958-52754E2C59F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55463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563E505-AA18-5B1F-CA0F-DFAB5C9881F2}"/>
              </a:ext>
            </a:extLst>
          </p:cNvPr>
          <p:cNvSpPr/>
          <p:nvPr/>
        </p:nvSpPr>
        <p:spPr>
          <a:xfrm>
            <a:off x="9622288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C799570-1A2E-71ED-2848-A76B986C183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92957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05982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205872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2A4481-CB14-AA4E-ED99-4C2EBE1AFF3F}"/>
              </a:ext>
            </a:extLst>
          </p:cNvPr>
          <p:cNvCxnSpPr>
            <a:cxnSpLocks/>
          </p:cNvCxnSpPr>
          <p:nvPr/>
        </p:nvCxnSpPr>
        <p:spPr>
          <a:xfrm>
            <a:off x="839788" y="4007582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848FCA-A3F5-D6C8-7865-97A03840426B}"/>
              </a:ext>
            </a:extLst>
          </p:cNvPr>
          <p:cNvCxnSpPr>
            <a:cxnSpLocks/>
          </p:cNvCxnSpPr>
          <p:nvPr/>
        </p:nvCxnSpPr>
        <p:spPr>
          <a:xfrm>
            <a:off x="6096000" y="1679384"/>
            <a:ext cx="0" cy="4702562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DBB36AB-E026-1510-6E46-298EE2C04E4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9788" y="420754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DA6F56D-C80F-DF01-BA95-70AE7BBE71A6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839788" y="4732255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A528C03-BBE2-CDFF-6E3B-693CB9729A7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03640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863AF9B-CD48-278A-B438-6E521E3BDA1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03640" y="2205872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690C8D7-AFA9-8F5A-A38E-20BBDB61486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03640" y="420754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F48E6950-0B6E-59EB-5413-7D03033B50BE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203640" y="4732255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</p:spTree>
    <p:extLst>
      <p:ext uri="{BB962C8B-B14F-4D97-AF65-F5344CB8AC3E}">
        <p14:creationId xmlns:p14="http://schemas.microsoft.com/office/powerpoint/2010/main" val="4237045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20587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2A4481-CB14-AA4E-ED99-4C2EBE1AFF3F}"/>
              </a:ext>
            </a:extLst>
          </p:cNvPr>
          <p:cNvCxnSpPr>
            <a:cxnSpLocks/>
          </p:cNvCxnSpPr>
          <p:nvPr/>
        </p:nvCxnSpPr>
        <p:spPr>
          <a:xfrm>
            <a:off x="839788" y="3168597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848FCA-A3F5-D6C8-7865-97A03840426B}"/>
              </a:ext>
            </a:extLst>
          </p:cNvPr>
          <p:cNvCxnSpPr>
            <a:cxnSpLocks/>
          </p:cNvCxnSpPr>
          <p:nvPr/>
        </p:nvCxnSpPr>
        <p:spPr>
          <a:xfrm>
            <a:off x="6096000" y="1679384"/>
            <a:ext cx="0" cy="4702562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A528C03-BBE2-CDFF-6E3B-693CB9729A7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03640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863AF9B-CD48-278A-B438-6E521E3BDA1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03640" y="220587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04B90D1-2D1F-EFD9-53D5-B7754EEA191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39788" y="339684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915278E-33A7-A4F7-643B-000187FBA542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9788" y="392155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90EF022-5BFD-9C2B-04CC-E55C5CE9CF99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203640" y="339684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7C2ED77-A9A3-3F45-BFC0-FF4B344BABD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203640" y="392155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6F84552-1D75-912E-12AC-BE7B5364AF00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39788" y="509366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2514547-3E78-E132-959A-5394095067CA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839788" y="5618376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514D274-751F-78E2-B16D-3A05CF8838A2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203640" y="509366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E254144-EE9E-2B30-2F5B-39291D234007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203640" y="5618376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14914F-90B3-A75B-4AB3-C765CAF7F3DB}"/>
              </a:ext>
            </a:extLst>
          </p:cNvPr>
          <p:cNvCxnSpPr>
            <a:cxnSpLocks/>
          </p:cNvCxnSpPr>
          <p:nvPr/>
        </p:nvCxnSpPr>
        <p:spPr>
          <a:xfrm>
            <a:off x="839788" y="4884274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151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is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C0286-143B-DF77-3790-51DA8806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50">
            <a:extLst>
              <a:ext uri="{FF2B5EF4-FFF2-40B4-BE49-F238E27FC236}">
                <a16:creationId xmlns:a16="http://schemas.microsoft.com/office/drawing/2014/main" id="{EC7EB442-ED11-C4A2-FCA9-FC299157D0D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37173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F9DBCE-2E14-7BE6-383D-4F9CBF543AC0}"/>
              </a:ext>
            </a:extLst>
          </p:cNvPr>
          <p:cNvCxnSpPr>
            <a:cxnSpLocks/>
          </p:cNvCxnSpPr>
          <p:nvPr/>
        </p:nvCxnSpPr>
        <p:spPr>
          <a:xfrm>
            <a:off x="896513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5130238-91C9-70FA-E27D-15BFC0B3AD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6938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62B2A3A-79DC-43E1-B948-9A4357230EF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96938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1 details</a:t>
            </a:r>
          </a:p>
        </p:txBody>
      </p:sp>
      <p:sp>
        <p:nvSpPr>
          <p:cNvPr id="24" name="Picture Placeholder 50">
            <a:extLst>
              <a:ext uri="{FF2B5EF4-FFF2-40B4-BE49-F238E27FC236}">
                <a16:creationId xmlns:a16="http://schemas.microsoft.com/office/drawing/2014/main" id="{94DC4A98-FD4D-DE47-6494-ED36B4464EF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74895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D96E39-50C2-DC18-1554-907E602E865E}"/>
              </a:ext>
            </a:extLst>
          </p:cNvPr>
          <p:cNvCxnSpPr>
            <a:cxnSpLocks/>
          </p:cNvCxnSpPr>
          <p:nvPr/>
        </p:nvCxnSpPr>
        <p:spPr>
          <a:xfrm>
            <a:off x="4534235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0819F305-6D57-5D6D-9D84-A758DD7298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34660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1BA1953D-19DA-782A-97A4-6399FB480B7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534660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2 details</a:t>
            </a:r>
          </a:p>
        </p:txBody>
      </p:sp>
      <p:sp>
        <p:nvSpPr>
          <p:cNvPr id="28" name="Picture Placeholder 50">
            <a:extLst>
              <a:ext uri="{FF2B5EF4-FFF2-40B4-BE49-F238E27FC236}">
                <a16:creationId xmlns:a16="http://schemas.microsoft.com/office/drawing/2014/main" id="{A8413AA0-C678-0AC8-68B9-EC938056991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312617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9ACF382-2405-E160-6D1F-835EA763EEB7}"/>
              </a:ext>
            </a:extLst>
          </p:cNvPr>
          <p:cNvCxnSpPr>
            <a:cxnSpLocks/>
          </p:cNvCxnSpPr>
          <p:nvPr/>
        </p:nvCxnSpPr>
        <p:spPr>
          <a:xfrm>
            <a:off x="8171957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4D22DCA4-7965-12E6-D9C1-369EB6F35CA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72382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5E4253-E2FB-DCA7-3EC4-442DAC966F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172382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3 details</a:t>
            </a:r>
          </a:p>
        </p:txBody>
      </p:sp>
    </p:spTree>
    <p:extLst>
      <p:ext uri="{BB962C8B-B14F-4D97-AF65-F5344CB8AC3E}">
        <p14:creationId xmlns:p14="http://schemas.microsoft.com/office/powerpoint/2010/main" val="1662462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C0286-143B-DF77-3790-51DA8806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4799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Title and Conten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4754CD7-2E29-F84B-0187-C0257FE59E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27294166-252A-F72D-161E-58D0B8DC2E9A}"/>
              </a:ext>
            </a:extLst>
          </p:cNvPr>
          <p:cNvSpPr/>
          <p:nvPr/>
        </p:nvSpPr>
        <p:spPr>
          <a:xfrm>
            <a:off x="4458879" y="245097"/>
            <a:ext cx="7475456" cy="6612904"/>
          </a:xfrm>
          <a:prstGeom prst="round2SameRect">
            <a:avLst>
              <a:gd name="adj1" fmla="val 5777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9B1D3D-35CF-DDED-CEE8-E8AB25DD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99" y="995363"/>
            <a:ext cx="3467083" cy="228280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7FC43-A864-3854-C76D-4B78BD4C8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5951" y="1131215"/>
            <a:ext cx="6693029" cy="532614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5C13A0-F24E-DC0E-5D44-F008440349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66599" y="3429000"/>
            <a:ext cx="3467083" cy="3028361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subheading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135BBC5-3478-7015-2838-2F69DF62B34B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835951" y="594724"/>
            <a:ext cx="6693029" cy="400639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heading</a:t>
            </a:r>
          </a:p>
        </p:txBody>
      </p:sp>
    </p:spTree>
    <p:extLst>
      <p:ext uri="{BB962C8B-B14F-4D97-AF65-F5344CB8AC3E}">
        <p14:creationId xmlns:p14="http://schemas.microsoft.com/office/powerpoint/2010/main" val="1634894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Title and Imag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4C3DAF6-D577-8476-A6B5-03BE74EEF1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F56B4D4B-F5AF-E1B4-47FA-D86A28BA4C80}"/>
              </a:ext>
            </a:extLst>
          </p:cNvPr>
          <p:cNvSpPr/>
          <p:nvPr/>
        </p:nvSpPr>
        <p:spPr>
          <a:xfrm>
            <a:off x="4458879" y="245097"/>
            <a:ext cx="7475456" cy="6612904"/>
          </a:xfrm>
          <a:prstGeom prst="round2SameRect">
            <a:avLst>
              <a:gd name="adj1" fmla="val 5777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40127" y="582073"/>
            <a:ext cx="6885273" cy="603083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9E9A12-3C39-8820-3FEA-ADEAC28B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99" y="995363"/>
            <a:ext cx="3467083" cy="228280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337310D-FEEC-61C0-10C6-7ED668D08C0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66599" y="3429000"/>
            <a:ext cx="3467083" cy="3028361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subheading</a:t>
            </a:r>
          </a:p>
        </p:txBody>
      </p:sp>
    </p:spTree>
    <p:extLst>
      <p:ext uri="{BB962C8B-B14F-4D97-AF65-F5344CB8AC3E}">
        <p14:creationId xmlns:p14="http://schemas.microsoft.com/office/powerpoint/2010/main" val="15269509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Content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47934" y="0"/>
            <a:ext cx="5744066" cy="6556342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2F6D5-4F20-9FD2-922F-FB5757C5B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8" y="365126"/>
            <a:ext cx="4205139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767193-1094-B18E-8C98-C42510023A0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7" y="1825625"/>
            <a:ext cx="547147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2575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Content with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38507" y="3261674"/>
            <a:ext cx="5744066" cy="3294668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2F6D5-4F20-9FD2-922F-FB5757C5B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8" y="365126"/>
            <a:ext cx="4205139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767193-1094-B18E-8C98-C42510023A0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7" y="1825625"/>
            <a:ext cx="547147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4999A9B-991E-9DEF-F62C-92A485BEB8B8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9389097" y="9427"/>
            <a:ext cx="2793476" cy="308256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06DC07E-7833-B573-7882-B1E203C18D2F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438507" y="9427"/>
            <a:ext cx="2793476" cy="308256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70503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E7082-960B-4000-42B8-788811EE1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>
              <a:lnSpc>
                <a:spcPct val="100000"/>
              </a:lnSpc>
              <a:defRPr sz="3200" b="1">
                <a:solidFill>
                  <a:srgbClr val="3BB04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564C6-957C-F233-1E98-9470B162A8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3BB042"/>
              </a:buClr>
              <a:defRPr>
                <a:solidFill>
                  <a:srgbClr val="394D56"/>
                </a:solidFill>
              </a:defRPr>
            </a:lvl1pPr>
            <a:lvl2pPr>
              <a:buClr>
                <a:srgbClr val="3BB042"/>
              </a:buClr>
              <a:defRPr>
                <a:solidFill>
                  <a:srgbClr val="394D56"/>
                </a:solidFill>
              </a:defRPr>
            </a:lvl2pPr>
            <a:lvl3pPr>
              <a:buClr>
                <a:srgbClr val="3BB042"/>
              </a:buClr>
              <a:defRPr>
                <a:solidFill>
                  <a:srgbClr val="394D56"/>
                </a:solidFill>
              </a:defRPr>
            </a:lvl3pPr>
            <a:lvl4pPr>
              <a:buClr>
                <a:srgbClr val="3BB042"/>
              </a:buClr>
              <a:defRPr>
                <a:solidFill>
                  <a:srgbClr val="394D56"/>
                </a:solidFill>
              </a:defRPr>
            </a:lvl4pPr>
            <a:lvl5pPr>
              <a:buClr>
                <a:srgbClr val="3BB042"/>
              </a:buClr>
              <a:defRPr>
                <a:solidFill>
                  <a:srgbClr val="394D5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13767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hank You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32BE34F-69A5-B799-0393-6A53F2FC97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9ED5D24F-CBC9-481A-549C-7AB65ADAD3C9}"/>
              </a:ext>
            </a:extLst>
          </p:cNvPr>
          <p:cNvSpPr/>
          <p:nvPr/>
        </p:nvSpPr>
        <p:spPr>
          <a:xfrm>
            <a:off x="2749484" y="1630353"/>
            <a:ext cx="6693031" cy="5227647"/>
          </a:xfrm>
          <a:prstGeom prst="round2SameRect">
            <a:avLst>
              <a:gd name="adj1" fmla="val 1112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00890-3D88-1B77-8C8A-52F94DB640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5481" y="2077888"/>
            <a:ext cx="5361037" cy="214866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83C5F-2703-AF53-45FF-F76125658E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15481" y="4308180"/>
            <a:ext cx="5361036" cy="931688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subheading</a:t>
            </a:r>
          </a:p>
        </p:txBody>
      </p:sp>
      <p:pic>
        <p:nvPicPr>
          <p:cNvPr id="8" name="Picture 7" descr="A black and green text&#10;&#10;Description automatically generated">
            <a:extLst>
              <a:ext uri="{FF2B5EF4-FFF2-40B4-BE49-F238E27FC236}">
                <a16:creationId xmlns:a16="http://schemas.microsoft.com/office/drawing/2014/main" id="{E2EE594E-F898-2270-E5FA-67A5481A2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768" y="547470"/>
            <a:ext cx="3314463" cy="5354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23E774-BE11-A044-DB81-9C21CFAF57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7FF565-EE2B-A624-A189-1B4D4B2C9C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B4B18DC-E37A-4AEF-FCF0-CD9BC325FAA6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834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BBDE9D3-05E5-F8E0-46C6-77E38612EC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2F13A5-6240-37A5-4E8B-5EF5A680F5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1809" y="2113393"/>
            <a:ext cx="8208381" cy="1980882"/>
          </a:xfrm>
        </p:spPr>
        <p:txBody>
          <a:bodyPr anchor="b"/>
          <a:lstStyle>
            <a:lvl1pPr algn="ctr">
              <a:defRPr sz="6000">
                <a:solidFill>
                  <a:srgbClr val="3D9D4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3A819B-E98A-3E5E-5F2F-6B714664C7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26465" y="4337454"/>
            <a:ext cx="6339068" cy="1419938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1F2A2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9" name="Picture 8" descr="A black and green text&#10;&#10;Description automatically generated">
            <a:extLst>
              <a:ext uri="{FF2B5EF4-FFF2-40B4-BE49-F238E27FC236}">
                <a16:creationId xmlns:a16="http://schemas.microsoft.com/office/drawing/2014/main" id="{BF29C36D-4CFE-C969-69B2-DB6AA8EA0D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2901" y="786723"/>
            <a:ext cx="3886197" cy="6277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192C86-1B91-2D85-7C77-5BC9501B2F1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-2502569" y="6000571"/>
            <a:ext cx="8598569" cy="8737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58FA559-4AD6-BC68-7A1D-085B00CD47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7892715" y="6000571"/>
            <a:ext cx="8598569" cy="8737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5558CA6-EDE3-9124-42E7-A1CC03637A1E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621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55EC6-78AB-C8DA-250E-8A6611568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950" y="457200"/>
            <a:ext cx="3338673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067F1-7748-3EC5-D847-478B213BE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E6A8C9-0AF3-7CA9-F91A-6182B3711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9950" y="2057400"/>
            <a:ext cx="3338673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7D9AB9-0288-C4C9-3A00-7F3820F69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D6632B84-2BCD-574C-A789-8EF95483F1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503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4DD52F-055E-8368-C260-8542AED5D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D6632B84-2BCD-574C-A789-8EF95483F1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188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 type="tx">
  <p:cSld name="1_Picture with Captio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4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Quattrocen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4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3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sldNum" idx="12"/>
          </p:nvPr>
        </p:nvSpPr>
        <p:spPr>
          <a:xfrm>
            <a:off x="8819819" y="6021289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>
                <a:solidFill>
                  <a:srgbClr val="888888"/>
                </a:solidFill>
                <a:latin typeface="Arial" panose="020B0604020202020204" pitchFamily="34" charset="0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8383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2F77C00-282B-2A43-98C2-B324093BC270}"/>
              </a:ext>
            </a:extLst>
          </p:cNvPr>
          <p:cNvSpPr txBox="1"/>
          <p:nvPr userDrawn="1"/>
        </p:nvSpPr>
        <p:spPr>
          <a:xfrm>
            <a:off x="4111082" y="5341529"/>
            <a:ext cx="3969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i="0" cap="none" spc="10" baseline="0">
                <a:solidFill>
                  <a:schemeClr val="tx1"/>
                </a:solidFill>
                <a:latin typeface="Arial" panose="020B0604020202020204" pitchFamily="34" charset="0"/>
              </a:rPr>
              <a:t>717alliance.org</a:t>
            </a:r>
          </a:p>
        </p:txBody>
      </p:sp>
    </p:spTree>
    <p:extLst>
      <p:ext uri="{BB962C8B-B14F-4D97-AF65-F5344CB8AC3E}">
        <p14:creationId xmlns:p14="http://schemas.microsoft.com/office/powerpoint/2010/main" val="1338809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32BE34F-69A5-B799-0393-6A53F2FC97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9ED5D24F-CBC9-481A-549C-7AB65ADAD3C9}"/>
              </a:ext>
            </a:extLst>
          </p:cNvPr>
          <p:cNvSpPr/>
          <p:nvPr/>
        </p:nvSpPr>
        <p:spPr>
          <a:xfrm rot="5400000">
            <a:off x="3174853" y="-1977228"/>
            <a:ext cx="4760663" cy="11110368"/>
          </a:xfrm>
          <a:prstGeom prst="round2SameRect">
            <a:avLst>
              <a:gd name="adj1" fmla="val 1112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00890-3D88-1B77-8C8A-52F94DB640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909720"/>
            <a:ext cx="9703980" cy="214866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83C5F-2703-AF53-45FF-F76125658E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085375"/>
            <a:ext cx="9703980" cy="931688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subheading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BC0C5-730C-0B26-8A56-5755E6EE22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5548387"/>
            <a:ext cx="6096000" cy="873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A23049-5EAE-932F-71CC-A17650C19C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5548387"/>
            <a:ext cx="4299285" cy="87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81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ACA6E-E99A-672C-E8CE-8AF11E87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77A63-BAB5-AAE6-E532-9652EA3B18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8A793-90F1-9BCB-0B17-B7F518CAE9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3565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2198890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47095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47095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57561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57561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422249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531892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31892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996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23996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C7AA1EB-4B62-3D92-555B-E26E0C3639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16100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A77466C3-AA6C-BC31-5FC3-1D66C3F8C6B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916100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3319583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47095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47095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57561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57561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F3D66C9-BE02-3AE8-C07B-748FBB391F4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46038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A5A22DA-D8CE-78A2-538A-B239A7EACA7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437650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3E16051-D31E-53E9-CA36-AC41E7C653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8048116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75797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541337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41337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F3D66C9-BE02-3AE8-C07B-748FBB391F4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46038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A5A22DA-D8CE-78A2-538A-B239A7EACA7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531892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0E8D924-A462-2F28-3970-DEF0A3A04D0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20219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CCB3DA10-D7DF-B438-7A9C-C95E4BAE091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220219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2634D058-EFD9-DC0D-2D14-7C7469EF26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16100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3D5896FD-2DF0-0AF2-4592-E4EF492274D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8916100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F33B8E1-1CDB-6E40-CFCB-480EA6B48AD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6226469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EB900533-BC42-4EA7-CFCF-5AC919E59317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906655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7285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9CFBB4-B12E-BEEB-F418-BE99C115F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02F67-6C87-3F1D-1D8D-7B433C4DC0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FBA889-2028-6C1B-AAAF-00C7004E94CA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B9F856-23FA-8F71-39ED-3A86FDB3198B}"/>
              </a:ext>
            </a:extLst>
          </p:cNvPr>
          <p:cNvPicPr>
            <a:picLocks noChangeAspect="1"/>
          </p:cNvPicPr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11488230" y="6677246"/>
            <a:ext cx="618894" cy="802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93E08C-6832-01C1-EDAC-45AD91049D6D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F0C5A4-3772-1AB6-98AF-67FD3CE20FEA}"/>
              </a:ext>
            </a:extLst>
          </p:cNvPr>
          <p:cNvPicPr>
            <a:picLocks noChangeAspect="1"/>
          </p:cNvPicPr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11488230" y="6677246"/>
            <a:ext cx="618894" cy="802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3B69277-C6D6-849E-1CBA-2529AD14D749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F6A649-F9A5-0D13-9FEF-40070391CE19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11488230" y="6677246"/>
            <a:ext cx="618894" cy="8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82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  <p:sldLayoutId id="2147483740" r:id="rId23"/>
    <p:sldLayoutId id="2147483741" r:id="rId24"/>
    <p:sldLayoutId id="2147483671" r:id="rId25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i="0" kern="1200">
          <a:solidFill>
            <a:srgbClr val="3BB04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3BB042"/>
        </a:buClr>
        <a:buFont typeface="Arial" panose="020B0604020202020204" pitchFamily="34" charset="0"/>
        <a:buChar char="•"/>
        <a:defRPr sz="22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20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hyperlink" Target="http://717alliance.org/" TargetMode="External"/><Relationship Id="rId7" Type="http://schemas.openxmlformats.org/officeDocument/2006/relationships/hyperlink" Target="https://717alliance.org/faq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717alliance.org/resource-library/?category=advocacy-briefs" TargetMode="External"/><Relationship Id="rId5" Type="http://schemas.openxmlformats.org/officeDocument/2006/relationships/hyperlink" Target="https://717alliance.org/digital-toolkit/" TargetMode="External"/><Relationship Id="rId4" Type="http://schemas.openxmlformats.org/officeDocument/2006/relationships/hyperlink" Target="https://717alliance.org/get-started/" TargetMode="External"/><Relationship Id="rId9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717alliance@rtsl.or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Relationship Id="rId1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CB29A9-8F84-23F8-F74A-3915DFB6DB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2500" y="2682441"/>
            <a:ext cx="9166225" cy="114933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pt-BR" sz="5400"/>
              <a:t>Introdução ao 7-1-7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98E797-04A5-B00D-DA79-3A4794CD42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2952" y="3511427"/>
            <a:ext cx="7321617" cy="96680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dirty="0">
                <a:latin typeface="Arial"/>
                <a:cs typeface="Arial"/>
              </a:rPr>
              <a:t>Promovendo uma ação rápida e eficaz para conter os surtos com a meta 7-1-7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1B69D4-F611-5AC9-7702-157D509301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74569" y="5488183"/>
            <a:ext cx="2007442" cy="56197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pt-BR" sz="1400" b="1">
                <a:latin typeface="Arial"/>
                <a:cs typeface="Arial"/>
              </a:rPr>
              <a:t>Data da apresentação</a:t>
            </a:r>
          </a:p>
        </p:txBody>
      </p:sp>
    </p:spTree>
    <p:extLst>
      <p:ext uri="{BB962C8B-B14F-4D97-AF65-F5344CB8AC3E}">
        <p14:creationId xmlns:p14="http://schemas.microsoft.com/office/powerpoint/2010/main" val="2714141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CED389D4-0CC8-E11A-289B-6C3A486B52DA}"/>
              </a:ext>
            </a:extLst>
          </p:cNvPr>
          <p:cNvSpPr/>
          <p:nvPr/>
        </p:nvSpPr>
        <p:spPr>
          <a:xfrm>
            <a:off x="4424852" y="2358581"/>
            <a:ext cx="4724498" cy="3492271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842817" y="943673"/>
            <a:ext cx="3410327" cy="1489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dirty="0">
                <a:solidFill>
                  <a:schemeClr val="tx1"/>
                </a:solidFill>
              </a:rPr>
              <a:t>Para cada evento, documentar as principais datas e narrativas e avaliar se a meta total foi atingida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007D72-00CF-B71B-B9F5-FEC11D1B88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98257" y="2545618"/>
            <a:ext cx="4381430" cy="3014356"/>
          </a:xfrm>
          <a:prstGeom prst="rect">
            <a:avLst/>
          </a:prstGeom>
        </p:spPr>
      </p:pic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8F9D50D4-C695-B2A0-2530-0A013B6A0C06}"/>
              </a:ext>
            </a:extLst>
          </p:cNvPr>
          <p:cNvSpPr/>
          <p:nvPr/>
        </p:nvSpPr>
        <p:spPr>
          <a:xfrm>
            <a:off x="6096000" y="3304309"/>
            <a:ext cx="5654331" cy="3230129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A682E4-892D-97DC-7DB0-368E5EC89D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87323" y="3533834"/>
            <a:ext cx="5246409" cy="28367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F15700-E888-7244-8120-B4418617303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32588" y="1035801"/>
            <a:ext cx="3296425" cy="530087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06B7743-C318-9050-79A5-B27679E99F0E}"/>
              </a:ext>
            </a:extLst>
          </p:cNvPr>
          <p:cNvSpPr txBox="1">
            <a:spLocks/>
          </p:cNvSpPr>
          <p:nvPr/>
        </p:nvSpPr>
        <p:spPr>
          <a:xfrm>
            <a:off x="4596385" y="2044543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400" i="1">
                <a:solidFill>
                  <a:schemeClr val="tx1"/>
                </a:solidFill>
              </a:rPr>
              <a:t>Ferramenta de avaliação 7-1-7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857C328-B7F8-F229-950D-5813A8A75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latin typeface="Arial"/>
                <a:cs typeface="Arial"/>
              </a:rPr>
              <a:t>Principais etapas para usar a meta 7-1-7</a:t>
            </a:r>
          </a:p>
        </p:txBody>
      </p:sp>
    </p:spTree>
    <p:extLst>
      <p:ext uri="{BB962C8B-B14F-4D97-AF65-F5344CB8AC3E}">
        <p14:creationId xmlns:p14="http://schemas.microsoft.com/office/powerpoint/2010/main" val="1784651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10037C6B-8A84-D9A6-694E-CF1FB4DDF6DA}"/>
              </a:ext>
            </a:extLst>
          </p:cNvPr>
          <p:cNvSpPr/>
          <p:nvPr/>
        </p:nvSpPr>
        <p:spPr>
          <a:xfrm>
            <a:off x="4894119" y="2597727"/>
            <a:ext cx="6390408" cy="3936711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4EC18F-E37E-3D72-7293-AFE13C5873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01937" y="2780318"/>
            <a:ext cx="5971713" cy="35613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011D38-2679-8C27-14EF-31899FCE9C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32936" y="517363"/>
            <a:ext cx="3615759" cy="5823273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4AFB593-14FA-05A8-2EC2-44C9715F9FBE}"/>
              </a:ext>
            </a:extLst>
          </p:cNvPr>
          <p:cNvSpPr txBox="1">
            <a:spLocks/>
          </p:cNvSpPr>
          <p:nvPr/>
        </p:nvSpPr>
        <p:spPr>
          <a:xfrm>
            <a:off x="5081155" y="2252361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400" i="1">
                <a:solidFill>
                  <a:schemeClr val="tx1"/>
                </a:solidFill>
              </a:rPr>
              <a:t>Ferramenta de avaliação 7-1-7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C10D3B-C8BE-9B87-C200-B17EEFA2622B}"/>
              </a:ext>
            </a:extLst>
          </p:cNvPr>
          <p:cNvSpPr txBox="1"/>
          <p:nvPr/>
        </p:nvSpPr>
        <p:spPr>
          <a:xfrm>
            <a:off x="5101937" y="776071"/>
            <a:ext cx="618259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0" i="0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Identificar as causas básicas dos gargalos é fundamental para identificar os sistemas ou processos específicos que precisam ser fortalecidos. </a:t>
            </a:r>
          </a:p>
        </p:txBody>
      </p:sp>
    </p:spTree>
    <p:extLst>
      <p:ext uri="{BB962C8B-B14F-4D97-AF65-F5344CB8AC3E}">
        <p14:creationId xmlns:p14="http://schemas.microsoft.com/office/powerpoint/2010/main" val="1957918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7D0CD69A-F0ED-38F3-47A0-2AA0DF3D862D}"/>
              </a:ext>
            </a:extLst>
          </p:cNvPr>
          <p:cNvSpPr/>
          <p:nvPr/>
        </p:nvSpPr>
        <p:spPr>
          <a:xfrm>
            <a:off x="4699281" y="3224645"/>
            <a:ext cx="6761018" cy="3315607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992218" y="1228922"/>
            <a:ext cx="5249602" cy="10128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pt-BR" sz="2000">
                <a:solidFill>
                  <a:schemeClr val="tx1"/>
                </a:solidFill>
                <a:latin typeface="Arial"/>
                <a:cs typeface="Arial"/>
              </a:rPr>
              <a:t>Algumas ações podem ser realizadas imediatamente, outras podem exigir planejamento e investimento de longo prazo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43C3D6-40E8-2D08-E827-A0518D1ADA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9" b="289"/>
          <a:stretch/>
        </p:blipFill>
        <p:spPr>
          <a:xfrm>
            <a:off x="4922944" y="3475552"/>
            <a:ext cx="6355251" cy="28488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929F758-54ED-D874-44C9-ADB2F46A3F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2936" y="517362"/>
            <a:ext cx="3615759" cy="582327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73F047A-5B2B-51CA-D6CE-96060107A88C}"/>
              </a:ext>
            </a:extLst>
          </p:cNvPr>
          <p:cNvSpPr txBox="1">
            <a:spLocks/>
          </p:cNvSpPr>
          <p:nvPr/>
        </p:nvSpPr>
        <p:spPr>
          <a:xfrm>
            <a:off x="4992218" y="2906988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400" i="1">
                <a:solidFill>
                  <a:schemeClr val="tx1"/>
                </a:solidFill>
              </a:rPr>
              <a:t>Ferramenta de avaliação 7-1-7</a:t>
            </a:r>
          </a:p>
        </p:txBody>
      </p:sp>
    </p:spTree>
    <p:extLst>
      <p:ext uri="{BB962C8B-B14F-4D97-AF65-F5344CB8AC3E}">
        <p14:creationId xmlns:p14="http://schemas.microsoft.com/office/powerpoint/2010/main" val="345564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07785" y="721041"/>
            <a:ext cx="5317744" cy="2707958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lnSpc>
                <a:spcPct val="110000"/>
              </a:lnSpc>
              <a:spcBef>
                <a:spcPts val="1600"/>
              </a:spcBef>
              <a:buNone/>
            </a:pPr>
            <a:r>
              <a:rPr lang="pt-BR" sz="2000">
                <a:solidFill>
                  <a:schemeClr val="tx1"/>
                </a:solidFill>
                <a:latin typeface="Arial"/>
                <a:cs typeface="Arial"/>
              </a:rPr>
              <a:t>Engajar as partes interessadas e discutir os gargalos, os facilitadores e as ações corretivas para cada surto e os dados consolidados de todos os surtos</a:t>
            </a:r>
          </a:p>
        </p:txBody>
      </p:sp>
      <p:sp>
        <p:nvSpPr>
          <p:cNvPr id="2" name="Round Same Side Corner Rectangle 1">
            <a:extLst>
              <a:ext uri="{FF2B5EF4-FFF2-40B4-BE49-F238E27FC236}">
                <a16:creationId xmlns:a16="http://schemas.microsoft.com/office/drawing/2014/main" id="{36C8F2A3-BC5A-2F91-466E-DDAEFFFC1400}"/>
              </a:ext>
            </a:extLst>
          </p:cNvPr>
          <p:cNvSpPr/>
          <p:nvPr/>
        </p:nvSpPr>
        <p:spPr>
          <a:xfrm>
            <a:off x="5197809" y="3539811"/>
            <a:ext cx="5317744" cy="3011474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5" name="Picture 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BF900B4F-9CDB-9F01-AF01-981FE516DB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501"/>
          <a:stretch/>
        </p:blipFill>
        <p:spPr>
          <a:xfrm>
            <a:off x="5466281" y="3814823"/>
            <a:ext cx="4827640" cy="2526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587812-B84D-BC6E-5995-71E2C194B7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40503" y="516305"/>
            <a:ext cx="3607552" cy="582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43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E34D1B3D-2729-2509-73E0-279DCB4A97CA}"/>
              </a:ext>
            </a:extLst>
          </p:cNvPr>
          <p:cNvSpPr/>
          <p:nvPr/>
        </p:nvSpPr>
        <p:spPr>
          <a:xfrm>
            <a:off x="4771189" y="3579011"/>
            <a:ext cx="7069516" cy="2951267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941637" y="1256962"/>
            <a:ext cx="6031163" cy="16160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BR" sz="2000" dirty="0">
                <a:solidFill>
                  <a:schemeClr val="tx1"/>
                </a:solidFill>
              </a:rPr>
              <a:t>Antes de cada ciclo de planejamento operacional, sintetizar os aprendizados do 7-1-7 e usá-los para priorizar atividades para financiamento, juntamente com outras avaliações (SPAR, JEE, AAR, etc.)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80D165-6622-A83B-4136-71F9EC8A51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41690" y="3783138"/>
            <a:ext cx="6679102" cy="26831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A0582F0-255C-EB67-6022-E45C7269F0E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40502" y="516305"/>
            <a:ext cx="3607552" cy="5825388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DBC0DEF-AF3B-16E5-95E0-1FC3B48C4D47}"/>
              </a:ext>
            </a:extLst>
          </p:cNvPr>
          <p:cNvSpPr txBox="1">
            <a:spLocks/>
          </p:cNvSpPr>
          <p:nvPr/>
        </p:nvSpPr>
        <p:spPr>
          <a:xfrm>
            <a:off x="4941637" y="3278989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400" i="1">
                <a:solidFill>
                  <a:schemeClr val="tx1"/>
                </a:solidFill>
              </a:rPr>
              <a:t>Relatório de síntese do 7-1-7</a:t>
            </a:r>
          </a:p>
        </p:txBody>
      </p:sp>
    </p:spTree>
    <p:extLst>
      <p:ext uri="{BB962C8B-B14F-4D97-AF65-F5344CB8AC3E}">
        <p14:creationId xmlns:p14="http://schemas.microsoft.com/office/powerpoint/2010/main" val="384675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id="{72739286-2C50-599A-A609-E13EC10E6A4D}"/>
              </a:ext>
            </a:extLst>
          </p:cNvPr>
          <p:cNvSpPr/>
          <p:nvPr/>
        </p:nvSpPr>
        <p:spPr>
          <a:xfrm>
            <a:off x="4748645" y="3719945"/>
            <a:ext cx="6945697" cy="2821640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1246" y="1186775"/>
            <a:ext cx="6183794" cy="168094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2200"/>
              </a:spcBef>
              <a:buNone/>
            </a:pPr>
            <a:r>
              <a:rPr lang="pt-BR" sz="2000" dirty="0">
                <a:solidFill>
                  <a:schemeClr val="tx1"/>
                </a:solidFill>
              </a:rPr>
              <a:t>Traduzir as descobertas do 7-1-7 em demandas específicas para aumentar a conscientização sobre os investimentos necessários, promover mudanças de políticas e criar confiança de que os investimentos resultarão em impactos mensuráveis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0C69E2-8DDC-ADC6-4B53-62CE13B3A4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31246" y="3924146"/>
            <a:ext cx="6586844" cy="241754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0D26724-12B2-1CD7-04A7-26BB41F87E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40502" y="516305"/>
            <a:ext cx="3607553" cy="5825389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ABAA87-3CC1-1753-6E8A-44461E62B7FA}"/>
              </a:ext>
            </a:extLst>
          </p:cNvPr>
          <p:cNvSpPr txBox="1">
            <a:spLocks/>
          </p:cNvSpPr>
          <p:nvPr/>
        </p:nvSpPr>
        <p:spPr>
          <a:xfrm>
            <a:off x="4931246" y="3406499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400" i="1">
                <a:solidFill>
                  <a:schemeClr val="tx1"/>
                </a:solidFill>
              </a:rPr>
              <a:t>Relatório de síntese do 7-1-7</a:t>
            </a:r>
          </a:p>
        </p:txBody>
      </p:sp>
    </p:spTree>
    <p:extLst>
      <p:ext uri="{BB962C8B-B14F-4D97-AF65-F5344CB8AC3E}">
        <p14:creationId xmlns:p14="http://schemas.microsoft.com/office/powerpoint/2010/main" val="1294805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id="{02356D52-3DA1-202B-2776-3C963F40D842}"/>
              </a:ext>
            </a:extLst>
          </p:cNvPr>
          <p:cNvSpPr/>
          <p:nvPr/>
        </p:nvSpPr>
        <p:spPr>
          <a:xfrm>
            <a:off x="7644726" y="1600174"/>
            <a:ext cx="4422583" cy="4892699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F7BBF-5B60-2A24-B0BF-03B983F2F66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8" y="1472032"/>
            <a:ext cx="6801067" cy="502084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1800" dirty="0">
                <a:latin typeface="Arial"/>
                <a:cs typeface="Arial"/>
              </a:rPr>
              <a:t>Use o 7-1-7 frequentemente para melhoria </a:t>
            </a:r>
            <a:r>
              <a:rPr lang="pt-BR" sz="1800" b="1" dirty="0">
                <a:latin typeface="Arial"/>
                <a:cs typeface="Arial"/>
              </a:rPr>
              <a:t>contínua</a:t>
            </a:r>
            <a:r>
              <a:rPr lang="pt-BR" sz="1800" dirty="0">
                <a:latin typeface="Arial"/>
                <a:cs typeface="Arial"/>
              </a:rPr>
              <a:t> do desempenho.</a:t>
            </a:r>
          </a:p>
          <a:p>
            <a:pPr>
              <a:lnSpc>
                <a:spcPct val="100000"/>
              </a:lnSpc>
            </a:pPr>
            <a:r>
              <a:rPr lang="pt-BR" sz="1800" dirty="0">
                <a:latin typeface="Arial"/>
                <a:cs typeface="Arial"/>
              </a:rPr>
              <a:t>O 7-1-7 foi criado como uma oportunidade de </a:t>
            </a:r>
            <a:r>
              <a:rPr lang="pt-BR" sz="1800" b="1" dirty="0">
                <a:latin typeface="Arial"/>
                <a:cs typeface="Arial"/>
              </a:rPr>
              <a:t>aprendizado</a:t>
            </a:r>
            <a:r>
              <a:rPr lang="pt-BR" sz="1800" dirty="0">
                <a:latin typeface="Arial"/>
                <a:cs typeface="Arial"/>
              </a:rPr>
              <a:t> </a:t>
            </a:r>
            <a:br>
              <a:rPr lang="pt-BR" sz="1800" dirty="0">
                <a:latin typeface="Arial"/>
                <a:cs typeface="Arial"/>
              </a:rPr>
            </a:br>
            <a:r>
              <a:rPr lang="pt-BR" sz="1800" dirty="0">
                <a:latin typeface="Arial"/>
                <a:cs typeface="Arial"/>
              </a:rPr>
              <a:t>e funciona melhor com avaliações não punitivas, honestas </a:t>
            </a:r>
            <a:br>
              <a:rPr lang="pt-BR" sz="1800" dirty="0">
                <a:latin typeface="Arial"/>
                <a:cs typeface="Arial"/>
              </a:rPr>
            </a:br>
            <a:r>
              <a:rPr lang="pt-BR" sz="1800" dirty="0">
                <a:latin typeface="Arial"/>
                <a:cs typeface="Arial"/>
              </a:rPr>
              <a:t>e transparentes.</a:t>
            </a:r>
          </a:p>
          <a:p>
            <a:pPr>
              <a:lnSpc>
                <a:spcPct val="100000"/>
              </a:lnSpc>
            </a:pPr>
            <a:r>
              <a:rPr lang="pt-BR" sz="1800" dirty="0">
                <a:latin typeface="Arial"/>
                <a:cs typeface="Arial"/>
              </a:rPr>
              <a:t>Cada intervalo 7-1-7 – detecção, notificação e resposta oportuna – é essencial.</a:t>
            </a:r>
          </a:p>
          <a:p>
            <a:pPr>
              <a:lnSpc>
                <a:spcPct val="100000"/>
              </a:lnSpc>
            </a:pPr>
            <a:r>
              <a:rPr lang="pt-BR" sz="1800" dirty="0">
                <a:latin typeface="Arial"/>
                <a:cs typeface="Arial"/>
              </a:rPr>
              <a:t>Quanto </a:t>
            </a:r>
            <a:r>
              <a:rPr lang="pt-BR" sz="1800" b="1" dirty="0">
                <a:latin typeface="Arial"/>
                <a:cs typeface="Arial"/>
              </a:rPr>
              <a:t>mais cedo</a:t>
            </a:r>
            <a:r>
              <a:rPr lang="pt-BR" sz="1800" dirty="0">
                <a:latin typeface="Arial"/>
                <a:cs typeface="Arial"/>
              </a:rPr>
              <a:t> você usar o 7-1-7, maiores serão suas chances de calibrar a resposta ao surto.</a:t>
            </a:r>
          </a:p>
          <a:p>
            <a:pPr>
              <a:lnSpc>
                <a:spcPct val="100000"/>
              </a:lnSpc>
            </a:pPr>
            <a:r>
              <a:rPr lang="pt-BR" sz="1800" dirty="0">
                <a:latin typeface="Arial"/>
                <a:cs typeface="Arial"/>
              </a:rPr>
              <a:t>O 7-1-7 se integra de </a:t>
            </a:r>
            <a:r>
              <a:rPr lang="pt-BR" sz="1800" b="1" dirty="0">
                <a:latin typeface="Arial"/>
                <a:cs typeface="Arial"/>
              </a:rPr>
              <a:t>forma flexível</a:t>
            </a:r>
            <a:r>
              <a:rPr lang="pt-BR" sz="1800" dirty="0">
                <a:latin typeface="Arial"/>
                <a:cs typeface="Arial"/>
              </a:rPr>
              <a:t> aos sistemas e fluxos de trabalho, planejamento e estruturas existentes.</a:t>
            </a:r>
          </a:p>
          <a:p>
            <a:pPr>
              <a:lnSpc>
                <a:spcPct val="100000"/>
              </a:lnSpc>
            </a:pPr>
            <a:r>
              <a:rPr lang="pt-BR" sz="1800" dirty="0">
                <a:latin typeface="Arial"/>
                <a:cs typeface="Arial"/>
              </a:rPr>
              <a:t>Envolver um </a:t>
            </a:r>
            <a:r>
              <a:rPr lang="pt-BR" sz="1800" b="1" dirty="0">
                <a:latin typeface="Arial"/>
                <a:cs typeface="Arial"/>
              </a:rPr>
              <a:t>amplo</a:t>
            </a:r>
            <a:r>
              <a:rPr lang="pt-BR" sz="1800" dirty="0">
                <a:latin typeface="Arial"/>
                <a:cs typeface="Arial"/>
              </a:rPr>
              <a:t> conjunto de partes interessadas porque </a:t>
            </a:r>
            <a:br>
              <a:rPr lang="pt-BR" sz="1800" dirty="0">
                <a:latin typeface="Arial"/>
                <a:cs typeface="Arial"/>
              </a:rPr>
            </a:br>
            <a:r>
              <a:rPr lang="pt-BR" sz="1800" dirty="0">
                <a:latin typeface="Arial"/>
                <a:cs typeface="Arial"/>
              </a:rPr>
              <a:t>o 7-1-7 se concentra em abordar uma ampla gama de gargalos </a:t>
            </a:r>
            <a:r>
              <a:rPr lang="pt-BR" sz="1800" b="1" dirty="0">
                <a:latin typeface="Arial"/>
                <a:cs typeface="Arial"/>
              </a:rPr>
              <a:t>sistêmicos</a:t>
            </a:r>
            <a:r>
              <a:rPr lang="pt-BR" sz="1800" dirty="0">
                <a:latin typeface="Arial"/>
                <a:cs typeface="Arial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85EE3F-DB5A-255A-A296-C8E72AB30F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14" t="16114" r="19162" b="4996"/>
          <a:stretch/>
        </p:blipFill>
        <p:spPr>
          <a:xfrm>
            <a:off x="7936185" y="1881619"/>
            <a:ext cx="3851002" cy="4398843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0EAA2C43-C90F-AF6D-94B8-6EF8BA06D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8" y="365126"/>
            <a:ext cx="9368932" cy="1001762"/>
          </a:xfrm>
        </p:spPr>
        <p:txBody>
          <a:bodyPr/>
          <a:lstStyle/>
          <a:p>
            <a:r>
              <a:rPr lang="pt-BR" dirty="0">
                <a:latin typeface="Arial"/>
                <a:cs typeface="Arial"/>
              </a:rPr>
              <a:t>Princípios básicos para o uso eficaz do 7-1-7</a:t>
            </a:r>
          </a:p>
        </p:txBody>
      </p:sp>
    </p:spTree>
    <p:extLst>
      <p:ext uri="{BB962C8B-B14F-4D97-AF65-F5344CB8AC3E}">
        <p14:creationId xmlns:p14="http://schemas.microsoft.com/office/powerpoint/2010/main" val="1555556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E70835-57CB-0B15-0EA3-5878462E2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7" y="742949"/>
            <a:ext cx="3386751" cy="1079491"/>
          </a:xfrm>
        </p:spPr>
        <p:txBody>
          <a:bodyPr/>
          <a:lstStyle/>
          <a:p>
            <a:r>
              <a:rPr lang="pt-BR" dirty="0">
                <a:latin typeface="Arial"/>
                <a:cs typeface="Arial"/>
              </a:rPr>
              <a:t>Implementação no país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F7BBF-5B60-2A24-B0BF-03B983F2F6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6599" y="2310726"/>
            <a:ext cx="3386751" cy="380432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28600" indent="-228600">
              <a:lnSpc>
                <a:spcPct val="11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pt-BR" b="0" dirty="0">
                <a:solidFill>
                  <a:schemeClr val="tx1"/>
                </a:solidFill>
                <a:latin typeface="Arial"/>
                <a:cs typeface="Arial"/>
              </a:rPr>
              <a:t>Piloto em Uganda, Nigéria, Etiópia, Serra Leoa, Ruanda, Libéria, Brasil e Estados Unidos da América </a:t>
            </a:r>
          </a:p>
          <a:p>
            <a:pPr marL="228600" indent="-228600">
              <a:lnSpc>
                <a:spcPct val="11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pt-BR" b="0" dirty="0">
                <a:solidFill>
                  <a:schemeClr val="tx1"/>
                </a:solidFill>
                <a:latin typeface="Arial"/>
                <a:cs typeface="Arial"/>
              </a:rPr>
              <a:t>Mais de 20 países já estão usando o 7-1-7, inclusive na África, nas Américas, no Sudeste Asiático e no Pacífico.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68CDC-5ABC-621B-B00E-470E08066429}"/>
              </a:ext>
            </a:extLst>
          </p:cNvPr>
          <p:cNvSpPr txBox="1"/>
          <p:nvPr/>
        </p:nvSpPr>
        <p:spPr>
          <a:xfrm>
            <a:off x="5190652" y="1453108"/>
            <a:ext cx="67238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Comunidade global de prática do 7-1-7 (dezembro de 2024)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40D7C98-4549-9076-0B1C-E563AF426D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78780" y="2004702"/>
            <a:ext cx="6719743" cy="340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931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 descr="A group of people in a classroom raising their hand&#10;&#10;Description automatically generated">
            <a:extLst>
              <a:ext uri="{FF2B5EF4-FFF2-40B4-BE49-F238E27FC236}">
                <a16:creationId xmlns:a16="http://schemas.microsoft.com/office/drawing/2014/main" id="{D9D50BF6-BA48-7A2B-7CF5-FB152A5A1FC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39222" r="2398"/>
          <a:stretch/>
        </p:blipFill>
        <p:spPr>
          <a:xfrm>
            <a:off x="6447934" y="0"/>
            <a:ext cx="5744066" cy="6556342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9487CED-B950-EC7D-9110-08D1C5C75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7" y="681037"/>
            <a:ext cx="4205139" cy="1001762"/>
          </a:xfrm>
        </p:spPr>
        <p:txBody>
          <a:bodyPr/>
          <a:lstStyle/>
          <a:p>
            <a:r>
              <a:rPr lang="pt-BR">
                <a:latin typeface="Arial"/>
                <a:cs typeface="Arial"/>
              </a:rPr>
              <a:t>Lições aprendidas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F7BBF-5B60-2A24-B0BF-03B983F2F66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8" y="1682799"/>
            <a:ext cx="5385896" cy="459708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000" dirty="0">
                <a:latin typeface="Arial"/>
                <a:cs typeface="Arial"/>
              </a:rPr>
              <a:t>Alcançar o 7-1-7 é </a:t>
            </a:r>
            <a:r>
              <a:rPr lang="pt-BR" sz="2000" b="1" dirty="0">
                <a:latin typeface="Arial"/>
                <a:cs typeface="Arial"/>
              </a:rPr>
              <a:t>viável</a:t>
            </a:r>
            <a:r>
              <a:rPr lang="pt-BR" sz="2000" dirty="0">
                <a:latin typeface="Arial"/>
                <a:cs typeface="Arial"/>
              </a:rPr>
              <a:t> para a maioria dos surtos</a:t>
            </a:r>
          </a:p>
          <a:p>
            <a:pPr>
              <a:lnSpc>
                <a:spcPct val="100000"/>
              </a:lnSpc>
            </a:pPr>
            <a:r>
              <a:rPr lang="pt-BR" sz="2000" dirty="0">
                <a:latin typeface="Arial"/>
                <a:cs typeface="Arial"/>
              </a:rPr>
              <a:t>Ter um </a:t>
            </a:r>
            <a:r>
              <a:rPr lang="pt-BR" sz="2000" b="1" dirty="0">
                <a:latin typeface="Arial"/>
                <a:cs typeface="Arial"/>
              </a:rPr>
              <a:t>campeão</a:t>
            </a:r>
            <a:r>
              <a:rPr lang="pt-BR" sz="2000" dirty="0">
                <a:latin typeface="Arial"/>
                <a:cs typeface="Arial"/>
              </a:rPr>
              <a:t> é fundamental para apoiar a adesão e a implementação em alto nível </a:t>
            </a:r>
          </a:p>
          <a:p>
            <a:pPr>
              <a:lnSpc>
                <a:spcPct val="100000"/>
              </a:lnSpc>
            </a:pPr>
            <a:r>
              <a:rPr lang="pt-BR" sz="2000" dirty="0">
                <a:latin typeface="Arial"/>
                <a:cs typeface="Arial"/>
              </a:rPr>
              <a:t>Os agentes de </a:t>
            </a:r>
            <a:r>
              <a:rPr lang="pt-BR" sz="2000" b="1" dirty="0">
                <a:latin typeface="Arial"/>
                <a:cs typeface="Arial"/>
              </a:rPr>
              <a:t>vigilância e resposta</a:t>
            </a:r>
            <a:r>
              <a:rPr lang="pt-BR" sz="2000" dirty="0">
                <a:latin typeface="Arial"/>
                <a:cs typeface="Arial"/>
              </a:rPr>
              <a:t> devem trabalhar juntos para alcançar o 7-1-7</a:t>
            </a:r>
          </a:p>
          <a:p>
            <a:pPr>
              <a:lnSpc>
                <a:spcPct val="100000"/>
              </a:lnSpc>
            </a:pPr>
            <a:r>
              <a:rPr lang="pt-BR" sz="2000" dirty="0">
                <a:latin typeface="Arial"/>
                <a:cs typeface="Arial"/>
              </a:rPr>
              <a:t>Vários gargalos importantes podem ser corrigidos com </a:t>
            </a:r>
            <a:r>
              <a:rPr lang="pt-BR" sz="2000" b="1" dirty="0">
                <a:latin typeface="Arial"/>
                <a:cs typeface="Arial"/>
              </a:rPr>
              <a:t>pouco ou nenhum custo</a:t>
            </a:r>
          </a:p>
        </p:txBody>
      </p:sp>
    </p:spTree>
    <p:extLst>
      <p:ext uri="{BB962C8B-B14F-4D97-AF65-F5344CB8AC3E}">
        <p14:creationId xmlns:p14="http://schemas.microsoft.com/office/powerpoint/2010/main" val="3508003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41543-981E-2587-F731-8F1375E5BA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F6FB2B8-EB62-F8AA-703F-968B1D98C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310" y="1774055"/>
            <a:ext cx="3846829" cy="2282808"/>
          </a:xfrm>
        </p:spPr>
        <p:txBody>
          <a:bodyPr/>
          <a:lstStyle/>
          <a:p>
            <a:pPr algn="ctr"/>
            <a:r>
              <a:rPr lang="pt-BR"/>
              <a:t>Alcance global</a:t>
            </a:r>
          </a:p>
        </p:txBody>
      </p:sp>
      <p:pic>
        <p:nvPicPr>
          <p:cNvPr id="19" name="Content Placeholder 4" descr="A blue cover with white text and blue stars&#10;&#10;Description automatically generated">
            <a:extLst>
              <a:ext uri="{FF2B5EF4-FFF2-40B4-BE49-F238E27FC236}">
                <a16:creationId xmlns:a16="http://schemas.microsoft.com/office/drawing/2014/main" id="{B8992E82-41E6-48F4-FF9A-BAE8685E40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1352" b="5523"/>
          <a:stretch/>
        </p:blipFill>
        <p:spPr>
          <a:xfrm>
            <a:off x="10450471" y="2569885"/>
            <a:ext cx="991503" cy="1206636"/>
          </a:xfrm>
          <a:prstGeom prst="rect">
            <a:avLst/>
          </a:prstGeom>
          <a:noFill/>
        </p:spPr>
      </p:pic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A268E8FD-6A49-5E8C-601D-D6C3434BE161}"/>
              </a:ext>
            </a:extLst>
          </p:cNvPr>
          <p:cNvSpPr txBox="1">
            <a:spLocks/>
          </p:cNvSpPr>
          <p:nvPr/>
        </p:nvSpPr>
        <p:spPr>
          <a:xfrm>
            <a:off x="4930847" y="2751163"/>
            <a:ext cx="5297395" cy="121786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0FEFB61C-64DC-EC90-6EC4-3436BACF5B0F}"/>
              </a:ext>
            </a:extLst>
          </p:cNvPr>
          <p:cNvSpPr txBox="1">
            <a:spLocks/>
          </p:cNvSpPr>
          <p:nvPr/>
        </p:nvSpPr>
        <p:spPr>
          <a:xfrm>
            <a:off x="4930847" y="4056863"/>
            <a:ext cx="5214890" cy="11300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806A4617-691F-D2C9-3F35-28865B239DE2}"/>
              </a:ext>
            </a:extLst>
          </p:cNvPr>
          <p:cNvSpPr txBox="1">
            <a:spLocks/>
          </p:cNvSpPr>
          <p:nvPr/>
        </p:nvSpPr>
        <p:spPr>
          <a:xfrm>
            <a:off x="4930847" y="1107751"/>
            <a:ext cx="5519624" cy="489299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600" b="1" dirty="0">
                <a:solidFill>
                  <a:schemeClr val="tx1"/>
                </a:solidFill>
                <a:latin typeface="Arial"/>
                <a:cs typeface="Arial"/>
              </a:rPr>
              <a:t>Programa Global de Trabalho da OMS (GPW14):</a:t>
            </a:r>
            <a: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  <a:t> Inclui o 7-1-7 como um indicador de resultado conjunto.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600" b="1" dirty="0">
                <a:solidFill>
                  <a:schemeClr val="tx1"/>
                </a:solidFill>
                <a:latin typeface="Arial"/>
                <a:cs typeface="Arial"/>
              </a:rPr>
              <a:t>Revisões de ação precoce da OMS:</a:t>
            </a:r>
            <a: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  <a:t> Incorporam a metodologia e as ferramentas do 7-1-7 para melhorias rápidas na detecção e resposta a surtos.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600" b="1" dirty="0">
                <a:solidFill>
                  <a:schemeClr val="tx1"/>
                </a:solidFill>
                <a:latin typeface="Arial"/>
                <a:cs typeface="Arial"/>
              </a:rPr>
              <a:t>Estratégia de segurança sanitária global dos EUA:</a:t>
            </a:r>
            <a: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  <a:t> Destaca as análises de gargalos do 7-1-7 como um método fundamental para monitorar e avaliar o progresso no desenvolvimento da capacidade de GHS.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600" b="1" dirty="0">
                <a:solidFill>
                  <a:schemeClr val="tx1"/>
                </a:solidFill>
                <a:latin typeface="Arial"/>
                <a:cs typeface="Arial"/>
              </a:rPr>
              <a:t>Fundo pandêmico:</a:t>
            </a:r>
            <a: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  <a:t> Incorporou o 7-1-7 na estrutura </a:t>
            </a:r>
            <a:b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  <a:t>de resultados com dois indicadores no Elemento 1.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  <a:t>Outros subsídios da Abordagem Programática Multifásica do </a:t>
            </a:r>
            <a:r>
              <a:rPr lang="pt-BR" sz="1600" b="1" dirty="0">
                <a:solidFill>
                  <a:schemeClr val="tx1"/>
                </a:solidFill>
                <a:latin typeface="Arial"/>
                <a:cs typeface="Arial"/>
              </a:rPr>
              <a:t>Banco Mundial</a:t>
            </a:r>
            <a: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  <a:t> também incorporam </a:t>
            </a:r>
            <a:b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pt-BR" sz="1600" dirty="0">
                <a:solidFill>
                  <a:schemeClr val="tx1"/>
                </a:solidFill>
                <a:latin typeface="Arial"/>
                <a:cs typeface="Arial"/>
              </a:rPr>
              <a:t>o 7-1-7.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600" b="1" dirty="0">
                <a:solidFill>
                  <a:schemeClr val="tx1"/>
                </a:solidFill>
              </a:rPr>
              <a:t>Fundo global:</a:t>
            </a:r>
            <a:r>
              <a:rPr lang="pt-BR" sz="1600" dirty="0">
                <a:solidFill>
                  <a:schemeClr val="tx1"/>
                </a:solidFill>
              </a:rPr>
              <a:t> Inclui o 7-1-7 em sua estrutura de M&amp;E.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2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2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78ECBD1-28FC-225D-6EDD-111C9D47EBF4}"/>
              </a:ext>
            </a:extLst>
          </p:cNvPr>
          <p:cNvGrpSpPr/>
          <p:nvPr/>
        </p:nvGrpSpPr>
        <p:grpSpPr>
          <a:xfrm>
            <a:off x="10461475" y="1068626"/>
            <a:ext cx="969497" cy="1283089"/>
            <a:chOff x="5242221" y="2300247"/>
            <a:chExt cx="2613306" cy="3241275"/>
          </a:xfrm>
        </p:grpSpPr>
        <p:pic>
          <p:nvPicPr>
            <p:cNvPr id="41" name="Picture Placeholder 5" descr="A cover of a book&#10;&#10;Description automatically generated">
              <a:extLst>
                <a:ext uri="{FF2B5EF4-FFF2-40B4-BE49-F238E27FC236}">
                  <a16:creationId xmlns:a16="http://schemas.microsoft.com/office/drawing/2014/main" id="{89C649A5-82F9-D93D-5B79-CA82C4A750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60361"/>
            <a:stretch/>
          </p:blipFill>
          <p:spPr>
            <a:xfrm>
              <a:off x="5242221" y="2300247"/>
              <a:ext cx="2613306" cy="1485138"/>
            </a:xfrm>
            <a:prstGeom prst="rect">
              <a:avLst/>
            </a:prstGeom>
            <a:noFill/>
          </p:spPr>
        </p:pic>
        <p:pic>
          <p:nvPicPr>
            <p:cNvPr id="42" name="Picture Placeholder 5" descr="A cover of a book&#10;&#10;Description automatically generated">
              <a:extLst>
                <a:ext uri="{FF2B5EF4-FFF2-40B4-BE49-F238E27FC236}">
                  <a16:creationId xmlns:a16="http://schemas.microsoft.com/office/drawing/2014/main" id="{36DB3240-1C62-539F-150B-0F35A0CBA6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649"/>
            <a:stretch/>
          </p:blipFill>
          <p:spPr>
            <a:xfrm>
              <a:off x="5242221" y="3729965"/>
              <a:ext cx="2613306" cy="1811557"/>
            </a:xfrm>
            <a:prstGeom prst="rect">
              <a:avLst/>
            </a:prstGeom>
            <a:noFill/>
          </p:spPr>
        </p:pic>
      </p:grpSp>
      <p:pic>
        <p:nvPicPr>
          <p:cNvPr id="43" name="Picture Placeholder 13">
            <a:extLst>
              <a:ext uri="{FF2B5EF4-FFF2-40B4-BE49-F238E27FC236}">
                <a16:creationId xmlns:a16="http://schemas.microsoft.com/office/drawing/2014/main" id="{644ED6EF-16B7-5DAA-566B-D0D448970D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81" t="8827" r="51866" b="12396"/>
          <a:stretch/>
        </p:blipFill>
        <p:spPr>
          <a:xfrm>
            <a:off x="10431851" y="3885289"/>
            <a:ext cx="1038699" cy="1001652"/>
          </a:xfrm>
          <a:prstGeom prst="rect">
            <a:avLst/>
          </a:prstGeom>
        </p:spPr>
      </p:pic>
      <p:pic>
        <p:nvPicPr>
          <p:cNvPr id="44" name="Picture 43" descr="The Global Fund">
            <a:extLst>
              <a:ext uri="{FF2B5EF4-FFF2-40B4-BE49-F238E27FC236}">
                <a16:creationId xmlns:a16="http://schemas.microsoft.com/office/drawing/2014/main" id="{4B542830-017A-8D6D-01C7-B84F9C0FB6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78795" y="4872653"/>
            <a:ext cx="934855" cy="100165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DE52167-33D5-1A41-6B01-C7D96708C8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95524" y="245825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62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1C27F-0FFD-C088-D70D-30E8F03D9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14055"/>
            <a:ext cx="9703980" cy="2148666"/>
          </a:xfrm>
        </p:spPr>
        <p:txBody>
          <a:bodyPr/>
          <a:lstStyle/>
          <a:p>
            <a:r>
              <a:rPr lang="pt-BR" sz="5000"/>
              <a:t>E se cada surto fosse usado como uma oportunidade para aprender e melhorar?</a:t>
            </a:r>
          </a:p>
        </p:txBody>
      </p:sp>
    </p:spTree>
    <p:extLst>
      <p:ext uri="{BB962C8B-B14F-4D97-AF65-F5344CB8AC3E}">
        <p14:creationId xmlns:p14="http://schemas.microsoft.com/office/powerpoint/2010/main" val="3166591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17422-9542-449F-7F0D-E7B17710E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>
                <a:latin typeface="Arial"/>
                <a:cs typeface="Arial"/>
              </a:rPr>
              <a:t>7-1-7 Alliance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91C52E-B7F2-AD2B-B038-C82047B74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3600"/>
              <a:t>O que fazemos e como podemos ajudar</a:t>
            </a:r>
          </a:p>
        </p:txBody>
      </p:sp>
    </p:spTree>
    <p:extLst>
      <p:ext uri="{BB962C8B-B14F-4D97-AF65-F5344CB8AC3E}">
        <p14:creationId xmlns:p14="http://schemas.microsoft.com/office/powerpoint/2010/main" val="6232482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4D125-14D0-4841-0EC2-5071A549E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645" y="494112"/>
            <a:ext cx="10515600" cy="1001762"/>
          </a:xfrm>
        </p:spPr>
        <p:txBody>
          <a:bodyPr anchor="t">
            <a:normAutofit/>
          </a:bodyPr>
          <a:lstStyle/>
          <a:p>
            <a:r>
              <a:rPr lang="pt-BR"/>
              <a:t>O que a 7-1-7 Alliance faz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8CAEB-AD83-8A4F-EE5F-0B9CEA5ABF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8" y="1377919"/>
            <a:ext cx="10515601" cy="2290314"/>
          </a:xfrm>
        </p:spPr>
        <p:txBody>
          <a:bodyPr vert="horz" lIns="91440" tIns="45720" rIns="91440" bIns="45720" numCol="2" rtlCol="0" anchor="t"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1600"/>
              </a:spcBef>
            </a:pPr>
            <a:r>
              <a:rPr lang="pt-BR">
                <a:latin typeface="Arial"/>
                <a:cs typeface="Arial"/>
              </a:rPr>
              <a:t>Fornece e facilita assistência técnica e treinamento</a:t>
            </a:r>
            <a:r>
              <a:rPr lang="pt-BR">
                <a:solidFill>
                  <a:schemeClr val="tx1"/>
                </a:solidFill>
                <a:latin typeface="Arial"/>
                <a:cs typeface="Arial"/>
              </a:rPr>
              <a:t> </a:t>
            </a:r>
          </a:p>
          <a:p>
            <a:pPr>
              <a:lnSpc>
                <a:spcPct val="12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pt-BR">
                <a:latin typeface="Arial"/>
                <a:cs typeface="Arial"/>
              </a:rPr>
              <a:t>Oferece subsídios para pequenos países</a:t>
            </a:r>
          </a:p>
          <a:p>
            <a:pPr>
              <a:lnSpc>
                <a:spcPct val="12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pt-BR">
                <a:latin typeface="Arial"/>
                <a:cs typeface="Arial"/>
              </a:rPr>
              <a:t>Engaja parceiros em comunidades de prática e redes regionais de aprendizagem</a:t>
            </a:r>
          </a:p>
          <a:p>
            <a:pPr>
              <a:lnSpc>
                <a:spcPct val="12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pt-BR">
                <a:latin typeface="Arial"/>
                <a:cs typeface="Arial"/>
              </a:rPr>
              <a:t>Desenvolve recursos e um hub online com orientação, ferramentas, materiais de treinamento e grupos de discussão</a:t>
            </a:r>
          </a:p>
          <a:p>
            <a:pPr>
              <a:lnSpc>
                <a:spcPct val="12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pt-BR">
                <a:latin typeface="Arial"/>
                <a:cs typeface="Arial"/>
              </a:rPr>
              <a:t>Gera novas evidências por meio de pesquisas operacionais</a:t>
            </a:r>
          </a:p>
        </p:txBody>
      </p:sp>
      <p:pic>
        <p:nvPicPr>
          <p:cNvPr id="5" name="Picture 4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1941980A-B3EC-3F38-A4FB-0CEF3F2D7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66" y="3668233"/>
            <a:ext cx="11718617" cy="288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114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99A3E-0513-4619-B614-762A73A7F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5253AF35-D3D6-0FE8-85A1-987721687601}"/>
              </a:ext>
            </a:extLst>
          </p:cNvPr>
          <p:cNvSpPr txBox="1"/>
          <p:nvPr/>
        </p:nvSpPr>
        <p:spPr>
          <a:xfrm>
            <a:off x="4786366" y="569497"/>
            <a:ext cx="78628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cap="none" normalizeH="0" baseline="0" noProof="0" dirty="0">
                <a:ln>
                  <a:noFill/>
                </a:ln>
                <a:solidFill>
                  <a:srgbClr val="618393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Materiais de treinamento apoiados pela 7-1-7 Alliance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E2789-436A-2D18-F937-D248B04B1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309" y="2241451"/>
            <a:ext cx="3846829" cy="2282808"/>
          </a:xfrm>
        </p:spPr>
        <p:txBody>
          <a:bodyPr/>
          <a:lstStyle/>
          <a:p>
            <a:pPr algn="ctr"/>
            <a:r>
              <a:rPr lang="pt-BR" dirty="0"/>
              <a:t>Materiais de treinamento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CDE0666-8833-D13E-51E0-378152ADC7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6366" y="1196247"/>
            <a:ext cx="6138537" cy="312395"/>
          </a:xfrm>
        </p:spPr>
        <p:txBody>
          <a:bodyPr/>
          <a:lstStyle/>
          <a:p>
            <a:pPr marL="0" indent="0">
              <a:buNone/>
            </a:pPr>
            <a:r>
              <a:rPr lang="pt-BR" sz="1800" b="1">
                <a:solidFill>
                  <a:schemeClr val="tx2"/>
                </a:solidFill>
                <a:cs typeface="Arial" panose="020B0604020202020204" pitchFamily="34" charset="0"/>
              </a:rPr>
              <a:t>Pacotes de treinamento</a:t>
            </a:r>
          </a:p>
          <a:p>
            <a:endParaRPr lang="en-US" dirty="0">
              <a:cs typeface="Arial" panose="020B0604020202020204" pitchFamily="34" charset="0"/>
            </a:endParaRPr>
          </a:p>
          <a:p>
            <a:endParaRPr lang="en-US" dirty="0">
              <a:cs typeface="Arial" panose="020B0604020202020204" pitchFamily="34" charset="0"/>
            </a:endParaRPr>
          </a:p>
          <a:p>
            <a:endParaRPr lang="en-US" dirty="0">
              <a:cs typeface="Arial" panose="020B0604020202020204" pitchFamily="34" charset="0"/>
            </a:endParaRPr>
          </a:p>
          <a:p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A757EC4-7409-3BD0-4432-4ED0832BC2E6}"/>
              </a:ext>
            </a:extLst>
          </p:cNvPr>
          <p:cNvSpPr>
            <a:spLocks/>
          </p:cNvSpPr>
          <p:nvPr/>
        </p:nvSpPr>
        <p:spPr>
          <a:xfrm>
            <a:off x="4729877" y="1682552"/>
            <a:ext cx="1645920" cy="111779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Pacote de sensibilização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8F7ECCF0-99AA-1407-B857-C0F62E5DC04C}"/>
              </a:ext>
            </a:extLst>
          </p:cNvPr>
          <p:cNvSpPr>
            <a:spLocks/>
          </p:cNvSpPr>
          <p:nvPr/>
        </p:nvSpPr>
        <p:spPr>
          <a:xfrm>
            <a:off x="6463349" y="1682552"/>
            <a:ext cx="1718738" cy="111779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Pacote para implementadores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27F2DD7F-922B-740A-8D40-9A5E6E04AF3A}"/>
              </a:ext>
            </a:extLst>
          </p:cNvPr>
          <p:cNvSpPr>
            <a:spLocks/>
          </p:cNvSpPr>
          <p:nvPr/>
        </p:nvSpPr>
        <p:spPr>
          <a:xfrm>
            <a:off x="8254906" y="1696840"/>
            <a:ext cx="1645920" cy="111779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Pacote de treinamento de instrutores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A81815-A759-1E52-01C4-762E469AADF4}"/>
              </a:ext>
            </a:extLst>
          </p:cNvPr>
          <p:cNvSpPr>
            <a:spLocks/>
          </p:cNvSpPr>
          <p:nvPr/>
        </p:nvSpPr>
        <p:spPr>
          <a:xfrm>
            <a:off x="9973645" y="1682552"/>
            <a:ext cx="1645920" cy="1132086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cap="none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Pacote de liderança </a:t>
            </a:r>
            <a:br>
              <a:rPr kumimoji="0" lang="pt-BR" sz="1400" b="0" i="0" u="none" strike="noStrike" cap="none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</a:br>
            <a:r>
              <a:rPr kumimoji="0" lang="pt-BR" sz="1400" b="0" i="0" u="none" strike="noStrike" cap="none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(em breve)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76D7F1-E844-0195-A2D4-546790DF0B25}"/>
              </a:ext>
            </a:extLst>
          </p:cNvPr>
          <p:cNvSpPr txBox="1"/>
          <p:nvPr/>
        </p:nvSpPr>
        <p:spPr>
          <a:xfrm>
            <a:off x="4666094" y="3274100"/>
            <a:ext cx="62588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73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cap="none" normalizeH="0" baseline="0" noProof="0">
                <a:ln>
                  <a:noFill/>
                </a:ln>
                <a:solidFill>
                  <a:srgbClr val="618393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pacotes de treinamento são criados a partir de módulos adaptáveis de apresentações e atividades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6A59752-CB0A-0A13-4258-39D67B8347E9}"/>
              </a:ext>
            </a:extLst>
          </p:cNvPr>
          <p:cNvGrpSpPr/>
          <p:nvPr/>
        </p:nvGrpSpPr>
        <p:grpSpPr>
          <a:xfrm>
            <a:off x="4917441" y="4139547"/>
            <a:ext cx="6588060" cy="1963212"/>
            <a:chOff x="4890909" y="4249224"/>
            <a:chExt cx="6588060" cy="1963212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E72EB010-85BB-101A-BC4E-81D4C4E69896}"/>
                </a:ext>
              </a:extLst>
            </p:cNvPr>
            <p:cNvSpPr/>
            <p:nvPr/>
          </p:nvSpPr>
          <p:spPr>
            <a:xfrm>
              <a:off x="6222170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0" i="0" u="none" strike="noStrike" cap="none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Atividade de análise do próprio surto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78E7FFE3-EF34-3C1B-E84A-61250C228707}"/>
                </a:ext>
              </a:extLst>
            </p:cNvPr>
            <p:cNvSpPr/>
            <p:nvPr/>
          </p:nvSpPr>
          <p:spPr>
            <a:xfrm>
              <a:off x="8913268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0" i="0" u="none" strike="noStrike" cap="none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Palestras sobre a experiência </a:t>
              </a:r>
              <a:br>
                <a:rPr kumimoji="0" lang="pt-BR" sz="1100" b="0" i="0" u="none" strike="noStrike" cap="none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</a:br>
              <a:r>
                <a:rPr kumimoji="0" lang="pt-BR" sz="1100" b="0" i="0" u="none" strike="noStrike" cap="none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do país</a:t>
              </a: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5D599A34-DB85-362E-DFA4-B724783963F1}"/>
                </a:ext>
              </a:extLst>
            </p:cNvPr>
            <p:cNvSpPr/>
            <p:nvPr/>
          </p:nvSpPr>
          <p:spPr>
            <a:xfrm>
              <a:off x="4890909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0" i="0" u="none" strike="noStrike" cap="none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Palestras + atividades de treinamento de instrutores</a:t>
              </a: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74385929-43FA-4905-51B9-CDC8B4F6839A}"/>
                </a:ext>
              </a:extLst>
            </p:cNvPr>
            <p:cNvSpPr/>
            <p:nvPr/>
          </p:nvSpPr>
          <p:spPr>
            <a:xfrm>
              <a:off x="7567719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0" i="0" u="none" strike="noStrike" cap="none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Estudos de caso</a:t>
              </a: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5BCFDADB-7A65-A220-BC49-BE7B92124210}"/>
                </a:ext>
              </a:extLst>
            </p:cNvPr>
            <p:cNvSpPr/>
            <p:nvPr/>
          </p:nvSpPr>
          <p:spPr>
            <a:xfrm>
              <a:off x="10244529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0" i="0" u="none" strike="noStrike" cap="none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…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3331A18-46BE-2753-88DF-3B84EC05C6F7}"/>
                </a:ext>
              </a:extLst>
            </p:cNvPr>
            <p:cNvGrpSpPr/>
            <p:nvPr/>
          </p:nvGrpSpPr>
          <p:grpSpPr>
            <a:xfrm>
              <a:off x="4890909" y="4249224"/>
              <a:ext cx="6588060" cy="920312"/>
              <a:chOff x="4858674" y="4255136"/>
              <a:chExt cx="6588060" cy="920312"/>
            </a:xfrm>
          </p:grpSpPr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2A7A17EE-F1CB-D412-70D9-2AA9586E2DB1}"/>
                  </a:ext>
                </a:extLst>
              </p:cNvPr>
              <p:cNvSpPr/>
              <p:nvPr/>
            </p:nvSpPr>
            <p:spPr>
              <a:xfrm>
                <a:off x="4858674" y="4255136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1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Introdução à palestra 7-1-7</a:t>
                </a:r>
              </a:p>
            </p:txBody>
          </p:sp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569A0E0E-8B59-7F1D-B63A-523129E46831}"/>
                  </a:ext>
                </a:extLst>
              </p:cNvPr>
              <p:cNvSpPr/>
              <p:nvPr/>
            </p:nvSpPr>
            <p:spPr>
              <a:xfrm>
                <a:off x="6189935" y="4261048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1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Simex (materiais + treinamento de facilitadores)</a:t>
                </a:r>
              </a:p>
            </p:txBody>
          </p:sp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29E0429B-4837-59EB-056A-BC0A714C0B47}"/>
                  </a:ext>
                </a:extLst>
              </p:cNvPr>
              <p:cNvSpPr/>
              <p:nvPr/>
            </p:nvSpPr>
            <p:spPr>
              <a:xfrm>
                <a:off x="8881033" y="4255136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1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Uso de palestras + atividades </a:t>
                </a:r>
                <a:br>
                  <a:rPr kumimoji="0" lang="pt-BR" sz="11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</a:br>
                <a:r>
                  <a:rPr kumimoji="0" lang="pt-BR" sz="11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7-1-7</a:t>
                </a:r>
              </a:p>
            </p:txBody>
          </p:sp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C97F6417-97A5-3FEE-B9CD-0D5AA86A9F1A}"/>
                  </a:ext>
                </a:extLst>
              </p:cNvPr>
              <p:cNvSpPr/>
              <p:nvPr/>
            </p:nvSpPr>
            <p:spPr>
              <a:xfrm>
                <a:off x="7535484" y="4255136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1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Palestra/atividade sobre os princípios básicos</a:t>
                </a:r>
              </a:p>
            </p:txBody>
          </p:sp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EBE67111-6361-1C24-3B10-F25375F9C38D}"/>
                  </a:ext>
                </a:extLst>
              </p:cNvPr>
              <p:cNvSpPr/>
              <p:nvPr/>
            </p:nvSpPr>
            <p:spPr>
              <a:xfrm>
                <a:off x="10212294" y="4255136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1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Adoção de palestras + atividades </a:t>
                </a:r>
                <a:br>
                  <a:rPr kumimoji="0" lang="pt-BR" sz="11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</a:br>
                <a:r>
                  <a:rPr kumimoji="0" lang="pt-BR" sz="11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7-1-7</a:t>
                </a:r>
              </a:p>
            </p:txBody>
          </p:sp>
        </p:grp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6970CC3E-B2C3-760C-0568-7FC1F34B3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524" y="23597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animBg="1"/>
      <p:bldP spid="14" grpId="0" animBg="1"/>
      <p:bldP spid="15" grpId="0" animBg="1"/>
      <p:bldP spid="17" grpId="0" animBg="1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8D4F0-110A-86B7-978C-D4ABFE55D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20" y="401053"/>
            <a:ext cx="4029260" cy="630286"/>
          </a:xfrm>
        </p:spPr>
        <p:txBody>
          <a:bodyPr/>
          <a:lstStyle/>
          <a:p>
            <a:r>
              <a:rPr lang="pt-BR" dirty="0">
                <a:latin typeface="Arial"/>
                <a:cs typeface="Arial"/>
              </a:rPr>
              <a:t>Nossos recursos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5B53E3-1695-9D84-A8D0-1124D49D8D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2220" y="1574644"/>
            <a:ext cx="4029260" cy="488230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pt-BR" dirty="0"/>
              <a:t>Os recursos para apoiar </a:t>
            </a:r>
            <a:br>
              <a:rPr lang="pt-BR" dirty="0"/>
            </a:br>
            <a:r>
              <a:rPr lang="pt-BR" dirty="0"/>
              <a:t>a implementação estão </a:t>
            </a:r>
            <a:br>
              <a:rPr lang="pt-BR" dirty="0"/>
            </a:br>
            <a:r>
              <a:rPr lang="pt-BR" dirty="0"/>
              <a:t>disponíveis em</a:t>
            </a:r>
            <a:r>
              <a:rPr lang="pt-BR" b="1" dirty="0"/>
              <a:t> </a:t>
            </a:r>
            <a:br>
              <a:rPr lang="pt-BR" b="1" dirty="0"/>
            </a:br>
            <a:r>
              <a:rPr lang="pt-BR" b="0" dirty="0">
                <a:solidFill>
                  <a:srgbClr val="39B14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717alliance.org</a:t>
            </a:r>
          </a:p>
          <a:p>
            <a:pPr>
              <a:lnSpc>
                <a:spcPct val="110000"/>
              </a:lnSpc>
            </a:pPr>
            <a:endParaRPr lang="en-US" dirty="0">
              <a:solidFill>
                <a:srgbClr val="39B142"/>
              </a:solidFill>
            </a:endParaRPr>
          </a:p>
          <a:p>
            <a:pPr>
              <a:lnSpc>
                <a:spcPct val="110000"/>
              </a:lnSpc>
            </a:pPr>
            <a:r>
              <a:rPr lang="pt-BR" b="1" dirty="0"/>
              <a:t>Links rápidos:</a:t>
            </a:r>
          </a:p>
          <a:p>
            <a:pPr>
              <a:lnSpc>
                <a:spcPct val="110000"/>
              </a:lnSpc>
            </a:pPr>
            <a:r>
              <a:rPr lang="pt-BR" sz="1800" b="0" dirty="0">
                <a:solidFill>
                  <a:srgbClr val="39B142"/>
                </a:solidFill>
                <a:latin typeface="Arial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Comece aqui</a:t>
            </a:r>
          </a:p>
          <a:p>
            <a:pPr>
              <a:lnSpc>
                <a:spcPct val="110000"/>
              </a:lnSpc>
            </a:pPr>
            <a:r>
              <a:rPr lang="pt-BR" sz="1800" b="0" dirty="0">
                <a:solidFill>
                  <a:srgbClr val="39B142"/>
                </a:solidFill>
                <a:latin typeface="Arial"/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Kit de ferramentas online do 7-1-7</a:t>
            </a:r>
            <a:r>
              <a:rPr lang="pt-BR" sz="1800" b="0" dirty="0">
                <a:solidFill>
                  <a:srgbClr val="39B142"/>
                </a:solidFill>
                <a:latin typeface="Arial"/>
                <a:cs typeface="Arial"/>
              </a:rPr>
              <a:t> </a:t>
            </a:r>
          </a:p>
          <a:p>
            <a:pPr>
              <a:lnSpc>
                <a:spcPct val="110000"/>
              </a:lnSpc>
            </a:pPr>
            <a:r>
              <a:rPr lang="pt-BR" sz="1800" b="0" dirty="0">
                <a:solidFill>
                  <a:srgbClr val="3CB142"/>
                </a:solidFill>
                <a:latin typeface="Arial"/>
                <a:cs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Resumos de defesa para tomadores de decisão</a:t>
            </a:r>
          </a:p>
          <a:p>
            <a:pPr>
              <a:lnSpc>
                <a:spcPct val="110000"/>
              </a:lnSpc>
            </a:pPr>
            <a:r>
              <a:rPr lang="pt-BR" sz="1800" b="0" dirty="0">
                <a:solidFill>
                  <a:srgbClr val="39B142"/>
                </a:solidFill>
                <a:latin typeface="Arial"/>
                <a:cs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FAQ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0" name="Picture 9" descr="A computer with a blank screen&#10;&#10;Description automatically generated">
            <a:extLst>
              <a:ext uri="{FF2B5EF4-FFF2-40B4-BE49-F238E27FC236}">
                <a16:creationId xmlns:a16="http://schemas.microsoft.com/office/drawing/2014/main" id="{3DD941F6-9AF7-DB8A-D120-0ABB0FDDD3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1480" y="1352181"/>
            <a:ext cx="7478251" cy="4675407"/>
          </a:xfrm>
          <a:prstGeom prst="rect">
            <a:avLst/>
          </a:prstGeom>
        </p:spPr>
      </p:pic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5364DD88-34A9-BBE1-3538-6FAE5294FF9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08" t="9588" r="-208" b="2063"/>
          <a:stretch/>
        </p:blipFill>
        <p:spPr>
          <a:xfrm>
            <a:off x="5445217" y="1959508"/>
            <a:ext cx="5513728" cy="354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499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C96CEC3-595B-A974-4BEA-05120BE83316}"/>
              </a:ext>
            </a:extLst>
          </p:cNvPr>
          <p:cNvSpPr/>
          <p:nvPr/>
        </p:nvSpPr>
        <p:spPr>
          <a:xfrm>
            <a:off x="0" y="-26646"/>
            <a:ext cx="12192000" cy="68846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yellow circle with black background&#10;&#10;Description automatically generated">
            <a:extLst>
              <a:ext uri="{FF2B5EF4-FFF2-40B4-BE49-F238E27FC236}">
                <a16:creationId xmlns:a16="http://schemas.microsoft.com/office/drawing/2014/main" id="{B82AB18A-1AF5-BFBC-7751-159EC8437D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8107"/>
          <a:stretch/>
        </p:blipFill>
        <p:spPr>
          <a:xfrm>
            <a:off x="9413105" y="493479"/>
            <a:ext cx="1824842" cy="6364522"/>
          </a:xfrm>
          <a:prstGeom prst="rect">
            <a:avLst/>
          </a:prstGeom>
        </p:spPr>
      </p:pic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A1578067-1374-DC28-8AEA-29DE09B22ACD}"/>
              </a:ext>
            </a:extLst>
          </p:cNvPr>
          <p:cNvSpPr/>
          <p:nvPr/>
        </p:nvSpPr>
        <p:spPr>
          <a:xfrm>
            <a:off x="951735" y="1856321"/>
            <a:ext cx="9225197" cy="5001680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4D3FA-5C75-0729-3CFF-A46006B5C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1218" y="2521400"/>
            <a:ext cx="7017834" cy="8801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BR" b="1" dirty="0">
                <a:latin typeface="Arial"/>
                <a:cs typeface="Arial"/>
              </a:rPr>
              <a:t>Para se tornar um parceiro da Aliança e ter acesso a suporte técnico</a:t>
            </a:r>
            <a:r>
              <a:rPr lang="pt-BR" dirty="0">
                <a:latin typeface="Arial"/>
                <a:cs typeface="Arial"/>
              </a:rPr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D3B2048-691F-FAAC-2240-4A4DD87A5324}"/>
              </a:ext>
            </a:extLst>
          </p:cNvPr>
          <p:cNvSpPr txBox="1">
            <a:spLocks/>
          </p:cNvSpPr>
          <p:nvPr/>
        </p:nvSpPr>
        <p:spPr>
          <a:xfrm>
            <a:off x="2943406" y="5367534"/>
            <a:ext cx="6483747" cy="3261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dirty="0">
                <a:latin typeface="Arial"/>
                <a:cs typeface="Arial"/>
              </a:rPr>
              <a:t>para receber as notícias da Aliança e participar de nossa Rede Global de Aprendizado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5F5E7F4-2A55-18A2-2680-411BDD00BF76}"/>
              </a:ext>
            </a:extLst>
          </p:cNvPr>
          <p:cNvSpPr txBox="1">
            <a:spLocks/>
          </p:cNvSpPr>
          <p:nvPr/>
        </p:nvSpPr>
        <p:spPr>
          <a:xfrm>
            <a:off x="4950707" y="3574180"/>
            <a:ext cx="4217068" cy="33533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dirty="0">
                <a:latin typeface="Arial"/>
                <a:cs typeface="Arial"/>
                <a:hlinkClick r:id="rId4"/>
              </a:rPr>
              <a:t>contact@717alliance.org</a:t>
            </a:r>
            <a:r>
              <a:rPr lang="pt-BR" sz="1800" dirty="0">
                <a:latin typeface="Arial"/>
                <a:cs typeface="Arial"/>
              </a:rPr>
              <a:t> para começar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B10D054-900F-6082-878D-436EBD637168}"/>
              </a:ext>
            </a:extLst>
          </p:cNvPr>
          <p:cNvSpPr txBox="1">
            <a:spLocks/>
          </p:cNvSpPr>
          <p:nvPr/>
        </p:nvSpPr>
        <p:spPr>
          <a:xfrm>
            <a:off x="1456042" y="4685695"/>
            <a:ext cx="8436988" cy="7284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t-BR" b="1" dirty="0">
                <a:latin typeface="Arial"/>
                <a:cs typeface="Arial"/>
              </a:rPr>
              <a:t>Para se manter atualizado sobre notícias e oportunidades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BA21D4A-4B3C-48F3-75E0-0DDCE51B0CE3}"/>
              </a:ext>
            </a:extLst>
          </p:cNvPr>
          <p:cNvSpPr/>
          <p:nvPr/>
        </p:nvSpPr>
        <p:spPr>
          <a:xfrm>
            <a:off x="1473758" y="3413746"/>
            <a:ext cx="3415742" cy="685800"/>
          </a:xfrm>
          <a:prstGeom prst="roundRect">
            <a:avLst/>
          </a:prstGeom>
          <a:ln cap="rnd">
            <a:noFill/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7742B2-A3C7-B818-1BD8-45DA72587666}"/>
              </a:ext>
            </a:extLst>
          </p:cNvPr>
          <p:cNvSpPr txBox="1"/>
          <p:nvPr/>
        </p:nvSpPr>
        <p:spPr>
          <a:xfrm>
            <a:off x="1412299" y="3451956"/>
            <a:ext cx="341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Envie um e-mail para a Secretaria da Alliance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DBB5FD9-2B40-6D71-E157-17F350BCCCFB}"/>
              </a:ext>
            </a:extLst>
          </p:cNvPr>
          <p:cNvSpPr/>
          <p:nvPr/>
        </p:nvSpPr>
        <p:spPr>
          <a:xfrm>
            <a:off x="1474830" y="5302950"/>
            <a:ext cx="1445001" cy="685800"/>
          </a:xfrm>
          <a:prstGeom prst="roundRect">
            <a:avLst/>
          </a:prstGeom>
          <a:ln cap="rnd">
            <a:noFill/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9DD607-F69D-7C0B-D5B2-21EA0E577487}"/>
              </a:ext>
            </a:extLst>
          </p:cNvPr>
          <p:cNvSpPr txBox="1"/>
          <p:nvPr/>
        </p:nvSpPr>
        <p:spPr>
          <a:xfrm>
            <a:off x="1592036" y="5459257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Cadastre-se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61D5D80-4F7F-D36F-1CCA-FDDB273B8528}"/>
              </a:ext>
            </a:extLst>
          </p:cNvPr>
          <p:cNvSpPr txBox="1">
            <a:spLocks/>
          </p:cNvSpPr>
          <p:nvPr/>
        </p:nvSpPr>
        <p:spPr>
          <a:xfrm>
            <a:off x="451645" y="494112"/>
            <a:ext cx="10515600" cy="100176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pt-BR"/>
              <a:t>Junte-se à Aliança</a:t>
            </a:r>
          </a:p>
        </p:txBody>
      </p:sp>
    </p:spTree>
    <p:extLst>
      <p:ext uri="{BB962C8B-B14F-4D97-AF65-F5344CB8AC3E}">
        <p14:creationId xmlns:p14="http://schemas.microsoft.com/office/powerpoint/2010/main" val="5908886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8F070-795B-96F7-5378-59E02A7FB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7252F89-3A57-30B7-D042-BB5CFD6EA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311" y="1774055"/>
            <a:ext cx="3318562" cy="2282808"/>
          </a:xfrm>
        </p:spPr>
        <p:txBody>
          <a:bodyPr/>
          <a:lstStyle/>
          <a:p>
            <a:r>
              <a:rPr lang="pt-BR" dirty="0"/>
              <a:t>Participe da Comunidade Global de Práticas 7-1-7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B9B6030-E1E1-E1A1-646E-9DC484CC2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9599" y="1774055"/>
            <a:ext cx="6385477" cy="1271249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pt-BR" b="1" dirty="0">
                <a:solidFill>
                  <a:schemeClr val="tx2"/>
                </a:solidFill>
                <a:latin typeface="Arial"/>
                <a:cs typeface="Arial"/>
              </a:rPr>
              <a:t>A 7-1-7 Alliance hospeda uma Comunidade de Prática global para acelerar o aprendizado e o sucesso da implementação</a:t>
            </a:r>
          </a:p>
          <a:p>
            <a:endParaRPr lang="en-US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35D602A-A2D7-7864-98FA-5F0A79B7C990}"/>
              </a:ext>
            </a:extLst>
          </p:cNvPr>
          <p:cNvGrpSpPr/>
          <p:nvPr/>
        </p:nvGrpSpPr>
        <p:grpSpPr>
          <a:xfrm>
            <a:off x="4603988" y="4416250"/>
            <a:ext cx="7075983" cy="1200329"/>
            <a:chOff x="4665484" y="3237981"/>
            <a:chExt cx="7075983" cy="120032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7C0B75C-C934-8BB8-3757-60FFC86DB9CE}"/>
                </a:ext>
              </a:extLst>
            </p:cNvPr>
            <p:cNvSpPr txBox="1"/>
            <p:nvPr/>
          </p:nvSpPr>
          <p:spPr>
            <a:xfrm>
              <a:off x="4665484" y="3237981"/>
              <a:ext cx="2180487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dirty="0">
                  <a:solidFill>
                    <a:srgbClr val="2937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Projetada para equipes técnicas que usam o 7-1-7</a:t>
              </a:r>
              <a:r>
                <a:rPr lang="pt-BR" b="0" i="0" dirty="0">
                  <a:solidFill>
                    <a:srgbClr val="29373D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 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901EDB9-17B8-E5B0-352D-C8FFAF7AB113}"/>
                </a:ext>
              </a:extLst>
            </p:cNvPr>
            <p:cNvSpPr txBox="1"/>
            <p:nvPr/>
          </p:nvSpPr>
          <p:spPr>
            <a:xfrm>
              <a:off x="6938951" y="3237981"/>
              <a:ext cx="2622029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dirty="0">
                  <a:solidFill>
                    <a:srgbClr val="2937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Engajamentos regulares da comunidade com destaques de países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7F2BC40-FE0A-7213-EDD2-E1D7E6CC28A9}"/>
                </a:ext>
              </a:extLst>
            </p:cNvPr>
            <p:cNvSpPr txBox="1"/>
            <p:nvPr/>
          </p:nvSpPr>
          <p:spPr>
            <a:xfrm>
              <a:off x="9560980" y="3237981"/>
              <a:ext cx="2180487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dirty="0">
                  <a:solidFill>
                    <a:srgbClr val="2937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Recursos e plataformas exclusivos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66831A32-3ED6-865C-4E54-911B2AE90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3517" y="3361546"/>
            <a:ext cx="914400" cy="9144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2C20C64-A491-8880-6BBA-2E22423597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4780" y="3399104"/>
            <a:ext cx="914400" cy="9144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490259B-D6AB-3935-9CC0-CF91243D30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66043" y="33615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06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FBA50-3C65-C83A-AE49-18B46BFB1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latin typeface="Arial"/>
                <a:cs typeface="Arial"/>
              </a:rPr>
              <a:t>Obrigado</a:t>
            </a:r>
          </a:p>
        </p:txBody>
      </p:sp>
    </p:spTree>
    <p:extLst>
      <p:ext uri="{BB962C8B-B14F-4D97-AF65-F5344CB8AC3E}">
        <p14:creationId xmlns:p14="http://schemas.microsoft.com/office/powerpoint/2010/main" val="27263595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17422-9542-449F-7F0D-E7B17710E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066888"/>
            <a:ext cx="9703980" cy="2148666"/>
          </a:xfrm>
        </p:spPr>
        <p:txBody>
          <a:bodyPr>
            <a:normAutofit/>
          </a:bodyPr>
          <a:lstStyle/>
          <a:p>
            <a:r>
              <a:rPr lang="pt-BR"/>
              <a:t>Slides suplementares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677E22-A15B-DB43-6FFD-02164C1D5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142527"/>
            <a:ext cx="9703980" cy="931688"/>
          </a:xfrm>
        </p:spPr>
        <p:txBody>
          <a:bodyPr/>
          <a:lstStyle/>
          <a:p>
            <a:r>
              <a:rPr lang="pt-BR" sz="3600"/>
              <a:t>Definições dos marcos 7-1-7</a:t>
            </a:r>
          </a:p>
        </p:txBody>
      </p:sp>
    </p:spTree>
    <p:extLst>
      <p:ext uri="{BB962C8B-B14F-4D97-AF65-F5344CB8AC3E}">
        <p14:creationId xmlns:p14="http://schemas.microsoft.com/office/powerpoint/2010/main" val="24567322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D6C71-0077-4152-B497-46A551A6D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409" y="1199312"/>
            <a:ext cx="10386391" cy="4459377"/>
          </a:xfrm>
        </p:spPr>
        <p:txBody>
          <a:bodyPr>
            <a:noAutofit/>
          </a:bodyPr>
          <a:lstStyle/>
          <a:p>
            <a:pPr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b="1" dirty="0">
                <a:solidFill>
                  <a:srgbClr val="4C4C4F"/>
                </a:solidFill>
                <a:effectLst/>
                <a:ea typeface=""/>
              </a:rPr>
              <a:t>Para doenças endêmicas:</a:t>
            </a:r>
            <a:r>
              <a:rPr lang="pt-BR" sz="1800" dirty="0">
                <a:solidFill>
                  <a:srgbClr val="4C4C4F"/>
                </a:solidFill>
                <a:effectLst/>
                <a:ea typeface=""/>
              </a:rPr>
              <a:t> data em que ocorreu um aumento predeterminado na incidência de casos em relação às taxas de base</a:t>
            </a:r>
            <a:br>
              <a:rPr lang="pt-BR" sz="1800" dirty="0">
                <a:solidFill>
                  <a:srgbClr val="4C4C4F"/>
                </a:solidFill>
                <a:effectLst/>
                <a:ea typeface=""/>
              </a:rPr>
            </a:br>
            <a:r>
              <a:rPr lang="pt-BR" sz="1800" b="1" dirty="0">
                <a:solidFill>
                  <a:srgbClr val="4C4C4F"/>
                </a:solidFill>
                <a:effectLst/>
                <a:ea typeface=""/>
              </a:rPr>
              <a:t>Para outros eventos de saúde pública:</a:t>
            </a:r>
            <a:r>
              <a:rPr lang="pt-BR" sz="1800" dirty="0">
                <a:solidFill>
                  <a:srgbClr val="4C4C4F"/>
                </a:solidFill>
                <a:effectLst/>
                <a:ea typeface=""/>
              </a:rPr>
              <a:t> data em que a ameaça atendeu pela primeira vez aos critérios de um evento notificável com base nos padrões de notificação do país</a:t>
            </a:r>
          </a:p>
          <a:p>
            <a:pPr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800" b="1" dirty="0"/>
              <a:t>Para doenças não endêmicas: </a:t>
            </a:r>
            <a:r>
              <a:rPr lang="pt-BR" sz="1800" dirty="0"/>
              <a:t>data em que o caso índice ou o primeiro caso epidemiologicamente relacionado apresentou sintomas pela primeira vez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2C0AE1-8CE6-AB83-1872-ADEB29A09D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68999" y="3524745"/>
            <a:ext cx="8654001" cy="264413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226EC3E6-A0A3-A706-D836-B25F773B5422}"/>
              </a:ext>
            </a:extLst>
          </p:cNvPr>
          <p:cNvSpPr/>
          <p:nvPr/>
        </p:nvSpPr>
        <p:spPr>
          <a:xfrm>
            <a:off x="1911284" y="5430807"/>
            <a:ext cx="2670444" cy="767774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BB832-3337-2F92-144C-3AA56E23E14C}"/>
              </a:ext>
            </a:extLst>
          </p:cNvPr>
          <p:cNvSpPr txBox="1"/>
          <p:nvPr/>
        </p:nvSpPr>
        <p:spPr>
          <a:xfrm>
            <a:off x="8206000" y="1199311"/>
            <a:ext cx="3575420" cy="743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pt-BR" sz="200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</a:br>
            <a:endParaRPr lang="pt-BR" sz="2000">
              <a:solidFill>
                <a:srgbClr val="4C4C4F"/>
              </a:solidFill>
              <a:effectLst/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7FE8EFA-5899-3FF0-FED5-436483DFA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Data de emergência</a:t>
            </a:r>
          </a:p>
        </p:txBody>
      </p:sp>
    </p:spTree>
    <p:extLst>
      <p:ext uri="{BB962C8B-B14F-4D97-AF65-F5344CB8AC3E}">
        <p14:creationId xmlns:p14="http://schemas.microsoft.com/office/powerpoint/2010/main" val="2378694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339E60-771D-458E-BBC4-BF2F8438F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684" y="1179682"/>
            <a:ext cx="10377116" cy="42866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l">
              <a:buNone/>
            </a:pPr>
            <a:r>
              <a:rPr lang="pt-BR" dirty="0">
                <a:solidFill>
                  <a:srgbClr val="4C4C4F"/>
                </a:solidFill>
                <a:effectLst/>
                <a:ea typeface=""/>
              </a:rPr>
              <a:t>Data em que o evento foi registrado pela primeira vez por qualquer fonte ou em qualquer sistema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rgbClr val="4C4C4F"/>
                </a:solidFill>
                <a:latin typeface="Arial"/>
                <a:cs typeface="Arial"/>
              </a:rPr>
              <a:t>A detecção pode ocorrer em um ambiente comunitário, em um estabelecimento de saúde, em um laboratório ou em um sistema de vigilância</a:t>
            </a:r>
          </a:p>
          <a:p>
            <a:pPr algn="l"/>
            <a:endParaRPr lang="en-US" sz="2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57149F-51F8-C43F-1339-582F7B660C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274055" y="3110635"/>
            <a:ext cx="9643890" cy="2946587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DBC8A99F-AFF3-BAC4-92B2-2E853AB7BC94}"/>
              </a:ext>
            </a:extLst>
          </p:cNvPr>
          <p:cNvSpPr/>
          <p:nvPr/>
        </p:nvSpPr>
        <p:spPr>
          <a:xfrm>
            <a:off x="4387174" y="5315711"/>
            <a:ext cx="1089498" cy="741511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6EEE5E8-B81B-9488-9B7C-F35D87C11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Data de detecção</a:t>
            </a:r>
          </a:p>
        </p:txBody>
      </p:sp>
    </p:spTree>
    <p:extLst>
      <p:ext uri="{BB962C8B-B14F-4D97-AF65-F5344CB8AC3E}">
        <p14:creationId xmlns:p14="http://schemas.microsoft.com/office/powerpoint/2010/main" val="2955945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 descr="Arrow Right with solid fill">
            <a:extLst>
              <a:ext uri="{FF2B5EF4-FFF2-40B4-BE49-F238E27FC236}">
                <a16:creationId xmlns:a16="http://schemas.microsoft.com/office/drawing/2014/main" id="{C21EA616-8D27-6178-D36E-7BEB1E28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44009" y="2795420"/>
            <a:ext cx="914400" cy="9144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3642F5D0-E3E5-6A5D-7F17-F3A6466A9B40}"/>
              </a:ext>
            </a:extLst>
          </p:cNvPr>
          <p:cNvSpPr/>
          <p:nvPr/>
        </p:nvSpPr>
        <p:spPr>
          <a:xfrm>
            <a:off x="1241083" y="4139720"/>
            <a:ext cx="248194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Avaliar a prontidão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45D316-5580-FB4F-DCE6-520EEBE2B03A}"/>
              </a:ext>
            </a:extLst>
          </p:cNvPr>
          <p:cNvSpPr/>
          <p:nvPr/>
        </p:nvSpPr>
        <p:spPr>
          <a:xfrm>
            <a:off x="8604381" y="4139720"/>
            <a:ext cx="1508579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Tomar medidas</a:t>
            </a:r>
          </a:p>
        </p:txBody>
      </p:sp>
      <p:pic>
        <p:nvPicPr>
          <p:cNvPr id="27" name="Graphic 26" descr="Arrow Right with solid fill">
            <a:extLst>
              <a:ext uri="{FF2B5EF4-FFF2-40B4-BE49-F238E27FC236}">
                <a16:creationId xmlns:a16="http://schemas.microsoft.com/office/drawing/2014/main" id="{044787E2-AB2D-1EE1-0E7C-05C51D7BE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82317" y="2815860"/>
            <a:ext cx="914400" cy="9144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74DC17AD-22DB-C700-D4D0-A42E89EA9F23}"/>
              </a:ext>
            </a:extLst>
          </p:cNvPr>
          <p:cNvSpPr/>
          <p:nvPr/>
        </p:nvSpPr>
        <p:spPr>
          <a:xfrm>
            <a:off x="4679391" y="4139720"/>
            <a:ext cx="248194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Identificar gargalos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8E271F2-2B82-EA31-B33B-DB42EFEFB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>
                <a:latin typeface="Arial"/>
                <a:cs typeface="Arial"/>
              </a:rPr>
              <a:t> 7-1-7: uma abordagem baseada em sistemas para melhorar a velocidade de detecção, notificação e resposta a surtos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10E019C-2DFC-F722-FB9C-9F0812FB5F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77967" y="2546782"/>
            <a:ext cx="1408176" cy="14081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F0ECDED-89B0-2233-3646-1B0B32F5C4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16275" y="2546782"/>
            <a:ext cx="1408176" cy="140817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24A562C-6BAC-B0E0-2225-B65AE765BB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54583" y="2546782"/>
            <a:ext cx="1408176" cy="140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00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3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67A9E-4EA6-4536-9E97-B5B0F8AC9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636" y="1151055"/>
            <a:ext cx="10615462" cy="37342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l">
              <a:buNone/>
            </a:pPr>
            <a:r>
              <a:rPr lang="pt-BR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Data em que o evento foi relatado pela primeira vez a uma autoridade de saúde pública responsável pela ação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pt-BR" dirty="0">
                <a:latin typeface="Arial"/>
                <a:cs typeface="Arial"/>
              </a:rPr>
              <a:t>A autoridade de saúde pública pode estar em qualquer nível (por exemplo, municipal, distrital, estadual, regional ou federal) se for responsável pela ação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376E29-F2A6-1342-67B4-D5026E092F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23588" y="2965111"/>
            <a:ext cx="9944823" cy="303853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86811640-9DA1-5B51-5E92-DCC5C8754C15}"/>
              </a:ext>
            </a:extLst>
          </p:cNvPr>
          <p:cNvSpPr/>
          <p:nvPr/>
        </p:nvSpPr>
        <p:spPr>
          <a:xfrm>
            <a:off x="5463751" y="5208040"/>
            <a:ext cx="1264496" cy="1050818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E16F9D-EA5D-61A4-F6D0-E0964F89A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Data de notificação</a:t>
            </a:r>
          </a:p>
        </p:txBody>
      </p:sp>
    </p:spTree>
    <p:extLst>
      <p:ext uri="{BB962C8B-B14F-4D97-AF65-F5344CB8AC3E}">
        <p14:creationId xmlns:p14="http://schemas.microsoft.com/office/powerpoint/2010/main" val="10390503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FD937-EE9D-479F-8A1A-8157DC20E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622" y="4806367"/>
            <a:ext cx="10932755" cy="1571797"/>
          </a:xfrm>
        </p:spPr>
        <p:txBody>
          <a:bodyPr vert="horz" lIns="91440" tIns="45720" rIns="91440" bIns="45720" numCol="2" rtlCol="0" anchor="t">
            <a:no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pt-BR" sz="1400" dirty="0">
                <a:solidFill>
                  <a:srgbClr val="4C4C4F"/>
                </a:solidFill>
                <a:ea typeface=""/>
              </a:rPr>
              <a:t>Iniciar investigação ou implantar uma equipe de investigação/resposta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pt-BR" sz="1400" dirty="0">
                <a:solidFill>
                  <a:srgbClr val="4C4C4F"/>
                </a:solidFill>
                <a:effectLst/>
                <a:latin typeface="Arial"/>
                <a:ea typeface="Arial"/>
                <a:cs typeface="Arial"/>
              </a:rPr>
              <a:t>Realizar análise epidemiológica e avaliação inicial de risco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pt-BR" sz="1400" dirty="0">
                <a:solidFill>
                  <a:srgbClr val="4C4C4F"/>
                </a:solidFill>
                <a:ea typeface=""/>
              </a:rPr>
              <a:t>Obter confirmação laboratorial da etiologia do surto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pt-BR" sz="1400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Iniciar medidas apropriadas de gestão de casos e prevenção </a:t>
            </a:r>
            <a:br>
              <a:rPr lang="pt-BR" sz="1400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</a:br>
            <a:r>
              <a:rPr lang="pt-BR" sz="1400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e controle de infecções (IPC) nas unidades de saúde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pt-BR" sz="1400" dirty="0">
                <a:solidFill>
                  <a:srgbClr val="4C4C4F"/>
                </a:solidFill>
                <a:ea typeface=""/>
              </a:rPr>
              <a:t>Iniciar contramedidas apropriadas de saúde pública nas comunidades afetadas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pt-BR" sz="1400" dirty="0">
                <a:solidFill>
                  <a:srgbClr val="4C4C4F"/>
                </a:solidFill>
                <a:latin typeface="Arial" panose="020B0604020202020204" pitchFamily="34" charset="0"/>
                <a:ea typeface="Arial"/>
              </a:rPr>
              <a:t>Iniciar atividades de comunicação de risco e engajamento da comunidade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pt-BR" sz="1400" dirty="0">
                <a:solidFill>
                  <a:srgbClr val="4C4C4F"/>
                </a:solidFill>
                <a:latin typeface="Arial" panose="020B0604020202020204" pitchFamily="34" charset="0"/>
                <a:ea typeface="Arial"/>
              </a:rPr>
              <a:t>Estabelecer um mecanismo de coordenação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F1832F-6355-47DD-AA99-ABF4EAAD08FD}"/>
              </a:ext>
            </a:extLst>
          </p:cNvPr>
          <p:cNvSpPr txBox="1">
            <a:spLocks/>
          </p:cNvSpPr>
          <p:nvPr/>
        </p:nvSpPr>
        <p:spPr>
          <a:xfrm>
            <a:off x="528082" y="5951991"/>
            <a:ext cx="11663918" cy="1047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200" b="0"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51C95F-40F5-4CDF-7217-A0055499C5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57639" y="1797958"/>
            <a:ext cx="8076720" cy="2467756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6A4F612-D1DF-D9A4-2D56-C24A71CF9314}"/>
              </a:ext>
            </a:extLst>
          </p:cNvPr>
          <p:cNvSpPr/>
          <p:nvPr/>
        </p:nvSpPr>
        <p:spPr>
          <a:xfrm>
            <a:off x="8058933" y="3571981"/>
            <a:ext cx="1842778" cy="78233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F91894-B6E2-3266-20E8-45B0677CEA78}"/>
              </a:ext>
            </a:extLst>
          </p:cNvPr>
          <p:cNvSpPr txBox="1"/>
          <p:nvPr/>
        </p:nvSpPr>
        <p:spPr>
          <a:xfrm>
            <a:off x="1021765" y="1152999"/>
            <a:ext cx="94160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pt-BR" sz="2000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Data em que todas as ações de resposta antecipada aplicáveis foram concluídas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06CDD43-EB03-51D0-2B52-75479B5A7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Data de conclusão da resposta oportuna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D25CB8-1CCF-C7BF-3484-54103ABEFA81}"/>
              </a:ext>
            </a:extLst>
          </p:cNvPr>
          <p:cNvSpPr txBox="1"/>
          <p:nvPr/>
        </p:nvSpPr>
        <p:spPr>
          <a:xfrm>
            <a:off x="838200" y="440355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CB142"/>
                </a:solidFill>
              </a:rPr>
              <a:t>Ações de resposta oportuna do 7-1-7 </a:t>
            </a:r>
          </a:p>
        </p:txBody>
      </p:sp>
    </p:spTree>
    <p:extLst>
      <p:ext uri="{BB962C8B-B14F-4D97-AF65-F5344CB8AC3E}">
        <p14:creationId xmlns:p14="http://schemas.microsoft.com/office/powerpoint/2010/main" val="2350710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2C94328-1A42-D674-7E3A-4EA931BC1D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55103" y="2010374"/>
            <a:ext cx="11579087" cy="3537866"/>
          </a:xfrm>
          <a:prstGeom prst="rect">
            <a:avLst/>
          </a:prstGeom>
          <a:solidFill>
            <a:srgbClr val="C963F7"/>
          </a:solidFill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7BA9E62-40CC-76C2-A0FB-35D7369C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latin typeface="Arial"/>
                <a:cs typeface="Arial"/>
              </a:rPr>
              <a:t> Métricas e marcos de pontualidade do 7-1-7 </a:t>
            </a:r>
          </a:p>
        </p:txBody>
      </p:sp>
    </p:spTree>
    <p:extLst>
      <p:ext uri="{BB962C8B-B14F-4D97-AF65-F5344CB8AC3E}">
        <p14:creationId xmlns:p14="http://schemas.microsoft.com/office/powerpoint/2010/main" val="31581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46E12830-970C-84FE-5485-F1937EFCF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7808"/>
          </a:xfrm>
        </p:spPr>
        <p:txBody>
          <a:bodyPr/>
          <a:lstStyle/>
          <a:p>
            <a:r>
              <a:rPr lang="pt-BR" dirty="0">
                <a:latin typeface="Arial"/>
                <a:cs typeface="Arial"/>
              </a:rPr>
              <a:t> Ações de resposta oportuna do 7-1-7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FD937-EE9D-479F-8A1A-8157DC20E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596" y="1346322"/>
            <a:ext cx="10947661" cy="494127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pt-BR" sz="2400">
                <a:solidFill>
                  <a:srgbClr val="4C4C4F"/>
                </a:solidFill>
                <a:ea typeface=""/>
              </a:rPr>
              <a:t>Iniciar </a:t>
            </a:r>
            <a:r>
              <a:rPr lang="pt-BR" sz="2400" b="1">
                <a:solidFill>
                  <a:srgbClr val="4C4C4F"/>
                </a:solidFill>
                <a:ea typeface=""/>
              </a:rPr>
              <a:t>investigação</a:t>
            </a:r>
            <a:r>
              <a:rPr lang="pt-BR" sz="2400">
                <a:solidFill>
                  <a:srgbClr val="4C4C4F"/>
                </a:solidFill>
                <a:ea typeface=""/>
              </a:rPr>
              <a:t> ou </a:t>
            </a:r>
            <a:r>
              <a:rPr lang="pt-BR" sz="2400" b="1">
                <a:solidFill>
                  <a:srgbClr val="4C4C4F"/>
                </a:solidFill>
                <a:ea typeface=""/>
              </a:rPr>
              <a:t>implantar uma equipe de investigação/resposta</a:t>
            </a: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pt-BR" sz="240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Realizar </a:t>
            </a:r>
            <a:r>
              <a:rPr lang="pt-BR" sz="24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análise</a:t>
            </a:r>
            <a:r>
              <a:rPr lang="pt-BR" sz="240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 epidemiológica e </a:t>
            </a:r>
            <a:r>
              <a:rPr lang="pt-BR" sz="24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avaliação inicial de risco</a:t>
            </a: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pt-BR" sz="2400">
                <a:solidFill>
                  <a:srgbClr val="4C4C4F"/>
                </a:solidFill>
                <a:ea typeface=""/>
              </a:rPr>
              <a:t>Obter </a:t>
            </a:r>
            <a:r>
              <a:rPr lang="pt-BR" sz="2400" b="1">
                <a:solidFill>
                  <a:srgbClr val="4C4C4F"/>
                </a:solidFill>
                <a:ea typeface=""/>
              </a:rPr>
              <a:t>confirmação laboratorial</a:t>
            </a:r>
            <a:r>
              <a:rPr lang="pt-BR" sz="2400">
                <a:solidFill>
                  <a:srgbClr val="4C4C4F"/>
                </a:solidFill>
                <a:ea typeface=""/>
              </a:rPr>
              <a:t> da etiologia do surto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pt-BR" sz="240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Iniciar medidas apropriadas de </a:t>
            </a:r>
            <a:r>
              <a:rPr lang="pt-BR" sz="24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gestão de casos</a:t>
            </a:r>
            <a:r>
              <a:rPr lang="pt-BR" sz="240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 e </a:t>
            </a:r>
            <a:r>
              <a:rPr lang="pt-BR" sz="24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prevenção e controle de infecções (IPC)</a:t>
            </a:r>
            <a:r>
              <a:rPr lang="pt-BR" sz="240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 nas unidades de saúde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pt-BR" sz="2400">
                <a:solidFill>
                  <a:srgbClr val="4C4C4F"/>
                </a:solidFill>
                <a:ea typeface=""/>
              </a:rPr>
              <a:t>Iniciar </a:t>
            </a:r>
            <a:r>
              <a:rPr lang="pt-BR" sz="2400" b="1">
                <a:solidFill>
                  <a:srgbClr val="4C4C4F"/>
                </a:solidFill>
                <a:ea typeface=""/>
              </a:rPr>
              <a:t>contramedidas apropriadas de saúde pública</a:t>
            </a:r>
            <a:r>
              <a:rPr lang="pt-BR" sz="2400">
                <a:solidFill>
                  <a:srgbClr val="4C4C4F"/>
                </a:solidFill>
                <a:ea typeface=""/>
              </a:rPr>
              <a:t> nas comunidades afetadas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pt-BR" sz="2400">
                <a:solidFill>
                  <a:srgbClr val="4C4C4F"/>
                </a:solidFill>
                <a:ea typeface=""/>
              </a:rPr>
              <a:t>Iniciar atividades de </a:t>
            </a:r>
            <a:r>
              <a:rPr lang="pt-BR" sz="2400" b="1">
                <a:solidFill>
                  <a:srgbClr val="4C4C4F"/>
                </a:solidFill>
                <a:ea typeface=""/>
              </a:rPr>
              <a:t>comunicação de risco e engajamento da comunidade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pt-BR" sz="2400">
                <a:solidFill>
                  <a:srgbClr val="4C4C4F"/>
                </a:solidFill>
                <a:ea typeface=""/>
              </a:rPr>
              <a:t>Estabelecer um </a:t>
            </a:r>
            <a:r>
              <a:rPr lang="pt-BR" sz="2400" b="1">
                <a:solidFill>
                  <a:srgbClr val="4C4C4F"/>
                </a:solidFill>
                <a:ea typeface=""/>
              </a:rPr>
              <a:t>mecanismo de coordenação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FEFCCE2-58DB-DAC8-5590-EE45010E1D9D}"/>
              </a:ext>
            </a:extLst>
          </p:cNvPr>
          <p:cNvSpPr txBox="1">
            <a:spLocks/>
          </p:cNvSpPr>
          <p:nvPr/>
        </p:nvSpPr>
        <p:spPr>
          <a:xfrm>
            <a:off x="5658904" y="4038443"/>
            <a:ext cx="5985353" cy="24980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US" sz="1800">
              <a:solidFill>
                <a:srgbClr val="4C4C4F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225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2852701-1633-4A4D-6E35-2757D0DE3E7C}"/>
              </a:ext>
            </a:extLst>
          </p:cNvPr>
          <p:cNvSpPr/>
          <p:nvPr/>
        </p:nvSpPr>
        <p:spPr>
          <a:xfrm>
            <a:off x="0" y="1099930"/>
            <a:ext cx="12192000" cy="57580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A002738-BFB2-A2DB-8AFD-3CFC201F90F2}"/>
              </a:ext>
            </a:extLst>
          </p:cNvPr>
          <p:cNvSpPr/>
          <p:nvPr/>
        </p:nvSpPr>
        <p:spPr>
          <a:xfrm>
            <a:off x="4505739" y="1490061"/>
            <a:ext cx="7202556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Фигура">
            <a:extLst>
              <a:ext uri="{FF2B5EF4-FFF2-40B4-BE49-F238E27FC236}">
                <a16:creationId xmlns:a16="http://schemas.microsoft.com/office/drawing/2014/main" id="{C40F4427-5354-0950-B62A-BA1D46D339E0}"/>
              </a:ext>
            </a:extLst>
          </p:cNvPr>
          <p:cNvSpPr>
            <a:spLocks/>
          </p:cNvSpPr>
          <p:nvPr/>
        </p:nvSpPr>
        <p:spPr bwMode="auto">
          <a:xfrm>
            <a:off x="483705" y="1477024"/>
            <a:ext cx="4290432" cy="136245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82D71F0-7212-6FAC-D93D-EF71080809C0}"/>
              </a:ext>
            </a:extLst>
          </p:cNvPr>
          <p:cNvSpPr/>
          <p:nvPr/>
        </p:nvSpPr>
        <p:spPr>
          <a:xfrm>
            <a:off x="4505739" y="5041198"/>
            <a:ext cx="7202556" cy="1325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856570A-22BB-7D91-6EBA-035910914E2C}"/>
              </a:ext>
            </a:extLst>
          </p:cNvPr>
          <p:cNvSpPr/>
          <p:nvPr/>
        </p:nvSpPr>
        <p:spPr>
          <a:xfrm>
            <a:off x="4505739" y="3262647"/>
            <a:ext cx="7202556" cy="1325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Фигура">
            <a:extLst>
              <a:ext uri="{FF2B5EF4-FFF2-40B4-BE49-F238E27FC236}">
                <a16:creationId xmlns:a16="http://schemas.microsoft.com/office/drawing/2014/main" id="{B19D7AFD-394A-37C5-3161-F6DBBEA17E9E}"/>
              </a:ext>
            </a:extLst>
          </p:cNvPr>
          <p:cNvSpPr>
            <a:spLocks/>
          </p:cNvSpPr>
          <p:nvPr/>
        </p:nvSpPr>
        <p:spPr bwMode="auto">
          <a:xfrm>
            <a:off x="483705" y="3248110"/>
            <a:ext cx="4290432" cy="136245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Фигура">
            <a:extLst>
              <a:ext uri="{FF2B5EF4-FFF2-40B4-BE49-F238E27FC236}">
                <a16:creationId xmlns:a16="http://schemas.microsoft.com/office/drawing/2014/main" id="{EDDAB9D5-CAAA-EBB5-7881-0872D8AEDFA5}"/>
              </a:ext>
            </a:extLst>
          </p:cNvPr>
          <p:cNvSpPr>
            <a:spLocks/>
          </p:cNvSpPr>
          <p:nvPr/>
        </p:nvSpPr>
        <p:spPr bwMode="auto">
          <a:xfrm>
            <a:off x="483705" y="5026956"/>
            <a:ext cx="4290432" cy="136549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3A56ADE-4E46-BD7C-A3E3-C45C29EC5789}"/>
              </a:ext>
            </a:extLst>
          </p:cNvPr>
          <p:cNvSpPr txBox="1">
            <a:spLocks/>
          </p:cNvSpPr>
          <p:nvPr/>
        </p:nvSpPr>
        <p:spPr>
          <a:xfrm>
            <a:off x="693758" y="1673568"/>
            <a:ext cx="3811981" cy="890463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Melhora de desempenho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DFC57A0-9ECF-78F1-5B8F-F032A5032FDD}"/>
              </a:ext>
            </a:extLst>
          </p:cNvPr>
          <p:cNvSpPr txBox="1">
            <a:spLocks/>
          </p:cNvSpPr>
          <p:nvPr/>
        </p:nvSpPr>
        <p:spPr>
          <a:xfrm>
            <a:off x="5226981" y="1797201"/>
            <a:ext cx="6201827" cy="105402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pt-BR" sz="1600" b="0" dirty="0">
                <a:latin typeface="Arial"/>
                <a:cs typeface="Arial"/>
              </a:rPr>
              <a:t>Os gargalos são facilmente identificados, e ações de curto e longo prazo geram melhorias rápidas e contínuas a cada surto.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8BC689D-28EC-E8CC-C219-9C5771DAECED}"/>
              </a:ext>
            </a:extLst>
          </p:cNvPr>
          <p:cNvSpPr txBox="1">
            <a:spLocks/>
          </p:cNvSpPr>
          <p:nvPr/>
        </p:nvSpPr>
        <p:spPr>
          <a:xfrm>
            <a:off x="693758" y="3695232"/>
            <a:ext cx="3811981" cy="4438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Defesa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E9C8FE1-665B-4CC1-BE79-9FCF49560F3C}"/>
              </a:ext>
            </a:extLst>
          </p:cNvPr>
          <p:cNvSpPr txBox="1">
            <a:spLocks/>
          </p:cNvSpPr>
          <p:nvPr/>
        </p:nvSpPr>
        <p:spPr>
          <a:xfrm>
            <a:off x="5226979" y="3413467"/>
            <a:ext cx="6201829" cy="7420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600" b="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Dados claros baseados em métricas simples informam a priorização e mostram a necessidade de recursos e intervenções políticas.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F0A04-14A5-D3C6-06DD-3623FC6E1A9B}"/>
              </a:ext>
            </a:extLst>
          </p:cNvPr>
          <p:cNvSpPr txBox="1">
            <a:spLocks/>
          </p:cNvSpPr>
          <p:nvPr/>
        </p:nvSpPr>
        <p:spPr>
          <a:xfrm>
            <a:off x="693758" y="5488221"/>
            <a:ext cx="3811981" cy="4429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Responsabilização </a:t>
            </a:r>
            <a:br>
              <a:rPr kumimoji="0" lang="pt-BR" sz="2400" b="1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</a:br>
            <a:endParaRPr kumimoji="0" lang="pt-BR" sz="2400" b="1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Arial"/>
              <a:cs typeface="+mn-cs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2E6B7FC-DB6D-579C-334A-2F061B742C97}"/>
              </a:ext>
            </a:extLst>
          </p:cNvPr>
          <p:cNvSpPr txBox="1">
            <a:spLocks/>
          </p:cNvSpPr>
          <p:nvPr/>
        </p:nvSpPr>
        <p:spPr>
          <a:xfrm>
            <a:off x="5226979" y="5229228"/>
            <a:ext cx="6355434" cy="11632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600" b="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A avaliação do desempenho em relação a métricas simples facilita o monitoramento e melhora a transparência dos relatórios, facilitando a demonstração do impacto das intervenções.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E5681C2E-C58F-2469-AD4E-65C4F23FD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1181080" cy="1087808"/>
          </a:xfrm>
        </p:spPr>
        <p:txBody>
          <a:bodyPr>
            <a:normAutofit fontScale="90000"/>
          </a:bodyPr>
          <a:lstStyle/>
          <a:p>
            <a:r>
              <a:rPr lang="pt-BR" dirty="0">
                <a:latin typeface="Arial"/>
                <a:cs typeface="Arial"/>
              </a:rPr>
              <a:t>Como a abordagem 7-1-7 pode melhorar a resposta a surtos?</a:t>
            </a:r>
            <a:br>
              <a:rPr lang="pt-BR" sz="3200" dirty="0"/>
            </a:b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59451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D10B1C48-7445-4FA2-357B-77D024D7EEC2}"/>
              </a:ext>
            </a:extLst>
          </p:cNvPr>
          <p:cNvSpPr txBox="1">
            <a:spLocks/>
          </p:cNvSpPr>
          <p:nvPr/>
        </p:nvSpPr>
        <p:spPr>
          <a:xfrm>
            <a:off x="831850" y="2354667"/>
            <a:ext cx="9703980" cy="21486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60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pt-BR" dirty="0">
                <a:latin typeface="Arial"/>
                <a:cs typeface="Arial"/>
              </a:rPr>
              <a:t>Adoção e uso da </a:t>
            </a:r>
            <a:br>
              <a:rPr lang="pt-BR" dirty="0">
                <a:latin typeface="Arial"/>
                <a:cs typeface="Arial"/>
              </a:rPr>
            </a:br>
            <a:r>
              <a:rPr lang="pt-BR" dirty="0">
                <a:latin typeface="Arial"/>
                <a:cs typeface="Arial"/>
              </a:rPr>
              <a:t>meta 7-1-7</a:t>
            </a:r>
          </a:p>
        </p:txBody>
      </p:sp>
    </p:spTree>
    <p:extLst>
      <p:ext uri="{BB962C8B-B14F-4D97-AF65-F5344CB8AC3E}">
        <p14:creationId xmlns:p14="http://schemas.microsoft.com/office/powerpoint/2010/main" val="1721611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EC3A33D-36E3-AAC1-9FBA-762610664B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7580" y="280554"/>
            <a:ext cx="10576840" cy="5974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66914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5760361-7B2A-F12F-DC58-00427E033239}"/>
              </a:ext>
            </a:extLst>
          </p:cNvPr>
          <p:cNvSpPr txBox="1">
            <a:spLocks/>
          </p:cNvSpPr>
          <p:nvPr/>
        </p:nvSpPr>
        <p:spPr>
          <a:xfrm>
            <a:off x="1447157" y="2745435"/>
            <a:ext cx="2518667" cy="128269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Situar-se no sistema de saúde pública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869C37-5589-02E5-F94A-48334B7687EB}"/>
              </a:ext>
            </a:extLst>
          </p:cNvPr>
          <p:cNvSpPr txBox="1">
            <a:spLocks/>
          </p:cNvSpPr>
          <p:nvPr/>
        </p:nvSpPr>
        <p:spPr>
          <a:xfrm>
            <a:off x="4995708" y="2720915"/>
            <a:ext cx="2603971" cy="9561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Mapear as partes interessadas + sistemas existentes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B3AABD-1703-E504-8B65-FC356E2D3E62}"/>
              </a:ext>
            </a:extLst>
          </p:cNvPr>
          <p:cNvSpPr txBox="1">
            <a:spLocks/>
          </p:cNvSpPr>
          <p:nvPr/>
        </p:nvSpPr>
        <p:spPr>
          <a:xfrm>
            <a:off x="8370953" y="2727782"/>
            <a:ext cx="2518667" cy="9418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Engajar as partes interessadas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177E6A0-DE91-21EE-BBD0-F5AA1C074BF3}"/>
              </a:ext>
            </a:extLst>
          </p:cNvPr>
          <p:cNvSpPr txBox="1">
            <a:spLocks/>
          </p:cNvSpPr>
          <p:nvPr/>
        </p:nvSpPr>
        <p:spPr>
          <a:xfrm>
            <a:off x="5487908" y="5151753"/>
            <a:ext cx="1360962" cy="6761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Treinar a equipe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4CC4F4F-E2B6-2DA3-1BF0-21A622AA0D09}"/>
              </a:ext>
            </a:extLst>
          </p:cNvPr>
          <p:cNvSpPr txBox="1">
            <a:spLocks/>
          </p:cNvSpPr>
          <p:nvPr/>
        </p:nvSpPr>
        <p:spPr>
          <a:xfrm>
            <a:off x="1376346" y="5151753"/>
            <a:ext cx="2660290" cy="8589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Integrar em fluxos de trabalho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5964994-E7E3-ECE1-83FC-8F0579DB1999}"/>
              </a:ext>
            </a:extLst>
          </p:cNvPr>
          <p:cNvSpPr txBox="1">
            <a:spLocks/>
          </p:cNvSpPr>
          <p:nvPr/>
        </p:nvSpPr>
        <p:spPr>
          <a:xfrm>
            <a:off x="9059746" y="5151754"/>
            <a:ext cx="1360962" cy="8589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0" dirty="0">
                <a:solidFill>
                  <a:schemeClr val="tx1"/>
                </a:solidFill>
              </a:rPr>
              <a:t>Uso-piloto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E262878-268E-B7BF-B58B-68098C1EB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57851" y="1485116"/>
            <a:ext cx="1097280" cy="109728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CBD97BD-E0BD-C37B-A49C-547E4F49FA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81647" y="1486151"/>
            <a:ext cx="1097280" cy="109728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61A1781-B58A-4963-C8F2-B147DEA83D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19749" y="1496804"/>
            <a:ext cx="1097280" cy="109728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3070CDE-E4E7-8AB3-E3C9-E0A6E4C05A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160122" y="3887899"/>
            <a:ext cx="1097280" cy="109728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37B8299F-87DA-910C-87CA-C7700E7776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590326" y="3887899"/>
            <a:ext cx="1097280" cy="109728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102401FD-5BEA-3CCA-4857-8EB27C476E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081647" y="3887899"/>
            <a:ext cx="1097280" cy="1097280"/>
          </a:xfrm>
          <a:prstGeom prst="rect">
            <a:avLst/>
          </a:prstGeom>
        </p:spPr>
      </p:pic>
      <p:sp>
        <p:nvSpPr>
          <p:cNvPr id="22" name="Title 21">
            <a:extLst>
              <a:ext uri="{FF2B5EF4-FFF2-40B4-BE49-F238E27FC236}">
                <a16:creationId xmlns:a16="http://schemas.microsoft.com/office/drawing/2014/main" id="{304A8A04-A5A7-1FF6-B2C7-FBD594F03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latin typeface="Arial"/>
                <a:cs typeface="Arial"/>
              </a:rPr>
              <a:t>Principais componentes da adoção do 7-1-7</a:t>
            </a:r>
          </a:p>
        </p:txBody>
      </p:sp>
    </p:spTree>
    <p:extLst>
      <p:ext uri="{BB962C8B-B14F-4D97-AF65-F5344CB8AC3E}">
        <p14:creationId xmlns:p14="http://schemas.microsoft.com/office/powerpoint/2010/main" val="3150801543"/>
      </p:ext>
    </p:extLst>
  </p:cSld>
  <p:clrMapOvr>
    <a:masterClrMapping/>
  </p:clrMapOvr>
</p:sld>
</file>

<file path=ppt/theme/theme1.xml><?xml version="1.0" encoding="utf-8"?>
<a:theme xmlns:a="http://schemas.openxmlformats.org/drawingml/2006/main" name="717 Alliance 2">
  <a:themeElements>
    <a:clrScheme name="Custom 8">
      <a:dk1>
        <a:srgbClr val="384D56"/>
      </a:dk1>
      <a:lt1>
        <a:srgbClr val="FFFFFF"/>
      </a:lt1>
      <a:dk2>
        <a:srgbClr val="618393"/>
      </a:dk2>
      <a:lt2>
        <a:srgbClr val="EDF3F7"/>
      </a:lt2>
      <a:accent1>
        <a:srgbClr val="3BB041"/>
      </a:accent1>
      <a:accent2>
        <a:srgbClr val="CF2E2E"/>
      </a:accent2>
      <a:accent3>
        <a:srgbClr val="FCB900"/>
      </a:accent3>
      <a:accent4>
        <a:srgbClr val="ABB8C3"/>
      </a:accent4>
      <a:accent5>
        <a:srgbClr val="9E1E61"/>
      </a:accent5>
      <a:accent6>
        <a:srgbClr val="9B51E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717 Alliance 2" id="{5CD86E0D-B647-1743-ABD3-4309D260961D}" vid="{51DD4CE6-BF4A-6B43-B7C4-F7722CCFE05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299543-0ab4-429f-8927-bf8e8716a0c2">
      <Terms xmlns="http://schemas.microsoft.com/office/infopath/2007/PartnerControls"/>
    </lcf76f155ced4ddcb4097134ff3c332f>
    <SharedWithUsers xmlns="d27c8f07-e503-4122-80c5-e52ee84151d4">
      <UserInfo>
        <DisplayName>Shefali Oza</DisplayName>
        <AccountId>727</AccountId>
        <AccountType/>
      </UserInfo>
      <UserInfo>
        <DisplayName>Mohammed Lamorde</DisplayName>
        <AccountId>1199</AccountId>
        <AccountType/>
      </UserInfo>
      <UserInfo>
        <DisplayName>Tyler Porth</DisplayName>
        <AccountId>1102</AccountId>
        <AccountType/>
      </UserInfo>
      <UserInfo>
        <DisplayName>Kaylee Errecaborde</DisplayName>
        <AccountId>1231</AccountId>
        <AccountType/>
      </UserInfo>
      <UserInfo>
        <DisplayName>Aaron Bochner</DisplayName>
        <AccountId>220</AccountId>
        <AccountType/>
      </UserInfo>
      <UserInfo>
        <DisplayName>Andrew Gall</DisplayName>
        <AccountId>265</AccountId>
        <AccountType/>
      </UserInfo>
    </SharedWithUsers>
    <TaxCatchAll xmlns="d27c8f07-e503-4122-80c5-e52ee84151d4" xsi:nil="true"/>
    <TranslatedLang xmlns="ca299543-0ab4-429f-8927-bf8e8716a0c2" xsi:nil="true"/>
    <Comments xmlns="ca299543-0ab4-429f-8927-bf8e8716a0c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3B71C273E20C4095B634201CDD2539" ma:contentTypeVersion="21" ma:contentTypeDescription="Create a new document." ma:contentTypeScope="" ma:versionID="4fd4f79988136f43c28172c91fecd123">
  <xsd:schema xmlns:xsd="http://www.w3.org/2001/XMLSchema" xmlns:xs="http://www.w3.org/2001/XMLSchema" xmlns:p="http://schemas.microsoft.com/office/2006/metadata/properties" xmlns:ns2="ca299543-0ab4-429f-8927-bf8e8716a0c2" xmlns:ns3="d27c8f07-e503-4122-80c5-e52ee84151d4" targetNamespace="http://schemas.microsoft.com/office/2006/metadata/properties" ma:root="true" ma:fieldsID="e409df79084459e3f9c0349149ccb383" ns2:_="" ns3:_="">
    <xsd:import namespace="ca299543-0ab4-429f-8927-bf8e8716a0c2"/>
    <xsd:import namespace="d27c8f07-e503-4122-80c5-e52ee84151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mments" minOccurs="0"/>
                <xsd:element ref="ns2:MediaServiceObjectDetectorVersions" minOccurs="0"/>
                <xsd:element ref="ns2:MediaServiceSearchProperties" minOccurs="0"/>
                <xsd:element ref="ns2:TranslatedLan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299543-0ab4-429f-8927-bf8e8716a0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2f55c54-333a-4ed3-a999-6f0836af5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4" nillable="true" ma:displayName="Comments" ma:format="Dropdown" ma:internalName="Comments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ranslatedLang" ma:index="27" nillable="true" ma:displayName="Translated Language" ma:internalName="TranslatedLang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7c8f07-e503-4122-80c5-e52ee84151d4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94d5955-93c2-4535-8179-a5e838035f88}" ma:internalName="TaxCatchAll" ma:showField="CatchAllData" ma:web="d27c8f07-e503-4122-80c5-e52ee84151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DDFDC1-8E7F-4A35-9AC8-0F2F57A42E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1F4A09-1546-4EDA-A191-DAA6C9960091}">
  <ds:schemaRefs>
    <ds:schemaRef ds:uri="http://schemas.microsoft.com/office/2006/metadata/properties"/>
    <ds:schemaRef ds:uri="http://purl.org/dc/terms/"/>
    <ds:schemaRef ds:uri="d27c8f07-e503-4122-80c5-e52ee84151d4"/>
    <ds:schemaRef ds:uri="http://schemas.openxmlformats.org/package/2006/metadata/core-properties"/>
    <ds:schemaRef ds:uri="ca299543-0ab4-429f-8927-bf8e8716a0c2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  <ds:schemaRef ds:uri="d278d6d4-1e95-49d0-ad8b-8a60c47dc760"/>
    <ds:schemaRef ds:uri="c5613cd5-748e-412e-9a2f-bebdac0f41fd"/>
  </ds:schemaRefs>
</ds:datastoreItem>
</file>

<file path=customXml/itemProps3.xml><?xml version="1.0" encoding="utf-8"?>
<ds:datastoreItem xmlns:ds="http://schemas.openxmlformats.org/officeDocument/2006/customXml" ds:itemID="{7EEEB7BA-54EA-4230-BB9C-FF6206EC4FCC}"/>
</file>

<file path=docProps/app.xml><?xml version="1.0" encoding="utf-8"?>
<Properties xmlns="http://schemas.openxmlformats.org/officeDocument/2006/extended-properties" xmlns:vt="http://schemas.openxmlformats.org/officeDocument/2006/docPropsVTypes">
  <Template>717 Alliance 2</Template>
  <TotalTime>10315</TotalTime>
  <Words>1822</Words>
  <Application>Microsoft Macintosh PowerPoint</Application>
  <PresentationFormat>Widescreen</PresentationFormat>
  <Paragraphs>195</Paragraphs>
  <Slides>31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Helvetica Neue</vt:lpstr>
      <vt:lpstr>Quattrocento Sans</vt:lpstr>
      <vt:lpstr>Wingdings</vt:lpstr>
      <vt:lpstr>717 Alliance 2</vt:lpstr>
      <vt:lpstr>PowerPoint Presentation</vt:lpstr>
      <vt:lpstr>E se cada surto fosse usado como uma oportunidade para aprender e melhorar?</vt:lpstr>
      <vt:lpstr> 7-1-7: uma abordagem baseada em sistemas para melhorar a velocidade de detecção, notificação e resposta a surtos</vt:lpstr>
      <vt:lpstr> Métricas e marcos de pontualidade do 7-1-7 </vt:lpstr>
      <vt:lpstr> Ações de resposta oportuna do 7-1-7</vt:lpstr>
      <vt:lpstr>Como a abordagem 7-1-7 pode melhorar a resposta a surtos? </vt:lpstr>
      <vt:lpstr>PowerPoint Presentation</vt:lpstr>
      <vt:lpstr>PowerPoint Presentation</vt:lpstr>
      <vt:lpstr>Principais componentes da adoção do 7-1-7</vt:lpstr>
      <vt:lpstr>Principais etapas para usar a meta 7-1-7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Princípios básicos para o uso eficaz do 7-1-7</vt:lpstr>
      <vt:lpstr>Implementação no país</vt:lpstr>
      <vt:lpstr>Lições aprendidas</vt:lpstr>
      <vt:lpstr>Alcance global</vt:lpstr>
      <vt:lpstr>7-1-7 Alliance</vt:lpstr>
      <vt:lpstr>O que a 7-1-7 Alliance faz</vt:lpstr>
      <vt:lpstr>Materiais de treinamento</vt:lpstr>
      <vt:lpstr>Nossos recursos</vt:lpstr>
      <vt:lpstr>PowerPoint Presentation</vt:lpstr>
      <vt:lpstr>Participe da Comunidade Global de Práticas 7-1-7</vt:lpstr>
      <vt:lpstr>Obrigado</vt:lpstr>
      <vt:lpstr>Slides suplementares</vt:lpstr>
      <vt:lpstr>Data de emergência</vt:lpstr>
      <vt:lpstr>Data de detecção</vt:lpstr>
      <vt:lpstr>Data de notificação</vt:lpstr>
      <vt:lpstr>Data de conclusão da resposta oportuna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implementation of the “7-1-7” approach</dc:title>
  <dc:creator>Hani Mahmoud</dc:creator>
  <cp:lastModifiedBy>Marie Deveaux</cp:lastModifiedBy>
  <cp:revision>3</cp:revision>
  <dcterms:created xsi:type="dcterms:W3CDTF">2023-01-09T02:59:24Z</dcterms:created>
  <dcterms:modified xsi:type="dcterms:W3CDTF">2025-03-25T21:29:45Z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2023-01-12T20:15:26Z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762de5b4-45da-4234-a5e1-ee3e978f8a57</vt:lpwstr>
  </property>
  <property fmtid="{D5CDD505-2E9C-101B-9397-08002B2CF9AE}" pid="7" name="MSIP_Label_defa4170-0d19-0005-0004-bc88714345d2_ActionId">
    <vt:lpwstr>4948c2f2-1728-49f6-8390-cf0ba65a21f2</vt:lpwstr>
  </property>
  <property fmtid="{D5CDD505-2E9C-101B-9397-08002B2CF9AE}" pid="8" name="MSIP_Label_defa4170-0d19-0005-0004-bc88714345d2_ContentBits">
    <vt:lpwstr>0</vt:lpwstr>
  </property>
  <property fmtid="{D5CDD505-2E9C-101B-9397-08002B2CF9AE}" pid="9" name="ContentTypeId">
    <vt:lpwstr>0x010100173B71C273E20C4095B634201CDD2539</vt:lpwstr>
  </property>
  <property fmtid="{D5CDD505-2E9C-101B-9397-08002B2CF9AE}" pid="10" name="MediaServiceImageTags">
    <vt:lpwstr/>
  </property>
  <property fmtid="{D5CDD505-2E9C-101B-9397-08002B2CF9AE}" pid="11" name="_dlc_DocIdItemGuid">
    <vt:lpwstr>ca4a3571-e83c-41ed-bcf6-04ed3da460ee</vt:lpwstr>
  </property>
</Properties>
</file>